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708" r:id="rId3"/>
  </p:sldMasterIdLst>
  <p:notesMasterIdLst>
    <p:notesMasterId r:id="rId39"/>
  </p:notesMasterIdLst>
  <p:handoutMasterIdLst>
    <p:handoutMasterId r:id="rId40"/>
  </p:handoutMasterIdLst>
  <p:sldIdLst>
    <p:sldId id="493" r:id="rId4"/>
    <p:sldId id="257" r:id="rId5"/>
    <p:sldId id="320" r:id="rId6"/>
    <p:sldId id="352" r:id="rId7"/>
    <p:sldId id="453" r:id="rId8"/>
    <p:sldId id="455" r:id="rId9"/>
    <p:sldId id="456" r:id="rId10"/>
    <p:sldId id="480" r:id="rId11"/>
    <p:sldId id="482" r:id="rId12"/>
    <p:sldId id="478" r:id="rId13"/>
    <p:sldId id="479" r:id="rId14"/>
    <p:sldId id="483" r:id="rId15"/>
    <p:sldId id="481" r:id="rId16"/>
    <p:sldId id="458" r:id="rId17"/>
    <p:sldId id="459" r:id="rId18"/>
    <p:sldId id="460" r:id="rId19"/>
    <p:sldId id="461" r:id="rId20"/>
    <p:sldId id="462" r:id="rId21"/>
    <p:sldId id="463" r:id="rId22"/>
    <p:sldId id="464" r:id="rId23"/>
    <p:sldId id="487" r:id="rId24"/>
    <p:sldId id="489" r:id="rId25"/>
    <p:sldId id="490" r:id="rId26"/>
    <p:sldId id="484" r:id="rId27"/>
    <p:sldId id="488" r:id="rId28"/>
    <p:sldId id="485" r:id="rId29"/>
    <p:sldId id="486" r:id="rId30"/>
    <p:sldId id="465" r:id="rId31"/>
    <p:sldId id="466" r:id="rId32"/>
    <p:sldId id="495" r:id="rId33"/>
    <p:sldId id="494" r:id="rId34"/>
    <p:sldId id="402" r:id="rId35"/>
    <p:sldId id="491" r:id="rId36"/>
    <p:sldId id="472" r:id="rId37"/>
    <p:sldId id="270" r:id="rId3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00"/>
    <a:srgbClr val="0000FF"/>
    <a:srgbClr val="0099CC"/>
    <a:srgbClr val="CCFF66"/>
    <a:srgbClr val="9933FF"/>
    <a:srgbClr val="A56753"/>
    <a:srgbClr val="00CCFF"/>
    <a:srgbClr val="00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9" autoAdjust="0"/>
    <p:restoredTop sz="91277" autoAdjust="0"/>
  </p:normalViewPr>
  <p:slideViewPr>
    <p:cSldViewPr>
      <p:cViewPr varScale="1">
        <p:scale>
          <a:sx n="78" d="100"/>
          <a:sy n="78" d="100"/>
        </p:scale>
        <p:origin x="595" y="58"/>
      </p:cViewPr>
      <p:guideLst>
        <p:guide orient="horz" pos="2160"/>
        <p:guide pos="2880"/>
      </p:guideLst>
    </p:cSldViewPr>
  </p:slideViewPr>
  <p:outlineViewPr>
    <p:cViewPr>
      <p:scale>
        <a:sx n="33" d="100"/>
        <a:sy n="33" d="100"/>
      </p:scale>
      <p:origin x="18" y="282348"/>
    </p:cViewPr>
  </p:outlineViewPr>
  <p:notesTextViewPr>
    <p:cViewPr>
      <p:scale>
        <a:sx n="3" d="2"/>
        <a:sy n="3" d="2"/>
      </p:scale>
      <p:origin x="0" y="0"/>
    </p:cViewPr>
  </p:notesTextViewPr>
  <p:notesViewPr>
    <p:cSldViewPr>
      <p:cViewPr varScale="1">
        <p:scale>
          <a:sx n="55" d="100"/>
          <a:sy n="55" d="100"/>
        </p:scale>
        <p:origin x="-118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latinLnBrk="1">
              <a:defRPr kumimoji="1" sz="1200">
                <a:latin typeface="Times New Roman" pitchFamily="18" charset="0"/>
              </a:defRPr>
            </a:lvl1pPr>
          </a:lstStyle>
          <a:p>
            <a:pPr>
              <a:defRPr/>
            </a:pPr>
            <a:endParaRPr lang="en-US" altLang="zh-CN"/>
          </a:p>
        </p:txBody>
      </p:sp>
      <p:sp>
        <p:nvSpPr>
          <p:cNvPr id="3174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latinLnBrk="1">
              <a:defRPr kumimoji="1" sz="1200">
                <a:latin typeface="Times New Roman" pitchFamily="18" charset="0"/>
              </a:defRPr>
            </a:lvl1pPr>
          </a:lstStyle>
          <a:p>
            <a:pPr>
              <a:defRPr/>
            </a:pPr>
            <a:endParaRPr lang="en-US" altLang="zh-CN"/>
          </a:p>
        </p:txBody>
      </p:sp>
      <p:sp>
        <p:nvSpPr>
          <p:cNvPr id="3174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latinLnBrk="1">
              <a:defRPr kumimoji="1" sz="1200">
                <a:latin typeface="Times New Roman" pitchFamily="18" charset="0"/>
              </a:defRPr>
            </a:lvl1pPr>
          </a:lstStyle>
          <a:p>
            <a:pPr>
              <a:defRPr/>
            </a:pPr>
            <a:endParaRPr lang="en-US" altLang="zh-CN"/>
          </a:p>
        </p:txBody>
      </p:sp>
      <p:sp>
        <p:nvSpPr>
          <p:cNvPr id="3174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latinLnBrk="1">
              <a:defRPr kumimoji="1" sz="1200">
                <a:latin typeface="Times New Roman" pitchFamily="18" charset="0"/>
              </a:defRPr>
            </a:lvl1pPr>
          </a:lstStyle>
          <a:p>
            <a:pPr>
              <a:defRPr/>
            </a:pPr>
            <a:fld id="{EF28E21B-231D-422F-BBC6-A2A99AC29251}" type="slidenum">
              <a:rPr lang="en-US" altLang="zh-CN"/>
              <a:pPr>
                <a:defRPr/>
              </a:pPr>
              <a:t>‹#›</a:t>
            </a:fld>
            <a:endParaRPr lang="en-US" altLang="zh-CN"/>
          </a:p>
        </p:txBody>
      </p:sp>
    </p:spTree>
    <p:extLst>
      <p:ext uri="{BB962C8B-B14F-4D97-AF65-F5344CB8AC3E}">
        <p14:creationId xmlns:p14="http://schemas.microsoft.com/office/powerpoint/2010/main" val="141744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latinLnBrk="1">
              <a:defRPr kumimoji="1" sz="1200">
                <a:latin typeface="Times New Roman" pitchFamily="18" charset="0"/>
              </a:defRPr>
            </a:lvl1pPr>
          </a:lstStyle>
          <a:p>
            <a:pPr>
              <a:defRPr/>
            </a:pPr>
            <a:endParaRPr lang="en-US" altLang="zh-CN"/>
          </a:p>
        </p:txBody>
      </p:sp>
      <p:sp>
        <p:nvSpPr>
          <p:cNvPr id="307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latinLnBrk="1">
              <a:defRPr kumimoji="1" sz="1200">
                <a:latin typeface="Times New Roman" pitchFamily="18" charset="0"/>
              </a:defRPr>
            </a:lvl1pPr>
          </a:lstStyle>
          <a:p>
            <a:pPr>
              <a:defRPr/>
            </a:pPr>
            <a:endParaRPr lang="en-US" altLang="zh-CN"/>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latinLnBrk="1">
              <a:defRPr kumimoji="1" sz="1200">
                <a:latin typeface="Times New Roman" pitchFamily="18" charset="0"/>
              </a:defRPr>
            </a:lvl1pPr>
          </a:lstStyle>
          <a:p>
            <a:pPr>
              <a:defRPr/>
            </a:pPr>
            <a:endParaRPr lang="en-US" altLang="zh-CN"/>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latinLnBrk="1">
              <a:defRPr kumimoji="1" sz="1200">
                <a:latin typeface="Times New Roman" pitchFamily="18" charset="0"/>
              </a:defRPr>
            </a:lvl1pPr>
          </a:lstStyle>
          <a:p>
            <a:pPr>
              <a:defRPr/>
            </a:pPr>
            <a:fld id="{5F2194DE-7D89-49F1-9E34-25289F384EE4}" type="slidenum">
              <a:rPr lang="en-US" altLang="zh-CN"/>
              <a:pPr>
                <a:defRPr/>
              </a:pPr>
              <a:t>‹#›</a:t>
            </a:fld>
            <a:endParaRPr lang="en-US" altLang="zh-CN"/>
          </a:p>
        </p:txBody>
      </p:sp>
    </p:spTree>
    <p:extLst>
      <p:ext uri="{BB962C8B-B14F-4D97-AF65-F5344CB8AC3E}">
        <p14:creationId xmlns:p14="http://schemas.microsoft.com/office/powerpoint/2010/main" val="660283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ea typeface="宋体" pitchFamily="2" charset="-122"/>
              </a:defRPr>
            </a:lvl1pPr>
            <a:lvl2pPr marL="742950" indent="-285750" eaLnBrk="0" hangingPunct="0">
              <a:spcBef>
                <a:spcPct val="30000"/>
              </a:spcBef>
              <a:defRPr sz="1200">
                <a:solidFill>
                  <a:schemeClr val="tx1"/>
                </a:solidFill>
                <a:latin typeface="Times New Roman" pitchFamily="18" charset="0"/>
                <a:ea typeface="宋体" pitchFamily="2" charset="-122"/>
              </a:defRPr>
            </a:lvl2pPr>
            <a:lvl3pPr marL="1143000" indent="-228600" eaLnBrk="0" hangingPunct="0">
              <a:spcBef>
                <a:spcPct val="30000"/>
              </a:spcBef>
              <a:defRPr sz="1200">
                <a:solidFill>
                  <a:schemeClr val="tx1"/>
                </a:solidFill>
                <a:latin typeface="Times New Roman" pitchFamily="18" charset="0"/>
                <a:ea typeface="宋体" pitchFamily="2" charset="-122"/>
              </a:defRPr>
            </a:lvl3pPr>
            <a:lvl4pPr marL="1600200" indent="-228600" eaLnBrk="0" hangingPunct="0">
              <a:spcBef>
                <a:spcPct val="30000"/>
              </a:spcBef>
              <a:defRPr sz="1200">
                <a:solidFill>
                  <a:schemeClr val="tx1"/>
                </a:solidFill>
                <a:latin typeface="Times New Roman" pitchFamily="18" charset="0"/>
                <a:ea typeface="宋体" pitchFamily="2" charset="-122"/>
              </a:defRPr>
            </a:lvl4pPr>
            <a:lvl5pPr marL="2057400" indent="-228600" eaLnBrk="0" hangingPunct="0">
              <a:spcBef>
                <a:spcPct val="30000"/>
              </a:spcBef>
              <a:defRPr sz="1200">
                <a:solidFill>
                  <a:schemeClr val="tx1"/>
                </a:solidFill>
                <a:latin typeface="Times New Roman" pitchFamily="18" charset="0"/>
                <a:ea typeface="宋体" pitchFamily="2" charset="-122"/>
              </a:defRPr>
            </a:lvl5pPr>
            <a:lvl6pPr marL="2514600" indent="-228600" eaLnBrk="0" fontAlgn="base" hangingPunct="0">
              <a:spcBef>
                <a:spcPct val="30000"/>
              </a:spcBef>
              <a:spcAft>
                <a:spcPct val="0"/>
              </a:spcAft>
              <a:defRPr sz="1200">
                <a:solidFill>
                  <a:schemeClr val="tx1"/>
                </a:solidFill>
                <a:latin typeface="Times New Roman" pitchFamily="18" charset="0"/>
                <a:ea typeface="宋体" pitchFamily="2" charset="-122"/>
              </a:defRPr>
            </a:lvl6pPr>
            <a:lvl7pPr marL="2971800" indent="-228600" eaLnBrk="0" fontAlgn="base" hangingPunct="0">
              <a:spcBef>
                <a:spcPct val="30000"/>
              </a:spcBef>
              <a:spcAft>
                <a:spcPct val="0"/>
              </a:spcAft>
              <a:defRPr sz="1200">
                <a:solidFill>
                  <a:schemeClr val="tx1"/>
                </a:solidFill>
                <a:latin typeface="Times New Roman" pitchFamily="18" charset="0"/>
                <a:ea typeface="宋体" pitchFamily="2" charset="-122"/>
              </a:defRPr>
            </a:lvl7pPr>
            <a:lvl8pPr marL="3429000" indent="-228600" eaLnBrk="0" fontAlgn="base" hangingPunct="0">
              <a:spcBef>
                <a:spcPct val="30000"/>
              </a:spcBef>
              <a:spcAft>
                <a:spcPct val="0"/>
              </a:spcAft>
              <a:defRPr sz="1200">
                <a:solidFill>
                  <a:schemeClr val="tx1"/>
                </a:solidFill>
                <a:latin typeface="Times New Roman" pitchFamily="18" charset="0"/>
                <a:ea typeface="宋体" pitchFamily="2" charset="-122"/>
              </a:defRPr>
            </a:lvl8pPr>
            <a:lvl9pPr marL="3886200" indent="-228600" eaLnBrk="0" fontAlgn="base" hangingPunct="0">
              <a:spcBef>
                <a:spcPct val="30000"/>
              </a:spcBef>
              <a:spcAft>
                <a:spcPct val="0"/>
              </a:spcAft>
              <a:defRPr sz="1200">
                <a:solidFill>
                  <a:schemeClr val="tx1"/>
                </a:solidFill>
                <a:latin typeface="Times New Roman" pitchFamily="18" charset="0"/>
                <a:ea typeface="宋体" pitchFamily="2" charset="-122"/>
              </a:defRPr>
            </a:lvl9pPr>
          </a:lstStyle>
          <a:p>
            <a:pPr eaLnBrk="1" hangingPunct="1">
              <a:spcBef>
                <a:spcPct val="0"/>
              </a:spcBef>
            </a:pPr>
            <a:fld id="{37764529-B3EE-4CEF-990B-EE3E662BB7F4}" type="slidenum">
              <a:rPr lang="en-US" altLang="zh-CN" smtClean="0"/>
              <a:pPr eaLnBrk="1" hangingPunct="1">
                <a:spcBef>
                  <a:spcPct val="0"/>
                </a:spcBef>
              </a:pPr>
              <a:t>2</a:t>
            </a:fld>
            <a:endParaRPr lang="en-US" altLang="zh-CN"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zh-CN" dirty="0" smtClean="0"/>
              <a:t>Duration:</a:t>
            </a:r>
            <a:r>
              <a:rPr lang="en-US" altLang="zh-CN" baseline="0" dirty="0" smtClean="0"/>
              <a:t> </a:t>
            </a:r>
            <a:r>
              <a:rPr lang="en-US" altLang="zh-CN" dirty="0" smtClean="0"/>
              <a:t>20’ talk + 4’ QA</a:t>
            </a:r>
            <a:endParaRPr lang="zh-CN" altLang="zh-CN"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20</a:t>
            </a:fld>
            <a:endParaRPr lang="en-US" altLang="zh-CN"/>
          </a:p>
        </p:txBody>
      </p:sp>
    </p:spTree>
    <p:extLst>
      <p:ext uri="{BB962C8B-B14F-4D97-AF65-F5344CB8AC3E}">
        <p14:creationId xmlns:p14="http://schemas.microsoft.com/office/powerpoint/2010/main" val="4158145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21</a:t>
            </a:fld>
            <a:endParaRPr lang="en-US" altLang="zh-CN"/>
          </a:p>
        </p:txBody>
      </p:sp>
    </p:spTree>
    <p:extLst>
      <p:ext uri="{BB962C8B-B14F-4D97-AF65-F5344CB8AC3E}">
        <p14:creationId xmlns:p14="http://schemas.microsoft.com/office/powerpoint/2010/main" val="1477132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734498C-4CA4-4CC9-A5B4-39BD3FD3BD33}" type="slidenum">
              <a:rPr lang="zh-CN" altLang="en-US" smtClean="0"/>
              <a:pPr/>
              <a:t>24</a:t>
            </a:fld>
            <a:endParaRPr lang="zh-CN" altLang="en-US"/>
          </a:p>
        </p:txBody>
      </p:sp>
    </p:spTree>
    <p:extLst>
      <p:ext uri="{BB962C8B-B14F-4D97-AF65-F5344CB8AC3E}">
        <p14:creationId xmlns:p14="http://schemas.microsoft.com/office/powerpoint/2010/main" val="6374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25</a:t>
            </a:fld>
            <a:endParaRPr lang="en-US" altLang="zh-CN"/>
          </a:p>
        </p:txBody>
      </p:sp>
    </p:spTree>
    <p:extLst>
      <p:ext uri="{BB962C8B-B14F-4D97-AF65-F5344CB8AC3E}">
        <p14:creationId xmlns:p14="http://schemas.microsoft.com/office/powerpoint/2010/main" val="42379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734498C-4CA4-4CC9-A5B4-39BD3FD3BD33}" type="slidenum">
              <a:rPr lang="zh-CN" altLang="en-US" smtClean="0"/>
              <a:pPr/>
              <a:t>26</a:t>
            </a:fld>
            <a:endParaRPr lang="zh-CN" altLang="en-US"/>
          </a:p>
        </p:txBody>
      </p:sp>
    </p:spTree>
    <p:extLst>
      <p:ext uri="{BB962C8B-B14F-4D97-AF65-F5344CB8AC3E}">
        <p14:creationId xmlns:p14="http://schemas.microsoft.com/office/powerpoint/2010/main" val="1406535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28</a:t>
            </a:fld>
            <a:endParaRPr lang="en-US" altLang="zh-CN"/>
          </a:p>
        </p:txBody>
      </p:sp>
    </p:spTree>
    <p:extLst>
      <p:ext uri="{BB962C8B-B14F-4D97-AF65-F5344CB8AC3E}">
        <p14:creationId xmlns:p14="http://schemas.microsoft.com/office/powerpoint/2010/main" val="301766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29</a:t>
            </a:fld>
            <a:endParaRPr lang="en-US" altLang="zh-CN"/>
          </a:p>
        </p:txBody>
      </p:sp>
    </p:spTree>
    <p:extLst>
      <p:ext uri="{BB962C8B-B14F-4D97-AF65-F5344CB8AC3E}">
        <p14:creationId xmlns:p14="http://schemas.microsoft.com/office/powerpoint/2010/main" val="308047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30</a:t>
            </a:fld>
            <a:endParaRPr lang="en-US" altLang="zh-CN"/>
          </a:p>
        </p:txBody>
      </p:sp>
    </p:spTree>
    <p:extLst>
      <p:ext uri="{BB962C8B-B14F-4D97-AF65-F5344CB8AC3E}">
        <p14:creationId xmlns:p14="http://schemas.microsoft.com/office/powerpoint/2010/main" val="1938172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31</a:t>
            </a:fld>
            <a:endParaRPr lang="en-US" altLang="zh-CN"/>
          </a:p>
        </p:txBody>
      </p:sp>
    </p:spTree>
    <p:extLst>
      <p:ext uri="{BB962C8B-B14F-4D97-AF65-F5344CB8AC3E}">
        <p14:creationId xmlns:p14="http://schemas.microsoft.com/office/powerpoint/2010/main" val="45001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35</a:t>
            </a:fld>
            <a:endParaRPr lang="en-US" altLang="zh-CN"/>
          </a:p>
        </p:txBody>
      </p:sp>
    </p:spTree>
    <p:extLst>
      <p:ext uri="{BB962C8B-B14F-4D97-AF65-F5344CB8AC3E}">
        <p14:creationId xmlns:p14="http://schemas.microsoft.com/office/powerpoint/2010/main" val="52333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5</a:t>
            </a:fld>
            <a:endParaRPr lang="en-US" altLang="zh-CN"/>
          </a:p>
        </p:txBody>
      </p:sp>
    </p:spTree>
    <p:extLst>
      <p:ext uri="{BB962C8B-B14F-4D97-AF65-F5344CB8AC3E}">
        <p14:creationId xmlns:p14="http://schemas.microsoft.com/office/powerpoint/2010/main" val="204610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7</a:t>
            </a:fld>
            <a:endParaRPr lang="en-US" altLang="zh-CN"/>
          </a:p>
        </p:txBody>
      </p:sp>
    </p:spTree>
    <p:extLst>
      <p:ext uri="{BB962C8B-B14F-4D97-AF65-F5344CB8AC3E}">
        <p14:creationId xmlns:p14="http://schemas.microsoft.com/office/powerpoint/2010/main" val="570470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84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5FAFCF-FF87-4470-86FF-EDFF6D473651}" type="slidenum">
              <a:rPr lang="zh-CN" altLang="en-US"/>
              <a:pPr fontAlgn="base">
                <a:spcBef>
                  <a:spcPct val="0"/>
                </a:spcBef>
                <a:spcAft>
                  <a:spcPct val="0"/>
                </a:spcAft>
              </a:pPr>
              <a:t>8</a:t>
            </a:fld>
            <a:endParaRPr lang="zh-CN" altLang="en-US"/>
          </a:p>
        </p:txBody>
      </p:sp>
    </p:spTree>
    <p:extLst>
      <p:ext uri="{BB962C8B-B14F-4D97-AF65-F5344CB8AC3E}">
        <p14:creationId xmlns:p14="http://schemas.microsoft.com/office/powerpoint/2010/main" val="187289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64527-5B9D-4187-94D6-945A6149D3D0}" type="slidenum">
              <a:rPr lang="en-US" altLang="zh-CN"/>
              <a:pPr/>
              <a:t>10</a:t>
            </a:fld>
            <a:endParaRPr lang="en-US" altLang="zh-CN"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364035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ea typeface="宋体" pitchFamily="2" charset="-122"/>
              </a:defRPr>
            </a:lvl1pPr>
            <a:lvl2pPr marL="742950" indent="-285750" eaLnBrk="0" hangingPunct="0">
              <a:spcBef>
                <a:spcPct val="30000"/>
              </a:spcBef>
              <a:defRPr sz="1200">
                <a:solidFill>
                  <a:schemeClr val="tx1"/>
                </a:solidFill>
                <a:latin typeface="Times New Roman" pitchFamily="18" charset="0"/>
                <a:ea typeface="宋体" pitchFamily="2" charset="-122"/>
              </a:defRPr>
            </a:lvl2pPr>
            <a:lvl3pPr marL="1143000" indent="-228600" eaLnBrk="0" hangingPunct="0">
              <a:spcBef>
                <a:spcPct val="30000"/>
              </a:spcBef>
              <a:defRPr sz="1200">
                <a:solidFill>
                  <a:schemeClr val="tx1"/>
                </a:solidFill>
                <a:latin typeface="Times New Roman" pitchFamily="18" charset="0"/>
                <a:ea typeface="宋体" pitchFamily="2" charset="-122"/>
              </a:defRPr>
            </a:lvl3pPr>
            <a:lvl4pPr marL="1600200" indent="-228600" eaLnBrk="0" hangingPunct="0">
              <a:spcBef>
                <a:spcPct val="30000"/>
              </a:spcBef>
              <a:defRPr sz="1200">
                <a:solidFill>
                  <a:schemeClr val="tx1"/>
                </a:solidFill>
                <a:latin typeface="Times New Roman" pitchFamily="18" charset="0"/>
                <a:ea typeface="宋体" pitchFamily="2" charset="-122"/>
              </a:defRPr>
            </a:lvl4pPr>
            <a:lvl5pPr marL="2057400" indent="-228600" eaLnBrk="0" hangingPunct="0">
              <a:spcBef>
                <a:spcPct val="30000"/>
              </a:spcBef>
              <a:defRPr sz="1200">
                <a:solidFill>
                  <a:schemeClr val="tx1"/>
                </a:solidFill>
                <a:latin typeface="Times New Roman" pitchFamily="18" charset="0"/>
                <a:ea typeface="宋体" pitchFamily="2" charset="-122"/>
              </a:defRPr>
            </a:lvl5pPr>
            <a:lvl6pPr marL="2514600" indent="-228600" eaLnBrk="0" fontAlgn="base" hangingPunct="0">
              <a:spcBef>
                <a:spcPct val="30000"/>
              </a:spcBef>
              <a:spcAft>
                <a:spcPct val="0"/>
              </a:spcAft>
              <a:defRPr sz="1200">
                <a:solidFill>
                  <a:schemeClr val="tx1"/>
                </a:solidFill>
                <a:latin typeface="Times New Roman" pitchFamily="18" charset="0"/>
                <a:ea typeface="宋体" pitchFamily="2" charset="-122"/>
              </a:defRPr>
            </a:lvl6pPr>
            <a:lvl7pPr marL="2971800" indent="-228600" eaLnBrk="0" fontAlgn="base" hangingPunct="0">
              <a:spcBef>
                <a:spcPct val="30000"/>
              </a:spcBef>
              <a:spcAft>
                <a:spcPct val="0"/>
              </a:spcAft>
              <a:defRPr sz="1200">
                <a:solidFill>
                  <a:schemeClr val="tx1"/>
                </a:solidFill>
                <a:latin typeface="Times New Roman" pitchFamily="18" charset="0"/>
                <a:ea typeface="宋体" pitchFamily="2" charset="-122"/>
              </a:defRPr>
            </a:lvl7pPr>
            <a:lvl8pPr marL="3429000" indent="-228600" eaLnBrk="0" fontAlgn="base" hangingPunct="0">
              <a:spcBef>
                <a:spcPct val="30000"/>
              </a:spcBef>
              <a:spcAft>
                <a:spcPct val="0"/>
              </a:spcAft>
              <a:defRPr sz="1200">
                <a:solidFill>
                  <a:schemeClr val="tx1"/>
                </a:solidFill>
                <a:latin typeface="Times New Roman" pitchFamily="18" charset="0"/>
                <a:ea typeface="宋体" pitchFamily="2" charset="-122"/>
              </a:defRPr>
            </a:lvl8pPr>
            <a:lvl9pPr marL="3886200" indent="-228600" eaLnBrk="0" fontAlgn="base" hangingPunct="0">
              <a:spcBef>
                <a:spcPct val="30000"/>
              </a:spcBef>
              <a:spcAft>
                <a:spcPct val="0"/>
              </a:spcAft>
              <a:defRPr sz="1200">
                <a:solidFill>
                  <a:schemeClr val="tx1"/>
                </a:solidFill>
                <a:latin typeface="Times New Roman" pitchFamily="18" charset="0"/>
                <a:ea typeface="宋体" pitchFamily="2" charset="-122"/>
              </a:defRPr>
            </a:lvl9pPr>
          </a:lstStyle>
          <a:p>
            <a:pPr eaLnBrk="1" hangingPunct="1">
              <a:spcBef>
                <a:spcPct val="0"/>
              </a:spcBef>
            </a:pPr>
            <a:fld id="{495AA5D9-E847-4E83-AB45-154BD6AF1FF5}" type="slidenum">
              <a:rPr lang="en-US" altLang="zh-CN" smtClean="0"/>
              <a:pPr eaLnBrk="1" hangingPunct="1">
                <a:spcBef>
                  <a:spcPct val="0"/>
                </a:spcBef>
              </a:pPr>
              <a:t>12</a:t>
            </a:fld>
            <a:endParaRPr lang="en-US" altLang="zh-CN"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marL="0" indent="0" eaLnBrk="1" hangingPunct="1">
              <a:buFontTx/>
              <a:buNone/>
            </a:pPr>
            <a:endParaRPr lang="en-US" altLang="zh-CN" dirty="0" smtClean="0"/>
          </a:p>
        </p:txBody>
      </p:sp>
    </p:spTree>
    <p:extLst>
      <p:ext uri="{BB962C8B-B14F-4D97-AF65-F5344CB8AC3E}">
        <p14:creationId xmlns:p14="http://schemas.microsoft.com/office/powerpoint/2010/main" val="332199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15</a:t>
            </a:fld>
            <a:endParaRPr lang="en-US" altLang="zh-CN"/>
          </a:p>
        </p:txBody>
      </p:sp>
    </p:spTree>
    <p:extLst>
      <p:ext uri="{BB962C8B-B14F-4D97-AF65-F5344CB8AC3E}">
        <p14:creationId xmlns:p14="http://schemas.microsoft.com/office/powerpoint/2010/main" val="164129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xfrm>
            <a:off x="1143000" y="685800"/>
            <a:ext cx="4572000" cy="3429000"/>
          </a:xfrm>
          <a:ln/>
        </p:spPr>
      </p:sp>
      <p:sp>
        <p:nvSpPr>
          <p:cNvPr id="98307" name="备注占位符 2"/>
          <p:cNvSpPr>
            <a:spLocks noGrp="1"/>
          </p:cNvSpPr>
          <p:nvPr>
            <p:ph type="body" idx="1"/>
          </p:nvPr>
        </p:nvSpPr>
        <p:spPr>
          <a:noFill/>
        </p:spPr>
        <p:txBody>
          <a:bodyPr/>
          <a:lstStyle/>
          <a:p>
            <a:endParaRPr lang="zh-CN" altLang="en-US" dirty="0" smtClean="0">
              <a:ea typeface="宋体" charset="-122"/>
            </a:endParaRPr>
          </a:p>
        </p:txBody>
      </p:sp>
      <p:sp>
        <p:nvSpPr>
          <p:cNvPr id="98308" name="灯片编号占位符 3"/>
          <p:cNvSpPr>
            <a:spLocks noGrp="1"/>
          </p:cNvSpPr>
          <p:nvPr>
            <p:ph type="sldNum" sz="quarter" idx="5"/>
          </p:nvPr>
        </p:nvSpPr>
        <p:spPr>
          <a:noFill/>
        </p:spPr>
        <p:txBody>
          <a:bodyPr/>
          <a:lstStyle>
            <a:lvl1pPr eaLnBrk="0" hangingPunct="0">
              <a:defRPr sz="1900">
                <a:solidFill>
                  <a:schemeClr val="tx1"/>
                </a:solidFill>
                <a:latin typeface="Arial" charset="0"/>
                <a:ea typeface="宋体" charset="-122"/>
              </a:defRPr>
            </a:lvl1pPr>
            <a:lvl2pPr marL="685817" indent="-263776" eaLnBrk="0" hangingPunct="0">
              <a:defRPr sz="1900">
                <a:solidFill>
                  <a:schemeClr val="tx1"/>
                </a:solidFill>
                <a:latin typeface="Arial" charset="0"/>
                <a:ea typeface="宋体" charset="-122"/>
              </a:defRPr>
            </a:lvl2pPr>
            <a:lvl3pPr marL="1055103" indent="-211021" eaLnBrk="0" hangingPunct="0">
              <a:defRPr sz="1900">
                <a:solidFill>
                  <a:schemeClr val="tx1"/>
                </a:solidFill>
                <a:latin typeface="Arial" charset="0"/>
                <a:ea typeface="宋体" charset="-122"/>
              </a:defRPr>
            </a:lvl3pPr>
            <a:lvl4pPr marL="1477145" indent="-211021" eaLnBrk="0" hangingPunct="0">
              <a:defRPr sz="1900">
                <a:solidFill>
                  <a:schemeClr val="tx1"/>
                </a:solidFill>
                <a:latin typeface="Arial" charset="0"/>
                <a:ea typeface="宋体" charset="-122"/>
              </a:defRPr>
            </a:lvl4pPr>
            <a:lvl5pPr marL="1899186" indent="-211021" eaLnBrk="0" hangingPunct="0">
              <a:defRPr sz="1900">
                <a:solidFill>
                  <a:schemeClr val="tx1"/>
                </a:solidFill>
                <a:latin typeface="Arial" charset="0"/>
                <a:ea typeface="宋体" charset="-122"/>
              </a:defRPr>
            </a:lvl5pPr>
            <a:lvl6pPr marL="2321227" indent="-211021" eaLnBrk="0" fontAlgn="base" hangingPunct="0">
              <a:spcBef>
                <a:spcPct val="0"/>
              </a:spcBef>
              <a:spcAft>
                <a:spcPct val="0"/>
              </a:spcAft>
              <a:defRPr sz="1900">
                <a:solidFill>
                  <a:schemeClr val="tx1"/>
                </a:solidFill>
                <a:latin typeface="Arial" charset="0"/>
                <a:ea typeface="宋体" charset="-122"/>
              </a:defRPr>
            </a:lvl6pPr>
            <a:lvl7pPr marL="2743269" indent="-211021" eaLnBrk="0" fontAlgn="base" hangingPunct="0">
              <a:spcBef>
                <a:spcPct val="0"/>
              </a:spcBef>
              <a:spcAft>
                <a:spcPct val="0"/>
              </a:spcAft>
              <a:defRPr sz="1900">
                <a:solidFill>
                  <a:schemeClr val="tx1"/>
                </a:solidFill>
                <a:latin typeface="Arial" charset="0"/>
                <a:ea typeface="宋体" charset="-122"/>
              </a:defRPr>
            </a:lvl7pPr>
            <a:lvl8pPr marL="3165310" indent="-211021" eaLnBrk="0" fontAlgn="base" hangingPunct="0">
              <a:spcBef>
                <a:spcPct val="0"/>
              </a:spcBef>
              <a:spcAft>
                <a:spcPct val="0"/>
              </a:spcAft>
              <a:defRPr sz="1900">
                <a:solidFill>
                  <a:schemeClr val="tx1"/>
                </a:solidFill>
                <a:latin typeface="Arial" charset="0"/>
                <a:ea typeface="宋体" charset="-122"/>
              </a:defRPr>
            </a:lvl8pPr>
            <a:lvl9pPr marL="3587351" indent="-211021" eaLnBrk="0" fontAlgn="base" hangingPunct="0">
              <a:spcBef>
                <a:spcPct val="0"/>
              </a:spcBef>
              <a:spcAft>
                <a:spcPct val="0"/>
              </a:spcAft>
              <a:defRPr sz="1900">
                <a:solidFill>
                  <a:schemeClr val="tx1"/>
                </a:solidFill>
                <a:latin typeface="Arial" charset="0"/>
                <a:ea typeface="宋体" charset="-122"/>
              </a:defRPr>
            </a:lvl9pPr>
          </a:lstStyle>
          <a:p>
            <a:fld id="{F76517C9-78F7-45BF-8D03-BA666032241B}" type="slidenum">
              <a:rPr lang="zh-CN" altLang="en-US" sz="1100"/>
              <a:pPr/>
              <a:t>17</a:t>
            </a:fld>
            <a:endParaRPr lang="en-US" altLang="zh-CN" sz="1100"/>
          </a:p>
        </p:txBody>
      </p:sp>
    </p:spTree>
    <p:extLst>
      <p:ext uri="{BB962C8B-B14F-4D97-AF65-F5344CB8AC3E}">
        <p14:creationId xmlns:p14="http://schemas.microsoft.com/office/powerpoint/2010/main" val="3861541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18</a:t>
            </a:fld>
            <a:endParaRPr lang="en-US" altLang="zh-CN"/>
          </a:p>
        </p:txBody>
      </p:sp>
    </p:spTree>
    <p:extLst>
      <p:ext uri="{BB962C8B-B14F-4D97-AF65-F5344CB8AC3E}">
        <p14:creationId xmlns:p14="http://schemas.microsoft.com/office/powerpoint/2010/main" val="2427071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05800" y="6477000"/>
            <a:ext cx="18415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88000"/>
              </a:lnSpc>
            </a:pPr>
            <a:endParaRPr lang="zh-CN" altLang="zh-CN" sz="1000">
              <a:solidFill>
                <a:schemeClr val="bg2"/>
              </a:solidFill>
              <a:latin typeface="Impact" pitchFamily="34" charset="0"/>
            </a:endParaRPr>
          </a:p>
        </p:txBody>
      </p:sp>
      <p:sp>
        <p:nvSpPr>
          <p:cNvPr id="217091" name="Rectangle 3"/>
          <p:cNvSpPr>
            <a:spLocks noGrp="1" noChangeArrowheads="1"/>
          </p:cNvSpPr>
          <p:nvPr>
            <p:ph type="ctrTitle"/>
          </p:nvPr>
        </p:nvSpPr>
        <p:spPr>
          <a:xfrm>
            <a:off x="685800" y="2339975"/>
            <a:ext cx="7772400" cy="1470025"/>
          </a:xfrm>
        </p:spPr>
        <p:txBody>
          <a:bodyPr/>
          <a:lstStyle>
            <a:lvl1pPr algn="ctr">
              <a:defRPr sz="3600"/>
            </a:lvl1pPr>
          </a:lstStyle>
          <a:p>
            <a:pPr lvl="0"/>
            <a:r>
              <a:rPr lang="zh-CN" altLang="en-US" noProof="0" smtClean="0"/>
              <a:t>单击此处编辑母版标题样式</a:t>
            </a:r>
          </a:p>
        </p:txBody>
      </p:sp>
      <p:sp>
        <p:nvSpPr>
          <p:cNvPr id="217092"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pPr lvl="0"/>
            <a:r>
              <a:rPr lang="zh-CN" altLang="en-US" noProof="0" smtClean="0"/>
              <a:t>单击此处编辑母版副标题样式</a:t>
            </a:r>
          </a:p>
        </p:txBody>
      </p:sp>
    </p:spTree>
    <p:extLst>
      <p:ext uri="{BB962C8B-B14F-4D97-AF65-F5344CB8AC3E}">
        <p14:creationId xmlns:p14="http://schemas.microsoft.com/office/powerpoint/2010/main" val="24612910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0F76C4A5-2E22-4757-8F8F-CDFF9D9F9A3B}" type="slidenum">
              <a:rPr lang="en-US" altLang="zh-CN"/>
              <a:pPr>
                <a:defRPr/>
              </a:pPr>
              <a:t>‹#›</a:t>
            </a:fld>
            <a:endParaRPr lang="en-US" altLang="zh-CN"/>
          </a:p>
        </p:txBody>
      </p:sp>
    </p:spTree>
    <p:extLst>
      <p:ext uri="{BB962C8B-B14F-4D97-AF65-F5344CB8AC3E}">
        <p14:creationId xmlns:p14="http://schemas.microsoft.com/office/powerpoint/2010/main" val="30883805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6D8DD4B9-2BA8-4E1D-BD0D-32EE15123448}" type="slidenum">
              <a:rPr lang="en-US" altLang="zh-CN"/>
              <a:pPr>
                <a:defRPr/>
              </a:pPr>
              <a:t>‹#›</a:t>
            </a:fld>
            <a:endParaRPr lang="en-US" altLang="zh-CN"/>
          </a:p>
        </p:txBody>
      </p:sp>
    </p:spTree>
    <p:extLst>
      <p:ext uri="{BB962C8B-B14F-4D97-AF65-F5344CB8AC3E}">
        <p14:creationId xmlns:p14="http://schemas.microsoft.com/office/powerpoint/2010/main" val="5813960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pPr lvl="0"/>
            <a:endParaRPr lang="zh-CN" altLang="en-US" noProof="0"/>
          </a:p>
        </p:txBody>
      </p:sp>
      <p:sp>
        <p:nvSpPr>
          <p:cNvPr id="4" name="Rectangle 4"/>
          <p:cNvSpPr>
            <a:spLocks noGrp="1" noChangeArrowheads="1"/>
          </p:cNvSpPr>
          <p:nvPr>
            <p:ph type="dt" sz="half" idx="10"/>
          </p:nvPr>
        </p:nvSpPr>
        <p:spPr>
          <a:xfrm>
            <a:off x="457200" y="6243638"/>
            <a:ext cx="2133600" cy="457200"/>
          </a:xfrm>
          <a:prstGeom prst="rect">
            <a:avLst/>
          </a:prstGeom>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9952091-389A-461F-B438-AD331F9A5446}" type="slidenum">
              <a:rPr lang="en-US" altLang="zh-CN"/>
              <a:pPr>
                <a:defRPr/>
              </a:pPr>
              <a:t>‹#›</a:t>
            </a:fld>
            <a:endParaRPr lang="en-US" altLang="zh-CN"/>
          </a:p>
        </p:txBody>
      </p:sp>
    </p:spTree>
    <p:extLst>
      <p:ext uri="{BB962C8B-B14F-4D97-AF65-F5344CB8AC3E}">
        <p14:creationId xmlns:p14="http://schemas.microsoft.com/office/powerpoint/2010/main" val="1425443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Picture 12" descr="CSSppt母板首页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8305800" y="6477000"/>
            <a:ext cx="18415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88000"/>
              </a:lnSpc>
            </a:pPr>
            <a:endParaRPr lang="zh-CN" altLang="zh-CN" sz="1000">
              <a:solidFill>
                <a:schemeClr val="bg2"/>
              </a:solidFill>
              <a:latin typeface="Impact" pitchFamily="34" charset="0"/>
            </a:endParaRPr>
          </a:p>
        </p:txBody>
      </p:sp>
      <p:sp>
        <p:nvSpPr>
          <p:cNvPr id="71684"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pPr lvl="0"/>
            <a:r>
              <a:rPr lang="zh-CN" altLang="en-US" noProof="0" smtClean="0"/>
              <a:t>单击此处编辑母版副标题样式</a:t>
            </a:r>
          </a:p>
        </p:txBody>
      </p:sp>
    </p:spTree>
    <p:extLst>
      <p:ext uri="{BB962C8B-B14F-4D97-AF65-F5344CB8AC3E}">
        <p14:creationId xmlns:p14="http://schemas.microsoft.com/office/powerpoint/2010/main" val="33202875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3"/>
          <p:cNvSpPr>
            <a:spLocks noGrp="1"/>
          </p:cNvSpPr>
          <p:nvPr>
            <p:ph type="sldNum" sz="quarter" idx="10"/>
          </p:nvPr>
        </p:nvSpPr>
        <p:spPr/>
        <p:txBody>
          <a:bodyPr/>
          <a:lstStyle>
            <a:lvl1pPr>
              <a:defRPr smtClean="0"/>
            </a:lvl1pPr>
          </a:lstStyle>
          <a:p>
            <a:pPr>
              <a:defRPr/>
            </a:pPr>
            <a:fld id="{6DA2020D-AC2C-47F5-9EB4-2F0CEE266973}" type="slidenum">
              <a:rPr lang="zh-CN" altLang="en-US"/>
              <a:pPr>
                <a:defRPr/>
              </a:pPr>
              <a:t>‹#›</a:t>
            </a:fld>
            <a:endParaRPr lang="zh-CN" altLang="en-US"/>
          </a:p>
        </p:txBody>
      </p:sp>
    </p:spTree>
    <p:extLst>
      <p:ext uri="{BB962C8B-B14F-4D97-AF65-F5344CB8AC3E}">
        <p14:creationId xmlns:p14="http://schemas.microsoft.com/office/powerpoint/2010/main" val="35164903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灯片编号占位符 3"/>
          <p:cNvSpPr>
            <a:spLocks noGrp="1"/>
          </p:cNvSpPr>
          <p:nvPr>
            <p:ph type="sldNum" sz="quarter" idx="10"/>
          </p:nvPr>
        </p:nvSpPr>
        <p:spPr/>
        <p:txBody>
          <a:bodyPr/>
          <a:lstStyle>
            <a:lvl1pPr>
              <a:defRPr smtClean="0"/>
            </a:lvl1pPr>
          </a:lstStyle>
          <a:p>
            <a:pPr>
              <a:defRPr/>
            </a:pPr>
            <a:fld id="{292C0DA8-4907-45E3-A9EC-8903F3F8A7F5}" type="slidenum">
              <a:rPr lang="zh-CN" altLang="en-US"/>
              <a:pPr>
                <a:defRPr/>
              </a:pPr>
              <a:t>‹#›</a:t>
            </a:fld>
            <a:endParaRPr lang="zh-CN" altLang="en-US"/>
          </a:p>
        </p:txBody>
      </p:sp>
    </p:spTree>
    <p:extLst>
      <p:ext uri="{BB962C8B-B14F-4D97-AF65-F5344CB8AC3E}">
        <p14:creationId xmlns:p14="http://schemas.microsoft.com/office/powerpoint/2010/main" val="3446380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灯片编号占位符 4"/>
          <p:cNvSpPr>
            <a:spLocks noGrp="1"/>
          </p:cNvSpPr>
          <p:nvPr>
            <p:ph type="sldNum" sz="quarter" idx="10"/>
          </p:nvPr>
        </p:nvSpPr>
        <p:spPr/>
        <p:txBody>
          <a:bodyPr/>
          <a:lstStyle>
            <a:lvl1pPr>
              <a:defRPr smtClean="0"/>
            </a:lvl1pPr>
          </a:lstStyle>
          <a:p>
            <a:pPr>
              <a:defRPr/>
            </a:pPr>
            <a:fld id="{83DFF37B-5549-4753-8653-318135755DCF}" type="slidenum">
              <a:rPr lang="zh-CN" altLang="en-US"/>
              <a:pPr>
                <a:defRPr/>
              </a:pPr>
              <a:t>‹#›</a:t>
            </a:fld>
            <a:endParaRPr lang="zh-CN" altLang="en-US"/>
          </a:p>
        </p:txBody>
      </p:sp>
    </p:spTree>
    <p:extLst>
      <p:ext uri="{BB962C8B-B14F-4D97-AF65-F5344CB8AC3E}">
        <p14:creationId xmlns:p14="http://schemas.microsoft.com/office/powerpoint/2010/main" val="40060733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8" name="灯片编号占位符 6"/>
          <p:cNvSpPr>
            <a:spLocks noGrp="1"/>
          </p:cNvSpPr>
          <p:nvPr>
            <p:ph type="sldNum" sz="quarter" idx="10"/>
          </p:nvPr>
        </p:nvSpPr>
        <p:spPr/>
        <p:txBody>
          <a:bodyPr/>
          <a:lstStyle>
            <a:lvl1pPr>
              <a:defRPr smtClean="0"/>
            </a:lvl1pPr>
          </a:lstStyle>
          <a:p>
            <a:pPr>
              <a:defRPr/>
            </a:pPr>
            <a:fld id="{D9E94212-4E80-42BA-BA6F-A07E49872265}" type="slidenum">
              <a:rPr lang="zh-CN" altLang="en-US"/>
              <a:pPr>
                <a:defRPr/>
              </a:pPr>
              <a:t>‹#›</a:t>
            </a:fld>
            <a:endParaRPr lang="zh-CN" altLang="en-US"/>
          </a:p>
        </p:txBody>
      </p:sp>
    </p:spTree>
    <p:extLst>
      <p:ext uri="{BB962C8B-B14F-4D97-AF65-F5344CB8AC3E}">
        <p14:creationId xmlns:p14="http://schemas.microsoft.com/office/powerpoint/2010/main" val="30023072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4" name="灯片编号占位符 2"/>
          <p:cNvSpPr>
            <a:spLocks noGrp="1"/>
          </p:cNvSpPr>
          <p:nvPr>
            <p:ph type="sldNum" sz="quarter" idx="10"/>
          </p:nvPr>
        </p:nvSpPr>
        <p:spPr/>
        <p:txBody>
          <a:bodyPr/>
          <a:lstStyle>
            <a:lvl1pPr>
              <a:defRPr smtClean="0"/>
            </a:lvl1pPr>
          </a:lstStyle>
          <a:p>
            <a:pPr>
              <a:defRPr/>
            </a:pPr>
            <a:fld id="{6342AD1C-B096-41F7-9DF7-264B95DBD9C8}" type="slidenum">
              <a:rPr lang="zh-CN" altLang="en-US"/>
              <a:pPr>
                <a:defRPr/>
              </a:pPr>
              <a:t>‹#›</a:t>
            </a:fld>
            <a:endParaRPr lang="zh-CN" altLang="en-US"/>
          </a:p>
        </p:txBody>
      </p:sp>
    </p:spTree>
    <p:extLst>
      <p:ext uri="{BB962C8B-B14F-4D97-AF65-F5344CB8AC3E}">
        <p14:creationId xmlns:p14="http://schemas.microsoft.com/office/powerpoint/2010/main" val="239332440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3" name="灯片编号占位符 1"/>
          <p:cNvSpPr>
            <a:spLocks noGrp="1"/>
          </p:cNvSpPr>
          <p:nvPr>
            <p:ph type="sldNum" sz="quarter" idx="10"/>
          </p:nvPr>
        </p:nvSpPr>
        <p:spPr/>
        <p:txBody>
          <a:bodyPr/>
          <a:lstStyle>
            <a:lvl1pPr>
              <a:defRPr smtClean="0"/>
            </a:lvl1pPr>
          </a:lstStyle>
          <a:p>
            <a:pPr>
              <a:defRPr/>
            </a:pPr>
            <a:fld id="{11064FF9-E0EE-4D09-98C7-014719BB818E}" type="slidenum">
              <a:rPr lang="zh-CN" altLang="en-US"/>
              <a:pPr>
                <a:defRPr/>
              </a:pPr>
              <a:t>‹#›</a:t>
            </a:fld>
            <a:endParaRPr lang="zh-CN" altLang="en-US"/>
          </a:p>
        </p:txBody>
      </p:sp>
    </p:spTree>
    <p:extLst>
      <p:ext uri="{BB962C8B-B14F-4D97-AF65-F5344CB8AC3E}">
        <p14:creationId xmlns:p14="http://schemas.microsoft.com/office/powerpoint/2010/main" val="17104088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79512" y="838200"/>
            <a:ext cx="8568952" cy="574576"/>
          </a:xfrm>
        </p:spPr>
        <p:txBody>
          <a:bodyPr/>
          <a:lstStyle>
            <a:lvl1pPr>
              <a:defRPr sz="2800">
                <a:solidFill>
                  <a:srgbClr val="FF0000"/>
                </a:solidFill>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251520" y="1447800"/>
            <a:ext cx="8497193" cy="5077544"/>
          </a:xfrm>
        </p:spPr>
        <p:txBody>
          <a:bodyPr/>
          <a:lstStyle>
            <a:lvl1pPr>
              <a:defRPr sz="2600" b="0">
                <a:latin typeface="Times New Roman" panose="02020603050405020304" pitchFamily="18" charset="0"/>
                <a:cs typeface="Times New Roman" panose="02020603050405020304" pitchFamily="18" charset="0"/>
              </a:defRPr>
            </a:lvl1pPr>
            <a:lvl2pPr>
              <a:defRPr sz="2400" b="0">
                <a:latin typeface="Times New Roman" panose="02020603050405020304" pitchFamily="18" charset="0"/>
                <a:cs typeface="Times New Roman" panose="02020603050405020304" pitchFamily="18" charset="0"/>
              </a:defRPr>
            </a:lvl2pPr>
            <a:lvl3pPr>
              <a:defRPr sz="2200" b="0"/>
            </a:lvl3pPr>
            <a:lvl4pPr>
              <a:defRPr b="0"/>
            </a:lvl4pPr>
            <a:lvl5pPr>
              <a:defRPr b="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5"/>
          <p:cNvSpPr>
            <a:spLocks noGrp="1" noChangeArrowheads="1"/>
          </p:cNvSpPr>
          <p:nvPr>
            <p:ph type="sldNum" sz="quarter" idx="10"/>
          </p:nvPr>
        </p:nvSpPr>
        <p:spPr>
          <a:ln/>
        </p:spPr>
        <p:txBody>
          <a:bodyPr/>
          <a:lstStyle>
            <a:lvl1pPr>
              <a:defRPr/>
            </a:lvl1pPr>
          </a:lstStyle>
          <a:p>
            <a:pPr>
              <a:defRPr/>
            </a:pPr>
            <a:fld id="{606CA3CC-FC68-4501-B855-7844B93351C0}" type="slidenum">
              <a:rPr lang="en-US" altLang="zh-CN" smtClean="0"/>
              <a:t>‹#›</a:t>
            </a:fld>
            <a:endParaRPr lang="en-US" altLang="zh-CN" dirty="0"/>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8304" y="260648"/>
            <a:ext cx="1424527" cy="54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userDrawn="1"/>
        </p:nvSpPr>
        <p:spPr bwMode="auto">
          <a:xfrm>
            <a:off x="6228184" y="216443"/>
            <a:ext cx="1080120" cy="548261"/>
          </a:xfrm>
          <a:prstGeom prst="rect">
            <a:avLst/>
          </a:prstGeom>
          <a:solidFill>
            <a:srgbClr val="0099C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charset="-122"/>
            </a:endParaRPr>
          </a:p>
        </p:txBody>
      </p:sp>
      <p:pic>
        <p:nvPicPr>
          <p:cNvPr id="614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31929" y="188640"/>
            <a:ext cx="14763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96821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6" name="灯片编号占位符 4"/>
          <p:cNvSpPr>
            <a:spLocks noGrp="1"/>
          </p:cNvSpPr>
          <p:nvPr>
            <p:ph type="sldNum" sz="quarter" idx="10"/>
          </p:nvPr>
        </p:nvSpPr>
        <p:spPr/>
        <p:txBody>
          <a:bodyPr/>
          <a:lstStyle>
            <a:lvl1pPr>
              <a:defRPr smtClean="0"/>
            </a:lvl1pPr>
          </a:lstStyle>
          <a:p>
            <a:pPr>
              <a:defRPr/>
            </a:pPr>
            <a:fld id="{EDB7E5CA-D67C-406E-BD42-C4F04CC0A9BF}" type="slidenum">
              <a:rPr lang="zh-CN" altLang="en-US"/>
              <a:pPr>
                <a:defRPr/>
              </a:pPr>
              <a:t>‹#›</a:t>
            </a:fld>
            <a:endParaRPr lang="zh-CN" altLang="en-US"/>
          </a:p>
        </p:txBody>
      </p:sp>
    </p:spTree>
    <p:extLst>
      <p:ext uri="{BB962C8B-B14F-4D97-AF65-F5344CB8AC3E}">
        <p14:creationId xmlns:p14="http://schemas.microsoft.com/office/powerpoint/2010/main" val="22685729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6" name="灯片编号占位符 4"/>
          <p:cNvSpPr>
            <a:spLocks noGrp="1"/>
          </p:cNvSpPr>
          <p:nvPr>
            <p:ph type="sldNum" sz="quarter" idx="10"/>
          </p:nvPr>
        </p:nvSpPr>
        <p:spPr/>
        <p:txBody>
          <a:bodyPr/>
          <a:lstStyle>
            <a:lvl1pPr>
              <a:defRPr smtClean="0"/>
            </a:lvl1pPr>
          </a:lstStyle>
          <a:p>
            <a:pPr>
              <a:defRPr/>
            </a:pPr>
            <a:fld id="{9075148D-B5DC-4C36-9F09-6418AB091751}" type="slidenum">
              <a:rPr lang="zh-CN" altLang="en-US"/>
              <a:pPr>
                <a:defRPr/>
              </a:pPr>
              <a:t>‹#›</a:t>
            </a:fld>
            <a:endParaRPr lang="zh-CN" altLang="en-US"/>
          </a:p>
        </p:txBody>
      </p:sp>
    </p:spTree>
    <p:extLst>
      <p:ext uri="{BB962C8B-B14F-4D97-AF65-F5344CB8AC3E}">
        <p14:creationId xmlns:p14="http://schemas.microsoft.com/office/powerpoint/2010/main" val="147978122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3"/>
          <p:cNvSpPr>
            <a:spLocks noGrp="1"/>
          </p:cNvSpPr>
          <p:nvPr>
            <p:ph type="sldNum" sz="quarter" idx="10"/>
          </p:nvPr>
        </p:nvSpPr>
        <p:spPr/>
        <p:txBody>
          <a:bodyPr/>
          <a:lstStyle>
            <a:lvl1pPr>
              <a:defRPr smtClean="0"/>
            </a:lvl1pPr>
          </a:lstStyle>
          <a:p>
            <a:pPr>
              <a:defRPr/>
            </a:pPr>
            <a:fld id="{3AC392C8-8EB4-4EA4-BE6D-7A961D1B4407}" type="slidenum">
              <a:rPr lang="zh-CN" altLang="en-US"/>
              <a:pPr>
                <a:defRPr/>
              </a:pPr>
              <a:t>‹#›</a:t>
            </a:fld>
            <a:endParaRPr lang="zh-CN" altLang="en-US"/>
          </a:p>
        </p:txBody>
      </p:sp>
    </p:spTree>
    <p:extLst>
      <p:ext uri="{BB962C8B-B14F-4D97-AF65-F5344CB8AC3E}">
        <p14:creationId xmlns:p14="http://schemas.microsoft.com/office/powerpoint/2010/main" val="18697399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3"/>
          <p:cNvSpPr>
            <a:spLocks noGrp="1"/>
          </p:cNvSpPr>
          <p:nvPr>
            <p:ph type="sldNum" sz="quarter" idx="10"/>
          </p:nvPr>
        </p:nvSpPr>
        <p:spPr/>
        <p:txBody>
          <a:bodyPr/>
          <a:lstStyle>
            <a:lvl1pPr>
              <a:defRPr smtClean="0"/>
            </a:lvl1pPr>
          </a:lstStyle>
          <a:p>
            <a:pPr>
              <a:defRPr/>
            </a:pPr>
            <a:fld id="{6CE73384-CA28-40A1-8335-EC6BCE84F48D}" type="slidenum">
              <a:rPr lang="zh-CN" altLang="en-US"/>
              <a:pPr>
                <a:defRPr/>
              </a:pPr>
              <a:t>‹#›</a:t>
            </a:fld>
            <a:endParaRPr lang="zh-CN" altLang="en-US"/>
          </a:p>
        </p:txBody>
      </p:sp>
    </p:spTree>
    <p:extLst>
      <p:ext uri="{BB962C8B-B14F-4D97-AF65-F5344CB8AC3E}">
        <p14:creationId xmlns:p14="http://schemas.microsoft.com/office/powerpoint/2010/main" val="4180098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7"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sz="quarter"/>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09600" y="14478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09600" y="40005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754563" y="40005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8" name="灯片编号占位符 6"/>
          <p:cNvSpPr>
            <a:spLocks noGrp="1"/>
          </p:cNvSpPr>
          <p:nvPr>
            <p:ph type="sldNum" sz="quarter" idx="10"/>
          </p:nvPr>
        </p:nvSpPr>
        <p:spPr/>
        <p:txBody>
          <a:bodyPr/>
          <a:lstStyle>
            <a:lvl1pPr>
              <a:defRPr smtClean="0"/>
            </a:lvl1pPr>
          </a:lstStyle>
          <a:p>
            <a:pPr>
              <a:defRPr/>
            </a:pPr>
            <a:fld id="{37D3E4F3-F094-4A53-9049-A6320D7E811D}" type="slidenum">
              <a:rPr lang="zh-CN" altLang="en-US"/>
              <a:pPr>
                <a:defRPr/>
              </a:pPr>
              <a:t>‹#›</a:t>
            </a:fld>
            <a:endParaRPr lang="zh-CN" altLang="en-US"/>
          </a:p>
        </p:txBody>
      </p:sp>
    </p:spTree>
    <p:extLst>
      <p:ext uri="{BB962C8B-B14F-4D97-AF65-F5344CB8AC3E}">
        <p14:creationId xmlns:p14="http://schemas.microsoft.com/office/powerpoint/2010/main" val="27685898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型大内容">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09600" y="14478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09600" y="40005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half" idx="3"/>
          </p:nvPr>
        </p:nvSpPr>
        <p:spPr>
          <a:xfrm>
            <a:off x="4754563" y="1447800"/>
            <a:ext cx="3994150"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5"/>
          <p:cNvSpPr>
            <a:spLocks noGrp="1"/>
          </p:cNvSpPr>
          <p:nvPr>
            <p:ph type="sldNum" sz="quarter" idx="10"/>
          </p:nvPr>
        </p:nvSpPr>
        <p:spPr/>
        <p:txBody>
          <a:bodyPr/>
          <a:lstStyle>
            <a:lvl1pPr>
              <a:defRPr smtClean="0"/>
            </a:lvl1pPr>
          </a:lstStyle>
          <a:p>
            <a:pPr>
              <a:defRPr/>
            </a:pPr>
            <a:fld id="{7CF65F2A-7763-487C-88EF-44A600AE7ADD}" type="slidenum">
              <a:rPr lang="zh-CN" altLang="en-US"/>
              <a:pPr>
                <a:defRPr/>
              </a:pPr>
              <a:t>‹#›</a:t>
            </a:fld>
            <a:endParaRPr lang="zh-CN" altLang="en-US"/>
          </a:p>
        </p:txBody>
      </p:sp>
    </p:spTree>
    <p:extLst>
      <p:ext uri="{BB962C8B-B14F-4D97-AF65-F5344CB8AC3E}">
        <p14:creationId xmlns:p14="http://schemas.microsoft.com/office/powerpoint/2010/main" val="27716135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754563" y="40005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5"/>
          <p:cNvSpPr>
            <a:spLocks noGrp="1"/>
          </p:cNvSpPr>
          <p:nvPr>
            <p:ph type="sldNum" sz="quarter" idx="10"/>
          </p:nvPr>
        </p:nvSpPr>
        <p:spPr/>
        <p:txBody>
          <a:bodyPr/>
          <a:lstStyle>
            <a:lvl1pPr>
              <a:defRPr smtClean="0"/>
            </a:lvl1pPr>
          </a:lstStyle>
          <a:p>
            <a:pPr>
              <a:defRPr/>
            </a:pPr>
            <a:fld id="{BD9B2C5A-074B-49E4-B0F1-A3291335DFA4}" type="slidenum">
              <a:rPr lang="zh-CN" altLang="en-US"/>
              <a:pPr>
                <a:defRPr/>
              </a:pPr>
              <a:t>‹#›</a:t>
            </a:fld>
            <a:endParaRPr lang="zh-CN" altLang="en-US"/>
          </a:p>
        </p:txBody>
      </p:sp>
    </p:spTree>
    <p:extLst>
      <p:ext uri="{BB962C8B-B14F-4D97-AF65-F5344CB8AC3E}">
        <p14:creationId xmlns:p14="http://schemas.microsoft.com/office/powerpoint/2010/main" val="122037632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内容占位符 1"/>
          <p:cNvSpPr>
            <a:spLocks noGrp="1"/>
          </p:cNvSpPr>
          <p:nvPr>
            <p:ph/>
          </p:nvPr>
        </p:nvSpPr>
        <p:spPr>
          <a:xfrm>
            <a:off x="609600" y="838200"/>
            <a:ext cx="8139113" cy="5562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2"/>
          <p:cNvSpPr>
            <a:spLocks noGrp="1"/>
          </p:cNvSpPr>
          <p:nvPr>
            <p:ph type="sldNum" sz="quarter" idx="10"/>
          </p:nvPr>
        </p:nvSpPr>
        <p:spPr/>
        <p:txBody>
          <a:bodyPr/>
          <a:lstStyle>
            <a:lvl1pPr>
              <a:defRPr smtClean="0"/>
            </a:lvl1pPr>
          </a:lstStyle>
          <a:p>
            <a:pPr>
              <a:defRPr/>
            </a:pPr>
            <a:fld id="{E12A7A29-7602-459F-904D-284D6ADC84D9}" type="slidenum">
              <a:rPr lang="zh-CN" altLang="en-US"/>
              <a:pPr>
                <a:defRPr/>
              </a:pPr>
              <a:t>‹#›</a:t>
            </a:fld>
            <a:endParaRPr lang="zh-CN" altLang="en-US"/>
          </a:p>
        </p:txBody>
      </p:sp>
    </p:spTree>
    <p:extLst>
      <p:ext uri="{BB962C8B-B14F-4D97-AF65-F5344CB8AC3E}">
        <p14:creationId xmlns:p14="http://schemas.microsoft.com/office/powerpoint/2010/main" val="36088956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323850" y="6597650"/>
            <a:ext cx="2735263" cy="230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900"/>
          </a:p>
        </p:txBody>
      </p:sp>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09600" y="14478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609600" y="4000500"/>
            <a:ext cx="813911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5"/>
          <p:cNvSpPr>
            <a:spLocks noGrp="1"/>
          </p:cNvSpPr>
          <p:nvPr>
            <p:ph type="sldNum" sz="quarter" idx="10"/>
          </p:nvPr>
        </p:nvSpPr>
        <p:spPr/>
        <p:txBody>
          <a:bodyPr/>
          <a:lstStyle>
            <a:lvl1pPr>
              <a:defRPr smtClean="0"/>
            </a:lvl1pPr>
          </a:lstStyle>
          <a:p>
            <a:pPr>
              <a:defRPr/>
            </a:pPr>
            <a:fld id="{3039B20C-496D-4B0C-9AAF-E38AA10A3F1B}" type="slidenum">
              <a:rPr lang="zh-CN" altLang="en-US"/>
              <a:pPr>
                <a:defRPr/>
              </a:pPr>
              <a:t>‹#›</a:t>
            </a:fld>
            <a:endParaRPr lang="zh-CN" altLang="en-US"/>
          </a:p>
        </p:txBody>
      </p:sp>
    </p:spTree>
    <p:extLst>
      <p:ext uri="{BB962C8B-B14F-4D97-AF65-F5344CB8AC3E}">
        <p14:creationId xmlns:p14="http://schemas.microsoft.com/office/powerpoint/2010/main" val="326284387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3B224FE-F1C3-45C6-BAD8-56AF1E24BE27}" type="slidenum">
              <a:rPr lang="zh-CN" altLang="en-US"/>
              <a:pPr>
                <a:defRPr/>
              </a:pPr>
              <a:t>‹#›</a:t>
            </a:fld>
            <a:endParaRPr lang="zh-CN" altLang="en-US"/>
          </a:p>
        </p:txBody>
      </p:sp>
    </p:spTree>
    <p:extLst>
      <p:ext uri="{BB962C8B-B14F-4D97-AF65-F5344CB8AC3E}">
        <p14:creationId xmlns:p14="http://schemas.microsoft.com/office/powerpoint/2010/main" val="100532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pPr>
              <a:defRPr/>
            </a:pPr>
            <a:fld id="{D808BE02-5784-403F-A431-5C524A27D3BA}" type="slidenum">
              <a:rPr lang="en-US" altLang="zh-CN"/>
              <a:pPr>
                <a:defRPr/>
              </a:pPr>
              <a:t>‹#›</a:t>
            </a:fld>
            <a:endParaRPr lang="en-US" altLang="zh-CN"/>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5317" y="260648"/>
            <a:ext cx="142716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77533" y="188640"/>
            <a:ext cx="14747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718701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Picture 12" descr="CSSppt母板首页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8305800" y="6477000"/>
            <a:ext cx="18415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88000"/>
              </a:lnSpc>
            </a:pPr>
            <a:endParaRPr lang="zh-CN" altLang="zh-CN" sz="1000">
              <a:solidFill>
                <a:schemeClr val="bg2"/>
              </a:solidFill>
              <a:latin typeface="Impact" pitchFamily="34" charset="0"/>
            </a:endParaRPr>
          </a:p>
        </p:txBody>
      </p:sp>
      <p:sp>
        <p:nvSpPr>
          <p:cNvPr id="71684"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pPr lvl="0"/>
            <a:r>
              <a:rPr lang="zh-CN" altLang="en-US" noProof="0" smtClean="0"/>
              <a:t>单击此处编辑母版副标题样式</a:t>
            </a:r>
          </a:p>
        </p:txBody>
      </p:sp>
    </p:spTree>
    <p:extLst>
      <p:ext uri="{BB962C8B-B14F-4D97-AF65-F5344CB8AC3E}">
        <p14:creationId xmlns:p14="http://schemas.microsoft.com/office/powerpoint/2010/main" val="25412160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479DEA22-9A4F-4F58-BDBD-888D83783304}" type="slidenum">
              <a:rPr lang="zh-CN" altLang="en-US"/>
              <a:pPr>
                <a:defRPr/>
              </a:pPr>
              <a:t>‹#›</a:t>
            </a:fld>
            <a:endParaRPr lang="zh-CN" altLang="en-US"/>
          </a:p>
        </p:txBody>
      </p:sp>
    </p:spTree>
    <p:extLst>
      <p:ext uri="{BB962C8B-B14F-4D97-AF65-F5344CB8AC3E}">
        <p14:creationId xmlns:p14="http://schemas.microsoft.com/office/powerpoint/2010/main" val="359516950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D60F588B-D79B-43F0-9778-B99E0CF50990}" type="slidenum">
              <a:rPr lang="zh-CN" altLang="en-US"/>
              <a:pPr>
                <a:defRPr/>
              </a:pPr>
              <a:t>‹#›</a:t>
            </a:fld>
            <a:endParaRPr lang="zh-CN" altLang="en-US"/>
          </a:p>
        </p:txBody>
      </p:sp>
    </p:spTree>
    <p:extLst>
      <p:ext uri="{BB962C8B-B14F-4D97-AF65-F5344CB8AC3E}">
        <p14:creationId xmlns:p14="http://schemas.microsoft.com/office/powerpoint/2010/main" val="24757027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a:ln/>
        </p:spPr>
        <p:txBody>
          <a:bodyPr/>
          <a:lstStyle>
            <a:lvl1pPr>
              <a:defRPr/>
            </a:lvl1pPr>
          </a:lstStyle>
          <a:p>
            <a:pPr>
              <a:defRPr/>
            </a:pPr>
            <a:fld id="{F4A38E33-8345-4DF4-9EAF-845CBD58F7FD}" type="slidenum">
              <a:rPr lang="zh-CN" altLang="en-US"/>
              <a:pPr>
                <a:defRPr/>
              </a:pPr>
              <a:t>‹#›</a:t>
            </a:fld>
            <a:endParaRPr lang="zh-CN" altLang="en-US"/>
          </a:p>
        </p:txBody>
      </p:sp>
    </p:spTree>
    <p:extLst>
      <p:ext uri="{BB962C8B-B14F-4D97-AF65-F5344CB8AC3E}">
        <p14:creationId xmlns:p14="http://schemas.microsoft.com/office/powerpoint/2010/main" val="282229207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7D2A0722-8F6C-4205-984D-556FF740DCE1}" type="slidenum">
              <a:rPr lang="zh-CN" altLang="en-US"/>
              <a:pPr>
                <a:defRPr/>
              </a:pPr>
              <a:t>‹#›</a:t>
            </a:fld>
            <a:endParaRPr lang="zh-CN" altLang="en-US"/>
          </a:p>
        </p:txBody>
      </p:sp>
    </p:spTree>
    <p:extLst>
      <p:ext uri="{BB962C8B-B14F-4D97-AF65-F5344CB8AC3E}">
        <p14:creationId xmlns:p14="http://schemas.microsoft.com/office/powerpoint/2010/main" val="293591893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86815547-4209-45F4-A967-80F536443C98}" type="slidenum">
              <a:rPr lang="zh-CN" altLang="en-US"/>
              <a:pPr>
                <a:defRPr/>
              </a:pPr>
              <a:t>‹#›</a:t>
            </a:fld>
            <a:endParaRPr lang="zh-CN" altLang="en-US"/>
          </a:p>
        </p:txBody>
      </p:sp>
    </p:spTree>
    <p:extLst>
      <p:ext uri="{BB962C8B-B14F-4D97-AF65-F5344CB8AC3E}">
        <p14:creationId xmlns:p14="http://schemas.microsoft.com/office/powerpoint/2010/main" val="363129382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B1390540-EFC9-42F5-B0CE-846FD6DF7AF3}" type="slidenum">
              <a:rPr lang="zh-CN" altLang="en-US"/>
              <a:pPr>
                <a:defRPr/>
              </a:pPr>
              <a:t>‹#›</a:t>
            </a:fld>
            <a:endParaRPr lang="zh-CN" altLang="en-US"/>
          </a:p>
        </p:txBody>
      </p:sp>
    </p:spTree>
    <p:extLst>
      <p:ext uri="{BB962C8B-B14F-4D97-AF65-F5344CB8AC3E}">
        <p14:creationId xmlns:p14="http://schemas.microsoft.com/office/powerpoint/2010/main" val="227734913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00828C80-91CF-4E5B-BF09-A53236F1A788}" type="slidenum">
              <a:rPr lang="zh-CN" altLang="en-US"/>
              <a:pPr>
                <a:defRPr/>
              </a:pPr>
              <a:t>‹#›</a:t>
            </a:fld>
            <a:endParaRPr lang="zh-CN" altLang="en-US"/>
          </a:p>
        </p:txBody>
      </p:sp>
    </p:spTree>
    <p:extLst>
      <p:ext uri="{BB962C8B-B14F-4D97-AF65-F5344CB8AC3E}">
        <p14:creationId xmlns:p14="http://schemas.microsoft.com/office/powerpoint/2010/main" val="12981016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C710CC1C-6623-4C6E-BB60-C31059109357}" type="slidenum">
              <a:rPr lang="zh-CN" altLang="en-US"/>
              <a:pPr>
                <a:defRPr/>
              </a:pPr>
              <a:t>‹#›</a:t>
            </a:fld>
            <a:endParaRPr lang="zh-CN" altLang="en-US"/>
          </a:p>
        </p:txBody>
      </p:sp>
    </p:spTree>
    <p:extLst>
      <p:ext uri="{BB962C8B-B14F-4D97-AF65-F5344CB8AC3E}">
        <p14:creationId xmlns:p14="http://schemas.microsoft.com/office/powerpoint/2010/main" val="226426354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6878F083-056D-420F-8E28-B25F40CAA9FF}" type="slidenum">
              <a:rPr lang="zh-CN" altLang="en-US"/>
              <a:pPr>
                <a:defRPr/>
              </a:pPr>
              <a:t>‹#›</a:t>
            </a:fld>
            <a:endParaRPr lang="zh-CN" altLang="en-US"/>
          </a:p>
        </p:txBody>
      </p:sp>
    </p:spTree>
    <p:extLst>
      <p:ext uri="{BB962C8B-B14F-4D97-AF65-F5344CB8AC3E}">
        <p14:creationId xmlns:p14="http://schemas.microsoft.com/office/powerpoint/2010/main" val="690181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pPr>
              <a:defRPr/>
            </a:pPr>
            <a:fld id="{6BA8C0CB-F92C-43D1-9924-EE3F44E9C147}" type="slidenum">
              <a:rPr lang="en-US" altLang="zh-CN"/>
              <a:pPr>
                <a:defRPr/>
              </a:pPr>
              <a:t>‹#›</a:t>
            </a:fld>
            <a:endParaRPr lang="en-US" altLang="zh-CN"/>
          </a:p>
        </p:txBody>
      </p:sp>
    </p:spTree>
    <p:extLst>
      <p:ext uri="{BB962C8B-B14F-4D97-AF65-F5344CB8AC3E}">
        <p14:creationId xmlns:p14="http://schemas.microsoft.com/office/powerpoint/2010/main" val="171276710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C8659AC3-038C-4676-AB0F-8053ED133784}" type="slidenum">
              <a:rPr lang="zh-CN" altLang="en-US"/>
              <a:pPr>
                <a:defRPr/>
              </a:pPr>
              <a:t>‹#›</a:t>
            </a:fld>
            <a:endParaRPr lang="zh-CN" altLang="en-US"/>
          </a:p>
        </p:txBody>
      </p:sp>
    </p:spTree>
    <p:extLst>
      <p:ext uri="{BB962C8B-B14F-4D97-AF65-F5344CB8AC3E}">
        <p14:creationId xmlns:p14="http://schemas.microsoft.com/office/powerpoint/2010/main" val="368460279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09600" y="14478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09600" y="40005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754563" y="40005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D586E6A9-8E02-4C18-86A4-870AF780D6E7}" type="slidenum">
              <a:rPr lang="zh-CN" altLang="en-US"/>
              <a:pPr>
                <a:defRPr/>
              </a:pPr>
              <a:t>‹#›</a:t>
            </a:fld>
            <a:endParaRPr lang="zh-CN" altLang="en-US"/>
          </a:p>
        </p:txBody>
      </p:sp>
    </p:spTree>
    <p:extLst>
      <p:ext uri="{BB962C8B-B14F-4D97-AF65-F5344CB8AC3E}">
        <p14:creationId xmlns:p14="http://schemas.microsoft.com/office/powerpoint/2010/main" val="6754988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型大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09600" y="14478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09600" y="40005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half" idx="3"/>
          </p:nvPr>
        </p:nvSpPr>
        <p:spPr>
          <a:xfrm>
            <a:off x="4754563" y="1447800"/>
            <a:ext cx="3994150"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8"/>
          <p:cNvSpPr>
            <a:spLocks noGrp="1" noChangeArrowheads="1"/>
          </p:cNvSpPr>
          <p:nvPr>
            <p:ph type="sldNum" sz="quarter" idx="10"/>
          </p:nvPr>
        </p:nvSpPr>
        <p:spPr>
          <a:ln/>
        </p:spPr>
        <p:txBody>
          <a:bodyPr/>
          <a:lstStyle>
            <a:lvl1pPr>
              <a:defRPr/>
            </a:lvl1pPr>
          </a:lstStyle>
          <a:p>
            <a:pPr>
              <a:defRPr/>
            </a:pPr>
            <a:fld id="{DE9E55E8-6F17-4C30-83D2-DF7603FCEA21}" type="slidenum">
              <a:rPr lang="zh-CN" altLang="en-US"/>
              <a:pPr>
                <a:defRPr/>
              </a:pPr>
              <a:t>‹#›</a:t>
            </a:fld>
            <a:endParaRPr lang="zh-CN" altLang="en-US"/>
          </a:p>
        </p:txBody>
      </p:sp>
    </p:spTree>
    <p:extLst>
      <p:ext uri="{BB962C8B-B14F-4D97-AF65-F5344CB8AC3E}">
        <p14:creationId xmlns:p14="http://schemas.microsoft.com/office/powerpoint/2010/main" val="269316246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754563" y="40005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8"/>
          <p:cNvSpPr>
            <a:spLocks noGrp="1" noChangeArrowheads="1"/>
          </p:cNvSpPr>
          <p:nvPr>
            <p:ph type="sldNum" sz="quarter" idx="10"/>
          </p:nvPr>
        </p:nvSpPr>
        <p:spPr>
          <a:ln/>
        </p:spPr>
        <p:txBody>
          <a:bodyPr/>
          <a:lstStyle>
            <a:lvl1pPr>
              <a:defRPr/>
            </a:lvl1pPr>
          </a:lstStyle>
          <a:p>
            <a:pPr>
              <a:defRPr/>
            </a:pPr>
            <a:fld id="{D37A025C-CA91-4FED-91EA-51B424573ABD}" type="slidenum">
              <a:rPr lang="zh-CN" altLang="en-US"/>
              <a:pPr>
                <a:defRPr/>
              </a:pPr>
              <a:t>‹#›</a:t>
            </a:fld>
            <a:endParaRPr lang="zh-CN" altLang="en-US"/>
          </a:p>
        </p:txBody>
      </p:sp>
    </p:spTree>
    <p:extLst>
      <p:ext uri="{BB962C8B-B14F-4D97-AF65-F5344CB8AC3E}">
        <p14:creationId xmlns:p14="http://schemas.microsoft.com/office/powerpoint/2010/main" val="346014586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838200"/>
            <a:ext cx="8139113" cy="5562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B94D495C-C222-43E4-895F-FE842A9970CD}" type="slidenum">
              <a:rPr lang="zh-CN" altLang="en-US"/>
              <a:pPr>
                <a:defRPr/>
              </a:pPr>
              <a:t>‹#›</a:t>
            </a:fld>
            <a:endParaRPr lang="zh-CN" altLang="en-US"/>
          </a:p>
        </p:txBody>
      </p:sp>
    </p:spTree>
    <p:extLst>
      <p:ext uri="{BB962C8B-B14F-4D97-AF65-F5344CB8AC3E}">
        <p14:creationId xmlns:p14="http://schemas.microsoft.com/office/powerpoint/2010/main" val="192643730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09600" y="1447800"/>
            <a:ext cx="399256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754563" y="1447800"/>
            <a:ext cx="3994150"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609600" y="4000500"/>
            <a:ext cx="813911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8"/>
          <p:cNvSpPr>
            <a:spLocks noGrp="1" noChangeArrowheads="1"/>
          </p:cNvSpPr>
          <p:nvPr>
            <p:ph type="sldNum" sz="quarter" idx="10"/>
          </p:nvPr>
        </p:nvSpPr>
        <p:spPr>
          <a:ln/>
        </p:spPr>
        <p:txBody>
          <a:bodyPr/>
          <a:lstStyle>
            <a:lvl1pPr>
              <a:defRPr/>
            </a:lvl1pPr>
          </a:lstStyle>
          <a:p>
            <a:pPr>
              <a:defRPr/>
            </a:pPr>
            <a:fld id="{E3510B3E-89CD-40C2-97AA-2FDC7773CC31}" type="slidenum">
              <a:rPr lang="zh-CN" altLang="en-US"/>
              <a:pPr>
                <a:defRPr/>
              </a:pPr>
              <a:t>‹#›</a:t>
            </a:fld>
            <a:endParaRPr lang="zh-CN" altLang="en-US"/>
          </a:p>
        </p:txBody>
      </p:sp>
    </p:spTree>
    <p:extLst>
      <p:ext uri="{BB962C8B-B14F-4D97-AF65-F5344CB8AC3E}">
        <p14:creationId xmlns:p14="http://schemas.microsoft.com/office/powerpoint/2010/main" val="271661113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EDF924E-EC2F-46C5-BD4F-156C152F41E0}" type="slidenum">
              <a:rPr lang="zh-CN" altLang="en-US"/>
              <a:pPr>
                <a:defRPr/>
              </a:pPr>
              <a:t>‹#›</a:t>
            </a:fld>
            <a:endParaRPr lang="zh-CN" altLang="en-US"/>
          </a:p>
        </p:txBody>
      </p:sp>
    </p:spTree>
    <p:extLst>
      <p:ext uri="{BB962C8B-B14F-4D97-AF65-F5344CB8AC3E}">
        <p14:creationId xmlns:p14="http://schemas.microsoft.com/office/powerpoint/2010/main" val="368586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a:ln/>
        </p:spPr>
        <p:txBody>
          <a:bodyPr/>
          <a:lstStyle>
            <a:lvl1pPr>
              <a:defRPr/>
            </a:lvl1pPr>
          </a:lstStyle>
          <a:p>
            <a:pPr>
              <a:defRPr/>
            </a:pPr>
            <a:fld id="{05E08F4B-0DE1-43D4-94E1-9C9E555AB994}" type="slidenum">
              <a:rPr lang="en-US" altLang="zh-CN"/>
              <a:pPr>
                <a:defRPr/>
              </a:pPr>
              <a:t>‹#›</a:t>
            </a:fld>
            <a:endParaRPr lang="en-US" altLang="zh-CN"/>
          </a:p>
        </p:txBody>
      </p:sp>
    </p:spTree>
    <p:extLst>
      <p:ext uri="{BB962C8B-B14F-4D97-AF65-F5344CB8AC3E}">
        <p14:creationId xmlns:p14="http://schemas.microsoft.com/office/powerpoint/2010/main" val="316291598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pPr>
              <a:defRPr/>
            </a:pPr>
            <a:fld id="{B7AF07DE-E9AD-4182-AA0A-2F7A6DB2705F}" type="slidenum">
              <a:rPr lang="en-US" altLang="zh-CN"/>
              <a:pPr>
                <a:defRPr/>
              </a:pPr>
              <a:t>‹#›</a:t>
            </a:fld>
            <a:endParaRPr lang="en-US" altLang="zh-CN"/>
          </a:p>
        </p:txBody>
      </p:sp>
    </p:spTree>
    <p:extLst>
      <p:ext uri="{BB962C8B-B14F-4D97-AF65-F5344CB8AC3E}">
        <p14:creationId xmlns:p14="http://schemas.microsoft.com/office/powerpoint/2010/main" val="5783016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C09A2878-44D6-453B-9762-56FF81ECCA76}" type="slidenum">
              <a:rPr lang="en-US" altLang="zh-CN"/>
              <a:pPr>
                <a:defRPr/>
              </a:pPr>
              <a:t>‹#›</a:t>
            </a:fld>
            <a:endParaRPr lang="en-US" altLang="zh-CN"/>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37325" y="260648"/>
            <a:ext cx="142716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49541" y="188640"/>
            <a:ext cx="14747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24057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9561E383-3E14-4D5F-90BE-B97F02969EBE}" type="slidenum">
              <a:rPr lang="en-US" altLang="zh-CN"/>
              <a:pPr>
                <a:defRPr/>
              </a:pPr>
              <a:t>‹#›</a:t>
            </a:fld>
            <a:endParaRPr lang="en-US" altLang="zh-CN"/>
          </a:p>
        </p:txBody>
      </p:sp>
    </p:spTree>
    <p:extLst>
      <p:ext uri="{BB962C8B-B14F-4D97-AF65-F5344CB8AC3E}">
        <p14:creationId xmlns:p14="http://schemas.microsoft.com/office/powerpoint/2010/main" val="10063468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DEE41841-0A62-4CD0-96A7-409F4D626D4F}" type="slidenum">
              <a:rPr lang="en-US" altLang="zh-CN"/>
              <a:pPr>
                <a:defRPr/>
              </a:pPr>
              <a:t>‹#›</a:t>
            </a:fld>
            <a:endParaRPr lang="en-US" altLang="zh-CN"/>
          </a:p>
        </p:txBody>
      </p:sp>
    </p:spTree>
    <p:extLst>
      <p:ext uri="{BB962C8B-B14F-4D97-AF65-F5344CB8AC3E}">
        <p14:creationId xmlns:p14="http://schemas.microsoft.com/office/powerpoint/2010/main" val="26410128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7.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7.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8382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body" idx="1"/>
          </p:nvPr>
        </p:nvSpPr>
        <p:spPr bwMode="auto">
          <a:xfrm>
            <a:off x="609600" y="1447800"/>
            <a:ext cx="813911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8229600" y="6524625"/>
            <a:ext cx="303213"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900" smtClean="0">
                <a:solidFill>
                  <a:srgbClr val="4D5E68"/>
                </a:solidFill>
                <a:latin typeface="Impact" pitchFamily="34" charset="0"/>
              </a:defRPr>
            </a:lvl1pPr>
          </a:lstStyle>
          <a:p>
            <a:pPr>
              <a:defRPr/>
            </a:pPr>
            <a:fld id="{3C9465EF-4ADD-4369-84FB-4E902BBCD3C5}" type="slidenum">
              <a:rPr lang="en-US" altLang="zh-CN"/>
              <a:pPr>
                <a:defRPr/>
              </a:pPr>
              <a:t>‹#›</a:t>
            </a:fld>
            <a:endParaRPr lang="en-US" altLang="zh-CN"/>
          </a:p>
        </p:txBody>
      </p:sp>
      <p:sp>
        <p:nvSpPr>
          <p:cNvPr id="1030" name="Rectangle 6"/>
          <p:cNvSpPr>
            <a:spLocks noChangeArrowheads="1"/>
          </p:cNvSpPr>
          <p:nvPr/>
        </p:nvSpPr>
        <p:spPr bwMode="auto">
          <a:xfrm>
            <a:off x="7872413" y="6513513"/>
            <a:ext cx="509587"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a:r>
              <a:rPr lang="en-US" altLang="zh-CN" sz="900">
                <a:solidFill>
                  <a:srgbClr val="4D5E68"/>
                </a:solidFill>
                <a:latin typeface="Impact" pitchFamily="34" charset="0"/>
              </a:rPr>
              <a:t>Page</a:t>
            </a:r>
          </a:p>
        </p:txBody>
      </p:sp>
      <p:sp>
        <p:nvSpPr>
          <p:cNvPr id="1031" name="Rectangle 7"/>
          <p:cNvSpPr>
            <a:spLocks noChangeArrowheads="1"/>
          </p:cNvSpPr>
          <p:nvPr/>
        </p:nvSpPr>
        <p:spPr bwMode="auto">
          <a:xfrm>
            <a:off x="468313" y="6524625"/>
            <a:ext cx="3810000"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900">
                <a:solidFill>
                  <a:schemeClr val="bg1"/>
                </a:solidFill>
                <a:latin typeface="Impact" pitchFamily="34" charset="0"/>
              </a:rPr>
              <a:t>散裂中子源进展汇报  </a:t>
            </a:r>
            <a:fld id="{91C0E1F7-E916-4A13-91E5-AD6554EA964F}" type="datetime4">
              <a:rPr lang="en-US" altLang="zh-CN" sz="900">
                <a:solidFill>
                  <a:schemeClr val="bg1"/>
                </a:solidFill>
                <a:latin typeface="Impact" pitchFamily="34" charset="0"/>
              </a:rPr>
              <a:pPr/>
              <a:t>August 27, 2022</a:t>
            </a:fld>
            <a:endParaRPr lang="zh-CN" altLang="en-US" sz="900">
              <a:solidFill>
                <a:schemeClr val="bg1"/>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3772"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93" r:id="rId12"/>
  </p:sldLayoutIdLst>
  <p:transition>
    <p:fade/>
  </p:transition>
  <p:hf hdr="0" ftr="0" dt="0"/>
  <p:txStyles>
    <p:titleStyle>
      <a:lvl1pPr algn="l" rtl="0" fontAlgn="base">
        <a:spcBef>
          <a:spcPct val="0"/>
        </a:spcBef>
        <a:spcAft>
          <a:spcPct val="0"/>
        </a:spcAft>
        <a:defRPr sz="2200" b="1">
          <a:solidFill>
            <a:srgbClr val="4D5E68"/>
          </a:solidFill>
          <a:latin typeface="+mj-lt"/>
          <a:ea typeface="+mj-ea"/>
          <a:cs typeface="+mj-cs"/>
        </a:defRPr>
      </a:lvl1pPr>
      <a:lvl2pPr algn="l" rtl="0" fontAlgn="base">
        <a:spcBef>
          <a:spcPct val="0"/>
        </a:spcBef>
        <a:spcAft>
          <a:spcPct val="0"/>
        </a:spcAft>
        <a:defRPr sz="2200" b="1">
          <a:solidFill>
            <a:srgbClr val="4D5E68"/>
          </a:solidFill>
          <a:latin typeface="Arial" charset="0"/>
          <a:ea typeface="宋体" charset="-122"/>
        </a:defRPr>
      </a:lvl2pPr>
      <a:lvl3pPr algn="l" rtl="0" fontAlgn="base">
        <a:spcBef>
          <a:spcPct val="0"/>
        </a:spcBef>
        <a:spcAft>
          <a:spcPct val="0"/>
        </a:spcAft>
        <a:defRPr sz="2200" b="1">
          <a:solidFill>
            <a:srgbClr val="4D5E68"/>
          </a:solidFill>
          <a:latin typeface="Arial" charset="0"/>
          <a:ea typeface="宋体" charset="-122"/>
        </a:defRPr>
      </a:lvl3pPr>
      <a:lvl4pPr algn="l" rtl="0" fontAlgn="base">
        <a:spcBef>
          <a:spcPct val="0"/>
        </a:spcBef>
        <a:spcAft>
          <a:spcPct val="0"/>
        </a:spcAft>
        <a:defRPr sz="2200" b="1">
          <a:solidFill>
            <a:srgbClr val="4D5E68"/>
          </a:solidFill>
          <a:latin typeface="Arial" charset="0"/>
          <a:ea typeface="宋体" charset="-122"/>
        </a:defRPr>
      </a:lvl4pPr>
      <a:lvl5pPr algn="l" rtl="0" fontAlgn="base">
        <a:spcBef>
          <a:spcPct val="0"/>
        </a:spcBef>
        <a:spcAft>
          <a:spcPct val="0"/>
        </a:spcAft>
        <a:defRPr sz="2200" b="1">
          <a:solidFill>
            <a:srgbClr val="4D5E68"/>
          </a:solidFill>
          <a:latin typeface="Arial" charset="0"/>
          <a:ea typeface="宋体" charset="-122"/>
        </a:defRPr>
      </a:lvl5pPr>
      <a:lvl6pPr marL="457200" algn="l" rtl="0" eaLnBrk="1" fontAlgn="base" hangingPunct="1">
        <a:spcBef>
          <a:spcPct val="0"/>
        </a:spcBef>
        <a:spcAft>
          <a:spcPct val="0"/>
        </a:spcAft>
        <a:defRPr sz="2200" b="1">
          <a:solidFill>
            <a:srgbClr val="4D5E68"/>
          </a:solidFill>
          <a:latin typeface="Arial" charset="0"/>
          <a:ea typeface="宋体" charset="-122"/>
        </a:defRPr>
      </a:lvl6pPr>
      <a:lvl7pPr marL="914400" algn="l" rtl="0" eaLnBrk="1" fontAlgn="base" hangingPunct="1">
        <a:spcBef>
          <a:spcPct val="0"/>
        </a:spcBef>
        <a:spcAft>
          <a:spcPct val="0"/>
        </a:spcAft>
        <a:defRPr sz="2200" b="1">
          <a:solidFill>
            <a:srgbClr val="4D5E68"/>
          </a:solidFill>
          <a:latin typeface="Arial" charset="0"/>
          <a:ea typeface="宋体" charset="-122"/>
        </a:defRPr>
      </a:lvl7pPr>
      <a:lvl8pPr marL="1371600" algn="l" rtl="0" eaLnBrk="1" fontAlgn="base" hangingPunct="1">
        <a:spcBef>
          <a:spcPct val="0"/>
        </a:spcBef>
        <a:spcAft>
          <a:spcPct val="0"/>
        </a:spcAft>
        <a:defRPr sz="2200" b="1">
          <a:solidFill>
            <a:srgbClr val="4D5E68"/>
          </a:solidFill>
          <a:latin typeface="Arial" charset="0"/>
          <a:ea typeface="宋体" charset="-122"/>
        </a:defRPr>
      </a:lvl8pPr>
      <a:lvl9pPr marL="1828800" algn="l" rtl="0" eaLnBrk="1" fontAlgn="base" hangingPunct="1">
        <a:spcBef>
          <a:spcPct val="0"/>
        </a:spcBef>
        <a:spcAft>
          <a:spcPct val="0"/>
        </a:spcAft>
        <a:defRPr sz="2200" b="1">
          <a:solidFill>
            <a:srgbClr val="4D5E68"/>
          </a:solidFill>
          <a:latin typeface="Arial" charset="0"/>
          <a:ea typeface="宋体" charset="-122"/>
        </a:defRPr>
      </a:lvl9pPr>
    </p:titleStyle>
    <p:bodyStyle>
      <a:lvl1pPr marL="342900" indent="-342900" algn="l" rtl="0" fontAlgn="base">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fontAlgn="base">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fontAlgn="base">
        <a:spcBef>
          <a:spcPct val="20000"/>
        </a:spcBef>
        <a:spcAft>
          <a:spcPct val="0"/>
        </a:spcAft>
        <a:buClr>
          <a:schemeClr val="tx1"/>
        </a:buClr>
        <a:buFont typeface="Wingdings" pitchFamily="2" charset="2"/>
        <a:buChar char="§"/>
        <a:defRPr b="1">
          <a:solidFill>
            <a:srgbClr val="4D5E68"/>
          </a:solidFill>
          <a:latin typeface="+mn-lt"/>
          <a:ea typeface="+mn-ea"/>
        </a:defRPr>
      </a:lvl3pPr>
      <a:lvl4pPr marL="1600200" indent="-228600" algn="l" rtl="0" fontAlgn="base">
        <a:spcBef>
          <a:spcPct val="20000"/>
        </a:spcBef>
        <a:spcAft>
          <a:spcPct val="0"/>
        </a:spcAft>
        <a:buChar char="–"/>
        <a:defRPr b="1">
          <a:solidFill>
            <a:srgbClr val="4D5E68"/>
          </a:solidFill>
          <a:latin typeface="+mn-lt"/>
          <a:ea typeface="+mn-ea"/>
        </a:defRPr>
      </a:lvl4pPr>
      <a:lvl5pPr marL="2057400" indent="-228600" algn="l" rtl="0" fontAlgn="base">
        <a:spcBef>
          <a:spcPct val="20000"/>
        </a:spcBef>
        <a:spcAft>
          <a:spcPct val="0"/>
        </a:spcAft>
        <a:buChar char="»"/>
        <a:defRPr b="1">
          <a:solidFill>
            <a:srgbClr val="4D5E68"/>
          </a:solidFill>
          <a:latin typeface="+mn-lt"/>
          <a:ea typeface="+mn-ea"/>
        </a:defRPr>
      </a:lvl5pPr>
      <a:lvl6pPr marL="2514600" indent="-228600" algn="l" rtl="0" eaLnBrk="1" fontAlgn="base" hangingPunct="1">
        <a:spcBef>
          <a:spcPct val="20000"/>
        </a:spcBef>
        <a:spcAft>
          <a:spcPct val="0"/>
        </a:spcAft>
        <a:buChar char="»"/>
        <a:defRPr b="1">
          <a:solidFill>
            <a:srgbClr val="4D5E68"/>
          </a:solidFill>
          <a:latin typeface="+mn-lt"/>
          <a:ea typeface="+mn-ea"/>
        </a:defRPr>
      </a:lvl6pPr>
      <a:lvl7pPr marL="2971800" indent="-228600" algn="l" rtl="0" eaLnBrk="1" fontAlgn="base" hangingPunct="1">
        <a:spcBef>
          <a:spcPct val="20000"/>
        </a:spcBef>
        <a:spcAft>
          <a:spcPct val="0"/>
        </a:spcAft>
        <a:buChar char="»"/>
        <a:defRPr b="1">
          <a:solidFill>
            <a:srgbClr val="4D5E68"/>
          </a:solidFill>
          <a:latin typeface="+mn-lt"/>
          <a:ea typeface="+mn-ea"/>
        </a:defRPr>
      </a:lvl7pPr>
      <a:lvl8pPr marL="3429000" indent="-228600" algn="l" rtl="0" eaLnBrk="1" fontAlgn="base" hangingPunct="1">
        <a:spcBef>
          <a:spcPct val="20000"/>
        </a:spcBef>
        <a:spcAft>
          <a:spcPct val="0"/>
        </a:spcAft>
        <a:buChar char="»"/>
        <a:defRPr b="1">
          <a:solidFill>
            <a:srgbClr val="4D5E68"/>
          </a:solidFill>
          <a:latin typeface="+mn-lt"/>
          <a:ea typeface="+mn-ea"/>
        </a:defRPr>
      </a:lvl8pPr>
      <a:lvl9pPr marL="3886200" indent="-228600" algn="l" rtl="0" eaLnBrk="1" fontAlgn="base" hangingPunct="1">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5" descr="CSSppt母板正文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609600" y="8382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2" name="Rectangle 4"/>
          <p:cNvSpPr>
            <a:spLocks noGrp="1" noChangeArrowheads="1"/>
          </p:cNvSpPr>
          <p:nvPr>
            <p:ph type="body" idx="1"/>
          </p:nvPr>
        </p:nvSpPr>
        <p:spPr bwMode="auto">
          <a:xfrm>
            <a:off x="609600" y="1447800"/>
            <a:ext cx="813911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70664" name="Rectangle 8"/>
          <p:cNvSpPr>
            <a:spLocks noGrp="1" noChangeArrowheads="1"/>
          </p:cNvSpPr>
          <p:nvPr>
            <p:ph type="sldNum" sz="quarter" idx="4"/>
          </p:nvPr>
        </p:nvSpPr>
        <p:spPr bwMode="auto">
          <a:xfrm>
            <a:off x="7524750" y="6669088"/>
            <a:ext cx="936625"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900" smtClean="0">
                <a:solidFill>
                  <a:schemeClr val="bg1"/>
                </a:solidFill>
                <a:latin typeface="Impact" pitchFamily="34" charset="0"/>
              </a:defRPr>
            </a:lvl1pPr>
          </a:lstStyle>
          <a:p>
            <a:pPr>
              <a:defRPr/>
            </a:pPr>
            <a:fld id="{2F5A97BD-F570-400D-A48F-61D1B607456E}" type="slidenum">
              <a:rPr lang="zh-CN" altLang="en-US"/>
              <a:pPr>
                <a:defRPr/>
              </a:pPr>
              <a:t>‹#›</a:t>
            </a:fld>
            <a:endParaRPr lang="zh-CN" altLang="en-US"/>
          </a:p>
        </p:txBody>
      </p:sp>
      <p:sp>
        <p:nvSpPr>
          <p:cNvPr id="2054" name="Rectangle 11"/>
          <p:cNvSpPr>
            <a:spLocks noChangeArrowheads="1"/>
          </p:cNvSpPr>
          <p:nvPr/>
        </p:nvSpPr>
        <p:spPr bwMode="auto">
          <a:xfrm>
            <a:off x="7092950" y="6684963"/>
            <a:ext cx="87630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a:endParaRPr lang="zh-CN" altLang="zh-CN" sz="900">
              <a:solidFill>
                <a:schemeClr val="bg1"/>
              </a:solidFill>
              <a:latin typeface="Impact" pitchFamily="34" charset="0"/>
            </a:endParaRPr>
          </a:p>
        </p:txBody>
      </p:sp>
      <p:sp>
        <p:nvSpPr>
          <p:cNvPr id="2055" name="Rectangle 12"/>
          <p:cNvSpPr>
            <a:spLocks noChangeArrowheads="1"/>
          </p:cNvSpPr>
          <p:nvPr/>
        </p:nvSpPr>
        <p:spPr bwMode="auto">
          <a:xfrm>
            <a:off x="323850" y="6524625"/>
            <a:ext cx="460851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1600" b="1">
                <a:solidFill>
                  <a:srgbClr val="C3BF0D"/>
                </a:solidFill>
                <a:latin typeface="楷体_GB2312"/>
                <a:ea typeface="楷体_GB2312"/>
                <a:cs typeface="楷体_GB2312"/>
              </a:rPr>
              <a:t>刘忱考核报告，</a:t>
            </a:r>
            <a:r>
              <a:rPr lang="en-US" altLang="zh-CN" sz="1600" b="1">
                <a:solidFill>
                  <a:srgbClr val="C3BF0D"/>
                </a:solidFill>
                <a:latin typeface="楷体_GB2312"/>
                <a:ea typeface="楷体_GB2312"/>
                <a:cs typeface="楷体_GB2312"/>
              </a:rPr>
              <a:t>CSNS</a:t>
            </a:r>
            <a:r>
              <a:rPr lang="zh-CN" altLang="en-US" sz="1600" b="1">
                <a:solidFill>
                  <a:srgbClr val="C3BF0D"/>
                </a:solidFill>
                <a:latin typeface="楷体_GB2312"/>
                <a:ea typeface="楷体_GB2312"/>
                <a:cs typeface="楷体_GB2312"/>
              </a:rPr>
              <a:t>工程办</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ransition>
    <p:fade/>
  </p:transition>
  <p:hf hdr="0" ftr="0" dt="0"/>
  <p:txStyles>
    <p:titleStyle>
      <a:lvl1pPr algn="l" rtl="0" fontAlgn="base">
        <a:spcBef>
          <a:spcPct val="0"/>
        </a:spcBef>
        <a:spcAft>
          <a:spcPct val="0"/>
        </a:spcAft>
        <a:defRPr sz="2200" b="1">
          <a:solidFill>
            <a:schemeClr val="bg1"/>
          </a:solidFill>
          <a:latin typeface="+mj-lt"/>
          <a:ea typeface="+mj-ea"/>
          <a:cs typeface="+mj-cs"/>
        </a:defRPr>
      </a:lvl1pPr>
      <a:lvl2pPr algn="l" rtl="0" fontAlgn="base">
        <a:spcBef>
          <a:spcPct val="0"/>
        </a:spcBef>
        <a:spcAft>
          <a:spcPct val="0"/>
        </a:spcAft>
        <a:defRPr sz="2200" b="1">
          <a:solidFill>
            <a:schemeClr val="bg1"/>
          </a:solidFill>
          <a:latin typeface="Arial" charset="0"/>
          <a:ea typeface="黑体" pitchFamily="2" charset="-122"/>
        </a:defRPr>
      </a:lvl2pPr>
      <a:lvl3pPr algn="l" rtl="0" fontAlgn="base">
        <a:spcBef>
          <a:spcPct val="0"/>
        </a:spcBef>
        <a:spcAft>
          <a:spcPct val="0"/>
        </a:spcAft>
        <a:defRPr sz="2200" b="1">
          <a:solidFill>
            <a:schemeClr val="bg1"/>
          </a:solidFill>
          <a:latin typeface="Arial" charset="0"/>
          <a:ea typeface="黑体" pitchFamily="2" charset="-122"/>
        </a:defRPr>
      </a:lvl3pPr>
      <a:lvl4pPr algn="l" rtl="0" fontAlgn="base">
        <a:spcBef>
          <a:spcPct val="0"/>
        </a:spcBef>
        <a:spcAft>
          <a:spcPct val="0"/>
        </a:spcAft>
        <a:defRPr sz="2200" b="1">
          <a:solidFill>
            <a:schemeClr val="bg1"/>
          </a:solidFill>
          <a:latin typeface="Arial" charset="0"/>
          <a:ea typeface="黑体" pitchFamily="2" charset="-122"/>
        </a:defRPr>
      </a:lvl4pPr>
      <a:lvl5pPr algn="l" rtl="0" fontAlgn="base">
        <a:spcBef>
          <a:spcPct val="0"/>
        </a:spcBef>
        <a:spcAft>
          <a:spcPct val="0"/>
        </a:spcAft>
        <a:defRPr sz="2200" b="1">
          <a:solidFill>
            <a:schemeClr val="bg1"/>
          </a:solidFill>
          <a:latin typeface="Arial" charset="0"/>
          <a:ea typeface="黑体" pitchFamily="2" charset="-122"/>
        </a:defRPr>
      </a:lvl5pPr>
      <a:lvl6pPr marL="457200" algn="l" rtl="0" eaLnBrk="1" fontAlgn="base" hangingPunct="1">
        <a:spcBef>
          <a:spcPct val="0"/>
        </a:spcBef>
        <a:spcAft>
          <a:spcPct val="0"/>
        </a:spcAft>
        <a:defRPr sz="2200" b="1">
          <a:solidFill>
            <a:schemeClr val="bg1"/>
          </a:solidFill>
          <a:latin typeface="Arial" charset="0"/>
          <a:ea typeface="黑体" pitchFamily="2" charset="-122"/>
        </a:defRPr>
      </a:lvl6pPr>
      <a:lvl7pPr marL="914400" algn="l" rtl="0" eaLnBrk="1" fontAlgn="base" hangingPunct="1">
        <a:spcBef>
          <a:spcPct val="0"/>
        </a:spcBef>
        <a:spcAft>
          <a:spcPct val="0"/>
        </a:spcAft>
        <a:defRPr sz="2200" b="1">
          <a:solidFill>
            <a:schemeClr val="bg1"/>
          </a:solidFill>
          <a:latin typeface="Arial" charset="0"/>
          <a:ea typeface="黑体" pitchFamily="2" charset="-122"/>
        </a:defRPr>
      </a:lvl7pPr>
      <a:lvl8pPr marL="1371600" algn="l" rtl="0" eaLnBrk="1" fontAlgn="base" hangingPunct="1">
        <a:spcBef>
          <a:spcPct val="0"/>
        </a:spcBef>
        <a:spcAft>
          <a:spcPct val="0"/>
        </a:spcAft>
        <a:defRPr sz="2200" b="1">
          <a:solidFill>
            <a:schemeClr val="bg1"/>
          </a:solidFill>
          <a:latin typeface="Arial" charset="0"/>
          <a:ea typeface="黑体" pitchFamily="2" charset="-122"/>
        </a:defRPr>
      </a:lvl8pPr>
      <a:lvl9pPr marL="1828800" algn="l" rtl="0" eaLnBrk="1" fontAlgn="base" hangingPunct="1">
        <a:spcBef>
          <a:spcPct val="0"/>
        </a:spcBef>
        <a:spcAft>
          <a:spcPct val="0"/>
        </a:spcAft>
        <a:defRPr sz="2200" b="1">
          <a:solidFill>
            <a:schemeClr val="bg1"/>
          </a:solidFill>
          <a:latin typeface="Arial" charset="0"/>
          <a:ea typeface="黑体" pitchFamily="2" charset="-122"/>
        </a:defRPr>
      </a:lvl9pPr>
    </p:titleStyle>
    <p:bodyStyle>
      <a:lvl1pPr marL="342900" indent="-342900" algn="l" rtl="0" fontAlgn="base">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fontAlgn="base">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fontAlgn="base">
        <a:spcBef>
          <a:spcPct val="20000"/>
        </a:spcBef>
        <a:spcAft>
          <a:spcPct val="0"/>
        </a:spcAft>
        <a:buClr>
          <a:schemeClr val="tx1"/>
        </a:buClr>
        <a:buFont typeface="Wingdings" pitchFamily="2" charset="2"/>
        <a:buChar char="§"/>
        <a:defRPr b="1">
          <a:solidFill>
            <a:srgbClr val="4D5E68"/>
          </a:solidFill>
          <a:latin typeface="+mn-lt"/>
          <a:ea typeface="+mn-ea"/>
        </a:defRPr>
      </a:lvl3pPr>
      <a:lvl4pPr marL="1600200" indent="-228600" algn="l" rtl="0" fontAlgn="base">
        <a:spcBef>
          <a:spcPct val="20000"/>
        </a:spcBef>
        <a:spcAft>
          <a:spcPct val="0"/>
        </a:spcAft>
        <a:buChar char="–"/>
        <a:defRPr b="1">
          <a:solidFill>
            <a:srgbClr val="4D5E68"/>
          </a:solidFill>
          <a:latin typeface="+mn-lt"/>
          <a:ea typeface="+mn-ea"/>
        </a:defRPr>
      </a:lvl4pPr>
      <a:lvl5pPr marL="2057400" indent="-228600" algn="l" rtl="0" fontAlgn="base">
        <a:spcBef>
          <a:spcPct val="20000"/>
        </a:spcBef>
        <a:spcAft>
          <a:spcPct val="0"/>
        </a:spcAft>
        <a:buChar char="»"/>
        <a:defRPr b="1">
          <a:solidFill>
            <a:srgbClr val="4D5E68"/>
          </a:solidFill>
          <a:latin typeface="+mn-lt"/>
          <a:ea typeface="+mn-ea"/>
        </a:defRPr>
      </a:lvl5pPr>
      <a:lvl6pPr marL="2514600" indent="-228600" algn="l" rtl="0" eaLnBrk="1" fontAlgn="base" hangingPunct="1">
        <a:spcBef>
          <a:spcPct val="20000"/>
        </a:spcBef>
        <a:spcAft>
          <a:spcPct val="0"/>
        </a:spcAft>
        <a:buChar char="»"/>
        <a:defRPr b="1">
          <a:solidFill>
            <a:srgbClr val="4D5E68"/>
          </a:solidFill>
          <a:latin typeface="+mn-lt"/>
          <a:ea typeface="+mn-ea"/>
        </a:defRPr>
      </a:lvl6pPr>
      <a:lvl7pPr marL="2971800" indent="-228600" algn="l" rtl="0" eaLnBrk="1" fontAlgn="base" hangingPunct="1">
        <a:spcBef>
          <a:spcPct val="20000"/>
        </a:spcBef>
        <a:spcAft>
          <a:spcPct val="0"/>
        </a:spcAft>
        <a:buChar char="»"/>
        <a:defRPr b="1">
          <a:solidFill>
            <a:srgbClr val="4D5E68"/>
          </a:solidFill>
          <a:latin typeface="+mn-lt"/>
          <a:ea typeface="+mn-ea"/>
        </a:defRPr>
      </a:lvl7pPr>
      <a:lvl8pPr marL="3429000" indent="-228600" algn="l" rtl="0" eaLnBrk="1" fontAlgn="base" hangingPunct="1">
        <a:spcBef>
          <a:spcPct val="20000"/>
        </a:spcBef>
        <a:spcAft>
          <a:spcPct val="0"/>
        </a:spcAft>
        <a:buChar char="»"/>
        <a:defRPr b="1">
          <a:solidFill>
            <a:srgbClr val="4D5E68"/>
          </a:solidFill>
          <a:latin typeface="+mn-lt"/>
          <a:ea typeface="+mn-ea"/>
        </a:defRPr>
      </a:lvl8pPr>
      <a:lvl9pPr marL="3886200" indent="-228600" algn="l" rtl="0" eaLnBrk="1" fontAlgn="base" hangingPunct="1">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5" descr="CSSppt母板正文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609600" y="8382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6" name="Rectangle 4"/>
          <p:cNvSpPr>
            <a:spLocks noGrp="1" noChangeArrowheads="1"/>
          </p:cNvSpPr>
          <p:nvPr>
            <p:ph type="body" idx="1"/>
          </p:nvPr>
        </p:nvSpPr>
        <p:spPr bwMode="auto">
          <a:xfrm>
            <a:off x="609600" y="1447800"/>
            <a:ext cx="813911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70664" name="Rectangle 8"/>
          <p:cNvSpPr>
            <a:spLocks noGrp="1" noChangeArrowheads="1"/>
          </p:cNvSpPr>
          <p:nvPr>
            <p:ph type="sldNum" sz="quarter" idx="4"/>
          </p:nvPr>
        </p:nvSpPr>
        <p:spPr bwMode="auto">
          <a:xfrm>
            <a:off x="7524750" y="6669088"/>
            <a:ext cx="936625"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900" smtClean="0">
                <a:solidFill>
                  <a:schemeClr val="bg1"/>
                </a:solidFill>
                <a:latin typeface="Impact" pitchFamily="34" charset="0"/>
              </a:defRPr>
            </a:lvl1pPr>
          </a:lstStyle>
          <a:p>
            <a:pPr>
              <a:defRPr/>
            </a:pPr>
            <a:fld id="{6F514570-22A0-4088-864C-A4541C898A02}" type="slidenum">
              <a:rPr lang="zh-CN" altLang="en-US"/>
              <a:pPr>
                <a:defRPr/>
              </a:pPr>
              <a:t>‹#›</a:t>
            </a:fld>
            <a:endParaRPr lang="zh-CN" altLang="en-US"/>
          </a:p>
        </p:txBody>
      </p:sp>
      <p:sp>
        <p:nvSpPr>
          <p:cNvPr id="3078" name="Rectangle 11"/>
          <p:cNvSpPr>
            <a:spLocks noChangeArrowheads="1"/>
          </p:cNvSpPr>
          <p:nvPr/>
        </p:nvSpPr>
        <p:spPr bwMode="auto">
          <a:xfrm>
            <a:off x="7092950" y="6684963"/>
            <a:ext cx="87630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a:endParaRPr lang="zh-CN" altLang="zh-CN" sz="900">
              <a:solidFill>
                <a:schemeClr val="bg1"/>
              </a:solidFill>
              <a:latin typeface="Impact" pitchFamily="34" charset="0"/>
            </a:endParaRPr>
          </a:p>
        </p:txBody>
      </p:sp>
      <p:sp>
        <p:nvSpPr>
          <p:cNvPr id="3079" name="Rectangle 12"/>
          <p:cNvSpPr>
            <a:spLocks noChangeArrowheads="1"/>
          </p:cNvSpPr>
          <p:nvPr/>
        </p:nvSpPr>
        <p:spPr bwMode="auto">
          <a:xfrm>
            <a:off x="323850" y="6524625"/>
            <a:ext cx="460851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1600" b="1">
                <a:solidFill>
                  <a:srgbClr val="C3BF0D"/>
                </a:solidFill>
                <a:latin typeface="楷体_GB2312"/>
                <a:ea typeface="楷体_GB2312"/>
                <a:cs typeface="楷体_GB2312"/>
              </a:rPr>
              <a:t>刘忱考核报告，</a:t>
            </a:r>
            <a:r>
              <a:rPr lang="en-US" altLang="zh-CN" sz="1600" b="1">
                <a:solidFill>
                  <a:srgbClr val="C3BF0D"/>
                </a:solidFill>
                <a:latin typeface="楷体_GB2312"/>
                <a:ea typeface="楷体_GB2312"/>
                <a:cs typeface="楷体_GB2312"/>
              </a:rPr>
              <a:t>CSNS</a:t>
            </a:r>
            <a:r>
              <a:rPr lang="zh-CN" altLang="en-US" sz="1600" b="1">
                <a:solidFill>
                  <a:srgbClr val="C3BF0D"/>
                </a:solidFill>
                <a:latin typeface="楷体_GB2312"/>
                <a:ea typeface="楷体_GB2312"/>
                <a:cs typeface="楷体_GB2312"/>
              </a:rPr>
              <a:t>工程办</a:t>
            </a:r>
          </a:p>
        </p:txBody>
      </p:sp>
    </p:spTree>
  </p:cSld>
  <p:clrMap bg1="lt1" tx1="dk1" bg2="lt2" tx2="dk2" accent1="accent1" accent2="accent2" accent3="accent3" accent4="accent4" accent5="accent5" accent6="accent6" hlink="hlink" folHlink="folHlink"/>
  <p:sldLayoutIdLst>
    <p:sldLayoutId id="2147483791"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92" r:id="rId17"/>
  </p:sldLayoutIdLst>
  <p:transition>
    <p:fade/>
  </p:transition>
  <p:hf hdr="0" ftr="0" dt="0"/>
  <p:txStyles>
    <p:titleStyle>
      <a:lvl1pPr algn="l" rtl="0" fontAlgn="base">
        <a:spcBef>
          <a:spcPct val="0"/>
        </a:spcBef>
        <a:spcAft>
          <a:spcPct val="0"/>
        </a:spcAft>
        <a:defRPr sz="2200" b="1">
          <a:solidFill>
            <a:schemeClr val="bg1"/>
          </a:solidFill>
          <a:latin typeface="+mj-lt"/>
          <a:ea typeface="+mj-ea"/>
          <a:cs typeface="+mj-cs"/>
        </a:defRPr>
      </a:lvl1pPr>
      <a:lvl2pPr algn="l" rtl="0" fontAlgn="base">
        <a:spcBef>
          <a:spcPct val="0"/>
        </a:spcBef>
        <a:spcAft>
          <a:spcPct val="0"/>
        </a:spcAft>
        <a:defRPr sz="2200" b="1">
          <a:solidFill>
            <a:schemeClr val="bg1"/>
          </a:solidFill>
          <a:latin typeface="Arial" charset="0"/>
          <a:ea typeface="黑体" pitchFamily="2" charset="-122"/>
        </a:defRPr>
      </a:lvl2pPr>
      <a:lvl3pPr algn="l" rtl="0" fontAlgn="base">
        <a:spcBef>
          <a:spcPct val="0"/>
        </a:spcBef>
        <a:spcAft>
          <a:spcPct val="0"/>
        </a:spcAft>
        <a:defRPr sz="2200" b="1">
          <a:solidFill>
            <a:schemeClr val="bg1"/>
          </a:solidFill>
          <a:latin typeface="Arial" charset="0"/>
          <a:ea typeface="黑体" pitchFamily="2" charset="-122"/>
        </a:defRPr>
      </a:lvl3pPr>
      <a:lvl4pPr algn="l" rtl="0" fontAlgn="base">
        <a:spcBef>
          <a:spcPct val="0"/>
        </a:spcBef>
        <a:spcAft>
          <a:spcPct val="0"/>
        </a:spcAft>
        <a:defRPr sz="2200" b="1">
          <a:solidFill>
            <a:schemeClr val="bg1"/>
          </a:solidFill>
          <a:latin typeface="Arial" charset="0"/>
          <a:ea typeface="黑体" pitchFamily="2" charset="-122"/>
        </a:defRPr>
      </a:lvl4pPr>
      <a:lvl5pPr algn="l" rtl="0" fontAlgn="base">
        <a:spcBef>
          <a:spcPct val="0"/>
        </a:spcBef>
        <a:spcAft>
          <a:spcPct val="0"/>
        </a:spcAft>
        <a:defRPr sz="2200" b="1">
          <a:solidFill>
            <a:schemeClr val="bg1"/>
          </a:solidFill>
          <a:latin typeface="Arial" charset="0"/>
          <a:ea typeface="黑体" pitchFamily="2" charset="-122"/>
        </a:defRPr>
      </a:lvl5pPr>
      <a:lvl6pPr marL="457200" algn="l" rtl="0" eaLnBrk="1" fontAlgn="base" hangingPunct="1">
        <a:spcBef>
          <a:spcPct val="0"/>
        </a:spcBef>
        <a:spcAft>
          <a:spcPct val="0"/>
        </a:spcAft>
        <a:defRPr sz="2200" b="1">
          <a:solidFill>
            <a:schemeClr val="bg1"/>
          </a:solidFill>
          <a:latin typeface="Arial" charset="0"/>
          <a:ea typeface="黑体" pitchFamily="2" charset="-122"/>
        </a:defRPr>
      </a:lvl6pPr>
      <a:lvl7pPr marL="914400" algn="l" rtl="0" eaLnBrk="1" fontAlgn="base" hangingPunct="1">
        <a:spcBef>
          <a:spcPct val="0"/>
        </a:spcBef>
        <a:spcAft>
          <a:spcPct val="0"/>
        </a:spcAft>
        <a:defRPr sz="2200" b="1">
          <a:solidFill>
            <a:schemeClr val="bg1"/>
          </a:solidFill>
          <a:latin typeface="Arial" charset="0"/>
          <a:ea typeface="黑体" pitchFamily="2" charset="-122"/>
        </a:defRPr>
      </a:lvl7pPr>
      <a:lvl8pPr marL="1371600" algn="l" rtl="0" eaLnBrk="1" fontAlgn="base" hangingPunct="1">
        <a:spcBef>
          <a:spcPct val="0"/>
        </a:spcBef>
        <a:spcAft>
          <a:spcPct val="0"/>
        </a:spcAft>
        <a:defRPr sz="2200" b="1">
          <a:solidFill>
            <a:schemeClr val="bg1"/>
          </a:solidFill>
          <a:latin typeface="Arial" charset="0"/>
          <a:ea typeface="黑体" pitchFamily="2" charset="-122"/>
        </a:defRPr>
      </a:lvl8pPr>
      <a:lvl9pPr marL="1828800" algn="l" rtl="0" eaLnBrk="1" fontAlgn="base" hangingPunct="1">
        <a:spcBef>
          <a:spcPct val="0"/>
        </a:spcBef>
        <a:spcAft>
          <a:spcPct val="0"/>
        </a:spcAft>
        <a:defRPr sz="2200" b="1">
          <a:solidFill>
            <a:schemeClr val="bg1"/>
          </a:solidFill>
          <a:latin typeface="Arial" charset="0"/>
          <a:ea typeface="黑体" pitchFamily="2" charset="-122"/>
        </a:defRPr>
      </a:lvl9pPr>
    </p:titleStyle>
    <p:bodyStyle>
      <a:lvl1pPr marL="342900" indent="-342900" algn="l" rtl="0" fontAlgn="base">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fontAlgn="base">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fontAlgn="base">
        <a:spcBef>
          <a:spcPct val="20000"/>
        </a:spcBef>
        <a:spcAft>
          <a:spcPct val="0"/>
        </a:spcAft>
        <a:buClr>
          <a:schemeClr val="tx1"/>
        </a:buClr>
        <a:buFont typeface="Wingdings" pitchFamily="2" charset="2"/>
        <a:buChar char="§"/>
        <a:defRPr b="1">
          <a:solidFill>
            <a:srgbClr val="4D5E68"/>
          </a:solidFill>
          <a:latin typeface="+mn-lt"/>
          <a:ea typeface="+mn-ea"/>
        </a:defRPr>
      </a:lvl3pPr>
      <a:lvl4pPr marL="1600200" indent="-228600" algn="l" rtl="0" fontAlgn="base">
        <a:spcBef>
          <a:spcPct val="20000"/>
        </a:spcBef>
        <a:spcAft>
          <a:spcPct val="0"/>
        </a:spcAft>
        <a:buChar char="–"/>
        <a:defRPr b="1">
          <a:solidFill>
            <a:srgbClr val="4D5E68"/>
          </a:solidFill>
          <a:latin typeface="+mn-lt"/>
          <a:ea typeface="+mn-ea"/>
        </a:defRPr>
      </a:lvl4pPr>
      <a:lvl5pPr marL="2057400" indent="-228600" algn="l" rtl="0" fontAlgn="base">
        <a:spcBef>
          <a:spcPct val="20000"/>
        </a:spcBef>
        <a:spcAft>
          <a:spcPct val="0"/>
        </a:spcAft>
        <a:buChar char="»"/>
        <a:defRPr b="1">
          <a:solidFill>
            <a:srgbClr val="4D5E68"/>
          </a:solidFill>
          <a:latin typeface="+mn-lt"/>
          <a:ea typeface="+mn-ea"/>
        </a:defRPr>
      </a:lvl5pPr>
      <a:lvl6pPr marL="2514600" indent="-228600" algn="l" rtl="0" eaLnBrk="1" fontAlgn="base" hangingPunct="1">
        <a:spcBef>
          <a:spcPct val="20000"/>
        </a:spcBef>
        <a:spcAft>
          <a:spcPct val="0"/>
        </a:spcAft>
        <a:buChar char="»"/>
        <a:defRPr b="1">
          <a:solidFill>
            <a:srgbClr val="4D5E68"/>
          </a:solidFill>
          <a:latin typeface="+mn-lt"/>
          <a:ea typeface="+mn-ea"/>
        </a:defRPr>
      </a:lvl6pPr>
      <a:lvl7pPr marL="2971800" indent="-228600" algn="l" rtl="0" eaLnBrk="1" fontAlgn="base" hangingPunct="1">
        <a:spcBef>
          <a:spcPct val="20000"/>
        </a:spcBef>
        <a:spcAft>
          <a:spcPct val="0"/>
        </a:spcAft>
        <a:buChar char="»"/>
        <a:defRPr b="1">
          <a:solidFill>
            <a:srgbClr val="4D5E68"/>
          </a:solidFill>
          <a:latin typeface="+mn-lt"/>
          <a:ea typeface="+mn-ea"/>
        </a:defRPr>
      </a:lvl7pPr>
      <a:lvl8pPr marL="3429000" indent="-228600" algn="l" rtl="0" eaLnBrk="1" fontAlgn="base" hangingPunct="1">
        <a:spcBef>
          <a:spcPct val="20000"/>
        </a:spcBef>
        <a:spcAft>
          <a:spcPct val="0"/>
        </a:spcAft>
        <a:buChar char="»"/>
        <a:defRPr b="1">
          <a:solidFill>
            <a:srgbClr val="4D5E68"/>
          </a:solidFill>
          <a:latin typeface="+mn-lt"/>
          <a:ea typeface="+mn-ea"/>
        </a:defRPr>
      </a:lvl8pPr>
      <a:lvl9pPr marL="3886200" indent="-228600" algn="l" rtl="0" eaLnBrk="1" fontAlgn="base" hangingPunct="1">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C09A2878-44D6-453B-9762-56FF81ECCA76}" type="slidenum">
              <a:rPr lang="en-US" altLang="zh-CN" smtClean="0"/>
              <a:pPr>
                <a:defRPr/>
              </a:pPr>
              <a:t>1</a:t>
            </a:fld>
            <a:endParaRPr lang="en-US" altLang="zh-CN"/>
          </a:p>
        </p:txBody>
      </p:sp>
      <p:sp>
        <p:nvSpPr>
          <p:cNvPr id="3" name="文本框 2"/>
          <p:cNvSpPr txBox="1"/>
          <p:nvPr/>
        </p:nvSpPr>
        <p:spPr>
          <a:xfrm>
            <a:off x="827584" y="4214698"/>
            <a:ext cx="7560840" cy="144655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sz="4400" dirty="0" smtClean="0">
                <a:latin typeface="华文琥珀" panose="02010800040101010101" pitchFamily="2" charset="-122"/>
                <a:ea typeface="华文琥珀" panose="02010800040101010101" pitchFamily="2" charset="-122"/>
              </a:rPr>
              <a:t>热烈祝贺清华大学物理系复系</a:t>
            </a:r>
            <a:r>
              <a:rPr lang="en-US" altLang="zh-CN" sz="4400" dirty="0" smtClean="0">
                <a:latin typeface="华文琥珀" panose="02010800040101010101" pitchFamily="2" charset="-122"/>
                <a:ea typeface="华文琥珀" panose="02010800040101010101" pitchFamily="2" charset="-122"/>
              </a:rPr>
              <a:t>40</a:t>
            </a:r>
            <a:r>
              <a:rPr lang="zh-CN" altLang="en-US" sz="4400" dirty="0" smtClean="0">
                <a:latin typeface="华文琥珀" panose="02010800040101010101" pitchFamily="2" charset="-122"/>
                <a:ea typeface="华文琥珀" panose="02010800040101010101" pitchFamily="2" charset="-122"/>
              </a:rPr>
              <a:t>周年！</a:t>
            </a:r>
            <a:endParaRPr lang="zh-CN" altLang="en-US" sz="4400" dirty="0">
              <a:latin typeface="华文琥珀" panose="02010800040101010101" pitchFamily="2" charset="-122"/>
              <a:ea typeface="华文琥珀" panose="02010800040101010101" pitchFamily="2" charset="-122"/>
            </a:endParaRPr>
          </a:p>
        </p:txBody>
      </p:sp>
      <p:pic>
        <p:nvPicPr>
          <p:cNvPr id="5" name="图片 4"/>
          <p:cNvPicPr>
            <a:picLocks noChangeAspect="1"/>
          </p:cNvPicPr>
          <p:nvPr/>
        </p:nvPicPr>
        <p:blipFill>
          <a:blip r:embed="rId2"/>
          <a:stretch>
            <a:fillRect/>
          </a:stretch>
        </p:blipFill>
        <p:spPr>
          <a:xfrm>
            <a:off x="899592" y="997359"/>
            <a:ext cx="7416824" cy="2935697"/>
          </a:xfrm>
          <a:prstGeom prst="rect">
            <a:avLst/>
          </a:prstGeom>
        </p:spPr>
      </p:pic>
    </p:spTree>
    <p:extLst>
      <p:ext uri="{BB962C8B-B14F-4D97-AF65-F5344CB8AC3E}">
        <p14:creationId xmlns:p14="http://schemas.microsoft.com/office/powerpoint/2010/main" val="83947871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68313" y="692696"/>
            <a:ext cx="8229600" cy="707479"/>
          </a:xfrm>
        </p:spPr>
        <p:txBody>
          <a:bodyPr/>
          <a:lstStyle/>
          <a:p>
            <a:pPr algn="ctr"/>
            <a:r>
              <a:rPr lang="en-US" altLang="zh-CN" sz="2800" b="1" dirty="0">
                <a:solidFill>
                  <a:srgbClr val="FF0000"/>
                </a:solidFill>
              </a:rPr>
              <a:t>CSNS Back-n</a:t>
            </a:r>
            <a:r>
              <a:rPr lang="zh-CN" altLang="en-US" sz="2800" b="1" dirty="0">
                <a:solidFill>
                  <a:srgbClr val="FF0000"/>
                </a:solidFill>
              </a:rPr>
              <a:t>与国际主流白光中子源的比较</a:t>
            </a:r>
          </a:p>
        </p:txBody>
      </p:sp>
      <p:graphicFrame>
        <p:nvGraphicFramePr>
          <p:cNvPr id="3" name="表格占位符 2"/>
          <p:cNvGraphicFramePr>
            <a:graphicFrameLocks noGrp="1"/>
          </p:cNvGraphicFramePr>
          <p:nvPr>
            <p:ph type="tbl" idx="1"/>
            <p:extLst>
              <p:ext uri="{D42A27DB-BD31-4B8C-83A1-F6EECF244321}">
                <p14:modId xmlns:p14="http://schemas.microsoft.com/office/powerpoint/2010/main" val="3472786243"/>
              </p:ext>
            </p:extLst>
          </p:nvPr>
        </p:nvGraphicFramePr>
        <p:xfrm>
          <a:off x="179512" y="1340768"/>
          <a:ext cx="8640956" cy="4764114"/>
        </p:xfrm>
        <a:graphic>
          <a:graphicData uri="http://schemas.openxmlformats.org/drawingml/2006/table">
            <a:tbl>
              <a:tblPr>
                <a:tableStyleId>{5C22544A-7EE6-4342-B048-85BDC9FD1C3A}</a:tableStyleId>
              </a:tblPr>
              <a:tblGrid>
                <a:gridCol w="1646094">
                  <a:extLst>
                    <a:ext uri="{9D8B030D-6E8A-4147-A177-3AD203B41FA5}">
                      <a16:colId xmlns:a16="http://schemas.microsoft.com/office/drawing/2014/main" val="20000"/>
                    </a:ext>
                  </a:extLst>
                </a:gridCol>
                <a:gridCol w="999266">
                  <a:extLst>
                    <a:ext uri="{9D8B030D-6E8A-4147-A177-3AD203B41FA5}">
                      <a16:colId xmlns:a16="http://schemas.microsoft.com/office/drawing/2014/main" val="20001"/>
                    </a:ext>
                  </a:extLst>
                </a:gridCol>
                <a:gridCol w="999266">
                  <a:extLst>
                    <a:ext uri="{9D8B030D-6E8A-4147-A177-3AD203B41FA5}">
                      <a16:colId xmlns:a16="http://schemas.microsoft.com/office/drawing/2014/main" val="20002"/>
                    </a:ext>
                  </a:extLst>
                </a:gridCol>
                <a:gridCol w="999266">
                  <a:extLst>
                    <a:ext uri="{9D8B030D-6E8A-4147-A177-3AD203B41FA5}">
                      <a16:colId xmlns:a16="http://schemas.microsoft.com/office/drawing/2014/main" val="20003"/>
                    </a:ext>
                  </a:extLst>
                </a:gridCol>
                <a:gridCol w="900724">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gridCol w="1152124">
                  <a:extLst>
                    <a:ext uri="{9D8B030D-6E8A-4147-A177-3AD203B41FA5}">
                      <a16:colId xmlns:a16="http://schemas.microsoft.com/office/drawing/2014/main" val="20007"/>
                    </a:ext>
                  </a:extLst>
                </a:gridCol>
              </a:tblGrid>
              <a:tr h="446072">
                <a:tc rowSpan="2">
                  <a:txBody>
                    <a:bodyPr/>
                    <a:lstStyle/>
                    <a:p>
                      <a:pPr indent="0" algn="l">
                        <a:lnSpc>
                          <a:spcPts val="2000"/>
                        </a:lnSpc>
                        <a:spcAft>
                          <a:spcPts val="0"/>
                        </a:spcAft>
                      </a:pPr>
                      <a:r>
                        <a:rPr lang="en-US" altLang="zh-CN" sz="1600" kern="100" dirty="0">
                          <a:effectLst/>
                        </a:rPr>
                        <a:t>Parameters</a:t>
                      </a:r>
                      <a:endParaRPr lang="zh-CN" sz="1600" kern="100" dirty="0">
                        <a:effectLst/>
                        <a:latin typeface="Times New Roman"/>
                        <a:ea typeface="宋体"/>
                      </a:endParaRPr>
                    </a:p>
                  </a:txBody>
                  <a:tcPr marL="36000" marR="36000" marT="36000" marB="36000" anchor="ctr" anchorCtr="1">
                    <a:solidFill>
                      <a:srgbClr val="00B0F0"/>
                    </a:solidFill>
                  </a:tcPr>
                </a:tc>
                <a:tc gridSpan="4">
                  <a:txBody>
                    <a:bodyPr/>
                    <a:lstStyle/>
                    <a:p>
                      <a:pPr indent="0" algn="ctr">
                        <a:lnSpc>
                          <a:spcPts val="2000"/>
                        </a:lnSpc>
                        <a:spcAft>
                          <a:spcPts val="0"/>
                        </a:spcAft>
                      </a:pPr>
                      <a:r>
                        <a:rPr lang="en-US" altLang="zh-CN" sz="1600" kern="100" dirty="0">
                          <a:effectLst/>
                        </a:rPr>
                        <a:t>United</a:t>
                      </a:r>
                      <a:r>
                        <a:rPr lang="en-US" altLang="zh-CN" sz="1600" kern="100" baseline="0" dirty="0">
                          <a:effectLst/>
                        </a:rPr>
                        <a:t> States</a:t>
                      </a:r>
                      <a:endParaRPr lang="zh-CN" sz="1600" kern="100" dirty="0">
                        <a:effectLst/>
                        <a:latin typeface="Times New Roman"/>
                        <a:ea typeface="宋体"/>
                      </a:endParaRPr>
                    </a:p>
                  </a:txBody>
                  <a:tcPr marL="36000" marR="36000" marT="36000" marB="36000" anchor="ctr" anchorCtr="1">
                    <a:solidFill>
                      <a:srgbClr val="00B0F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lnSpc>
                          <a:spcPts val="2000"/>
                        </a:lnSpc>
                        <a:spcAft>
                          <a:spcPts val="0"/>
                        </a:spcAft>
                      </a:pPr>
                      <a:r>
                        <a:rPr lang="en-US" altLang="zh-CN" sz="1600" kern="100" dirty="0">
                          <a:effectLst/>
                        </a:rPr>
                        <a:t>Europe</a:t>
                      </a:r>
                      <a:endParaRPr lang="zh-CN" sz="1600" kern="100" dirty="0">
                        <a:effectLst/>
                        <a:latin typeface="Times New Roman"/>
                        <a:ea typeface="宋体"/>
                      </a:endParaRPr>
                    </a:p>
                  </a:txBody>
                  <a:tcPr marL="36000" marR="36000" marT="36000" marB="36000" anchor="ctr" anchorCtr="1">
                    <a:solidFill>
                      <a:srgbClr val="00B0F0"/>
                    </a:solidFill>
                  </a:tcPr>
                </a:tc>
                <a:tc hMerge="1">
                  <a:txBody>
                    <a:bodyPr/>
                    <a:lstStyle/>
                    <a:p>
                      <a:endParaRPr lang="zh-CN" altLang="en-US"/>
                    </a:p>
                  </a:txBody>
                  <a:tcPr/>
                </a:tc>
                <a:tc>
                  <a:txBody>
                    <a:bodyPr/>
                    <a:lstStyle/>
                    <a:p>
                      <a:pPr indent="0" algn="ctr">
                        <a:lnSpc>
                          <a:spcPts val="2000"/>
                        </a:lnSpc>
                        <a:spcAft>
                          <a:spcPts val="0"/>
                        </a:spcAft>
                      </a:pPr>
                      <a:r>
                        <a:rPr lang="en-US" altLang="zh-CN" sz="1600" kern="100" dirty="0">
                          <a:effectLst/>
                        </a:rPr>
                        <a:t>China</a:t>
                      </a:r>
                      <a:endParaRPr lang="zh-CN" sz="1600" kern="100" dirty="0">
                        <a:effectLst/>
                        <a:latin typeface="Times New Roman"/>
                        <a:ea typeface="宋体"/>
                      </a:endParaRPr>
                    </a:p>
                  </a:txBody>
                  <a:tcPr marL="36000" marR="36000" marT="36000" marB="36000" anchor="ctr" anchorCtr="1">
                    <a:solidFill>
                      <a:srgbClr val="FFFF00"/>
                    </a:solidFill>
                  </a:tcPr>
                </a:tc>
                <a:extLst>
                  <a:ext uri="{0D108BD9-81ED-4DB2-BD59-A6C34878D82A}">
                    <a16:rowId xmlns:a16="http://schemas.microsoft.com/office/drawing/2014/main" val="10000"/>
                  </a:ext>
                </a:extLst>
              </a:tr>
              <a:tr h="749466">
                <a:tc vMerge="1">
                  <a:txBody>
                    <a:bodyPr/>
                    <a:lstStyle/>
                    <a:p>
                      <a:endParaRPr lang="zh-CN" altLang="en-US"/>
                    </a:p>
                  </a:txBody>
                  <a:tcPr/>
                </a:tc>
                <a:tc>
                  <a:txBody>
                    <a:bodyPr/>
                    <a:lstStyle/>
                    <a:p>
                      <a:pPr indent="0" algn="ctr">
                        <a:lnSpc>
                          <a:spcPts val="2000"/>
                        </a:lnSpc>
                        <a:spcAft>
                          <a:spcPts val="0"/>
                        </a:spcAft>
                      </a:pPr>
                      <a:r>
                        <a:rPr lang="en-US" sz="1600" kern="100" dirty="0">
                          <a:effectLst/>
                        </a:rPr>
                        <a:t>ORELA</a:t>
                      </a:r>
                      <a:endParaRPr lang="zh-CN" sz="1600" kern="100">
                        <a:effectLst/>
                        <a:latin typeface="Times New Roman"/>
                        <a:ea typeface="宋体"/>
                      </a:endParaRPr>
                    </a:p>
                  </a:txBody>
                  <a:tcPr marL="36000" marR="36000" marT="36000" marB="36000" anchor="ctr" anchorCtr="1">
                    <a:solidFill>
                      <a:srgbClr val="00B0F0"/>
                    </a:solidFill>
                  </a:tcPr>
                </a:tc>
                <a:tc gridSpan="2">
                  <a:txBody>
                    <a:bodyPr/>
                    <a:lstStyle/>
                    <a:p>
                      <a:pPr indent="0" algn="ctr">
                        <a:lnSpc>
                          <a:spcPts val="2000"/>
                        </a:lnSpc>
                        <a:spcAft>
                          <a:spcPts val="0"/>
                        </a:spcAft>
                      </a:pPr>
                      <a:r>
                        <a:rPr lang="en-US" sz="1600" kern="100" dirty="0">
                          <a:effectLst/>
                        </a:rPr>
                        <a:t>LANSCE WNR</a:t>
                      </a:r>
                      <a:endParaRPr lang="zh-CN" sz="1600" kern="100">
                        <a:effectLst/>
                        <a:latin typeface="Times New Roman"/>
                        <a:ea typeface="宋体"/>
                      </a:endParaRPr>
                    </a:p>
                  </a:txBody>
                  <a:tcPr marL="36000" marR="36000" marT="36000" marB="36000" anchor="ctr" anchorCtr="1">
                    <a:solidFill>
                      <a:srgbClr val="00B0F0"/>
                    </a:solidFill>
                  </a:tcPr>
                </a:tc>
                <a:tc hMerge="1">
                  <a:txBody>
                    <a:bodyPr/>
                    <a:lstStyle/>
                    <a:p>
                      <a:endParaRPr lang="zh-CN" altLang="en-US"/>
                    </a:p>
                  </a:txBody>
                  <a:tcPr/>
                </a:tc>
                <a:tc>
                  <a:txBody>
                    <a:bodyPr/>
                    <a:lstStyle/>
                    <a:p>
                      <a:pPr indent="0" algn="ctr">
                        <a:lnSpc>
                          <a:spcPts val="2000"/>
                        </a:lnSpc>
                        <a:spcAft>
                          <a:spcPts val="0"/>
                        </a:spcAft>
                      </a:pPr>
                      <a:r>
                        <a:rPr lang="en-US" sz="1600" kern="100" dirty="0">
                          <a:effectLst/>
                        </a:rPr>
                        <a:t>RPI</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GELINA</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CERN n_TOF</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CSNS-I Back-n</a:t>
                      </a:r>
                      <a:endParaRPr lang="zh-CN" sz="1600" kern="100" dirty="0">
                        <a:effectLst/>
                        <a:latin typeface="Times New Roman"/>
                        <a:ea typeface="宋体"/>
                      </a:endParaRPr>
                    </a:p>
                  </a:txBody>
                  <a:tcPr marL="36000" marR="36000" marT="36000" marB="36000" anchor="ctr" anchorCtr="1">
                    <a:solidFill>
                      <a:srgbClr val="FFFF00"/>
                    </a:solidFill>
                  </a:tcPr>
                </a:tc>
                <a:extLst>
                  <a:ext uri="{0D108BD9-81ED-4DB2-BD59-A6C34878D82A}">
                    <a16:rowId xmlns:a16="http://schemas.microsoft.com/office/drawing/2014/main" val="10001"/>
                  </a:ext>
                </a:extLst>
              </a:tr>
              <a:tr h="446072">
                <a:tc>
                  <a:txBody>
                    <a:bodyPr/>
                    <a:lstStyle/>
                    <a:p>
                      <a:pPr indent="0" algn="l">
                        <a:lnSpc>
                          <a:spcPts val="2000"/>
                        </a:lnSpc>
                        <a:spcAft>
                          <a:spcPts val="0"/>
                        </a:spcAft>
                      </a:pPr>
                      <a:r>
                        <a:rPr lang="en-US" altLang="zh-CN" sz="1600" kern="100" dirty="0">
                          <a:effectLst/>
                        </a:rPr>
                        <a:t>Accelerator</a:t>
                      </a:r>
                      <a:r>
                        <a:rPr lang="zh-CN" sz="1600" kern="100" dirty="0">
                          <a:effectLst/>
                        </a:rPr>
                        <a:t> </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e- linac</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p-Synch</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p-linac</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e- linac</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e- linac</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p-Synch</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p-Synch</a:t>
                      </a:r>
                      <a:endParaRPr lang="zh-CN" sz="1600" kern="100" dirty="0">
                        <a:effectLst/>
                        <a:latin typeface="Times New Roman"/>
                        <a:ea typeface="宋体"/>
                      </a:endParaRPr>
                    </a:p>
                  </a:txBody>
                  <a:tcPr marL="36000" marR="36000" marT="36000" marB="36000" anchor="ctr" anchorCtr="1">
                    <a:solidFill>
                      <a:srgbClr val="FFFF00"/>
                    </a:solidFill>
                  </a:tcPr>
                </a:tc>
                <a:extLst>
                  <a:ext uri="{0D108BD9-81ED-4DB2-BD59-A6C34878D82A}">
                    <a16:rowId xmlns:a16="http://schemas.microsoft.com/office/drawing/2014/main" val="10002"/>
                  </a:ext>
                </a:extLst>
              </a:tr>
              <a:tr h="446072">
                <a:tc>
                  <a:txBody>
                    <a:bodyPr/>
                    <a:lstStyle/>
                    <a:p>
                      <a:pPr indent="0" algn="l">
                        <a:lnSpc>
                          <a:spcPts val="2000"/>
                        </a:lnSpc>
                        <a:spcAft>
                          <a:spcPts val="0"/>
                        </a:spcAft>
                      </a:pPr>
                      <a:r>
                        <a:rPr lang="en-US" altLang="zh-CN" sz="1600" kern="100" dirty="0">
                          <a:effectLst/>
                        </a:rPr>
                        <a:t>Energy </a:t>
                      </a:r>
                      <a:r>
                        <a:rPr lang="en-US" sz="1600" kern="100" dirty="0">
                          <a:effectLst/>
                        </a:rPr>
                        <a:t>(GeV)</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0.14</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0.8</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0.8</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&gt;0.06</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0.12</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24</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1.6</a:t>
                      </a:r>
                      <a:endParaRPr lang="zh-CN" sz="1600" kern="100" dirty="0">
                        <a:effectLst/>
                        <a:latin typeface="Times New Roman"/>
                        <a:ea typeface="宋体"/>
                      </a:endParaRPr>
                    </a:p>
                  </a:txBody>
                  <a:tcPr marL="36000" marR="36000" marT="36000" marB="36000" anchor="ctr" anchorCtr="1">
                    <a:solidFill>
                      <a:srgbClr val="FFFF00"/>
                    </a:solidFill>
                  </a:tcPr>
                </a:tc>
                <a:extLst>
                  <a:ext uri="{0D108BD9-81ED-4DB2-BD59-A6C34878D82A}">
                    <a16:rowId xmlns:a16="http://schemas.microsoft.com/office/drawing/2014/main" val="10003"/>
                  </a:ext>
                </a:extLst>
              </a:tr>
              <a:tr h="446072">
                <a:tc>
                  <a:txBody>
                    <a:bodyPr/>
                    <a:lstStyle/>
                    <a:p>
                      <a:pPr indent="0" algn="l">
                        <a:lnSpc>
                          <a:spcPts val="2000"/>
                        </a:lnSpc>
                        <a:spcAft>
                          <a:spcPts val="0"/>
                        </a:spcAft>
                      </a:pPr>
                      <a:r>
                        <a:rPr lang="en-US" altLang="zh-CN" sz="1600" kern="100" dirty="0">
                          <a:effectLst/>
                        </a:rPr>
                        <a:t>Flight </a:t>
                      </a:r>
                      <a:r>
                        <a:rPr lang="en-US" sz="1600" kern="100" dirty="0">
                          <a:effectLst/>
                        </a:rPr>
                        <a:t>(m) </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10-200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7-55</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7-90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10-250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8-400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185</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55, </a:t>
                      </a:r>
                      <a:r>
                        <a:rPr lang="en-US" sz="1600" kern="100" dirty="0" smtClean="0">
                          <a:effectLst/>
                        </a:rPr>
                        <a:t>76</a:t>
                      </a:r>
                      <a:endParaRPr lang="zh-CN" sz="1600" kern="100" dirty="0">
                        <a:effectLst/>
                        <a:latin typeface="Times New Roman"/>
                        <a:ea typeface="宋体"/>
                      </a:endParaRPr>
                    </a:p>
                  </a:txBody>
                  <a:tcPr marL="36000" marR="36000" marT="36000" marB="36000" anchor="ctr" anchorCtr="1">
                    <a:solidFill>
                      <a:srgbClr val="FFFF00"/>
                    </a:solidFill>
                  </a:tcPr>
                </a:tc>
                <a:extLst>
                  <a:ext uri="{0D108BD9-81ED-4DB2-BD59-A6C34878D82A}">
                    <a16:rowId xmlns:a16="http://schemas.microsoft.com/office/drawing/2014/main" val="10004"/>
                  </a:ext>
                </a:extLst>
              </a:tr>
              <a:tr h="446072">
                <a:tc>
                  <a:txBody>
                    <a:bodyPr/>
                    <a:lstStyle/>
                    <a:p>
                      <a:pPr indent="0" algn="l">
                        <a:lnSpc>
                          <a:spcPts val="2000"/>
                        </a:lnSpc>
                        <a:spcAft>
                          <a:spcPts val="0"/>
                        </a:spcAft>
                      </a:pPr>
                      <a:r>
                        <a:rPr lang="en-US" altLang="zh-CN" sz="1600" kern="100" dirty="0">
                          <a:effectLst/>
                        </a:rPr>
                        <a:t>Pulse </a:t>
                      </a:r>
                      <a:r>
                        <a:rPr lang="en-US" sz="1600" kern="100" dirty="0">
                          <a:effectLst/>
                        </a:rPr>
                        <a:t>(ns) </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2-30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125</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0.15</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15</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7</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algn="ctr">
                        <a:spcAft>
                          <a:spcPts val="0"/>
                        </a:spcAft>
                      </a:pPr>
                      <a:r>
                        <a:rPr lang="en-US" sz="1600" kern="100" dirty="0">
                          <a:solidFill>
                            <a:schemeClr val="dk1"/>
                          </a:solidFill>
                          <a:effectLst/>
                          <a:latin typeface="+mn-lt"/>
                          <a:ea typeface="+mn-ea"/>
                          <a:cs typeface="+mn-cs"/>
                        </a:rPr>
                        <a:t>14 (1.5)</a:t>
                      </a:r>
                      <a:endParaRPr lang="zh-CN" sz="1600" kern="100" dirty="0">
                        <a:solidFill>
                          <a:schemeClr val="dk1"/>
                        </a:solidFill>
                        <a:effectLst/>
                        <a:latin typeface="+mn-lt"/>
                        <a:ea typeface="+mn-ea"/>
                        <a:cs typeface="+mn-cs"/>
                      </a:endParaRPr>
                    </a:p>
                  </a:txBody>
                  <a:tcPr marL="17780" marR="17780" marT="36195" marB="36195" anchor="ctr">
                    <a:solidFill>
                      <a:srgbClr val="FFFF00"/>
                    </a:solidFill>
                  </a:tcPr>
                </a:tc>
                <a:extLst>
                  <a:ext uri="{0D108BD9-81ED-4DB2-BD59-A6C34878D82A}">
                    <a16:rowId xmlns:a16="http://schemas.microsoft.com/office/drawing/2014/main" val="10005"/>
                  </a:ext>
                </a:extLst>
              </a:tr>
              <a:tr h="446072">
                <a:tc>
                  <a:txBody>
                    <a:bodyPr/>
                    <a:lstStyle/>
                    <a:p>
                      <a:pPr indent="0" algn="l">
                        <a:lnSpc>
                          <a:spcPts val="2000"/>
                        </a:lnSpc>
                        <a:spcAft>
                          <a:spcPts val="0"/>
                        </a:spcAft>
                      </a:pPr>
                      <a:r>
                        <a:rPr lang="en-US" altLang="zh-CN" sz="1600" kern="100" dirty="0">
                          <a:effectLst/>
                        </a:rPr>
                        <a:t>B. Power </a:t>
                      </a:r>
                      <a:r>
                        <a:rPr lang="en-US" sz="1600" kern="100" dirty="0">
                          <a:effectLst/>
                        </a:rPr>
                        <a:t>(kW)</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50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48</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1.6</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&gt;10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11</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45</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algn="ctr">
                        <a:spcAft>
                          <a:spcPts val="0"/>
                        </a:spcAft>
                      </a:pPr>
                      <a:r>
                        <a:rPr lang="en-US" sz="1600" kern="100" dirty="0" smtClean="0">
                          <a:solidFill>
                            <a:schemeClr val="dk1"/>
                          </a:solidFill>
                          <a:effectLst/>
                          <a:latin typeface="+mn-lt"/>
                          <a:ea typeface="+mn-ea"/>
                          <a:cs typeface="+mn-cs"/>
                        </a:rPr>
                        <a:t>125</a:t>
                      </a:r>
                      <a:endParaRPr lang="zh-CN" sz="1600" kern="100" dirty="0">
                        <a:solidFill>
                          <a:schemeClr val="dk1"/>
                        </a:solidFill>
                        <a:effectLst/>
                        <a:latin typeface="+mn-lt"/>
                        <a:ea typeface="+mn-ea"/>
                        <a:cs typeface="+mn-cs"/>
                      </a:endParaRPr>
                    </a:p>
                  </a:txBody>
                  <a:tcPr marL="17780" marR="17780" marT="36195" marB="36195" anchor="ctr">
                    <a:solidFill>
                      <a:srgbClr val="FFFF00"/>
                    </a:solidFill>
                  </a:tcPr>
                </a:tc>
                <a:extLst>
                  <a:ext uri="{0D108BD9-81ED-4DB2-BD59-A6C34878D82A}">
                    <a16:rowId xmlns:a16="http://schemas.microsoft.com/office/drawing/2014/main" val="10006"/>
                  </a:ext>
                </a:extLst>
              </a:tr>
              <a:tr h="446072">
                <a:tc>
                  <a:txBody>
                    <a:bodyPr/>
                    <a:lstStyle/>
                    <a:p>
                      <a:pPr indent="0" algn="l">
                        <a:lnSpc>
                          <a:spcPts val="2000"/>
                        </a:lnSpc>
                        <a:spcAft>
                          <a:spcPts val="0"/>
                        </a:spcAft>
                      </a:pPr>
                      <a:r>
                        <a:rPr lang="en-US" altLang="zh-CN" sz="1600" kern="100" dirty="0">
                          <a:effectLst/>
                        </a:rPr>
                        <a:t>Rep. rate </a:t>
                      </a:r>
                      <a:r>
                        <a:rPr lang="en-US" sz="1600" kern="100" dirty="0">
                          <a:effectLst/>
                        </a:rPr>
                        <a:t>(Hz) </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1-1000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20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32k</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1-500</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altLang="zh-CN" sz="1600" kern="100" dirty="0">
                          <a:effectLst/>
                        </a:rPr>
                        <a:t>Max. </a:t>
                      </a:r>
                      <a:r>
                        <a:rPr lang="en-US" sz="1600" kern="100" dirty="0">
                          <a:effectLst/>
                        </a:rPr>
                        <a:t>900</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0.28-0.42</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algn="ctr">
                        <a:spcAft>
                          <a:spcPts val="0"/>
                        </a:spcAft>
                      </a:pPr>
                      <a:r>
                        <a:rPr lang="en-US" sz="1600" kern="100" dirty="0">
                          <a:solidFill>
                            <a:schemeClr val="dk1"/>
                          </a:solidFill>
                          <a:effectLst/>
                          <a:latin typeface="+mn-lt"/>
                          <a:ea typeface="+mn-ea"/>
                          <a:cs typeface="+mn-cs"/>
                        </a:rPr>
                        <a:t>25</a:t>
                      </a:r>
                      <a:endParaRPr lang="zh-CN" sz="1600" kern="100" dirty="0">
                        <a:solidFill>
                          <a:schemeClr val="dk1"/>
                        </a:solidFill>
                        <a:effectLst/>
                        <a:latin typeface="+mn-lt"/>
                        <a:ea typeface="+mn-ea"/>
                        <a:cs typeface="+mn-cs"/>
                      </a:endParaRPr>
                    </a:p>
                  </a:txBody>
                  <a:tcPr marL="17780" marR="17780" marT="36195" marB="36195" anchor="ctr">
                    <a:solidFill>
                      <a:srgbClr val="FFFF00"/>
                    </a:solidFill>
                  </a:tcPr>
                </a:tc>
                <a:extLst>
                  <a:ext uri="{0D108BD9-81ED-4DB2-BD59-A6C34878D82A}">
                    <a16:rowId xmlns:a16="http://schemas.microsoft.com/office/drawing/2014/main" val="10007"/>
                  </a:ext>
                </a:extLst>
              </a:tr>
              <a:tr h="446072">
                <a:tc>
                  <a:txBody>
                    <a:bodyPr/>
                    <a:lstStyle/>
                    <a:p>
                      <a:pPr indent="0" algn="l">
                        <a:lnSpc>
                          <a:spcPts val="2000"/>
                        </a:lnSpc>
                        <a:spcAft>
                          <a:spcPts val="0"/>
                        </a:spcAft>
                      </a:pPr>
                      <a:r>
                        <a:rPr lang="en-US" altLang="zh-CN" sz="1600" kern="100" dirty="0">
                          <a:effectLst/>
                        </a:rPr>
                        <a:t>Time res. </a:t>
                      </a:r>
                      <a:r>
                        <a:rPr lang="en-US" sz="1600" kern="100" dirty="0">
                          <a:effectLst/>
                        </a:rPr>
                        <a:t>(ns/m)</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0.01</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3.9</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 </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0.06</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0.0025</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0.034</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algn="ctr">
                        <a:spcAft>
                          <a:spcPts val="0"/>
                        </a:spcAft>
                      </a:pPr>
                      <a:r>
                        <a:rPr lang="en-US" sz="1600" kern="100" dirty="0">
                          <a:solidFill>
                            <a:schemeClr val="dk1"/>
                          </a:solidFill>
                          <a:effectLst/>
                          <a:latin typeface="+mn-lt"/>
                          <a:ea typeface="+mn-ea"/>
                          <a:cs typeface="+mn-cs"/>
                        </a:rPr>
                        <a:t>0.18 (0.02)</a:t>
                      </a:r>
                      <a:endParaRPr lang="zh-CN" sz="1600" kern="100" dirty="0">
                        <a:solidFill>
                          <a:schemeClr val="dk1"/>
                        </a:solidFill>
                        <a:effectLst/>
                        <a:latin typeface="+mn-lt"/>
                        <a:ea typeface="+mn-ea"/>
                        <a:cs typeface="+mn-cs"/>
                      </a:endParaRPr>
                    </a:p>
                  </a:txBody>
                  <a:tcPr marL="17780" marR="17780" marT="36195" marB="36195" anchor="ctr">
                    <a:solidFill>
                      <a:srgbClr val="FFFF00"/>
                    </a:solidFill>
                  </a:tcPr>
                </a:tc>
                <a:extLst>
                  <a:ext uri="{0D108BD9-81ED-4DB2-BD59-A6C34878D82A}">
                    <a16:rowId xmlns:a16="http://schemas.microsoft.com/office/drawing/2014/main" val="10008"/>
                  </a:ext>
                </a:extLst>
              </a:tr>
              <a:tr h="446072">
                <a:tc>
                  <a:txBody>
                    <a:bodyPr/>
                    <a:lstStyle/>
                    <a:p>
                      <a:pPr indent="0" algn="l">
                        <a:lnSpc>
                          <a:spcPts val="2000"/>
                        </a:lnSpc>
                        <a:spcAft>
                          <a:spcPts val="0"/>
                        </a:spcAft>
                      </a:pPr>
                      <a:r>
                        <a:rPr lang="en-US" altLang="zh-CN" sz="1600" kern="100" dirty="0">
                          <a:effectLst/>
                        </a:rPr>
                        <a:t>n yield </a:t>
                      </a:r>
                      <a:r>
                        <a:rPr lang="en-US" sz="1600" kern="100" dirty="0">
                          <a:effectLst/>
                        </a:rPr>
                        <a:t>(n/s) </a:t>
                      </a:r>
                      <a:endParaRPr lang="zh-CN" sz="1600" kern="100" dirty="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1×10</a:t>
                      </a:r>
                      <a:r>
                        <a:rPr lang="en-US" sz="1600" kern="100" baseline="30000" dirty="0">
                          <a:effectLst/>
                        </a:rPr>
                        <a:t>14</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6.4×10</a:t>
                      </a:r>
                      <a:r>
                        <a:rPr lang="en-US" sz="1600" kern="100" baseline="30000" dirty="0">
                          <a:effectLst/>
                        </a:rPr>
                        <a:t>13</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2.1×10</a:t>
                      </a:r>
                      <a:r>
                        <a:rPr lang="en-US" sz="1600" kern="100" baseline="30000" dirty="0">
                          <a:effectLst/>
                        </a:rPr>
                        <a:t>12</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4×10</a:t>
                      </a:r>
                      <a:r>
                        <a:rPr lang="en-US" sz="1600" kern="100" baseline="30000" dirty="0">
                          <a:effectLst/>
                        </a:rPr>
                        <a:t>13</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3.2×10</a:t>
                      </a:r>
                      <a:r>
                        <a:rPr lang="en-US" sz="1600" kern="100" baseline="30000" dirty="0">
                          <a:effectLst/>
                        </a:rPr>
                        <a:t>13</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a:effectLst/>
                        </a:rPr>
                        <a:t>8.1×10</a:t>
                      </a:r>
                      <a:r>
                        <a:rPr lang="en-US" sz="1600" kern="100" baseline="30000" dirty="0">
                          <a:effectLst/>
                        </a:rPr>
                        <a:t>14</a:t>
                      </a:r>
                      <a:endParaRPr lang="zh-CN" sz="1600" kern="100">
                        <a:effectLst/>
                        <a:latin typeface="Times New Roman"/>
                        <a:ea typeface="宋体"/>
                      </a:endParaRPr>
                    </a:p>
                  </a:txBody>
                  <a:tcPr marL="36000" marR="36000" marT="36000" marB="36000" anchor="ctr" anchorCtr="1">
                    <a:solidFill>
                      <a:srgbClr val="00B0F0"/>
                    </a:solidFill>
                  </a:tcPr>
                </a:tc>
                <a:tc>
                  <a:txBody>
                    <a:bodyPr/>
                    <a:lstStyle/>
                    <a:p>
                      <a:pPr indent="0" algn="ctr">
                        <a:lnSpc>
                          <a:spcPts val="2000"/>
                        </a:lnSpc>
                        <a:spcAft>
                          <a:spcPts val="0"/>
                        </a:spcAft>
                      </a:pPr>
                      <a:r>
                        <a:rPr lang="en-US" sz="1600" kern="100" dirty="0" smtClean="0">
                          <a:effectLst/>
                        </a:rPr>
                        <a:t>2.5×10</a:t>
                      </a:r>
                      <a:r>
                        <a:rPr lang="en-US" sz="1600" kern="100" baseline="30000" dirty="0" smtClean="0">
                          <a:effectLst/>
                        </a:rPr>
                        <a:t>16</a:t>
                      </a:r>
                      <a:endParaRPr lang="zh-CN" sz="1600" kern="100" dirty="0">
                        <a:effectLst/>
                        <a:latin typeface="Times New Roman"/>
                        <a:ea typeface="宋体"/>
                      </a:endParaRPr>
                    </a:p>
                  </a:txBody>
                  <a:tcPr marL="36000" marR="36000" marT="36000" marB="36000" anchor="ctr" anchorCtr="1">
                    <a:solidFill>
                      <a:srgbClr val="FFFF00"/>
                    </a:solidFill>
                  </a:tcPr>
                </a:tc>
                <a:extLst>
                  <a:ext uri="{0D108BD9-81ED-4DB2-BD59-A6C34878D82A}">
                    <a16:rowId xmlns:a16="http://schemas.microsoft.com/office/drawing/2014/main" val="10009"/>
                  </a:ext>
                </a:extLst>
              </a:tr>
            </a:tbl>
          </a:graphicData>
        </a:graphic>
      </p:graphicFrame>
      <p:sp>
        <p:nvSpPr>
          <p:cNvPr id="2" name="TextBox 1"/>
          <p:cNvSpPr txBox="1"/>
          <p:nvPr/>
        </p:nvSpPr>
        <p:spPr>
          <a:xfrm>
            <a:off x="1187624" y="6165304"/>
            <a:ext cx="6984776" cy="461665"/>
          </a:xfrm>
          <a:prstGeom prst="rect">
            <a:avLst/>
          </a:prstGeom>
          <a:noFill/>
        </p:spPr>
        <p:txBody>
          <a:bodyPr wrap="square" rtlCol="0">
            <a:spAutoFit/>
          </a:bodyPr>
          <a:lstStyle/>
          <a:p>
            <a:pPr algn="ctr"/>
            <a:r>
              <a:rPr lang="en-US" altLang="zh-CN" sz="2400" dirty="0">
                <a:solidFill>
                  <a:srgbClr val="FF0000"/>
                </a:solidFill>
              </a:rPr>
              <a:t>Back-n: </a:t>
            </a:r>
            <a:r>
              <a:rPr lang="zh-CN" altLang="en-US" sz="2400" dirty="0">
                <a:solidFill>
                  <a:srgbClr val="FF0000"/>
                </a:solidFill>
              </a:rPr>
              <a:t>在靶上的中子注量率最高</a:t>
            </a:r>
          </a:p>
        </p:txBody>
      </p:sp>
      <p:sp>
        <p:nvSpPr>
          <p:cNvPr id="4" name="灯片编号占位符 3"/>
          <p:cNvSpPr>
            <a:spLocks noGrp="1"/>
          </p:cNvSpPr>
          <p:nvPr>
            <p:ph type="sldNum" sz="quarter" idx="12"/>
          </p:nvPr>
        </p:nvSpPr>
        <p:spPr/>
        <p:txBody>
          <a:bodyPr/>
          <a:lstStyle/>
          <a:p>
            <a:pPr>
              <a:defRPr/>
            </a:pPr>
            <a:fld id="{69952091-389A-461F-B438-AD331F9A5446}" type="slidenum">
              <a:rPr lang="en-US" altLang="zh-CN" smtClean="0"/>
              <a:pPr>
                <a:defRPr/>
              </a:pPr>
              <a:t>10</a:t>
            </a:fld>
            <a:endParaRPr lang="en-US" altLang="zh-CN" dirty="0"/>
          </a:p>
        </p:txBody>
      </p:sp>
    </p:spTree>
    <p:extLst>
      <p:ext uri="{BB962C8B-B14F-4D97-AF65-F5344CB8AC3E}">
        <p14:creationId xmlns:p14="http://schemas.microsoft.com/office/powerpoint/2010/main" val="353250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b="0" dirty="0">
                <a:solidFill>
                  <a:srgbClr val="C00000"/>
                </a:solidFill>
              </a:rPr>
              <a:t>Back-n</a:t>
            </a:r>
            <a:r>
              <a:rPr lang="zh-CN" altLang="en-US" sz="3200" b="0" dirty="0">
                <a:solidFill>
                  <a:srgbClr val="C00000"/>
                </a:solidFill>
              </a:rPr>
              <a:t>白光中子实验装置里程碑</a:t>
            </a:r>
          </a:p>
        </p:txBody>
      </p:sp>
      <p:sp>
        <p:nvSpPr>
          <p:cNvPr id="3" name="内容占位符 2"/>
          <p:cNvSpPr>
            <a:spLocks noGrp="1"/>
          </p:cNvSpPr>
          <p:nvPr>
            <p:ph idx="1"/>
          </p:nvPr>
        </p:nvSpPr>
        <p:spPr>
          <a:xfrm>
            <a:off x="179512" y="1628800"/>
            <a:ext cx="8784976" cy="4752528"/>
          </a:xfrm>
        </p:spPr>
        <p:txBody>
          <a:bodyPr/>
          <a:lstStyle/>
          <a:p>
            <a:pPr>
              <a:lnSpc>
                <a:spcPct val="100000"/>
              </a:lnSpc>
              <a:spcBef>
                <a:spcPts val="0"/>
              </a:spcBef>
              <a:spcAft>
                <a:spcPts val="600"/>
              </a:spcAft>
            </a:pPr>
            <a:r>
              <a:rPr lang="en-US" altLang="zh-CN" sz="2400" b="0" dirty="0">
                <a:solidFill>
                  <a:srgbClr val="0000FF"/>
                </a:solidFill>
              </a:rPr>
              <a:t>2007</a:t>
            </a:r>
            <a:r>
              <a:rPr lang="zh-CN" altLang="en-US" sz="2400" b="0" dirty="0">
                <a:solidFill>
                  <a:srgbClr val="0000FF"/>
                </a:solidFill>
              </a:rPr>
              <a:t>年：提出在</a:t>
            </a:r>
            <a:r>
              <a:rPr lang="en-US" altLang="zh-CN" sz="2400" b="0" dirty="0">
                <a:solidFill>
                  <a:srgbClr val="0000FF"/>
                </a:solidFill>
              </a:rPr>
              <a:t>CSNS</a:t>
            </a:r>
            <a:r>
              <a:rPr lang="zh-CN" altLang="en-US" sz="2400" b="0" dirty="0">
                <a:solidFill>
                  <a:srgbClr val="0000FF"/>
                </a:solidFill>
              </a:rPr>
              <a:t>上建设白光中子源（束流扩展应用），与原子能院</a:t>
            </a:r>
            <a:r>
              <a:rPr lang="zh-CN" altLang="en-US" sz="2400" dirty="0">
                <a:solidFill>
                  <a:srgbClr val="0000FF"/>
                </a:solidFill>
              </a:rPr>
              <a:t>合作</a:t>
            </a:r>
            <a:endParaRPr lang="en-US" altLang="zh-CN" sz="2400" dirty="0">
              <a:solidFill>
                <a:srgbClr val="0000FF"/>
              </a:solidFill>
            </a:endParaRPr>
          </a:p>
          <a:p>
            <a:pPr>
              <a:spcBef>
                <a:spcPts val="0"/>
              </a:spcBef>
              <a:spcAft>
                <a:spcPts val="600"/>
              </a:spcAft>
            </a:pPr>
            <a:r>
              <a:rPr lang="en-US" altLang="zh-CN" sz="2400" dirty="0">
                <a:solidFill>
                  <a:srgbClr val="0000FF"/>
                </a:solidFill>
              </a:rPr>
              <a:t>2008</a:t>
            </a:r>
            <a:r>
              <a:rPr lang="zh-CN" altLang="en-US" sz="2400" dirty="0">
                <a:solidFill>
                  <a:srgbClr val="0000FF"/>
                </a:solidFill>
              </a:rPr>
              <a:t>年：证实反角中子可用于核数据测量</a:t>
            </a:r>
            <a:endParaRPr lang="en-US" altLang="zh-CN" sz="2400" dirty="0">
              <a:solidFill>
                <a:srgbClr val="0000FF"/>
              </a:solidFill>
            </a:endParaRPr>
          </a:p>
          <a:p>
            <a:pPr marL="197100">
              <a:spcBef>
                <a:spcPts val="0"/>
              </a:spcBef>
              <a:spcAft>
                <a:spcPts val="600"/>
              </a:spcAft>
            </a:pPr>
            <a:r>
              <a:rPr lang="en-US" altLang="zh-CN" sz="2400" dirty="0">
                <a:solidFill>
                  <a:srgbClr val="0000FF"/>
                </a:solidFill>
              </a:rPr>
              <a:t>2010/11</a:t>
            </a:r>
            <a:r>
              <a:rPr lang="zh-CN" altLang="en-US" sz="2400" dirty="0">
                <a:solidFill>
                  <a:srgbClr val="0000FF"/>
                </a:solidFill>
              </a:rPr>
              <a:t>年</a:t>
            </a:r>
            <a:r>
              <a:rPr lang="en-US" altLang="zh-CN" sz="2400" dirty="0">
                <a:solidFill>
                  <a:srgbClr val="0000FF"/>
                </a:solidFill>
              </a:rPr>
              <a:t>: CSNS</a:t>
            </a:r>
            <a:r>
              <a:rPr lang="zh-CN" altLang="en-US" sz="2400" dirty="0">
                <a:solidFill>
                  <a:srgbClr val="0000FF"/>
                </a:solidFill>
              </a:rPr>
              <a:t>经理部同意布局调整并安排隧道建设</a:t>
            </a:r>
            <a:endParaRPr lang="en-US" altLang="zh-CN" sz="2400" dirty="0">
              <a:solidFill>
                <a:srgbClr val="0000FF"/>
              </a:solidFill>
            </a:endParaRPr>
          </a:p>
          <a:p>
            <a:pPr>
              <a:spcBef>
                <a:spcPts val="0"/>
              </a:spcBef>
              <a:spcAft>
                <a:spcPts val="600"/>
              </a:spcAft>
            </a:pPr>
            <a:r>
              <a:rPr lang="en-US" altLang="zh-CN" sz="2400" dirty="0">
                <a:solidFill>
                  <a:srgbClr val="0000FF"/>
                </a:solidFill>
              </a:rPr>
              <a:t>2013</a:t>
            </a:r>
            <a:r>
              <a:rPr lang="zh-CN" altLang="en-US" sz="2400" dirty="0">
                <a:solidFill>
                  <a:srgbClr val="0000FF"/>
                </a:solidFill>
              </a:rPr>
              <a:t>年：</a:t>
            </a:r>
            <a:r>
              <a:rPr lang="en-US" altLang="zh-CN" sz="2400" dirty="0">
                <a:solidFill>
                  <a:srgbClr val="0000FF"/>
                </a:solidFill>
              </a:rPr>
              <a:t>CSNS</a:t>
            </a:r>
            <a:r>
              <a:rPr lang="zh-CN" altLang="en-US" sz="2400" dirty="0">
                <a:solidFill>
                  <a:srgbClr val="0000FF"/>
                </a:solidFill>
              </a:rPr>
              <a:t>经理部同意加速终端建设，并组建</a:t>
            </a:r>
            <a:r>
              <a:rPr lang="en-US" altLang="zh-CN" sz="2400" dirty="0">
                <a:solidFill>
                  <a:srgbClr val="0000FF"/>
                </a:solidFill>
              </a:rPr>
              <a:t>5</a:t>
            </a:r>
            <a:r>
              <a:rPr lang="zh-CN" altLang="en-US" sz="2400" dirty="0">
                <a:solidFill>
                  <a:srgbClr val="0000FF"/>
                </a:solidFill>
              </a:rPr>
              <a:t>单位合作组（高能所、原子能院、九院二所、西核所，中科大</a:t>
            </a:r>
            <a:r>
              <a:rPr lang="en-US" altLang="zh-CN" sz="2400" dirty="0">
                <a:solidFill>
                  <a:srgbClr val="0000FF"/>
                </a:solidFill>
              </a:rPr>
              <a:t>14</a:t>
            </a:r>
            <a:r>
              <a:rPr lang="zh-CN" altLang="en-US" sz="2400" dirty="0">
                <a:solidFill>
                  <a:srgbClr val="0000FF"/>
                </a:solidFill>
              </a:rPr>
              <a:t>年加入）</a:t>
            </a:r>
            <a:endParaRPr lang="en-US" altLang="zh-CN" sz="2400" dirty="0">
              <a:solidFill>
                <a:srgbClr val="0000FF"/>
              </a:solidFill>
            </a:endParaRPr>
          </a:p>
          <a:p>
            <a:pPr>
              <a:spcBef>
                <a:spcPts val="0"/>
              </a:spcBef>
              <a:spcAft>
                <a:spcPts val="600"/>
              </a:spcAft>
            </a:pPr>
            <a:r>
              <a:rPr lang="en-US" altLang="zh-CN" sz="2400" dirty="0">
                <a:solidFill>
                  <a:srgbClr val="0000FF"/>
                </a:solidFill>
              </a:rPr>
              <a:t>2013-17</a:t>
            </a:r>
            <a:r>
              <a:rPr lang="zh-CN" altLang="en-US" sz="2400" dirty="0">
                <a:solidFill>
                  <a:srgbClr val="0000FF"/>
                </a:solidFill>
              </a:rPr>
              <a:t>年：设计和建设（前期自筹经费，</a:t>
            </a:r>
            <a:r>
              <a:rPr lang="en-US" altLang="zh-CN" sz="2400" dirty="0">
                <a:solidFill>
                  <a:srgbClr val="0000FF"/>
                </a:solidFill>
              </a:rPr>
              <a:t>2016</a:t>
            </a:r>
            <a:r>
              <a:rPr lang="zh-CN" altLang="en-US" sz="2400" dirty="0">
                <a:solidFill>
                  <a:srgbClr val="0000FF"/>
                </a:solidFill>
              </a:rPr>
              <a:t>年</a:t>
            </a:r>
            <a:r>
              <a:rPr lang="en-US" altLang="zh-CN" sz="2400" dirty="0">
                <a:solidFill>
                  <a:srgbClr val="0000FF"/>
                </a:solidFill>
              </a:rPr>
              <a:t>CSNS</a:t>
            </a:r>
            <a:r>
              <a:rPr lang="zh-CN" altLang="en-US" sz="2400" dirty="0">
                <a:solidFill>
                  <a:srgbClr val="0000FF"/>
                </a:solidFill>
              </a:rPr>
              <a:t>概算调整，获部分经费支持，同年获国家重点研发计划项目支持）</a:t>
            </a:r>
            <a:endParaRPr lang="en-US" altLang="zh-CN" sz="2400" dirty="0">
              <a:solidFill>
                <a:srgbClr val="0000FF"/>
              </a:solidFill>
            </a:endParaRPr>
          </a:p>
          <a:p>
            <a:pPr>
              <a:lnSpc>
                <a:spcPct val="100000"/>
              </a:lnSpc>
              <a:spcBef>
                <a:spcPts val="0"/>
              </a:spcBef>
              <a:spcAft>
                <a:spcPts val="600"/>
              </a:spcAft>
            </a:pPr>
            <a:r>
              <a:rPr lang="en-US" altLang="zh-CN" sz="2400" dirty="0">
                <a:solidFill>
                  <a:srgbClr val="0000FF"/>
                </a:solidFill>
              </a:rPr>
              <a:t>2018</a:t>
            </a:r>
            <a:r>
              <a:rPr lang="zh-CN" altLang="en-US" sz="2400" dirty="0">
                <a:solidFill>
                  <a:srgbClr val="0000FF"/>
                </a:solidFill>
              </a:rPr>
              <a:t>年</a:t>
            </a:r>
            <a:r>
              <a:rPr lang="en-US" altLang="zh-CN" sz="2400" dirty="0">
                <a:solidFill>
                  <a:srgbClr val="0000FF"/>
                </a:solidFill>
              </a:rPr>
              <a:t>3</a:t>
            </a:r>
            <a:r>
              <a:rPr lang="zh-CN" altLang="en-US" sz="2400" dirty="0">
                <a:solidFill>
                  <a:srgbClr val="0000FF"/>
                </a:solidFill>
              </a:rPr>
              <a:t>月：束流性能测量和开放运行</a:t>
            </a:r>
            <a:endParaRPr lang="en-US" altLang="zh-CN" sz="2400" dirty="0">
              <a:solidFill>
                <a:srgbClr val="0000FF"/>
              </a:solidFill>
            </a:endParaRPr>
          </a:p>
          <a:p>
            <a:pPr>
              <a:lnSpc>
                <a:spcPct val="100000"/>
              </a:lnSpc>
              <a:spcBef>
                <a:spcPts val="0"/>
              </a:spcBef>
              <a:spcAft>
                <a:spcPts val="600"/>
              </a:spcAft>
            </a:pPr>
            <a:r>
              <a:rPr lang="en-US" altLang="zh-CN" sz="2400" dirty="0">
                <a:solidFill>
                  <a:srgbClr val="0000FF"/>
                </a:solidFill>
              </a:rPr>
              <a:t>2020</a:t>
            </a:r>
            <a:r>
              <a:rPr lang="zh-CN" altLang="en-US" sz="2400" dirty="0">
                <a:solidFill>
                  <a:srgbClr val="0000FF"/>
                </a:solidFill>
              </a:rPr>
              <a:t>年</a:t>
            </a:r>
            <a:r>
              <a:rPr lang="en-US" altLang="zh-CN" sz="2400" dirty="0">
                <a:solidFill>
                  <a:srgbClr val="0000FF"/>
                </a:solidFill>
              </a:rPr>
              <a:t>11</a:t>
            </a:r>
            <a:r>
              <a:rPr lang="zh-CN" altLang="en-US" sz="2400" dirty="0">
                <a:solidFill>
                  <a:srgbClr val="0000FF"/>
                </a:solidFill>
              </a:rPr>
              <a:t>月：通过装置性能测试和成果鉴定</a:t>
            </a:r>
            <a:endParaRPr lang="en-US" altLang="zh-CN" sz="2400" dirty="0">
              <a:solidFill>
                <a:srgbClr val="0000FF"/>
              </a:solidFill>
            </a:endParaRPr>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11</a:t>
            </a:fld>
            <a:endParaRPr lang="en-US" altLang="zh-CN" dirty="0"/>
          </a:p>
        </p:txBody>
      </p:sp>
    </p:spTree>
    <p:extLst>
      <p:ext uri="{BB962C8B-B14F-4D97-AF65-F5344CB8AC3E}">
        <p14:creationId xmlns:p14="http://schemas.microsoft.com/office/powerpoint/2010/main" val="36374481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8388424" y="6501534"/>
            <a:ext cx="648445" cy="333375"/>
          </a:xfrm>
        </p:spPr>
        <p:txBody>
          <a:bodyPr/>
          <a:lstStyle/>
          <a:p>
            <a:pPr>
              <a:defRPr/>
            </a:pPr>
            <a:fld id="{606CA3CC-FC68-4501-B855-7844B93351C0}" type="slidenum">
              <a:rPr lang="en-US" altLang="zh-CN" sz="1200" smtClean="0"/>
              <a:t>12</a:t>
            </a:fld>
            <a:endParaRPr lang="en-US" altLang="zh-CN" sz="1200" dirty="0"/>
          </a:p>
        </p:txBody>
      </p:sp>
      <p:sp>
        <p:nvSpPr>
          <p:cNvPr id="3" name="TextBox 2"/>
          <p:cNvSpPr txBox="1"/>
          <p:nvPr/>
        </p:nvSpPr>
        <p:spPr>
          <a:xfrm>
            <a:off x="107504" y="836712"/>
            <a:ext cx="8929365" cy="461665"/>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altLang="zh-CN" sz="2400" dirty="0" smtClean="0"/>
              <a:t>Back-n</a:t>
            </a:r>
            <a:r>
              <a:rPr lang="zh-CN" altLang="en-US" sz="2400" dirty="0" smtClean="0"/>
              <a:t>是一个多用途中子源装置</a:t>
            </a:r>
            <a:endParaRPr lang="en-US" altLang="zh-CN" sz="2400" dirty="0" smtClean="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340768"/>
            <a:ext cx="8640960" cy="5245401"/>
          </a:xfrm>
          <a:prstGeom prst="rect">
            <a:avLst/>
          </a:prstGeom>
        </p:spPr>
      </p:pic>
    </p:spTree>
    <p:extLst>
      <p:ext uri="{BB962C8B-B14F-4D97-AF65-F5344CB8AC3E}">
        <p14:creationId xmlns:p14="http://schemas.microsoft.com/office/powerpoint/2010/main" val="15087239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442393" y="3501008"/>
            <a:ext cx="6441975" cy="1368152"/>
          </a:xfrm>
        </p:spPr>
        <p:txBody>
          <a:bodyPr/>
          <a:lstStyle/>
          <a:p>
            <a:pPr algn="ctr"/>
            <a:r>
              <a:rPr lang="en-US" altLang="zh-CN" sz="3600" dirty="0" smtClean="0">
                <a:solidFill>
                  <a:srgbClr val="FF0000"/>
                </a:solidFill>
              </a:rPr>
              <a:t>II. Back-n</a:t>
            </a:r>
            <a:r>
              <a:rPr lang="zh-CN" altLang="en-US" sz="3600" dirty="0" smtClean="0">
                <a:solidFill>
                  <a:srgbClr val="FF0000"/>
                </a:solidFill>
              </a:rPr>
              <a:t>主要应用领域</a:t>
            </a:r>
            <a:endParaRPr lang="zh-CN" altLang="en-US" sz="3600" dirty="0">
              <a:solidFill>
                <a:srgbClr val="FF0000"/>
              </a:solidFill>
            </a:endParaRPr>
          </a:p>
        </p:txBody>
      </p:sp>
      <p:sp>
        <p:nvSpPr>
          <p:cNvPr id="4" name="灯片编号占位符 3"/>
          <p:cNvSpPr>
            <a:spLocks noGrp="1"/>
          </p:cNvSpPr>
          <p:nvPr>
            <p:ph type="sldNum" sz="quarter" idx="10"/>
          </p:nvPr>
        </p:nvSpPr>
        <p:spPr/>
        <p:txBody>
          <a:bodyPr/>
          <a:lstStyle/>
          <a:p>
            <a:pPr>
              <a:defRPr/>
            </a:pPr>
            <a:fld id="{292C0DA8-4907-45E3-A9EC-8903F3F8A7F5}" type="slidenum">
              <a:rPr lang="zh-CN" altLang="en-US" smtClean="0"/>
              <a:pPr>
                <a:defRPr/>
              </a:pPr>
              <a:t>13</a:t>
            </a:fld>
            <a:endParaRPr lang="zh-CN" altLang="en-US"/>
          </a:p>
        </p:txBody>
      </p:sp>
    </p:spTree>
    <p:extLst>
      <p:ext uri="{BB962C8B-B14F-4D97-AF65-F5344CB8AC3E}">
        <p14:creationId xmlns:p14="http://schemas.microsoft.com/office/powerpoint/2010/main" val="90439693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JobSummary\nBack\pictures\schem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78" y="3478824"/>
            <a:ext cx="6088370" cy="2614472"/>
          </a:xfrm>
          <a:prstGeom prst="rect">
            <a:avLst/>
          </a:prstGeom>
          <a:noFill/>
          <a:extLst>
            <a:ext uri="{909E8E84-426E-40DD-AFC4-6F175D3DCCD1}">
              <a14:hiddenFill xmlns:a14="http://schemas.microsoft.com/office/drawing/2010/main">
                <a:solidFill>
                  <a:srgbClr val="FFFFFF"/>
                </a:solidFill>
              </a14:hiddenFill>
            </a:ext>
          </a:extLst>
        </p:spPr>
      </p:pic>
      <p:sp>
        <p:nvSpPr>
          <p:cNvPr id="4101" name="Text Box 5"/>
          <p:cNvSpPr txBox="1">
            <a:spLocks noChangeArrowheads="1"/>
          </p:cNvSpPr>
          <p:nvPr/>
        </p:nvSpPr>
        <p:spPr bwMode="auto">
          <a:xfrm>
            <a:off x="3132584" y="5345921"/>
            <a:ext cx="1295400" cy="132343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000" b="1" dirty="0"/>
              <a:t>(n</a:t>
            </a:r>
            <a:r>
              <a:rPr lang="en-US" altLang="zh-CN" sz="2000" b="1" dirty="0" smtClean="0"/>
              <a:t>, </a:t>
            </a:r>
            <a:r>
              <a:rPr lang="en-US" altLang="zh-CN" sz="2000" b="1" dirty="0" err="1" smtClean="0"/>
              <a:t>lcp</a:t>
            </a:r>
            <a:r>
              <a:rPr lang="en-US" altLang="zh-CN" sz="2000" b="1" dirty="0"/>
              <a:t>)</a:t>
            </a:r>
          </a:p>
          <a:p>
            <a:pPr>
              <a:spcBef>
                <a:spcPct val="50000"/>
              </a:spcBef>
            </a:pPr>
            <a:r>
              <a:rPr lang="en-US" altLang="zh-CN" sz="2000" b="1" dirty="0"/>
              <a:t>PFNS</a:t>
            </a:r>
          </a:p>
          <a:p>
            <a:pPr>
              <a:spcBef>
                <a:spcPct val="50000"/>
              </a:spcBef>
            </a:pPr>
            <a:r>
              <a:rPr lang="en-US" altLang="zh-CN" sz="2000" b="1" dirty="0" smtClean="0"/>
              <a:t>Others</a:t>
            </a:r>
            <a:endParaRPr lang="en-US" altLang="zh-CN" sz="2000" b="1" dirty="0"/>
          </a:p>
        </p:txBody>
      </p:sp>
      <p:sp>
        <p:nvSpPr>
          <p:cNvPr id="4102" name="AutoShape 6"/>
          <p:cNvSpPr>
            <a:spLocks noChangeArrowheads="1"/>
          </p:cNvSpPr>
          <p:nvPr/>
        </p:nvSpPr>
        <p:spPr bwMode="auto">
          <a:xfrm rot="1559801">
            <a:off x="4426759" y="4307452"/>
            <a:ext cx="134360" cy="1394919"/>
          </a:xfrm>
          <a:prstGeom prst="downArrow">
            <a:avLst>
              <a:gd name="adj1" fmla="val 50000"/>
              <a:gd name="adj2" fmla="val 155769"/>
            </a:avLst>
          </a:prstGeom>
          <a:solidFill>
            <a:schemeClr val="accent1">
              <a:alpha val="52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4103" name="Text Box 7"/>
          <p:cNvSpPr txBox="1">
            <a:spLocks noChangeArrowheads="1"/>
          </p:cNvSpPr>
          <p:nvPr/>
        </p:nvSpPr>
        <p:spPr bwMode="auto">
          <a:xfrm>
            <a:off x="6986599" y="4767535"/>
            <a:ext cx="1728861" cy="178510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000" b="1" dirty="0"/>
              <a:t>(n</a:t>
            </a:r>
            <a:r>
              <a:rPr lang="en-US" altLang="zh-CN" sz="2000" b="1" dirty="0" smtClean="0"/>
              <a:t>, tot)</a:t>
            </a:r>
            <a:endParaRPr lang="en-US" altLang="zh-CN" sz="2000" b="1" dirty="0"/>
          </a:p>
          <a:p>
            <a:pPr>
              <a:spcBef>
                <a:spcPct val="50000"/>
              </a:spcBef>
            </a:pPr>
            <a:r>
              <a:rPr lang="en-US" altLang="zh-CN" sz="2000" b="1" dirty="0"/>
              <a:t>(n</a:t>
            </a:r>
            <a:r>
              <a:rPr lang="en-US" altLang="zh-CN" sz="2000" b="1" dirty="0" smtClean="0"/>
              <a:t>, f</a:t>
            </a:r>
            <a:r>
              <a:rPr lang="en-US" altLang="zh-CN" sz="2000" b="1" dirty="0"/>
              <a:t>)</a:t>
            </a:r>
          </a:p>
          <a:p>
            <a:pPr>
              <a:spcBef>
                <a:spcPct val="50000"/>
              </a:spcBef>
            </a:pPr>
            <a:r>
              <a:rPr lang="en-US" altLang="zh-CN" sz="2000" b="1" dirty="0"/>
              <a:t>(n</a:t>
            </a:r>
            <a:r>
              <a:rPr lang="en-US" altLang="zh-CN" sz="2000" b="1" dirty="0" smtClean="0"/>
              <a:t>, </a:t>
            </a:r>
            <a:r>
              <a:rPr lang="en-US" altLang="zh-CN" sz="2000" b="1" dirty="0" smtClean="0">
                <a:sym typeface="Symbol" pitchFamily="18" charset="2"/>
              </a:rPr>
              <a:t></a:t>
            </a:r>
            <a:r>
              <a:rPr lang="en-US" altLang="zh-CN" sz="2000" b="1" dirty="0"/>
              <a:t>)</a:t>
            </a:r>
          </a:p>
          <a:p>
            <a:pPr>
              <a:spcBef>
                <a:spcPct val="50000"/>
              </a:spcBef>
            </a:pPr>
            <a:r>
              <a:rPr lang="en-US" altLang="zh-CN" sz="2000" b="1" dirty="0"/>
              <a:t>(n</a:t>
            </a:r>
            <a:r>
              <a:rPr lang="en-US" altLang="zh-CN" sz="2000" b="1" dirty="0" smtClean="0"/>
              <a:t>, n</a:t>
            </a:r>
            <a:r>
              <a:rPr lang="en-US" altLang="zh-CN" sz="2000" b="1" dirty="0"/>
              <a:t>’</a:t>
            </a:r>
            <a:r>
              <a:rPr lang="en-US" altLang="zh-CN" sz="2000" b="1" dirty="0" smtClean="0">
                <a:sym typeface="Symbol" pitchFamily="18" charset="2"/>
              </a:rPr>
              <a:t>/</a:t>
            </a:r>
            <a:r>
              <a:rPr lang="en-US" altLang="zh-CN" sz="2000" b="1" dirty="0" smtClean="0"/>
              <a:t>2n</a:t>
            </a:r>
            <a:r>
              <a:rPr lang="en-US" altLang="zh-CN" sz="2000" b="1" dirty="0">
                <a:sym typeface="Symbol" pitchFamily="18" charset="2"/>
              </a:rPr>
              <a:t></a:t>
            </a:r>
            <a:r>
              <a:rPr lang="en-US" altLang="zh-CN" sz="2000" b="1" dirty="0" smtClean="0"/>
              <a:t>)</a:t>
            </a:r>
            <a:endParaRPr lang="en-US" altLang="zh-CN" sz="2000" b="1" dirty="0"/>
          </a:p>
        </p:txBody>
      </p:sp>
      <p:sp>
        <p:nvSpPr>
          <p:cNvPr id="4104" name="AutoShape 8"/>
          <p:cNvSpPr>
            <a:spLocks noChangeArrowheads="1"/>
          </p:cNvSpPr>
          <p:nvPr/>
        </p:nvSpPr>
        <p:spPr bwMode="auto">
          <a:xfrm rot="19737937">
            <a:off x="6550535" y="3907431"/>
            <a:ext cx="147993" cy="1847925"/>
          </a:xfrm>
          <a:prstGeom prst="downArrow">
            <a:avLst>
              <a:gd name="adj1" fmla="val 50000"/>
              <a:gd name="adj2" fmla="val 174451"/>
            </a:avLst>
          </a:prstGeom>
          <a:solidFill>
            <a:schemeClr val="accent1">
              <a:alpha val="52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4105" name="Text Box 9"/>
          <p:cNvSpPr txBox="1">
            <a:spLocks noChangeArrowheads="1"/>
          </p:cNvSpPr>
          <p:nvPr/>
        </p:nvSpPr>
        <p:spPr bwMode="auto">
          <a:xfrm>
            <a:off x="323849" y="1340768"/>
            <a:ext cx="8568631" cy="216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spcBef>
                <a:spcPts val="300"/>
              </a:spcBef>
              <a:buFont typeface="Arial" panose="020B0604020202020204" pitchFamily="34" charset="0"/>
              <a:buChar char="•"/>
            </a:pPr>
            <a:r>
              <a:rPr lang="zh-CN" altLang="en-US" sz="2200" dirty="0" smtClean="0"/>
              <a:t>所有主要采用飞行时间测量方法（</a:t>
            </a:r>
            <a:r>
              <a:rPr lang="en-US" altLang="zh-CN" sz="2200" dirty="0" smtClean="0"/>
              <a:t>TOF</a:t>
            </a:r>
            <a:r>
              <a:rPr lang="zh-CN" altLang="en-US" sz="2200" dirty="0" smtClean="0"/>
              <a:t>）的核数据测量都可以在</a:t>
            </a:r>
            <a:r>
              <a:rPr lang="en-US" altLang="zh-CN" sz="2200" dirty="0" smtClean="0"/>
              <a:t>Back-n</a:t>
            </a:r>
            <a:r>
              <a:rPr lang="zh-CN" altLang="en-US" sz="2200" dirty="0" smtClean="0"/>
              <a:t>上进行</a:t>
            </a:r>
            <a:endParaRPr lang="en-US" altLang="zh-CN" sz="2200" dirty="0" smtClean="0"/>
          </a:p>
          <a:p>
            <a:pPr marL="342900" indent="-342900">
              <a:spcBef>
                <a:spcPts val="300"/>
              </a:spcBef>
              <a:buFont typeface="Arial" panose="020B0604020202020204" pitchFamily="34" charset="0"/>
              <a:buChar char="•"/>
            </a:pPr>
            <a:r>
              <a:rPr lang="zh-CN" altLang="en-US" sz="2200" dirty="0" smtClean="0"/>
              <a:t>规划的实验探测器</a:t>
            </a:r>
            <a:r>
              <a:rPr lang="en-US" altLang="zh-CN" sz="2200" dirty="0" smtClean="0"/>
              <a:t>/</a:t>
            </a:r>
            <a:r>
              <a:rPr lang="zh-CN" altLang="en-US" sz="2200" dirty="0" smtClean="0"/>
              <a:t>谱仪</a:t>
            </a:r>
            <a:r>
              <a:rPr lang="en-US" altLang="zh-CN" sz="2200" dirty="0" smtClean="0"/>
              <a:t>: Multi-layer ionization chamber for (</a:t>
            </a:r>
            <a:r>
              <a:rPr lang="en-US" altLang="zh-CN" sz="2200" dirty="0" err="1" smtClean="0"/>
              <a:t>n,f</a:t>
            </a:r>
            <a:r>
              <a:rPr lang="en-US" altLang="zh-CN" sz="2200" dirty="0" smtClean="0"/>
              <a:t>) and (</a:t>
            </a:r>
            <a:r>
              <a:rPr lang="en-US" altLang="zh-CN" sz="2200" dirty="0" err="1" smtClean="0"/>
              <a:t>n,tot</a:t>
            </a:r>
            <a:r>
              <a:rPr lang="en-US" altLang="zh-CN" sz="2200" dirty="0" smtClean="0"/>
              <a:t>), 4</a:t>
            </a:r>
            <a:r>
              <a:rPr lang="en-US" altLang="zh-CN" sz="2200" dirty="0" smtClean="0">
                <a:sym typeface="Symbol"/>
              </a:rPr>
              <a:t> </a:t>
            </a:r>
            <a:r>
              <a:rPr lang="en-US" altLang="zh-CN" sz="2200" dirty="0" smtClean="0"/>
              <a:t>BaF</a:t>
            </a:r>
            <a:r>
              <a:rPr lang="en-US" altLang="zh-CN" sz="2200" baseline="-25000" dirty="0" smtClean="0"/>
              <a:t>2</a:t>
            </a:r>
            <a:r>
              <a:rPr lang="en-US" altLang="zh-CN" sz="2200" dirty="0" smtClean="0"/>
              <a:t> and 4-unit </a:t>
            </a:r>
            <a:r>
              <a:rPr lang="en-US" altLang="zh-CN" sz="2200" dirty="0"/>
              <a:t>C</a:t>
            </a:r>
            <a:r>
              <a:rPr lang="en-US" altLang="zh-CN" sz="2200" baseline="-25000" dirty="0"/>
              <a:t>6</a:t>
            </a:r>
            <a:r>
              <a:rPr lang="en-US" altLang="zh-CN" sz="2200" dirty="0"/>
              <a:t>D</a:t>
            </a:r>
            <a:r>
              <a:rPr lang="en-US" altLang="zh-CN" sz="2200" baseline="-25000" dirty="0"/>
              <a:t>6 </a:t>
            </a:r>
            <a:r>
              <a:rPr lang="en-US" altLang="zh-CN" sz="2200" dirty="0" smtClean="0"/>
              <a:t>for (n,</a:t>
            </a:r>
            <a:r>
              <a:rPr lang="en-US" altLang="zh-CN" sz="2200" dirty="0" smtClean="0">
                <a:sym typeface="Symbol"/>
              </a:rPr>
              <a:t>), E-E-E </a:t>
            </a:r>
            <a:r>
              <a:rPr lang="en-US" altLang="zh-CN" sz="2200" dirty="0" smtClean="0"/>
              <a:t>array for light charged particles emission, </a:t>
            </a:r>
            <a:r>
              <a:rPr lang="en-US" altLang="zh-CN" sz="2200" dirty="0"/>
              <a:t>4</a:t>
            </a:r>
            <a:r>
              <a:rPr lang="en-US" altLang="zh-CN" sz="2200" dirty="0">
                <a:sym typeface="Symbol"/>
              </a:rPr>
              <a:t> </a:t>
            </a:r>
            <a:r>
              <a:rPr lang="en-US" altLang="zh-CN" sz="2200" dirty="0" err="1"/>
              <a:t>HPGe</a:t>
            </a:r>
            <a:r>
              <a:rPr lang="en-US" altLang="zh-CN" sz="2200" dirty="0"/>
              <a:t> for (n, n’</a:t>
            </a:r>
            <a:r>
              <a:rPr lang="en-US" altLang="zh-CN" sz="2200" dirty="0">
                <a:sym typeface="Symbol" pitchFamily="18" charset="2"/>
              </a:rPr>
              <a:t>/</a:t>
            </a:r>
            <a:r>
              <a:rPr lang="en-US" altLang="zh-CN" sz="2200" dirty="0"/>
              <a:t>2n</a:t>
            </a:r>
            <a:r>
              <a:rPr lang="en-US" altLang="zh-CN" sz="2200" dirty="0">
                <a:sym typeface="Symbol" pitchFamily="18" charset="2"/>
              </a:rPr>
              <a:t></a:t>
            </a:r>
            <a:r>
              <a:rPr lang="en-US" altLang="zh-CN" sz="2200" dirty="0" smtClean="0"/>
              <a:t>), </a:t>
            </a:r>
            <a:r>
              <a:rPr lang="en-US" altLang="zh-CN" sz="2200" dirty="0" err="1" smtClean="0"/>
              <a:t>PPAC+scintillators</a:t>
            </a:r>
            <a:r>
              <a:rPr lang="en-US" altLang="zh-CN" sz="2200" dirty="0" smtClean="0"/>
              <a:t> for PFNS, and TPC for fission and LCP</a:t>
            </a:r>
            <a:endParaRPr lang="en-US" altLang="zh-CN" sz="2200" dirty="0"/>
          </a:p>
        </p:txBody>
      </p:sp>
      <p:sp>
        <p:nvSpPr>
          <p:cNvPr id="9" name="标题 1"/>
          <p:cNvSpPr txBox="1">
            <a:spLocks/>
          </p:cNvSpPr>
          <p:nvPr/>
        </p:nvSpPr>
        <p:spPr>
          <a:xfrm>
            <a:off x="179512" y="764704"/>
            <a:ext cx="8568952" cy="457269"/>
          </a:xfrm>
          <a:prstGeom prst="rect">
            <a:avLst/>
          </a:prstGeom>
        </p:spPr>
        <p:txBody>
          <a:bodyPr/>
          <a:lstStyle>
            <a:lvl1pPr algn="l" rtl="0" fontAlgn="base">
              <a:spcBef>
                <a:spcPct val="0"/>
              </a:spcBef>
              <a:spcAft>
                <a:spcPct val="0"/>
              </a:spcAft>
              <a:defRPr sz="2200" b="1">
                <a:solidFill>
                  <a:srgbClr val="4D5E68"/>
                </a:solidFill>
                <a:latin typeface="+mj-lt"/>
                <a:ea typeface="+mj-ea"/>
                <a:cs typeface="+mj-cs"/>
              </a:defRPr>
            </a:lvl1pPr>
            <a:lvl2pPr algn="l" rtl="0" fontAlgn="base">
              <a:spcBef>
                <a:spcPct val="0"/>
              </a:spcBef>
              <a:spcAft>
                <a:spcPct val="0"/>
              </a:spcAft>
              <a:defRPr sz="2200" b="1">
                <a:solidFill>
                  <a:srgbClr val="4D5E68"/>
                </a:solidFill>
                <a:latin typeface="Arial" charset="0"/>
                <a:ea typeface="宋体" charset="-122"/>
              </a:defRPr>
            </a:lvl2pPr>
            <a:lvl3pPr algn="l" rtl="0" fontAlgn="base">
              <a:spcBef>
                <a:spcPct val="0"/>
              </a:spcBef>
              <a:spcAft>
                <a:spcPct val="0"/>
              </a:spcAft>
              <a:defRPr sz="2200" b="1">
                <a:solidFill>
                  <a:srgbClr val="4D5E68"/>
                </a:solidFill>
                <a:latin typeface="Arial" charset="0"/>
                <a:ea typeface="宋体" charset="-122"/>
              </a:defRPr>
            </a:lvl3pPr>
            <a:lvl4pPr algn="l" rtl="0" fontAlgn="base">
              <a:spcBef>
                <a:spcPct val="0"/>
              </a:spcBef>
              <a:spcAft>
                <a:spcPct val="0"/>
              </a:spcAft>
              <a:defRPr sz="2200" b="1">
                <a:solidFill>
                  <a:srgbClr val="4D5E68"/>
                </a:solidFill>
                <a:latin typeface="Arial" charset="0"/>
                <a:ea typeface="宋体" charset="-122"/>
              </a:defRPr>
            </a:lvl4pPr>
            <a:lvl5pPr algn="l" rtl="0" fontAlgn="base">
              <a:spcBef>
                <a:spcPct val="0"/>
              </a:spcBef>
              <a:spcAft>
                <a:spcPct val="0"/>
              </a:spcAft>
              <a:defRPr sz="2200" b="1">
                <a:solidFill>
                  <a:srgbClr val="4D5E68"/>
                </a:solidFill>
                <a:latin typeface="Arial" charset="0"/>
                <a:ea typeface="宋体" charset="-122"/>
              </a:defRPr>
            </a:lvl5pPr>
            <a:lvl6pPr marL="457200" algn="l" rtl="0" eaLnBrk="1" fontAlgn="base" hangingPunct="1">
              <a:spcBef>
                <a:spcPct val="0"/>
              </a:spcBef>
              <a:spcAft>
                <a:spcPct val="0"/>
              </a:spcAft>
              <a:defRPr sz="2200" b="1">
                <a:solidFill>
                  <a:srgbClr val="4D5E68"/>
                </a:solidFill>
                <a:latin typeface="Arial" charset="0"/>
                <a:ea typeface="宋体" charset="-122"/>
              </a:defRPr>
            </a:lvl6pPr>
            <a:lvl7pPr marL="914400" algn="l" rtl="0" eaLnBrk="1" fontAlgn="base" hangingPunct="1">
              <a:spcBef>
                <a:spcPct val="0"/>
              </a:spcBef>
              <a:spcAft>
                <a:spcPct val="0"/>
              </a:spcAft>
              <a:defRPr sz="2200" b="1">
                <a:solidFill>
                  <a:srgbClr val="4D5E68"/>
                </a:solidFill>
                <a:latin typeface="Arial" charset="0"/>
                <a:ea typeface="宋体" charset="-122"/>
              </a:defRPr>
            </a:lvl7pPr>
            <a:lvl8pPr marL="1371600" algn="l" rtl="0" eaLnBrk="1" fontAlgn="base" hangingPunct="1">
              <a:spcBef>
                <a:spcPct val="0"/>
              </a:spcBef>
              <a:spcAft>
                <a:spcPct val="0"/>
              </a:spcAft>
              <a:defRPr sz="2200" b="1">
                <a:solidFill>
                  <a:srgbClr val="4D5E68"/>
                </a:solidFill>
                <a:latin typeface="Arial" charset="0"/>
                <a:ea typeface="宋体" charset="-122"/>
              </a:defRPr>
            </a:lvl8pPr>
            <a:lvl9pPr marL="1828800" algn="l" rtl="0" eaLnBrk="1" fontAlgn="base" hangingPunct="1">
              <a:spcBef>
                <a:spcPct val="0"/>
              </a:spcBef>
              <a:spcAft>
                <a:spcPct val="0"/>
              </a:spcAft>
              <a:defRPr sz="2200" b="1">
                <a:solidFill>
                  <a:srgbClr val="4D5E68"/>
                </a:solidFill>
                <a:latin typeface="Arial" charset="0"/>
                <a:ea typeface="宋体" charset="-122"/>
              </a:defRPr>
            </a:lvl9pPr>
          </a:lstStyle>
          <a:p>
            <a:pPr algn="ctr"/>
            <a:r>
              <a:rPr lang="en-US" altLang="zh-CN" sz="2800" kern="0" dirty="0" smtClean="0">
                <a:solidFill>
                  <a:srgbClr val="FF0000"/>
                </a:solidFill>
              </a:rPr>
              <a:t>1. </a:t>
            </a:r>
            <a:r>
              <a:rPr lang="zh-CN" altLang="en-US" sz="2800" kern="0" dirty="0" smtClean="0">
                <a:solidFill>
                  <a:srgbClr val="FF0000"/>
                </a:solidFill>
              </a:rPr>
              <a:t>核数据测量</a:t>
            </a:r>
            <a:endParaRPr lang="zh-CN" altLang="en-US" sz="2800" kern="0" dirty="0">
              <a:solidFill>
                <a:srgbClr val="FF0000"/>
              </a:solidFill>
            </a:endParaRPr>
          </a:p>
        </p:txBody>
      </p:sp>
      <p:sp>
        <p:nvSpPr>
          <p:cNvPr id="2" name="灯片编号占位符 1"/>
          <p:cNvSpPr>
            <a:spLocks noGrp="1"/>
          </p:cNvSpPr>
          <p:nvPr>
            <p:ph type="sldNum" sz="quarter" idx="10"/>
          </p:nvPr>
        </p:nvSpPr>
        <p:spPr/>
        <p:txBody>
          <a:bodyPr/>
          <a:lstStyle/>
          <a:p>
            <a:pPr>
              <a:defRPr/>
            </a:pPr>
            <a:fld id="{C09A2878-44D6-453B-9762-56FF81ECCA76}" type="slidenum">
              <a:rPr lang="en-US" altLang="zh-CN" smtClean="0"/>
              <a:pPr>
                <a:defRPr/>
              </a:pPr>
              <a:t>14</a:t>
            </a:fld>
            <a:endParaRPr lang="en-US" altLang="zh-CN"/>
          </a:p>
        </p:txBody>
      </p:sp>
    </p:spTree>
    <p:extLst>
      <p:ext uri="{BB962C8B-B14F-4D97-AF65-F5344CB8AC3E}">
        <p14:creationId xmlns:p14="http://schemas.microsoft.com/office/powerpoint/2010/main" val="408316525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idx="4294967295"/>
          </p:nvPr>
        </p:nvSpPr>
        <p:spPr>
          <a:xfrm>
            <a:off x="395536" y="850801"/>
            <a:ext cx="8496944" cy="561975"/>
          </a:xfrm>
        </p:spPr>
        <p:txBody>
          <a:bodyPr lIns="91424" tIns="45712" rIns="91424" bIns="45712"/>
          <a:lstStyle/>
          <a:p>
            <a:r>
              <a:rPr lang="en-US" altLang="zh-CN" sz="3200" b="0" dirty="0" smtClean="0">
                <a:solidFill>
                  <a:srgbClr val="C00000"/>
                </a:solidFill>
              </a:rPr>
              <a:t>1</a:t>
            </a:r>
            <a:r>
              <a:rPr lang="en-US" altLang="zh-CN" sz="3200" b="0" dirty="0">
                <a:solidFill>
                  <a:srgbClr val="C00000"/>
                </a:solidFill>
              </a:rPr>
              <a:t>.</a:t>
            </a:r>
            <a:r>
              <a:rPr lang="en-US" altLang="zh-CN" sz="3200" b="0" dirty="0" smtClean="0">
                <a:solidFill>
                  <a:srgbClr val="C00000"/>
                </a:solidFill>
              </a:rPr>
              <a:t>1 - (n</a:t>
            </a:r>
            <a:r>
              <a:rPr lang="en-US" altLang="zh-CN" sz="3200" b="0" dirty="0">
                <a:solidFill>
                  <a:srgbClr val="C00000"/>
                </a:solidFill>
              </a:rPr>
              <a:t>,</a:t>
            </a:r>
            <a:r>
              <a:rPr lang="en-US" altLang="zh-CN" sz="3200" b="0" dirty="0">
                <a:solidFill>
                  <a:srgbClr val="C00000"/>
                </a:solidFill>
                <a:sym typeface="Symbol" pitchFamily="18" charset="2"/>
              </a:rPr>
              <a:t></a:t>
            </a:r>
            <a:r>
              <a:rPr lang="en-US" altLang="zh-CN" sz="3200" b="0" dirty="0" smtClean="0">
                <a:solidFill>
                  <a:srgbClr val="C00000"/>
                </a:solidFill>
              </a:rPr>
              <a:t>)</a:t>
            </a:r>
            <a:r>
              <a:rPr lang="zh-CN" altLang="en-US" sz="3200" b="0" dirty="0" smtClean="0">
                <a:solidFill>
                  <a:srgbClr val="C00000"/>
                </a:solidFill>
              </a:rPr>
              <a:t>反应或中子俘获截面测量</a:t>
            </a:r>
            <a:endParaRPr lang="en-US" altLang="zh-CN" sz="3200" b="0" dirty="0">
              <a:solidFill>
                <a:srgbClr val="C00000"/>
              </a:solidFill>
            </a:endParaRPr>
          </a:p>
        </p:txBody>
      </p:sp>
      <p:sp>
        <p:nvSpPr>
          <p:cNvPr id="6148" name="Text Box 5"/>
          <p:cNvSpPr txBox="1">
            <a:spLocks noChangeArrowheads="1"/>
          </p:cNvSpPr>
          <p:nvPr/>
        </p:nvSpPr>
        <p:spPr bwMode="auto">
          <a:xfrm>
            <a:off x="3901831" y="2052147"/>
            <a:ext cx="4944967" cy="440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5813" indent="-227013">
              <a:defRPr>
                <a:solidFill>
                  <a:schemeClr val="tx1"/>
                </a:solidFill>
                <a:latin typeface="Arial" pitchFamily="34" charset="0"/>
                <a:ea typeface="宋体" pitchFamily="2" charset="-122"/>
              </a:defRPr>
            </a:lvl5pPr>
            <a:lvl6pPr marL="2513013" indent="-227013" fontAlgn="base">
              <a:spcBef>
                <a:spcPct val="0"/>
              </a:spcBef>
              <a:spcAft>
                <a:spcPct val="0"/>
              </a:spcAft>
              <a:defRPr>
                <a:solidFill>
                  <a:schemeClr val="tx1"/>
                </a:solidFill>
                <a:latin typeface="Arial" pitchFamily="34" charset="0"/>
                <a:ea typeface="宋体" pitchFamily="2" charset="-122"/>
              </a:defRPr>
            </a:lvl6pPr>
            <a:lvl7pPr marL="2970213" indent="-227013" fontAlgn="base">
              <a:spcBef>
                <a:spcPct val="0"/>
              </a:spcBef>
              <a:spcAft>
                <a:spcPct val="0"/>
              </a:spcAft>
              <a:defRPr>
                <a:solidFill>
                  <a:schemeClr val="tx1"/>
                </a:solidFill>
                <a:latin typeface="Arial" pitchFamily="34" charset="0"/>
                <a:ea typeface="宋体" pitchFamily="2" charset="-122"/>
              </a:defRPr>
            </a:lvl7pPr>
            <a:lvl8pPr marL="3427413" indent="-227013" fontAlgn="base">
              <a:spcBef>
                <a:spcPct val="0"/>
              </a:spcBef>
              <a:spcAft>
                <a:spcPct val="0"/>
              </a:spcAft>
              <a:defRPr>
                <a:solidFill>
                  <a:schemeClr val="tx1"/>
                </a:solidFill>
                <a:latin typeface="Arial" pitchFamily="34" charset="0"/>
                <a:ea typeface="宋体" pitchFamily="2" charset="-122"/>
              </a:defRPr>
            </a:lvl8pPr>
            <a:lvl9pPr marL="3884613" indent="-227013" fontAlgn="base">
              <a:spcBef>
                <a:spcPct val="0"/>
              </a:spcBef>
              <a:spcAft>
                <a:spcPct val="0"/>
              </a:spcAft>
              <a:defRPr>
                <a:solidFill>
                  <a:schemeClr val="tx1"/>
                </a:solidFill>
                <a:latin typeface="Arial" pitchFamily="34" charset="0"/>
                <a:ea typeface="宋体" pitchFamily="2" charset="-122"/>
              </a:defRPr>
            </a:lvl9pPr>
          </a:lstStyle>
          <a:p>
            <a:pPr marL="342900" indent="-342900">
              <a:spcBef>
                <a:spcPts val="600"/>
              </a:spcBef>
              <a:buFont typeface="Wingdings" panose="05000000000000000000" pitchFamily="2" charset="2"/>
              <a:buChar char="u"/>
            </a:pPr>
            <a:r>
              <a:rPr lang="en-US" altLang="zh-CN" sz="2100" dirty="0">
                <a:solidFill>
                  <a:srgbClr val="0070C0"/>
                </a:solidFill>
              </a:rPr>
              <a:t>A 4</a:t>
            </a:r>
            <a:r>
              <a:rPr lang="en-US" altLang="zh-CN" sz="2100" dirty="0">
                <a:solidFill>
                  <a:srgbClr val="0070C0"/>
                </a:solidFill>
                <a:sym typeface="Symbol" pitchFamily="18" charset="2"/>
              </a:rPr>
              <a:t> total </a:t>
            </a:r>
            <a:r>
              <a:rPr lang="en-US" altLang="zh-CN" sz="2100" dirty="0" smtClean="0">
                <a:solidFill>
                  <a:srgbClr val="0070C0"/>
                </a:solidFill>
                <a:sym typeface="Symbol" pitchFamily="18" charset="2"/>
              </a:rPr>
              <a:t> </a:t>
            </a:r>
            <a:r>
              <a:rPr lang="en-US" altLang="zh-CN" sz="2100" dirty="0">
                <a:solidFill>
                  <a:srgbClr val="0070C0"/>
                </a:solidFill>
                <a:sym typeface="Symbol" pitchFamily="18" charset="2"/>
              </a:rPr>
              <a:t>absorption detection </a:t>
            </a:r>
            <a:r>
              <a:rPr lang="en-US" altLang="zh-CN" sz="2100" dirty="0" smtClean="0">
                <a:solidFill>
                  <a:srgbClr val="0070C0"/>
                </a:solidFill>
                <a:sym typeface="Symbol" pitchFamily="18" charset="2"/>
              </a:rPr>
              <a:t>array based on </a:t>
            </a:r>
            <a:r>
              <a:rPr lang="en-US" altLang="zh-CN" sz="2100" dirty="0" smtClean="0">
                <a:solidFill>
                  <a:srgbClr val="FF0000"/>
                </a:solidFill>
                <a:sym typeface="Symbol" pitchFamily="18" charset="2"/>
              </a:rPr>
              <a:t>BaF</a:t>
            </a:r>
            <a:r>
              <a:rPr lang="en-US" altLang="zh-CN" sz="2100" baseline="-25000" dirty="0" smtClean="0">
                <a:solidFill>
                  <a:srgbClr val="FF0000"/>
                </a:solidFill>
                <a:sym typeface="Symbol" pitchFamily="18" charset="2"/>
              </a:rPr>
              <a:t>2</a:t>
            </a:r>
            <a:r>
              <a:rPr lang="en-US" altLang="zh-CN" sz="2100" dirty="0" smtClean="0">
                <a:solidFill>
                  <a:srgbClr val="0070C0"/>
                </a:solidFill>
                <a:sym typeface="Symbol" pitchFamily="18" charset="2"/>
              </a:rPr>
              <a:t> </a:t>
            </a:r>
            <a:r>
              <a:rPr lang="en-US" altLang="zh-CN" sz="2100" dirty="0">
                <a:solidFill>
                  <a:srgbClr val="0070C0"/>
                </a:solidFill>
                <a:sym typeface="Symbol" pitchFamily="18" charset="2"/>
              </a:rPr>
              <a:t>crystals : </a:t>
            </a:r>
            <a:endParaRPr lang="en-US" altLang="zh-CN" sz="2100" dirty="0" smtClean="0">
              <a:solidFill>
                <a:srgbClr val="0070C0"/>
              </a:solidFill>
              <a:sym typeface="Symbol" pitchFamily="18" charset="2"/>
            </a:endParaRPr>
          </a:p>
          <a:p>
            <a:pPr marL="504000" lvl="2">
              <a:spcBef>
                <a:spcPts val="600"/>
              </a:spcBef>
              <a:buFont typeface="Arial" panose="020B0604020202020204" pitchFamily="34" charset="0"/>
              <a:buChar char="•"/>
            </a:pPr>
            <a:r>
              <a:rPr lang="en-US" altLang="zh-CN" sz="1900" dirty="0" smtClean="0">
                <a:solidFill>
                  <a:srgbClr val="C00000"/>
                </a:solidFill>
                <a:sym typeface="Symbol" pitchFamily="18" charset="2"/>
              </a:rPr>
              <a:t>GTAF-II (40 units) since late 2019, </a:t>
            </a:r>
            <a:r>
              <a:rPr lang="en-US" altLang="zh-CN" sz="1900" dirty="0" smtClean="0">
                <a:solidFill>
                  <a:schemeClr val="accent6"/>
                </a:solidFill>
                <a:sym typeface="Symbol" pitchFamily="18" charset="2"/>
              </a:rPr>
              <a:t>GTF-III (90 units) planned</a:t>
            </a:r>
            <a:endParaRPr lang="en-US" altLang="zh-CN" sz="1900" dirty="0">
              <a:solidFill>
                <a:schemeClr val="accent6"/>
              </a:solidFill>
              <a:sym typeface="Symbol" pitchFamily="18" charset="2"/>
            </a:endParaRPr>
          </a:p>
          <a:p>
            <a:pPr marL="504000" lvl="2">
              <a:spcBef>
                <a:spcPts val="600"/>
              </a:spcBef>
              <a:buFont typeface="Arial" panose="020B0604020202020204" pitchFamily="34" charset="0"/>
              <a:buChar char="•"/>
            </a:pPr>
            <a:r>
              <a:rPr lang="en-US" altLang="zh-CN" sz="2100" dirty="0" smtClean="0">
                <a:solidFill>
                  <a:srgbClr val="0070C0"/>
                </a:solidFill>
                <a:sym typeface="Symbol" pitchFamily="18" charset="2"/>
              </a:rPr>
              <a:t>Energy: eV – 1 MeV continuous</a:t>
            </a:r>
          </a:p>
          <a:p>
            <a:pPr marL="504000" lvl="2">
              <a:spcBef>
                <a:spcPts val="600"/>
              </a:spcBef>
              <a:buFont typeface="Arial" panose="020B0604020202020204" pitchFamily="34" charset="0"/>
              <a:buChar char="•"/>
            </a:pPr>
            <a:r>
              <a:rPr lang="en-US" altLang="zh-CN" sz="2100" dirty="0" smtClean="0">
                <a:solidFill>
                  <a:srgbClr val="0070C0"/>
                </a:solidFill>
                <a:sym typeface="Symbol" pitchFamily="18" charset="2"/>
              </a:rPr>
              <a:t>Solid </a:t>
            </a:r>
            <a:r>
              <a:rPr lang="en-US" altLang="zh-CN" sz="2100" dirty="0">
                <a:solidFill>
                  <a:srgbClr val="0070C0"/>
                </a:solidFill>
                <a:sym typeface="Symbol" pitchFamily="18" charset="2"/>
              </a:rPr>
              <a:t>angle: </a:t>
            </a:r>
            <a:r>
              <a:rPr lang="en-US" altLang="zh-CN" sz="2100" dirty="0">
                <a:solidFill>
                  <a:srgbClr val="0070C0"/>
                </a:solidFill>
              </a:rPr>
              <a:t>~90%; Eff. : &gt;90%; Time res.: &lt;5 </a:t>
            </a:r>
            <a:r>
              <a:rPr lang="en-US" altLang="zh-CN" sz="2100" dirty="0" err="1" smtClean="0">
                <a:solidFill>
                  <a:srgbClr val="0070C0"/>
                </a:solidFill>
              </a:rPr>
              <a:t>ms</a:t>
            </a:r>
            <a:endParaRPr lang="en-US" altLang="zh-CN" sz="2100" dirty="0" smtClean="0">
              <a:solidFill>
                <a:srgbClr val="0070C0"/>
              </a:solidFill>
            </a:endParaRPr>
          </a:p>
          <a:p>
            <a:pPr marL="504000" lvl="2">
              <a:spcBef>
                <a:spcPts val="600"/>
              </a:spcBef>
              <a:buFont typeface="Arial" panose="020B0604020202020204" pitchFamily="34" charset="0"/>
              <a:buChar char="•"/>
            </a:pPr>
            <a:r>
              <a:rPr lang="en-US" altLang="zh-CN" sz="2100" dirty="0" smtClean="0">
                <a:solidFill>
                  <a:srgbClr val="0070C0"/>
                </a:solidFill>
                <a:sym typeface="Symbol" pitchFamily="18" charset="2"/>
              </a:rPr>
              <a:t>Measurements</a:t>
            </a:r>
            <a:r>
              <a:rPr lang="en-US" altLang="zh-CN" sz="2100" dirty="0">
                <a:solidFill>
                  <a:srgbClr val="0070C0"/>
                </a:solidFill>
                <a:sym typeface="Symbol" pitchFamily="18" charset="2"/>
              </a:rPr>
              <a:t>: </a:t>
            </a:r>
            <a:r>
              <a:rPr lang="en-US" altLang="zh-CN" sz="2100" dirty="0" smtClean="0">
                <a:solidFill>
                  <a:srgbClr val="0070C0"/>
                </a:solidFill>
                <a:sym typeface="Symbol" pitchFamily="18" charset="2"/>
              </a:rPr>
              <a:t>(n, </a:t>
            </a:r>
            <a:r>
              <a:rPr lang="en-US" altLang="zh-CN" sz="2100" dirty="0" smtClean="0">
                <a:solidFill>
                  <a:srgbClr val="0070C0"/>
                </a:solidFill>
                <a:sym typeface="Symbol"/>
              </a:rPr>
              <a:t>) for </a:t>
            </a:r>
            <a:r>
              <a:rPr lang="en-US" altLang="zh-CN" sz="2100" dirty="0" smtClean="0">
                <a:solidFill>
                  <a:srgbClr val="0070C0"/>
                </a:solidFill>
              </a:rPr>
              <a:t>actinides </a:t>
            </a:r>
            <a:r>
              <a:rPr lang="en-US" altLang="zh-CN" sz="2100" dirty="0">
                <a:solidFill>
                  <a:srgbClr val="0070C0"/>
                </a:solidFill>
              </a:rPr>
              <a:t>and minor- </a:t>
            </a:r>
            <a:r>
              <a:rPr lang="en-US" altLang="zh-CN" sz="2100" dirty="0" smtClean="0">
                <a:solidFill>
                  <a:srgbClr val="0070C0"/>
                </a:solidFill>
              </a:rPr>
              <a:t>actinides</a:t>
            </a:r>
          </a:p>
          <a:p>
            <a:pPr marL="342900" indent="-342900">
              <a:spcBef>
                <a:spcPts val="600"/>
              </a:spcBef>
              <a:buFont typeface="Wingdings" panose="05000000000000000000" pitchFamily="2" charset="2"/>
              <a:buChar char="u"/>
            </a:pPr>
            <a:r>
              <a:rPr lang="en-US" altLang="zh-CN" sz="2300" dirty="0" smtClean="0">
                <a:solidFill>
                  <a:srgbClr val="C00000"/>
                </a:solidFill>
                <a:sym typeface="Symbol" pitchFamily="18" charset="2"/>
              </a:rPr>
              <a:t>4-unit C</a:t>
            </a:r>
            <a:r>
              <a:rPr lang="en-US" altLang="zh-CN" sz="2300" baseline="-25000" dirty="0" smtClean="0">
                <a:solidFill>
                  <a:srgbClr val="C00000"/>
                </a:solidFill>
                <a:sym typeface="Symbol" pitchFamily="18" charset="2"/>
              </a:rPr>
              <a:t>6</a:t>
            </a:r>
            <a:r>
              <a:rPr lang="en-US" altLang="zh-CN" sz="2300" dirty="0" smtClean="0">
                <a:solidFill>
                  <a:srgbClr val="C00000"/>
                </a:solidFill>
                <a:sym typeface="Symbol" pitchFamily="18" charset="2"/>
              </a:rPr>
              <a:t>D</a:t>
            </a:r>
            <a:r>
              <a:rPr lang="en-US" altLang="zh-CN" sz="2300" baseline="-25000" dirty="0" smtClean="0">
                <a:solidFill>
                  <a:srgbClr val="C00000"/>
                </a:solidFill>
                <a:sym typeface="Symbol" pitchFamily="18" charset="2"/>
              </a:rPr>
              <a:t>6</a:t>
            </a:r>
            <a:r>
              <a:rPr lang="en-US" altLang="zh-CN" sz="2300" dirty="0" smtClean="0">
                <a:solidFill>
                  <a:srgbClr val="C00000"/>
                </a:solidFill>
                <a:sym typeface="Symbol" pitchFamily="18" charset="2"/>
              </a:rPr>
              <a:t> is in use (Left) </a:t>
            </a:r>
          </a:p>
          <a:p>
            <a:pPr marL="540000" lvl="1">
              <a:spcBef>
                <a:spcPts val="600"/>
              </a:spcBef>
              <a:buFont typeface="Arial" panose="020B0604020202020204" pitchFamily="34" charset="0"/>
              <a:buChar char="•"/>
            </a:pPr>
            <a:r>
              <a:rPr lang="en-US" altLang="zh-CN" sz="2100" dirty="0" smtClean="0">
                <a:solidFill>
                  <a:schemeClr val="accent6"/>
                </a:solidFill>
                <a:sym typeface="Symbol" pitchFamily="18" charset="2"/>
              </a:rPr>
              <a:t>High detection efficiency for single , less sensitive to neutrons</a:t>
            </a:r>
            <a:endParaRPr lang="en-US" altLang="zh-CN" sz="2100" dirty="0">
              <a:solidFill>
                <a:schemeClr val="accent6"/>
              </a:solidFill>
              <a:sym typeface="Symbol" pitchFamily="18" charset="2"/>
            </a:endParaRPr>
          </a:p>
        </p:txBody>
      </p:sp>
      <p:sp>
        <p:nvSpPr>
          <p:cNvPr id="2" name="灯片编号占位符 1"/>
          <p:cNvSpPr>
            <a:spLocks noGrp="1"/>
          </p:cNvSpPr>
          <p:nvPr>
            <p:ph type="sldNum" sz="quarter" idx="10"/>
          </p:nvPr>
        </p:nvSpPr>
        <p:spPr/>
        <p:txBody>
          <a:bodyPr/>
          <a:lstStyle/>
          <a:p>
            <a:pPr>
              <a:defRPr/>
            </a:pPr>
            <a:fld id="{C09A2878-44D6-453B-9762-56FF81ECCA76}" type="slidenum">
              <a:rPr lang="en-US" altLang="zh-CN" smtClean="0"/>
              <a:pPr>
                <a:defRPr/>
              </a:pPr>
              <a:t>15</a:t>
            </a:fld>
            <a:endParaRPr lang="en-US" altLang="zh-CN"/>
          </a:p>
        </p:txBody>
      </p:sp>
      <p:sp>
        <p:nvSpPr>
          <p:cNvPr id="7" name="TextBox 6"/>
          <p:cNvSpPr txBox="1"/>
          <p:nvPr/>
        </p:nvSpPr>
        <p:spPr>
          <a:xfrm>
            <a:off x="179512" y="1556792"/>
            <a:ext cx="1368152" cy="461665"/>
          </a:xfrm>
          <a:prstGeom prst="rect">
            <a:avLst/>
          </a:prstGeom>
          <a:solidFill>
            <a:schemeClr val="accent2">
              <a:lumMod val="20000"/>
              <a:lumOff val="80000"/>
            </a:schemeClr>
          </a:solidFill>
        </p:spPr>
        <p:txBody>
          <a:bodyPr wrap="square" rtlCol="0">
            <a:spAutoFit/>
          </a:bodyPr>
          <a:lstStyle/>
          <a:p>
            <a:r>
              <a:rPr lang="en-US" altLang="zh-CN" sz="2400" dirty="0" smtClean="0"/>
              <a:t>GTAF-II</a:t>
            </a:r>
            <a:endParaRPr lang="zh-CN" altLang="en-US" sz="2400" dirty="0"/>
          </a:p>
        </p:txBody>
      </p:sp>
      <p:pic>
        <p:nvPicPr>
          <p:cNvPr id="8" name="图片 7" descr="46254372537816078_副本.jpg"/>
          <p:cNvPicPr/>
          <p:nvPr/>
        </p:nvPicPr>
        <p:blipFill>
          <a:blip r:embed="rId3" cstate="print"/>
          <a:stretch>
            <a:fillRect/>
          </a:stretch>
        </p:blipFill>
        <p:spPr>
          <a:xfrm>
            <a:off x="1043608" y="4496683"/>
            <a:ext cx="2520280" cy="2088232"/>
          </a:xfrm>
          <a:prstGeom prst="rect">
            <a:avLst/>
          </a:prstGeom>
        </p:spPr>
      </p:pic>
      <p:sp>
        <p:nvSpPr>
          <p:cNvPr id="10" name="TextBox 6"/>
          <p:cNvSpPr txBox="1"/>
          <p:nvPr/>
        </p:nvSpPr>
        <p:spPr>
          <a:xfrm>
            <a:off x="179512" y="4479503"/>
            <a:ext cx="864096" cy="461665"/>
          </a:xfrm>
          <a:prstGeom prst="rect">
            <a:avLst/>
          </a:prstGeom>
          <a:solidFill>
            <a:schemeClr val="accent2">
              <a:lumMod val="20000"/>
              <a:lumOff val="80000"/>
            </a:schemeClr>
          </a:solidFill>
        </p:spPr>
        <p:txBody>
          <a:bodyPr wrap="square" rtlCol="0">
            <a:spAutoFit/>
          </a:bodyPr>
          <a:lstStyle/>
          <a:p>
            <a:r>
              <a:rPr lang="en-US" altLang="zh-CN" sz="2400" dirty="0" smtClean="0"/>
              <a:t>C</a:t>
            </a:r>
            <a:r>
              <a:rPr lang="en-US" altLang="zh-CN" sz="2400" baseline="-25000" dirty="0" smtClean="0"/>
              <a:t>6</a:t>
            </a:r>
            <a:r>
              <a:rPr lang="en-US" altLang="zh-CN" sz="2400" dirty="0" smtClean="0"/>
              <a:t>D</a:t>
            </a:r>
            <a:r>
              <a:rPr lang="en-US" altLang="zh-CN" sz="2400" baseline="-25000" dirty="0" smtClean="0"/>
              <a:t>6</a:t>
            </a:r>
            <a:endParaRPr lang="zh-CN" altLang="en-US" sz="2400" baseline="-25000" dirty="0"/>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223" t="9051" r="3755" b="12200"/>
          <a:stretch/>
        </p:blipFill>
        <p:spPr>
          <a:xfrm>
            <a:off x="1043608" y="1988839"/>
            <a:ext cx="2513561" cy="2448273"/>
          </a:xfrm>
          <a:prstGeom prst="rect">
            <a:avLst/>
          </a:prstGeom>
        </p:spPr>
      </p:pic>
      <p:sp>
        <p:nvSpPr>
          <p:cNvPr id="4" name="文本框 3"/>
          <p:cNvSpPr txBox="1"/>
          <p:nvPr/>
        </p:nvSpPr>
        <p:spPr>
          <a:xfrm>
            <a:off x="6660232" y="1412776"/>
            <a:ext cx="2448272" cy="461665"/>
          </a:xfrm>
          <a:prstGeom prst="rect">
            <a:avLst/>
          </a:prstGeom>
          <a:solidFill>
            <a:srgbClr val="FFFF00"/>
          </a:solidFill>
        </p:spPr>
        <p:txBody>
          <a:bodyPr wrap="square" rtlCol="0">
            <a:spAutoFit/>
          </a:bodyPr>
          <a:lstStyle/>
          <a:p>
            <a:r>
              <a:rPr lang="zh-CN" altLang="en-US" sz="2400" dirty="0" smtClean="0"/>
              <a:t>谱仪：原子能院</a:t>
            </a:r>
            <a:endParaRPr lang="zh-CN" altLang="en-US" sz="2400" dirty="0"/>
          </a:p>
        </p:txBody>
      </p:sp>
    </p:spTree>
    <p:extLst>
      <p:ext uri="{BB962C8B-B14F-4D97-AF65-F5344CB8AC3E}">
        <p14:creationId xmlns:p14="http://schemas.microsoft.com/office/powerpoint/2010/main" val="19598250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262065" y="1945359"/>
            <a:ext cx="4774431" cy="44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marL="342900" indent="-342900" defTabSz="1042988">
              <a:defRPr>
                <a:solidFill>
                  <a:schemeClr val="tx1"/>
                </a:solidFill>
                <a:latin typeface="Calibri" pitchFamily="34" charset="0"/>
                <a:ea typeface="宋体" pitchFamily="2" charset="-122"/>
              </a:defRPr>
            </a:lvl1pPr>
            <a:lvl2pPr marL="342900" indent="-342900" defTabSz="1042988">
              <a:defRPr>
                <a:solidFill>
                  <a:schemeClr val="tx1"/>
                </a:solidFill>
                <a:latin typeface="Calibri" pitchFamily="34" charset="0"/>
                <a:ea typeface="宋体" pitchFamily="2" charset="-122"/>
              </a:defRPr>
            </a:lvl2pPr>
            <a:lvl3pPr marL="1143000" indent="-228600" defTabSz="1042988">
              <a:defRPr>
                <a:solidFill>
                  <a:schemeClr val="tx1"/>
                </a:solidFill>
                <a:latin typeface="Calibri" pitchFamily="34" charset="0"/>
                <a:ea typeface="宋体" pitchFamily="2" charset="-122"/>
              </a:defRPr>
            </a:lvl3pPr>
            <a:lvl4pPr marL="1600200" indent="-228600" defTabSz="1042988">
              <a:defRPr>
                <a:solidFill>
                  <a:schemeClr val="tx1"/>
                </a:solidFill>
                <a:latin typeface="Calibri" pitchFamily="34" charset="0"/>
                <a:ea typeface="宋体" pitchFamily="2" charset="-122"/>
              </a:defRPr>
            </a:lvl4pPr>
            <a:lvl5pPr marL="2057400" indent="-228600" defTabSz="1042988">
              <a:defRPr>
                <a:solidFill>
                  <a:schemeClr val="tx1"/>
                </a:solidFill>
                <a:latin typeface="Calibri" pitchFamily="34" charset="0"/>
                <a:ea typeface="宋体" pitchFamily="2" charset="-122"/>
              </a:defRPr>
            </a:lvl5pPr>
            <a:lvl6pPr marL="2514600" indent="-228600" defTabSz="1042988" fontAlgn="base">
              <a:spcBef>
                <a:spcPct val="0"/>
              </a:spcBef>
              <a:spcAft>
                <a:spcPct val="0"/>
              </a:spcAft>
              <a:defRPr>
                <a:solidFill>
                  <a:schemeClr val="tx1"/>
                </a:solidFill>
                <a:latin typeface="Calibri" pitchFamily="34" charset="0"/>
                <a:ea typeface="宋体" pitchFamily="2" charset="-122"/>
              </a:defRPr>
            </a:lvl6pPr>
            <a:lvl7pPr marL="2971800" indent="-228600" defTabSz="1042988" fontAlgn="base">
              <a:spcBef>
                <a:spcPct val="0"/>
              </a:spcBef>
              <a:spcAft>
                <a:spcPct val="0"/>
              </a:spcAft>
              <a:defRPr>
                <a:solidFill>
                  <a:schemeClr val="tx1"/>
                </a:solidFill>
                <a:latin typeface="Calibri" pitchFamily="34" charset="0"/>
                <a:ea typeface="宋体" pitchFamily="2" charset="-122"/>
              </a:defRPr>
            </a:lvl7pPr>
            <a:lvl8pPr marL="3429000" indent="-228600" defTabSz="1042988" fontAlgn="base">
              <a:spcBef>
                <a:spcPct val="0"/>
              </a:spcBef>
              <a:spcAft>
                <a:spcPct val="0"/>
              </a:spcAft>
              <a:defRPr>
                <a:solidFill>
                  <a:schemeClr val="tx1"/>
                </a:solidFill>
                <a:latin typeface="Calibri" pitchFamily="34" charset="0"/>
                <a:ea typeface="宋体" pitchFamily="2" charset="-122"/>
              </a:defRPr>
            </a:lvl8pPr>
            <a:lvl9pPr marL="3886200" indent="-228600" defTabSz="1042988" fontAlgn="base">
              <a:spcBef>
                <a:spcPct val="0"/>
              </a:spcBef>
              <a:spcAft>
                <a:spcPct val="0"/>
              </a:spcAft>
              <a:defRPr>
                <a:solidFill>
                  <a:schemeClr val="tx1"/>
                </a:solidFill>
                <a:latin typeface="Calibri" pitchFamily="34" charset="0"/>
                <a:ea typeface="宋体" pitchFamily="2" charset="-122"/>
              </a:defRPr>
            </a:lvl9pPr>
          </a:lstStyle>
          <a:p>
            <a:pPr lvl="1">
              <a:spcBef>
                <a:spcPts val="600"/>
              </a:spcBef>
              <a:buFontTx/>
              <a:buChar char="•"/>
            </a:pPr>
            <a:r>
              <a:rPr lang="en-US" altLang="zh-CN" sz="2300" dirty="0">
                <a:solidFill>
                  <a:srgbClr val="0070C0"/>
                </a:solidFill>
                <a:latin typeface="Times New Roman" panose="02020603050405020304" pitchFamily="18" charset="0"/>
                <a:cs typeface="Times New Roman" panose="02020603050405020304" pitchFamily="18" charset="0"/>
              </a:rPr>
              <a:t>8-layer fission chamber, several samples simultaneously</a:t>
            </a:r>
            <a:endParaRPr lang="zh-CN" altLang="en-US" sz="2300" dirty="0">
              <a:solidFill>
                <a:srgbClr val="0070C0"/>
              </a:solidFill>
              <a:latin typeface="Times New Roman" panose="02020603050405020304" pitchFamily="18" charset="0"/>
              <a:cs typeface="Times New Roman" panose="02020603050405020304" pitchFamily="18" charset="0"/>
            </a:endParaRPr>
          </a:p>
          <a:p>
            <a:pPr>
              <a:spcBef>
                <a:spcPts val="600"/>
              </a:spcBef>
              <a:buFont typeface="Wingdings" pitchFamily="2" charset="2"/>
              <a:buChar char="§"/>
            </a:pPr>
            <a:r>
              <a:rPr lang="en-US" altLang="zh-CN" sz="2300" dirty="0">
                <a:solidFill>
                  <a:srgbClr val="0070C0"/>
                </a:solidFill>
                <a:latin typeface="Times New Roman" panose="02020603050405020304" pitchFamily="18" charset="0"/>
                <a:cs typeface="Times New Roman" panose="02020603050405020304" pitchFamily="18" charset="0"/>
              </a:rPr>
              <a:t>Fast response (&lt;30 ns), resistant to </a:t>
            </a:r>
            <a:r>
              <a:rPr lang="zh-CN" altLang="en-US" sz="2300" dirty="0">
                <a:solidFill>
                  <a:srgbClr val="0070C0"/>
                </a:solidFill>
                <a:latin typeface="Times New Roman" panose="02020603050405020304" pitchFamily="18" charset="0"/>
                <a:cs typeface="Times New Roman" panose="02020603050405020304" pitchFamily="18" charset="0"/>
                <a:sym typeface="Symbol" pitchFamily="18" charset="2"/>
              </a:rPr>
              <a:t> </a:t>
            </a:r>
            <a:r>
              <a:rPr lang="en-US" altLang="zh-CN" sz="2300" dirty="0">
                <a:solidFill>
                  <a:srgbClr val="0070C0"/>
                </a:solidFill>
                <a:latin typeface="Times New Roman" panose="02020603050405020304" pitchFamily="18" charset="0"/>
                <a:cs typeface="Times New Roman" panose="02020603050405020304" pitchFamily="18" charset="0"/>
                <a:sym typeface="Symbol" pitchFamily="18" charset="2"/>
              </a:rPr>
              <a:t>pile-up</a:t>
            </a:r>
          </a:p>
          <a:p>
            <a:pPr>
              <a:spcBef>
                <a:spcPts val="600"/>
              </a:spcBef>
              <a:buFont typeface="Wingdings" pitchFamily="2" charset="2"/>
              <a:buChar char="§"/>
            </a:pPr>
            <a:r>
              <a:rPr lang="en-US" altLang="zh-CN" sz="2300" dirty="0" smtClean="0">
                <a:solidFill>
                  <a:srgbClr val="0070C0"/>
                </a:solidFill>
                <a:latin typeface="Times New Roman" panose="02020603050405020304" pitchFamily="18" charset="0"/>
                <a:cs typeface="Times New Roman" panose="02020603050405020304" pitchFamily="18" charset="0"/>
                <a:sym typeface="Symbol" pitchFamily="18" charset="2"/>
              </a:rPr>
              <a:t>Energy</a:t>
            </a:r>
            <a:r>
              <a:rPr lang="en-US" altLang="zh-CN" sz="2300" dirty="0">
                <a:solidFill>
                  <a:srgbClr val="0070C0"/>
                </a:solidFill>
                <a:latin typeface="Times New Roman" panose="02020603050405020304" pitchFamily="18" charset="0"/>
                <a:cs typeface="Times New Roman" panose="02020603050405020304" pitchFamily="18" charset="0"/>
                <a:sym typeface="Symbol" pitchFamily="18" charset="2"/>
              </a:rPr>
              <a:t>: eV – 3</a:t>
            </a:r>
            <a:r>
              <a:rPr lang="en-US" altLang="zh-CN" sz="2300" dirty="0" smtClean="0">
                <a:solidFill>
                  <a:srgbClr val="0070C0"/>
                </a:solidFill>
                <a:latin typeface="Times New Roman" panose="02020603050405020304" pitchFamily="18" charset="0"/>
                <a:cs typeface="Times New Roman" panose="02020603050405020304" pitchFamily="18" charset="0"/>
                <a:sym typeface="Symbol" pitchFamily="18" charset="2"/>
              </a:rPr>
              <a:t>00 </a:t>
            </a:r>
            <a:r>
              <a:rPr lang="en-US" altLang="zh-CN" sz="2300" dirty="0">
                <a:solidFill>
                  <a:srgbClr val="0070C0"/>
                </a:solidFill>
                <a:latin typeface="Times New Roman" panose="02020603050405020304" pitchFamily="18" charset="0"/>
                <a:cs typeface="Times New Roman" panose="02020603050405020304" pitchFamily="18" charset="0"/>
                <a:sym typeface="Symbol" pitchFamily="18" charset="2"/>
              </a:rPr>
              <a:t>MeV </a:t>
            </a:r>
            <a:r>
              <a:rPr lang="en-US" altLang="zh-CN" sz="2300" dirty="0" smtClean="0">
                <a:solidFill>
                  <a:srgbClr val="0070C0"/>
                </a:solidFill>
                <a:latin typeface="Times New Roman" panose="02020603050405020304" pitchFamily="18" charset="0"/>
                <a:cs typeface="Times New Roman" panose="02020603050405020304" pitchFamily="18" charset="0"/>
                <a:sym typeface="Symbol" pitchFamily="18" charset="2"/>
              </a:rPr>
              <a:t>continuous</a:t>
            </a:r>
            <a:endParaRPr lang="zh-CN" altLang="en-US" sz="2300" dirty="0">
              <a:solidFill>
                <a:srgbClr val="0070C0"/>
              </a:solidFill>
              <a:latin typeface="Times New Roman" panose="02020603050405020304" pitchFamily="18" charset="0"/>
              <a:cs typeface="Times New Roman" panose="02020603050405020304" pitchFamily="18" charset="0"/>
            </a:endParaRPr>
          </a:p>
          <a:p>
            <a:pPr>
              <a:spcBef>
                <a:spcPts val="600"/>
              </a:spcBef>
              <a:buFont typeface="Wingdings" pitchFamily="2" charset="2"/>
              <a:buChar char="§"/>
            </a:pPr>
            <a:r>
              <a:rPr lang="en-US" altLang="zh-CN" sz="2300" dirty="0">
                <a:solidFill>
                  <a:srgbClr val="0070C0"/>
                </a:solidFill>
                <a:latin typeface="Times New Roman" panose="02020603050405020304" pitchFamily="18" charset="0"/>
                <a:cs typeface="Times New Roman" panose="02020603050405020304" pitchFamily="18" charset="0"/>
                <a:sym typeface="Symbol" pitchFamily="18" charset="2"/>
              </a:rPr>
              <a:t>Measurements: (n, f) for </a:t>
            </a:r>
            <a:r>
              <a:rPr lang="en-US" altLang="zh-CN" sz="2300" dirty="0">
                <a:solidFill>
                  <a:srgbClr val="0070C0"/>
                </a:solidFill>
                <a:latin typeface="Times New Roman" panose="02020603050405020304" pitchFamily="18" charset="0"/>
                <a:cs typeface="Times New Roman" panose="02020603050405020304" pitchFamily="18" charset="0"/>
              </a:rPr>
              <a:t>actinides and minor- actinides</a:t>
            </a:r>
          </a:p>
          <a:p>
            <a:pPr>
              <a:spcBef>
                <a:spcPts val="600"/>
              </a:spcBef>
              <a:buFont typeface="Wingdings" pitchFamily="2" charset="2"/>
              <a:buChar char="§"/>
            </a:pPr>
            <a:r>
              <a:rPr lang="en-US" altLang="zh-CN" sz="2300" dirty="0">
                <a:solidFill>
                  <a:srgbClr val="0070C0"/>
                </a:solidFill>
                <a:latin typeface="Times New Roman" panose="02020603050405020304" pitchFamily="18" charset="0"/>
                <a:cs typeface="Times New Roman" panose="02020603050405020304" pitchFamily="18" charset="0"/>
              </a:rPr>
              <a:t>Sample coating difficult, </a:t>
            </a:r>
            <a:r>
              <a:rPr lang="en-US" altLang="zh-CN" sz="2300" dirty="0" smtClean="0">
                <a:solidFill>
                  <a:srgbClr val="0070C0"/>
                </a:solidFill>
                <a:latin typeface="Times New Roman" panose="02020603050405020304" pitchFamily="18" charset="0"/>
                <a:cs typeface="Times New Roman" panose="02020603050405020304" pitchFamily="18" charset="0"/>
              </a:rPr>
              <a:t>relevant techniques are under development</a:t>
            </a:r>
          </a:p>
          <a:p>
            <a:pPr>
              <a:spcBef>
                <a:spcPts val="600"/>
              </a:spcBef>
              <a:buFont typeface="Wingdings" pitchFamily="2" charset="2"/>
              <a:buChar char="§"/>
            </a:pPr>
            <a:endParaRPr lang="en-US" altLang="zh-CN" sz="2300" dirty="0">
              <a:solidFill>
                <a:srgbClr val="0070C0"/>
              </a:solidFill>
              <a:latin typeface="Times New Roman" panose="02020603050405020304" pitchFamily="18" charset="0"/>
              <a:cs typeface="Times New Roman" panose="02020603050405020304" pitchFamily="18" charset="0"/>
            </a:endParaRPr>
          </a:p>
          <a:p>
            <a:pPr>
              <a:spcBef>
                <a:spcPts val="600"/>
              </a:spcBef>
              <a:buFont typeface="Wingdings" pitchFamily="2" charset="2"/>
              <a:buChar char="§"/>
            </a:pPr>
            <a:r>
              <a:rPr lang="en-US" altLang="zh-CN" sz="2300" b="1" dirty="0" smtClean="0">
                <a:solidFill>
                  <a:srgbClr val="FF0000"/>
                </a:solidFill>
                <a:latin typeface="Times New Roman" panose="02020603050405020304" pitchFamily="18" charset="0"/>
                <a:cs typeface="Times New Roman" panose="02020603050405020304" pitchFamily="18" charset="0"/>
              </a:rPr>
              <a:t>TPC under development</a:t>
            </a:r>
            <a:endParaRPr lang="zh-CN" altLang="en-US" sz="2300" b="1" dirty="0">
              <a:solidFill>
                <a:srgbClr val="FF0000"/>
              </a:solidFill>
              <a:latin typeface="Times New Roman" panose="02020603050405020304" pitchFamily="18" charset="0"/>
              <a:cs typeface="Times New Roman" panose="02020603050405020304" pitchFamily="18" charset="0"/>
            </a:endParaRPr>
          </a:p>
        </p:txBody>
      </p:sp>
      <p:sp>
        <p:nvSpPr>
          <p:cNvPr id="45059" name="Rectangle 2"/>
          <p:cNvSpPr>
            <a:spLocks noRot="1" noChangeArrowheads="1"/>
          </p:cNvSpPr>
          <p:nvPr/>
        </p:nvSpPr>
        <p:spPr bwMode="auto">
          <a:xfrm>
            <a:off x="301625" y="476250"/>
            <a:ext cx="8540750" cy="1143000"/>
          </a:xfrm>
          <a:prstGeom prst="rect">
            <a:avLst/>
          </a:prstGeom>
          <a:noFill/>
          <a:ln>
            <a:noFill/>
          </a:ln>
          <a:effectLst/>
          <a:extLst/>
        </p:spPr>
        <p:txBody>
          <a:bodyPr lIns="91424" tIns="45712" rIns="91424" bIns="45712" anchor="ct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847725" indent="-325438" defTabSz="1042988" eaLnBrk="0" hangingPunct="0">
              <a:spcBef>
                <a:spcPct val="20000"/>
              </a:spcBef>
              <a:buClr>
                <a:schemeClr val="hlink"/>
              </a:buClr>
              <a:buChar char="•"/>
              <a:defRPr sz="3200">
                <a:solidFill>
                  <a:schemeClr val="tx1"/>
                </a:solidFill>
                <a:latin typeface="Arial" charset="0"/>
                <a:ea typeface="宋体" charset="-122"/>
              </a:defRPr>
            </a:lvl2pPr>
            <a:lvl3pPr marL="130333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82562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34632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8035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2607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7179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41751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fontAlgn="auto" hangingPunct="1">
              <a:spcBef>
                <a:spcPct val="0"/>
              </a:spcBef>
              <a:spcAft>
                <a:spcPts val="0"/>
              </a:spcAft>
              <a:buClrTx/>
              <a:buFontTx/>
              <a:buNone/>
              <a:defRPr/>
            </a:pPr>
            <a:r>
              <a:rPr lang="en-US" altLang="zh-CN" sz="3200" dirty="0" smtClean="0">
                <a:solidFill>
                  <a:srgbClr val="C00000"/>
                </a:solidFill>
                <a:latin typeface="+mj-lt"/>
                <a:ea typeface="+mj-ea"/>
                <a:cs typeface="+mj-cs"/>
              </a:rPr>
              <a:t>1.2 – (n, f)</a:t>
            </a:r>
            <a:r>
              <a:rPr lang="zh-CN" altLang="en-US" sz="3200" dirty="0" smtClean="0">
                <a:solidFill>
                  <a:srgbClr val="C00000"/>
                </a:solidFill>
                <a:latin typeface="+mj-lt"/>
                <a:ea typeface="+mj-ea"/>
                <a:cs typeface="+mj-cs"/>
              </a:rPr>
              <a:t>反应或裂变截面测量</a:t>
            </a:r>
            <a:endParaRPr lang="zh-CN" altLang="en-US" sz="3200" dirty="0">
              <a:solidFill>
                <a:srgbClr val="C00000"/>
              </a:solidFill>
              <a:latin typeface="+mj-lt"/>
              <a:ea typeface="+mj-ea"/>
              <a:cs typeface="+mj-cs"/>
            </a:endParaRPr>
          </a:p>
        </p:txBody>
      </p:sp>
      <p:sp>
        <p:nvSpPr>
          <p:cNvPr id="2" name="灯片编号占位符 1"/>
          <p:cNvSpPr>
            <a:spLocks noGrp="1"/>
          </p:cNvSpPr>
          <p:nvPr>
            <p:ph type="sldNum" sz="quarter" idx="10"/>
          </p:nvPr>
        </p:nvSpPr>
        <p:spPr/>
        <p:txBody>
          <a:bodyPr/>
          <a:lstStyle/>
          <a:p>
            <a:pPr>
              <a:defRPr/>
            </a:pPr>
            <a:fld id="{C09A2878-44D6-453B-9762-56FF81ECCA76}" type="slidenum">
              <a:rPr lang="en-US" altLang="zh-CN" smtClean="0"/>
              <a:pPr>
                <a:defRPr/>
              </a:pPr>
              <a:t>16</a:t>
            </a:fld>
            <a:endParaRPr lang="en-US" altLang="zh-CN"/>
          </a:p>
        </p:txBody>
      </p:sp>
      <p:sp>
        <p:nvSpPr>
          <p:cNvPr id="13" name="TextBox 12"/>
          <p:cNvSpPr txBox="1"/>
          <p:nvPr/>
        </p:nvSpPr>
        <p:spPr>
          <a:xfrm>
            <a:off x="297930" y="1484313"/>
            <a:ext cx="3024336" cy="461665"/>
          </a:xfrm>
          <a:prstGeom prst="rect">
            <a:avLst/>
          </a:prstGeom>
          <a:solidFill>
            <a:schemeClr val="accent2">
              <a:lumMod val="20000"/>
              <a:lumOff val="80000"/>
            </a:schemeClr>
          </a:solidFill>
        </p:spPr>
        <p:txBody>
          <a:bodyPr wrap="square" rtlCol="0">
            <a:spAutoFit/>
          </a:bodyPr>
          <a:lstStyle/>
          <a:p>
            <a:r>
              <a:rPr lang="en-US" altLang="zh-CN" sz="2400" dirty="0" smtClean="0"/>
              <a:t>FIXM Spectrometer</a:t>
            </a:r>
            <a:endParaRPr lang="zh-CN" alt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71" y="2060848"/>
            <a:ext cx="3583816" cy="216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descr="untitled"/>
          <p:cNvPicPr/>
          <p:nvPr/>
        </p:nvPicPr>
        <p:blipFill>
          <a:blip r:embed="rId3" cstate="print"/>
          <a:srcRect/>
          <a:stretch>
            <a:fillRect/>
          </a:stretch>
        </p:blipFill>
        <p:spPr>
          <a:xfrm>
            <a:off x="297931" y="4222824"/>
            <a:ext cx="3625998" cy="2301801"/>
          </a:xfrm>
          <a:prstGeom prst="rect">
            <a:avLst/>
          </a:prstGeom>
          <a:noFill/>
          <a:ln w="9525">
            <a:noFill/>
            <a:miter lim="800000"/>
            <a:headEnd/>
            <a:tailEnd/>
          </a:ln>
        </p:spPr>
      </p:pic>
      <p:sp>
        <p:nvSpPr>
          <p:cNvPr id="9" name="文本框 8"/>
          <p:cNvSpPr txBox="1"/>
          <p:nvPr/>
        </p:nvSpPr>
        <p:spPr>
          <a:xfrm>
            <a:off x="7596336" y="1412776"/>
            <a:ext cx="1512168" cy="461665"/>
          </a:xfrm>
          <a:prstGeom prst="rect">
            <a:avLst/>
          </a:prstGeom>
          <a:solidFill>
            <a:srgbClr val="FFFF00"/>
          </a:solidFill>
        </p:spPr>
        <p:txBody>
          <a:bodyPr wrap="square" rtlCol="0">
            <a:spAutoFit/>
          </a:bodyPr>
          <a:lstStyle/>
          <a:p>
            <a:r>
              <a:rPr lang="zh-CN" altLang="en-US" sz="2400" dirty="0" smtClean="0"/>
              <a:t>九院二所</a:t>
            </a:r>
            <a:endParaRPr lang="zh-CN" altLang="en-US" sz="2400" dirty="0"/>
          </a:p>
        </p:txBody>
      </p:sp>
    </p:spTree>
    <p:extLst>
      <p:ext uri="{BB962C8B-B14F-4D97-AF65-F5344CB8AC3E}">
        <p14:creationId xmlns:p14="http://schemas.microsoft.com/office/powerpoint/2010/main" val="340292923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
          <p:cNvSpPr>
            <a:spLocks noRot="1" noChangeArrowheads="1"/>
          </p:cNvSpPr>
          <p:nvPr/>
        </p:nvSpPr>
        <p:spPr bwMode="auto">
          <a:xfrm>
            <a:off x="301361" y="692696"/>
            <a:ext cx="854127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nchor="ct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847725" indent="-325438" defTabSz="1042988" eaLnBrk="0" hangingPunct="0">
              <a:spcBef>
                <a:spcPct val="20000"/>
              </a:spcBef>
              <a:buClr>
                <a:schemeClr val="hlink"/>
              </a:buClr>
              <a:buChar char="•"/>
              <a:defRPr sz="3200">
                <a:solidFill>
                  <a:schemeClr val="tx1"/>
                </a:solidFill>
                <a:latin typeface="Arial" charset="0"/>
                <a:ea typeface="宋体" charset="-122"/>
              </a:defRPr>
            </a:lvl2pPr>
            <a:lvl3pPr marL="130333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82562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34632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8035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2607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7179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41751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0"/>
              </a:spcBef>
              <a:buClrTx/>
              <a:buFontTx/>
              <a:buNone/>
            </a:pPr>
            <a:r>
              <a:rPr lang="en-US" altLang="zh-CN" sz="2800" dirty="0" smtClean="0">
                <a:solidFill>
                  <a:srgbClr val="FF0000"/>
                </a:solidFill>
                <a:latin typeface="+mj-lt"/>
                <a:ea typeface="+mj-ea"/>
                <a:cs typeface="+mj-cs"/>
              </a:rPr>
              <a:t>1.3 – </a:t>
            </a:r>
            <a:r>
              <a:rPr lang="zh-CN" altLang="en-US" sz="2800" dirty="0" smtClean="0">
                <a:solidFill>
                  <a:srgbClr val="FF0000"/>
                </a:solidFill>
                <a:latin typeface="+mj-lt"/>
                <a:ea typeface="+mj-ea"/>
                <a:cs typeface="+mj-cs"/>
              </a:rPr>
              <a:t>全截面测量</a:t>
            </a:r>
            <a:endParaRPr lang="zh-CN" altLang="en-US" sz="2800" dirty="0">
              <a:solidFill>
                <a:srgbClr val="FF0000"/>
              </a:solidFill>
              <a:latin typeface="+mj-lt"/>
              <a:ea typeface="+mj-ea"/>
              <a:cs typeface="+mj-cs"/>
            </a:endParaRP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28006"/>
            <a:ext cx="4248472" cy="21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141" y="2897909"/>
            <a:ext cx="2120082" cy="78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Text Box 6"/>
          <p:cNvSpPr txBox="1">
            <a:spLocks noChangeArrowheads="1"/>
          </p:cNvSpPr>
          <p:nvPr/>
        </p:nvSpPr>
        <p:spPr bwMode="auto">
          <a:xfrm>
            <a:off x="107504" y="3695016"/>
            <a:ext cx="5765367" cy="2746890"/>
          </a:xfrm>
          <a:prstGeom prst="rect">
            <a:avLst/>
          </a:prstGeom>
          <a:solidFill>
            <a:schemeClr val="accent1">
              <a:lumMod val="20000"/>
              <a:lumOff val="80000"/>
            </a:schemeClr>
          </a:solidFill>
          <a:ln>
            <a:noFill/>
          </a:ln>
          <a:effectLst/>
        </p:spPr>
        <p:txBody>
          <a:bodyPr wrap="square" lIns="91424" tIns="45712" rIns="91424" bIns="45712">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marL="342900" indent="-342900" eaLnBrk="1" hangingPunct="1">
              <a:spcBef>
                <a:spcPts val="300"/>
              </a:spcBef>
              <a:buClrTx/>
            </a:pPr>
            <a:r>
              <a:rPr lang="en-US" altLang="zh-CN" sz="2400" dirty="0" smtClean="0">
                <a:latin typeface="Times New Roman" panose="02020603050405020304" pitchFamily="18" charset="0"/>
                <a:ea typeface="宋体" pitchFamily="2" charset="-122"/>
                <a:cs typeface="Times New Roman" panose="02020603050405020304" pitchFamily="18" charset="0"/>
              </a:rPr>
              <a:t>Transmission measurement</a:t>
            </a:r>
          </a:p>
          <a:p>
            <a:pPr marL="342900" indent="-342900" eaLnBrk="1" hangingPunct="1">
              <a:spcBef>
                <a:spcPts val="300"/>
              </a:spcBef>
              <a:buClrTx/>
            </a:pPr>
            <a:r>
              <a:rPr lang="en-US" altLang="zh-CN" sz="2400" dirty="0" smtClean="0">
                <a:latin typeface="Times New Roman" panose="02020603050405020304" pitchFamily="18" charset="0"/>
                <a:ea typeface="宋体" pitchFamily="2" charset="-122"/>
                <a:cs typeface="Times New Roman" panose="02020603050405020304" pitchFamily="18" charset="0"/>
              </a:rPr>
              <a:t>Energy: eV - 20 MeV, continuously</a:t>
            </a:r>
            <a:endParaRPr lang="zh-CN" altLang="en-US" sz="2400" dirty="0" smtClean="0">
              <a:latin typeface="Times New Roman" panose="02020603050405020304" pitchFamily="18" charset="0"/>
              <a:ea typeface="宋体" pitchFamily="2" charset="-122"/>
              <a:cs typeface="Times New Roman" panose="02020603050405020304" pitchFamily="18" charset="0"/>
            </a:endParaRPr>
          </a:p>
          <a:p>
            <a:pPr marL="342900" indent="-342900" eaLnBrk="1" hangingPunct="1">
              <a:spcBef>
                <a:spcPts val="300"/>
              </a:spcBef>
              <a:buClrTx/>
            </a:pPr>
            <a:r>
              <a:rPr lang="en-US" altLang="zh-CN" sz="2400" dirty="0" smtClean="0">
                <a:latin typeface="Times New Roman" panose="02020603050405020304" pitchFamily="18" charset="0"/>
                <a:cs typeface="Times New Roman" panose="02020603050405020304" pitchFamily="18" charset="0"/>
              </a:rPr>
              <a:t>Sample changing system in ES#1</a:t>
            </a:r>
            <a:endParaRPr lang="zh-CN" altLang="en-US" sz="2400" dirty="0">
              <a:latin typeface="Times New Roman" panose="02020603050405020304" pitchFamily="18" charset="0"/>
              <a:ea typeface="宋体" pitchFamily="2" charset="-122"/>
              <a:cs typeface="Times New Roman" panose="02020603050405020304" pitchFamily="18" charset="0"/>
            </a:endParaRPr>
          </a:p>
          <a:p>
            <a:pPr marL="342900" indent="-342900" eaLnBrk="1" hangingPunct="1">
              <a:spcBef>
                <a:spcPts val="300"/>
              </a:spcBef>
              <a:buClrTx/>
            </a:pPr>
            <a:r>
              <a:rPr lang="en-US" altLang="zh-CN" sz="2400" dirty="0" smtClean="0">
                <a:latin typeface="Times New Roman" panose="02020603050405020304" pitchFamily="18" charset="0"/>
                <a:ea typeface="宋体" pitchFamily="2" charset="-122"/>
                <a:cs typeface="Times New Roman" panose="02020603050405020304" pitchFamily="18" charset="0"/>
              </a:rPr>
              <a:t>Different detectors for specific energy ranges in ES#2</a:t>
            </a:r>
          </a:p>
          <a:p>
            <a:pPr marL="865188" lvl="1" indent="-342900" eaLnBrk="1" hangingPunct="1">
              <a:spcBef>
                <a:spcPts val="300"/>
              </a:spcBef>
              <a:buClrTx/>
            </a:pPr>
            <a:r>
              <a:rPr lang="en-US" altLang="zh-CN" sz="2000" dirty="0" smtClean="0">
                <a:solidFill>
                  <a:srgbClr val="0099CC"/>
                </a:solidFill>
                <a:latin typeface="Times New Roman" panose="02020603050405020304" pitchFamily="18" charset="0"/>
                <a:ea typeface="宋体" pitchFamily="2" charset="-122"/>
                <a:cs typeface="Times New Roman" panose="02020603050405020304" pitchFamily="18" charset="0"/>
              </a:rPr>
              <a:t>Current: </a:t>
            </a:r>
            <a:r>
              <a:rPr lang="en-US" altLang="zh-CN" sz="2000" dirty="0" smtClean="0">
                <a:solidFill>
                  <a:srgbClr val="0099CC"/>
                </a:solidFill>
                <a:latin typeface="Times New Roman" panose="02020603050405020304" pitchFamily="18" charset="0"/>
                <a:cs typeface="Times New Roman" panose="02020603050405020304" pitchFamily="18" charset="0"/>
              </a:rPr>
              <a:t>8-layer </a:t>
            </a:r>
            <a:r>
              <a:rPr lang="en-US" altLang="zh-CN" sz="2000" dirty="0">
                <a:solidFill>
                  <a:srgbClr val="0099CC"/>
                </a:solidFill>
                <a:latin typeface="Times New Roman" panose="02020603050405020304" pitchFamily="18" charset="0"/>
                <a:cs typeface="Times New Roman" panose="02020603050405020304" pitchFamily="18" charset="0"/>
              </a:rPr>
              <a:t>fission </a:t>
            </a:r>
            <a:r>
              <a:rPr lang="en-US" altLang="zh-CN" sz="2000" dirty="0" smtClean="0">
                <a:solidFill>
                  <a:srgbClr val="0099CC"/>
                </a:solidFill>
                <a:latin typeface="Times New Roman" panose="02020603050405020304" pitchFamily="18" charset="0"/>
                <a:cs typeface="Times New Roman" panose="02020603050405020304" pitchFamily="18" charset="0"/>
              </a:rPr>
              <a:t>chamber</a:t>
            </a:r>
          </a:p>
          <a:p>
            <a:pPr marL="865188" lvl="1" indent="-342900" eaLnBrk="1" hangingPunct="1">
              <a:spcBef>
                <a:spcPts val="300"/>
              </a:spcBef>
              <a:buClrTx/>
            </a:pPr>
            <a:r>
              <a:rPr lang="en-US" altLang="zh-CN" sz="2000" dirty="0" smtClean="0">
                <a:solidFill>
                  <a:srgbClr val="0099CC"/>
                </a:solidFill>
                <a:latin typeface="Times New Roman" panose="02020603050405020304" pitchFamily="18" charset="0"/>
                <a:cs typeface="Times New Roman" panose="02020603050405020304" pitchFamily="18" charset="0"/>
              </a:rPr>
              <a:t>In development: scintillators </a:t>
            </a:r>
            <a:r>
              <a:rPr lang="en-US" altLang="zh-CN" sz="2000" dirty="0">
                <a:solidFill>
                  <a:srgbClr val="0099CC"/>
                </a:solidFill>
                <a:latin typeface="Times New Roman" panose="02020603050405020304" pitchFamily="18" charset="0"/>
                <a:cs typeface="Times New Roman" panose="02020603050405020304" pitchFamily="18" charset="0"/>
              </a:rPr>
              <a:t>and </a:t>
            </a:r>
            <a:r>
              <a:rPr lang="en-US" altLang="zh-CN" sz="2000" dirty="0" smtClean="0">
                <a:solidFill>
                  <a:srgbClr val="0099CC"/>
                </a:solidFill>
                <a:latin typeface="Times New Roman" panose="02020603050405020304" pitchFamily="18" charset="0"/>
                <a:cs typeface="Times New Roman" panose="02020603050405020304" pitchFamily="18" charset="0"/>
              </a:rPr>
              <a:t>other types</a:t>
            </a:r>
          </a:p>
        </p:txBody>
      </p:sp>
      <p:sp>
        <p:nvSpPr>
          <p:cNvPr id="2" name="灯片编号占位符 1"/>
          <p:cNvSpPr>
            <a:spLocks noGrp="1"/>
          </p:cNvSpPr>
          <p:nvPr>
            <p:ph type="sldNum" sz="quarter" idx="10"/>
          </p:nvPr>
        </p:nvSpPr>
        <p:spPr/>
        <p:txBody>
          <a:bodyPr/>
          <a:lstStyle/>
          <a:p>
            <a:pPr>
              <a:defRPr/>
            </a:pPr>
            <a:fld id="{606CA3CC-FC68-4501-B855-7844B93351C0}" type="slidenum">
              <a:rPr lang="en-US" altLang="zh-CN" smtClean="0"/>
              <a:t>17</a:t>
            </a:fld>
            <a:endParaRPr lang="en-US" altLang="zh-CN" dirty="0"/>
          </a:p>
        </p:txBody>
      </p:sp>
      <p:sp>
        <p:nvSpPr>
          <p:cNvPr id="7" name="TextBox 6"/>
          <p:cNvSpPr txBox="1"/>
          <p:nvPr/>
        </p:nvSpPr>
        <p:spPr>
          <a:xfrm>
            <a:off x="5872871" y="1340768"/>
            <a:ext cx="2875593" cy="461665"/>
          </a:xfrm>
          <a:prstGeom prst="rect">
            <a:avLst/>
          </a:prstGeom>
          <a:solidFill>
            <a:schemeClr val="accent2">
              <a:lumMod val="20000"/>
              <a:lumOff val="80000"/>
            </a:schemeClr>
          </a:solidFill>
        </p:spPr>
        <p:txBody>
          <a:bodyPr wrap="square" lIns="36000" rIns="36000" rtlCol="0">
            <a:spAutoFit/>
          </a:bodyPr>
          <a:lstStyle/>
          <a:p>
            <a:r>
              <a:rPr lang="en-US" altLang="zh-CN" sz="2400" dirty="0" smtClean="0"/>
              <a:t>NTOX spectrometer</a:t>
            </a:r>
            <a:endParaRPr lang="zh-CN" altLang="en-US" sz="2400" dirty="0"/>
          </a:p>
        </p:txBody>
      </p:sp>
      <p:pic>
        <p:nvPicPr>
          <p:cNvPr id="8" name="图片 7" descr="211525942793_.pic_hd.jpg"/>
          <p:cNvPicPr>
            <a:picLocks noChangeAspect="1"/>
          </p:cNvPicPr>
          <p:nvPr/>
        </p:nvPicPr>
        <p:blipFill rotWithShape="1">
          <a:blip r:embed="rId5" cstate="print">
            <a:extLst>
              <a:ext uri="{28A0092B-C50C-407E-A947-70E740481C1C}">
                <a14:useLocalDpi xmlns:a14="http://schemas.microsoft.com/office/drawing/2010/main" val="0"/>
              </a:ext>
            </a:extLst>
          </a:blip>
          <a:srcRect l="17565" r="17298"/>
          <a:stretch/>
        </p:blipFill>
        <p:spPr>
          <a:xfrm rot="5400000">
            <a:off x="6129119" y="1737937"/>
            <a:ext cx="2363094" cy="2720885"/>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0600" t="16361" r="36350" b="10755"/>
          <a:stretch/>
        </p:blipFill>
        <p:spPr>
          <a:xfrm rot="5400000">
            <a:off x="6193543" y="4089791"/>
            <a:ext cx="2126422" cy="2696925"/>
          </a:xfrm>
          <a:prstGeom prst="rect">
            <a:avLst/>
          </a:prstGeom>
        </p:spPr>
      </p:pic>
      <p:sp>
        <p:nvSpPr>
          <p:cNvPr id="10" name="文本框 9"/>
          <p:cNvSpPr txBox="1"/>
          <p:nvPr/>
        </p:nvSpPr>
        <p:spPr>
          <a:xfrm>
            <a:off x="7596336" y="836712"/>
            <a:ext cx="1512168" cy="461665"/>
          </a:xfrm>
          <a:prstGeom prst="rect">
            <a:avLst/>
          </a:prstGeom>
          <a:solidFill>
            <a:srgbClr val="FFFF00"/>
          </a:solidFill>
        </p:spPr>
        <p:txBody>
          <a:bodyPr wrap="square" rtlCol="0">
            <a:spAutoFit/>
          </a:bodyPr>
          <a:lstStyle/>
          <a:p>
            <a:r>
              <a:rPr lang="zh-CN" altLang="en-US" sz="2400" dirty="0" smtClean="0"/>
              <a:t>九院二所</a:t>
            </a:r>
            <a:endParaRPr lang="zh-CN" altLang="en-US" sz="2400" dirty="0"/>
          </a:p>
        </p:txBody>
      </p:sp>
    </p:spTree>
    <p:extLst>
      <p:ext uri="{BB962C8B-B14F-4D97-AF65-F5344CB8AC3E}">
        <p14:creationId xmlns:p14="http://schemas.microsoft.com/office/powerpoint/2010/main" val="43246680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1625" y="692696"/>
            <a:ext cx="8540750" cy="783233"/>
          </a:xfrm>
        </p:spPr>
        <p:txBody>
          <a:bodyPr/>
          <a:lstStyle/>
          <a:p>
            <a:pPr algn="ctr"/>
            <a:r>
              <a:rPr lang="en-US" altLang="zh-CN" b="0" dirty="0" smtClean="0"/>
              <a:t>1.4 - (n, </a:t>
            </a:r>
            <a:r>
              <a:rPr lang="en-US" altLang="zh-CN" b="0" dirty="0" err="1" smtClean="0"/>
              <a:t>lcp</a:t>
            </a:r>
            <a:r>
              <a:rPr lang="en-US" altLang="zh-CN" b="0" dirty="0" smtClean="0"/>
              <a:t>)</a:t>
            </a:r>
            <a:r>
              <a:rPr lang="zh-CN" altLang="en-US" b="0" dirty="0" smtClean="0"/>
              <a:t>反应或轻带电粒子出射测量</a:t>
            </a:r>
            <a:endParaRPr lang="en-US" altLang="zh-CN" b="0" dirty="0"/>
          </a:p>
        </p:txBody>
      </p:sp>
      <p:sp>
        <p:nvSpPr>
          <p:cNvPr id="2" name="灯片编号占位符 1"/>
          <p:cNvSpPr>
            <a:spLocks noGrp="1"/>
          </p:cNvSpPr>
          <p:nvPr>
            <p:ph type="sldNum" sz="quarter" idx="10"/>
          </p:nvPr>
        </p:nvSpPr>
        <p:spPr/>
        <p:txBody>
          <a:bodyPr/>
          <a:lstStyle/>
          <a:p>
            <a:pPr>
              <a:defRPr/>
            </a:pPr>
            <a:fld id="{606CA3CC-FC68-4501-B855-7844B93351C0}" type="slidenum">
              <a:rPr lang="en-US" altLang="zh-CN" smtClean="0"/>
              <a:t>18</a:t>
            </a:fld>
            <a:endParaRPr lang="en-US" altLang="zh-CN" dirty="0"/>
          </a:p>
        </p:txBody>
      </p:sp>
      <p:sp>
        <p:nvSpPr>
          <p:cNvPr id="10244" name="Text Box 4"/>
          <p:cNvSpPr txBox="1">
            <a:spLocks noChangeArrowheads="1"/>
          </p:cNvSpPr>
          <p:nvPr/>
        </p:nvSpPr>
        <p:spPr bwMode="auto">
          <a:xfrm>
            <a:off x="4067944" y="1628800"/>
            <a:ext cx="4968553" cy="500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p>
            <a:pPr marL="342900" indent="-342900">
              <a:spcBef>
                <a:spcPct val="50000"/>
              </a:spcBef>
              <a:buFont typeface="Arial" panose="020B0604020202020204" pitchFamily="34" charset="0"/>
              <a:buChar char="•"/>
            </a:pPr>
            <a:r>
              <a:rPr lang="en-US" altLang="zh-CN" sz="2200" dirty="0">
                <a:solidFill>
                  <a:srgbClr val="0070C0"/>
                </a:solidFill>
              </a:rPr>
              <a:t>Meas.: (n, p/</a:t>
            </a:r>
            <a:r>
              <a:rPr lang="en-US" altLang="zh-CN" sz="2200" dirty="0">
                <a:solidFill>
                  <a:srgbClr val="0070C0"/>
                </a:solidFill>
                <a:sym typeface="Symbol" pitchFamily="18" charset="2"/>
              </a:rPr>
              <a:t>/</a:t>
            </a:r>
            <a:r>
              <a:rPr lang="en-US" altLang="zh-CN" sz="2200" dirty="0">
                <a:solidFill>
                  <a:srgbClr val="0070C0"/>
                </a:solidFill>
              </a:rPr>
              <a:t>d/t) cross-section and energy spectrum</a:t>
            </a:r>
          </a:p>
          <a:p>
            <a:pPr marL="342900" indent="-342900">
              <a:spcBef>
                <a:spcPct val="50000"/>
              </a:spcBef>
              <a:buFont typeface="Arial" panose="020B0604020202020204" pitchFamily="34" charset="0"/>
              <a:buChar char="•"/>
            </a:pPr>
            <a:r>
              <a:rPr lang="en-US" altLang="zh-CN" sz="2200" dirty="0" smtClean="0">
                <a:solidFill>
                  <a:srgbClr val="0070C0"/>
                </a:solidFill>
              </a:rPr>
              <a:t>A </a:t>
            </a:r>
            <a:r>
              <a:rPr lang="en-US" altLang="zh-CN" sz="2200" dirty="0">
                <a:solidFill>
                  <a:srgbClr val="0070C0"/>
                </a:solidFill>
              </a:rPr>
              <a:t>vacuum chamber </a:t>
            </a:r>
            <a:r>
              <a:rPr lang="en-US" altLang="zh-CN" sz="2200" dirty="0" smtClean="0">
                <a:solidFill>
                  <a:srgbClr val="0070C0"/>
                </a:solidFill>
              </a:rPr>
              <a:t>(D~1.1 </a:t>
            </a:r>
            <a:r>
              <a:rPr lang="en-US" altLang="zh-CN" sz="2200" dirty="0">
                <a:solidFill>
                  <a:srgbClr val="0070C0"/>
                </a:solidFill>
              </a:rPr>
              <a:t>m) and a charged particle detection </a:t>
            </a:r>
            <a:r>
              <a:rPr lang="en-US" altLang="zh-CN" sz="2200" dirty="0" smtClean="0">
                <a:solidFill>
                  <a:srgbClr val="0070C0"/>
                </a:solidFill>
              </a:rPr>
              <a:t>array </a:t>
            </a:r>
          </a:p>
          <a:p>
            <a:pPr marL="342900" indent="-342900">
              <a:spcBef>
                <a:spcPct val="50000"/>
              </a:spcBef>
              <a:buFont typeface="Arial" panose="020B0604020202020204" pitchFamily="34" charset="0"/>
              <a:buChar char="•"/>
            </a:pPr>
            <a:r>
              <a:rPr lang="en-US" altLang="zh-CN" sz="2200" dirty="0" smtClean="0">
                <a:solidFill>
                  <a:srgbClr val="0070C0"/>
                </a:solidFill>
                <a:sym typeface="Symbol" pitchFamily="18" charset="2"/>
              </a:rPr>
              <a:t>E-</a:t>
            </a:r>
            <a:r>
              <a:rPr lang="en-US" altLang="zh-CN" sz="2200" dirty="0" smtClean="0">
                <a:solidFill>
                  <a:srgbClr val="0070C0"/>
                </a:solidFill>
                <a:sym typeface="Symbol"/>
              </a:rPr>
              <a:t>E</a:t>
            </a:r>
            <a:r>
              <a:rPr lang="en-US" altLang="zh-CN" sz="2200" dirty="0" smtClean="0">
                <a:solidFill>
                  <a:srgbClr val="0070C0"/>
                </a:solidFill>
                <a:sym typeface="Symbol" pitchFamily="18" charset="2"/>
              </a:rPr>
              <a:t>-E telescope, 16 units </a:t>
            </a:r>
            <a:r>
              <a:rPr lang="en-US" altLang="zh-CN" sz="2200" dirty="0">
                <a:solidFill>
                  <a:srgbClr val="0070C0"/>
                </a:solidFill>
                <a:sym typeface="Symbol" pitchFamily="18" charset="2"/>
              </a:rPr>
              <a:t>(</a:t>
            </a:r>
            <a:r>
              <a:rPr lang="en-US" altLang="zh-CN" sz="2200" dirty="0">
                <a:solidFill>
                  <a:srgbClr val="FF0000"/>
                </a:solidFill>
                <a:sym typeface="Symbol" pitchFamily="18" charset="2"/>
              </a:rPr>
              <a:t>in 2 groups</a:t>
            </a:r>
            <a:r>
              <a:rPr lang="en-US" altLang="zh-CN" sz="2200" dirty="0">
                <a:solidFill>
                  <a:srgbClr val="0070C0"/>
                </a:solidFill>
                <a:sym typeface="Symbol" pitchFamily="18" charset="2"/>
              </a:rPr>
              <a:t>) </a:t>
            </a:r>
            <a:r>
              <a:rPr lang="en-US" altLang="zh-CN" sz="2200" dirty="0" smtClean="0">
                <a:solidFill>
                  <a:srgbClr val="0070C0"/>
                </a:solidFill>
              </a:rPr>
              <a:t>(</a:t>
            </a:r>
            <a:r>
              <a:rPr lang="en-US" altLang="zh-CN" sz="2200" dirty="0" err="1" smtClean="0">
                <a:solidFill>
                  <a:srgbClr val="0070C0"/>
                </a:solidFill>
              </a:rPr>
              <a:t>MWPC+Si+CsI</a:t>
            </a:r>
            <a:r>
              <a:rPr lang="en-US" altLang="zh-CN" sz="2200" dirty="0" smtClean="0">
                <a:solidFill>
                  <a:srgbClr val="0070C0"/>
                </a:solidFill>
              </a:rPr>
              <a:t>(TI))</a:t>
            </a:r>
            <a:r>
              <a:rPr lang="en-US" altLang="zh-CN" sz="2200" dirty="0" smtClean="0">
                <a:solidFill>
                  <a:srgbClr val="0070C0"/>
                </a:solidFill>
                <a:sym typeface="Symbol" pitchFamily="18" charset="2"/>
              </a:rPr>
              <a:t> for </a:t>
            </a:r>
            <a:r>
              <a:rPr lang="en-US" altLang="zh-CN" sz="2200" dirty="0">
                <a:solidFill>
                  <a:srgbClr val="0070C0"/>
                </a:solidFill>
                <a:sym typeface="Symbol" pitchFamily="18" charset="2"/>
              </a:rPr>
              <a:t>particle </a:t>
            </a:r>
            <a:r>
              <a:rPr lang="en-US" altLang="zh-CN" sz="2200" dirty="0" smtClean="0">
                <a:solidFill>
                  <a:srgbClr val="0070C0"/>
                </a:solidFill>
                <a:sym typeface="Symbol" pitchFamily="18" charset="2"/>
              </a:rPr>
              <a:t>discrimination</a:t>
            </a:r>
          </a:p>
          <a:p>
            <a:pPr marL="342900" indent="-342900">
              <a:spcBef>
                <a:spcPct val="50000"/>
              </a:spcBef>
              <a:buFont typeface="Arial" panose="020B0604020202020204" pitchFamily="34" charset="0"/>
              <a:buChar char="•"/>
            </a:pPr>
            <a:r>
              <a:rPr lang="en-US" altLang="zh-CN" sz="2200" dirty="0" smtClean="0">
                <a:solidFill>
                  <a:srgbClr val="0070C0"/>
                </a:solidFill>
                <a:sym typeface="Symbol" pitchFamily="18" charset="2"/>
              </a:rPr>
              <a:t>Energy: 0.5-100 MeV (proton), continuously</a:t>
            </a:r>
            <a:endParaRPr lang="en-US" altLang="zh-CN" sz="2200" dirty="0">
              <a:solidFill>
                <a:srgbClr val="0070C0"/>
              </a:solidFill>
              <a:sym typeface="Symbol" pitchFamily="18" charset="2"/>
            </a:endParaRPr>
          </a:p>
          <a:p>
            <a:pPr marL="342900" indent="-342900">
              <a:spcBef>
                <a:spcPct val="50000"/>
              </a:spcBef>
              <a:buFont typeface="Arial" panose="020B0604020202020204" pitchFamily="34" charset="0"/>
              <a:buChar char="•"/>
            </a:pPr>
            <a:r>
              <a:rPr lang="en-US" altLang="zh-CN" sz="2200" dirty="0" smtClean="0">
                <a:solidFill>
                  <a:srgbClr val="0099CC"/>
                </a:solidFill>
                <a:sym typeface="Symbol" pitchFamily="18" charset="2"/>
              </a:rPr>
              <a:t>Different combinations used</a:t>
            </a:r>
          </a:p>
          <a:p>
            <a:pPr marL="342900" indent="-342900">
              <a:spcBef>
                <a:spcPct val="50000"/>
              </a:spcBef>
              <a:buFont typeface="Arial" panose="020B0604020202020204" pitchFamily="34" charset="0"/>
              <a:buChar char="•"/>
            </a:pPr>
            <a:r>
              <a:rPr lang="en-US" altLang="zh-CN" sz="2200" dirty="0" smtClean="0">
                <a:solidFill>
                  <a:srgbClr val="C00000"/>
                </a:solidFill>
                <a:sym typeface="Symbol" pitchFamily="18" charset="2"/>
              </a:rPr>
              <a:t>A TPC prototype is under development/testing</a:t>
            </a:r>
            <a:endParaRPr lang="en-US" altLang="zh-CN" sz="2200" dirty="0">
              <a:solidFill>
                <a:srgbClr val="C00000"/>
              </a:solidFill>
              <a:sym typeface="Symbol" pitchFamily="18" charset="2"/>
            </a:endParaRPr>
          </a:p>
        </p:txBody>
      </p:sp>
      <p:pic>
        <p:nvPicPr>
          <p:cNvPr id="9" name="图片 8"/>
          <p:cNvPicPr/>
          <p:nvPr/>
        </p:nvPicPr>
        <p:blipFill>
          <a:blip r:embed="rId3" cstate="print">
            <a:extLst>
              <a:ext uri="{28A0092B-C50C-407E-A947-70E740481C1C}">
                <a14:useLocalDpi xmlns:a14="http://schemas.microsoft.com/office/drawing/2010/main" val="0"/>
              </a:ext>
            </a:extLst>
          </a:blip>
          <a:srcRect/>
          <a:stretch>
            <a:fillRect/>
          </a:stretch>
        </p:blipFill>
        <p:spPr>
          <a:xfrm>
            <a:off x="395536" y="1556792"/>
            <a:ext cx="3528392" cy="2736304"/>
          </a:xfrm>
          <a:prstGeom prst="rect">
            <a:avLst/>
          </a:prstGeom>
          <a:noFill/>
          <a:ln>
            <a:noFill/>
          </a:ln>
        </p:spPr>
      </p:pic>
      <p:pic>
        <p:nvPicPr>
          <p:cNvPr id="10" name="图片 9"/>
          <p:cNvPicPr/>
          <p:nvPr/>
        </p:nvPicPr>
        <p:blipFill>
          <a:blip r:embed="rId4">
            <a:extLst>
              <a:ext uri="{28A0092B-C50C-407E-A947-70E740481C1C}">
                <a14:useLocalDpi xmlns:a14="http://schemas.microsoft.com/office/drawing/2010/main" val="0"/>
              </a:ext>
            </a:extLst>
          </a:blip>
          <a:srcRect/>
          <a:stretch>
            <a:fillRect/>
          </a:stretch>
        </p:blipFill>
        <p:spPr>
          <a:xfrm>
            <a:off x="539552" y="4415016"/>
            <a:ext cx="3108385" cy="2219320"/>
          </a:xfrm>
          <a:prstGeom prst="rect">
            <a:avLst/>
          </a:prstGeom>
          <a:noFill/>
          <a:ln>
            <a:noFill/>
          </a:ln>
        </p:spPr>
      </p:pic>
      <p:sp>
        <p:nvSpPr>
          <p:cNvPr id="7" name="文本框 6"/>
          <p:cNvSpPr txBox="1"/>
          <p:nvPr/>
        </p:nvSpPr>
        <p:spPr>
          <a:xfrm>
            <a:off x="7956376" y="1196752"/>
            <a:ext cx="1152128" cy="461665"/>
          </a:xfrm>
          <a:prstGeom prst="rect">
            <a:avLst/>
          </a:prstGeom>
          <a:solidFill>
            <a:srgbClr val="FFFF00"/>
          </a:solidFill>
        </p:spPr>
        <p:txBody>
          <a:bodyPr wrap="square" rtlCol="0">
            <a:spAutoFit/>
          </a:bodyPr>
          <a:lstStyle/>
          <a:p>
            <a:r>
              <a:rPr lang="zh-CN" altLang="en-US" sz="2400" dirty="0" smtClean="0"/>
              <a:t>高能所</a:t>
            </a:r>
            <a:endParaRPr lang="zh-CN" altLang="en-US" sz="2400" dirty="0"/>
          </a:p>
        </p:txBody>
      </p:sp>
    </p:spTree>
    <p:extLst>
      <p:ext uri="{BB962C8B-B14F-4D97-AF65-F5344CB8AC3E}">
        <p14:creationId xmlns:p14="http://schemas.microsoft.com/office/powerpoint/2010/main" val="187217330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2776" y="872244"/>
            <a:ext cx="7416824" cy="790600"/>
          </a:xfrm>
        </p:spPr>
        <p:txBody>
          <a:bodyPr/>
          <a:lstStyle/>
          <a:p>
            <a:pPr algn="ctr"/>
            <a:r>
              <a:rPr lang="en-US" altLang="zh-CN" dirty="0" smtClean="0"/>
              <a:t>5 – </a:t>
            </a:r>
            <a:r>
              <a:rPr lang="zh-CN" altLang="en-US" dirty="0" smtClean="0"/>
              <a:t>在束</a:t>
            </a:r>
            <a:r>
              <a:rPr lang="en-US" altLang="zh-CN" dirty="0" smtClean="0"/>
              <a:t>Gamma</a:t>
            </a:r>
            <a:r>
              <a:rPr lang="zh-CN" altLang="en-US" dirty="0" smtClean="0"/>
              <a:t>谱学和非弹反应截面测量</a:t>
            </a:r>
            <a:endParaRPr lang="zh-CN" altLang="en-US" dirty="0"/>
          </a:p>
        </p:txBody>
      </p:sp>
      <p:sp>
        <p:nvSpPr>
          <p:cNvPr id="3" name="内容占位符 2"/>
          <p:cNvSpPr>
            <a:spLocks noGrp="1"/>
          </p:cNvSpPr>
          <p:nvPr>
            <p:ph idx="1"/>
          </p:nvPr>
        </p:nvSpPr>
        <p:spPr>
          <a:xfrm>
            <a:off x="251520" y="1916832"/>
            <a:ext cx="8497193" cy="1368152"/>
          </a:xfrm>
        </p:spPr>
        <p:txBody>
          <a:bodyPr/>
          <a:lstStyle/>
          <a:p>
            <a:r>
              <a:rPr lang="zh-CN" altLang="en-US" dirty="0" smtClean="0"/>
              <a:t>目前</a:t>
            </a:r>
            <a:r>
              <a:rPr lang="en-US" altLang="zh-CN" dirty="0" smtClean="0"/>
              <a:t>Back-n</a:t>
            </a:r>
            <a:r>
              <a:rPr lang="zh-CN" altLang="en-US" dirty="0" smtClean="0"/>
              <a:t>没有配备相应的探测器，用户可自带</a:t>
            </a:r>
            <a:r>
              <a:rPr lang="en-US" altLang="zh-CN" dirty="0" err="1" smtClean="0"/>
              <a:t>HPGe</a:t>
            </a:r>
            <a:r>
              <a:rPr lang="zh-CN" altLang="en-US" dirty="0" smtClean="0"/>
              <a:t>和</a:t>
            </a:r>
            <a:r>
              <a:rPr lang="en-US" altLang="zh-CN" dirty="0" smtClean="0"/>
              <a:t>LaBr</a:t>
            </a:r>
            <a:r>
              <a:rPr lang="en-US" altLang="zh-CN" baseline="-25000" dirty="0" smtClean="0"/>
              <a:t>3</a:t>
            </a:r>
            <a:r>
              <a:rPr lang="zh-CN" altLang="en-US" dirty="0" smtClean="0"/>
              <a:t>探测器来做实验</a:t>
            </a:r>
            <a:endParaRPr lang="zh-CN" altLang="en-US" baseline="-25000" dirty="0"/>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19</a:t>
            </a:fld>
            <a:endParaRPr lang="en-US" altLang="zh-CN" dirty="0"/>
          </a:p>
        </p:txBody>
      </p:sp>
      <p:pic>
        <p:nvPicPr>
          <p:cNvPr id="5" name="Picture 2" descr="D:\work\2019总结01\图片\IMG_20191012_143024-1.jpg"/>
          <p:cNvPicPr/>
          <p:nvPr/>
        </p:nvPicPr>
        <p:blipFill rotWithShape="1">
          <a:blip r:embed="rId2">
            <a:extLst>
              <a:ext uri="{28A0092B-C50C-407E-A947-70E740481C1C}">
                <a14:useLocalDpi xmlns:a14="http://schemas.microsoft.com/office/drawing/2010/main" val="0"/>
              </a:ext>
            </a:extLst>
          </a:blip>
          <a:srcRect t="19318"/>
          <a:stretch/>
        </p:blipFill>
        <p:spPr bwMode="auto">
          <a:xfrm>
            <a:off x="1835696" y="3252762"/>
            <a:ext cx="4968552" cy="31285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035556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95536" y="1533138"/>
            <a:ext cx="8486154" cy="1391806"/>
          </a:xfrm>
          <a:solidFill>
            <a:schemeClr val="bg1"/>
          </a:solidFill>
        </p:spPr>
        <p:txBody>
          <a:bodyPr/>
          <a:lstStyle/>
          <a:p>
            <a:r>
              <a:rPr lang="en-US" altLang="zh-CN" sz="4000" dirty="0" smtClean="0">
                <a:solidFill>
                  <a:srgbClr val="FF0000"/>
                </a:solidFill>
                <a:latin typeface="Comic Sans MS" pitchFamily="66" charset="0"/>
              </a:rPr>
              <a:t>CSNS</a:t>
            </a:r>
            <a:r>
              <a:rPr lang="zh-CN" altLang="en-US" sz="4000" dirty="0">
                <a:solidFill>
                  <a:srgbClr val="FF0000"/>
                </a:solidFill>
                <a:latin typeface="Comic Sans MS" pitchFamily="66" charset="0"/>
              </a:rPr>
              <a:t>反角白光中子源和多学科</a:t>
            </a:r>
            <a:r>
              <a:rPr lang="zh-CN" altLang="en-US" sz="4000" dirty="0" smtClean="0">
                <a:solidFill>
                  <a:srgbClr val="FF0000"/>
                </a:solidFill>
                <a:latin typeface="Comic Sans MS" pitchFamily="66" charset="0"/>
              </a:rPr>
              <a:t>应用</a:t>
            </a:r>
            <a:endParaRPr lang="zh-CN" altLang="en-US" sz="4000" dirty="0">
              <a:solidFill>
                <a:srgbClr val="FF0000"/>
              </a:solidFill>
              <a:latin typeface="Comic Sans MS" pitchFamily="66" charset="0"/>
            </a:endParaRPr>
          </a:p>
        </p:txBody>
      </p:sp>
      <p:sp>
        <p:nvSpPr>
          <p:cNvPr id="25603" name="Rectangle 3"/>
          <p:cNvSpPr>
            <a:spLocks noGrp="1" noChangeArrowheads="1"/>
          </p:cNvSpPr>
          <p:nvPr>
            <p:ph type="subTitle" idx="1"/>
          </p:nvPr>
        </p:nvSpPr>
        <p:spPr>
          <a:xfrm>
            <a:off x="1187624" y="3284984"/>
            <a:ext cx="7272337" cy="1296714"/>
          </a:xfrm>
        </p:spPr>
        <p:txBody>
          <a:bodyPr/>
          <a:lstStyle/>
          <a:p>
            <a:pPr marL="2424113" indent="-2424113">
              <a:lnSpc>
                <a:spcPct val="120000"/>
              </a:lnSpc>
            </a:pPr>
            <a:r>
              <a:rPr lang="zh-CN" altLang="en-US" sz="3200" b="0" dirty="0" smtClean="0">
                <a:latin typeface="Arial Unicode MS" panose="020B0604020202020204" pitchFamily="34" charset="-122"/>
                <a:ea typeface="Arial Unicode MS" panose="020B0604020202020204" pitchFamily="34" charset="-122"/>
                <a:cs typeface="Arial Unicode MS" panose="020B0604020202020204" pitchFamily="34" charset="-122"/>
              </a:rPr>
              <a:t>唐靖宇</a:t>
            </a:r>
            <a:r>
              <a:rPr lang="en-US" altLang="zh-CN" sz="3200" b="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p>
          <a:p>
            <a:pPr marL="2424113" indent="-2424113">
              <a:lnSpc>
                <a:spcPct val="120000"/>
              </a:lnSpc>
            </a:pPr>
            <a:r>
              <a:rPr lang="zh-CN" altLang="en-US" sz="3200" b="0" dirty="0" smtClean="0">
                <a:latin typeface="Arial Unicode MS" panose="020B0604020202020204" pitchFamily="34" charset="-122"/>
                <a:ea typeface="Arial Unicode MS" panose="020B0604020202020204" pitchFamily="34" charset="-122"/>
                <a:cs typeface="Arial Unicode MS" panose="020B0604020202020204" pitchFamily="34" charset="-122"/>
              </a:rPr>
              <a:t>中科院高能所</a:t>
            </a:r>
          </a:p>
        </p:txBody>
      </p:sp>
      <p:sp>
        <p:nvSpPr>
          <p:cNvPr id="25604" name="Text Box 4"/>
          <p:cNvSpPr txBox="1">
            <a:spLocks noChangeArrowheads="1"/>
          </p:cNvSpPr>
          <p:nvPr/>
        </p:nvSpPr>
        <p:spPr bwMode="auto">
          <a:xfrm>
            <a:off x="1929284" y="4725144"/>
            <a:ext cx="6171108"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itchFamily="34" charset="0"/>
                <a:ea typeface="宋体"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itchFamily="34" charset="0"/>
                <a:ea typeface="宋体" pitchFamily="2" charset="-122"/>
              </a:defRPr>
            </a:lvl2pPr>
            <a:lvl3pPr marL="1143000" indent="-228600">
              <a:spcBef>
                <a:spcPct val="20000"/>
              </a:spcBef>
              <a:buClr>
                <a:schemeClr val="tx1"/>
              </a:buClr>
              <a:buFont typeface="Wingdings" pitchFamily="2" charset="2"/>
              <a:buChar char="§"/>
              <a:defRPr b="1">
                <a:solidFill>
                  <a:srgbClr val="4D5E68"/>
                </a:solidFill>
                <a:latin typeface="Arial" pitchFamily="34" charset="0"/>
                <a:ea typeface="宋体" pitchFamily="2" charset="-122"/>
              </a:defRPr>
            </a:lvl3pPr>
            <a:lvl4pPr marL="1600200" indent="-228600">
              <a:spcBef>
                <a:spcPct val="20000"/>
              </a:spcBef>
              <a:buChar char="–"/>
              <a:defRPr b="1">
                <a:solidFill>
                  <a:srgbClr val="4D5E68"/>
                </a:solidFill>
                <a:latin typeface="Arial" pitchFamily="34" charset="0"/>
                <a:ea typeface="宋体" pitchFamily="2" charset="-122"/>
              </a:defRPr>
            </a:lvl4pPr>
            <a:lvl5pPr marL="2057400" indent="-228600">
              <a:spcBef>
                <a:spcPct val="20000"/>
              </a:spcBef>
              <a:buChar char="»"/>
              <a:defRPr b="1">
                <a:solidFill>
                  <a:srgbClr val="4D5E68"/>
                </a:solidFill>
                <a:latin typeface="Arial" pitchFamily="34" charset="0"/>
                <a:ea typeface="宋体" pitchFamily="2" charset="-122"/>
              </a:defRPr>
            </a:lvl5pPr>
            <a:lvl6pPr marL="2514600" indent="-228600" fontAlgn="base">
              <a:spcBef>
                <a:spcPct val="20000"/>
              </a:spcBef>
              <a:spcAft>
                <a:spcPct val="0"/>
              </a:spcAft>
              <a:buChar char="»"/>
              <a:defRPr b="1">
                <a:solidFill>
                  <a:srgbClr val="4D5E68"/>
                </a:solidFill>
                <a:latin typeface="Arial" pitchFamily="34" charset="0"/>
                <a:ea typeface="宋体" pitchFamily="2" charset="-122"/>
              </a:defRPr>
            </a:lvl6pPr>
            <a:lvl7pPr marL="2971800" indent="-228600" fontAlgn="base">
              <a:spcBef>
                <a:spcPct val="20000"/>
              </a:spcBef>
              <a:spcAft>
                <a:spcPct val="0"/>
              </a:spcAft>
              <a:buChar char="»"/>
              <a:defRPr b="1">
                <a:solidFill>
                  <a:srgbClr val="4D5E68"/>
                </a:solidFill>
                <a:latin typeface="Arial" pitchFamily="34" charset="0"/>
                <a:ea typeface="宋体" pitchFamily="2" charset="-122"/>
              </a:defRPr>
            </a:lvl7pPr>
            <a:lvl8pPr marL="3429000" indent="-228600" fontAlgn="base">
              <a:spcBef>
                <a:spcPct val="20000"/>
              </a:spcBef>
              <a:spcAft>
                <a:spcPct val="0"/>
              </a:spcAft>
              <a:buChar char="»"/>
              <a:defRPr b="1">
                <a:solidFill>
                  <a:srgbClr val="4D5E68"/>
                </a:solidFill>
                <a:latin typeface="Arial" pitchFamily="34" charset="0"/>
                <a:ea typeface="宋体" pitchFamily="2" charset="-122"/>
              </a:defRPr>
            </a:lvl8pPr>
            <a:lvl9pPr marL="3886200" indent="-228600" fontAlgn="base">
              <a:spcBef>
                <a:spcPct val="20000"/>
              </a:spcBef>
              <a:spcAft>
                <a:spcPct val="0"/>
              </a:spcAft>
              <a:buChar char="»"/>
              <a:defRPr b="1">
                <a:solidFill>
                  <a:srgbClr val="4D5E68"/>
                </a:solidFill>
                <a:latin typeface="Arial" pitchFamily="34" charset="0"/>
                <a:ea typeface="宋体" pitchFamily="2" charset="-122"/>
              </a:defRPr>
            </a:lvl9pPr>
          </a:lstStyle>
          <a:p>
            <a:pPr algn="ctr">
              <a:lnSpc>
                <a:spcPct val="100000"/>
              </a:lnSpc>
              <a:spcBef>
                <a:spcPts val="600"/>
              </a:spcBef>
              <a:spcAft>
                <a:spcPct val="0"/>
              </a:spcAft>
              <a:buClrTx/>
              <a:buFontTx/>
              <a:buNone/>
            </a:pPr>
            <a:r>
              <a:rPr lang="zh-CN" altLang="en-US" sz="3200" b="0" dirty="0" smtClean="0">
                <a:solidFill>
                  <a:srgbClr val="FFFF00"/>
                </a:solidFill>
                <a:latin typeface="Times New Roman" panose="02020603050405020304" pitchFamily="18" charset="0"/>
                <a:cs typeface="Times New Roman" panose="02020603050405020304" pitchFamily="18" charset="0"/>
              </a:rPr>
              <a:t>核物理</a:t>
            </a:r>
            <a:r>
              <a:rPr lang="zh-CN" altLang="en-US" sz="3200" b="0" dirty="0">
                <a:solidFill>
                  <a:srgbClr val="FFFF00"/>
                </a:solidFill>
                <a:latin typeface="Times New Roman" panose="02020603050405020304" pitchFamily="18" charset="0"/>
                <a:cs typeface="Times New Roman" panose="02020603050405020304" pitchFamily="18" charset="0"/>
              </a:rPr>
              <a:t>前沿与交叉</a:t>
            </a:r>
            <a:r>
              <a:rPr lang="zh-CN" altLang="en-US" sz="3200" b="0" dirty="0" smtClean="0">
                <a:solidFill>
                  <a:srgbClr val="FFFF00"/>
                </a:solidFill>
                <a:latin typeface="Times New Roman" panose="02020603050405020304" pitchFamily="18" charset="0"/>
                <a:cs typeface="Times New Roman" panose="02020603050405020304" pitchFamily="18" charset="0"/>
              </a:rPr>
              <a:t>研讨会</a:t>
            </a:r>
            <a:endParaRPr lang="en-US" altLang="zh-CN" sz="3200" b="0" dirty="0" smtClean="0">
              <a:solidFill>
                <a:srgbClr val="FFFF00"/>
              </a:solidFill>
              <a:latin typeface="Times New Roman" panose="02020603050405020304" pitchFamily="18" charset="0"/>
              <a:cs typeface="Times New Roman" panose="02020603050405020304" pitchFamily="18" charset="0"/>
            </a:endParaRPr>
          </a:p>
          <a:p>
            <a:pPr algn="ctr">
              <a:lnSpc>
                <a:spcPct val="100000"/>
              </a:lnSpc>
              <a:spcBef>
                <a:spcPts val="600"/>
              </a:spcBef>
              <a:spcAft>
                <a:spcPct val="0"/>
              </a:spcAft>
              <a:buClrTx/>
              <a:buFontTx/>
              <a:buNone/>
            </a:pPr>
            <a:r>
              <a:rPr lang="zh-CN" altLang="en-US" sz="3200" b="0" dirty="0" smtClean="0">
                <a:solidFill>
                  <a:srgbClr val="FFFF00"/>
                </a:solidFill>
                <a:latin typeface="Times New Roman" panose="02020603050405020304" pitchFamily="18" charset="0"/>
                <a:cs typeface="Times New Roman" panose="02020603050405020304" pitchFamily="18" charset="0"/>
              </a:rPr>
              <a:t>清华大学</a:t>
            </a:r>
            <a:r>
              <a:rPr lang="en-US" altLang="zh-CN" sz="3200" b="0" dirty="0" smtClean="0">
                <a:solidFill>
                  <a:srgbClr val="FFFF00"/>
                </a:solidFill>
                <a:latin typeface="Times New Roman" panose="02020603050405020304" pitchFamily="18" charset="0"/>
                <a:cs typeface="Times New Roman" panose="02020603050405020304" pitchFamily="18" charset="0"/>
              </a:rPr>
              <a:t>/</a:t>
            </a:r>
            <a:r>
              <a:rPr lang="zh-CN" altLang="en-US" sz="3200" b="0" dirty="0" smtClean="0">
                <a:solidFill>
                  <a:srgbClr val="FFFF00"/>
                </a:solidFill>
                <a:latin typeface="Times New Roman" panose="02020603050405020304" pitchFamily="18" charset="0"/>
                <a:cs typeface="Times New Roman" panose="02020603050405020304" pitchFamily="18" charset="0"/>
              </a:rPr>
              <a:t>香山，</a:t>
            </a:r>
            <a:r>
              <a:rPr lang="en-US" altLang="zh-CN" sz="3200" b="0" dirty="0" smtClean="0">
                <a:solidFill>
                  <a:srgbClr val="FFFF00"/>
                </a:solidFill>
                <a:latin typeface="Times New Roman" panose="02020603050405020304" pitchFamily="18" charset="0"/>
                <a:cs typeface="Times New Roman" panose="02020603050405020304" pitchFamily="18" charset="0"/>
              </a:rPr>
              <a:t>2022/8/25-28</a:t>
            </a:r>
            <a:endParaRPr lang="en-US" altLang="zh-CN" sz="3200" b="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smtClean="0">
                <a:latin typeface="Arial" panose="020B0604020202020204" pitchFamily="34" charset="0"/>
                <a:cs typeface="Arial" panose="020B0604020202020204" pitchFamily="34" charset="0"/>
              </a:rPr>
              <a:t>共用电子学和数据获取系统</a:t>
            </a:r>
            <a:endParaRPr lang="zh-CN" altLang="en-US"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0"/>
          </p:nvPr>
        </p:nvSpPr>
        <p:spPr>
          <a:xfrm>
            <a:off x="8229600" y="6524625"/>
            <a:ext cx="404229" cy="144735"/>
          </a:xfrm>
        </p:spPr>
        <p:txBody>
          <a:bodyPr/>
          <a:lstStyle/>
          <a:p>
            <a:pPr>
              <a:defRPr/>
            </a:pPr>
            <a:fld id="{606CA3CC-FC68-4501-B855-7844B93351C0}" type="slidenum">
              <a:rPr lang="en-US" altLang="zh-CN" smtClean="0"/>
              <a:t>20</a:t>
            </a:fld>
            <a:endParaRPr lang="en-US" altLang="zh-CN" dirty="0"/>
          </a:p>
        </p:txBody>
      </p:sp>
      <p:sp>
        <p:nvSpPr>
          <p:cNvPr id="4" name="TextBox 3"/>
          <p:cNvSpPr txBox="1"/>
          <p:nvPr/>
        </p:nvSpPr>
        <p:spPr>
          <a:xfrm>
            <a:off x="319145" y="6277047"/>
            <a:ext cx="7475880" cy="461665"/>
          </a:xfrm>
          <a:prstGeom prst="rect">
            <a:avLst/>
          </a:prstGeom>
          <a:solidFill>
            <a:srgbClr val="CCFF66"/>
          </a:solidFill>
        </p:spPr>
        <p:txBody>
          <a:bodyPr wrap="square" rtlCol="0">
            <a:spAutoFit/>
          </a:bodyPr>
          <a:lstStyle/>
          <a:p>
            <a:r>
              <a:rPr lang="en-US" altLang="zh-CN" sz="2400" dirty="0" smtClean="0">
                <a:solidFill>
                  <a:srgbClr val="C00000"/>
                </a:solidFill>
              </a:rPr>
              <a:t>64</a:t>
            </a:r>
            <a:r>
              <a:rPr lang="en-US" altLang="zh-CN" sz="2400" dirty="0" smtClean="0">
                <a:solidFill>
                  <a:srgbClr val="C00000"/>
                </a:solidFill>
                <a:sym typeface="Wingdings" panose="05000000000000000000" pitchFamily="2" charset="2"/>
              </a:rPr>
              <a:t></a:t>
            </a:r>
            <a:r>
              <a:rPr lang="en-US" altLang="zh-CN" sz="2400" dirty="0" smtClean="0">
                <a:solidFill>
                  <a:srgbClr val="C00000"/>
                </a:solidFill>
              </a:rPr>
              <a:t>100-channel electronics (in 2/3 cabinets, ES#1/2)</a:t>
            </a:r>
            <a:endParaRPr lang="zh-CN" altLang="en-US" sz="2400" dirty="0">
              <a:solidFill>
                <a:srgbClr val="C00000"/>
              </a:solidFill>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322" y="4337030"/>
            <a:ext cx="2931620" cy="1757938"/>
          </a:xfrm>
          <a:prstGeom prst="rect">
            <a:avLst/>
          </a:prstGeom>
        </p:spPr>
      </p:pic>
      <p:pic>
        <p:nvPicPr>
          <p:cNvPr id="18" name="图片 17">
            <a:extLst>
              <a:ext uri="{FF2B5EF4-FFF2-40B4-BE49-F238E27FC236}">
                <a16:creationId xmlns:a16="http://schemas.microsoft.com/office/drawing/2014/main" id="{F94C34F2-C2E7-4B4F-BF5B-AEE287A686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588194"/>
            <a:ext cx="3371203" cy="1408758"/>
          </a:xfrm>
          <a:prstGeom prst="rect">
            <a:avLst/>
          </a:prstGeom>
        </p:spPr>
      </p:pic>
      <p:pic>
        <p:nvPicPr>
          <p:cNvPr id="19" name="图片 18">
            <a:extLst>
              <a:ext uri="{FF2B5EF4-FFF2-40B4-BE49-F238E27FC236}">
                <a16:creationId xmlns:a16="http://schemas.microsoft.com/office/drawing/2014/main" id="{BF8BBF03-1C57-4E74-8172-1CA4B73372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53" t="14123" r="2750" b="12240"/>
          <a:stretch/>
        </p:blipFill>
        <p:spPr>
          <a:xfrm>
            <a:off x="363374" y="2858018"/>
            <a:ext cx="2777517" cy="1547592"/>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254" y="1676612"/>
            <a:ext cx="5479925" cy="4472122"/>
          </a:xfrm>
          <a:prstGeom prst="rect">
            <a:avLst/>
          </a:prstGeom>
        </p:spPr>
      </p:pic>
      <p:sp>
        <p:nvSpPr>
          <p:cNvPr id="9" name="文本框 8"/>
          <p:cNvSpPr txBox="1"/>
          <p:nvPr/>
        </p:nvSpPr>
        <p:spPr>
          <a:xfrm>
            <a:off x="6948264" y="1052736"/>
            <a:ext cx="2160240" cy="830997"/>
          </a:xfrm>
          <a:prstGeom prst="rect">
            <a:avLst/>
          </a:prstGeom>
          <a:solidFill>
            <a:srgbClr val="FFFF00"/>
          </a:solidFill>
        </p:spPr>
        <p:txBody>
          <a:bodyPr wrap="square" rtlCol="0">
            <a:spAutoFit/>
          </a:bodyPr>
          <a:lstStyle/>
          <a:p>
            <a:r>
              <a:rPr lang="zh-CN" altLang="en-US" sz="2400" dirty="0" smtClean="0"/>
              <a:t>科大：电子学</a:t>
            </a:r>
            <a:endParaRPr lang="en-US" altLang="zh-CN" sz="2400" dirty="0" smtClean="0"/>
          </a:p>
          <a:p>
            <a:r>
              <a:rPr lang="zh-CN" altLang="en-US" sz="2400" dirty="0" smtClean="0"/>
              <a:t>高能所：</a:t>
            </a:r>
            <a:r>
              <a:rPr lang="en-US" altLang="zh-CN" sz="2400" dirty="0" smtClean="0"/>
              <a:t>DAQ</a:t>
            </a:r>
            <a:endParaRPr lang="zh-CN" altLang="en-US" sz="2400" dirty="0"/>
          </a:p>
        </p:txBody>
      </p:sp>
    </p:spTree>
    <p:extLst>
      <p:ext uri="{BB962C8B-B14F-4D97-AF65-F5344CB8AC3E}">
        <p14:creationId xmlns:p14="http://schemas.microsoft.com/office/powerpoint/2010/main" val="263689802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7399" y="165993"/>
            <a:ext cx="8568952" cy="574576"/>
          </a:xfrm>
          <a:solidFill>
            <a:schemeClr val="bg1"/>
          </a:solidFill>
        </p:spPr>
        <p:txBody>
          <a:bodyPr/>
          <a:lstStyle/>
          <a:p>
            <a:pPr algn="ctr"/>
            <a:r>
              <a:rPr lang="zh-CN" altLang="en-US" dirty="0"/>
              <a:t>已开展的核数据测量实验</a:t>
            </a:r>
          </a:p>
        </p:txBody>
      </p:sp>
      <p:sp>
        <p:nvSpPr>
          <p:cNvPr id="3" name="内容占位符 2"/>
          <p:cNvSpPr>
            <a:spLocks noGrp="1"/>
          </p:cNvSpPr>
          <p:nvPr>
            <p:ph idx="1"/>
          </p:nvPr>
        </p:nvSpPr>
        <p:spPr>
          <a:xfrm>
            <a:off x="179512" y="908720"/>
            <a:ext cx="8497193" cy="5544616"/>
          </a:xfrm>
        </p:spPr>
        <p:txBody>
          <a:bodyPr/>
          <a:lstStyle/>
          <a:p>
            <a:pPr>
              <a:lnSpc>
                <a:spcPct val="100000"/>
              </a:lnSpc>
              <a:spcBef>
                <a:spcPts val="0"/>
              </a:spcBef>
              <a:spcAft>
                <a:spcPts val="0"/>
              </a:spcAft>
            </a:pPr>
            <a:r>
              <a:rPr lang="en-US" altLang="zh-CN" sz="2600" dirty="0"/>
              <a:t>Neutron capture</a:t>
            </a:r>
          </a:p>
          <a:p>
            <a:pPr lvl="1">
              <a:lnSpc>
                <a:spcPct val="100000"/>
              </a:lnSpc>
              <a:spcBef>
                <a:spcPts val="0"/>
              </a:spcBef>
              <a:spcAft>
                <a:spcPts val="0"/>
              </a:spcAft>
            </a:pPr>
            <a:r>
              <a:rPr lang="en-US" altLang="zh-CN" sz="2200" dirty="0">
                <a:solidFill>
                  <a:schemeClr val="tx1"/>
                </a:solidFill>
              </a:rPr>
              <a:t>C</a:t>
            </a:r>
            <a:r>
              <a:rPr lang="en-US" altLang="zh-CN" sz="2200" baseline="-25000" dirty="0">
                <a:solidFill>
                  <a:schemeClr val="tx1"/>
                </a:solidFill>
              </a:rPr>
              <a:t>6</a:t>
            </a:r>
            <a:r>
              <a:rPr lang="en-US" altLang="zh-CN" sz="2200" dirty="0">
                <a:solidFill>
                  <a:schemeClr val="tx1"/>
                </a:solidFill>
              </a:rPr>
              <a:t>D</a:t>
            </a:r>
            <a:r>
              <a:rPr lang="en-US" altLang="zh-CN" sz="2200" baseline="-25000" dirty="0">
                <a:solidFill>
                  <a:schemeClr val="tx1"/>
                </a:solidFill>
              </a:rPr>
              <a:t>6</a:t>
            </a:r>
            <a:r>
              <a:rPr lang="en-US" altLang="zh-CN" sz="2200" dirty="0">
                <a:solidFill>
                  <a:schemeClr val="tx1"/>
                </a:solidFill>
              </a:rPr>
              <a:t>: </a:t>
            </a:r>
            <a:r>
              <a:rPr lang="en-US" altLang="zh-CN" sz="2200" baseline="30000" dirty="0">
                <a:solidFill>
                  <a:schemeClr val="tx1"/>
                </a:solidFill>
              </a:rPr>
              <a:t>169</a:t>
            </a:r>
            <a:r>
              <a:rPr lang="en-US" altLang="zh-CN" sz="2200" dirty="0">
                <a:solidFill>
                  <a:schemeClr val="tx1"/>
                </a:solidFill>
              </a:rPr>
              <a:t>Tm, </a:t>
            </a:r>
            <a:r>
              <a:rPr lang="en-US" altLang="zh-CN" sz="2200" baseline="30000" dirty="0">
                <a:solidFill>
                  <a:schemeClr val="tx1"/>
                </a:solidFill>
              </a:rPr>
              <a:t>197</a:t>
            </a:r>
            <a:r>
              <a:rPr lang="en-US" altLang="zh-CN" sz="2200" dirty="0">
                <a:solidFill>
                  <a:schemeClr val="tx1"/>
                </a:solidFill>
              </a:rPr>
              <a:t>Au, </a:t>
            </a:r>
            <a:r>
              <a:rPr lang="en-US" altLang="zh-CN" sz="2200" baseline="30000" dirty="0">
                <a:solidFill>
                  <a:schemeClr val="tx1"/>
                </a:solidFill>
              </a:rPr>
              <a:t>57</a:t>
            </a:r>
            <a:r>
              <a:rPr lang="en-US" altLang="zh-CN" sz="2200" dirty="0">
                <a:solidFill>
                  <a:schemeClr val="tx1"/>
                </a:solidFill>
              </a:rPr>
              <a:t>Fe, </a:t>
            </a:r>
            <a:r>
              <a:rPr lang="en-US" altLang="zh-CN" sz="2200" baseline="30000" dirty="0" err="1">
                <a:solidFill>
                  <a:schemeClr val="tx1"/>
                </a:solidFill>
              </a:rPr>
              <a:t>nat</a:t>
            </a:r>
            <a:r>
              <a:rPr lang="en-US" altLang="zh-CN" sz="2200" dirty="0" err="1">
                <a:solidFill>
                  <a:schemeClr val="tx1"/>
                </a:solidFill>
              </a:rPr>
              <a:t>Se</a:t>
            </a:r>
            <a:r>
              <a:rPr lang="en-US" altLang="zh-CN" sz="2200" dirty="0">
                <a:solidFill>
                  <a:schemeClr val="tx1"/>
                </a:solidFill>
              </a:rPr>
              <a:t>, </a:t>
            </a:r>
            <a:r>
              <a:rPr lang="en-US" altLang="zh-CN" sz="2200" baseline="30000" dirty="0">
                <a:solidFill>
                  <a:schemeClr val="tx1"/>
                </a:solidFill>
              </a:rPr>
              <a:t>89</a:t>
            </a:r>
            <a:r>
              <a:rPr lang="en-US" altLang="zh-CN" sz="2200" dirty="0">
                <a:solidFill>
                  <a:schemeClr val="tx1"/>
                </a:solidFill>
              </a:rPr>
              <a:t>Y, </a:t>
            </a:r>
            <a:r>
              <a:rPr lang="en-US" altLang="zh-CN" sz="2200" baseline="30000" dirty="0" err="1">
                <a:solidFill>
                  <a:schemeClr val="tx1"/>
                </a:solidFill>
              </a:rPr>
              <a:t>nat</a:t>
            </a:r>
            <a:r>
              <a:rPr lang="en-US" altLang="zh-CN" sz="2200" dirty="0" err="1">
                <a:solidFill>
                  <a:schemeClr val="tx1"/>
                </a:solidFill>
              </a:rPr>
              <a:t>Er</a:t>
            </a:r>
            <a:r>
              <a:rPr lang="en-US" altLang="zh-CN" sz="2200" dirty="0">
                <a:solidFill>
                  <a:schemeClr val="tx1"/>
                </a:solidFill>
              </a:rPr>
              <a:t>/</a:t>
            </a:r>
            <a:r>
              <a:rPr lang="en-US" altLang="zh-CN" sz="2200" baseline="30000" dirty="0">
                <a:solidFill>
                  <a:schemeClr val="tx1"/>
                </a:solidFill>
              </a:rPr>
              <a:t>162</a:t>
            </a:r>
            <a:r>
              <a:rPr lang="en-US" altLang="zh-CN" sz="2200" dirty="0">
                <a:solidFill>
                  <a:schemeClr val="tx1"/>
                </a:solidFill>
              </a:rPr>
              <a:t>Er, </a:t>
            </a:r>
            <a:r>
              <a:rPr lang="en-US" altLang="zh-CN" sz="2200" baseline="30000" dirty="0">
                <a:solidFill>
                  <a:schemeClr val="tx1"/>
                </a:solidFill>
              </a:rPr>
              <a:t>232</a:t>
            </a:r>
            <a:r>
              <a:rPr lang="en-US" altLang="zh-CN" sz="2200" dirty="0">
                <a:solidFill>
                  <a:schemeClr val="tx1"/>
                </a:solidFill>
              </a:rPr>
              <a:t>Th, </a:t>
            </a:r>
            <a:r>
              <a:rPr lang="en-US" altLang="zh-CN" sz="2200" baseline="30000" dirty="0">
                <a:solidFill>
                  <a:schemeClr val="tx1"/>
                </a:solidFill>
              </a:rPr>
              <a:t>238</a:t>
            </a:r>
            <a:r>
              <a:rPr lang="en-US" altLang="zh-CN" sz="2200" dirty="0">
                <a:solidFill>
                  <a:schemeClr val="tx1"/>
                </a:solidFill>
              </a:rPr>
              <a:t>U, </a:t>
            </a:r>
            <a:r>
              <a:rPr lang="en-US" altLang="zh-CN" sz="2200" baseline="30000" dirty="0">
                <a:solidFill>
                  <a:schemeClr val="tx1"/>
                </a:solidFill>
              </a:rPr>
              <a:t>93</a:t>
            </a:r>
            <a:r>
              <a:rPr lang="en-US" altLang="zh-CN" sz="2200" dirty="0">
                <a:solidFill>
                  <a:schemeClr val="tx1"/>
                </a:solidFill>
              </a:rPr>
              <a:t>Nb</a:t>
            </a:r>
            <a:r>
              <a:rPr lang="zh-CN" altLang="en-US" sz="2200" dirty="0">
                <a:solidFill>
                  <a:schemeClr val="tx1"/>
                </a:solidFill>
              </a:rPr>
              <a:t>，</a:t>
            </a:r>
            <a:r>
              <a:rPr lang="en-US" altLang="zh-CN" sz="2200" baseline="30000" dirty="0" err="1">
                <a:solidFill>
                  <a:schemeClr val="tx1"/>
                </a:solidFill>
              </a:rPr>
              <a:t>nat</a:t>
            </a:r>
            <a:r>
              <a:rPr lang="en-US" altLang="zh-CN" sz="2200" dirty="0" err="1">
                <a:solidFill>
                  <a:schemeClr val="tx1"/>
                </a:solidFill>
              </a:rPr>
              <a:t>Cu</a:t>
            </a:r>
            <a:r>
              <a:rPr lang="zh-CN" altLang="en-US" sz="2200" dirty="0">
                <a:solidFill>
                  <a:schemeClr val="tx1"/>
                </a:solidFill>
              </a:rPr>
              <a:t>，</a:t>
            </a:r>
            <a:r>
              <a:rPr lang="en-US" altLang="zh-CN" sz="2200" baseline="30000" dirty="0" err="1">
                <a:solidFill>
                  <a:schemeClr val="tx1"/>
                </a:solidFill>
              </a:rPr>
              <a:t>nat</a:t>
            </a:r>
            <a:r>
              <a:rPr lang="en-US" altLang="zh-CN" sz="2200" dirty="0" err="1">
                <a:solidFill>
                  <a:schemeClr val="tx1"/>
                </a:solidFill>
              </a:rPr>
              <a:t>Lu</a:t>
            </a:r>
            <a:r>
              <a:rPr lang="en-US" altLang="zh-CN" sz="2200" dirty="0">
                <a:solidFill>
                  <a:schemeClr val="tx1"/>
                </a:solidFill>
              </a:rPr>
              <a:t>,</a:t>
            </a:r>
            <a:r>
              <a:rPr lang="en-US" altLang="zh-CN" sz="2200" baseline="30000" dirty="0">
                <a:solidFill>
                  <a:srgbClr val="FF0000"/>
                </a:solidFill>
              </a:rPr>
              <a:t> </a:t>
            </a:r>
            <a:r>
              <a:rPr lang="en-US" altLang="zh-CN" sz="2200" baseline="30000" dirty="0">
                <a:solidFill>
                  <a:schemeClr val="tx1"/>
                </a:solidFill>
              </a:rPr>
              <a:t>113&amp;115</a:t>
            </a:r>
            <a:r>
              <a:rPr lang="en-US" altLang="zh-CN" sz="2200" dirty="0">
                <a:solidFill>
                  <a:schemeClr val="tx1"/>
                </a:solidFill>
              </a:rPr>
              <a:t>In, </a:t>
            </a:r>
            <a:r>
              <a:rPr lang="en-US" altLang="zh-CN" sz="2200" baseline="30000" dirty="0">
                <a:solidFill>
                  <a:schemeClr val="tx1"/>
                </a:solidFill>
              </a:rPr>
              <a:t>185&amp;187</a:t>
            </a:r>
            <a:r>
              <a:rPr lang="en-US" altLang="zh-CN" sz="2200" dirty="0">
                <a:solidFill>
                  <a:schemeClr val="tx1"/>
                </a:solidFill>
              </a:rPr>
              <a:t>Re , </a:t>
            </a:r>
            <a:r>
              <a:rPr lang="en-US" altLang="zh-CN" sz="2200" baseline="30000" dirty="0">
                <a:solidFill>
                  <a:schemeClr val="tx1"/>
                </a:solidFill>
              </a:rPr>
              <a:t>181</a:t>
            </a:r>
            <a:r>
              <a:rPr lang="en-US" altLang="zh-CN" sz="2200" dirty="0">
                <a:solidFill>
                  <a:schemeClr val="tx1"/>
                </a:solidFill>
              </a:rPr>
              <a:t>Ta, </a:t>
            </a:r>
            <a:r>
              <a:rPr lang="en-US" altLang="zh-CN" sz="2200" baseline="30000" dirty="0">
                <a:solidFill>
                  <a:schemeClr val="tx1"/>
                </a:solidFill>
              </a:rPr>
              <a:t>107&amp;109</a:t>
            </a:r>
            <a:r>
              <a:rPr lang="en-US" altLang="zh-CN" sz="2200" dirty="0">
                <a:solidFill>
                  <a:schemeClr val="tx1"/>
                </a:solidFill>
              </a:rPr>
              <a:t>Ag, </a:t>
            </a:r>
            <a:r>
              <a:rPr lang="en-US" altLang="zh-CN" sz="2200" baseline="30000" dirty="0" smtClean="0">
                <a:solidFill>
                  <a:schemeClr val="tx1"/>
                </a:solidFill>
              </a:rPr>
              <a:t>165</a:t>
            </a:r>
            <a:r>
              <a:rPr lang="en-US" altLang="zh-CN" sz="2200" dirty="0" smtClean="0">
                <a:solidFill>
                  <a:schemeClr val="tx1"/>
                </a:solidFill>
              </a:rPr>
              <a:t>Ho, </a:t>
            </a:r>
            <a:r>
              <a:rPr lang="en-US" altLang="zh-CN" sz="2200" baseline="30000" dirty="0" err="1" smtClean="0">
                <a:solidFill>
                  <a:srgbClr val="006600"/>
                </a:solidFill>
              </a:rPr>
              <a:t>nat</a:t>
            </a:r>
            <a:r>
              <a:rPr lang="en-US" altLang="zh-CN" sz="2200" dirty="0" err="1" smtClean="0">
                <a:solidFill>
                  <a:srgbClr val="006600"/>
                </a:solidFill>
              </a:rPr>
              <a:t>Ga</a:t>
            </a:r>
            <a:r>
              <a:rPr lang="en-US" altLang="zh-CN" sz="2200" dirty="0" smtClean="0">
                <a:solidFill>
                  <a:srgbClr val="006600"/>
                </a:solidFill>
              </a:rPr>
              <a:t>, </a:t>
            </a:r>
            <a:r>
              <a:rPr lang="en-US" altLang="zh-CN" sz="2200" baseline="30000" dirty="0" err="1" smtClean="0">
                <a:solidFill>
                  <a:srgbClr val="006600"/>
                </a:solidFill>
              </a:rPr>
              <a:t>nat</a:t>
            </a:r>
            <a:r>
              <a:rPr lang="en-US" altLang="zh-CN" sz="2200" dirty="0" err="1" smtClean="0">
                <a:solidFill>
                  <a:srgbClr val="006600"/>
                </a:solidFill>
              </a:rPr>
              <a:t>Sb</a:t>
            </a:r>
            <a:r>
              <a:rPr lang="en-US" altLang="zh-CN" sz="2200" dirty="0" smtClean="0">
                <a:solidFill>
                  <a:srgbClr val="006600"/>
                </a:solidFill>
              </a:rPr>
              <a:t>, </a:t>
            </a:r>
            <a:r>
              <a:rPr lang="en-US" altLang="zh-CN" sz="2200" baseline="30000" dirty="0" err="1" smtClean="0">
                <a:solidFill>
                  <a:srgbClr val="006600"/>
                </a:solidFill>
              </a:rPr>
              <a:t>nat</a:t>
            </a:r>
            <a:r>
              <a:rPr lang="en-US" altLang="zh-CN" sz="2200" dirty="0" err="1" smtClean="0">
                <a:solidFill>
                  <a:srgbClr val="006600"/>
                </a:solidFill>
              </a:rPr>
              <a:t>Ge</a:t>
            </a:r>
            <a:r>
              <a:rPr lang="en-US" altLang="zh-CN" sz="2200" dirty="0" smtClean="0">
                <a:solidFill>
                  <a:srgbClr val="006600"/>
                </a:solidFill>
              </a:rPr>
              <a:t> </a:t>
            </a:r>
            <a:r>
              <a:rPr lang="en-US" altLang="zh-CN" sz="2200" dirty="0" smtClean="0">
                <a:solidFill>
                  <a:schemeClr val="tx1"/>
                </a:solidFill>
              </a:rPr>
              <a:t> </a:t>
            </a:r>
            <a:endParaRPr lang="en-US" altLang="zh-CN" sz="2200" dirty="0">
              <a:solidFill>
                <a:schemeClr val="tx1"/>
              </a:solidFill>
            </a:endParaRPr>
          </a:p>
          <a:p>
            <a:pPr lvl="1">
              <a:lnSpc>
                <a:spcPct val="100000"/>
              </a:lnSpc>
              <a:spcBef>
                <a:spcPts val="0"/>
              </a:spcBef>
              <a:spcAft>
                <a:spcPts val="0"/>
              </a:spcAft>
            </a:pPr>
            <a:r>
              <a:rPr lang="en-US" altLang="zh-CN" sz="2200" dirty="0">
                <a:solidFill>
                  <a:schemeClr val="tx1"/>
                </a:solidFill>
              </a:rPr>
              <a:t>GTAF-II:</a:t>
            </a:r>
            <a:r>
              <a:rPr lang="en-US" altLang="zh-CN" sz="2200" dirty="0"/>
              <a:t> </a:t>
            </a:r>
            <a:r>
              <a:rPr lang="en-US" altLang="zh-CN" sz="2200" baseline="30000" dirty="0">
                <a:solidFill>
                  <a:schemeClr val="tx1"/>
                </a:solidFill>
              </a:rPr>
              <a:t>169</a:t>
            </a:r>
            <a:r>
              <a:rPr lang="en-US" altLang="zh-CN" sz="2200" dirty="0">
                <a:solidFill>
                  <a:schemeClr val="tx1"/>
                </a:solidFill>
              </a:rPr>
              <a:t>Tm, </a:t>
            </a:r>
            <a:r>
              <a:rPr lang="en-US" altLang="zh-CN" sz="2200" baseline="30000" dirty="0" smtClean="0">
                <a:solidFill>
                  <a:schemeClr val="tx1"/>
                </a:solidFill>
              </a:rPr>
              <a:t>93</a:t>
            </a:r>
            <a:r>
              <a:rPr lang="en-US" altLang="zh-CN" sz="2200" dirty="0" smtClean="0">
                <a:solidFill>
                  <a:schemeClr val="tx1"/>
                </a:solidFill>
              </a:rPr>
              <a:t>Nb, </a:t>
            </a:r>
            <a:r>
              <a:rPr lang="en-US" altLang="zh-CN" sz="2200" baseline="30000" dirty="0" err="1" smtClean="0">
                <a:solidFill>
                  <a:srgbClr val="006600"/>
                </a:solidFill>
              </a:rPr>
              <a:t>nat</a:t>
            </a:r>
            <a:r>
              <a:rPr lang="en-US" altLang="zh-CN" sz="2200" baseline="30000" dirty="0" smtClean="0">
                <a:solidFill>
                  <a:srgbClr val="006600"/>
                </a:solidFill>
              </a:rPr>
              <a:t>/117</a:t>
            </a:r>
            <a:r>
              <a:rPr lang="en-US" altLang="zh-CN" sz="2200" dirty="0" smtClean="0">
                <a:solidFill>
                  <a:srgbClr val="006600"/>
                </a:solidFill>
              </a:rPr>
              <a:t>Sn, </a:t>
            </a:r>
            <a:r>
              <a:rPr lang="en-US" altLang="zh-CN" sz="2200" baseline="30000" dirty="0" smtClean="0">
                <a:solidFill>
                  <a:srgbClr val="006600"/>
                </a:solidFill>
              </a:rPr>
              <a:t>238</a:t>
            </a:r>
            <a:r>
              <a:rPr lang="en-US" altLang="zh-CN" sz="2200" dirty="0" smtClean="0">
                <a:solidFill>
                  <a:srgbClr val="006600"/>
                </a:solidFill>
              </a:rPr>
              <a:t>U, </a:t>
            </a:r>
            <a:r>
              <a:rPr lang="en-US" altLang="zh-CN" sz="2200" baseline="30000" dirty="0" smtClean="0">
                <a:solidFill>
                  <a:srgbClr val="006600"/>
                </a:solidFill>
              </a:rPr>
              <a:t>232</a:t>
            </a:r>
            <a:r>
              <a:rPr lang="en-US" altLang="zh-CN" sz="2200" dirty="0" smtClean="0">
                <a:solidFill>
                  <a:srgbClr val="006600"/>
                </a:solidFill>
              </a:rPr>
              <a:t>Th</a:t>
            </a:r>
            <a:endParaRPr lang="en-US" altLang="zh-CN" sz="2200" dirty="0">
              <a:solidFill>
                <a:srgbClr val="006600"/>
              </a:solidFill>
            </a:endParaRPr>
          </a:p>
          <a:p>
            <a:pPr>
              <a:lnSpc>
                <a:spcPct val="100000"/>
              </a:lnSpc>
              <a:spcBef>
                <a:spcPts val="0"/>
              </a:spcBef>
              <a:spcAft>
                <a:spcPts val="0"/>
              </a:spcAft>
            </a:pPr>
            <a:r>
              <a:rPr lang="en-US" altLang="zh-CN" sz="2600" dirty="0"/>
              <a:t>Total cross-section</a:t>
            </a:r>
          </a:p>
          <a:p>
            <a:pPr lvl="1">
              <a:lnSpc>
                <a:spcPct val="100000"/>
              </a:lnSpc>
              <a:spcBef>
                <a:spcPts val="0"/>
              </a:spcBef>
              <a:spcAft>
                <a:spcPts val="0"/>
              </a:spcAft>
            </a:pPr>
            <a:r>
              <a:rPr lang="en-US" altLang="zh-CN" sz="2200" baseline="30000" dirty="0">
                <a:solidFill>
                  <a:schemeClr val="tx1"/>
                </a:solidFill>
              </a:rPr>
              <a:t>12</a:t>
            </a:r>
            <a:r>
              <a:rPr lang="en-US" altLang="zh-CN" sz="2200" dirty="0">
                <a:solidFill>
                  <a:schemeClr val="tx1"/>
                </a:solidFill>
              </a:rPr>
              <a:t>C, </a:t>
            </a:r>
            <a:r>
              <a:rPr lang="en-US" altLang="zh-CN" sz="2200" baseline="30000" dirty="0">
                <a:solidFill>
                  <a:schemeClr val="tx1"/>
                </a:solidFill>
              </a:rPr>
              <a:t>27</a:t>
            </a:r>
            <a:r>
              <a:rPr lang="en-US" altLang="zh-CN" sz="2200" dirty="0">
                <a:solidFill>
                  <a:schemeClr val="tx1"/>
                </a:solidFill>
              </a:rPr>
              <a:t>Al</a:t>
            </a:r>
            <a:r>
              <a:rPr lang="zh-CN" altLang="en-US" sz="2200" dirty="0">
                <a:solidFill>
                  <a:schemeClr val="tx1"/>
                </a:solidFill>
              </a:rPr>
              <a:t>，</a:t>
            </a:r>
            <a:r>
              <a:rPr lang="en-US" altLang="zh-CN" sz="2200" baseline="30000" dirty="0">
                <a:solidFill>
                  <a:schemeClr val="tx1"/>
                </a:solidFill>
              </a:rPr>
              <a:t>9</a:t>
            </a:r>
            <a:r>
              <a:rPr lang="en-US" altLang="zh-CN" sz="2200" dirty="0">
                <a:solidFill>
                  <a:schemeClr val="tx1"/>
                </a:solidFill>
              </a:rPr>
              <a:t>Be</a:t>
            </a:r>
            <a:r>
              <a:rPr lang="zh-CN" altLang="en-US" sz="2200" dirty="0">
                <a:solidFill>
                  <a:schemeClr val="tx1"/>
                </a:solidFill>
              </a:rPr>
              <a:t>，</a:t>
            </a:r>
            <a:r>
              <a:rPr lang="en-US" altLang="zh-CN" sz="2200" baseline="30000" dirty="0">
                <a:solidFill>
                  <a:schemeClr val="tx1"/>
                </a:solidFill>
              </a:rPr>
              <a:t>7</a:t>
            </a:r>
            <a:r>
              <a:rPr lang="en-US" altLang="zh-CN" sz="2200" dirty="0">
                <a:solidFill>
                  <a:schemeClr val="tx1"/>
                </a:solidFill>
              </a:rPr>
              <a:t>Li</a:t>
            </a:r>
            <a:r>
              <a:rPr lang="zh-CN" altLang="en-US" sz="2200" dirty="0">
                <a:solidFill>
                  <a:schemeClr val="tx1"/>
                </a:solidFill>
              </a:rPr>
              <a:t>，</a:t>
            </a:r>
            <a:r>
              <a:rPr lang="en-US" altLang="zh-CN" sz="2200" baseline="30000" dirty="0" err="1" smtClean="0">
                <a:solidFill>
                  <a:schemeClr val="tx1"/>
                </a:solidFill>
              </a:rPr>
              <a:t>nat</a:t>
            </a:r>
            <a:r>
              <a:rPr lang="en-US" altLang="zh-CN" sz="2200" dirty="0" err="1" smtClean="0">
                <a:solidFill>
                  <a:schemeClr val="tx1"/>
                </a:solidFill>
              </a:rPr>
              <a:t>Fe</a:t>
            </a:r>
            <a:r>
              <a:rPr lang="en-US" altLang="zh-CN" sz="2200" dirty="0" smtClean="0">
                <a:solidFill>
                  <a:schemeClr val="tx1"/>
                </a:solidFill>
              </a:rPr>
              <a:t>, </a:t>
            </a:r>
            <a:r>
              <a:rPr lang="en-US" altLang="zh-CN" sz="2200" baseline="30000" dirty="0" smtClean="0">
                <a:solidFill>
                  <a:srgbClr val="006600"/>
                </a:solidFill>
              </a:rPr>
              <a:t>209</a:t>
            </a:r>
            <a:r>
              <a:rPr lang="en-US" altLang="zh-CN" sz="2200" dirty="0" smtClean="0">
                <a:solidFill>
                  <a:srgbClr val="006600"/>
                </a:solidFill>
              </a:rPr>
              <a:t>Bi, </a:t>
            </a:r>
            <a:r>
              <a:rPr lang="en-US" altLang="zh-CN" sz="2200" baseline="30000" dirty="0" err="1" smtClean="0">
                <a:solidFill>
                  <a:srgbClr val="006600"/>
                </a:solidFill>
              </a:rPr>
              <a:t>nat</a:t>
            </a:r>
            <a:r>
              <a:rPr lang="en-US" altLang="zh-CN" sz="2200" dirty="0" err="1" smtClean="0">
                <a:solidFill>
                  <a:srgbClr val="006600"/>
                </a:solidFill>
              </a:rPr>
              <a:t>Cr</a:t>
            </a:r>
            <a:endParaRPr lang="en-US" altLang="zh-CN" sz="2200" dirty="0">
              <a:solidFill>
                <a:srgbClr val="006600"/>
              </a:solidFill>
            </a:endParaRPr>
          </a:p>
          <a:p>
            <a:pPr>
              <a:lnSpc>
                <a:spcPct val="100000"/>
              </a:lnSpc>
              <a:spcBef>
                <a:spcPts val="0"/>
              </a:spcBef>
              <a:spcAft>
                <a:spcPts val="0"/>
              </a:spcAft>
            </a:pPr>
            <a:r>
              <a:rPr lang="en-US" altLang="zh-CN" sz="2600" dirty="0"/>
              <a:t>Fission cross-section</a:t>
            </a:r>
          </a:p>
          <a:p>
            <a:pPr lvl="1">
              <a:lnSpc>
                <a:spcPct val="100000"/>
              </a:lnSpc>
              <a:spcBef>
                <a:spcPts val="0"/>
              </a:spcBef>
              <a:spcAft>
                <a:spcPts val="0"/>
              </a:spcAft>
            </a:pPr>
            <a:r>
              <a:rPr lang="en-US" altLang="zh-CN" sz="2200" baseline="30000" dirty="0">
                <a:solidFill>
                  <a:schemeClr val="tx1"/>
                </a:solidFill>
              </a:rPr>
              <a:t>235</a:t>
            </a:r>
            <a:r>
              <a:rPr lang="en-US" altLang="zh-CN" sz="2200" dirty="0">
                <a:solidFill>
                  <a:schemeClr val="tx1"/>
                </a:solidFill>
              </a:rPr>
              <a:t>U, </a:t>
            </a:r>
            <a:r>
              <a:rPr lang="en-US" altLang="zh-CN" sz="2200" baseline="30000" dirty="0">
                <a:solidFill>
                  <a:schemeClr val="tx1"/>
                </a:solidFill>
              </a:rPr>
              <a:t>238</a:t>
            </a:r>
            <a:r>
              <a:rPr lang="en-US" altLang="zh-CN" sz="2200" dirty="0">
                <a:solidFill>
                  <a:schemeClr val="tx1"/>
                </a:solidFill>
              </a:rPr>
              <a:t>U, </a:t>
            </a:r>
            <a:r>
              <a:rPr lang="en-US" altLang="zh-CN" sz="2200" baseline="30000" dirty="0">
                <a:solidFill>
                  <a:schemeClr val="tx1"/>
                </a:solidFill>
              </a:rPr>
              <a:t>236</a:t>
            </a:r>
            <a:r>
              <a:rPr lang="en-US" altLang="zh-CN" sz="2200" dirty="0">
                <a:solidFill>
                  <a:schemeClr val="tx1"/>
                </a:solidFill>
              </a:rPr>
              <a:t>U, </a:t>
            </a:r>
            <a:r>
              <a:rPr lang="en-US" altLang="zh-CN" sz="2200" baseline="30000" dirty="0">
                <a:solidFill>
                  <a:schemeClr val="tx1"/>
                </a:solidFill>
              </a:rPr>
              <a:t>239</a:t>
            </a:r>
            <a:r>
              <a:rPr lang="en-US" altLang="zh-CN" sz="2200" dirty="0">
                <a:solidFill>
                  <a:schemeClr val="tx1"/>
                </a:solidFill>
              </a:rPr>
              <a:t>Pu, </a:t>
            </a:r>
            <a:r>
              <a:rPr lang="en-US" altLang="zh-CN" sz="2200" baseline="30000" dirty="0">
                <a:solidFill>
                  <a:schemeClr val="tx1"/>
                </a:solidFill>
              </a:rPr>
              <a:t>232</a:t>
            </a:r>
            <a:r>
              <a:rPr lang="en-US" altLang="zh-CN" sz="2200" dirty="0">
                <a:solidFill>
                  <a:schemeClr val="tx1"/>
                </a:solidFill>
              </a:rPr>
              <a:t>Th</a:t>
            </a:r>
            <a:r>
              <a:rPr lang="zh-CN" altLang="en-US" sz="2200" dirty="0">
                <a:solidFill>
                  <a:schemeClr val="tx1"/>
                </a:solidFill>
              </a:rPr>
              <a:t>，</a:t>
            </a:r>
            <a:r>
              <a:rPr lang="en-US" altLang="zh-CN" sz="2200" baseline="30000" dirty="0" smtClean="0">
                <a:solidFill>
                  <a:schemeClr val="tx1"/>
                </a:solidFill>
              </a:rPr>
              <a:t>239</a:t>
            </a:r>
            <a:r>
              <a:rPr lang="en-US" altLang="zh-CN" sz="2200" dirty="0" smtClean="0">
                <a:solidFill>
                  <a:schemeClr val="tx1"/>
                </a:solidFill>
              </a:rPr>
              <a:t>Pu, </a:t>
            </a:r>
            <a:r>
              <a:rPr lang="en-US" altLang="zh-CN" sz="2200" baseline="30000" dirty="0" smtClean="0">
                <a:solidFill>
                  <a:srgbClr val="006600"/>
                </a:solidFill>
              </a:rPr>
              <a:t>235/238</a:t>
            </a:r>
            <a:r>
              <a:rPr lang="en-US" altLang="zh-CN" sz="2200" dirty="0" smtClean="0">
                <a:solidFill>
                  <a:srgbClr val="006600"/>
                </a:solidFill>
              </a:rPr>
              <a:t>U+(</a:t>
            </a:r>
            <a:r>
              <a:rPr lang="en-US" altLang="zh-CN" sz="2200" dirty="0" err="1" smtClean="0">
                <a:solidFill>
                  <a:srgbClr val="006600"/>
                </a:solidFill>
              </a:rPr>
              <a:t>n,p</a:t>
            </a:r>
            <a:r>
              <a:rPr lang="en-US" altLang="zh-CN" sz="2200" dirty="0" smtClean="0">
                <a:solidFill>
                  <a:srgbClr val="006600"/>
                </a:solidFill>
              </a:rPr>
              <a:t>)</a:t>
            </a:r>
            <a:endParaRPr lang="en-US" altLang="zh-CN" sz="2200" dirty="0">
              <a:solidFill>
                <a:srgbClr val="006600"/>
              </a:solidFill>
            </a:endParaRPr>
          </a:p>
          <a:p>
            <a:pPr>
              <a:lnSpc>
                <a:spcPct val="100000"/>
              </a:lnSpc>
              <a:spcBef>
                <a:spcPts val="0"/>
              </a:spcBef>
              <a:spcAft>
                <a:spcPts val="0"/>
              </a:spcAft>
            </a:pPr>
            <a:r>
              <a:rPr lang="en-US" altLang="zh-CN" sz="2600" dirty="0"/>
              <a:t>Light charged particle emission</a:t>
            </a:r>
          </a:p>
          <a:p>
            <a:pPr lvl="1">
              <a:lnSpc>
                <a:spcPct val="100000"/>
              </a:lnSpc>
              <a:spcBef>
                <a:spcPts val="0"/>
              </a:spcBef>
              <a:spcAft>
                <a:spcPts val="0"/>
              </a:spcAft>
            </a:pPr>
            <a:r>
              <a:rPr lang="en-US" altLang="zh-CN" sz="2200" dirty="0">
                <a:solidFill>
                  <a:schemeClr val="tx1"/>
                </a:solidFill>
              </a:rPr>
              <a:t>LPDA: </a:t>
            </a:r>
            <a:r>
              <a:rPr lang="en-US" altLang="zh-CN" sz="2200" baseline="30000" dirty="0">
                <a:solidFill>
                  <a:schemeClr val="tx1"/>
                </a:solidFill>
              </a:rPr>
              <a:t>6</a:t>
            </a:r>
            <a:r>
              <a:rPr lang="en-US" altLang="zh-CN" sz="2200" dirty="0">
                <a:solidFill>
                  <a:schemeClr val="tx1"/>
                </a:solidFill>
              </a:rPr>
              <a:t>Li(n, </a:t>
            </a:r>
            <a:r>
              <a:rPr lang="en-US" altLang="zh-CN" sz="2200" dirty="0">
                <a:solidFill>
                  <a:schemeClr val="tx1"/>
                </a:solidFill>
                <a:sym typeface="Symbol"/>
              </a:rPr>
              <a:t>x), </a:t>
            </a:r>
            <a:r>
              <a:rPr lang="en-US" altLang="zh-CN" sz="2200" baseline="30000" dirty="0">
                <a:solidFill>
                  <a:schemeClr val="tx1"/>
                </a:solidFill>
                <a:sym typeface="Symbol"/>
              </a:rPr>
              <a:t>10</a:t>
            </a:r>
            <a:r>
              <a:rPr lang="en-US" altLang="zh-CN" sz="2200" dirty="0">
                <a:solidFill>
                  <a:schemeClr val="tx1"/>
                </a:solidFill>
                <a:sym typeface="Symbol"/>
              </a:rPr>
              <a:t>B(n, x), </a:t>
            </a:r>
            <a:r>
              <a:rPr lang="en-US" altLang="zh-CN" sz="2200" baseline="30000" dirty="0">
                <a:solidFill>
                  <a:schemeClr val="tx1"/>
                </a:solidFill>
              </a:rPr>
              <a:t>63</a:t>
            </a:r>
            <a:r>
              <a:rPr lang="en-US" altLang="zh-CN" sz="2200" dirty="0">
                <a:solidFill>
                  <a:schemeClr val="tx1"/>
                </a:solidFill>
              </a:rPr>
              <a:t>Ni</a:t>
            </a:r>
            <a:r>
              <a:rPr lang="zh-CN" altLang="en-US" sz="2200" dirty="0">
                <a:solidFill>
                  <a:schemeClr val="tx1"/>
                </a:solidFill>
              </a:rPr>
              <a:t>，</a:t>
            </a:r>
            <a:r>
              <a:rPr lang="en-US" altLang="zh-CN" sz="2200" dirty="0">
                <a:solidFill>
                  <a:schemeClr val="tx1"/>
                </a:solidFill>
              </a:rPr>
              <a:t>(n-d)</a:t>
            </a:r>
            <a:r>
              <a:rPr lang="zh-CN" altLang="en-US" sz="2200" dirty="0">
                <a:solidFill>
                  <a:schemeClr val="tx1"/>
                </a:solidFill>
              </a:rPr>
              <a:t>，</a:t>
            </a:r>
            <a:r>
              <a:rPr lang="en-US" altLang="zh-CN" sz="2200" baseline="30000" dirty="0">
                <a:solidFill>
                  <a:schemeClr val="tx1"/>
                </a:solidFill>
              </a:rPr>
              <a:t>17</a:t>
            </a:r>
            <a:r>
              <a:rPr lang="en-US" altLang="zh-CN" sz="2200" dirty="0">
                <a:solidFill>
                  <a:schemeClr val="tx1"/>
                </a:solidFill>
              </a:rPr>
              <a:t>O, </a:t>
            </a:r>
            <a:r>
              <a:rPr lang="en-US" altLang="zh-CN" sz="2200" dirty="0">
                <a:solidFill>
                  <a:schemeClr val="tx1"/>
                </a:solidFill>
                <a:sym typeface="Symbol"/>
              </a:rPr>
              <a:t>(n-p)</a:t>
            </a:r>
            <a:r>
              <a:rPr lang="zh-CN" altLang="en-US" sz="2200" dirty="0">
                <a:solidFill>
                  <a:schemeClr val="tx1"/>
                </a:solidFill>
                <a:sym typeface="Symbol"/>
              </a:rPr>
              <a:t>弹</a:t>
            </a:r>
            <a:r>
              <a:rPr lang="zh-CN" altLang="en-US" sz="2200" dirty="0" smtClean="0">
                <a:solidFill>
                  <a:schemeClr val="tx1"/>
                </a:solidFill>
                <a:sym typeface="Symbol"/>
              </a:rPr>
              <a:t>散</a:t>
            </a:r>
            <a:r>
              <a:rPr lang="en-US" altLang="zh-CN" sz="2200" dirty="0" smtClean="0">
                <a:solidFill>
                  <a:schemeClr val="tx1"/>
                </a:solidFill>
                <a:sym typeface="Symbol"/>
              </a:rPr>
              <a:t>, </a:t>
            </a:r>
            <a:r>
              <a:rPr lang="en-US" altLang="zh-CN" sz="2200" baseline="30000" dirty="0" smtClean="0">
                <a:solidFill>
                  <a:srgbClr val="006600"/>
                </a:solidFill>
                <a:sym typeface="Symbol"/>
              </a:rPr>
              <a:t>14</a:t>
            </a:r>
            <a:r>
              <a:rPr lang="en-US" altLang="zh-CN" sz="2200" dirty="0" smtClean="0">
                <a:solidFill>
                  <a:srgbClr val="006600"/>
                </a:solidFill>
                <a:sym typeface="Symbol"/>
              </a:rPr>
              <a:t>N(</a:t>
            </a:r>
            <a:r>
              <a:rPr lang="en-US" altLang="zh-CN" sz="2200" dirty="0" err="1" smtClean="0">
                <a:solidFill>
                  <a:srgbClr val="006600"/>
                </a:solidFill>
                <a:sym typeface="Symbol"/>
              </a:rPr>
              <a:t>n,p</a:t>
            </a:r>
            <a:r>
              <a:rPr lang="en-US" altLang="zh-CN" sz="2200" dirty="0" smtClean="0">
                <a:solidFill>
                  <a:srgbClr val="006600"/>
                </a:solidFill>
                <a:sym typeface="Symbol"/>
              </a:rPr>
              <a:t>)</a:t>
            </a:r>
            <a:endParaRPr lang="en-US" altLang="zh-CN" sz="2200" dirty="0">
              <a:solidFill>
                <a:srgbClr val="006600"/>
              </a:solidFill>
            </a:endParaRPr>
          </a:p>
          <a:p>
            <a:pPr lvl="1">
              <a:lnSpc>
                <a:spcPct val="100000"/>
              </a:lnSpc>
              <a:spcBef>
                <a:spcPts val="0"/>
              </a:spcBef>
              <a:spcAft>
                <a:spcPts val="0"/>
              </a:spcAft>
            </a:pPr>
            <a:r>
              <a:rPr lang="en-US" altLang="zh-CN" sz="2200" dirty="0">
                <a:solidFill>
                  <a:schemeClr val="tx1"/>
                </a:solidFill>
                <a:sym typeface="Symbol"/>
              </a:rPr>
              <a:t>TPC</a:t>
            </a:r>
            <a:r>
              <a:rPr lang="zh-CN" altLang="en-US" sz="2200" dirty="0">
                <a:solidFill>
                  <a:schemeClr val="tx1"/>
                </a:solidFill>
                <a:sym typeface="Symbol"/>
              </a:rPr>
              <a:t>样机</a:t>
            </a:r>
            <a:r>
              <a:rPr lang="en-US" altLang="zh-CN" sz="2200" dirty="0">
                <a:solidFill>
                  <a:schemeClr val="tx1"/>
                </a:solidFill>
                <a:sym typeface="Symbol"/>
              </a:rPr>
              <a:t>: </a:t>
            </a:r>
            <a:r>
              <a:rPr lang="en-US" altLang="zh-CN" sz="2200" baseline="30000" dirty="0">
                <a:solidFill>
                  <a:schemeClr val="tx1"/>
                </a:solidFill>
              </a:rPr>
              <a:t>12</a:t>
            </a:r>
            <a:r>
              <a:rPr lang="en-US" altLang="zh-CN" sz="2200" dirty="0">
                <a:solidFill>
                  <a:schemeClr val="tx1"/>
                </a:solidFill>
              </a:rPr>
              <a:t>C</a:t>
            </a:r>
            <a:r>
              <a:rPr lang="zh-CN" altLang="en-US" sz="2200" dirty="0">
                <a:solidFill>
                  <a:schemeClr val="tx1"/>
                </a:solidFill>
              </a:rPr>
              <a:t>，</a:t>
            </a:r>
            <a:r>
              <a:rPr lang="en-US" altLang="zh-CN" sz="2200" baseline="30000" dirty="0">
                <a:solidFill>
                  <a:schemeClr val="tx1"/>
                </a:solidFill>
              </a:rPr>
              <a:t>14</a:t>
            </a:r>
            <a:r>
              <a:rPr lang="en-US" altLang="zh-CN" sz="2200" dirty="0">
                <a:solidFill>
                  <a:schemeClr val="tx1"/>
                </a:solidFill>
              </a:rPr>
              <a:t>N</a:t>
            </a:r>
            <a:r>
              <a:rPr lang="zh-CN" altLang="en-US" sz="2200" dirty="0">
                <a:solidFill>
                  <a:schemeClr val="tx1"/>
                </a:solidFill>
              </a:rPr>
              <a:t>，</a:t>
            </a:r>
            <a:r>
              <a:rPr lang="en-US" altLang="zh-CN" sz="2200" baseline="30000" dirty="0">
                <a:solidFill>
                  <a:schemeClr val="tx1"/>
                </a:solidFill>
              </a:rPr>
              <a:t>12</a:t>
            </a:r>
            <a:r>
              <a:rPr lang="en-US" altLang="zh-CN" sz="2200" dirty="0">
                <a:solidFill>
                  <a:schemeClr val="tx1"/>
                </a:solidFill>
              </a:rPr>
              <a:t>C (</a:t>
            </a:r>
            <a:r>
              <a:rPr lang="en-US" altLang="zh-CN" sz="2200" baseline="30000" dirty="0">
                <a:solidFill>
                  <a:schemeClr val="tx1"/>
                </a:solidFill>
              </a:rPr>
              <a:t>13</a:t>
            </a:r>
            <a:r>
              <a:rPr lang="en-US" altLang="zh-CN" sz="2200" dirty="0">
                <a:solidFill>
                  <a:schemeClr val="tx1"/>
                </a:solidFill>
              </a:rPr>
              <a:t>C</a:t>
            </a:r>
            <a:r>
              <a:rPr lang="zh-CN" altLang="en-US" sz="2200" dirty="0">
                <a:solidFill>
                  <a:schemeClr val="tx1"/>
                </a:solidFill>
              </a:rPr>
              <a:t>集团结构</a:t>
            </a:r>
            <a:r>
              <a:rPr lang="en-US" altLang="zh-CN" sz="2200" dirty="0">
                <a:solidFill>
                  <a:schemeClr val="tx1"/>
                </a:solidFill>
              </a:rPr>
              <a:t>)</a:t>
            </a:r>
            <a:endParaRPr lang="en-US" altLang="zh-CN" sz="2200" dirty="0">
              <a:solidFill>
                <a:schemeClr val="tx1"/>
              </a:solidFill>
              <a:sym typeface="Symbol"/>
            </a:endParaRPr>
          </a:p>
          <a:p>
            <a:pPr>
              <a:lnSpc>
                <a:spcPct val="100000"/>
              </a:lnSpc>
              <a:spcBef>
                <a:spcPts val="0"/>
              </a:spcBef>
              <a:spcAft>
                <a:spcPts val="0"/>
              </a:spcAft>
            </a:pPr>
            <a:r>
              <a:rPr lang="en-US" altLang="zh-CN" sz="2600" dirty="0">
                <a:sym typeface="Symbol"/>
              </a:rPr>
              <a:t>Inelastic cross-section (in-beam gamma)</a:t>
            </a:r>
          </a:p>
          <a:p>
            <a:pPr lvl="1">
              <a:lnSpc>
                <a:spcPct val="100000"/>
              </a:lnSpc>
              <a:spcBef>
                <a:spcPts val="0"/>
              </a:spcBef>
              <a:spcAft>
                <a:spcPts val="0"/>
              </a:spcAft>
            </a:pPr>
            <a:r>
              <a:rPr lang="en-US" altLang="zh-CN" sz="2200" baseline="30000" dirty="0">
                <a:sym typeface="Symbol"/>
              </a:rPr>
              <a:t>56</a:t>
            </a:r>
            <a:r>
              <a:rPr lang="en-US" altLang="zh-CN" sz="2200" dirty="0">
                <a:sym typeface="Symbol"/>
              </a:rPr>
              <a:t>Fe (n, n’), </a:t>
            </a:r>
            <a:r>
              <a:rPr lang="en-US" altLang="zh-CN" sz="2200" baseline="30000" dirty="0" err="1">
                <a:solidFill>
                  <a:schemeClr val="tx1"/>
                </a:solidFill>
              </a:rPr>
              <a:t>nat</a:t>
            </a:r>
            <a:r>
              <a:rPr lang="en-US" altLang="zh-CN" sz="2200" dirty="0" err="1">
                <a:solidFill>
                  <a:schemeClr val="tx1"/>
                </a:solidFill>
              </a:rPr>
              <a:t>Mo</a:t>
            </a:r>
            <a:r>
              <a:rPr lang="zh-CN" altLang="en-US" sz="2200" dirty="0">
                <a:solidFill>
                  <a:schemeClr val="tx1"/>
                </a:solidFill>
              </a:rPr>
              <a:t>，</a:t>
            </a:r>
            <a:r>
              <a:rPr lang="en-US" altLang="zh-CN" sz="2200" baseline="30000" dirty="0">
                <a:solidFill>
                  <a:schemeClr val="tx1"/>
                </a:solidFill>
              </a:rPr>
              <a:t>16</a:t>
            </a:r>
            <a:r>
              <a:rPr lang="en-US" altLang="zh-CN" sz="2200" dirty="0">
                <a:solidFill>
                  <a:schemeClr val="tx1"/>
                </a:solidFill>
              </a:rPr>
              <a:t>O</a:t>
            </a:r>
            <a:r>
              <a:rPr lang="zh-CN" altLang="en-US" sz="2200" dirty="0">
                <a:solidFill>
                  <a:schemeClr val="tx1"/>
                </a:solidFill>
              </a:rPr>
              <a:t>，</a:t>
            </a:r>
            <a:r>
              <a:rPr lang="en-US" altLang="zh-CN" sz="2200" baseline="30000" dirty="0" err="1">
                <a:solidFill>
                  <a:schemeClr val="tx1"/>
                </a:solidFill>
              </a:rPr>
              <a:t>nat</a:t>
            </a:r>
            <a:r>
              <a:rPr lang="en-US" altLang="zh-CN" sz="2200" dirty="0" err="1">
                <a:solidFill>
                  <a:schemeClr val="tx1"/>
                </a:solidFill>
              </a:rPr>
              <a:t>Ru</a:t>
            </a:r>
            <a:r>
              <a:rPr lang="zh-CN" altLang="en-US" sz="2200" dirty="0">
                <a:solidFill>
                  <a:schemeClr val="tx1"/>
                </a:solidFill>
              </a:rPr>
              <a:t>，</a:t>
            </a:r>
            <a:r>
              <a:rPr lang="en-US" altLang="zh-CN" sz="2200" baseline="30000" dirty="0" err="1">
                <a:solidFill>
                  <a:schemeClr val="tx1"/>
                </a:solidFill>
              </a:rPr>
              <a:t>nat</a:t>
            </a:r>
            <a:r>
              <a:rPr lang="en-US" altLang="zh-CN" sz="2200" dirty="0" err="1">
                <a:solidFill>
                  <a:schemeClr val="tx1"/>
                </a:solidFill>
              </a:rPr>
              <a:t>Lu</a:t>
            </a:r>
            <a:r>
              <a:rPr lang="zh-CN" altLang="en-US" sz="2200" dirty="0">
                <a:solidFill>
                  <a:schemeClr val="tx1"/>
                </a:solidFill>
              </a:rPr>
              <a:t>，</a:t>
            </a:r>
            <a:r>
              <a:rPr lang="en-US" altLang="zh-CN" sz="2200" baseline="30000" dirty="0" err="1">
                <a:solidFill>
                  <a:schemeClr val="tx1"/>
                </a:solidFill>
              </a:rPr>
              <a:t>nat</a:t>
            </a:r>
            <a:r>
              <a:rPr lang="en-US" altLang="zh-CN" sz="2200" dirty="0" err="1">
                <a:solidFill>
                  <a:schemeClr val="tx1"/>
                </a:solidFill>
              </a:rPr>
              <a:t>Mo</a:t>
            </a:r>
            <a:r>
              <a:rPr lang="zh-CN" altLang="en-US" sz="2200" dirty="0">
                <a:solidFill>
                  <a:schemeClr val="tx1"/>
                </a:solidFill>
              </a:rPr>
              <a:t>，</a:t>
            </a:r>
            <a:r>
              <a:rPr lang="en-US" altLang="zh-CN" sz="2200" baseline="30000" dirty="0" err="1">
                <a:solidFill>
                  <a:schemeClr val="tx1"/>
                </a:solidFill>
              </a:rPr>
              <a:t>nat</a:t>
            </a:r>
            <a:r>
              <a:rPr lang="en-US" altLang="zh-CN" sz="2200" dirty="0" err="1">
                <a:solidFill>
                  <a:schemeClr val="tx1"/>
                </a:solidFill>
              </a:rPr>
              <a:t>Ti</a:t>
            </a:r>
            <a:r>
              <a:rPr lang="en-US" altLang="zh-CN" sz="2200" dirty="0">
                <a:solidFill>
                  <a:schemeClr val="tx1"/>
                </a:solidFill>
              </a:rPr>
              <a:t>, </a:t>
            </a:r>
            <a:r>
              <a:rPr lang="en-US" altLang="zh-CN" baseline="30000" dirty="0">
                <a:solidFill>
                  <a:schemeClr val="tx1"/>
                </a:solidFill>
              </a:rPr>
              <a:t>209</a:t>
            </a:r>
            <a:r>
              <a:rPr lang="en-US" altLang="zh-CN" dirty="0">
                <a:solidFill>
                  <a:schemeClr val="tx1"/>
                </a:solidFill>
              </a:rPr>
              <a:t>Bi, </a:t>
            </a:r>
            <a:r>
              <a:rPr lang="en-US" altLang="zh-CN" baseline="30000" dirty="0">
                <a:solidFill>
                  <a:schemeClr val="tx1"/>
                </a:solidFill>
              </a:rPr>
              <a:t>90</a:t>
            </a:r>
            <a:r>
              <a:rPr lang="en-US" altLang="zh-CN" dirty="0">
                <a:solidFill>
                  <a:schemeClr val="tx1"/>
                </a:solidFill>
              </a:rPr>
              <a:t>Zr, </a:t>
            </a:r>
            <a:r>
              <a:rPr lang="en-US" altLang="zh-CN" baseline="30000" dirty="0">
                <a:solidFill>
                  <a:schemeClr val="tx1"/>
                </a:solidFill>
              </a:rPr>
              <a:t>55</a:t>
            </a:r>
            <a:r>
              <a:rPr lang="en-US" altLang="zh-CN" dirty="0">
                <a:solidFill>
                  <a:schemeClr val="tx1"/>
                </a:solidFill>
              </a:rPr>
              <a:t>Cr, </a:t>
            </a:r>
            <a:r>
              <a:rPr lang="en-US" altLang="zh-CN" baseline="30000" dirty="0">
                <a:solidFill>
                  <a:schemeClr val="tx1"/>
                </a:solidFill>
              </a:rPr>
              <a:t>155</a:t>
            </a:r>
            <a:r>
              <a:rPr lang="en-US" altLang="zh-CN" dirty="0">
                <a:solidFill>
                  <a:schemeClr val="tx1"/>
                </a:solidFill>
              </a:rPr>
              <a:t>Eu, </a:t>
            </a:r>
            <a:r>
              <a:rPr lang="en-US" altLang="zh-CN" baseline="30000" dirty="0">
                <a:solidFill>
                  <a:schemeClr val="tx1"/>
                </a:solidFill>
              </a:rPr>
              <a:t>178</a:t>
            </a:r>
            <a:r>
              <a:rPr lang="en-US" altLang="zh-CN" dirty="0">
                <a:solidFill>
                  <a:schemeClr val="tx1"/>
                </a:solidFill>
              </a:rPr>
              <a:t>Hf, </a:t>
            </a:r>
            <a:r>
              <a:rPr lang="en-US" altLang="zh-CN" baseline="30000" dirty="0">
                <a:solidFill>
                  <a:schemeClr val="tx1"/>
                </a:solidFill>
              </a:rPr>
              <a:t>232</a:t>
            </a:r>
            <a:r>
              <a:rPr lang="en-US" altLang="zh-CN" dirty="0">
                <a:solidFill>
                  <a:schemeClr val="tx1"/>
                </a:solidFill>
              </a:rPr>
              <a:t>Th</a:t>
            </a:r>
            <a:endParaRPr lang="zh-CN" altLang="en-US" dirty="0">
              <a:solidFill>
                <a:schemeClr val="tx1"/>
              </a:solidFill>
            </a:endParaRPr>
          </a:p>
          <a:p>
            <a:pPr lvl="1">
              <a:lnSpc>
                <a:spcPct val="100000"/>
              </a:lnSpc>
              <a:spcBef>
                <a:spcPts val="0"/>
              </a:spcBef>
              <a:spcAft>
                <a:spcPts val="0"/>
              </a:spcAft>
            </a:pPr>
            <a:endParaRPr lang="zh-CN" altLang="en-US" sz="2200" dirty="0">
              <a:solidFill>
                <a:schemeClr val="tx1"/>
              </a:solidFill>
            </a:endParaRPr>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21</a:t>
            </a:fld>
            <a:endParaRPr lang="en-US" altLang="zh-CN" dirty="0"/>
          </a:p>
        </p:txBody>
      </p:sp>
      <p:sp>
        <p:nvSpPr>
          <p:cNvPr id="5" name="文本框 4"/>
          <p:cNvSpPr txBox="1"/>
          <p:nvPr/>
        </p:nvSpPr>
        <p:spPr>
          <a:xfrm>
            <a:off x="7092280" y="2492896"/>
            <a:ext cx="1872208" cy="1015663"/>
          </a:xfrm>
          <a:prstGeom prst="rect">
            <a:avLst/>
          </a:prstGeom>
          <a:solidFill>
            <a:srgbClr val="FFFF00"/>
          </a:solidFill>
        </p:spPr>
        <p:txBody>
          <a:bodyPr wrap="square" rtlCol="0">
            <a:spAutoFit/>
          </a:bodyPr>
          <a:lstStyle/>
          <a:p>
            <a:r>
              <a:rPr lang="zh-CN" altLang="en-US" sz="2000" dirty="0" smtClean="0"/>
              <a:t>超过</a:t>
            </a:r>
            <a:r>
              <a:rPr lang="en-US" altLang="zh-CN" sz="2000" dirty="0" smtClean="0"/>
              <a:t>60</a:t>
            </a:r>
            <a:r>
              <a:rPr lang="zh-CN" altLang="en-US" sz="2000" dirty="0" smtClean="0"/>
              <a:t>个核素，</a:t>
            </a:r>
            <a:endParaRPr lang="en-US" altLang="zh-CN" sz="2000" dirty="0" smtClean="0"/>
          </a:p>
          <a:p>
            <a:r>
              <a:rPr lang="zh-CN" altLang="en-US" sz="2000" dirty="0" smtClean="0"/>
              <a:t>有多个核素进行了多次测量</a:t>
            </a:r>
            <a:endParaRPr lang="zh-CN" altLang="en-US" sz="2000" dirty="0"/>
          </a:p>
        </p:txBody>
      </p:sp>
    </p:spTree>
    <p:extLst>
      <p:ext uri="{BB962C8B-B14F-4D97-AF65-F5344CB8AC3E}">
        <p14:creationId xmlns:p14="http://schemas.microsoft.com/office/powerpoint/2010/main" val="410368910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Highlights</a:t>
            </a:r>
            <a:endParaRPr lang="zh-CN" altLang="en-US" dirty="0"/>
          </a:p>
        </p:txBody>
      </p:sp>
      <p:sp>
        <p:nvSpPr>
          <p:cNvPr id="3" name="内容占位符 2"/>
          <p:cNvSpPr>
            <a:spLocks noGrp="1"/>
          </p:cNvSpPr>
          <p:nvPr>
            <p:ph idx="1"/>
          </p:nvPr>
        </p:nvSpPr>
        <p:spPr>
          <a:xfrm>
            <a:off x="251520" y="1556792"/>
            <a:ext cx="8497193" cy="4968552"/>
          </a:xfrm>
        </p:spPr>
        <p:txBody>
          <a:bodyPr/>
          <a:lstStyle/>
          <a:p>
            <a:pPr>
              <a:lnSpc>
                <a:spcPct val="100000"/>
              </a:lnSpc>
              <a:spcBef>
                <a:spcPts val="0"/>
              </a:spcBef>
            </a:pPr>
            <a:r>
              <a:rPr lang="en-US" altLang="zh-CN" dirty="0" smtClean="0">
                <a:solidFill>
                  <a:srgbClr val="0000FF"/>
                </a:solidFill>
              </a:rPr>
              <a:t>Measurements on the standard cross-sections highly recognized by </a:t>
            </a:r>
            <a:r>
              <a:rPr lang="en-US" altLang="zh-CN" dirty="0">
                <a:solidFill>
                  <a:srgbClr val="0000FF"/>
                </a:solidFill>
              </a:rPr>
              <a:t>the </a:t>
            </a:r>
            <a:r>
              <a:rPr lang="en-US" altLang="zh-CN" dirty="0" smtClean="0">
                <a:solidFill>
                  <a:srgbClr val="0000FF"/>
                </a:solidFill>
              </a:rPr>
              <a:t>international community (e.g. </a:t>
            </a:r>
            <a:r>
              <a:rPr lang="en-US" altLang="zh-CN" dirty="0">
                <a:solidFill>
                  <a:srgbClr val="0000FF"/>
                </a:solidFill>
              </a:rPr>
              <a:t>IAEA </a:t>
            </a:r>
            <a:r>
              <a:rPr lang="en-US" altLang="zh-CN" dirty="0" smtClean="0">
                <a:solidFill>
                  <a:srgbClr val="0000FF"/>
                </a:solidFill>
              </a:rPr>
              <a:t>nuclear data group)</a:t>
            </a:r>
          </a:p>
          <a:p>
            <a:pPr lvl="1">
              <a:lnSpc>
                <a:spcPct val="100000"/>
              </a:lnSpc>
              <a:spcBef>
                <a:spcPts val="0"/>
              </a:spcBef>
            </a:pPr>
            <a:r>
              <a:rPr lang="zh-CN" altLang="zh-CN" sz="2200" dirty="0">
                <a:solidFill>
                  <a:schemeClr val="tx1"/>
                </a:solidFill>
              </a:rPr>
              <a:t> </a:t>
            </a:r>
            <a:r>
              <a:rPr lang="en-US" altLang="zh-CN" sz="2200" baseline="30000" dirty="0">
                <a:solidFill>
                  <a:schemeClr val="tx1"/>
                </a:solidFill>
              </a:rPr>
              <a:t>6</a:t>
            </a:r>
            <a:r>
              <a:rPr lang="en-US" altLang="zh-CN" sz="2200" dirty="0">
                <a:solidFill>
                  <a:schemeClr val="tx1"/>
                </a:solidFill>
              </a:rPr>
              <a:t>Li(n, t), </a:t>
            </a:r>
            <a:r>
              <a:rPr lang="en-US" altLang="zh-CN" sz="2200" baseline="30000" dirty="0">
                <a:solidFill>
                  <a:schemeClr val="tx1"/>
                </a:solidFill>
              </a:rPr>
              <a:t>10</a:t>
            </a:r>
            <a:r>
              <a:rPr lang="en-US" altLang="zh-CN" sz="2200" dirty="0">
                <a:solidFill>
                  <a:schemeClr val="tx1"/>
                </a:solidFill>
              </a:rPr>
              <a:t>B(n, </a:t>
            </a:r>
            <a:r>
              <a:rPr lang="en-US" altLang="zh-CN" sz="2200" dirty="0">
                <a:solidFill>
                  <a:schemeClr val="tx1"/>
                </a:solidFill>
                <a:sym typeface="Symbol" panose="05050102010706020507" pitchFamily="18" charset="2"/>
              </a:rPr>
              <a:t></a:t>
            </a:r>
            <a:r>
              <a:rPr lang="en-US" altLang="zh-CN" sz="2200" dirty="0">
                <a:solidFill>
                  <a:schemeClr val="tx1"/>
                </a:solidFill>
              </a:rPr>
              <a:t>), H(n, n) and </a:t>
            </a:r>
            <a:r>
              <a:rPr lang="en-US" altLang="zh-CN" sz="2200" baseline="30000" dirty="0">
                <a:solidFill>
                  <a:schemeClr val="tx1"/>
                </a:solidFill>
              </a:rPr>
              <a:t>238</a:t>
            </a:r>
            <a:r>
              <a:rPr lang="en-US" altLang="zh-CN" sz="2200" dirty="0">
                <a:solidFill>
                  <a:schemeClr val="tx1"/>
                </a:solidFill>
              </a:rPr>
              <a:t>U(n, f)/</a:t>
            </a:r>
            <a:r>
              <a:rPr lang="en-US" altLang="zh-CN" sz="2200" baseline="30000" dirty="0">
                <a:solidFill>
                  <a:schemeClr val="tx1"/>
                </a:solidFill>
              </a:rPr>
              <a:t>235</a:t>
            </a:r>
            <a:r>
              <a:rPr lang="en-US" altLang="zh-CN" sz="2200" dirty="0">
                <a:solidFill>
                  <a:schemeClr val="tx1"/>
                </a:solidFill>
              </a:rPr>
              <a:t>U(n, f</a:t>
            </a:r>
            <a:r>
              <a:rPr lang="en-US" altLang="zh-CN" sz="2200" dirty="0" smtClean="0">
                <a:solidFill>
                  <a:schemeClr val="tx1"/>
                </a:solidFill>
              </a:rPr>
              <a:t>)</a:t>
            </a:r>
          </a:p>
          <a:p>
            <a:pPr lvl="1">
              <a:lnSpc>
                <a:spcPct val="100000"/>
              </a:lnSpc>
              <a:spcBef>
                <a:spcPts val="0"/>
              </a:spcBef>
            </a:pPr>
            <a:r>
              <a:rPr lang="en-US" altLang="zh-CN" sz="2200" dirty="0" smtClean="0">
                <a:solidFill>
                  <a:schemeClr val="tx1"/>
                </a:solidFill>
              </a:rPr>
              <a:t>Expanding the energy range </a:t>
            </a:r>
          </a:p>
          <a:p>
            <a:pPr lvl="1">
              <a:lnSpc>
                <a:spcPct val="100000"/>
              </a:lnSpc>
              <a:spcBef>
                <a:spcPts val="0"/>
              </a:spcBef>
            </a:pPr>
            <a:r>
              <a:rPr lang="en-US" altLang="zh-CN" sz="2200" dirty="0" smtClean="0">
                <a:solidFill>
                  <a:schemeClr val="tx1"/>
                </a:solidFill>
              </a:rPr>
              <a:t>Providing more reference data</a:t>
            </a:r>
          </a:p>
          <a:p>
            <a:pPr lvl="1">
              <a:lnSpc>
                <a:spcPct val="100000"/>
              </a:lnSpc>
              <a:spcBef>
                <a:spcPts val="0"/>
              </a:spcBef>
            </a:pPr>
            <a:r>
              <a:rPr lang="en-US" altLang="zh-CN" sz="2200" dirty="0" smtClean="0">
                <a:solidFill>
                  <a:schemeClr val="tx1"/>
                </a:solidFill>
              </a:rPr>
              <a:t>Providing complete angular distributions for light elements</a:t>
            </a:r>
          </a:p>
          <a:p>
            <a:pPr lvl="1">
              <a:lnSpc>
                <a:spcPct val="100000"/>
              </a:lnSpc>
              <a:spcBef>
                <a:spcPts val="0"/>
              </a:spcBef>
            </a:pPr>
            <a:r>
              <a:rPr lang="en-US" altLang="zh-CN" sz="2200" dirty="0" smtClean="0">
                <a:solidFill>
                  <a:schemeClr val="tx1"/>
                </a:solidFill>
              </a:rPr>
              <a:t>This gives us confidence that Back-n can perform high-level experiments</a:t>
            </a:r>
          </a:p>
          <a:p>
            <a:pPr>
              <a:lnSpc>
                <a:spcPct val="100000"/>
              </a:lnSpc>
              <a:spcBef>
                <a:spcPts val="0"/>
              </a:spcBef>
            </a:pPr>
            <a:r>
              <a:rPr lang="en-US" altLang="zh-CN" dirty="0">
                <a:solidFill>
                  <a:srgbClr val="0000FF"/>
                </a:solidFill>
              </a:rPr>
              <a:t>Combined measurements using a fission chamber and (n-p) scattering</a:t>
            </a:r>
          </a:p>
          <a:p>
            <a:pPr lvl="1">
              <a:lnSpc>
                <a:spcPct val="100000"/>
              </a:lnSpc>
              <a:spcBef>
                <a:spcPts val="0"/>
              </a:spcBef>
            </a:pPr>
            <a:r>
              <a:rPr lang="en-US" altLang="zh-CN" sz="2200" dirty="0">
                <a:solidFill>
                  <a:schemeClr val="tx1"/>
                </a:solidFill>
              </a:rPr>
              <a:t> </a:t>
            </a:r>
            <a:r>
              <a:rPr lang="en-US" altLang="zh-CN" sz="2200" baseline="30000" dirty="0" smtClean="0">
                <a:solidFill>
                  <a:schemeClr val="tx1"/>
                </a:solidFill>
              </a:rPr>
              <a:t>238</a:t>
            </a:r>
            <a:r>
              <a:rPr lang="en-US" altLang="zh-CN" sz="2200" dirty="0" smtClean="0">
                <a:solidFill>
                  <a:schemeClr val="tx1"/>
                </a:solidFill>
              </a:rPr>
              <a:t>U(n, f) + </a:t>
            </a:r>
            <a:r>
              <a:rPr lang="en-US" altLang="zh-CN" sz="2200" dirty="0">
                <a:solidFill>
                  <a:schemeClr val="tx1"/>
                </a:solidFill>
              </a:rPr>
              <a:t>(n-p</a:t>
            </a:r>
            <a:r>
              <a:rPr lang="en-US" altLang="zh-CN" sz="2200" dirty="0" smtClean="0">
                <a:solidFill>
                  <a:schemeClr val="tx1"/>
                </a:solidFill>
              </a:rPr>
              <a:t>), </a:t>
            </a:r>
            <a:r>
              <a:rPr lang="en-US" altLang="zh-CN" sz="2200" baseline="30000" dirty="0" smtClean="0">
                <a:solidFill>
                  <a:schemeClr val="tx1"/>
                </a:solidFill>
              </a:rPr>
              <a:t>232</a:t>
            </a:r>
            <a:r>
              <a:rPr lang="en-US" altLang="zh-CN" sz="2200" dirty="0" smtClean="0">
                <a:solidFill>
                  <a:schemeClr val="tx1"/>
                </a:solidFill>
              </a:rPr>
              <a:t>Th(n, f) + </a:t>
            </a:r>
            <a:r>
              <a:rPr lang="en-US" altLang="zh-CN" sz="2200" dirty="0">
                <a:solidFill>
                  <a:schemeClr val="tx1"/>
                </a:solidFill>
              </a:rPr>
              <a:t>(n-p)</a:t>
            </a:r>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22</a:t>
            </a:fld>
            <a:endParaRPr lang="en-US" altLang="zh-CN" dirty="0"/>
          </a:p>
        </p:txBody>
      </p:sp>
    </p:spTree>
    <p:extLst>
      <p:ext uri="{BB962C8B-B14F-4D97-AF65-F5344CB8AC3E}">
        <p14:creationId xmlns:p14="http://schemas.microsoft.com/office/powerpoint/2010/main" val="345910217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Potential application in basic neutron physics</a:t>
            </a:r>
            <a:endParaRPr lang="zh-CN" altLang="en-US" dirty="0"/>
          </a:p>
        </p:txBody>
      </p:sp>
      <p:sp>
        <p:nvSpPr>
          <p:cNvPr id="3" name="内容占位符 2"/>
          <p:cNvSpPr>
            <a:spLocks noGrp="1"/>
          </p:cNvSpPr>
          <p:nvPr>
            <p:ph idx="1"/>
          </p:nvPr>
        </p:nvSpPr>
        <p:spPr/>
        <p:txBody>
          <a:bodyPr/>
          <a:lstStyle/>
          <a:p>
            <a:pPr>
              <a:lnSpc>
                <a:spcPct val="100000"/>
              </a:lnSpc>
              <a:spcBef>
                <a:spcPts val="0"/>
              </a:spcBef>
            </a:pPr>
            <a:r>
              <a:rPr lang="en-US" altLang="zh-CN" dirty="0" smtClean="0"/>
              <a:t>Recently Back-n joined the NOPTREX (Neutron </a:t>
            </a:r>
            <a:r>
              <a:rPr lang="en-US" altLang="zh-CN" dirty="0"/>
              <a:t>Optics </a:t>
            </a:r>
            <a:r>
              <a:rPr lang="en-US" altLang="zh-CN" dirty="0" smtClean="0"/>
              <a:t>Time Reversal Experiment) collaboration</a:t>
            </a:r>
            <a:endParaRPr lang="en-US" altLang="zh-CN" dirty="0"/>
          </a:p>
          <a:p>
            <a:pPr lvl="1">
              <a:lnSpc>
                <a:spcPct val="100000"/>
              </a:lnSpc>
              <a:spcBef>
                <a:spcPts val="0"/>
              </a:spcBef>
            </a:pPr>
            <a:r>
              <a:rPr lang="en-US" altLang="zh-CN" dirty="0" smtClean="0">
                <a:solidFill>
                  <a:schemeClr val="tx1"/>
                </a:solidFill>
              </a:rPr>
              <a:t>Searches </a:t>
            </a:r>
            <a:r>
              <a:rPr lang="en-US" altLang="zh-CN" dirty="0">
                <a:solidFill>
                  <a:schemeClr val="tx1"/>
                </a:solidFill>
              </a:rPr>
              <a:t>for </a:t>
            </a:r>
            <a:r>
              <a:rPr lang="en-US" altLang="zh-CN" dirty="0" smtClean="0">
                <a:solidFill>
                  <a:schemeClr val="tx1"/>
                </a:solidFill>
              </a:rPr>
              <a:t>weakly-coupled interactions </a:t>
            </a:r>
            <a:r>
              <a:rPr lang="en-US" altLang="zh-CN" dirty="0">
                <a:solidFill>
                  <a:schemeClr val="tx1"/>
                </a:solidFill>
              </a:rPr>
              <a:t>using </a:t>
            </a:r>
            <a:r>
              <a:rPr lang="en-US" altLang="zh-CN" dirty="0" smtClean="0">
                <a:solidFill>
                  <a:schemeClr val="tx1"/>
                </a:solidFill>
              </a:rPr>
              <a:t>slow neutrons</a:t>
            </a:r>
          </a:p>
          <a:p>
            <a:pPr lvl="1">
              <a:lnSpc>
                <a:spcPct val="100000"/>
              </a:lnSpc>
              <a:spcBef>
                <a:spcPts val="0"/>
              </a:spcBef>
            </a:pPr>
            <a:r>
              <a:rPr lang="en-US" altLang="zh-CN" dirty="0" smtClean="0">
                <a:solidFill>
                  <a:schemeClr val="tx1"/>
                </a:solidFill>
              </a:rPr>
              <a:t>Back-n has the advantage in neutron flux in the energy range of 1-1000 eV</a:t>
            </a:r>
          </a:p>
          <a:p>
            <a:pPr lvl="1">
              <a:lnSpc>
                <a:spcPct val="100000"/>
              </a:lnSpc>
              <a:spcBef>
                <a:spcPts val="0"/>
              </a:spcBef>
            </a:pPr>
            <a:r>
              <a:rPr lang="en-US" altLang="zh-CN" dirty="0" smtClean="0">
                <a:solidFill>
                  <a:schemeClr val="tx1"/>
                </a:solidFill>
              </a:rPr>
              <a:t>First experiment on </a:t>
            </a:r>
            <a:r>
              <a:rPr lang="en-US" altLang="zh-CN" baseline="30000" dirty="0" smtClean="0">
                <a:solidFill>
                  <a:schemeClr val="tx1"/>
                </a:solidFill>
              </a:rPr>
              <a:t>117</a:t>
            </a:r>
            <a:r>
              <a:rPr lang="en-US" altLang="zh-CN" dirty="0" smtClean="0">
                <a:solidFill>
                  <a:schemeClr val="tx1"/>
                </a:solidFill>
              </a:rPr>
              <a:t>Sn(n, </a:t>
            </a:r>
            <a:r>
              <a:rPr lang="en-US" altLang="zh-CN" dirty="0" smtClean="0">
                <a:solidFill>
                  <a:schemeClr val="tx1"/>
                </a:solidFill>
                <a:sym typeface="Symbol" panose="05050102010706020507" pitchFamily="18" charset="2"/>
              </a:rPr>
              <a:t></a:t>
            </a:r>
            <a:r>
              <a:rPr lang="en-US" altLang="zh-CN" dirty="0" smtClean="0">
                <a:solidFill>
                  <a:schemeClr val="tx1"/>
                </a:solidFill>
              </a:rPr>
              <a:t>) –cross section and </a:t>
            </a:r>
            <a:r>
              <a:rPr lang="en-US" altLang="zh-CN" dirty="0" smtClean="0">
                <a:solidFill>
                  <a:schemeClr val="tx1"/>
                </a:solidFill>
                <a:sym typeface="Symbol" panose="05050102010706020507" pitchFamily="18" charset="2"/>
              </a:rPr>
              <a:t> angular distribution conducted in January 2022</a:t>
            </a:r>
            <a:endParaRPr lang="zh-CN" altLang="en-US" dirty="0">
              <a:solidFill>
                <a:schemeClr val="tx1"/>
              </a:solidFill>
            </a:endParaRPr>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23</a:t>
            </a:fld>
            <a:endParaRPr lang="en-US" altLang="zh-CN" dirty="0"/>
          </a:p>
        </p:txBody>
      </p:sp>
      <p:pic>
        <p:nvPicPr>
          <p:cNvPr id="7" name="图片 6"/>
          <p:cNvPicPr>
            <a:picLocks noChangeAspect="1"/>
          </p:cNvPicPr>
          <p:nvPr/>
        </p:nvPicPr>
        <p:blipFill>
          <a:blip r:embed="rId2"/>
          <a:stretch>
            <a:fillRect/>
          </a:stretch>
        </p:blipFill>
        <p:spPr>
          <a:xfrm>
            <a:off x="4661266" y="4561577"/>
            <a:ext cx="4375230" cy="1782792"/>
          </a:xfrm>
          <a:prstGeom prst="rect">
            <a:avLst/>
          </a:prstGeom>
        </p:spPr>
      </p:pic>
      <p:sp>
        <p:nvSpPr>
          <p:cNvPr id="5" name="文本框 4"/>
          <p:cNvSpPr txBox="1"/>
          <p:nvPr/>
        </p:nvSpPr>
        <p:spPr>
          <a:xfrm>
            <a:off x="173276" y="4509120"/>
            <a:ext cx="4326716" cy="2246769"/>
          </a:xfrm>
          <a:prstGeom prst="rect">
            <a:avLst/>
          </a:prstGeom>
          <a:solidFill>
            <a:schemeClr val="bg2">
              <a:lumMod val="40000"/>
              <a:lumOff val="60000"/>
            </a:schemeClr>
          </a:solidFill>
        </p:spPr>
        <p:txBody>
          <a:bodyPr wrap="square" rtlCol="0">
            <a:spAutoFit/>
          </a:bodyPr>
          <a:lstStyle/>
          <a:p>
            <a:r>
              <a:rPr lang="en-US" altLang="zh-CN" sz="2000" dirty="0" smtClean="0"/>
              <a:t>Slow </a:t>
            </a:r>
            <a:r>
              <a:rPr lang="en-US" altLang="zh-CN" sz="2000" dirty="0"/>
              <a:t>neutrons can provide important </a:t>
            </a:r>
            <a:r>
              <a:rPr lang="en-US" altLang="zh-CN" sz="2000" dirty="0" err="1"/>
              <a:t>informaton</a:t>
            </a:r>
            <a:r>
              <a:rPr lang="en-US" altLang="zh-CN" sz="2000" dirty="0"/>
              <a:t> complementary to other probes in the search for new sources of symmetry </a:t>
            </a:r>
            <a:r>
              <a:rPr lang="en-US" altLang="zh-CN" sz="2000" dirty="0" err="1"/>
              <a:t>violaton</a:t>
            </a:r>
            <a:r>
              <a:rPr lang="en-US" altLang="zh-CN" sz="2000" dirty="0"/>
              <a:t> (T </a:t>
            </a:r>
            <a:r>
              <a:rPr lang="en-US" altLang="zh-CN" sz="2000" dirty="0" err="1"/>
              <a:t>violaton</a:t>
            </a:r>
            <a:r>
              <a:rPr lang="en-US" altLang="zh-CN" sz="2000" dirty="0"/>
              <a:t>, B </a:t>
            </a:r>
            <a:r>
              <a:rPr lang="en-US" altLang="zh-CN" sz="2000" dirty="0" err="1"/>
              <a:t>violaton</a:t>
            </a:r>
            <a:r>
              <a:rPr lang="en-US" altLang="zh-CN" sz="2000" dirty="0"/>
              <a:t>, CPT </a:t>
            </a:r>
            <a:r>
              <a:rPr lang="en-US" altLang="zh-CN" sz="2000" dirty="0" err="1"/>
              <a:t>violaton</a:t>
            </a:r>
            <a:r>
              <a:rPr lang="en-US" altLang="zh-CN" sz="2000" dirty="0"/>
              <a:t>) and in searches for weakly-coupled </a:t>
            </a:r>
            <a:r>
              <a:rPr lang="en-US" altLang="zh-CN" sz="2000" dirty="0" err="1"/>
              <a:t>exotc</a:t>
            </a:r>
            <a:r>
              <a:rPr lang="en-US" altLang="zh-CN" sz="2000" dirty="0"/>
              <a:t> </a:t>
            </a:r>
            <a:r>
              <a:rPr lang="en-US" altLang="zh-CN" sz="2000" dirty="0" err="1"/>
              <a:t>interactons</a:t>
            </a:r>
            <a:r>
              <a:rPr lang="en-US" altLang="zh-CN" sz="2000" dirty="0"/>
              <a:t>.</a:t>
            </a:r>
            <a:endParaRPr lang="zh-CN" altLang="en-US" sz="2000" dirty="0"/>
          </a:p>
        </p:txBody>
      </p:sp>
    </p:spTree>
    <p:extLst>
      <p:ext uri="{BB962C8B-B14F-4D97-AF65-F5344CB8AC3E}">
        <p14:creationId xmlns:p14="http://schemas.microsoft.com/office/powerpoint/2010/main" val="177667391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020" y="3429000"/>
            <a:ext cx="4293476" cy="3271220"/>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210984" y="908720"/>
            <a:ext cx="8628003" cy="1901251"/>
          </a:xfrm>
        </p:spPr>
        <p:txBody>
          <a:bodyPr>
            <a:noAutofit/>
          </a:bodyPr>
          <a:lstStyle/>
          <a:p>
            <a:pPr>
              <a:lnSpc>
                <a:spcPct val="110000"/>
              </a:lnSpc>
            </a:pPr>
            <a:r>
              <a:rPr lang="zh-CN" altLang="en-US" sz="2400" dirty="0">
                <a:solidFill>
                  <a:srgbClr val="203864"/>
                </a:solidFill>
              </a:rPr>
              <a:t>我国第一台宽连续能区的中子探测器标定平台（之前：高压型加速器，</a:t>
            </a:r>
            <a:r>
              <a:rPr lang="en-US" altLang="zh-CN" sz="2400" dirty="0">
                <a:solidFill>
                  <a:srgbClr val="203864"/>
                </a:solidFill>
              </a:rPr>
              <a:t>MeV</a:t>
            </a:r>
            <a:r>
              <a:rPr lang="zh-CN" altLang="en-US" sz="2400" dirty="0">
                <a:solidFill>
                  <a:srgbClr val="203864"/>
                </a:solidFill>
              </a:rPr>
              <a:t>能区单能点；反应堆，</a:t>
            </a:r>
            <a:r>
              <a:rPr lang="en-US" altLang="zh-CN" sz="2400" dirty="0" err="1">
                <a:solidFill>
                  <a:srgbClr val="203864"/>
                </a:solidFill>
              </a:rPr>
              <a:t>meV</a:t>
            </a:r>
            <a:r>
              <a:rPr lang="zh-CN" altLang="en-US" sz="2400" dirty="0">
                <a:solidFill>
                  <a:srgbClr val="203864"/>
                </a:solidFill>
              </a:rPr>
              <a:t>能区热中子）</a:t>
            </a:r>
            <a:endParaRPr lang="en-US" altLang="zh-CN" sz="2400" dirty="0">
              <a:solidFill>
                <a:srgbClr val="203864"/>
              </a:solidFill>
            </a:endParaRPr>
          </a:p>
          <a:p>
            <a:pPr lvl="1">
              <a:lnSpc>
                <a:spcPct val="110000"/>
              </a:lnSpc>
              <a:buFont typeface="Wingdings" panose="05000000000000000000" pitchFamily="2" charset="2"/>
              <a:buChar char="Ø"/>
            </a:pPr>
            <a:r>
              <a:rPr lang="zh-CN" altLang="en-US" sz="2400" dirty="0">
                <a:solidFill>
                  <a:srgbClr val="C00000"/>
                </a:solidFill>
              </a:rPr>
              <a:t>标定能区范围；标定效率；标定精度</a:t>
            </a:r>
            <a:endParaRPr lang="en-US" altLang="zh-CN" sz="2400" dirty="0">
              <a:solidFill>
                <a:srgbClr val="C00000"/>
              </a:solidFill>
            </a:endParaRPr>
          </a:p>
          <a:p>
            <a:pPr>
              <a:lnSpc>
                <a:spcPct val="110000"/>
              </a:lnSpc>
            </a:pPr>
            <a:r>
              <a:rPr lang="zh-CN" altLang="en-US" sz="2400" dirty="0">
                <a:solidFill>
                  <a:srgbClr val="203864"/>
                </a:solidFill>
              </a:rPr>
              <a:t>在宽能区范围内均有较高的时间分辨率（能量分辨率）</a:t>
            </a:r>
            <a:endParaRPr lang="en-US" altLang="zh-CN" sz="2400" dirty="0">
              <a:solidFill>
                <a:srgbClr val="203864"/>
              </a:solidFill>
            </a:endParaRPr>
          </a:p>
          <a:p>
            <a:pPr marL="0" indent="0">
              <a:lnSpc>
                <a:spcPct val="110000"/>
              </a:lnSpc>
              <a:buNone/>
            </a:pPr>
            <a:endParaRPr lang="zh-CN" altLang="en-US" sz="2400" dirty="0">
              <a:solidFill>
                <a:schemeClr val="tx1"/>
              </a:solidFill>
            </a:endParaRPr>
          </a:p>
        </p:txBody>
      </p:sp>
      <p:sp>
        <p:nvSpPr>
          <p:cNvPr id="11" name="内容占位符 2"/>
          <p:cNvSpPr txBox="1">
            <a:spLocks/>
          </p:cNvSpPr>
          <p:nvPr/>
        </p:nvSpPr>
        <p:spPr>
          <a:xfrm>
            <a:off x="452160" y="3009063"/>
            <a:ext cx="4577040" cy="1682333"/>
          </a:xfrm>
          <a:prstGeom prst="rect">
            <a:avLst/>
          </a:prstGeom>
        </p:spPr>
        <p:txBody>
          <a:bodyPr vert="horz" rtlCol="0">
            <a:noAutofit/>
          </a:bodyPr>
          <a:lstStyle>
            <a:lvl1pPr marL="288000" indent="-342900" algn="l" rtl="0" eaLnBrk="1" latinLnBrk="0" hangingPunct="1">
              <a:spcBef>
                <a:spcPct val="20000"/>
              </a:spcBef>
              <a:buClr>
                <a:schemeClr val="tx2"/>
              </a:buClr>
              <a:buSzPct val="50000"/>
              <a:buFont typeface="Wingdings 2"/>
              <a:buChar char="ß"/>
              <a:defRPr kumimoji="0" sz="2600" kern="1200">
                <a:solidFill>
                  <a:srgbClr val="00B0F0"/>
                </a:solidFill>
                <a:latin typeface="+mn-lt"/>
                <a:ea typeface="+mn-ea"/>
                <a:cs typeface="+mn-cs"/>
              </a:defRPr>
            </a:lvl1pPr>
            <a:lvl2pPr marL="540000" indent="-285750" algn="l" rtl="0" eaLnBrk="1" latinLnBrk="0" hangingPunct="1">
              <a:spcBef>
                <a:spcPct val="20000"/>
              </a:spcBef>
              <a:buClr>
                <a:schemeClr val="tx2"/>
              </a:buClr>
              <a:buSzPct val="50000"/>
              <a:buFont typeface="Wingdings 2"/>
              <a:buChar char="Þ"/>
              <a:defRPr kumimoji="0" sz="2200" kern="1200">
                <a:solidFill>
                  <a:schemeClr val="tx1"/>
                </a:solidFill>
                <a:latin typeface="+mn-lt"/>
                <a:ea typeface="+mn-ea"/>
                <a:cs typeface="+mn-cs"/>
              </a:defRPr>
            </a:lvl2pPr>
            <a:lvl3pPr marL="8640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a:lnSpc>
                <a:spcPct val="110000"/>
              </a:lnSpc>
              <a:buSzPct val="100000"/>
              <a:buFont typeface="Wingdings" panose="05000000000000000000" pitchFamily="2" charset="2"/>
              <a:buChar char="Ø"/>
            </a:pPr>
            <a:r>
              <a:rPr lang="zh-CN" altLang="en-US" sz="2400" dirty="0">
                <a:solidFill>
                  <a:srgbClr val="203864"/>
                </a:solidFill>
                <a:latin typeface="+mj-ea"/>
                <a:ea typeface="+mj-ea"/>
              </a:rPr>
              <a:t>加速器发展了单束团和短束团供束模式，国际上</a:t>
            </a:r>
            <a:r>
              <a:rPr lang="zh-CN" altLang="en-US" sz="2400" dirty="0" smtClean="0">
                <a:solidFill>
                  <a:srgbClr val="203864"/>
                </a:solidFill>
                <a:latin typeface="+mj-ea"/>
                <a:ea typeface="+mj-ea"/>
              </a:rPr>
              <a:t>首次在</a:t>
            </a:r>
            <a:r>
              <a:rPr lang="en-US" altLang="zh-CN" sz="2400" dirty="0" smtClean="0">
                <a:solidFill>
                  <a:srgbClr val="203864"/>
                </a:solidFill>
                <a:latin typeface="+mj-ea"/>
                <a:ea typeface="+mj-ea"/>
              </a:rPr>
              <a:t>RCS</a:t>
            </a:r>
            <a:r>
              <a:rPr lang="zh-CN" altLang="en-US" sz="2400" dirty="0" smtClean="0">
                <a:solidFill>
                  <a:srgbClr val="203864"/>
                </a:solidFill>
                <a:latin typeface="+mj-ea"/>
                <a:ea typeface="+mj-ea"/>
              </a:rPr>
              <a:t>加速器上实现</a:t>
            </a:r>
            <a:r>
              <a:rPr lang="zh-CN" altLang="en-US" sz="2400" dirty="0" smtClean="0">
                <a:solidFill>
                  <a:srgbClr val="C00000"/>
                </a:solidFill>
                <a:latin typeface="+mj-ea"/>
                <a:ea typeface="+mj-ea"/>
              </a:rPr>
              <a:t>束团</a:t>
            </a:r>
            <a:r>
              <a:rPr lang="zh-CN" altLang="en-US" sz="2400" dirty="0">
                <a:solidFill>
                  <a:srgbClr val="C00000"/>
                </a:solidFill>
                <a:latin typeface="+mj-ea"/>
                <a:ea typeface="+mj-ea"/>
              </a:rPr>
              <a:t>旋转压缩</a:t>
            </a:r>
            <a:r>
              <a:rPr lang="zh-CN" altLang="en-US" sz="2400" dirty="0">
                <a:solidFill>
                  <a:srgbClr val="203864"/>
                </a:solidFill>
                <a:latin typeface="+mj-ea"/>
                <a:ea typeface="+mj-ea"/>
              </a:rPr>
              <a:t>的短束团引出</a:t>
            </a:r>
          </a:p>
        </p:txBody>
      </p:sp>
      <p:sp>
        <p:nvSpPr>
          <p:cNvPr id="8" name="Rectangle 4"/>
          <p:cNvSpPr>
            <a:spLocks noChangeArrowheads="1"/>
          </p:cNvSpPr>
          <p:nvPr/>
        </p:nvSpPr>
        <p:spPr bwMode="auto">
          <a:xfrm>
            <a:off x="921932" y="49750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对象 8"/>
          <p:cNvGraphicFramePr>
            <a:graphicFrameLocks noChangeAspect="1"/>
          </p:cNvGraphicFramePr>
          <p:nvPr>
            <p:extLst/>
          </p:nvPr>
        </p:nvGraphicFramePr>
        <p:xfrm>
          <a:off x="1538531" y="4632032"/>
          <a:ext cx="3218020" cy="2075246"/>
        </p:xfrm>
        <a:graphic>
          <a:graphicData uri="http://schemas.openxmlformats.org/presentationml/2006/ole">
            <mc:AlternateContent xmlns:mc="http://schemas.openxmlformats.org/markup-compatibility/2006">
              <mc:Choice xmlns:v="urn:schemas-microsoft-com:vml" Requires="v">
                <p:oleObj spid="_x0000_s2061" r:id="rId5" imgW="3945631" imgH="2569385" progId="Origin95.Graph">
                  <p:embed/>
                </p:oleObj>
              </mc:Choice>
              <mc:Fallback>
                <p:oleObj r:id="rId5" imgW="3945631" imgH="2569385" progId="Origin95.Graph">
                  <p:embed/>
                  <p:pic>
                    <p:nvPicPr>
                      <p:cNvPr id="9" name="对象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8531" y="4632032"/>
                        <a:ext cx="3218020" cy="2075246"/>
                      </a:xfrm>
                      <a:prstGeom prst="rect">
                        <a:avLst/>
                      </a:prstGeom>
                      <a:noFill/>
                    </p:spPr>
                  </p:pic>
                </p:oleObj>
              </mc:Fallback>
            </mc:AlternateContent>
          </a:graphicData>
        </a:graphic>
      </p:graphicFrame>
      <p:sp>
        <p:nvSpPr>
          <p:cNvPr id="10" name="文本框 9"/>
          <p:cNvSpPr txBox="1"/>
          <p:nvPr/>
        </p:nvSpPr>
        <p:spPr>
          <a:xfrm>
            <a:off x="316150" y="6049934"/>
            <a:ext cx="1828164" cy="584775"/>
          </a:xfrm>
          <a:prstGeom prst="rect">
            <a:avLst/>
          </a:prstGeom>
          <a:noFill/>
        </p:spPr>
        <p:txBody>
          <a:bodyPr wrap="square" rtlCol="0">
            <a:spAutoFit/>
          </a:bodyPr>
          <a:lstStyle/>
          <a:p>
            <a:r>
              <a:rPr lang="en-US" altLang="zh-CN" sz="1600" b="1" dirty="0">
                <a:solidFill>
                  <a:srgbClr val="0033CC"/>
                </a:solidFill>
                <a:latin typeface="+mj-ea"/>
                <a:ea typeface="+mj-ea"/>
              </a:rPr>
              <a:t>PRAB 25, 010401 (2022)</a:t>
            </a:r>
            <a:endParaRPr lang="zh-CN" altLang="en-US" sz="1600" b="1" dirty="0">
              <a:solidFill>
                <a:srgbClr val="0033CC"/>
              </a:solidFill>
              <a:latin typeface="+mj-ea"/>
              <a:ea typeface="+mj-ea"/>
            </a:endParaRPr>
          </a:p>
        </p:txBody>
      </p:sp>
      <p:sp>
        <p:nvSpPr>
          <p:cNvPr id="6" name="标题 5">
            <a:extLst>
              <a:ext uri="{FF2B5EF4-FFF2-40B4-BE49-F238E27FC236}">
                <a16:creationId xmlns:a16="http://schemas.microsoft.com/office/drawing/2014/main" id="{BEA7704D-EA6B-4E22-B970-C1804A6DDF4C}"/>
              </a:ext>
            </a:extLst>
          </p:cNvPr>
          <p:cNvSpPr>
            <a:spLocks noGrp="1"/>
          </p:cNvSpPr>
          <p:nvPr>
            <p:ph type="title"/>
          </p:nvPr>
        </p:nvSpPr>
        <p:spPr>
          <a:xfrm>
            <a:off x="210984" y="223414"/>
            <a:ext cx="8568952" cy="574576"/>
          </a:xfrm>
          <a:solidFill>
            <a:schemeClr val="bg1"/>
          </a:solidFill>
        </p:spPr>
        <p:txBody>
          <a:bodyPr>
            <a:noAutofit/>
          </a:bodyPr>
          <a:lstStyle/>
          <a:p>
            <a:pPr algn="ctr"/>
            <a:r>
              <a:rPr lang="en-US" altLang="zh-CN" sz="3200" dirty="0"/>
              <a:t>2</a:t>
            </a:r>
            <a:r>
              <a:rPr lang="en-US" altLang="zh-CN" sz="3200" dirty="0" smtClean="0"/>
              <a:t>. </a:t>
            </a:r>
            <a:r>
              <a:rPr lang="zh-CN" altLang="en-US" sz="3200" dirty="0"/>
              <a:t>极宽连续能谱的中子探测器标定平台</a:t>
            </a:r>
          </a:p>
        </p:txBody>
      </p:sp>
      <p:sp>
        <p:nvSpPr>
          <p:cNvPr id="12" name="灯片编号占位符 3">
            <a:extLst>
              <a:ext uri="{FF2B5EF4-FFF2-40B4-BE49-F238E27FC236}">
                <a16:creationId xmlns:a16="http://schemas.microsoft.com/office/drawing/2014/main" id="{8D9C5DEF-3DFB-46E1-8678-AC4D0D1A826B}"/>
              </a:ext>
            </a:extLst>
          </p:cNvPr>
          <p:cNvSpPr txBox="1">
            <a:spLocks/>
          </p:cNvSpPr>
          <p:nvPr/>
        </p:nvSpPr>
        <p:spPr>
          <a:xfrm>
            <a:off x="4114800" y="6400800"/>
            <a:ext cx="914400" cy="283464"/>
          </a:xfrm>
          <a:prstGeom prst="rect">
            <a:avLst/>
          </a:prstGeom>
          <a:noFill/>
        </p:spPr>
        <p:txBody>
          <a:bodyPr vert="horz" lIns="45720" rIns="45720" rtlCol="0" anchor="ctr"/>
          <a:lstStyle>
            <a:defPPr>
              <a:defRPr lang="zh-CN"/>
            </a:defPPr>
            <a:lvl1pPr marL="0" algn="ctr" defTabSz="914400" rtl="0" eaLnBrk="1" latinLnBrk="0" hangingPunct="1">
              <a:defRPr kumimoji="0" sz="1100" b="0" kern="1200">
                <a:solidFill>
                  <a:schemeClr val="tx2">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119CD0-8D4D-42FB-839F-4C6C0F92230C}" type="slidenum">
              <a:rPr lang="zh-CN" altLang="en-US" smtClean="0"/>
              <a:pPr/>
              <a:t>24</a:t>
            </a:fld>
            <a:endParaRPr lang="zh-CN" altLang="en-US"/>
          </a:p>
        </p:txBody>
      </p:sp>
    </p:spTree>
    <p:extLst>
      <p:ext uri="{BB962C8B-B14F-4D97-AF65-F5344CB8AC3E}">
        <p14:creationId xmlns:p14="http://schemas.microsoft.com/office/powerpoint/2010/main" val="2658219716"/>
      </p:ext>
    </p:extLst>
  </p:cSld>
  <p:clrMapOvr>
    <a:masterClrMapping/>
  </p:clrMapOvr>
  <mc:AlternateContent xmlns:mc="http://schemas.openxmlformats.org/markup-compatibility/2006" xmlns:p14="http://schemas.microsoft.com/office/powerpoint/2010/main">
    <mc:Choice Requires="p14">
      <p:transition spd="slow" p14:dur="2000" advTm="36634"/>
    </mc:Choice>
    <mc:Fallback xmlns="">
      <p:transition spd="slow" advTm="36634"/>
    </mc:Fallback>
  </mc:AlternateContent>
  <p:timing>
    <p:tnLst>
      <p:par>
        <p:cTn id="1" dur="indefinite" restart="never" nodeType="tmRoot"/>
      </p:par>
    </p:tnLst>
  </p:timing>
  <p:extLst mod="1">
    <p:ext uri="{3A86A75C-4F4B-4683-9AE1-C65F6400EC91}">
      <p14:laserTraceLst xmlns:p14="http://schemas.microsoft.com/office/powerpoint/2010/main">
        <p14:tracePtLst>
          <p14:tracePt t="572" x="3810000" y="6407150"/>
          <p14:tracePt t="581" x="3803650" y="6407150"/>
          <p14:tracePt t="593" x="3797300" y="6400800"/>
          <p14:tracePt t="604" x="3765550" y="6369050"/>
          <p14:tracePt t="620" x="3733800" y="6337300"/>
          <p14:tracePt t="639" x="3676650" y="6273800"/>
          <p14:tracePt t="653" x="3594100" y="6178550"/>
          <p14:tracePt t="670" x="3479800" y="6051550"/>
          <p14:tracePt t="686" x="3340100" y="5899150"/>
          <p14:tracePt t="703" x="3181350" y="5740400"/>
          <p14:tracePt t="722" x="3003550" y="5575300"/>
          <p14:tracePt t="736" x="2730500" y="5346700"/>
          <p14:tracePt t="753" x="2514600" y="5105400"/>
          <p14:tracePt t="770" x="2254250" y="4883150"/>
          <p14:tracePt t="786" x="2095500" y="4743450"/>
          <p14:tracePt t="803" x="1962150" y="4591050"/>
          <p14:tracePt t="820" x="1816100" y="4445000"/>
          <p14:tracePt t="840" x="1778000" y="4400550"/>
          <p14:tracePt t="855" x="1752600" y="4362450"/>
          <p14:tracePt t="870" x="1727200" y="4337050"/>
          <p14:tracePt t="886" x="1720850" y="4330700"/>
          <p14:tracePt t="1180" x="1714500" y="4330700"/>
          <p14:tracePt t="1204" x="1708150" y="4337050"/>
          <p14:tracePt t="1212" x="1708150" y="4343400"/>
          <p14:tracePt t="1220" x="1708150" y="4356100"/>
          <p14:tracePt t="1240" x="1695450" y="4387850"/>
          <p14:tracePt t="1253" x="1682750" y="4400550"/>
          <p14:tracePt t="1270" x="1670050" y="4400550"/>
          <p14:tracePt t="1303" x="1663700" y="4400550"/>
          <p14:tracePt t="1319" x="1657350" y="4400550"/>
          <p14:tracePt t="1380" x="1651000" y="4400550"/>
          <p14:tracePt t="1404" x="1644650" y="4400550"/>
          <p14:tracePt t="1420" x="1638300" y="4400550"/>
          <p14:tracePt t="1828" x="1631950" y="4400550"/>
          <p14:tracePt t="1845" x="1625600" y="4400550"/>
          <p14:tracePt t="1877" x="1619250" y="4400550"/>
          <p14:tracePt t="2060" x="1612900" y="4400550"/>
          <p14:tracePt t="2068" x="1606550" y="4394200"/>
          <p14:tracePt t="2093" x="1600200" y="4394200"/>
          <p14:tracePt t="2100" x="1593850" y="4394200"/>
          <p14:tracePt t="2116" x="1587500" y="4387850"/>
          <p14:tracePt t="2125" x="1574800" y="4387850"/>
          <p14:tracePt t="2140" x="1562100" y="4387850"/>
          <p14:tracePt t="2153" x="1549400" y="4387850"/>
          <p14:tracePt t="2169" x="1536700" y="4381500"/>
          <p14:tracePt t="2186" x="1524000" y="4375150"/>
          <p14:tracePt t="2203" x="1504950" y="4368800"/>
          <p14:tracePt t="2230" x="1422400" y="4330700"/>
          <p14:tracePt t="2253" x="1352550" y="4311650"/>
          <p14:tracePt t="2269" x="1314450" y="4292600"/>
          <p14:tracePt t="2286" x="1276350" y="4273550"/>
          <p14:tracePt t="2303" x="1244600" y="4248150"/>
          <p14:tracePt t="2319" x="1206500" y="4229100"/>
          <p14:tracePt t="2347" x="1155700" y="4203700"/>
          <p14:tracePt t="2369" x="1136650" y="4191000"/>
          <p14:tracePt t="2386" x="1130300" y="4191000"/>
          <p14:tracePt t="2444" x="1123950" y="4191000"/>
          <p14:tracePt t="2452" x="1117600" y="4184650"/>
          <p14:tracePt t="2460" x="1117600" y="4178300"/>
          <p14:tracePt t="2469" x="1111250" y="4171950"/>
          <p14:tracePt t="2486" x="1104900" y="4171950"/>
          <p14:tracePt t="2508" x="1104900" y="4165600"/>
          <p14:tracePt t="2519" x="1104900" y="4159250"/>
          <p14:tracePt t="3517" x="1104900" y="4133850"/>
          <p14:tracePt t="3524" x="1104900" y="4121150"/>
          <p14:tracePt t="3539" x="1104900" y="4089400"/>
          <p14:tracePt t="3552" x="1098550" y="4038600"/>
          <p14:tracePt t="3569" x="1098550" y="3994150"/>
          <p14:tracePt t="3585" x="1098550" y="3968750"/>
          <p14:tracePt t="3602" x="1079500" y="3962400"/>
          <p14:tracePt t="3623" x="1035050" y="3949700"/>
          <p14:tracePt t="3636" x="1009650" y="3943350"/>
          <p14:tracePt t="3652" x="965200" y="3911600"/>
          <p14:tracePt t="3900" x="965200" y="3917950"/>
          <p14:tracePt t="3908" x="971550" y="3917950"/>
          <p14:tracePt t="3917" x="977900" y="3924300"/>
          <p14:tracePt t="3924" x="984250" y="3930650"/>
          <p14:tracePt t="3937" x="990600" y="3937000"/>
          <p14:tracePt t="3952" x="1009650" y="3956050"/>
          <p14:tracePt t="4101" x="1009650" y="3949700"/>
          <p14:tracePt t="4109" x="1009650" y="3943350"/>
          <p14:tracePt t="4118" x="1009650" y="3937000"/>
          <p14:tracePt t="4137" x="1009650" y="3917950"/>
          <p14:tracePt t="4152" x="1009650" y="3898900"/>
          <p14:tracePt t="4168" x="1009650" y="3886200"/>
          <p14:tracePt t="4185" x="1009650" y="3860800"/>
          <p14:tracePt t="4202" x="1009650" y="3803650"/>
          <p14:tracePt t="4219" x="1009650" y="3708400"/>
          <p14:tracePt t="4238" x="1009650" y="3486150"/>
          <p14:tracePt t="4252" x="1022350" y="3340100"/>
          <p14:tracePt t="4268" x="1047750" y="3200400"/>
          <p14:tracePt t="4285" x="1073150" y="3067050"/>
          <p14:tracePt t="4302" x="1073150" y="2959100"/>
          <p14:tracePt t="4318" x="1073150" y="2851150"/>
          <p14:tracePt t="4338" x="1066800" y="2743200"/>
          <p14:tracePt t="4352" x="1066800" y="2660650"/>
          <p14:tracePt t="4368" x="1060450" y="2616200"/>
          <p14:tracePt t="4385" x="1054100" y="2584450"/>
          <p14:tracePt t="4402" x="1047750" y="2559050"/>
          <p14:tracePt t="4418" x="1047750" y="2540000"/>
          <p14:tracePt t="4440" x="1047750" y="2533650"/>
          <p14:tracePt t="4452" x="1047750" y="2520950"/>
          <p14:tracePt t="4469" x="1035050" y="2508250"/>
          <p14:tracePt t="4485" x="1035050" y="2501900"/>
          <p14:tracePt t="4502" x="1028700" y="2501900"/>
          <p14:tracePt t="4796" x="1022350" y="2501900"/>
          <p14:tracePt t="4836" x="1022350" y="2482850"/>
          <p14:tracePt t="4844" x="1016000" y="2482850"/>
          <p14:tracePt t="4852" x="1016000" y="2476500"/>
          <p14:tracePt t="4868" x="1016000" y="2470150"/>
          <p14:tracePt t="4908" x="1016000" y="2463800"/>
          <p14:tracePt t="4917" x="1016000" y="2457450"/>
          <p14:tracePt t="4924" x="1009650" y="2444750"/>
          <p14:tracePt t="4937" x="1009650" y="2438400"/>
          <p14:tracePt t="4952" x="1009650" y="2413000"/>
          <p14:tracePt t="4968" x="1009650" y="2387600"/>
          <p14:tracePt t="4985" x="1009650" y="2368550"/>
          <p14:tracePt t="5002" x="1003300" y="2349500"/>
          <p14:tracePt t="5018" x="1003300" y="2317750"/>
          <p14:tracePt t="5037" x="990600" y="2247900"/>
          <p14:tracePt t="5052" x="990600" y="2197100"/>
          <p14:tracePt t="5068" x="990600" y="2152650"/>
          <p14:tracePt t="5085" x="990600" y="2101850"/>
          <p14:tracePt t="5102" x="996950" y="2044700"/>
          <p14:tracePt t="5118" x="1028700" y="1987550"/>
          <p14:tracePt t="5138" x="1054100" y="1924050"/>
          <p14:tracePt t="5152" x="1079500" y="1866900"/>
          <p14:tracePt t="5169" x="1104900" y="1816100"/>
          <p14:tracePt t="5185" x="1123950" y="1790700"/>
          <p14:tracePt t="5202" x="1136650" y="1758950"/>
          <p14:tracePt t="5218" x="1149350" y="1752600"/>
          <p14:tracePt t="5237" x="1168400" y="1733550"/>
          <p14:tracePt t="5251" x="1174750" y="1714500"/>
          <p14:tracePt t="5268" x="1174750" y="1708150"/>
          <p14:tracePt t="5285" x="1181100" y="1701800"/>
          <p14:tracePt t="5302" x="1181100" y="1695450"/>
          <p14:tracePt t="5337" x="1181100" y="1689100"/>
          <p14:tracePt t="5404" x="1181100" y="1682750"/>
          <p14:tracePt t="5412" x="1174750" y="1682750"/>
          <p14:tracePt t="5437" x="1162050" y="1682750"/>
          <p14:tracePt t="5637" x="1162050" y="1689100"/>
          <p14:tracePt t="5643" x="1149350" y="1701800"/>
          <p14:tracePt t="5653" x="1136650" y="1708150"/>
          <p14:tracePt t="5692" x="1136650" y="1701800"/>
          <p14:tracePt t="5708" x="1136650" y="1695450"/>
          <p14:tracePt t="5717" x="1143000" y="1695450"/>
          <p14:tracePt t="5836" x="1143000" y="1689100"/>
          <p14:tracePt t="5853" x="1149350" y="1689100"/>
          <p14:tracePt t="6084" x="1155700" y="1689100"/>
          <p14:tracePt t="6100" x="1162050" y="1689100"/>
          <p14:tracePt t="6141" x="1168400" y="1689100"/>
          <p14:tracePt t="6148" x="1174750" y="1689100"/>
          <p14:tracePt t="6164" x="1187450" y="1689100"/>
          <p14:tracePt t="6173" x="1200150" y="1689100"/>
          <p14:tracePt t="6184" x="1206500" y="1689100"/>
          <p14:tracePt t="6201" x="1257300" y="1689100"/>
          <p14:tracePt t="6218" x="1333500" y="1689100"/>
          <p14:tracePt t="6237" x="1454150" y="1695450"/>
          <p14:tracePt t="6251" x="1504950" y="1695450"/>
          <p14:tracePt t="6268" x="1720850" y="1714500"/>
          <p14:tracePt t="6284" x="1866900" y="1714500"/>
          <p14:tracePt t="6301" x="1993900" y="1714500"/>
          <p14:tracePt t="6318" x="2089150" y="1714500"/>
          <p14:tracePt t="6337" x="2165350" y="1714500"/>
          <p14:tracePt t="6351" x="2216150" y="1714500"/>
          <p14:tracePt t="6368" x="2241550" y="1714500"/>
          <p14:tracePt t="6385" x="2254250" y="1714500"/>
          <p14:tracePt t="6401" x="2266950" y="1714500"/>
          <p14:tracePt t="6418" x="2273300" y="1714500"/>
          <p14:tracePt t="6437" x="2286000" y="1701800"/>
          <p14:tracePt t="6451" x="2292350" y="1701800"/>
          <p14:tracePt t="6468" x="2292350" y="1695450"/>
          <p14:tracePt t="6485" x="2305050" y="1695450"/>
          <p14:tracePt t="6501" x="2311400" y="1695450"/>
          <p14:tracePt t="7814" x="2317750" y="1695450"/>
          <p14:tracePt t="7820" x="2324100" y="1695450"/>
          <p14:tracePt t="7828" x="2336800" y="1695450"/>
          <p14:tracePt t="7836" x="2355850" y="1695450"/>
          <p14:tracePt t="7851" x="2387600" y="1689100"/>
          <p14:tracePt t="7867" x="2463800" y="1689100"/>
          <p14:tracePt t="7884" x="2622550" y="1689100"/>
          <p14:tracePt t="7901" x="2762250" y="1689100"/>
          <p14:tracePt t="7917" x="2908300" y="1689100"/>
          <p14:tracePt t="7936" x="3060700" y="1701800"/>
          <p14:tracePt t="7951" x="3206750" y="1708150"/>
          <p14:tracePt t="7967" x="3346450" y="1708150"/>
          <p14:tracePt t="7985" x="3486150" y="1708150"/>
          <p14:tracePt t="8001" x="3581400" y="1708150"/>
          <p14:tracePt t="8017" x="3644900" y="1708150"/>
          <p14:tracePt t="8036" x="3683000" y="1708150"/>
          <p14:tracePt t="8412" x="3708400" y="1708150"/>
          <p14:tracePt t="8422" x="3740150" y="1708150"/>
          <p14:tracePt t="8428" x="3803650" y="1714500"/>
          <p14:tracePt t="8437" x="3848100" y="1733550"/>
          <p14:tracePt t="8450" x="3905250" y="1739900"/>
          <p14:tracePt t="8467" x="4025900" y="1758950"/>
          <p14:tracePt t="8484" x="4171950" y="1778000"/>
          <p14:tracePt t="8500" x="4235450" y="1803400"/>
          <p14:tracePt t="8517" x="4241800" y="1809750"/>
          <p14:tracePt t="8550" x="4222750" y="1803400"/>
          <p14:tracePt t="8567" x="4222750" y="1797050"/>
          <p14:tracePt t="8749" x="4222750" y="1790700"/>
          <p14:tracePt t="8755" x="4216400" y="1790700"/>
          <p14:tracePt t="8767" x="4197350" y="1790700"/>
          <p14:tracePt t="8784" x="4178300" y="1803400"/>
          <p14:tracePt t="8800" x="4171950" y="1803400"/>
          <p14:tracePt t="8852" x="4184650" y="1803400"/>
          <p14:tracePt t="8867" x="4191000" y="1803400"/>
          <p14:tracePt t="8909" x="4197350" y="1803400"/>
          <p14:tracePt t="8925" x="4203700" y="1803400"/>
          <p14:tracePt t="8942" x="4210050" y="1803400"/>
          <p14:tracePt t="8956" x="4216400" y="1803400"/>
          <p14:tracePt t="8974" x="4229100" y="1803400"/>
          <p14:tracePt t="8980" x="4235450" y="1803400"/>
          <p14:tracePt t="8989" x="4241800" y="1803400"/>
          <p14:tracePt t="9000" x="4248150" y="1803400"/>
          <p14:tracePt t="9017" x="4254500" y="1803400"/>
          <p14:tracePt t="9093" x="4260850" y="1803400"/>
          <p14:tracePt t="9100" x="4267200" y="1803400"/>
          <p14:tracePt t="9109" x="4267200" y="1797050"/>
          <p14:tracePt t="9117" x="4279900" y="1790700"/>
          <p14:tracePt t="9135" x="4292600" y="1790700"/>
          <p14:tracePt t="9150" x="4311650" y="1790700"/>
          <p14:tracePt t="9167" x="4324350" y="1790700"/>
          <p14:tracePt t="9183" x="4343400" y="1790700"/>
          <p14:tracePt t="9200" x="4375150" y="1790700"/>
          <p14:tracePt t="9217" x="4425950" y="1790700"/>
          <p14:tracePt t="9236" x="4521200" y="1790700"/>
          <p14:tracePt t="9250" x="4546600" y="1790700"/>
          <p14:tracePt t="9267" x="4622800" y="1790700"/>
          <p14:tracePt t="9283" x="4730750" y="1790700"/>
          <p14:tracePt t="9300" x="4794250" y="1790700"/>
          <p14:tracePt t="9317" x="4851400" y="1790700"/>
          <p14:tracePt t="9336" x="4895850" y="1790700"/>
          <p14:tracePt t="9350" x="4946650" y="1790700"/>
          <p14:tracePt t="9367" x="4984750" y="1790700"/>
          <p14:tracePt t="9383" x="5041900" y="1790700"/>
          <p14:tracePt t="9400" x="5099050" y="1790700"/>
          <p14:tracePt t="9417" x="5130800" y="1790700"/>
          <p14:tracePt t="9436" x="5181600" y="1790700"/>
          <p14:tracePt t="9450" x="5194300" y="1790700"/>
          <p14:tracePt t="9467" x="5232400" y="1790700"/>
          <p14:tracePt t="9483" x="5334000" y="1790700"/>
          <p14:tracePt t="9500" x="5422900" y="1797050"/>
          <p14:tracePt t="9517" x="5530850" y="1797050"/>
          <p14:tracePt t="9536" x="5607050" y="1797050"/>
          <p14:tracePt t="9550" x="5676900" y="1797050"/>
          <p14:tracePt t="9567" x="5734050" y="1797050"/>
          <p14:tracePt t="9584" x="5778500" y="1803400"/>
          <p14:tracePt t="9600" x="5810250" y="1809750"/>
          <p14:tracePt t="9617" x="5835650" y="1809750"/>
          <p14:tracePt t="9637" x="5848350" y="1809750"/>
          <p14:tracePt t="9650" x="5854700" y="1809750"/>
          <p14:tracePt t="9683" x="5842000" y="1803400"/>
          <p14:tracePt t="9700" x="5797550" y="1778000"/>
          <p14:tracePt t="9852" x="5784850" y="1771650"/>
          <p14:tracePt t="9860" x="5772150" y="1771650"/>
          <p14:tracePt t="9892" x="5765800" y="1771650"/>
          <p14:tracePt t="9980" x="5772150" y="1771650"/>
          <p14:tracePt t="10804" x="5778500" y="1771650"/>
          <p14:tracePt t="10997" x="5784850" y="1771650"/>
          <p14:tracePt t="11005" x="5791200" y="1771650"/>
          <p14:tracePt t="11013" x="5797550" y="1771650"/>
          <p14:tracePt t="11020" x="5803900" y="1771650"/>
          <p14:tracePt t="11052" x="5810250" y="1771650"/>
          <p14:tracePt t="11076" x="5816600" y="1771650"/>
          <p14:tracePt t="11109" x="5822950" y="1771650"/>
          <p14:tracePt t="11245" x="5810250" y="1778000"/>
          <p14:tracePt t="11252" x="5784850" y="1784350"/>
          <p14:tracePt t="11260" x="5753100" y="1790700"/>
          <p14:tracePt t="11268" x="5708650" y="1803400"/>
          <p14:tracePt t="11283" x="5651500" y="1816100"/>
          <p14:tracePt t="11300" x="5530850" y="1822450"/>
          <p14:tracePt t="11316" x="5175250" y="1866900"/>
          <p14:tracePt t="11335" x="4794250" y="1892300"/>
          <p14:tracePt t="11350" x="4406900" y="1936750"/>
          <p14:tracePt t="11366" x="4025900" y="1962150"/>
          <p14:tracePt t="11383" x="3721100" y="2006600"/>
          <p14:tracePt t="11399" x="3403600" y="2038350"/>
          <p14:tracePt t="11416" x="3181350" y="2044700"/>
          <p14:tracePt t="11435" x="3022600" y="2070100"/>
          <p14:tracePt t="11449" x="2901950" y="2076450"/>
          <p14:tracePt t="11466" x="2819400" y="2089150"/>
          <p14:tracePt t="11483" x="2730500" y="2108200"/>
          <p14:tracePt t="11500" x="2686050" y="2127250"/>
          <p14:tracePt t="11502" x="2628900" y="2133600"/>
          <p14:tracePt t="11516" x="2508250" y="2184400"/>
          <p14:tracePt t="11535" x="2400300" y="2222500"/>
          <p14:tracePt t="11549" x="2317750" y="2279650"/>
          <p14:tracePt t="11566" x="2266950" y="2298700"/>
          <p14:tracePt t="11583" x="2216150" y="2330450"/>
          <p14:tracePt t="11600" x="2159000" y="2368550"/>
          <p14:tracePt t="11616" x="2076450" y="2432050"/>
          <p14:tracePt t="11635" x="2000250" y="2489200"/>
          <p14:tracePt t="11649" x="1962150" y="2508250"/>
          <p14:tracePt t="11666" x="1949450" y="2520950"/>
          <p14:tracePt t="11716" x="1949450" y="2533650"/>
          <p14:tracePt t="11724" x="1949450" y="2540000"/>
          <p14:tracePt t="11757" x="1955800" y="2540000"/>
          <p14:tracePt t="11764" x="1974850" y="2520950"/>
          <p14:tracePt t="11772" x="1993900" y="2501900"/>
          <p14:tracePt t="11783" x="2019300" y="2463800"/>
          <p14:tracePt t="11800" x="2076450" y="2387600"/>
          <p14:tracePt t="12005" x="2076450" y="2381250"/>
          <p14:tracePt t="12021" x="2070100" y="2387600"/>
          <p14:tracePt t="12029" x="2063750" y="2387600"/>
          <p14:tracePt t="12061" x="2057400" y="2387600"/>
          <p14:tracePt t="12068" x="2038350" y="2387600"/>
          <p14:tracePt t="12076" x="2025650" y="2387600"/>
          <p14:tracePt t="12084" x="2006600" y="2387600"/>
          <p14:tracePt t="12099" x="1993900" y="2387600"/>
          <p14:tracePt t="12116" x="1943100" y="2387600"/>
          <p14:tracePt t="12136" x="1873250" y="2393950"/>
          <p14:tracePt t="12149" x="1790700" y="2406650"/>
          <p14:tracePt t="12166" x="1727200" y="2413000"/>
          <p14:tracePt t="12182" x="1682750" y="2425700"/>
          <p14:tracePt t="12199" x="1625600" y="2432050"/>
          <p14:tracePt t="12216" x="1536700" y="2438400"/>
          <p14:tracePt t="12232" x="1473200" y="2444750"/>
          <p14:tracePt t="12255" x="1409700" y="2457450"/>
          <p14:tracePt t="13196" x="1416050" y="2463800"/>
          <p14:tracePt t="13204" x="1428750" y="2470150"/>
          <p14:tracePt t="13212" x="1435100" y="2470150"/>
          <p14:tracePt t="13222" x="1447800" y="2476500"/>
          <p14:tracePt t="13233" x="1454150" y="2476500"/>
          <p14:tracePt t="13249" x="1492250" y="2482850"/>
          <p14:tracePt t="13265" x="1530350" y="2489200"/>
          <p14:tracePt t="13282" x="1568450" y="2495550"/>
          <p14:tracePt t="13299" x="1593850" y="2501900"/>
          <p14:tracePt t="13315" x="1606550" y="2501900"/>
          <p14:tracePt t="13334" x="1625600" y="2501900"/>
          <p14:tracePt t="13349" x="1644650" y="2501900"/>
          <p14:tracePt t="13365" x="1657350" y="2501900"/>
          <p14:tracePt t="13382" x="1670050" y="2501900"/>
          <p14:tracePt t="13399" x="1689100" y="2501900"/>
          <p14:tracePt t="13415" x="1701800" y="2501900"/>
          <p14:tracePt t="13434" x="1708150" y="2501900"/>
          <p14:tracePt t="14739" x="1733550" y="2508250"/>
          <p14:tracePt t="14748" x="1771650" y="2508250"/>
          <p14:tracePt t="14756" x="1828800" y="2508250"/>
          <p14:tracePt t="14766" x="1873250" y="2514600"/>
          <p14:tracePt t="14782" x="1949450" y="2514600"/>
          <p14:tracePt t="14798" x="2076450" y="2520950"/>
          <p14:tracePt t="14815" x="2273300" y="2533650"/>
          <p14:tracePt t="14834" x="2470150" y="2552700"/>
          <p14:tracePt t="14848" x="2616200" y="2559050"/>
          <p14:tracePt t="14865" x="2692400" y="2559050"/>
          <p14:tracePt t="14882" x="2724150" y="2559050"/>
          <p14:tracePt t="14898" x="2736850" y="2559050"/>
          <p14:tracePt t="14990" x="2743200" y="2559050"/>
          <p14:tracePt t="14996" x="2749550" y="2559050"/>
          <p14:tracePt t="15005" x="2762250" y="2559050"/>
          <p14:tracePt t="15015" x="2774950" y="2559050"/>
          <p14:tracePt t="15034" x="2794000" y="2559050"/>
          <p14:tracePt t="15048" x="2825750" y="2559050"/>
          <p14:tracePt t="15065" x="2876550" y="2559050"/>
          <p14:tracePt t="15081" x="2940050" y="2559050"/>
          <p14:tracePt t="15098" x="2997200" y="2565400"/>
          <p14:tracePt t="15115" x="3022600" y="2565400"/>
          <p14:tracePt t="15132" x="3035300" y="2565400"/>
          <p14:tracePt t="15404" x="3041650" y="2565400"/>
          <p14:tracePt t="15411" x="3054350" y="2565400"/>
          <p14:tracePt t="15421" x="3073400" y="2565400"/>
          <p14:tracePt t="15431" x="3105150" y="2565400"/>
          <p14:tracePt t="15452" x="3289300" y="2565400"/>
          <p14:tracePt t="15465" x="3365500" y="2565400"/>
          <p14:tracePt t="15481" x="3498850" y="2565400"/>
          <p14:tracePt t="15498" x="3657600" y="2559050"/>
          <p14:tracePt t="15515" x="3759200" y="2559050"/>
          <p14:tracePt t="15517" x="3778250" y="2559050"/>
          <p14:tracePt t="15535" x="3797300" y="2552700"/>
          <p14:tracePt t="15764" x="3797300" y="2546350"/>
          <p14:tracePt t="15788" x="3790950" y="2546350"/>
          <p14:tracePt t="16108" x="3797300" y="2540000"/>
          <p14:tracePt t="16116" x="3822700" y="2533650"/>
          <p14:tracePt t="16124" x="3854450" y="2527300"/>
          <p14:tracePt t="16133" x="3911600" y="2520950"/>
          <p14:tracePt t="16148" x="4038600" y="2514600"/>
          <p14:tracePt t="16164" x="4184650" y="2501900"/>
          <p14:tracePt t="16181" x="4387850" y="2495550"/>
          <p14:tracePt t="16198" x="4572000" y="2476500"/>
          <p14:tracePt t="16215" x="4737100" y="2451100"/>
          <p14:tracePt t="16233" x="4902200" y="2444750"/>
          <p14:tracePt t="16248" x="5029200" y="2444750"/>
          <p14:tracePt t="16265" x="5124450" y="2438400"/>
          <p14:tracePt t="16281" x="5200650" y="2438400"/>
          <p14:tracePt t="16298" x="5257800" y="2432050"/>
          <p14:tracePt t="16315" x="5302250" y="2432050"/>
          <p14:tracePt t="16334" x="5321300" y="2419350"/>
          <p14:tracePt t="16348" x="5327650" y="2413000"/>
          <p14:tracePt t="16436" x="5334000" y="2413000"/>
          <p14:tracePt t="16443" x="5340350" y="2413000"/>
          <p14:tracePt t="16459" x="5346700" y="2413000"/>
          <p14:tracePt t="16476" x="5353050" y="2413000"/>
          <p14:tracePt t="16484" x="5359400" y="2413000"/>
          <p14:tracePt t="16541" x="5359400" y="2406650"/>
          <p14:tracePt t="16548" x="5359400" y="2387600"/>
          <p14:tracePt t="16556" x="5353050" y="2381250"/>
          <p14:tracePt t="16564" x="5334000" y="2362200"/>
          <p14:tracePt t="16581" x="5321300" y="2362200"/>
          <p14:tracePt t="16797" x="5327650" y="2355850"/>
          <p14:tracePt t="16804" x="5340350" y="2355850"/>
          <p14:tracePt t="16829" x="5346700" y="2349500"/>
          <p14:tracePt t="16836" x="5353050" y="2349500"/>
          <p14:tracePt t="16847" x="5353050" y="2343150"/>
          <p14:tracePt t="17092" x="5346700" y="2343150"/>
          <p14:tracePt t="17100" x="5334000" y="2343150"/>
          <p14:tracePt t="17108" x="5327650" y="2343150"/>
          <p14:tracePt t="17116" x="5327650" y="2349500"/>
          <p14:tracePt t="17134" x="5308600" y="2362200"/>
          <p14:tracePt t="17148" x="5289550" y="2368550"/>
          <p14:tracePt t="17164" x="5257800" y="2387600"/>
          <p14:tracePt t="17181" x="5226050" y="2425700"/>
          <p14:tracePt t="17197" x="5118100" y="2527300"/>
          <p14:tracePt t="17214" x="4940300" y="2692400"/>
          <p14:tracePt t="17234" x="4546600" y="2965450"/>
          <p14:tracePt t="17248" x="4083050" y="3429000"/>
          <p14:tracePt t="17264" x="3689350" y="3829050"/>
          <p14:tracePt t="17281" x="3390900" y="4133850"/>
          <p14:tracePt t="17297" x="3244850" y="4292600"/>
          <p14:tracePt t="17314" x="3143250" y="4381500"/>
          <p14:tracePt t="17333" x="3067050" y="4445000"/>
          <p14:tracePt t="17347" x="3060700" y="4457700"/>
          <p14:tracePt t="17364" x="3054350" y="4457700"/>
          <p14:tracePt t="17381" x="3041650" y="4419600"/>
          <p14:tracePt t="17398" x="3041650" y="4356100"/>
          <p14:tracePt t="17414" x="3041650" y="4279900"/>
          <p14:tracePt t="17772" x="3035300" y="4279900"/>
          <p14:tracePt t="17797" x="3035300" y="4273550"/>
          <p14:tracePt t="17803" x="3035300" y="4267200"/>
          <p14:tracePt t="17820" x="3028950" y="4267200"/>
          <p14:tracePt t="17831" x="3022600" y="4260850"/>
          <p14:tracePt t="17847" x="3003550" y="4260850"/>
          <p14:tracePt t="17864" x="2984500" y="4254500"/>
          <p14:tracePt t="17881" x="2946400" y="4248150"/>
          <p14:tracePt t="17897" x="2914650" y="4241800"/>
          <p14:tracePt t="17914" x="2889250" y="4241800"/>
          <p14:tracePt t="17932" x="2863850" y="4241800"/>
          <p14:tracePt t="17947" x="2851150" y="4235450"/>
          <p14:tracePt t="17964" x="2813050" y="4229100"/>
          <p14:tracePt t="17981" x="2774950" y="4229100"/>
          <p14:tracePt t="17997" x="2743200" y="4229100"/>
          <p14:tracePt t="18053" x="2736850" y="4229100"/>
          <p14:tracePt t="18061" x="2736850" y="4222750"/>
          <p14:tracePt t="18077" x="2730500" y="4216400"/>
          <p14:tracePt t="18084" x="2724150" y="4210050"/>
          <p14:tracePt t="18109" x="2711450" y="4203700"/>
          <p14:tracePt t="18116" x="2705100" y="4197350"/>
          <p14:tracePt t="18130" x="2692400" y="4191000"/>
          <p14:tracePt t="18148" x="2660650" y="4184650"/>
          <p14:tracePt t="18164" x="2654300" y="4184650"/>
          <p14:tracePt t="18180" x="2647950" y="4171950"/>
          <p14:tracePt t="18197" x="2628900" y="4159250"/>
          <p14:tracePt t="18214" x="2597150" y="4146550"/>
          <p14:tracePt t="18233" x="2578100" y="4140200"/>
          <p14:tracePt t="18247" x="2578100" y="4133850"/>
          <p14:tracePt t="18676" x="2559050" y="4133850"/>
          <p14:tracePt t="18686" x="2533650" y="4127500"/>
          <p14:tracePt t="18692" x="2508250" y="4121150"/>
          <p14:tracePt t="18700" x="2476500" y="4114800"/>
          <p14:tracePt t="18714" x="2470150" y="4114800"/>
          <p14:tracePt t="18949" x="2470150" y="4108450"/>
          <p14:tracePt t="18955" x="2476500" y="4108450"/>
          <p14:tracePt t="18996" x="2482850" y="4108450"/>
          <p14:tracePt t="19028" x="2476500" y="4108450"/>
          <p14:tracePt t="19084" x="2470150" y="4108450"/>
          <p14:tracePt t="19300" x="2476500" y="4108450"/>
          <p14:tracePt t="19309" x="2482850" y="4108450"/>
          <p14:tracePt t="19325" x="2489200" y="4108450"/>
          <p14:tracePt t="19332" x="2495550" y="4108450"/>
          <p14:tracePt t="19347" x="2508250" y="4108450"/>
          <p14:tracePt t="19364" x="2559050" y="4108450"/>
          <p14:tracePt t="19380" x="2609850" y="4108450"/>
          <p14:tracePt t="19397" x="2647950" y="4108450"/>
          <p14:tracePt t="19414" x="2705100" y="4108450"/>
          <p14:tracePt t="19431" x="2768600" y="4102100"/>
          <p14:tracePt t="19447" x="2876550" y="4102100"/>
          <p14:tracePt t="19463" x="2984500" y="4102100"/>
          <p14:tracePt t="19480" x="3111500" y="4102100"/>
          <p14:tracePt t="19497" x="3257550" y="4102100"/>
          <p14:tracePt t="19513" x="3409950" y="4102100"/>
          <p14:tracePt t="19516" x="3473450" y="4102100"/>
          <p14:tracePt t="19531" x="3568700" y="4095750"/>
          <p14:tracePt t="19547" x="3600450" y="4095750"/>
          <p14:tracePt t="19564" x="3657600" y="4095750"/>
          <p14:tracePt t="19580" x="3708400" y="4095750"/>
          <p14:tracePt t="19597" x="3721100" y="4095750"/>
          <p14:tracePt t="19613" x="3733800" y="4095750"/>
          <p14:tracePt t="19631" x="3759200" y="4095750"/>
          <p14:tracePt t="19647" x="3803650" y="4095750"/>
          <p14:tracePt t="19663" x="3835400" y="4089400"/>
          <p14:tracePt t="19680" x="3886200" y="4089400"/>
          <p14:tracePt t="19697" x="3930650" y="4083050"/>
          <p14:tracePt t="19714" x="3981450" y="4076700"/>
          <p14:tracePt t="19732" x="4032250" y="4070350"/>
          <p14:tracePt t="19747" x="4057650" y="4070350"/>
          <p14:tracePt t="19763" x="4108450" y="4070350"/>
          <p14:tracePt t="19780" x="4260850" y="4064000"/>
          <p14:tracePt t="19797" x="4368800" y="4051300"/>
          <p14:tracePt t="19813" x="4438650" y="4038600"/>
          <p14:tracePt t="19833" x="4495800" y="4032250"/>
          <p14:tracePt t="19846" x="4527550" y="4019550"/>
          <p14:tracePt t="19863" x="4540250" y="4019550"/>
          <p14:tracePt t="19880" x="4546600" y="4019550"/>
          <p14:tracePt t="19913" x="4546600" y="4013200"/>
          <p14:tracePt t="19932" x="4546600" y="4000500"/>
          <p14:tracePt t="19947" x="4552950" y="4000500"/>
          <p14:tracePt t="19963" x="4559300" y="4000500"/>
          <p14:tracePt t="21484" x="4552950" y="4000500"/>
          <p14:tracePt t="21491" x="4540250" y="4000500"/>
          <p14:tracePt t="21500" x="4521200" y="4006850"/>
          <p14:tracePt t="21513" x="4489450" y="4013200"/>
          <p14:tracePt t="21532" x="4387850" y="4051300"/>
          <p14:tracePt t="21546" x="4324350" y="4070350"/>
          <p14:tracePt t="21563" x="4191000" y="4102100"/>
          <p14:tracePt t="21579" x="4006850" y="4152900"/>
          <p14:tracePt t="21580" x="3930650" y="4178300"/>
          <p14:tracePt t="21596" x="3810000" y="4191000"/>
          <p14:tracePt t="21613" x="3746500" y="4197350"/>
          <p14:tracePt t="21632" x="3721100" y="4197350"/>
          <p14:tracePt t="21646" x="3670300" y="4197350"/>
          <p14:tracePt t="21663" x="3594100" y="4222750"/>
          <p14:tracePt t="21679" x="3505200" y="4235450"/>
          <p14:tracePt t="21696" x="3441700" y="4260850"/>
          <p14:tracePt t="21713" x="3390900" y="4260850"/>
          <p14:tracePt t="21732" x="3371850" y="4260850"/>
          <p14:tracePt t="21746" x="3371850" y="4267200"/>
          <p14:tracePt t="22043" x="3365500" y="4267200"/>
          <p14:tracePt t="22051" x="3352800" y="4267200"/>
          <p14:tracePt t="22060" x="3327400" y="4267200"/>
          <p14:tracePt t="22068" x="3302000" y="4267200"/>
          <p14:tracePt t="22079" x="3289300" y="4267200"/>
          <p14:tracePt t="22096" x="3244850" y="4260850"/>
          <p14:tracePt t="22113" x="3232150" y="4260850"/>
          <p14:tracePt t="22129" x="3213100" y="4254500"/>
          <p14:tracePt t="22148" x="3200400" y="4254500"/>
          <p14:tracePt t="22491" x="3206750" y="4254500"/>
          <p14:tracePt t="22508" x="3219450" y="4254500"/>
          <p14:tracePt t="22518" x="3238500" y="4254500"/>
          <p14:tracePt t="22524" x="3251200" y="4254500"/>
          <p14:tracePt t="22532" x="3276600" y="4254500"/>
          <p14:tracePt t="22546" x="3314700" y="4254500"/>
          <p14:tracePt t="22562" x="3403600" y="4267200"/>
          <p14:tracePt t="22579" x="3524250" y="4267200"/>
          <p14:tracePt t="22596" x="3689350" y="4267200"/>
          <p14:tracePt t="22612" x="3810000" y="4273550"/>
          <p14:tracePt t="22629" x="3949700" y="4273550"/>
          <p14:tracePt t="22648" x="4083050" y="4273550"/>
          <p14:tracePt t="22662" x="4222750" y="4273550"/>
          <p14:tracePt t="22679" x="4330700" y="4273550"/>
          <p14:tracePt t="22696" x="4387850" y="4273550"/>
          <p14:tracePt t="22712" x="4400550" y="4273550"/>
          <p14:tracePt t="23340" x="4375150" y="4273550"/>
          <p14:tracePt t="23349" x="4343400" y="4273550"/>
          <p14:tracePt t="23356" x="4298950" y="4273550"/>
          <p14:tracePt t="23364" x="4273550" y="4273550"/>
          <p14:tracePt t="23379" x="4229100" y="4279900"/>
          <p14:tracePt t="23395" x="4095750" y="4286250"/>
          <p14:tracePt t="23412" x="3619500" y="4305300"/>
          <p14:tracePt t="23433" x="3054350" y="4318000"/>
          <p14:tracePt t="23445" x="2470150" y="4318000"/>
          <p14:tracePt t="23462" x="1936750" y="4318000"/>
          <p14:tracePt t="23479" x="1517650" y="4330700"/>
          <p14:tracePt t="23495" x="1257300" y="4349750"/>
          <p14:tracePt t="23512" x="1123950" y="4381500"/>
          <p14:tracePt t="23533" x="1066800" y="4419600"/>
          <p14:tracePt t="23545" x="1066800" y="4464050"/>
          <p14:tracePt t="23562" x="1066800" y="4470400"/>
          <p14:tracePt t="23579" x="1054100" y="4495800"/>
          <p14:tracePt t="23595" x="1035050" y="4514850"/>
          <p14:tracePt t="23612" x="1028700" y="4514850"/>
          <p14:tracePt t="24580" x="1035050" y="4533900"/>
          <p14:tracePt t="24589" x="1104900" y="4597400"/>
          <p14:tracePt t="24596" x="1174750" y="4654550"/>
          <p14:tracePt t="24612" x="1358900" y="4813300"/>
          <p14:tracePt t="24630" x="1619250" y="5041900"/>
          <p14:tracePt t="24645" x="2032000" y="5314950"/>
          <p14:tracePt t="24668" x="2667000" y="5803900"/>
          <p14:tracePt t="24697" x="3105150" y="6108700"/>
          <p14:tracePt t="24727" x="3308350" y="6197600"/>
          <p14:tracePt t="24750" x="3340100" y="6203950"/>
          <p14:tracePt t="24836" x="3333750" y="6203950"/>
          <p14:tracePt t="24852" x="3327400" y="6203950"/>
          <p14:tracePt t="24861" x="3314700" y="6203950"/>
          <p14:tracePt t="24878" x="3270250" y="6172200"/>
          <p14:tracePt t="24895" x="3213100" y="6121400"/>
          <p14:tracePt t="24912" x="3194050" y="6096000"/>
          <p14:tracePt t="25148" x="3194050" y="6115050"/>
          <p14:tracePt t="25159" x="3200400" y="6146800"/>
          <p14:tracePt t="25172" x="3206750" y="6203950"/>
          <p14:tracePt t="25185" x="3206750" y="6210300"/>
          <p14:tracePt t="25212" x="3213100" y="6216650"/>
          <p14:tracePt t="25231" x="3213100" y="6223000"/>
          <p14:tracePt t="25245" x="3225800" y="6235700"/>
          <p14:tracePt t="25261" x="3232150" y="6235700"/>
          <p14:tracePt t="25278" x="3232150" y="6242050"/>
          <p14:tracePt t="25295" x="3238500" y="6248400"/>
          <p14:tracePt t="25312" x="3244850" y="6248400"/>
          <p14:tracePt t="25328" x="3257550" y="6248400"/>
          <p14:tracePt t="25347" x="3282950" y="6254750"/>
          <p14:tracePt t="25361" x="3333750" y="6267450"/>
          <p14:tracePt t="25378" x="3416300" y="6273800"/>
          <p14:tracePt t="25395" x="3524250" y="6273800"/>
          <p14:tracePt t="25411" x="3657600" y="6261100"/>
          <p14:tracePt t="25430" x="3835400" y="6210300"/>
          <p14:tracePt t="25445" x="3975100" y="6153150"/>
          <p14:tracePt t="25461" x="4121150" y="6083300"/>
          <p14:tracePt t="25478" x="4210050" y="5981700"/>
          <p14:tracePt t="25495" x="4298950" y="5886450"/>
          <p14:tracePt t="25511" x="4337050" y="5822950"/>
          <p14:tracePt t="25530" x="4343400" y="5803900"/>
          <p14:tracePt t="25532" x="4343400" y="5797550"/>
          <p14:tracePt t="25546" x="4343400" y="5791200"/>
          <p14:tracePt t="25564" x="4343400" y="5784850"/>
          <p14:tracePt t="25578" x="4343400" y="5778500"/>
          <p14:tracePt t="25595" x="4343400" y="5759450"/>
          <p14:tracePt t="25612" x="4343400" y="5740400"/>
          <p14:tracePt t="25630" x="4343400" y="5715000"/>
          <p14:tracePt t="25645" x="4343400" y="5689600"/>
          <p14:tracePt t="25661" x="4349750" y="5676900"/>
          <p14:tracePt t="25749" x="4349750" y="5689600"/>
          <p14:tracePt t="25759" x="4349750" y="5702300"/>
          <p14:tracePt t="25771" x="4349750" y="5727700"/>
          <p14:tracePt t="25782" x="4330700" y="5784850"/>
          <p14:tracePt t="25796" x="4318000" y="5842000"/>
          <p14:tracePt t="25812" x="4286250" y="6038850"/>
          <p14:tracePt t="25828" x="4267200" y="6134100"/>
          <p14:tracePt t="25847" x="4254500" y="6184900"/>
          <p14:tracePt t="25861" x="4248150" y="6223000"/>
          <p14:tracePt t="25878" x="4235450" y="6235700"/>
          <p14:tracePt t="25894" x="4222750" y="6248400"/>
          <p14:tracePt t="25911" x="4210050" y="6254750"/>
          <p14:tracePt t="25965" x="4203700" y="6248400"/>
          <p14:tracePt t="25977" x="4197350" y="6235700"/>
          <p14:tracePt t="25989" x="4197350" y="6216650"/>
          <p14:tracePt t="26001" x="4197350" y="6210300"/>
          <p14:tracePt t="26013" x="4197350" y="6197600"/>
          <p14:tracePt t="26031" x="4216400" y="6153150"/>
          <p14:tracePt t="26046" x="4229100" y="6115050"/>
          <p14:tracePt t="26063" x="4235450" y="6076950"/>
          <p14:tracePt t="26078" x="4254500" y="6051550"/>
          <p14:tracePt t="26094" x="4260850" y="6038850"/>
          <p14:tracePt t="26111" x="4292600" y="6026150"/>
          <p14:tracePt t="26128" x="4318000" y="6019800"/>
          <p14:tracePt t="26147" x="4343400" y="5988050"/>
          <p14:tracePt t="26161" x="4349750" y="5981700"/>
          <p14:tracePt t="26178" x="4356100" y="5981700"/>
          <p14:tracePt t="26214" x="4349750" y="5988050"/>
          <p14:tracePt t="26230" x="4343400" y="6007100"/>
          <p14:tracePt t="26244" x="4311650" y="6070600"/>
          <p14:tracePt t="26261" x="4254500" y="6146800"/>
          <p14:tracePt t="26278" x="4152900" y="6229350"/>
          <p14:tracePt t="26294" x="4038600" y="6286500"/>
          <p14:tracePt t="26311" x="3949700" y="6299200"/>
          <p14:tracePt t="26331" x="3917950" y="6299200"/>
          <p14:tracePt t="26349" x="3905250" y="6305550"/>
          <p14:tracePt t="26395" x="3898900" y="6305550"/>
          <p14:tracePt t="26407" x="3873500" y="6305550"/>
          <p14:tracePt t="26421" x="3803650" y="6292850"/>
          <p14:tracePt t="26436" x="3759200" y="6280150"/>
          <p14:tracePt t="26451" x="3746500" y="6273800"/>
          <p14:tracePt t="26469" x="3733800" y="6267450"/>
          <p14:tracePt t="26485" x="3733800" y="6254750"/>
          <p14:tracePt t="26540" x="3714750" y="6254750"/>
          <p14:tracePt t="26555" x="3702050" y="6254750"/>
          <p14:tracePt t="26568" x="3670300" y="6261100"/>
          <p14:tracePt t="26595" x="3663950" y="6261100"/>
          <p14:tracePt t="26611" x="3651250" y="6261100"/>
          <p14:tracePt t="26632" x="3479800" y="6223000"/>
          <p14:tracePt t="26650" x="3257550" y="6197600"/>
          <p14:tracePt t="26665" x="2914650" y="6165850"/>
          <p14:tracePt t="26679" x="2647950" y="6134100"/>
          <p14:tracePt t="26694" x="2476500" y="6134100"/>
          <p14:tracePt t="26711" x="2419350" y="6134100"/>
          <p14:tracePt t="26728" x="2413000" y="6134100"/>
          <p14:tracePt t="26780" x="2419350" y="6140450"/>
          <p14:tracePt t="26793" x="2432050" y="6140450"/>
          <p14:tracePt t="26806" x="2444750" y="6140450"/>
          <p14:tracePt t="26821" x="2476500" y="6140450"/>
          <p14:tracePt t="26836" x="2520950" y="6140450"/>
          <p14:tracePt t="26854" x="2565400" y="6146800"/>
          <p14:tracePt t="26869" x="2609850" y="6172200"/>
          <p14:tracePt t="26883" x="2616200" y="6178550"/>
          <p14:tracePt t="26896" x="2635250" y="6191250"/>
          <p14:tracePt t="26912" x="2673350" y="6197600"/>
          <p14:tracePt t="26931" x="2705100" y="6197600"/>
          <p14:tracePt t="26946" x="2755900" y="6203950"/>
          <p14:tracePt t="26973" x="2844800" y="6197600"/>
          <p14:tracePt t="26991" x="2876550" y="6172200"/>
          <p14:tracePt t="27005" x="2921000" y="6115050"/>
          <p14:tracePt t="27019" x="2965450" y="6051550"/>
          <p14:tracePt t="27034" x="2978150" y="6019800"/>
          <p14:tracePt t="27036" x="2990850" y="6000750"/>
          <p14:tracePt t="27056" x="3016250" y="5949950"/>
          <p14:tracePt t="27073" x="3060700" y="5918200"/>
          <p14:tracePt t="27088" x="3111500" y="5892800"/>
          <p14:tracePt t="27104" x="3181350" y="5880100"/>
          <p14:tracePt t="27121" x="3257550" y="5873750"/>
          <p14:tracePt t="27140" x="3486150" y="5861050"/>
          <p14:tracePt t="27156" x="3676650" y="5854700"/>
          <p14:tracePt t="27171" x="3810000" y="5848350"/>
          <p14:tracePt t="27185" x="3886200" y="5848350"/>
          <p14:tracePt t="27199" x="4025900" y="5835650"/>
          <p14:tracePt t="27212" x="4102100" y="5835650"/>
          <p14:tracePt t="27230" x="4133850" y="5835650"/>
          <p14:tracePt t="27245" x="4146550" y="5842000"/>
          <p14:tracePt t="27332" x="4146550" y="5848350"/>
          <p14:tracePt t="27348" x="4152900" y="5861050"/>
          <p14:tracePt t="27361" x="4159250" y="5880100"/>
          <p14:tracePt t="27378" x="4178300" y="5899150"/>
          <p14:tracePt t="27394" x="4184650" y="5924550"/>
          <p14:tracePt t="27411" x="4184650" y="5930900"/>
          <p14:tracePt t="27430" x="4191000" y="5943600"/>
          <p14:tracePt t="27445" x="4191000" y="5962650"/>
          <p14:tracePt t="27477" x="4191000" y="5975350"/>
          <p14:tracePt t="27511" x="4197350" y="5981700"/>
          <p14:tracePt t="27527" x="4197350" y="5988050"/>
          <p14:tracePt t="27546" x="4203700" y="5994400"/>
          <p14:tracePt t="27561" x="4210050" y="6007100"/>
          <p14:tracePt t="27577" x="4222750" y="6013450"/>
          <p14:tracePt t="27594" x="4229100" y="6013450"/>
          <p14:tracePt t="27611" x="4235450" y="6019800"/>
          <p14:tracePt t="27629" x="4241800" y="6019800"/>
          <p14:tracePt t="27660" x="4254500" y="6019800"/>
          <p14:tracePt t="27677" x="4267200" y="6019800"/>
          <p14:tracePt t="27694" x="4292600" y="6019800"/>
          <p14:tracePt t="27710" x="4318000" y="6019800"/>
          <p14:tracePt t="27730" x="4324350" y="6019800"/>
          <p14:tracePt t="27901" x="4324350" y="6013450"/>
          <p14:tracePt t="27911" x="4324350" y="5994400"/>
          <p14:tracePt t="27927" x="4324350" y="5949950"/>
          <p14:tracePt t="27944" x="4305300" y="5886450"/>
          <p14:tracePt t="27960" x="4298950" y="5842000"/>
          <p14:tracePt t="27977" x="4292600" y="5791200"/>
          <p14:tracePt t="27994" x="4292600" y="5753100"/>
          <p14:tracePt t="28010" x="4292600" y="5708650"/>
          <p14:tracePt t="28035" x="4292600" y="5676900"/>
          <p14:tracePt t="28036" x="4292600" y="5664200"/>
          <p14:tracePt t="28057" x="4292600" y="5638800"/>
          <p14:tracePt t="28075" x="4292600" y="5626100"/>
          <p14:tracePt t="28091" x="4292600" y="5619750"/>
          <p14:tracePt t="28195" x="4292600" y="5632450"/>
          <p14:tracePt t="28207" x="4292600" y="5638800"/>
          <p14:tracePt t="28222" x="4305300" y="5676900"/>
          <p14:tracePt t="28240" x="4330700" y="5721350"/>
          <p14:tracePt t="28258" x="4343400" y="5753100"/>
          <p14:tracePt t="28273" x="4343400" y="5759450"/>
          <p14:tracePt t="28549" x="4337050" y="5759450"/>
          <p14:tracePt t="28562" x="4337050" y="5765800"/>
          <p14:tracePt t="28577" x="4318000" y="5765800"/>
          <p14:tracePt t="28594" x="4292600" y="5778500"/>
          <p14:tracePt t="28610" x="4273550" y="5791200"/>
          <p14:tracePt t="28627" x="4254500" y="5791200"/>
          <p14:tracePt t="28647" x="4248150" y="5797550"/>
          <p14:tracePt t="29228" x="4241800" y="5803900"/>
          <p14:tracePt t="29238" x="4229100" y="5810250"/>
          <p14:tracePt t="29251" x="4203700" y="5829300"/>
          <p14:tracePt t="29262" x="4146550" y="5848350"/>
          <p14:tracePt t="29277" x="4044950" y="5873750"/>
          <p14:tracePt t="29293" x="3905250" y="5905500"/>
          <p14:tracePt t="29310" x="3702050" y="5930900"/>
          <p14:tracePt t="29329" x="3429000" y="5949950"/>
          <p14:tracePt t="29343" x="3219450" y="5969000"/>
          <p14:tracePt t="29360" x="3028950" y="5969000"/>
          <p14:tracePt t="29377" x="2889250" y="5988050"/>
          <p14:tracePt t="29408" x="2616200" y="5981700"/>
          <p14:tracePt t="29422" x="2476500" y="5975350"/>
          <p14:tracePt t="29437" x="2419350" y="5969000"/>
          <p14:tracePt t="29452" x="2400300" y="5962650"/>
          <p14:tracePt t="29464" x="2393950" y="5956300"/>
          <p14:tracePt t="29500" x="2387600" y="5949950"/>
          <p14:tracePt t="29510" x="2387600" y="5943600"/>
          <p14:tracePt t="29527" x="2387600" y="5937250"/>
          <p14:tracePt t="29544" x="2387600" y="5918200"/>
          <p14:tracePt t="29560" x="2387600" y="5886450"/>
          <p14:tracePt t="29577" x="2387600" y="5848350"/>
          <p14:tracePt t="29593" x="2374900" y="5803900"/>
          <p14:tracePt t="29610" x="2355850" y="5772150"/>
          <p14:tracePt t="29629" x="2349500" y="5753100"/>
          <p14:tracePt t="29643" x="2349500" y="5746750"/>
          <p14:tracePt t="29660" x="2349500" y="5721350"/>
          <p14:tracePt t="29677" x="2368550" y="5695950"/>
          <p14:tracePt t="29693" x="2381250" y="5651500"/>
          <p14:tracePt t="29710" x="2400300" y="5600700"/>
          <p14:tracePt t="29726" x="2413000" y="5568950"/>
          <p14:tracePt t="29746" x="2425700" y="5543550"/>
          <p14:tracePt t="29760" x="2432050" y="5537200"/>
          <p14:tracePt t="29777" x="2432050" y="5530850"/>
          <p14:tracePt t="29836" x="2438400" y="5530850"/>
          <p14:tracePt t="29848" x="2451100" y="5530850"/>
          <p14:tracePt t="29860" x="2463800" y="5530850"/>
          <p14:tracePt t="29876" x="2476500" y="5530850"/>
          <p14:tracePt t="29893" x="2495550" y="5556250"/>
          <p14:tracePt t="29910" x="2533650" y="5613400"/>
          <p14:tracePt t="29926" x="2546350" y="5657850"/>
          <p14:tracePt t="29949" x="2546350" y="5702300"/>
          <p14:tracePt t="29967" x="2540000" y="5753100"/>
          <p14:tracePt t="29981" x="2533650" y="5803900"/>
          <p14:tracePt t="29993" x="2533650" y="5822950"/>
          <p14:tracePt t="30010" x="2527300" y="5861050"/>
          <p14:tracePt t="30026" x="2527300" y="5867400"/>
          <p14:tracePt t="30180" x="2527300" y="5848350"/>
          <p14:tracePt t="30196" x="2540000" y="5822950"/>
          <p14:tracePt t="30210" x="2546350" y="5791200"/>
          <p14:tracePt t="30230" x="2552700" y="5746750"/>
          <p14:tracePt t="30252" x="2565400" y="5708650"/>
          <p14:tracePt t="30269" x="2571750" y="5695950"/>
          <p14:tracePt t="30285" x="2578100" y="5683250"/>
          <p14:tracePt t="30299" x="2584450" y="5683250"/>
          <p14:tracePt t="30372" x="2584450" y="5708650"/>
          <p14:tracePt t="30387" x="2584450" y="5753100"/>
          <p14:tracePt t="30400" x="2584450" y="5848350"/>
          <p14:tracePt t="30412" x="2584450" y="5924550"/>
          <p14:tracePt t="30429" x="2578100" y="5949950"/>
          <p14:tracePt t="30443" x="2578100" y="5956300"/>
          <p14:tracePt t="30539" x="2578100" y="5943600"/>
          <p14:tracePt t="30552" x="2584450" y="5930900"/>
          <p14:tracePt t="30565" x="2590800" y="5905500"/>
          <p14:tracePt t="30576" x="2603500" y="5886450"/>
          <p14:tracePt t="30593" x="2616200" y="5861050"/>
          <p14:tracePt t="30610" x="2635250" y="5842000"/>
          <p14:tracePt t="30626" x="2673350" y="5835650"/>
          <p14:tracePt t="30646" x="2717800" y="5835650"/>
          <p14:tracePt t="30662" x="2794000" y="5822950"/>
          <p14:tracePt t="30676" x="2889250" y="5829300"/>
          <p14:tracePt t="30693" x="3003550" y="5848350"/>
          <p14:tracePt t="30710" x="3124200" y="5880100"/>
          <p14:tracePt t="30729" x="3251200" y="5886450"/>
          <p14:tracePt t="30743" x="3409950" y="5905500"/>
          <p14:tracePt t="30759" x="3517900" y="5911850"/>
          <p14:tracePt t="30776" x="3562350" y="5911850"/>
          <p14:tracePt t="30793" x="3581400" y="5911850"/>
          <p14:tracePt t="30810" x="3594100" y="5911850"/>
          <p14:tracePt t="30826" x="3606800" y="5911850"/>
          <p14:tracePt t="30846" x="3619500" y="5911850"/>
          <p14:tracePt t="30859" x="3632200" y="5911850"/>
          <p14:tracePt t="30876" x="3638550" y="5911850"/>
          <p14:tracePt t="30910" x="3644900" y="5911850"/>
          <p14:tracePt t="30929" x="3663950" y="5911850"/>
          <p14:tracePt t="30943" x="3708400" y="5911850"/>
          <p14:tracePt t="30960" x="3752850" y="5911850"/>
          <p14:tracePt t="30976" x="3803650" y="5911850"/>
          <p14:tracePt t="30993" x="3829050" y="5911850"/>
          <p14:tracePt t="31010" x="3841750" y="5911850"/>
          <p14:tracePt t="31029" x="3854450" y="5911850"/>
          <p14:tracePt t="31046" x="3873500" y="5911850"/>
          <p14:tracePt t="31059" x="3898900" y="5911850"/>
          <p14:tracePt t="31076" x="3930650" y="5918200"/>
          <p14:tracePt t="31093" x="3949700" y="5918200"/>
          <p14:tracePt t="31109" x="3962400" y="5918200"/>
          <p14:tracePt t="31145" x="3968750" y="5918200"/>
          <p14:tracePt t="31653" x="3962400" y="5924550"/>
          <p14:tracePt t="31669" x="3949700" y="5924550"/>
          <p14:tracePt t="31680" x="3937000" y="5937250"/>
          <p14:tracePt t="31692" x="3911600" y="5943600"/>
          <p14:tracePt t="31709" x="3822700" y="5969000"/>
          <p14:tracePt t="31726" x="3689350" y="5988050"/>
          <p14:tracePt t="31747" x="3543300" y="6007100"/>
          <p14:tracePt t="31763" x="3403600" y="6007100"/>
          <p14:tracePt t="31778" x="3308350" y="6007100"/>
          <p14:tracePt t="31792" x="3238500" y="6000750"/>
          <p14:tracePt t="31809" x="3200400" y="5994400"/>
          <p14:tracePt t="31831" x="3168650" y="5994400"/>
          <p14:tracePt t="31849" x="3143250" y="5994400"/>
          <p14:tracePt t="31866" x="3124200" y="6000750"/>
          <p14:tracePt t="31924" x="3117850" y="6000750"/>
          <p14:tracePt t="33373" x="3124200" y="6000750"/>
          <p14:tracePt t="33383" x="3130550" y="6000750"/>
          <p14:tracePt t="35867" x="3136900" y="5994400"/>
          <p14:tracePt t="35910" x="3143250" y="59944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3200" dirty="0"/>
              <a:t>探测器</a:t>
            </a:r>
            <a:r>
              <a:rPr lang="zh-CN" altLang="en-US" sz="3200" dirty="0" smtClean="0"/>
              <a:t>标定主要服务对象</a:t>
            </a:r>
            <a:endParaRPr lang="zh-CN" altLang="en-US" sz="3200" dirty="0"/>
          </a:p>
        </p:txBody>
      </p:sp>
      <p:sp>
        <p:nvSpPr>
          <p:cNvPr id="3" name="内容占位符 2"/>
          <p:cNvSpPr>
            <a:spLocks noGrp="1"/>
          </p:cNvSpPr>
          <p:nvPr>
            <p:ph idx="1"/>
          </p:nvPr>
        </p:nvSpPr>
        <p:spPr>
          <a:xfrm>
            <a:off x="251520" y="1844824"/>
            <a:ext cx="8497193" cy="4464496"/>
          </a:xfrm>
        </p:spPr>
        <p:txBody>
          <a:bodyPr/>
          <a:lstStyle/>
          <a:p>
            <a:pPr>
              <a:lnSpc>
                <a:spcPct val="100000"/>
              </a:lnSpc>
            </a:pPr>
            <a:r>
              <a:rPr lang="en-US" altLang="zh-CN" dirty="0" smtClean="0"/>
              <a:t>GF</a:t>
            </a:r>
            <a:r>
              <a:rPr lang="zh-CN" altLang="en-US" dirty="0" smtClean="0"/>
              <a:t>应用的探测器</a:t>
            </a:r>
            <a:endParaRPr lang="en-US" altLang="zh-CN" dirty="0"/>
          </a:p>
          <a:p>
            <a:pPr lvl="1">
              <a:lnSpc>
                <a:spcPct val="100000"/>
              </a:lnSpc>
            </a:pPr>
            <a:r>
              <a:rPr lang="zh-CN" altLang="en-US" dirty="0" smtClean="0"/>
              <a:t>经常部分供束时间为单束团（特别安排的</a:t>
            </a:r>
            <a:r>
              <a:rPr lang="en-US" altLang="zh-CN" dirty="0" smtClean="0"/>
              <a:t>CSNS</a:t>
            </a:r>
            <a:r>
              <a:rPr lang="zh-CN" altLang="en-US" dirty="0" smtClean="0"/>
              <a:t>专用运行模式）</a:t>
            </a:r>
            <a:endParaRPr lang="en-US" altLang="zh-CN" dirty="0"/>
          </a:p>
          <a:p>
            <a:pPr>
              <a:lnSpc>
                <a:spcPct val="100000"/>
              </a:lnSpc>
            </a:pPr>
            <a:r>
              <a:rPr lang="zh-CN" altLang="en-US" dirty="0" smtClean="0"/>
              <a:t>航天应用</a:t>
            </a:r>
            <a:endParaRPr lang="en-US" altLang="zh-CN" dirty="0"/>
          </a:p>
          <a:p>
            <a:pPr lvl="1">
              <a:lnSpc>
                <a:spcPct val="100000"/>
              </a:lnSpc>
            </a:pPr>
            <a:r>
              <a:rPr lang="zh-CN" altLang="en-US" dirty="0" smtClean="0"/>
              <a:t>各类空间站实验、卫星载荷、月球车载荷的中子探测器</a:t>
            </a:r>
            <a:endParaRPr lang="en-US" altLang="zh-CN" dirty="0"/>
          </a:p>
          <a:p>
            <a:pPr>
              <a:lnSpc>
                <a:spcPct val="100000"/>
              </a:lnSpc>
            </a:pPr>
            <a:r>
              <a:rPr lang="zh-CN" altLang="en-US" dirty="0" smtClean="0"/>
              <a:t>中子探测器技术发展</a:t>
            </a:r>
            <a:endParaRPr lang="en-US" altLang="zh-CN" dirty="0" smtClean="0"/>
          </a:p>
          <a:p>
            <a:pPr>
              <a:lnSpc>
                <a:spcPct val="100000"/>
              </a:lnSpc>
            </a:pPr>
            <a:r>
              <a:rPr lang="zh-CN" altLang="en-US" dirty="0" smtClean="0"/>
              <a:t>正在将</a:t>
            </a:r>
            <a:r>
              <a:rPr lang="en-US" altLang="zh-CN" dirty="0" smtClean="0"/>
              <a:t>Back-n</a:t>
            </a:r>
            <a:r>
              <a:rPr lang="zh-CN" altLang="en-US" dirty="0" smtClean="0"/>
              <a:t>中子束线作为中子计量学的标准化（科工局重点项目支持）</a:t>
            </a:r>
            <a:endParaRPr lang="en-US" altLang="zh-CN" dirty="0"/>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25</a:t>
            </a:fld>
            <a:endParaRPr lang="en-US" altLang="zh-CN" dirty="0"/>
          </a:p>
        </p:txBody>
      </p:sp>
    </p:spTree>
    <p:extLst>
      <p:ext uri="{BB962C8B-B14F-4D97-AF65-F5344CB8AC3E}">
        <p14:creationId xmlns:p14="http://schemas.microsoft.com/office/powerpoint/2010/main" val="391256612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l="6813" r="7322"/>
          <a:stretch/>
        </p:blipFill>
        <p:spPr>
          <a:xfrm>
            <a:off x="4844899" y="2024030"/>
            <a:ext cx="4320480" cy="4534412"/>
          </a:xfrm>
          <a:prstGeom prst="rect">
            <a:avLst/>
          </a:prstGeom>
        </p:spPr>
      </p:pic>
      <p:sp>
        <p:nvSpPr>
          <p:cNvPr id="3" name="内容占位符 2"/>
          <p:cNvSpPr>
            <a:spLocks noGrp="1"/>
          </p:cNvSpPr>
          <p:nvPr>
            <p:ph idx="1"/>
          </p:nvPr>
        </p:nvSpPr>
        <p:spPr>
          <a:xfrm>
            <a:off x="179512" y="1509341"/>
            <a:ext cx="8064896" cy="432048"/>
          </a:xfrm>
        </p:spPr>
        <p:txBody>
          <a:bodyPr>
            <a:noAutofit/>
          </a:bodyPr>
          <a:lstStyle/>
          <a:p>
            <a:pPr>
              <a:lnSpc>
                <a:spcPct val="110000"/>
              </a:lnSpc>
            </a:pPr>
            <a:r>
              <a:rPr lang="zh-CN" altLang="en-US" sz="2800" dirty="0">
                <a:solidFill>
                  <a:srgbClr val="C00000"/>
                </a:solidFill>
              </a:rPr>
              <a:t>我国</a:t>
            </a:r>
            <a:r>
              <a:rPr lang="zh-CN" altLang="en-US" sz="2800" dirty="0" smtClean="0">
                <a:solidFill>
                  <a:srgbClr val="C00000"/>
                </a:solidFill>
              </a:rPr>
              <a:t>第一个模拟</a:t>
            </a:r>
            <a:r>
              <a:rPr lang="zh-CN" altLang="en-US" sz="2800" dirty="0">
                <a:solidFill>
                  <a:srgbClr val="C00000"/>
                </a:solidFill>
              </a:rPr>
              <a:t>大气中子能谱的芯片测试终端</a:t>
            </a:r>
            <a:endParaRPr lang="en-US" altLang="zh-CN" sz="2800" dirty="0">
              <a:solidFill>
                <a:srgbClr val="C00000"/>
              </a:solidFill>
            </a:endParaRPr>
          </a:p>
          <a:p>
            <a:pPr marL="0" indent="0">
              <a:lnSpc>
                <a:spcPct val="110000"/>
              </a:lnSpc>
              <a:buNone/>
            </a:pPr>
            <a:endParaRPr lang="zh-CN" altLang="en-US" sz="2800" dirty="0">
              <a:solidFill>
                <a:srgbClr val="C00000"/>
              </a:solidFill>
            </a:endParaRPr>
          </a:p>
        </p:txBody>
      </p:sp>
      <p:sp>
        <p:nvSpPr>
          <p:cNvPr id="11" name="内容占位符 2"/>
          <p:cNvSpPr txBox="1">
            <a:spLocks/>
          </p:cNvSpPr>
          <p:nvPr/>
        </p:nvSpPr>
        <p:spPr>
          <a:xfrm>
            <a:off x="179512" y="2189312"/>
            <a:ext cx="4721056" cy="4203848"/>
          </a:xfrm>
          <a:prstGeom prst="rect">
            <a:avLst/>
          </a:prstGeom>
        </p:spPr>
        <p:txBody>
          <a:bodyPr vert="horz" rtlCol="0">
            <a:noAutofit/>
          </a:bodyPr>
          <a:lstStyle>
            <a:lvl1pPr marL="288000" indent="-342900" algn="l" rtl="0" eaLnBrk="1" latinLnBrk="0" hangingPunct="1">
              <a:spcBef>
                <a:spcPct val="20000"/>
              </a:spcBef>
              <a:buClr>
                <a:schemeClr val="tx2"/>
              </a:buClr>
              <a:buSzPct val="50000"/>
              <a:buFont typeface="Wingdings 2"/>
              <a:buChar char="ß"/>
              <a:defRPr kumimoji="0" sz="2600" kern="1200">
                <a:solidFill>
                  <a:srgbClr val="00B0F0"/>
                </a:solidFill>
                <a:latin typeface="+mn-lt"/>
                <a:ea typeface="+mn-ea"/>
                <a:cs typeface="+mn-cs"/>
              </a:defRPr>
            </a:lvl1pPr>
            <a:lvl2pPr marL="540000" indent="-285750" algn="l" rtl="0" eaLnBrk="1" latinLnBrk="0" hangingPunct="1">
              <a:spcBef>
                <a:spcPct val="20000"/>
              </a:spcBef>
              <a:buClr>
                <a:schemeClr val="tx2"/>
              </a:buClr>
              <a:buSzPct val="50000"/>
              <a:buFont typeface="Wingdings 2"/>
              <a:buChar char="Þ"/>
              <a:defRPr kumimoji="0" sz="2200" kern="1200">
                <a:solidFill>
                  <a:schemeClr val="tx1"/>
                </a:solidFill>
                <a:latin typeface="+mn-lt"/>
                <a:ea typeface="+mn-ea"/>
                <a:cs typeface="+mn-cs"/>
              </a:defRPr>
            </a:lvl2pPr>
            <a:lvl3pPr marL="8640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algn="just">
              <a:lnSpc>
                <a:spcPct val="110000"/>
              </a:lnSpc>
              <a:buSzPct val="100000"/>
              <a:buFont typeface="Wingdings" panose="05000000000000000000" pitchFamily="2" charset="2"/>
              <a:buChar char="n"/>
            </a:pPr>
            <a:r>
              <a:rPr lang="en-US" altLang="zh-CN" sz="2400" b="1" dirty="0">
                <a:solidFill>
                  <a:srgbClr val="203864"/>
                </a:solidFill>
                <a:latin typeface="+mj-ea"/>
                <a:ea typeface="+mj-ea"/>
              </a:rPr>
              <a:t>Back-n</a:t>
            </a:r>
            <a:r>
              <a:rPr lang="zh-CN" altLang="en-US" sz="2400" b="1" dirty="0">
                <a:solidFill>
                  <a:srgbClr val="203864"/>
                </a:solidFill>
                <a:latin typeface="+mj-ea"/>
                <a:ea typeface="+mj-ea"/>
              </a:rPr>
              <a:t>中子注量率非常高，高能区近似大气中子的能谱形状，适合开展集成电路和半导体器件的测试</a:t>
            </a:r>
            <a:endParaRPr lang="en-US" altLang="zh-CN" sz="2400" b="1" dirty="0">
              <a:solidFill>
                <a:srgbClr val="203864"/>
              </a:solidFill>
              <a:latin typeface="+mj-ea"/>
              <a:ea typeface="+mj-ea"/>
            </a:endParaRPr>
          </a:p>
          <a:p>
            <a:pPr algn="just">
              <a:lnSpc>
                <a:spcPct val="110000"/>
              </a:lnSpc>
              <a:buSzPct val="100000"/>
              <a:buFont typeface="Wingdings" panose="05000000000000000000" pitchFamily="2" charset="2"/>
              <a:buChar char="n"/>
            </a:pPr>
            <a:r>
              <a:rPr lang="zh-CN" altLang="en-US" sz="2400" b="1" dirty="0">
                <a:solidFill>
                  <a:srgbClr val="203864"/>
                </a:solidFill>
                <a:latin typeface="+mj-ea"/>
                <a:ea typeface="+mj-ea"/>
              </a:rPr>
              <a:t>距散裂靶</a:t>
            </a:r>
            <a:r>
              <a:rPr lang="en-US" altLang="zh-CN" sz="2400" b="1" dirty="0">
                <a:solidFill>
                  <a:srgbClr val="203864"/>
                </a:solidFill>
                <a:latin typeface="+mj-ea"/>
                <a:ea typeface="+mj-ea"/>
              </a:rPr>
              <a:t>55 m</a:t>
            </a:r>
            <a:r>
              <a:rPr lang="zh-CN" altLang="en-US" sz="2400" b="1" dirty="0">
                <a:solidFill>
                  <a:srgbClr val="203864"/>
                </a:solidFill>
                <a:latin typeface="+mj-ea"/>
                <a:ea typeface="+mj-ea"/>
              </a:rPr>
              <a:t>的中子注量率达到</a:t>
            </a:r>
            <a:r>
              <a:rPr lang="en-US" altLang="zh-CN" sz="2400" b="1" dirty="0">
                <a:solidFill>
                  <a:srgbClr val="203864"/>
                </a:solidFill>
                <a:latin typeface="+mj-ea"/>
                <a:ea typeface="+mj-ea"/>
              </a:rPr>
              <a:t>10</a:t>
            </a:r>
            <a:r>
              <a:rPr lang="en-US" altLang="zh-CN" sz="2400" b="1" baseline="30000" dirty="0">
                <a:solidFill>
                  <a:srgbClr val="203864"/>
                </a:solidFill>
                <a:latin typeface="+mj-ea"/>
                <a:ea typeface="+mj-ea"/>
              </a:rPr>
              <a:t>7</a:t>
            </a:r>
            <a:r>
              <a:rPr lang="en-US" altLang="zh-CN" sz="2400" b="1" dirty="0">
                <a:solidFill>
                  <a:srgbClr val="203864"/>
                </a:solidFill>
                <a:latin typeface="+mj-ea"/>
                <a:ea typeface="+mj-ea"/>
              </a:rPr>
              <a:t> n/cm</a:t>
            </a:r>
            <a:r>
              <a:rPr lang="en-US" altLang="zh-CN" sz="2400" b="1" baseline="30000" dirty="0">
                <a:solidFill>
                  <a:srgbClr val="203864"/>
                </a:solidFill>
                <a:latin typeface="+mj-ea"/>
                <a:ea typeface="+mj-ea"/>
              </a:rPr>
              <a:t>2</a:t>
            </a:r>
            <a:r>
              <a:rPr lang="en-US" altLang="zh-CN" sz="2400" b="1" dirty="0">
                <a:solidFill>
                  <a:srgbClr val="203864"/>
                </a:solidFill>
                <a:latin typeface="+mj-ea"/>
                <a:ea typeface="+mj-ea"/>
              </a:rPr>
              <a:t>/s</a:t>
            </a:r>
            <a:r>
              <a:rPr lang="zh-CN" altLang="en-US" sz="2400" b="1" dirty="0">
                <a:solidFill>
                  <a:srgbClr val="203864"/>
                </a:solidFill>
                <a:latin typeface="+mj-ea"/>
                <a:ea typeface="+mj-ea"/>
              </a:rPr>
              <a:t>量级，模拟加速因子居国际前列，同时具有</a:t>
            </a:r>
            <a:r>
              <a:rPr lang="zh-CN" altLang="en-US" sz="2400" b="1" dirty="0">
                <a:solidFill>
                  <a:srgbClr val="C00000"/>
                </a:solidFill>
                <a:latin typeface="+mj-ea"/>
                <a:ea typeface="+mj-ea"/>
              </a:rPr>
              <a:t>时间</a:t>
            </a:r>
            <a:r>
              <a:rPr lang="zh-CN" altLang="en-US" sz="2400" b="1" dirty="0" smtClean="0">
                <a:solidFill>
                  <a:srgbClr val="C00000"/>
                </a:solidFill>
                <a:latin typeface="+mj-ea"/>
                <a:ea typeface="+mj-ea"/>
              </a:rPr>
              <a:t>分辨能力（能量相关性研究）</a:t>
            </a:r>
            <a:endParaRPr lang="en-US" altLang="zh-CN" sz="2400" b="1" dirty="0">
              <a:solidFill>
                <a:srgbClr val="C00000"/>
              </a:solidFill>
              <a:latin typeface="+mj-ea"/>
              <a:ea typeface="+mj-ea"/>
            </a:endParaRPr>
          </a:p>
          <a:p>
            <a:pPr algn="just">
              <a:lnSpc>
                <a:spcPct val="110000"/>
              </a:lnSpc>
              <a:buSzPct val="100000"/>
              <a:buFont typeface="Wingdings" panose="05000000000000000000" pitchFamily="2" charset="2"/>
              <a:buChar char="n"/>
            </a:pPr>
            <a:r>
              <a:rPr lang="en-US" altLang="zh-CN" sz="2400" b="1" dirty="0">
                <a:solidFill>
                  <a:srgbClr val="203864"/>
                </a:solidFill>
                <a:latin typeface="+mj-ea"/>
                <a:ea typeface="+mj-ea"/>
              </a:rPr>
              <a:t>LPDA</a:t>
            </a:r>
            <a:r>
              <a:rPr lang="zh-CN" altLang="en-US" sz="2400" b="1" dirty="0">
                <a:solidFill>
                  <a:srgbClr val="203864"/>
                </a:solidFill>
                <a:latin typeface="+mj-ea"/>
                <a:ea typeface="+mj-ea"/>
              </a:rPr>
              <a:t>谱仪可以开展半导体材料的中子单粒子效应的</a:t>
            </a:r>
            <a:r>
              <a:rPr lang="zh-CN" altLang="en-US" sz="2400" b="1" dirty="0" smtClean="0">
                <a:solidFill>
                  <a:srgbClr val="203864"/>
                </a:solidFill>
                <a:latin typeface="+mj-ea"/>
                <a:ea typeface="+mj-ea"/>
              </a:rPr>
              <a:t>机理研究</a:t>
            </a:r>
            <a:endParaRPr lang="en-US" altLang="zh-CN" sz="2400" b="1" dirty="0">
              <a:solidFill>
                <a:srgbClr val="203864"/>
              </a:solidFill>
              <a:latin typeface="+mj-ea"/>
              <a:ea typeface="+mj-ea"/>
            </a:endParaRPr>
          </a:p>
        </p:txBody>
      </p:sp>
      <p:sp>
        <p:nvSpPr>
          <p:cNvPr id="7" name="标题 6">
            <a:extLst>
              <a:ext uri="{FF2B5EF4-FFF2-40B4-BE49-F238E27FC236}">
                <a16:creationId xmlns:a16="http://schemas.microsoft.com/office/drawing/2014/main" id="{3E28A2BC-1BEF-4DC2-8833-E6173D33AD58}"/>
              </a:ext>
            </a:extLst>
          </p:cNvPr>
          <p:cNvSpPr>
            <a:spLocks noGrp="1"/>
          </p:cNvSpPr>
          <p:nvPr>
            <p:ph type="title"/>
          </p:nvPr>
        </p:nvSpPr>
        <p:spPr>
          <a:xfrm>
            <a:off x="0" y="720080"/>
            <a:ext cx="9144000" cy="692696"/>
          </a:xfrm>
        </p:spPr>
        <p:txBody>
          <a:bodyPr>
            <a:noAutofit/>
          </a:bodyPr>
          <a:lstStyle/>
          <a:p>
            <a:pPr algn="ctr"/>
            <a:r>
              <a:rPr lang="en-US" altLang="zh-CN" sz="3600" dirty="0">
                <a:latin typeface="+mj-ea"/>
              </a:rPr>
              <a:t>3</a:t>
            </a:r>
            <a:r>
              <a:rPr lang="en-US" altLang="zh-CN" sz="3600" dirty="0" smtClean="0">
                <a:latin typeface="+mj-ea"/>
              </a:rPr>
              <a:t>. </a:t>
            </a:r>
            <a:r>
              <a:rPr lang="zh-CN" altLang="en-US" sz="3600" dirty="0" smtClean="0">
                <a:latin typeface="+mj-ea"/>
              </a:rPr>
              <a:t>辐射效应测试</a:t>
            </a:r>
            <a:endParaRPr lang="zh-CN" altLang="en-US" sz="3600" dirty="0">
              <a:latin typeface="+mj-ea"/>
            </a:endParaRPr>
          </a:p>
        </p:txBody>
      </p:sp>
      <p:sp>
        <p:nvSpPr>
          <p:cNvPr id="9" name="灯片编号占位符 3">
            <a:extLst>
              <a:ext uri="{FF2B5EF4-FFF2-40B4-BE49-F238E27FC236}">
                <a16:creationId xmlns:a16="http://schemas.microsoft.com/office/drawing/2014/main" id="{8D278084-E97F-4170-A551-590E2976C5EF}"/>
              </a:ext>
            </a:extLst>
          </p:cNvPr>
          <p:cNvSpPr txBox="1">
            <a:spLocks/>
          </p:cNvSpPr>
          <p:nvPr/>
        </p:nvSpPr>
        <p:spPr>
          <a:xfrm>
            <a:off x="4114800" y="6400800"/>
            <a:ext cx="914400" cy="283464"/>
          </a:xfrm>
          <a:prstGeom prst="rect">
            <a:avLst/>
          </a:prstGeom>
          <a:noFill/>
        </p:spPr>
        <p:txBody>
          <a:bodyPr vert="horz" lIns="45720" rIns="45720" rtlCol="0" anchor="ctr"/>
          <a:lstStyle>
            <a:defPPr>
              <a:defRPr lang="zh-CN"/>
            </a:defPPr>
            <a:lvl1pPr marL="0" algn="ctr" defTabSz="914400" rtl="0" eaLnBrk="1" latinLnBrk="0" hangingPunct="1">
              <a:defRPr kumimoji="0" sz="1100" b="0" kern="1200">
                <a:solidFill>
                  <a:schemeClr val="tx2">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119CD0-8D4D-42FB-839F-4C6C0F92230C}" type="slidenum">
              <a:rPr lang="zh-CN" altLang="en-US" smtClean="0"/>
              <a:pPr/>
              <a:t>26</a:t>
            </a:fld>
            <a:endParaRPr lang="zh-CN" altLang="en-US"/>
          </a:p>
        </p:txBody>
      </p:sp>
      <p:sp>
        <p:nvSpPr>
          <p:cNvPr id="2" name="矩形 1"/>
          <p:cNvSpPr/>
          <p:nvPr/>
        </p:nvSpPr>
        <p:spPr>
          <a:xfrm>
            <a:off x="4965009" y="6000241"/>
            <a:ext cx="4135928" cy="296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5623789"/>
      </p:ext>
    </p:extLst>
  </p:cSld>
  <p:clrMapOvr>
    <a:masterClrMapping/>
  </p:clrMapOvr>
  <mc:AlternateContent xmlns:mc="http://schemas.openxmlformats.org/markup-compatibility/2006" xmlns:p14="http://schemas.microsoft.com/office/powerpoint/2010/main">
    <mc:Choice Requires="p14">
      <p:transition spd="slow" p14:dur="2000" advTm="33702"/>
    </mc:Choice>
    <mc:Fallback xmlns="">
      <p:transition spd="slow" advTm="33702"/>
    </mc:Fallback>
  </mc:AlternateContent>
  <p:timing>
    <p:tnLst>
      <p:par>
        <p:cTn id="1" dur="indefinite" restart="never" nodeType="tmRoot"/>
      </p:par>
    </p:tnLst>
  </p:timing>
  <p:extLst mod="1">
    <p:ext uri="{3A86A75C-4F4B-4683-9AE1-C65F6400EC91}">
      <p14:laserTraceLst xmlns:p14="http://schemas.microsoft.com/office/powerpoint/2010/main">
        <p14:tracePtLst>
          <p14:tracePt t="2179" x="1200150" y="4603750"/>
          <p14:tracePt t="2195" x="1200150" y="4597400"/>
          <p14:tracePt t="2204" x="1200150" y="4591050"/>
          <p14:tracePt t="2220" x="1200150" y="4578350"/>
          <p14:tracePt t="2229" x="1206500" y="4565650"/>
          <p14:tracePt t="2235" x="1206500" y="4559300"/>
          <p14:tracePt t="2250" x="1206500" y="4540250"/>
          <p14:tracePt t="2267" x="1206500" y="4489450"/>
          <p14:tracePt t="2284" x="1206500" y="4451350"/>
          <p14:tracePt t="2301" x="1206500" y="4413250"/>
          <p14:tracePt t="2317" x="1206500" y="4362450"/>
          <p14:tracePt t="2334" x="1219200" y="4279900"/>
          <p14:tracePt t="2350" x="1219200" y="4203700"/>
          <p14:tracePt t="2367" x="1225550" y="4127500"/>
          <p14:tracePt t="2384" x="1225550" y="4064000"/>
          <p14:tracePt t="2400" x="1225550" y="4019550"/>
          <p14:tracePt t="2417" x="1244600" y="3975100"/>
          <p14:tracePt t="2436" x="1244600" y="3911600"/>
          <p14:tracePt t="2450" x="1244600" y="3892550"/>
          <p14:tracePt t="2467" x="1250950" y="3822700"/>
          <p14:tracePt t="2484" x="1257300" y="3778250"/>
          <p14:tracePt t="2501" x="1263650" y="3759200"/>
          <p14:tracePt t="2517" x="1270000" y="3746500"/>
          <p14:tracePt t="2534" x="1276350" y="3733800"/>
          <p14:tracePt t="2550" x="1282700" y="3727450"/>
          <p14:tracePt t="2567" x="1289050" y="3727450"/>
          <p14:tracePt t="2584" x="1295400" y="3727450"/>
          <p14:tracePt t="2617" x="1295400" y="3721100"/>
          <p14:tracePt t="2636" x="1295400" y="3714750"/>
          <p14:tracePt t="2915" x="1301750" y="3714750"/>
          <p14:tracePt t="2931" x="1301750" y="3721100"/>
          <p14:tracePt t="2940" x="1301750" y="3727450"/>
          <p14:tracePt t="2950" x="1308100" y="3733800"/>
          <p14:tracePt t="2967" x="1308100" y="3740150"/>
          <p14:tracePt t="3075" x="1314450" y="3740150"/>
          <p14:tracePt t="9571" x="1333500" y="3721100"/>
          <p14:tracePt t="9579" x="1339850" y="3702050"/>
          <p14:tracePt t="9587" x="1346200" y="3689350"/>
          <p14:tracePt t="9598" x="1358900" y="3676650"/>
          <p14:tracePt t="9614" x="1416050" y="3625850"/>
          <p14:tracePt t="9633" x="1473200" y="3568700"/>
          <p14:tracePt t="9648" x="1562100" y="3467100"/>
          <p14:tracePt t="9664" x="1663700" y="3359150"/>
          <p14:tracePt t="9681" x="1765300" y="3263900"/>
          <p14:tracePt t="9698" x="1873250" y="3162300"/>
          <p14:tracePt t="9715" x="1968500" y="3073400"/>
          <p14:tracePt t="9716" x="2000250" y="3035300"/>
          <p14:tracePt t="9732" x="2057400" y="2978150"/>
          <p14:tracePt t="9748" x="2095500" y="2946400"/>
          <p14:tracePt t="9764" x="2101850" y="2933700"/>
          <p14:tracePt t="9781" x="2114550" y="2921000"/>
          <p14:tracePt t="9798" x="2120900" y="2908300"/>
          <p14:tracePt t="9814" x="2127250" y="2889250"/>
          <p14:tracePt t="9832" x="2127250" y="2876550"/>
          <p14:tracePt t="10003" x="2133600" y="2876550"/>
          <p14:tracePt t="10012" x="2139950" y="2876550"/>
          <p14:tracePt t="10091" x="2139950" y="2882900"/>
          <p14:tracePt t="10139" x="2133600" y="2882900"/>
          <p14:tracePt t="10147" x="2127250" y="2882900"/>
          <p14:tracePt t="10155" x="2114550" y="2876550"/>
          <p14:tracePt t="10164" x="2108200" y="2876550"/>
          <p14:tracePt t="10181" x="2095500" y="2870200"/>
          <p14:tracePt t="10198" x="2070100" y="2838450"/>
          <p14:tracePt t="10215" x="2044700" y="2794000"/>
          <p14:tracePt t="10219" x="2025650" y="2762250"/>
          <p14:tracePt t="10231" x="1993900" y="2755900"/>
          <p14:tracePt t="10249" x="1962150" y="2724150"/>
          <p14:tracePt t="10264" x="1930400" y="2705100"/>
          <p14:tracePt t="10281" x="1898650" y="2679700"/>
          <p14:tracePt t="10298" x="1866900" y="2660650"/>
          <p14:tracePt t="10315" x="1835150" y="2635250"/>
          <p14:tracePt t="10332" x="1790700" y="2584450"/>
          <p14:tracePt t="10348" x="1758950" y="2540000"/>
          <p14:tracePt t="10364" x="1739900" y="2514600"/>
          <p14:tracePt t="10381" x="1720850" y="2489200"/>
          <p14:tracePt t="10398" x="1708150" y="2451100"/>
          <p14:tracePt t="10414" x="1676400" y="2419350"/>
          <p14:tracePt t="10434" x="1657350" y="2387600"/>
          <p14:tracePt t="10448" x="1644650" y="2362200"/>
          <p14:tracePt t="10464" x="1638300" y="2349500"/>
          <p14:tracePt t="10481" x="1631950" y="2343150"/>
          <p14:tracePt t="10497" x="1625600" y="2330450"/>
          <p14:tracePt t="10514" x="1625600" y="2317750"/>
          <p14:tracePt t="10531" x="1606550" y="2273300"/>
          <p14:tracePt t="10549" x="1600200" y="2254250"/>
          <p14:tracePt t="10564" x="1593850" y="2235200"/>
          <p14:tracePt t="10581" x="1593850" y="2228850"/>
          <p14:tracePt t="10598" x="1587500" y="2209800"/>
          <p14:tracePt t="10614" x="1587500" y="2190750"/>
          <p14:tracePt t="10633" x="1587500" y="2178050"/>
          <p14:tracePt t="10647" x="1581150" y="2159000"/>
          <p14:tracePt t="10664" x="1568450" y="2152650"/>
          <p14:tracePt t="10697" x="1568450" y="2146300"/>
          <p14:tracePt t="10714" x="1562100" y="2139950"/>
          <p14:tracePt t="10717" x="1555750" y="2133600"/>
          <p14:tracePt t="10731" x="1549400" y="2133600"/>
          <p14:tracePt t="10750" x="1530350" y="2120900"/>
          <p14:tracePt t="10764" x="1530350" y="2114550"/>
          <p14:tracePt t="11203" x="1524000" y="2114550"/>
          <p14:tracePt t="11210" x="1517650" y="2114550"/>
          <p14:tracePt t="11219" x="1511300" y="2114550"/>
          <p14:tracePt t="11236" x="1504950" y="2114550"/>
          <p14:tracePt t="11284" x="1498600" y="2114550"/>
          <p14:tracePt t="11484" x="1504950" y="2114550"/>
          <p14:tracePt t="11501" x="1511300" y="2114550"/>
          <p14:tracePt t="11507" x="1517650" y="2114550"/>
          <p14:tracePt t="11515" x="1524000" y="2114550"/>
          <p14:tracePt t="11540" x="1530350" y="2114550"/>
          <p14:tracePt t="11547" x="1536700" y="2114550"/>
          <p14:tracePt t="11573" x="1543050" y="2114550"/>
          <p14:tracePt t="11580" x="1549400" y="2114550"/>
          <p14:tracePt t="11597" x="1562100" y="2114550"/>
          <p14:tracePt t="11614" x="1587500" y="2114550"/>
          <p14:tracePt t="11630" x="1606550" y="2114550"/>
          <p14:tracePt t="11648" x="1644650" y="2114550"/>
          <p14:tracePt t="11664" x="1701800" y="2114550"/>
          <p14:tracePt t="11680" x="1778000" y="2114550"/>
          <p14:tracePt t="11697" x="1873250" y="2114550"/>
          <p14:tracePt t="11700" x="1924050" y="2114550"/>
          <p14:tracePt t="11714" x="1987550" y="2114550"/>
          <p14:tracePt t="11733" x="2203450" y="2114550"/>
          <p14:tracePt t="11747" x="2336800" y="2114550"/>
          <p14:tracePt t="11764" x="2432050" y="2114550"/>
          <p14:tracePt t="11780" x="2501900" y="2114550"/>
          <p14:tracePt t="11797" x="2533650" y="2114550"/>
          <p14:tracePt t="11814" x="2546350" y="2114550"/>
          <p14:tracePt t="11830" x="2565400" y="2114550"/>
          <p14:tracePt t="11851" x="2571750" y="2114550"/>
          <p14:tracePt t="11864" x="2584450" y="2114550"/>
          <p14:tracePt t="11880" x="2597150" y="2108200"/>
          <p14:tracePt t="12044" x="2603500" y="2108200"/>
          <p14:tracePt t="12051" x="2609850" y="2108200"/>
          <p14:tracePt t="12059" x="2616200" y="2108200"/>
          <p14:tracePt t="12066" x="2622550" y="2108200"/>
          <p14:tracePt t="12084" x="2628900" y="2108200"/>
          <p14:tracePt t="12099" x="2622550" y="2108200"/>
          <p14:tracePt t="12114" x="2616200" y="2108200"/>
          <p14:tracePt t="12130" x="2609850" y="2108200"/>
          <p14:tracePt t="12308" x="2603500" y="2108200"/>
          <p14:tracePt t="12323" x="2603500" y="2120900"/>
          <p14:tracePt t="12331" x="2603500" y="2127250"/>
          <p14:tracePt t="12347" x="2603500" y="2133600"/>
          <p14:tracePt t="12388" x="2609850" y="2133600"/>
          <p14:tracePt t="12404" x="2616200" y="2133600"/>
          <p14:tracePt t="12483" x="2622550" y="2133600"/>
          <p14:tracePt t="12501" x="2628900" y="2133600"/>
          <p14:tracePt t="12668" x="2635250" y="2133600"/>
          <p14:tracePt t="12675" x="2641600" y="2133600"/>
          <p14:tracePt t="12685" x="2647950" y="2133600"/>
          <p14:tracePt t="12699" x="2654300" y="2133600"/>
          <p14:tracePt t="12714" x="2660650" y="2133600"/>
          <p14:tracePt t="12733" x="2667000" y="2133600"/>
          <p14:tracePt t="12755" x="2673350" y="2133600"/>
          <p14:tracePt t="12763" x="2679700" y="2133600"/>
          <p14:tracePt t="12787" x="2686050" y="2133600"/>
          <p14:tracePt t="12797" x="2692400" y="2133600"/>
          <p14:tracePt t="12819" x="2698750" y="2133600"/>
          <p14:tracePt t="12832" x="2705100" y="2133600"/>
          <p14:tracePt t="12847" x="2711450" y="2133600"/>
          <p14:tracePt t="12863" x="2717800" y="2133600"/>
          <p14:tracePt t="12880" x="2724150" y="2133600"/>
          <p14:tracePt t="12897" x="2743200" y="2133600"/>
          <p14:tracePt t="12914" x="2762250" y="2133600"/>
          <p14:tracePt t="12930" x="2787650" y="2133600"/>
          <p14:tracePt t="12949" x="2832100" y="2133600"/>
          <p14:tracePt t="12963" x="2870200" y="2133600"/>
          <p14:tracePt t="12980" x="2921000" y="2133600"/>
          <p14:tracePt t="12997" x="2997200" y="2133600"/>
          <p14:tracePt t="13013" x="3073400" y="2133600"/>
          <p14:tracePt t="13034" x="3149600" y="2133600"/>
          <p14:tracePt t="13047" x="3251200" y="2133600"/>
          <p14:tracePt t="13063" x="3371850" y="2133600"/>
          <p14:tracePt t="13080" x="3498850" y="2133600"/>
          <p14:tracePt t="13097" x="3638550" y="2133600"/>
          <p14:tracePt t="13113" x="3784600" y="2133600"/>
          <p14:tracePt t="13132" x="3956050" y="2133600"/>
          <p14:tracePt t="13147" x="4038600" y="2133600"/>
          <p14:tracePt t="13163" x="4095750" y="2133600"/>
          <p14:tracePt t="13180" x="4146550" y="2133600"/>
          <p14:tracePt t="13197" x="4184650" y="2133600"/>
          <p14:tracePt t="13213" x="4210050" y="2133600"/>
          <p14:tracePt t="13230" x="4229100" y="2133600"/>
          <p14:tracePt t="13249" x="4248150" y="2133600"/>
          <p14:tracePt t="13263" x="4273550" y="2133600"/>
          <p14:tracePt t="13280" x="4305300" y="2133600"/>
          <p14:tracePt t="13297" x="4330700" y="2127250"/>
          <p14:tracePt t="13313" x="4368800" y="2127250"/>
          <p14:tracePt t="13332" x="4419600" y="2127250"/>
          <p14:tracePt t="13346" x="4464050" y="2127250"/>
          <p14:tracePt t="13363" x="4495800" y="2127250"/>
          <p14:tracePt t="13380" x="4527550" y="2127250"/>
          <p14:tracePt t="13397" x="4565650" y="2127250"/>
          <p14:tracePt t="13413" x="4597400" y="2127250"/>
          <p14:tracePt t="13430" x="4616450" y="2127250"/>
          <p14:tracePt t="13448" x="4635500" y="2127250"/>
          <p14:tracePt t="13463" x="4654550" y="2127250"/>
          <p14:tracePt t="13480" x="4660900" y="2127250"/>
          <p14:tracePt t="13497" x="4667250" y="2127250"/>
          <p14:tracePt t="13555" x="4673600" y="2127250"/>
          <p14:tracePt t="14571" x="4686300" y="2127250"/>
          <p14:tracePt t="14579" x="4730750" y="2120900"/>
          <p14:tracePt t="14588" x="4781550" y="2120900"/>
          <p14:tracePt t="14596" x="4832350" y="2120900"/>
          <p14:tracePt t="14613" x="4953000" y="2108200"/>
          <p14:tracePt t="14630" x="5080000" y="2101850"/>
          <p14:tracePt t="14648" x="5219700" y="2101850"/>
          <p14:tracePt t="14663" x="5384800" y="2101850"/>
          <p14:tracePt t="14679" x="5588000" y="2101850"/>
          <p14:tracePt t="14696" x="5765800" y="2101850"/>
          <p14:tracePt t="14713" x="5918200" y="2101850"/>
          <p14:tracePt t="14716" x="5988050" y="2101850"/>
          <p14:tracePt t="14731" x="6089650" y="2101850"/>
          <p14:tracePt t="14746" x="6140450" y="2101850"/>
          <p14:tracePt t="14763" x="6229350" y="2101850"/>
          <p14:tracePt t="14779" x="6324600" y="2101850"/>
          <p14:tracePt t="14796" x="6375400" y="2101850"/>
          <p14:tracePt t="14813" x="6419850" y="2101850"/>
          <p14:tracePt t="14829" x="6477000" y="2101850"/>
          <p14:tracePt t="14848" x="6521450" y="2101850"/>
          <p14:tracePt t="14863" x="6565900" y="2114550"/>
          <p14:tracePt t="14879" x="6597650" y="2120900"/>
          <p14:tracePt t="14896" x="6629400" y="2139950"/>
          <p14:tracePt t="14913" x="6661150" y="2159000"/>
          <p14:tracePt t="14932" x="6705600" y="2165350"/>
          <p14:tracePt t="15210" x="6711950" y="2165350"/>
          <p14:tracePt t="15276" x="6718300" y="2165350"/>
          <p14:tracePt t="15292" x="6724650" y="2165350"/>
          <p14:tracePt t="15299" x="6724650" y="2171700"/>
          <p14:tracePt t="15317" x="6731000" y="2171700"/>
          <p14:tracePt t="15363" x="6737350" y="2171700"/>
          <p14:tracePt t="15420" x="6743700" y="2171700"/>
          <p14:tracePt t="15427" x="6750050" y="2171700"/>
          <p14:tracePt t="15446" x="6756400" y="2171700"/>
          <p14:tracePt t="15462" x="6769100" y="2171700"/>
          <p14:tracePt t="15479" x="6775450" y="2171700"/>
          <p14:tracePt t="15565" x="6775450" y="2178050"/>
          <p14:tracePt t="15571" x="6775450" y="2203450"/>
          <p14:tracePt t="15579" x="6788150" y="2241550"/>
          <p14:tracePt t="15596" x="6794500" y="2362200"/>
          <p14:tracePt t="15612" x="6794500" y="2616200"/>
          <p14:tracePt t="15629" x="6781800" y="2857500"/>
          <p14:tracePt t="15649" x="6781800" y="3162300"/>
          <p14:tracePt t="15663" x="6788150" y="3562350"/>
          <p14:tracePt t="15679" x="6851650" y="3975100"/>
          <p14:tracePt t="15696" x="6877050" y="4394200"/>
          <p14:tracePt t="15714" x="6927850" y="4724400"/>
          <p14:tracePt t="15715" x="6953250" y="4806950"/>
          <p14:tracePt t="15729" x="6965950" y="4883150"/>
          <p14:tracePt t="15748" x="6965950" y="4984750"/>
          <p14:tracePt t="15762" x="6965950" y="5003800"/>
          <p14:tracePt t="15779" x="6965950" y="5010150"/>
          <p14:tracePt t="15796" x="6965950" y="4984750"/>
          <p14:tracePt t="15812" x="6965950" y="4933950"/>
          <p14:tracePt t="15970" x="6953250" y="4927600"/>
          <p14:tracePt t="16035" x="6940550" y="4927600"/>
          <p14:tracePt t="16044" x="6915150" y="4953000"/>
          <p14:tracePt t="16053" x="6864350" y="5016500"/>
          <p14:tracePt t="16062" x="6838950" y="5099050"/>
          <p14:tracePt t="16079" x="6819900" y="5187950"/>
          <p14:tracePt t="16096" x="6800850" y="5308600"/>
          <p14:tracePt t="16112" x="6800850" y="5518150"/>
          <p14:tracePt t="16130" x="6781800" y="5740400"/>
          <p14:tracePt t="16146" x="6731000" y="5981700"/>
          <p14:tracePt t="16163" x="6648450" y="6223000"/>
          <p14:tracePt t="16179" x="6597650" y="6324600"/>
          <p14:tracePt t="16196" x="6565900" y="6394450"/>
          <p14:tracePt t="16212" x="6540500" y="6438900"/>
          <p14:tracePt t="16231" x="6527800" y="6457950"/>
          <p14:tracePt t="16246" x="6521450" y="6464300"/>
          <p14:tracePt t="16315" x="6515100" y="6470650"/>
          <p14:tracePt t="16323" x="6502400" y="6477000"/>
          <p14:tracePt t="16331" x="6489700" y="6483350"/>
          <p14:tracePt t="16347" x="6477000" y="6502400"/>
          <p14:tracePt t="16362" x="6470650" y="6502400"/>
          <p14:tracePt t="16379" x="6470650" y="6508750"/>
          <p14:tracePt t="16596" x="6483350" y="6508750"/>
          <p14:tracePt t="16603" x="6496050" y="6508750"/>
          <p14:tracePt t="16612" x="6515100" y="6508750"/>
          <p14:tracePt t="16629" x="6553200" y="6508750"/>
          <p14:tracePt t="16649" x="6642100" y="6502400"/>
          <p14:tracePt t="16662" x="6756400" y="6502400"/>
          <p14:tracePt t="16679" x="6877050" y="6502400"/>
          <p14:tracePt t="16695" x="6953250" y="6502400"/>
          <p14:tracePt t="16712" x="6991350" y="6502400"/>
          <p14:tracePt t="16715" x="7010400" y="6502400"/>
          <p14:tracePt t="16731" x="7035800" y="6502400"/>
          <p14:tracePt t="16745" x="7054850" y="6502400"/>
          <p14:tracePt t="16762" x="7080250" y="6496050"/>
          <p14:tracePt t="16779" x="7226300" y="6489700"/>
          <p14:tracePt t="16796" x="7308850" y="6489700"/>
          <p14:tracePt t="16812" x="7359650" y="6489700"/>
          <p14:tracePt t="16829" x="7385050" y="6489700"/>
          <p14:tracePt t="16847" x="7404100" y="6477000"/>
          <p14:tracePt t="16862" x="7416800" y="6477000"/>
          <p14:tracePt t="16879" x="7435850" y="6470650"/>
          <p14:tracePt t="16895" x="7454900" y="6464300"/>
          <p14:tracePt t="16912" x="7467600" y="6464300"/>
          <p14:tracePt t="17348" x="7461250" y="6426200"/>
          <p14:tracePt t="17355" x="7448550" y="6369050"/>
          <p14:tracePt t="17363" x="7429500" y="6305550"/>
          <p14:tracePt t="17378" x="7372350" y="6191250"/>
          <p14:tracePt t="17395" x="7340600" y="6070600"/>
          <p14:tracePt t="17412" x="7308850" y="5937250"/>
          <p14:tracePt t="17428" x="7277100" y="5784850"/>
          <p14:tracePt t="17448" x="7239000" y="5632450"/>
          <p14:tracePt t="17462" x="7226300" y="5461000"/>
          <p14:tracePt t="17479" x="7188200" y="5321300"/>
          <p14:tracePt t="17495" x="7169150" y="5200650"/>
          <p14:tracePt t="17512" x="7169150" y="5105400"/>
          <p14:tracePt t="17532" x="7156450" y="4914900"/>
          <p14:tracePt t="17545" x="7156450" y="4838700"/>
          <p14:tracePt t="17562" x="7156450" y="4667250"/>
          <p14:tracePt t="17578" x="7175500" y="4432300"/>
          <p14:tracePt t="17595" x="7200900" y="4324350"/>
          <p14:tracePt t="17612" x="7258050" y="4210050"/>
          <p14:tracePt t="17628" x="7308850" y="4114800"/>
          <p14:tracePt t="17647" x="7359650" y="4038600"/>
          <p14:tracePt t="17662" x="7416800" y="3975100"/>
          <p14:tracePt t="17679" x="7461250" y="3898900"/>
          <p14:tracePt t="17695" x="7499350" y="3854450"/>
          <p14:tracePt t="17712" x="7531100" y="3829050"/>
          <p14:tracePt t="17728" x="7550150" y="3822700"/>
          <p14:tracePt t="17748" x="7581900" y="3810000"/>
          <p14:tracePt t="17762" x="7600950" y="3797300"/>
          <p14:tracePt t="17779" x="7620000" y="3790950"/>
          <p14:tracePt t="17795" x="7645400" y="3778250"/>
          <p14:tracePt t="17812" x="7658100" y="3771900"/>
          <p14:tracePt t="17831" x="7664450" y="3765550"/>
          <p14:tracePt t="17845" x="7670800" y="3759200"/>
          <p14:tracePt t="17862" x="7677150" y="3759200"/>
          <p14:tracePt t="17878" x="7677150" y="3752850"/>
          <p14:tracePt t="17895" x="7683500" y="3746500"/>
          <p14:tracePt t="17912" x="7689850" y="3740150"/>
          <p14:tracePt t="17929" x="7689850" y="3733800"/>
          <p14:tracePt t="17948" x="7696200" y="3733800"/>
          <p14:tracePt t="18083" x="7702550" y="3740150"/>
          <p14:tracePt t="18092" x="7715250" y="3759200"/>
          <p14:tracePt t="18099" x="7727950" y="3790950"/>
          <p14:tracePt t="18112" x="7740650" y="3835400"/>
          <p14:tracePt t="18128" x="7804150" y="3962400"/>
          <p14:tracePt t="18147" x="7867650" y="4159250"/>
          <p14:tracePt t="18161" x="7899400" y="4197350"/>
          <p14:tracePt t="18178" x="7950200" y="4286250"/>
          <p14:tracePt t="18195" x="8001000" y="4381500"/>
          <p14:tracePt t="18212" x="8020050" y="4502150"/>
          <p14:tracePt t="18228" x="8026400" y="4622800"/>
          <p14:tracePt t="18248" x="8026400" y="4749800"/>
          <p14:tracePt t="18262" x="8039100" y="4857750"/>
          <p14:tracePt t="18279" x="8039100" y="4953000"/>
          <p14:tracePt t="18295" x="8051800" y="4997450"/>
          <p14:tracePt t="18311" x="8051800" y="5029200"/>
          <p14:tracePt t="18332" x="8051800" y="5080000"/>
          <p14:tracePt t="18345" x="8045450" y="5111750"/>
          <p14:tracePt t="18362" x="8045450" y="5175250"/>
          <p14:tracePt t="18378" x="8039100" y="5238750"/>
          <p14:tracePt t="18395" x="8039100" y="5334000"/>
          <p14:tracePt t="18411" x="8039100" y="5365750"/>
          <p14:tracePt t="18428" x="8032750" y="5397500"/>
          <p14:tracePt t="18447" x="8026400" y="5416550"/>
          <p14:tracePt t="18461" x="8007350" y="5454650"/>
          <p14:tracePt t="18478" x="7981950" y="5486400"/>
          <p14:tracePt t="18495" x="7937500" y="5537200"/>
          <p14:tracePt t="18512" x="7886700" y="5613400"/>
          <p14:tracePt t="18532" x="7823200" y="5689600"/>
          <p14:tracePt t="18545" x="7810500" y="5695950"/>
          <p14:tracePt t="18561" x="7797800" y="5708650"/>
          <p14:tracePt t="18578" x="7785100" y="5715000"/>
          <p14:tracePt t="18595" x="7772400" y="5734050"/>
          <p14:tracePt t="18611" x="7766050" y="5734050"/>
          <p14:tracePt t="18632" x="7759700" y="5740400"/>
          <p14:tracePt t="18645" x="7740650" y="5746750"/>
          <p14:tracePt t="18661" x="7715250" y="5765800"/>
          <p14:tracePt t="18678" x="7708900" y="5765800"/>
          <p14:tracePt t="18939" x="7715250" y="5765800"/>
          <p14:tracePt t="18948" x="7727950" y="5772150"/>
          <p14:tracePt t="18955" x="7747000" y="5791200"/>
          <p14:tracePt t="18964" x="7759700" y="5816600"/>
          <p14:tracePt t="18978" x="7766050" y="5835650"/>
          <p14:tracePt t="18995" x="7804150" y="5899150"/>
          <p14:tracePt t="19011" x="7810500" y="5924550"/>
          <p14:tracePt t="19028" x="7810500" y="5962650"/>
          <p14:tracePt t="19048" x="7778750" y="6045200"/>
          <p14:tracePt t="19061" x="7696200" y="6153150"/>
          <p14:tracePt t="19078" x="7639050" y="6229350"/>
          <p14:tracePt t="19095" x="7613650" y="6280150"/>
          <p14:tracePt t="19111" x="7613650" y="6292850"/>
          <p14:tracePt t="19171" x="7613650" y="6299200"/>
          <p14:tracePt t="19251" x="7613650" y="6292850"/>
          <p14:tracePt t="19258" x="7613650" y="6280150"/>
          <p14:tracePt t="19267" x="7626350" y="6261100"/>
          <p14:tracePt t="19278" x="7651750" y="6242050"/>
          <p14:tracePt t="19295" x="7734300" y="6146800"/>
          <p14:tracePt t="19311" x="7893050" y="5956300"/>
          <p14:tracePt t="19328" x="8128000" y="5556250"/>
          <p14:tracePt t="19347" x="8420100" y="4864100"/>
          <p14:tracePt t="19361" x="8489950" y="4679950"/>
          <p14:tracePt t="19378" x="8597900" y="4311650"/>
          <p14:tracePt t="19395" x="8616950" y="3981450"/>
          <p14:tracePt t="19411" x="8629650" y="3810000"/>
          <p14:tracePt t="19428" x="8629650" y="3683000"/>
          <p14:tracePt t="19447" x="8629650" y="3581400"/>
          <p14:tracePt t="19461" x="8629650" y="3473450"/>
          <p14:tracePt t="19478" x="8629650" y="3365500"/>
          <p14:tracePt t="19494" x="8629650" y="3289300"/>
          <p14:tracePt t="19511" x="8636000" y="3213100"/>
          <p14:tracePt t="19531" x="8636000" y="3111500"/>
          <p14:tracePt t="19544" x="8636000" y="3086100"/>
          <p14:tracePt t="19561" x="8629650" y="3041650"/>
          <p14:tracePt t="19578" x="8629650" y="2990850"/>
          <p14:tracePt t="19595" x="8629650" y="2946400"/>
          <p14:tracePt t="19611" x="8623300" y="2882900"/>
          <p14:tracePt t="19628" x="8623300" y="2851150"/>
          <p14:tracePt t="19647" x="8623300" y="2813050"/>
          <p14:tracePt t="19661" x="8623300" y="2781300"/>
          <p14:tracePt t="19678" x="8623300" y="2749550"/>
          <p14:tracePt t="19694" x="8623300" y="2730500"/>
          <p14:tracePt t="19711" x="8623300" y="2705100"/>
          <p14:tracePt t="19731" x="8623300" y="2692400"/>
          <p14:tracePt t="19787" x="8623300" y="2686050"/>
          <p14:tracePt t="19827" x="8616950" y="2686050"/>
          <p14:tracePt t="19852" x="8610600" y="2686050"/>
          <p14:tracePt t="19908" x="8604250" y="2673350"/>
          <p14:tracePt t="19915" x="8591550" y="2673350"/>
          <p14:tracePt t="19922" x="8585200" y="2673350"/>
          <p14:tracePt t="19941" x="8585200" y="2667000"/>
          <p14:tracePt t="19947" x="8578850" y="2667000"/>
          <p14:tracePt t="19965" x="8572500" y="2667000"/>
          <p14:tracePt t="19979" x="8572500" y="2660650"/>
          <p14:tracePt t="19997" x="8566150" y="2660650"/>
          <p14:tracePt t="20011" x="8559800" y="2660650"/>
          <p14:tracePt t="20030" x="8553450" y="2660650"/>
          <p14:tracePt t="20044" x="8534400" y="2660650"/>
          <p14:tracePt t="20061" x="8515350" y="2660650"/>
          <p14:tracePt t="20078" x="8502650" y="2660650"/>
          <p14:tracePt t="20094" x="8489950" y="2660650"/>
          <p14:tracePt t="20111" x="8477250" y="2660650"/>
          <p14:tracePt t="20130" x="8470900" y="2660650"/>
          <p14:tracePt t="20755" x="8464550" y="2686050"/>
          <p14:tracePt t="20763" x="8458200" y="2730500"/>
          <p14:tracePt t="20771" x="8458200" y="2794000"/>
          <p14:tracePt t="20779" x="8445500" y="2889250"/>
          <p14:tracePt t="20794" x="8439150" y="2984500"/>
          <p14:tracePt t="20811" x="8426450" y="3422650"/>
          <p14:tracePt t="20829" x="8407400" y="3721100"/>
          <p14:tracePt t="20844" x="8401050" y="3898900"/>
          <p14:tracePt t="20861" x="8394700" y="4006850"/>
          <p14:tracePt t="20877" x="8382000" y="4095750"/>
          <p14:tracePt t="20894" x="8382000" y="4184650"/>
          <p14:tracePt t="20911" x="8382000" y="4286250"/>
          <p14:tracePt t="20931" x="8382000" y="4425950"/>
          <p14:tracePt t="20944" x="8382000" y="4464050"/>
          <p14:tracePt t="20961" x="8388350" y="4527550"/>
          <p14:tracePt t="20977" x="8388350" y="4572000"/>
          <p14:tracePt t="20994" x="8388350" y="4616450"/>
          <p14:tracePt t="21011" x="8388350" y="4679950"/>
          <p14:tracePt t="21027" x="8388350" y="4806950"/>
          <p14:tracePt t="21046" x="8388350" y="4908550"/>
          <p14:tracePt t="21061" x="8388350" y="4991100"/>
          <p14:tracePt t="21077" x="8388350" y="5060950"/>
          <p14:tracePt t="21094" x="8388350" y="5111750"/>
          <p14:tracePt t="21111" x="8388350" y="5187950"/>
          <p14:tracePt t="21129" x="8394700" y="5276850"/>
          <p14:tracePt t="21144" x="8394700" y="5353050"/>
          <p14:tracePt t="21161" x="8394700" y="5384800"/>
          <p14:tracePt t="21178" x="8394700" y="5403850"/>
          <p14:tracePt t="21194" x="8394700" y="5416550"/>
          <p14:tracePt t="21211" x="8394700" y="5441950"/>
          <p14:tracePt t="21227" x="8394700" y="5454650"/>
          <p14:tracePt t="21246" x="8394700" y="5461000"/>
          <p14:tracePt t="22692" x="8394700" y="5454650"/>
          <p14:tracePt t="22700" x="8394700" y="5416550"/>
          <p14:tracePt t="22710" x="8394700" y="5372100"/>
          <p14:tracePt t="22727" x="8401050" y="5245100"/>
          <p14:tracePt t="22745" x="8369300" y="5067300"/>
          <p14:tracePt t="22760" x="8255000" y="4800600"/>
          <p14:tracePt t="22777" x="8032750" y="4457700"/>
          <p14:tracePt t="22793" x="7734300" y="4076700"/>
          <p14:tracePt t="22810" x="7366000" y="3752850"/>
          <p14:tracePt t="22829" x="6889750" y="3346450"/>
          <p14:tracePt t="22843" x="6642100" y="3155950"/>
          <p14:tracePt t="22860" x="6477000" y="3009900"/>
          <p14:tracePt t="22877" x="6369050" y="2921000"/>
          <p14:tracePt t="22894" x="6318250" y="2870200"/>
          <p14:tracePt t="22910" x="6299200" y="2851150"/>
          <p14:tracePt t="22927" x="6273800" y="2819400"/>
          <p14:tracePt t="22946" x="6248400" y="2800350"/>
          <p14:tracePt t="22960" x="6216650" y="2774950"/>
          <p14:tracePt t="22976" x="6178550" y="2743200"/>
          <p14:tracePt t="22994" x="6127750" y="2679700"/>
          <p14:tracePt t="23010" x="6070600" y="2628900"/>
          <p14:tracePt t="23028" x="5975350" y="2565400"/>
          <p14:tracePt t="23043" x="5956300" y="2565400"/>
          <p14:tracePt t="23060" x="5918200" y="2565400"/>
          <p14:tracePt t="23077" x="5886450" y="2571750"/>
          <p14:tracePt t="23093" x="5867400" y="2616200"/>
          <p14:tracePt t="23110" x="5861050" y="2673350"/>
          <p14:tracePt t="23127" x="5861050" y="2743200"/>
          <p14:tracePt t="23145" x="5867400" y="2806700"/>
          <p14:tracePt t="23160" x="5873750" y="2895600"/>
          <p14:tracePt t="23176" x="5873750" y="2965450"/>
          <p14:tracePt t="23194" x="5848350" y="3016250"/>
          <p14:tracePt t="23210" x="5803900" y="3060700"/>
          <p14:tracePt t="23211" x="5784850" y="3073400"/>
          <p14:tracePt t="23226" x="5753100" y="3073400"/>
          <p14:tracePt t="23248" x="5746750" y="3073400"/>
          <p14:tracePt t="23260" x="5740400" y="3067050"/>
          <p14:tracePt t="23277" x="5727700" y="3060700"/>
          <p14:tracePt t="23293" x="5715000" y="3060700"/>
          <p14:tracePt t="23310" x="5715000" y="3054350"/>
          <p14:tracePt t="23343" x="5708650" y="3048000"/>
          <p14:tracePt t="23360" x="5708650" y="3035300"/>
          <p14:tracePt t="23376" x="5734050" y="3035300"/>
          <p14:tracePt t="23393" x="5822950" y="3035300"/>
          <p14:tracePt t="23410" x="5969000" y="3048000"/>
          <p14:tracePt t="23426" x="6261100" y="3111500"/>
          <p14:tracePt t="23445" x="6623050" y="3130550"/>
          <p14:tracePt t="23460" x="6991350" y="3143250"/>
          <p14:tracePt t="23476" x="7404100" y="3143250"/>
          <p14:tracePt t="23493" x="7797800" y="3136900"/>
          <p14:tracePt t="23510" x="8134350" y="3111500"/>
          <p14:tracePt t="23526" x="8439150" y="3111500"/>
          <p14:tracePt t="23547" x="8705850" y="3124200"/>
          <p14:tracePt t="23560" x="8794750" y="3130550"/>
          <p14:tracePt t="23577" x="8896350" y="3130550"/>
          <p14:tracePt t="23593" x="8940800" y="3130550"/>
          <p14:tracePt t="23610" x="8947150" y="3130550"/>
          <p14:tracePt t="23827" x="8940800" y="3130550"/>
          <p14:tracePt t="23843" x="8934450" y="3130550"/>
          <p14:tracePt t="23853" x="8928100" y="3136900"/>
          <p14:tracePt t="23875" x="8928100" y="3143250"/>
          <p14:tracePt t="23883" x="8921750" y="3143250"/>
          <p14:tracePt t="23893" x="8915400" y="3149600"/>
          <p14:tracePt t="23910" x="8902700" y="3155950"/>
          <p14:tracePt t="23928" x="8864600" y="3168650"/>
          <p14:tracePt t="23943" x="8807450" y="3187700"/>
          <p14:tracePt t="23960" x="8731250" y="3200400"/>
          <p14:tracePt t="23976" x="8680450" y="3206750"/>
          <p14:tracePt t="23993" x="8642350" y="3213100"/>
          <p14:tracePt t="24010" x="8636000" y="3219450"/>
          <p14:tracePt t="24427" x="8623300" y="3219450"/>
          <p14:tracePt t="24435" x="8578850" y="3225800"/>
          <p14:tracePt t="24443" x="8515350" y="3232150"/>
          <p14:tracePt t="24459" x="8324850" y="3244850"/>
          <p14:tracePt t="24477" x="7918450" y="3276600"/>
          <p14:tracePt t="24493" x="7258050" y="3333750"/>
          <p14:tracePt t="24509" x="6527800" y="3422650"/>
          <p14:tracePt t="24526" x="5892800" y="3568700"/>
          <p14:tracePt t="24544" x="5372100" y="3733800"/>
          <p14:tracePt t="24559" x="4933950" y="3873500"/>
          <p14:tracePt t="24576" x="4686300" y="4000500"/>
          <p14:tracePt t="24593" x="4533900" y="4051300"/>
          <p14:tracePt t="24609" x="4476750" y="4057650"/>
          <p14:tracePt t="24626" x="4457700" y="4051300"/>
          <p14:tracePt t="24644" x="4400550" y="3956050"/>
          <p14:tracePt t="24659" x="4362450" y="3867150"/>
          <p14:tracePt t="24940" x="4356100" y="3867150"/>
          <p14:tracePt t="24948" x="4337050" y="3867150"/>
          <p14:tracePt t="24955" x="4318000" y="3867150"/>
          <p14:tracePt t="24964" x="4286250" y="3867150"/>
          <p14:tracePt t="24976" x="4222750" y="3886200"/>
          <p14:tracePt t="24992" x="4121150" y="3911600"/>
          <p14:tracePt t="25009" x="4032250" y="3943350"/>
          <p14:tracePt t="25026" x="3892550" y="4000500"/>
          <p14:tracePt t="25045" x="3625850" y="4095750"/>
          <p14:tracePt t="25060" x="3403600" y="4171950"/>
          <p14:tracePt t="25076" x="3187700" y="4260850"/>
          <p14:tracePt t="25093" x="2965450" y="4381500"/>
          <p14:tracePt t="25109" x="2800350" y="4502150"/>
          <p14:tracePt t="25126" x="2628900" y="4629150"/>
          <p14:tracePt t="25145" x="2457450" y="4743450"/>
          <p14:tracePt t="25159" x="2298700" y="4876800"/>
          <p14:tracePt t="25176" x="2171700" y="4978400"/>
          <p14:tracePt t="25193" x="2095500" y="5041900"/>
          <p14:tracePt t="25209" x="2032000" y="5092700"/>
          <p14:tracePt t="25229" x="1974850" y="5137150"/>
          <p14:tracePt t="25243" x="1924050" y="5187950"/>
          <p14:tracePt t="25259" x="1854200" y="5264150"/>
          <p14:tracePt t="25276" x="1784350" y="5340350"/>
          <p14:tracePt t="25292" x="1733550" y="5397500"/>
          <p14:tracePt t="25309" x="1714500" y="5422900"/>
          <p14:tracePt t="25796" x="1714500" y="5416550"/>
          <p14:tracePt t="25802" x="1714500" y="5410200"/>
          <p14:tracePt t="25811" x="1714500" y="5403850"/>
          <p14:tracePt t="25826" x="1714500" y="5397500"/>
          <p14:tracePt t="25844" x="1714500" y="5391150"/>
          <p14:tracePt t="25859" x="1714500" y="5378450"/>
          <p14:tracePt t="25892" x="1714500" y="5365750"/>
          <p14:tracePt t="25917" x="1714500" y="5359400"/>
          <p14:tracePt t="26612" x="1708150" y="5378450"/>
          <p14:tracePt t="26618" x="1689100" y="5391150"/>
          <p14:tracePt t="26627" x="1670050" y="5410200"/>
          <p14:tracePt t="26643" x="1644650" y="5416550"/>
          <p14:tracePt t="26659" x="1619250" y="5422900"/>
          <p14:tracePt t="26675" x="1574800" y="5422900"/>
          <p14:tracePt t="26692" x="1498600" y="5422900"/>
          <p14:tracePt t="26709" x="1422400" y="5422900"/>
          <p14:tracePt t="26725" x="1346200" y="5429250"/>
          <p14:tracePt t="26744" x="1270000" y="5441950"/>
          <p14:tracePt t="26759" x="1212850" y="5448300"/>
          <p14:tracePt t="26803" x="1206500" y="5448300"/>
          <p14:tracePt t="26812" x="1200150" y="5448300"/>
          <p14:tracePt t="26835" x="1193800" y="5448300"/>
          <p14:tracePt t="26948" x="1187450" y="5448300"/>
          <p14:tracePt t="28564" x="1187450" y="5461000"/>
          <p14:tracePt t="28571" x="1174750" y="5492750"/>
          <p14:tracePt t="28580" x="1174750" y="5518150"/>
          <p14:tracePt t="28591" x="1181100" y="5549900"/>
          <p14:tracePt t="28608" x="1181100" y="5588000"/>
          <p14:tracePt t="28625" x="1181100" y="5638800"/>
          <p14:tracePt t="28642" x="1193800" y="5676900"/>
          <p14:tracePt t="28659" x="1206500" y="5708650"/>
          <p14:tracePt t="28659" x="1206500" y="5734050"/>
          <p14:tracePt t="28675" x="1206500" y="5765800"/>
          <p14:tracePt t="28692" x="1206500" y="5791200"/>
          <p14:tracePt t="28708" x="1212850" y="5822950"/>
          <p14:tracePt t="28725" x="1212850" y="5842000"/>
          <p14:tracePt t="28750" x="1219200" y="5854700"/>
          <p14:tracePt t="28797" x="1225550" y="5854700"/>
          <p14:tracePt t="28803" x="1225550" y="5848350"/>
          <p14:tracePt t="28811" x="1225550" y="5816600"/>
          <p14:tracePt t="28836" x="1212850" y="5740400"/>
          <p14:tracePt t="29012" x="1212850" y="5727700"/>
          <p14:tracePt t="29019" x="1212850" y="5721350"/>
          <p14:tracePt t="29045" x="1219200" y="5721350"/>
          <p14:tracePt t="29293" x="1225550" y="5721350"/>
          <p14:tracePt t="29298" x="1225550" y="5727700"/>
          <p14:tracePt t="29308" x="1225550" y="5734050"/>
          <p14:tracePt t="29326" x="1225550" y="5746750"/>
          <p14:tracePt t="29341" x="1225550" y="5759450"/>
          <p14:tracePt t="29358" x="1225550" y="5772150"/>
          <p14:tracePt t="29374" x="1231900" y="5791200"/>
          <p14:tracePt t="29391" x="1244600" y="5810250"/>
          <p14:tracePt t="29408" x="1270000" y="5822950"/>
          <p14:tracePt t="29467" x="1270000" y="5829300"/>
          <p14:tracePt t="29476" x="1289050" y="5835650"/>
          <p14:tracePt t="29484" x="1301750" y="5848350"/>
          <p14:tracePt t="29491" x="1314450" y="5854700"/>
          <p14:tracePt t="29508" x="1346200" y="5861050"/>
          <p14:tracePt t="29526" x="1352550" y="5867400"/>
          <p14:tracePt t="29541" x="1358900" y="5867400"/>
          <p14:tracePt t="29575" x="1358900" y="5873750"/>
          <p14:tracePt t="29659" x="1365250" y="5873750"/>
          <p14:tracePt t="29676" x="1371600" y="5873750"/>
          <p14:tracePt t="29683" x="1377950" y="5873750"/>
          <p14:tracePt t="29691" x="1384300" y="5873750"/>
          <p14:tracePt t="29708" x="1409700" y="5873750"/>
          <p14:tracePt t="29724" x="1454150" y="5873750"/>
          <p14:tracePt t="29744" x="1485900" y="5873750"/>
          <p14:tracePt t="29758" x="1530350" y="5873750"/>
          <p14:tracePt t="29774" x="1543050" y="5880100"/>
          <p14:tracePt t="29812" x="1549400" y="5880100"/>
          <p14:tracePt t="29828" x="1562100" y="5880100"/>
          <p14:tracePt t="29841" x="1568450" y="5880100"/>
          <p14:tracePt t="29858" x="1612900" y="5880100"/>
          <p14:tracePt t="29874" x="1676400" y="5880100"/>
          <p14:tracePt t="29891" x="1784350" y="5880100"/>
          <p14:tracePt t="29908" x="1879600" y="5880100"/>
          <p14:tracePt t="29925" x="2019300" y="5886450"/>
          <p14:tracePt t="29949" x="2197100" y="5886450"/>
          <p14:tracePt t="29958" x="2241550" y="5886450"/>
          <p14:tracePt t="29974" x="2317750" y="5886450"/>
          <p14:tracePt t="29991" x="2393950" y="5886450"/>
          <p14:tracePt t="30008" x="2482850" y="5892800"/>
          <p14:tracePt t="30036" x="2673350" y="5899150"/>
          <p14:tracePt t="30058" x="2806700" y="5911850"/>
          <p14:tracePt t="30074" x="2914650" y="5918200"/>
          <p14:tracePt t="30091" x="3041650" y="5918200"/>
          <p14:tracePt t="30108" x="3155950" y="5918200"/>
          <p14:tracePt t="30124" x="3263900" y="5918200"/>
          <p14:tracePt t="30153" x="3429000" y="5924550"/>
          <p14:tracePt t="30158" x="3479800" y="5924550"/>
          <p14:tracePt t="30174" x="3556000" y="5924550"/>
          <p14:tracePt t="30191" x="3587750" y="5924550"/>
          <p14:tracePt t="30208" x="3600450" y="5930900"/>
          <p14:tracePt t="30339" x="3581400" y="5937250"/>
          <p14:tracePt t="30346" x="3556000" y="5949950"/>
          <p14:tracePt t="30355" x="3524250" y="5956300"/>
          <p14:tracePt t="30363" x="3460750" y="5962650"/>
          <p14:tracePt t="30374" x="3371850" y="5969000"/>
          <p14:tracePt t="30391" x="3149600" y="6007100"/>
          <p14:tracePt t="30408" x="2857500" y="6026150"/>
          <p14:tracePt t="30424" x="2444750" y="6038850"/>
          <p14:tracePt t="30443" x="1835150" y="6083300"/>
          <p14:tracePt t="30457" x="1644650" y="6134100"/>
          <p14:tracePt t="30474" x="1454150" y="6184900"/>
          <p14:tracePt t="30491" x="1225550" y="6254750"/>
          <p14:tracePt t="30508" x="1149350" y="6292850"/>
          <p14:tracePt t="30526" x="1117600" y="6311900"/>
          <p14:tracePt t="30541" x="1111250" y="6311900"/>
          <p14:tracePt t="30643" x="1104900" y="6311900"/>
          <p14:tracePt t="30650" x="1098550" y="6311900"/>
          <p14:tracePt t="30684" x="1092200" y="6311900"/>
          <p14:tracePt t="31060" x="1092200" y="6318250"/>
          <p14:tracePt t="31066" x="1104900" y="6324600"/>
          <p14:tracePt t="31076" x="1123950" y="6343650"/>
          <p14:tracePt t="31091" x="1136650" y="6343650"/>
          <p14:tracePt t="31107" x="1168400" y="6356350"/>
          <p14:tracePt t="31124" x="1193800" y="6362700"/>
          <p14:tracePt t="31143" x="1225550" y="6369050"/>
          <p14:tracePt t="31157" x="1270000" y="6369050"/>
          <p14:tracePt t="31174" x="1327150" y="6369050"/>
          <p14:tracePt t="31190" x="1409700" y="6369050"/>
          <p14:tracePt t="31207" x="1511300" y="6369050"/>
          <p14:tracePt t="31226" x="1651000" y="6381750"/>
          <p14:tracePt t="31240" x="1790700" y="6381750"/>
          <p14:tracePt t="31257" x="1917700" y="6381750"/>
          <p14:tracePt t="31274" x="2012950" y="6388100"/>
          <p14:tracePt t="31291" x="2089150" y="6388100"/>
          <p14:tracePt t="31307" x="2203450" y="6388100"/>
          <p14:tracePt t="31324" x="2317750" y="6388100"/>
          <p14:tracePt t="31344" x="2425700" y="6388100"/>
          <p14:tracePt t="31357" x="2520950" y="6388100"/>
          <p14:tracePt t="31374" x="2578100" y="6388100"/>
          <p14:tracePt t="31390" x="2609850" y="6388100"/>
          <p14:tracePt t="31407" x="2635250" y="6388100"/>
          <p14:tracePt t="31424" x="2654300" y="6388100"/>
          <p14:tracePt t="31443" x="2705100" y="6388100"/>
          <p14:tracePt t="31457" x="2724150" y="6381750"/>
          <p14:tracePt t="31474" x="2749550" y="6381750"/>
          <p14:tracePt t="31490" x="2774950" y="6381750"/>
          <p14:tracePt t="31507" x="2806700" y="6381750"/>
          <p14:tracePt t="31526" x="2813050" y="6381750"/>
          <p14:tracePt t="31603" x="2825750" y="6381750"/>
          <p14:tracePt t="31611" x="2838450" y="6381750"/>
          <p14:tracePt t="31620" x="2844800" y="6381750"/>
          <p14:tracePt t="31627" x="2863850" y="6381750"/>
          <p14:tracePt t="31643" x="2895600" y="6381750"/>
          <p14:tracePt t="31657" x="2914650" y="6381750"/>
          <p14:tracePt t="31674" x="2965450" y="6381750"/>
          <p14:tracePt t="31690" x="3060700" y="6388100"/>
          <p14:tracePt t="31708" x="3130550" y="6394450"/>
          <p14:tracePt t="31724" x="3175000" y="6394450"/>
          <p14:tracePt t="31744" x="3232150" y="6394450"/>
          <p14:tracePt t="31757" x="3289300" y="6394450"/>
          <p14:tracePt t="31774" x="3340100" y="6394450"/>
          <p14:tracePt t="31790" x="3390900" y="6400800"/>
          <p14:tracePt t="31807" x="3429000" y="6400800"/>
          <p14:tracePt t="31824" x="3473450" y="6400800"/>
          <p14:tracePt t="31844" x="3524250" y="6400800"/>
          <p14:tracePt t="31857" x="3543300" y="6400800"/>
          <p14:tracePt t="31874" x="3562350" y="6400800"/>
          <p14:tracePt t="31890" x="3581400" y="6400800"/>
          <p14:tracePt t="31907" x="3594100" y="6400800"/>
          <p14:tracePt t="31924" x="3600450" y="6400800"/>
          <p14:tracePt t="31944" x="3619500" y="6400800"/>
          <p14:tracePt t="31957" x="3657600" y="6400800"/>
          <p14:tracePt t="31973" x="3695700" y="6400800"/>
          <p14:tracePt t="31990" x="3733800" y="6400800"/>
          <p14:tracePt t="32007" x="3765550" y="6400800"/>
          <p14:tracePt t="32026" x="3784600" y="6407150"/>
          <p14:tracePt t="32040" x="3790950" y="6407150"/>
          <p14:tracePt t="32057" x="3803650" y="6407150"/>
          <p14:tracePt t="32074" x="3810000" y="6407150"/>
          <p14:tracePt t="32090" x="3816350" y="6407150"/>
          <p14:tracePt t="32108" x="3822700" y="64071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9464" y="1445582"/>
            <a:ext cx="5328592" cy="2631490"/>
          </a:xfrm>
          <a:prstGeom prst="rect">
            <a:avLst/>
          </a:prstGeom>
          <a:noFill/>
        </p:spPr>
        <p:txBody>
          <a:bodyPr wrap="square" rtlCol="0">
            <a:spAutoFit/>
          </a:bodyPr>
          <a:lstStyle/>
          <a:p>
            <a:pPr marL="342900" indent="-342900">
              <a:spcAft>
                <a:spcPts val="600"/>
              </a:spcAft>
              <a:buFont typeface="Wingdings" panose="05000000000000000000" pitchFamily="2" charset="2"/>
              <a:buChar char="l"/>
            </a:pPr>
            <a:r>
              <a:rPr lang="zh-CN" altLang="en-US" sz="2000" b="1" dirty="0">
                <a:solidFill>
                  <a:srgbClr val="203864"/>
                </a:solidFill>
                <a:latin typeface="+mj-ea"/>
                <a:ea typeface="+mj-ea"/>
              </a:rPr>
              <a:t>地面和近地空间存在宇宙射线与大气分子核反应产生的大量高能中子，有几率与半导体器件发生单粒子效应（</a:t>
            </a:r>
            <a:r>
              <a:rPr lang="en-US" altLang="zh-CN" sz="2000" b="1" dirty="0">
                <a:solidFill>
                  <a:srgbClr val="203864"/>
                </a:solidFill>
                <a:latin typeface="+mj-ea"/>
                <a:ea typeface="+mj-ea"/>
              </a:rPr>
              <a:t>SEE</a:t>
            </a:r>
            <a:r>
              <a:rPr lang="zh-CN" altLang="en-US" sz="2000" b="1" dirty="0">
                <a:solidFill>
                  <a:srgbClr val="203864"/>
                </a:solidFill>
                <a:latin typeface="+mj-ea"/>
                <a:ea typeface="+mj-ea"/>
              </a:rPr>
              <a:t>），造成器件失效（软失效和损坏）；</a:t>
            </a:r>
            <a:endParaRPr lang="en-US" altLang="zh-CN" sz="2000" b="1" dirty="0">
              <a:solidFill>
                <a:srgbClr val="203864"/>
              </a:solidFill>
              <a:latin typeface="+mj-ea"/>
              <a:ea typeface="+mj-ea"/>
            </a:endParaRPr>
          </a:p>
          <a:p>
            <a:pPr marL="342900" indent="-342900">
              <a:spcAft>
                <a:spcPts val="600"/>
              </a:spcAft>
              <a:buFont typeface="Wingdings" panose="05000000000000000000" pitchFamily="2" charset="2"/>
              <a:buChar char="l"/>
            </a:pPr>
            <a:r>
              <a:rPr lang="zh-CN" altLang="en-US" sz="2000" b="1" dirty="0">
                <a:solidFill>
                  <a:srgbClr val="203864"/>
                </a:solidFill>
                <a:latin typeface="+mj-ea"/>
                <a:ea typeface="+mj-ea"/>
              </a:rPr>
              <a:t>随着半导体工艺技术的进步和高可靠性要求，</a:t>
            </a:r>
            <a:r>
              <a:rPr lang="en-US" altLang="zh-CN" sz="2000" b="1" dirty="0">
                <a:solidFill>
                  <a:srgbClr val="203864"/>
                </a:solidFill>
                <a:latin typeface="+mj-ea"/>
                <a:ea typeface="+mj-ea"/>
              </a:rPr>
              <a:t>SEE</a:t>
            </a:r>
            <a:r>
              <a:rPr lang="zh-CN" altLang="en-US" sz="2000" b="1" dirty="0">
                <a:solidFill>
                  <a:srgbClr val="203864"/>
                </a:solidFill>
                <a:latin typeface="+mj-ea"/>
                <a:ea typeface="+mj-ea"/>
              </a:rPr>
              <a:t>引起了国际上越来越大的重视。利用模拟大气中子能谱的中子束进行效应和纠错的加速测试非常有必要。</a:t>
            </a:r>
            <a:endParaRPr lang="en-US" altLang="zh-CN" sz="2000" b="1" dirty="0">
              <a:solidFill>
                <a:srgbClr val="203864"/>
              </a:solidFill>
              <a:latin typeface="+mj-ea"/>
              <a:ea typeface="+mj-ea"/>
            </a:endParaRPr>
          </a:p>
        </p:txBody>
      </p:sp>
      <p:pic>
        <p:nvPicPr>
          <p:cNvPr id="5" name="图片 4" descr="C:\Users\Administrator\Desktop\Graph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544530"/>
            <a:ext cx="3719314" cy="2519590"/>
          </a:xfrm>
          <a:prstGeom prst="rect">
            <a:avLst/>
          </a:prstGeom>
          <a:noFill/>
          <a:ln>
            <a:noFill/>
          </a:ln>
        </p:spPr>
      </p:pic>
      <p:sp>
        <p:nvSpPr>
          <p:cNvPr id="6" name="文本框 5"/>
          <p:cNvSpPr txBox="1"/>
          <p:nvPr/>
        </p:nvSpPr>
        <p:spPr>
          <a:xfrm>
            <a:off x="179512" y="4242861"/>
            <a:ext cx="8928992" cy="2354491"/>
          </a:xfrm>
          <a:prstGeom prst="rect">
            <a:avLst/>
          </a:prstGeom>
          <a:noFill/>
        </p:spPr>
        <p:txBody>
          <a:bodyPr wrap="square" rtlCol="0">
            <a:spAutoFit/>
          </a:bodyPr>
          <a:lstStyle/>
          <a:p>
            <a:pPr marL="342900" indent="-342900">
              <a:spcAft>
                <a:spcPts val="600"/>
              </a:spcAft>
              <a:buFont typeface="Wingdings" panose="05000000000000000000" pitchFamily="2" charset="2"/>
              <a:buChar char="l"/>
            </a:pPr>
            <a:r>
              <a:rPr lang="en-US" altLang="zh-CN" sz="2100" b="1" dirty="0">
                <a:solidFill>
                  <a:srgbClr val="203864"/>
                </a:solidFill>
                <a:latin typeface="+mj-ea"/>
                <a:ea typeface="+mj-ea"/>
              </a:rPr>
              <a:t>Back-n</a:t>
            </a:r>
            <a:r>
              <a:rPr lang="zh-CN" altLang="en-US" sz="2100" b="1" dirty="0" smtClean="0">
                <a:solidFill>
                  <a:srgbClr val="203864"/>
                </a:solidFill>
                <a:latin typeface="+mj-ea"/>
                <a:ea typeface="+mj-ea"/>
              </a:rPr>
              <a:t>是至年初国内</a:t>
            </a:r>
            <a:r>
              <a:rPr lang="zh-CN" altLang="en-US" sz="2100" b="1" dirty="0">
                <a:solidFill>
                  <a:srgbClr val="203864"/>
                </a:solidFill>
                <a:latin typeface="+mj-ea"/>
                <a:ea typeface="+mj-ea"/>
              </a:rPr>
              <a:t>唯一可以提供模拟大气中子谱进行半导体</a:t>
            </a:r>
            <a:r>
              <a:rPr lang="en-US" altLang="zh-CN" sz="2100" b="1" dirty="0">
                <a:solidFill>
                  <a:srgbClr val="203864"/>
                </a:solidFill>
                <a:latin typeface="+mj-ea"/>
                <a:ea typeface="+mj-ea"/>
              </a:rPr>
              <a:t>SEE</a:t>
            </a:r>
            <a:r>
              <a:rPr lang="zh-CN" altLang="en-US" sz="2100" b="1" dirty="0">
                <a:solidFill>
                  <a:srgbClr val="203864"/>
                </a:solidFill>
                <a:latin typeface="+mj-ea"/>
                <a:ea typeface="+mj-ea"/>
              </a:rPr>
              <a:t>的测试</a:t>
            </a:r>
            <a:r>
              <a:rPr lang="zh-CN" altLang="en-US" sz="2100" b="1" dirty="0" smtClean="0">
                <a:solidFill>
                  <a:srgbClr val="203864"/>
                </a:solidFill>
                <a:latin typeface="+mj-ea"/>
                <a:ea typeface="+mj-ea"/>
              </a:rPr>
              <a:t>平台</a:t>
            </a:r>
            <a:endParaRPr lang="en-US" altLang="zh-CN" sz="2100" b="1" dirty="0">
              <a:solidFill>
                <a:srgbClr val="203864"/>
              </a:solidFill>
              <a:latin typeface="+mj-ea"/>
              <a:ea typeface="+mj-ea"/>
            </a:endParaRPr>
          </a:p>
          <a:p>
            <a:pPr marL="800100" lvl="1" indent="-342900">
              <a:spcAft>
                <a:spcPts val="600"/>
              </a:spcAft>
              <a:buFont typeface="Wingdings" panose="05000000000000000000" pitchFamily="2" charset="2"/>
              <a:buChar char="l"/>
            </a:pPr>
            <a:r>
              <a:rPr lang="zh-CN" altLang="en-US" sz="1900" b="1" dirty="0">
                <a:solidFill>
                  <a:srgbClr val="0033CC"/>
                </a:solidFill>
                <a:latin typeface="+mj-ea"/>
                <a:ea typeface="+mj-ea"/>
              </a:rPr>
              <a:t>半导体</a:t>
            </a:r>
            <a:r>
              <a:rPr lang="en-US" altLang="zh-CN" sz="1900" b="1" dirty="0">
                <a:solidFill>
                  <a:srgbClr val="0033CC"/>
                </a:solidFill>
                <a:latin typeface="+mj-ea"/>
                <a:ea typeface="+mj-ea"/>
              </a:rPr>
              <a:t>/</a:t>
            </a:r>
            <a:r>
              <a:rPr lang="zh-CN" altLang="en-US" sz="1900" b="1" dirty="0">
                <a:solidFill>
                  <a:srgbClr val="0033CC"/>
                </a:solidFill>
                <a:latin typeface="+mj-ea"/>
                <a:ea typeface="+mj-ea"/>
              </a:rPr>
              <a:t>芯片几乎无处不在，我国在先进芯片的发展和应用方面受到西方压制，促使我国一些高新企业和研究院校需要独立自主的开展相关半导体器件的中子</a:t>
            </a:r>
            <a:r>
              <a:rPr lang="en-US" altLang="zh-CN" sz="1900" b="1" dirty="0">
                <a:solidFill>
                  <a:srgbClr val="0033CC"/>
                </a:solidFill>
                <a:latin typeface="+mj-ea"/>
                <a:ea typeface="+mj-ea"/>
              </a:rPr>
              <a:t>SEE</a:t>
            </a:r>
            <a:r>
              <a:rPr lang="zh-CN" altLang="en-US" sz="1900" b="1" dirty="0">
                <a:solidFill>
                  <a:srgbClr val="0033CC"/>
                </a:solidFill>
                <a:latin typeface="+mj-ea"/>
                <a:ea typeface="+mj-ea"/>
              </a:rPr>
              <a:t>测试研究。</a:t>
            </a:r>
            <a:endParaRPr lang="en-US" altLang="zh-CN" sz="1900" b="1" dirty="0">
              <a:solidFill>
                <a:srgbClr val="0033CC"/>
              </a:solidFill>
              <a:latin typeface="+mj-ea"/>
              <a:ea typeface="+mj-ea"/>
            </a:endParaRPr>
          </a:p>
          <a:p>
            <a:pPr marL="800100" lvl="1" indent="-342900">
              <a:spcAft>
                <a:spcPts val="600"/>
              </a:spcAft>
              <a:buFont typeface="Wingdings" panose="05000000000000000000" pitchFamily="2" charset="2"/>
              <a:buChar char="l"/>
            </a:pPr>
            <a:r>
              <a:rPr lang="zh-CN" altLang="en-US" sz="1900" b="1" dirty="0">
                <a:solidFill>
                  <a:srgbClr val="0033CC"/>
                </a:solidFill>
                <a:latin typeface="+mj-ea"/>
                <a:ea typeface="+mj-ea"/>
              </a:rPr>
              <a:t>对于应用在航空航天上的半导体器件，尤为重要；在国家安全相关的核应用中也很重要。</a:t>
            </a:r>
            <a:endParaRPr lang="en-US" altLang="zh-CN" sz="1900" b="1" dirty="0">
              <a:solidFill>
                <a:srgbClr val="0033CC"/>
              </a:solidFill>
              <a:latin typeface="+mj-ea"/>
              <a:ea typeface="+mj-ea"/>
            </a:endParaRPr>
          </a:p>
        </p:txBody>
      </p:sp>
      <p:sp>
        <p:nvSpPr>
          <p:cNvPr id="8" name="标题 7">
            <a:extLst>
              <a:ext uri="{FF2B5EF4-FFF2-40B4-BE49-F238E27FC236}">
                <a16:creationId xmlns:a16="http://schemas.microsoft.com/office/drawing/2014/main" id="{ECB913BD-873E-49C7-94FA-12C292025FBA}"/>
              </a:ext>
            </a:extLst>
          </p:cNvPr>
          <p:cNvSpPr>
            <a:spLocks noGrp="1"/>
          </p:cNvSpPr>
          <p:nvPr>
            <p:ph type="title"/>
          </p:nvPr>
        </p:nvSpPr>
        <p:spPr>
          <a:xfrm>
            <a:off x="1403648" y="908589"/>
            <a:ext cx="6248400" cy="457200"/>
          </a:xfrm>
        </p:spPr>
        <p:txBody>
          <a:bodyPr/>
          <a:lstStyle/>
          <a:p>
            <a:pPr algn="ctr"/>
            <a:r>
              <a:rPr lang="zh-CN" altLang="en-US" sz="3200" dirty="0">
                <a:solidFill>
                  <a:srgbClr val="FF0000"/>
                </a:solidFill>
                <a:latin typeface="+mj-ea"/>
              </a:rPr>
              <a:t>助力国家半导体</a:t>
            </a:r>
            <a:r>
              <a:rPr lang="en-US" altLang="zh-CN" sz="3200" dirty="0">
                <a:solidFill>
                  <a:srgbClr val="FF0000"/>
                </a:solidFill>
                <a:latin typeface="+mj-ea"/>
              </a:rPr>
              <a:t>/</a:t>
            </a:r>
            <a:r>
              <a:rPr lang="zh-CN" altLang="en-US" sz="3200" dirty="0">
                <a:solidFill>
                  <a:srgbClr val="FF0000"/>
                </a:solidFill>
                <a:latin typeface="+mj-ea"/>
              </a:rPr>
              <a:t>芯片产业发展</a:t>
            </a:r>
            <a:endParaRPr lang="zh-CN" altLang="en-US" sz="3200" dirty="0">
              <a:solidFill>
                <a:srgbClr val="FF0000"/>
              </a:solidFill>
            </a:endParaRPr>
          </a:p>
        </p:txBody>
      </p:sp>
    </p:spTree>
    <p:extLst>
      <p:ext uri="{BB962C8B-B14F-4D97-AF65-F5344CB8AC3E}">
        <p14:creationId xmlns:p14="http://schemas.microsoft.com/office/powerpoint/2010/main" val="94806843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8354" y="1010603"/>
            <a:ext cx="8497193" cy="1122253"/>
          </a:xfrm>
        </p:spPr>
        <p:txBody>
          <a:bodyPr/>
          <a:lstStyle/>
          <a:p>
            <a:pPr>
              <a:lnSpc>
                <a:spcPct val="100000"/>
              </a:lnSpc>
              <a:spcBef>
                <a:spcPts val="0"/>
              </a:spcBef>
            </a:pPr>
            <a:r>
              <a:rPr lang="zh-CN" altLang="en-US" dirty="0" smtClean="0">
                <a:solidFill>
                  <a:srgbClr val="0000FF"/>
                </a:solidFill>
              </a:rPr>
              <a:t>高注量率辐射效应测试条件</a:t>
            </a:r>
            <a:endParaRPr lang="en-US" altLang="zh-CN" dirty="0">
              <a:solidFill>
                <a:srgbClr val="0000FF"/>
              </a:solidFill>
            </a:endParaRPr>
          </a:p>
          <a:p>
            <a:pPr lvl="1">
              <a:lnSpc>
                <a:spcPct val="100000"/>
              </a:lnSpc>
              <a:spcBef>
                <a:spcPts val="0"/>
              </a:spcBef>
            </a:pPr>
            <a:r>
              <a:rPr lang="zh-CN" altLang="en-US" sz="2100" dirty="0" smtClean="0">
                <a:solidFill>
                  <a:schemeClr val="tx1"/>
                </a:solidFill>
              </a:rPr>
              <a:t>通用辐射平台（</a:t>
            </a:r>
            <a:r>
              <a:rPr lang="en-US" altLang="zh-CN" sz="2100" dirty="0" smtClean="0">
                <a:solidFill>
                  <a:schemeClr val="tx1"/>
                </a:solidFill>
              </a:rPr>
              <a:t>CIP</a:t>
            </a:r>
            <a:r>
              <a:rPr lang="zh-CN" altLang="en-US" sz="2100" dirty="0" smtClean="0">
                <a:solidFill>
                  <a:schemeClr val="tx1"/>
                </a:solidFill>
              </a:rPr>
              <a:t>）：寄生模式，可以长期辐照（几个月）</a:t>
            </a:r>
            <a:endParaRPr lang="en-US" altLang="zh-CN" sz="2100" dirty="0">
              <a:solidFill>
                <a:schemeClr val="tx1"/>
              </a:solidFill>
            </a:endParaRPr>
          </a:p>
          <a:p>
            <a:pPr marL="457200" lvl="1" indent="0">
              <a:lnSpc>
                <a:spcPct val="100000"/>
              </a:lnSpc>
              <a:spcBef>
                <a:spcPts val="0"/>
              </a:spcBef>
              <a:buNone/>
            </a:pPr>
            <a:endParaRPr lang="en-US" altLang="zh-CN" sz="2100" dirty="0">
              <a:solidFill>
                <a:schemeClr val="tx1"/>
              </a:solidFill>
            </a:endParaRPr>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28</a:t>
            </a:fld>
            <a:endParaRPr lang="en-US" altLang="zh-CN" dirty="0"/>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8802"/>
          <a:stretch/>
        </p:blipFill>
        <p:spPr>
          <a:xfrm>
            <a:off x="261849" y="2111777"/>
            <a:ext cx="2950262" cy="205246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2" y="1916832"/>
            <a:ext cx="3816424" cy="2446190"/>
          </a:xfrm>
          <a:prstGeom prst="rect">
            <a:avLst/>
          </a:prstGeom>
        </p:spPr>
      </p:pic>
      <p:sp>
        <p:nvSpPr>
          <p:cNvPr id="7" name="文本框 6"/>
          <p:cNvSpPr txBox="1"/>
          <p:nvPr/>
        </p:nvSpPr>
        <p:spPr>
          <a:xfrm>
            <a:off x="7577893" y="2132856"/>
            <a:ext cx="1026555" cy="461665"/>
          </a:xfrm>
          <a:prstGeom prst="rect">
            <a:avLst/>
          </a:prstGeom>
          <a:noFill/>
        </p:spPr>
        <p:txBody>
          <a:bodyPr wrap="square" rtlCol="0">
            <a:spAutoFit/>
          </a:bodyPr>
          <a:lstStyle/>
          <a:p>
            <a:r>
              <a:rPr lang="en-US" altLang="zh-CN" sz="2400" dirty="0" smtClean="0">
                <a:solidFill>
                  <a:srgbClr val="FF0000"/>
                </a:solidFill>
              </a:rPr>
              <a:t>CIP</a:t>
            </a:r>
            <a:endParaRPr lang="zh-CN" altLang="en-US" sz="2400" dirty="0">
              <a:solidFill>
                <a:srgbClr val="FF0000"/>
              </a:solidFill>
            </a:endParaRPr>
          </a:p>
        </p:txBody>
      </p:sp>
      <p:sp>
        <p:nvSpPr>
          <p:cNvPr id="8" name="文本框 7"/>
          <p:cNvSpPr txBox="1"/>
          <p:nvPr/>
        </p:nvSpPr>
        <p:spPr>
          <a:xfrm>
            <a:off x="288033" y="4293096"/>
            <a:ext cx="2771799" cy="1200329"/>
          </a:xfrm>
          <a:prstGeom prst="rect">
            <a:avLst/>
          </a:prstGeom>
          <a:noFill/>
        </p:spPr>
        <p:txBody>
          <a:bodyPr wrap="square" rtlCol="0">
            <a:spAutoFit/>
          </a:bodyPr>
          <a:lstStyle/>
          <a:p>
            <a:r>
              <a:rPr lang="zh-CN" altLang="en-US" sz="2400" dirty="0" smtClean="0"/>
              <a:t>常规辐照：</a:t>
            </a:r>
            <a:r>
              <a:rPr lang="en-US" altLang="zh-CN" sz="2400" dirty="0" smtClean="0"/>
              <a:t>NTOX </a:t>
            </a:r>
            <a:r>
              <a:rPr lang="zh-CN" altLang="en-US" sz="2400" dirty="0" smtClean="0"/>
              <a:t>换样器或专用换样器</a:t>
            </a:r>
            <a:endParaRPr lang="zh-CN" altLang="en-US" sz="2400" dirty="0"/>
          </a:p>
        </p:txBody>
      </p:sp>
      <p:cxnSp>
        <p:nvCxnSpPr>
          <p:cNvPr id="10" name="直接箭头连接符 9"/>
          <p:cNvCxnSpPr/>
          <p:nvPr/>
        </p:nvCxnSpPr>
        <p:spPr bwMode="auto">
          <a:xfrm flipV="1">
            <a:off x="5659793" y="2420888"/>
            <a:ext cx="1784264" cy="460413"/>
          </a:xfrm>
          <a:prstGeom prst="straightConnector1">
            <a:avLst/>
          </a:prstGeom>
          <a:ln>
            <a:headEnd type="none" w="med" len="med"/>
            <a:tailEnd type="triangle"/>
          </a:ln>
          <a:extLst/>
        </p:spPr>
        <p:style>
          <a:lnRef idx="2">
            <a:schemeClr val="accent4"/>
          </a:lnRef>
          <a:fillRef idx="0">
            <a:schemeClr val="accent4"/>
          </a:fillRef>
          <a:effectRef idx="1">
            <a:schemeClr val="accent4"/>
          </a:effectRef>
          <a:fontRef idx="minor">
            <a:schemeClr val="tx1"/>
          </a:fontRef>
        </p:style>
      </p:cxnSp>
      <p:sp>
        <p:nvSpPr>
          <p:cNvPr id="9" name="文本框 8"/>
          <p:cNvSpPr txBox="1"/>
          <p:nvPr/>
        </p:nvSpPr>
        <p:spPr>
          <a:xfrm>
            <a:off x="5866078" y="6021288"/>
            <a:ext cx="1730258" cy="415498"/>
          </a:xfrm>
          <a:prstGeom prst="rect">
            <a:avLst/>
          </a:prstGeom>
          <a:noFill/>
        </p:spPr>
        <p:txBody>
          <a:bodyPr wrap="square" rtlCol="0">
            <a:spAutoFit/>
          </a:bodyPr>
          <a:lstStyle/>
          <a:p>
            <a:r>
              <a:rPr lang="en-US" altLang="zh-CN" sz="2100" dirty="0" smtClean="0"/>
              <a:t>~10</a:t>
            </a:r>
            <a:r>
              <a:rPr lang="en-US" altLang="zh-CN" sz="2100" baseline="30000" dirty="0" smtClean="0"/>
              <a:t>8</a:t>
            </a:r>
            <a:r>
              <a:rPr lang="en-US" altLang="zh-CN" sz="2100" dirty="0" smtClean="0"/>
              <a:t> n/cm</a:t>
            </a:r>
            <a:r>
              <a:rPr lang="en-US" altLang="zh-CN" sz="2100" baseline="30000" dirty="0" smtClean="0"/>
              <a:t>2</a:t>
            </a:r>
            <a:r>
              <a:rPr lang="en-US" altLang="zh-CN" sz="2100" dirty="0" smtClean="0"/>
              <a:t>/s</a:t>
            </a:r>
            <a:endParaRPr lang="zh-CN" altLang="en-US" sz="2100" dirty="0"/>
          </a:p>
        </p:txBody>
      </p:sp>
      <p:pic>
        <p:nvPicPr>
          <p:cNvPr id="1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36" t="5091" b="7719"/>
          <a:stretch/>
        </p:blipFill>
        <p:spPr bwMode="auto">
          <a:xfrm>
            <a:off x="3347864" y="4431716"/>
            <a:ext cx="2530445" cy="194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椭圆 14"/>
          <p:cNvSpPr/>
          <p:nvPr/>
        </p:nvSpPr>
        <p:spPr bwMode="auto">
          <a:xfrm>
            <a:off x="4090901" y="5148960"/>
            <a:ext cx="625115" cy="584296"/>
          </a:xfrm>
          <a:prstGeom prst="ellipse">
            <a:avLst/>
          </a:prstGeom>
          <a:noFill/>
          <a:ln w="19050" cap="flat" cmpd="sng" algn="ctr">
            <a:solidFill>
              <a:srgbClr val="00B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charset="-122"/>
            </a:endParaRPr>
          </a:p>
        </p:txBody>
      </p:sp>
    </p:spTree>
    <p:extLst>
      <p:ext uri="{BB962C8B-B14F-4D97-AF65-F5344CB8AC3E}">
        <p14:creationId xmlns:p14="http://schemas.microsoft.com/office/powerpoint/2010/main" val="394361770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152" y="207522"/>
            <a:ext cx="3185160" cy="3695700"/>
          </a:xfrm>
          <a:prstGeom prst="rect">
            <a:avLst/>
          </a:prstGeom>
        </p:spPr>
      </p:pic>
      <p:sp>
        <p:nvSpPr>
          <p:cNvPr id="2" name="标题 1"/>
          <p:cNvSpPr>
            <a:spLocks noGrp="1"/>
          </p:cNvSpPr>
          <p:nvPr>
            <p:ph type="title"/>
          </p:nvPr>
        </p:nvSpPr>
        <p:spPr>
          <a:xfrm>
            <a:off x="179512" y="838200"/>
            <a:ext cx="5256584" cy="709333"/>
          </a:xfrm>
        </p:spPr>
        <p:txBody>
          <a:bodyPr/>
          <a:lstStyle/>
          <a:p>
            <a:pPr algn="ctr">
              <a:spcAft>
                <a:spcPts val="600"/>
              </a:spcAft>
            </a:pPr>
            <a:r>
              <a:rPr lang="en-US" altLang="zh-CN" sz="3200" dirty="0" smtClean="0"/>
              <a:t>4. </a:t>
            </a:r>
            <a:r>
              <a:rPr lang="zh-CN" altLang="en-US" sz="3200" dirty="0" smtClean="0"/>
              <a:t>中子成像和核素成分分析</a:t>
            </a:r>
            <a:endParaRPr lang="zh-CN" altLang="en-US" sz="3200" dirty="0"/>
          </a:p>
        </p:txBody>
      </p:sp>
      <p:sp>
        <p:nvSpPr>
          <p:cNvPr id="3" name="内容占位符 2"/>
          <p:cNvSpPr>
            <a:spLocks noGrp="1"/>
          </p:cNvSpPr>
          <p:nvPr>
            <p:ph idx="1"/>
          </p:nvPr>
        </p:nvSpPr>
        <p:spPr>
          <a:xfrm>
            <a:off x="179512" y="1783974"/>
            <a:ext cx="5184575" cy="4933528"/>
          </a:xfrm>
        </p:spPr>
        <p:txBody>
          <a:bodyPr/>
          <a:lstStyle/>
          <a:p>
            <a:pPr>
              <a:lnSpc>
                <a:spcPct val="100000"/>
              </a:lnSpc>
              <a:spcBef>
                <a:spcPts val="0"/>
              </a:spcBef>
              <a:spcAft>
                <a:spcPts val="600"/>
              </a:spcAft>
            </a:pPr>
            <a:r>
              <a:rPr lang="zh-CN" altLang="en-US" sz="2400" dirty="0" smtClean="0">
                <a:solidFill>
                  <a:srgbClr val="0000FF"/>
                </a:solidFill>
              </a:rPr>
              <a:t>利用白光中子束成像的优势</a:t>
            </a:r>
            <a:endParaRPr lang="en-US" altLang="zh-CN" sz="2400" dirty="0">
              <a:solidFill>
                <a:srgbClr val="0000FF"/>
              </a:solidFill>
            </a:endParaRPr>
          </a:p>
          <a:p>
            <a:pPr lvl="1">
              <a:lnSpc>
                <a:spcPct val="100000"/>
              </a:lnSpc>
              <a:spcBef>
                <a:spcPts val="0"/>
              </a:spcBef>
              <a:spcAft>
                <a:spcPts val="600"/>
              </a:spcAft>
            </a:pPr>
            <a:r>
              <a:rPr lang="en-US" altLang="zh-CN" sz="2100" dirty="0">
                <a:solidFill>
                  <a:schemeClr val="tx1"/>
                </a:solidFill>
              </a:rPr>
              <a:t>Possible to identify element composition when taking transmission images</a:t>
            </a:r>
          </a:p>
          <a:p>
            <a:pPr lvl="1">
              <a:lnSpc>
                <a:spcPct val="100000"/>
              </a:lnSpc>
              <a:spcBef>
                <a:spcPts val="0"/>
              </a:spcBef>
              <a:spcAft>
                <a:spcPts val="600"/>
              </a:spcAft>
            </a:pPr>
            <a:r>
              <a:rPr lang="en-US" altLang="zh-CN" sz="2100" dirty="0">
                <a:solidFill>
                  <a:schemeClr val="tx1"/>
                </a:solidFill>
              </a:rPr>
              <a:t>Current: use </a:t>
            </a:r>
            <a:r>
              <a:rPr lang="en-US" altLang="zh-CN" sz="2100" dirty="0" smtClean="0">
                <a:solidFill>
                  <a:schemeClr val="tx1"/>
                </a:solidFill>
              </a:rPr>
              <a:t>a gated-CMOS </a:t>
            </a:r>
            <a:r>
              <a:rPr lang="en-US" altLang="zh-CN" sz="2100" dirty="0">
                <a:solidFill>
                  <a:schemeClr val="tx1"/>
                </a:solidFill>
              </a:rPr>
              <a:t>camera</a:t>
            </a:r>
          </a:p>
          <a:p>
            <a:pPr lvl="1">
              <a:lnSpc>
                <a:spcPct val="100000"/>
              </a:lnSpc>
              <a:spcBef>
                <a:spcPts val="0"/>
              </a:spcBef>
              <a:spcAft>
                <a:spcPts val="600"/>
              </a:spcAft>
            </a:pPr>
            <a:r>
              <a:rPr lang="en-US" altLang="zh-CN" sz="2100" dirty="0">
                <a:solidFill>
                  <a:schemeClr val="tx1"/>
                </a:solidFill>
              </a:rPr>
              <a:t>In development: B-doped MCP</a:t>
            </a:r>
          </a:p>
          <a:p>
            <a:pPr>
              <a:lnSpc>
                <a:spcPct val="100000"/>
              </a:lnSpc>
              <a:spcBef>
                <a:spcPts val="0"/>
              </a:spcBef>
              <a:spcAft>
                <a:spcPts val="600"/>
              </a:spcAft>
            </a:pPr>
            <a:r>
              <a:rPr lang="zh-CN" altLang="en-US" sz="2400" dirty="0" smtClean="0">
                <a:solidFill>
                  <a:srgbClr val="0000FF"/>
                </a:solidFill>
              </a:rPr>
              <a:t>核素成分分析</a:t>
            </a:r>
            <a:endParaRPr lang="en-US" altLang="zh-CN" sz="2400" dirty="0" smtClean="0">
              <a:solidFill>
                <a:srgbClr val="0000FF"/>
              </a:solidFill>
            </a:endParaRPr>
          </a:p>
          <a:p>
            <a:pPr lvl="1">
              <a:lnSpc>
                <a:spcPct val="100000"/>
              </a:lnSpc>
              <a:spcBef>
                <a:spcPts val="0"/>
              </a:spcBef>
              <a:spcAft>
                <a:spcPts val="600"/>
              </a:spcAft>
            </a:pPr>
            <a:r>
              <a:rPr lang="en-US" altLang="zh-CN" sz="2100" dirty="0" smtClean="0">
                <a:solidFill>
                  <a:schemeClr val="tx1"/>
                </a:solidFill>
              </a:rPr>
              <a:t>Using characteristic resonances by either total cross-section or neutron capture measurements</a:t>
            </a:r>
          </a:p>
          <a:p>
            <a:pPr lvl="1">
              <a:lnSpc>
                <a:spcPct val="100000"/>
              </a:lnSpc>
              <a:spcBef>
                <a:spcPts val="0"/>
              </a:spcBef>
              <a:spcAft>
                <a:spcPts val="600"/>
              </a:spcAft>
            </a:pPr>
            <a:r>
              <a:rPr lang="en-US" altLang="zh-CN" sz="2100" dirty="0" smtClean="0">
                <a:solidFill>
                  <a:schemeClr val="tx1"/>
                </a:solidFill>
              </a:rPr>
              <a:t>Current: successively with total cross-section (NTOX)</a:t>
            </a:r>
            <a:endParaRPr lang="zh-CN" altLang="en-US" sz="2100" dirty="0">
              <a:solidFill>
                <a:schemeClr val="tx1"/>
              </a:solidFill>
            </a:endParaRPr>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29</a:t>
            </a:fld>
            <a:endParaRPr lang="en-US" altLang="zh-CN" dirty="0"/>
          </a:p>
        </p:txBody>
      </p:sp>
      <p:pic>
        <p:nvPicPr>
          <p:cNvPr id="7" name="图片 6"/>
          <p:cNvPicPr>
            <a:picLocks noChangeAspect="1"/>
          </p:cNvPicPr>
          <p:nvPr/>
        </p:nvPicPr>
        <p:blipFill rotWithShape="1">
          <a:blip r:embed="rId4"/>
          <a:srcRect r="11683" b="15809"/>
          <a:stretch/>
        </p:blipFill>
        <p:spPr>
          <a:xfrm>
            <a:off x="5326001" y="4086305"/>
            <a:ext cx="3683383" cy="2394756"/>
          </a:xfrm>
          <a:prstGeom prst="rect">
            <a:avLst/>
          </a:prstGeom>
        </p:spPr>
      </p:pic>
      <p:sp>
        <p:nvSpPr>
          <p:cNvPr id="5" name="文本框 4"/>
          <p:cNvSpPr txBox="1"/>
          <p:nvPr/>
        </p:nvSpPr>
        <p:spPr>
          <a:xfrm>
            <a:off x="7236296" y="3718556"/>
            <a:ext cx="1835696" cy="369332"/>
          </a:xfrm>
          <a:prstGeom prst="rect">
            <a:avLst/>
          </a:prstGeom>
          <a:solidFill>
            <a:srgbClr val="FFFFCC"/>
          </a:solidFill>
        </p:spPr>
        <p:txBody>
          <a:bodyPr wrap="square" rtlCol="0">
            <a:spAutoFit/>
          </a:bodyPr>
          <a:lstStyle/>
          <a:p>
            <a:pPr algn="ctr"/>
            <a:r>
              <a:rPr lang="en-US" altLang="zh-CN" dirty="0" smtClean="0"/>
              <a:t>B-MCP in test</a:t>
            </a:r>
            <a:endParaRPr lang="zh-CN" altLang="en-US" dirty="0"/>
          </a:p>
        </p:txBody>
      </p:sp>
      <p:sp>
        <p:nvSpPr>
          <p:cNvPr id="6" name="文本框 5"/>
          <p:cNvSpPr txBox="1"/>
          <p:nvPr/>
        </p:nvSpPr>
        <p:spPr>
          <a:xfrm>
            <a:off x="8028384" y="2420888"/>
            <a:ext cx="1187624" cy="923330"/>
          </a:xfrm>
          <a:prstGeom prst="rect">
            <a:avLst/>
          </a:prstGeom>
          <a:solidFill>
            <a:srgbClr val="FFFFCC"/>
          </a:solidFill>
        </p:spPr>
        <p:txBody>
          <a:bodyPr wrap="square" rtlCol="0">
            <a:spAutoFit/>
          </a:bodyPr>
          <a:lstStyle/>
          <a:p>
            <a:r>
              <a:rPr lang="en-US" altLang="zh-CN" dirty="0"/>
              <a:t>Gated CMOS Camera</a:t>
            </a:r>
            <a:endParaRPr lang="zh-CN" altLang="en-US" dirty="0"/>
          </a:p>
        </p:txBody>
      </p:sp>
    </p:spTree>
    <p:extLst>
      <p:ext uri="{BB962C8B-B14F-4D97-AF65-F5344CB8AC3E}">
        <p14:creationId xmlns:p14="http://schemas.microsoft.com/office/powerpoint/2010/main" val="66220269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p:txBody>
          <a:bodyPr/>
          <a:lstStyle/>
          <a:p>
            <a:pPr algn="ctr"/>
            <a:r>
              <a:rPr lang="zh-CN" altLang="en-US" sz="3200" dirty="0" smtClean="0"/>
              <a:t>报告提纲</a:t>
            </a:r>
          </a:p>
        </p:txBody>
      </p:sp>
      <p:sp>
        <p:nvSpPr>
          <p:cNvPr id="26627" name="内容占位符 2"/>
          <p:cNvSpPr>
            <a:spLocks noGrp="1"/>
          </p:cNvSpPr>
          <p:nvPr>
            <p:ph idx="1"/>
          </p:nvPr>
        </p:nvSpPr>
        <p:spPr>
          <a:xfrm>
            <a:off x="609600" y="1700808"/>
            <a:ext cx="8139113" cy="4699992"/>
          </a:xfrm>
        </p:spPr>
        <p:txBody>
          <a:bodyPr/>
          <a:lstStyle/>
          <a:p>
            <a:pPr>
              <a:lnSpc>
                <a:spcPct val="100000"/>
              </a:lnSpc>
              <a:spcAft>
                <a:spcPts val="0"/>
              </a:spcAft>
            </a:pPr>
            <a:r>
              <a:rPr lang="en-US" altLang="zh-CN" sz="2800" dirty="0" smtClean="0">
                <a:latin typeface="Calibri" panose="020F0502020204030204" pitchFamily="34" charset="0"/>
              </a:rPr>
              <a:t>CSNS</a:t>
            </a:r>
            <a:r>
              <a:rPr lang="zh-CN" altLang="en-US" sz="2800" dirty="0" smtClean="0">
                <a:latin typeface="Calibri" panose="020F0502020204030204" pitchFamily="34" charset="0"/>
              </a:rPr>
              <a:t>反角白光中子源装置简介</a:t>
            </a:r>
            <a:endParaRPr lang="en-US" altLang="zh-CN" sz="2800" dirty="0" smtClean="0">
              <a:latin typeface="Calibri" panose="020F0502020204030204" pitchFamily="34" charset="0"/>
            </a:endParaRPr>
          </a:p>
          <a:p>
            <a:pPr>
              <a:lnSpc>
                <a:spcPct val="100000"/>
              </a:lnSpc>
              <a:spcAft>
                <a:spcPts val="0"/>
              </a:spcAft>
            </a:pPr>
            <a:r>
              <a:rPr lang="zh-CN" altLang="en-US" sz="2800" dirty="0" smtClean="0">
                <a:latin typeface="Calibri" panose="020F0502020204030204" pitchFamily="34" charset="0"/>
              </a:rPr>
              <a:t>主要应用介绍</a:t>
            </a:r>
            <a:endParaRPr lang="en-US" altLang="zh-CN" sz="2800" dirty="0" smtClean="0">
              <a:latin typeface="Calibri" panose="020F0502020204030204" pitchFamily="34" charset="0"/>
            </a:endParaRPr>
          </a:p>
          <a:p>
            <a:pPr lvl="1">
              <a:lnSpc>
                <a:spcPct val="100000"/>
              </a:lnSpc>
              <a:spcAft>
                <a:spcPts val="0"/>
              </a:spcAft>
            </a:pPr>
            <a:r>
              <a:rPr lang="zh-CN" altLang="en-US" sz="2600" dirty="0" smtClean="0">
                <a:latin typeface="Calibri" panose="020F0502020204030204" pitchFamily="34" charset="0"/>
              </a:rPr>
              <a:t>核数据测量</a:t>
            </a:r>
            <a:endParaRPr lang="en-US" altLang="zh-CN" sz="2600" dirty="0" smtClean="0">
              <a:latin typeface="Calibri" panose="020F0502020204030204" pitchFamily="34" charset="0"/>
            </a:endParaRPr>
          </a:p>
          <a:p>
            <a:pPr lvl="1">
              <a:lnSpc>
                <a:spcPct val="100000"/>
              </a:lnSpc>
              <a:spcAft>
                <a:spcPts val="0"/>
              </a:spcAft>
            </a:pPr>
            <a:r>
              <a:rPr lang="zh-CN" altLang="en-US" sz="2600" dirty="0" smtClean="0">
                <a:latin typeface="Calibri" panose="020F0502020204030204" pitchFamily="34" charset="0"/>
              </a:rPr>
              <a:t>探测器标定</a:t>
            </a:r>
            <a:endParaRPr lang="en-US" altLang="zh-CN" sz="2600" dirty="0" smtClean="0">
              <a:latin typeface="Calibri" panose="020F0502020204030204" pitchFamily="34" charset="0"/>
            </a:endParaRPr>
          </a:p>
          <a:p>
            <a:pPr lvl="1">
              <a:lnSpc>
                <a:spcPct val="100000"/>
              </a:lnSpc>
              <a:spcAft>
                <a:spcPts val="0"/>
              </a:spcAft>
            </a:pPr>
            <a:r>
              <a:rPr lang="zh-CN" altLang="en-US" sz="2600" dirty="0" smtClean="0">
                <a:latin typeface="Calibri" panose="020F0502020204030204" pitchFamily="34" charset="0"/>
              </a:rPr>
              <a:t>辐射效应测试</a:t>
            </a:r>
            <a:endParaRPr lang="en-US" altLang="zh-CN" sz="2600" dirty="0" smtClean="0">
              <a:latin typeface="Calibri" panose="020F0502020204030204" pitchFamily="34" charset="0"/>
            </a:endParaRPr>
          </a:p>
          <a:p>
            <a:pPr lvl="1">
              <a:lnSpc>
                <a:spcPct val="100000"/>
              </a:lnSpc>
              <a:spcAft>
                <a:spcPts val="0"/>
              </a:spcAft>
            </a:pPr>
            <a:r>
              <a:rPr lang="zh-CN" altLang="en-US" sz="2600" dirty="0" smtClean="0">
                <a:latin typeface="Calibri" panose="020F0502020204030204" pitchFamily="34" charset="0"/>
              </a:rPr>
              <a:t>中子成像和核数成份分析</a:t>
            </a:r>
            <a:endParaRPr lang="en-US" altLang="zh-CN" sz="2600" dirty="0">
              <a:latin typeface="Calibri" panose="020F0502020204030204" pitchFamily="34" charset="0"/>
            </a:endParaRPr>
          </a:p>
          <a:p>
            <a:pPr>
              <a:lnSpc>
                <a:spcPct val="100000"/>
              </a:lnSpc>
              <a:spcAft>
                <a:spcPts val="0"/>
              </a:spcAft>
            </a:pPr>
            <a:r>
              <a:rPr lang="zh-CN" altLang="en-US" sz="2800" dirty="0" smtClean="0">
                <a:latin typeface="Calibri" panose="020F0502020204030204" pitchFamily="34" charset="0"/>
              </a:rPr>
              <a:t>装置运行和用户组织</a:t>
            </a:r>
            <a:endParaRPr lang="en-US" altLang="zh-CN" sz="2800" dirty="0" smtClean="0">
              <a:latin typeface="Calibri" panose="020F0502020204030204" pitchFamily="34" charset="0"/>
            </a:endParaRPr>
          </a:p>
          <a:p>
            <a:pPr>
              <a:lnSpc>
                <a:spcPct val="100000"/>
              </a:lnSpc>
              <a:spcAft>
                <a:spcPts val="0"/>
              </a:spcAft>
            </a:pPr>
            <a:r>
              <a:rPr lang="zh-CN" altLang="en-US" sz="2800" dirty="0" smtClean="0">
                <a:latin typeface="Calibri" panose="020F0502020204030204" pitchFamily="34" charset="0"/>
              </a:rPr>
              <a:t>总结</a:t>
            </a:r>
            <a:endParaRPr lang="en-US" altLang="zh-CN" sz="2800" dirty="0">
              <a:latin typeface="Calibri" panose="020F0502020204030204" pitchFamily="34" charset="0"/>
            </a:endParaRPr>
          </a:p>
          <a:p>
            <a:pPr>
              <a:lnSpc>
                <a:spcPct val="100000"/>
              </a:lnSpc>
              <a:spcAft>
                <a:spcPts val="0"/>
              </a:spcAft>
            </a:pPr>
            <a:endParaRPr lang="zh-CN" altLang="en-US" dirty="0" smtClean="0">
              <a:latin typeface="Calibri" panose="020F0502020204030204" pitchFamily="34" charset="0"/>
            </a:endParaRPr>
          </a:p>
        </p:txBody>
      </p:sp>
      <p:sp>
        <p:nvSpPr>
          <p:cNvPr id="2" name="灯片编号占位符 1"/>
          <p:cNvSpPr>
            <a:spLocks noGrp="1"/>
          </p:cNvSpPr>
          <p:nvPr>
            <p:ph type="sldNum" sz="quarter" idx="10"/>
          </p:nvPr>
        </p:nvSpPr>
        <p:spPr/>
        <p:txBody>
          <a:bodyPr/>
          <a:lstStyle/>
          <a:p>
            <a:pPr>
              <a:defRPr/>
            </a:pPr>
            <a:fld id="{606CA3CC-FC68-4501-B855-7844B93351C0}" type="slidenum">
              <a:rPr lang="en-US" altLang="zh-CN" smtClean="0"/>
              <a:t>3</a:t>
            </a:fld>
            <a:endParaRPr lang="en-US" altLang="zh-CN"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8229600" y="6524625"/>
            <a:ext cx="446856" cy="204549"/>
          </a:xfrm>
        </p:spPr>
        <p:txBody>
          <a:bodyPr/>
          <a:lstStyle/>
          <a:p>
            <a:pPr>
              <a:defRPr/>
            </a:pPr>
            <a:fld id="{EFCD09C4-77C1-4ECB-8989-7EF4ED8527F4}" type="slidenum">
              <a:rPr lang="en-US" altLang="zh-CN" smtClean="0"/>
              <a:pPr>
                <a:defRPr/>
              </a:pPr>
              <a:t>30</a:t>
            </a:fld>
            <a:endParaRPr lang="en-US" altLang="zh-CN" dirty="0"/>
          </a:p>
        </p:txBody>
      </p:sp>
      <p:sp>
        <p:nvSpPr>
          <p:cNvPr id="3" name="文本框 2"/>
          <p:cNvSpPr txBox="1"/>
          <p:nvPr/>
        </p:nvSpPr>
        <p:spPr>
          <a:xfrm>
            <a:off x="107504" y="879103"/>
            <a:ext cx="5657318" cy="461665"/>
          </a:xfrm>
          <a:prstGeom prst="rect">
            <a:avLst/>
          </a:prstGeom>
          <a:noFill/>
        </p:spPr>
        <p:txBody>
          <a:bodyPr wrap="none" rtlCol="0">
            <a:spAutoFit/>
          </a:bodyPr>
          <a:lstStyle/>
          <a:p>
            <a:r>
              <a:rPr lang="en-US" altLang="zh-CN" sz="2400" b="1" dirty="0" smtClean="0"/>
              <a:t>eV</a:t>
            </a:r>
            <a:r>
              <a:rPr lang="zh-CN" altLang="en-US" sz="2400" b="1" dirty="0" smtClean="0"/>
              <a:t>能区中子共振成像：</a:t>
            </a:r>
            <a:r>
              <a:rPr lang="en-US" altLang="zh-CN" sz="2400" b="1" dirty="0" smtClean="0"/>
              <a:t>Au</a:t>
            </a:r>
            <a:r>
              <a:rPr lang="zh-CN" altLang="en-US" sz="2400" b="1" dirty="0" smtClean="0"/>
              <a:t>、</a:t>
            </a:r>
            <a:r>
              <a:rPr lang="en-US" altLang="zh-CN" sz="2400" b="1" dirty="0" smtClean="0"/>
              <a:t>Ag</a:t>
            </a:r>
            <a:r>
              <a:rPr lang="zh-CN" altLang="en-US" sz="2400" b="1" dirty="0" smtClean="0"/>
              <a:t>、</a:t>
            </a:r>
            <a:r>
              <a:rPr lang="en-US" altLang="zh-CN" sz="2400" b="1" dirty="0" smtClean="0"/>
              <a:t>W</a:t>
            </a:r>
            <a:r>
              <a:rPr lang="zh-CN" altLang="en-US" sz="2400" b="1" dirty="0" smtClean="0"/>
              <a:t>、</a:t>
            </a:r>
            <a:r>
              <a:rPr lang="en-US" altLang="zh-CN" sz="2400" b="1" dirty="0" smtClean="0"/>
              <a:t>In</a:t>
            </a:r>
            <a:endParaRPr lang="zh-CN" altLang="en-US" sz="2400" b="1" dirty="0"/>
          </a:p>
        </p:txBody>
      </p:sp>
      <p:pic>
        <p:nvPicPr>
          <p:cNvPr id="4" name="图片 3"/>
          <p:cNvPicPr>
            <a:picLocks noChangeAspect="1"/>
          </p:cNvPicPr>
          <p:nvPr/>
        </p:nvPicPr>
        <p:blipFill>
          <a:blip r:embed="rId3"/>
          <a:stretch>
            <a:fillRect/>
          </a:stretch>
        </p:blipFill>
        <p:spPr>
          <a:xfrm rot="10800000">
            <a:off x="112491" y="2443398"/>
            <a:ext cx="2160241" cy="2163830"/>
          </a:xfrm>
          <a:prstGeom prst="rect">
            <a:avLst/>
          </a:prstGeom>
        </p:spPr>
      </p:pic>
      <p:pic>
        <p:nvPicPr>
          <p:cNvPr id="5" name="图片 4"/>
          <p:cNvPicPr>
            <a:picLocks noChangeAspect="1"/>
          </p:cNvPicPr>
          <p:nvPr/>
        </p:nvPicPr>
        <p:blipFill>
          <a:blip r:embed="rId4"/>
          <a:stretch>
            <a:fillRect/>
          </a:stretch>
        </p:blipFill>
        <p:spPr>
          <a:xfrm>
            <a:off x="2415303" y="3573016"/>
            <a:ext cx="1947558" cy="1803294"/>
          </a:xfrm>
          <a:prstGeom prst="rect">
            <a:avLst/>
          </a:prstGeom>
        </p:spPr>
      </p:pic>
      <p:pic>
        <p:nvPicPr>
          <p:cNvPr id="6" name="图片 5"/>
          <p:cNvPicPr>
            <a:picLocks noChangeAspect="1"/>
          </p:cNvPicPr>
          <p:nvPr/>
        </p:nvPicPr>
        <p:blipFill>
          <a:blip r:embed="rId5"/>
          <a:stretch>
            <a:fillRect/>
          </a:stretch>
        </p:blipFill>
        <p:spPr>
          <a:xfrm>
            <a:off x="2419595" y="1667811"/>
            <a:ext cx="1944216" cy="1803039"/>
          </a:xfrm>
          <a:prstGeom prst="rect">
            <a:avLst/>
          </a:prstGeom>
        </p:spPr>
      </p:pic>
      <p:pic>
        <p:nvPicPr>
          <p:cNvPr id="7" name="图片 6"/>
          <p:cNvPicPr>
            <a:picLocks noChangeAspect="1"/>
          </p:cNvPicPr>
          <p:nvPr/>
        </p:nvPicPr>
        <p:blipFill>
          <a:blip r:embed="rId6"/>
          <a:stretch>
            <a:fillRect/>
          </a:stretch>
        </p:blipFill>
        <p:spPr>
          <a:xfrm>
            <a:off x="4571549" y="1484784"/>
            <a:ext cx="2279922" cy="2169092"/>
          </a:xfrm>
          <a:prstGeom prst="rect">
            <a:avLst/>
          </a:prstGeom>
        </p:spPr>
      </p:pic>
      <p:pic>
        <p:nvPicPr>
          <p:cNvPr id="9" name="图片 8"/>
          <p:cNvPicPr>
            <a:picLocks noChangeAspect="1"/>
          </p:cNvPicPr>
          <p:nvPr/>
        </p:nvPicPr>
        <p:blipFill>
          <a:blip r:embed="rId7"/>
          <a:stretch>
            <a:fillRect/>
          </a:stretch>
        </p:blipFill>
        <p:spPr>
          <a:xfrm>
            <a:off x="6937805" y="1500857"/>
            <a:ext cx="2027283" cy="1969993"/>
          </a:xfrm>
          <a:prstGeom prst="rect">
            <a:avLst/>
          </a:prstGeom>
        </p:spPr>
      </p:pic>
      <p:pic>
        <p:nvPicPr>
          <p:cNvPr id="10" name="图片 9"/>
          <p:cNvPicPr>
            <a:picLocks noChangeAspect="1"/>
          </p:cNvPicPr>
          <p:nvPr/>
        </p:nvPicPr>
        <p:blipFill>
          <a:blip r:embed="rId8"/>
          <a:stretch>
            <a:fillRect/>
          </a:stretch>
        </p:blipFill>
        <p:spPr>
          <a:xfrm>
            <a:off x="6885564" y="3470850"/>
            <a:ext cx="2079524" cy="1944322"/>
          </a:xfrm>
          <a:prstGeom prst="rect">
            <a:avLst/>
          </a:prstGeom>
        </p:spPr>
      </p:pic>
      <p:sp>
        <p:nvSpPr>
          <p:cNvPr id="11" name="文本框 10"/>
          <p:cNvSpPr txBox="1"/>
          <p:nvPr/>
        </p:nvSpPr>
        <p:spPr>
          <a:xfrm>
            <a:off x="638613" y="4766994"/>
            <a:ext cx="1415772" cy="461665"/>
          </a:xfrm>
          <a:prstGeom prst="rect">
            <a:avLst/>
          </a:prstGeom>
          <a:noFill/>
        </p:spPr>
        <p:txBody>
          <a:bodyPr wrap="none" rtlCol="0">
            <a:spAutoFit/>
          </a:bodyPr>
          <a:lstStyle/>
          <a:p>
            <a:r>
              <a:rPr lang="zh-CN" altLang="en-US" sz="2400" dirty="0" smtClean="0"/>
              <a:t>样品照片</a:t>
            </a:r>
            <a:endParaRPr lang="zh-CN" altLang="en-US" sz="2400" dirty="0"/>
          </a:p>
        </p:txBody>
      </p:sp>
      <p:sp>
        <p:nvSpPr>
          <p:cNvPr id="12" name="文本框 11"/>
          <p:cNvSpPr txBox="1"/>
          <p:nvPr/>
        </p:nvSpPr>
        <p:spPr>
          <a:xfrm>
            <a:off x="2886985" y="5373216"/>
            <a:ext cx="1107996" cy="461665"/>
          </a:xfrm>
          <a:prstGeom prst="rect">
            <a:avLst/>
          </a:prstGeom>
          <a:noFill/>
        </p:spPr>
        <p:txBody>
          <a:bodyPr wrap="none" rtlCol="0">
            <a:spAutoFit/>
          </a:bodyPr>
          <a:lstStyle/>
          <a:p>
            <a:r>
              <a:rPr lang="en-US" altLang="zh-CN" sz="2400" dirty="0" smtClean="0"/>
              <a:t>CMOS</a:t>
            </a:r>
            <a:endParaRPr lang="zh-CN" altLang="en-US" sz="2400" dirty="0"/>
          </a:p>
        </p:txBody>
      </p:sp>
      <p:sp>
        <p:nvSpPr>
          <p:cNvPr id="13" name="文本框 12"/>
          <p:cNvSpPr txBox="1"/>
          <p:nvPr/>
        </p:nvSpPr>
        <p:spPr>
          <a:xfrm>
            <a:off x="6774521" y="5445224"/>
            <a:ext cx="1176925" cy="461665"/>
          </a:xfrm>
          <a:prstGeom prst="rect">
            <a:avLst/>
          </a:prstGeom>
          <a:noFill/>
        </p:spPr>
        <p:txBody>
          <a:bodyPr wrap="none" rtlCol="0">
            <a:spAutoFit/>
          </a:bodyPr>
          <a:lstStyle/>
          <a:p>
            <a:r>
              <a:rPr lang="en-US" altLang="zh-CN" sz="2400" dirty="0" smtClean="0"/>
              <a:t>B-MCP</a:t>
            </a:r>
            <a:endParaRPr lang="zh-CN" altLang="en-US" sz="2400" dirty="0"/>
          </a:p>
        </p:txBody>
      </p:sp>
      <p:sp>
        <p:nvSpPr>
          <p:cNvPr id="15" name="文本框 14"/>
          <p:cNvSpPr txBox="1"/>
          <p:nvPr/>
        </p:nvSpPr>
        <p:spPr>
          <a:xfrm>
            <a:off x="3851920" y="2049622"/>
            <a:ext cx="300082" cy="369332"/>
          </a:xfrm>
          <a:prstGeom prst="rect">
            <a:avLst/>
          </a:prstGeom>
          <a:noFill/>
        </p:spPr>
        <p:txBody>
          <a:bodyPr wrap="none" rtlCol="0">
            <a:spAutoFit/>
          </a:bodyPr>
          <a:lstStyle/>
          <a:p>
            <a:r>
              <a:rPr lang="en-US" altLang="zh-CN" dirty="0" smtClean="0">
                <a:latin typeface="黑体" panose="02010609060101010101" pitchFamily="49" charset="-122"/>
                <a:ea typeface="黑体" panose="02010609060101010101" pitchFamily="49" charset="-122"/>
              </a:rPr>
              <a:t>W</a:t>
            </a:r>
            <a:endParaRPr lang="zh-CN" altLang="en-US" dirty="0">
              <a:latin typeface="黑体" panose="02010609060101010101" pitchFamily="49" charset="-122"/>
              <a:ea typeface="黑体" panose="02010609060101010101" pitchFamily="49" charset="-122"/>
            </a:endParaRPr>
          </a:p>
        </p:txBody>
      </p:sp>
      <p:sp>
        <p:nvSpPr>
          <p:cNvPr id="16" name="文本框 15"/>
          <p:cNvSpPr txBox="1"/>
          <p:nvPr/>
        </p:nvSpPr>
        <p:spPr>
          <a:xfrm>
            <a:off x="3747234" y="4065636"/>
            <a:ext cx="415498" cy="369332"/>
          </a:xfrm>
          <a:prstGeom prst="rect">
            <a:avLst/>
          </a:prstGeom>
          <a:noFill/>
        </p:spPr>
        <p:txBody>
          <a:bodyPr wrap="none" rtlCol="0">
            <a:spAutoFit/>
          </a:bodyPr>
          <a:lstStyle/>
          <a:p>
            <a:r>
              <a:rPr lang="en-US" altLang="zh-CN" dirty="0" smtClean="0">
                <a:latin typeface="黑体" panose="02010609060101010101" pitchFamily="49" charset="-122"/>
                <a:ea typeface="黑体" panose="02010609060101010101" pitchFamily="49" charset="-122"/>
              </a:rPr>
              <a:t>In</a:t>
            </a:r>
            <a:endParaRPr lang="zh-CN" altLang="en-US" dirty="0">
              <a:latin typeface="黑体" panose="02010609060101010101" pitchFamily="49" charset="-122"/>
              <a:ea typeface="黑体" panose="02010609060101010101" pitchFamily="49" charset="-122"/>
            </a:endParaRPr>
          </a:p>
        </p:txBody>
      </p:sp>
      <p:sp>
        <p:nvSpPr>
          <p:cNvPr id="17" name="文本框 16"/>
          <p:cNvSpPr txBox="1"/>
          <p:nvPr/>
        </p:nvSpPr>
        <p:spPr>
          <a:xfrm>
            <a:off x="4881514" y="3729869"/>
            <a:ext cx="300082" cy="369332"/>
          </a:xfrm>
          <a:prstGeom prst="rect">
            <a:avLst/>
          </a:prstGeom>
          <a:noFill/>
        </p:spPr>
        <p:txBody>
          <a:bodyPr wrap="none" rtlCol="0">
            <a:spAutoFit/>
          </a:bodyPr>
          <a:lstStyle/>
          <a:p>
            <a:r>
              <a:rPr lang="en-US" altLang="zh-CN" dirty="0" smtClean="0">
                <a:latin typeface="黑体" panose="02010609060101010101" pitchFamily="49" charset="-122"/>
                <a:ea typeface="黑体" panose="02010609060101010101" pitchFamily="49" charset="-122"/>
              </a:rPr>
              <a:t>W</a:t>
            </a:r>
            <a:endParaRPr lang="zh-CN" altLang="en-US" dirty="0">
              <a:latin typeface="黑体" panose="02010609060101010101" pitchFamily="49" charset="-122"/>
              <a:ea typeface="黑体" panose="02010609060101010101" pitchFamily="49" charset="-122"/>
            </a:endParaRPr>
          </a:p>
        </p:txBody>
      </p:sp>
      <p:sp>
        <p:nvSpPr>
          <p:cNvPr id="18" name="文本框 17"/>
          <p:cNvSpPr txBox="1"/>
          <p:nvPr/>
        </p:nvSpPr>
        <p:spPr>
          <a:xfrm>
            <a:off x="4881316" y="1716030"/>
            <a:ext cx="415498" cy="369332"/>
          </a:xfrm>
          <a:prstGeom prst="rect">
            <a:avLst/>
          </a:prstGeom>
          <a:noFill/>
        </p:spPr>
        <p:txBody>
          <a:bodyPr wrap="none" rtlCol="0">
            <a:spAutoFit/>
          </a:bodyPr>
          <a:lstStyle/>
          <a:p>
            <a:r>
              <a:rPr lang="en-US" altLang="zh-CN" dirty="0" smtClean="0">
                <a:latin typeface="黑体" panose="02010609060101010101" pitchFamily="49" charset="-122"/>
                <a:ea typeface="黑体" panose="02010609060101010101" pitchFamily="49" charset="-122"/>
              </a:rPr>
              <a:t>Au</a:t>
            </a:r>
            <a:endParaRPr lang="zh-CN" altLang="en-US" dirty="0">
              <a:latin typeface="黑体" panose="02010609060101010101" pitchFamily="49" charset="-122"/>
              <a:ea typeface="黑体" panose="02010609060101010101" pitchFamily="49" charset="-122"/>
            </a:endParaRPr>
          </a:p>
        </p:txBody>
      </p:sp>
      <p:sp>
        <p:nvSpPr>
          <p:cNvPr id="19" name="文本框 18"/>
          <p:cNvSpPr txBox="1"/>
          <p:nvPr/>
        </p:nvSpPr>
        <p:spPr>
          <a:xfrm>
            <a:off x="7178676" y="1667811"/>
            <a:ext cx="300082" cy="369332"/>
          </a:xfrm>
          <a:prstGeom prst="rect">
            <a:avLst/>
          </a:prstGeom>
          <a:noFill/>
        </p:spPr>
        <p:txBody>
          <a:bodyPr wrap="none" rtlCol="0">
            <a:spAutoFit/>
          </a:bodyPr>
          <a:lstStyle/>
          <a:p>
            <a:r>
              <a:rPr lang="en-US" altLang="zh-CN" dirty="0" smtClean="0">
                <a:latin typeface="黑体" panose="02010609060101010101" pitchFamily="49" charset="-122"/>
                <a:ea typeface="黑体" panose="02010609060101010101" pitchFamily="49" charset="-122"/>
              </a:rPr>
              <a:t>W</a:t>
            </a:r>
            <a:endParaRPr lang="zh-CN" altLang="en-US" dirty="0">
              <a:latin typeface="黑体" panose="02010609060101010101" pitchFamily="49" charset="-122"/>
              <a:ea typeface="黑体" panose="02010609060101010101" pitchFamily="49" charset="-122"/>
            </a:endParaRPr>
          </a:p>
        </p:txBody>
      </p:sp>
      <p:sp>
        <p:nvSpPr>
          <p:cNvPr id="20" name="文本框 19"/>
          <p:cNvSpPr txBox="1"/>
          <p:nvPr/>
        </p:nvSpPr>
        <p:spPr>
          <a:xfrm>
            <a:off x="7059209" y="3637804"/>
            <a:ext cx="415498" cy="369332"/>
          </a:xfrm>
          <a:prstGeom prst="rect">
            <a:avLst/>
          </a:prstGeom>
          <a:noFill/>
        </p:spPr>
        <p:txBody>
          <a:bodyPr wrap="none" rtlCol="0">
            <a:spAutoFit/>
          </a:bodyPr>
          <a:lstStyle/>
          <a:p>
            <a:r>
              <a:rPr lang="en-US" altLang="zh-CN" dirty="0" smtClean="0">
                <a:latin typeface="黑体" panose="02010609060101010101" pitchFamily="49" charset="-122"/>
                <a:ea typeface="黑体" panose="02010609060101010101" pitchFamily="49" charset="-122"/>
              </a:rPr>
              <a:t>In</a:t>
            </a:r>
            <a:endParaRPr lang="zh-CN" altLang="en-US" dirty="0">
              <a:latin typeface="黑体" panose="02010609060101010101" pitchFamily="49" charset="-122"/>
              <a:ea typeface="黑体" panose="02010609060101010101" pitchFamily="49" charset="-122"/>
            </a:endParaRPr>
          </a:p>
        </p:txBody>
      </p:sp>
      <p:sp>
        <p:nvSpPr>
          <p:cNvPr id="21" name="文本框 20"/>
          <p:cNvSpPr txBox="1"/>
          <p:nvPr/>
        </p:nvSpPr>
        <p:spPr>
          <a:xfrm>
            <a:off x="188982" y="6021288"/>
            <a:ext cx="8487474" cy="707886"/>
          </a:xfrm>
          <a:prstGeom prst="rect">
            <a:avLst/>
          </a:prstGeom>
          <a:noFill/>
        </p:spPr>
        <p:txBody>
          <a:bodyPr wrap="square" rtlCol="0">
            <a:spAutoFit/>
          </a:bodyPr>
          <a:lstStyle/>
          <a:p>
            <a:r>
              <a:rPr lang="en-US" altLang="zh-CN" sz="2000" dirty="0" smtClean="0">
                <a:latin typeface="黑体" panose="02010609060101010101" pitchFamily="49" charset="-122"/>
                <a:ea typeface="黑体" panose="02010609060101010101" pitchFamily="49" charset="-122"/>
              </a:rPr>
              <a:t>eV</a:t>
            </a:r>
            <a:r>
              <a:rPr lang="zh-CN" altLang="en-US" sz="2000" dirty="0" smtClean="0">
                <a:latin typeface="黑体" panose="02010609060101010101" pitchFamily="49" charset="-122"/>
                <a:ea typeface="黑体" panose="02010609060101010101" pitchFamily="49" charset="-122"/>
              </a:rPr>
              <a:t>能区（对应重元素）共振峰强，共振成像比较容易实现，国际上前几年已有成功案例</a:t>
            </a:r>
            <a:endParaRPr lang="zh-CN" altLang="en-US" sz="2000" dirty="0">
              <a:latin typeface="黑体" panose="02010609060101010101" pitchFamily="49" charset="-122"/>
              <a:ea typeface="黑体" panose="02010609060101010101" pitchFamily="49" charset="-122"/>
            </a:endParaRPr>
          </a:p>
        </p:txBody>
      </p:sp>
      <p:pic>
        <p:nvPicPr>
          <p:cNvPr id="22" name="图片 21"/>
          <p:cNvPicPr/>
          <p:nvPr/>
        </p:nvPicPr>
        <p:blipFill>
          <a:blip r:embed="rId9"/>
          <a:stretch>
            <a:fillRect/>
          </a:stretch>
        </p:blipFill>
        <p:spPr>
          <a:xfrm>
            <a:off x="4515481" y="3822470"/>
            <a:ext cx="2307916" cy="1975335"/>
          </a:xfrm>
          <a:prstGeom prst="rect">
            <a:avLst/>
          </a:prstGeom>
        </p:spPr>
      </p:pic>
    </p:spTree>
    <p:extLst>
      <p:ext uri="{BB962C8B-B14F-4D97-AF65-F5344CB8AC3E}">
        <p14:creationId xmlns:p14="http://schemas.microsoft.com/office/powerpoint/2010/main" val="144753384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6711535" y="2350423"/>
            <a:ext cx="2377545" cy="2364905"/>
          </a:xfrm>
          <a:prstGeom prst="rect">
            <a:avLst/>
          </a:prstGeom>
        </p:spPr>
      </p:pic>
      <p:pic>
        <p:nvPicPr>
          <p:cNvPr id="11" name="图片 10"/>
          <p:cNvPicPr>
            <a:picLocks noChangeAspect="1"/>
          </p:cNvPicPr>
          <p:nvPr/>
        </p:nvPicPr>
        <p:blipFill>
          <a:blip r:embed="rId4"/>
          <a:stretch>
            <a:fillRect/>
          </a:stretch>
        </p:blipFill>
        <p:spPr>
          <a:xfrm>
            <a:off x="1383606" y="2301078"/>
            <a:ext cx="2676487" cy="2523210"/>
          </a:xfrm>
          <a:prstGeom prst="rect">
            <a:avLst/>
          </a:prstGeom>
        </p:spPr>
      </p:pic>
      <p:sp>
        <p:nvSpPr>
          <p:cNvPr id="2" name="灯片编号占位符 1"/>
          <p:cNvSpPr>
            <a:spLocks noGrp="1"/>
          </p:cNvSpPr>
          <p:nvPr>
            <p:ph type="sldNum" sz="quarter" idx="10"/>
          </p:nvPr>
        </p:nvSpPr>
        <p:spPr/>
        <p:txBody>
          <a:bodyPr/>
          <a:lstStyle/>
          <a:p>
            <a:pPr>
              <a:defRPr/>
            </a:pPr>
            <a:fld id="{EFCD09C4-77C1-4ECB-8989-7EF4ED8527F4}" type="slidenum">
              <a:rPr lang="en-US" altLang="zh-CN" smtClean="0"/>
              <a:t>31</a:t>
            </a:fld>
            <a:endParaRPr lang="en-US" altLang="zh-CN"/>
          </a:p>
        </p:txBody>
      </p:sp>
      <p:pic>
        <p:nvPicPr>
          <p:cNvPr id="4" name="图片 3"/>
          <p:cNvPicPr>
            <a:picLocks noChangeAspect="1"/>
          </p:cNvPicPr>
          <p:nvPr/>
        </p:nvPicPr>
        <p:blipFill>
          <a:blip r:embed="rId5"/>
          <a:stretch>
            <a:fillRect/>
          </a:stretch>
        </p:blipFill>
        <p:spPr>
          <a:xfrm>
            <a:off x="218071" y="2124674"/>
            <a:ext cx="1154702" cy="2699614"/>
          </a:xfrm>
          <a:prstGeom prst="rect">
            <a:avLst/>
          </a:prstGeom>
        </p:spPr>
      </p:pic>
      <p:pic>
        <p:nvPicPr>
          <p:cNvPr id="10" name="图片 9"/>
          <p:cNvPicPr>
            <a:picLocks noChangeAspect="1"/>
          </p:cNvPicPr>
          <p:nvPr/>
        </p:nvPicPr>
        <p:blipFill>
          <a:blip r:embed="rId6"/>
          <a:stretch>
            <a:fillRect/>
          </a:stretch>
        </p:blipFill>
        <p:spPr>
          <a:xfrm>
            <a:off x="4118524" y="2350423"/>
            <a:ext cx="2582178" cy="2439045"/>
          </a:xfrm>
          <a:prstGeom prst="rect">
            <a:avLst/>
          </a:prstGeom>
        </p:spPr>
      </p:pic>
      <p:sp>
        <p:nvSpPr>
          <p:cNvPr id="15" name="文本框 14"/>
          <p:cNvSpPr txBox="1"/>
          <p:nvPr/>
        </p:nvSpPr>
        <p:spPr>
          <a:xfrm>
            <a:off x="1784224" y="1753400"/>
            <a:ext cx="2715808" cy="461665"/>
          </a:xfrm>
          <a:prstGeom prst="rect">
            <a:avLst/>
          </a:prstGeom>
          <a:noFill/>
        </p:spPr>
        <p:txBody>
          <a:bodyPr wrap="none" rtlCol="0">
            <a:spAutoFit/>
          </a:bodyPr>
          <a:lstStyle/>
          <a:p>
            <a:r>
              <a:rPr lang="en-US" altLang="zh-CN" sz="2400" dirty="0" smtClean="0">
                <a:solidFill>
                  <a:srgbClr val="FF0000"/>
                </a:solidFill>
              </a:rPr>
              <a:t>B-MCP</a:t>
            </a:r>
            <a:r>
              <a:rPr lang="zh-CN" altLang="en-US" sz="2400" dirty="0" smtClean="0">
                <a:solidFill>
                  <a:srgbClr val="FF0000"/>
                </a:solidFill>
              </a:rPr>
              <a:t>第二次测试</a:t>
            </a:r>
          </a:p>
        </p:txBody>
      </p:sp>
      <p:sp>
        <p:nvSpPr>
          <p:cNvPr id="24" name="文本框 23"/>
          <p:cNvSpPr txBox="1"/>
          <p:nvPr/>
        </p:nvSpPr>
        <p:spPr>
          <a:xfrm>
            <a:off x="241966" y="5221069"/>
            <a:ext cx="8847114" cy="800219"/>
          </a:xfrm>
          <a:prstGeom prst="rect">
            <a:avLst/>
          </a:prstGeom>
          <a:noFill/>
        </p:spPr>
        <p:txBody>
          <a:bodyPr wrap="square" rtlCol="0">
            <a:spAutoFit/>
          </a:bodyPr>
          <a:lstStyle/>
          <a:p>
            <a:r>
              <a:rPr lang="zh-CN" altLang="en-US" sz="2300" dirty="0" smtClean="0">
                <a:ea typeface="黑体" panose="02010609060101010101" pitchFamily="49" charset="-122"/>
                <a:cs typeface="Arial" panose="020B0604020202020204" pitchFamily="34" charset="0"/>
              </a:rPr>
              <a:t>国际上首次实现了从</a:t>
            </a:r>
            <a:r>
              <a:rPr lang="en-US" altLang="zh-CN" sz="2300" dirty="0" smtClean="0">
                <a:ea typeface="黑体" panose="02010609060101010101" pitchFamily="49" charset="-122"/>
                <a:cs typeface="Arial" panose="020B0604020202020204" pitchFamily="34" charset="0"/>
              </a:rPr>
              <a:t>eV</a:t>
            </a:r>
            <a:r>
              <a:rPr lang="zh-CN" altLang="en-US" sz="2300" dirty="0" smtClean="0">
                <a:ea typeface="黑体" panose="02010609060101010101" pitchFamily="49" charset="-122"/>
                <a:cs typeface="Arial" panose="020B0604020202020204" pitchFamily="34" charset="0"/>
              </a:rPr>
              <a:t>到百</a:t>
            </a:r>
            <a:r>
              <a:rPr lang="en-US" altLang="zh-CN" sz="2300" dirty="0" err="1" smtClean="0">
                <a:ea typeface="黑体" panose="02010609060101010101" pitchFamily="49" charset="-122"/>
                <a:cs typeface="Arial" panose="020B0604020202020204" pitchFamily="34" charset="0"/>
              </a:rPr>
              <a:t>keV</a:t>
            </a:r>
            <a:r>
              <a:rPr lang="zh-CN" altLang="en-US" sz="2300" dirty="0" smtClean="0">
                <a:ea typeface="黑体" panose="02010609060101010101" pitchFamily="49" charset="-122"/>
                <a:cs typeface="Arial" panose="020B0604020202020204" pitchFamily="34" charset="0"/>
              </a:rPr>
              <a:t>中子共振能区的核素识别成像，下一步提高成像质量，并进一步扩展到</a:t>
            </a:r>
            <a:r>
              <a:rPr lang="en-US" altLang="zh-CN" sz="2300" dirty="0" smtClean="0">
                <a:ea typeface="黑体" panose="02010609060101010101" pitchFamily="49" charset="-122"/>
                <a:cs typeface="Arial" panose="020B0604020202020204" pitchFamily="34" charset="0"/>
              </a:rPr>
              <a:t>MeV</a:t>
            </a:r>
            <a:r>
              <a:rPr lang="zh-CN" altLang="en-US" sz="2300" dirty="0" smtClean="0">
                <a:ea typeface="黑体" panose="02010609060101010101" pitchFamily="49" charset="-122"/>
                <a:cs typeface="Arial" panose="020B0604020202020204" pitchFamily="34" charset="0"/>
              </a:rPr>
              <a:t>能区（覆盖“全元素”）</a:t>
            </a:r>
            <a:endParaRPr lang="zh-CN" altLang="en-US" sz="2300" dirty="0">
              <a:ea typeface="黑体" panose="02010609060101010101" pitchFamily="49" charset="-122"/>
              <a:cs typeface="Arial" panose="020B0604020202020204" pitchFamily="34" charset="0"/>
            </a:endParaRPr>
          </a:p>
        </p:txBody>
      </p:sp>
      <p:sp>
        <p:nvSpPr>
          <p:cNvPr id="23" name="文本框 22"/>
          <p:cNvSpPr txBox="1"/>
          <p:nvPr/>
        </p:nvSpPr>
        <p:spPr>
          <a:xfrm>
            <a:off x="4499992" y="2564904"/>
            <a:ext cx="441146" cy="400110"/>
          </a:xfrm>
          <a:prstGeom prst="rect">
            <a:avLst/>
          </a:prstGeom>
          <a:noFill/>
        </p:spPr>
        <p:txBody>
          <a:bodyPr wrap="none" rtlCol="0">
            <a:spAutoFit/>
          </a:bodyPr>
          <a:lstStyle/>
          <a:p>
            <a:r>
              <a:rPr lang="en-US" altLang="zh-CN" sz="2000" dirty="0" smtClean="0">
                <a:latin typeface="黑体" panose="02010609060101010101" pitchFamily="49" charset="-122"/>
                <a:ea typeface="黑体" panose="02010609060101010101" pitchFamily="49" charset="-122"/>
              </a:rPr>
              <a:t>Fe</a:t>
            </a:r>
            <a:endParaRPr lang="zh-CN" altLang="en-US" sz="2000" dirty="0">
              <a:latin typeface="黑体" panose="02010609060101010101" pitchFamily="49" charset="-122"/>
              <a:ea typeface="黑体" panose="02010609060101010101" pitchFamily="49" charset="-122"/>
            </a:endParaRPr>
          </a:p>
        </p:txBody>
      </p:sp>
      <p:sp>
        <p:nvSpPr>
          <p:cNvPr id="22" name="文本框 21"/>
          <p:cNvSpPr txBox="1"/>
          <p:nvPr/>
        </p:nvSpPr>
        <p:spPr>
          <a:xfrm>
            <a:off x="1691680" y="2596842"/>
            <a:ext cx="441146" cy="400110"/>
          </a:xfrm>
          <a:prstGeom prst="rect">
            <a:avLst/>
          </a:prstGeom>
          <a:noFill/>
        </p:spPr>
        <p:txBody>
          <a:bodyPr wrap="none" rtlCol="0">
            <a:spAutoFit/>
          </a:bodyPr>
          <a:lstStyle/>
          <a:p>
            <a:r>
              <a:rPr lang="en-US" altLang="zh-CN" sz="2000" dirty="0" smtClean="0">
                <a:latin typeface="黑体" panose="02010609060101010101" pitchFamily="49" charset="-122"/>
                <a:ea typeface="黑体" panose="02010609060101010101" pitchFamily="49" charset="-122"/>
              </a:rPr>
              <a:t>Cu</a:t>
            </a:r>
            <a:endParaRPr lang="zh-CN" altLang="en-US" sz="2000" dirty="0">
              <a:latin typeface="黑体" panose="02010609060101010101" pitchFamily="49" charset="-122"/>
              <a:ea typeface="黑体" panose="02010609060101010101" pitchFamily="49" charset="-122"/>
            </a:endParaRPr>
          </a:p>
        </p:txBody>
      </p:sp>
      <p:sp>
        <p:nvSpPr>
          <p:cNvPr id="21" name="文本框 20"/>
          <p:cNvSpPr txBox="1"/>
          <p:nvPr/>
        </p:nvSpPr>
        <p:spPr>
          <a:xfrm>
            <a:off x="7092280" y="2636912"/>
            <a:ext cx="441146" cy="400110"/>
          </a:xfrm>
          <a:prstGeom prst="rect">
            <a:avLst/>
          </a:prstGeom>
          <a:noFill/>
        </p:spPr>
        <p:txBody>
          <a:bodyPr wrap="none" rtlCol="0">
            <a:spAutoFit/>
          </a:bodyPr>
          <a:lstStyle/>
          <a:p>
            <a:r>
              <a:rPr lang="en-US" altLang="zh-CN" sz="2000" dirty="0" smtClean="0">
                <a:latin typeface="黑体" panose="02010609060101010101" pitchFamily="49" charset="-122"/>
                <a:ea typeface="黑体" panose="02010609060101010101" pitchFamily="49" charset="-122"/>
              </a:rPr>
              <a:t>Al</a:t>
            </a:r>
            <a:endParaRPr lang="zh-CN" altLang="en-US" sz="2000" dirty="0">
              <a:latin typeface="黑体" panose="02010609060101010101" pitchFamily="49" charset="-122"/>
              <a:ea typeface="黑体" panose="02010609060101010101" pitchFamily="49" charset="-122"/>
            </a:endParaRPr>
          </a:p>
        </p:txBody>
      </p:sp>
      <p:sp>
        <p:nvSpPr>
          <p:cNvPr id="25" name="文本框 24"/>
          <p:cNvSpPr txBox="1"/>
          <p:nvPr/>
        </p:nvSpPr>
        <p:spPr>
          <a:xfrm>
            <a:off x="18473" y="892588"/>
            <a:ext cx="6137704" cy="584775"/>
          </a:xfrm>
          <a:prstGeom prst="rect">
            <a:avLst/>
          </a:prstGeom>
          <a:noFill/>
        </p:spPr>
        <p:txBody>
          <a:bodyPr wrap="square" rtlCol="0" anchor="t">
            <a:spAutoFit/>
          </a:bodyPr>
          <a:lstStyle/>
          <a:p>
            <a:r>
              <a:rPr lang="zh-CN" altLang="en-US" sz="3200" b="1" dirty="0" smtClean="0">
                <a:solidFill>
                  <a:srgbClr val="FF0000"/>
                </a:solidFill>
                <a:sym typeface="+mn-ea"/>
              </a:rPr>
              <a:t>掺</a:t>
            </a:r>
            <a:r>
              <a:rPr lang="en-US" altLang="zh-CN" sz="3200" b="1" dirty="0" smtClean="0">
                <a:solidFill>
                  <a:srgbClr val="FF0000"/>
                </a:solidFill>
                <a:sym typeface="+mn-ea"/>
              </a:rPr>
              <a:t>B-MCP</a:t>
            </a:r>
            <a:r>
              <a:rPr lang="zh-CN" altLang="en-US" sz="3200" b="1" dirty="0" smtClean="0">
                <a:solidFill>
                  <a:srgbClr val="FF0000"/>
                </a:solidFill>
                <a:sym typeface="+mn-ea"/>
              </a:rPr>
              <a:t>中子共振成像初步成功</a:t>
            </a:r>
          </a:p>
        </p:txBody>
      </p:sp>
      <p:pic>
        <p:nvPicPr>
          <p:cNvPr id="26" name="图片 25"/>
          <p:cNvPicPr/>
          <p:nvPr/>
        </p:nvPicPr>
        <p:blipFill>
          <a:blip r:embed="rId7"/>
          <a:stretch>
            <a:fillRect/>
          </a:stretch>
        </p:blipFill>
        <p:spPr>
          <a:xfrm>
            <a:off x="6483040" y="196441"/>
            <a:ext cx="2606040" cy="2101850"/>
          </a:xfrm>
          <a:prstGeom prst="rect">
            <a:avLst/>
          </a:prstGeom>
        </p:spPr>
      </p:pic>
    </p:spTree>
    <p:extLst>
      <p:ext uri="{BB962C8B-B14F-4D97-AF65-F5344CB8AC3E}">
        <p14:creationId xmlns:p14="http://schemas.microsoft.com/office/powerpoint/2010/main" val="25008089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39552" y="4221088"/>
            <a:ext cx="8208911" cy="792088"/>
          </a:xfrm>
        </p:spPr>
        <p:txBody>
          <a:bodyPr/>
          <a:lstStyle/>
          <a:p>
            <a:pPr algn="ctr"/>
            <a:r>
              <a:rPr lang="en-US" altLang="zh-CN" sz="3600" dirty="0" smtClean="0">
                <a:solidFill>
                  <a:srgbClr val="FF0000"/>
                </a:solidFill>
                <a:latin typeface="Times New Roman" panose="02020603050405020304" pitchFamily="18" charset="0"/>
                <a:cs typeface="Times New Roman" panose="02020603050405020304" pitchFamily="18" charset="0"/>
              </a:rPr>
              <a:t>III. </a:t>
            </a:r>
            <a:r>
              <a:rPr lang="zh-CN" altLang="en-US" sz="3600" dirty="0" smtClean="0">
                <a:solidFill>
                  <a:srgbClr val="FF0000"/>
                </a:solidFill>
                <a:latin typeface="Times New Roman" panose="02020603050405020304" pitchFamily="18" charset="0"/>
                <a:cs typeface="Times New Roman" panose="02020603050405020304" pitchFamily="18" charset="0"/>
              </a:rPr>
              <a:t>装置运行和用户组织</a:t>
            </a:r>
            <a:endParaRPr lang="en-US" altLang="zh-CN" sz="3600" dirty="0">
              <a:solidFill>
                <a:srgbClr val="FF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a:xfrm>
            <a:off x="8100392" y="6525344"/>
            <a:ext cx="518864" cy="288032"/>
          </a:xfrm>
        </p:spPr>
        <p:txBody>
          <a:bodyPr/>
          <a:lstStyle/>
          <a:p>
            <a:pPr>
              <a:defRPr/>
            </a:pPr>
            <a:fld id="{292C0DA8-4907-45E3-A9EC-8903F3F8A7F5}" type="slidenum">
              <a:rPr lang="zh-CN" altLang="en-US" smtClean="0"/>
              <a:pPr>
                <a:defRPr/>
              </a:pPr>
              <a:t>32</a:t>
            </a:fld>
            <a:endParaRPr lang="zh-CN" altLang="en-US" dirty="0"/>
          </a:p>
        </p:txBody>
      </p:sp>
    </p:spTree>
    <p:extLst>
      <p:ext uri="{BB962C8B-B14F-4D97-AF65-F5344CB8AC3E}">
        <p14:creationId xmlns:p14="http://schemas.microsoft.com/office/powerpoint/2010/main" val="121008056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Back-n</a:t>
            </a:r>
            <a:r>
              <a:rPr lang="zh-CN" altLang="en-US" sz="3200" dirty="0" smtClean="0"/>
              <a:t>年</a:t>
            </a:r>
            <a:r>
              <a:rPr lang="zh-CN" altLang="en-US" sz="3200" dirty="0"/>
              <a:t>供</a:t>
            </a:r>
            <a:r>
              <a:rPr lang="zh-CN" altLang="en-US" sz="3200" dirty="0" smtClean="0"/>
              <a:t>束情况</a:t>
            </a:r>
            <a:endParaRPr lang="zh-CN" altLang="en-US" sz="3200" dirty="0"/>
          </a:p>
        </p:txBody>
      </p:sp>
      <p:sp>
        <p:nvSpPr>
          <p:cNvPr id="3" name="内容占位符 2"/>
          <p:cNvSpPr>
            <a:spLocks noGrp="1"/>
          </p:cNvSpPr>
          <p:nvPr>
            <p:ph idx="1"/>
          </p:nvPr>
        </p:nvSpPr>
        <p:spPr>
          <a:xfrm>
            <a:off x="179512" y="1556792"/>
            <a:ext cx="8640960" cy="1961943"/>
          </a:xfrm>
        </p:spPr>
        <p:txBody>
          <a:bodyPr/>
          <a:lstStyle/>
          <a:p>
            <a:pPr>
              <a:lnSpc>
                <a:spcPct val="100000"/>
              </a:lnSpc>
              <a:spcBef>
                <a:spcPts val="0"/>
              </a:spcBef>
              <a:spcAft>
                <a:spcPts val="1200"/>
              </a:spcAft>
            </a:pPr>
            <a:r>
              <a:rPr lang="en-US" altLang="zh-CN" sz="2600" dirty="0" smtClean="0">
                <a:solidFill>
                  <a:srgbClr val="9933FF"/>
                </a:solidFill>
              </a:rPr>
              <a:t>CSNS</a:t>
            </a:r>
            <a:r>
              <a:rPr lang="zh-CN" altLang="en-US" sz="2600" dirty="0" smtClean="0">
                <a:solidFill>
                  <a:srgbClr val="9933FF"/>
                </a:solidFill>
              </a:rPr>
              <a:t>装置多年来保证高效</a:t>
            </a:r>
            <a:r>
              <a:rPr lang="zh-CN" altLang="en-US" sz="2600" dirty="0">
                <a:solidFill>
                  <a:srgbClr val="9933FF"/>
                </a:solidFill>
              </a:rPr>
              <a:t>运行，供束效率</a:t>
            </a:r>
            <a:r>
              <a:rPr lang="en-US" altLang="zh-CN" sz="2600" dirty="0">
                <a:solidFill>
                  <a:srgbClr val="9933FF"/>
                </a:solidFill>
              </a:rPr>
              <a:t>&gt;90%</a:t>
            </a:r>
          </a:p>
          <a:p>
            <a:pPr>
              <a:lnSpc>
                <a:spcPct val="100000"/>
              </a:lnSpc>
              <a:spcBef>
                <a:spcPts val="0"/>
              </a:spcBef>
            </a:pPr>
            <a:r>
              <a:rPr lang="en-US" altLang="zh-CN" sz="2600" dirty="0">
                <a:solidFill>
                  <a:schemeClr val="tx1"/>
                </a:solidFill>
              </a:rPr>
              <a:t>CSNS</a:t>
            </a:r>
            <a:r>
              <a:rPr lang="zh-CN" altLang="en-US" sz="2600" dirty="0">
                <a:solidFill>
                  <a:schemeClr val="tx1"/>
                </a:solidFill>
              </a:rPr>
              <a:t>供束计划按自然年上报科学院</a:t>
            </a:r>
            <a:endParaRPr lang="en-US" altLang="zh-CN" sz="2600" dirty="0">
              <a:solidFill>
                <a:schemeClr val="tx1"/>
              </a:solidFill>
            </a:endParaRPr>
          </a:p>
          <a:p>
            <a:pPr lvl="1">
              <a:lnSpc>
                <a:spcPct val="100000"/>
              </a:lnSpc>
              <a:spcBef>
                <a:spcPts val="0"/>
              </a:spcBef>
            </a:pPr>
            <a:r>
              <a:rPr lang="en-US" altLang="zh-CN" sz="2200" dirty="0" smtClean="0">
                <a:solidFill>
                  <a:srgbClr val="0070C0"/>
                </a:solidFill>
              </a:rPr>
              <a:t>Back-n</a:t>
            </a:r>
            <a:r>
              <a:rPr lang="zh-CN" altLang="en-US" sz="2200" dirty="0">
                <a:solidFill>
                  <a:srgbClr val="0070C0"/>
                </a:solidFill>
              </a:rPr>
              <a:t>年供束时间：</a:t>
            </a:r>
            <a:r>
              <a:rPr lang="en-US" altLang="zh-CN" sz="2200" dirty="0">
                <a:solidFill>
                  <a:srgbClr val="0070C0"/>
                </a:solidFill>
              </a:rPr>
              <a:t>4500</a:t>
            </a:r>
            <a:r>
              <a:rPr lang="zh-CN" altLang="en-US" sz="2200" dirty="0">
                <a:solidFill>
                  <a:srgbClr val="0070C0"/>
                </a:solidFill>
              </a:rPr>
              <a:t>小时（并行实验累计</a:t>
            </a:r>
            <a:r>
              <a:rPr lang="zh-CN" altLang="en-US" sz="2200" dirty="0" smtClean="0">
                <a:solidFill>
                  <a:srgbClr val="0070C0"/>
                </a:solidFill>
              </a:rPr>
              <a:t>）</a:t>
            </a:r>
            <a:endParaRPr lang="en-US" altLang="zh-CN" sz="2200" dirty="0" smtClean="0">
              <a:solidFill>
                <a:srgbClr val="0070C0"/>
              </a:solidFill>
            </a:endParaRPr>
          </a:p>
          <a:p>
            <a:pPr lvl="1">
              <a:lnSpc>
                <a:spcPct val="100000"/>
              </a:lnSpc>
              <a:spcBef>
                <a:spcPts val="0"/>
              </a:spcBef>
            </a:pPr>
            <a:r>
              <a:rPr lang="en-US" altLang="zh-CN" sz="2200" dirty="0" smtClean="0">
                <a:solidFill>
                  <a:srgbClr val="0070C0"/>
                </a:solidFill>
              </a:rPr>
              <a:t>Back-n</a:t>
            </a:r>
            <a:r>
              <a:rPr lang="zh-CN" altLang="en-US" sz="2200" dirty="0" smtClean="0">
                <a:solidFill>
                  <a:srgbClr val="0070C0"/>
                </a:solidFill>
              </a:rPr>
              <a:t>实际供束：</a:t>
            </a:r>
            <a:r>
              <a:rPr lang="en-US" altLang="zh-CN" sz="2200" dirty="0" smtClean="0">
                <a:solidFill>
                  <a:srgbClr val="0070C0"/>
                </a:solidFill>
              </a:rPr>
              <a:t>&gt;5000</a:t>
            </a:r>
            <a:r>
              <a:rPr lang="zh-CN" altLang="en-US" sz="2200" dirty="0" smtClean="0">
                <a:solidFill>
                  <a:srgbClr val="0070C0"/>
                </a:solidFill>
              </a:rPr>
              <a:t>小时</a:t>
            </a:r>
            <a:r>
              <a:rPr lang="en-US" altLang="zh-CN" sz="2200" dirty="0" smtClean="0">
                <a:solidFill>
                  <a:srgbClr val="0070C0"/>
                </a:solidFill>
              </a:rPr>
              <a:t>/</a:t>
            </a:r>
            <a:r>
              <a:rPr lang="zh-CN" altLang="en-US" sz="2200" dirty="0" smtClean="0">
                <a:solidFill>
                  <a:srgbClr val="0070C0"/>
                </a:solidFill>
              </a:rPr>
              <a:t>年，</a:t>
            </a:r>
            <a:r>
              <a:rPr lang="en-US" altLang="zh-CN" sz="2200" dirty="0" smtClean="0">
                <a:solidFill>
                  <a:srgbClr val="0070C0"/>
                </a:solidFill>
              </a:rPr>
              <a:t>&gt;50</a:t>
            </a:r>
            <a:r>
              <a:rPr lang="zh-CN" altLang="en-US" sz="2200" dirty="0" smtClean="0">
                <a:solidFill>
                  <a:srgbClr val="0070C0"/>
                </a:solidFill>
              </a:rPr>
              <a:t>个实验</a:t>
            </a:r>
            <a:r>
              <a:rPr lang="en-US" altLang="zh-CN" sz="2200" dirty="0" smtClean="0">
                <a:solidFill>
                  <a:srgbClr val="0070C0"/>
                </a:solidFill>
              </a:rPr>
              <a:t>/</a:t>
            </a:r>
            <a:r>
              <a:rPr lang="zh-CN" altLang="en-US" sz="2200" dirty="0" smtClean="0">
                <a:solidFill>
                  <a:srgbClr val="0070C0"/>
                </a:solidFill>
              </a:rPr>
              <a:t>年</a:t>
            </a:r>
            <a:endParaRPr lang="en-US" altLang="zh-CN" sz="2200" dirty="0">
              <a:solidFill>
                <a:srgbClr val="0070C0"/>
              </a:solidFill>
            </a:endParaRPr>
          </a:p>
        </p:txBody>
      </p:sp>
      <p:sp>
        <p:nvSpPr>
          <p:cNvPr id="4" name="灯片编号占位符 3"/>
          <p:cNvSpPr>
            <a:spLocks noGrp="1"/>
          </p:cNvSpPr>
          <p:nvPr>
            <p:ph type="sldNum" sz="quarter" idx="10"/>
          </p:nvPr>
        </p:nvSpPr>
        <p:spPr>
          <a:xfrm>
            <a:off x="8229600" y="6524625"/>
            <a:ext cx="411360" cy="216743"/>
          </a:xfrm>
        </p:spPr>
        <p:txBody>
          <a:bodyPr/>
          <a:lstStyle/>
          <a:p>
            <a:pPr>
              <a:defRPr/>
            </a:pPr>
            <a:fld id="{606CA3CC-FC68-4501-B855-7844B93351C0}" type="slidenum">
              <a:rPr lang="en-US" altLang="zh-CN" smtClean="0"/>
              <a:t>33</a:t>
            </a:fld>
            <a:endParaRPr lang="en-US" altLang="zh-CN" dirty="0"/>
          </a:p>
        </p:txBody>
      </p:sp>
      <p:pic>
        <p:nvPicPr>
          <p:cNvPr id="8" name="图片 7"/>
          <p:cNvPicPr>
            <a:picLocks noChangeAspect="1"/>
          </p:cNvPicPr>
          <p:nvPr/>
        </p:nvPicPr>
        <p:blipFill>
          <a:blip r:embed="rId2"/>
          <a:stretch>
            <a:fillRect/>
          </a:stretch>
        </p:blipFill>
        <p:spPr>
          <a:xfrm>
            <a:off x="899592" y="3518735"/>
            <a:ext cx="5415136" cy="3150625"/>
          </a:xfrm>
          <a:prstGeom prst="rect">
            <a:avLst/>
          </a:prstGeom>
        </p:spPr>
      </p:pic>
      <p:sp>
        <p:nvSpPr>
          <p:cNvPr id="9" name="标题 1"/>
          <p:cNvSpPr txBox="1">
            <a:spLocks/>
          </p:cNvSpPr>
          <p:nvPr/>
        </p:nvSpPr>
        <p:spPr bwMode="auto">
          <a:xfrm>
            <a:off x="6516216" y="4418666"/>
            <a:ext cx="2592288" cy="16746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7500"/>
          </a:bodyPr>
          <a:lstStyle>
            <a:lvl1pPr algn="l" rtl="0" fontAlgn="base">
              <a:spcBef>
                <a:spcPct val="0"/>
              </a:spcBef>
              <a:spcAft>
                <a:spcPct val="0"/>
              </a:spcAft>
              <a:defRPr sz="2800" b="1">
                <a:solidFill>
                  <a:srgbClr val="FF0000"/>
                </a:solidFill>
                <a:latin typeface="+mj-lt"/>
                <a:ea typeface="+mj-ea"/>
                <a:cs typeface="+mj-cs"/>
              </a:defRPr>
            </a:lvl1pPr>
            <a:lvl2pPr algn="l" rtl="0" fontAlgn="base">
              <a:spcBef>
                <a:spcPct val="0"/>
              </a:spcBef>
              <a:spcAft>
                <a:spcPct val="0"/>
              </a:spcAft>
              <a:defRPr sz="2200" b="1">
                <a:solidFill>
                  <a:srgbClr val="4D5E68"/>
                </a:solidFill>
                <a:latin typeface="Arial" charset="0"/>
                <a:ea typeface="宋体" charset="-122"/>
              </a:defRPr>
            </a:lvl2pPr>
            <a:lvl3pPr algn="l" rtl="0" fontAlgn="base">
              <a:spcBef>
                <a:spcPct val="0"/>
              </a:spcBef>
              <a:spcAft>
                <a:spcPct val="0"/>
              </a:spcAft>
              <a:defRPr sz="2200" b="1">
                <a:solidFill>
                  <a:srgbClr val="4D5E68"/>
                </a:solidFill>
                <a:latin typeface="Arial" charset="0"/>
                <a:ea typeface="宋体" charset="-122"/>
              </a:defRPr>
            </a:lvl3pPr>
            <a:lvl4pPr algn="l" rtl="0" fontAlgn="base">
              <a:spcBef>
                <a:spcPct val="0"/>
              </a:spcBef>
              <a:spcAft>
                <a:spcPct val="0"/>
              </a:spcAft>
              <a:defRPr sz="2200" b="1">
                <a:solidFill>
                  <a:srgbClr val="4D5E68"/>
                </a:solidFill>
                <a:latin typeface="Arial" charset="0"/>
                <a:ea typeface="宋体" charset="-122"/>
              </a:defRPr>
            </a:lvl4pPr>
            <a:lvl5pPr algn="l" rtl="0" fontAlgn="base">
              <a:spcBef>
                <a:spcPct val="0"/>
              </a:spcBef>
              <a:spcAft>
                <a:spcPct val="0"/>
              </a:spcAft>
              <a:defRPr sz="2200" b="1">
                <a:solidFill>
                  <a:srgbClr val="4D5E68"/>
                </a:solidFill>
                <a:latin typeface="Arial" charset="0"/>
                <a:ea typeface="宋体" charset="-122"/>
              </a:defRPr>
            </a:lvl5pPr>
            <a:lvl6pPr marL="457200" algn="l" rtl="0" eaLnBrk="1" fontAlgn="base" hangingPunct="1">
              <a:spcBef>
                <a:spcPct val="0"/>
              </a:spcBef>
              <a:spcAft>
                <a:spcPct val="0"/>
              </a:spcAft>
              <a:defRPr sz="2200" b="1">
                <a:solidFill>
                  <a:srgbClr val="4D5E68"/>
                </a:solidFill>
                <a:latin typeface="Arial" charset="0"/>
                <a:ea typeface="宋体" charset="-122"/>
              </a:defRPr>
            </a:lvl6pPr>
            <a:lvl7pPr marL="914400" algn="l" rtl="0" eaLnBrk="1" fontAlgn="base" hangingPunct="1">
              <a:spcBef>
                <a:spcPct val="0"/>
              </a:spcBef>
              <a:spcAft>
                <a:spcPct val="0"/>
              </a:spcAft>
              <a:defRPr sz="2200" b="1">
                <a:solidFill>
                  <a:srgbClr val="4D5E68"/>
                </a:solidFill>
                <a:latin typeface="Arial" charset="0"/>
                <a:ea typeface="宋体" charset="-122"/>
              </a:defRPr>
            </a:lvl7pPr>
            <a:lvl8pPr marL="1371600" algn="l" rtl="0" eaLnBrk="1" fontAlgn="base" hangingPunct="1">
              <a:spcBef>
                <a:spcPct val="0"/>
              </a:spcBef>
              <a:spcAft>
                <a:spcPct val="0"/>
              </a:spcAft>
              <a:defRPr sz="2200" b="1">
                <a:solidFill>
                  <a:srgbClr val="4D5E68"/>
                </a:solidFill>
                <a:latin typeface="Arial" charset="0"/>
                <a:ea typeface="宋体" charset="-122"/>
              </a:defRPr>
            </a:lvl8pPr>
            <a:lvl9pPr marL="1828800" algn="l" rtl="0" eaLnBrk="1" fontAlgn="base" hangingPunct="1">
              <a:spcBef>
                <a:spcPct val="0"/>
              </a:spcBef>
              <a:spcAft>
                <a:spcPct val="0"/>
              </a:spcAft>
              <a:defRPr sz="2200" b="1">
                <a:solidFill>
                  <a:srgbClr val="4D5E68"/>
                </a:solidFill>
                <a:latin typeface="Arial" charset="0"/>
                <a:ea typeface="宋体" charset="-122"/>
              </a:defRPr>
            </a:lvl9pPr>
          </a:lstStyle>
          <a:p>
            <a:pPr algn="ctr"/>
            <a:r>
              <a:rPr lang="en-US" altLang="zh-CN" sz="2400" kern="0" dirty="0" smtClean="0"/>
              <a:t>2022</a:t>
            </a:r>
            <a:r>
              <a:rPr lang="zh-CN" altLang="en-US" sz="2400" kern="0" dirty="0" smtClean="0"/>
              <a:t>年（自然年）</a:t>
            </a:r>
            <a:r>
              <a:rPr lang="en-US" altLang="zh-CN" sz="2400" kern="0" dirty="0" smtClean="0"/>
              <a:t>CSNS</a:t>
            </a:r>
            <a:r>
              <a:rPr lang="zh-CN" altLang="en-US" sz="2400" kern="0" dirty="0" smtClean="0"/>
              <a:t>运行计划</a:t>
            </a:r>
            <a:endParaRPr lang="zh-CN" altLang="en-US" sz="2400" kern="0" dirty="0"/>
          </a:p>
        </p:txBody>
      </p:sp>
    </p:spTree>
    <p:extLst>
      <p:ext uri="{BB962C8B-B14F-4D97-AF65-F5344CB8AC3E}">
        <p14:creationId xmlns:p14="http://schemas.microsoft.com/office/powerpoint/2010/main" val="412509395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836712"/>
            <a:ext cx="5904656" cy="4347859"/>
          </a:xfrm>
        </p:spPr>
        <p:txBody>
          <a:bodyPr/>
          <a:lstStyle/>
          <a:p>
            <a:pPr marL="432000" lvl="1" indent="-342900">
              <a:lnSpc>
                <a:spcPct val="100000"/>
              </a:lnSpc>
              <a:spcBef>
                <a:spcPts val="0"/>
              </a:spcBef>
              <a:spcAft>
                <a:spcPts val="600"/>
              </a:spcAft>
              <a:buFont typeface="Wingdings" panose="05000000000000000000" pitchFamily="2" charset="2"/>
              <a:buChar char="ü"/>
            </a:pPr>
            <a:r>
              <a:rPr lang="en-US" altLang="zh-CN" sz="2300" dirty="0" smtClean="0">
                <a:solidFill>
                  <a:schemeClr val="tx1"/>
                </a:solidFill>
              </a:rPr>
              <a:t>2017</a:t>
            </a:r>
            <a:r>
              <a:rPr lang="zh-CN" altLang="en-US" sz="2300" dirty="0" smtClean="0">
                <a:solidFill>
                  <a:schemeClr val="tx1"/>
                </a:solidFill>
              </a:rPr>
              <a:t>年</a:t>
            </a:r>
            <a:r>
              <a:rPr lang="en-US" altLang="zh-CN" sz="2300" dirty="0" smtClean="0">
                <a:solidFill>
                  <a:schemeClr val="tx1"/>
                </a:solidFill>
              </a:rPr>
              <a:t>5</a:t>
            </a:r>
            <a:r>
              <a:rPr lang="zh-CN" altLang="en-US" sz="2300" dirty="0" smtClean="0">
                <a:solidFill>
                  <a:schemeClr val="tx1"/>
                </a:solidFill>
              </a:rPr>
              <a:t>月成立</a:t>
            </a:r>
            <a:r>
              <a:rPr lang="en-US" altLang="zh-CN" sz="2300" dirty="0" smtClean="0">
                <a:solidFill>
                  <a:schemeClr val="tx1"/>
                </a:solidFill>
              </a:rPr>
              <a:t>Back-n</a:t>
            </a:r>
            <a:r>
              <a:rPr lang="zh-CN" altLang="en-US" sz="2300" dirty="0" smtClean="0">
                <a:solidFill>
                  <a:schemeClr val="tx1"/>
                </a:solidFill>
              </a:rPr>
              <a:t>用户委员会</a:t>
            </a:r>
            <a:r>
              <a:rPr lang="en-US" altLang="zh-CN" sz="2300" dirty="0" smtClean="0">
                <a:solidFill>
                  <a:schemeClr val="tx1"/>
                </a:solidFill>
              </a:rPr>
              <a:t>, </a:t>
            </a:r>
            <a:r>
              <a:rPr lang="zh-CN" altLang="en-US" sz="2300" dirty="0" smtClean="0">
                <a:solidFill>
                  <a:schemeClr val="tx1"/>
                </a:solidFill>
              </a:rPr>
              <a:t>国内主要核物理与核技术单位有委员代表</a:t>
            </a:r>
            <a:endParaRPr lang="en-US" altLang="zh-CN" sz="2300" dirty="0" smtClean="0">
              <a:solidFill>
                <a:schemeClr val="tx1"/>
              </a:solidFill>
            </a:endParaRPr>
          </a:p>
          <a:p>
            <a:pPr marL="432000" lvl="1" indent="-342900">
              <a:lnSpc>
                <a:spcPct val="100000"/>
              </a:lnSpc>
              <a:spcBef>
                <a:spcPts val="0"/>
              </a:spcBef>
              <a:spcAft>
                <a:spcPts val="600"/>
              </a:spcAft>
              <a:buFont typeface="Wingdings" panose="05000000000000000000" pitchFamily="2" charset="2"/>
              <a:buChar char="ü"/>
            </a:pPr>
            <a:r>
              <a:rPr lang="zh-CN" altLang="en-US" sz="2300" dirty="0" smtClean="0">
                <a:solidFill>
                  <a:schemeClr val="tx1"/>
                </a:solidFill>
              </a:rPr>
              <a:t>用户</a:t>
            </a:r>
            <a:r>
              <a:rPr lang="zh-CN" altLang="en-US" sz="2300" dirty="0">
                <a:solidFill>
                  <a:schemeClr val="tx1"/>
                </a:solidFill>
              </a:rPr>
              <a:t>委员会每年召开</a:t>
            </a:r>
            <a:r>
              <a:rPr lang="en-US" altLang="zh-CN" sz="2300" dirty="0">
                <a:solidFill>
                  <a:schemeClr val="tx1"/>
                </a:solidFill>
              </a:rPr>
              <a:t>2</a:t>
            </a:r>
            <a:r>
              <a:rPr lang="zh-CN" altLang="en-US" sz="2300" dirty="0">
                <a:solidFill>
                  <a:schemeClr val="tx1"/>
                </a:solidFill>
              </a:rPr>
              <a:t>次会议，负责审批公开实验申请，为装置发展和研究方向提供建议和咨询</a:t>
            </a:r>
            <a:endParaRPr lang="en-US" altLang="zh-CN" sz="2300" dirty="0">
              <a:solidFill>
                <a:schemeClr val="tx1"/>
              </a:solidFill>
            </a:endParaRPr>
          </a:p>
          <a:p>
            <a:pPr marL="432000" lvl="1" indent="-342900">
              <a:lnSpc>
                <a:spcPct val="100000"/>
              </a:lnSpc>
              <a:spcBef>
                <a:spcPts val="0"/>
              </a:spcBef>
              <a:spcAft>
                <a:spcPts val="600"/>
              </a:spcAft>
              <a:buFont typeface="Wingdings" panose="05000000000000000000" pitchFamily="2" charset="2"/>
              <a:buChar char="ü"/>
            </a:pPr>
            <a:r>
              <a:rPr lang="zh-CN" altLang="en-US" sz="2300" dirty="0">
                <a:solidFill>
                  <a:schemeClr val="tx1"/>
                </a:solidFill>
              </a:rPr>
              <a:t>成立了</a:t>
            </a:r>
            <a:r>
              <a:rPr lang="en-US" altLang="zh-CN" sz="2300" dirty="0">
                <a:solidFill>
                  <a:schemeClr val="tx1"/>
                </a:solidFill>
              </a:rPr>
              <a:t>Back-n</a:t>
            </a:r>
            <a:r>
              <a:rPr lang="zh-CN" altLang="en-US" sz="2300" dirty="0">
                <a:solidFill>
                  <a:schemeClr val="tx1"/>
                </a:solidFill>
              </a:rPr>
              <a:t>合作组（</a:t>
            </a:r>
            <a:r>
              <a:rPr lang="en-US" altLang="zh-CN" sz="2300" dirty="0">
                <a:solidFill>
                  <a:schemeClr val="tx1"/>
                </a:solidFill>
              </a:rPr>
              <a:t>Back-n Collaboration</a:t>
            </a:r>
            <a:r>
              <a:rPr lang="zh-CN" altLang="en-US" sz="2300" dirty="0">
                <a:solidFill>
                  <a:schemeClr val="tx1"/>
                </a:solidFill>
              </a:rPr>
              <a:t>），主要是装置</a:t>
            </a:r>
            <a:r>
              <a:rPr lang="zh-CN" altLang="en-US" sz="2300" dirty="0" smtClean="0">
                <a:solidFill>
                  <a:schemeClr val="tx1"/>
                </a:solidFill>
              </a:rPr>
              <a:t>研发</a:t>
            </a:r>
            <a:r>
              <a:rPr lang="en-US" altLang="zh-CN" sz="2300" dirty="0" smtClean="0">
                <a:solidFill>
                  <a:schemeClr val="tx1"/>
                </a:solidFill>
              </a:rPr>
              <a:t>/</a:t>
            </a:r>
            <a:r>
              <a:rPr lang="zh-CN" altLang="en-US" sz="2300" dirty="0" smtClean="0">
                <a:solidFill>
                  <a:schemeClr val="tx1"/>
                </a:solidFill>
              </a:rPr>
              <a:t>运维人员和</a:t>
            </a:r>
            <a:r>
              <a:rPr lang="zh-CN" altLang="en-US" sz="2300" dirty="0">
                <a:solidFill>
                  <a:schemeClr val="tx1"/>
                </a:solidFill>
              </a:rPr>
              <a:t>核心用户组成；成立了</a:t>
            </a:r>
            <a:r>
              <a:rPr lang="en-US" altLang="zh-CN" sz="2300" dirty="0">
                <a:solidFill>
                  <a:schemeClr val="tx1"/>
                </a:solidFill>
              </a:rPr>
              <a:t>5</a:t>
            </a:r>
            <a:r>
              <a:rPr lang="zh-CN" altLang="en-US" sz="2300" dirty="0">
                <a:solidFill>
                  <a:schemeClr val="tx1"/>
                </a:solidFill>
              </a:rPr>
              <a:t>个研究方向合作小组（全国用户）</a:t>
            </a:r>
            <a:endParaRPr lang="en-US" altLang="zh-CN" sz="2300" dirty="0">
              <a:solidFill>
                <a:schemeClr val="tx1"/>
              </a:solidFill>
            </a:endParaRPr>
          </a:p>
          <a:p>
            <a:pPr marL="432000" lvl="1" indent="-342900">
              <a:lnSpc>
                <a:spcPct val="100000"/>
              </a:lnSpc>
              <a:spcBef>
                <a:spcPts val="0"/>
              </a:spcBef>
              <a:spcAft>
                <a:spcPts val="600"/>
              </a:spcAft>
              <a:buFont typeface="Wingdings" panose="05000000000000000000" pitchFamily="2" charset="2"/>
              <a:buChar char="ü"/>
            </a:pPr>
            <a:r>
              <a:rPr lang="zh-CN" altLang="en-US" sz="2300" dirty="0">
                <a:solidFill>
                  <a:schemeClr val="tx1"/>
                </a:solidFill>
              </a:rPr>
              <a:t>欢迎国际用户和国际合作</a:t>
            </a:r>
            <a:endParaRPr lang="en-US" altLang="zh-CN" sz="2300" dirty="0">
              <a:solidFill>
                <a:schemeClr val="tx1"/>
              </a:solidFill>
            </a:endParaRPr>
          </a:p>
          <a:p>
            <a:pPr marL="432000" lvl="1" indent="-342900">
              <a:lnSpc>
                <a:spcPct val="100000"/>
              </a:lnSpc>
              <a:spcBef>
                <a:spcPts val="0"/>
              </a:spcBef>
              <a:spcAft>
                <a:spcPts val="600"/>
              </a:spcAft>
              <a:buFont typeface="Wingdings" panose="05000000000000000000" pitchFamily="2" charset="2"/>
              <a:buChar char="ü"/>
            </a:pPr>
            <a:r>
              <a:rPr lang="zh-CN" altLang="en-US" sz="2300" dirty="0">
                <a:solidFill>
                  <a:schemeClr val="tx1"/>
                </a:solidFill>
              </a:rPr>
              <a:t>自</a:t>
            </a:r>
            <a:r>
              <a:rPr lang="en-US" altLang="zh-CN" sz="2300" dirty="0">
                <a:solidFill>
                  <a:schemeClr val="tx1"/>
                </a:solidFill>
              </a:rPr>
              <a:t>2017</a:t>
            </a:r>
            <a:r>
              <a:rPr lang="zh-CN" altLang="en-US" sz="2300" dirty="0">
                <a:solidFill>
                  <a:schemeClr val="tx1"/>
                </a:solidFill>
              </a:rPr>
              <a:t>年起，每年召开用户研讨会</a:t>
            </a:r>
            <a:r>
              <a:rPr lang="en-US" altLang="zh-CN" sz="2300" dirty="0" smtClean="0">
                <a:solidFill>
                  <a:schemeClr val="tx1"/>
                </a:solidFill>
              </a:rPr>
              <a:t>   </a:t>
            </a:r>
            <a:endParaRPr lang="zh-CN" altLang="en-US" sz="2300" dirty="0">
              <a:solidFill>
                <a:schemeClr val="tx1"/>
              </a:solidFill>
            </a:endParaRPr>
          </a:p>
        </p:txBody>
      </p:sp>
      <p:sp>
        <p:nvSpPr>
          <p:cNvPr id="4" name="灯片编号占位符 3"/>
          <p:cNvSpPr>
            <a:spLocks noGrp="1"/>
          </p:cNvSpPr>
          <p:nvPr>
            <p:ph type="sldNum" sz="quarter" idx="10"/>
          </p:nvPr>
        </p:nvSpPr>
        <p:spPr>
          <a:xfrm>
            <a:off x="8100392" y="6524625"/>
            <a:ext cx="531558" cy="216743"/>
          </a:xfrm>
        </p:spPr>
        <p:txBody>
          <a:bodyPr/>
          <a:lstStyle/>
          <a:p>
            <a:pPr>
              <a:defRPr/>
            </a:pPr>
            <a:fld id="{606CA3CC-FC68-4501-B855-7844B93351C0}" type="slidenum">
              <a:rPr lang="en-US" altLang="zh-CN" smtClean="0"/>
              <a:t>34</a:t>
            </a:fld>
            <a:endParaRPr lang="en-US" altLang="zh-CN" dirty="0"/>
          </a:p>
        </p:txBody>
      </p:sp>
      <p:sp>
        <p:nvSpPr>
          <p:cNvPr id="5" name="文本占位符 2"/>
          <p:cNvSpPr txBox="1">
            <a:spLocks/>
          </p:cNvSpPr>
          <p:nvPr/>
        </p:nvSpPr>
        <p:spPr bwMode="auto">
          <a:xfrm>
            <a:off x="2306489" y="44624"/>
            <a:ext cx="3345631" cy="720080"/>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lnSpc>
                <a:spcPct val="120000"/>
              </a:lnSpc>
              <a:spcBef>
                <a:spcPct val="30000"/>
              </a:spcBef>
              <a:spcAft>
                <a:spcPct val="20000"/>
              </a:spcAft>
              <a:buClr>
                <a:schemeClr val="tx1"/>
              </a:buClr>
              <a:buChar char="•"/>
              <a:defRPr sz="2600" b="0">
                <a:solidFill>
                  <a:srgbClr val="1679BA"/>
                </a:solidFill>
                <a:latin typeface="Times New Roman" panose="02020603050405020304" pitchFamily="18" charset="0"/>
                <a:ea typeface="+mn-ea"/>
                <a:cs typeface="Times New Roman" panose="02020603050405020304" pitchFamily="18" charset="0"/>
              </a:defRPr>
            </a:lvl1pPr>
            <a:lvl2pPr marL="742950" indent="-285750" algn="l" rtl="0" fontAlgn="base">
              <a:lnSpc>
                <a:spcPct val="120000"/>
              </a:lnSpc>
              <a:spcBef>
                <a:spcPct val="20000"/>
              </a:spcBef>
              <a:spcAft>
                <a:spcPct val="20000"/>
              </a:spcAft>
              <a:buClr>
                <a:schemeClr val="tx1"/>
              </a:buClr>
              <a:buChar char="–"/>
              <a:defRPr sz="2400" b="0">
                <a:solidFill>
                  <a:srgbClr val="4D5E68"/>
                </a:solidFill>
                <a:latin typeface="Times New Roman" panose="02020603050405020304" pitchFamily="18" charset="0"/>
                <a:ea typeface="+mn-ea"/>
                <a:cs typeface="Times New Roman" panose="02020603050405020304" pitchFamily="18" charset="0"/>
              </a:defRPr>
            </a:lvl2pPr>
            <a:lvl3pPr marL="1143000" indent="-228600" algn="l" rtl="0" fontAlgn="base">
              <a:spcBef>
                <a:spcPct val="20000"/>
              </a:spcBef>
              <a:spcAft>
                <a:spcPct val="0"/>
              </a:spcAft>
              <a:buClr>
                <a:schemeClr val="tx1"/>
              </a:buClr>
              <a:buFont typeface="Wingdings" pitchFamily="2" charset="2"/>
              <a:buChar char="§"/>
              <a:defRPr sz="2200" b="0">
                <a:solidFill>
                  <a:srgbClr val="4D5E68"/>
                </a:solidFill>
                <a:latin typeface="+mn-lt"/>
                <a:ea typeface="+mn-ea"/>
              </a:defRPr>
            </a:lvl3pPr>
            <a:lvl4pPr marL="1600200" indent="-228600" algn="l" rtl="0" fontAlgn="base">
              <a:spcBef>
                <a:spcPct val="20000"/>
              </a:spcBef>
              <a:spcAft>
                <a:spcPct val="0"/>
              </a:spcAft>
              <a:buChar char="–"/>
              <a:defRPr b="0">
                <a:solidFill>
                  <a:srgbClr val="4D5E68"/>
                </a:solidFill>
                <a:latin typeface="+mn-lt"/>
                <a:ea typeface="+mn-ea"/>
              </a:defRPr>
            </a:lvl4pPr>
            <a:lvl5pPr marL="2057400" indent="-228600" algn="l" rtl="0" fontAlgn="base">
              <a:spcBef>
                <a:spcPct val="20000"/>
              </a:spcBef>
              <a:spcAft>
                <a:spcPct val="0"/>
              </a:spcAft>
              <a:buChar char="»"/>
              <a:defRPr b="0">
                <a:solidFill>
                  <a:srgbClr val="4D5E68"/>
                </a:solidFill>
                <a:latin typeface="+mn-lt"/>
                <a:ea typeface="+mn-ea"/>
              </a:defRPr>
            </a:lvl5pPr>
            <a:lvl6pPr marL="2514600" indent="-228600" algn="l" rtl="0" eaLnBrk="1" fontAlgn="base" hangingPunct="1">
              <a:spcBef>
                <a:spcPct val="20000"/>
              </a:spcBef>
              <a:spcAft>
                <a:spcPct val="0"/>
              </a:spcAft>
              <a:buChar char="»"/>
              <a:defRPr b="1">
                <a:solidFill>
                  <a:srgbClr val="4D5E68"/>
                </a:solidFill>
                <a:latin typeface="+mn-lt"/>
                <a:ea typeface="+mn-ea"/>
              </a:defRPr>
            </a:lvl6pPr>
            <a:lvl7pPr marL="2971800" indent="-228600" algn="l" rtl="0" eaLnBrk="1" fontAlgn="base" hangingPunct="1">
              <a:spcBef>
                <a:spcPct val="20000"/>
              </a:spcBef>
              <a:spcAft>
                <a:spcPct val="0"/>
              </a:spcAft>
              <a:buChar char="»"/>
              <a:defRPr b="1">
                <a:solidFill>
                  <a:srgbClr val="4D5E68"/>
                </a:solidFill>
                <a:latin typeface="+mn-lt"/>
                <a:ea typeface="+mn-ea"/>
              </a:defRPr>
            </a:lvl7pPr>
            <a:lvl8pPr marL="3429000" indent="-228600" algn="l" rtl="0" eaLnBrk="1" fontAlgn="base" hangingPunct="1">
              <a:spcBef>
                <a:spcPct val="20000"/>
              </a:spcBef>
              <a:spcAft>
                <a:spcPct val="0"/>
              </a:spcAft>
              <a:buChar char="»"/>
              <a:defRPr b="1">
                <a:solidFill>
                  <a:srgbClr val="4D5E68"/>
                </a:solidFill>
                <a:latin typeface="+mn-lt"/>
                <a:ea typeface="+mn-ea"/>
              </a:defRPr>
            </a:lvl8pPr>
            <a:lvl9pPr marL="3886200" indent="-228600" algn="l" rtl="0" eaLnBrk="1" fontAlgn="base" hangingPunct="1">
              <a:spcBef>
                <a:spcPct val="20000"/>
              </a:spcBef>
              <a:spcAft>
                <a:spcPct val="0"/>
              </a:spcAft>
              <a:buChar char="»"/>
              <a:defRPr b="1">
                <a:solidFill>
                  <a:srgbClr val="4D5E68"/>
                </a:solidFill>
                <a:latin typeface="+mn-lt"/>
                <a:ea typeface="+mn-ea"/>
              </a:defRPr>
            </a:lvl9pPr>
          </a:lstStyle>
          <a:p>
            <a:pPr marL="0" indent="0" algn="ctr">
              <a:buNone/>
            </a:pPr>
            <a:r>
              <a:rPr lang="zh-CN" altLang="en-US" sz="3600" kern="0" dirty="0" smtClean="0">
                <a:solidFill>
                  <a:srgbClr val="FF0000"/>
                </a:solidFill>
              </a:rPr>
              <a:t>用户组织</a:t>
            </a:r>
            <a:endParaRPr lang="zh-CN" altLang="en-US" sz="3600" kern="0" dirty="0">
              <a:solidFill>
                <a:srgbClr val="FF0000"/>
              </a:solidFill>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7746" b="9832"/>
          <a:stretch/>
        </p:blipFill>
        <p:spPr>
          <a:xfrm>
            <a:off x="6390944" y="1412776"/>
            <a:ext cx="2592288" cy="1496093"/>
          </a:xfrm>
          <a:prstGeom prst="rect">
            <a:avLst/>
          </a:prstGeom>
        </p:spPr>
      </p:pic>
      <p:pic>
        <p:nvPicPr>
          <p:cNvPr id="7" name="图片 6" descr="D:\CSNS Proton Applications\Back-n and Spectrometers\第二批物理实验研讨会\合影-低分辨.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5110" y="34759"/>
            <a:ext cx="2643956" cy="1459889"/>
          </a:xfrm>
          <a:prstGeom prst="rect">
            <a:avLst/>
          </a:prstGeom>
          <a:noFill/>
          <a:ln>
            <a:noFill/>
          </a:ln>
        </p:spPr>
      </p:pic>
      <p:pic>
        <p:nvPicPr>
          <p:cNvPr id="8" name="图片 7"/>
          <p:cNvPicPr/>
          <p:nvPr/>
        </p:nvPicPr>
        <p:blipFill>
          <a:blip r:embed="rId4"/>
          <a:stretch>
            <a:fillRect/>
          </a:stretch>
        </p:blipFill>
        <p:spPr>
          <a:xfrm>
            <a:off x="6354940" y="2816932"/>
            <a:ext cx="2664296" cy="1440160"/>
          </a:xfrm>
          <a:prstGeom prst="rect">
            <a:avLst/>
          </a:prstGeom>
        </p:spPr>
      </p:pic>
      <p:pic>
        <p:nvPicPr>
          <p:cNvPr id="9" name="图片 8"/>
          <p:cNvPicPr/>
          <p:nvPr/>
        </p:nvPicPr>
        <p:blipFill rotWithShape="1">
          <a:blip r:embed="rId5" cstate="print">
            <a:extLst>
              <a:ext uri="{28A0092B-C50C-407E-A947-70E740481C1C}">
                <a14:useLocalDpi xmlns:a14="http://schemas.microsoft.com/office/drawing/2010/main" val="0"/>
              </a:ext>
            </a:extLst>
          </a:blip>
          <a:srcRect t="9397" b="12489"/>
          <a:stretch/>
        </p:blipFill>
        <p:spPr bwMode="auto">
          <a:xfrm>
            <a:off x="6397128" y="4231153"/>
            <a:ext cx="2564858" cy="1120364"/>
          </a:xfrm>
          <a:prstGeom prst="rect">
            <a:avLst/>
          </a:prstGeom>
          <a:ln>
            <a:noFill/>
          </a:ln>
          <a:extLst>
            <a:ext uri="{53640926-AAD7-44D8-BBD7-CCE9431645EC}">
              <a14:shadowObscured xmlns:a14="http://schemas.microsoft.com/office/drawing/2010/main"/>
            </a:ext>
          </a:extLst>
        </p:spPr>
      </p:pic>
      <p:pic>
        <p:nvPicPr>
          <p:cNvPr id="6146" name="Picture 2" descr="http://csns.ihep.cas.cn/slkzyy/xmxw/202108/W02021081857271674557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8933" y="5266442"/>
            <a:ext cx="2645604" cy="147581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538" t="11019" r="3538" b="5113"/>
          <a:stretch/>
        </p:blipFill>
        <p:spPr>
          <a:xfrm>
            <a:off x="3407832" y="5094948"/>
            <a:ext cx="2736304" cy="1646420"/>
          </a:xfrm>
          <a:prstGeom prst="rect">
            <a:avLst/>
          </a:prstGeom>
        </p:spPr>
      </p:pic>
    </p:spTree>
    <p:extLst>
      <p:ext uri="{BB962C8B-B14F-4D97-AF65-F5344CB8AC3E}">
        <p14:creationId xmlns:p14="http://schemas.microsoft.com/office/powerpoint/2010/main" val="313059179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zh-CN" altLang="en-US" sz="3600" dirty="0" smtClean="0"/>
              <a:t>总结</a:t>
            </a:r>
          </a:p>
        </p:txBody>
      </p:sp>
      <p:sp>
        <p:nvSpPr>
          <p:cNvPr id="50179" name="Rectangle 4"/>
          <p:cNvSpPr>
            <a:spLocks noGrp="1" noChangeArrowheads="1"/>
          </p:cNvSpPr>
          <p:nvPr>
            <p:ph idx="1"/>
          </p:nvPr>
        </p:nvSpPr>
        <p:spPr>
          <a:xfrm>
            <a:off x="395536" y="1628800"/>
            <a:ext cx="8352928" cy="2592288"/>
          </a:xfrm>
        </p:spPr>
        <p:txBody>
          <a:bodyPr/>
          <a:lstStyle/>
          <a:p>
            <a:pPr>
              <a:lnSpc>
                <a:spcPct val="100000"/>
              </a:lnSpc>
              <a:spcBef>
                <a:spcPts val="600"/>
              </a:spcBef>
              <a:spcAft>
                <a:spcPts val="0"/>
              </a:spcAft>
            </a:pPr>
            <a:r>
              <a:rPr lang="en-US" altLang="zh-CN" sz="2800" dirty="0">
                <a:solidFill>
                  <a:srgbClr val="0000FF"/>
                </a:solidFill>
              </a:rPr>
              <a:t>Back-n</a:t>
            </a:r>
            <a:r>
              <a:rPr lang="zh-CN" altLang="en-US" sz="2800" dirty="0">
                <a:solidFill>
                  <a:srgbClr val="0000FF"/>
                </a:solidFill>
              </a:rPr>
              <a:t>白光中子源是我国第一台高性能白光中子源，综合性能居国际前列</a:t>
            </a:r>
            <a:endParaRPr lang="en-US" altLang="zh-CN" sz="2800" dirty="0">
              <a:solidFill>
                <a:srgbClr val="0000FF"/>
              </a:solidFill>
            </a:endParaRPr>
          </a:p>
          <a:p>
            <a:pPr lvl="1">
              <a:lnSpc>
                <a:spcPct val="100000"/>
              </a:lnSpc>
              <a:spcBef>
                <a:spcPts val="600"/>
              </a:spcBef>
              <a:spcAft>
                <a:spcPts val="0"/>
              </a:spcAft>
            </a:pPr>
            <a:r>
              <a:rPr lang="en-US" altLang="zh-CN" dirty="0" smtClean="0">
                <a:solidFill>
                  <a:schemeClr val="tx1"/>
                </a:solidFill>
              </a:rPr>
              <a:t>2018</a:t>
            </a:r>
            <a:r>
              <a:rPr lang="zh-CN" altLang="en-US" dirty="0" smtClean="0">
                <a:solidFill>
                  <a:schemeClr val="tx1"/>
                </a:solidFill>
              </a:rPr>
              <a:t>年投入运行，年供束时间</a:t>
            </a:r>
            <a:r>
              <a:rPr lang="en-US" altLang="zh-CN" dirty="0" smtClean="0">
                <a:solidFill>
                  <a:schemeClr val="tx1"/>
                </a:solidFill>
              </a:rPr>
              <a:t>&gt;5000</a:t>
            </a:r>
            <a:r>
              <a:rPr lang="zh-CN" altLang="en-US" dirty="0" smtClean="0">
                <a:solidFill>
                  <a:schemeClr val="tx1"/>
                </a:solidFill>
              </a:rPr>
              <a:t>小时</a:t>
            </a:r>
            <a:endParaRPr lang="en-US" altLang="zh-CN" dirty="0">
              <a:solidFill>
                <a:schemeClr val="tx1"/>
              </a:solidFill>
            </a:endParaRPr>
          </a:p>
          <a:p>
            <a:pPr>
              <a:lnSpc>
                <a:spcPct val="100000"/>
              </a:lnSpc>
              <a:spcBef>
                <a:spcPts val="600"/>
              </a:spcBef>
              <a:spcAft>
                <a:spcPts val="0"/>
              </a:spcAft>
            </a:pPr>
            <a:r>
              <a:rPr lang="en-US" altLang="zh-CN" sz="2800" b="0" dirty="0" smtClean="0">
                <a:solidFill>
                  <a:srgbClr val="0000FF"/>
                </a:solidFill>
              </a:rPr>
              <a:t>Back-n</a:t>
            </a:r>
            <a:r>
              <a:rPr lang="zh-CN" altLang="en-US" sz="2800" b="0" dirty="0" smtClean="0">
                <a:solidFill>
                  <a:srgbClr val="0000FF"/>
                </a:solidFill>
              </a:rPr>
              <a:t>是通用型实验平台，支持开展前沿科学、针对国家重大需求和一般性科学及应用的研究</a:t>
            </a:r>
            <a:endParaRPr lang="en-US" altLang="zh-CN" sz="2800" b="0" dirty="0" smtClean="0">
              <a:solidFill>
                <a:srgbClr val="0000FF"/>
              </a:solidFill>
            </a:endParaRPr>
          </a:p>
        </p:txBody>
      </p:sp>
      <p:sp>
        <p:nvSpPr>
          <p:cNvPr id="2" name="灯片编号占位符 1"/>
          <p:cNvSpPr>
            <a:spLocks noGrp="1"/>
          </p:cNvSpPr>
          <p:nvPr>
            <p:ph type="sldNum" sz="quarter" idx="10"/>
          </p:nvPr>
        </p:nvSpPr>
        <p:spPr/>
        <p:txBody>
          <a:bodyPr/>
          <a:lstStyle/>
          <a:p>
            <a:pPr>
              <a:defRPr/>
            </a:pPr>
            <a:fld id="{606CA3CC-FC68-4501-B855-7844B93351C0}" type="slidenum">
              <a:rPr lang="en-US" altLang="zh-CN" smtClean="0"/>
              <a:t>35</a:t>
            </a:fld>
            <a:endParaRPr lang="en-US" altLang="zh-CN" dirty="0"/>
          </a:p>
        </p:txBody>
      </p:sp>
      <p:sp>
        <p:nvSpPr>
          <p:cNvPr id="5" name="Rectangle 4"/>
          <p:cNvSpPr txBox="1">
            <a:spLocks noChangeArrowheads="1"/>
          </p:cNvSpPr>
          <p:nvPr/>
        </p:nvSpPr>
        <p:spPr bwMode="auto">
          <a:xfrm>
            <a:off x="611560" y="5094287"/>
            <a:ext cx="8348662"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a:solidFill>
                  <a:srgbClr val="FF0000"/>
                </a:solidFill>
                <a:latin typeface="+mj-lt"/>
                <a:ea typeface="+mj-ea"/>
                <a:cs typeface="+mj-cs"/>
              </a:defRPr>
            </a:lvl1pPr>
            <a:lvl2pPr algn="l" rtl="0" fontAlgn="base">
              <a:spcBef>
                <a:spcPct val="0"/>
              </a:spcBef>
              <a:spcAft>
                <a:spcPct val="0"/>
              </a:spcAft>
              <a:defRPr sz="2200" b="1">
                <a:solidFill>
                  <a:srgbClr val="4D5E68"/>
                </a:solidFill>
                <a:latin typeface="Arial" charset="0"/>
                <a:ea typeface="宋体" charset="-122"/>
              </a:defRPr>
            </a:lvl2pPr>
            <a:lvl3pPr algn="l" rtl="0" fontAlgn="base">
              <a:spcBef>
                <a:spcPct val="0"/>
              </a:spcBef>
              <a:spcAft>
                <a:spcPct val="0"/>
              </a:spcAft>
              <a:defRPr sz="2200" b="1">
                <a:solidFill>
                  <a:srgbClr val="4D5E68"/>
                </a:solidFill>
                <a:latin typeface="Arial" charset="0"/>
                <a:ea typeface="宋体" charset="-122"/>
              </a:defRPr>
            </a:lvl3pPr>
            <a:lvl4pPr algn="l" rtl="0" fontAlgn="base">
              <a:spcBef>
                <a:spcPct val="0"/>
              </a:spcBef>
              <a:spcAft>
                <a:spcPct val="0"/>
              </a:spcAft>
              <a:defRPr sz="2200" b="1">
                <a:solidFill>
                  <a:srgbClr val="4D5E68"/>
                </a:solidFill>
                <a:latin typeface="Arial" charset="0"/>
                <a:ea typeface="宋体" charset="-122"/>
              </a:defRPr>
            </a:lvl4pPr>
            <a:lvl5pPr algn="l" rtl="0" fontAlgn="base">
              <a:spcBef>
                <a:spcPct val="0"/>
              </a:spcBef>
              <a:spcAft>
                <a:spcPct val="0"/>
              </a:spcAft>
              <a:defRPr sz="2200" b="1">
                <a:solidFill>
                  <a:srgbClr val="4D5E68"/>
                </a:solidFill>
                <a:latin typeface="Arial" charset="0"/>
                <a:ea typeface="宋体" charset="-122"/>
              </a:defRPr>
            </a:lvl5pPr>
            <a:lvl6pPr marL="457200" algn="l" rtl="0" eaLnBrk="1" fontAlgn="base" hangingPunct="1">
              <a:spcBef>
                <a:spcPct val="0"/>
              </a:spcBef>
              <a:spcAft>
                <a:spcPct val="0"/>
              </a:spcAft>
              <a:defRPr sz="2200" b="1">
                <a:solidFill>
                  <a:srgbClr val="4D5E68"/>
                </a:solidFill>
                <a:latin typeface="Arial" charset="0"/>
                <a:ea typeface="宋体" charset="-122"/>
              </a:defRPr>
            </a:lvl6pPr>
            <a:lvl7pPr marL="914400" algn="l" rtl="0" eaLnBrk="1" fontAlgn="base" hangingPunct="1">
              <a:spcBef>
                <a:spcPct val="0"/>
              </a:spcBef>
              <a:spcAft>
                <a:spcPct val="0"/>
              </a:spcAft>
              <a:defRPr sz="2200" b="1">
                <a:solidFill>
                  <a:srgbClr val="4D5E68"/>
                </a:solidFill>
                <a:latin typeface="Arial" charset="0"/>
                <a:ea typeface="宋体" charset="-122"/>
              </a:defRPr>
            </a:lvl7pPr>
            <a:lvl8pPr marL="1371600" algn="l" rtl="0" eaLnBrk="1" fontAlgn="base" hangingPunct="1">
              <a:spcBef>
                <a:spcPct val="0"/>
              </a:spcBef>
              <a:spcAft>
                <a:spcPct val="0"/>
              </a:spcAft>
              <a:defRPr sz="2200" b="1">
                <a:solidFill>
                  <a:srgbClr val="4D5E68"/>
                </a:solidFill>
                <a:latin typeface="Arial" charset="0"/>
                <a:ea typeface="宋体" charset="-122"/>
              </a:defRPr>
            </a:lvl8pPr>
            <a:lvl9pPr marL="1828800" algn="l" rtl="0" eaLnBrk="1" fontAlgn="base" hangingPunct="1">
              <a:spcBef>
                <a:spcPct val="0"/>
              </a:spcBef>
              <a:spcAft>
                <a:spcPct val="0"/>
              </a:spcAft>
              <a:defRPr sz="2200" b="1">
                <a:solidFill>
                  <a:srgbClr val="4D5E68"/>
                </a:solidFill>
                <a:latin typeface="Arial" charset="0"/>
                <a:ea typeface="宋体" charset="-122"/>
              </a:defRPr>
            </a:lvl9pPr>
          </a:lstStyle>
          <a:p>
            <a:pPr algn="ctr"/>
            <a:r>
              <a:rPr lang="zh-CN" altLang="en-US" sz="4400" kern="0" dirty="0" smtClean="0">
                <a:solidFill>
                  <a:srgbClr val="C00000"/>
                </a:solidFill>
              </a:rPr>
              <a:t>感谢各位关注和支持</a:t>
            </a:r>
            <a:r>
              <a:rPr lang="en-US" altLang="zh-CN" sz="4400" kern="0" dirty="0" smtClean="0">
                <a:solidFill>
                  <a:srgbClr val="C00000"/>
                </a:solidFill>
              </a:rPr>
              <a:t>!</a:t>
            </a:r>
            <a:endParaRPr lang="zh-CN" altLang="en-US" sz="4400" kern="0" dirty="0" smtClean="0">
              <a:solidFill>
                <a:srgbClr val="C00000"/>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442393" y="3501008"/>
            <a:ext cx="6441975" cy="1368152"/>
          </a:xfrm>
        </p:spPr>
        <p:txBody>
          <a:bodyPr/>
          <a:lstStyle/>
          <a:p>
            <a:pPr algn="ctr"/>
            <a:r>
              <a:rPr lang="en-US" altLang="zh-CN" sz="3600" dirty="0" smtClean="0">
                <a:solidFill>
                  <a:srgbClr val="FF0000"/>
                </a:solidFill>
              </a:rPr>
              <a:t>I. Back-n</a:t>
            </a:r>
            <a:r>
              <a:rPr lang="zh-CN" altLang="en-US" sz="3600" dirty="0" smtClean="0">
                <a:solidFill>
                  <a:srgbClr val="FF0000"/>
                </a:solidFill>
              </a:rPr>
              <a:t>装置简介</a:t>
            </a:r>
            <a:endParaRPr lang="zh-CN" altLang="en-US" sz="3600" dirty="0">
              <a:solidFill>
                <a:srgbClr val="FF0000"/>
              </a:solidFill>
            </a:endParaRPr>
          </a:p>
        </p:txBody>
      </p:sp>
      <p:sp>
        <p:nvSpPr>
          <p:cNvPr id="4" name="灯片编号占位符 3"/>
          <p:cNvSpPr>
            <a:spLocks noGrp="1"/>
          </p:cNvSpPr>
          <p:nvPr>
            <p:ph type="sldNum" sz="quarter" idx="10"/>
          </p:nvPr>
        </p:nvSpPr>
        <p:spPr/>
        <p:txBody>
          <a:bodyPr/>
          <a:lstStyle/>
          <a:p>
            <a:pPr>
              <a:defRPr/>
            </a:pPr>
            <a:fld id="{292C0DA8-4907-45E3-A9EC-8903F3F8A7F5}" type="slidenum">
              <a:rPr lang="zh-CN" altLang="en-US" smtClean="0"/>
              <a:pPr>
                <a:defRPr/>
              </a:pPr>
              <a:t>4</a:t>
            </a:fld>
            <a:endParaRPr lang="zh-CN" altLang="en-US"/>
          </a:p>
        </p:txBody>
      </p:sp>
    </p:spTree>
    <p:extLst>
      <p:ext uri="{BB962C8B-B14F-4D97-AF65-F5344CB8AC3E}">
        <p14:creationId xmlns:p14="http://schemas.microsoft.com/office/powerpoint/2010/main" val="35690256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内容占位符 2"/>
          <p:cNvSpPr>
            <a:spLocks noGrp="1"/>
          </p:cNvSpPr>
          <p:nvPr>
            <p:ph idx="1"/>
          </p:nvPr>
        </p:nvSpPr>
        <p:spPr>
          <a:xfrm>
            <a:off x="107504" y="836712"/>
            <a:ext cx="8712968" cy="2448272"/>
          </a:xfrm>
        </p:spPr>
        <p:txBody>
          <a:bodyPr/>
          <a:lstStyle/>
          <a:p>
            <a:pPr>
              <a:lnSpc>
                <a:spcPct val="100000"/>
              </a:lnSpc>
              <a:spcBef>
                <a:spcPts val="0"/>
              </a:spcBef>
              <a:spcAft>
                <a:spcPts val="600"/>
              </a:spcAft>
              <a:buFont typeface="Wingdings" pitchFamily="2" charset="2"/>
              <a:buChar char="l"/>
            </a:pPr>
            <a:r>
              <a:rPr lang="zh-CN" altLang="en-US" sz="2400" b="0" dirty="0" smtClean="0">
                <a:latin typeface="Times New Roman" pitchFamily="18" charset="0"/>
                <a:cs typeface="Times New Roman" pitchFamily="18" charset="0"/>
              </a:rPr>
              <a:t>中国散裂中子源（</a:t>
            </a:r>
            <a:r>
              <a:rPr lang="en-US" altLang="zh-CN" sz="2400" b="0" dirty="0" smtClean="0">
                <a:latin typeface="Times New Roman" pitchFamily="18" charset="0"/>
                <a:cs typeface="Times New Roman" pitchFamily="18" charset="0"/>
              </a:rPr>
              <a:t>CSNS</a:t>
            </a:r>
            <a:r>
              <a:rPr lang="zh-CN" altLang="en-US" sz="2400" b="0" dirty="0" smtClean="0">
                <a:latin typeface="Times New Roman" pitchFamily="18" charset="0"/>
                <a:cs typeface="Times New Roman" pitchFamily="18" charset="0"/>
              </a:rPr>
              <a:t>）是我国第一台散裂中子源，迄今为止建造的最大质子加速器</a:t>
            </a:r>
            <a:r>
              <a:rPr lang="en-US" altLang="zh-CN" sz="2400" b="0" dirty="0" smtClean="0">
                <a:latin typeface="Times New Roman" pitchFamily="18" charset="0"/>
                <a:cs typeface="Times New Roman" pitchFamily="18" charset="0"/>
              </a:rPr>
              <a:t>, </a:t>
            </a:r>
            <a:r>
              <a:rPr lang="en-US" altLang="zh-CN" sz="2400" b="0" dirty="0" smtClean="0">
                <a:solidFill>
                  <a:srgbClr val="FF0000"/>
                </a:solidFill>
                <a:latin typeface="Times New Roman" pitchFamily="18" charset="0"/>
                <a:cs typeface="Times New Roman" pitchFamily="18" charset="0"/>
              </a:rPr>
              <a:t>2018</a:t>
            </a:r>
            <a:r>
              <a:rPr lang="zh-CN" altLang="en-US" sz="2400" b="0" dirty="0" smtClean="0">
                <a:solidFill>
                  <a:srgbClr val="FF0000"/>
                </a:solidFill>
                <a:latin typeface="Times New Roman" pitchFamily="18" charset="0"/>
                <a:cs typeface="Times New Roman" pitchFamily="18" charset="0"/>
              </a:rPr>
              <a:t>建成。</a:t>
            </a:r>
            <a:endParaRPr lang="en-US" altLang="zh-CN" sz="2400" b="0" dirty="0" smtClean="0">
              <a:latin typeface="Times New Roman" pitchFamily="18" charset="0"/>
              <a:cs typeface="Times New Roman" pitchFamily="18" charset="0"/>
            </a:endParaRPr>
          </a:p>
          <a:p>
            <a:pPr>
              <a:lnSpc>
                <a:spcPct val="100000"/>
              </a:lnSpc>
              <a:spcBef>
                <a:spcPts val="0"/>
              </a:spcBef>
              <a:spcAft>
                <a:spcPts val="600"/>
              </a:spcAft>
              <a:buFont typeface="Wingdings" pitchFamily="2" charset="2"/>
              <a:buChar char="l"/>
            </a:pPr>
            <a:r>
              <a:rPr lang="zh-CN" altLang="en-US" sz="2400" b="0" dirty="0" smtClean="0">
                <a:latin typeface="Times New Roman" pitchFamily="18" charset="0"/>
                <a:cs typeface="Times New Roman" pitchFamily="18" charset="0"/>
              </a:rPr>
              <a:t>主要开展基于中子散射的多学科研究，也支持</a:t>
            </a:r>
            <a:r>
              <a:rPr lang="zh-CN" altLang="en-US" sz="2400" b="0" dirty="0" smtClean="0">
                <a:solidFill>
                  <a:srgbClr val="FF0000"/>
                </a:solidFill>
                <a:latin typeface="Times New Roman" pitchFamily="18" charset="0"/>
                <a:cs typeface="Times New Roman" pitchFamily="18" charset="0"/>
              </a:rPr>
              <a:t>白光中子束</a:t>
            </a:r>
            <a:r>
              <a:rPr lang="zh-CN" altLang="en-US" sz="2400" b="0" dirty="0" smtClean="0">
                <a:latin typeface="Times New Roman" pitchFamily="18" charset="0"/>
                <a:cs typeface="Times New Roman" pitchFamily="18" charset="0"/>
              </a:rPr>
              <a:t>、缪子束和质子束的应用。</a:t>
            </a:r>
            <a:endParaRPr lang="en-US" altLang="zh-CN" sz="2400" b="0" dirty="0" smtClean="0">
              <a:latin typeface="Times New Roman" pitchFamily="18" charset="0"/>
              <a:cs typeface="Times New Roman" pitchFamily="18" charset="0"/>
            </a:endParaRPr>
          </a:p>
          <a:p>
            <a:pPr>
              <a:lnSpc>
                <a:spcPct val="100000"/>
              </a:lnSpc>
              <a:spcBef>
                <a:spcPts val="0"/>
              </a:spcBef>
              <a:spcAft>
                <a:spcPts val="600"/>
              </a:spcAft>
              <a:buFont typeface="Wingdings" pitchFamily="2" charset="2"/>
              <a:buChar char="l"/>
            </a:pPr>
            <a:r>
              <a:rPr lang="zh-CN" altLang="en-US" sz="2400" dirty="0" smtClean="0"/>
              <a:t>升级工程（</a:t>
            </a:r>
            <a:r>
              <a:rPr lang="en-US" altLang="zh-CN" sz="2400" dirty="0" smtClean="0"/>
              <a:t>CSNS-II</a:t>
            </a:r>
            <a:r>
              <a:rPr lang="zh-CN" altLang="en-US" sz="2400" dirty="0" smtClean="0"/>
              <a:t>）即将启动</a:t>
            </a:r>
            <a:endParaRPr lang="en-US" altLang="zh-CN" sz="2400" dirty="0"/>
          </a:p>
        </p:txBody>
      </p:sp>
      <p:sp>
        <p:nvSpPr>
          <p:cNvPr id="7172" name="灯片编号占位符 3"/>
          <p:cNvSpPr>
            <a:spLocks noGrp="1"/>
          </p:cNvSpPr>
          <p:nvPr>
            <p:ph type="sldNum" sz="quarter" idx="10"/>
          </p:nvPr>
        </p:nvSpPr>
        <p:spPr>
          <a:xfrm>
            <a:off x="179512" y="6527143"/>
            <a:ext cx="504056" cy="2862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algn="ctr"/>
            <a:fld id="{B9F4850E-9B13-4FDC-A181-D960531AB118}" type="slidenum">
              <a:rPr lang="en-US" altLang="zh-CN" sz="1200" smtClean="0">
                <a:solidFill>
                  <a:srgbClr val="4D5E68"/>
                </a:solidFill>
                <a:latin typeface="Impact" pitchFamily="34" charset="0"/>
              </a:rPr>
              <a:pPr algn="ctr"/>
              <a:t>5</a:t>
            </a:fld>
            <a:endParaRPr lang="en-US" altLang="zh-CN" sz="1200" dirty="0" smtClean="0">
              <a:solidFill>
                <a:srgbClr val="4D5E68"/>
              </a:solidFill>
              <a:latin typeface="Impact" pitchFamily="34" charset="0"/>
            </a:endParaRPr>
          </a:p>
        </p:txBody>
      </p:sp>
      <p:graphicFrame>
        <p:nvGraphicFramePr>
          <p:cNvPr id="5" name="Group 117"/>
          <p:cNvGraphicFramePr>
            <a:graphicFrameLocks noGrp="1"/>
          </p:cNvGraphicFramePr>
          <p:nvPr>
            <p:extLst>
              <p:ext uri="{D42A27DB-BD31-4B8C-83A1-F6EECF244321}">
                <p14:modId xmlns:p14="http://schemas.microsoft.com/office/powerpoint/2010/main" val="518534050"/>
              </p:ext>
            </p:extLst>
          </p:nvPr>
        </p:nvGraphicFramePr>
        <p:xfrm>
          <a:off x="179512" y="3501008"/>
          <a:ext cx="4968552" cy="2849307"/>
        </p:xfrm>
        <a:graphic>
          <a:graphicData uri="http://schemas.openxmlformats.org/drawingml/2006/table">
            <a:tbl>
              <a:tblPr/>
              <a:tblGrid>
                <a:gridCol w="2914482">
                  <a:extLst>
                    <a:ext uri="{9D8B030D-6E8A-4147-A177-3AD203B41FA5}">
                      <a16:colId xmlns:a16="http://schemas.microsoft.com/office/drawing/2014/main" val="20000"/>
                    </a:ext>
                  </a:extLst>
                </a:gridCol>
                <a:gridCol w="1003542">
                  <a:extLst>
                    <a:ext uri="{9D8B030D-6E8A-4147-A177-3AD203B41FA5}">
                      <a16:colId xmlns:a16="http://schemas.microsoft.com/office/drawing/2014/main" val="20001"/>
                    </a:ext>
                  </a:extLst>
                </a:gridCol>
                <a:gridCol w="1050528">
                  <a:extLst>
                    <a:ext uri="{9D8B030D-6E8A-4147-A177-3AD203B41FA5}">
                      <a16:colId xmlns:a16="http://schemas.microsoft.com/office/drawing/2014/main" val="20002"/>
                    </a:ext>
                  </a:extLst>
                </a:gridCol>
              </a:tblGrid>
              <a:tr h="471867">
                <a:tc>
                  <a:txBody>
                    <a:bodyPr/>
                    <a:lstStyle/>
                    <a:p>
                      <a:pPr marL="0" marR="0" lvl="0" indent="0" algn="l" defTabSz="914400" rtl="0" eaLnBrk="1" fontAlgn="base" latinLnBrk="0" hangingPunct="1">
                        <a:lnSpc>
                          <a:spcPct val="100000"/>
                        </a:lnSpc>
                        <a:spcBef>
                          <a:spcPct val="20000"/>
                        </a:spcBef>
                        <a:spcAft>
                          <a:spcPct val="0"/>
                        </a:spcAft>
                        <a:buClrTx/>
                        <a:buSzPct val="75000"/>
                        <a:buFont typeface="Wingdings" pitchFamily="2" charset="2"/>
                        <a:buNone/>
                        <a:tabLst/>
                      </a:pPr>
                      <a:endParaRPr kumimoji="1" lang="zh-CN"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endParaRPr>
                    </a:p>
                  </a:txBody>
                  <a:tcPr marL="36000" marR="360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CSNS-I</a:t>
                      </a:r>
                    </a:p>
                  </a:txBody>
                  <a:tcPr marL="36000" marR="360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CSNS-II</a:t>
                      </a:r>
                    </a:p>
                  </a:txBody>
                  <a:tcPr marL="36000" marR="360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23113">
                <a:tc>
                  <a:txBody>
                    <a:bodyPr/>
                    <a:lstStyle/>
                    <a:p>
                      <a:pPr marL="0" marR="0" lvl="0" indent="0" algn="l"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Beam Power</a:t>
                      </a:r>
                      <a:r>
                        <a:rPr kumimoji="1" lang="zh-CN" altLang="en-US"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 </a:t>
                      </a: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(kW)</a:t>
                      </a:r>
                    </a:p>
                  </a:txBody>
                  <a:tcPr marL="36000" marR="360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smtClean="0">
                          <a:ln>
                            <a:noFill/>
                          </a:ln>
                          <a:solidFill>
                            <a:srgbClr val="003300"/>
                          </a:solidFill>
                          <a:effectLst/>
                          <a:latin typeface="+mn-lt"/>
                          <a:ea typeface="华文新魏" pitchFamily="2" charset="-122"/>
                        </a:rPr>
                        <a:t>100</a:t>
                      </a:r>
                    </a:p>
                  </a:txBody>
                  <a:tcPr marL="36000" marR="360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smtClean="0">
                          <a:ln>
                            <a:noFill/>
                          </a:ln>
                          <a:solidFill>
                            <a:srgbClr val="003300"/>
                          </a:solidFill>
                          <a:effectLst/>
                          <a:latin typeface="+mn-lt"/>
                          <a:ea typeface="华文新魏" pitchFamily="2" charset="-122"/>
                        </a:rPr>
                        <a:t>500</a:t>
                      </a:r>
                    </a:p>
                  </a:txBody>
                  <a:tcPr marL="36000" marR="360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23113">
                <a:tc>
                  <a:txBody>
                    <a:bodyPr/>
                    <a:lstStyle/>
                    <a:p>
                      <a:pPr marL="0" marR="0" lvl="0" indent="0" algn="l"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Repetition rate</a:t>
                      </a:r>
                      <a:r>
                        <a:rPr kumimoji="1" lang="zh-CN" altLang="en-US"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 </a:t>
                      </a: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(Hz)</a:t>
                      </a:r>
                    </a:p>
                  </a:txBody>
                  <a:tcPr marL="36000" marR="360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25</a:t>
                      </a:r>
                    </a:p>
                  </a:txBody>
                  <a:tcPr marL="36000" marR="360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25</a:t>
                      </a:r>
                    </a:p>
                  </a:txBody>
                  <a:tcPr marL="36000" marR="360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23113">
                <a:tc>
                  <a:txBody>
                    <a:bodyPr/>
                    <a:lstStyle/>
                    <a:p>
                      <a:pPr marL="0" marR="0" lvl="0" indent="0" algn="l"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Target stations</a:t>
                      </a:r>
                      <a:endParaRPr kumimoji="1" lang="zh-CN" altLang="en-US"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endParaRPr>
                    </a:p>
                  </a:txBody>
                  <a:tcPr marL="36000" marR="360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1</a:t>
                      </a:r>
                    </a:p>
                  </a:txBody>
                  <a:tcPr marL="36000" marR="360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1</a:t>
                      </a:r>
                    </a:p>
                  </a:txBody>
                  <a:tcPr marL="36000" marR="360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23113">
                <a:tc>
                  <a:txBody>
                    <a:bodyPr/>
                    <a:lstStyle/>
                    <a:p>
                      <a:pPr marL="0" marR="0" lvl="0" indent="0" algn="l"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Average beam current</a:t>
                      </a:r>
                      <a:r>
                        <a:rPr kumimoji="1" lang="zh-CN" altLang="en-US"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 </a:t>
                      </a: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a:t>
                      </a: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sym typeface="Symbol" pitchFamily="18" charset="2"/>
                        </a:rPr>
                        <a:t></a:t>
                      </a: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A)</a:t>
                      </a:r>
                    </a:p>
                  </a:txBody>
                  <a:tcPr marL="36000" marR="360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63</a:t>
                      </a:r>
                    </a:p>
                  </a:txBody>
                  <a:tcPr marL="36000" marR="360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313</a:t>
                      </a:r>
                    </a:p>
                  </a:txBody>
                  <a:tcPr marL="36000" marR="360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23113">
                <a:tc>
                  <a:txBody>
                    <a:bodyPr/>
                    <a:lstStyle/>
                    <a:p>
                      <a:pPr marL="0" marR="0" lvl="0" indent="0" algn="l"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Linac output energy</a:t>
                      </a:r>
                      <a:r>
                        <a:rPr kumimoji="1" lang="zh-CN" altLang="en-US"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 </a:t>
                      </a: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(MeV)</a:t>
                      </a:r>
                    </a:p>
                  </a:txBody>
                  <a:tcPr marL="36000" marR="360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80</a:t>
                      </a:r>
                    </a:p>
                  </a:txBody>
                  <a:tcPr marL="36000" marR="360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300</a:t>
                      </a:r>
                    </a:p>
                  </a:txBody>
                  <a:tcPr marL="36000" marR="360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23113">
                <a:tc>
                  <a:txBody>
                    <a:bodyPr/>
                    <a:lstStyle/>
                    <a:p>
                      <a:pPr marL="0" marR="0" lvl="0" indent="0" algn="l"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RCS output</a:t>
                      </a:r>
                      <a:r>
                        <a:rPr kumimoji="1" lang="zh-CN" altLang="en-US"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 </a:t>
                      </a:r>
                      <a:r>
                        <a:rPr kumimoji="1" lang="en-US" altLang="zh-CN" sz="2000" b="0" i="0" u="none" strike="noStrike" cap="none" normalizeH="0" baseline="0" dirty="0" smtClean="0">
                          <a:ln>
                            <a:noFill/>
                          </a:ln>
                          <a:solidFill>
                            <a:srgbClr val="003300"/>
                          </a:solidFill>
                          <a:effectLst/>
                          <a:latin typeface="Times New Roman" panose="02020603050405020304" pitchFamily="18" charset="0"/>
                          <a:ea typeface="华文新魏" pitchFamily="2" charset="-122"/>
                          <a:cs typeface="Times New Roman" panose="02020603050405020304" pitchFamily="18" charset="0"/>
                        </a:rPr>
                        <a:t>energy (GeV)</a:t>
                      </a:r>
                    </a:p>
                  </a:txBody>
                  <a:tcPr marL="36000" marR="360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smtClean="0">
                          <a:ln>
                            <a:noFill/>
                          </a:ln>
                          <a:solidFill>
                            <a:srgbClr val="003300"/>
                          </a:solidFill>
                          <a:effectLst/>
                          <a:latin typeface="+mn-lt"/>
                          <a:ea typeface="华文新魏" pitchFamily="2" charset="-122"/>
                        </a:rPr>
                        <a:t>1.6</a:t>
                      </a:r>
                    </a:p>
                  </a:txBody>
                  <a:tcPr marL="36000" marR="360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pitchFamily="2" charset="2"/>
                        <a:buNone/>
                        <a:tabLst/>
                      </a:pPr>
                      <a:r>
                        <a:rPr kumimoji="1" lang="en-US" altLang="zh-CN" sz="2000" b="0" i="0" u="none" strike="noStrike" cap="none" normalizeH="0" baseline="0" dirty="0" smtClean="0">
                          <a:ln>
                            <a:noFill/>
                          </a:ln>
                          <a:solidFill>
                            <a:srgbClr val="003300"/>
                          </a:solidFill>
                          <a:effectLst/>
                          <a:latin typeface="+mn-lt"/>
                          <a:ea typeface="华文新魏" pitchFamily="2" charset="-122"/>
                        </a:rPr>
                        <a:t>1.6</a:t>
                      </a:r>
                    </a:p>
                  </a:txBody>
                  <a:tcPr marL="36000" marR="360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8" name="Picture 2" descr="E:\photo\2：20170215-20171230\张玮\201708精选\DJI_0030_副本BEST.jpg"/>
          <p:cNvPicPr>
            <a:picLocks noChangeAspect="1" noChangeArrowheads="1"/>
          </p:cNvPicPr>
          <p:nvPr/>
        </p:nvPicPr>
        <p:blipFill rotWithShape="1">
          <a:blip r:embed="rId3" cstate="print"/>
          <a:srcRect l="7812" t="16750" r="14155"/>
          <a:stretch/>
        </p:blipFill>
        <p:spPr bwMode="auto">
          <a:xfrm>
            <a:off x="5661587" y="4569485"/>
            <a:ext cx="3287044" cy="2052338"/>
          </a:xfrm>
          <a:prstGeom prst="rect">
            <a:avLst/>
          </a:prstGeom>
          <a:noFill/>
        </p:spPr>
      </p:pic>
      <p:pic>
        <p:nvPicPr>
          <p:cNvPr id="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1" y="2133608"/>
            <a:ext cx="3516212" cy="24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3413730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8032" y="838200"/>
            <a:ext cx="8748464" cy="574576"/>
          </a:xfrm>
        </p:spPr>
        <p:txBody>
          <a:bodyPr/>
          <a:lstStyle/>
          <a:p>
            <a:pPr algn="ctr"/>
            <a:r>
              <a:rPr lang="en-US" altLang="zh-CN" dirty="0" smtClean="0"/>
              <a:t>CSNS</a:t>
            </a:r>
            <a:r>
              <a:rPr lang="zh-CN" altLang="en-US" dirty="0" smtClean="0"/>
              <a:t>打靶功率提升</a:t>
            </a:r>
            <a:endParaRPr lang="zh-CN" altLang="en-US" dirty="0"/>
          </a:p>
        </p:txBody>
      </p:sp>
      <p:sp>
        <p:nvSpPr>
          <p:cNvPr id="3" name="内容占位符 2"/>
          <p:cNvSpPr>
            <a:spLocks noGrp="1"/>
          </p:cNvSpPr>
          <p:nvPr>
            <p:ph idx="1"/>
          </p:nvPr>
        </p:nvSpPr>
        <p:spPr>
          <a:xfrm>
            <a:off x="270272" y="1417859"/>
            <a:ext cx="8568951" cy="2515197"/>
          </a:xfrm>
        </p:spPr>
        <p:txBody>
          <a:bodyPr/>
          <a:lstStyle/>
          <a:p>
            <a:pPr>
              <a:lnSpc>
                <a:spcPct val="100000"/>
              </a:lnSpc>
              <a:spcBef>
                <a:spcPts val="0"/>
              </a:spcBef>
            </a:pPr>
            <a:r>
              <a:rPr lang="zh-CN" altLang="en-US" sz="2200" dirty="0" smtClean="0"/>
              <a:t>首次打靶：</a:t>
            </a:r>
            <a:r>
              <a:rPr lang="en-US" altLang="zh-CN" sz="2200" dirty="0" smtClean="0"/>
              <a:t> 2017</a:t>
            </a:r>
            <a:r>
              <a:rPr lang="zh-CN" altLang="en-US" sz="2200" dirty="0" smtClean="0"/>
              <a:t>年</a:t>
            </a:r>
            <a:r>
              <a:rPr lang="en-US" altLang="zh-CN" sz="2200" dirty="0" smtClean="0"/>
              <a:t>8</a:t>
            </a:r>
            <a:r>
              <a:rPr lang="zh-CN" altLang="en-US" sz="2200" dirty="0" smtClean="0"/>
              <a:t>月</a:t>
            </a:r>
            <a:r>
              <a:rPr lang="en-US" altLang="zh-CN" sz="2200" dirty="0" smtClean="0"/>
              <a:t>28</a:t>
            </a:r>
            <a:r>
              <a:rPr lang="zh-CN" altLang="en-US" sz="2200" dirty="0" smtClean="0"/>
              <a:t>日</a:t>
            </a:r>
            <a:endParaRPr lang="en-US" altLang="zh-CN" sz="2200" dirty="0" smtClean="0"/>
          </a:p>
          <a:p>
            <a:pPr>
              <a:lnSpc>
                <a:spcPct val="100000"/>
              </a:lnSpc>
              <a:spcBef>
                <a:spcPts val="0"/>
              </a:spcBef>
            </a:pPr>
            <a:r>
              <a:rPr lang="zh-CN" altLang="en-US" sz="2200" dirty="0" smtClean="0"/>
              <a:t>谱仪调试和</a:t>
            </a:r>
            <a:r>
              <a:rPr lang="en-US" altLang="zh-CN" sz="2200" dirty="0" smtClean="0"/>
              <a:t>Day-one</a:t>
            </a:r>
            <a:r>
              <a:rPr lang="zh-CN" altLang="en-US" sz="2200" dirty="0" smtClean="0"/>
              <a:t>实验：</a:t>
            </a:r>
            <a:r>
              <a:rPr lang="en-US" altLang="zh-CN" sz="2200" dirty="0" smtClean="0"/>
              <a:t> 2018</a:t>
            </a:r>
            <a:r>
              <a:rPr lang="zh-CN" altLang="en-US" sz="2200" dirty="0" smtClean="0"/>
              <a:t>年</a:t>
            </a:r>
            <a:r>
              <a:rPr lang="en-US" altLang="zh-CN" sz="2200" dirty="0" smtClean="0"/>
              <a:t>1-6</a:t>
            </a:r>
            <a:r>
              <a:rPr lang="zh-CN" altLang="en-US" sz="2200" dirty="0" smtClean="0"/>
              <a:t>月</a:t>
            </a:r>
            <a:endParaRPr lang="en-US" altLang="zh-CN" sz="2200" dirty="0" smtClean="0"/>
          </a:p>
          <a:p>
            <a:pPr>
              <a:lnSpc>
                <a:spcPct val="100000"/>
              </a:lnSpc>
              <a:spcBef>
                <a:spcPts val="0"/>
              </a:spcBef>
            </a:pPr>
            <a:r>
              <a:rPr lang="en-US" altLang="zh-CN" sz="2200" dirty="0" smtClean="0"/>
              <a:t>2018</a:t>
            </a:r>
            <a:r>
              <a:rPr lang="zh-CN" altLang="en-US" sz="2200" dirty="0" smtClean="0"/>
              <a:t>年</a:t>
            </a:r>
            <a:r>
              <a:rPr lang="en-US" altLang="zh-CN" sz="2200" dirty="0" smtClean="0"/>
              <a:t>3-12</a:t>
            </a:r>
            <a:r>
              <a:rPr lang="zh-CN" altLang="en-US" sz="2200" dirty="0" smtClean="0"/>
              <a:t>月：</a:t>
            </a:r>
            <a:r>
              <a:rPr lang="en-US" altLang="zh-CN" sz="2200" dirty="0" smtClean="0"/>
              <a:t>20-25 kW</a:t>
            </a:r>
          </a:p>
          <a:p>
            <a:pPr>
              <a:lnSpc>
                <a:spcPct val="100000"/>
              </a:lnSpc>
              <a:spcBef>
                <a:spcPts val="0"/>
              </a:spcBef>
            </a:pPr>
            <a:r>
              <a:rPr lang="en-US" altLang="zh-CN" sz="2200" dirty="0" smtClean="0"/>
              <a:t>2019</a:t>
            </a:r>
            <a:r>
              <a:rPr lang="zh-CN" altLang="en-US" sz="2200" dirty="0" smtClean="0"/>
              <a:t>年</a:t>
            </a:r>
            <a:r>
              <a:rPr lang="en-US" altLang="zh-CN" sz="2200" dirty="0" smtClean="0"/>
              <a:t>1</a:t>
            </a:r>
            <a:r>
              <a:rPr lang="zh-CN" altLang="en-US" sz="2200" dirty="0" smtClean="0"/>
              <a:t>月</a:t>
            </a:r>
            <a:r>
              <a:rPr lang="en-US" altLang="zh-CN" sz="2200" dirty="0" smtClean="0"/>
              <a:t>-2020</a:t>
            </a:r>
            <a:r>
              <a:rPr lang="zh-CN" altLang="en-US" sz="2200" dirty="0" smtClean="0"/>
              <a:t>年</a:t>
            </a:r>
            <a:r>
              <a:rPr lang="en-US" altLang="zh-CN" sz="2200" dirty="0" smtClean="0"/>
              <a:t>1</a:t>
            </a:r>
            <a:r>
              <a:rPr lang="zh-CN" altLang="en-US" sz="2200" dirty="0" smtClean="0"/>
              <a:t>月：</a:t>
            </a:r>
            <a:r>
              <a:rPr lang="en-US" altLang="zh-CN" sz="2200" dirty="0" smtClean="0"/>
              <a:t>~ 50 kW</a:t>
            </a:r>
          </a:p>
          <a:p>
            <a:pPr>
              <a:lnSpc>
                <a:spcPct val="100000"/>
              </a:lnSpc>
              <a:spcBef>
                <a:spcPts val="0"/>
              </a:spcBef>
            </a:pPr>
            <a:r>
              <a:rPr lang="en-US" altLang="zh-CN" sz="2200" dirty="0" smtClean="0"/>
              <a:t>2020</a:t>
            </a:r>
            <a:r>
              <a:rPr lang="zh-CN" altLang="en-US" sz="2200" dirty="0" smtClean="0"/>
              <a:t>年</a:t>
            </a:r>
            <a:r>
              <a:rPr lang="en-US" altLang="zh-CN" sz="2200" dirty="0" smtClean="0"/>
              <a:t>2</a:t>
            </a:r>
            <a:r>
              <a:rPr lang="zh-CN" altLang="en-US" sz="2200" dirty="0" smtClean="0"/>
              <a:t>月</a:t>
            </a:r>
            <a:r>
              <a:rPr lang="en-US" altLang="zh-CN" sz="2200" dirty="0" smtClean="0"/>
              <a:t>-2022</a:t>
            </a:r>
            <a:r>
              <a:rPr lang="zh-CN" altLang="en-US" sz="2200" dirty="0" smtClean="0"/>
              <a:t>年</a:t>
            </a:r>
            <a:r>
              <a:rPr lang="en-US" altLang="zh-CN" sz="2200" dirty="0" smtClean="0"/>
              <a:t>1</a:t>
            </a:r>
            <a:r>
              <a:rPr lang="zh-CN" altLang="en-US" sz="2200" dirty="0" smtClean="0"/>
              <a:t>月：</a:t>
            </a:r>
            <a:r>
              <a:rPr lang="en-US" altLang="zh-CN" sz="2200" dirty="0" smtClean="0"/>
              <a:t> ~100 kW (</a:t>
            </a:r>
            <a:r>
              <a:rPr lang="zh-CN" altLang="en-US" sz="2200" dirty="0" smtClean="0"/>
              <a:t>设计值</a:t>
            </a:r>
            <a:r>
              <a:rPr lang="en-US" altLang="zh-CN" sz="2200" dirty="0" smtClean="0"/>
              <a:t>), </a:t>
            </a:r>
            <a:r>
              <a:rPr lang="zh-CN" altLang="en-US" sz="2200" dirty="0" smtClean="0"/>
              <a:t>供束效率</a:t>
            </a:r>
            <a:r>
              <a:rPr lang="en-US" altLang="zh-CN" sz="2200" dirty="0" smtClean="0"/>
              <a:t>&gt;90%</a:t>
            </a:r>
          </a:p>
          <a:p>
            <a:pPr>
              <a:lnSpc>
                <a:spcPct val="100000"/>
              </a:lnSpc>
              <a:spcBef>
                <a:spcPts val="0"/>
              </a:spcBef>
            </a:pPr>
            <a:r>
              <a:rPr lang="zh-CN" altLang="en-US" sz="2200" dirty="0" smtClean="0"/>
              <a:t>自</a:t>
            </a:r>
            <a:r>
              <a:rPr lang="en-US" altLang="zh-CN" sz="2200" dirty="0" smtClean="0"/>
              <a:t>2022</a:t>
            </a:r>
            <a:r>
              <a:rPr lang="zh-CN" altLang="en-US" sz="2200" dirty="0" smtClean="0"/>
              <a:t>年</a:t>
            </a:r>
            <a:r>
              <a:rPr lang="en-US" altLang="zh-CN" sz="2200" dirty="0" smtClean="0"/>
              <a:t>2</a:t>
            </a:r>
            <a:r>
              <a:rPr lang="zh-CN" altLang="en-US" sz="2200" dirty="0" smtClean="0"/>
              <a:t>月：</a:t>
            </a:r>
            <a:r>
              <a:rPr lang="en-US" altLang="zh-CN" sz="2200" dirty="0" smtClean="0"/>
              <a:t> ~125 kW</a:t>
            </a:r>
            <a:endParaRPr lang="zh-CN" altLang="en-US" sz="2200" dirty="0"/>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6</a:t>
            </a:fld>
            <a:endParaRPr lang="en-US" altLang="zh-CN"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659" y="3877507"/>
            <a:ext cx="6156176" cy="2702667"/>
          </a:xfrm>
          <a:prstGeom prst="rect">
            <a:avLst/>
          </a:prstGeom>
        </p:spPr>
      </p:pic>
    </p:spTree>
    <p:extLst>
      <p:ext uri="{BB962C8B-B14F-4D97-AF65-F5344CB8AC3E}">
        <p14:creationId xmlns:p14="http://schemas.microsoft.com/office/powerpoint/2010/main" val="1945075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791" y="4941168"/>
            <a:ext cx="5122219"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2915816" y="188640"/>
            <a:ext cx="3456384" cy="574576"/>
          </a:xfrm>
          <a:solidFill>
            <a:schemeClr val="bg1"/>
          </a:solidFill>
        </p:spPr>
        <p:txBody>
          <a:bodyPr/>
          <a:lstStyle/>
          <a:p>
            <a:r>
              <a:rPr lang="zh-CN" altLang="en-US" dirty="0" smtClean="0"/>
              <a:t>反角白光中子束流</a:t>
            </a:r>
            <a:endParaRPr lang="zh-CN" altLang="en-US" dirty="0"/>
          </a:p>
        </p:txBody>
      </p:sp>
      <p:sp>
        <p:nvSpPr>
          <p:cNvPr id="3" name="内容占位符 2"/>
          <p:cNvSpPr>
            <a:spLocks noGrp="1"/>
          </p:cNvSpPr>
          <p:nvPr>
            <p:ph idx="1"/>
          </p:nvPr>
        </p:nvSpPr>
        <p:spPr>
          <a:xfrm>
            <a:off x="107504" y="980728"/>
            <a:ext cx="5040560" cy="3888432"/>
          </a:xfrm>
        </p:spPr>
        <p:txBody>
          <a:bodyPr/>
          <a:lstStyle/>
          <a:p>
            <a:pPr>
              <a:lnSpc>
                <a:spcPct val="100000"/>
              </a:lnSpc>
              <a:spcBef>
                <a:spcPts val="0"/>
              </a:spcBef>
              <a:spcAft>
                <a:spcPts val="0"/>
              </a:spcAft>
            </a:pPr>
            <a:r>
              <a:rPr lang="zh-CN" altLang="en-US" sz="2400" b="0" dirty="0" smtClean="0">
                <a:solidFill>
                  <a:srgbClr val="0000FF"/>
                </a:solidFill>
              </a:rPr>
              <a:t>打靶质子束</a:t>
            </a:r>
            <a:r>
              <a:rPr lang="en-US" altLang="zh-CN" sz="2400" b="0" dirty="0" smtClean="0">
                <a:solidFill>
                  <a:srgbClr val="0000FF"/>
                </a:solidFill>
              </a:rPr>
              <a:t>: </a:t>
            </a:r>
          </a:p>
          <a:p>
            <a:pPr marL="457200" lvl="1" indent="0">
              <a:lnSpc>
                <a:spcPct val="100000"/>
              </a:lnSpc>
              <a:spcBef>
                <a:spcPts val="0"/>
              </a:spcBef>
              <a:spcAft>
                <a:spcPts val="0"/>
              </a:spcAft>
              <a:buNone/>
            </a:pPr>
            <a:r>
              <a:rPr lang="en-US" altLang="zh-CN" sz="2200" b="0" dirty="0" smtClean="0">
                <a:solidFill>
                  <a:schemeClr val="tx1"/>
                </a:solidFill>
              </a:rPr>
              <a:t>    </a:t>
            </a:r>
            <a:r>
              <a:rPr lang="en-US" altLang="zh-CN" sz="2100" b="0" dirty="0" smtClean="0">
                <a:solidFill>
                  <a:schemeClr val="tx1"/>
                </a:solidFill>
              </a:rPr>
              <a:t>1.6 GeV, 125 kW</a:t>
            </a:r>
          </a:p>
          <a:p>
            <a:pPr>
              <a:lnSpc>
                <a:spcPct val="100000"/>
              </a:lnSpc>
              <a:spcBef>
                <a:spcPts val="0"/>
              </a:spcBef>
              <a:spcAft>
                <a:spcPts val="0"/>
              </a:spcAft>
            </a:pPr>
            <a:r>
              <a:rPr lang="zh-CN" altLang="en-US" sz="2400" b="0" dirty="0" smtClean="0">
                <a:solidFill>
                  <a:srgbClr val="0000FF"/>
                </a:solidFill>
              </a:rPr>
              <a:t>反角白光中子</a:t>
            </a:r>
            <a:r>
              <a:rPr lang="en-US" altLang="zh-CN" sz="2400" b="0" dirty="0" smtClean="0">
                <a:solidFill>
                  <a:srgbClr val="0000FF"/>
                </a:solidFill>
              </a:rPr>
              <a:t>(Back-streaming neutrons)</a:t>
            </a:r>
            <a:r>
              <a:rPr lang="zh-CN" altLang="en-US" sz="2400" b="0" dirty="0" smtClean="0">
                <a:solidFill>
                  <a:srgbClr val="0000FF"/>
                </a:solidFill>
              </a:rPr>
              <a:t>进入质子输运线</a:t>
            </a:r>
            <a:r>
              <a:rPr lang="en-US" altLang="zh-CN" sz="2400" b="0" dirty="0" smtClean="0">
                <a:solidFill>
                  <a:srgbClr val="0000FF"/>
                </a:solidFill>
              </a:rPr>
              <a:t>RTBT</a:t>
            </a:r>
          </a:p>
          <a:p>
            <a:pPr lvl="1">
              <a:lnSpc>
                <a:spcPct val="100000"/>
              </a:lnSpc>
              <a:spcBef>
                <a:spcPts val="0"/>
              </a:spcBef>
              <a:spcAft>
                <a:spcPts val="0"/>
              </a:spcAft>
            </a:pPr>
            <a:r>
              <a:rPr lang="zh-CN" altLang="en-US" sz="2100" b="0" dirty="0" smtClean="0">
                <a:solidFill>
                  <a:schemeClr val="tx1"/>
                </a:solidFill>
              </a:rPr>
              <a:t>很强，对</a:t>
            </a:r>
            <a:r>
              <a:rPr lang="en-US" altLang="zh-CN" sz="2100" b="0" dirty="0" smtClean="0">
                <a:solidFill>
                  <a:schemeClr val="tx1"/>
                </a:solidFill>
              </a:rPr>
              <a:t>RTBT</a:t>
            </a:r>
            <a:r>
              <a:rPr lang="zh-CN" altLang="en-US" sz="2100" b="0" dirty="0" smtClean="0">
                <a:solidFill>
                  <a:schemeClr val="tx1"/>
                </a:solidFill>
              </a:rPr>
              <a:t>设备有重要伤害，通常需要小心处理（准直、屏蔽、导出）</a:t>
            </a:r>
            <a:endParaRPr lang="en-US" altLang="zh-CN" sz="2100" b="0" dirty="0" smtClean="0">
              <a:solidFill>
                <a:schemeClr val="tx1"/>
              </a:solidFill>
            </a:endParaRPr>
          </a:p>
          <a:p>
            <a:pPr lvl="1">
              <a:lnSpc>
                <a:spcPct val="100000"/>
              </a:lnSpc>
              <a:spcBef>
                <a:spcPts val="0"/>
              </a:spcBef>
              <a:spcAft>
                <a:spcPts val="0"/>
              </a:spcAft>
            </a:pPr>
            <a:r>
              <a:rPr lang="zh-CN" altLang="en-US" sz="2100" b="0" dirty="0" smtClean="0">
                <a:solidFill>
                  <a:schemeClr val="tx1"/>
                </a:solidFill>
              </a:rPr>
              <a:t>比较理想的中子能谱和脉冲时间结构</a:t>
            </a:r>
            <a:r>
              <a:rPr lang="en-US" altLang="zh-CN" sz="2100" b="0" dirty="0" smtClean="0">
                <a:solidFill>
                  <a:schemeClr val="tx1"/>
                </a:solidFill>
              </a:rPr>
              <a:t>, </a:t>
            </a:r>
            <a:r>
              <a:rPr lang="zh-CN" altLang="en-US" sz="2100" b="0" dirty="0" smtClean="0">
                <a:solidFill>
                  <a:schemeClr val="tx1"/>
                </a:solidFill>
              </a:rPr>
              <a:t>适合作为白光中子源</a:t>
            </a:r>
            <a:r>
              <a:rPr lang="en-US" altLang="zh-CN" sz="2100" b="0" dirty="0" smtClean="0">
                <a:solidFill>
                  <a:schemeClr val="tx1"/>
                </a:solidFill>
              </a:rPr>
              <a:t>(</a:t>
            </a:r>
            <a:r>
              <a:rPr lang="en-US" altLang="zh-CN" sz="2100" b="0" dirty="0" smtClean="0">
                <a:solidFill>
                  <a:srgbClr val="FF0000"/>
                </a:solidFill>
              </a:rPr>
              <a:t>Back-n</a:t>
            </a:r>
            <a:r>
              <a:rPr lang="zh-CN" altLang="en-US" sz="2100" b="0" dirty="0" smtClean="0">
                <a:solidFill>
                  <a:srgbClr val="FF0000"/>
                </a:solidFill>
              </a:rPr>
              <a:t>是世界上首次利用反角中子束</a:t>
            </a:r>
            <a:r>
              <a:rPr lang="en-US" altLang="zh-CN" sz="2100" b="0" dirty="0" smtClean="0">
                <a:solidFill>
                  <a:schemeClr val="tx1"/>
                </a:solidFill>
              </a:rPr>
              <a:t>)</a:t>
            </a:r>
          </a:p>
          <a:p>
            <a:pPr marL="457200" lvl="1" indent="0">
              <a:lnSpc>
                <a:spcPct val="100000"/>
              </a:lnSpc>
              <a:spcBef>
                <a:spcPts val="0"/>
              </a:spcBef>
              <a:spcAft>
                <a:spcPts val="0"/>
              </a:spcAft>
              <a:buNone/>
            </a:pPr>
            <a:r>
              <a:rPr lang="en-US" altLang="zh-CN" sz="2100" b="0" dirty="0">
                <a:solidFill>
                  <a:schemeClr val="tx1"/>
                </a:solidFill>
              </a:rPr>
              <a:t> </a:t>
            </a:r>
            <a:r>
              <a:rPr lang="en-US" altLang="zh-CN" sz="2100" b="0" dirty="0" smtClean="0">
                <a:solidFill>
                  <a:schemeClr val="tx1"/>
                </a:solidFill>
              </a:rPr>
              <a:t>  (10</a:t>
            </a:r>
            <a:r>
              <a:rPr lang="en-US" altLang="zh-CN" sz="2100" b="0" baseline="30000" dirty="0" smtClean="0">
                <a:solidFill>
                  <a:schemeClr val="tx1"/>
                </a:solidFill>
              </a:rPr>
              <a:t>7</a:t>
            </a:r>
            <a:r>
              <a:rPr lang="en-US" altLang="zh-CN" sz="2100" b="0" dirty="0" smtClean="0">
                <a:solidFill>
                  <a:schemeClr val="tx1"/>
                </a:solidFill>
              </a:rPr>
              <a:t> n/cm</a:t>
            </a:r>
            <a:r>
              <a:rPr lang="en-US" altLang="zh-CN" sz="2100" b="0" baseline="30000" dirty="0" smtClean="0">
                <a:solidFill>
                  <a:schemeClr val="tx1"/>
                </a:solidFill>
              </a:rPr>
              <a:t>2</a:t>
            </a:r>
            <a:r>
              <a:rPr lang="en-US" altLang="zh-CN" sz="2100" b="0" dirty="0" smtClean="0">
                <a:solidFill>
                  <a:schemeClr val="tx1"/>
                </a:solidFill>
              </a:rPr>
              <a:t>/s at 50 m)</a:t>
            </a:r>
            <a:endParaRPr lang="zh-CN" altLang="en-US" sz="2100" b="0" dirty="0">
              <a:solidFill>
                <a:schemeClr val="tx1"/>
              </a:solidFill>
            </a:endParaRPr>
          </a:p>
        </p:txBody>
      </p:sp>
      <p:sp>
        <p:nvSpPr>
          <p:cNvPr id="6" name="灯片编号占位符 5"/>
          <p:cNvSpPr>
            <a:spLocks noGrp="1"/>
          </p:cNvSpPr>
          <p:nvPr>
            <p:ph type="sldNum" sz="quarter" idx="10"/>
          </p:nvPr>
        </p:nvSpPr>
        <p:spPr/>
        <p:txBody>
          <a:bodyPr/>
          <a:lstStyle/>
          <a:p>
            <a:pPr>
              <a:defRPr/>
            </a:pPr>
            <a:fld id="{606CA3CC-FC68-4501-B855-7844B93351C0}" type="slidenum">
              <a:rPr lang="en-US" altLang="zh-CN" smtClean="0"/>
              <a:t>7</a:t>
            </a:fld>
            <a:endParaRPr lang="en-US" altLang="zh-CN" dirty="0"/>
          </a:p>
        </p:txBody>
      </p:sp>
      <p:pic>
        <p:nvPicPr>
          <p:cNvPr id="8" name="图片 7" descr="C:\Users\lenovo\AppData\Roaming\Tencent\Users\497776191\QQ\WinTemp\RichOle\LL46DU4G[HB{0AX[8]2({MV.png"/>
          <p:cNvPicPr/>
          <p:nvPr/>
        </p:nvPicPr>
        <p:blipFill rotWithShape="1">
          <a:blip r:embed="rId4">
            <a:extLst>
              <a:ext uri="{28A0092B-C50C-407E-A947-70E740481C1C}">
                <a14:useLocalDpi xmlns:a14="http://schemas.microsoft.com/office/drawing/2010/main" val="0"/>
              </a:ext>
            </a:extLst>
          </a:blip>
          <a:srcRect r="8907"/>
          <a:stretch/>
        </p:blipFill>
        <p:spPr bwMode="auto">
          <a:xfrm>
            <a:off x="5112568" y="1124744"/>
            <a:ext cx="3921078" cy="2520280"/>
          </a:xfrm>
          <a:prstGeom prst="rect">
            <a:avLst/>
          </a:prstGeom>
          <a:noFill/>
          <a:extLst/>
        </p:spPr>
      </p:pic>
      <p:pic>
        <p:nvPicPr>
          <p:cNvPr id="4" name="图片 3"/>
          <p:cNvPicPr>
            <a:picLocks noChangeAspect="1"/>
          </p:cNvPicPr>
          <p:nvPr/>
        </p:nvPicPr>
        <p:blipFill>
          <a:blip r:embed="rId5"/>
          <a:stretch>
            <a:fillRect/>
          </a:stretch>
        </p:blipFill>
        <p:spPr>
          <a:xfrm>
            <a:off x="5508104" y="3789040"/>
            <a:ext cx="3525542" cy="2702599"/>
          </a:xfrm>
          <a:prstGeom prst="rect">
            <a:avLst/>
          </a:prstGeom>
        </p:spPr>
      </p:pic>
    </p:spTree>
    <p:extLst>
      <p:ext uri="{BB962C8B-B14F-4D97-AF65-F5344CB8AC3E}">
        <p14:creationId xmlns:p14="http://schemas.microsoft.com/office/powerpoint/2010/main" val="75478005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B9523139-6D2B-452C-9505-8FCC601EB5E7}" type="slidenum">
              <a:rPr lang="zh-CN" altLang="en-US"/>
              <a:pPr>
                <a:defRPr/>
              </a:pPr>
              <a:t>8</a:t>
            </a:fld>
            <a:endParaRPr lang="zh-CN" altLang="en-US"/>
          </a:p>
        </p:txBody>
      </p:sp>
      <p:grpSp>
        <p:nvGrpSpPr>
          <p:cNvPr id="3" name="组合 2"/>
          <p:cNvGrpSpPr>
            <a:grpSpLocks/>
          </p:cNvGrpSpPr>
          <p:nvPr/>
        </p:nvGrpSpPr>
        <p:grpSpPr bwMode="auto">
          <a:xfrm>
            <a:off x="164694" y="1667178"/>
            <a:ext cx="8871801" cy="4714150"/>
            <a:chOff x="629907" y="1214422"/>
            <a:chExt cx="7785422" cy="3961853"/>
          </a:xfrm>
        </p:grpSpPr>
        <p:cxnSp>
          <p:nvCxnSpPr>
            <p:cNvPr id="4" name="直接连接符 3"/>
            <p:cNvCxnSpPr/>
            <p:nvPr/>
          </p:nvCxnSpPr>
          <p:spPr>
            <a:xfrm>
              <a:off x="642910" y="1214422"/>
              <a:ext cx="7632719"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42910" y="5176275"/>
              <a:ext cx="7632719"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7415" name="矩形 7"/>
            <p:cNvSpPr>
              <a:spLocks noChangeArrowheads="1"/>
            </p:cNvSpPr>
            <p:nvPr/>
          </p:nvSpPr>
          <p:spPr bwMode="auto">
            <a:xfrm>
              <a:off x="892504" y="1847853"/>
              <a:ext cx="2191626" cy="578768"/>
            </a:xfrm>
            <a:prstGeom prst="rect">
              <a:avLst/>
            </a:prstGeom>
            <a:noFill/>
            <a:ln w="9525">
              <a:noFill/>
              <a:miter lim="800000"/>
              <a:headEnd/>
              <a:tailEnd/>
            </a:ln>
          </p:spPr>
          <p:txBody>
            <a:bodyPr wrap="none">
              <a:spAutoFit/>
            </a:bodyPr>
            <a:lstStyle/>
            <a:p>
              <a:pPr algn="ctr">
                <a:spcBef>
                  <a:spcPts val="0"/>
                </a:spcBef>
              </a:pPr>
              <a:r>
                <a:rPr lang="zh-CN" altLang="en-US" b="1" dirty="0">
                  <a:solidFill>
                    <a:srgbClr val="0070C0"/>
                  </a:solidFill>
                  <a:latin typeface="微软雅黑" pitchFamily="34" charset="-122"/>
                  <a:ea typeface="微软雅黑" pitchFamily="34" charset="-122"/>
                </a:rPr>
                <a:t>第一代中子源</a:t>
              </a:r>
              <a:endParaRPr lang="en-US" altLang="zh-CN" b="1" dirty="0">
                <a:solidFill>
                  <a:srgbClr val="0070C0"/>
                </a:solidFill>
                <a:latin typeface="微软雅黑" pitchFamily="34" charset="-122"/>
                <a:ea typeface="微软雅黑" pitchFamily="34" charset="-122"/>
              </a:endParaRPr>
            </a:p>
            <a:p>
              <a:pPr algn="ctr">
                <a:spcBef>
                  <a:spcPts val="0"/>
                </a:spcBef>
              </a:pPr>
              <a:r>
                <a:rPr lang="zh-CN" altLang="en-US" b="1" dirty="0">
                  <a:latin typeface="微软雅黑" pitchFamily="34" charset="-122"/>
                  <a:ea typeface="微软雅黑" pitchFamily="34" charset="-122"/>
                </a:rPr>
                <a:t>单能点中子数据测量</a:t>
              </a:r>
              <a:endParaRPr lang="en-US" altLang="zh-CN" b="1" dirty="0">
                <a:latin typeface="微软雅黑" pitchFamily="34" charset="-122"/>
                <a:ea typeface="微软雅黑" pitchFamily="34" charset="-122"/>
              </a:endParaRPr>
            </a:p>
          </p:txBody>
        </p:sp>
        <p:sp>
          <p:nvSpPr>
            <p:cNvPr id="17416" name="矩形 8"/>
            <p:cNvSpPr>
              <a:spLocks noChangeArrowheads="1"/>
            </p:cNvSpPr>
            <p:nvPr/>
          </p:nvSpPr>
          <p:spPr bwMode="auto">
            <a:xfrm>
              <a:off x="3428992" y="1847853"/>
              <a:ext cx="4968875" cy="543188"/>
            </a:xfrm>
            <a:prstGeom prst="rect">
              <a:avLst/>
            </a:prstGeom>
            <a:noFill/>
            <a:ln w="9525">
              <a:noFill/>
              <a:miter lim="800000"/>
              <a:headEnd/>
              <a:tailEnd/>
            </a:ln>
          </p:spPr>
          <p:txBody>
            <a:bodyPr>
              <a:spAutoFit/>
            </a:bodyPr>
            <a:lstStyle/>
            <a:p>
              <a:pPr algn="just">
                <a:spcBef>
                  <a:spcPts val="0"/>
                </a:spcBef>
              </a:pPr>
              <a:r>
                <a:rPr lang="zh-CN" altLang="en-US" dirty="0">
                  <a:solidFill>
                    <a:srgbClr val="002060"/>
                  </a:solidFill>
                  <a:latin typeface="微软雅黑" pitchFamily="34" charset="-122"/>
                  <a:ea typeface="微软雅黑" pitchFamily="34" charset="-122"/>
                </a:rPr>
                <a:t>利用低能加速器，通过</a:t>
              </a:r>
              <a:r>
                <a:rPr lang="en-US" altLang="zh-CN" dirty="0">
                  <a:solidFill>
                    <a:srgbClr val="002060"/>
                  </a:solidFill>
                  <a:latin typeface="微软雅黑" pitchFamily="34" charset="-122"/>
                  <a:ea typeface="微软雅黑" pitchFamily="34" charset="-122"/>
                </a:rPr>
                <a:t>d-D</a:t>
              </a:r>
              <a:r>
                <a:rPr lang="zh-CN" altLang="en-US" dirty="0">
                  <a:solidFill>
                    <a:srgbClr val="002060"/>
                  </a:solidFill>
                  <a:latin typeface="微软雅黑" pitchFamily="34" charset="-122"/>
                  <a:ea typeface="微软雅黑" pitchFamily="34" charset="-122"/>
                </a:rPr>
                <a:t>、</a:t>
              </a:r>
              <a:r>
                <a:rPr lang="en-US" altLang="zh-CN" dirty="0">
                  <a:solidFill>
                    <a:srgbClr val="002060"/>
                  </a:solidFill>
                  <a:latin typeface="微软雅黑" pitchFamily="34" charset="-122"/>
                  <a:ea typeface="微软雅黑" pitchFamily="34" charset="-122"/>
                </a:rPr>
                <a:t>d-T</a:t>
              </a:r>
              <a:r>
                <a:rPr lang="zh-CN" altLang="en-US" dirty="0">
                  <a:solidFill>
                    <a:srgbClr val="002060"/>
                  </a:solidFill>
                  <a:latin typeface="微软雅黑" pitchFamily="34" charset="-122"/>
                  <a:ea typeface="微软雅黑" pitchFamily="34" charset="-122"/>
                </a:rPr>
                <a:t>、</a:t>
              </a:r>
              <a:r>
                <a:rPr lang="en-US" altLang="zh-CN" dirty="0">
                  <a:solidFill>
                    <a:srgbClr val="002060"/>
                  </a:solidFill>
                  <a:latin typeface="微软雅黑" pitchFamily="34" charset="-122"/>
                  <a:ea typeface="微软雅黑" pitchFamily="34" charset="-122"/>
                </a:rPr>
                <a:t>p-T</a:t>
              </a:r>
              <a:r>
                <a:rPr lang="zh-CN" altLang="en-US" dirty="0">
                  <a:solidFill>
                    <a:srgbClr val="002060"/>
                  </a:solidFill>
                  <a:latin typeface="微软雅黑" pitchFamily="34" charset="-122"/>
                  <a:ea typeface="微软雅黑" pitchFamily="34" charset="-122"/>
                </a:rPr>
                <a:t>和</a:t>
              </a:r>
              <a:r>
                <a:rPr lang="en-US" altLang="zh-CN" dirty="0">
                  <a:solidFill>
                    <a:srgbClr val="002060"/>
                  </a:solidFill>
                  <a:latin typeface="微软雅黑" pitchFamily="34" charset="-122"/>
                  <a:ea typeface="微软雅黑" pitchFamily="34" charset="-122"/>
                </a:rPr>
                <a:t>p-</a:t>
              </a:r>
              <a:r>
                <a:rPr lang="en-US" altLang="zh-CN" baseline="30000" dirty="0">
                  <a:solidFill>
                    <a:srgbClr val="002060"/>
                  </a:solidFill>
                  <a:latin typeface="微软雅黑" pitchFamily="34" charset="-122"/>
                  <a:ea typeface="微软雅黑" pitchFamily="34" charset="-122"/>
                </a:rPr>
                <a:t>7</a:t>
              </a:r>
              <a:r>
                <a:rPr lang="en-US" altLang="zh-CN" dirty="0">
                  <a:solidFill>
                    <a:srgbClr val="002060"/>
                  </a:solidFill>
                  <a:latin typeface="微软雅黑" pitchFamily="34" charset="-122"/>
                  <a:ea typeface="微软雅黑" pitchFamily="34" charset="-122"/>
                </a:rPr>
                <a:t>Li</a:t>
              </a:r>
              <a:r>
                <a:rPr lang="zh-CN" altLang="en-US" dirty="0">
                  <a:solidFill>
                    <a:srgbClr val="002060"/>
                  </a:solidFill>
                  <a:latin typeface="微软雅黑" pitchFamily="34" charset="-122"/>
                  <a:ea typeface="微软雅黑" pitchFamily="34" charset="-122"/>
                </a:rPr>
                <a:t>等反应，产生一定强度的单能中子</a:t>
              </a:r>
            </a:p>
          </p:txBody>
        </p:sp>
        <p:cxnSp>
          <p:nvCxnSpPr>
            <p:cNvPr id="8" name="直接连接符 7"/>
            <p:cNvCxnSpPr/>
            <p:nvPr/>
          </p:nvCxnSpPr>
          <p:spPr>
            <a:xfrm>
              <a:off x="642910" y="1726819"/>
              <a:ext cx="763271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418" name="矩形 13"/>
            <p:cNvSpPr>
              <a:spLocks noChangeArrowheads="1"/>
            </p:cNvSpPr>
            <p:nvPr/>
          </p:nvSpPr>
          <p:spPr bwMode="auto">
            <a:xfrm>
              <a:off x="1237175" y="1357298"/>
              <a:ext cx="1421326" cy="358285"/>
            </a:xfrm>
            <a:prstGeom prst="rect">
              <a:avLst/>
            </a:prstGeom>
            <a:noFill/>
            <a:ln w="9525">
              <a:noFill/>
              <a:miter lim="800000"/>
              <a:headEnd/>
              <a:tailEnd/>
            </a:ln>
          </p:spPr>
          <p:txBody>
            <a:bodyPr wrap="none">
              <a:spAutoFit/>
            </a:bodyPr>
            <a:lstStyle/>
            <a:p>
              <a:pPr algn="just">
                <a:spcBef>
                  <a:spcPts val="0"/>
                </a:spcBef>
              </a:pPr>
              <a:r>
                <a:rPr lang="zh-CN" altLang="en-US" sz="2000" b="1">
                  <a:latin typeface="微软雅黑" pitchFamily="34" charset="-122"/>
                  <a:ea typeface="微软雅黑" pitchFamily="34" charset="-122"/>
                </a:rPr>
                <a:t>中子源类型</a:t>
              </a:r>
              <a:endParaRPr lang="en-US" altLang="zh-CN" sz="2000" b="1">
                <a:latin typeface="微软雅黑" pitchFamily="34" charset="-122"/>
                <a:ea typeface="微软雅黑" pitchFamily="34" charset="-122"/>
              </a:endParaRPr>
            </a:p>
          </p:txBody>
        </p:sp>
        <p:sp>
          <p:nvSpPr>
            <p:cNvPr id="17419" name="矩形 14"/>
            <p:cNvSpPr>
              <a:spLocks noChangeArrowheads="1"/>
            </p:cNvSpPr>
            <p:nvPr/>
          </p:nvSpPr>
          <p:spPr bwMode="auto">
            <a:xfrm>
              <a:off x="5143504" y="1357298"/>
              <a:ext cx="1296988" cy="358285"/>
            </a:xfrm>
            <a:prstGeom prst="rect">
              <a:avLst/>
            </a:prstGeom>
            <a:noFill/>
            <a:ln w="9525">
              <a:noFill/>
              <a:miter lim="800000"/>
              <a:headEnd/>
              <a:tailEnd/>
            </a:ln>
          </p:spPr>
          <p:txBody>
            <a:bodyPr>
              <a:spAutoFit/>
            </a:bodyPr>
            <a:lstStyle/>
            <a:p>
              <a:pPr algn="just">
                <a:spcBef>
                  <a:spcPts val="0"/>
                </a:spcBef>
              </a:pPr>
              <a:r>
                <a:rPr lang="zh-CN" altLang="en-US" sz="2000" b="1" dirty="0">
                  <a:latin typeface="微软雅黑" pitchFamily="34" charset="-122"/>
                  <a:ea typeface="微软雅黑" pitchFamily="34" charset="-122"/>
                </a:rPr>
                <a:t>产生原理</a:t>
              </a:r>
            </a:p>
          </p:txBody>
        </p:sp>
        <p:cxnSp>
          <p:nvCxnSpPr>
            <p:cNvPr id="11" name="直接连接符 10"/>
            <p:cNvCxnSpPr/>
            <p:nvPr/>
          </p:nvCxnSpPr>
          <p:spPr>
            <a:xfrm>
              <a:off x="642910" y="2453021"/>
              <a:ext cx="763271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421" name="TextBox 3"/>
            <p:cNvSpPr txBox="1">
              <a:spLocks noChangeArrowheads="1"/>
            </p:cNvSpPr>
            <p:nvPr/>
          </p:nvSpPr>
          <p:spPr bwMode="auto">
            <a:xfrm>
              <a:off x="3428992" y="2574054"/>
              <a:ext cx="4986337" cy="1241572"/>
            </a:xfrm>
            <a:prstGeom prst="rect">
              <a:avLst/>
            </a:prstGeom>
            <a:noFill/>
            <a:ln w="9525">
              <a:noFill/>
              <a:miter lim="800000"/>
              <a:headEnd/>
              <a:tailEnd/>
            </a:ln>
          </p:spPr>
          <p:txBody>
            <a:bodyPr>
              <a:spAutoFit/>
            </a:bodyPr>
            <a:lstStyle/>
            <a:p>
              <a:pPr algn="just">
                <a:spcBef>
                  <a:spcPts val="0"/>
                </a:spcBef>
              </a:pPr>
              <a:r>
                <a:rPr lang="en-US" altLang="zh-CN" dirty="0">
                  <a:solidFill>
                    <a:srgbClr val="002060"/>
                  </a:solidFill>
                  <a:latin typeface="微软雅黑" pitchFamily="34" charset="-122"/>
                  <a:ea typeface="微软雅黑" pitchFamily="34" charset="-122"/>
                </a:rPr>
                <a:t>1960</a:t>
              </a:r>
              <a:r>
                <a:rPr lang="zh-CN" altLang="en-US" dirty="0">
                  <a:solidFill>
                    <a:srgbClr val="002060"/>
                  </a:solidFill>
                  <a:latin typeface="微软雅黑" pitchFamily="34" charset="-122"/>
                  <a:ea typeface="微软雅黑" pitchFamily="34" charset="-122"/>
                </a:rPr>
                <a:t>年代：强流电子直线加速器白光中子源（</a:t>
              </a:r>
              <a:r>
                <a:rPr lang="en-US" altLang="zh-CN" dirty="0">
                  <a:solidFill>
                    <a:srgbClr val="002060"/>
                  </a:solidFill>
                  <a:latin typeface="微软雅黑" pitchFamily="34" charset="-122"/>
                  <a:ea typeface="微软雅黑" pitchFamily="34" charset="-122"/>
                </a:rPr>
                <a:t>1eV-1MeV</a:t>
              </a:r>
              <a:r>
                <a:rPr lang="zh-CN" altLang="en-US" dirty="0">
                  <a:solidFill>
                    <a:srgbClr val="002060"/>
                  </a:solidFill>
                  <a:latin typeface="微软雅黑" pitchFamily="34" charset="-122"/>
                  <a:ea typeface="微软雅黑" pitchFamily="34" charset="-122"/>
                </a:rPr>
                <a:t>），它能在共振中子能区提供很强的连续谱中子。如：美国</a:t>
              </a:r>
              <a:r>
                <a:rPr lang="en-US" altLang="zh-CN" dirty="0">
                  <a:solidFill>
                    <a:srgbClr val="002060"/>
                  </a:solidFill>
                  <a:latin typeface="微软雅黑" pitchFamily="34" charset="-122"/>
                  <a:ea typeface="微软雅黑" pitchFamily="34" charset="-122"/>
                </a:rPr>
                <a:t>ORNL</a:t>
              </a:r>
              <a:r>
                <a:rPr lang="zh-CN" altLang="en-US" dirty="0">
                  <a:solidFill>
                    <a:srgbClr val="002060"/>
                  </a:solidFill>
                  <a:latin typeface="微软雅黑" pitchFamily="34" charset="-122"/>
                  <a:ea typeface="微软雅黑" pitchFamily="34" charset="-122"/>
                </a:rPr>
                <a:t>的</a:t>
              </a:r>
              <a:r>
                <a:rPr lang="en-US" altLang="zh-CN" dirty="0">
                  <a:solidFill>
                    <a:srgbClr val="002060"/>
                  </a:solidFill>
                  <a:latin typeface="微软雅黑" pitchFamily="34" charset="-122"/>
                  <a:ea typeface="微软雅黑" pitchFamily="34" charset="-122"/>
                </a:rPr>
                <a:t>ORELA</a:t>
              </a:r>
              <a:r>
                <a:rPr lang="zh-CN" altLang="en-US" dirty="0">
                  <a:solidFill>
                    <a:srgbClr val="002060"/>
                  </a:solidFill>
                  <a:latin typeface="微软雅黑" pitchFamily="34" charset="-122"/>
                  <a:ea typeface="微软雅黑" pitchFamily="34" charset="-122"/>
                </a:rPr>
                <a:t>，欧盟</a:t>
              </a:r>
              <a:r>
                <a:rPr lang="en-US" altLang="zh-CN" dirty="0">
                  <a:solidFill>
                    <a:srgbClr val="002060"/>
                  </a:solidFill>
                  <a:latin typeface="微软雅黑" pitchFamily="34" charset="-122"/>
                  <a:ea typeface="微软雅黑" pitchFamily="34" charset="-122"/>
                </a:rPr>
                <a:t>JRC</a:t>
              </a:r>
              <a:r>
                <a:rPr lang="zh-CN" altLang="en-US" dirty="0">
                  <a:solidFill>
                    <a:srgbClr val="002060"/>
                  </a:solidFill>
                  <a:latin typeface="微软雅黑" pitchFamily="34" charset="-122"/>
                  <a:ea typeface="微软雅黑" pitchFamily="34" charset="-122"/>
                </a:rPr>
                <a:t>的</a:t>
              </a:r>
              <a:r>
                <a:rPr lang="en-US" altLang="zh-CN" dirty="0" smtClean="0">
                  <a:solidFill>
                    <a:srgbClr val="002060"/>
                  </a:solidFill>
                  <a:latin typeface="微软雅黑" pitchFamily="34" charset="-122"/>
                  <a:ea typeface="微软雅黑" pitchFamily="34" charset="-122"/>
                </a:rPr>
                <a:t>GELINA</a:t>
              </a:r>
              <a:r>
                <a:rPr lang="zh-CN" altLang="en-US" dirty="0">
                  <a:solidFill>
                    <a:srgbClr val="002060"/>
                  </a:solidFill>
                  <a:latin typeface="微软雅黑" pitchFamily="34" charset="-122"/>
                  <a:ea typeface="微软雅黑" pitchFamily="34" charset="-122"/>
                </a:rPr>
                <a:t>，非典型的还有俄罗斯的</a:t>
              </a:r>
              <a:r>
                <a:rPr lang="en-US" altLang="zh-CN" dirty="0">
                  <a:solidFill>
                    <a:srgbClr val="002060"/>
                  </a:solidFill>
                  <a:latin typeface="微软雅黑" pitchFamily="34" charset="-122"/>
                  <a:ea typeface="微软雅黑" pitchFamily="34" charset="-122"/>
                </a:rPr>
                <a:t>IREN</a:t>
              </a:r>
              <a:r>
                <a:rPr lang="zh-CN" altLang="en-US" dirty="0">
                  <a:solidFill>
                    <a:srgbClr val="002060"/>
                  </a:solidFill>
                  <a:latin typeface="微软雅黑" pitchFamily="34" charset="-122"/>
                  <a:ea typeface="微软雅黑" pitchFamily="34" charset="-122"/>
                </a:rPr>
                <a:t>（未完成）、韩国的</a:t>
              </a:r>
              <a:r>
                <a:rPr lang="en-US" altLang="zh-CN" dirty="0">
                  <a:solidFill>
                    <a:srgbClr val="002060"/>
                  </a:solidFill>
                  <a:latin typeface="微软雅黑" pitchFamily="34" charset="-122"/>
                  <a:ea typeface="微软雅黑" pitchFamily="34" charset="-122"/>
                </a:rPr>
                <a:t>PNF</a:t>
              </a:r>
              <a:r>
                <a:rPr lang="zh-CN" altLang="en-US" dirty="0">
                  <a:solidFill>
                    <a:srgbClr val="002060"/>
                  </a:solidFill>
                  <a:latin typeface="微软雅黑" pitchFamily="34" charset="-122"/>
                  <a:ea typeface="微软雅黑" pitchFamily="34" charset="-122"/>
                </a:rPr>
                <a:t>、日本的</a:t>
              </a:r>
              <a:r>
                <a:rPr lang="en-US" altLang="zh-CN" dirty="0">
                  <a:solidFill>
                    <a:srgbClr val="002060"/>
                  </a:solidFill>
                  <a:latin typeface="微软雅黑" pitchFamily="34" charset="-122"/>
                  <a:ea typeface="微软雅黑" pitchFamily="34" charset="-122"/>
                </a:rPr>
                <a:t>KURRI</a:t>
              </a:r>
              <a:r>
                <a:rPr lang="zh-CN" altLang="en-US" dirty="0">
                  <a:solidFill>
                    <a:srgbClr val="002060"/>
                  </a:solidFill>
                  <a:latin typeface="微软雅黑" pitchFamily="34" charset="-122"/>
                  <a:ea typeface="微软雅黑" pitchFamily="34" charset="-122"/>
                </a:rPr>
                <a:t>、上海应物所的</a:t>
              </a:r>
              <a:r>
                <a:rPr lang="en-US" altLang="zh-CN" dirty="0">
                  <a:solidFill>
                    <a:srgbClr val="002060"/>
                  </a:solidFill>
                  <a:latin typeface="微软雅黑" pitchFamily="34" charset="-122"/>
                  <a:ea typeface="微软雅黑" pitchFamily="34" charset="-122"/>
                </a:rPr>
                <a:t>TPNS</a:t>
              </a:r>
              <a:r>
                <a:rPr lang="zh-CN" altLang="en-US" dirty="0">
                  <a:solidFill>
                    <a:srgbClr val="002060"/>
                  </a:solidFill>
                  <a:latin typeface="微软雅黑" pitchFamily="34" charset="-122"/>
                  <a:ea typeface="微软雅黑" pitchFamily="34" charset="-122"/>
                </a:rPr>
                <a:t>等</a:t>
              </a:r>
              <a:r>
                <a:rPr lang="zh-CN" altLang="en-US" dirty="0" smtClean="0">
                  <a:solidFill>
                    <a:srgbClr val="002060"/>
                  </a:solidFill>
                  <a:latin typeface="微软雅黑" pitchFamily="34" charset="-122"/>
                  <a:ea typeface="微软雅黑" pitchFamily="34" charset="-122"/>
                </a:rPr>
                <a:t>。</a:t>
              </a:r>
              <a:endParaRPr lang="zh-CN" altLang="en-US" dirty="0">
                <a:solidFill>
                  <a:srgbClr val="002060"/>
                </a:solidFill>
                <a:latin typeface="微软雅黑" pitchFamily="34" charset="-122"/>
                <a:ea typeface="微软雅黑" pitchFamily="34" charset="-122"/>
              </a:endParaRPr>
            </a:p>
          </p:txBody>
        </p:sp>
        <p:sp>
          <p:nvSpPr>
            <p:cNvPr id="17422" name="矩形 11"/>
            <p:cNvSpPr>
              <a:spLocks noChangeArrowheads="1"/>
            </p:cNvSpPr>
            <p:nvPr/>
          </p:nvSpPr>
          <p:spPr bwMode="auto">
            <a:xfrm>
              <a:off x="629907" y="2634571"/>
              <a:ext cx="2667000" cy="1008777"/>
            </a:xfrm>
            <a:prstGeom prst="rect">
              <a:avLst/>
            </a:prstGeom>
            <a:noFill/>
            <a:ln w="9525">
              <a:noFill/>
              <a:miter lim="800000"/>
              <a:headEnd/>
              <a:tailEnd/>
            </a:ln>
          </p:spPr>
          <p:txBody>
            <a:bodyPr>
              <a:spAutoFit/>
            </a:bodyPr>
            <a:lstStyle/>
            <a:p>
              <a:pPr algn="ctr">
                <a:spcBef>
                  <a:spcPts val="0"/>
                </a:spcBef>
              </a:pPr>
              <a:r>
                <a:rPr lang="zh-CN" altLang="en-US" b="1" dirty="0">
                  <a:solidFill>
                    <a:srgbClr val="0070C0"/>
                  </a:solidFill>
                  <a:latin typeface="微软雅黑" pitchFamily="34" charset="-122"/>
                  <a:ea typeface="微软雅黑" pitchFamily="34" charset="-122"/>
                </a:rPr>
                <a:t>第二代中子源</a:t>
              </a:r>
              <a:endParaRPr lang="en-US" altLang="zh-CN" b="1" dirty="0">
                <a:solidFill>
                  <a:srgbClr val="0070C0"/>
                </a:solidFill>
                <a:latin typeface="微软雅黑" pitchFamily="34" charset="-122"/>
                <a:ea typeface="微软雅黑" pitchFamily="34" charset="-122"/>
              </a:endParaRPr>
            </a:p>
            <a:p>
              <a:pPr algn="ctr">
                <a:spcBef>
                  <a:spcPts val="0"/>
                </a:spcBef>
              </a:pPr>
              <a:r>
                <a:rPr lang="zh-CN" altLang="en-US" b="1" dirty="0">
                  <a:latin typeface="微软雅黑" pitchFamily="34" charset="-122"/>
                  <a:ea typeface="微软雅黑" pitchFamily="34" charset="-122"/>
                </a:rPr>
                <a:t>共振区连续谱（共振区白</a:t>
              </a:r>
              <a:r>
                <a:rPr lang="zh-CN" altLang="en-US" b="1" dirty="0" smtClean="0">
                  <a:latin typeface="微软雅黑" pitchFamily="34" charset="-122"/>
                  <a:ea typeface="微软雅黑" pitchFamily="34" charset="-122"/>
                </a:rPr>
                <a:t>光源，第一代白光中子源）</a:t>
              </a:r>
              <a:r>
                <a:rPr lang="zh-CN" altLang="en-US" b="1" dirty="0">
                  <a:latin typeface="微软雅黑" pitchFamily="34" charset="-122"/>
                  <a:ea typeface="微软雅黑" pitchFamily="34" charset="-122"/>
                </a:rPr>
                <a:t>中子数据测量</a:t>
              </a:r>
              <a:endParaRPr lang="en-US" altLang="zh-CN" b="1" dirty="0">
                <a:latin typeface="微软雅黑" pitchFamily="34" charset="-122"/>
                <a:ea typeface="微软雅黑" pitchFamily="34" charset="-122"/>
              </a:endParaRPr>
            </a:p>
          </p:txBody>
        </p:sp>
        <p:cxnSp>
          <p:nvCxnSpPr>
            <p:cNvPr id="14" name="直接连接符 13"/>
            <p:cNvCxnSpPr/>
            <p:nvPr/>
          </p:nvCxnSpPr>
          <p:spPr>
            <a:xfrm>
              <a:off x="642910" y="3857627"/>
              <a:ext cx="763271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424" name="矩形 17"/>
            <p:cNvSpPr>
              <a:spLocks noChangeArrowheads="1"/>
            </p:cNvSpPr>
            <p:nvPr/>
          </p:nvSpPr>
          <p:spPr bwMode="auto">
            <a:xfrm>
              <a:off x="642910" y="4026456"/>
              <a:ext cx="2643206" cy="1008777"/>
            </a:xfrm>
            <a:prstGeom prst="rect">
              <a:avLst/>
            </a:prstGeom>
            <a:noFill/>
            <a:ln w="9525">
              <a:noFill/>
              <a:miter lim="800000"/>
              <a:headEnd/>
              <a:tailEnd/>
            </a:ln>
          </p:spPr>
          <p:txBody>
            <a:bodyPr>
              <a:spAutoFit/>
            </a:bodyPr>
            <a:lstStyle/>
            <a:p>
              <a:pPr algn="ctr">
                <a:spcBef>
                  <a:spcPts val="0"/>
                </a:spcBef>
              </a:pPr>
              <a:r>
                <a:rPr lang="zh-CN" altLang="en-US" b="1" dirty="0">
                  <a:solidFill>
                    <a:srgbClr val="0070C0"/>
                  </a:solidFill>
                  <a:latin typeface="微软雅黑" pitchFamily="34" charset="-122"/>
                  <a:ea typeface="微软雅黑" pitchFamily="34" charset="-122"/>
                </a:rPr>
                <a:t>第三代中子源</a:t>
              </a:r>
              <a:endParaRPr lang="en-US" altLang="zh-CN" b="1" dirty="0">
                <a:solidFill>
                  <a:srgbClr val="0070C0"/>
                </a:solidFill>
                <a:latin typeface="微软雅黑" pitchFamily="34" charset="-122"/>
                <a:ea typeface="微软雅黑" pitchFamily="34" charset="-122"/>
              </a:endParaRPr>
            </a:p>
            <a:p>
              <a:pPr algn="ctr">
                <a:spcBef>
                  <a:spcPts val="0"/>
                </a:spcBef>
              </a:pPr>
              <a:r>
                <a:rPr lang="zh-CN" altLang="en-US" b="1" dirty="0">
                  <a:latin typeface="微软雅黑" pitchFamily="34" charset="-122"/>
                  <a:ea typeface="微软雅黑" pitchFamily="34" charset="-122"/>
                </a:rPr>
                <a:t>全能谱白光源（</a:t>
              </a:r>
              <a:r>
                <a:rPr lang="en-US" altLang="zh-CN" b="1" dirty="0" err="1">
                  <a:latin typeface="微软雅黑" pitchFamily="34" charset="-122"/>
                  <a:ea typeface="微软雅黑" pitchFamily="34" charset="-122"/>
                </a:rPr>
                <a:t>meV</a:t>
              </a:r>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几百</a:t>
              </a:r>
              <a:r>
                <a:rPr lang="en-US" altLang="zh-CN" b="1" dirty="0" smtClean="0">
                  <a:latin typeface="微软雅黑" pitchFamily="34" charset="-122"/>
                  <a:ea typeface="微软雅黑" pitchFamily="34" charset="-122"/>
                </a:rPr>
                <a:t>MeV</a:t>
              </a:r>
              <a:r>
                <a:rPr lang="zh-CN" altLang="en-US" b="1" dirty="0" smtClean="0">
                  <a:latin typeface="微软雅黑" pitchFamily="34" charset="-122"/>
                  <a:ea typeface="微软雅黑" pitchFamily="34" charset="-122"/>
                </a:rPr>
                <a:t>，第二代白光中子源）</a:t>
              </a:r>
              <a:r>
                <a:rPr lang="zh-CN" altLang="en-US" b="1" dirty="0">
                  <a:latin typeface="微软雅黑" pitchFamily="34" charset="-122"/>
                  <a:ea typeface="微软雅黑" pitchFamily="34" charset="-122"/>
                </a:rPr>
                <a:t>中子数据测量</a:t>
              </a:r>
              <a:endParaRPr lang="zh-CN" altLang="en-US" dirty="0">
                <a:latin typeface="Calibri" pitchFamily="34" charset="0"/>
              </a:endParaRPr>
            </a:p>
          </p:txBody>
        </p:sp>
        <p:sp>
          <p:nvSpPr>
            <p:cNvPr id="17425" name="矩形 19"/>
            <p:cNvSpPr>
              <a:spLocks noChangeArrowheads="1"/>
            </p:cNvSpPr>
            <p:nvPr/>
          </p:nvSpPr>
          <p:spPr bwMode="auto">
            <a:xfrm>
              <a:off x="3357554" y="3929066"/>
              <a:ext cx="4959350" cy="1241572"/>
            </a:xfrm>
            <a:prstGeom prst="rect">
              <a:avLst/>
            </a:prstGeom>
            <a:noFill/>
            <a:ln w="9525">
              <a:noFill/>
              <a:miter lim="800000"/>
              <a:headEnd/>
              <a:tailEnd/>
            </a:ln>
          </p:spPr>
          <p:txBody>
            <a:bodyPr>
              <a:spAutoFit/>
            </a:bodyPr>
            <a:lstStyle/>
            <a:p>
              <a:pPr algn="just">
                <a:spcBef>
                  <a:spcPts val="0"/>
                </a:spcBef>
              </a:pPr>
              <a:r>
                <a:rPr lang="en-US" altLang="zh-CN" dirty="0">
                  <a:solidFill>
                    <a:srgbClr val="002060"/>
                  </a:solidFill>
                  <a:latin typeface="微软雅黑" pitchFamily="34" charset="-122"/>
                  <a:ea typeface="微软雅黑" pitchFamily="34" charset="-122"/>
                </a:rPr>
                <a:t>1980</a:t>
              </a:r>
              <a:r>
                <a:rPr lang="zh-CN" altLang="en-US" dirty="0">
                  <a:solidFill>
                    <a:srgbClr val="002060"/>
                  </a:solidFill>
                  <a:latin typeface="微软雅黑" pitchFamily="34" charset="-122"/>
                  <a:ea typeface="微软雅黑" pitchFamily="34" charset="-122"/>
                </a:rPr>
                <a:t>年代：基于强流高能量质子加速器的白光中子源，如：美国</a:t>
              </a:r>
              <a:r>
                <a:rPr lang="en-US" altLang="zh-CN" dirty="0">
                  <a:solidFill>
                    <a:srgbClr val="002060"/>
                  </a:solidFill>
                  <a:latin typeface="微软雅黑" pitchFamily="34" charset="-122"/>
                  <a:ea typeface="微软雅黑" pitchFamily="34" charset="-122"/>
                </a:rPr>
                <a:t>LANL</a:t>
              </a:r>
              <a:r>
                <a:rPr lang="zh-CN" altLang="en-US" dirty="0">
                  <a:solidFill>
                    <a:srgbClr val="002060"/>
                  </a:solidFill>
                  <a:latin typeface="微软雅黑" pitchFamily="34" charset="-122"/>
                  <a:ea typeface="微软雅黑" pitchFamily="34" charset="-122"/>
                </a:rPr>
                <a:t>的</a:t>
              </a:r>
              <a:r>
                <a:rPr lang="en-US" altLang="zh-CN" dirty="0">
                  <a:solidFill>
                    <a:srgbClr val="002060"/>
                  </a:solidFill>
                  <a:latin typeface="微软雅黑" pitchFamily="34" charset="-122"/>
                  <a:ea typeface="微软雅黑" pitchFamily="34" charset="-122"/>
                </a:rPr>
                <a:t>LANSCE</a:t>
              </a:r>
              <a:r>
                <a:rPr lang="zh-CN" altLang="en-US" dirty="0">
                  <a:solidFill>
                    <a:srgbClr val="002060"/>
                  </a:solidFill>
                  <a:latin typeface="微软雅黑" pitchFamily="34" charset="-122"/>
                  <a:ea typeface="微软雅黑" pitchFamily="34" charset="-122"/>
                </a:rPr>
                <a:t>（</a:t>
              </a:r>
              <a:r>
                <a:rPr lang="en-US" altLang="zh-CN" dirty="0">
                  <a:solidFill>
                    <a:srgbClr val="002060"/>
                  </a:solidFill>
                  <a:latin typeface="微软雅黑" pitchFamily="34" charset="-122"/>
                  <a:ea typeface="微软雅黑" pitchFamily="34" charset="-122"/>
                </a:rPr>
                <a:t>800 MeV</a:t>
              </a:r>
              <a:r>
                <a:rPr lang="zh-CN" altLang="en-US" dirty="0">
                  <a:solidFill>
                    <a:srgbClr val="002060"/>
                  </a:solidFill>
                  <a:latin typeface="微软雅黑" pitchFamily="34" charset="-122"/>
                  <a:ea typeface="微软雅黑" pitchFamily="34" charset="-122"/>
                </a:rPr>
                <a:t>质子直线加速器或直线加速器</a:t>
              </a:r>
              <a:r>
                <a:rPr lang="en-US" altLang="zh-CN" dirty="0">
                  <a:solidFill>
                    <a:srgbClr val="002060"/>
                  </a:solidFill>
                  <a:latin typeface="微软雅黑" pitchFamily="34" charset="-122"/>
                  <a:ea typeface="微软雅黑" pitchFamily="34" charset="-122"/>
                </a:rPr>
                <a:t>+</a:t>
              </a:r>
              <a:r>
                <a:rPr lang="zh-CN" altLang="en-US" dirty="0">
                  <a:solidFill>
                    <a:srgbClr val="002060"/>
                  </a:solidFill>
                  <a:latin typeface="微软雅黑" pitchFamily="34" charset="-122"/>
                  <a:ea typeface="微软雅黑" pitchFamily="34" charset="-122"/>
                </a:rPr>
                <a:t>累积环）、欧洲</a:t>
              </a:r>
              <a:r>
                <a:rPr lang="en-US" altLang="zh-CN" dirty="0">
                  <a:solidFill>
                    <a:srgbClr val="002060"/>
                  </a:solidFill>
                  <a:latin typeface="微软雅黑" pitchFamily="34" charset="-122"/>
                  <a:ea typeface="微软雅黑" pitchFamily="34" charset="-122"/>
                </a:rPr>
                <a:t>CERN</a:t>
              </a:r>
              <a:r>
                <a:rPr lang="zh-CN" altLang="en-US" dirty="0">
                  <a:solidFill>
                    <a:srgbClr val="002060"/>
                  </a:solidFill>
                  <a:latin typeface="微软雅黑" pitchFamily="34" charset="-122"/>
                  <a:ea typeface="微软雅黑" pitchFamily="34" charset="-122"/>
                </a:rPr>
                <a:t>的</a:t>
              </a:r>
              <a:r>
                <a:rPr lang="en-US" altLang="zh-CN" dirty="0">
                  <a:solidFill>
                    <a:srgbClr val="002060"/>
                  </a:solidFill>
                  <a:latin typeface="微软雅黑" pitchFamily="34" charset="-122"/>
                  <a:ea typeface="微软雅黑" pitchFamily="34" charset="-122"/>
                </a:rPr>
                <a:t>CERN n-TOF</a:t>
              </a:r>
              <a:r>
                <a:rPr lang="zh-CN" altLang="en-US" dirty="0">
                  <a:solidFill>
                    <a:srgbClr val="002060"/>
                  </a:solidFill>
                  <a:latin typeface="微软雅黑" pitchFamily="34" charset="-122"/>
                  <a:ea typeface="微软雅黑" pitchFamily="34" charset="-122"/>
                </a:rPr>
                <a:t>装置</a:t>
              </a:r>
              <a:r>
                <a:rPr lang="en-US" altLang="zh-CN" dirty="0">
                  <a:solidFill>
                    <a:srgbClr val="002060"/>
                  </a:solidFill>
                  <a:latin typeface="微软雅黑" pitchFamily="34" charset="-122"/>
                  <a:ea typeface="微软雅黑" pitchFamily="34" charset="-122"/>
                </a:rPr>
                <a:t>(20GeV, PS</a:t>
              </a:r>
              <a:r>
                <a:rPr lang="zh-CN" altLang="en-US" dirty="0">
                  <a:solidFill>
                    <a:srgbClr val="002060"/>
                  </a:solidFill>
                  <a:latin typeface="微软雅黑" pitchFamily="34" charset="-122"/>
                  <a:ea typeface="微软雅黑" pitchFamily="34" charset="-122"/>
                </a:rPr>
                <a:t>加速器</a:t>
              </a:r>
              <a:r>
                <a:rPr lang="zh-CN" altLang="en-US" dirty="0" smtClean="0">
                  <a:solidFill>
                    <a:srgbClr val="002060"/>
                  </a:solidFill>
                  <a:latin typeface="微软雅黑" pitchFamily="34" charset="-122"/>
                  <a:ea typeface="微软雅黑" pitchFamily="34" charset="-122"/>
                </a:rPr>
                <a:t>）、中国</a:t>
              </a:r>
              <a:r>
                <a:rPr lang="zh-CN" altLang="en-US" dirty="0">
                  <a:solidFill>
                    <a:srgbClr val="002060"/>
                  </a:solidFill>
                  <a:latin typeface="微软雅黑" pitchFamily="34" charset="-122"/>
                  <a:ea typeface="微软雅黑" pitchFamily="34" charset="-122"/>
                </a:rPr>
                <a:t>的</a:t>
              </a:r>
              <a:r>
                <a:rPr lang="en-US" altLang="zh-CN" dirty="0">
                  <a:solidFill>
                    <a:srgbClr val="002060"/>
                  </a:solidFill>
                  <a:latin typeface="微软雅黑" pitchFamily="34" charset="-122"/>
                  <a:ea typeface="微软雅黑" pitchFamily="34" charset="-122"/>
                </a:rPr>
                <a:t>CSNS Back-n; </a:t>
              </a:r>
              <a:r>
                <a:rPr lang="zh-CN" altLang="en-US" dirty="0">
                  <a:solidFill>
                    <a:srgbClr val="002060"/>
                  </a:solidFill>
                  <a:latin typeface="微软雅黑" pitchFamily="34" charset="-122"/>
                  <a:ea typeface="微软雅黑" pitchFamily="34" charset="-122"/>
                </a:rPr>
                <a:t>非典型有日本</a:t>
              </a:r>
              <a:r>
                <a:rPr lang="en-US" altLang="zh-CN" dirty="0" smtClean="0">
                  <a:solidFill>
                    <a:srgbClr val="002060"/>
                  </a:solidFill>
                  <a:latin typeface="微软雅黑" pitchFamily="34" charset="-122"/>
                  <a:ea typeface="微软雅黑" pitchFamily="34" charset="-122"/>
                </a:rPr>
                <a:t>J-PARC/ANRRI</a:t>
              </a:r>
              <a:r>
                <a:rPr lang="zh-CN" altLang="en-US" dirty="0" smtClean="0">
                  <a:solidFill>
                    <a:srgbClr val="002060"/>
                  </a:solidFill>
                  <a:latin typeface="微软雅黑" pitchFamily="34" charset="-122"/>
                  <a:ea typeface="微软雅黑" pitchFamily="34" charset="-122"/>
                </a:rPr>
                <a:t>。</a:t>
              </a:r>
              <a:endParaRPr lang="zh-CN" altLang="en-US" dirty="0">
                <a:solidFill>
                  <a:srgbClr val="002060"/>
                </a:solidFill>
                <a:latin typeface="微软雅黑" pitchFamily="34" charset="-122"/>
                <a:ea typeface="微软雅黑" pitchFamily="34" charset="-122"/>
              </a:endParaRPr>
            </a:p>
          </p:txBody>
        </p:sp>
      </p:grpSp>
      <p:sp>
        <p:nvSpPr>
          <p:cNvPr id="17411" name="TextBox 17"/>
          <p:cNvSpPr txBox="1">
            <a:spLocks noChangeArrowheads="1"/>
          </p:cNvSpPr>
          <p:nvPr/>
        </p:nvSpPr>
        <p:spPr bwMode="auto">
          <a:xfrm>
            <a:off x="3056581" y="928512"/>
            <a:ext cx="3704054" cy="492443"/>
          </a:xfrm>
          <a:prstGeom prst="rect">
            <a:avLst/>
          </a:prstGeom>
          <a:noFill/>
          <a:ln w="9525">
            <a:noFill/>
            <a:miter lim="800000"/>
            <a:headEnd/>
            <a:tailEnd/>
          </a:ln>
        </p:spPr>
        <p:txBody>
          <a:bodyPr wrap="square">
            <a:spAutoFit/>
          </a:bodyPr>
          <a:lstStyle/>
          <a:p>
            <a:r>
              <a:rPr lang="zh-CN" altLang="en-US" sz="2600" b="1" dirty="0">
                <a:solidFill>
                  <a:srgbClr val="C00000"/>
                </a:solidFill>
                <a:latin typeface="黑体" pitchFamily="49" charset="-122"/>
                <a:ea typeface="黑体" pitchFamily="49" charset="-122"/>
              </a:rPr>
              <a:t>加速器中子源的发展</a:t>
            </a:r>
          </a:p>
        </p:txBody>
      </p:sp>
    </p:spTree>
    <p:extLst>
      <p:ext uri="{BB962C8B-B14F-4D97-AF65-F5344CB8AC3E}">
        <p14:creationId xmlns:p14="http://schemas.microsoft.com/office/powerpoint/2010/main" val="1425149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中国极需高性能的白光中子源</a:t>
            </a:r>
          </a:p>
        </p:txBody>
      </p:sp>
      <p:sp>
        <p:nvSpPr>
          <p:cNvPr id="3" name="内容占位符 2"/>
          <p:cNvSpPr>
            <a:spLocks noGrp="1"/>
          </p:cNvSpPr>
          <p:nvPr>
            <p:ph idx="1"/>
          </p:nvPr>
        </p:nvSpPr>
        <p:spPr>
          <a:xfrm>
            <a:off x="251519" y="1447800"/>
            <a:ext cx="8774493" cy="2652713"/>
          </a:xfrm>
        </p:spPr>
        <p:txBody>
          <a:bodyPr/>
          <a:lstStyle/>
          <a:p>
            <a:pPr>
              <a:lnSpc>
                <a:spcPct val="105000"/>
              </a:lnSpc>
              <a:spcAft>
                <a:spcPts val="0"/>
              </a:spcAft>
            </a:pPr>
            <a:r>
              <a:rPr lang="zh-CN" altLang="en-US" sz="2500" dirty="0"/>
              <a:t>此前国内缺少高性能白光中子源，很多测量实验无法开展</a:t>
            </a:r>
            <a:endParaRPr lang="en-US" altLang="zh-CN" sz="2500" dirty="0"/>
          </a:p>
          <a:p>
            <a:pPr lvl="1">
              <a:lnSpc>
                <a:spcPct val="105000"/>
              </a:lnSpc>
              <a:spcAft>
                <a:spcPts val="0"/>
              </a:spcAft>
            </a:pPr>
            <a:r>
              <a:rPr lang="zh-CN" altLang="en-US" sz="2200" dirty="0"/>
              <a:t>强度高、分辨率好：高精度和极小反应截面测量</a:t>
            </a:r>
            <a:endParaRPr lang="en-US" altLang="zh-CN" sz="2200" dirty="0"/>
          </a:p>
          <a:p>
            <a:pPr lvl="1">
              <a:lnSpc>
                <a:spcPct val="105000"/>
              </a:lnSpc>
              <a:spcAft>
                <a:spcPts val="0"/>
              </a:spcAft>
            </a:pPr>
            <a:r>
              <a:rPr lang="zh-CN" altLang="en-US" sz="2200" dirty="0"/>
              <a:t>连续宽能谱：覆盖全能区，共振区精细结构</a:t>
            </a:r>
            <a:endParaRPr lang="en-US" altLang="zh-CN" sz="2200" dirty="0"/>
          </a:p>
          <a:p>
            <a:pPr lvl="1">
              <a:lnSpc>
                <a:spcPct val="105000"/>
              </a:lnSpc>
              <a:spcAft>
                <a:spcPts val="0"/>
              </a:spcAft>
            </a:pPr>
            <a:r>
              <a:rPr lang="zh-CN" altLang="en-US" sz="2200" dirty="0"/>
              <a:t>强大谱仪系统：高效率和高精度</a:t>
            </a:r>
            <a:endParaRPr lang="en-US" altLang="zh-CN" sz="2200" dirty="0"/>
          </a:p>
        </p:txBody>
      </p:sp>
      <p:sp>
        <p:nvSpPr>
          <p:cNvPr id="4" name="灯片编号占位符 3"/>
          <p:cNvSpPr>
            <a:spLocks noGrp="1"/>
          </p:cNvSpPr>
          <p:nvPr>
            <p:ph type="sldNum" sz="quarter" idx="10"/>
          </p:nvPr>
        </p:nvSpPr>
        <p:spPr/>
        <p:txBody>
          <a:bodyPr/>
          <a:lstStyle/>
          <a:p>
            <a:pPr>
              <a:defRPr/>
            </a:pPr>
            <a:fld id="{606CA3CC-FC68-4501-B855-7844B93351C0}" type="slidenum">
              <a:rPr lang="en-US" altLang="zh-CN" smtClean="0"/>
              <a:t>9</a:t>
            </a:fld>
            <a:endParaRPr lang="en-US" altLang="zh-CN" dirty="0"/>
          </a:p>
        </p:txBody>
      </p:sp>
      <p:grpSp>
        <p:nvGrpSpPr>
          <p:cNvPr id="17" name="组合 16"/>
          <p:cNvGrpSpPr/>
          <p:nvPr/>
        </p:nvGrpSpPr>
        <p:grpSpPr>
          <a:xfrm>
            <a:off x="1763688" y="3680877"/>
            <a:ext cx="7262325" cy="2988483"/>
            <a:chOff x="846138" y="539750"/>
            <a:chExt cx="8728877" cy="4146931"/>
          </a:xfrm>
        </p:grpSpPr>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024"/>
            <a:stretch/>
          </p:blipFill>
          <p:spPr bwMode="auto">
            <a:xfrm>
              <a:off x="846138" y="1944689"/>
              <a:ext cx="8728877"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组合 18"/>
            <p:cNvGrpSpPr/>
            <p:nvPr/>
          </p:nvGrpSpPr>
          <p:grpSpPr>
            <a:xfrm>
              <a:off x="1052513" y="539750"/>
              <a:ext cx="7577137" cy="4146931"/>
              <a:chOff x="1052513" y="539750"/>
              <a:chExt cx="7577137" cy="4146931"/>
            </a:xfrm>
          </p:grpSpPr>
          <p:sp>
            <p:nvSpPr>
              <p:cNvPr id="20" name="Text Box 3"/>
              <p:cNvSpPr txBox="1">
                <a:spLocks noChangeArrowheads="1"/>
              </p:cNvSpPr>
              <p:nvPr/>
            </p:nvSpPr>
            <p:spPr bwMode="auto">
              <a:xfrm>
                <a:off x="1052513" y="3721100"/>
                <a:ext cx="1346201"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a:ea typeface="仿宋_GB2312" pitchFamily="49" charset="-122"/>
                  </a:rPr>
                  <a:t>超冷中子</a:t>
                </a:r>
              </a:p>
            </p:txBody>
          </p:sp>
          <p:sp>
            <p:nvSpPr>
              <p:cNvPr id="21" name="Text Box 4"/>
              <p:cNvSpPr txBox="1">
                <a:spLocks noChangeArrowheads="1"/>
              </p:cNvSpPr>
              <p:nvPr/>
            </p:nvSpPr>
            <p:spPr bwMode="auto">
              <a:xfrm>
                <a:off x="2314575" y="3721100"/>
                <a:ext cx="1346201" cy="56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dirty="0">
                    <a:ea typeface="仿宋_GB2312" pitchFamily="49" charset="-122"/>
                  </a:rPr>
                  <a:t>冷中子</a:t>
                </a:r>
              </a:p>
            </p:txBody>
          </p:sp>
          <p:sp>
            <p:nvSpPr>
              <p:cNvPr id="22" name="Text Box 5"/>
              <p:cNvSpPr txBox="1">
                <a:spLocks noChangeArrowheads="1"/>
              </p:cNvSpPr>
              <p:nvPr/>
            </p:nvSpPr>
            <p:spPr bwMode="auto">
              <a:xfrm>
                <a:off x="3662363" y="3721100"/>
                <a:ext cx="1346201" cy="56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dirty="0">
                    <a:ea typeface="仿宋_GB2312" pitchFamily="49" charset="-122"/>
                  </a:rPr>
                  <a:t>热中子</a:t>
                </a:r>
              </a:p>
            </p:txBody>
          </p:sp>
          <p:sp>
            <p:nvSpPr>
              <p:cNvPr id="23" name="Text Box 6"/>
              <p:cNvSpPr txBox="1">
                <a:spLocks noChangeArrowheads="1"/>
              </p:cNvSpPr>
              <p:nvPr/>
            </p:nvSpPr>
            <p:spPr bwMode="auto">
              <a:xfrm>
                <a:off x="5432425" y="3721100"/>
                <a:ext cx="1346201"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dirty="0">
                    <a:ea typeface="仿宋_GB2312" pitchFamily="49" charset="-122"/>
                  </a:rPr>
                  <a:t>超热中子</a:t>
                </a:r>
              </a:p>
            </p:txBody>
          </p:sp>
          <p:sp>
            <p:nvSpPr>
              <p:cNvPr id="24" name="Text Box 7"/>
              <p:cNvSpPr txBox="1">
                <a:spLocks noChangeArrowheads="1"/>
              </p:cNvSpPr>
              <p:nvPr/>
            </p:nvSpPr>
            <p:spPr bwMode="auto">
              <a:xfrm>
                <a:off x="7283449" y="3721100"/>
                <a:ext cx="1346201" cy="56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a:ea typeface="仿宋_GB2312" pitchFamily="49" charset="-122"/>
                  </a:rPr>
                  <a:t>快中子</a:t>
                </a:r>
              </a:p>
            </p:txBody>
          </p:sp>
          <p:sp>
            <p:nvSpPr>
              <p:cNvPr id="25" name="AutoShape 8"/>
              <p:cNvSpPr>
                <a:spLocks/>
              </p:cNvSpPr>
              <p:nvPr/>
            </p:nvSpPr>
            <p:spPr bwMode="auto">
              <a:xfrm rot="5400000">
                <a:off x="4338638" y="1465263"/>
                <a:ext cx="79375" cy="1095375"/>
              </a:xfrm>
              <a:prstGeom prst="leftBrace">
                <a:avLst>
                  <a:gd name="adj1" fmla="val 11500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742950" indent="-285750" eaLnBrk="0" hangingPunct="0">
                  <a:spcBef>
                    <a:spcPct val="20000"/>
                  </a:spcBef>
                  <a:buClr>
                    <a:schemeClr val="hlink"/>
                  </a:buClr>
                  <a:buChar char="•"/>
                  <a:defRPr sz="3200">
                    <a:solidFill>
                      <a:schemeClr val="tx1"/>
                    </a:solidFill>
                    <a:latin typeface="Arial" charset="0"/>
                    <a:ea typeface="宋体" charset="-122"/>
                  </a:defRPr>
                </a:lvl2pPr>
                <a:lvl3pPr marL="1143000" indent="-228600"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600200" indent="-228600" eaLnBrk="0" hangingPunct="0">
                  <a:spcBef>
                    <a:spcPct val="20000"/>
                  </a:spcBef>
                  <a:buClr>
                    <a:schemeClr val="hlink"/>
                  </a:buClr>
                  <a:buSzPct val="115000"/>
                  <a:buChar char="•"/>
                  <a:defRPr sz="2300">
                    <a:solidFill>
                      <a:schemeClr val="tx1"/>
                    </a:solidFill>
                    <a:latin typeface="Arial" charset="0"/>
                    <a:ea typeface="宋体" charset="-122"/>
                  </a:defRPr>
                </a:lvl4pPr>
                <a:lvl5pPr marL="2057400" indent="-228600"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eaLnBrk="1" hangingPunct="1">
                  <a:spcBef>
                    <a:spcPct val="0"/>
                  </a:spcBef>
                  <a:buClrTx/>
                  <a:buFontTx/>
                  <a:buNone/>
                </a:pPr>
                <a:endParaRPr lang="zh-CN" altLang="en-US" sz="1600"/>
              </a:p>
            </p:txBody>
          </p:sp>
          <p:sp>
            <p:nvSpPr>
              <p:cNvPr id="26" name="Text Box 9"/>
              <p:cNvSpPr txBox="1">
                <a:spLocks noChangeArrowheads="1"/>
              </p:cNvSpPr>
              <p:nvPr/>
            </p:nvSpPr>
            <p:spPr bwMode="auto">
              <a:xfrm>
                <a:off x="3832224" y="1498601"/>
                <a:ext cx="1346201" cy="48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dirty="0">
                    <a:ea typeface="仿宋_GB2312" pitchFamily="49" charset="-122"/>
                  </a:rPr>
                  <a:t>我们原有</a:t>
                </a:r>
              </a:p>
            </p:txBody>
          </p:sp>
          <p:sp>
            <p:nvSpPr>
              <p:cNvPr id="27" name="AutoShape 10"/>
              <p:cNvSpPr>
                <a:spLocks/>
              </p:cNvSpPr>
              <p:nvPr/>
            </p:nvSpPr>
            <p:spPr bwMode="auto">
              <a:xfrm rot="5400000">
                <a:off x="7454900" y="1550988"/>
                <a:ext cx="77788" cy="925512"/>
              </a:xfrm>
              <a:prstGeom prst="leftBrace">
                <a:avLst>
                  <a:gd name="adj1" fmla="val 99149"/>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742950" indent="-285750" eaLnBrk="0" hangingPunct="0">
                  <a:spcBef>
                    <a:spcPct val="20000"/>
                  </a:spcBef>
                  <a:buClr>
                    <a:schemeClr val="hlink"/>
                  </a:buClr>
                  <a:buChar char="•"/>
                  <a:defRPr sz="3200">
                    <a:solidFill>
                      <a:schemeClr val="tx1"/>
                    </a:solidFill>
                    <a:latin typeface="Arial" charset="0"/>
                    <a:ea typeface="宋体" charset="-122"/>
                  </a:defRPr>
                </a:lvl2pPr>
                <a:lvl3pPr marL="1143000" indent="-228600"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600200" indent="-228600" eaLnBrk="0" hangingPunct="0">
                  <a:spcBef>
                    <a:spcPct val="20000"/>
                  </a:spcBef>
                  <a:buClr>
                    <a:schemeClr val="hlink"/>
                  </a:buClr>
                  <a:buSzPct val="115000"/>
                  <a:buChar char="•"/>
                  <a:defRPr sz="2300">
                    <a:solidFill>
                      <a:schemeClr val="tx1"/>
                    </a:solidFill>
                    <a:latin typeface="Arial" charset="0"/>
                    <a:ea typeface="宋体" charset="-122"/>
                  </a:defRPr>
                </a:lvl4pPr>
                <a:lvl5pPr marL="2057400" indent="-228600"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eaLnBrk="1" hangingPunct="1">
                  <a:spcBef>
                    <a:spcPct val="0"/>
                  </a:spcBef>
                  <a:buClrTx/>
                  <a:buFontTx/>
                  <a:buNone/>
                </a:pPr>
                <a:endParaRPr lang="zh-CN" altLang="en-US" sz="1600"/>
              </a:p>
            </p:txBody>
          </p:sp>
          <p:sp>
            <p:nvSpPr>
              <p:cNvPr id="28" name="Text Box 11"/>
              <p:cNvSpPr txBox="1">
                <a:spLocks noChangeArrowheads="1"/>
              </p:cNvSpPr>
              <p:nvPr/>
            </p:nvSpPr>
            <p:spPr bwMode="auto">
              <a:xfrm>
                <a:off x="6862763" y="1498601"/>
                <a:ext cx="1346201" cy="48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dirty="0">
                    <a:ea typeface="仿宋_GB2312" pitchFamily="49" charset="-122"/>
                  </a:rPr>
                  <a:t>我们原有</a:t>
                </a:r>
              </a:p>
            </p:txBody>
          </p:sp>
          <p:sp>
            <p:nvSpPr>
              <p:cNvPr id="29" name="AutoShape 12"/>
              <p:cNvSpPr>
                <a:spLocks/>
              </p:cNvSpPr>
              <p:nvPr/>
            </p:nvSpPr>
            <p:spPr bwMode="auto">
              <a:xfrm rot="5400000">
                <a:off x="5980906" y="-889793"/>
                <a:ext cx="79375" cy="4376738"/>
              </a:xfrm>
              <a:prstGeom prst="leftBrace">
                <a:avLst>
                  <a:gd name="adj1" fmla="val 45950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742950" indent="-285750" eaLnBrk="0" hangingPunct="0">
                  <a:spcBef>
                    <a:spcPct val="20000"/>
                  </a:spcBef>
                  <a:buClr>
                    <a:schemeClr val="hlink"/>
                  </a:buClr>
                  <a:buChar char="•"/>
                  <a:defRPr sz="3200">
                    <a:solidFill>
                      <a:schemeClr val="tx1"/>
                    </a:solidFill>
                    <a:latin typeface="Arial" charset="0"/>
                    <a:ea typeface="宋体" charset="-122"/>
                  </a:defRPr>
                </a:lvl2pPr>
                <a:lvl3pPr marL="1143000" indent="-228600"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600200" indent="-228600" eaLnBrk="0" hangingPunct="0">
                  <a:spcBef>
                    <a:spcPct val="20000"/>
                  </a:spcBef>
                  <a:buClr>
                    <a:schemeClr val="hlink"/>
                  </a:buClr>
                  <a:buSzPct val="115000"/>
                  <a:buChar char="•"/>
                  <a:defRPr sz="2300">
                    <a:solidFill>
                      <a:schemeClr val="tx1"/>
                    </a:solidFill>
                    <a:latin typeface="Arial" charset="0"/>
                    <a:ea typeface="宋体" charset="-122"/>
                  </a:defRPr>
                </a:lvl4pPr>
                <a:lvl5pPr marL="2057400" indent="-228600"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eaLnBrk="1" hangingPunct="1">
                  <a:spcBef>
                    <a:spcPct val="0"/>
                  </a:spcBef>
                  <a:buClrTx/>
                  <a:buFontTx/>
                  <a:buNone/>
                </a:pPr>
                <a:endParaRPr lang="zh-CN" altLang="en-US" sz="1600"/>
              </a:p>
            </p:txBody>
          </p:sp>
          <p:sp>
            <p:nvSpPr>
              <p:cNvPr id="30" name="Text Box 13"/>
              <p:cNvSpPr txBox="1">
                <a:spLocks noChangeArrowheads="1"/>
              </p:cNvSpPr>
              <p:nvPr/>
            </p:nvSpPr>
            <p:spPr bwMode="auto">
              <a:xfrm>
                <a:off x="4252913" y="539750"/>
                <a:ext cx="3873500" cy="56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522288" indent="-325438" defTabSz="1042988" eaLnBrk="0" hangingPunct="0">
                  <a:spcBef>
                    <a:spcPct val="20000"/>
                  </a:spcBef>
                  <a:buClr>
                    <a:schemeClr val="hlink"/>
                  </a:buClr>
                  <a:buChar char="•"/>
                  <a:defRPr sz="3200">
                    <a:solidFill>
                      <a:schemeClr val="tx1"/>
                    </a:solidFill>
                    <a:latin typeface="Arial" charset="0"/>
                    <a:ea typeface="宋体" charset="-122"/>
                  </a:defRPr>
                </a:lvl2pPr>
                <a:lvl3pPr marL="104298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56527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08597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5431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0003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4575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391477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algn="ctr" eaLnBrk="1" hangingPunct="1">
                  <a:spcBef>
                    <a:spcPct val="50000"/>
                  </a:spcBef>
                  <a:buClrTx/>
                  <a:buFontTx/>
                  <a:buNone/>
                </a:pPr>
                <a:r>
                  <a:rPr lang="zh-CN" altLang="en-US" sz="1600" b="1">
                    <a:ea typeface="仿宋_GB2312" pitchFamily="49" charset="-122"/>
                  </a:rPr>
                  <a:t>核数据测量需要的能区</a:t>
                </a:r>
              </a:p>
            </p:txBody>
          </p:sp>
        </p:grpSp>
      </p:grpSp>
      <p:sp>
        <p:nvSpPr>
          <p:cNvPr id="31" name="Text Box 14"/>
          <p:cNvSpPr txBox="1">
            <a:spLocks noChangeArrowheads="1"/>
          </p:cNvSpPr>
          <p:nvPr/>
        </p:nvSpPr>
        <p:spPr bwMode="auto">
          <a:xfrm>
            <a:off x="232138" y="3298474"/>
            <a:ext cx="36197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spcBef>
                <a:spcPct val="20000"/>
              </a:spcBef>
              <a:buClr>
                <a:schemeClr val="folHlink"/>
              </a:buClr>
              <a:buFont typeface="Wingdings" pitchFamily="2" charset="2"/>
              <a:buChar char="§"/>
              <a:defRPr sz="3700">
                <a:solidFill>
                  <a:schemeClr val="tx1"/>
                </a:solidFill>
                <a:latin typeface="Arial" charset="0"/>
                <a:ea typeface="宋体" charset="-122"/>
              </a:defRPr>
            </a:lvl1pPr>
            <a:lvl2pPr marL="847725" indent="-325438" defTabSz="1042988" eaLnBrk="0" hangingPunct="0">
              <a:spcBef>
                <a:spcPct val="20000"/>
              </a:spcBef>
              <a:buClr>
                <a:schemeClr val="hlink"/>
              </a:buClr>
              <a:buChar char="•"/>
              <a:defRPr sz="3200">
                <a:solidFill>
                  <a:schemeClr val="tx1"/>
                </a:solidFill>
                <a:latin typeface="Arial" charset="0"/>
                <a:ea typeface="宋体" charset="-122"/>
              </a:defRPr>
            </a:lvl2pPr>
            <a:lvl3pPr marL="1303338" indent="-260350" defTabSz="1042988" eaLnBrk="0" hangingPunct="0">
              <a:spcBef>
                <a:spcPct val="20000"/>
              </a:spcBef>
              <a:buClr>
                <a:schemeClr val="folHlink"/>
              </a:buClr>
              <a:buFont typeface="Wingdings" pitchFamily="2" charset="2"/>
              <a:buChar char="§"/>
              <a:defRPr sz="2700">
                <a:solidFill>
                  <a:schemeClr val="tx1"/>
                </a:solidFill>
                <a:latin typeface="Arial" charset="0"/>
                <a:ea typeface="宋体" charset="-122"/>
              </a:defRPr>
            </a:lvl3pPr>
            <a:lvl4pPr marL="1825625" indent="-260350" defTabSz="1042988" eaLnBrk="0" hangingPunct="0">
              <a:spcBef>
                <a:spcPct val="20000"/>
              </a:spcBef>
              <a:buClr>
                <a:schemeClr val="hlink"/>
              </a:buClr>
              <a:buSzPct val="115000"/>
              <a:buChar char="•"/>
              <a:defRPr sz="2300">
                <a:solidFill>
                  <a:schemeClr val="tx1"/>
                </a:solidFill>
                <a:latin typeface="Arial" charset="0"/>
                <a:ea typeface="宋体" charset="-122"/>
              </a:defRPr>
            </a:lvl4pPr>
            <a:lvl5pPr marL="2346325" indent="-260350" defTabSz="1042988" eaLnBrk="0" hangingPunct="0">
              <a:spcBef>
                <a:spcPct val="20000"/>
              </a:spcBef>
              <a:buClr>
                <a:schemeClr val="folHlink"/>
              </a:buClr>
              <a:buFont typeface="Wingdings" pitchFamily="2" charset="2"/>
              <a:buChar char="§"/>
              <a:defRPr sz="2300">
                <a:solidFill>
                  <a:schemeClr val="tx1"/>
                </a:solidFill>
                <a:latin typeface="Arial" charset="0"/>
                <a:ea typeface="宋体" charset="-122"/>
              </a:defRPr>
            </a:lvl5pPr>
            <a:lvl6pPr marL="28035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6pPr>
            <a:lvl7pPr marL="32607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7pPr>
            <a:lvl8pPr marL="37179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8pPr>
            <a:lvl9pPr marL="4175125" indent="-260350" defTabSz="1042988" eaLnBrk="0" fontAlgn="base" hangingPunct="0">
              <a:spcBef>
                <a:spcPct val="20000"/>
              </a:spcBef>
              <a:spcAft>
                <a:spcPct val="0"/>
              </a:spcAft>
              <a:buClr>
                <a:schemeClr val="folHlink"/>
              </a:buClr>
              <a:buFont typeface="Wingdings" pitchFamily="2" charset="2"/>
              <a:buChar char="§"/>
              <a:defRPr sz="2300">
                <a:solidFill>
                  <a:schemeClr val="tx1"/>
                </a:solidFill>
                <a:latin typeface="Arial" charset="0"/>
                <a:ea typeface="宋体" charset="-122"/>
              </a:defRPr>
            </a:lvl9pPr>
          </a:lstStyle>
          <a:p>
            <a:pPr indent="-72000" eaLnBrk="1" hangingPunct="1">
              <a:spcBef>
                <a:spcPts val="600"/>
              </a:spcBef>
              <a:buClrTx/>
            </a:pPr>
            <a:r>
              <a:rPr lang="zh-CN" altLang="en-US" sz="2000" b="1" dirty="0">
                <a:solidFill>
                  <a:srgbClr val="FF0000"/>
                </a:solidFill>
              </a:rPr>
              <a:t> 共振区空白（</a:t>
            </a:r>
            <a:r>
              <a:rPr lang="en-US" altLang="zh-CN" sz="2000" b="1" dirty="0">
                <a:solidFill>
                  <a:srgbClr val="FF0000"/>
                </a:solidFill>
              </a:rPr>
              <a:t>eV-1 MeV</a:t>
            </a:r>
            <a:r>
              <a:rPr lang="zh-CN" altLang="en-US" sz="2000" b="1" dirty="0">
                <a:solidFill>
                  <a:srgbClr val="FF0000"/>
                </a:solidFill>
              </a:rPr>
              <a:t>）</a:t>
            </a:r>
          </a:p>
          <a:p>
            <a:pPr eaLnBrk="1" hangingPunct="1">
              <a:spcBef>
                <a:spcPts val="600"/>
              </a:spcBef>
              <a:buClrTx/>
            </a:pPr>
            <a:r>
              <a:rPr lang="zh-CN" altLang="en-US" sz="2000" b="1" dirty="0">
                <a:solidFill>
                  <a:srgbClr val="FF0000"/>
                </a:solidFill>
              </a:rPr>
              <a:t> 快中子区单能点少，强度弱</a:t>
            </a:r>
            <a:endParaRPr lang="en-US" altLang="zh-CN" sz="2000" b="1" dirty="0">
              <a:solidFill>
                <a:srgbClr val="FF0000"/>
              </a:solidFill>
            </a:endParaRPr>
          </a:p>
          <a:p>
            <a:pPr eaLnBrk="1" hangingPunct="1">
              <a:spcBef>
                <a:spcPts val="600"/>
              </a:spcBef>
              <a:buClrTx/>
            </a:pPr>
            <a:r>
              <a:rPr lang="zh-CN" altLang="en-US" sz="2000" b="1" dirty="0">
                <a:solidFill>
                  <a:srgbClr val="FF0000"/>
                </a:solidFill>
              </a:rPr>
              <a:t> 原来水平不高，但近来发展非常快</a:t>
            </a:r>
          </a:p>
        </p:txBody>
      </p:sp>
    </p:spTree>
    <p:extLst>
      <p:ext uri="{BB962C8B-B14F-4D97-AF65-F5344CB8AC3E}">
        <p14:creationId xmlns:p14="http://schemas.microsoft.com/office/powerpoint/2010/main" val="2234335041"/>
      </p:ext>
    </p:extLst>
  </p:cSld>
  <p:clrMapOvr>
    <a:masterClrMapping/>
  </p:clrMapOvr>
  <p:transition>
    <p:fade/>
  </p:transition>
</p:sld>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SNS报告模板-2011">
  <a:themeElements>
    <a:clrScheme name="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CSNS讲演稿母板">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SNS讲演稿母板">
  <a:themeElements>
    <a:clrScheme name="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CSNS讲演稿母板">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themeOverride>
</file>

<file path=docProps/app.xml><?xml version="1.0" encoding="utf-8"?>
<Properties xmlns="http://schemas.openxmlformats.org/officeDocument/2006/extended-properties" xmlns:vt="http://schemas.openxmlformats.org/officeDocument/2006/docPropsVTypes">
  <Template>CSNS束流扩展应用工作计划和经费安排-20130423</Template>
  <TotalTime>32321</TotalTime>
  <Words>2653</Words>
  <Application>Microsoft Office PowerPoint</Application>
  <PresentationFormat>全屏显示(4:3)</PresentationFormat>
  <Paragraphs>378</Paragraphs>
  <Slides>35</Slides>
  <Notes>19</Notes>
  <HiddenSlides>0</HiddenSlides>
  <MMClips>0</MMClips>
  <ScaleCrop>false</ScaleCrop>
  <HeadingPairs>
    <vt:vector size="8" baseType="variant">
      <vt:variant>
        <vt:lpstr>已用的字体</vt:lpstr>
      </vt:variant>
      <vt:variant>
        <vt:i4>15</vt:i4>
      </vt:variant>
      <vt:variant>
        <vt:lpstr>主题</vt:lpstr>
      </vt:variant>
      <vt:variant>
        <vt:i4>3</vt:i4>
      </vt:variant>
      <vt:variant>
        <vt:lpstr>嵌入 OLE 服务器</vt:lpstr>
      </vt:variant>
      <vt:variant>
        <vt:i4>1</vt:i4>
      </vt:variant>
      <vt:variant>
        <vt:lpstr>幻灯片标题</vt:lpstr>
      </vt:variant>
      <vt:variant>
        <vt:i4>35</vt:i4>
      </vt:variant>
    </vt:vector>
  </HeadingPairs>
  <TitlesOfParts>
    <vt:vector size="54" baseType="lpstr">
      <vt:lpstr>Arial Unicode MS</vt:lpstr>
      <vt:lpstr>仿宋_GB2312</vt:lpstr>
      <vt:lpstr>黑体</vt:lpstr>
      <vt:lpstr>华文琥珀</vt:lpstr>
      <vt:lpstr>华文新魏</vt:lpstr>
      <vt:lpstr>楷体_GB2312</vt:lpstr>
      <vt:lpstr>宋体</vt:lpstr>
      <vt:lpstr>微软雅黑</vt:lpstr>
      <vt:lpstr>Arial</vt:lpstr>
      <vt:lpstr>Calibri</vt:lpstr>
      <vt:lpstr>Comic Sans MS</vt:lpstr>
      <vt:lpstr>Impact</vt:lpstr>
      <vt:lpstr>Symbol</vt:lpstr>
      <vt:lpstr>Times New Roman</vt:lpstr>
      <vt:lpstr>Wingdings</vt:lpstr>
      <vt:lpstr>1_CSNS讲演稿母板</vt:lpstr>
      <vt:lpstr>CSNS报告模板-2011</vt:lpstr>
      <vt:lpstr>CSNS讲演稿母板</vt:lpstr>
      <vt:lpstr>Origin95.Graph</vt:lpstr>
      <vt:lpstr>PowerPoint 演示文稿</vt:lpstr>
      <vt:lpstr>CSNS反角白光中子源和多学科应用</vt:lpstr>
      <vt:lpstr>报告提纲</vt:lpstr>
      <vt:lpstr>PowerPoint 演示文稿</vt:lpstr>
      <vt:lpstr>PowerPoint 演示文稿</vt:lpstr>
      <vt:lpstr>CSNS打靶功率提升</vt:lpstr>
      <vt:lpstr>反角白光中子束流</vt:lpstr>
      <vt:lpstr>PowerPoint 演示文稿</vt:lpstr>
      <vt:lpstr>中国极需高性能的白光中子源</vt:lpstr>
      <vt:lpstr>CSNS Back-n与国际主流白光中子源的比较</vt:lpstr>
      <vt:lpstr>Back-n白光中子实验装置里程碑</vt:lpstr>
      <vt:lpstr>PowerPoint 演示文稿</vt:lpstr>
      <vt:lpstr>PowerPoint 演示文稿</vt:lpstr>
      <vt:lpstr>PowerPoint 演示文稿</vt:lpstr>
      <vt:lpstr>1.1 - (n,)反应或中子俘获截面测量</vt:lpstr>
      <vt:lpstr>PowerPoint 演示文稿</vt:lpstr>
      <vt:lpstr>PowerPoint 演示文稿</vt:lpstr>
      <vt:lpstr>1.4 - (n, lcp)反应或轻带电粒子出射测量</vt:lpstr>
      <vt:lpstr>5 – 在束Gamma谱学和非弹反应截面测量</vt:lpstr>
      <vt:lpstr>共用电子学和数据获取系统</vt:lpstr>
      <vt:lpstr>已开展的核数据测量实验</vt:lpstr>
      <vt:lpstr>Highlights</vt:lpstr>
      <vt:lpstr>Potential application in basic neutron physics</vt:lpstr>
      <vt:lpstr>2. 极宽连续能谱的中子探测器标定平台</vt:lpstr>
      <vt:lpstr>探测器标定主要服务对象</vt:lpstr>
      <vt:lpstr>3. 辐射效应测试</vt:lpstr>
      <vt:lpstr>助力国家半导体/芯片产业发展</vt:lpstr>
      <vt:lpstr>PowerPoint 演示文稿</vt:lpstr>
      <vt:lpstr>4. 中子成像和核素成分分析</vt:lpstr>
      <vt:lpstr>PowerPoint 演示文稿</vt:lpstr>
      <vt:lpstr>PowerPoint 演示文稿</vt:lpstr>
      <vt:lpstr>PowerPoint 演示文稿</vt:lpstr>
      <vt:lpstr>Back-n年供束情况</vt:lpstr>
      <vt:lpstr>PowerPoint 演示文稿</vt:lpstr>
      <vt:lpstr>总结</vt:lpstr>
    </vt:vector>
  </TitlesOfParts>
  <Company>Workgroup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项目总览</dc:title>
  <dc:creator>User</dc:creator>
  <cp:lastModifiedBy>J.Y.Tang</cp:lastModifiedBy>
  <cp:revision>676</cp:revision>
  <cp:lastPrinted>1601-01-01T00:00:00Z</cp:lastPrinted>
  <dcterms:created xsi:type="dcterms:W3CDTF">2009-05-20T08:30:35Z</dcterms:created>
  <dcterms:modified xsi:type="dcterms:W3CDTF">2022-08-26T23:42:08Z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LCID">
    <vt:i4>2052</vt:i4>
  </property>
</Properties>
</file>