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6"/>
  </p:notesMasterIdLst>
  <p:sldIdLst>
    <p:sldId id="256" r:id="rId2"/>
    <p:sldId id="387" r:id="rId3"/>
    <p:sldId id="617" r:id="rId4"/>
    <p:sldId id="619" r:id="rId5"/>
    <p:sldId id="622" r:id="rId6"/>
    <p:sldId id="623" r:id="rId7"/>
    <p:sldId id="466" r:id="rId8"/>
    <p:sldId id="470" r:id="rId9"/>
    <p:sldId id="329" r:id="rId10"/>
    <p:sldId id="473" r:id="rId11"/>
    <p:sldId id="606" r:id="rId12"/>
    <p:sldId id="650" r:id="rId13"/>
    <p:sldId id="265" r:id="rId14"/>
    <p:sldId id="258" r:id="rId15"/>
    <p:sldId id="671" r:id="rId16"/>
    <p:sldId id="672" r:id="rId17"/>
    <p:sldId id="675" r:id="rId18"/>
    <p:sldId id="676" r:id="rId19"/>
    <p:sldId id="677" r:id="rId20"/>
    <p:sldId id="645" r:id="rId21"/>
    <p:sldId id="673" r:id="rId22"/>
    <p:sldId id="588" r:id="rId23"/>
    <p:sldId id="498" r:id="rId24"/>
    <p:sldId id="70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91EC2"/>
    <a:srgbClr val="CA77FB"/>
    <a:srgbClr val="FB59F3"/>
    <a:srgbClr val="5C30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7" autoAdjust="0"/>
    <p:restoredTop sz="94660"/>
  </p:normalViewPr>
  <p:slideViewPr>
    <p:cSldViewPr snapToGrid="0">
      <p:cViewPr varScale="1">
        <p:scale>
          <a:sx n="122" d="100"/>
          <a:sy n="122" d="100"/>
        </p:scale>
        <p:origin x="48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111C4B-72BC-4D7B-9C93-6225B6EF6CCC}" type="datetimeFigureOut">
              <a:rPr lang="LID4096" smtClean="0"/>
              <a:t>8/28/22</a:t>
            </a:fld>
            <a:endParaRPr lang="LID4096"/>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68E0ED-6E77-4BE1-82FF-B35245703702}" type="slidenum">
              <a:rPr lang="LID4096" smtClean="0"/>
              <a:t>‹#›</a:t>
            </a:fld>
            <a:endParaRPr lang="LID4096"/>
          </a:p>
        </p:txBody>
      </p:sp>
    </p:spTree>
    <p:extLst>
      <p:ext uri="{BB962C8B-B14F-4D97-AF65-F5344CB8AC3E}">
        <p14:creationId xmlns:p14="http://schemas.microsoft.com/office/powerpoint/2010/main" val="399257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326D7E8-AEA9-4372-89ED-924FAA60D1AC}" type="slidenum">
              <a:rPr lang="en-US" smtClean="0"/>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2326D7E8-AEA9-4372-89ED-924FAA60D1AC}" type="slidenum">
              <a:rPr lang="en-US" smtClean="0"/>
              <a:t>22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zh-CN" altLang="en-US"/>
          </a:p>
        </p:txBody>
      </p:sp>
      <p:sp>
        <p:nvSpPr>
          <p:cNvPr id="4" name="Slide Number Placeholder 3"/>
          <p:cNvSpPr>
            <a:spLocks noGrp="1"/>
          </p:cNvSpPr>
          <p:nvPr>
            <p:ph type="sldNum" sz="quarter" idx="10"/>
          </p:nvPr>
        </p:nvSpPr>
        <p:spPr/>
        <p:txBody>
          <a:bodyPr/>
          <a:lstStyle/>
          <a:p>
            <a:fld id="{2326D7E8-AEA9-4372-89ED-924FAA60D1AC}" type="slidenum">
              <a:rPr lang="en-US" smtClean="0"/>
              <a:t>23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fld id="{AB31BAC7-E889-9646-A232-530CB60F9CA1}" type="slidenum">
              <a:rPr lang="en-US" smtClean="0"/>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326D7E8-AEA9-4372-89ED-924FAA60D1AC}" type="slidenum">
              <a:rPr lang="en-US" smtClean="0"/>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BF67CAED-4F6D-48EB-ADCE-01B942D6FF3C}" type="slidenum">
              <a:rPr lang="zh-CN" altLang="en-US" smtClean="0"/>
              <a:t>5</a:t>
            </a:fld>
            <a:endParaRPr lang="zh-CN" altLang="en-US"/>
          </a:p>
        </p:txBody>
      </p:sp>
    </p:spTree>
    <p:extLst>
      <p:ext uri="{BB962C8B-B14F-4D97-AF65-F5344CB8AC3E}">
        <p14:creationId xmlns:p14="http://schemas.microsoft.com/office/powerpoint/2010/main" val="4062305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26D7E8-AEA9-4372-89ED-924FAA60D1AC}" type="slidenum">
              <a:rPr lang="en-US" smtClean="0"/>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Inclusive electron-scattering</a:t>
            </a:r>
            <a:r>
              <a:rPr lang="en-US" baseline="0" dirty="0"/>
              <a:t> cross section can be applied to study the nuclear structure. Simply speaking, cross section directly connect to the probabilities of the reaction in a unit phase space, for example, the energy </a:t>
            </a:r>
            <a:r>
              <a:rPr lang="en-US" baseline="0" dirty="0" err="1"/>
              <a:t>spacen</a:t>
            </a:r>
            <a:r>
              <a:rPr lang="en-US" baseline="0" dirty="0"/>
              <a:t> and the angular space. Inclusive measurement means that we only measure the cross sections of the scattered electrons.</a:t>
            </a:r>
          </a:p>
          <a:p>
            <a:endParaRPr lang="en-US" baseline="0" dirty="0"/>
          </a:p>
          <a:p>
            <a:r>
              <a:rPr lang="en-US" baseline="0" dirty="0"/>
              <a:t>2, In the </a:t>
            </a:r>
            <a:r>
              <a:rPr lang="en-US" baseline="0" dirty="0" err="1"/>
              <a:t>Quasielastic</a:t>
            </a:r>
            <a:r>
              <a:rPr lang="en-US" baseline="0" dirty="0"/>
              <a:t> region, the electrons interact with nucleons inside the nucleons, so the inclusive cross section is proportional to the spectral function, which represent the property of the nucleon, and link to the nuclear structure. </a:t>
            </a:r>
          </a:p>
          <a:p>
            <a:endParaRPr lang="en-US" baseline="0" dirty="0"/>
          </a:p>
          <a:p>
            <a:r>
              <a:rPr lang="en-US" baseline="0" dirty="0"/>
              <a:t>3, The other important feature of the inclusive cross section is that we can extract the F(y) scaling function, which the integral of the spectral function and have very small Q2 dependence. And, the momentum distribution, which I have mentioned many time, can be extracted from the F(y) function.</a:t>
            </a:r>
          </a:p>
          <a:p>
            <a:endParaRPr lang="en-US" baseline="0" dirty="0"/>
          </a:p>
          <a:p>
            <a:r>
              <a:rPr lang="en-US" baseline="0" dirty="0"/>
              <a:t>The momentum distribution distribution, together with the </a:t>
            </a:r>
            <a:r>
              <a:rPr lang="en-US" baseline="0" dirty="0" err="1"/>
              <a:t>nuclcear</a:t>
            </a:r>
            <a:r>
              <a:rPr lang="en-US" baseline="0" dirty="0"/>
              <a:t> </a:t>
            </a:r>
            <a:r>
              <a:rPr lang="en-US" baseline="0" dirty="0" err="1"/>
              <a:t>denstiy</a:t>
            </a:r>
            <a:r>
              <a:rPr lang="en-US" baseline="0" dirty="0"/>
              <a:t> distribution, are the two essential properties we want to study on the </a:t>
            </a:r>
            <a:r>
              <a:rPr lang="en-US" baseline="0" dirty="0" err="1"/>
              <a:t>nuclues</a:t>
            </a:r>
            <a:r>
              <a:rPr lang="en-US" baseline="0" dirty="0"/>
              <a:t>. And the inclusive cross section measurement provide a way to measure this distribution.</a:t>
            </a:r>
          </a:p>
          <a:p>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2326D7E8-AEA9-4372-89ED-924FAA60D1AC}" type="slidenum">
              <a:rPr lang="en-US" smtClean="0"/>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2326D7E8-AEA9-4372-89ED-924FAA60D1AC}" type="slidenum">
              <a:rPr lang="en-US" smtClean="0"/>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The other</a:t>
            </a:r>
            <a:r>
              <a:rPr lang="en-US" altLang="zh-CN" baseline="0" dirty="0"/>
              <a:t> very important feature of SRC is the </a:t>
            </a:r>
            <a:r>
              <a:rPr lang="en-US" altLang="zh-CN" baseline="0" dirty="0" err="1"/>
              <a:t>isospin</a:t>
            </a:r>
            <a:r>
              <a:rPr lang="en-US" altLang="zh-CN" baseline="0" dirty="0"/>
              <a:t> dependence.</a:t>
            </a:r>
          </a:p>
          <a:p>
            <a:endParaRPr lang="en-US" altLang="zh-CN" baseline="0" dirty="0"/>
          </a:p>
          <a:p>
            <a:r>
              <a:rPr lang="en-US" altLang="zh-CN" baseline="0" dirty="0"/>
              <a:t>1, Since two nucleons interact through </a:t>
            </a:r>
            <a:r>
              <a:rPr lang="en-US" altLang="zh-CN" baseline="0" dirty="0" err="1"/>
              <a:t>exchaing</a:t>
            </a:r>
            <a:r>
              <a:rPr lang="en-US" altLang="zh-CN" baseline="0" dirty="0"/>
              <a:t> one pion, so the parity has to be one. And the lowest state should be the orbital momentum L equal to zero, while the total spin equal to one.</a:t>
            </a:r>
          </a:p>
          <a:p>
            <a:r>
              <a:rPr lang="en-US" altLang="zh-CN" baseline="0" dirty="0"/>
              <a:t>2, the definition of the tensor component requires that the spins of two nucleons have to be line-up to get the attractive force. </a:t>
            </a:r>
          </a:p>
          <a:p>
            <a:r>
              <a:rPr lang="en-US" altLang="zh-CN" baseline="0" dirty="0"/>
              <a:t>3, Since two’s nucleon’s spin are the same, considering the </a:t>
            </a:r>
            <a:r>
              <a:rPr lang="en-US" altLang="zh-CN" baseline="0" dirty="0" err="1"/>
              <a:t>pauli</a:t>
            </a:r>
            <a:r>
              <a:rPr lang="en-US" altLang="zh-CN" baseline="0" dirty="0"/>
              <a:t> principle, the </a:t>
            </a:r>
            <a:r>
              <a:rPr lang="en-US" altLang="zh-CN" baseline="0" dirty="0" err="1"/>
              <a:t>isospin</a:t>
            </a:r>
            <a:r>
              <a:rPr lang="en-US" altLang="zh-CN" baseline="0" dirty="0"/>
              <a:t> should be zero. Hence the n-p pairs are the most stable </a:t>
            </a:r>
            <a:r>
              <a:rPr lang="en-US" altLang="zh-CN" baseline="0" dirty="0" err="1"/>
              <a:t>configrations</a:t>
            </a:r>
            <a:r>
              <a:rPr lang="en-US" altLang="zh-CN" baseline="0" dirty="0"/>
              <a:t>.</a:t>
            </a:r>
          </a:p>
          <a:p>
            <a:endParaRPr lang="en-US" altLang="zh-CN" dirty="0"/>
          </a:p>
          <a:p>
            <a:r>
              <a:rPr lang="en-US" altLang="zh-CN" dirty="0"/>
              <a:t>In</a:t>
            </a:r>
            <a:r>
              <a:rPr lang="en-US" altLang="zh-CN" baseline="0" dirty="0"/>
              <a:t> other words, the tensor force favor the </a:t>
            </a:r>
            <a:r>
              <a:rPr lang="en-US" altLang="zh-CN" baseline="0" dirty="0" err="1"/>
              <a:t>np</a:t>
            </a:r>
            <a:r>
              <a:rPr lang="en-US" altLang="zh-CN" baseline="0" dirty="0"/>
              <a:t> </a:t>
            </a:r>
            <a:r>
              <a:rPr lang="en-US" altLang="zh-CN" baseline="0" dirty="0" err="1"/>
              <a:t>paris</a:t>
            </a:r>
            <a:r>
              <a:rPr lang="en-US" altLang="zh-CN" baseline="0" dirty="0"/>
              <a:t> in the 2N-SRC.</a:t>
            </a:r>
            <a:endParaRPr lang="zh-CN" altLang="en-US" dirty="0"/>
          </a:p>
        </p:txBody>
      </p:sp>
      <p:sp>
        <p:nvSpPr>
          <p:cNvPr id="4" name="Slide Number Placeholder 3"/>
          <p:cNvSpPr>
            <a:spLocks noGrp="1"/>
          </p:cNvSpPr>
          <p:nvPr>
            <p:ph type="sldNum" sz="quarter" idx="10"/>
          </p:nvPr>
        </p:nvSpPr>
        <p:spPr/>
        <p:txBody>
          <a:bodyPr/>
          <a:lstStyle/>
          <a:p>
            <a:fld id="{2326D7E8-AEA9-4372-89ED-924FAA60D1AC}" type="slidenum">
              <a:rPr lang="en-US" smtClean="0"/>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26D7E8-AEA9-4372-89ED-924FAA60D1AC}" type="slidenum">
              <a:rPr lang="en-US" smtClean="0"/>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kumimoji="1" lang="en-US" altLang="zh-CN" dirty="0"/>
              <a:t>We can measure quasi-elastic scattering off tritium and helium3 to study the SRC in the 2N- and 3N- correlation regions, as well as their </a:t>
            </a:r>
            <a:r>
              <a:rPr kumimoji="1" lang="en-US" altLang="zh-CN" dirty="0" err="1"/>
              <a:t>isopin</a:t>
            </a:r>
            <a:r>
              <a:rPr kumimoji="1" lang="en-US" altLang="zh-CN" dirty="0"/>
              <a:t> dependence. </a:t>
            </a:r>
            <a:endParaRPr kumimoji="1" lang="zh-CN" altLang="en-US" dirty="0"/>
          </a:p>
        </p:txBody>
      </p:sp>
      <p:sp>
        <p:nvSpPr>
          <p:cNvPr id="4" name="Slide Number Placeholder 3"/>
          <p:cNvSpPr>
            <a:spLocks noGrp="1"/>
          </p:cNvSpPr>
          <p:nvPr>
            <p:ph type="sldNum" sz="quarter" idx="5"/>
          </p:nvPr>
        </p:nvSpPr>
        <p:spPr/>
        <p:txBody>
          <a:bodyPr/>
          <a:lstStyle/>
          <a:p>
            <a:fld id="{4735D9DD-C64B-DE45-A38A-BC351409B58F}" type="slidenum">
              <a:rPr kumimoji="1" lang="zh-CN" altLang="en-US" smtClean="0"/>
              <a:t>12</a:t>
            </a:fld>
            <a:endParaRPr kumimoji="1" lang="zh-CN" altLang="en-US"/>
          </a:p>
        </p:txBody>
      </p:sp>
    </p:spTree>
    <p:extLst>
      <p:ext uri="{BB962C8B-B14F-4D97-AF65-F5344CB8AC3E}">
        <p14:creationId xmlns:p14="http://schemas.microsoft.com/office/powerpoint/2010/main" val="26421416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jpg"/><Relationship Id="rId5" Type="http://schemas.openxmlformats.org/officeDocument/2006/relationships/slideMaster" Target="../slideMasters/slideMaster1.xml"/><Relationship Id="rId4"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5.png"/><Relationship Id="rId4"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5.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88638" y="1934418"/>
            <a:ext cx="10364391" cy="919488"/>
          </a:xfrm>
        </p:spPr>
        <p:txBody>
          <a:bodyPr/>
          <a:lstStyle>
            <a:lvl1pPr>
              <a:defRPr sz="6000">
                <a:latin typeface="Times New Roman" panose="02020603050405020304" pitchFamily="18" charset="0"/>
                <a:cs typeface="Times New Roman" panose="02020603050405020304" pitchFamily="18" charset="0"/>
              </a:defRPr>
            </a:lvl1pPr>
          </a:lstStyle>
          <a:p>
            <a:r>
              <a:rPr lang="en-US" altLang="zh-CN"/>
              <a:t>Click to edit Master title style</a:t>
            </a:r>
            <a:endParaRPr lang="zh-CN" altLang="en-US" dirty="0"/>
          </a:p>
        </p:txBody>
      </p:sp>
      <p:sp>
        <p:nvSpPr>
          <p:cNvPr id="3" name="副标题 2"/>
          <p:cNvSpPr>
            <a:spLocks noGrp="1"/>
          </p:cNvSpPr>
          <p:nvPr>
            <p:ph type="subTitle" idx="1"/>
          </p:nvPr>
        </p:nvSpPr>
        <p:spPr>
          <a:xfrm>
            <a:off x="1829099" y="3886649"/>
            <a:ext cx="8533804" cy="629368"/>
          </a:xfrm>
        </p:spPr>
        <p:txBody>
          <a:bodyPr/>
          <a:lstStyle>
            <a:lvl1pPr marL="0" indent="0" algn="ctr">
              <a:buNone/>
              <a:defRPr sz="3200">
                <a:latin typeface="Times New Roman" panose="02020603050405020304" pitchFamily="18" charset="0"/>
                <a:cs typeface="Times New Roman" panose="02020603050405020304" pitchFamily="18" charset="0"/>
              </a:defRPr>
            </a:lvl1pPr>
            <a:lvl2pPr marL="428631" indent="0" algn="ctr">
              <a:buNone/>
              <a:defRPr/>
            </a:lvl2pPr>
            <a:lvl3pPr marL="857262" indent="0" algn="ctr">
              <a:buNone/>
              <a:defRPr/>
            </a:lvl3pPr>
            <a:lvl4pPr marL="1285893" indent="0" algn="ctr">
              <a:buNone/>
              <a:defRPr/>
            </a:lvl4pPr>
            <a:lvl5pPr marL="1714525" indent="0" algn="ctr">
              <a:buNone/>
              <a:defRPr/>
            </a:lvl5pPr>
            <a:lvl6pPr marL="2143156" indent="0" algn="ctr">
              <a:buNone/>
              <a:defRPr/>
            </a:lvl6pPr>
            <a:lvl7pPr marL="2571787" indent="0" algn="ctr">
              <a:buNone/>
              <a:defRPr/>
            </a:lvl7pPr>
            <a:lvl8pPr marL="3000418" indent="0" algn="ctr">
              <a:buNone/>
              <a:defRPr/>
            </a:lvl8pPr>
            <a:lvl9pPr marL="3429050" indent="0" algn="ctr">
              <a:buNone/>
              <a:defRPr/>
            </a:lvl9pPr>
          </a:lstStyle>
          <a:p>
            <a:r>
              <a:rPr lang="en-US" altLang="zh-CN"/>
              <a:t>Click to edit Master subtitle style</a:t>
            </a:r>
            <a:endParaRPr lang="zh-CN" altLang="en-US" dirty="0"/>
          </a:p>
        </p:txBody>
      </p:sp>
      <p:pic>
        <p:nvPicPr>
          <p:cNvPr id="4" name="Picture 2" descr="Tsinghua University | New Climate Economy | Commission on the Economy and  Climate">
            <a:extLst>
              <a:ext uri="{FF2B5EF4-FFF2-40B4-BE49-F238E27FC236}">
                <a16:creationId xmlns:a16="http://schemas.microsoft.com/office/drawing/2014/main" id="{3D8B60BA-4718-4CC6-B331-A17F80FDD27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87971" y="5639099"/>
            <a:ext cx="2389900" cy="9194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singhua University | New Climate Economy | Commission on the Economy and  Climate">
            <a:extLst>
              <a:ext uri="{FF2B5EF4-FFF2-40B4-BE49-F238E27FC236}">
                <a16:creationId xmlns:a16="http://schemas.microsoft.com/office/drawing/2014/main" id="{E8B4CDF8-D82F-4B30-A671-E880EC374B4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87971" y="5639099"/>
            <a:ext cx="2389900" cy="919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76096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cap="none" baseline="0"/>
            </a:lvl1pPr>
          </a:lstStyle>
          <a:p>
            <a:r>
              <a:rPr lang="en-US" altLang="zh-CN"/>
              <a:t>Click to edit Master title style</a:t>
            </a:r>
            <a:endParaRPr lang="en-US" dirty="0"/>
          </a:p>
        </p:txBody>
      </p:sp>
      <p:sp>
        <p:nvSpPr>
          <p:cNvPr id="3" name="Content Placeholder 2"/>
          <p:cNvSpPr>
            <a:spLocks noGrp="1"/>
          </p:cNvSpPr>
          <p:nvPr>
            <p:ph idx="1"/>
          </p:nvPr>
        </p:nvSpPr>
        <p:spPr/>
        <p:txBody>
          <a:bodyPr/>
          <a:lstStyle>
            <a:lvl1pPr>
              <a:defRPr>
                <a:latin typeface="Adobe Devanagari" panose="02040503050201020203" pitchFamily="18" charset="0"/>
                <a:cs typeface="Adobe Devanagari" panose="02040503050201020203" pitchFamily="18" charset="0"/>
              </a:defRPr>
            </a:lvl1pPr>
            <a:lvl2pPr>
              <a:defRPr>
                <a:latin typeface="Adobe Devanagari" panose="02040503050201020203" pitchFamily="18" charset="0"/>
                <a:cs typeface="Adobe Devanagari" panose="02040503050201020203" pitchFamily="18" charset="0"/>
              </a:defRPr>
            </a:lvl2pPr>
            <a:lvl3pPr>
              <a:defRPr>
                <a:latin typeface="Adobe Devanagari" panose="02040503050201020203" pitchFamily="18" charset="0"/>
                <a:cs typeface="Adobe Devanagari" panose="02040503050201020203" pitchFamily="18" charset="0"/>
              </a:defRPr>
            </a:lvl3pPr>
            <a:lvl4pPr>
              <a:defRPr>
                <a:latin typeface="Adobe Devanagari" panose="02040503050201020203" pitchFamily="18" charset="0"/>
                <a:cs typeface="Adobe Devanagari" panose="02040503050201020203" pitchFamily="18" charset="0"/>
              </a:defRPr>
            </a:lvl4pPr>
            <a:lvl5pPr>
              <a:defRPr>
                <a:latin typeface="Adobe Devanagari" panose="02040503050201020203" pitchFamily="18" charset="0"/>
                <a:cs typeface="Adobe Devanagari" panose="02040503050201020203" pitchFamily="18" charset="0"/>
              </a:defRPr>
            </a:lvl5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endParaRPr lang="LID4096"/>
          </a:p>
        </p:txBody>
      </p:sp>
      <p:sp>
        <p:nvSpPr>
          <p:cNvPr id="5" name="Footer Placeholder 4"/>
          <p:cNvSpPr>
            <a:spLocks noGrp="1"/>
          </p:cNvSpPr>
          <p:nvPr>
            <p:ph type="ftr" sz="quarter" idx="11"/>
          </p:nvPr>
        </p:nvSpPr>
        <p:spPr/>
        <p:txBody>
          <a:bodyPr/>
          <a:lstStyle/>
          <a:p>
            <a:endParaRPr lang="LID4096"/>
          </a:p>
        </p:txBody>
      </p:sp>
      <p:sp>
        <p:nvSpPr>
          <p:cNvPr id="6" name="Slide Number Placeholder 5"/>
          <p:cNvSpPr>
            <a:spLocks noGrp="1"/>
          </p:cNvSpPr>
          <p:nvPr>
            <p:ph type="sldNum" sz="quarter" idx="12"/>
          </p:nvPr>
        </p:nvSpPr>
        <p:spPr/>
        <p:txBody>
          <a:bodyPr/>
          <a:lstStyle/>
          <a:p>
            <a:fld id="{368F8058-DDCF-45E4-8BCD-8D913568A213}" type="slidenum">
              <a:rPr lang="LID4096" smtClean="0"/>
              <a:t>‹#›</a:t>
            </a:fld>
            <a:endParaRPr lang="LID4096"/>
          </a:p>
        </p:txBody>
      </p:sp>
    </p:spTree>
    <p:extLst>
      <p:ext uri="{BB962C8B-B14F-4D97-AF65-F5344CB8AC3E}">
        <p14:creationId xmlns:p14="http://schemas.microsoft.com/office/powerpoint/2010/main" val="2538469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LID4096"/>
          </a:p>
        </p:txBody>
      </p:sp>
      <p:sp>
        <p:nvSpPr>
          <p:cNvPr id="3" name="Footer Placeholder 2"/>
          <p:cNvSpPr>
            <a:spLocks noGrp="1"/>
          </p:cNvSpPr>
          <p:nvPr>
            <p:ph type="ftr" sz="quarter" idx="11"/>
          </p:nvPr>
        </p:nvSpPr>
        <p:spPr/>
        <p:txBody>
          <a:bodyPr/>
          <a:lstStyle/>
          <a:p>
            <a:endParaRPr lang="LID4096"/>
          </a:p>
        </p:txBody>
      </p:sp>
      <p:sp>
        <p:nvSpPr>
          <p:cNvPr id="4" name="Slide Number Placeholder 3"/>
          <p:cNvSpPr>
            <a:spLocks noGrp="1"/>
          </p:cNvSpPr>
          <p:nvPr>
            <p:ph type="sldNum" sz="quarter" idx="12"/>
          </p:nvPr>
        </p:nvSpPr>
        <p:spPr/>
        <p:txBody>
          <a:bodyPr/>
          <a:lstStyle/>
          <a:p>
            <a:fld id="{368F8058-DDCF-45E4-8BCD-8D913568A213}" type="slidenum">
              <a:rPr lang="LID4096" smtClean="0"/>
              <a:t>‹#›</a:t>
            </a:fld>
            <a:endParaRPr lang="LID4096"/>
          </a:p>
        </p:txBody>
      </p:sp>
    </p:spTree>
    <p:extLst>
      <p:ext uri="{BB962C8B-B14F-4D97-AF65-F5344CB8AC3E}">
        <p14:creationId xmlns:p14="http://schemas.microsoft.com/office/powerpoint/2010/main" val="1885201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3"/>
            <a:ext cx="10363200" cy="1362075"/>
          </a:xfrm>
        </p:spPr>
        <p:txBody>
          <a:bodyPr/>
          <a:lstStyle>
            <a:lvl1pPr algn="l">
              <a:defRPr sz="2250" b="1" cap="none" baseline="0"/>
            </a:lvl1pPr>
          </a:lstStyle>
          <a:p>
            <a:r>
              <a:rPr lang="en-US" dirty="0"/>
              <a:t>Click to Edit Master Text Styles</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35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CN"/>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4EB4ADD8-9C64-4492-9BCB-B5678A533647}" type="slidenum">
              <a:rPr lang="en-US" altLang="en-US" smtClean="0"/>
              <a:t>‹#›</a:t>
            </a:fld>
            <a:endParaRPr lang="en-US" altLang="en-US"/>
          </a:p>
        </p:txBody>
      </p:sp>
    </p:spTree>
    <p:extLst>
      <p:ext uri="{BB962C8B-B14F-4D97-AF65-F5344CB8AC3E}">
        <p14:creationId xmlns:p14="http://schemas.microsoft.com/office/powerpoint/2010/main" val="795397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图片与标题">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7" name="灯片编号占位符 5"/>
          <p:cNvSpPr>
            <a:spLocks noGrp="1"/>
          </p:cNvSpPr>
          <p:nvPr>
            <p:ph type="sldNum" sz="quarter" idx="12"/>
            <p:custDataLst>
              <p:tags r:id="rId1"/>
            </p:custDataLst>
          </p:nvPr>
        </p:nvSpPr>
        <p:spPr>
          <a:xfrm>
            <a:off x="11283193" y="102013"/>
            <a:ext cx="799532" cy="315913"/>
          </a:xfrm>
          <a:prstGeom prst="rect">
            <a:avLst/>
          </a:prstGeom>
        </p:spPr>
        <p:txBody>
          <a:bodyPr/>
          <a:lstStyle>
            <a:lvl1pPr>
              <a:defRPr/>
            </a:lvl1pPr>
          </a:lstStyle>
          <a:p>
            <a:fld id="{368F8058-DDCF-45E4-8BCD-8D913568A213}" type="slidenum">
              <a:rPr lang="LID4096" smtClean="0"/>
              <a:t>‹#›</a:t>
            </a:fld>
            <a:endParaRPr lang="LID4096"/>
          </a:p>
        </p:txBody>
      </p:sp>
      <p:pic>
        <p:nvPicPr>
          <p:cNvPr id="5" name="Picture 4">
            <a:extLst>
              <a:ext uri="{FF2B5EF4-FFF2-40B4-BE49-F238E27FC236}">
                <a16:creationId xmlns:a16="http://schemas.microsoft.com/office/drawing/2014/main" id="{4350EEC8-C661-41B2-8694-BA0DA8DB8357}"/>
              </a:ext>
            </a:extLst>
          </p:cNvPr>
          <p:cNvPicPr>
            <a:picLocks noChangeAspect="1"/>
          </p:cNvPicPr>
          <p:nvPr/>
        </p:nvPicPr>
        <p:blipFill>
          <a:blip r:embed="rId7"/>
          <a:stretch>
            <a:fillRect/>
          </a:stretch>
        </p:blipFill>
        <p:spPr>
          <a:xfrm>
            <a:off x="0" y="0"/>
            <a:ext cx="12195397" cy="727788"/>
          </a:xfrm>
          <a:prstGeom prst="rect">
            <a:avLst/>
          </a:prstGeom>
        </p:spPr>
      </p:pic>
      <p:sp>
        <p:nvSpPr>
          <p:cNvPr id="9" name="文本占位符 3">
            <a:extLst>
              <a:ext uri="{FF2B5EF4-FFF2-40B4-BE49-F238E27FC236}">
                <a16:creationId xmlns:a16="http://schemas.microsoft.com/office/drawing/2014/main" id="{09BE1C89-C620-4A20-8E7A-C05FAAC3FF2C}"/>
              </a:ext>
            </a:extLst>
          </p:cNvPr>
          <p:cNvSpPr>
            <a:spLocks noGrp="1"/>
          </p:cNvSpPr>
          <p:nvPr>
            <p:ph type="body" sz="half" idx="2" hasCustomPrompt="1"/>
            <p:custDataLst>
              <p:tags r:id="rId2"/>
            </p:custDataLst>
          </p:nvPr>
        </p:nvSpPr>
        <p:spPr>
          <a:xfrm>
            <a:off x="218369" y="643535"/>
            <a:ext cx="6243894" cy="351623"/>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Wingdings" panose="05000000000000000000" pitchFamily="2" charset="2"/>
              <a:buChar char="Ø"/>
              <a:defRPr kumimoji="0" lang="zh-CN" altLang="en-US" sz="2400" b="0" i="0" u="none" strike="noStrike" kern="1200" cap="none" spc="150" normalizeH="0" baseline="0" noProof="1" dirty="0">
                <a:solidFill>
                  <a:schemeClr val="tx1">
                    <a:lumMod val="95000"/>
                    <a:lumOff val="5000"/>
                  </a:schemeClr>
                </a:solidFill>
                <a:uFillTx/>
                <a:latin typeface="Times New Roman" panose="02020603050405020304" pitchFamily="18" charset="0"/>
                <a:ea typeface="微软雅黑" panose="020B0503020204020204" pitchFamily="34" charset="-122"/>
                <a:cs typeface="Times New Roman" panose="02020603050405020304" pitchFamily="18" charset="0"/>
                <a:sym typeface="+mn-ea"/>
              </a:defRPr>
            </a:lvl1pPr>
          </a:lstStyle>
          <a:p>
            <a:pPr lvl="0"/>
            <a:r>
              <a:rPr lang="zh-CN" altLang="en-US" noProof="1"/>
              <a:t> 单击此处</a:t>
            </a:r>
            <a:r>
              <a:rPr lang="zh-CN" altLang="en-US" noProof="1">
                <a:sym typeface="+mn-ea"/>
              </a:rPr>
              <a:t>编辑母版文本样式</a:t>
            </a:r>
          </a:p>
        </p:txBody>
      </p:sp>
      <p:sp>
        <p:nvSpPr>
          <p:cNvPr id="10" name="标题 1">
            <a:extLst>
              <a:ext uri="{FF2B5EF4-FFF2-40B4-BE49-F238E27FC236}">
                <a16:creationId xmlns:a16="http://schemas.microsoft.com/office/drawing/2014/main" id="{959A786A-B7A5-470D-B342-72300011F1CC}"/>
              </a:ext>
            </a:extLst>
          </p:cNvPr>
          <p:cNvSpPr>
            <a:spLocks noGrp="1"/>
          </p:cNvSpPr>
          <p:nvPr>
            <p:ph type="title"/>
            <p:custDataLst>
              <p:tags r:id="rId3"/>
            </p:custDataLst>
          </p:nvPr>
        </p:nvSpPr>
        <p:spPr>
          <a:xfrm>
            <a:off x="0" y="102530"/>
            <a:ext cx="12191999" cy="441964"/>
          </a:xfrm>
        </p:spPr>
        <p:txBody>
          <a:bodyPr rtlCol="0">
            <a:noAutofit/>
          </a:bodyPr>
          <a:lstStyle>
            <a:lvl1pPr marL="0" marR="0" lvl="0" algn="ctr" defTabSz="914400" rtl="0" eaLnBrk="1" fontAlgn="auto" latinLnBrk="0" hangingPunct="1">
              <a:lnSpc>
                <a:spcPct val="100000"/>
              </a:lnSpc>
              <a:buNone/>
              <a:defRPr kumimoji="0" lang="zh-CN" altLang="en-US" sz="2800" b="1" i="0" u="none" strike="noStrike" kern="1200" cap="none" spc="200" normalizeH="0" baseline="0" noProof="1" dirty="0">
                <a:solidFill>
                  <a:srgbClr val="FFFF00"/>
                </a:solidFill>
                <a:uFillTx/>
                <a:latin typeface="Times New Roman" panose="02020603050405020304" pitchFamily="18" charset="0"/>
                <a:ea typeface="微软雅黑" panose="020B0503020204020204" pitchFamily="34" charset="-122"/>
                <a:cs typeface="Times New Roman" panose="02020603050405020304" pitchFamily="18" charset="0"/>
                <a:sym typeface="+mn-ea"/>
              </a:defRPr>
            </a:lvl1pPr>
          </a:lstStyle>
          <a:p>
            <a:pPr lvl="0"/>
            <a:r>
              <a:rPr lang="en-US" altLang="zh-CN" noProof="1">
                <a:sym typeface="+mn-ea"/>
              </a:rPr>
              <a:t>Click to edit Master title style</a:t>
            </a:r>
            <a:endParaRPr noProof="1">
              <a:sym typeface="+mn-ea"/>
            </a:endParaRPr>
          </a:p>
        </p:txBody>
      </p:sp>
      <p:sp>
        <p:nvSpPr>
          <p:cNvPr id="12" name="灯片编号占位符 5">
            <a:extLst>
              <a:ext uri="{FF2B5EF4-FFF2-40B4-BE49-F238E27FC236}">
                <a16:creationId xmlns:a16="http://schemas.microsoft.com/office/drawing/2014/main" id="{12819C5B-4AA4-4318-8CA8-27DD2083DB37}"/>
              </a:ext>
            </a:extLst>
          </p:cNvPr>
          <p:cNvSpPr txBox="1">
            <a:spLocks/>
          </p:cNvSpPr>
          <p:nvPr>
            <p:custDataLst>
              <p:tags r:id="rId4"/>
            </p:custDataLst>
          </p:nvPr>
        </p:nvSpPr>
        <p:spPr>
          <a:xfrm>
            <a:off x="11337830" y="77786"/>
            <a:ext cx="799532" cy="3159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75DC736-03BF-4814-9D2E-300545445C8D}" type="slidenum">
              <a:rPr lang="zh-CN" altLang="en-US" smtClean="0"/>
              <a:pPr/>
              <a:t>‹#›</a:t>
            </a:fld>
            <a:endParaRPr lang="zh-CN" altLang="en-US" dirty="0"/>
          </a:p>
        </p:txBody>
      </p:sp>
    </p:spTree>
    <p:extLst>
      <p:ext uri="{BB962C8B-B14F-4D97-AF65-F5344CB8AC3E}">
        <p14:creationId xmlns:p14="http://schemas.microsoft.com/office/powerpoint/2010/main" val="167953312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图片与标题">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灯片编号占位符 5"/>
          <p:cNvSpPr>
            <a:spLocks noGrp="1"/>
          </p:cNvSpPr>
          <p:nvPr>
            <p:ph type="sldNum" sz="quarter" idx="12"/>
            <p:custDataLst>
              <p:tags r:id="rId1"/>
            </p:custDataLst>
          </p:nvPr>
        </p:nvSpPr>
        <p:spPr>
          <a:xfrm>
            <a:off x="11283193" y="102013"/>
            <a:ext cx="799532" cy="315913"/>
          </a:xfrm>
          <a:prstGeom prst="rect">
            <a:avLst/>
          </a:prstGeom>
        </p:spPr>
        <p:txBody>
          <a:bodyPr/>
          <a:lstStyle>
            <a:lvl1pPr>
              <a:defRPr/>
            </a:lvl1pPr>
          </a:lstStyle>
          <a:p>
            <a:fld id="{368F8058-DDCF-45E4-8BCD-8D913568A213}" type="slidenum">
              <a:rPr lang="LID4096" smtClean="0"/>
              <a:t>‹#›</a:t>
            </a:fld>
            <a:endParaRPr lang="LID4096"/>
          </a:p>
        </p:txBody>
      </p:sp>
      <p:pic>
        <p:nvPicPr>
          <p:cNvPr id="5" name="Picture 4">
            <a:extLst>
              <a:ext uri="{FF2B5EF4-FFF2-40B4-BE49-F238E27FC236}">
                <a16:creationId xmlns:a16="http://schemas.microsoft.com/office/drawing/2014/main" id="{4350EEC8-C661-41B2-8694-BA0DA8DB8357}"/>
              </a:ext>
            </a:extLst>
          </p:cNvPr>
          <p:cNvPicPr>
            <a:picLocks noChangeAspect="1"/>
          </p:cNvPicPr>
          <p:nvPr/>
        </p:nvPicPr>
        <p:blipFill>
          <a:blip r:embed="rId5"/>
          <a:stretch>
            <a:fillRect/>
          </a:stretch>
        </p:blipFill>
        <p:spPr>
          <a:xfrm>
            <a:off x="0" y="0"/>
            <a:ext cx="12195397" cy="727788"/>
          </a:xfrm>
          <a:prstGeom prst="rect">
            <a:avLst/>
          </a:prstGeom>
        </p:spPr>
      </p:pic>
      <p:sp>
        <p:nvSpPr>
          <p:cNvPr id="12" name="灯片编号占位符 5">
            <a:extLst>
              <a:ext uri="{FF2B5EF4-FFF2-40B4-BE49-F238E27FC236}">
                <a16:creationId xmlns:a16="http://schemas.microsoft.com/office/drawing/2014/main" id="{12819C5B-4AA4-4318-8CA8-27DD2083DB37}"/>
              </a:ext>
            </a:extLst>
          </p:cNvPr>
          <p:cNvSpPr txBox="1">
            <a:spLocks/>
          </p:cNvSpPr>
          <p:nvPr>
            <p:custDataLst>
              <p:tags r:id="rId2"/>
            </p:custDataLst>
          </p:nvPr>
        </p:nvSpPr>
        <p:spPr>
          <a:xfrm>
            <a:off x="11337830" y="77786"/>
            <a:ext cx="799532" cy="3159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75DC736-03BF-4814-9D2E-300545445C8D}" type="slidenum">
              <a:rPr lang="zh-CN" altLang="en-US" smtClean="0"/>
              <a:pPr/>
              <a:t>‹#›</a:t>
            </a:fld>
            <a:endParaRPr lang="zh-CN" altLang="en-US" dirty="0"/>
          </a:p>
        </p:txBody>
      </p:sp>
    </p:spTree>
    <p:extLst>
      <p:ext uri="{BB962C8B-B14F-4D97-AF65-F5344CB8AC3E}">
        <p14:creationId xmlns:p14="http://schemas.microsoft.com/office/powerpoint/2010/main" val="80658805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标题幻灯片">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888638" y="1934418"/>
            <a:ext cx="10364391" cy="919488"/>
          </a:xfrm>
        </p:spPr>
        <p:txBody>
          <a:bodyPr/>
          <a:lstStyle>
            <a:lvl1pPr>
              <a:defRPr sz="6000">
                <a:latin typeface="Times New Roman" panose="02020603050405020304" pitchFamily="18" charset="0"/>
                <a:cs typeface="Times New Roman" panose="02020603050405020304" pitchFamily="18" charset="0"/>
              </a:defRPr>
            </a:lvl1pPr>
          </a:lstStyle>
          <a:p>
            <a:r>
              <a:rPr lang="en-US" altLang="zh-CN"/>
              <a:t>Click to edit Master title style</a:t>
            </a:r>
            <a:endParaRPr lang="zh-CN" altLang="en-US" dirty="0"/>
          </a:p>
        </p:txBody>
      </p:sp>
      <p:sp>
        <p:nvSpPr>
          <p:cNvPr id="3" name="副标题 2"/>
          <p:cNvSpPr>
            <a:spLocks noGrp="1"/>
          </p:cNvSpPr>
          <p:nvPr>
            <p:ph type="subTitle" idx="1"/>
          </p:nvPr>
        </p:nvSpPr>
        <p:spPr>
          <a:xfrm>
            <a:off x="1829099" y="3886649"/>
            <a:ext cx="8533804" cy="601375"/>
          </a:xfrm>
        </p:spPr>
        <p:txBody>
          <a:bodyPr/>
          <a:lstStyle>
            <a:lvl1pPr marL="0" indent="0" algn="ctr">
              <a:buNone/>
              <a:defRPr sz="3200">
                <a:latin typeface="Times New Roman" panose="02020603050405020304" pitchFamily="18" charset="0"/>
                <a:cs typeface="Times New Roman" panose="02020603050405020304" pitchFamily="18" charset="0"/>
              </a:defRPr>
            </a:lvl1pPr>
            <a:lvl2pPr marL="428631" indent="0" algn="ctr">
              <a:buNone/>
              <a:defRPr/>
            </a:lvl2pPr>
            <a:lvl3pPr marL="857262" indent="0" algn="ctr">
              <a:buNone/>
              <a:defRPr/>
            </a:lvl3pPr>
            <a:lvl4pPr marL="1285893" indent="0" algn="ctr">
              <a:buNone/>
              <a:defRPr/>
            </a:lvl4pPr>
            <a:lvl5pPr marL="1714525" indent="0" algn="ctr">
              <a:buNone/>
              <a:defRPr/>
            </a:lvl5pPr>
            <a:lvl6pPr marL="2143156" indent="0" algn="ctr">
              <a:buNone/>
              <a:defRPr/>
            </a:lvl6pPr>
            <a:lvl7pPr marL="2571787" indent="0" algn="ctr">
              <a:buNone/>
              <a:defRPr/>
            </a:lvl7pPr>
            <a:lvl8pPr marL="3000418" indent="0" algn="ctr">
              <a:buNone/>
              <a:defRPr/>
            </a:lvl8pPr>
            <a:lvl9pPr marL="3429050" indent="0" algn="ctr">
              <a:buNone/>
              <a:defRPr/>
            </a:lvl9pPr>
          </a:lstStyle>
          <a:p>
            <a:r>
              <a:rPr lang="en-US" altLang="zh-CN"/>
              <a:t>Click to edit Master subtitle style</a:t>
            </a:r>
            <a:endParaRPr lang="zh-CN" altLang="en-US" dirty="0"/>
          </a:p>
        </p:txBody>
      </p:sp>
      <p:pic>
        <p:nvPicPr>
          <p:cNvPr id="4" name="Picture 3">
            <a:extLst>
              <a:ext uri="{FF2B5EF4-FFF2-40B4-BE49-F238E27FC236}">
                <a16:creationId xmlns:a16="http://schemas.microsoft.com/office/drawing/2014/main" id="{E71960DB-6205-414C-9FF8-F0890A8B4FF0}"/>
              </a:ext>
            </a:extLst>
          </p:cNvPr>
          <p:cNvPicPr>
            <a:picLocks noChangeAspect="1"/>
          </p:cNvPicPr>
          <p:nvPr/>
        </p:nvPicPr>
        <p:blipFill>
          <a:blip r:embed="rId2"/>
          <a:stretch>
            <a:fillRect/>
          </a:stretch>
        </p:blipFill>
        <p:spPr>
          <a:xfrm>
            <a:off x="-3397" y="0"/>
            <a:ext cx="12195397" cy="713064"/>
          </a:xfrm>
          <a:prstGeom prst="rect">
            <a:avLst/>
          </a:prstGeom>
        </p:spPr>
      </p:pic>
      <p:pic>
        <p:nvPicPr>
          <p:cNvPr id="5" name="Picture 2" descr="Tsinghua University | New Climate Economy | Commission on the Economy and  Climate">
            <a:extLst>
              <a:ext uri="{FF2B5EF4-FFF2-40B4-BE49-F238E27FC236}">
                <a16:creationId xmlns:a16="http://schemas.microsoft.com/office/drawing/2014/main" id="{52A55CC6-FDAC-4D75-BB72-DAA47FF872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87971" y="5639099"/>
            <a:ext cx="2389900" cy="9194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0C44794-1611-44DD-A9B4-4D7587D5AC9D}"/>
              </a:ext>
            </a:extLst>
          </p:cNvPr>
          <p:cNvPicPr>
            <a:picLocks noChangeAspect="1"/>
          </p:cNvPicPr>
          <p:nvPr/>
        </p:nvPicPr>
        <p:blipFill>
          <a:blip r:embed="rId2"/>
          <a:stretch>
            <a:fillRect/>
          </a:stretch>
        </p:blipFill>
        <p:spPr>
          <a:xfrm>
            <a:off x="-3397" y="0"/>
            <a:ext cx="12195397" cy="713064"/>
          </a:xfrm>
          <a:prstGeom prst="rect">
            <a:avLst/>
          </a:prstGeom>
        </p:spPr>
      </p:pic>
      <p:pic>
        <p:nvPicPr>
          <p:cNvPr id="7" name="Picture 2" descr="Tsinghua University | New Climate Economy | Commission on the Economy and  Climate">
            <a:extLst>
              <a:ext uri="{FF2B5EF4-FFF2-40B4-BE49-F238E27FC236}">
                <a16:creationId xmlns:a16="http://schemas.microsoft.com/office/drawing/2014/main" id="{CAB987D2-F701-4046-9886-37EEA9455A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87971" y="5639099"/>
            <a:ext cx="2389900" cy="919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55961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空白">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8BEB3D-158D-4697-B5EE-4488D4D4EB39}"/>
              </a:ext>
            </a:extLst>
          </p:cNvPr>
          <p:cNvPicPr>
            <a:picLocks noChangeAspect="1"/>
          </p:cNvPicPr>
          <p:nvPr/>
        </p:nvPicPr>
        <p:blipFill>
          <a:blip r:embed="rId5"/>
          <a:stretch>
            <a:fillRect/>
          </a:stretch>
        </p:blipFill>
        <p:spPr>
          <a:xfrm>
            <a:off x="-3397" y="0"/>
            <a:ext cx="12195397" cy="713064"/>
          </a:xfrm>
          <a:prstGeom prst="rect">
            <a:avLst/>
          </a:prstGeom>
        </p:spPr>
      </p:pic>
      <p:sp>
        <p:nvSpPr>
          <p:cNvPr id="3" name="灯片编号占位符 5">
            <a:extLst>
              <a:ext uri="{FF2B5EF4-FFF2-40B4-BE49-F238E27FC236}">
                <a16:creationId xmlns:a16="http://schemas.microsoft.com/office/drawing/2014/main" id="{F1D4C581-BA6B-428B-9014-5F46F2E4DBD1}"/>
              </a:ext>
            </a:extLst>
          </p:cNvPr>
          <p:cNvSpPr>
            <a:spLocks noGrp="1"/>
          </p:cNvSpPr>
          <p:nvPr>
            <p:ph type="sldNum" sz="quarter" idx="12"/>
            <p:custDataLst>
              <p:tags r:id="rId1"/>
            </p:custDataLst>
          </p:nvPr>
        </p:nvSpPr>
        <p:spPr>
          <a:xfrm>
            <a:off x="11283193" y="102013"/>
            <a:ext cx="799532" cy="315913"/>
          </a:xfrm>
          <a:prstGeom prst="rect">
            <a:avLst/>
          </a:prstGeom>
        </p:spPr>
        <p:txBody>
          <a:bodyPr/>
          <a:lstStyle>
            <a:lvl1pPr>
              <a:defRPr/>
            </a:lvl1pPr>
          </a:lstStyle>
          <a:p>
            <a:fld id="{368F8058-DDCF-45E4-8BCD-8D913568A213}" type="slidenum">
              <a:rPr lang="LID4096" smtClean="0"/>
              <a:t>‹#›</a:t>
            </a:fld>
            <a:r>
              <a:rPr lang="en-US" altLang="zh-CN" dirty="0"/>
              <a:t>/22</a:t>
            </a:r>
            <a:endParaRPr lang="LID4096"/>
          </a:p>
        </p:txBody>
      </p:sp>
      <p:sp>
        <p:nvSpPr>
          <p:cNvPr id="8" name="标题 1">
            <a:extLst>
              <a:ext uri="{FF2B5EF4-FFF2-40B4-BE49-F238E27FC236}">
                <a16:creationId xmlns:a16="http://schemas.microsoft.com/office/drawing/2014/main" id="{BA738D80-9D0B-46BB-8CA6-3592A1B33277}"/>
              </a:ext>
            </a:extLst>
          </p:cNvPr>
          <p:cNvSpPr>
            <a:spLocks noGrp="1"/>
          </p:cNvSpPr>
          <p:nvPr>
            <p:ph type="title"/>
            <p:custDataLst>
              <p:tags r:id="rId2"/>
            </p:custDataLst>
          </p:nvPr>
        </p:nvSpPr>
        <p:spPr>
          <a:xfrm>
            <a:off x="0" y="102530"/>
            <a:ext cx="12191999" cy="441964"/>
          </a:xfrm>
        </p:spPr>
        <p:txBody>
          <a:bodyPr rtlCol="0">
            <a:noAutofit/>
          </a:bodyPr>
          <a:lstStyle>
            <a:lvl1pPr marL="0" marR="0" lvl="0" algn="ctr" defTabSz="914400" rtl="0" eaLnBrk="1" fontAlgn="auto" latinLnBrk="0" hangingPunct="1">
              <a:lnSpc>
                <a:spcPct val="100000"/>
              </a:lnSpc>
              <a:buNone/>
              <a:defRPr kumimoji="0" lang="zh-CN" altLang="en-US" sz="2800" b="1" i="0" u="none" strike="noStrike" kern="1200" cap="none" spc="200" normalizeH="0" baseline="0" noProof="1" dirty="0">
                <a:solidFill>
                  <a:srgbClr val="FFFF00"/>
                </a:solidFill>
                <a:uFillTx/>
                <a:latin typeface="Times New Roman" panose="02020603050405020304" pitchFamily="18" charset="0"/>
                <a:ea typeface="微软雅黑" panose="020B0503020204020204" pitchFamily="34" charset="-122"/>
                <a:cs typeface="Times New Roman" panose="02020603050405020304" pitchFamily="18" charset="0"/>
                <a:sym typeface="+mn-ea"/>
              </a:defRPr>
            </a:lvl1pPr>
          </a:lstStyle>
          <a:p>
            <a:pPr lvl="0"/>
            <a:r>
              <a:rPr lang="en-US" altLang="zh-CN" noProof="1">
                <a:sym typeface="+mn-ea"/>
              </a:rPr>
              <a:t>Click to edit Master title style</a:t>
            </a:r>
            <a:endParaRPr noProof="1">
              <a:sym typeface="+mn-ea"/>
            </a:endParaRPr>
          </a:p>
        </p:txBody>
      </p:sp>
      <p:sp>
        <p:nvSpPr>
          <p:cNvPr id="13" name="文本占位符 3">
            <a:extLst>
              <a:ext uri="{FF2B5EF4-FFF2-40B4-BE49-F238E27FC236}">
                <a16:creationId xmlns:a16="http://schemas.microsoft.com/office/drawing/2014/main" id="{C1E2A00A-1897-4194-A1A9-62625A7F5441}"/>
              </a:ext>
            </a:extLst>
          </p:cNvPr>
          <p:cNvSpPr>
            <a:spLocks noGrp="1"/>
          </p:cNvSpPr>
          <p:nvPr>
            <p:ph type="body" sz="half" idx="2" hasCustomPrompt="1"/>
            <p:custDataLst>
              <p:tags r:id="rId3"/>
            </p:custDataLst>
          </p:nvPr>
        </p:nvSpPr>
        <p:spPr>
          <a:xfrm>
            <a:off x="218369" y="643535"/>
            <a:ext cx="6243894" cy="351623"/>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Wingdings" panose="05000000000000000000" pitchFamily="2" charset="2"/>
              <a:buChar char="Ø"/>
              <a:defRPr kumimoji="0" lang="zh-CN" altLang="en-US" sz="2400" b="0" i="0" u="none" strike="noStrike" kern="1200" cap="none" spc="150" normalizeH="0" baseline="0" noProof="1" dirty="0">
                <a:solidFill>
                  <a:schemeClr val="tx1">
                    <a:lumMod val="95000"/>
                    <a:lumOff val="5000"/>
                  </a:schemeClr>
                </a:solidFill>
                <a:uFillTx/>
                <a:latin typeface="Times New Roman" panose="02020603050405020304" pitchFamily="18" charset="0"/>
                <a:ea typeface="微软雅黑" panose="020B0503020204020204" pitchFamily="34" charset="-122"/>
                <a:cs typeface="Times New Roman" panose="02020603050405020304" pitchFamily="18" charset="0"/>
                <a:sym typeface="+mn-ea"/>
              </a:defRPr>
            </a:lvl1pPr>
          </a:lstStyle>
          <a:p>
            <a:pPr lvl="0"/>
            <a:r>
              <a:rPr lang="zh-CN" altLang="en-US" noProof="1"/>
              <a:t> 单击此处</a:t>
            </a:r>
            <a:r>
              <a:rPr lang="zh-CN" altLang="en-US" noProof="1">
                <a:sym typeface="+mn-ea"/>
              </a:rPr>
              <a:t>编辑母版文本样式</a:t>
            </a:r>
          </a:p>
        </p:txBody>
      </p:sp>
    </p:spTree>
    <p:extLst>
      <p:ext uri="{BB962C8B-B14F-4D97-AF65-F5344CB8AC3E}">
        <p14:creationId xmlns:p14="http://schemas.microsoft.com/office/powerpoint/2010/main" val="27231897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4_空白">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8BEB3D-158D-4697-B5EE-4488D4D4EB39}"/>
              </a:ext>
            </a:extLst>
          </p:cNvPr>
          <p:cNvPicPr>
            <a:picLocks noChangeAspect="1"/>
          </p:cNvPicPr>
          <p:nvPr/>
        </p:nvPicPr>
        <p:blipFill>
          <a:blip r:embed="rId3"/>
          <a:stretch>
            <a:fillRect/>
          </a:stretch>
        </p:blipFill>
        <p:spPr>
          <a:xfrm>
            <a:off x="-3397" y="0"/>
            <a:ext cx="12195397" cy="713064"/>
          </a:xfrm>
          <a:prstGeom prst="rect">
            <a:avLst/>
          </a:prstGeom>
        </p:spPr>
      </p:pic>
      <p:sp>
        <p:nvSpPr>
          <p:cNvPr id="3" name="灯片编号占位符 5">
            <a:extLst>
              <a:ext uri="{FF2B5EF4-FFF2-40B4-BE49-F238E27FC236}">
                <a16:creationId xmlns:a16="http://schemas.microsoft.com/office/drawing/2014/main" id="{F1D4C581-BA6B-428B-9014-5F46F2E4DBD1}"/>
              </a:ext>
            </a:extLst>
          </p:cNvPr>
          <p:cNvSpPr>
            <a:spLocks noGrp="1"/>
          </p:cNvSpPr>
          <p:nvPr>
            <p:ph type="sldNum" sz="quarter" idx="12"/>
            <p:custDataLst>
              <p:tags r:id="rId1"/>
            </p:custDataLst>
          </p:nvPr>
        </p:nvSpPr>
        <p:spPr>
          <a:xfrm>
            <a:off x="11283193" y="102013"/>
            <a:ext cx="799532" cy="315913"/>
          </a:xfrm>
          <a:prstGeom prst="rect">
            <a:avLst/>
          </a:prstGeom>
        </p:spPr>
        <p:txBody>
          <a:bodyPr/>
          <a:lstStyle>
            <a:lvl1pPr>
              <a:defRPr/>
            </a:lvl1pPr>
          </a:lstStyle>
          <a:p>
            <a:fld id="{368F8058-DDCF-45E4-8BCD-8D913568A213}" type="slidenum">
              <a:rPr lang="LID4096" smtClean="0"/>
              <a:t>‹#›</a:t>
            </a:fld>
            <a:endParaRPr lang="LID4096"/>
          </a:p>
        </p:txBody>
      </p:sp>
    </p:spTree>
    <p:extLst>
      <p:ext uri="{BB962C8B-B14F-4D97-AF65-F5344CB8AC3E}">
        <p14:creationId xmlns:p14="http://schemas.microsoft.com/office/powerpoint/2010/main" val="407364763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标题幻灯片">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888638" y="1934418"/>
            <a:ext cx="10364391" cy="919488"/>
          </a:xfrm>
        </p:spPr>
        <p:txBody>
          <a:bodyPr/>
          <a:lstStyle>
            <a:lvl1pPr>
              <a:defRPr sz="6000">
                <a:latin typeface="Times New Roman" panose="02020603050405020304" pitchFamily="18" charset="0"/>
                <a:cs typeface="Times New Roman" panose="02020603050405020304" pitchFamily="18" charset="0"/>
              </a:defRPr>
            </a:lvl1pPr>
          </a:lstStyle>
          <a:p>
            <a:r>
              <a:rPr lang="en-US" altLang="zh-CN"/>
              <a:t>Click to edit Master title style</a:t>
            </a:r>
            <a:endParaRPr lang="zh-CN" altLang="en-US" dirty="0"/>
          </a:p>
        </p:txBody>
      </p:sp>
      <p:sp>
        <p:nvSpPr>
          <p:cNvPr id="3" name="副标题 2"/>
          <p:cNvSpPr>
            <a:spLocks noGrp="1"/>
          </p:cNvSpPr>
          <p:nvPr>
            <p:ph type="subTitle" idx="1"/>
          </p:nvPr>
        </p:nvSpPr>
        <p:spPr>
          <a:xfrm>
            <a:off x="1829099" y="3886649"/>
            <a:ext cx="8533804" cy="722674"/>
          </a:xfrm>
        </p:spPr>
        <p:txBody>
          <a:bodyPr/>
          <a:lstStyle>
            <a:lvl1pPr marL="0" indent="0" algn="ctr">
              <a:buNone/>
              <a:defRPr sz="3200">
                <a:latin typeface="Times New Roman" panose="02020603050405020304" pitchFamily="18" charset="0"/>
                <a:cs typeface="Times New Roman" panose="02020603050405020304" pitchFamily="18" charset="0"/>
              </a:defRPr>
            </a:lvl1pPr>
            <a:lvl2pPr marL="428631" indent="0" algn="ctr">
              <a:buNone/>
              <a:defRPr/>
            </a:lvl2pPr>
            <a:lvl3pPr marL="857262" indent="0" algn="ctr">
              <a:buNone/>
              <a:defRPr/>
            </a:lvl3pPr>
            <a:lvl4pPr marL="1285893" indent="0" algn="ctr">
              <a:buNone/>
              <a:defRPr/>
            </a:lvl4pPr>
            <a:lvl5pPr marL="1714525" indent="0" algn="ctr">
              <a:buNone/>
              <a:defRPr/>
            </a:lvl5pPr>
            <a:lvl6pPr marL="2143156" indent="0" algn="ctr">
              <a:buNone/>
              <a:defRPr/>
            </a:lvl6pPr>
            <a:lvl7pPr marL="2571787" indent="0" algn="ctr">
              <a:buNone/>
              <a:defRPr/>
            </a:lvl7pPr>
            <a:lvl8pPr marL="3000418" indent="0" algn="ctr">
              <a:buNone/>
              <a:defRPr/>
            </a:lvl8pPr>
            <a:lvl9pPr marL="3429050" indent="0" algn="ctr">
              <a:buNone/>
              <a:defRPr/>
            </a:lvl9pPr>
          </a:lstStyle>
          <a:p>
            <a:r>
              <a:rPr lang="en-US" altLang="zh-CN"/>
              <a:t>Click to edit Master subtitle style</a:t>
            </a:r>
            <a:endParaRPr lang="zh-CN" altLang="en-US" dirty="0"/>
          </a:p>
        </p:txBody>
      </p:sp>
      <p:pic>
        <p:nvPicPr>
          <p:cNvPr id="4" name="Picture 2" descr="Tsinghua University | New Climate Economy | Commission on the Economy and  Climate">
            <a:extLst>
              <a:ext uri="{FF2B5EF4-FFF2-40B4-BE49-F238E27FC236}">
                <a16:creationId xmlns:a16="http://schemas.microsoft.com/office/drawing/2014/main" id="{F650D2FD-605F-43E8-8BC3-664068E091F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87971" y="5639099"/>
            <a:ext cx="2389900" cy="9194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singhua University | New Climate Economy | Commission on the Economy and  Climate">
            <a:extLst>
              <a:ext uri="{FF2B5EF4-FFF2-40B4-BE49-F238E27FC236}">
                <a16:creationId xmlns:a16="http://schemas.microsoft.com/office/drawing/2014/main" id="{EC489B0D-46FD-4C8F-9130-164ECEB553C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87971" y="5639099"/>
            <a:ext cx="2389900" cy="919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92577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空白">
    <p:bg>
      <p:bgPr>
        <a:solidFill>
          <a:schemeClr val="bg1"/>
        </a:solidFill>
        <a:effectLst/>
      </p:bgPr>
    </p:bg>
    <p:spTree>
      <p:nvGrpSpPr>
        <p:cNvPr id="1" name=""/>
        <p:cNvGrpSpPr/>
        <p:nvPr/>
      </p:nvGrpSpPr>
      <p:grpSpPr>
        <a:xfrm>
          <a:off x="0" y="0"/>
          <a:ext cx="0" cy="0"/>
          <a:chOff x="0" y="0"/>
          <a:chExt cx="0" cy="0"/>
        </a:xfrm>
      </p:grpSpPr>
      <p:sp>
        <p:nvSpPr>
          <p:cNvPr id="3" name="灯片编号占位符 5">
            <a:extLst>
              <a:ext uri="{FF2B5EF4-FFF2-40B4-BE49-F238E27FC236}">
                <a16:creationId xmlns:a16="http://schemas.microsoft.com/office/drawing/2014/main" id="{F1D4C581-BA6B-428B-9014-5F46F2E4DBD1}"/>
              </a:ext>
            </a:extLst>
          </p:cNvPr>
          <p:cNvSpPr>
            <a:spLocks noGrp="1"/>
          </p:cNvSpPr>
          <p:nvPr>
            <p:ph type="sldNum" sz="quarter" idx="12"/>
            <p:custDataLst>
              <p:tags r:id="rId1"/>
            </p:custDataLst>
          </p:nvPr>
        </p:nvSpPr>
        <p:spPr>
          <a:xfrm>
            <a:off x="11283193" y="102013"/>
            <a:ext cx="799532" cy="315913"/>
          </a:xfrm>
          <a:prstGeom prst="rect">
            <a:avLst/>
          </a:prstGeom>
        </p:spPr>
        <p:txBody>
          <a:bodyPr/>
          <a:lstStyle>
            <a:lvl1pPr>
              <a:defRPr/>
            </a:lvl1pPr>
          </a:lstStyle>
          <a:p>
            <a:fld id="{368F8058-DDCF-45E4-8BCD-8D913568A213}" type="slidenum">
              <a:rPr lang="LID4096" smtClean="0"/>
              <a:t>‹#›</a:t>
            </a:fld>
            <a:endParaRPr lang="LID4096"/>
          </a:p>
        </p:txBody>
      </p:sp>
      <p:sp>
        <p:nvSpPr>
          <p:cNvPr id="6" name="标题 1">
            <a:extLst>
              <a:ext uri="{FF2B5EF4-FFF2-40B4-BE49-F238E27FC236}">
                <a16:creationId xmlns:a16="http://schemas.microsoft.com/office/drawing/2014/main" id="{E42DC8E1-D336-4658-AB94-4D8EE95574B4}"/>
              </a:ext>
            </a:extLst>
          </p:cNvPr>
          <p:cNvSpPr>
            <a:spLocks noGrp="1"/>
          </p:cNvSpPr>
          <p:nvPr>
            <p:ph type="title"/>
            <p:custDataLst>
              <p:tags r:id="rId2"/>
            </p:custDataLst>
          </p:nvPr>
        </p:nvSpPr>
        <p:spPr>
          <a:xfrm>
            <a:off x="0" y="102530"/>
            <a:ext cx="12191999" cy="441964"/>
          </a:xfrm>
        </p:spPr>
        <p:txBody>
          <a:bodyPr rtlCol="0">
            <a:noAutofit/>
          </a:bodyPr>
          <a:lstStyle>
            <a:lvl1pPr marL="0" marR="0" lvl="0" algn="ctr" defTabSz="914400" rtl="0" eaLnBrk="1" fontAlgn="auto" latinLnBrk="0" hangingPunct="1">
              <a:lnSpc>
                <a:spcPct val="100000"/>
              </a:lnSpc>
              <a:buNone/>
              <a:defRPr kumimoji="0" lang="zh-CN" altLang="en-US" sz="2800" b="1" i="0" u="none" strike="noStrike" kern="1200" cap="none" spc="200" normalizeH="0" baseline="0" noProof="1" dirty="0">
                <a:solidFill>
                  <a:schemeClr val="tx1">
                    <a:lumMod val="95000"/>
                    <a:lumOff val="5000"/>
                  </a:schemeClr>
                </a:solidFill>
                <a:uFillTx/>
                <a:latin typeface="Times New Roman" panose="02020603050405020304" pitchFamily="18" charset="0"/>
                <a:ea typeface="微软雅黑" panose="020B0503020204020204" pitchFamily="34" charset="-122"/>
                <a:cs typeface="Times New Roman" panose="02020603050405020304" pitchFamily="18" charset="0"/>
                <a:sym typeface="+mn-ea"/>
              </a:defRPr>
            </a:lvl1pPr>
          </a:lstStyle>
          <a:p>
            <a:pPr lvl="0"/>
            <a:r>
              <a:rPr lang="en-US" altLang="zh-CN" noProof="1">
                <a:sym typeface="+mn-ea"/>
              </a:rPr>
              <a:t>Click to edit Master title style</a:t>
            </a:r>
            <a:endParaRPr noProof="1">
              <a:sym typeface="+mn-ea"/>
            </a:endParaRPr>
          </a:p>
        </p:txBody>
      </p:sp>
      <p:sp>
        <p:nvSpPr>
          <p:cNvPr id="9" name="文本占位符 3">
            <a:extLst>
              <a:ext uri="{FF2B5EF4-FFF2-40B4-BE49-F238E27FC236}">
                <a16:creationId xmlns:a16="http://schemas.microsoft.com/office/drawing/2014/main" id="{88FEAD35-D956-49CF-9F19-C7C5813DBAB2}"/>
              </a:ext>
            </a:extLst>
          </p:cNvPr>
          <p:cNvSpPr>
            <a:spLocks noGrp="1"/>
          </p:cNvSpPr>
          <p:nvPr>
            <p:ph type="body" sz="half" idx="2" hasCustomPrompt="1"/>
            <p:custDataLst>
              <p:tags r:id="rId3"/>
            </p:custDataLst>
          </p:nvPr>
        </p:nvSpPr>
        <p:spPr>
          <a:xfrm>
            <a:off x="218369" y="643535"/>
            <a:ext cx="6243894" cy="351623"/>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Wingdings" panose="05000000000000000000" pitchFamily="2" charset="2"/>
              <a:buChar char="Ø"/>
              <a:defRPr kumimoji="0" lang="zh-CN" altLang="en-US" sz="2400" b="0" i="0" u="none" strike="noStrike" kern="1200" cap="none" spc="150" normalizeH="0" baseline="0" noProof="1" dirty="0">
                <a:solidFill>
                  <a:schemeClr val="tx1">
                    <a:lumMod val="95000"/>
                    <a:lumOff val="5000"/>
                  </a:schemeClr>
                </a:solidFill>
                <a:uFillTx/>
                <a:latin typeface="Times New Roman" panose="02020603050405020304" pitchFamily="18" charset="0"/>
                <a:ea typeface="微软雅黑" panose="020B0503020204020204" pitchFamily="34" charset="-122"/>
                <a:cs typeface="Times New Roman" panose="02020603050405020304" pitchFamily="18" charset="0"/>
                <a:sym typeface="+mn-ea"/>
              </a:defRPr>
            </a:lvl1pPr>
          </a:lstStyle>
          <a:p>
            <a:pPr lvl="0"/>
            <a:r>
              <a:rPr lang="zh-CN" altLang="en-US" noProof="1"/>
              <a:t> 单击此处</a:t>
            </a:r>
            <a:r>
              <a:rPr lang="zh-CN" altLang="en-US" noProof="1">
                <a:sym typeface="+mn-ea"/>
              </a:rPr>
              <a:t>编辑母版文本样式</a:t>
            </a:r>
          </a:p>
        </p:txBody>
      </p:sp>
    </p:spTree>
    <p:extLst>
      <p:ext uri="{BB962C8B-B14F-4D97-AF65-F5344CB8AC3E}">
        <p14:creationId xmlns:p14="http://schemas.microsoft.com/office/powerpoint/2010/main" val="245847068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_空白">
    <p:bg>
      <p:bgPr>
        <a:solidFill>
          <a:schemeClr val="bg1"/>
        </a:solidFill>
        <a:effectLst/>
      </p:bgPr>
    </p:bg>
    <p:spTree>
      <p:nvGrpSpPr>
        <p:cNvPr id="1" name=""/>
        <p:cNvGrpSpPr/>
        <p:nvPr/>
      </p:nvGrpSpPr>
      <p:grpSpPr>
        <a:xfrm>
          <a:off x="0" y="0"/>
          <a:ext cx="0" cy="0"/>
          <a:chOff x="0" y="0"/>
          <a:chExt cx="0" cy="0"/>
        </a:xfrm>
      </p:grpSpPr>
      <p:sp>
        <p:nvSpPr>
          <p:cNvPr id="3" name="灯片编号占位符 5">
            <a:extLst>
              <a:ext uri="{FF2B5EF4-FFF2-40B4-BE49-F238E27FC236}">
                <a16:creationId xmlns:a16="http://schemas.microsoft.com/office/drawing/2014/main" id="{F1D4C581-BA6B-428B-9014-5F46F2E4DBD1}"/>
              </a:ext>
            </a:extLst>
          </p:cNvPr>
          <p:cNvSpPr>
            <a:spLocks noGrp="1"/>
          </p:cNvSpPr>
          <p:nvPr>
            <p:ph type="sldNum" sz="quarter" idx="12"/>
            <p:custDataLst>
              <p:tags r:id="rId1"/>
            </p:custDataLst>
          </p:nvPr>
        </p:nvSpPr>
        <p:spPr>
          <a:xfrm>
            <a:off x="11283193" y="102013"/>
            <a:ext cx="799532" cy="315913"/>
          </a:xfrm>
          <a:prstGeom prst="rect">
            <a:avLst/>
          </a:prstGeom>
        </p:spPr>
        <p:txBody>
          <a:bodyPr/>
          <a:lstStyle>
            <a:lvl1pPr>
              <a:defRPr/>
            </a:lvl1pPr>
          </a:lstStyle>
          <a:p>
            <a:fld id="{368F8058-DDCF-45E4-8BCD-8D913568A213}" type="slidenum">
              <a:rPr lang="LID4096" smtClean="0"/>
              <a:t>‹#›</a:t>
            </a:fld>
            <a:endParaRPr lang="LID4096"/>
          </a:p>
        </p:txBody>
      </p:sp>
    </p:spTree>
    <p:extLst>
      <p:ext uri="{BB962C8B-B14F-4D97-AF65-F5344CB8AC3E}">
        <p14:creationId xmlns:p14="http://schemas.microsoft.com/office/powerpoint/2010/main" val="153219683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body" idx="1"/>
          </p:nvPr>
        </p:nvSpPr>
        <p:spPr bwMode="auto">
          <a:xfrm>
            <a:off x="1190625" y="3536156"/>
            <a:ext cx="9810750" cy="7947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zh-CN">
                <a:sym typeface="Gill Sans" charset="0"/>
              </a:rPr>
              <a:t>Click to edit Master text styles</a:t>
            </a:r>
          </a:p>
          <a:p>
            <a:pPr lvl="1"/>
            <a:r>
              <a:rPr lang="en-US" altLang="zh-CN">
                <a:sym typeface="Gill Sans" charset="0"/>
              </a:rPr>
              <a:t>Second level</a:t>
            </a:r>
          </a:p>
          <a:p>
            <a:pPr lvl="2"/>
            <a:r>
              <a:rPr lang="en-US" altLang="zh-CN">
                <a:sym typeface="Gill Sans" charset="0"/>
              </a:rPr>
              <a:t>Third level</a:t>
            </a:r>
          </a:p>
          <a:p>
            <a:pPr lvl="3"/>
            <a:r>
              <a:rPr lang="en-US" altLang="zh-CN">
                <a:sym typeface="Gill Sans" charset="0"/>
              </a:rPr>
              <a:t>Fourth level</a:t>
            </a:r>
          </a:p>
          <a:p>
            <a:pPr lvl="4"/>
            <a:r>
              <a:rPr lang="en-US" altLang="zh-CN">
                <a:sym typeface="Gill Sans" charset="0"/>
              </a:rPr>
              <a:t>Fifth level</a:t>
            </a:r>
          </a:p>
        </p:txBody>
      </p:sp>
      <p:sp>
        <p:nvSpPr>
          <p:cNvPr id="2051" name="Rectangle 2"/>
          <p:cNvSpPr>
            <a:spLocks noGrp="1" noChangeArrowheads="1"/>
          </p:cNvSpPr>
          <p:nvPr>
            <p:ph type="title"/>
          </p:nvPr>
        </p:nvSpPr>
        <p:spPr bwMode="auto">
          <a:xfrm>
            <a:off x="1190625" y="1151930"/>
            <a:ext cx="9810750" cy="14318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zh-CN">
                <a:sym typeface="Gill Sans" charset="0"/>
              </a:rPr>
              <a:t>Click to edit Master title style</a:t>
            </a:r>
            <a:endParaRPr lang="en-US" altLang="zh-CN" dirty="0">
              <a:sym typeface="Gill Sans" charset="0"/>
            </a:endParaRPr>
          </a:p>
        </p:txBody>
      </p:sp>
    </p:spTree>
    <p:extLst>
      <p:ext uri="{BB962C8B-B14F-4D97-AF65-F5344CB8AC3E}">
        <p14:creationId xmlns:p14="http://schemas.microsoft.com/office/powerpoint/2010/main" val="11215934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hf hdr="0" ftr="0" dt="0"/>
  <p:txStyles>
    <p:titleStyle>
      <a:lvl1pPr algn="ctr" rtl="0" eaLnBrk="1" fontAlgn="base" hangingPunct="1">
        <a:spcBef>
          <a:spcPct val="0"/>
        </a:spcBef>
        <a:spcAft>
          <a:spcPct val="0"/>
        </a:spcAft>
        <a:defRPr sz="6000">
          <a:solidFill>
            <a:schemeClr val="tx1"/>
          </a:solidFill>
          <a:latin typeface="Times New Roman" panose="02020603050405020304" pitchFamily="18" charset="0"/>
          <a:ea typeface="+mj-ea"/>
          <a:cs typeface="Times New Roman" panose="02020603050405020304" pitchFamily="18" charset="0"/>
          <a:sym typeface="Gill Sans" charset="0"/>
        </a:defRPr>
      </a:lvl1pPr>
      <a:lvl2pPr algn="ctr" rtl="0" eaLnBrk="1" fontAlgn="base" hangingPunct="1">
        <a:spcBef>
          <a:spcPct val="0"/>
        </a:spcBef>
        <a:spcAft>
          <a:spcPct val="0"/>
        </a:spcAft>
        <a:defRPr sz="7875">
          <a:solidFill>
            <a:schemeClr val="tx1"/>
          </a:solidFill>
          <a:latin typeface="Gill Sans" charset="0"/>
          <a:ea typeface="Heiti SC Light" charset="0"/>
          <a:cs typeface="Heiti SC Light" charset="0"/>
          <a:sym typeface="Gill Sans" charset="0"/>
        </a:defRPr>
      </a:lvl2pPr>
      <a:lvl3pPr algn="ctr" rtl="0" eaLnBrk="1" fontAlgn="base" hangingPunct="1">
        <a:spcBef>
          <a:spcPct val="0"/>
        </a:spcBef>
        <a:spcAft>
          <a:spcPct val="0"/>
        </a:spcAft>
        <a:defRPr sz="7875">
          <a:solidFill>
            <a:schemeClr val="tx1"/>
          </a:solidFill>
          <a:latin typeface="Gill Sans" charset="0"/>
          <a:ea typeface="Heiti SC Light" charset="0"/>
          <a:cs typeface="Heiti SC Light" charset="0"/>
          <a:sym typeface="Gill Sans" charset="0"/>
        </a:defRPr>
      </a:lvl3pPr>
      <a:lvl4pPr algn="ctr" rtl="0" eaLnBrk="1" fontAlgn="base" hangingPunct="1">
        <a:spcBef>
          <a:spcPct val="0"/>
        </a:spcBef>
        <a:spcAft>
          <a:spcPct val="0"/>
        </a:spcAft>
        <a:defRPr sz="7875">
          <a:solidFill>
            <a:schemeClr val="tx1"/>
          </a:solidFill>
          <a:latin typeface="Gill Sans" charset="0"/>
          <a:ea typeface="Heiti SC Light" charset="0"/>
          <a:cs typeface="Heiti SC Light" charset="0"/>
          <a:sym typeface="Gill Sans" charset="0"/>
        </a:defRPr>
      </a:lvl4pPr>
      <a:lvl5pPr algn="ctr" rtl="0" eaLnBrk="1" fontAlgn="base" hangingPunct="1">
        <a:spcBef>
          <a:spcPct val="0"/>
        </a:spcBef>
        <a:spcAft>
          <a:spcPct val="0"/>
        </a:spcAft>
        <a:defRPr sz="7875">
          <a:solidFill>
            <a:schemeClr val="tx1"/>
          </a:solidFill>
          <a:latin typeface="Gill Sans" charset="0"/>
          <a:ea typeface="Heiti SC Light" charset="0"/>
          <a:cs typeface="Heiti SC Light" charset="0"/>
          <a:sym typeface="Gill Sans" charset="0"/>
        </a:defRPr>
      </a:lvl5pPr>
      <a:lvl6pPr marL="428631" algn="ctr" rtl="0" eaLnBrk="1" fontAlgn="base" hangingPunct="1">
        <a:spcBef>
          <a:spcPct val="0"/>
        </a:spcBef>
        <a:spcAft>
          <a:spcPct val="0"/>
        </a:spcAft>
        <a:defRPr sz="7875">
          <a:solidFill>
            <a:schemeClr val="tx1"/>
          </a:solidFill>
          <a:latin typeface="Gill Sans" charset="0"/>
          <a:ea typeface="Heiti SC Light" charset="0"/>
          <a:cs typeface="Heiti SC Light" charset="0"/>
          <a:sym typeface="Gill Sans" charset="0"/>
        </a:defRPr>
      </a:lvl6pPr>
      <a:lvl7pPr marL="857262" algn="ctr" rtl="0" eaLnBrk="1" fontAlgn="base" hangingPunct="1">
        <a:spcBef>
          <a:spcPct val="0"/>
        </a:spcBef>
        <a:spcAft>
          <a:spcPct val="0"/>
        </a:spcAft>
        <a:defRPr sz="7875">
          <a:solidFill>
            <a:schemeClr val="tx1"/>
          </a:solidFill>
          <a:latin typeface="Gill Sans" charset="0"/>
          <a:ea typeface="Heiti SC Light" charset="0"/>
          <a:cs typeface="Heiti SC Light" charset="0"/>
          <a:sym typeface="Gill Sans" charset="0"/>
        </a:defRPr>
      </a:lvl7pPr>
      <a:lvl8pPr marL="1285893" algn="ctr" rtl="0" eaLnBrk="1" fontAlgn="base" hangingPunct="1">
        <a:spcBef>
          <a:spcPct val="0"/>
        </a:spcBef>
        <a:spcAft>
          <a:spcPct val="0"/>
        </a:spcAft>
        <a:defRPr sz="7875">
          <a:solidFill>
            <a:schemeClr val="tx1"/>
          </a:solidFill>
          <a:latin typeface="Gill Sans" charset="0"/>
          <a:ea typeface="Heiti SC Light" charset="0"/>
          <a:cs typeface="Heiti SC Light" charset="0"/>
          <a:sym typeface="Gill Sans" charset="0"/>
        </a:defRPr>
      </a:lvl8pPr>
      <a:lvl9pPr marL="1714525" algn="ctr" rtl="0" eaLnBrk="1" fontAlgn="base" hangingPunct="1">
        <a:spcBef>
          <a:spcPct val="0"/>
        </a:spcBef>
        <a:spcAft>
          <a:spcPct val="0"/>
        </a:spcAft>
        <a:defRPr sz="7875">
          <a:solidFill>
            <a:schemeClr val="tx1"/>
          </a:solidFill>
          <a:latin typeface="Gill Sans" charset="0"/>
          <a:ea typeface="Heiti SC Light" charset="0"/>
          <a:cs typeface="Heiti SC Light" charset="0"/>
          <a:sym typeface="Gill Sans" charset="0"/>
        </a:defRPr>
      </a:lvl9pPr>
    </p:titleStyle>
    <p:bodyStyle>
      <a:lvl1pPr marL="321473" indent="-321473" algn="ctr" rtl="0" eaLnBrk="1" fontAlgn="base" hangingPunct="1">
        <a:spcBef>
          <a:spcPct val="0"/>
        </a:spcBef>
        <a:spcAft>
          <a:spcPct val="0"/>
        </a:spcAft>
        <a:defRPr sz="3200">
          <a:solidFill>
            <a:schemeClr val="tx1"/>
          </a:solidFill>
          <a:latin typeface="Times New Roman" panose="02020603050405020304" pitchFamily="18" charset="0"/>
          <a:ea typeface="+mn-ea"/>
          <a:cs typeface="Times New Roman" panose="02020603050405020304" pitchFamily="18" charset="0"/>
          <a:sym typeface="Gill Sans" charset="0"/>
        </a:defRPr>
      </a:lvl1pPr>
      <a:lvl2pPr marL="696526" indent="-267894" algn="ctr" rtl="0" eaLnBrk="1" fontAlgn="base" hangingPunct="1">
        <a:spcBef>
          <a:spcPct val="0"/>
        </a:spcBef>
        <a:spcAft>
          <a:spcPct val="0"/>
        </a:spcAft>
        <a:defRPr sz="3200">
          <a:solidFill>
            <a:schemeClr val="tx1"/>
          </a:solidFill>
          <a:latin typeface="Times New Roman" panose="02020603050405020304" pitchFamily="18" charset="0"/>
          <a:ea typeface="+mn-ea"/>
          <a:cs typeface="Times New Roman" panose="02020603050405020304" pitchFamily="18" charset="0"/>
          <a:sym typeface="Gill Sans" charset="0"/>
        </a:defRPr>
      </a:lvl2pPr>
      <a:lvl3pPr marL="1071578" indent="-214315" algn="ctr" rtl="0" eaLnBrk="1" fontAlgn="base" hangingPunct="1">
        <a:spcBef>
          <a:spcPct val="0"/>
        </a:spcBef>
        <a:spcAft>
          <a:spcPct val="0"/>
        </a:spcAft>
        <a:defRPr sz="3200">
          <a:solidFill>
            <a:schemeClr val="tx1"/>
          </a:solidFill>
          <a:latin typeface="Times New Roman" panose="02020603050405020304" pitchFamily="18" charset="0"/>
          <a:ea typeface="+mn-ea"/>
          <a:cs typeface="Times New Roman" panose="02020603050405020304" pitchFamily="18" charset="0"/>
          <a:sym typeface="Gill Sans" charset="0"/>
        </a:defRPr>
      </a:lvl3pPr>
      <a:lvl4pPr marL="1500209" indent="-214315" algn="ctr" rtl="0" eaLnBrk="1" fontAlgn="base" hangingPunct="1">
        <a:spcBef>
          <a:spcPct val="0"/>
        </a:spcBef>
        <a:spcAft>
          <a:spcPct val="0"/>
        </a:spcAft>
        <a:defRPr sz="3200">
          <a:solidFill>
            <a:schemeClr val="tx1"/>
          </a:solidFill>
          <a:latin typeface="Times New Roman" panose="02020603050405020304" pitchFamily="18" charset="0"/>
          <a:ea typeface="+mn-ea"/>
          <a:cs typeface="Times New Roman" panose="02020603050405020304" pitchFamily="18" charset="0"/>
          <a:sym typeface="Gill Sans" charset="0"/>
        </a:defRPr>
      </a:lvl4pPr>
      <a:lvl5pPr marL="1928840" indent="-214315" algn="ctr" rtl="0" eaLnBrk="1" fontAlgn="base" hangingPunct="1">
        <a:spcBef>
          <a:spcPct val="0"/>
        </a:spcBef>
        <a:spcAft>
          <a:spcPct val="0"/>
        </a:spcAft>
        <a:defRPr sz="3200">
          <a:solidFill>
            <a:schemeClr val="tx1"/>
          </a:solidFill>
          <a:latin typeface="Times New Roman" panose="02020603050405020304" pitchFamily="18" charset="0"/>
          <a:ea typeface="+mn-ea"/>
          <a:cs typeface="Times New Roman" panose="02020603050405020304" pitchFamily="18" charset="0"/>
          <a:sym typeface="Gill Sans" charset="0"/>
        </a:defRPr>
      </a:lvl5pPr>
      <a:lvl6pPr marL="428631" algn="ctr" rtl="0" eaLnBrk="1" fontAlgn="base" hangingPunct="1">
        <a:spcBef>
          <a:spcPct val="0"/>
        </a:spcBef>
        <a:spcAft>
          <a:spcPct val="0"/>
        </a:spcAft>
        <a:defRPr sz="3375">
          <a:solidFill>
            <a:schemeClr val="tx1"/>
          </a:solidFill>
          <a:latin typeface="+mn-lt"/>
          <a:ea typeface="+mn-ea"/>
          <a:cs typeface="+mn-cs"/>
          <a:sym typeface="Gill Sans" charset="0"/>
        </a:defRPr>
      </a:lvl6pPr>
      <a:lvl7pPr marL="857262" algn="ctr" rtl="0" eaLnBrk="1" fontAlgn="base" hangingPunct="1">
        <a:spcBef>
          <a:spcPct val="0"/>
        </a:spcBef>
        <a:spcAft>
          <a:spcPct val="0"/>
        </a:spcAft>
        <a:defRPr sz="3375">
          <a:solidFill>
            <a:schemeClr val="tx1"/>
          </a:solidFill>
          <a:latin typeface="+mn-lt"/>
          <a:ea typeface="+mn-ea"/>
          <a:cs typeface="+mn-cs"/>
          <a:sym typeface="Gill Sans" charset="0"/>
        </a:defRPr>
      </a:lvl7pPr>
      <a:lvl8pPr marL="1285893" algn="ctr" rtl="0" eaLnBrk="1" fontAlgn="base" hangingPunct="1">
        <a:spcBef>
          <a:spcPct val="0"/>
        </a:spcBef>
        <a:spcAft>
          <a:spcPct val="0"/>
        </a:spcAft>
        <a:defRPr sz="3375">
          <a:solidFill>
            <a:schemeClr val="tx1"/>
          </a:solidFill>
          <a:latin typeface="+mn-lt"/>
          <a:ea typeface="+mn-ea"/>
          <a:cs typeface="+mn-cs"/>
          <a:sym typeface="Gill Sans" charset="0"/>
        </a:defRPr>
      </a:lvl8pPr>
      <a:lvl9pPr marL="1714525" algn="ctr" rtl="0" eaLnBrk="1" fontAlgn="base" hangingPunct="1">
        <a:spcBef>
          <a:spcPct val="0"/>
        </a:spcBef>
        <a:spcAft>
          <a:spcPct val="0"/>
        </a:spcAft>
        <a:defRPr sz="3375">
          <a:solidFill>
            <a:schemeClr val="tx1"/>
          </a:solidFill>
          <a:latin typeface="+mn-lt"/>
          <a:ea typeface="+mn-ea"/>
          <a:cs typeface="+mn-cs"/>
          <a:sym typeface="Gill Sans" charset="0"/>
        </a:defRPr>
      </a:lvl9pPr>
    </p:bodyStyle>
    <p:otherStyle>
      <a:defPPr>
        <a:defRPr lang="zh-CN"/>
      </a:defPPr>
      <a:lvl1pPr marL="0" algn="l" defTabSz="857262" rtl="0" eaLnBrk="1" latinLnBrk="0" hangingPunct="1">
        <a:defRPr sz="1687" kern="1200">
          <a:solidFill>
            <a:schemeClr val="tx1"/>
          </a:solidFill>
          <a:latin typeface="+mn-lt"/>
          <a:ea typeface="+mn-ea"/>
          <a:cs typeface="+mn-cs"/>
        </a:defRPr>
      </a:lvl1pPr>
      <a:lvl2pPr marL="428631" algn="l" defTabSz="857262" rtl="0" eaLnBrk="1" latinLnBrk="0" hangingPunct="1">
        <a:defRPr sz="1687" kern="1200">
          <a:solidFill>
            <a:schemeClr val="tx1"/>
          </a:solidFill>
          <a:latin typeface="+mn-lt"/>
          <a:ea typeface="+mn-ea"/>
          <a:cs typeface="+mn-cs"/>
        </a:defRPr>
      </a:lvl2pPr>
      <a:lvl3pPr marL="857262" algn="l" defTabSz="857262" rtl="0" eaLnBrk="1" latinLnBrk="0" hangingPunct="1">
        <a:defRPr sz="1687" kern="1200">
          <a:solidFill>
            <a:schemeClr val="tx1"/>
          </a:solidFill>
          <a:latin typeface="+mn-lt"/>
          <a:ea typeface="+mn-ea"/>
          <a:cs typeface="+mn-cs"/>
        </a:defRPr>
      </a:lvl3pPr>
      <a:lvl4pPr marL="1285893" algn="l" defTabSz="857262" rtl="0" eaLnBrk="1" latinLnBrk="0" hangingPunct="1">
        <a:defRPr sz="1687" kern="1200">
          <a:solidFill>
            <a:schemeClr val="tx1"/>
          </a:solidFill>
          <a:latin typeface="+mn-lt"/>
          <a:ea typeface="+mn-ea"/>
          <a:cs typeface="+mn-cs"/>
        </a:defRPr>
      </a:lvl4pPr>
      <a:lvl5pPr marL="1714525" algn="l" defTabSz="857262" rtl="0" eaLnBrk="1" latinLnBrk="0" hangingPunct="1">
        <a:defRPr sz="1687" kern="1200">
          <a:solidFill>
            <a:schemeClr val="tx1"/>
          </a:solidFill>
          <a:latin typeface="+mn-lt"/>
          <a:ea typeface="+mn-ea"/>
          <a:cs typeface="+mn-cs"/>
        </a:defRPr>
      </a:lvl5pPr>
      <a:lvl6pPr marL="2143156" algn="l" defTabSz="857262" rtl="0" eaLnBrk="1" latinLnBrk="0" hangingPunct="1">
        <a:defRPr sz="1687" kern="1200">
          <a:solidFill>
            <a:schemeClr val="tx1"/>
          </a:solidFill>
          <a:latin typeface="+mn-lt"/>
          <a:ea typeface="+mn-ea"/>
          <a:cs typeface="+mn-cs"/>
        </a:defRPr>
      </a:lvl6pPr>
      <a:lvl7pPr marL="2571787" algn="l" defTabSz="857262" rtl="0" eaLnBrk="1" latinLnBrk="0" hangingPunct="1">
        <a:defRPr sz="1687" kern="1200">
          <a:solidFill>
            <a:schemeClr val="tx1"/>
          </a:solidFill>
          <a:latin typeface="+mn-lt"/>
          <a:ea typeface="+mn-ea"/>
          <a:cs typeface="+mn-cs"/>
        </a:defRPr>
      </a:lvl7pPr>
      <a:lvl8pPr marL="3000418" algn="l" defTabSz="857262" rtl="0" eaLnBrk="1" latinLnBrk="0" hangingPunct="1">
        <a:defRPr sz="1687" kern="1200">
          <a:solidFill>
            <a:schemeClr val="tx1"/>
          </a:solidFill>
          <a:latin typeface="+mn-lt"/>
          <a:ea typeface="+mn-ea"/>
          <a:cs typeface="+mn-cs"/>
        </a:defRPr>
      </a:lvl8pPr>
      <a:lvl9pPr marL="3429050" algn="l" defTabSz="857262" rtl="0" eaLnBrk="1" latinLnBrk="0" hangingPunct="1">
        <a:defRPr sz="168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image" Target="../media/image52.png"/><Relationship Id="rId21" Type="http://schemas.openxmlformats.org/officeDocument/2006/relationships/image" Target="../media/image34.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png"/><Relationship Id="rId2" Type="http://schemas.openxmlformats.org/officeDocument/2006/relationships/slideLayout" Target="../slideLayouts/slideLayout5.xml"/><Relationship Id="rId16" Type="http://schemas.openxmlformats.org/officeDocument/2006/relationships/image" Target="../media/image65.png"/><Relationship Id="rId20" Type="http://schemas.openxmlformats.org/officeDocument/2006/relationships/image" Target="../media/image50.wmf"/><Relationship Id="rId1" Type="http://schemas.openxmlformats.org/officeDocument/2006/relationships/vmlDrawing" Target="../drawings/vmlDrawing1.v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png"/><Relationship Id="rId19" Type="http://schemas.openxmlformats.org/officeDocument/2006/relationships/oleObject" Target="../embeddings/oleObject1.bin"/><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png"/><Relationship Id="rId1" Type="http://schemas.openxmlformats.org/officeDocument/2006/relationships/slideLayout" Target="../slideLayouts/slideLayout5.xml"/><Relationship Id="rId4" Type="http://schemas.openxmlformats.org/officeDocument/2006/relationships/image" Target="../media/image53.tiff"/></Relationships>
</file>

<file path=ppt/slides/_rels/slide16.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4.tiff"/><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9.emf"/><Relationship Id="rId1" Type="http://schemas.openxmlformats.org/officeDocument/2006/relationships/slideLayout" Target="../slideLayouts/slideLayout5.xml"/><Relationship Id="rId5" Type="http://schemas.openxmlformats.org/officeDocument/2006/relationships/image" Target="../media/image72.png"/><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hyperlink" Target="mailto:E12-20-005@6.6GV" TargetMode="External"/><Relationship Id="rId7" Type="http://schemas.openxmlformats.org/officeDocument/2006/relationships/image" Target="../media/image77.tiff"/><Relationship Id="rId2" Type="http://schemas.openxmlformats.org/officeDocument/2006/relationships/image" Target="../media/image73.png"/><Relationship Id="rId1" Type="http://schemas.openxmlformats.org/officeDocument/2006/relationships/slideLayout" Target="../slideLayouts/slideLayout5.xml"/><Relationship Id="rId6" Type="http://schemas.openxmlformats.org/officeDocument/2006/relationships/image" Target="../media/image76.jpeg"/><Relationship Id="rId5" Type="http://schemas.openxmlformats.org/officeDocument/2006/relationships/image" Target="../media/image75.tiff"/><Relationship Id="rId10" Type="http://schemas.openxmlformats.org/officeDocument/2006/relationships/image" Target="../media/image49.png"/><Relationship Id="rId4" Type="http://schemas.openxmlformats.org/officeDocument/2006/relationships/image" Target="../media/image74.png"/><Relationship Id="rId9" Type="http://schemas.openxmlformats.org/officeDocument/2006/relationships/image" Target="../media/image79.png"/></Relationships>
</file>

<file path=ppt/slides/_rels/slide1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0.png"/><Relationship Id="rId1" Type="http://schemas.openxmlformats.org/officeDocument/2006/relationships/slideLayout" Target="../slideLayouts/slideLayout5.xml"/><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85.tiff"/><Relationship Id="rId2" Type="http://schemas.openxmlformats.org/officeDocument/2006/relationships/image" Target="../media/image84.tiff"/><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85.tiff"/><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3" Type="http://schemas.openxmlformats.org/officeDocument/2006/relationships/image" Target="../media/image87.jpeg"/><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tiff"/><Relationship Id="rId10" Type="http://schemas.openxmlformats.org/officeDocument/2006/relationships/image" Target="../media/image94.png"/><Relationship Id="rId4" Type="http://schemas.openxmlformats.org/officeDocument/2006/relationships/image" Target="../media/image88.tiff"/><Relationship Id="rId9" Type="http://schemas.openxmlformats.org/officeDocument/2006/relationships/image" Target="../media/image93.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emf"/><Relationship Id="rId4" Type="http://schemas.openxmlformats.org/officeDocument/2006/relationships/image" Target="../media/image3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34E2F-48C4-478F-93CD-894D43D6455F}"/>
              </a:ext>
            </a:extLst>
          </p:cNvPr>
          <p:cNvSpPr>
            <a:spLocks noGrp="1"/>
          </p:cNvSpPr>
          <p:nvPr>
            <p:ph type="ctrTitle"/>
          </p:nvPr>
        </p:nvSpPr>
        <p:spPr>
          <a:xfrm>
            <a:off x="0" y="1226916"/>
            <a:ext cx="12192000" cy="2098029"/>
          </a:xfrm>
        </p:spPr>
        <p:txBody>
          <a:bodyPr/>
          <a:lstStyle/>
          <a:p>
            <a:r>
              <a:rPr lang="en-US" dirty="0"/>
              <a:t>Short-Range Correlation</a:t>
            </a:r>
            <a:br>
              <a:rPr lang="en-US" dirty="0"/>
            </a:br>
            <a:r>
              <a:rPr lang="en-US" sz="5400" dirty="0"/>
              <a:t>Recent Results</a:t>
            </a:r>
            <a:endParaRPr lang="LID4096" dirty="0"/>
          </a:p>
        </p:txBody>
      </p:sp>
      <p:sp>
        <p:nvSpPr>
          <p:cNvPr id="3" name="Subtitle 2">
            <a:extLst>
              <a:ext uri="{FF2B5EF4-FFF2-40B4-BE49-F238E27FC236}">
                <a16:creationId xmlns:a16="http://schemas.microsoft.com/office/drawing/2014/main" id="{B4F8060F-4E6A-483B-BB2F-32383DC45F1F}"/>
              </a:ext>
            </a:extLst>
          </p:cNvPr>
          <p:cNvSpPr>
            <a:spLocks noGrp="1"/>
          </p:cNvSpPr>
          <p:nvPr>
            <p:ph type="subTitle" idx="1"/>
          </p:nvPr>
        </p:nvSpPr>
        <p:spPr>
          <a:xfrm>
            <a:off x="1683016" y="3533055"/>
            <a:ext cx="8533804" cy="2239786"/>
          </a:xfrm>
        </p:spPr>
        <p:txBody>
          <a:bodyPr/>
          <a:lstStyle/>
          <a:p>
            <a:r>
              <a:rPr lang="zh-CN" altLang="en-US" sz="2400" dirty="0"/>
              <a:t>叶志鸿</a:t>
            </a:r>
            <a:endParaRPr lang="en-US" altLang="zh-CN" sz="2400" dirty="0"/>
          </a:p>
          <a:p>
            <a:r>
              <a:rPr lang="zh-CN" altLang="en-US" sz="2400" dirty="0"/>
              <a:t>清华大学物理系</a:t>
            </a:r>
            <a:endParaRPr lang="en-US" altLang="zh-CN" sz="2400" dirty="0"/>
          </a:p>
          <a:p>
            <a:r>
              <a:rPr lang="en-US" altLang="zh-CN" sz="2400" dirty="0"/>
              <a:t>08/26~</a:t>
            </a:r>
            <a:r>
              <a:rPr lang="en-US" sz="2400" dirty="0"/>
              <a:t>28/2022</a:t>
            </a:r>
          </a:p>
          <a:p>
            <a:endParaRPr lang="en-US" sz="2400" dirty="0"/>
          </a:p>
          <a:p>
            <a:r>
              <a:rPr lang="en-US" sz="2400" dirty="0">
                <a:solidFill>
                  <a:srgbClr val="A91EC2"/>
                </a:solidFill>
              </a:rPr>
              <a:t>清华大学复系</a:t>
            </a:r>
            <a:r>
              <a:rPr lang="en-US" altLang="zh-CN" sz="2400" dirty="0">
                <a:solidFill>
                  <a:srgbClr val="A91EC2"/>
                </a:solidFill>
              </a:rPr>
              <a:t>40</a:t>
            </a:r>
            <a:r>
              <a:rPr lang="zh-CN" altLang="en-US" sz="2400" dirty="0">
                <a:solidFill>
                  <a:srgbClr val="A91EC2"/>
                </a:solidFill>
              </a:rPr>
              <a:t>周年：</a:t>
            </a:r>
            <a:r>
              <a:rPr lang="en-US" altLang="zh-CN" sz="2400" dirty="0">
                <a:solidFill>
                  <a:srgbClr val="A91EC2"/>
                </a:solidFill>
              </a:rPr>
              <a:t>”</a:t>
            </a:r>
            <a:r>
              <a:rPr lang="zh-CN" altLang="en-US" sz="2400" dirty="0">
                <a:solidFill>
                  <a:srgbClr val="A91EC2"/>
                </a:solidFill>
              </a:rPr>
              <a:t>核物理前沿与交叉</a:t>
            </a:r>
            <a:r>
              <a:rPr lang="en-US" altLang="zh-CN" sz="2400" dirty="0">
                <a:solidFill>
                  <a:srgbClr val="A91EC2"/>
                </a:solidFill>
              </a:rPr>
              <a:t>”</a:t>
            </a:r>
            <a:r>
              <a:rPr lang="zh-CN" altLang="en-US" sz="2400" dirty="0">
                <a:solidFill>
                  <a:srgbClr val="A91EC2"/>
                </a:solidFill>
              </a:rPr>
              <a:t>研讨会</a:t>
            </a:r>
            <a:endParaRPr lang="LID4096" sz="2400" dirty="0">
              <a:solidFill>
                <a:srgbClr val="A91EC2"/>
              </a:solidFill>
            </a:endParaRPr>
          </a:p>
        </p:txBody>
      </p:sp>
    </p:spTree>
    <p:extLst>
      <p:ext uri="{BB962C8B-B14F-4D97-AF65-F5344CB8AC3E}">
        <p14:creationId xmlns:p14="http://schemas.microsoft.com/office/powerpoint/2010/main" val="399525404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a:xfrm>
            <a:off x="1580795" y="3422545"/>
            <a:ext cx="685800" cy="2209800"/>
          </a:xfrm>
          <a:prstGeom prst="roundRect">
            <a:avLst/>
          </a:prstGeom>
          <a:solidFill>
            <a:schemeClr val="bg1"/>
          </a:solidFill>
          <a:ln>
            <a:solidFill>
              <a:srgbClr val="66FF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V="1">
            <a:off x="1885595" y="3574945"/>
            <a:ext cx="0" cy="11430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5" name="Straight Arrow Connector 14"/>
          <p:cNvCxnSpPr/>
          <p:nvPr/>
        </p:nvCxnSpPr>
        <p:spPr>
          <a:xfrm flipV="1">
            <a:off x="1885595" y="4565545"/>
            <a:ext cx="0" cy="9144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5" name="Rectangle 4"/>
          <p:cNvSpPr/>
          <p:nvPr/>
        </p:nvSpPr>
        <p:spPr>
          <a:xfrm>
            <a:off x="407507" y="1081327"/>
            <a:ext cx="7044528" cy="610936"/>
          </a:xfrm>
          <a:prstGeom prst="rect">
            <a:avLst/>
          </a:prstGeom>
        </p:spPr>
        <p:txBody>
          <a:bodyPr wrap="square">
            <a:spAutoFit/>
          </a:bodyPr>
          <a:lstStyle/>
          <a:p>
            <a:pPr marL="342900" indent="-342900">
              <a:lnSpc>
                <a:spcPct val="200000"/>
              </a:lnSpc>
              <a:buFont typeface="Wingdings" pitchFamily="2" charset="2"/>
              <a:buChar char="q"/>
            </a:pPr>
            <a:r>
              <a:rPr lang="zh-CN" altLang="en-US" sz="2000" dirty="0">
                <a:latin typeface="Times New Roman" panose="02020603050405020304" pitchFamily="18" charset="0"/>
                <a:cs typeface="Times New Roman" panose="02020603050405020304" pitchFamily="18" charset="0"/>
              </a:rPr>
              <a:t>张量力（</a:t>
            </a:r>
            <a:r>
              <a:rPr lang="en-US" altLang="zh-CN" sz="2000" dirty="0">
                <a:latin typeface="Times New Roman" panose="02020603050405020304" pitchFamily="18" charset="0"/>
                <a:cs typeface="Times New Roman" panose="02020603050405020304" pitchFamily="18" charset="0"/>
              </a:rPr>
              <a:t>Tensor Force</a:t>
            </a:r>
            <a:r>
              <a:rPr lang="zh-CN" altLang="en-US" sz="2000" dirty="0">
                <a:latin typeface="Times New Roman" panose="02020603050405020304" pitchFamily="18" charset="0"/>
                <a:cs typeface="Times New Roman" panose="02020603050405020304" pitchFamily="18" charset="0"/>
              </a:rPr>
              <a:t>）为吸引力</a:t>
            </a:r>
            <a:endParaRPr lang="en-US" altLang="zh-CN" sz="2000" dirty="0">
              <a:latin typeface="Times New Roman" panose="02020603050405020304" pitchFamily="18" charset="0"/>
              <a:cs typeface="Times New Roman" panose="02020603050405020304" pitchFamily="18" charset="0"/>
            </a:endParaRPr>
          </a:p>
        </p:txBody>
      </p:sp>
      <p:sp>
        <p:nvSpPr>
          <p:cNvPr id="7" name="Oval 6"/>
          <p:cNvSpPr/>
          <p:nvPr/>
        </p:nvSpPr>
        <p:spPr>
          <a:xfrm>
            <a:off x="1656995" y="3879745"/>
            <a:ext cx="533400" cy="5334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p</a:t>
            </a:r>
          </a:p>
        </p:txBody>
      </p:sp>
      <p:sp>
        <p:nvSpPr>
          <p:cNvPr id="9" name="Oval 8"/>
          <p:cNvSpPr/>
          <p:nvPr/>
        </p:nvSpPr>
        <p:spPr>
          <a:xfrm>
            <a:off x="1656995" y="4794145"/>
            <a:ext cx="533400" cy="5334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n</a:t>
            </a:r>
          </a:p>
        </p:txBody>
      </p:sp>
      <p:sp>
        <p:nvSpPr>
          <p:cNvPr id="24" name="TextBox 23"/>
          <p:cNvSpPr txBox="1"/>
          <p:nvPr/>
        </p:nvSpPr>
        <p:spPr>
          <a:xfrm>
            <a:off x="1580795" y="2483064"/>
            <a:ext cx="2687805" cy="400110"/>
          </a:xfrm>
          <a:prstGeom prst="rect">
            <a:avLst/>
          </a:prstGeom>
          <a:noFill/>
        </p:spPr>
        <p:txBody>
          <a:bodyPr wrap="square" rtlCol="0">
            <a:spAutoFit/>
          </a:bodyPr>
          <a:lstStyle/>
          <a:p>
            <a:r>
              <a:rPr lang="en-US" sz="2000" dirty="0">
                <a:solidFill>
                  <a:srgbClr val="7030A0"/>
                </a:solidFill>
                <a:latin typeface="Baskerville Old Face" panose="02020602080505020303" pitchFamily="18" charset="0"/>
              </a:rPr>
              <a:t>= -3 </a:t>
            </a:r>
            <a:r>
              <a:rPr lang="el-GR" sz="2000" dirty="0">
                <a:solidFill>
                  <a:srgbClr val="7030A0"/>
                </a:solidFill>
                <a:latin typeface="Times New Roman" panose="02020603050405020304"/>
                <a:cs typeface="Times New Roman" panose="02020603050405020304"/>
              </a:rPr>
              <a:t>σ</a:t>
            </a:r>
            <a:r>
              <a:rPr lang="en-US" sz="2000" baseline="-25000" dirty="0">
                <a:solidFill>
                  <a:srgbClr val="7030A0"/>
                </a:solidFill>
                <a:latin typeface="Times New Roman" panose="02020603050405020304"/>
                <a:cs typeface="Times New Roman" panose="02020603050405020304"/>
              </a:rPr>
              <a:t>1</a:t>
            </a:r>
            <a:r>
              <a:rPr lang="el-GR" sz="2000" dirty="0">
                <a:solidFill>
                  <a:srgbClr val="7030A0"/>
                </a:solidFill>
                <a:latin typeface="Times New Roman" panose="02020603050405020304"/>
                <a:cs typeface="Times New Roman" panose="02020603050405020304"/>
              </a:rPr>
              <a:t>σ</a:t>
            </a:r>
            <a:r>
              <a:rPr lang="en-US" sz="2000" baseline="-25000" dirty="0">
                <a:solidFill>
                  <a:srgbClr val="7030A0"/>
                </a:solidFill>
                <a:latin typeface="Times New Roman" panose="02020603050405020304"/>
                <a:cs typeface="Times New Roman" panose="02020603050405020304"/>
              </a:rPr>
              <a:t>2</a:t>
            </a:r>
            <a:endParaRPr lang="en-US" i="1" dirty="0">
              <a:solidFill>
                <a:srgbClr val="FF0000"/>
              </a:solidFill>
              <a:latin typeface="Baskerville Old Face" panose="02020602080505020303" pitchFamily="18" charset="0"/>
            </a:endParaRPr>
          </a:p>
        </p:txBody>
      </p:sp>
      <mc:AlternateContent xmlns:mc="http://schemas.openxmlformats.org/markup-compatibility/2006" xmlns:a14="http://schemas.microsoft.com/office/drawing/2010/main">
        <mc:Choice Requires="a14">
          <p:sp>
            <p:nvSpPr>
              <p:cNvPr id="29" name="Object 28"/>
              <p:cNvSpPr txBox="1"/>
              <p:nvPr/>
            </p:nvSpPr>
            <p:spPr bwMode="auto">
              <a:xfrm>
                <a:off x="1029364" y="2000975"/>
                <a:ext cx="4383742" cy="457200"/>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𝑆</m:t>
                          </m:r>
                        </m:e>
                        <m:sub>
                          <m:r>
                            <a:rPr lang="en-US" i="1">
                              <a:solidFill>
                                <a:srgbClr val="000000"/>
                              </a:solidFill>
                              <a:latin typeface="Cambria Math" panose="02040503050406030204" pitchFamily="18" charset="0"/>
                            </a:rPr>
                            <m:t>12</m:t>
                          </m:r>
                        </m:sub>
                      </m:sSub>
                      <m:r>
                        <a:rPr lang="en-US" i="1">
                          <a:solidFill>
                            <a:srgbClr val="000000"/>
                          </a:solidFill>
                          <a:latin typeface="Cambria Math" panose="02040503050406030204" pitchFamily="18" charset="0"/>
                        </a:rPr>
                        <m:t>=−3(</m:t>
                      </m:r>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𝜎</m:t>
                              </m:r>
                            </m:e>
                          </m:acc>
                        </m:e>
                        <m:sub>
                          <m:r>
                            <a:rPr lang="en-US" i="1">
                              <a:solidFill>
                                <a:srgbClr val="000000"/>
                              </a:solidFill>
                              <a:latin typeface="Cambria Math" panose="02040503050406030204" pitchFamily="18" charset="0"/>
                            </a:rPr>
                            <m:t>1</m:t>
                          </m:r>
                        </m:sub>
                      </m:sSub>
                      <m:r>
                        <a:rPr lang="en-US" i="1">
                          <a:solidFill>
                            <a:srgbClr val="000000"/>
                          </a:solidFill>
                          <a:latin typeface="Cambria Math" panose="02040503050406030204" pitchFamily="18" charset="0"/>
                        </a:rPr>
                        <m:t>⋅</m:t>
                      </m:r>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𝑟</m:t>
                          </m:r>
                        </m:e>
                      </m:acc>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𝜎</m:t>
                              </m:r>
                            </m:e>
                          </m:acc>
                        </m:e>
                        <m:sub>
                          <m:r>
                            <a:rPr lang="en-US" i="1">
                              <a:solidFill>
                                <a:srgbClr val="000000"/>
                              </a:solidFill>
                              <a:latin typeface="Cambria Math" panose="02040503050406030204" pitchFamily="18" charset="0"/>
                            </a:rPr>
                            <m:t>2</m:t>
                          </m:r>
                        </m:sub>
                      </m:sSub>
                      <m:r>
                        <a:rPr lang="en-US" i="1">
                          <a:solidFill>
                            <a:srgbClr val="000000"/>
                          </a:solidFill>
                          <a:latin typeface="Cambria Math" panose="02040503050406030204" pitchFamily="18" charset="0"/>
                        </a:rPr>
                        <m:t>⋅</m:t>
                      </m:r>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𝑟</m:t>
                          </m:r>
                        </m:e>
                      </m:acc>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𝜎</m:t>
                              </m:r>
                            </m:e>
                          </m:acc>
                        </m:e>
                        <m:sub>
                          <m:r>
                            <a:rPr lang="en-US" i="1">
                              <a:solidFill>
                                <a:srgbClr val="000000"/>
                              </a:solidFill>
                              <a:latin typeface="Cambria Math" panose="02040503050406030204" pitchFamily="18" charset="0"/>
                            </a:rPr>
                            <m:t>1</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𝜎</m:t>
                              </m:r>
                            </m:e>
                          </m:acc>
                        </m:e>
                        <m:sub>
                          <m:r>
                            <a:rPr lang="en-US" i="1">
                              <a:solidFill>
                                <a:srgbClr val="000000"/>
                              </a:solidFill>
                              <a:latin typeface="Cambria Math" panose="02040503050406030204" pitchFamily="18" charset="0"/>
                            </a:rPr>
                            <m:t>2</m:t>
                          </m:r>
                        </m:sub>
                      </m:sSub>
                      <m:r>
                        <a:rPr lang="en-US" i="1">
                          <a:solidFill>
                            <a:srgbClr val="000000"/>
                          </a:solidFill>
                          <a:latin typeface="Cambria Math" panose="02040503050406030204" pitchFamily="18" charset="0"/>
                        </a:rPr>
                        <m:t>)</m:t>
                      </m:r>
                    </m:oMath>
                  </m:oMathPara>
                </a14:m>
                <a:endParaRPr lang="en-US"/>
              </a:p>
            </p:txBody>
          </p:sp>
        </mc:Choice>
        <mc:Fallback xmlns="">
          <p:sp>
            <p:nvSpPr>
              <p:cNvPr id="29" name="Object 28"/>
              <p:cNvSpPr txBox="1">
                <a:spLocks noRot="1" noChangeAspect="1" noMove="1" noResize="1" noEditPoints="1" noAdjustHandles="1" noChangeArrowheads="1" noChangeShapeType="1" noTextEdit="1"/>
              </p:cNvSpPr>
              <p:nvPr/>
            </p:nvSpPr>
            <p:spPr bwMode="auto">
              <a:xfrm>
                <a:off x="1029364" y="2000975"/>
                <a:ext cx="4383742" cy="457200"/>
              </a:xfrm>
              <a:prstGeom prst="rect">
                <a:avLst/>
              </a:prstGeom>
              <a:blipFill>
                <a:blip r:embed="rId3"/>
                <a:stretch>
                  <a:fillRect t="-8108"/>
                </a:stretch>
              </a:blipFill>
            </p:spPr>
            <p:txBody>
              <a:bodyPr/>
              <a:lstStyle/>
              <a:p>
                <a:r>
                  <a:rPr lang="en-CN">
                    <a:noFill/>
                  </a:rPr>
                  <a:t> </a:t>
                </a:r>
              </a:p>
            </p:txBody>
          </p:sp>
        </mc:Fallback>
      </mc:AlternateContent>
      <p:sp>
        <p:nvSpPr>
          <p:cNvPr id="42" name="TextBox 41"/>
          <p:cNvSpPr txBox="1"/>
          <p:nvPr/>
        </p:nvSpPr>
        <p:spPr>
          <a:xfrm>
            <a:off x="407507" y="6037777"/>
            <a:ext cx="4672752" cy="400110"/>
          </a:xfrm>
          <a:prstGeom prst="rect">
            <a:avLst/>
          </a:prstGeom>
          <a:noFill/>
        </p:spPr>
        <p:txBody>
          <a:bodyPr wrap="square" rtlCol="0">
            <a:spAutoFit/>
          </a:bodyPr>
          <a:lstStyle/>
          <a:p>
            <a:pPr marL="342900" indent="-342900">
              <a:buFont typeface="Wingdings" pitchFamily="2" charset="2"/>
              <a:buChar char="q"/>
            </a:pPr>
            <a:r>
              <a:rPr lang="zh-CN" altLang="en-US" sz="2000" b="1" dirty="0">
                <a:solidFill>
                  <a:srgbClr val="FF0000"/>
                </a:solidFill>
                <a:latin typeface="Times New Roman" panose="02020603050405020304" pitchFamily="18" charset="0"/>
                <a:cs typeface="Times New Roman" panose="02020603050405020304" pitchFamily="18" charset="0"/>
              </a:rPr>
              <a:t>张量力使质子</a:t>
            </a:r>
            <a:r>
              <a:rPr lang="en-US" altLang="zh-CN" sz="2000" b="1" dirty="0">
                <a:solidFill>
                  <a:srgbClr val="FF0000"/>
                </a:solidFill>
                <a:latin typeface="Times New Roman" panose="02020603050405020304" pitchFamily="18" charset="0"/>
                <a:cs typeface="Times New Roman" panose="02020603050405020304" pitchFamily="18" charset="0"/>
              </a:rPr>
              <a:t>-</a:t>
            </a:r>
            <a:r>
              <a:rPr lang="zh-CN" altLang="en-US" sz="2000" b="1" dirty="0">
                <a:solidFill>
                  <a:srgbClr val="FF0000"/>
                </a:solidFill>
                <a:latin typeface="Times New Roman" panose="02020603050405020304" pitchFamily="18" charset="0"/>
                <a:cs typeface="Times New Roman" panose="02020603050405020304" pitchFamily="18" charset="0"/>
              </a:rPr>
              <a:t>中子更容易互相吸引</a:t>
            </a:r>
            <a:endParaRPr lang="en-US" sz="2000" b="1" dirty="0">
              <a:solidFill>
                <a:srgbClr val="FF0000"/>
              </a:solidFill>
              <a:latin typeface="Times New Roman" panose="02020603050405020304" pitchFamily="18" charset="0"/>
              <a:cs typeface="Times New Roman" panose="02020603050405020304" pitchFamily="18" charset="0"/>
            </a:endParaRPr>
          </a:p>
        </p:txBody>
      </p:sp>
      <p:cxnSp>
        <p:nvCxnSpPr>
          <p:cNvPr id="40" name="Straight Arrow Connector 39"/>
          <p:cNvCxnSpPr>
            <a:cxnSpLocks/>
          </p:cNvCxnSpPr>
          <p:nvPr/>
        </p:nvCxnSpPr>
        <p:spPr>
          <a:xfrm flipV="1">
            <a:off x="3828695" y="2417536"/>
            <a:ext cx="439905" cy="6059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419" t="8920" r="1092" b="4203"/>
          <a:stretch>
            <a:fillRect/>
          </a:stretch>
        </p:blipFill>
        <p:spPr bwMode="auto">
          <a:xfrm>
            <a:off x="6641236" y="1053029"/>
            <a:ext cx="5165792" cy="333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7165382" y="3679055"/>
            <a:ext cx="1951326" cy="338554"/>
          </a:xfrm>
          <a:prstGeom prst="rect">
            <a:avLst/>
          </a:prstGeom>
          <a:noFill/>
        </p:spPr>
        <p:txBody>
          <a:bodyPr wrap="square" rtlCol="0">
            <a:spAutoFit/>
          </a:bodyPr>
          <a:lstStyle/>
          <a:p>
            <a:pPr algn="ctr"/>
            <a:r>
              <a:rPr lang="en-US" sz="1600" i="1" dirty="0">
                <a:solidFill>
                  <a:srgbClr val="5C30B6"/>
                </a:solidFill>
              </a:rPr>
              <a:t>Tensor Force</a:t>
            </a:r>
          </a:p>
        </p:txBody>
      </p:sp>
      <p:sp>
        <p:nvSpPr>
          <p:cNvPr id="43" name="TextBox 42"/>
          <p:cNvSpPr txBox="1"/>
          <p:nvPr/>
        </p:nvSpPr>
        <p:spPr>
          <a:xfrm rot="4718395">
            <a:off x="7165382" y="1984617"/>
            <a:ext cx="1951326" cy="338554"/>
          </a:xfrm>
          <a:prstGeom prst="rect">
            <a:avLst/>
          </a:prstGeom>
          <a:noFill/>
        </p:spPr>
        <p:txBody>
          <a:bodyPr wrap="square" rtlCol="0">
            <a:spAutoFit/>
          </a:bodyPr>
          <a:lstStyle/>
          <a:p>
            <a:pPr algn="ctr"/>
            <a:r>
              <a:rPr lang="en-US" sz="1600" i="1" dirty="0">
                <a:solidFill>
                  <a:srgbClr val="A91EC2"/>
                </a:solidFill>
              </a:rPr>
              <a:t>Repulsive cores</a:t>
            </a:r>
          </a:p>
        </p:txBody>
      </p:sp>
      <p:sp>
        <p:nvSpPr>
          <p:cNvPr id="45" name="TextBox 44"/>
          <p:cNvSpPr txBox="1"/>
          <p:nvPr/>
        </p:nvSpPr>
        <p:spPr>
          <a:xfrm>
            <a:off x="8593214" y="767925"/>
            <a:ext cx="2484726" cy="338554"/>
          </a:xfrm>
          <a:prstGeom prst="rect">
            <a:avLst/>
          </a:prstGeom>
          <a:solidFill>
            <a:schemeClr val="bg1"/>
          </a:solidFill>
        </p:spPr>
        <p:txBody>
          <a:bodyPr wrap="square" rtlCol="0">
            <a:spAutoFit/>
          </a:bodyPr>
          <a:lstStyle/>
          <a:p>
            <a:r>
              <a:rPr lang="en-US" sz="1600" i="1" u="sng" dirty="0">
                <a:solidFill>
                  <a:srgbClr val="7030A0"/>
                </a:solidFill>
                <a:latin typeface="Baskerville Old Face" panose="02020602080505020303" pitchFamily="18" charset="0"/>
              </a:rPr>
              <a:t>NN Interaction Forces</a:t>
            </a:r>
          </a:p>
        </p:txBody>
      </p:sp>
      <p:sp>
        <p:nvSpPr>
          <p:cNvPr id="48" name="TextBox 47"/>
          <p:cNvSpPr txBox="1"/>
          <p:nvPr/>
        </p:nvSpPr>
        <p:spPr>
          <a:xfrm>
            <a:off x="8141045" y="3326115"/>
            <a:ext cx="1951326" cy="338554"/>
          </a:xfrm>
          <a:prstGeom prst="rect">
            <a:avLst/>
          </a:prstGeom>
          <a:noFill/>
        </p:spPr>
        <p:txBody>
          <a:bodyPr wrap="square" rtlCol="0">
            <a:spAutoFit/>
          </a:bodyPr>
          <a:lstStyle/>
          <a:p>
            <a:pPr algn="ctr"/>
            <a:r>
              <a:rPr lang="en-US" sz="1600" i="1" dirty="0">
                <a:solidFill>
                  <a:srgbClr val="FF3300"/>
                </a:solidFill>
              </a:rPr>
              <a:t>Total</a:t>
            </a:r>
          </a:p>
        </p:txBody>
      </p:sp>
      <p:sp>
        <p:nvSpPr>
          <p:cNvPr id="4" name="Title 3">
            <a:extLst>
              <a:ext uri="{FF2B5EF4-FFF2-40B4-BE49-F238E27FC236}">
                <a16:creationId xmlns:a16="http://schemas.microsoft.com/office/drawing/2014/main" id="{F6C6B64C-3407-41A2-A44F-868589C06E5B}"/>
              </a:ext>
            </a:extLst>
          </p:cNvPr>
          <p:cNvSpPr>
            <a:spLocks noGrp="1"/>
          </p:cNvSpPr>
          <p:nvPr>
            <p:ph type="title"/>
          </p:nvPr>
        </p:nvSpPr>
        <p:spPr/>
        <p:txBody>
          <a:bodyPr/>
          <a:lstStyle/>
          <a:p>
            <a:r>
              <a:rPr lang="en-US" altLang="zh-CN" dirty="0"/>
              <a:t>2N-SRC</a:t>
            </a:r>
            <a:endParaRPr lang="LID4096" dirty="0"/>
          </a:p>
        </p:txBody>
      </p:sp>
      <p:sp>
        <p:nvSpPr>
          <p:cNvPr id="34" name="Text Placeholder 5">
            <a:extLst>
              <a:ext uri="{FF2B5EF4-FFF2-40B4-BE49-F238E27FC236}">
                <a16:creationId xmlns:a16="http://schemas.microsoft.com/office/drawing/2014/main" id="{B175CA0E-6CFD-40D5-AFFD-ED88216C7179}"/>
              </a:ext>
            </a:extLst>
          </p:cNvPr>
          <p:cNvSpPr>
            <a:spLocks noGrp="1"/>
          </p:cNvSpPr>
          <p:nvPr>
            <p:ph type="body" sz="half" idx="2"/>
          </p:nvPr>
        </p:nvSpPr>
        <p:spPr>
          <a:xfrm>
            <a:off x="218369" y="643535"/>
            <a:ext cx="6243894" cy="351623"/>
          </a:xfrm>
        </p:spPr>
        <p:txBody>
          <a:bodyPr/>
          <a:lstStyle/>
          <a:p>
            <a:r>
              <a:rPr lang="zh-CN" altLang="en-US" dirty="0"/>
              <a:t> 同位旋依赖</a:t>
            </a:r>
            <a:r>
              <a:rPr lang="en-US" altLang="zh-CN" dirty="0"/>
              <a:t> (Isospin Dependence)</a:t>
            </a:r>
            <a:endParaRPr lang="LID4096" dirty="0"/>
          </a:p>
        </p:txBody>
      </p:sp>
      <p:sp>
        <p:nvSpPr>
          <p:cNvPr id="32" name="TextBox 31">
            <a:extLst>
              <a:ext uri="{FF2B5EF4-FFF2-40B4-BE49-F238E27FC236}">
                <a16:creationId xmlns:a16="http://schemas.microsoft.com/office/drawing/2014/main" id="{B5111CC0-F359-014C-9C8A-9AF12F74F659}"/>
              </a:ext>
            </a:extLst>
          </p:cNvPr>
          <p:cNvSpPr txBox="1"/>
          <p:nvPr/>
        </p:nvSpPr>
        <p:spPr>
          <a:xfrm>
            <a:off x="1436423" y="2875861"/>
            <a:ext cx="1063281" cy="369332"/>
          </a:xfrm>
          <a:prstGeom prst="rect">
            <a:avLst/>
          </a:prstGeom>
          <a:noFill/>
        </p:spPr>
        <p:txBody>
          <a:bodyPr wrap="square">
            <a:spAutoFit/>
          </a:bodyPr>
          <a:lstStyle/>
          <a:p>
            <a:r>
              <a:rPr lang="en-US" i="1" dirty="0">
                <a:solidFill>
                  <a:srgbClr val="FF0000"/>
                </a:solidFill>
                <a:latin typeface="Baskerville Old Face" panose="02020602080505020303" pitchFamily="18" charset="0"/>
              </a:rPr>
              <a:t>Attractive</a:t>
            </a:r>
            <a:endParaRPr lang="en-CN" dirty="0"/>
          </a:p>
        </p:txBody>
      </p:sp>
      <p:sp>
        <p:nvSpPr>
          <p:cNvPr id="52" name="Rounded Rectangle 51">
            <a:extLst>
              <a:ext uri="{FF2B5EF4-FFF2-40B4-BE49-F238E27FC236}">
                <a16:creationId xmlns:a16="http://schemas.microsoft.com/office/drawing/2014/main" id="{72FA44C9-C30F-E24F-951C-CEBE0CA51F42}"/>
              </a:ext>
            </a:extLst>
          </p:cNvPr>
          <p:cNvSpPr/>
          <p:nvPr/>
        </p:nvSpPr>
        <p:spPr>
          <a:xfrm>
            <a:off x="2495195" y="3429000"/>
            <a:ext cx="1676400" cy="1371600"/>
          </a:xfrm>
          <a:prstGeom prst="roundRect">
            <a:avLst/>
          </a:prstGeom>
          <a:solidFill>
            <a:schemeClr val="bg1"/>
          </a:solidFill>
          <a:ln>
            <a:solidFill>
              <a:srgbClr val="FF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a:t>
            </a:r>
          </a:p>
        </p:txBody>
      </p:sp>
      <p:cxnSp>
        <p:nvCxnSpPr>
          <p:cNvPr id="53" name="Straight Arrow Connector 52">
            <a:extLst>
              <a:ext uri="{FF2B5EF4-FFF2-40B4-BE49-F238E27FC236}">
                <a16:creationId xmlns:a16="http://schemas.microsoft.com/office/drawing/2014/main" id="{BDDF805D-B96A-0245-B78B-0F55A233702B}"/>
              </a:ext>
            </a:extLst>
          </p:cNvPr>
          <p:cNvCxnSpPr/>
          <p:nvPr/>
        </p:nvCxnSpPr>
        <p:spPr>
          <a:xfrm flipV="1">
            <a:off x="2876195" y="3581400"/>
            <a:ext cx="0" cy="10668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54" name="Straight Arrow Connector 53">
            <a:extLst>
              <a:ext uri="{FF2B5EF4-FFF2-40B4-BE49-F238E27FC236}">
                <a16:creationId xmlns:a16="http://schemas.microsoft.com/office/drawing/2014/main" id="{CBAB61B5-8DFB-8442-8EDF-3FCE7D704A35}"/>
              </a:ext>
            </a:extLst>
          </p:cNvPr>
          <p:cNvCxnSpPr/>
          <p:nvPr/>
        </p:nvCxnSpPr>
        <p:spPr>
          <a:xfrm flipV="1">
            <a:off x="3790595" y="3581400"/>
            <a:ext cx="0" cy="10668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55" name="Oval 54">
            <a:extLst>
              <a:ext uri="{FF2B5EF4-FFF2-40B4-BE49-F238E27FC236}">
                <a16:creationId xmlns:a16="http://schemas.microsoft.com/office/drawing/2014/main" id="{12BD8759-9832-7645-A7D0-3E5D43DA48BF}"/>
              </a:ext>
            </a:extLst>
          </p:cNvPr>
          <p:cNvSpPr/>
          <p:nvPr/>
        </p:nvSpPr>
        <p:spPr>
          <a:xfrm>
            <a:off x="2647595" y="3886200"/>
            <a:ext cx="533400" cy="5334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p</a:t>
            </a:r>
          </a:p>
        </p:txBody>
      </p:sp>
      <p:sp>
        <p:nvSpPr>
          <p:cNvPr id="56" name="Oval 55">
            <a:extLst>
              <a:ext uri="{FF2B5EF4-FFF2-40B4-BE49-F238E27FC236}">
                <a16:creationId xmlns:a16="http://schemas.microsoft.com/office/drawing/2014/main" id="{A9695EF4-14D9-B546-A09E-31795D9D7A5C}"/>
              </a:ext>
            </a:extLst>
          </p:cNvPr>
          <p:cNvSpPr/>
          <p:nvPr/>
        </p:nvSpPr>
        <p:spPr>
          <a:xfrm>
            <a:off x="3561995" y="3886200"/>
            <a:ext cx="533400" cy="5334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n</a:t>
            </a:r>
          </a:p>
        </p:txBody>
      </p:sp>
      <p:sp>
        <p:nvSpPr>
          <p:cNvPr id="57" name="TextBox 56">
            <a:extLst>
              <a:ext uri="{FF2B5EF4-FFF2-40B4-BE49-F238E27FC236}">
                <a16:creationId xmlns:a16="http://schemas.microsoft.com/office/drawing/2014/main" id="{D40A00F6-BBA2-B545-85A7-FCA8198BC723}"/>
              </a:ext>
            </a:extLst>
          </p:cNvPr>
          <p:cNvSpPr txBox="1"/>
          <p:nvPr/>
        </p:nvSpPr>
        <p:spPr>
          <a:xfrm>
            <a:off x="2904487" y="2990798"/>
            <a:ext cx="1600200" cy="369332"/>
          </a:xfrm>
          <a:prstGeom prst="rect">
            <a:avLst/>
          </a:prstGeom>
          <a:noFill/>
        </p:spPr>
        <p:txBody>
          <a:bodyPr wrap="square" rtlCol="0">
            <a:spAutoFit/>
          </a:bodyPr>
          <a:lstStyle/>
          <a:p>
            <a:r>
              <a:rPr lang="en-US" dirty="0">
                <a:solidFill>
                  <a:srgbClr val="7030A0"/>
                </a:solidFill>
                <a:latin typeface="Baskerville Old Face" panose="02020602080505020303" pitchFamily="18" charset="0"/>
              </a:rPr>
              <a:t>==0</a:t>
            </a:r>
            <a:r>
              <a:rPr lang="en-US" sz="1600" i="1" dirty="0">
                <a:solidFill>
                  <a:srgbClr val="7030A0"/>
                </a:solidFill>
                <a:latin typeface="Baskerville Old Face" panose="02020602080505020303" pitchFamily="18" charset="0"/>
                <a:sym typeface="Wingdings" panose="05000000000000000000" pitchFamily="2" charset="2"/>
              </a:rPr>
              <a:t></a:t>
            </a:r>
            <a:r>
              <a:rPr lang="en-US" sz="1600" i="1" dirty="0">
                <a:solidFill>
                  <a:srgbClr val="7030A0"/>
                </a:solidFill>
                <a:latin typeface="Baskerville Old Face" panose="02020602080505020303" pitchFamily="18" charset="0"/>
              </a:rPr>
              <a:t>Repulsive</a:t>
            </a:r>
          </a:p>
        </p:txBody>
      </p:sp>
      <p:cxnSp>
        <p:nvCxnSpPr>
          <p:cNvPr id="58" name="Straight Arrow Connector 57">
            <a:extLst>
              <a:ext uri="{FF2B5EF4-FFF2-40B4-BE49-F238E27FC236}">
                <a16:creationId xmlns:a16="http://schemas.microsoft.com/office/drawing/2014/main" id="{86D74778-FBA1-CB49-AE5D-CB9C1C12DF7B}"/>
              </a:ext>
            </a:extLst>
          </p:cNvPr>
          <p:cNvCxnSpPr/>
          <p:nvPr/>
        </p:nvCxnSpPr>
        <p:spPr>
          <a:xfrm>
            <a:off x="3257195" y="4234542"/>
            <a:ext cx="228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EBE44D86-438F-2B48-8311-554BFAEC1236}"/>
              </a:ext>
            </a:extLst>
          </p:cNvPr>
          <p:cNvSpPr>
            <a:spLocks noGrp="1"/>
          </p:cNvSpPr>
          <p:nvPr>
            <p:ph type="sldNum" sz="quarter" idx="12"/>
          </p:nvPr>
        </p:nvSpPr>
        <p:spPr/>
        <p:txBody>
          <a:bodyPr/>
          <a:lstStyle/>
          <a:p>
            <a:fld id="{368F8058-DDCF-45E4-8BCD-8D913568A213}" type="slidenum">
              <a:rPr lang="LID4096" smtClean="0"/>
              <a:t>10</a:t>
            </a:fld>
            <a:r>
              <a:rPr lang="en-US" altLang="zh-CN"/>
              <a:t>/22</a:t>
            </a:r>
            <a:endParaRPr lang="LID4096"/>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18369" y="3706605"/>
            <a:ext cx="5446694" cy="2097652"/>
          </a:xfrm>
          <a:prstGeom prst="rect">
            <a:avLst/>
          </a:prstGeom>
        </p:spPr>
      </p:pic>
      <p:sp>
        <p:nvSpPr>
          <p:cNvPr id="6" name="Title 5">
            <a:extLst>
              <a:ext uri="{FF2B5EF4-FFF2-40B4-BE49-F238E27FC236}">
                <a16:creationId xmlns:a16="http://schemas.microsoft.com/office/drawing/2014/main" id="{D0A1AA0C-0609-431A-89EF-0EED5397C3E5}"/>
              </a:ext>
            </a:extLst>
          </p:cNvPr>
          <p:cNvSpPr>
            <a:spLocks noGrp="1"/>
          </p:cNvSpPr>
          <p:nvPr>
            <p:ph type="title"/>
          </p:nvPr>
        </p:nvSpPr>
        <p:spPr/>
        <p:txBody>
          <a:bodyPr/>
          <a:lstStyle/>
          <a:p>
            <a:r>
              <a:rPr lang="en-US" altLang="zh-CN" dirty="0"/>
              <a:t>2N-SRC</a:t>
            </a:r>
            <a:endParaRPr lang="LID4096" dirty="0"/>
          </a:p>
        </p:txBody>
      </p:sp>
      <p:sp>
        <p:nvSpPr>
          <p:cNvPr id="8" name="Text Placeholder 7">
            <a:extLst>
              <a:ext uri="{FF2B5EF4-FFF2-40B4-BE49-F238E27FC236}">
                <a16:creationId xmlns:a16="http://schemas.microsoft.com/office/drawing/2014/main" id="{C3F3974B-E938-47AD-A36A-4D0157ECC37E}"/>
              </a:ext>
            </a:extLst>
          </p:cNvPr>
          <p:cNvSpPr>
            <a:spLocks noGrp="1"/>
          </p:cNvSpPr>
          <p:nvPr>
            <p:ph type="body" sz="half" idx="2"/>
          </p:nvPr>
        </p:nvSpPr>
        <p:spPr/>
        <p:txBody>
          <a:bodyPr/>
          <a:lstStyle/>
          <a:p>
            <a:r>
              <a:rPr lang="zh-CN" altLang="en-US" dirty="0"/>
              <a:t>全举测量结果</a:t>
            </a:r>
            <a:endParaRPr lang="LID4096" dirty="0"/>
          </a:p>
        </p:txBody>
      </p:sp>
      <p:pic>
        <p:nvPicPr>
          <p:cNvPr id="23" name="Picture 22"/>
          <p:cNvPicPr>
            <a:picLocks noChangeAspect="1"/>
          </p:cNvPicPr>
          <p:nvPr/>
        </p:nvPicPr>
        <p:blipFill rotWithShape="1">
          <a:blip r:embed="rId4" cstate="print"/>
          <a:srcRect t="4558" r="214"/>
          <a:stretch>
            <a:fillRect/>
          </a:stretch>
        </p:blipFill>
        <p:spPr>
          <a:xfrm>
            <a:off x="4492372" y="1147598"/>
            <a:ext cx="3895687" cy="2573682"/>
          </a:xfrm>
          <a:prstGeom prst="rect">
            <a:avLst/>
          </a:prstGeom>
        </p:spPr>
      </p:pic>
      <p:sp>
        <p:nvSpPr>
          <p:cNvPr id="24" name="Rectangle 3"/>
          <p:cNvSpPr/>
          <p:nvPr/>
        </p:nvSpPr>
        <p:spPr bwMode="auto">
          <a:xfrm>
            <a:off x="5005399" y="862396"/>
            <a:ext cx="3431265" cy="311727"/>
          </a:xfrm>
          <a:prstGeom prst="rect">
            <a:avLst/>
          </a:prstGeom>
          <a:noFill/>
          <a:ln w="12700" cap="flat">
            <a:noFill/>
            <a:miter lim="800000"/>
            <a:headEnd type="none" w="med" len="med"/>
            <a:tailEnd type="none" w="med" len="med"/>
          </a:ln>
        </p:spPr>
        <p:txBody>
          <a:bodyPr lIns="0" tIns="0" rIns="0" bIns="0" anchor="ctr"/>
          <a:lstStyle/>
          <a:p>
            <a:r>
              <a:rPr lang="en-US" sz="1600" dirty="0">
                <a:solidFill>
                  <a:srgbClr val="3F691E"/>
                </a:solidFill>
                <a:ea typeface="Gill Sans Light" charset="0"/>
                <a:cs typeface="Gill Sans Light" charset="0"/>
              </a:rPr>
              <a:t>R. </a:t>
            </a:r>
            <a:r>
              <a:rPr lang="en-US" sz="1600" dirty="0" err="1">
                <a:solidFill>
                  <a:srgbClr val="3F691E"/>
                </a:solidFill>
                <a:ea typeface="Gill Sans Light" charset="0"/>
                <a:cs typeface="Gill Sans Light" charset="0"/>
              </a:rPr>
              <a:t>Shneor</a:t>
            </a:r>
            <a:r>
              <a:rPr lang="en-US" sz="1600" dirty="0">
                <a:solidFill>
                  <a:srgbClr val="3F691E"/>
                </a:solidFill>
                <a:ea typeface="Gill Sans Light" charset="0"/>
                <a:cs typeface="Gill Sans Light" charset="0"/>
              </a:rPr>
              <a:t> et al, PRL 99 072501 (2007)</a:t>
            </a:r>
          </a:p>
        </p:txBody>
      </p:sp>
      <p:sp>
        <p:nvSpPr>
          <p:cNvPr id="25" name="TextBox 24"/>
          <p:cNvSpPr txBox="1"/>
          <p:nvPr/>
        </p:nvSpPr>
        <p:spPr>
          <a:xfrm>
            <a:off x="261398" y="1250488"/>
            <a:ext cx="3895687" cy="400110"/>
          </a:xfrm>
          <a:prstGeom prst="rect">
            <a:avLst/>
          </a:prstGeom>
          <a:noFill/>
        </p:spPr>
        <p:txBody>
          <a:bodyPr wrap="square" rtlCol="0">
            <a:spAutoFit/>
          </a:bodyPr>
          <a:lstStyle/>
          <a:p>
            <a:pPr marL="342900" indent="-342900">
              <a:buFont typeface="Wingdings" pitchFamily="2" charset="2"/>
              <a:buChar char="q"/>
            </a:pPr>
            <a:r>
              <a:rPr lang="zh-CN" altLang="en-US" sz="2000" dirty="0">
                <a:solidFill>
                  <a:schemeClr val="tx1">
                    <a:lumMod val="75000"/>
                  </a:schemeClr>
                </a:solidFill>
                <a:latin typeface="Baskerville Old Face" panose="02020602080505020303" pitchFamily="18" charset="0"/>
                <a:cs typeface="Times New Roman" panose="02020603050405020304" pitchFamily="18" charset="0"/>
              </a:rPr>
              <a:t>两</a:t>
            </a:r>
            <a:r>
              <a:rPr lang="en-US" altLang="zh-CN" sz="2000" dirty="0">
                <a:solidFill>
                  <a:schemeClr val="tx1">
                    <a:lumMod val="75000"/>
                  </a:schemeClr>
                </a:solidFill>
                <a:latin typeface="Baskerville Old Face" panose="02020602080505020303" pitchFamily="18" charset="0"/>
                <a:cs typeface="Times New Roman" panose="02020603050405020304" pitchFamily="18" charset="0"/>
              </a:rPr>
              <a:t>SRC</a:t>
            </a:r>
            <a:r>
              <a:rPr lang="zh-CN" altLang="en-US" sz="2000" dirty="0">
                <a:solidFill>
                  <a:schemeClr val="tx1">
                    <a:lumMod val="75000"/>
                  </a:schemeClr>
                </a:solidFill>
                <a:latin typeface="Baskerville Old Face" panose="02020602080505020303" pitchFamily="18" charset="0"/>
                <a:cs typeface="Times New Roman" panose="02020603050405020304" pitchFamily="18" charset="0"/>
              </a:rPr>
              <a:t>的核子背靠背反向</a:t>
            </a:r>
            <a:r>
              <a:rPr lang="zh-CN" altLang="en-CN" sz="2000" dirty="0">
                <a:solidFill>
                  <a:schemeClr val="tx1">
                    <a:lumMod val="75000"/>
                  </a:schemeClr>
                </a:solidFill>
                <a:latin typeface="Baskerville Old Face" panose="02020602080505020303" pitchFamily="18" charset="0"/>
                <a:cs typeface="Times New Roman" panose="02020603050405020304" pitchFamily="18" charset="0"/>
              </a:rPr>
              <a:t>出射</a:t>
            </a:r>
            <a:endParaRPr lang="en-US" sz="2000" dirty="0">
              <a:solidFill>
                <a:schemeClr val="tx1">
                  <a:lumMod val="75000"/>
                </a:schemeClr>
              </a:solidFill>
              <a:latin typeface="Baskerville Old Face" panose="02020602080505020303" pitchFamily="18" charset="0"/>
              <a:cs typeface="Times New Roman" panose="02020603050405020304" pitchFamily="18" charset="0"/>
            </a:endParaRPr>
          </a:p>
        </p:txBody>
      </p:sp>
      <p:pic>
        <p:nvPicPr>
          <p:cNvPr id="26" name="Picture 3" descr="D:\Work\Dropbox\halla_trip_iso.png"/>
          <p:cNvPicPr>
            <a:picLocks noChangeAspect="1" noChangeArrowheads="1"/>
          </p:cNvPicPr>
          <p:nvPr/>
        </p:nvPicPr>
        <p:blipFill>
          <a:blip r:embed="rId5" cstate="print"/>
          <a:srcRect/>
          <a:stretch>
            <a:fillRect/>
          </a:stretch>
        </p:blipFill>
        <p:spPr bwMode="auto">
          <a:xfrm>
            <a:off x="8296312" y="1121073"/>
            <a:ext cx="3895687" cy="2573682"/>
          </a:xfrm>
          <a:prstGeom prst="rect">
            <a:avLst/>
          </a:prstGeom>
          <a:noFill/>
        </p:spPr>
      </p:pic>
      <p:sp>
        <p:nvSpPr>
          <p:cNvPr id="27" name="Rectangle 26"/>
          <p:cNvSpPr/>
          <p:nvPr/>
        </p:nvSpPr>
        <p:spPr>
          <a:xfrm>
            <a:off x="271826" y="1558296"/>
            <a:ext cx="4919058" cy="502895"/>
          </a:xfrm>
          <a:prstGeom prst="rect">
            <a:avLst/>
          </a:prstGeom>
        </p:spPr>
        <p:txBody>
          <a:bodyPr wrap="square">
            <a:spAutoFit/>
          </a:bodyPr>
          <a:lstStyle/>
          <a:p>
            <a:pPr marL="342900" indent="-342900">
              <a:lnSpc>
                <a:spcPct val="150000"/>
              </a:lnSpc>
              <a:buFont typeface="Wingdings" pitchFamily="2" charset="2"/>
              <a:buChar char="q"/>
            </a:pPr>
            <a:r>
              <a:rPr lang="en-US" altLang="zh-CN" sz="2000" dirty="0">
                <a:solidFill>
                  <a:srgbClr val="0070C0"/>
                </a:solidFill>
                <a:latin typeface="Baskerville Old Face" panose="02020602080505020303" pitchFamily="18" charset="0"/>
                <a:cs typeface="Times New Roman" panose="02020603050405020304" pitchFamily="18" charset="0"/>
              </a:rPr>
              <a:t>np-pairs </a:t>
            </a:r>
            <a:r>
              <a:rPr lang="zh-CN" altLang="en-US" sz="2000" dirty="0">
                <a:solidFill>
                  <a:srgbClr val="0070C0"/>
                </a:solidFill>
                <a:latin typeface="Baskerville Old Face" panose="02020602080505020303" pitchFamily="18" charset="0"/>
                <a:cs typeface="Times New Roman" panose="02020603050405020304" pitchFamily="18" charset="0"/>
              </a:rPr>
              <a:t>占所有</a:t>
            </a:r>
            <a:r>
              <a:rPr lang="en-US" altLang="zh-CN" sz="2000" dirty="0">
                <a:solidFill>
                  <a:srgbClr val="0070C0"/>
                </a:solidFill>
                <a:latin typeface="Baskerville Old Face" panose="02020602080505020303" pitchFamily="18" charset="0"/>
                <a:cs typeface="Times New Roman" panose="02020603050405020304" pitchFamily="18" charset="0"/>
              </a:rPr>
              <a:t>SRC</a:t>
            </a:r>
            <a:r>
              <a:rPr lang="zh-CN" altLang="en-US" sz="2000" dirty="0">
                <a:solidFill>
                  <a:srgbClr val="0070C0"/>
                </a:solidFill>
                <a:latin typeface="Baskerville Old Face" panose="02020602080505020303" pitchFamily="18" charset="0"/>
                <a:cs typeface="Times New Roman" panose="02020603050405020304" pitchFamily="18" charset="0"/>
              </a:rPr>
              <a:t>核子对的</a:t>
            </a:r>
            <a:r>
              <a:rPr lang="en-US" altLang="zh-CN" sz="2000" dirty="0">
                <a:solidFill>
                  <a:srgbClr val="0070C0"/>
                </a:solidFill>
                <a:latin typeface="Baskerville Old Face" panose="02020602080505020303" pitchFamily="18" charset="0"/>
                <a:cs typeface="Times New Roman" panose="02020603050405020304" pitchFamily="18" charset="0"/>
              </a:rPr>
              <a:t> 90% </a:t>
            </a:r>
          </a:p>
        </p:txBody>
      </p:sp>
      <p:sp>
        <p:nvSpPr>
          <p:cNvPr id="28" name="Rectangle 3"/>
          <p:cNvSpPr/>
          <p:nvPr/>
        </p:nvSpPr>
        <p:spPr bwMode="auto">
          <a:xfrm>
            <a:off x="8835412" y="862396"/>
            <a:ext cx="4411991" cy="311727"/>
          </a:xfrm>
          <a:prstGeom prst="rect">
            <a:avLst/>
          </a:prstGeom>
          <a:noFill/>
          <a:ln w="12700" cap="flat">
            <a:noFill/>
            <a:miter lim="800000"/>
            <a:headEnd type="none" w="med" len="med"/>
            <a:tailEnd type="none" w="med" len="med"/>
          </a:ln>
        </p:spPr>
        <p:txBody>
          <a:bodyPr lIns="0" tIns="0" rIns="0" bIns="0" anchor="ctr"/>
          <a:lstStyle/>
          <a:p>
            <a:r>
              <a:rPr lang="en-US" sz="1600" dirty="0">
                <a:solidFill>
                  <a:srgbClr val="3F691E"/>
                </a:solidFill>
                <a:ea typeface="Gill Sans Light" charset="0"/>
                <a:cs typeface="Gill Sans Light" charset="0"/>
              </a:rPr>
              <a:t>R. </a:t>
            </a:r>
            <a:r>
              <a:rPr lang="en-US" sz="1600" dirty="0" err="1">
                <a:solidFill>
                  <a:srgbClr val="3F691E"/>
                </a:solidFill>
                <a:ea typeface="Gill Sans Light" charset="0"/>
                <a:cs typeface="Gill Sans Light" charset="0"/>
              </a:rPr>
              <a:t>Subedi</a:t>
            </a:r>
            <a:r>
              <a:rPr lang="en-US" sz="1600" dirty="0">
                <a:solidFill>
                  <a:srgbClr val="3F691E"/>
                </a:solidFill>
                <a:ea typeface="Gill Sans Light" charset="0"/>
                <a:cs typeface="Gill Sans Light" charset="0"/>
              </a:rPr>
              <a:t>, et al, </a:t>
            </a:r>
            <a:r>
              <a:rPr lang="zh-CN" altLang="en-US" sz="1600" dirty="0">
                <a:solidFill>
                  <a:srgbClr val="3F691E"/>
                </a:solidFill>
                <a:ea typeface="Gill Sans Light" charset="0"/>
                <a:cs typeface="Gill Sans Light" charset="0"/>
              </a:rPr>
              <a:t> </a:t>
            </a:r>
            <a:r>
              <a:rPr lang="en-US" sz="1600" dirty="0">
                <a:solidFill>
                  <a:srgbClr val="3F691E"/>
                </a:solidFill>
                <a:ea typeface="Gill Sans Light" charset="0"/>
                <a:cs typeface="Gill Sans Light" charset="0"/>
              </a:rPr>
              <a:t>Science 320 1476 (2008)</a:t>
            </a:r>
          </a:p>
        </p:txBody>
      </p:sp>
      <p:sp>
        <p:nvSpPr>
          <p:cNvPr id="13" name="Rectangle 12">
            <a:extLst>
              <a:ext uri="{FF2B5EF4-FFF2-40B4-BE49-F238E27FC236}">
                <a16:creationId xmlns:a16="http://schemas.microsoft.com/office/drawing/2014/main" id="{13B97635-A68F-644C-9E36-A57BC2F2A04D}"/>
              </a:ext>
            </a:extLst>
          </p:cNvPr>
          <p:cNvSpPr/>
          <p:nvPr/>
        </p:nvSpPr>
        <p:spPr>
          <a:xfrm>
            <a:off x="300532" y="2715153"/>
            <a:ext cx="4233549" cy="964559"/>
          </a:xfrm>
          <a:prstGeom prst="rect">
            <a:avLst/>
          </a:prstGeom>
        </p:spPr>
        <p:txBody>
          <a:bodyPr wrap="square">
            <a:spAutoFit/>
          </a:bodyPr>
          <a:lstStyle/>
          <a:p>
            <a:pPr marL="342900" indent="-342900">
              <a:lnSpc>
                <a:spcPct val="150000"/>
              </a:lnSpc>
              <a:buFont typeface="Wingdings" pitchFamily="2" charset="2"/>
              <a:buChar char="q"/>
            </a:pPr>
            <a:r>
              <a:rPr lang="en-US" altLang="zh-CN" sz="2000" dirty="0">
                <a:solidFill>
                  <a:srgbClr val="0070C0"/>
                </a:solidFill>
                <a:latin typeface="Baskerville Old Face" panose="02020602080505020303" pitchFamily="18" charset="0"/>
                <a:cs typeface="Times New Roman" panose="02020603050405020304" pitchFamily="18" charset="0"/>
              </a:rPr>
              <a:t>CLAS</a:t>
            </a:r>
            <a:r>
              <a:rPr lang="zh-CN" altLang="en-US" sz="2000" dirty="0">
                <a:solidFill>
                  <a:srgbClr val="0070C0"/>
                </a:solidFill>
                <a:latin typeface="Baskerville Old Face" panose="02020602080505020303" pitchFamily="18" charset="0"/>
                <a:cs typeface="Times New Roman" panose="02020603050405020304" pitchFamily="18" charset="0"/>
              </a:rPr>
              <a:t> </a:t>
            </a:r>
            <a:r>
              <a:rPr lang="en-US" altLang="zh-CN" sz="2000" dirty="0">
                <a:solidFill>
                  <a:srgbClr val="0070C0"/>
                </a:solidFill>
                <a:latin typeface="Baskerville Old Face" panose="02020602080505020303" pitchFamily="18" charset="0"/>
                <a:cs typeface="Times New Roman" panose="02020603050405020304" pitchFamily="18" charset="0"/>
              </a:rPr>
              <a:t>Data-Mining</a:t>
            </a:r>
            <a:r>
              <a:rPr lang="zh-CN" altLang="en-US" sz="2000" dirty="0">
                <a:solidFill>
                  <a:srgbClr val="0070C0"/>
                </a:solidFill>
                <a:latin typeface="Baskerville Old Face" panose="02020602080505020303" pitchFamily="18" charset="0"/>
                <a:cs typeface="Times New Roman" panose="02020603050405020304" pitchFamily="18" charset="0"/>
              </a:rPr>
              <a:t>：</a:t>
            </a:r>
            <a:r>
              <a:rPr lang="zh-CN" altLang="en-CN" sz="2000" dirty="0">
                <a:solidFill>
                  <a:srgbClr val="0070C0"/>
                </a:solidFill>
                <a:latin typeface="Baskerville Old Face" panose="02020602080505020303" pitchFamily="18" charset="0"/>
                <a:cs typeface="Times New Roman" panose="02020603050405020304" pitchFamily="18" charset="0"/>
              </a:rPr>
              <a:t>所有</a:t>
            </a:r>
            <a:r>
              <a:rPr lang="zh-CN" altLang="en-US" sz="2000" dirty="0">
                <a:solidFill>
                  <a:srgbClr val="0070C0"/>
                </a:solidFill>
                <a:latin typeface="Baskerville Old Face" panose="02020602080505020303" pitchFamily="18" charset="0"/>
                <a:cs typeface="Times New Roman" panose="02020603050405020304" pitchFamily="18" charset="0"/>
              </a:rPr>
              <a:t>原子核都有类似的</a:t>
            </a:r>
            <a:r>
              <a:rPr lang="en-US" altLang="zh-CN" sz="2000" dirty="0">
                <a:solidFill>
                  <a:srgbClr val="0070C0"/>
                </a:solidFill>
                <a:latin typeface="Baskerville Old Face" panose="02020602080505020303" pitchFamily="18" charset="0"/>
                <a:cs typeface="Times New Roman" panose="02020603050405020304" pitchFamily="18" charset="0"/>
              </a:rPr>
              <a:t>np-Dominance</a:t>
            </a:r>
          </a:p>
        </p:txBody>
      </p:sp>
      <p:sp>
        <p:nvSpPr>
          <p:cNvPr id="7" name="Rectangle 6"/>
          <p:cNvSpPr/>
          <p:nvPr/>
        </p:nvSpPr>
        <p:spPr>
          <a:xfrm>
            <a:off x="5862849" y="4444196"/>
            <a:ext cx="5050421" cy="830997"/>
          </a:xfrm>
          <a:prstGeom prst="rect">
            <a:avLst/>
          </a:prstGeom>
        </p:spPr>
        <p:txBody>
          <a:bodyPr wrap="square">
            <a:spAutoFit/>
          </a:bodyPr>
          <a:lstStyle/>
          <a:p>
            <a:r>
              <a:rPr lang="fr-FR" sz="1600" dirty="0">
                <a:solidFill>
                  <a:schemeClr val="accent1">
                    <a:lumMod val="60000"/>
                    <a:lumOff val="40000"/>
                  </a:schemeClr>
                </a:solidFill>
                <a:ea typeface="Gill Sans Light" charset="0"/>
                <a:cs typeface="Gill Sans Light" charset="0"/>
              </a:rPr>
              <a:t>O. </a:t>
            </a:r>
            <a:r>
              <a:rPr lang="fr-FR" sz="1600" dirty="0" err="1">
                <a:solidFill>
                  <a:schemeClr val="accent1">
                    <a:lumMod val="60000"/>
                    <a:lumOff val="40000"/>
                  </a:schemeClr>
                </a:solidFill>
                <a:ea typeface="Gill Sans Light" charset="0"/>
                <a:cs typeface="Gill Sans Light" charset="0"/>
              </a:rPr>
              <a:t>Hen</a:t>
            </a:r>
            <a:r>
              <a:rPr lang="fr-FR" sz="1600" dirty="0">
                <a:solidFill>
                  <a:schemeClr val="accent1">
                    <a:lumMod val="60000"/>
                    <a:lumOff val="40000"/>
                  </a:schemeClr>
                </a:solidFill>
                <a:ea typeface="Gill Sans Light" charset="0"/>
                <a:cs typeface="Gill Sans Light" charset="0"/>
              </a:rPr>
              <a:t> et al., </a:t>
            </a:r>
            <a:r>
              <a:rPr lang="zh-CN" altLang="en-US" sz="1600" dirty="0">
                <a:solidFill>
                  <a:schemeClr val="accent1">
                    <a:lumMod val="60000"/>
                    <a:lumOff val="40000"/>
                  </a:schemeClr>
                </a:solidFill>
                <a:ea typeface="Gill Sans Light" charset="0"/>
                <a:cs typeface="Gill Sans Light" charset="0"/>
              </a:rPr>
              <a:t> </a:t>
            </a:r>
            <a:r>
              <a:rPr lang="fr-FR" sz="1600" dirty="0">
                <a:solidFill>
                  <a:schemeClr val="accent1">
                    <a:lumMod val="60000"/>
                    <a:lumOff val="40000"/>
                  </a:schemeClr>
                </a:solidFill>
                <a:ea typeface="Gill Sans Light" charset="0"/>
                <a:cs typeface="Gill Sans Light" charset="0"/>
              </a:rPr>
              <a:t>Science (2014), M. </a:t>
            </a:r>
            <a:r>
              <a:rPr lang="fr-FR" sz="1600" dirty="0" err="1">
                <a:solidFill>
                  <a:schemeClr val="accent1">
                    <a:lumMod val="60000"/>
                    <a:lumOff val="40000"/>
                  </a:schemeClr>
                </a:solidFill>
                <a:ea typeface="Gill Sans Light" charset="0"/>
                <a:cs typeface="Gill Sans Light" charset="0"/>
              </a:rPr>
              <a:t>Duer</a:t>
            </a:r>
            <a:r>
              <a:rPr lang="fr-FR" sz="1600" dirty="0">
                <a:solidFill>
                  <a:schemeClr val="accent1">
                    <a:lumMod val="60000"/>
                    <a:lumOff val="40000"/>
                  </a:schemeClr>
                </a:solidFill>
                <a:ea typeface="Gill Sans Light" charset="0"/>
                <a:cs typeface="Gill Sans Light" charset="0"/>
              </a:rPr>
              <a:t> et. al., Nature (2018) , B. </a:t>
            </a:r>
            <a:r>
              <a:rPr lang="fr-FR" sz="1600" dirty="0" err="1">
                <a:solidFill>
                  <a:schemeClr val="accent1">
                    <a:lumMod val="60000"/>
                    <a:lumOff val="40000"/>
                  </a:schemeClr>
                </a:solidFill>
                <a:ea typeface="Gill Sans Light" charset="0"/>
                <a:cs typeface="Gill Sans Light" charset="0"/>
              </a:rPr>
              <a:t>Schmookler</a:t>
            </a:r>
            <a:r>
              <a:rPr lang="fr-FR" sz="1600" dirty="0">
                <a:solidFill>
                  <a:schemeClr val="accent1">
                    <a:lumMod val="60000"/>
                    <a:lumOff val="40000"/>
                  </a:schemeClr>
                </a:solidFill>
                <a:ea typeface="Gill Sans Light" charset="0"/>
                <a:cs typeface="Gill Sans Light" charset="0"/>
              </a:rPr>
              <a:t> et. al. Nature (2019), A. Schmidt et. al Nature (2020) + </a:t>
            </a:r>
            <a:r>
              <a:rPr lang="fr-FR" sz="1600" dirty="0" err="1">
                <a:solidFill>
                  <a:schemeClr val="accent1">
                    <a:lumMod val="60000"/>
                    <a:lumOff val="40000"/>
                  </a:schemeClr>
                </a:solidFill>
                <a:ea typeface="Gill Sans Light" charset="0"/>
                <a:cs typeface="Gill Sans Light" charset="0"/>
              </a:rPr>
              <a:t>many</a:t>
            </a:r>
            <a:r>
              <a:rPr lang="fr-FR" sz="1600" dirty="0">
                <a:solidFill>
                  <a:schemeClr val="accent1">
                    <a:lumMod val="60000"/>
                    <a:lumOff val="40000"/>
                  </a:schemeClr>
                </a:solidFill>
                <a:ea typeface="Gill Sans Light" charset="0"/>
                <a:cs typeface="Gill Sans Light" charset="0"/>
              </a:rPr>
              <a:t> </a:t>
            </a:r>
            <a:r>
              <a:rPr lang="fr-FR" sz="1600" dirty="0" err="1">
                <a:solidFill>
                  <a:schemeClr val="accent1">
                    <a:lumMod val="60000"/>
                    <a:lumOff val="40000"/>
                  </a:schemeClr>
                </a:solidFill>
                <a:ea typeface="Gill Sans Light" charset="0"/>
                <a:cs typeface="Gill Sans Light" charset="0"/>
              </a:rPr>
              <a:t>others</a:t>
            </a:r>
            <a:endParaRPr lang="en-US" sz="1600" dirty="0">
              <a:solidFill>
                <a:schemeClr val="accent1">
                  <a:lumMod val="60000"/>
                  <a:lumOff val="40000"/>
                </a:schemeClr>
              </a:solidFill>
              <a:ea typeface="Gill Sans Light" charset="0"/>
              <a:cs typeface="Gill Sans Light" charset="0"/>
            </a:endParaRPr>
          </a:p>
        </p:txBody>
      </p:sp>
      <p:sp>
        <p:nvSpPr>
          <p:cNvPr id="15" name="Rectangle 14">
            <a:extLst>
              <a:ext uri="{FF2B5EF4-FFF2-40B4-BE49-F238E27FC236}">
                <a16:creationId xmlns:a16="http://schemas.microsoft.com/office/drawing/2014/main" id="{409A62A9-9F4D-A241-A764-7D878F94F31D}"/>
              </a:ext>
            </a:extLst>
          </p:cNvPr>
          <p:cNvSpPr/>
          <p:nvPr/>
        </p:nvSpPr>
        <p:spPr>
          <a:xfrm>
            <a:off x="434659" y="5931462"/>
            <a:ext cx="11232621" cy="502895"/>
          </a:xfrm>
          <a:prstGeom prst="rect">
            <a:avLst/>
          </a:prstGeom>
        </p:spPr>
        <p:txBody>
          <a:bodyPr wrap="square">
            <a:spAutoFit/>
          </a:bodyPr>
          <a:lstStyle/>
          <a:p>
            <a:pPr>
              <a:lnSpc>
                <a:spcPct val="150000"/>
              </a:lnSpc>
            </a:pPr>
            <a:r>
              <a:rPr lang="en-CN" altLang="zh-CN" sz="2000" dirty="0">
                <a:solidFill>
                  <a:srgbClr val="FF0000"/>
                </a:solidFill>
                <a:latin typeface="Baskerville Old Face" panose="02020602080505020303" pitchFamily="18" charset="0"/>
                <a:cs typeface="Times New Roman" panose="02020603050405020304" pitchFamily="18" charset="0"/>
              </a:rPr>
              <a:t> </a:t>
            </a:r>
            <a:r>
              <a:rPr lang="en-CN" altLang="zh-CN" sz="2000" dirty="0">
                <a:solidFill>
                  <a:srgbClr val="FF0000"/>
                </a:solidFill>
                <a:latin typeface="Baskerville Old Face" panose="02020602080505020303" pitchFamily="18" charset="0"/>
                <a:cs typeface="Times New Roman" panose="02020603050405020304" pitchFamily="18" charset="0"/>
                <a:sym typeface="Wingdings" pitchFamily="2" charset="2"/>
              </a:rPr>
              <a:t></a:t>
            </a:r>
            <a:r>
              <a:rPr lang="en-CN" altLang="zh-CN" sz="2000" dirty="0">
                <a:solidFill>
                  <a:srgbClr val="FF0000"/>
                </a:solidFill>
                <a:latin typeface="Baskerville Old Face" panose="02020602080505020303" pitchFamily="18" charset="0"/>
                <a:cs typeface="Times New Roman" panose="02020603050405020304" pitchFamily="18" charset="0"/>
              </a:rPr>
              <a:t> </a:t>
            </a:r>
            <a:r>
              <a:rPr lang="zh-CN" altLang="en-US" sz="2000" dirty="0">
                <a:solidFill>
                  <a:srgbClr val="FF0000"/>
                </a:solidFill>
                <a:latin typeface="Baskerville Old Face" panose="02020602080505020303" pitchFamily="18" charset="0"/>
                <a:cs typeface="Times New Roman" panose="02020603050405020304" pitchFamily="18" charset="0"/>
              </a:rPr>
              <a:t>“改进”的核力模型</a:t>
            </a:r>
            <a:r>
              <a:rPr lang="en-US" altLang="zh-CN" sz="2000" dirty="0">
                <a:solidFill>
                  <a:srgbClr val="FF0000"/>
                </a:solidFill>
                <a:latin typeface="Baskerville Old Face" panose="02020602080505020303" pitchFamily="18" charset="0"/>
                <a:cs typeface="Times New Roman" panose="02020603050405020304" pitchFamily="18" charset="0"/>
              </a:rPr>
              <a:t>=</a:t>
            </a:r>
            <a:r>
              <a:rPr lang="zh-CN" altLang="en-US" sz="2000" dirty="0">
                <a:solidFill>
                  <a:srgbClr val="FF0000"/>
                </a:solidFill>
                <a:latin typeface="Baskerville Old Face" panose="02020602080505020303" pitchFamily="18" charset="0"/>
                <a:cs typeface="Times New Roman" panose="02020603050405020304" pitchFamily="18" charset="0"/>
              </a:rPr>
              <a:t>平均场</a:t>
            </a:r>
            <a:r>
              <a:rPr lang="en-US" altLang="zh-CN" sz="2000" dirty="0">
                <a:solidFill>
                  <a:srgbClr val="FF0000"/>
                </a:solidFill>
                <a:latin typeface="Baskerville Old Face" panose="02020602080505020303" pitchFamily="18" charset="0"/>
                <a:cs typeface="Times New Roman" panose="02020603050405020304" pitchFamily="18" charset="0"/>
              </a:rPr>
              <a:t>(A)+</a:t>
            </a:r>
            <a:r>
              <a:rPr lang="zh-CN" altLang="en-US" sz="2000" dirty="0">
                <a:solidFill>
                  <a:srgbClr val="FF0000"/>
                </a:solidFill>
                <a:latin typeface="Baskerville Old Face" panose="02020602080505020303" pitchFamily="18" charset="0"/>
                <a:cs typeface="Times New Roman" panose="02020603050405020304" pitchFamily="18" charset="0"/>
              </a:rPr>
              <a:t>中长距两体力 （</a:t>
            </a:r>
            <a:r>
              <a:rPr lang="en-US" altLang="zh-CN" sz="2000" dirty="0">
                <a:solidFill>
                  <a:srgbClr val="FF0000"/>
                </a:solidFill>
                <a:latin typeface="Baskerville Old Face" panose="02020602080505020303" pitchFamily="18" charset="0"/>
                <a:cs typeface="Times New Roman" panose="02020603050405020304" pitchFamily="18" charset="0"/>
              </a:rPr>
              <a:t>A</a:t>
            </a:r>
            <a:r>
              <a:rPr lang="zh-CN" altLang="en-US" sz="2000" dirty="0">
                <a:solidFill>
                  <a:srgbClr val="FF0000"/>
                </a:solidFill>
                <a:latin typeface="Baskerville Old Face" panose="02020602080505020303" pitchFamily="18" charset="0"/>
                <a:cs typeface="Times New Roman" panose="02020603050405020304" pitchFamily="18" charset="0"/>
              </a:rPr>
              <a:t>）</a:t>
            </a:r>
            <a:r>
              <a:rPr lang="en-US" altLang="zh-CN" sz="2000" dirty="0">
                <a:solidFill>
                  <a:srgbClr val="FF0000"/>
                </a:solidFill>
                <a:latin typeface="Baskerville Old Face" panose="02020602080505020303" pitchFamily="18" charset="0"/>
                <a:cs typeface="Times New Roman" panose="02020603050405020304" pitchFamily="18" charset="0"/>
              </a:rPr>
              <a:t>+</a:t>
            </a:r>
            <a:r>
              <a:rPr lang="zh-CN" altLang="en-US" sz="2000" dirty="0">
                <a:solidFill>
                  <a:srgbClr val="FF0000"/>
                </a:solidFill>
                <a:latin typeface="Baskerville Old Face" panose="02020602080505020303" pitchFamily="18" charset="0"/>
                <a:cs typeface="Times New Roman" panose="02020603050405020304" pitchFamily="18" charset="0"/>
              </a:rPr>
              <a:t> 短程力</a:t>
            </a:r>
            <a:r>
              <a:rPr lang="en-US" altLang="zh-CN" sz="2000" dirty="0">
                <a:solidFill>
                  <a:srgbClr val="FF0000"/>
                </a:solidFill>
                <a:latin typeface="Baskerville Old Face" panose="02020602080505020303" pitchFamily="18" charset="0"/>
                <a:cs typeface="Times New Roman" panose="02020603050405020304" pitchFamily="18" charset="0"/>
              </a:rPr>
              <a:t> (Universal</a:t>
            </a:r>
            <a:r>
              <a:rPr lang="zh-CN" altLang="en-US" sz="2000" dirty="0">
                <a:solidFill>
                  <a:srgbClr val="FF0000"/>
                </a:solidFill>
                <a:latin typeface="Baskerville Old Face" panose="02020602080505020303" pitchFamily="18" charset="0"/>
                <a:cs typeface="Times New Roman" panose="02020603050405020304" pitchFamily="18" charset="0"/>
              </a:rPr>
              <a:t> </a:t>
            </a:r>
            <a:r>
              <a:rPr lang="en-US" altLang="zh-CN" sz="2000" dirty="0">
                <a:solidFill>
                  <a:srgbClr val="FF0000"/>
                </a:solidFill>
                <a:latin typeface="Baskerville Old Face" panose="02020602080505020303" pitchFamily="18" charset="0"/>
                <a:cs typeface="Times New Roman" panose="02020603050405020304" pitchFamily="18" charset="0"/>
              </a:rPr>
              <a:t>np-Dominance)?</a:t>
            </a:r>
          </a:p>
        </p:txBody>
      </p:sp>
      <p:sp>
        <p:nvSpPr>
          <p:cNvPr id="2" name="Slide Number Placeholder 1">
            <a:extLst>
              <a:ext uri="{FF2B5EF4-FFF2-40B4-BE49-F238E27FC236}">
                <a16:creationId xmlns:a16="http://schemas.microsoft.com/office/drawing/2014/main" id="{088D72FA-23D1-6048-84E1-82EDE113CB0C}"/>
              </a:ext>
            </a:extLst>
          </p:cNvPr>
          <p:cNvSpPr>
            <a:spLocks noGrp="1"/>
          </p:cNvSpPr>
          <p:nvPr>
            <p:ph type="sldNum" sz="quarter" idx="12"/>
          </p:nvPr>
        </p:nvSpPr>
        <p:spPr/>
        <p:txBody>
          <a:bodyPr/>
          <a:lstStyle/>
          <a:p>
            <a:fld id="{368F8058-DDCF-45E4-8BCD-8D913568A213}" type="slidenum">
              <a:rPr lang="LID4096" smtClean="0"/>
              <a:t>11</a:t>
            </a:fld>
            <a:r>
              <a:rPr lang="en-US" altLang="zh-CN"/>
              <a:t>/22</a:t>
            </a:r>
            <a:endParaRPr lang="LID4096"/>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B023902-068A-4443-ABB5-6812787FA1D6}"/>
                  </a:ext>
                </a:extLst>
              </p:cNvPr>
              <p:cNvSpPr txBox="1"/>
              <p:nvPr/>
            </p:nvSpPr>
            <p:spPr>
              <a:xfrm>
                <a:off x="389855" y="2600484"/>
                <a:ext cx="3407174" cy="554960"/>
              </a:xfrm>
              <a:prstGeom prst="rect">
                <a:avLst/>
              </a:prstGeom>
            </p:spPr>
            <p:style>
              <a:lnRef idx="1">
                <a:schemeClr val="accent3"/>
              </a:lnRef>
              <a:fillRef idx="2">
                <a:schemeClr val="accent3"/>
              </a:fillRef>
              <a:effectRef idx="1">
                <a:schemeClr val="accent3"/>
              </a:effectRef>
              <a:fontRef idx="minor">
                <a:schemeClr val="dk1"/>
              </a:fontRef>
            </p:style>
            <p:txBody>
              <a:bodyPr wrap="square" lIns="0" tIns="0" rIns="0" bIns="0" rtlCol="0">
                <a:spAutoFit/>
              </a:bodyPr>
              <a:lstStyle/>
              <a:p>
                <a14:m>
                  <m:oMath xmlns:m="http://schemas.openxmlformats.org/officeDocument/2006/math">
                    <m:r>
                      <m:rPr>
                        <m:nor/>
                      </m:rPr>
                      <a:rPr lang="en-US" sz="1600">
                        <a:solidFill>
                          <a:schemeClr val="bg2">
                            <a:lumMod val="10000"/>
                          </a:schemeClr>
                        </a:solidFill>
                        <a:latin typeface="Times New Roman" charset="0"/>
                        <a:ea typeface="Times New Roman" charset="0"/>
                        <a:cs typeface="Times New Roman" charset="0"/>
                      </a:rPr>
                      <m:t>R</m:t>
                    </m:r>
                    <m:r>
                      <m:rPr>
                        <m:nor/>
                      </m:rPr>
                      <a:rPr lang="en-US" sz="1600">
                        <a:solidFill>
                          <a:schemeClr val="bg2">
                            <a:lumMod val="10000"/>
                          </a:schemeClr>
                        </a:solidFill>
                        <a:latin typeface="Times New Roman" charset="0"/>
                        <a:ea typeface="Times New Roman" charset="0"/>
                        <a:cs typeface="Times New Roman" charset="0"/>
                      </a:rPr>
                      <m:t> =</m:t>
                    </m:r>
                    <m:r>
                      <a:rPr lang="en-US" sz="1600" i="1">
                        <a:solidFill>
                          <a:schemeClr val="bg2">
                            <a:lumMod val="10000"/>
                          </a:schemeClr>
                        </a:solidFill>
                        <a:latin typeface="Cambria Math" charset="0"/>
                        <a:ea typeface="Times New Roman" charset="0"/>
                        <a:cs typeface="Times New Roman" charset="0"/>
                      </a:rPr>
                      <m:t> </m:t>
                    </m:r>
                    <m:f>
                      <m:fPr>
                        <m:ctrlPr>
                          <a:rPr lang="bg-BG" sz="1600" i="1">
                            <a:solidFill>
                              <a:schemeClr val="bg2">
                                <a:lumMod val="10000"/>
                              </a:schemeClr>
                            </a:solidFill>
                            <a:latin typeface="Cambria Math" panose="02040503050406030204" pitchFamily="18" charset="0"/>
                            <a:ea typeface="Times New Roman" charset="0"/>
                            <a:cs typeface="Times New Roman" charset="0"/>
                          </a:rPr>
                        </m:ctrlPr>
                      </m:fPr>
                      <m:num>
                        <m:sSub>
                          <m:sSubPr>
                            <m:ctrlPr>
                              <a:rPr lang="en-US" sz="1600" i="1">
                                <a:solidFill>
                                  <a:schemeClr val="bg2">
                                    <a:lumMod val="10000"/>
                                  </a:schemeClr>
                                </a:solidFill>
                                <a:latin typeface="Cambria Math" panose="02040503050406030204" pitchFamily="18" charset="0"/>
                                <a:ea typeface="Times New Roman" charset="0"/>
                                <a:cs typeface="Times New Roman" charset="0"/>
                              </a:rPr>
                            </m:ctrlPr>
                          </m:sSubPr>
                          <m:e>
                            <m:r>
                              <m:rPr>
                                <m:nor/>
                              </m:rPr>
                              <a:rPr lang="en-US" sz="1600">
                                <a:solidFill>
                                  <a:schemeClr val="bg2">
                                    <a:lumMod val="10000"/>
                                  </a:schemeClr>
                                </a:solidFill>
                                <a:latin typeface="Times New Roman" charset="0"/>
                                <a:ea typeface="Times New Roman" charset="0"/>
                                <a:cs typeface="Times New Roman" charset="0"/>
                              </a:rPr>
                              <m:t>σ</m:t>
                            </m:r>
                          </m:e>
                          <m:sub>
                            <m:r>
                              <m:rPr>
                                <m:nor/>
                              </m:rPr>
                              <a:rPr lang="en-US" sz="1600">
                                <a:solidFill>
                                  <a:schemeClr val="bg2">
                                    <a:lumMod val="10000"/>
                                  </a:schemeClr>
                                </a:solidFill>
                                <a:latin typeface="Cambria Math" charset="0"/>
                                <a:ea typeface="Times New Roman" charset="0"/>
                                <a:cs typeface="Times New Roman" charset="0"/>
                              </a:rPr>
                              <m:t>H</m:t>
                            </m:r>
                            <m:r>
                              <m:rPr>
                                <m:nor/>
                              </m:rPr>
                              <a:rPr lang="en-US" sz="1600">
                                <a:solidFill>
                                  <a:schemeClr val="bg2">
                                    <a:lumMod val="10000"/>
                                  </a:schemeClr>
                                </a:solidFill>
                                <a:latin typeface="Cambria Math" charset="0"/>
                                <a:ea typeface="Times New Roman" charset="0"/>
                                <a:cs typeface="Times New Roman" charset="0"/>
                              </a:rPr>
                              <m:t>3</m:t>
                            </m:r>
                          </m:sub>
                        </m:sSub>
                        <m:r>
                          <a:rPr lang="en-US" sz="1600" i="1">
                            <a:solidFill>
                              <a:schemeClr val="bg2">
                                <a:lumMod val="10000"/>
                              </a:schemeClr>
                            </a:solidFill>
                            <a:latin typeface="Cambria Math" charset="0"/>
                            <a:ea typeface="Times New Roman" charset="0"/>
                            <a:cs typeface="Times New Roman" charset="0"/>
                          </a:rPr>
                          <m:t>/3</m:t>
                        </m:r>
                      </m:num>
                      <m:den>
                        <m:sSub>
                          <m:sSubPr>
                            <m:ctrlPr>
                              <a:rPr lang="en-US" sz="1600" i="1">
                                <a:solidFill>
                                  <a:schemeClr val="bg2">
                                    <a:lumMod val="10000"/>
                                  </a:schemeClr>
                                </a:solidFill>
                                <a:latin typeface="Cambria Math" panose="02040503050406030204" pitchFamily="18" charset="0"/>
                                <a:ea typeface="Times New Roman" charset="0"/>
                                <a:cs typeface="Times New Roman" charset="0"/>
                              </a:rPr>
                            </m:ctrlPr>
                          </m:sSubPr>
                          <m:e>
                            <m:r>
                              <m:rPr>
                                <m:nor/>
                              </m:rPr>
                              <a:rPr lang="en-US" sz="1600">
                                <a:solidFill>
                                  <a:schemeClr val="bg2">
                                    <a:lumMod val="10000"/>
                                  </a:schemeClr>
                                </a:solidFill>
                                <a:latin typeface="Times New Roman" charset="0"/>
                                <a:ea typeface="Times New Roman" charset="0"/>
                                <a:cs typeface="Times New Roman" charset="0"/>
                              </a:rPr>
                              <m:t>σ</m:t>
                            </m:r>
                          </m:e>
                          <m:sub>
                            <m:r>
                              <m:rPr>
                                <m:nor/>
                              </m:rPr>
                              <a:rPr lang="en-US" sz="1600">
                                <a:solidFill>
                                  <a:schemeClr val="bg2">
                                    <a:lumMod val="10000"/>
                                  </a:schemeClr>
                                </a:solidFill>
                                <a:latin typeface="Cambria Math" charset="0"/>
                                <a:ea typeface="Times New Roman" charset="0"/>
                                <a:cs typeface="Times New Roman" charset="0"/>
                              </a:rPr>
                              <m:t>He</m:t>
                            </m:r>
                            <m:r>
                              <m:rPr>
                                <m:nor/>
                              </m:rPr>
                              <a:rPr lang="en-US" sz="1600">
                                <a:solidFill>
                                  <a:schemeClr val="bg2">
                                    <a:lumMod val="10000"/>
                                  </a:schemeClr>
                                </a:solidFill>
                                <a:latin typeface="Cambria Math" charset="0"/>
                                <a:ea typeface="Times New Roman" charset="0"/>
                                <a:cs typeface="Times New Roman" charset="0"/>
                              </a:rPr>
                              <m:t>3</m:t>
                            </m:r>
                          </m:sub>
                        </m:sSub>
                        <m:r>
                          <a:rPr lang="en-US" sz="1600" i="1">
                            <a:solidFill>
                              <a:schemeClr val="bg2">
                                <a:lumMod val="10000"/>
                              </a:schemeClr>
                            </a:solidFill>
                            <a:latin typeface="Cambria Math" charset="0"/>
                            <a:ea typeface="Times New Roman" charset="0"/>
                            <a:cs typeface="Times New Roman" charset="0"/>
                          </a:rPr>
                          <m:t>/3</m:t>
                        </m:r>
                      </m:den>
                    </m:f>
                    <m:r>
                      <m:rPr>
                        <m:nor/>
                      </m:rPr>
                      <a:rPr lang="en-US" sz="1600">
                        <a:solidFill>
                          <a:schemeClr val="bg2">
                            <a:lumMod val="10000"/>
                          </a:schemeClr>
                        </a:solidFill>
                        <a:latin typeface="Times New Roman" charset="0"/>
                        <a:ea typeface="Times New Roman" charset="0"/>
                        <a:cs typeface="Times New Roman" charset="0"/>
                      </a:rPr>
                      <m:t>=</m:t>
                    </m:r>
                    <m:f>
                      <m:fPr>
                        <m:ctrlPr>
                          <a:rPr lang="bg-BG" sz="1600" i="1">
                            <a:solidFill>
                              <a:schemeClr val="bg2">
                                <a:lumMod val="10000"/>
                              </a:schemeClr>
                            </a:solidFill>
                            <a:latin typeface="Cambria Math" panose="02040503050406030204" pitchFamily="18" charset="0"/>
                            <a:ea typeface="Times New Roman" charset="0"/>
                            <a:cs typeface="Times New Roman" charset="0"/>
                          </a:rPr>
                        </m:ctrlPr>
                      </m:fPr>
                      <m:num>
                        <m:r>
                          <a:rPr lang="en-US" sz="1600" i="1">
                            <a:solidFill>
                              <a:schemeClr val="bg2">
                                <a:lumMod val="10000"/>
                              </a:schemeClr>
                            </a:solidFill>
                            <a:latin typeface="Cambria Math" charset="0"/>
                            <a:ea typeface="Times New Roman" charset="0"/>
                            <a:cs typeface="Times New Roman" charset="0"/>
                          </a:rPr>
                          <m:t>(</m:t>
                        </m:r>
                        <m:sSub>
                          <m:sSubPr>
                            <m:ctrlPr>
                              <a:rPr lang="en-US" sz="1600" i="1">
                                <a:solidFill>
                                  <a:schemeClr val="bg2">
                                    <a:lumMod val="10000"/>
                                  </a:schemeClr>
                                </a:solidFill>
                                <a:latin typeface="Cambria Math" panose="02040503050406030204" pitchFamily="18" charset="0"/>
                                <a:ea typeface="Times New Roman" charset="0"/>
                                <a:cs typeface="Times New Roman" charset="0"/>
                              </a:rPr>
                            </m:ctrlPr>
                          </m:sSubPr>
                          <m:e>
                            <m:r>
                              <m:rPr>
                                <m:nor/>
                              </m:rPr>
                              <a:rPr lang="en-US" sz="1600">
                                <a:solidFill>
                                  <a:schemeClr val="bg2">
                                    <a:lumMod val="10000"/>
                                  </a:schemeClr>
                                </a:solidFill>
                                <a:latin typeface="Times New Roman" charset="0"/>
                                <a:ea typeface="Times New Roman" charset="0"/>
                                <a:cs typeface="Times New Roman" charset="0"/>
                              </a:rPr>
                              <m:t>σ</m:t>
                            </m:r>
                          </m:e>
                          <m:sub>
                            <m:r>
                              <m:rPr>
                                <m:nor/>
                              </m:rPr>
                              <a:rPr lang="en-US" sz="1600">
                                <a:solidFill>
                                  <a:schemeClr val="bg2">
                                    <a:lumMod val="10000"/>
                                  </a:schemeClr>
                                </a:solidFill>
                                <a:latin typeface="Cambria Math" charset="0"/>
                                <a:ea typeface="Times New Roman" charset="0"/>
                                <a:cs typeface="Times New Roman" charset="0"/>
                              </a:rPr>
                              <m:t>p</m:t>
                            </m:r>
                          </m:sub>
                        </m:sSub>
                        <m:r>
                          <a:rPr lang="en-US" sz="1600" i="1">
                            <a:solidFill>
                              <a:schemeClr val="bg2">
                                <a:lumMod val="10000"/>
                              </a:schemeClr>
                            </a:solidFill>
                            <a:latin typeface="Cambria Math" charset="0"/>
                            <a:ea typeface="Times New Roman" charset="0"/>
                            <a:cs typeface="Times New Roman" charset="0"/>
                          </a:rPr>
                          <m:t>+</m:t>
                        </m:r>
                        <m:r>
                          <a:rPr lang="en-US" sz="1600" i="1">
                            <a:solidFill>
                              <a:schemeClr val="bg2">
                                <a:lumMod val="10000"/>
                              </a:schemeClr>
                            </a:solidFill>
                            <a:latin typeface="Cambria Math" panose="02040503050406030204" pitchFamily="18" charset="0"/>
                            <a:ea typeface="Times New Roman" charset="0"/>
                            <a:cs typeface="Times New Roman" charset="0"/>
                          </a:rPr>
                          <m:t>1</m:t>
                        </m:r>
                        <m:sSub>
                          <m:sSubPr>
                            <m:ctrlPr>
                              <a:rPr lang="en-US" sz="1600" i="1">
                                <a:solidFill>
                                  <a:schemeClr val="bg2">
                                    <a:lumMod val="10000"/>
                                  </a:schemeClr>
                                </a:solidFill>
                                <a:latin typeface="Cambria Math" panose="02040503050406030204" pitchFamily="18" charset="0"/>
                                <a:ea typeface="Times New Roman" charset="0"/>
                                <a:cs typeface="Times New Roman" charset="0"/>
                              </a:rPr>
                            </m:ctrlPr>
                          </m:sSubPr>
                          <m:e>
                            <m:r>
                              <m:rPr>
                                <m:nor/>
                              </m:rPr>
                              <a:rPr lang="en-US" sz="1600">
                                <a:solidFill>
                                  <a:schemeClr val="bg2">
                                    <a:lumMod val="10000"/>
                                  </a:schemeClr>
                                </a:solidFill>
                                <a:latin typeface="Times New Roman" charset="0"/>
                                <a:ea typeface="Times New Roman" charset="0"/>
                                <a:cs typeface="Times New Roman" charset="0"/>
                              </a:rPr>
                              <m:t>σ</m:t>
                            </m:r>
                          </m:e>
                          <m:sub>
                            <m:r>
                              <m:rPr>
                                <m:nor/>
                              </m:rPr>
                              <a:rPr lang="en-US" sz="1600">
                                <a:solidFill>
                                  <a:schemeClr val="bg2">
                                    <a:lumMod val="10000"/>
                                  </a:schemeClr>
                                </a:solidFill>
                                <a:latin typeface="Cambria Math" charset="0"/>
                                <a:ea typeface="Times New Roman" charset="0"/>
                                <a:cs typeface="Times New Roman" charset="0"/>
                              </a:rPr>
                              <m:t>n</m:t>
                            </m:r>
                          </m:sub>
                        </m:sSub>
                        <m:r>
                          <a:rPr lang="en-US" sz="1600" i="1">
                            <a:solidFill>
                              <a:schemeClr val="bg2">
                                <a:lumMod val="10000"/>
                              </a:schemeClr>
                            </a:solidFill>
                            <a:latin typeface="Cambria Math" charset="0"/>
                            <a:ea typeface="Times New Roman" charset="0"/>
                            <a:cs typeface="Times New Roman" charset="0"/>
                          </a:rPr>
                          <m:t>)/3</m:t>
                        </m:r>
                      </m:num>
                      <m:den>
                        <m:r>
                          <a:rPr lang="en-US" sz="1600" i="1">
                            <a:solidFill>
                              <a:schemeClr val="bg2">
                                <a:lumMod val="10000"/>
                              </a:schemeClr>
                            </a:solidFill>
                            <a:latin typeface="Cambria Math" charset="0"/>
                            <a:ea typeface="Times New Roman" charset="0"/>
                            <a:cs typeface="Times New Roman" charset="0"/>
                          </a:rPr>
                          <m:t>(</m:t>
                        </m:r>
                        <m:sSub>
                          <m:sSubPr>
                            <m:ctrlPr>
                              <a:rPr lang="en-US" sz="1600" i="1">
                                <a:solidFill>
                                  <a:schemeClr val="bg2">
                                    <a:lumMod val="10000"/>
                                  </a:schemeClr>
                                </a:solidFill>
                                <a:latin typeface="Cambria Math" panose="02040503050406030204" pitchFamily="18" charset="0"/>
                                <a:ea typeface="Times New Roman" charset="0"/>
                                <a:cs typeface="Times New Roman" charset="0"/>
                              </a:rPr>
                            </m:ctrlPr>
                          </m:sSubPr>
                          <m:e>
                            <m:r>
                              <m:rPr>
                                <m:nor/>
                              </m:rPr>
                              <a:rPr lang="en-US" sz="1600">
                                <a:solidFill>
                                  <a:schemeClr val="bg2">
                                    <a:lumMod val="10000"/>
                                  </a:schemeClr>
                                </a:solidFill>
                                <a:latin typeface="Cambria Math" panose="02040503050406030204" pitchFamily="18" charset="0"/>
                                <a:ea typeface="Times New Roman" charset="0"/>
                                <a:cs typeface="Times New Roman" charset="0"/>
                              </a:rPr>
                              <m:t>2</m:t>
                            </m:r>
                            <m:r>
                              <m:rPr>
                                <m:nor/>
                              </m:rPr>
                              <a:rPr lang="en-US" sz="1600">
                                <a:solidFill>
                                  <a:schemeClr val="bg2">
                                    <a:lumMod val="10000"/>
                                  </a:schemeClr>
                                </a:solidFill>
                                <a:latin typeface="Times New Roman" charset="0"/>
                                <a:ea typeface="Times New Roman" charset="0"/>
                                <a:cs typeface="Times New Roman" charset="0"/>
                              </a:rPr>
                              <m:t>σ</m:t>
                            </m:r>
                          </m:e>
                          <m:sub>
                            <m:r>
                              <m:rPr>
                                <m:nor/>
                              </m:rPr>
                              <a:rPr lang="en-US" sz="1600">
                                <a:solidFill>
                                  <a:schemeClr val="bg2">
                                    <a:lumMod val="10000"/>
                                  </a:schemeClr>
                                </a:solidFill>
                                <a:latin typeface="Cambria Math" charset="0"/>
                                <a:ea typeface="Times New Roman" charset="0"/>
                                <a:cs typeface="Times New Roman" charset="0"/>
                              </a:rPr>
                              <m:t>p</m:t>
                            </m:r>
                          </m:sub>
                        </m:sSub>
                        <m:r>
                          <a:rPr lang="en-US" sz="1600" i="1">
                            <a:solidFill>
                              <a:schemeClr val="bg2">
                                <a:lumMod val="10000"/>
                              </a:schemeClr>
                            </a:solidFill>
                            <a:latin typeface="Cambria Math" charset="0"/>
                            <a:ea typeface="Times New Roman" charset="0"/>
                            <a:cs typeface="Times New Roman" charset="0"/>
                          </a:rPr>
                          <m:t>+</m:t>
                        </m:r>
                        <m:sSub>
                          <m:sSubPr>
                            <m:ctrlPr>
                              <a:rPr lang="en-US" sz="1600" i="1">
                                <a:solidFill>
                                  <a:schemeClr val="bg2">
                                    <a:lumMod val="10000"/>
                                  </a:schemeClr>
                                </a:solidFill>
                                <a:latin typeface="Cambria Math" panose="02040503050406030204" pitchFamily="18" charset="0"/>
                                <a:ea typeface="Times New Roman" charset="0"/>
                                <a:cs typeface="Times New Roman" charset="0"/>
                              </a:rPr>
                            </m:ctrlPr>
                          </m:sSubPr>
                          <m:e>
                            <m:r>
                              <m:rPr>
                                <m:nor/>
                              </m:rPr>
                              <a:rPr lang="en-US" sz="1600">
                                <a:solidFill>
                                  <a:schemeClr val="bg2">
                                    <a:lumMod val="10000"/>
                                  </a:schemeClr>
                                </a:solidFill>
                                <a:latin typeface="Times New Roman" charset="0"/>
                                <a:ea typeface="Times New Roman" charset="0"/>
                                <a:cs typeface="Times New Roman" charset="0"/>
                              </a:rPr>
                              <m:t>σ</m:t>
                            </m:r>
                          </m:e>
                          <m:sub>
                            <m:r>
                              <m:rPr>
                                <m:nor/>
                              </m:rPr>
                              <a:rPr lang="en-US" sz="1600">
                                <a:solidFill>
                                  <a:schemeClr val="bg2">
                                    <a:lumMod val="10000"/>
                                  </a:schemeClr>
                                </a:solidFill>
                                <a:latin typeface="Cambria Math" charset="0"/>
                                <a:ea typeface="Times New Roman" charset="0"/>
                                <a:cs typeface="Times New Roman" charset="0"/>
                              </a:rPr>
                              <m:t>n</m:t>
                            </m:r>
                          </m:sub>
                        </m:sSub>
                        <m:r>
                          <a:rPr lang="en-US" sz="1600" i="1">
                            <a:solidFill>
                              <a:schemeClr val="bg2">
                                <a:lumMod val="10000"/>
                              </a:schemeClr>
                            </a:solidFill>
                            <a:latin typeface="Cambria Math" charset="0"/>
                            <a:ea typeface="Times New Roman" charset="0"/>
                            <a:cs typeface="Times New Roman" charset="0"/>
                          </a:rPr>
                          <m:t>)/3</m:t>
                        </m:r>
                      </m:den>
                    </m:f>
                    <m:groupChr>
                      <m:groupChrPr>
                        <m:chr m:val="→"/>
                        <m:vertJc m:val="bot"/>
                        <m:ctrlPr>
                          <a:rPr lang="en-US" sz="1600" i="1">
                            <a:solidFill>
                              <a:schemeClr val="bg2">
                                <a:lumMod val="10000"/>
                              </a:schemeClr>
                            </a:solidFill>
                            <a:latin typeface="Cambria Math" panose="02040503050406030204" pitchFamily="18" charset="0"/>
                            <a:ea typeface="Times New Roman" charset="0"/>
                            <a:cs typeface="Times New Roman" charset="0"/>
                          </a:rPr>
                        </m:ctrlPr>
                      </m:groupChrPr>
                      <m:e>
                        <m:sSub>
                          <m:sSubPr>
                            <m:ctrlPr>
                              <a:rPr lang="en-US" sz="1600" i="1">
                                <a:solidFill>
                                  <a:schemeClr val="bg2">
                                    <a:lumMod val="10000"/>
                                  </a:schemeClr>
                                </a:solidFill>
                                <a:latin typeface="Cambria Math" panose="02040503050406030204" pitchFamily="18" charset="0"/>
                                <a:ea typeface="Times New Roman" charset="0"/>
                                <a:cs typeface="Times New Roman" charset="0"/>
                              </a:rPr>
                            </m:ctrlPr>
                          </m:sSubPr>
                          <m:e>
                            <m:r>
                              <m:rPr>
                                <m:nor/>
                              </m:rPr>
                              <a:rPr lang="en-US" sz="1600">
                                <a:solidFill>
                                  <a:schemeClr val="bg2">
                                    <a:lumMod val="10000"/>
                                  </a:schemeClr>
                                </a:solidFill>
                                <a:latin typeface="Times New Roman" charset="0"/>
                                <a:ea typeface="Times New Roman" charset="0"/>
                                <a:cs typeface="Times New Roman" charset="0"/>
                              </a:rPr>
                              <m:t>σ</m:t>
                            </m:r>
                          </m:e>
                          <m:sub>
                            <m:r>
                              <m:rPr>
                                <m:nor/>
                              </m:rPr>
                              <a:rPr lang="en-US" sz="1600">
                                <a:solidFill>
                                  <a:schemeClr val="bg2">
                                    <a:lumMod val="10000"/>
                                  </a:schemeClr>
                                </a:solidFill>
                                <a:latin typeface="Cambria Math" charset="0"/>
                                <a:ea typeface="Times New Roman" charset="0"/>
                                <a:cs typeface="Times New Roman" charset="0"/>
                              </a:rPr>
                              <m:t>p</m:t>
                            </m:r>
                          </m:sub>
                        </m:sSub>
                        <m:r>
                          <a:rPr lang="en-US" sz="1600" i="1">
                            <a:solidFill>
                              <a:schemeClr val="bg2">
                                <a:lumMod val="10000"/>
                              </a:schemeClr>
                            </a:solidFill>
                            <a:latin typeface="Cambria Math" charset="0"/>
                            <a:ea typeface="Times New Roman" charset="0"/>
                            <a:cs typeface="Times New Roman" charset="0"/>
                          </a:rPr>
                          <m:t>≈</m:t>
                        </m:r>
                        <m:sSub>
                          <m:sSubPr>
                            <m:ctrlPr>
                              <a:rPr lang="en-US" sz="1600" i="1">
                                <a:solidFill>
                                  <a:schemeClr val="bg2">
                                    <a:lumMod val="10000"/>
                                  </a:schemeClr>
                                </a:solidFill>
                                <a:latin typeface="Cambria Math" panose="02040503050406030204" pitchFamily="18" charset="0"/>
                                <a:ea typeface="Times New Roman" charset="0"/>
                                <a:cs typeface="Times New Roman" charset="0"/>
                              </a:rPr>
                            </m:ctrlPr>
                          </m:sSubPr>
                          <m:e>
                            <m:r>
                              <m:rPr>
                                <m:nor/>
                              </m:rPr>
                              <a:rPr lang="en-US" sz="1600">
                                <a:solidFill>
                                  <a:schemeClr val="bg2">
                                    <a:lumMod val="10000"/>
                                  </a:schemeClr>
                                </a:solidFill>
                                <a:latin typeface="Cambria Math" charset="0"/>
                                <a:ea typeface="Times New Roman" charset="0"/>
                                <a:cs typeface="Times New Roman" charset="0"/>
                              </a:rPr>
                              <m:t>3</m:t>
                            </m:r>
                            <m:r>
                              <m:rPr>
                                <m:nor/>
                              </m:rPr>
                              <a:rPr lang="en-US" sz="1600">
                                <a:solidFill>
                                  <a:schemeClr val="bg2">
                                    <a:lumMod val="10000"/>
                                  </a:schemeClr>
                                </a:solidFill>
                                <a:latin typeface="Times New Roman" charset="0"/>
                                <a:ea typeface="Times New Roman" charset="0"/>
                                <a:cs typeface="Times New Roman" charset="0"/>
                              </a:rPr>
                              <m:t>σ</m:t>
                            </m:r>
                          </m:e>
                          <m:sub>
                            <m:r>
                              <m:rPr>
                                <m:nor/>
                              </m:rPr>
                              <a:rPr lang="en-US" sz="1600">
                                <a:solidFill>
                                  <a:schemeClr val="bg2">
                                    <a:lumMod val="10000"/>
                                  </a:schemeClr>
                                </a:solidFill>
                                <a:latin typeface="Cambria Math" charset="0"/>
                                <a:ea typeface="Times New Roman" charset="0"/>
                                <a:cs typeface="Times New Roman" charset="0"/>
                              </a:rPr>
                              <m:t>n</m:t>
                            </m:r>
                          </m:sub>
                        </m:sSub>
                      </m:e>
                    </m:groupChr>
                    <m:r>
                      <a:rPr lang="en-US" sz="1600">
                        <a:solidFill>
                          <a:schemeClr val="bg2">
                            <a:lumMod val="10000"/>
                          </a:schemeClr>
                        </a:solidFill>
                        <a:latin typeface="Cambria Math" panose="02040503050406030204" pitchFamily="18" charset="0"/>
                        <a:ea typeface="Times New Roman" charset="0"/>
                        <a:cs typeface="Times New Roman" charset="0"/>
                      </a:rPr>
                      <m:t>0</m:t>
                    </m:r>
                  </m:oMath>
                </a14:m>
                <a:r>
                  <a:rPr lang="en-US" sz="1600" dirty="0">
                    <a:solidFill>
                      <a:schemeClr val="bg2">
                        <a:lumMod val="10000"/>
                      </a:schemeClr>
                    </a:solidFill>
                    <a:latin typeface="Times New Roman" charset="0"/>
                    <a:ea typeface="Times New Roman" charset="0"/>
                    <a:cs typeface="Times New Roman" charset="0"/>
                  </a:rPr>
                  <a:t>.71</a:t>
                </a:r>
              </a:p>
            </p:txBody>
          </p:sp>
        </mc:Choice>
        <mc:Fallback xmlns="">
          <p:sp>
            <p:nvSpPr>
              <p:cNvPr id="14" name="TextBox 13">
                <a:extLst>
                  <a:ext uri="{FF2B5EF4-FFF2-40B4-BE49-F238E27FC236}">
                    <a16:creationId xmlns:a16="http://schemas.microsoft.com/office/drawing/2014/main" id="{DB023902-068A-4443-ABB5-6812787FA1D6}"/>
                  </a:ext>
                </a:extLst>
              </p:cNvPr>
              <p:cNvSpPr txBox="1">
                <a:spLocks noRot="1" noChangeAspect="1" noMove="1" noResize="1" noEditPoints="1" noAdjustHandles="1" noChangeArrowheads="1" noChangeShapeType="1" noTextEdit="1"/>
              </p:cNvSpPr>
              <p:nvPr/>
            </p:nvSpPr>
            <p:spPr>
              <a:xfrm>
                <a:off x="389855" y="2600484"/>
                <a:ext cx="3407174" cy="554960"/>
              </a:xfrm>
              <a:prstGeom prst="rect">
                <a:avLst/>
              </a:prstGeom>
              <a:blipFill>
                <a:blip r:embed="rId3"/>
                <a:stretch>
                  <a:fillRect/>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8A4E125C-EE81-8F4C-B4C0-C556AB2DB406}"/>
                  </a:ext>
                </a:extLst>
              </p:cNvPr>
              <p:cNvSpPr txBox="1"/>
              <p:nvPr/>
            </p:nvSpPr>
            <p:spPr>
              <a:xfrm>
                <a:off x="3989558" y="2660491"/>
                <a:ext cx="3816149" cy="487569"/>
              </a:xfrm>
              <a:prstGeom prst="rect">
                <a:avLst/>
              </a:prstGeom>
              <a:ln/>
            </p:spPr>
            <p:style>
              <a:lnRef idx="1">
                <a:schemeClr val="accent6"/>
              </a:lnRef>
              <a:fillRef idx="2">
                <a:schemeClr val="accent6"/>
              </a:fillRef>
              <a:effectRef idx="1">
                <a:schemeClr val="accent6"/>
              </a:effectRef>
              <a:fontRef idx="minor">
                <a:schemeClr val="dk1"/>
              </a:fontRef>
            </p:style>
            <p:txBody>
              <a:bodyPr wrap="square" lIns="0" tIns="0" rIns="0" bIns="0" rtlCol="0">
                <a:spAutoFit/>
              </a:bodyPr>
              <a:lstStyle/>
              <a:p>
                <a14:m>
                  <m:oMath xmlns:m="http://schemas.openxmlformats.org/officeDocument/2006/math">
                    <m:r>
                      <m:rPr>
                        <m:nor/>
                      </m:rPr>
                      <a:rPr lang="en-US" sz="1600">
                        <a:solidFill>
                          <a:schemeClr val="tx1">
                            <a:lumMod val="50000"/>
                          </a:schemeClr>
                        </a:solidFill>
                        <a:latin typeface="Times New Roman" charset="0"/>
                        <a:ea typeface="Times New Roman" charset="0"/>
                        <a:cs typeface="Times New Roman" charset="0"/>
                      </a:rPr>
                      <m:t>R</m:t>
                    </m:r>
                    <m:r>
                      <m:rPr>
                        <m:nor/>
                      </m:rPr>
                      <a:rPr lang="en-US" sz="1600">
                        <a:solidFill>
                          <a:schemeClr val="tx1">
                            <a:lumMod val="50000"/>
                          </a:schemeClr>
                        </a:solidFill>
                        <a:latin typeface="Times New Roman" charset="0"/>
                        <a:ea typeface="Times New Roman" charset="0"/>
                        <a:cs typeface="Times New Roman" charset="0"/>
                      </a:rPr>
                      <m:t> =</m:t>
                    </m:r>
                    <m:r>
                      <a:rPr lang="en-US" sz="1600" i="1">
                        <a:solidFill>
                          <a:schemeClr val="tx1">
                            <a:lumMod val="50000"/>
                          </a:schemeClr>
                        </a:solidFill>
                        <a:latin typeface="Cambria Math" charset="0"/>
                        <a:ea typeface="Times New Roman" charset="0"/>
                        <a:cs typeface="Times New Roman" charset="0"/>
                      </a:rPr>
                      <m:t> </m:t>
                    </m:r>
                    <m:f>
                      <m:fPr>
                        <m:ctrlPr>
                          <a:rPr lang="bg-BG" sz="1600" i="1">
                            <a:solidFill>
                              <a:schemeClr val="tx1">
                                <a:lumMod val="50000"/>
                              </a:schemeClr>
                            </a:solidFill>
                            <a:latin typeface="Cambria Math" panose="02040503050406030204" pitchFamily="18" charset="0"/>
                            <a:ea typeface="Times New Roman" charset="0"/>
                            <a:cs typeface="Times New Roman" charset="0"/>
                          </a:rPr>
                        </m:ctrlPr>
                      </m:fPr>
                      <m:num>
                        <m:sSub>
                          <m:sSubPr>
                            <m:ctrlPr>
                              <a:rPr lang="en-US" sz="1600" i="1">
                                <a:solidFill>
                                  <a:schemeClr val="tx1">
                                    <a:lumMod val="50000"/>
                                  </a:schemeClr>
                                </a:solidFill>
                                <a:latin typeface="Cambria Math" panose="02040503050406030204" pitchFamily="18" charset="0"/>
                                <a:ea typeface="Times New Roman" charset="0"/>
                                <a:cs typeface="Times New Roman" charset="0"/>
                              </a:rPr>
                            </m:ctrlPr>
                          </m:sSubPr>
                          <m:e>
                            <m:r>
                              <m:rPr>
                                <m:nor/>
                              </m:rPr>
                              <a:rPr lang="en-US" sz="1600">
                                <a:solidFill>
                                  <a:schemeClr val="tx1">
                                    <a:lumMod val="50000"/>
                                  </a:schemeClr>
                                </a:solidFill>
                                <a:latin typeface="Times New Roman" charset="0"/>
                                <a:ea typeface="Times New Roman" charset="0"/>
                                <a:cs typeface="Times New Roman" charset="0"/>
                              </a:rPr>
                              <m:t>σ</m:t>
                            </m:r>
                          </m:e>
                          <m:sub>
                            <m:r>
                              <m:rPr>
                                <m:nor/>
                              </m:rPr>
                              <a:rPr lang="en-US" sz="1600">
                                <a:solidFill>
                                  <a:schemeClr val="tx1">
                                    <a:lumMod val="50000"/>
                                  </a:schemeClr>
                                </a:solidFill>
                                <a:latin typeface="Cambria Math" charset="0"/>
                                <a:ea typeface="Times New Roman" charset="0"/>
                                <a:cs typeface="Times New Roman" charset="0"/>
                              </a:rPr>
                              <m:t>H</m:t>
                            </m:r>
                            <m:r>
                              <m:rPr>
                                <m:nor/>
                              </m:rPr>
                              <a:rPr lang="en-US" sz="1600">
                                <a:solidFill>
                                  <a:schemeClr val="tx1">
                                    <a:lumMod val="50000"/>
                                  </a:schemeClr>
                                </a:solidFill>
                                <a:latin typeface="Cambria Math" charset="0"/>
                                <a:ea typeface="Times New Roman" charset="0"/>
                                <a:cs typeface="Times New Roman" charset="0"/>
                              </a:rPr>
                              <m:t>3</m:t>
                            </m:r>
                          </m:sub>
                        </m:sSub>
                        <m:r>
                          <a:rPr lang="en-US" sz="1600" i="1">
                            <a:solidFill>
                              <a:schemeClr val="tx1">
                                <a:lumMod val="50000"/>
                              </a:schemeClr>
                            </a:solidFill>
                            <a:latin typeface="Cambria Math" charset="0"/>
                            <a:ea typeface="Times New Roman" charset="0"/>
                            <a:cs typeface="Times New Roman" charset="0"/>
                          </a:rPr>
                          <m:t>/3</m:t>
                        </m:r>
                      </m:num>
                      <m:den>
                        <m:sSub>
                          <m:sSubPr>
                            <m:ctrlPr>
                              <a:rPr lang="en-US" sz="1600" i="1">
                                <a:solidFill>
                                  <a:schemeClr val="tx1">
                                    <a:lumMod val="50000"/>
                                  </a:schemeClr>
                                </a:solidFill>
                                <a:latin typeface="Cambria Math" panose="02040503050406030204" pitchFamily="18" charset="0"/>
                                <a:ea typeface="Times New Roman" charset="0"/>
                                <a:cs typeface="Times New Roman" charset="0"/>
                              </a:rPr>
                            </m:ctrlPr>
                          </m:sSubPr>
                          <m:e>
                            <m:r>
                              <m:rPr>
                                <m:nor/>
                              </m:rPr>
                              <a:rPr lang="en-US" sz="1600">
                                <a:solidFill>
                                  <a:schemeClr val="tx1">
                                    <a:lumMod val="50000"/>
                                  </a:schemeClr>
                                </a:solidFill>
                                <a:latin typeface="Times New Roman" charset="0"/>
                                <a:ea typeface="Times New Roman" charset="0"/>
                                <a:cs typeface="Times New Roman" charset="0"/>
                              </a:rPr>
                              <m:t>σ</m:t>
                            </m:r>
                          </m:e>
                          <m:sub>
                            <m:r>
                              <m:rPr>
                                <m:nor/>
                              </m:rPr>
                              <a:rPr lang="en-US" sz="1600">
                                <a:solidFill>
                                  <a:schemeClr val="tx1">
                                    <a:lumMod val="50000"/>
                                  </a:schemeClr>
                                </a:solidFill>
                                <a:latin typeface="Cambria Math" charset="0"/>
                                <a:ea typeface="Times New Roman" charset="0"/>
                                <a:cs typeface="Times New Roman" charset="0"/>
                              </a:rPr>
                              <m:t>He</m:t>
                            </m:r>
                            <m:r>
                              <m:rPr>
                                <m:nor/>
                              </m:rPr>
                              <a:rPr lang="en-US" sz="1600">
                                <a:solidFill>
                                  <a:schemeClr val="tx1">
                                    <a:lumMod val="50000"/>
                                  </a:schemeClr>
                                </a:solidFill>
                                <a:latin typeface="Cambria Math" charset="0"/>
                                <a:ea typeface="Times New Roman" charset="0"/>
                                <a:cs typeface="Times New Roman" charset="0"/>
                              </a:rPr>
                              <m:t>3</m:t>
                            </m:r>
                          </m:sub>
                        </m:sSub>
                        <m:r>
                          <a:rPr lang="en-US" sz="1600" i="1">
                            <a:solidFill>
                              <a:schemeClr val="tx1">
                                <a:lumMod val="50000"/>
                              </a:schemeClr>
                            </a:solidFill>
                            <a:latin typeface="Cambria Math" charset="0"/>
                            <a:ea typeface="Times New Roman" charset="0"/>
                            <a:cs typeface="Times New Roman" charset="0"/>
                          </a:rPr>
                          <m:t>/3</m:t>
                        </m:r>
                      </m:den>
                    </m:f>
                    <m:r>
                      <m:rPr>
                        <m:nor/>
                      </m:rPr>
                      <a:rPr lang="en-US" sz="1600">
                        <a:solidFill>
                          <a:schemeClr val="tx1">
                            <a:lumMod val="50000"/>
                          </a:schemeClr>
                        </a:solidFill>
                        <a:latin typeface="Times New Roman" charset="0"/>
                        <a:ea typeface="Times New Roman" charset="0"/>
                        <a:cs typeface="Times New Roman" charset="0"/>
                      </a:rPr>
                      <m:t>=</m:t>
                    </m:r>
                    <m:f>
                      <m:fPr>
                        <m:ctrlPr>
                          <a:rPr lang="bg-BG" sz="1600" i="1">
                            <a:solidFill>
                              <a:schemeClr val="tx1">
                                <a:lumMod val="50000"/>
                              </a:schemeClr>
                            </a:solidFill>
                            <a:latin typeface="Cambria Math" panose="02040503050406030204" pitchFamily="18" charset="0"/>
                            <a:ea typeface="Times New Roman" charset="0"/>
                            <a:cs typeface="Times New Roman" charset="0"/>
                          </a:rPr>
                        </m:ctrlPr>
                      </m:fPr>
                      <m:num>
                        <m:r>
                          <a:rPr lang="en-US" sz="1600" i="1">
                            <a:solidFill>
                              <a:schemeClr val="tx1">
                                <a:lumMod val="50000"/>
                              </a:schemeClr>
                            </a:solidFill>
                            <a:latin typeface="Cambria Math" charset="0"/>
                            <a:ea typeface="Times New Roman" charset="0"/>
                            <a:cs typeface="Times New Roman" charset="0"/>
                          </a:rPr>
                          <m:t>(</m:t>
                        </m:r>
                        <m:r>
                          <a:rPr lang="en-US" sz="1600" i="1">
                            <a:solidFill>
                              <a:schemeClr val="tx1">
                                <a:lumMod val="50000"/>
                              </a:schemeClr>
                            </a:solidFill>
                            <a:latin typeface="Cambria Math" panose="02040503050406030204" pitchFamily="18" charset="0"/>
                            <a:ea typeface="Times New Roman" charset="0"/>
                            <a:cs typeface="Times New Roman" charset="0"/>
                          </a:rPr>
                          <m:t>2</m:t>
                        </m:r>
                        <m:sSub>
                          <m:sSubPr>
                            <m:ctrlPr>
                              <a:rPr lang="en-US" sz="1600" i="1">
                                <a:solidFill>
                                  <a:schemeClr val="tx1">
                                    <a:lumMod val="50000"/>
                                  </a:schemeClr>
                                </a:solidFill>
                                <a:latin typeface="Cambria Math" panose="02040503050406030204" pitchFamily="18" charset="0"/>
                                <a:ea typeface="Times New Roman" charset="0"/>
                                <a:cs typeface="Times New Roman" charset="0"/>
                              </a:rPr>
                            </m:ctrlPr>
                          </m:sSubPr>
                          <m:e>
                            <m:r>
                              <m:rPr>
                                <m:nor/>
                              </m:rPr>
                              <a:rPr lang="en-US" sz="1600">
                                <a:solidFill>
                                  <a:schemeClr val="tx1">
                                    <a:lumMod val="50000"/>
                                  </a:schemeClr>
                                </a:solidFill>
                                <a:latin typeface="Times New Roman" charset="0"/>
                                <a:ea typeface="Times New Roman" charset="0"/>
                                <a:cs typeface="Times New Roman" charset="0"/>
                              </a:rPr>
                              <m:t>σ</m:t>
                            </m:r>
                          </m:e>
                          <m:sub>
                            <m:r>
                              <m:rPr>
                                <m:nor/>
                              </m:rPr>
                              <a:rPr lang="en-US" sz="1600">
                                <a:solidFill>
                                  <a:schemeClr val="tx1">
                                    <a:lumMod val="50000"/>
                                  </a:schemeClr>
                                </a:solidFill>
                                <a:latin typeface="Cambria Math" panose="02040503050406030204" pitchFamily="18" charset="0"/>
                                <a:ea typeface="Times New Roman" charset="0"/>
                                <a:cs typeface="Times New Roman" charset="0"/>
                              </a:rPr>
                              <m:t>n</m:t>
                            </m:r>
                            <m:r>
                              <m:rPr>
                                <m:nor/>
                              </m:rPr>
                              <a:rPr lang="en-US" sz="1600">
                                <a:solidFill>
                                  <a:schemeClr val="tx1">
                                    <a:lumMod val="50000"/>
                                  </a:schemeClr>
                                </a:solidFill>
                                <a:latin typeface="Cambria Math" charset="0"/>
                                <a:ea typeface="Times New Roman" charset="0"/>
                                <a:cs typeface="Times New Roman" charset="0"/>
                              </a:rPr>
                              <m:t>p</m:t>
                            </m:r>
                          </m:sub>
                        </m:sSub>
                        <m:r>
                          <a:rPr lang="en-US" sz="1600" i="1">
                            <a:solidFill>
                              <a:schemeClr val="tx1">
                                <a:lumMod val="50000"/>
                              </a:schemeClr>
                            </a:solidFill>
                            <a:latin typeface="Cambria Math" charset="0"/>
                            <a:ea typeface="Times New Roman" charset="0"/>
                            <a:cs typeface="Times New Roman" charset="0"/>
                          </a:rPr>
                          <m:t>+</m:t>
                        </m:r>
                        <m:sSub>
                          <m:sSubPr>
                            <m:ctrlPr>
                              <a:rPr lang="en-US" sz="1600" i="1">
                                <a:solidFill>
                                  <a:schemeClr val="tx1">
                                    <a:lumMod val="50000"/>
                                  </a:schemeClr>
                                </a:solidFill>
                                <a:latin typeface="Cambria Math" panose="02040503050406030204" pitchFamily="18" charset="0"/>
                                <a:ea typeface="Times New Roman" charset="0"/>
                                <a:cs typeface="Times New Roman" charset="0"/>
                              </a:rPr>
                            </m:ctrlPr>
                          </m:sSubPr>
                          <m:e>
                            <m:r>
                              <m:rPr>
                                <m:nor/>
                              </m:rPr>
                              <a:rPr lang="en-US" sz="1600">
                                <a:solidFill>
                                  <a:schemeClr val="tx1">
                                    <a:lumMod val="50000"/>
                                  </a:schemeClr>
                                </a:solidFill>
                                <a:latin typeface="Times New Roman" charset="0"/>
                                <a:ea typeface="Times New Roman" charset="0"/>
                                <a:cs typeface="Times New Roman" charset="0"/>
                              </a:rPr>
                              <m:t>σ</m:t>
                            </m:r>
                          </m:e>
                          <m:sub>
                            <m:r>
                              <m:rPr>
                                <m:nor/>
                              </m:rPr>
                              <a:rPr lang="en-US" sz="1600">
                                <a:solidFill>
                                  <a:schemeClr val="tx1">
                                    <a:lumMod val="50000"/>
                                  </a:schemeClr>
                                </a:solidFill>
                                <a:latin typeface="Cambria Math" charset="0"/>
                                <a:ea typeface="Times New Roman" charset="0"/>
                                <a:cs typeface="Times New Roman" charset="0"/>
                              </a:rPr>
                              <m:t>nn</m:t>
                            </m:r>
                          </m:sub>
                        </m:sSub>
                        <m:r>
                          <a:rPr lang="en-US" sz="1600" i="1">
                            <a:solidFill>
                              <a:schemeClr val="tx1">
                                <a:lumMod val="50000"/>
                              </a:schemeClr>
                            </a:solidFill>
                            <a:latin typeface="Cambria Math" charset="0"/>
                            <a:ea typeface="Times New Roman" charset="0"/>
                            <a:cs typeface="Times New Roman" charset="0"/>
                          </a:rPr>
                          <m:t>)/3</m:t>
                        </m:r>
                      </m:num>
                      <m:den>
                        <m:r>
                          <a:rPr lang="en-US" sz="1600" i="1">
                            <a:solidFill>
                              <a:schemeClr val="tx1">
                                <a:lumMod val="50000"/>
                              </a:schemeClr>
                            </a:solidFill>
                            <a:latin typeface="Cambria Math" charset="0"/>
                            <a:ea typeface="Times New Roman" charset="0"/>
                            <a:cs typeface="Times New Roman" charset="0"/>
                          </a:rPr>
                          <m:t>(</m:t>
                        </m:r>
                        <m:sSub>
                          <m:sSubPr>
                            <m:ctrlPr>
                              <a:rPr lang="en-US" sz="1600" i="1">
                                <a:solidFill>
                                  <a:schemeClr val="tx1">
                                    <a:lumMod val="50000"/>
                                  </a:schemeClr>
                                </a:solidFill>
                                <a:latin typeface="Cambria Math" panose="02040503050406030204" pitchFamily="18" charset="0"/>
                                <a:ea typeface="Times New Roman" charset="0"/>
                                <a:cs typeface="Times New Roman" charset="0"/>
                              </a:rPr>
                            </m:ctrlPr>
                          </m:sSubPr>
                          <m:e>
                            <m:r>
                              <m:rPr>
                                <m:nor/>
                              </m:rPr>
                              <a:rPr lang="en-US" sz="1600">
                                <a:solidFill>
                                  <a:schemeClr val="tx1">
                                    <a:lumMod val="50000"/>
                                  </a:schemeClr>
                                </a:solidFill>
                                <a:latin typeface="Cambria Math" panose="02040503050406030204" pitchFamily="18" charset="0"/>
                                <a:ea typeface="Times New Roman" charset="0"/>
                                <a:cs typeface="Times New Roman" charset="0"/>
                              </a:rPr>
                              <m:t>2</m:t>
                            </m:r>
                            <m:r>
                              <m:rPr>
                                <m:nor/>
                              </m:rPr>
                              <a:rPr lang="en-US" sz="1600">
                                <a:solidFill>
                                  <a:schemeClr val="tx1">
                                    <a:lumMod val="50000"/>
                                  </a:schemeClr>
                                </a:solidFill>
                                <a:latin typeface="Times New Roman" charset="0"/>
                                <a:ea typeface="Times New Roman" charset="0"/>
                                <a:cs typeface="Times New Roman" charset="0"/>
                              </a:rPr>
                              <m:t>σ</m:t>
                            </m:r>
                          </m:e>
                          <m:sub>
                            <m:r>
                              <m:rPr>
                                <m:nor/>
                              </m:rPr>
                              <a:rPr lang="en-US" sz="1600">
                                <a:solidFill>
                                  <a:schemeClr val="tx1">
                                    <a:lumMod val="50000"/>
                                  </a:schemeClr>
                                </a:solidFill>
                                <a:latin typeface="Cambria Math" panose="02040503050406030204" pitchFamily="18" charset="0"/>
                                <a:ea typeface="Times New Roman" charset="0"/>
                                <a:cs typeface="Times New Roman" charset="0"/>
                              </a:rPr>
                              <m:t>n</m:t>
                            </m:r>
                            <m:r>
                              <m:rPr>
                                <m:nor/>
                              </m:rPr>
                              <a:rPr lang="en-US" sz="1600">
                                <a:solidFill>
                                  <a:schemeClr val="tx1">
                                    <a:lumMod val="50000"/>
                                  </a:schemeClr>
                                </a:solidFill>
                                <a:latin typeface="Cambria Math" charset="0"/>
                                <a:ea typeface="Times New Roman" charset="0"/>
                                <a:cs typeface="Times New Roman" charset="0"/>
                              </a:rPr>
                              <m:t>p</m:t>
                            </m:r>
                          </m:sub>
                        </m:sSub>
                        <m:r>
                          <a:rPr lang="en-US" sz="1600" i="1">
                            <a:solidFill>
                              <a:schemeClr val="tx1">
                                <a:lumMod val="50000"/>
                              </a:schemeClr>
                            </a:solidFill>
                            <a:latin typeface="Cambria Math" charset="0"/>
                            <a:ea typeface="Times New Roman" charset="0"/>
                            <a:cs typeface="Times New Roman" charset="0"/>
                          </a:rPr>
                          <m:t>+</m:t>
                        </m:r>
                        <m:sSub>
                          <m:sSubPr>
                            <m:ctrlPr>
                              <a:rPr lang="en-US" sz="1600" i="1">
                                <a:solidFill>
                                  <a:schemeClr val="tx1">
                                    <a:lumMod val="50000"/>
                                  </a:schemeClr>
                                </a:solidFill>
                                <a:latin typeface="Cambria Math" panose="02040503050406030204" pitchFamily="18" charset="0"/>
                                <a:ea typeface="Times New Roman" charset="0"/>
                                <a:cs typeface="Times New Roman" charset="0"/>
                              </a:rPr>
                            </m:ctrlPr>
                          </m:sSubPr>
                          <m:e>
                            <m:r>
                              <m:rPr>
                                <m:nor/>
                              </m:rPr>
                              <a:rPr lang="en-US" sz="1600">
                                <a:solidFill>
                                  <a:schemeClr val="tx1">
                                    <a:lumMod val="50000"/>
                                  </a:schemeClr>
                                </a:solidFill>
                                <a:latin typeface="Times New Roman" charset="0"/>
                                <a:ea typeface="Times New Roman" charset="0"/>
                                <a:cs typeface="Times New Roman" charset="0"/>
                              </a:rPr>
                              <m:t>σ</m:t>
                            </m:r>
                          </m:e>
                          <m:sub>
                            <m:r>
                              <m:rPr>
                                <m:nor/>
                              </m:rPr>
                              <a:rPr lang="en-US" sz="1600">
                                <a:solidFill>
                                  <a:schemeClr val="tx1">
                                    <a:lumMod val="50000"/>
                                  </a:schemeClr>
                                </a:solidFill>
                                <a:latin typeface="Cambria Math" charset="0"/>
                                <a:ea typeface="Times New Roman" charset="0"/>
                                <a:cs typeface="Times New Roman" charset="0"/>
                              </a:rPr>
                              <m:t>pp</m:t>
                            </m:r>
                          </m:sub>
                        </m:sSub>
                        <m:r>
                          <a:rPr lang="en-US" sz="1600" i="1">
                            <a:solidFill>
                              <a:schemeClr val="tx1">
                                <a:lumMod val="50000"/>
                              </a:schemeClr>
                            </a:solidFill>
                            <a:latin typeface="Cambria Math" charset="0"/>
                            <a:ea typeface="Times New Roman" charset="0"/>
                            <a:cs typeface="Times New Roman" charset="0"/>
                          </a:rPr>
                          <m:t>)/3</m:t>
                        </m:r>
                      </m:den>
                    </m:f>
                    <m:groupChr>
                      <m:groupChrPr>
                        <m:chr m:val="→"/>
                        <m:vertJc m:val="bot"/>
                        <m:ctrlPr>
                          <a:rPr lang="en-US" sz="1600" i="1">
                            <a:solidFill>
                              <a:schemeClr val="tx1">
                                <a:lumMod val="50000"/>
                              </a:schemeClr>
                            </a:solidFill>
                            <a:latin typeface="Cambria Math" panose="02040503050406030204" pitchFamily="18" charset="0"/>
                            <a:ea typeface="Times New Roman" charset="0"/>
                            <a:cs typeface="Times New Roman" charset="0"/>
                          </a:rPr>
                        </m:ctrlPr>
                      </m:groupChrPr>
                      <m:e>
                        <m:r>
                          <m:rPr>
                            <m:brk m:alnAt="2"/>
                          </m:rPr>
                          <a:rPr lang="en-US" sz="1600" i="1">
                            <a:solidFill>
                              <a:schemeClr val="tx1">
                                <a:lumMod val="50000"/>
                              </a:schemeClr>
                            </a:solidFill>
                            <a:latin typeface="Cambria Math" panose="02040503050406030204" pitchFamily="18" charset="0"/>
                            <a:ea typeface="Times New Roman" charset="0"/>
                            <a:cs typeface="Times New Roman" charset="0"/>
                          </a:rPr>
                          <m:t>𝑛</m:t>
                        </m:r>
                        <m:r>
                          <a:rPr lang="en-US" sz="1600" i="1">
                            <a:solidFill>
                              <a:schemeClr val="tx1">
                                <a:lumMod val="50000"/>
                              </a:schemeClr>
                            </a:solidFill>
                            <a:latin typeface="Cambria Math" panose="02040503050406030204" pitchFamily="18" charset="0"/>
                            <a:ea typeface="Times New Roman" charset="0"/>
                            <a:cs typeface="Times New Roman" charset="0"/>
                          </a:rPr>
                          <m:t>𝑝</m:t>
                        </m:r>
                        <m:r>
                          <a:rPr lang="en-US" sz="1600" i="1">
                            <a:solidFill>
                              <a:schemeClr val="tx1">
                                <a:lumMod val="50000"/>
                              </a:schemeClr>
                            </a:solidFill>
                            <a:latin typeface="Cambria Math" panose="02040503050406030204" pitchFamily="18" charset="0"/>
                            <a:ea typeface="Times New Roman" charset="0"/>
                            <a:cs typeface="Times New Roman" charset="0"/>
                          </a:rPr>
                          <m:t>−</m:t>
                        </m:r>
                        <m:r>
                          <a:rPr lang="en-US" sz="1600" i="1">
                            <a:solidFill>
                              <a:schemeClr val="tx1">
                                <a:lumMod val="50000"/>
                              </a:schemeClr>
                            </a:solidFill>
                            <a:latin typeface="Cambria Math" panose="02040503050406030204" pitchFamily="18" charset="0"/>
                            <a:ea typeface="Times New Roman" charset="0"/>
                            <a:cs typeface="Times New Roman" charset="0"/>
                          </a:rPr>
                          <m:t>𝑑𝑜𝑚𝑖𝑛</m:t>
                        </m:r>
                      </m:e>
                    </m:groupChr>
                  </m:oMath>
                </a14:m>
                <a:r>
                  <a:rPr lang="en-US" sz="1600" dirty="0">
                    <a:solidFill>
                      <a:schemeClr val="tx1">
                        <a:lumMod val="50000"/>
                      </a:schemeClr>
                    </a:solidFill>
                    <a:latin typeface="Times New Roman" charset="0"/>
                    <a:ea typeface="Times New Roman" charset="0"/>
                    <a:cs typeface="Times New Roman" charset="0"/>
                  </a:rPr>
                  <a:t>1.0</a:t>
                </a:r>
              </a:p>
            </p:txBody>
          </p:sp>
        </mc:Choice>
        <mc:Fallback xmlns="">
          <p:sp>
            <p:nvSpPr>
              <p:cNvPr id="28" name="TextBox 27">
                <a:extLst>
                  <a:ext uri="{FF2B5EF4-FFF2-40B4-BE49-F238E27FC236}">
                    <a16:creationId xmlns:a16="http://schemas.microsoft.com/office/drawing/2014/main" id="{8A4E125C-EE81-8F4C-B4C0-C556AB2DB406}"/>
                  </a:ext>
                </a:extLst>
              </p:cNvPr>
              <p:cNvSpPr txBox="1">
                <a:spLocks noRot="1" noChangeAspect="1" noMove="1" noResize="1" noEditPoints="1" noAdjustHandles="1" noChangeArrowheads="1" noChangeShapeType="1" noTextEdit="1"/>
              </p:cNvSpPr>
              <p:nvPr/>
            </p:nvSpPr>
            <p:spPr>
              <a:xfrm>
                <a:off x="3989558" y="2660491"/>
                <a:ext cx="3816149" cy="487569"/>
              </a:xfrm>
              <a:prstGeom prst="rect">
                <a:avLst/>
              </a:prstGeom>
              <a:blipFill>
                <a:blip r:embed="rId4"/>
                <a:stretch>
                  <a:fillRect/>
                </a:stretch>
              </a:blipFill>
              <a:ln/>
            </p:spPr>
            <p:txBody>
              <a:bodyPr/>
              <a:lstStyle/>
              <a:p>
                <a:r>
                  <a:rPr lang="en-CN">
                    <a:noFill/>
                  </a:rPr>
                  <a:t> </a:t>
                </a:r>
              </a:p>
            </p:txBody>
          </p:sp>
        </mc:Fallback>
      </mc:AlternateContent>
      <p:sp>
        <p:nvSpPr>
          <p:cNvPr id="31" name="TextBox 30">
            <a:extLst>
              <a:ext uri="{FF2B5EF4-FFF2-40B4-BE49-F238E27FC236}">
                <a16:creationId xmlns:a16="http://schemas.microsoft.com/office/drawing/2014/main" id="{DC1F4788-A037-7241-89EF-B68EB370CF76}"/>
              </a:ext>
            </a:extLst>
          </p:cNvPr>
          <p:cNvSpPr txBox="1"/>
          <p:nvPr/>
        </p:nvSpPr>
        <p:spPr>
          <a:xfrm>
            <a:off x="309770" y="1943325"/>
            <a:ext cx="8475416" cy="615553"/>
          </a:xfrm>
          <a:prstGeom prst="rect">
            <a:avLst/>
          </a:prstGeom>
          <a:noFill/>
        </p:spPr>
        <p:txBody>
          <a:bodyPr wrap="square" rtlCol="0">
            <a:spAutoFit/>
          </a:bodyPr>
          <a:lstStyle/>
          <a:p>
            <a:pPr marL="285750" indent="-285750">
              <a:buFont typeface="Wingdings" pitchFamily="2" charset="2"/>
              <a:buChar char="q"/>
            </a:pPr>
            <a:r>
              <a:rPr kumimoji="1" lang="zh-CN" altLang="en-US" dirty="0">
                <a:solidFill>
                  <a:srgbClr val="FF0000"/>
                </a:solidFill>
                <a:latin typeface="Baskerville Old Face" panose="02020602080505020303" pitchFamily="18" charset="77"/>
              </a:rPr>
              <a:t>氚（</a:t>
            </a:r>
            <a:r>
              <a:rPr kumimoji="1" lang="en-US" altLang="zh-CN" dirty="0">
                <a:solidFill>
                  <a:srgbClr val="FF0000"/>
                </a:solidFill>
                <a:latin typeface="Baskerville Old Face" panose="02020602080505020303" pitchFamily="18" charset="77"/>
              </a:rPr>
              <a:t>H3</a:t>
            </a:r>
            <a:r>
              <a:rPr kumimoji="1" lang="zh-CN" altLang="en-US" dirty="0">
                <a:solidFill>
                  <a:srgbClr val="FF0000"/>
                </a:solidFill>
                <a:latin typeface="Baskerville Old Face" panose="02020602080505020303" pitchFamily="18" charset="77"/>
              </a:rPr>
              <a:t>）和氦</a:t>
            </a:r>
            <a:r>
              <a:rPr kumimoji="1" lang="en-US" altLang="zh-CN" dirty="0">
                <a:solidFill>
                  <a:srgbClr val="FF0000"/>
                </a:solidFill>
                <a:latin typeface="Baskerville Old Face" panose="02020602080505020303" pitchFamily="18" charset="77"/>
              </a:rPr>
              <a:t>-3</a:t>
            </a:r>
            <a:r>
              <a:rPr kumimoji="1" lang="zh-CN" altLang="en-US" dirty="0">
                <a:solidFill>
                  <a:srgbClr val="FF0000"/>
                </a:solidFill>
                <a:latin typeface="Baskerville Old Face" panose="02020602080505020303" pitchFamily="18" charset="77"/>
              </a:rPr>
              <a:t>（</a:t>
            </a:r>
            <a:r>
              <a:rPr kumimoji="1" lang="en-US" altLang="zh-CN" dirty="0">
                <a:solidFill>
                  <a:srgbClr val="FF0000"/>
                </a:solidFill>
                <a:latin typeface="Baskerville Old Face" panose="02020602080505020303" pitchFamily="18" charset="77"/>
              </a:rPr>
              <a:t>He3</a:t>
            </a:r>
            <a:r>
              <a:rPr kumimoji="1" lang="zh-CN" altLang="en-US" dirty="0">
                <a:solidFill>
                  <a:srgbClr val="FF0000"/>
                </a:solidFill>
                <a:latin typeface="Baskerville Old Face" panose="02020602080505020303" pitchFamily="18" charset="77"/>
              </a:rPr>
              <a:t>）镜像原子核</a:t>
            </a:r>
            <a:r>
              <a:rPr kumimoji="1" lang="en-US" altLang="zh-CN" dirty="0">
                <a:solidFill>
                  <a:srgbClr val="FF0000"/>
                </a:solidFill>
                <a:latin typeface="Baskerville Old Face" panose="02020602080505020303" pitchFamily="18" charset="77"/>
              </a:rPr>
              <a:t> (E12-11-112, Hall- A</a:t>
            </a:r>
            <a:r>
              <a:rPr kumimoji="1" lang="zh-CN" altLang="en-US" dirty="0">
                <a:solidFill>
                  <a:srgbClr val="FF0000"/>
                </a:solidFill>
                <a:latin typeface="Baskerville Old Face" panose="02020602080505020303" pitchFamily="18" charset="77"/>
              </a:rPr>
              <a:t> </a:t>
            </a:r>
            <a:r>
              <a:rPr kumimoji="1" lang="en-US" altLang="zh-CN" dirty="0">
                <a:solidFill>
                  <a:srgbClr val="FF0000"/>
                </a:solidFill>
                <a:latin typeface="Baskerville Old Face" panose="02020602080505020303" pitchFamily="18" charset="77"/>
              </a:rPr>
              <a:t>Tritium Collaboration)</a:t>
            </a:r>
          </a:p>
          <a:p>
            <a:pPr marL="742950" lvl="1" indent="-285750">
              <a:buFont typeface="Wingdings" pitchFamily="2" charset="2"/>
              <a:buChar char="ü"/>
            </a:pPr>
            <a:r>
              <a:rPr kumimoji="1" lang="en-US" altLang="zh-CN" sz="1600" dirty="0">
                <a:solidFill>
                  <a:schemeClr val="accent6">
                    <a:lumMod val="50000"/>
                  </a:schemeClr>
                </a:solidFill>
                <a:latin typeface="Baskerville Old Face" panose="02020602080505020303" pitchFamily="18" charset="77"/>
              </a:rPr>
              <a:t>10</a:t>
            </a:r>
            <a:r>
              <a:rPr kumimoji="1" lang="zh-CN" altLang="en-US" sz="1600" dirty="0">
                <a:solidFill>
                  <a:schemeClr val="accent6">
                    <a:lumMod val="50000"/>
                  </a:schemeClr>
                </a:solidFill>
                <a:latin typeface="Baskerville Old Face" panose="02020602080505020303" pitchFamily="18" charset="77"/>
              </a:rPr>
              <a:t>年的筹备，</a:t>
            </a:r>
            <a:r>
              <a:rPr kumimoji="1" lang="en-US" altLang="zh-CN" sz="1600" dirty="0">
                <a:solidFill>
                  <a:schemeClr val="accent6">
                    <a:lumMod val="50000"/>
                  </a:schemeClr>
                </a:solidFill>
                <a:latin typeface="Baskerville Old Face" panose="02020602080505020303" pitchFamily="18" charset="77"/>
              </a:rPr>
              <a:t>4</a:t>
            </a:r>
            <a:r>
              <a:rPr kumimoji="1" lang="zh-CN" altLang="en-US" sz="1600" dirty="0">
                <a:solidFill>
                  <a:schemeClr val="accent6">
                    <a:lumMod val="50000"/>
                  </a:schemeClr>
                </a:solidFill>
                <a:latin typeface="Baskerville Old Face" panose="02020602080505020303" pitchFamily="18" charset="77"/>
              </a:rPr>
              <a:t>大物理课题之一，</a:t>
            </a:r>
            <a:r>
              <a:rPr kumimoji="1" lang="en-US" altLang="zh-CN" sz="1600" dirty="0" err="1">
                <a:solidFill>
                  <a:schemeClr val="accent6">
                    <a:lumMod val="50000"/>
                  </a:schemeClr>
                </a:solidFill>
                <a:latin typeface="Baskerville Old Face" panose="02020602080505020303" pitchFamily="18" charset="77"/>
              </a:rPr>
              <a:t>Jlab@DOE</a:t>
            </a:r>
            <a:r>
              <a:rPr kumimoji="1" lang="zh-CN" altLang="en-US" sz="1600" dirty="0">
                <a:solidFill>
                  <a:schemeClr val="accent6">
                    <a:lumMod val="50000"/>
                  </a:schemeClr>
                </a:solidFill>
                <a:latin typeface="Baskerville Old Face" panose="02020602080505020303" pitchFamily="18" charset="77"/>
              </a:rPr>
              <a:t>的里程碑实验组，</a:t>
            </a:r>
            <a:r>
              <a:rPr kumimoji="1" lang="en-US" altLang="zh-CN" sz="1600" dirty="0">
                <a:solidFill>
                  <a:schemeClr val="accent6">
                    <a:lumMod val="50000"/>
                  </a:schemeClr>
                </a:solidFill>
                <a:latin typeface="Baskerville Old Face" panose="02020602080505020303" pitchFamily="18" charset="77"/>
              </a:rPr>
              <a:t>2018</a:t>
            </a:r>
            <a:r>
              <a:rPr kumimoji="1" lang="zh-CN" altLang="en-US" sz="1600" dirty="0">
                <a:solidFill>
                  <a:schemeClr val="accent6">
                    <a:lumMod val="50000"/>
                  </a:schemeClr>
                </a:solidFill>
                <a:latin typeface="Baskerville Old Face" panose="02020602080505020303" pitchFamily="18" charset="77"/>
              </a:rPr>
              <a:t>年底完成</a:t>
            </a:r>
            <a:r>
              <a:rPr kumimoji="1" lang="en-US" altLang="zh-CN" sz="1600" dirty="0">
                <a:solidFill>
                  <a:schemeClr val="accent6">
                    <a:lumMod val="50000"/>
                  </a:schemeClr>
                </a:solidFill>
                <a:latin typeface="Baskerville Old Face" panose="02020602080505020303" pitchFamily="18" charset="77"/>
              </a:rPr>
              <a:t> </a:t>
            </a:r>
          </a:p>
        </p:txBody>
      </p:sp>
      <p:pic>
        <p:nvPicPr>
          <p:cNvPr id="19" name="Picture 18">
            <a:extLst>
              <a:ext uri="{FF2B5EF4-FFF2-40B4-BE49-F238E27FC236}">
                <a16:creationId xmlns:a16="http://schemas.microsoft.com/office/drawing/2014/main" id="{8D2DCF18-15E4-504F-8812-C9BD88530876}"/>
              </a:ext>
            </a:extLst>
          </p:cNvPr>
          <p:cNvPicPr>
            <a:picLocks noChangeAspect="1"/>
          </p:cNvPicPr>
          <p:nvPr/>
        </p:nvPicPr>
        <p:blipFill>
          <a:blip r:embed="rId5"/>
          <a:stretch>
            <a:fillRect/>
          </a:stretch>
        </p:blipFill>
        <p:spPr>
          <a:xfrm>
            <a:off x="8555719" y="1044650"/>
            <a:ext cx="3499829" cy="2537051"/>
          </a:xfrm>
          <a:prstGeom prst="rect">
            <a:avLst/>
          </a:prstGeom>
        </p:spPr>
      </p:pic>
      <p:sp>
        <p:nvSpPr>
          <p:cNvPr id="3" name="TextBox 2">
            <a:extLst>
              <a:ext uri="{FF2B5EF4-FFF2-40B4-BE49-F238E27FC236}">
                <a16:creationId xmlns:a16="http://schemas.microsoft.com/office/drawing/2014/main" id="{0C0AA8B7-49AA-D746-AFDB-93135A50C300}"/>
              </a:ext>
            </a:extLst>
          </p:cNvPr>
          <p:cNvSpPr txBox="1"/>
          <p:nvPr/>
        </p:nvSpPr>
        <p:spPr>
          <a:xfrm>
            <a:off x="8170958" y="810032"/>
            <a:ext cx="4269350" cy="584775"/>
          </a:xfrm>
          <a:prstGeom prst="rect">
            <a:avLst/>
          </a:prstGeom>
          <a:noFill/>
        </p:spPr>
        <p:txBody>
          <a:bodyPr wrap="square" rtlCol="0">
            <a:spAutoFit/>
          </a:bodyPr>
          <a:lstStyle/>
          <a:p>
            <a:r>
              <a:rPr lang="en-US" sz="1600" dirty="0">
                <a:solidFill>
                  <a:schemeClr val="accent6">
                    <a:lumMod val="75000"/>
                  </a:schemeClr>
                </a:solidFill>
              </a:rPr>
              <a:t>D. Nguyen, Z. Ye, et al, </a:t>
            </a:r>
            <a:r>
              <a:rPr lang="en-US" altLang="zh-CN" sz="1600" dirty="0">
                <a:solidFill>
                  <a:schemeClr val="accent6">
                    <a:lumMod val="75000"/>
                  </a:schemeClr>
                </a:solidFill>
                <a:latin typeface="Times-Roman"/>
              </a:rPr>
              <a:t>RPC </a:t>
            </a:r>
            <a:r>
              <a:rPr lang="en-US" altLang="zh-CN" sz="1600" b="1" dirty="0">
                <a:solidFill>
                  <a:schemeClr val="accent6">
                    <a:lumMod val="75000"/>
                  </a:schemeClr>
                </a:solidFill>
                <a:latin typeface="Times-Bold"/>
              </a:rPr>
              <a:t>102</a:t>
            </a:r>
            <a:r>
              <a:rPr lang="en-US" altLang="zh-CN" sz="1600" dirty="0">
                <a:solidFill>
                  <a:schemeClr val="accent6">
                    <a:lumMod val="75000"/>
                  </a:schemeClr>
                </a:solidFill>
                <a:latin typeface="Times-Roman"/>
              </a:rPr>
              <a:t>, 064004 (2020) </a:t>
            </a:r>
            <a:endParaRPr lang="zh-CN" altLang="en-US" sz="1600" dirty="0">
              <a:solidFill>
                <a:schemeClr val="accent6">
                  <a:lumMod val="75000"/>
                </a:schemeClr>
              </a:solidFill>
            </a:endParaRPr>
          </a:p>
          <a:p>
            <a:endParaRPr lang="en-US" sz="1600" dirty="0">
              <a:solidFill>
                <a:srgbClr val="00B050"/>
              </a:solidFill>
            </a:endParaRPr>
          </a:p>
        </p:txBody>
      </p:sp>
      <p:sp>
        <p:nvSpPr>
          <p:cNvPr id="29" name="TextBox 28">
            <a:extLst>
              <a:ext uri="{FF2B5EF4-FFF2-40B4-BE49-F238E27FC236}">
                <a16:creationId xmlns:a16="http://schemas.microsoft.com/office/drawing/2014/main" id="{00B3DD31-807E-4980-B851-031AA0B5A88D}"/>
              </a:ext>
            </a:extLst>
          </p:cNvPr>
          <p:cNvSpPr txBox="1"/>
          <p:nvPr/>
        </p:nvSpPr>
        <p:spPr>
          <a:xfrm>
            <a:off x="309770" y="1081595"/>
            <a:ext cx="7321262" cy="784830"/>
          </a:xfrm>
          <a:prstGeom prst="rect">
            <a:avLst/>
          </a:prstGeom>
          <a:noFill/>
        </p:spPr>
        <p:txBody>
          <a:bodyPr wrap="square">
            <a:spAutoFit/>
          </a:bodyPr>
          <a:lstStyle/>
          <a:p>
            <a:pPr marL="285750" indent="-285750">
              <a:lnSpc>
                <a:spcPct val="150000"/>
              </a:lnSpc>
              <a:buFont typeface="Wingdings" pitchFamily="2" charset="2"/>
              <a:buChar char="q"/>
            </a:pPr>
            <a:r>
              <a:rPr kumimoji="1" lang="zh-CN" altLang="en-CN" sz="1800" dirty="0">
                <a:solidFill>
                  <a:schemeClr val="tx1">
                    <a:lumMod val="50000"/>
                  </a:schemeClr>
                </a:solidFill>
                <a:latin typeface="Baskerville Old Face" panose="02020602080505020303" pitchFamily="18" charset="77"/>
              </a:rPr>
              <a:t>全举</a:t>
            </a:r>
            <a:r>
              <a:rPr kumimoji="1" lang="zh-CN" altLang="en-US" sz="1800" dirty="0">
                <a:solidFill>
                  <a:schemeClr val="tx1">
                    <a:lumMod val="50000"/>
                  </a:schemeClr>
                </a:solidFill>
                <a:latin typeface="Baskerville Old Face" panose="02020602080505020303" pitchFamily="18" charset="77"/>
              </a:rPr>
              <a:t>测量</a:t>
            </a:r>
            <a:r>
              <a:rPr kumimoji="1" lang="zh-CN" altLang="en-US" dirty="0">
                <a:solidFill>
                  <a:schemeClr val="tx1">
                    <a:lumMod val="50000"/>
                  </a:schemeClr>
                </a:solidFill>
                <a:latin typeface="Baskerville Old Face" panose="02020602080505020303" pitchFamily="18" charset="77"/>
              </a:rPr>
              <a:t>可直接探测</a:t>
            </a:r>
            <a:r>
              <a:rPr kumimoji="1" lang="zh-CN" altLang="en-US" sz="1800" dirty="0">
                <a:solidFill>
                  <a:schemeClr val="tx1">
                    <a:lumMod val="50000"/>
                  </a:schemeClr>
                </a:solidFill>
                <a:latin typeface="Baskerville Old Face" panose="02020602080505020303" pitchFamily="18" charset="77"/>
              </a:rPr>
              <a:t> </a:t>
            </a:r>
            <a:r>
              <a:rPr kumimoji="1" lang="en-US" altLang="zh-CN" dirty="0">
                <a:solidFill>
                  <a:schemeClr val="tx1">
                    <a:lumMod val="50000"/>
                  </a:schemeClr>
                </a:solidFill>
                <a:latin typeface="Baskerville Old Face" panose="02020602080505020303" pitchFamily="18" charset="77"/>
                <a:sym typeface="Wingdings" pitchFamily="2" charset="2"/>
              </a:rPr>
              <a:t></a:t>
            </a:r>
            <a:r>
              <a:rPr kumimoji="1" lang="zh-CN" altLang="en-US" dirty="0">
                <a:solidFill>
                  <a:schemeClr val="tx1">
                    <a:lumMod val="50000"/>
                  </a:schemeClr>
                </a:solidFill>
                <a:latin typeface="Baskerville Old Face" panose="02020602080505020303" pitchFamily="18" charset="77"/>
                <a:sym typeface="Wingdings" pitchFamily="2" charset="2"/>
              </a:rPr>
              <a:t>统计误差大，理论修正</a:t>
            </a:r>
            <a:endParaRPr kumimoji="1" lang="en-US" altLang="zh-CN" dirty="0">
              <a:solidFill>
                <a:srgbClr val="FF0000"/>
              </a:solidFill>
              <a:latin typeface="Baskerville Old Face" panose="02020602080505020303" pitchFamily="18" charset="77"/>
              <a:sym typeface="Wingdings" pitchFamily="2" charset="2"/>
            </a:endParaRPr>
          </a:p>
          <a:p>
            <a:pPr marL="285750" indent="-285750">
              <a:buFont typeface="Wingdings" pitchFamily="2" charset="2"/>
              <a:buChar char="q"/>
            </a:pPr>
            <a:r>
              <a:rPr kumimoji="1" lang="zh-CN" altLang="en-US" sz="1800" dirty="0">
                <a:solidFill>
                  <a:schemeClr val="tx1">
                    <a:lumMod val="95000"/>
                    <a:lumOff val="5000"/>
                  </a:schemeClr>
                </a:solidFill>
                <a:latin typeface="Baskerville Old Face" panose="02020602080505020303" pitchFamily="18" charset="77"/>
                <a:sym typeface="Wingdings" pitchFamily="2" charset="2"/>
              </a:rPr>
              <a:t>一般来说，单举测量无法直接观测（</a:t>
            </a:r>
            <a:r>
              <a:rPr kumimoji="1" lang="en-US" altLang="zh-CN" sz="1800" dirty="0">
                <a:solidFill>
                  <a:schemeClr val="tx1">
                    <a:lumMod val="95000"/>
                    <a:lumOff val="5000"/>
                  </a:schemeClr>
                </a:solidFill>
                <a:latin typeface="Baskerville Old Face" panose="02020602080505020303" pitchFamily="18" charset="77"/>
                <a:sym typeface="Wingdings" pitchFamily="2" charset="2"/>
              </a:rPr>
              <a:t>Ca48/C</a:t>
            </a:r>
            <a:r>
              <a:rPr kumimoji="1" lang="en-US" altLang="zh-CN" dirty="0">
                <a:solidFill>
                  <a:schemeClr val="tx1">
                    <a:lumMod val="95000"/>
                    <a:lumOff val="5000"/>
                  </a:schemeClr>
                </a:solidFill>
                <a:latin typeface="Baskerville Old Face" panose="02020602080505020303" pitchFamily="18" charset="77"/>
                <a:sym typeface="Wingdings" pitchFamily="2" charset="2"/>
              </a:rPr>
              <a:t>a40 </a:t>
            </a:r>
            <a:r>
              <a:rPr kumimoji="1" lang="zh-CN" altLang="en-US" dirty="0">
                <a:solidFill>
                  <a:schemeClr val="tx1">
                    <a:lumMod val="95000"/>
                    <a:lumOff val="5000"/>
                  </a:schemeClr>
                </a:solidFill>
                <a:latin typeface="Baskerville Old Face" panose="02020602080505020303" pitchFamily="18" charset="77"/>
                <a:sym typeface="Wingdings" pitchFamily="2" charset="2"/>
              </a:rPr>
              <a:t>结果大致支持）</a:t>
            </a:r>
            <a:endParaRPr kumimoji="1" lang="en-US" altLang="zh-CN" sz="1800" dirty="0">
              <a:solidFill>
                <a:schemeClr val="tx1">
                  <a:lumMod val="95000"/>
                  <a:lumOff val="5000"/>
                </a:schemeClr>
              </a:solidFill>
              <a:latin typeface="Baskerville Old Face" panose="02020602080505020303" pitchFamily="18" charset="77"/>
            </a:endParaRPr>
          </a:p>
        </p:txBody>
      </p:sp>
      <p:sp>
        <p:nvSpPr>
          <p:cNvPr id="32" name="TextBox 31">
            <a:extLst>
              <a:ext uri="{FF2B5EF4-FFF2-40B4-BE49-F238E27FC236}">
                <a16:creationId xmlns:a16="http://schemas.microsoft.com/office/drawing/2014/main" id="{74DF0533-908C-48DE-81E3-E359DAF5F576}"/>
              </a:ext>
            </a:extLst>
          </p:cNvPr>
          <p:cNvSpPr txBox="1"/>
          <p:nvPr/>
        </p:nvSpPr>
        <p:spPr>
          <a:xfrm>
            <a:off x="7955242" y="1104678"/>
            <a:ext cx="6094378" cy="369332"/>
          </a:xfrm>
          <a:prstGeom prst="rect">
            <a:avLst/>
          </a:prstGeom>
          <a:noFill/>
        </p:spPr>
        <p:txBody>
          <a:bodyPr wrap="square">
            <a:spAutoFit/>
          </a:bodyPr>
          <a:lstStyle/>
          <a:p>
            <a:endParaRPr lang="zh-CN" altLang="en-US" dirty="0"/>
          </a:p>
        </p:txBody>
      </p:sp>
      <p:pic>
        <p:nvPicPr>
          <p:cNvPr id="33" name="Picture 32">
            <a:extLst>
              <a:ext uri="{FF2B5EF4-FFF2-40B4-BE49-F238E27FC236}">
                <a16:creationId xmlns:a16="http://schemas.microsoft.com/office/drawing/2014/main" id="{69F39167-03B7-4AD0-904B-9BA14C1B1872}"/>
              </a:ext>
            </a:extLst>
          </p:cNvPr>
          <p:cNvPicPr>
            <a:picLocks noChangeAspect="1"/>
          </p:cNvPicPr>
          <p:nvPr/>
        </p:nvPicPr>
        <p:blipFill>
          <a:blip r:embed="rId6"/>
          <a:stretch>
            <a:fillRect/>
          </a:stretch>
        </p:blipFill>
        <p:spPr>
          <a:xfrm>
            <a:off x="4946319" y="3897853"/>
            <a:ext cx="3494739" cy="2122001"/>
          </a:xfrm>
          <a:prstGeom prst="rect">
            <a:avLst/>
          </a:prstGeom>
        </p:spPr>
      </p:pic>
      <p:pic>
        <p:nvPicPr>
          <p:cNvPr id="9" name="Picture 8">
            <a:extLst>
              <a:ext uri="{FF2B5EF4-FFF2-40B4-BE49-F238E27FC236}">
                <a16:creationId xmlns:a16="http://schemas.microsoft.com/office/drawing/2014/main" id="{BA1A269D-5653-4DA5-B577-46680C413661}"/>
              </a:ext>
            </a:extLst>
          </p:cNvPr>
          <p:cNvPicPr>
            <a:picLocks noChangeAspect="1"/>
          </p:cNvPicPr>
          <p:nvPr/>
        </p:nvPicPr>
        <p:blipFill>
          <a:blip r:embed="rId7"/>
          <a:stretch>
            <a:fillRect/>
          </a:stretch>
        </p:blipFill>
        <p:spPr>
          <a:xfrm>
            <a:off x="8520815" y="3823771"/>
            <a:ext cx="3475314" cy="2318538"/>
          </a:xfrm>
          <a:prstGeom prst="rect">
            <a:avLst/>
          </a:prstGeom>
        </p:spPr>
      </p:pic>
      <p:sp>
        <p:nvSpPr>
          <p:cNvPr id="4" name="TextBox 3">
            <a:extLst>
              <a:ext uri="{FF2B5EF4-FFF2-40B4-BE49-F238E27FC236}">
                <a16:creationId xmlns:a16="http://schemas.microsoft.com/office/drawing/2014/main" id="{C978F33D-8AFB-48E4-99D5-C5B04E129E25}"/>
              </a:ext>
            </a:extLst>
          </p:cNvPr>
          <p:cNvSpPr txBox="1"/>
          <p:nvPr/>
        </p:nvSpPr>
        <p:spPr>
          <a:xfrm>
            <a:off x="434659" y="5351045"/>
            <a:ext cx="4511660" cy="584775"/>
          </a:xfrm>
          <a:prstGeom prst="rect">
            <a:avLst/>
          </a:prstGeom>
          <a:noFill/>
        </p:spPr>
        <p:txBody>
          <a:bodyPr wrap="square" rtlCol="0">
            <a:spAutoFit/>
          </a:bodyPr>
          <a:lstStyle/>
          <a:p>
            <a:r>
              <a:rPr lang="en-US" altLang="zh-CN" sz="1600" dirty="0">
                <a:solidFill>
                  <a:schemeClr val="accent6">
                    <a:lumMod val="75000"/>
                  </a:schemeClr>
                </a:solidFill>
              </a:rPr>
              <a:t>S. Li, </a:t>
            </a:r>
            <a:r>
              <a:rPr lang="en-CN" altLang="zh-CN" sz="1600" dirty="0">
                <a:solidFill>
                  <a:schemeClr val="accent6">
                    <a:lumMod val="75000"/>
                  </a:schemeClr>
                </a:solidFill>
              </a:rPr>
              <a:t>R. Cruz-Torres, N. Santiesteban, Z. Ye, </a:t>
            </a:r>
            <a:r>
              <a:rPr lang="en-US" altLang="zh-CN" sz="1600" dirty="0">
                <a:solidFill>
                  <a:schemeClr val="accent6">
                    <a:lumMod val="75000"/>
                  </a:schemeClr>
                </a:solidFill>
              </a:rPr>
              <a:t>et. al, accepted by Nature (to appeared on Sep. 1</a:t>
            </a:r>
            <a:r>
              <a:rPr lang="en-US" altLang="zh-CN" sz="1600" baseline="30000" dirty="0">
                <a:solidFill>
                  <a:schemeClr val="accent6">
                    <a:lumMod val="75000"/>
                  </a:schemeClr>
                </a:solidFill>
              </a:rPr>
              <a:t>st</a:t>
            </a:r>
            <a:r>
              <a:rPr lang="en-US" altLang="zh-CN" sz="1600" dirty="0">
                <a:solidFill>
                  <a:schemeClr val="accent6">
                    <a:lumMod val="75000"/>
                  </a:schemeClr>
                </a:solidFill>
              </a:rPr>
              <a:t>) </a:t>
            </a:r>
            <a:endParaRPr lang="zh-CN" altLang="en-US" sz="1600" dirty="0">
              <a:solidFill>
                <a:schemeClr val="accent6">
                  <a:lumMod val="75000"/>
                </a:schemeClr>
              </a:solidFill>
            </a:endParaRPr>
          </a:p>
        </p:txBody>
      </p:sp>
      <p:sp>
        <p:nvSpPr>
          <p:cNvPr id="6" name="TextBox 5">
            <a:extLst>
              <a:ext uri="{FF2B5EF4-FFF2-40B4-BE49-F238E27FC236}">
                <a16:creationId xmlns:a16="http://schemas.microsoft.com/office/drawing/2014/main" id="{19F5E6FD-B3D1-4641-B89F-A86F38F331CB}"/>
              </a:ext>
            </a:extLst>
          </p:cNvPr>
          <p:cNvSpPr txBox="1"/>
          <p:nvPr/>
        </p:nvSpPr>
        <p:spPr>
          <a:xfrm>
            <a:off x="434659" y="3823771"/>
            <a:ext cx="4261494" cy="147732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285750" indent="-285750">
              <a:buFont typeface="Wingdings" panose="05000000000000000000" pitchFamily="2" charset="2"/>
              <a:buChar char="u"/>
            </a:pPr>
            <a:r>
              <a:rPr kumimoji="1" lang="zh-CN" altLang="en-US" dirty="0">
                <a:solidFill>
                  <a:schemeClr val="tx1"/>
                </a:solidFill>
                <a:latin typeface="Baskerville Old Face" panose="02020602080505020303" pitchFamily="18" charset="77"/>
              </a:rPr>
              <a:t>比全举测量高出</a:t>
            </a:r>
            <a:r>
              <a:rPr kumimoji="1" lang="en-US" altLang="zh-CN" dirty="0">
                <a:solidFill>
                  <a:schemeClr val="tx1"/>
                </a:solidFill>
                <a:latin typeface="Baskerville Old Face" panose="02020602080505020303" pitchFamily="18" charset="77"/>
              </a:rPr>
              <a:t>10</a:t>
            </a:r>
            <a:r>
              <a:rPr kumimoji="1" lang="zh-CN" altLang="en-US" dirty="0">
                <a:solidFill>
                  <a:schemeClr val="tx1"/>
                </a:solidFill>
                <a:latin typeface="Baskerville Old Face" panose="02020602080505020303" pitchFamily="18" charset="77"/>
              </a:rPr>
              <a:t>倍的实验精度</a:t>
            </a:r>
            <a:endParaRPr kumimoji="1" lang="en-US" altLang="zh-CN" dirty="0">
              <a:solidFill>
                <a:schemeClr val="tx1"/>
              </a:solidFill>
              <a:latin typeface="Baskerville Old Face" panose="02020602080505020303" pitchFamily="18" charset="77"/>
            </a:endParaRPr>
          </a:p>
          <a:p>
            <a:pPr marL="285750" indent="-285750">
              <a:buFont typeface="Wingdings" panose="05000000000000000000" pitchFamily="2" charset="2"/>
              <a:buChar char="u"/>
            </a:pPr>
            <a:r>
              <a:rPr kumimoji="1" lang="zh-CN" altLang="en-US" dirty="0">
                <a:solidFill>
                  <a:schemeClr val="tx1"/>
                </a:solidFill>
                <a:latin typeface="Baskerville Old Face" panose="02020602080505020303" pitchFamily="18" charset="77"/>
              </a:rPr>
              <a:t>发现在</a:t>
            </a:r>
            <a:r>
              <a:rPr kumimoji="1" lang="en-US" altLang="zh-CN" dirty="0">
                <a:solidFill>
                  <a:schemeClr val="tx1"/>
                </a:solidFill>
                <a:latin typeface="Baskerville Old Face" panose="02020602080505020303" pitchFamily="18" charset="77"/>
              </a:rPr>
              <a:t>A=3</a:t>
            </a:r>
            <a:r>
              <a:rPr kumimoji="1" lang="zh-CN" altLang="en-US" dirty="0">
                <a:solidFill>
                  <a:schemeClr val="tx1"/>
                </a:solidFill>
                <a:latin typeface="Baskerville Old Face" panose="02020602080505020303" pitchFamily="18" charset="77"/>
              </a:rPr>
              <a:t>原子核</a:t>
            </a:r>
            <a:r>
              <a:rPr kumimoji="1" lang="en-US" altLang="zh-CN" dirty="0">
                <a:solidFill>
                  <a:schemeClr val="tx1"/>
                </a:solidFill>
                <a:latin typeface="Baskerville Old Face" panose="02020602080505020303" pitchFamily="18" charset="77"/>
              </a:rPr>
              <a:t>np-Dominate</a:t>
            </a:r>
            <a:r>
              <a:rPr kumimoji="1" lang="zh-CN" altLang="en-US" dirty="0">
                <a:solidFill>
                  <a:schemeClr val="tx1"/>
                </a:solidFill>
                <a:latin typeface="Baskerville Old Face" panose="02020602080505020303" pitchFamily="18" charset="77"/>
              </a:rPr>
              <a:t> </a:t>
            </a:r>
            <a:r>
              <a:rPr kumimoji="1" lang="en-US" altLang="zh-CN" dirty="0">
                <a:solidFill>
                  <a:schemeClr val="tx1"/>
                </a:solidFill>
                <a:latin typeface="Baskerville Old Face" panose="02020602080505020303" pitchFamily="18" charset="77"/>
              </a:rPr>
              <a:t>SRC</a:t>
            </a:r>
            <a:r>
              <a:rPr kumimoji="1" lang="zh-CN" altLang="en-US" dirty="0">
                <a:solidFill>
                  <a:schemeClr val="tx1"/>
                </a:solidFill>
                <a:latin typeface="Baskerville Old Face" panose="02020602080505020303" pitchFamily="18" charset="77"/>
              </a:rPr>
              <a:t>图像有很大偏离</a:t>
            </a:r>
            <a:endParaRPr kumimoji="1" lang="en-US" altLang="zh-CN" dirty="0">
              <a:solidFill>
                <a:schemeClr val="tx1"/>
              </a:solidFill>
              <a:latin typeface="Baskerville Old Face" panose="02020602080505020303" pitchFamily="18" charset="77"/>
            </a:endParaRPr>
          </a:p>
          <a:p>
            <a:pPr marL="285750" indent="-285750">
              <a:buFont typeface="Wingdings" panose="05000000000000000000" pitchFamily="2" charset="2"/>
              <a:buChar char="u"/>
            </a:pPr>
            <a:r>
              <a:rPr kumimoji="1" lang="zh-CN" altLang="en-CN" dirty="0">
                <a:solidFill>
                  <a:schemeClr val="tx1"/>
                </a:solidFill>
                <a:latin typeface="Baskerville Old Face" panose="02020602080505020303" pitchFamily="18" charset="77"/>
              </a:rPr>
              <a:t>短程力</a:t>
            </a:r>
            <a:r>
              <a:rPr kumimoji="1" lang="zh-CN" altLang="en-US" dirty="0">
                <a:solidFill>
                  <a:schemeClr val="tx1"/>
                </a:solidFill>
                <a:latin typeface="Baskerville Old Face" panose="02020602080505020303" pitchFamily="18" charset="77"/>
              </a:rPr>
              <a:t>非</a:t>
            </a:r>
            <a:r>
              <a:rPr kumimoji="1" lang="en-US" altLang="zh-CN" dirty="0">
                <a:solidFill>
                  <a:schemeClr val="tx1"/>
                </a:solidFill>
                <a:latin typeface="Baskerville Old Face" panose="02020602080505020303" pitchFamily="18" charset="77"/>
              </a:rPr>
              <a:t>A-Universal</a:t>
            </a:r>
            <a:r>
              <a:rPr kumimoji="1" lang="zh-CN" altLang="en-US" dirty="0">
                <a:solidFill>
                  <a:schemeClr val="tx1"/>
                </a:solidFill>
                <a:latin typeface="Baskerville Old Face" panose="02020602080505020303" pitchFamily="18" charset="77"/>
              </a:rPr>
              <a:t> </a:t>
            </a:r>
            <a:endParaRPr kumimoji="1" lang="en-US" altLang="zh-CN" dirty="0">
              <a:solidFill>
                <a:schemeClr val="tx1"/>
              </a:solidFill>
              <a:latin typeface="Baskerville Old Face" panose="02020602080505020303" pitchFamily="18" charset="77"/>
            </a:endParaRPr>
          </a:p>
          <a:p>
            <a:pPr marL="285750" indent="-285750">
              <a:buFont typeface="Wingdings" panose="05000000000000000000" pitchFamily="2" charset="2"/>
              <a:buChar char="u"/>
            </a:pPr>
            <a:r>
              <a:rPr kumimoji="1" lang="zh-CN" altLang="en-US" dirty="0">
                <a:solidFill>
                  <a:schemeClr val="tx1"/>
                </a:solidFill>
                <a:latin typeface="Baskerville Old Face" panose="02020602080505020303" pitchFamily="18" charset="77"/>
              </a:rPr>
              <a:t>未理解的多体力性质？</a:t>
            </a:r>
          </a:p>
        </p:txBody>
      </p:sp>
      <p:sp>
        <p:nvSpPr>
          <p:cNvPr id="21" name="Title 1">
            <a:extLst>
              <a:ext uri="{FF2B5EF4-FFF2-40B4-BE49-F238E27FC236}">
                <a16:creationId xmlns:a16="http://schemas.microsoft.com/office/drawing/2014/main" id="{07C83188-00F4-485E-88EF-53F7AC85016F}"/>
              </a:ext>
            </a:extLst>
          </p:cNvPr>
          <p:cNvSpPr txBox="1">
            <a:spLocks/>
          </p:cNvSpPr>
          <p:nvPr/>
        </p:nvSpPr>
        <p:spPr bwMode="auto">
          <a:xfrm>
            <a:off x="5805" y="78863"/>
            <a:ext cx="12191999" cy="4419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rtlCol="0" anchor="b" anchorCtr="0" compatLnSpc="1">
            <a:prstTxWarp prst="textNoShape">
              <a:avLst/>
            </a:prstTxWarp>
            <a:noAutofit/>
          </a:bodyPr>
          <a:lstStyle>
            <a:lvl1pPr marL="0" marR="0" lvl="0" algn="ctr" defTabSz="914400" rtl="0" eaLnBrk="1" fontAlgn="auto" latinLnBrk="0" hangingPunct="1">
              <a:lnSpc>
                <a:spcPct val="100000"/>
              </a:lnSpc>
              <a:spcBef>
                <a:spcPct val="0"/>
              </a:spcBef>
              <a:spcAft>
                <a:spcPct val="0"/>
              </a:spcAft>
              <a:buNone/>
              <a:defRPr kumimoji="0" lang="zh-CN" altLang="en-US" sz="2800" b="1" i="0" u="none" strike="noStrike" kern="1200" cap="none" spc="200" normalizeH="0" baseline="0" noProof="1" dirty="0">
                <a:solidFill>
                  <a:srgbClr val="FFFF00"/>
                </a:solidFill>
                <a:uFillTx/>
                <a:latin typeface="Times New Roman" panose="02020603050405020304" pitchFamily="18" charset="0"/>
                <a:ea typeface="微软雅黑" panose="020B0503020204020204" pitchFamily="34" charset="-122"/>
                <a:cs typeface="Times New Roman" panose="02020603050405020304" pitchFamily="18" charset="0"/>
                <a:sym typeface="+mn-ea"/>
              </a:defRPr>
            </a:lvl1pPr>
            <a:lvl2pPr algn="ctr" rtl="0" eaLnBrk="1" fontAlgn="base" hangingPunct="1">
              <a:spcBef>
                <a:spcPct val="0"/>
              </a:spcBef>
              <a:spcAft>
                <a:spcPct val="0"/>
              </a:spcAft>
              <a:defRPr sz="7875">
                <a:solidFill>
                  <a:schemeClr val="tx1"/>
                </a:solidFill>
                <a:latin typeface="Gill Sans" charset="0"/>
                <a:ea typeface="Heiti SC Light" charset="0"/>
                <a:cs typeface="Heiti SC Light" charset="0"/>
                <a:sym typeface="Gill Sans" charset="0"/>
              </a:defRPr>
            </a:lvl2pPr>
            <a:lvl3pPr algn="ctr" rtl="0" eaLnBrk="1" fontAlgn="base" hangingPunct="1">
              <a:spcBef>
                <a:spcPct val="0"/>
              </a:spcBef>
              <a:spcAft>
                <a:spcPct val="0"/>
              </a:spcAft>
              <a:defRPr sz="7875">
                <a:solidFill>
                  <a:schemeClr val="tx1"/>
                </a:solidFill>
                <a:latin typeface="Gill Sans" charset="0"/>
                <a:ea typeface="Heiti SC Light" charset="0"/>
                <a:cs typeface="Heiti SC Light" charset="0"/>
                <a:sym typeface="Gill Sans" charset="0"/>
              </a:defRPr>
            </a:lvl3pPr>
            <a:lvl4pPr algn="ctr" rtl="0" eaLnBrk="1" fontAlgn="base" hangingPunct="1">
              <a:spcBef>
                <a:spcPct val="0"/>
              </a:spcBef>
              <a:spcAft>
                <a:spcPct val="0"/>
              </a:spcAft>
              <a:defRPr sz="7875">
                <a:solidFill>
                  <a:schemeClr val="tx1"/>
                </a:solidFill>
                <a:latin typeface="Gill Sans" charset="0"/>
                <a:ea typeface="Heiti SC Light" charset="0"/>
                <a:cs typeface="Heiti SC Light" charset="0"/>
                <a:sym typeface="Gill Sans" charset="0"/>
              </a:defRPr>
            </a:lvl4pPr>
            <a:lvl5pPr algn="ctr" rtl="0" eaLnBrk="1" fontAlgn="base" hangingPunct="1">
              <a:spcBef>
                <a:spcPct val="0"/>
              </a:spcBef>
              <a:spcAft>
                <a:spcPct val="0"/>
              </a:spcAft>
              <a:defRPr sz="7875">
                <a:solidFill>
                  <a:schemeClr val="tx1"/>
                </a:solidFill>
                <a:latin typeface="Gill Sans" charset="0"/>
                <a:ea typeface="Heiti SC Light" charset="0"/>
                <a:cs typeface="Heiti SC Light" charset="0"/>
                <a:sym typeface="Gill Sans" charset="0"/>
              </a:defRPr>
            </a:lvl5pPr>
            <a:lvl6pPr marL="428631" algn="ctr" rtl="0" eaLnBrk="1" fontAlgn="base" hangingPunct="1">
              <a:spcBef>
                <a:spcPct val="0"/>
              </a:spcBef>
              <a:spcAft>
                <a:spcPct val="0"/>
              </a:spcAft>
              <a:defRPr sz="7875">
                <a:solidFill>
                  <a:schemeClr val="tx1"/>
                </a:solidFill>
                <a:latin typeface="Gill Sans" charset="0"/>
                <a:ea typeface="Heiti SC Light" charset="0"/>
                <a:cs typeface="Heiti SC Light" charset="0"/>
                <a:sym typeface="Gill Sans" charset="0"/>
              </a:defRPr>
            </a:lvl6pPr>
            <a:lvl7pPr marL="857262" algn="ctr" rtl="0" eaLnBrk="1" fontAlgn="base" hangingPunct="1">
              <a:spcBef>
                <a:spcPct val="0"/>
              </a:spcBef>
              <a:spcAft>
                <a:spcPct val="0"/>
              </a:spcAft>
              <a:defRPr sz="7875">
                <a:solidFill>
                  <a:schemeClr val="tx1"/>
                </a:solidFill>
                <a:latin typeface="Gill Sans" charset="0"/>
                <a:ea typeface="Heiti SC Light" charset="0"/>
                <a:cs typeface="Heiti SC Light" charset="0"/>
                <a:sym typeface="Gill Sans" charset="0"/>
              </a:defRPr>
            </a:lvl7pPr>
            <a:lvl8pPr marL="1285893" algn="ctr" rtl="0" eaLnBrk="1" fontAlgn="base" hangingPunct="1">
              <a:spcBef>
                <a:spcPct val="0"/>
              </a:spcBef>
              <a:spcAft>
                <a:spcPct val="0"/>
              </a:spcAft>
              <a:defRPr sz="7875">
                <a:solidFill>
                  <a:schemeClr val="tx1"/>
                </a:solidFill>
                <a:latin typeface="Gill Sans" charset="0"/>
                <a:ea typeface="Heiti SC Light" charset="0"/>
                <a:cs typeface="Heiti SC Light" charset="0"/>
                <a:sym typeface="Gill Sans" charset="0"/>
              </a:defRPr>
            </a:lvl8pPr>
            <a:lvl9pPr marL="1714525" algn="ctr" rtl="0" eaLnBrk="1" fontAlgn="base" hangingPunct="1">
              <a:spcBef>
                <a:spcPct val="0"/>
              </a:spcBef>
              <a:spcAft>
                <a:spcPct val="0"/>
              </a:spcAft>
              <a:defRPr sz="7875">
                <a:solidFill>
                  <a:schemeClr val="tx1"/>
                </a:solidFill>
                <a:latin typeface="Gill Sans" charset="0"/>
                <a:ea typeface="Heiti SC Light" charset="0"/>
                <a:cs typeface="Heiti SC Light" charset="0"/>
                <a:sym typeface="Gill Sans" charset="0"/>
              </a:defRPr>
            </a:lvl9pPr>
          </a:lstStyle>
          <a:p>
            <a:r>
              <a:rPr lang="en-US" altLang="zh-CN" dirty="0"/>
              <a:t>2N-SRC</a:t>
            </a:r>
            <a:endParaRPr lang="en-US" altLang="en-US" dirty="0"/>
          </a:p>
        </p:txBody>
      </p:sp>
      <p:sp>
        <p:nvSpPr>
          <p:cNvPr id="22" name="Text Placeholder 18">
            <a:extLst>
              <a:ext uri="{FF2B5EF4-FFF2-40B4-BE49-F238E27FC236}">
                <a16:creationId xmlns:a16="http://schemas.microsoft.com/office/drawing/2014/main" id="{3A3E08B6-710E-4302-A362-8F99BE57FF11}"/>
              </a:ext>
            </a:extLst>
          </p:cNvPr>
          <p:cNvSpPr>
            <a:spLocks noGrp="1"/>
          </p:cNvSpPr>
          <p:nvPr>
            <p:ph type="body" sz="half" idx="2"/>
          </p:nvPr>
        </p:nvSpPr>
        <p:spPr>
          <a:xfrm>
            <a:off x="218368" y="643535"/>
            <a:ext cx="7736873" cy="351623"/>
          </a:xfrm>
        </p:spPr>
        <p:txBody>
          <a:bodyPr/>
          <a:lstStyle/>
          <a:p>
            <a:r>
              <a:rPr lang="en-US" altLang="zh-CN" dirty="0"/>
              <a:t> </a:t>
            </a:r>
            <a:r>
              <a:rPr lang="zh-CN" altLang="en-US" dirty="0"/>
              <a:t>单举测量同位旋依赖</a:t>
            </a:r>
          </a:p>
        </p:txBody>
      </p:sp>
      <p:sp>
        <p:nvSpPr>
          <p:cNvPr id="7" name="TextBox 6">
            <a:extLst>
              <a:ext uri="{FF2B5EF4-FFF2-40B4-BE49-F238E27FC236}">
                <a16:creationId xmlns:a16="http://schemas.microsoft.com/office/drawing/2014/main" id="{D0AE8E3E-641D-C74D-93CB-3667C66BC769}"/>
              </a:ext>
            </a:extLst>
          </p:cNvPr>
          <p:cNvSpPr txBox="1"/>
          <p:nvPr/>
        </p:nvSpPr>
        <p:spPr>
          <a:xfrm>
            <a:off x="1438768" y="3166410"/>
            <a:ext cx="1983657" cy="369332"/>
          </a:xfrm>
          <a:prstGeom prst="rect">
            <a:avLst/>
          </a:prstGeom>
          <a:noFill/>
        </p:spPr>
        <p:txBody>
          <a:bodyPr wrap="square" rtlCol="0">
            <a:spAutoFit/>
          </a:bodyPr>
          <a:lstStyle/>
          <a:p>
            <a:r>
              <a:rPr lang="en-CN" dirty="0">
                <a:solidFill>
                  <a:schemeClr val="accent3">
                    <a:lumMod val="50000"/>
                  </a:schemeClr>
                </a:solidFill>
              </a:rPr>
              <a:t>Mean-Field only</a:t>
            </a:r>
          </a:p>
        </p:txBody>
      </p:sp>
      <p:sp>
        <p:nvSpPr>
          <p:cNvPr id="20" name="TextBox 19">
            <a:extLst>
              <a:ext uri="{FF2B5EF4-FFF2-40B4-BE49-F238E27FC236}">
                <a16:creationId xmlns:a16="http://schemas.microsoft.com/office/drawing/2014/main" id="{5CEC3CB4-7623-8541-AF91-09BB4B27A2F3}"/>
              </a:ext>
            </a:extLst>
          </p:cNvPr>
          <p:cNvSpPr txBox="1"/>
          <p:nvPr/>
        </p:nvSpPr>
        <p:spPr>
          <a:xfrm>
            <a:off x="5725553" y="3108770"/>
            <a:ext cx="779271" cy="369332"/>
          </a:xfrm>
          <a:prstGeom prst="rect">
            <a:avLst/>
          </a:prstGeom>
          <a:noFill/>
        </p:spPr>
        <p:txBody>
          <a:bodyPr wrap="square" rtlCol="0">
            <a:spAutoFit/>
          </a:bodyPr>
          <a:lstStyle/>
          <a:p>
            <a:r>
              <a:rPr lang="en-CN" dirty="0">
                <a:solidFill>
                  <a:schemeClr val="accent6">
                    <a:lumMod val="50000"/>
                  </a:schemeClr>
                </a:solidFill>
              </a:rPr>
              <a:t>SRC</a:t>
            </a:r>
          </a:p>
        </p:txBody>
      </p:sp>
      <p:sp>
        <p:nvSpPr>
          <p:cNvPr id="5" name="Slide Number Placeholder 4">
            <a:extLst>
              <a:ext uri="{FF2B5EF4-FFF2-40B4-BE49-F238E27FC236}">
                <a16:creationId xmlns:a16="http://schemas.microsoft.com/office/drawing/2014/main" id="{02844B22-248E-BC47-B3B6-8B3CF2DEDECC}"/>
              </a:ext>
            </a:extLst>
          </p:cNvPr>
          <p:cNvSpPr>
            <a:spLocks noGrp="1"/>
          </p:cNvSpPr>
          <p:nvPr>
            <p:ph type="sldNum" sz="quarter" idx="12"/>
          </p:nvPr>
        </p:nvSpPr>
        <p:spPr/>
        <p:txBody>
          <a:bodyPr/>
          <a:lstStyle/>
          <a:p>
            <a:fld id="{368F8058-DDCF-45E4-8BCD-8D913568A213}" type="slidenum">
              <a:rPr lang="LID4096" smtClean="0"/>
              <a:t>12</a:t>
            </a:fld>
            <a:r>
              <a:rPr lang="en-US" altLang="zh-CN"/>
              <a:t>/22</a:t>
            </a:r>
            <a:endParaRPr lang="LID4096"/>
          </a:p>
        </p:txBody>
      </p:sp>
      <p:pic>
        <p:nvPicPr>
          <p:cNvPr id="23" name="Picture 2" descr="Related image">
            <a:extLst>
              <a:ext uri="{FF2B5EF4-FFF2-40B4-BE49-F238E27FC236}">
                <a16:creationId xmlns:a16="http://schemas.microsoft.com/office/drawing/2014/main" id="{6FD1BDB2-24F7-A64D-910D-BEBB1108C264}"/>
              </a:ext>
            </a:extLst>
          </p:cNvPr>
          <p:cNvPicPr>
            <a:picLocks noChangeAspect="1" noChangeArrowheads="1"/>
          </p:cNvPicPr>
          <p:nvPr/>
        </p:nvPicPr>
        <p:blipFill>
          <a:blip r:embed="rId8">
            <a:alphaModFix/>
            <a:extLst>
              <a:ext uri="{28A0092B-C50C-407E-A947-70E740481C1C}">
                <a14:useLocalDpi xmlns:a14="http://schemas.microsoft.com/office/drawing/2010/main" val="0"/>
              </a:ext>
            </a:extLst>
          </a:blip>
          <a:srcRect/>
          <a:stretch>
            <a:fillRect/>
          </a:stretch>
        </p:blipFill>
        <p:spPr bwMode="auto">
          <a:xfrm>
            <a:off x="8305602" y="3322199"/>
            <a:ext cx="2122001" cy="2122001"/>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AE361178-727E-9C4A-A49A-F0E6EFF805EF}"/>
              </a:ext>
            </a:extLst>
          </p:cNvPr>
          <p:cNvSpPr/>
          <p:nvPr/>
        </p:nvSpPr>
        <p:spPr>
          <a:xfrm>
            <a:off x="434659" y="5931462"/>
            <a:ext cx="11232621" cy="502895"/>
          </a:xfrm>
          <a:prstGeom prst="rect">
            <a:avLst/>
          </a:prstGeom>
        </p:spPr>
        <p:txBody>
          <a:bodyPr wrap="square">
            <a:spAutoFit/>
          </a:bodyPr>
          <a:lstStyle/>
          <a:p>
            <a:pPr>
              <a:lnSpc>
                <a:spcPct val="150000"/>
              </a:lnSpc>
            </a:pPr>
            <a:r>
              <a:rPr lang="en-CN" altLang="zh-CN" sz="2000" dirty="0">
                <a:solidFill>
                  <a:srgbClr val="FF0000"/>
                </a:solidFill>
                <a:latin typeface="Baskerville Old Face" panose="02020602080505020303" pitchFamily="18" charset="0"/>
                <a:cs typeface="Times New Roman" panose="02020603050405020304" pitchFamily="18" charset="0"/>
              </a:rPr>
              <a:t> </a:t>
            </a:r>
            <a:r>
              <a:rPr lang="en-CN" altLang="zh-CN" sz="2000" dirty="0">
                <a:solidFill>
                  <a:srgbClr val="FF0000"/>
                </a:solidFill>
                <a:latin typeface="Baskerville Old Face" panose="02020602080505020303" pitchFamily="18" charset="0"/>
                <a:cs typeface="Times New Roman" panose="02020603050405020304" pitchFamily="18" charset="0"/>
                <a:sym typeface="Wingdings" pitchFamily="2" charset="2"/>
              </a:rPr>
              <a:t></a:t>
            </a:r>
            <a:r>
              <a:rPr lang="en-CN" altLang="zh-CN" sz="2000" dirty="0">
                <a:solidFill>
                  <a:srgbClr val="FF0000"/>
                </a:solidFill>
                <a:latin typeface="Baskerville Old Face" panose="02020602080505020303" pitchFamily="18" charset="0"/>
                <a:cs typeface="Times New Roman" panose="02020603050405020304" pitchFamily="18" charset="0"/>
              </a:rPr>
              <a:t> </a:t>
            </a:r>
            <a:r>
              <a:rPr lang="zh-CN" altLang="en-US" sz="2000" dirty="0">
                <a:solidFill>
                  <a:srgbClr val="FF0000"/>
                </a:solidFill>
                <a:latin typeface="Baskerville Old Face" panose="02020602080505020303" pitchFamily="18" charset="0"/>
                <a:cs typeface="Times New Roman" panose="02020603050405020304" pitchFamily="18" charset="0"/>
              </a:rPr>
              <a:t>“改进”的核力模型</a:t>
            </a:r>
            <a:r>
              <a:rPr lang="en-US" altLang="zh-CN" sz="2000" dirty="0">
                <a:solidFill>
                  <a:srgbClr val="FF0000"/>
                </a:solidFill>
                <a:latin typeface="Baskerville Old Face" panose="02020602080505020303" pitchFamily="18" charset="0"/>
                <a:cs typeface="Times New Roman" panose="02020603050405020304" pitchFamily="18" charset="0"/>
              </a:rPr>
              <a:t>=</a:t>
            </a:r>
            <a:r>
              <a:rPr lang="zh-CN" altLang="en-US" sz="2000" dirty="0">
                <a:solidFill>
                  <a:srgbClr val="FF0000"/>
                </a:solidFill>
                <a:latin typeface="Baskerville Old Face" panose="02020602080505020303" pitchFamily="18" charset="0"/>
                <a:cs typeface="Times New Roman" panose="02020603050405020304" pitchFamily="18" charset="0"/>
              </a:rPr>
              <a:t>平均场</a:t>
            </a:r>
            <a:r>
              <a:rPr lang="en-US" altLang="zh-CN" sz="2000" dirty="0">
                <a:solidFill>
                  <a:srgbClr val="FF0000"/>
                </a:solidFill>
                <a:latin typeface="Baskerville Old Face" panose="02020602080505020303" pitchFamily="18" charset="0"/>
                <a:cs typeface="Times New Roman" panose="02020603050405020304" pitchFamily="18" charset="0"/>
              </a:rPr>
              <a:t>(A)+</a:t>
            </a:r>
            <a:r>
              <a:rPr lang="zh-CN" altLang="en-US" sz="2000" dirty="0">
                <a:solidFill>
                  <a:srgbClr val="FF0000"/>
                </a:solidFill>
                <a:latin typeface="Baskerville Old Face" panose="02020602080505020303" pitchFamily="18" charset="0"/>
                <a:cs typeface="Times New Roman" panose="02020603050405020304" pitchFamily="18" charset="0"/>
              </a:rPr>
              <a:t>中长距两体力 （</a:t>
            </a:r>
            <a:r>
              <a:rPr lang="en-US" altLang="zh-CN" sz="2000" dirty="0">
                <a:solidFill>
                  <a:srgbClr val="FF0000"/>
                </a:solidFill>
                <a:latin typeface="Baskerville Old Face" panose="02020602080505020303" pitchFamily="18" charset="0"/>
                <a:cs typeface="Times New Roman" panose="02020603050405020304" pitchFamily="18" charset="0"/>
              </a:rPr>
              <a:t>A</a:t>
            </a:r>
            <a:r>
              <a:rPr lang="zh-CN" altLang="en-US" sz="2000" dirty="0">
                <a:solidFill>
                  <a:srgbClr val="FF0000"/>
                </a:solidFill>
                <a:latin typeface="Baskerville Old Face" panose="02020602080505020303" pitchFamily="18" charset="0"/>
                <a:cs typeface="Times New Roman" panose="02020603050405020304" pitchFamily="18" charset="0"/>
              </a:rPr>
              <a:t>）</a:t>
            </a:r>
            <a:r>
              <a:rPr lang="en-US" altLang="zh-CN" sz="2000" dirty="0">
                <a:solidFill>
                  <a:srgbClr val="FF0000"/>
                </a:solidFill>
                <a:latin typeface="Baskerville Old Face" panose="02020602080505020303" pitchFamily="18" charset="0"/>
                <a:cs typeface="Times New Roman" panose="02020603050405020304" pitchFamily="18" charset="0"/>
              </a:rPr>
              <a:t>+</a:t>
            </a:r>
            <a:r>
              <a:rPr lang="zh-CN" altLang="en-US" sz="2000" dirty="0">
                <a:solidFill>
                  <a:srgbClr val="FF0000"/>
                </a:solidFill>
                <a:latin typeface="Baskerville Old Face" panose="02020602080505020303" pitchFamily="18" charset="0"/>
                <a:cs typeface="Times New Roman" panose="02020603050405020304" pitchFamily="18" charset="0"/>
              </a:rPr>
              <a:t> 短程力</a:t>
            </a:r>
            <a:r>
              <a:rPr lang="en-US" altLang="zh-CN" sz="2000" dirty="0">
                <a:solidFill>
                  <a:srgbClr val="FF0000"/>
                </a:solidFill>
                <a:latin typeface="Baskerville Old Face" panose="02020602080505020303" pitchFamily="18" charset="0"/>
                <a:cs typeface="Times New Roman" panose="02020603050405020304" pitchFamily="18" charset="0"/>
              </a:rPr>
              <a:t> (</a:t>
            </a:r>
            <a:r>
              <a:rPr lang="en-US" altLang="zh-CN" sz="2000" b="1" u="sng" dirty="0">
                <a:solidFill>
                  <a:srgbClr val="7030A0"/>
                </a:solidFill>
                <a:latin typeface="Baskerville Old Face" panose="02020602080505020303" pitchFamily="18" charset="0"/>
                <a:cs typeface="Times New Roman" panose="02020603050405020304" pitchFamily="18" charset="0"/>
              </a:rPr>
              <a:t>NOT</a:t>
            </a:r>
            <a:r>
              <a:rPr lang="zh-CN" altLang="en-US" sz="2000" dirty="0">
                <a:solidFill>
                  <a:srgbClr val="FF0000"/>
                </a:solidFill>
                <a:latin typeface="Baskerville Old Face" panose="02020602080505020303" pitchFamily="18" charset="0"/>
                <a:cs typeface="Times New Roman" panose="02020603050405020304" pitchFamily="18" charset="0"/>
              </a:rPr>
              <a:t> </a:t>
            </a:r>
            <a:r>
              <a:rPr lang="en-US" altLang="zh-CN" sz="2000" dirty="0">
                <a:solidFill>
                  <a:srgbClr val="FF0000"/>
                </a:solidFill>
                <a:latin typeface="Baskerville Old Face" panose="02020602080505020303" pitchFamily="18" charset="0"/>
                <a:cs typeface="Times New Roman" panose="02020603050405020304" pitchFamily="18" charset="0"/>
              </a:rPr>
              <a:t>Universal</a:t>
            </a:r>
            <a:r>
              <a:rPr lang="zh-CN" altLang="en-US" sz="2000" dirty="0">
                <a:solidFill>
                  <a:srgbClr val="FF0000"/>
                </a:solidFill>
                <a:latin typeface="Baskerville Old Face" panose="02020602080505020303" pitchFamily="18" charset="0"/>
                <a:cs typeface="Times New Roman" panose="02020603050405020304" pitchFamily="18" charset="0"/>
              </a:rPr>
              <a:t> </a:t>
            </a:r>
            <a:r>
              <a:rPr lang="en-US" altLang="zh-CN" sz="2000" dirty="0">
                <a:solidFill>
                  <a:srgbClr val="FF0000"/>
                </a:solidFill>
                <a:latin typeface="Baskerville Old Face" panose="02020602080505020303" pitchFamily="18" charset="0"/>
                <a:cs typeface="Times New Roman" panose="02020603050405020304" pitchFamily="18" charset="0"/>
              </a:rPr>
              <a:t>np-Dominance)?</a:t>
            </a:r>
          </a:p>
        </p:txBody>
      </p:sp>
    </p:spTree>
    <p:extLst>
      <p:ext uri="{BB962C8B-B14F-4D97-AF65-F5344CB8AC3E}">
        <p14:creationId xmlns:p14="http://schemas.microsoft.com/office/powerpoint/2010/main" val="26558403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p:cNvSpPr/>
          <p:nvPr/>
        </p:nvSpPr>
        <p:spPr>
          <a:xfrm>
            <a:off x="861320" y="3429000"/>
            <a:ext cx="2971800" cy="27432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3" name="Oval 22"/>
          <p:cNvSpPr/>
          <p:nvPr/>
        </p:nvSpPr>
        <p:spPr>
          <a:xfrm>
            <a:off x="1851920" y="3657600"/>
            <a:ext cx="228600" cy="2286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4" name="Oval 23"/>
          <p:cNvSpPr/>
          <p:nvPr/>
        </p:nvSpPr>
        <p:spPr>
          <a:xfrm>
            <a:off x="2613920" y="3505200"/>
            <a:ext cx="228600" cy="2286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5" name="Oval 24"/>
          <p:cNvSpPr/>
          <p:nvPr/>
        </p:nvSpPr>
        <p:spPr>
          <a:xfrm>
            <a:off x="1242320" y="4038600"/>
            <a:ext cx="228600" cy="2286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6" name="Oval 25"/>
          <p:cNvSpPr/>
          <p:nvPr/>
        </p:nvSpPr>
        <p:spPr>
          <a:xfrm>
            <a:off x="2537720" y="5181600"/>
            <a:ext cx="228600" cy="2286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7" name="Oval 26"/>
          <p:cNvSpPr/>
          <p:nvPr/>
        </p:nvSpPr>
        <p:spPr>
          <a:xfrm>
            <a:off x="3223520" y="5410200"/>
            <a:ext cx="228600" cy="2286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8" name="Oval 27"/>
          <p:cNvSpPr/>
          <p:nvPr/>
        </p:nvSpPr>
        <p:spPr>
          <a:xfrm>
            <a:off x="3223520" y="4038600"/>
            <a:ext cx="228600" cy="2286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9" name="Oval 28"/>
          <p:cNvSpPr/>
          <p:nvPr/>
        </p:nvSpPr>
        <p:spPr>
          <a:xfrm>
            <a:off x="3528320" y="4495800"/>
            <a:ext cx="228600" cy="2286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0" name="Oval 29"/>
          <p:cNvSpPr/>
          <p:nvPr/>
        </p:nvSpPr>
        <p:spPr>
          <a:xfrm>
            <a:off x="1089920" y="4648200"/>
            <a:ext cx="228600" cy="2286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1" name="Oval 30"/>
          <p:cNvSpPr/>
          <p:nvPr/>
        </p:nvSpPr>
        <p:spPr>
          <a:xfrm>
            <a:off x="1470920" y="5638800"/>
            <a:ext cx="228600" cy="2286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2" name="Oval 31"/>
          <p:cNvSpPr/>
          <p:nvPr/>
        </p:nvSpPr>
        <p:spPr>
          <a:xfrm>
            <a:off x="2080520" y="5867400"/>
            <a:ext cx="228600" cy="2286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3" name="Oval 32"/>
          <p:cNvSpPr/>
          <p:nvPr/>
        </p:nvSpPr>
        <p:spPr>
          <a:xfrm>
            <a:off x="1699520" y="4953000"/>
            <a:ext cx="228600" cy="2286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4" name="Oval 33"/>
          <p:cNvSpPr/>
          <p:nvPr/>
        </p:nvSpPr>
        <p:spPr>
          <a:xfrm>
            <a:off x="2690120" y="4114800"/>
            <a:ext cx="228600" cy="2286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5" name="Oval 34"/>
          <p:cNvSpPr/>
          <p:nvPr/>
        </p:nvSpPr>
        <p:spPr>
          <a:xfrm>
            <a:off x="2613920" y="4572000"/>
            <a:ext cx="228600" cy="2286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6" name="Oval 35"/>
          <p:cNvSpPr/>
          <p:nvPr/>
        </p:nvSpPr>
        <p:spPr>
          <a:xfrm>
            <a:off x="3071120" y="4953000"/>
            <a:ext cx="228600" cy="2286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7" name="Oval 36"/>
          <p:cNvSpPr/>
          <p:nvPr/>
        </p:nvSpPr>
        <p:spPr>
          <a:xfrm>
            <a:off x="2004320" y="4191000"/>
            <a:ext cx="228600" cy="2286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8" name="Oval 37"/>
          <p:cNvSpPr/>
          <p:nvPr/>
        </p:nvSpPr>
        <p:spPr>
          <a:xfrm>
            <a:off x="2004320" y="5334000"/>
            <a:ext cx="228600" cy="2286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9" name="Oval 38"/>
          <p:cNvSpPr/>
          <p:nvPr/>
        </p:nvSpPr>
        <p:spPr>
          <a:xfrm>
            <a:off x="1242320" y="5181600"/>
            <a:ext cx="228600" cy="2286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0" name="Oval 39"/>
          <p:cNvSpPr/>
          <p:nvPr/>
        </p:nvSpPr>
        <p:spPr>
          <a:xfrm>
            <a:off x="2613920" y="5715000"/>
            <a:ext cx="228600" cy="2286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1" name="Oval 40"/>
          <p:cNvSpPr/>
          <p:nvPr/>
        </p:nvSpPr>
        <p:spPr>
          <a:xfrm>
            <a:off x="861320" y="3429000"/>
            <a:ext cx="2971800" cy="2743200"/>
          </a:xfrm>
          <a:prstGeom prst="ellipse">
            <a:avLst/>
          </a:prstGeom>
          <a:blipFill dpi="0" rotWithShape="1">
            <a:blip r:embed="rId2" cstate="print">
              <a:alphaModFix amt="82000"/>
            </a:blip>
            <a:srcRect/>
            <a:tile tx="0" ty="0" sx="100000" sy="100000" flip="x" algn="br"/>
          </a:blipFill>
          <a:ln>
            <a:solidFill>
              <a:schemeClr val="accent3">
                <a:lumMod val="60000"/>
                <a:lumOff val="40000"/>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a:off x="2004320" y="4648200"/>
            <a:ext cx="228600" cy="228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4" name="Oval 43"/>
          <p:cNvSpPr/>
          <p:nvPr/>
        </p:nvSpPr>
        <p:spPr>
          <a:xfrm>
            <a:off x="2156194" y="4557659"/>
            <a:ext cx="265235" cy="243852"/>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 name="Oval 46"/>
          <p:cNvSpPr/>
          <p:nvPr/>
        </p:nvSpPr>
        <p:spPr>
          <a:xfrm>
            <a:off x="3954372" y="3941952"/>
            <a:ext cx="813120" cy="788086"/>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8" name="Oval 47"/>
          <p:cNvSpPr/>
          <p:nvPr/>
        </p:nvSpPr>
        <p:spPr>
          <a:xfrm>
            <a:off x="4517917" y="3552307"/>
            <a:ext cx="943429" cy="840666"/>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52" name="Curved Right Arrow 51"/>
          <p:cNvSpPr/>
          <p:nvPr/>
        </p:nvSpPr>
        <p:spPr bwMode="auto">
          <a:xfrm rot="16200000">
            <a:off x="3015719" y="4244315"/>
            <a:ext cx="1040818" cy="2646226"/>
          </a:xfrm>
          <a:prstGeom prst="curvedRightArrow">
            <a:avLst>
              <a:gd name="adj1" fmla="val 25000"/>
              <a:gd name="adj2" fmla="val 75302"/>
              <a:gd name="adj3" fmla="val 25000"/>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lstStyle/>
          <a:p>
            <a:pPr fontAlgn="base">
              <a:spcBef>
                <a:spcPct val="0"/>
              </a:spcBef>
              <a:spcAft>
                <a:spcPct val="0"/>
              </a:spcAft>
            </a:pPr>
            <a:endParaRPr lang="zh-CN" altLang="en-US">
              <a:solidFill>
                <a:schemeClr val="tx1"/>
              </a:solidFill>
              <a:latin typeface="Calibri" panose="020F0502020204030204" pitchFamily="34" charset="0"/>
            </a:endParaRPr>
          </a:p>
        </p:txBody>
      </p:sp>
      <p:sp>
        <p:nvSpPr>
          <p:cNvPr id="53" name="Text Box 44"/>
          <p:cNvSpPr txBox="1">
            <a:spLocks noChangeArrowheads="1"/>
          </p:cNvSpPr>
          <p:nvPr/>
        </p:nvSpPr>
        <p:spPr bwMode="auto">
          <a:xfrm>
            <a:off x="7153154" y="840892"/>
            <a:ext cx="4702746" cy="338554"/>
          </a:xfrm>
          <a:prstGeom prst="rect">
            <a:avLst/>
          </a:prstGeom>
          <a:noFill/>
          <a:ln w="9525">
            <a:noFill/>
            <a:miter lim="800000"/>
          </a:ln>
          <a:effectLst/>
        </p:spPr>
        <p:txBody>
          <a:bodyPr wrap="square">
            <a:spAutoFit/>
          </a:bodyPr>
          <a:lstStyle/>
          <a:p>
            <a:r>
              <a:rPr lang="en-US" altLang="zh-CN" sz="1600" i="1" dirty="0">
                <a:solidFill>
                  <a:srgbClr val="3F691E"/>
                </a:solidFill>
                <a:ea typeface="Gill Sans Light" charset="0"/>
                <a:cs typeface="Gill Sans Light" charset="0"/>
              </a:rPr>
              <a:t>C. </a:t>
            </a:r>
            <a:r>
              <a:rPr lang="en-US" altLang="zh-CN" sz="1600" i="1" dirty="0" err="1">
                <a:solidFill>
                  <a:srgbClr val="3F691E"/>
                </a:solidFill>
                <a:ea typeface="Gill Sans Light" charset="0"/>
                <a:cs typeface="Gill Sans Light" charset="0"/>
              </a:rPr>
              <a:t>Ciofi</a:t>
            </a:r>
            <a:r>
              <a:rPr lang="en-US" altLang="zh-CN" sz="1600" i="1" dirty="0">
                <a:solidFill>
                  <a:srgbClr val="3F691E"/>
                </a:solidFill>
                <a:ea typeface="Gill Sans Light" charset="0"/>
                <a:cs typeface="Gill Sans Light" charset="0"/>
              </a:rPr>
              <a:t> </a:t>
            </a:r>
            <a:r>
              <a:rPr lang="en-US" altLang="zh-CN" sz="1600" i="1" dirty="0" err="1">
                <a:solidFill>
                  <a:srgbClr val="3F691E"/>
                </a:solidFill>
                <a:ea typeface="Gill Sans Light" charset="0"/>
                <a:cs typeface="Gill Sans Light" charset="0"/>
              </a:rPr>
              <a:t>degli</a:t>
            </a:r>
            <a:r>
              <a:rPr lang="en-US" altLang="zh-CN" sz="1600" i="1" dirty="0">
                <a:solidFill>
                  <a:srgbClr val="3F691E"/>
                </a:solidFill>
                <a:ea typeface="Gill Sans Light" charset="0"/>
                <a:cs typeface="Gill Sans Light" charset="0"/>
              </a:rPr>
              <a:t> </a:t>
            </a:r>
            <a:r>
              <a:rPr lang="en-US" altLang="zh-CN" sz="1600" i="1" dirty="0" err="1">
                <a:solidFill>
                  <a:srgbClr val="3F691E"/>
                </a:solidFill>
                <a:ea typeface="Gill Sans Light" charset="0"/>
                <a:cs typeface="Gill Sans Light" charset="0"/>
              </a:rPr>
              <a:t>Atti</a:t>
            </a:r>
            <a:r>
              <a:rPr lang="en-US" altLang="zh-CN" sz="1600" i="1" dirty="0">
                <a:solidFill>
                  <a:srgbClr val="3F691E"/>
                </a:solidFill>
                <a:ea typeface="Gill Sans Light" charset="0"/>
                <a:cs typeface="Gill Sans Light" charset="0"/>
              </a:rPr>
              <a:t> and S. </a:t>
            </a:r>
            <a:r>
              <a:rPr lang="en-US" altLang="zh-CN" sz="1600" i="1" dirty="0" err="1">
                <a:solidFill>
                  <a:srgbClr val="3F691E"/>
                </a:solidFill>
                <a:ea typeface="Gill Sans Light" charset="0"/>
                <a:cs typeface="Gill Sans Light" charset="0"/>
              </a:rPr>
              <a:t>Simula</a:t>
            </a:r>
            <a:r>
              <a:rPr lang="en-US" altLang="zh-CN" sz="1600" i="1" dirty="0">
                <a:solidFill>
                  <a:srgbClr val="3F691E"/>
                </a:solidFill>
                <a:ea typeface="Gill Sans Light" charset="0"/>
                <a:cs typeface="Gill Sans Light" charset="0"/>
              </a:rPr>
              <a:t>, Phys. Rev. C 53 (1996).</a:t>
            </a:r>
          </a:p>
        </p:txBody>
      </p:sp>
      <p:sp>
        <p:nvSpPr>
          <p:cNvPr id="50" name="Oval 49"/>
          <p:cNvSpPr/>
          <p:nvPr/>
        </p:nvSpPr>
        <p:spPr>
          <a:xfrm>
            <a:off x="2189378" y="4751615"/>
            <a:ext cx="228600" cy="228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1" name="Oval 50"/>
          <p:cNvSpPr/>
          <p:nvPr/>
        </p:nvSpPr>
        <p:spPr>
          <a:xfrm>
            <a:off x="4565516" y="4244437"/>
            <a:ext cx="813120" cy="788086"/>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4" name="TextBox 73"/>
          <p:cNvSpPr txBox="1"/>
          <p:nvPr/>
        </p:nvSpPr>
        <p:spPr>
          <a:xfrm>
            <a:off x="381464" y="1222287"/>
            <a:ext cx="7322981" cy="2541017"/>
          </a:xfrm>
          <a:prstGeom prst="rect">
            <a:avLst/>
          </a:prstGeom>
          <a:noFill/>
        </p:spPr>
        <p:txBody>
          <a:bodyPr wrap="square" rtlCol="0">
            <a:spAutoFit/>
          </a:bodyPr>
          <a:lstStyle/>
          <a:p>
            <a:pPr marL="285750" indent="-285750">
              <a:lnSpc>
                <a:spcPct val="150000"/>
              </a:lnSpc>
              <a:buFont typeface="Wingdings" panose="05000000000000000000" pitchFamily="2" charset="2"/>
              <a:buChar char="q"/>
            </a:pPr>
            <a:r>
              <a:rPr kumimoji="1" lang="en-US" altLang="zh-CN" dirty="0">
                <a:solidFill>
                  <a:schemeClr val="tx1">
                    <a:lumMod val="95000"/>
                    <a:lumOff val="5000"/>
                  </a:schemeClr>
                </a:solidFill>
                <a:latin typeface="Baskerville" panose="02020502070401020303" pitchFamily="18" charset="0"/>
                <a:ea typeface="Baskerville" panose="02020502070401020303" pitchFamily="18" charset="0"/>
              </a:rPr>
              <a:t>2N-SRC</a:t>
            </a:r>
            <a:r>
              <a:rPr kumimoji="1" lang="zh-CN" altLang="en-US" dirty="0">
                <a:solidFill>
                  <a:schemeClr val="tx1">
                    <a:lumMod val="95000"/>
                    <a:lumOff val="5000"/>
                  </a:schemeClr>
                </a:solidFill>
                <a:latin typeface="Baskerville" panose="02020502070401020303" pitchFamily="18" charset="0"/>
                <a:ea typeface="Baskerville" panose="02020502070401020303" pitchFamily="18" charset="0"/>
              </a:rPr>
              <a:t>与第三个核子耦合</a:t>
            </a:r>
            <a:r>
              <a:rPr kumimoji="1" lang="en-US" altLang="zh-CN" dirty="0">
                <a:solidFill>
                  <a:schemeClr val="tx1">
                    <a:lumMod val="95000"/>
                    <a:lumOff val="5000"/>
                  </a:schemeClr>
                </a:solidFill>
                <a:latin typeface="Baskerville" panose="02020502070401020303" pitchFamily="18" charset="0"/>
                <a:ea typeface="Baskerville" panose="02020502070401020303" pitchFamily="18" charset="0"/>
                <a:sym typeface="Wingdings" pitchFamily="2" charset="2"/>
              </a:rPr>
              <a:t></a:t>
            </a:r>
            <a:r>
              <a:rPr kumimoji="1" lang="en-US" altLang="zh-CN" dirty="0">
                <a:solidFill>
                  <a:schemeClr val="tx1">
                    <a:lumMod val="95000"/>
                    <a:lumOff val="5000"/>
                  </a:schemeClr>
                </a:solidFill>
                <a:latin typeface="Baskerville" panose="02020502070401020303" pitchFamily="18" charset="0"/>
                <a:ea typeface="Baskerville" panose="02020502070401020303" pitchFamily="18" charset="0"/>
              </a:rPr>
              <a:t>3N-SRC</a:t>
            </a:r>
          </a:p>
          <a:p>
            <a:pPr marL="285750" indent="-285750">
              <a:lnSpc>
                <a:spcPct val="150000"/>
              </a:lnSpc>
              <a:buFont typeface="Wingdings" panose="05000000000000000000" pitchFamily="2" charset="2"/>
              <a:buChar char="q"/>
            </a:pPr>
            <a:r>
              <a:rPr kumimoji="1" lang="zh-CN" altLang="en-US" dirty="0">
                <a:solidFill>
                  <a:schemeClr val="tx1">
                    <a:lumMod val="95000"/>
                    <a:lumOff val="5000"/>
                  </a:schemeClr>
                </a:solidFill>
                <a:latin typeface="Baskerville" panose="02020502070401020303" pitchFamily="18" charset="0"/>
                <a:ea typeface="Baskerville" panose="02020502070401020303" pitchFamily="18" charset="0"/>
              </a:rPr>
              <a:t>三体力的极端情况</a:t>
            </a:r>
            <a:endParaRPr kumimoji="1" lang="en-US" altLang="zh-CN" dirty="0">
              <a:solidFill>
                <a:schemeClr val="tx1">
                  <a:lumMod val="95000"/>
                  <a:lumOff val="5000"/>
                </a:schemeClr>
              </a:solidFill>
              <a:latin typeface="Baskerville" panose="02020502070401020303" pitchFamily="18" charset="0"/>
              <a:ea typeface="Baskerville" panose="02020502070401020303" pitchFamily="18" charset="0"/>
            </a:endParaRPr>
          </a:p>
          <a:p>
            <a:pPr marL="285750" indent="-285750">
              <a:lnSpc>
                <a:spcPct val="150000"/>
              </a:lnSpc>
              <a:buFont typeface="Wingdings" panose="05000000000000000000" pitchFamily="2" charset="2"/>
              <a:buChar char="q"/>
            </a:pPr>
            <a:r>
              <a:rPr kumimoji="1" lang="zh-CN" altLang="en-US" dirty="0">
                <a:solidFill>
                  <a:schemeClr val="tx1">
                    <a:lumMod val="95000"/>
                    <a:lumOff val="5000"/>
                  </a:schemeClr>
                </a:solidFill>
                <a:latin typeface="Baskerville" panose="02020502070401020303" pitchFamily="18" charset="0"/>
                <a:ea typeface="Baskerville" panose="02020502070401020303" pitchFamily="18" charset="0"/>
              </a:rPr>
              <a:t>更高的核子动量</a:t>
            </a:r>
            <a:endParaRPr kumimoji="1" lang="en-US" altLang="zh-CN" dirty="0">
              <a:solidFill>
                <a:schemeClr val="tx1">
                  <a:lumMod val="95000"/>
                  <a:lumOff val="5000"/>
                </a:schemeClr>
              </a:solidFill>
              <a:latin typeface="Baskerville" panose="02020502070401020303" pitchFamily="18" charset="0"/>
              <a:ea typeface="Baskerville" panose="02020502070401020303" pitchFamily="18" charset="0"/>
            </a:endParaRPr>
          </a:p>
          <a:p>
            <a:pPr marL="285750" indent="-285750">
              <a:lnSpc>
                <a:spcPct val="150000"/>
              </a:lnSpc>
              <a:buFont typeface="Wingdings" panose="05000000000000000000" pitchFamily="2" charset="2"/>
              <a:buChar char="q"/>
            </a:pPr>
            <a:r>
              <a:rPr kumimoji="1" lang="zh-CN" altLang="en-US" dirty="0">
                <a:solidFill>
                  <a:schemeClr val="tx1">
                    <a:lumMod val="95000"/>
                    <a:lumOff val="5000"/>
                  </a:schemeClr>
                </a:solidFill>
                <a:latin typeface="Baskerville" panose="02020502070401020303" pitchFamily="18" charset="0"/>
                <a:ea typeface="Baskerville" panose="02020502070401020303" pitchFamily="18" charset="0"/>
              </a:rPr>
              <a:t>重核中</a:t>
            </a:r>
            <a:r>
              <a:rPr kumimoji="1" lang="en-US" altLang="zh-CN" dirty="0">
                <a:solidFill>
                  <a:schemeClr val="tx1">
                    <a:lumMod val="95000"/>
                    <a:lumOff val="5000"/>
                  </a:schemeClr>
                </a:solidFill>
                <a:latin typeface="Baskerville" panose="02020502070401020303" pitchFamily="18" charset="0"/>
                <a:ea typeface="Baskerville" panose="02020502070401020303" pitchFamily="18" charset="0"/>
              </a:rPr>
              <a:t>3N-SRC</a:t>
            </a:r>
            <a:r>
              <a:rPr kumimoji="1" lang="zh-CN" altLang="en-US" dirty="0">
                <a:solidFill>
                  <a:schemeClr val="tx1">
                    <a:lumMod val="95000"/>
                    <a:lumOff val="5000"/>
                  </a:schemeClr>
                </a:solidFill>
                <a:latin typeface="Baskerville" panose="02020502070401020303" pitchFamily="18" charset="0"/>
                <a:ea typeface="Baskerville" panose="02020502070401020303" pitchFamily="18" charset="0"/>
              </a:rPr>
              <a:t>团簇与轻核中（如</a:t>
            </a:r>
            <a:r>
              <a:rPr kumimoji="1" lang="en-US" altLang="zh-CN" dirty="0">
                <a:solidFill>
                  <a:schemeClr val="tx1">
                    <a:lumMod val="95000"/>
                    <a:lumOff val="5000"/>
                  </a:schemeClr>
                </a:solidFill>
                <a:latin typeface="Baskerville" panose="02020502070401020303" pitchFamily="18" charset="0"/>
                <a:ea typeface="Baskerville" panose="02020502070401020303" pitchFamily="18" charset="0"/>
              </a:rPr>
              <a:t>A=3</a:t>
            </a:r>
            <a:r>
              <a:rPr kumimoji="1" lang="zh-CN" altLang="en-US" dirty="0">
                <a:solidFill>
                  <a:schemeClr val="tx1">
                    <a:lumMod val="95000"/>
                    <a:lumOff val="5000"/>
                  </a:schemeClr>
                </a:solidFill>
                <a:latin typeface="Baskerville" panose="02020502070401020303" pitchFamily="18" charset="0"/>
                <a:ea typeface="Baskerville" panose="02020502070401020303" pitchFamily="18" charset="0"/>
              </a:rPr>
              <a:t>）的团簇类似</a:t>
            </a:r>
            <a:endParaRPr kumimoji="1" lang="en-US" altLang="zh-CN" dirty="0">
              <a:solidFill>
                <a:schemeClr val="tx1">
                  <a:lumMod val="95000"/>
                  <a:lumOff val="5000"/>
                </a:schemeClr>
              </a:solidFill>
              <a:latin typeface="Baskerville" panose="02020502070401020303" pitchFamily="18" charset="0"/>
              <a:ea typeface="Baskerville" panose="02020502070401020303" pitchFamily="18" charset="0"/>
            </a:endParaRPr>
          </a:p>
          <a:p>
            <a:pPr marL="285750" indent="-285750">
              <a:lnSpc>
                <a:spcPct val="150000"/>
              </a:lnSpc>
              <a:buFont typeface="Wingdings" panose="05000000000000000000" pitchFamily="2" charset="2"/>
              <a:buChar char="q"/>
            </a:pPr>
            <a:r>
              <a:rPr kumimoji="1" lang="zh-CN" altLang="en-US" dirty="0">
                <a:solidFill>
                  <a:schemeClr val="tx1">
                    <a:lumMod val="95000"/>
                    <a:lumOff val="5000"/>
                  </a:schemeClr>
                </a:solidFill>
                <a:latin typeface="Baskerville" panose="02020502070401020303" pitchFamily="18" charset="0"/>
                <a:ea typeface="Baskerville" panose="02020502070401020303" pitchFamily="18" charset="0"/>
              </a:rPr>
              <a:t>更高密度的团簇（中子星内核， </a:t>
            </a:r>
            <a:r>
              <a:rPr kumimoji="1" lang="en-US" altLang="zh-CN" dirty="0">
                <a:solidFill>
                  <a:schemeClr val="tx1">
                    <a:lumMod val="95000"/>
                    <a:lumOff val="5000"/>
                  </a:schemeClr>
                </a:solidFill>
                <a:latin typeface="Baskerville" panose="02020502070401020303" pitchFamily="18" charset="0"/>
                <a:ea typeface="Baskerville" panose="02020502070401020303" pitchFamily="18" charset="0"/>
              </a:rPr>
              <a:t>Nuclear</a:t>
            </a:r>
            <a:r>
              <a:rPr kumimoji="1" lang="zh-CN" altLang="en-US" dirty="0">
                <a:solidFill>
                  <a:schemeClr val="tx1">
                    <a:lumMod val="95000"/>
                    <a:lumOff val="5000"/>
                  </a:schemeClr>
                </a:solidFill>
                <a:latin typeface="Baskerville" panose="02020502070401020303" pitchFamily="18" charset="0"/>
                <a:ea typeface="Baskerville" panose="02020502070401020303" pitchFamily="18" charset="0"/>
              </a:rPr>
              <a:t> </a:t>
            </a:r>
            <a:r>
              <a:rPr kumimoji="1" lang="en-US" altLang="zh-CN" dirty="0">
                <a:solidFill>
                  <a:schemeClr val="tx1">
                    <a:lumMod val="95000"/>
                    <a:lumOff val="5000"/>
                  </a:schemeClr>
                </a:solidFill>
                <a:latin typeface="Baskerville" panose="02020502070401020303" pitchFamily="18" charset="0"/>
                <a:ea typeface="Baskerville" panose="02020502070401020303" pitchFamily="18" charset="0"/>
              </a:rPr>
              <a:t>Matter</a:t>
            </a:r>
            <a:r>
              <a:rPr kumimoji="1" lang="zh-CN" altLang="en-US" dirty="0">
                <a:solidFill>
                  <a:schemeClr val="tx1">
                    <a:lumMod val="95000"/>
                    <a:lumOff val="5000"/>
                  </a:schemeClr>
                </a:solidFill>
                <a:latin typeface="Baskerville" panose="02020502070401020303" pitchFamily="18" charset="0"/>
                <a:ea typeface="Baskerville" panose="02020502070401020303" pitchFamily="18" charset="0"/>
              </a:rPr>
              <a:t>）</a:t>
            </a:r>
            <a:endParaRPr kumimoji="1" lang="en-US" altLang="zh-CN" dirty="0">
              <a:solidFill>
                <a:schemeClr val="tx1">
                  <a:lumMod val="95000"/>
                  <a:lumOff val="5000"/>
                </a:schemeClr>
              </a:solidFill>
              <a:latin typeface="Baskerville" panose="02020502070401020303" pitchFamily="18" charset="0"/>
              <a:ea typeface="Baskerville" panose="02020502070401020303" pitchFamily="18" charset="0"/>
            </a:endParaRPr>
          </a:p>
          <a:p>
            <a:pPr marL="285750" indent="-285750">
              <a:lnSpc>
                <a:spcPct val="150000"/>
              </a:lnSpc>
              <a:buFont typeface="Wingdings" panose="05000000000000000000" pitchFamily="2" charset="2"/>
              <a:buChar char="q"/>
            </a:pPr>
            <a:endParaRPr kumimoji="1" lang="en-US" altLang="zh-CN" dirty="0">
              <a:solidFill>
                <a:schemeClr val="tx1">
                  <a:lumMod val="95000"/>
                  <a:lumOff val="5000"/>
                </a:schemeClr>
              </a:solidFill>
              <a:latin typeface="Baskerville" panose="02020502070401020303" pitchFamily="18" charset="0"/>
              <a:ea typeface="Baskerville" panose="02020502070401020303" pitchFamily="18" charset="0"/>
            </a:endParaRPr>
          </a:p>
        </p:txBody>
      </p:sp>
      <p:sp>
        <p:nvSpPr>
          <p:cNvPr id="6" name="Title 5">
            <a:extLst>
              <a:ext uri="{FF2B5EF4-FFF2-40B4-BE49-F238E27FC236}">
                <a16:creationId xmlns:a16="http://schemas.microsoft.com/office/drawing/2014/main" id="{4255936E-D189-AD4A-A871-60A17610AE06}"/>
              </a:ext>
            </a:extLst>
          </p:cNvPr>
          <p:cNvSpPr>
            <a:spLocks noGrp="1"/>
          </p:cNvSpPr>
          <p:nvPr>
            <p:ph type="title"/>
          </p:nvPr>
        </p:nvSpPr>
        <p:spPr/>
        <p:txBody>
          <a:bodyPr/>
          <a:lstStyle/>
          <a:p>
            <a:r>
              <a:rPr lang="en-US" altLang="zh-CN" dirty="0"/>
              <a:t>3N-SRC</a:t>
            </a:r>
            <a:endParaRPr lang="en-CN" dirty="0"/>
          </a:p>
        </p:txBody>
      </p:sp>
      <p:sp>
        <p:nvSpPr>
          <p:cNvPr id="7" name="Text Placeholder 6">
            <a:extLst>
              <a:ext uri="{FF2B5EF4-FFF2-40B4-BE49-F238E27FC236}">
                <a16:creationId xmlns:a16="http://schemas.microsoft.com/office/drawing/2014/main" id="{DDBC4403-A44D-1745-AC30-17B957220D46}"/>
              </a:ext>
            </a:extLst>
          </p:cNvPr>
          <p:cNvSpPr>
            <a:spLocks noGrp="1"/>
          </p:cNvSpPr>
          <p:nvPr>
            <p:ph type="body" sz="half" idx="2"/>
          </p:nvPr>
        </p:nvSpPr>
        <p:spPr/>
        <p:txBody>
          <a:bodyPr/>
          <a:lstStyle/>
          <a:p>
            <a:r>
              <a:rPr lang="en-CN" dirty="0"/>
              <a:t> 更加极端的原子核环境</a:t>
            </a:r>
          </a:p>
        </p:txBody>
      </p:sp>
      <p:sp>
        <p:nvSpPr>
          <p:cNvPr id="2" name="Slide Number Placeholder 1">
            <a:extLst>
              <a:ext uri="{FF2B5EF4-FFF2-40B4-BE49-F238E27FC236}">
                <a16:creationId xmlns:a16="http://schemas.microsoft.com/office/drawing/2014/main" id="{3C329F80-F03A-AA4F-AD2C-A465F9C82DCD}"/>
              </a:ext>
            </a:extLst>
          </p:cNvPr>
          <p:cNvSpPr>
            <a:spLocks noGrp="1"/>
          </p:cNvSpPr>
          <p:nvPr>
            <p:ph type="sldNum" sz="quarter" idx="12"/>
          </p:nvPr>
        </p:nvSpPr>
        <p:spPr>
          <a:xfrm>
            <a:off x="11316325" y="103739"/>
            <a:ext cx="799532" cy="315913"/>
          </a:xfrm>
        </p:spPr>
        <p:txBody>
          <a:bodyPr/>
          <a:lstStyle/>
          <a:p>
            <a:fld id="{368F8058-DDCF-45E4-8BCD-8D913568A213}" type="slidenum">
              <a:rPr lang="LID4096" smtClean="0"/>
              <a:t>13</a:t>
            </a:fld>
            <a:r>
              <a:rPr lang="en-US" altLang="zh-CN" dirty="0"/>
              <a:t>/22</a:t>
            </a:r>
            <a:endParaRPr lang="LID4096"/>
          </a:p>
        </p:txBody>
      </p:sp>
      <p:pic>
        <p:nvPicPr>
          <p:cNvPr id="73" name="Picture 72">
            <a:extLst>
              <a:ext uri="{FF2B5EF4-FFF2-40B4-BE49-F238E27FC236}">
                <a16:creationId xmlns:a16="http://schemas.microsoft.com/office/drawing/2014/main" id="{F191B62D-9EFB-5F42-AA68-64747AEFE4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9500" y="1041400"/>
            <a:ext cx="5486400" cy="40259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11128 0.17917 L -0.00295 0.00139 " pathEditMode="relative" ptsTypes="AA">
                                      <p:cBhvr>
                                        <p:cTn id="6" dur="2000" fill="hold"/>
                                        <p:tgtEl>
                                          <p:spTgt spid="5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p:cNvSpPr/>
          <p:nvPr/>
        </p:nvSpPr>
        <p:spPr bwMode="auto">
          <a:xfrm>
            <a:off x="8995872" y="4280060"/>
            <a:ext cx="2516930" cy="2361985"/>
          </a:xfrm>
          <a:prstGeom prst="rect">
            <a:avLst/>
          </a:prstGeom>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lstStyle/>
          <a:p>
            <a:pPr fontAlgn="base">
              <a:spcBef>
                <a:spcPct val="0"/>
              </a:spcBef>
              <a:spcAft>
                <a:spcPct val="0"/>
              </a:spcAft>
            </a:pPr>
            <a:endParaRPr lang="zh-CN" altLang="en-US">
              <a:solidFill>
                <a:schemeClr val="tx1"/>
              </a:solidFill>
              <a:latin typeface="Calibri" panose="020F0502020204030204" pitchFamily="34" charset="0"/>
            </a:endParaRPr>
          </a:p>
        </p:txBody>
      </p:sp>
      <p:sp>
        <p:nvSpPr>
          <p:cNvPr id="72" name="Rectangle 71"/>
          <p:cNvSpPr/>
          <p:nvPr/>
        </p:nvSpPr>
        <p:spPr bwMode="auto">
          <a:xfrm>
            <a:off x="8392468" y="2019916"/>
            <a:ext cx="3690257" cy="2105546"/>
          </a:xfrm>
          <a:prstGeom prst="rect">
            <a:avLst/>
          </a:prstGeom>
          <a:ln>
            <a:solidFill>
              <a:srgbClr val="7030A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lstStyle/>
          <a:p>
            <a:pPr fontAlgn="base">
              <a:spcBef>
                <a:spcPct val="0"/>
              </a:spcBef>
              <a:spcAft>
                <a:spcPct val="0"/>
              </a:spcAft>
            </a:pPr>
            <a:endParaRPr lang="zh-CN" altLang="en-US">
              <a:solidFill>
                <a:schemeClr val="tx1"/>
              </a:solidFill>
              <a:latin typeface="Calibri" panose="020F0502020204030204" pitchFamily="34" charset="0"/>
            </a:endParaRPr>
          </a:p>
        </p:txBody>
      </p:sp>
      <p:sp>
        <p:nvSpPr>
          <p:cNvPr id="71" name="Rectangle 70"/>
          <p:cNvSpPr/>
          <p:nvPr/>
        </p:nvSpPr>
        <p:spPr bwMode="auto">
          <a:xfrm>
            <a:off x="8393698" y="643535"/>
            <a:ext cx="3690257" cy="1282297"/>
          </a:xfrm>
          <a:prstGeom prst="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lstStyle/>
          <a:p>
            <a:pPr fontAlgn="base">
              <a:spcBef>
                <a:spcPct val="0"/>
              </a:spcBef>
              <a:spcAft>
                <a:spcPct val="0"/>
              </a:spcAft>
            </a:pPr>
            <a:endParaRPr lang="zh-CN" altLang="en-US">
              <a:solidFill>
                <a:schemeClr val="tx1"/>
              </a:solidFill>
              <a:latin typeface="Calibri" panose="020F0502020204030204" pitchFamily="34" charset="0"/>
            </a:endParaRPr>
          </a:p>
        </p:txBody>
      </p:sp>
      <p:sp>
        <p:nvSpPr>
          <p:cNvPr id="47" name="Oval 46"/>
          <p:cNvSpPr/>
          <p:nvPr/>
        </p:nvSpPr>
        <p:spPr>
          <a:xfrm>
            <a:off x="9459185" y="976023"/>
            <a:ext cx="678182" cy="656061"/>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8" name="Oval 47"/>
          <p:cNvSpPr/>
          <p:nvPr/>
        </p:nvSpPr>
        <p:spPr>
          <a:xfrm>
            <a:off x="10495284" y="735188"/>
            <a:ext cx="737598" cy="642433"/>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9" name="Oval 48"/>
          <p:cNvSpPr/>
          <p:nvPr/>
        </p:nvSpPr>
        <p:spPr>
          <a:xfrm>
            <a:off x="10495284" y="1175788"/>
            <a:ext cx="737598" cy="642433"/>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46" name="Straight Arrow Connector 45"/>
          <p:cNvCxnSpPr/>
          <p:nvPr/>
        </p:nvCxnSpPr>
        <p:spPr>
          <a:xfrm flipV="1">
            <a:off x="11232882" y="1034275"/>
            <a:ext cx="746032" cy="1"/>
          </a:xfrm>
          <a:prstGeom prst="straightConnector1">
            <a:avLst/>
          </a:prstGeom>
          <a:ln w="69850">
            <a:prstDash val="sysDash"/>
            <a:tailEnd type="arrow"/>
          </a:ln>
        </p:spPr>
        <p:style>
          <a:lnRef idx="3">
            <a:schemeClr val="accent4"/>
          </a:lnRef>
          <a:fillRef idx="0">
            <a:schemeClr val="accent4"/>
          </a:fillRef>
          <a:effectRef idx="2">
            <a:schemeClr val="accent4"/>
          </a:effectRef>
          <a:fontRef idx="minor">
            <a:schemeClr val="tx1"/>
          </a:fontRef>
        </p:style>
      </p:cxnSp>
      <p:cxnSp>
        <p:nvCxnSpPr>
          <p:cNvPr id="50" name="Straight Arrow Connector 49"/>
          <p:cNvCxnSpPr/>
          <p:nvPr/>
        </p:nvCxnSpPr>
        <p:spPr>
          <a:xfrm flipV="1">
            <a:off x="11231685" y="1503908"/>
            <a:ext cx="711351" cy="16591"/>
          </a:xfrm>
          <a:prstGeom prst="straightConnector1">
            <a:avLst/>
          </a:prstGeom>
          <a:ln w="69850">
            <a:prstDash val="sysDash"/>
            <a:tailEnd type="arrow"/>
          </a:ln>
        </p:spPr>
        <p:style>
          <a:lnRef idx="3">
            <a:schemeClr val="accent4"/>
          </a:lnRef>
          <a:fillRef idx="0">
            <a:schemeClr val="accent4"/>
          </a:fillRef>
          <a:effectRef idx="2">
            <a:schemeClr val="accent4"/>
          </a:effectRef>
          <a:fontRef idx="minor">
            <a:schemeClr val="tx1"/>
          </a:fontRef>
        </p:style>
      </p:cxnSp>
      <p:cxnSp>
        <p:nvCxnSpPr>
          <p:cNvPr id="51" name="Straight Arrow Connector 50"/>
          <p:cNvCxnSpPr>
            <a:stCxn id="47" idx="2"/>
          </p:cNvCxnSpPr>
          <p:nvPr/>
        </p:nvCxnSpPr>
        <p:spPr>
          <a:xfrm flipH="1">
            <a:off x="8532913" y="1304053"/>
            <a:ext cx="926273" cy="0"/>
          </a:xfrm>
          <a:prstGeom prst="straightConnector1">
            <a:avLst/>
          </a:prstGeom>
          <a:ln w="69850">
            <a:prstDash val="sysDash"/>
            <a:tailEnd type="arrow"/>
          </a:ln>
        </p:spPr>
        <p:style>
          <a:lnRef idx="3">
            <a:schemeClr val="accent4"/>
          </a:lnRef>
          <a:fillRef idx="0">
            <a:schemeClr val="accent4"/>
          </a:fillRef>
          <a:effectRef idx="2">
            <a:schemeClr val="accent4"/>
          </a:effectRef>
          <a:fontRef idx="minor">
            <a:schemeClr val="tx1"/>
          </a:fontRef>
        </p:style>
      </p:cxnSp>
      <p:sp>
        <p:nvSpPr>
          <p:cNvPr id="52" name="Oval 51"/>
          <p:cNvSpPr/>
          <p:nvPr/>
        </p:nvSpPr>
        <p:spPr>
          <a:xfrm>
            <a:off x="5680685" y="2482571"/>
            <a:ext cx="813120" cy="788086"/>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3" name="Oval 52"/>
          <p:cNvSpPr/>
          <p:nvPr/>
        </p:nvSpPr>
        <p:spPr>
          <a:xfrm>
            <a:off x="6244230" y="2092926"/>
            <a:ext cx="943429" cy="840666"/>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54" name="Oval 53"/>
          <p:cNvSpPr/>
          <p:nvPr/>
        </p:nvSpPr>
        <p:spPr>
          <a:xfrm>
            <a:off x="6291829" y="2785056"/>
            <a:ext cx="813120" cy="788086"/>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5" name="Oval 54"/>
          <p:cNvSpPr/>
          <p:nvPr/>
        </p:nvSpPr>
        <p:spPr>
          <a:xfrm>
            <a:off x="9527993" y="2738073"/>
            <a:ext cx="635719" cy="60225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6" name="Oval 55"/>
          <p:cNvSpPr/>
          <p:nvPr/>
        </p:nvSpPr>
        <p:spPr>
          <a:xfrm>
            <a:off x="10732437" y="2400638"/>
            <a:ext cx="737598" cy="642433"/>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57" name="Oval 56"/>
          <p:cNvSpPr/>
          <p:nvPr/>
        </p:nvSpPr>
        <p:spPr>
          <a:xfrm>
            <a:off x="10688048" y="3179099"/>
            <a:ext cx="737598" cy="642433"/>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58" name="Straight Arrow Connector 57"/>
          <p:cNvCxnSpPr/>
          <p:nvPr/>
        </p:nvCxnSpPr>
        <p:spPr>
          <a:xfrm flipV="1">
            <a:off x="11403674" y="2142245"/>
            <a:ext cx="476206" cy="409131"/>
          </a:xfrm>
          <a:prstGeom prst="straightConnector1">
            <a:avLst/>
          </a:prstGeom>
          <a:ln w="69850">
            <a:prstDash val="sysDash"/>
            <a:tailEnd type="arrow"/>
          </a:ln>
        </p:spPr>
        <p:style>
          <a:lnRef idx="3">
            <a:schemeClr val="accent4"/>
          </a:lnRef>
          <a:fillRef idx="0">
            <a:schemeClr val="accent4"/>
          </a:fillRef>
          <a:effectRef idx="2">
            <a:schemeClr val="accent4"/>
          </a:effectRef>
          <a:fontRef idx="minor">
            <a:schemeClr val="tx1"/>
          </a:fontRef>
        </p:style>
      </p:cxnSp>
      <p:cxnSp>
        <p:nvCxnSpPr>
          <p:cNvPr id="59" name="Straight Arrow Connector 58"/>
          <p:cNvCxnSpPr/>
          <p:nvPr/>
        </p:nvCxnSpPr>
        <p:spPr>
          <a:xfrm>
            <a:off x="11425646" y="3646429"/>
            <a:ext cx="553268" cy="311131"/>
          </a:xfrm>
          <a:prstGeom prst="straightConnector1">
            <a:avLst/>
          </a:prstGeom>
          <a:ln w="69850">
            <a:prstDash val="sysDash"/>
            <a:tailEnd type="arrow"/>
          </a:ln>
        </p:spPr>
        <p:style>
          <a:lnRef idx="3">
            <a:schemeClr val="accent4"/>
          </a:lnRef>
          <a:fillRef idx="0">
            <a:schemeClr val="accent4"/>
          </a:fillRef>
          <a:effectRef idx="2">
            <a:schemeClr val="accent4"/>
          </a:effectRef>
          <a:fontRef idx="minor">
            <a:schemeClr val="tx1"/>
          </a:fontRef>
        </p:style>
      </p:cxnSp>
      <p:cxnSp>
        <p:nvCxnSpPr>
          <p:cNvPr id="60" name="Straight Arrow Connector 59"/>
          <p:cNvCxnSpPr>
            <a:stCxn id="55" idx="2"/>
          </p:cNvCxnSpPr>
          <p:nvPr/>
        </p:nvCxnSpPr>
        <p:spPr>
          <a:xfrm flipH="1">
            <a:off x="8685292" y="3039199"/>
            <a:ext cx="842700" cy="0"/>
          </a:xfrm>
          <a:prstGeom prst="straightConnector1">
            <a:avLst/>
          </a:prstGeom>
          <a:ln w="69850">
            <a:prstDash val="sysDash"/>
            <a:tailEnd type="arrow"/>
          </a:ln>
        </p:spPr>
        <p:style>
          <a:lnRef idx="3">
            <a:schemeClr val="accent4"/>
          </a:lnRef>
          <a:fillRef idx="0">
            <a:schemeClr val="accent4"/>
          </a:fillRef>
          <a:effectRef idx="2">
            <a:schemeClr val="accent4"/>
          </a:effectRef>
          <a:fontRef idx="minor">
            <a:schemeClr val="tx1"/>
          </a:fontRef>
        </p:style>
      </p:cxnSp>
      <p:sp>
        <p:nvSpPr>
          <p:cNvPr id="61" name="Oval 60"/>
          <p:cNvSpPr/>
          <p:nvPr/>
        </p:nvSpPr>
        <p:spPr>
          <a:xfrm>
            <a:off x="9650864" y="5258910"/>
            <a:ext cx="635719" cy="60225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2" name="Oval 61"/>
          <p:cNvSpPr/>
          <p:nvPr/>
        </p:nvSpPr>
        <p:spPr>
          <a:xfrm>
            <a:off x="10320446" y="4831497"/>
            <a:ext cx="737598" cy="642433"/>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63" name="Oval 62"/>
          <p:cNvSpPr/>
          <p:nvPr/>
        </p:nvSpPr>
        <p:spPr>
          <a:xfrm>
            <a:off x="10320446" y="5642121"/>
            <a:ext cx="737598" cy="642433"/>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64" name="Straight Arrow Connector 63"/>
          <p:cNvCxnSpPr/>
          <p:nvPr/>
        </p:nvCxnSpPr>
        <p:spPr>
          <a:xfrm flipV="1">
            <a:off x="10819942" y="4352876"/>
            <a:ext cx="238103" cy="420217"/>
          </a:xfrm>
          <a:prstGeom prst="straightConnector1">
            <a:avLst/>
          </a:prstGeom>
          <a:ln w="69850">
            <a:prstDash val="sysDash"/>
            <a:tailEnd type="arrow"/>
          </a:ln>
        </p:spPr>
        <p:style>
          <a:lnRef idx="3">
            <a:schemeClr val="accent4"/>
          </a:lnRef>
          <a:fillRef idx="0">
            <a:schemeClr val="accent4"/>
          </a:fillRef>
          <a:effectRef idx="2">
            <a:schemeClr val="accent4"/>
          </a:effectRef>
          <a:fontRef idx="minor">
            <a:schemeClr val="tx1"/>
          </a:fontRef>
        </p:style>
      </p:cxnSp>
      <p:cxnSp>
        <p:nvCxnSpPr>
          <p:cNvPr id="65" name="Straight Arrow Connector 64"/>
          <p:cNvCxnSpPr/>
          <p:nvPr/>
        </p:nvCxnSpPr>
        <p:spPr>
          <a:xfrm>
            <a:off x="10933381" y="6287483"/>
            <a:ext cx="313980" cy="308622"/>
          </a:xfrm>
          <a:prstGeom prst="straightConnector1">
            <a:avLst/>
          </a:prstGeom>
          <a:ln w="69850">
            <a:prstDash val="sysDash"/>
            <a:tailEnd type="arrow"/>
          </a:ln>
        </p:spPr>
        <p:style>
          <a:lnRef idx="3">
            <a:schemeClr val="accent4"/>
          </a:lnRef>
          <a:fillRef idx="0">
            <a:schemeClr val="accent4"/>
          </a:fillRef>
          <a:effectRef idx="2">
            <a:schemeClr val="accent4"/>
          </a:effectRef>
          <a:fontRef idx="minor">
            <a:schemeClr val="tx1"/>
          </a:fontRef>
        </p:style>
      </p:cxnSp>
      <p:cxnSp>
        <p:nvCxnSpPr>
          <p:cNvPr id="66" name="Straight Arrow Connector 65"/>
          <p:cNvCxnSpPr/>
          <p:nvPr/>
        </p:nvCxnSpPr>
        <p:spPr>
          <a:xfrm flipH="1">
            <a:off x="9157305" y="5555538"/>
            <a:ext cx="542975" cy="0"/>
          </a:xfrm>
          <a:prstGeom prst="straightConnector1">
            <a:avLst/>
          </a:prstGeom>
          <a:ln w="69850">
            <a:prstDash val="sysDash"/>
            <a:tailEnd type="arrow"/>
          </a:ln>
        </p:spPr>
        <p:style>
          <a:lnRef idx="3">
            <a:schemeClr val="accent4"/>
          </a:lnRef>
          <a:fillRef idx="0">
            <a:schemeClr val="accent4"/>
          </a:fillRef>
          <a:effectRef idx="2">
            <a:schemeClr val="accent4"/>
          </a:effectRef>
          <a:fontRef idx="minor">
            <a:schemeClr val="tx1"/>
          </a:fontRef>
        </p:style>
      </p:cxnSp>
      <p:sp>
        <p:nvSpPr>
          <p:cNvPr id="79" name="TextBox 78"/>
          <p:cNvSpPr txBox="1"/>
          <p:nvPr/>
        </p:nvSpPr>
        <p:spPr>
          <a:xfrm>
            <a:off x="620111" y="1188367"/>
            <a:ext cx="4849640" cy="369332"/>
          </a:xfrm>
          <a:prstGeom prst="rect">
            <a:avLst/>
          </a:prstGeom>
          <a:noFill/>
        </p:spPr>
        <p:txBody>
          <a:bodyPr wrap="square" rtlCol="0">
            <a:spAutoFit/>
          </a:bodyPr>
          <a:lstStyle/>
          <a:p>
            <a:pPr marL="285750" indent="-285750">
              <a:buFont typeface="Wingdings" panose="05000000000000000000" pitchFamily="2" charset="2"/>
              <a:buChar char="q"/>
            </a:pPr>
            <a:r>
              <a:rPr kumimoji="1" lang="zh-CN" altLang="en-US" dirty="0">
                <a:solidFill>
                  <a:schemeClr val="tx1">
                    <a:lumMod val="95000"/>
                    <a:lumOff val="5000"/>
                  </a:schemeClr>
                </a:solidFill>
                <a:latin typeface="Baskerville" panose="02020502070401020303" pitchFamily="18" charset="0"/>
                <a:ea typeface="Baskerville" panose="02020502070401020303" pitchFamily="18" charset="0"/>
              </a:rPr>
              <a:t>高能粒子拆开</a:t>
            </a:r>
            <a:r>
              <a:rPr kumimoji="1" lang="en-US" altLang="zh-CN" dirty="0">
                <a:solidFill>
                  <a:schemeClr val="tx1">
                    <a:lumMod val="95000"/>
                    <a:lumOff val="5000"/>
                  </a:schemeClr>
                </a:solidFill>
                <a:latin typeface="Baskerville" panose="02020502070401020303" pitchFamily="18" charset="0"/>
                <a:ea typeface="Baskerville" panose="02020502070401020303" pitchFamily="18" charset="0"/>
              </a:rPr>
              <a:t>3N-SRC</a:t>
            </a:r>
            <a:r>
              <a:rPr kumimoji="1" lang="zh-CN" altLang="en-US" dirty="0">
                <a:solidFill>
                  <a:schemeClr val="tx1">
                    <a:lumMod val="95000"/>
                    <a:lumOff val="5000"/>
                  </a:schemeClr>
                </a:solidFill>
                <a:latin typeface="Baskerville" panose="02020502070401020303" pitchFamily="18" charset="0"/>
                <a:ea typeface="Baskerville" panose="02020502070401020303" pitchFamily="18" charset="0"/>
              </a:rPr>
              <a:t>，复杂的末态</a:t>
            </a:r>
            <a:endParaRPr kumimoji="1" lang="zh-CN" altLang="en-US" dirty="0">
              <a:solidFill>
                <a:schemeClr val="tx1">
                  <a:lumMod val="95000"/>
                  <a:lumOff val="5000"/>
                </a:schemeClr>
              </a:solidFill>
              <a:latin typeface="Baskerville" panose="02020502070401020303" pitchFamily="18" charset="0"/>
            </a:endParaRPr>
          </a:p>
        </p:txBody>
      </p:sp>
      <p:sp>
        <p:nvSpPr>
          <p:cNvPr id="80" name="TextBox 79"/>
          <p:cNvSpPr txBox="1"/>
          <p:nvPr/>
        </p:nvSpPr>
        <p:spPr>
          <a:xfrm>
            <a:off x="620111" y="1726342"/>
            <a:ext cx="5320634" cy="646331"/>
          </a:xfrm>
          <a:prstGeom prst="rect">
            <a:avLst/>
          </a:prstGeom>
          <a:noFill/>
        </p:spPr>
        <p:txBody>
          <a:bodyPr wrap="square" rtlCol="0">
            <a:spAutoFit/>
          </a:bodyPr>
          <a:lstStyle/>
          <a:p>
            <a:pPr marL="285750" indent="-285750">
              <a:buFont typeface="Wingdings" panose="05000000000000000000" pitchFamily="2" charset="2"/>
              <a:buChar char="q"/>
            </a:pPr>
            <a:r>
              <a:rPr kumimoji="1" lang="zh-CN" altLang="en-US" dirty="0">
                <a:solidFill>
                  <a:schemeClr val="tx1">
                    <a:lumMod val="95000"/>
                    <a:lumOff val="5000"/>
                  </a:schemeClr>
                </a:solidFill>
                <a:latin typeface="Baskerville" panose="02020502070401020303" pitchFamily="18" charset="0"/>
              </a:rPr>
              <a:t>全举测量要同时探测三种末态核子及其</a:t>
            </a:r>
            <a:r>
              <a:rPr kumimoji="1" lang="en-US" altLang="zh-CN" dirty="0">
                <a:solidFill>
                  <a:schemeClr val="tx1">
                    <a:lumMod val="95000"/>
                    <a:lumOff val="5000"/>
                  </a:schemeClr>
                </a:solidFill>
                <a:latin typeface="Baskerville" panose="02020502070401020303" pitchFamily="18" charset="0"/>
              </a:rPr>
              <a:t>FSI</a:t>
            </a:r>
            <a:r>
              <a:rPr kumimoji="1" lang="zh-CN" altLang="en-US" dirty="0">
                <a:solidFill>
                  <a:schemeClr val="tx1">
                    <a:lumMod val="95000"/>
                    <a:lumOff val="5000"/>
                  </a:schemeClr>
                </a:solidFill>
                <a:latin typeface="Baskerville" panose="02020502070401020303" pitchFamily="18" charset="0"/>
              </a:rPr>
              <a:t>修正</a:t>
            </a:r>
            <a:r>
              <a:rPr kumimoji="1" lang="zh-CN" altLang="en-US" dirty="0">
                <a:solidFill>
                  <a:srgbClr val="FF0000"/>
                </a:solidFill>
                <a:latin typeface="Baskerville" panose="02020502070401020303" pitchFamily="18" charset="0"/>
              </a:rPr>
              <a:t>电子散射反应截面极小，实验难以实现</a:t>
            </a:r>
            <a:endParaRPr kumimoji="1" lang="en-US" altLang="zh-CN" dirty="0">
              <a:solidFill>
                <a:srgbClr val="FF0000"/>
              </a:solidFill>
              <a:latin typeface="Baskerville" panose="02020502070401020303" pitchFamily="18" charset="0"/>
            </a:endParaRPr>
          </a:p>
        </p:txBody>
      </p:sp>
      <p:sp>
        <p:nvSpPr>
          <p:cNvPr id="82" name="Right Arrow 81"/>
          <p:cNvSpPr/>
          <p:nvPr/>
        </p:nvSpPr>
        <p:spPr bwMode="auto">
          <a:xfrm>
            <a:off x="7701299" y="2738074"/>
            <a:ext cx="574147" cy="441025"/>
          </a:xfrm>
          <a:prstGeom prst="rightArrow">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lstStyle/>
          <a:p>
            <a:pPr fontAlgn="base">
              <a:spcBef>
                <a:spcPct val="0"/>
              </a:spcBef>
              <a:spcAft>
                <a:spcPct val="0"/>
              </a:spcAft>
            </a:pPr>
            <a:endParaRPr lang="zh-CN" altLang="en-US">
              <a:solidFill>
                <a:schemeClr val="tx1"/>
              </a:solidFill>
              <a:latin typeface="Calibri" panose="020F0502020204030204" pitchFamily="34" charset="0"/>
            </a:endParaRPr>
          </a:p>
        </p:txBody>
      </p:sp>
      <p:sp>
        <p:nvSpPr>
          <p:cNvPr id="83" name="Right Arrow 82"/>
          <p:cNvSpPr/>
          <p:nvPr/>
        </p:nvSpPr>
        <p:spPr bwMode="auto">
          <a:xfrm rot="19181209">
            <a:off x="7747490" y="1579368"/>
            <a:ext cx="617883" cy="493357"/>
          </a:xfrm>
          <a:prstGeom prst="rightArrow">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lstStyle/>
          <a:p>
            <a:pPr fontAlgn="base">
              <a:spcBef>
                <a:spcPct val="0"/>
              </a:spcBef>
              <a:spcAft>
                <a:spcPct val="0"/>
              </a:spcAft>
            </a:pPr>
            <a:endParaRPr lang="zh-CN" altLang="en-US">
              <a:solidFill>
                <a:schemeClr val="tx1"/>
              </a:solidFill>
              <a:latin typeface="Calibri" panose="020F0502020204030204" pitchFamily="34" charset="0"/>
            </a:endParaRPr>
          </a:p>
        </p:txBody>
      </p:sp>
      <p:sp>
        <p:nvSpPr>
          <p:cNvPr id="84" name="Right Arrow 83"/>
          <p:cNvSpPr/>
          <p:nvPr/>
        </p:nvSpPr>
        <p:spPr bwMode="auto">
          <a:xfrm rot="2233859">
            <a:off x="7628598" y="4094585"/>
            <a:ext cx="1426261" cy="392900"/>
          </a:xfrm>
          <a:prstGeom prst="rightArrow">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lstStyle/>
          <a:p>
            <a:pPr fontAlgn="base">
              <a:spcBef>
                <a:spcPct val="0"/>
              </a:spcBef>
              <a:spcAft>
                <a:spcPct val="0"/>
              </a:spcAft>
            </a:pPr>
            <a:endParaRPr lang="zh-CN" altLang="en-US">
              <a:solidFill>
                <a:schemeClr val="tx1"/>
              </a:solidFill>
              <a:latin typeface="Calibri" panose="020F0502020204030204" pitchFamily="34" charset="0"/>
            </a:endParaRPr>
          </a:p>
        </p:txBody>
      </p:sp>
      <mc:AlternateContent xmlns:mc="http://schemas.openxmlformats.org/markup-compatibility/2006" xmlns:a14="http://schemas.microsoft.com/office/drawing/2010/main">
        <mc:Choice Requires="a14">
          <p:sp>
            <p:nvSpPr>
              <p:cNvPr id="86" name="TextBox 85"/>
              <p:cNvSpPr txBox="1"/>
              <p:nvPr/>
            </p:nvSpPr>
            <p:spPr>
              <a:xfrm>
                <a:off x="8512675" y="868370"/>
                <a:ext cx="35259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kumimoji="1" lang="zh-CN" altLang="en-US" b="1" i="1">
                              <a:solidFill>
                                <a:srgbClr val="7030A0"/>
                              </a:solidFill>
                              <a:latin typeface="Cambria Math" panose="02040503050406030204" pitchFamily="18" charset="0"/>
                            </a:rPr>
                          </m:ctrlPr>
                        </m:accPr>
                        <m:e>
                          <m:sSub>
                            <m:sSubPr>
                              <m:ctrlPr>
                                <a:rPr kumimoji="1" lang="en-US" altLang="zh-CN" b="1" i="1">
                                  <a:solidFill>
                                    <a:srgbClr val="7030A0"/>
                                  </a:solidFill>
                                  <a:latin typeface="Cambria Math" panose="02040503050406030204" pitchFamily="18" charset="0"/>
                                </a:rPr>
                              </m:ctrlPr>
                            </m:sSubPr>
                            <m:e>
                              <m:r>
                                <a:rPr kumimoji="1" lang="en-US" altLang="zh-CN" b="1" i="1">
                                  <a:solidFill>
                                    <a:srgbClr val="7030A0"/>
                                  </a:solidFill>
                                  <a:latin typeface="Cambria Math" panose="02040503050406030204" pitchFamily="18" charset="0"/>
                                </a:rPr>
                                <m:t>𝒑</m:t>
                              </m:r>
                            </m:e>
                            <m:sub>
                              <m:r>
                                <a:rPr kumimoji="1" lang="en-US" altLang="zh-CN" b="1" i="1">
                                  <a:solidFill>
                                    <a:srgbClr val="7030A0"/>
                                  </a:solidFill>
                                  <a:latin typeface="Cambria Math" panose="02040503050406030204" pitchFamily="18" charset="0"/>
                                </a:rPr>
                                <m:t>𝟏</m:t>
                              </m:r>
                            </m:sub>
                          </m:sSub>
                        </m:e>
                      </m:acc>
                    </m:oMath>
                  </m:oMathPara>
                </a14:m>
                <a:endParaRPr kumimoji="1" lang="zh-CN" altLang="en-US" b="1" dirty="0">
                  <a:solidFill>
                    <a:srgbClr val="7030A0"/>
                  </a:solidFill>
                  <a:latin typeface="Comic Sans MS" panose="030F0702030302020204" pitchFamily="66" charset="0"/>
                </a:endParaRPr>
              </a:p>
            </p:txBody>
          </p:sp>
        </mc:Choice>
        <mc:Fallback xmlns="">
          <p:sp>
            <p:nvSpPr>
              <p:cNvPr id="86" name="TextBox 85"/>
              <p:cNvSpPr txBox="1">
                <a:spLocks noRot="1" noChangeAspect="1" noMove="1" noResize="1" noEditPoints="1" noAdjustHandles="1" noChangeArrowheads="1" noChangeShapeType="1" noTextEdit="1"/>
              </p:cNvSpPr>
              <p:nvPr/>
            </p:nvSpPr>
            <p:spPr>
              <a:xfrm>
                <a:off x="8512675" y="868370"/>
                <a:ext cx="352597" cy="276999"/>
              </a:xfrm>
              <a:prstGeom prst="rect">
                <a:avLst/>
              </a:prstGeom>
              <a:blipFill>
                <a:blip r:embed="rId3"/>
                <a:stretch>
                  <a:fillRect l="-10714" b="-21739"/>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87" name="TextBox 86"/>
              <p:cNvSpPr txBox="1"/>
              <p:nvPr/>
            </p:nvSpPr>
            <p:spPr>
              <a:xfrm>
                <a:off x="11730128" y="650791"/>
                <a:ext cx="35259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kumimoji="1" lang="zh-CN" altLang="en-US" b="1" i="1">
                              <a:solidFill>
                                <a:srgbClr val="7030A0"/>
                              </a:solidFill>
                              <a:latin typeface="Cambria Math" panose="02040503050406030204" pitchFamily="18" charset="0"/>
                            </a:rPr>
                          </m:ctrlPr>
                        </m:accPr>
                        <m:e>
                          <m:sSub>
                            <m:sSubPr>
                              <m:ctrlPr>
                                <a:rPr kumimoji="1" lang="en-US" altLang="zh-CN" b="1" i="1">
                                  <a:solidFill>
                                    <a:srgbClr val="7030A0"/>
                                  </a:solidFill>
                                  <a:latin typeface="Cambria Math" panose="02040503050406030204" pitchFamily="18" charset="0"/>
                                </a:rPr>
                              </m:ctrlPr>
                            </m:sSubPr>
                            <m:e>
                              <m:r>
                                <a:rPr kumimoji="1" lang="en-US" altLang="zh-CN" b="1" i="1">
                                  <a:solidFill>
                                    <a:srgbClr val="7030A0"/>
                                  </a:solidFill>
                                  <a:latin typeface="Cambria Math" panose="02040503050406030204" pitchFamily="18" charset="0"/>
                                </a:rPr>
                                <m:t>𝒑</m:t>
                              </m:r>
                            </m:e>
                            <m:sub>
                              <m:r>
                                <a:rPr kumimoji="1" lang="en-US" altLang="zh-CN" b="1" i="1">
                                  <a:solidFill>
                                    <a:srgbClr val="7030A0"/>
                                  </a:solidFill>
                                  <a:latin typeface="Cambria Math" panose="02040503050406030204" pitchFamily="18" charset="0"/>
                                </a:rPr>
                                <m:t>𝟐</m:t>
                              </m:r>
                            </m:sub>
                          </m:sSub>
                        </m:e>
                      </m:acc>
                    </m:oMath>
                  </m:oMathPara>
                </a14:m>
                <a:endParaRPr kumimoji="1" lang="zh-CN" altLang="en-US" b="1" dirty="0">
                  <a:solidFill>
                    <a:srgbClr val="7030A0"/>
                  </a:solidFill>
                  <a:latin typeface="Comic Sans MS" panose="030F0702030302020204" pitchFamily="66" charset="0"/>
                </a:endParaRPr>
              </a:p>
            </p:txBody>
          </p:sp>
        </mc:Choice>
        <mc:Fallback xmlns="">
          <p:sp>
            <p:nvSpPr>
              <p:cNvPr id="87" name="TextBox 86"/>
              <p:cNvSpPr txBox="1">
                <a:spLocks noRot="1" noChangeAspect="1" noMove="1" noResize="1" noEditPoints="1" noAdjustHandles="1" noChangeArrowheads="1" noChangeShapeType="1" noTextEdit="1"/>
              </p:cNvSpPr>
              <p:nvPr/>
            </p:nvSpPr>
            <p:spPr>
              <a:xfrm>
                <a:off x="11730128" y="650791"/>
                <a:ext cx="352596" cy="276999"/>
              </a:xfrm>
              <a:prstGeom prst="rect">
                <a:avLst/>
              </a:prstGeom>
              <a:blipFill>
                <a:blip r:embed="rId4"/>
                <a:stretch>
                  <a:fillRect l="-6897" b="-31818"/>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88" name="TextBox 87"/>
              <p:cNvSpPr txBox="1"/>
              <p:nvPr/>
            </p:nvSpPr>
            <p:spPr>
              <a:xfrm>
                <a:off x="11779155" y="1528222"/>
                <a:ext cx="35259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kumimoji="1" lang="zh-CN" altLang="en-US" b="1" i="1">
                              <a:solidFill>
                                <a:srgbClr val="7030A0"/>
                              </a:solidFill>
                              <a:latin typeface="Cambria Math" panose="02040503050406030204" pitchFamily="18" charset="0"/>
                            </a:rPr>
                          </m:ctrlPr>
                        </m:accPr>
                        <m:e>
                          <m:sSub>
                            <m:sSubPr>
                              <m:ctrlPr>
                                <a:rPr kumimoji="1" lang="en-US" altLang="zh-CN" b="1" i="1">
                                  <a:solidFill>
                                    <a:srgbClr val="7030A0"/>
                                  </a:solidFill>
                                  <a:latin typeface="Cambria Math" panose="02040503050406030204" pitchFamily="18" charset="0"/>
                                </a:rPr>
                              </m:ctrlPr>
                            </m:sSubPr>
                            <m:e>
                              <m:r>
                                <a:rPr kumimoji="1" lang="en-US" altLang="zh-CN" b="1" i="1">
                                  <a:solidFill>
                                    <a:srgbClr val="7030A0"/>
                                  </a:solidFill>
                                  <a:latin typeface="Cambria Math" panose="02040503050406030204" pitchFamily="18" charset="0"/>
                                </a:rPr>
                                <m:t>𝒑</m:t>
                              </m:r>
                            </m:e>
                            <m:sub>
                              <m:r>
                                <a:rPr kumimoji="1" lang="en-US" altLang="zh-CN" b="1" i="1">
                                  <a:solidFill>
                                    <a:srgbClr val="7030A0"/>
                                  </a:solidFill>
                                  <a:latin typeface="Cambria Math" panose="02040503050406030204" pitchFamily="18" charset="0"/>
                                </a:rPr>
                                <m:t>𝟑</m:t>
                              </m:r>
                            </m:sub>
                          </m:sSub>
                        </m:e>
                      </m:acc>
                    </m:oMath>
                  </m:oMathPara>
                </a14:m>
                <a:endParaRPr kumimoji="1" lang="zh-CN" altLang="en-US" b="1" dirty="0">
                  <a:solidFill>
                    <a:srgbClr val="7030A0"/>
                  </a:solidFill>
                  <a:latin typeface="Comic Sans MS" panose="030F0702030302020204" pitchFamily="66" charset="0"/>
                </a:endParaRPr>
              </a:p>
            </p:txBody>
          </p:sp>
        </mc:Choice>
        <mc:Fallback xmlns="">
          <p:sp>
            <p:nvSpPr>
              <p:cNvPr id="88" name="TextBox 87"/>
              <p:cNvSpPr txBox="1">
                <a:spLocks noRot="1" noChangeAspect="1" noMove="1" noResize="1" noEditPoints="1" noAdjustHandles="1" noChangeArrowheads="1" noChangeShapeType="1" noTextEdit="1"/>
              </p:cNvSpPr>
              <p:nvPr/>
            </p:nvSpPr>
            <p:spPr>
              <a:xfrm>
                <a:off x="11779155" y="1528222"/>
                <a:ext cx="352596" cy="276999"/>
              </a:xfrm>
              <a:prstGeom prst="rect">
                <a:avLst/>
              </a:prstGeom>
              <a:blipFill>
                <a:blip r:embed="rId5"/>
                <a:stretch>
                  <a:fillRect l="-10345" b="-21739"/>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89" name="TextBox 88"/>
              <p:cNvSpPr txBox="1"/>
              <p:nvPr/>
            </p:nvSpPr>
            <p:spPr>
              <a:xfrm>
                <a:off x="11726140" y="2382603"/>
                <a:ext cx="35259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kumimoji="1" lang="zh-CN" altLang="en-US" b="1" i="1">
                              <a:solidFill>
                                <a:srgbClr val="7030A0"/>
                              </a:solidFill>
                              <a:latin typeface="Cambria Math" panose="02040503050406030204" pitchFamily="18" charset="0"/>
                            </a:rPr>
                          </m:ctrlPr>
                        </m:accPr>
                        <m:e>
                          <m:sSub>
                            <m:sSubPr>
                              <m:ctrlPr>
                                <a:rPr kumimoji="1" lang="en-US" altLang="zh-CN" b="1" i="1">
                                  <a:solidFill>
                                    <a:srgbClr val="7030A0"/>
                                  </a:solidFill>
                                  <a:latin typeface="Cambria Math" panose="02040503050406030204" pitchFamily="18" charset="0"/>
                                </a:rPr>
                              </m:ctrlPr>
                            </m:sSubPr>
                            <m:e>
                              <m:r>
                                <a:rPr kumimoji="1" lang="en-US" altLang="zh-CN" b="1" i="1">
                                  <a:solidFill>
                                    <a:srgbClr val="7030A0"/>
                                  </a:solidFill>
                                  <a:latin typeface="Cambria Math" panose="02040503050406030204" pitchFamily="18" charset="0"/>
                                </a:rPr>
                                <m:t>𝒑</m:t>
                              </m:r>
                            </m:e>
                            <m:sub>
                              <m:r>
                                <a:rPr kumimoji="1" lang="en-US" altLang="zh-CN" b="1" i="1">
                                  <a:solidFill>
                                    <a:srgbClr val="7030A0"/>
                                  </a:solidFill>
                                  <a:latin typeface="Cambria Math" panose="02040503050406030204" pitchFamily="18" charset="0"/>
                                </a:rPr>
                                <m:t>𝟐</m:t>
                              </m:r>
                            </m:sub>
                          </m:sSub>
                        </m:e>
                      </m:acc>
                    </m:oMath>
                  </m:oMathPara>
                </a14:m>
                <a:endParaRPr kumimoji="1" lang="zh-CN" altLang="en-US" b="1" dirty="0">
                  <a:solidFill>
                    <a:srgbClr val="7030A0"/>
                  </a:solidFill>
                  <a:latin typeface="Comic Sans MS" panose="030F0702030302020204" pitchFamily="66" charset="0"/>
                </a:endParaRPr>
              </a:p>
            </p:txBody>
          </p:sp>
        </mc:Choice>
        <mc:Fallback xmlns="">
          <p:sp>
            <p:nvSpPr>
              <p:cNvPr id="89" name="TextBox 88"/>
              <p:cNvSpPr txBox="1">
                <a:spLocks noRot="1" noChangeAspect="1" noMove="1" noResize="1" noEditPoints="1" noAdjustHandles="1" noChangeArrowheads="1" noChangeShapeType="1" noTextEdit="1"/>
              </p:cNvSpPr>
              <p:nvPr/>
            </p:nvSpPr>
            <p:spPr>
              <a:xfrm>
                <a:off x="11726140" y="2382603"/>
                <a:ext cx="352597" cy="276999"/>
              </a:xfrm>
              <a:prstGeom prst="rect">
                <a:avLst/>
              </a:prstGeom>
              <a:blipFill>
                <a:blip r:embed="rId6"/>
                <a:stretch>
                  <a:fillRect l="-10714" b="-26087"/>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90" name="TextBox 89"/>
              <p:cNvSpPr txBox="1"/>
              <p:nvPr/>
            </p:nvSpPr>
            <p:spPr>
              <a:xfrm>
                <a:off x="11678223" y="3413844"/>
                <a:ext cx="35259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kumimoji="1" lang="zh-CN" altLang="en-US" b="1" i="1">
                              <a:solidFill>
                                <a:srgbClr val="7030A0"/>
                              </a:solidFill>
                              <a:latin typeface="Cambria Math" panose="02040503050406030204" pitchFamily="18" charset="0"/>
                            </a:rPr>
                          </m:ctrlPr>
                        </m:accPr>
                        <m:e>
                          <m:sSub>
                            <m:sSubPr>
                              <m:ctrlPr>
                                <a:rPr kumimoji="1" lang="en-US" altLang="zh-CN" b="1" i="1">
                                  <a:solidFill>
                                    <a:srgbClr val="7030A0"/>
                                  </a:solidFill>
                                  <a:latin typeface="Cambria Math" panose="02040503050406030204" pitchFamily="18" charset="0"/>
                                </a:rPr>
                              </m:ctrlPr>
                            </m:sSubPr>
                            <m:e>
                              <m:r>
                                <a:rPr kumimoji="1" lang="en-US" altLang="zh-CN" b="1" i="1">
                                  <a:solidFill>
                                    <a:srgbClr val="7030A0"/>
                                  </a:solidFill>
                                  <a:latin typeface="Cambria Math" panose="02040503050406030204" pitchFamily="18" charset="0"/>
                                </a:rPr>
                                <m:t>𝒑</m:t>
                              </m:r>
                            </m:e>
                            <m:sub>
                              <m:r>
                                <a:rPr kumimoji="1" lang="en-US" altLang="zh-CN" b="1" i="1">
                                  <a:solidFill>
                                    <a:srgbClr val="7030A0"/>
                                  </a:solidFill>
                                  <a:latin typeface="Cambria Math" panose="02040503050406030204" pitchFamily="18" charset="0"/>
                                </a:rPr>
                                <m:t>𝟑</m:t>
                              </m:r>
                            </m:sub>
                          </m:sSub>
                        </m:e>
                      </m:acc>
                    </m:oMath>
                  </m:oMathPara>
                </a14:m>
                <a:endParaRPr kumimoji="1" lang="zh-CN" altLang="en-US" b="1" dirty="0">
                  <a:solidFill>
                    <a:srgbClr val="7030A0"/>
                  </a:solidFill>
                  <a:latin typeface="Comic Sans MS" panose="030F0702030302020204" pitchFamily="66" charset="0"/>
                </a:endParaRPr>
              </a:p>
            </p:txBody>
          </p:sp>
        </mc:Choice>
        <mc:Fallback xmlns="">
          <p:sp>
            <p:nvSpPr>
              <p:cNvPr id="90" name="TextBox 89"/>
              <p:cNvSpPr txBox="1">
                <a:spLocks noRot="1" noChangeAspect="1" noMove="1" noResize="1" noEditPoints="1" noAdjustHandles="1" noChangeArrowheads="1" noChangeShapeType="1" noTextEdit="1"/>
              </p:cNvSpPr>
              <p:nvPr/>
            </p:nvSpPr>
            <p:spPr>
              <a:xfrm>
                <a:off x="11678223" y="3413844"/>
                <a:ext cx="352596" cy="276999"/>
              </a:xfrm>
              <a:prstGeom prst="rect">
                <a:avLst/>
              </a:prstGeom>
              <a:blipFill>
                <a:blip r:embed="rId7"/>
                <a:stretch>
                  <a:fillRect l="-10345" b="-26087"/>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91" name="TextBox 90"/>
              <p:cNvSpPr txBox="1"/>
              <p:nvPr/>
            </p:nvSpPr>
            <p:spPr>
              <a:xfrm>
                <a:off x="8438348" y="2607604"/>
                <a:ext cx="35259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kumimoji="1" lang="zh-CN" altLang="en-US" b="1" i="1">
                              <a:solidFill>
                                <a:srgbClr val="7030A0"/>
                              </a:solidFill>
                              <a:latin typeface="Cambria Math" panose="02040503050406030204" pitchFamily="18" charset="0"/>
                            </a:rPr>
                          </m:ctrlPr>
                        </m:accPr>
                        <m:e>
                          <m:sSub>
                            <m:sSubPr>
                              <m:ctrlPr>
                                <a:rPr kumimoji="1" lang="en-US" altLang="zh-CN" b="1" i="1">
                                  <a:solidFill>
                                    <a:srgbClr val="7030A0"/>
                                  </a:solidFill>
                                  <a:latin typeface="Cambria Math" panose="02040503050406030204" pitchFamily="18" charset="0"/>
                                </a:rPr>
                              </m:ctrlPr>
                            </m:sSubPr>
                            <m:e>
                              <m:r>
                                <a:rPr kumimoji="1" lang="en-US" altLang="zh-CN" b="1" i="1">
                                  <a:solidFill>
                                    <a:srgbClr val="7030A0"/>
                                  </a:solidFill>
                                  <a:latin typeface="Cambria Math" panose="02040503050406030204" pitchFamily="18" charset="0"/>
                                </a:rPr>
                                <m:t>𝒑</m:t>
                              </m:r>
                            </m:e>
                            <m:sub>
                              <m:r>
                                <a:rPr kumimoji="1" lang="en-US" altLang="zh-CN" b="1" i="1">
                                  <a:solidFill>
                                    <a:srgbClr val="7030A0"/>
                                  </a:solidFill>
                                  <a:latin typeface="Cambria Math" panose="02040503050406030204" pitchFamily="18" charset="0"/>
                                </a:rPr>
                                <m:t>𝟏</m:t>
                              </m:r>
                            </m:sub>
                          </m:sSub>
                        </m:e>
                      </m:acc>
                    </m:oMath>
                  </m:oMathPara>
                </a14:m>
                <a:endParaRPr kumimoji="1" lang="zh-CN" altLang="en-US" b="1" dirty="0">
                  <a:solidFill>
                    <a:srgbClr val="7030A0"/>
                  </a:solidFill>
                  <a:latin typeface="Comic Sans MS" panose="030F0702030302020204" pitchFamily="66" charset="0"/>
                </a:endParaRPr>
              </a:p>
            </p:txBody>
          </p:sp>
        </mc:Choice>
        <mc:Fallback xmlns="">
          <p:sp>
            <p:nvSpPr>
              <p:cNvPr id="91" name="TextBox 90"/>
              <p:cNvSpPr txBox="1">
                <a:spLocks noRot="1" noChangeAspect="1" noMove="1" noResize="1" noEditPoints="1" noAdjustHandles="1" noChangeArrowheads="1" noChangeShapeType="1" noTextEdit="1"/>
              </p:cNvSpPr>
              <p:nvPr/>
            </p:nvSpPr>
            <p:spPr>
              <a:xfrm>
                <a:off x="8438348" y="2607604"/>
                <a:ext cx="352597" cy="276999"/>
              </a:xfrm>
              <a:prstGeom prst="rect">
                <a:avLst/>
              </a:prstGeom>
              <a:blipFill>
                <a:blip r:embed="rId8"/>
                <a:stretch>
                  <a:fillRect l="-10345" b="-26087"/>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92" name="TextBox 91"/>
              <p:cNvSpPr txBox="1"/>
              <p:nvPr/>
            </p:nvSpPr>
            <p:spPr>
              <a:xfrm>
                <a:off x="9028384" y="5049011"/>
                <a:ext cx="35259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kumimoji="1" lang="zh-CN" altLang="en-US" b="1" i="1">
                              <a:solidFill>
                                <a:srgbClr val="7030A0"/>
                              </a:solidFill>
                              <a:latin typeface="Cambria Math" panose="02040503050406030204" pitchFamily="18" charset="0"/>
                            </a:rPr>
                          </m:ctrlPr>
                        </m:accPr>
                        <m:e>
                          <m:sSub>
                            <m:sSubPr>
                              <m:ctrlPr>
                                <a:rPr kumimoji="1" lang="en-US" altLang="zh-CN" b="1" i="1">
                                  <a:solidFill>
                                    <a:srgbClr val="7030A0"/>
                                  </a:solidFill>
                                  <a:latin typeface="Cambria Math" panose="02040503050406030204" pitchFamily="18" charset="0"/>
                                </a:rPr>
                              </m:ctrlPr>
                            </m:sSubPr>
                            <m:e>
                              <m:r>
                                <a:rPr kumimoji="1" lang="en-US" altLang="zh-CN" b="1" i="1">
                                  <a:solidFill>
                                    <a:srgbClr val="7030A0"/>
                                  </a:solidFill>
                                  <a:latin typeface="Cambria Math" panose="02040503050406030204" pitchFamily="18" charset="0"/>
                                </a:rPr>
                                <m:t>𝒑</m:t>
                              </m:r>
                            </m:e>
                            <m:sub>
                              <m:r>
                                <a:rPr kumimoji="1" lang="en-US" altLang="zh-CN" b="1" i="1">
                                  <a:solidFill>
                                    <a:srgbClr val="7030A0"/>
                                  </a:solidFill>
                                  <a:latin typeface="Cambria Math" panose="02040503050406030204" pitchFamily="18" charset="0"/>
                                </a:rPr>
                                <m:t>𝟏</m:t>
                              </m:r>
                            </m:sub>
                          </m:sSub>
                        </m:e>
                      </m:acc>
                    </m:oMath>
                  </m:oMathPara>
                </a14:m>
                <a:endParaRPr kumimoji="1" lang="zh-CN" altLang="en-US" b="1" dirty="0">
                  <a:solidFill>
                    <a:srgbClr val="7030A0"/>
                  </a:solidFill>
                  <a:latin typeface="Comic Sans MS" panose="030F0702030302020204" pitchFamily="66" charset="0"/>
                </a:endParaRPr>
              </a:p>
            </p:txBody>
          </p:sp>
        </mc:Choice>
        <mc:Fallback xmlns="">
          <p:sp>
            <p:nvSpPr>
              <p:cNvPr id="92" name="TextBox 91"/>
              <p:cNvSpPr txBox="1">
                <a:spLocks noRot="1" noChangeAspect="1" noMove="1" noResize="1" noEditPoints="1" noAdjustHandles="1" noChangeArrowheads="1" noChangeShapeType="1" noTextEdit="1"/>
              </p:cNvSpPr>
              <p:nvPr/>
            </p:nvSpPr>
            <p:spPr>
              <a:xfrm>
                <a:off x="9028384" y="5049011"/>
                <a:ext cx="352597" cy="276999"/>
              </a:xfrm>
              <a:prstGeom prst="rect">
                <a:avLst/>
              </a:prstGeom>
              <a:blipFill>
                <a:blip r:embed="rId9"/>
                <a:stretch>
                  <a:fillRect l="-6897" b="-26087"/>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93" name="TextBox 92"/>
              <p:cNvSpPr txBox="1"/>
              <p:nvPr/>
            </p:nvSpPr>
            <p:spPr>
              <a:xfrm>
                <a:off x="11073050" y="4302698"/>
                <a:ext cx="35259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kumimoji="1" lang="zh-CN" altLang="en-US" b="1" i="1">
                              <a:solidFill>
                                <a:srgbClr val="7030A0"/>
                              </a:solidFill>
                              <a:latin typeface="Cambria Math" panose="02040503050406030204" pitchFamily="18" charset="0"/>
                            </a:rPr>
                          </m:ctrlPr>
                        </m:accPr>
                        <m:e>
                          <m:sSub>
                            <m:sSubPr>
                              <m:ctrlPr>
                                <a:rPr kumimoji="1" lang="en-US" altLang="zh-CN" b="1" i="1">
                                  <a:solidFill>
                                    <a:srgbClr val="7030A0"/>
                                  </a:solidFill>
                                  <a:latin typeface="Cambria Math" panose="02040503050406030204" pitchFamily="18" charset="0"/>
                                </a:rPr>
                              </m:ctrlPr>
                            </m:sSubPr>
                            <m:e>
                              <m:r>
                                <a:rPr kumimoji="1" lang="en-US" altLang="zh-CN" b="1" i="1">
                                  <a:solidFill>
                                    <a:srgbClr val="7030A0"/>
                                  </a:solidFill>
                                  <a:latin typeface="Cambria Math" panose="02040503050406030204" pitchFamily="18" charset="0"/>
                                </a:rPr>
                                <m:t>𝒑</m:t>
                              </m:r>
                            </m:e>
                            <m:sub>
                              <m:r>
                                <a:rPr kumimoji="1" lang="en-US" altLang="zh-CN" b="1" i="1">
                                  <a:solidFill>
                                    <a:srgbClr val="7030A0"/>
                                  </a:solidFill>
                                  <a:latin typeface="Cambria Math" panose="02040503050406030204" pitchFamily="18" charset="0"/>
                                </a:rPr>
                                <m:t>𝟐</m:t>
                              </m:r>
                            </m:sub>
                          </m:sSub>
                        </m:e>
                      </m:acc>
                    </m:oMath>
                  </m:oMathPara>
                </a14:m>
                <a:endParaRPr kumimoji="1" lang="zh-CN" altLang="en-US" b="1" dirty="0">
                  <a:solidFill>
                    <a:srgbClr val="7030A0"/>
                  </a:solidFill>
                  <a:latin typeface="Comic Sans MS" panose="030F0702030302020204" pitchFamily="66" charset="0"/>
                </a:endParaRPr>
              </a:p>
            </p:txBody>
          </p:sp>
        </mc:Choice>
        <mc:Fallback xmlns="">
          <p:sp>
            <p:nvSpPr>
              <p:cNvPr id="93" name="TextBox 92"/>
              <p:cNvSpPr txBox="1">
                <a:spLocks noRot="1" noChangeAspect="1" noMove="1" noResize="1" noEditPoints="1" noAdjustHandles="1" noChangeArrowheads="1" noChangeShapeType="1" noTextEdit="1"/>
              </p:cNvSpPr>
              <p:nvPr/>
            </p:nvSpPr>
            <p:spPr>
              <a:xfrm>
                <a:off x="11073050" y="4302698"/>
                <a:ext cx="352596" cy="276999"/>
              </a:xfrm>
              <a:prstGeom prst="rect">
                <a:avLst/>
              </a:prstGeom>
              <a:blipFill>
                <a:blip r:embed="rId10"/>
                <a:stretch>
                  <a:fillRect l="-6897" b="-26087"/>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94" name="TextBox 93"/>
              <p:cNvSpPr txBox="1"/>
              <p:nvPr/>
            </p:nvSpPr>
            <p:spPr>
              <a:xfrm>
                <a:off x="11160206" y="6013442"/>
                <a:ext cx="35259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kumimoji="1" lang="zh-CN" altLang="en-US" b="1" i="1">
                              <a:solidFill>
                                <a:srgbClr val="7030A0"/>
                              </a:solidFill>
                              <a:latin typeface="Cambria Math" panose="02040503050406030204" pitchFamily="18" charset="0"/>
                            </a:rPr>
                          </m:ctrlPr>
                        </m:accPr>
                        <m:e>
                          <m:sSub>
                            <m:sSubPr>
                              <m:ctrlPr>
                                <a:rPr kumimoji="1" lang="en-US" altLang="zh-CN" b="1" i="1">
                                  <a:solidFill>
                                    <a:srgbClr val="7030A0"/>
                                  </a:solidFill>
                                  <a:latin typeface="Cambria Math" panose="02040503050406030204" pitchFamily="18" charset="0"/>
                                </a:rPr>
                              </m:ctrlPr>
                            </m:sSubPr>
                            <m:e>
                              <m:r>
                                <a:rPr kumimoji="1" lang="en-US" altLang="zh-CN" b="1" i="1">
                                  <a:solidFill>
                                    <a:srgbClr val="7030A0"/>
                                  </a:solidFill>
                                  <a:latin typeface="Cambria Math" panose="02040503050406030204" pitchFamily="18" charset="0"/>
                                </a:rPr>
                                <m:t>𝒑</m:t>
                              </m:r>
                            </m:e>
                            <m:sub>
                              <m:r>
                                <a:rPr kumimoji="1" lang="en-US" altLang="zh-CN" b="1" i="1">
                                  <a:solidFill>
                                    <a:srgbClr val="7030A0"/>
                                  </a:solidFill>
                                  <a:latin typeface="Cambria Math" panose="02040503050406030204" pitchFamily="18" charset="0"/>
                                </a:rPr>
                                <m:t>𝟑</m:t>
                              </m:r>
                            </m:sub>
                          </m:sSub>
                        </m:e>
                      </m:acc>
                    </m:oMath>
                  </m:oMathPara>
                </a14:m>
                <a:endParaRPr kumimoji="1" lang="zh-CN" altLang="en-US" b="1" dirty="0">
                  <a:solidFill>
                    <a:srgbClr val="7030A0"/>
                  </a:solidFill>
                  <a:latin typeface="Comic Sans MS" panose="030F0702030302020204" pitchFamily="66" charset="0"/>
                </a:endParaRPr>
              </a:p>
            </p:txBody>
          </p:sp>
        </mc:Choice>
        <mc:Fallback xmlns="">
          <p:sp>
            <p:nvSpPr>
              <p:cNvPr id="94" name="TextBox 93"/>
              <p:cNvSpPr txBox="1">
                <a:spLocks noRot="1" noChangeAspect="1" noMove="1" noResize="1" noEditPoints="1" noAdjustHandles="1" noChangeArrowheads="1" noChangeShapeType="1" noTextEdit="1"/>
              </p:cNvSpPr>
              <p:nvPr/>
            </p:nvSpPr>
            <p:spPr>
              <a:xfrm>
                <a:off x="11160206" y="6013442"/>
                <a:ext cx="352596" cy="276999"/>
              </a:xfrm>
              <a:prstGeom prst="rect">
                <a:avLst/>
              </a:prstGeom>
              <a:blipFill>
                <a:blip r:embed="rId11"/>
                <a:stretch>
                  <a:fillRect l="-6897" b="-26087"/>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95" name="TextBox 94"/>
              <p:cNvSpPr txBox="1"/>
              <p:nvPr/>
            </p:nvSpPr>
            <p:spPr>
              <a:xfrm>
                <a:off x="5886374" y="2699752"/>
                <a:ext cx="35259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kumimoji="1" lang="zh-CN" altLang="en-US" b="1" i="1">
                              <a:solidFill>
                                <a:srgbClr val="7030A0"/>
                              </a:solidFill>
                              <a:latin typeface="Cambria Math" panose="02040503050406030204" pitchFamily="18" charset="0"/>
                            </a:rPr>
                          </m:ctrlPr>
                        </m:accPr>
                        <m:e>
                          <m:sSub>
                            <m:sSubPr>
                              <m:ctrlPr>
                                <a:rPr kumimoji="1" lang="en-US" altLang="zh-CN" b="1" i="1">
                                  <a:solidFill>
                                    <a:srgbClr val="7030A0"/>
                                  </a:solidFill>
                                  <a:latin typeface="Cambria Math" panose="02040503050406030204" pitchFamily="18" charset="0"/>
                                </a:rPr>
                              </m:ctrlPr>
                            </m:sSubPr>
                            <m:e>
                              <m:r>
                                <a:rPr kumimoji="1" lang="en-US" altLang="zh-CN" b="1" i="1">
                                  <a:solidFill>
                                    <a:srgbClr val="7030A0"/>
                                  </a:solidFill>
                                  <a:latin typeface="Cambria Math" panose="02040503050406030204" pitchFamily="18" charset="0"/>
                                </a:rPr>
                                <m:t>𝒑</m:t>
                              </m:r>
                            </m:e>
                            <m:sub>
                              <m:r>
                                <a:rPr kumimoji="1" lang="en-US" altLang="zh-CN" b="1" i="1">
                                  <a:solidFill>
                                    <a:srgbClr val="7030A0"/>
                                  </a:solidFill>
                                  <a:latin typeface="Cambria Math" panose="02040503050406030204" pitchFamily="18" charset="0"/>
                                </a:rPr>
                                <m:t>𝟏</m:t>
                              </m:r>
                            </m:sub>
                          </m:sSub>
                        </m:e>
                      </m:acc>
                    </m:oMath>
                  </m:oMathPara>
                </a14:m>
                <a:endParaRPr kumimoji="1" lang="zh-CN" altLang="en-US" b="1" dirty="0">
                  <a:solidFill>
                    <a:srgbClr val="7030A0"/>
                  </a:solidFill>
                  <a:latin typeface="Comic Sans MS" panose="030F0702030302020204" pitchFamily="66" charset="0"/>
                </a:endParaRPr>
              </a:p>
            </p:txBody>
          </p:sp>
        </mc:Choice>
        <mc:Fallback xmlns="">
          <p:sp>
            <p:nvSpPr>
              <p:cNvPr id="95" name="TextBox 94"/>
              <p:cNvSpPr txBox="1">
                <a:spLocks noRot="1" noChangeAspect="1" noMove="1" noResize="1" noEditPoints="1" noAdjustHandles="1" noChangeArrowheads="1" noChangeShapeType="1" noTextEdit="1"/>
              </p:cNvSpPr>
              <p:nvPr/>
            </p:nvSpPr>
            <p:spPr>
              <a:xfrm>
                <a:off x="5886374" y="2699752"/>
                <a:ext cx="352596" cy="276999"/>
              </a:xfrm>
              <a:prstGeom prst="rect">
                <a:avLst/>
              </a:prstGeom>
              <a:blipFill>
                <a:blip r:embed="rId12"/>
                <a:stretch>
                  <a:fillRect l="-10345" b="-26087"/>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96" name="TextBox 95"/>
              <p:cNvSpPr txBox="1"/>
              <p:nvPr/>
            </p:nvSpPr>
            <p:spPr>
              <a:xfrm>
                <a:off x="6546664" y="2332302"/>
                <a:ext cx="35259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kumimoji="1" lang="zh-CN" altLang="en-US" b="1" i="1">
                              <a:solidFill>
                                <a:srgbClr val="FFFF00"/>
                              </a:solidFill>
                              <a:latin typeface="Cambria Math" panose="02040503050406030204" pitchFamily="18" charset="0"/>
                            </a:rPr>
                          </m:ctrlPr>
                        </m:accPr>
                        <m:e>
                          <m:sSub>
                            <m:sSubPr>
                              <m:ctrlPr>
                                <a:rPr kumimoji="1" lang="en-US" altLang="zh-CN" b="1" i="1">
                                  <a:solidFill>
                                    <a:srgbClr val="FFFF00"/>
                                  </a:solidFill>
                                  <a:latin typeface="Cambria Math" panose="02040503050406030204" pitchFamily="18" charset="0"/>
                                </a:rPr>
                              </m:ctrlPr>
                            </m:sSubPr>
                            <m:e>
                              <m:r>
                                <a:rPr kumimoji="1" lang="en-US" altLang="zh-CN" b="1" i="1">
                                  <a:solidFill>
                                    <a:srgbClr val="FFFF00"/>
                                  </a:solidFill>
                                  <a:latin typeface="Cambria Math" panose="02040503050406030204" pitchFamily="18" charset="0"/>
                                </a:rPr>
                                <m:t>𝒑</m:t>
                              </m:r>
                            </m:e>
                            <m:sub>
                              <m:r>
                                <a:rPr kumimoji="1" lang="en-US" altLang="zh-CN" b="1" i="1">
                                  <a:solidFill>
                                    <a:srgbClr val="FFFF00"/>
                                  </a:solidFill>
                                  <a:latin typeface="Cambria Math" panose="02040503050406030204" pitchFamily="18" charset="0"/>
                                </a:rPr>
                                <m:t>𝟐</m:t>
                              </m:r>
                            </m:sub>
                          </m:sSub>
                        </m:e>
                      </m:acc>
                    </m:oMath>
                  </m:oMathPara>
                </a14:m>
                <a:endParaRPr kumimoji="1" lang="zh-CN" altLang="en-US" b="1" dirty="0">
                  <a:solidFill>
                    <a:srgbClr val="FFFF00"/>
                  </a:solidFill>
                  <a:latin typeface="Comic Sans MS" panose="030F0702030302020204" pitchFamily="66" charset="0"/>
                </a:endParaRPr>
              </a:p>
            </p:txBody>
          </p:sp>
        </mc:Choice>
        <mc:Fallback xmlns="">
          <p:sp>
            <p:nvSpPr>
              <p:cNvPr id="96" name="TextBox 95"/>
              <p:cNvSpPr txBox="1">
                <a:spLocks noRot="1" noChangeAspect="1" noMove="1" noResize="1" noEditPoints="1" noAdjustHandles="1" noChangeArrowheads="1" noChangeShapeType="1" noTextEdit="1"/>
              </p:cNvSpPr>
              <p:nvPr/>
            </p:nvSpPr>
            <p:spPr>
              <a:xfrm>
                <a:off x="6546664" y="2332302"/>
                <a:ext cx="352596" cy="276999"/>
              </a:xfrm>
              <a:prstGeom prst="rect">
                <a:avLst/>
              </a:prstGeom>
              <a:blipFill>
                <a:blip r:embed="rId13"/>
                <a:stretch>
                  <a:fillRect l="-10345" b="-26087"/>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97" name="TextBox 96"/>
              <p:cNvSpPr txBox="1"/>
              <p:nvPr/>
            </p:nvSpPr>
            <p:spPr>
              <a:xfrm>
                <a:off x="6630572" y="3494471"/>
                <a:ext cx="35259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kumimoji="1" lang="zh-CN" altLang="en-US" b="1" i="1">
                              <a:solidFill>
                                <a:srgbClr val="7030A0"/>
                              </a:solidFill>
                              <a:latin typeface="Cambria Math" panose="02040503050406030204" pitchFamily="18" charset="0"/>
                            </a:rPr>
                          </m:ctrlPr>
                        </m:accPr>
                        <m:e>
                          <m:sSub>
                            <m:sSubPr>
                              <m:ctrlPr>
                                <a:rPr kumimoji="1" lang="en-US" altLang="zh-CN" b="1" i="1">
                                  <a:solidFill>
                                    <a:srgbClr val="7030A0"/>
                                  </a:solidFill>
                                  <a:latin typeface="Cambria Math" panose="02040503050406030204" pitchFamily="18" charset="0"/>
                                </a:rPr>
                              </m:ctrlPr>
                            </m:sSubPr>
                            <m:e>
                              <m:r>
                                <a:rPr kumimoji="1" lang="en-US" altLang="zh-CN" b="1" i="1">
                                  <a:solidFill>
                                    <a:srgbClr val="7030A0"/>
                                  </a:solidFill>
                                  <a:latin typeface="Cambria Math" panose="02040503050406030204" pitchFamily="18" charset="0"/>
                                </a:rPr>
                                <m:t>𝒑</m:t>
                              </m:r>
                            </m:e>
                            <m:sub>
                              <m:r>
                                <a:rPr kumimoji="1" lang="en-US" altLang="zh-CN" b="1" i="1">
                                  <a:solidFill>
                                    <a:srgbClr val="7030A0"/>
                                  </a:solidFill>
                                  <a:latin typeface="Cambria Math" panose="02040503050406030204" pitchFamily="18" charset="0"/>
                                </a:rPr>
                                <m:t>𝟑</m:t>
                              </m:r>
                            </m:sub>
                          </m:sSub>
                        </m:e>
                      </m:acc>
                    </m:oMath>
                  </m:oMathPara>
                </a14:m>
                <a:endParaRPr kumimoji="1" lang="zh-CN" altLang="en-US" b="1" dirty="0">
                  <a:solidFill>
                    <a:srgbClr val="7030A0"/>
                  </a:solidFill>
                  <a:latin typeface="Comic Sans MS" panose="030F0702030302020204" pitchFamily="66" charset="0"/>
                </a:endParaRPr>
              </a:p>
            </p:txBody>
          </p:sp>
        </mc:Choice>
        <mc:Fallback xmlns="">
          <p:sp>
            <p:nvSpPr>
              <p:cNvPr id="97" name="TextBox 96"/>
              <p:cNvSpPr txBox="1">
                <a:spLocks noRot="1" noChangeAspect="1" noMove="1" noResize="1" noEditPoints="1" noAdjustHandles="1" noChangeArrowheads="1" noChangeShapeType="1" noTextEdit="1"/>
              </p:cNvSpPr>
              <p:nvPr/>
            </p:nvSpPr>
            <p:spPr>
              <a:xfrm>
                <a:off x="6630572" y="3494471"/>
                <a:ext cx="352596" cy="276999"/>
              </a:xfrm>
              <a:prstGeom prst="rect">
                <a:avLst/>
              </a:prstGeom>
              <a:blipFill>
                <a:blip r:embed="rId14"/>
                <a:stretch>
                  <a:fillRect l="-10345" b="-21739"/>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98" name="TextBox 97"/>
              <p:cNvSpPr txBox="1"/>
              <p:nvPr/>
            </p:nvSpPr>
            <p:spPr>
              <a:xfrm>
                <a:off x="7239999" y="1632084"/>
                <a:ext cx="28854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kumimoji="1" lang="zh-CN" altLang="en-US" b="1" i="1">
                              <a:solidFill>
                                <a:srgbClr val="7030A0"/>
                              </a:solidFill>
                              <a:latin typeface="Cambria Math" panose="02040503050406030204" pitchFamily="18" charset="0"/>
                            </a:rPr>
                          </m:ctrlPr>
                        </m:accPr>
                        <m:e>
                          <m:r>
                            <a:rPr kumimoji="1" lang="en-US" altLang="zh-CN" b="1" i="1">
                              <a:solidFill>
                                <a:srgbClr val="7030A0"/>
                              </a:solidFill>
                              <a:latin typeface="Cambria Math" panose="02040503050406030204" pitchFamily="18" charset="0"/>
                            </a:rPr>
                            <m:t> </m:t>
                          </m:r>
                          <m:r>
                            <a:rPr kumimoji="1" lang="en-US" altLang="zh-CN" b="1" i="1">
                              <a:solidFill>
                                <a:srgbClr val="7030A0"/>
                              </a:solidFill>
                              <a:latin typeface="Cambria Math" panose="02040503050406030204" pitchFamily="18" charset="0"/>
                            </a:rPr>
                            <m:t>𝒗</m:t>
                          </m:r>
                        </m:e>
                      </m:acc>
                    </m:oMath>
                  </m:oMathPara>
                </a14:m>
                <a:endParaRPr kumimoji="1" lang="zh-CN" altLang="en-US" b="1" dirty="0">
                  <a:solidFill>
                    <a:srgbClr val="7030A0"/>
                  </a:solidFill>
                  <a:latin typeface="Comic Sans MS" panose="030F0702030302020204" pitchFamily="66" charset="0"/>
                </a:endParaRPr>
              </a:p>
            </p:txBody>
          </p:sp>
        </mc:Choice>
        <mc:Fallback xmlns="">
          <p:sp>
            <p:nvSpPr>
              <p:cNvPr id="98" name="TextBox 97"/>
              <p:cNvSpPr txBox="1">
                <a:spLocks noRot="1" noChangeAspect="1" noMove="1" noResize="1" noEditPoints="1" noAdjustHandles="1" noChangeArrowheads="1" noChangeShapeType="1" noTextEdit="1"/>
              </p:cNvSpPr>
              <p:nvPr/>
            </p:nvSpPr>
            <p:spPr>
              <a:xfrm>
                <a:off x="7239999" y="1632084"/>
                <a:ext cx="288541" cy="276999"/>
              </a:xfrm>
              <a:prstGeom prst="rect">
                <a:avLst/>
              </a:prstGeom>
              <a:blipFill>
                <a:blip r:embed="rId15"/>
                <a:stretch>
                  <a:fillRect l="-26087" t="-8696" r="-4348" b="-34783"/>
                </a:stretch>
              </a:blipFill>
            </p:spPr>
            <p:txBody>
              <a:bodyPr/>
              <a:lstStyle/>
              <a:p>
                <a:r>
                  <a:rPr lang="en-CN">
                    <a:noFill/>
                  </a:rPr>
                  <a:t> </a:t>
                </a:r>
              </a:p>
            </p:txBody>
          </p:sp>
        </mc:Fallback>
      </mc:AlternateContent>
      <p:sp>
        <p:nvSpPr>
          <p:cNvPr id="43" name="Freeform 57"/>
          <p:cNvSpPr/>
          <p:nvPr/>
        </p:nvSpPr>
        <p:spPr bwMode="auto">
          <a:xfrm rot="1947205">
            <a:off x="6636142" y="973980"/>
            <a:ext cx="374734" cy="1445737"/>
          </a:xfrm>
          <a:custGeom>
            <a:avLst/>
            <a:gdLst/>
            <a:ahLst/>
            <a:cxnLst>
              <a:cxn ang="0">
                <a:pos x="0" y="64"/>
              </a:cxn>
              <a:cxn ang="0">
                <a:pos x="144" y="16"/>
              </a:cxn>
              <a:cxn ang="0">
                <a:pos x="48" y="160"/>
              </a:cxn>
              <a:cxn ang="0">
                <a:pos x="192" y="112"/>
              </a:cxn>
              <a:cxn ang="0">
                <a:pos x="96" y="256"/>
              </a:cxn>
              <a:cxn ang="0">
                <a:pos x="240" y="208"/>
              </a:cxn>
              <a:cxn ang="0">
                <a:pos x="144" y="352"/>
              </a:cxn>
              <a:cxn ang="0">
                <a:pos x="288" y="304"/>
              </a:cxn>
              <a:cxn ang="0">
                <a:pos x="240" y="400"/>
              </a:cxn>
              <a:cxn ang="0">
                <a:pos x="384" y="352"/>
              </a:cxn>
              <a:cxn ang="0">
                <a:pos x="288" y="496"/>
              </a:cxn>
              <a:cxn ang="0">
                <a:pos x="432" y="448"/>
              </a:cxn>
              <a:cxn ang="0">
                <a:pos x="336" y="592"/>
              </a:cxn>
              <a:cxn ang="0">
                <a:pos x="480" y="544"/>
              </a:cxn>
              <a:cxn ang="0">
                <a:pos x="384" y="688"/>
              </a:cxn>
              <a:cxn ang="0">
                <a:pos x="576" y="640"/>
              </a:cxn>
            </a:cxnLst>
            <a:rect l="0" t="0" r="r" b="b"/>
            <a:pathLst>
              <a:path w="576" h="704">
                <a:moveTo>
                  <a:pt x="0" y="64"/>
                </a:moveTo>
                <a:cubicBezTo>
                  <a:pt x="68" y="32"/>
                  <a:pt x="136" y="0"/>
                  <a:pt x="144" y="16"/>
                </a:cubicBezTo>
                <a:cubicBezTo>
                  <a:pt x="152" y="32"/>
                  <a:pt x="40" y="144"/>
                  <a:pt x="48" y="160"/>
                </a:cubicBezTo>
                <a:cubicBezTo>
                  <a:pt x="56" y="176"/>
                  <a:pt x="184" y="96"/>
                  <a:pt x="192" y="112"/>
                </a:cubicBezTo>
                <a:cubicBezTo>
                  <a:pt x="200" y="128"/>
                  <a:pt x="88" y="240"/>
                  <a:pt x="96" y="256"/>
                </a:cubicBezTo>
                <a:cubicBezTo>
                  <a:pt x="104" y="272"/>
                  <a:pt x="232" y="192"/>
                  <a:pt x="240" y="208"/>
                </a:cubicBezTo>
                <a:cubicBezTo>
                  <a:pt x="248" y="224"/>
                  <a:pt x="136" y="336"/>
                  <a:pt x="144" y="352"/>
                </a:cubicBezTo>
                <a:cubicBezTo>
                  <a:pt x="152" y="368"/>
                  <a:pt x="272" y="296"/>
                  <a:pt x="288" y="304"/>
                </a:cubicBezTo>
                <a:cubicBezTo>
                  <a:pt x="304" y="312"/>
                  <a:pt x="224" y="392"/>
                  <a:pt x="240" y="400"/>
                </a:cubicBezTo>
                <a:cubicBezTo>
                  <a:pt x="256" y="408"/>
                  <a:pt x="376" y="336"/>
                  <a:pt x="384" y="352"/>
                </a:cubicBezTo>
                <a:cubicBezTo>
                  <a:pt x="392" y="368"/>
                  <a:pt x="280" y="480"/>
                  <a:pt x="288" y="496"/>
                </a:cubicBezTo>
                <a:cubicBezTo>
                  <a:pt x="296" y="512"/>
                  <a:pt x="424" y="432"/>
                  <a:pt x="432" y="448"/>
                </a:cubicBezTo>
                <a:cubicBezTo>
                  <a:pt x="440" y="464"/>
                  <a:pt x="328" y="576"/>
                  <a:pt x="336" y="592"/>
                </a:cubicBezTo>
                <a:cubicBezTo>
                  <a:pt x="344" y="608"/>
                  <a:pt x="472" y="528"/>
                  <a:pt x="480" y="544"/>
                </a:cubicBezTo>
                <a:cubicBezTo>
                  <a:pt x="488" y="560"/>
                  <a:pt x="368" y="672"/>
                  <a:pt x="384" y="688"/>
                </a:cubicBezTo>
                <a:cubicBezTo>
                  <a:pt x="400" y="704"/>
                  <a:pt x="488" y="672"/>
                  <a:pt x="576" y="640"/>
                </a:cubicBezTo>
              </a:path>
            </a:pathLst>
          </a:cu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lIns="90000" tIns="46800" rIns="90000" bIns="46800"/>
          <a:lstStyle/>
          <a:p>
            <a:endParaRPr lang="en-US"/>
          </a:p>
        </p:txBody>
      </p:sp>
      <p:sp>
        <p:nvSpPr>
          <p:cNvPr id="101" name="TextBox 100"/>
          <p:cNvSpPr txBox="1"/>
          <p:nvPr/>
        </p:nvSpPr>
        <p:spPr>
          <a:xfrm rot="16200000">
            <a:off x="6139969" y="2792072"/>
            <a:ext cx="2745745" cy="338554"/>
          </a:xfrm>
          <a:prstGeom prst="rect">
            <a:avLst/>
          </a:prstGeom>
          <a:noFill/>
        </p:spPr>
        <p:txBody>
          <a:bodyPr wrap="square" rtlCol="0">
            <a:spAutoFit/>
          </a:bodyPr>
          <a:lstStyle/>
          <a:p>
            <a:r>
              <a:rPr kumimoji="1" lang="en-US" altLang="zh-CN" sz="1600" dirty="0">
                <a:solidFill>
                  <a:srgbClr val="0070C0"/>
                </a:solidFill>
                <a:latin typeface="Comic Sans MS" panose="030F0702030302020204" pitchFamily="66" charset="0"/>
              </a:rPr>
              <a:t>Center of Mass Frame</a:t>
            </a:r>
            <a:endParaRPr kumimoji="1" lang="zh-CN" altLang="en-US" sz="1600" dirty="0">
              <a:solidFill>
                <a:srgbClr val="0070C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102" name="TextBox 101"/>
              <p:cNvSpPr txBox="1"/>
              <p:nvPr/>
            </p:nvSpPr>
            <p:spPr>
              <a:xfrm>
                <a:off x="8500244" y="1625241"/>
                <a:ext cx="1747658" cy="276999"/>
              </a:xfrm>
              <a:prstGeom prst="rect">
                <a:avLst/>
              </a:prstGeom>
              <a:noFill/>
            </p:spPr>
            <p:txBody>
              <a:bodyPr wrap="none" lIns="0" tIns="0" rIns="0" bIns="0" rtlCol="0">
                <a:spAutoFit/>
              </a:bodyPr>
              <a:lstStyle/>
              <a:p>
                <a14:m>
                  <m:oMath xmlns:m="http://schemas.openxmlformats.org/officeDocument/2006/math">
                    <m:d>
                      <m:dPr>
                        <m:begChr m:val="|"/>
                        <m:endChr m:val="|"/>
                        <m:ctrlPr>
                          <a:rPr kumimoji="1" lang="en-US" altLang="zh-CN" b="1" i="1">
                            <a:solidFill>
                              <a:srgbClr val="C00000"/>
                            </a:solidFill>
                            <a:latin typeface="Cambria Math" panose="02040503050406030204" pitchFamily="18" charset="0"/>
                          </a:rPr>
                        </m:ctrlPr>
                      </m:dPr>
                      <m:e>
                        <m:acc>
                          <m:accPr>
                            <m:chr m:val="⃗"/>
                            <m:ctrlPr>
                              <a:rPr kumimoji="1" lang="zh-CN" altLang="en-US" b="1" i="1">
                                <a:solidFill>
                                  <a:srgbClr val="C00000"/>
                                </a:solidFill>
                                <a:latin typeface="Cambria Math" panose="02040503050406030204" pitchFamily="18" charset="0"/>
                              </a:rPr>
                            </m:ctrlPr>
                          </m:accPr>
                          <m:e>
                            <m:sSub>
                              <m:sSubPr>
                                <m:ctrlPr>
                                  <a:rPr kumimoji="1" lang="en-US" altLang="zh-CN" b="1" i="1">
                                    <a:solidFill>
                                      <a:srgbClr val="C00000"/>
                                    </a:solidFill>
                                    <a:latin typeface="Cambria Math" panose="02040503050406030204" pitchFamily="18" charset="0"/>
                                  </a:rPr>
                                </m:ctrlPr>
                              </m:sSubPr>
                              <m:e>
                                <m:r>
                                  <a:rPr kumimoji="1" lang="en-US" altLang="zh-CN" b="1" i="1">
                                    <a:solidFill>
                                      <a:srgbClr val="C00000"/>
                                    </a:solidFill>
                                    <a:latin typeface="Cambria Math" panose="02040503050406030204" pitchFamily="18" charset="0"/>
                                  </a:rPr>
                                  <m:t>𝒑</m:t>
                                </m:r>
                              </m:e>
                              <m:sub>
                                <m:r>
                                  <a:rPr kumimoji="1" lang="en-US" altLang="zh-CN" b="1" i="1">
                                    <a:solidFill>
                                      <a:srgbClr val="C00000"/>
                                    </a:solidFill>
                                    <a:latin typeface="Cambria Math" panose="02040503050406030204" pitchFamily="18" charset="0"/>
                                  </a:rPr>
                                  <m:t>𝟏</m:t>
                                </m:r>
                              </m:sub>
                            </m:sSub>
                          </m:e>
                        </m:acc>
                      </m:e>
                    </m:d>
                    <m:r>
                      <a:rPr kumimoji="1" lang="en-US" altLang="zh-CN" b="1" i="1">
                        <a:solidFill>
                          <a:srgbClr val="C00000"/>
                        </a:solidFill>
                        <a:latin typeface="Cambria Math" panose="02040503050406030204" pitchFamily="18" charset="0"/>
                      </a:rPr>
                      <m:t>=</m:t>
                    </m:r>
                    <m:d>
                      <m:dPr>
                        <m:begChr m:val="|"/>
                        <m:endChr m:val="|"/>
                        <m:ctrlPr>
                          <a:rPr kumimoji="1" lang="en-US" altLang="zh-CN" b="1" i="1">
                            <a:solidFill>
                              <a:srgbClr val="C00000"/>
                            </a:solidFill>
                            <a:latin typeface="Cambria Math" panose="02040503050406030204" pitchFamily="18" charset="0"/>
                          </a:rPr>
                        </m:ctrlPr>
                      </m:dPr>
                      <m:e>
                        <m:acc>
                          <m:accPr>
                            <m:chr m:val="⃗"/>
                            <m:ctrlPr>
                              <a:rPr kumimoji="1" lang="zh-CN" altLang="en-US" b="1" i="1">
                                <a:solidFill>
                                  <a:srgbClr val="C00000"/>
                                </a:solidFill>
                                <a:latin typeface="Cambria Math" panose="02040503050406030204" pitchFamily="18" charset="0"/>
                              </a:rPr>
                            </m:ctrlPr>
                          </m:accPr>
                          <m:e>
                            <m:sSub>
                              <m:sSubPr>
                                <m:ctrlPr>
                                  <a:rPr kumimoji="1" lang="en-US" altLang="zh-CN" b="1" i="1">
                                    <a:solidFill>
                                      <a:srgbClr val="C00000"/>
                                    </a:solidFill>
                                    <a:latin typeface="Cambria Math" panose="02040503050406030204" pitchFamily="18" charset="0"/>
                                  </a:rPr>
                                </m:ctrlPr>
                              </m:sSubPr>
                              <m:e>
                                <m:r>
                                  <a:rPr kumimoji="1" lang="en-US" altLang="zh-CN" b="1" i="1">
                                    <a:solidFill>
                                      <a:srgbClr val="C00000"/>
                                    </a:solidFill>
                                    <a:latin typeface="Cambria Math" panose="02040503050406030204" pitchFamily="18" charset="0"/>
                                  </a:rPr>
                                  <m:t>𝒑</m:t>
                                </m:r>
                              </m:e>
                              <m:sub>
                                <m:r>
                                  <a:rPr kumimoji="1" lang="en-US" altLang="zh-CN" b="1" i="1">
                                    <a:solidFill>
                                      <a:srgbClr val="C00000"/>
                                    </a:solidFill>
                                    <a:latin typeface="Cambria Math" panose="02040503050406030204" pitchFamily="18" charset="0"/>
                                  </a:rPr>
                                  <m:t>𝟐</m:t>
                                </m:r>
                              </m:sub>
                            </m:sSub>
                          </m:e>
                        </m:acc>
                      </m:e>
                    </m:d>
                  </m:oMath>
                </a14:m>
                <a:r>
                  <a:rPr kumimoji="1" lang="en-US" altLang="zh-CN" b="1" dirty="0">
                    <a:solidFill>
                      <a:srgbClr val="C00000"/>
                    </a:solidFill>
                    <a:latin typeface="Comic Sans MS" panose="030F0702030302020204" pitchFamily="66" charset="0"/>
                  </a:rPr>
                  <a:t>+</a:t>
                </a:r>
                <a:r>
                  <a:rPr kumimoji="1" lang="en-US" altLang="zh-CN" b="1" dirty="0">
                    <a:solidFill>
                      <a:srgbClr val="C00000"/>
                    </a:solidFill>
                  </a:rPr>
                  <a:t> </a:t>
                </a:r>
                <a14:m>
                  <m:oMath xmlns:m="http://schemas.openxmlformats.org/officeDocument/2006/math">
                    <m:d>
                      <m:dPr>
                        <m:begChr m:val="|"/>
                        <m:endChr m:val="|"/>
                        <m:ctrlPr>
                          <a:rPr kumimoji="1" lang="en-US" altLang="zh-CN" b="1" i="1">
                            <a:solidFill>
                              <a:srgbClr val="C00000"/>
                            </a:solidFill>
                            <a:latin typeface="Cambria Math" panose="02040503050406030204" pitchFamily="18" charset="0"/>
                          </a:rPr>
                        </m:ctrlPr>
                      </m:dPr>
                      <m:e>
                        <m:acc>
                          <m:accPr>
                            <m:chr m:val="⃗"/>
                            <m:ctrlPr>
                              <a:rPr kumimoji="1" lang="zh-CN" altLang="en-US" b="1" i="1">
                                <a:solidFill>
                                  <a:srgbClr val="C00000"/>
                                </a:solidFill>
                                <a:latin typeface="Cambria Math" panose="02040503050406030204" pitchFamily="18" charset="0"/>
                              </a:rPr>
                            </m:ctrlPr>
                          </m:accPr>
                          <m:e>
                            <m:sSub>
                              <m:sSubPr>
                                <m:ctrlPr>
                                  <a:rPr kumimoji="1" lang="en-US" altLang="zh-CN" b="1" i="1">
                                    <a:solidFill>
                                      <a:srgbClr val="C00000"/>
                                    </a:solidFill>
                                    <a:latin typeface="Cambria Math" panose="02040503050406030204" pitchFamily="18" charset="0"/>
                                  </a:rPr>
                                </m:ctrlPr>
                              </m:sSubPr>
                              <m:e>
                                <m:r>
                                  <a:rPr kumimoji="1" lang="en-US" altLang="zh-CN" b="1" i="1">
                                    <a:solidFill>
                                      <a:srgbClr val="C00000"/>
                                    </a:solidFill>
                                    <a:latin typeface="Cambria Math" panose="02040503050406030204" pitchFamily="18" charset="0"/>
                                  </a:rPr>
                                  <m:t>𝒑</m:t>
                                </m:r>
                              </m:e>
                              <m:sub>
                                <m:r>
                                  <a:rPr kumimoji="1" lang="en-US" altLang="zh-CN" b="1" i="1">
                                    <a:solidFill>
                                      <a:srgbClr val="C00000"/>
                                    </a:solidFill>
                                    <a:latin typeface="Cambria Math" panose="02040503050406030204" pitchFamily="18" charset="0"/>
                                  </a:rPr>
                                  <m:t>𝟑</m:t>
                                </m:r>
                              </m:sub>
                            </m:sSub>
                          </m:e>
                        </m:acc>
                      </m:e>
                    </m:d>
                  </m:oMath>
                </a14:m>
                <a:endParaRPr kumimoji="1" lang="zh-CN" altLang="en-US" b="1" dirty="0">
                  <a:solidFill>
                    <a:srgbClr val="C00000"/>
                  </a:solidFill>
                  <a:latin typeface="Comic Sans MS" panose="030F0702030302020204" pitchFamily="66" charset="0"/>
                </a:endParaRPr>
              </a:p>
            </p:txBody>
          </p:sp>
        </mc:Choice>
        <mc:Fallback xmlns="">
          <p:sp>
            <p:nvSpPr>
              <p:cNvPr id="102" name="TextBox 101"/>
              <p:cNvSpPr txBox="1">
                <a:spLocks noRot="1" noChangeAspect="1" noMove="1" noResize="1" noEditPoints="1" noAdjustHandles="1" noChangeArrowheads="1" noChangeShapeType="1" noTextEdit="1"/>
              </p:cNvSpPr>
              <p:nvPr/>
            </p:nvSpPr>
            <p:spPr>
              <a:xfrm>
                <a:off x="8500244" y="1625241"/>
                <a:ext cx="1747658" cy="276999"/>
              </a:xfrm>
              <a:prstGeom prst="rect">
                <a:avLst/>
              </a:prstGeom>
              <a:blipFill>
                <a:blip r:embed="rId16"/>
                <a:stretch>
                  <a:fillRect l="-725" t="-27273" b="-54545"/>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103" name="TextBox 102"/>
              <p:cNvSpPr txBox="1"/>
              <p:nvPr/>
            </p:nvSpPr>
            <p:spPr>
              <a:xfrm>
                <a:off x="8544423" y="3677362"/>
                <a:ext cx="1850250" cy="312650"/>
              </a:xfrm>
              <a:prstGeom prst="rect">
                <a:avLst/>
              </a:prstGeom>
              <a:noFill/>
            </p:spPr>
            <p:txBody>
              <a:bodyPr wrap="none" lIns="0" tIns="0" rIns="0" bIns="0" rtlCol="0">
                <a:spAutoFit/>
              </a:bodyPr>
              <a:lstStyle/>
              <a:p>
                <a14:m>
                  <m:oMath xmlns:m="http://schemas.openxmlformats.org/officeDocument/2006/math">
                    <m:d>
                      <m:dPr>
                        <m:begChr m:val="|"/>
                        <m:endChr m:val="|"/>
                        <m:ctrlPr>
                          <a:rPr kumimoji="1" lang="en-US" altLang="zh-CN" b="1" i="1">
                            <a:solidFill>
                              <a:srgbClr val="C00000"/>
                            </a:solidFill>
                            <a:latin typeface="Cambria Math" panose="02040503050406030204" pitchFamily="18" charset="0"/>
                          </a:rPr>
                        </m:ctrlPr>
                      </m:dPr>
                      <m:e>
                        <m:acc>
                          <m:accPr>
                            <m:chr m:val="⃗"/>
                            <m:ctrlPr>
                              <a:rPr kumimoji="1" lang="zh-CN" altLang="en-US" b="1" i="1">
                                <a:solidFill>
                                  <a:srgbClr val="C00000"/>
                                </a:solidFill>
                                <a:latin typeface="Cambria Math" panose="02040503050406030204" pitchFamily="18" charset="0"/>
                              </a:rPr>
                            </m:ctrlPr>
                          </m:accPr>
                          <m:e>
                            <m:sSub>
                              <m:sSubPr>
                                <m:ctrlPr>
                                  <a:rPr kumimoji="1" lang="en-US" altLang="zh-CN" b="1" i="1">
                                    <a:solidFill>
                                      <a:srgbClr val="C00000"/>
                                    </a:solidFill>
                                    <a:latin typeface="Cambria Math" panose="02040503050406030204" pitchFamily="18" charset="0"/>
                                  </a:rPr>
                                </m:ctrlPr>
                              </m:sSubPr>
                              <m:e>
                                <m:r>
                                  <a:rPr kumimoji="1" lang="en-US" altLang="zh-CN" b="1" i="1">
                                    <a:solidFill>
                                      <a:srgbClr val="C00000"/>
                                    </a:solidFill>
                                    <a:latin typeface="Cambria Math" panose="02040503050406030204" pitchFamily="18" charset="0"/>
                                  </a:rPr>
                                  <m:t>𝒑</m:t>
                                </m:r>
                              </m:e>
                              <m:sub>
                                <m:r>
                                  <a:rPr kumimoji="1" lang="en-US" altLang="zh-CN" b="1" i="1">
                                    <a:solidFill>
                                      <a:srgbClr val="C00000"/>
                                    </a:solidFill>
                                    <a:latin typeface="Cambria Math" panose="02040503050406030204" pitchFamily="18" charset="0"/>
                                  </a:rPr>
                                  <m:t>𝟏</m:t>
                                </m:r>
                              </m:sub>
                            </m:sSub>
                          </m:e>
                        </m:acc>
                      </m:e>
                    </m:d>
                    <m:r>
                      <a:rPr kumimoji="1" lang="en-US" altLang="zh-CN" b="1" i="1">
                        <a:solidFill>
                          <a:srgbClr val="C00000"/>
                        </a:solidFill>
                        <a:latin typeface="Cambria Math" panose="02040503050406030204" pitchFamily="18" charset="0"/>
                      </a:rPr>
                      <m:t>=</m:t>
                    </m:r>
                    <m:d>
                      <m:dPr>
                        <m:begChr m:val="|"/>
                        <m:endChr m:val="|"/>
                        <m:ctrlPr>
                          <a:rPr kumimoji="1" lang="en-US" altLang="zh-CN" b="1" i="1">
                            <a:solidFill>
                              <a:srgbClr val="C00000"/>
                            </a:solidFill>
                            <a:latin typeface="Cambria Math" panose="02040503050406030204" pitchFamily="18" charset="0"/>
                          </a:rPr>
                        </m:ctrlPr>
                      </m:dPr>
                      <m:e>
                        <m:acc>
                          <m:accPr>
                            <m:chr m:val="⃗"/>
                            <m:ctrlPr>
                              <a:rPr kumimoji="1" lang="zh-CN" altLang="en-US" b="1" i="1">
                                <a:solidFill>
                                  <a:srgbClr val="C00000"/>
                                </a:solidFill>
                                <a:latin typeface="Cambria Math" panose="02040503050406030204" pitchFamily="18" charset="0"/>
                              </a:rPr>
                            </m:ctrlPr>
                          </m:accPr>
                          <m:e>
                            <m:sSub>
                              <m:sSubPr>
                                <m:ctrlPr>
                                  <a:rPr kumimoji="1" lang="en-US" altLang="zh-CN" b="1" i="1">
                                    <a:solidFill>
                                      <a:srgbClr val="C00000"/>
                                    </a:solidFill>
                                    <a:latin typeface="Cambria Math" panose="02040503050406030204" pitchFamily="18" charset="0"/>
                                  </a:rPr>
                                </m:ctrlPr>
                              </m:sSubPr>
                              <m:e>
                                <m:r>
                                  <a:rPr kumimoji="1" lang="en-US" altLang="zh-CN" b="1" i="1">
                                    <a:solidFill>
                                      <a:srgbClr val="C00000"/>
                                    </a:solidFill>
                                    <a:latin typeface="Cambria Math" panose="02040503050406030204" pitchFamily="18" charset="0"/>
                                  </a:rPr>
                                  <m:t>𝒑</m:t>
                                </m:r>
                              </m:e>
                              <m:sub>
                                <m:r>
                                  <a:rPr kumimoji="1" lang="en-US" altLang="zh-CN" b="1" i="1">
                                    <a:solidFill>
                                      <a:srgbClr val="C00000"/>
                                    </a:solidFill>
                                    <a:latin typeface="Cambria Math" panose="02040503050406030204" pitchFamily="18" charset="0"/>
                                  </a:rPr>
                                  <m:t>𝟐</m:t>
                                </m:r>
                                <m:r>
                                  <a:rPr kumimoji="1" lang="en-US" altLang="zh-CN" b="1" i="1">
                                    <a:solidFill>
                                      <a:srgbClr val="C00000"/>
                                    </a:solidFill>
                                    <a:latin typeface="Cambria Math" panose="02040503050406030204" pitchFamily="18" charset="0"/>
                                    <a:ea typeface="Cambria Math" panose="02040503050406030204" pitchFamily="18" charset="0"/>
                                  </a:rPr>
                                  <m:t>∥</m:t>
                                </m:r>
                              </m:sub>
                            </m:sSub>
                          </m:e>
                        </m:acc>
                      </m:e>
                    </m:d>
                  </m:oMath>
                </a14:m>
                <a:r>
                  <a:rPr kumimoji="1" lang="en-US" altLang="zh-CN" b="1" dirty="0">
                    <a:solidFill>
                      <a:srgbClr val="C00000"/>
                    </a:solidFill>
                    <a:latin typeface="Comic Sans MS" panose="030F0702030302020204" pitchFamily="66" charset="0"/>
                  </a:rPr>
                  <a:t>+</a:t>
                </a:r>
                <a:r>
                  <a:rPr kumimoji="1" lang="en-US" altLang="zh-CN" b="1" dirty="0">
                    <a:solidFill>
                      <a:srgbClr val="C00000"/>
                    </a:solidFill>
                  </a:rPr>
                  <a:t> </a:t>
                </a:r>
                <a14:m>
                  <m:oMath xmlns:m="http://schemas.openxmlformats.org/officeDocument/2006/math">
                    <m:d>
                      <m:dPr>
                        <m:begChr m:val="|"/>
                        <m:endChr m:val="|"/>
                        <m:ctrlPr>
                          <a:rPr kumimoji="1" lang="en-US" altLang="zh-CN" b="1" i="1">
                            <a:solidFill>
                              <a:srgbClr val="C00000"/>
                            </a:solidFill>
                            <a:latin typeface="Cambria Math" panose="02040503050406030204" pitchFamily="18" charset="0"/>
                          </a:rPr>
                        </m:ctrlPr>
                      </m:dPr>
                      <m:e>
                        <m:acc>
                          <m:accPr>
                            <m:chr m:val="⃗"/>
                            <m:ctrlPr>
                              <a:rPr kumimoji="1" lang="zh-CN" altLang="en-US" b="1" i="1">
                                <a:solidFill>
                                  <a:srgbClr val="C00000"/>
                                </a:solidFill>
                                <a:latin typeface="Cambria Math" panose="02040503050406030204" pitchFamily="18" charset="0"/>
                              </a:rPr>
                            </m:ctrlPr>
                          </m:accPr>
                          <m:e>
                            <m:sSub>
                              <m:sSubPr>
                                <m:ctrlPr>
                                  <a:rPr kumimoji="1" lang="en-US" altLang="zh-CN" b="1" i="1">
                                    <a:solidFill>
                                      <a:srgbClr val="C00000"/>
                                    </a:solidFill>
                                    <a:latin typeface="Cambria Math" panose="02040503050406030204" pitchFamily="18" charset="0"/>
                                  </a:rPr>
                                </m:ctrlPr>
                              </m:sSubPr>
                              <m:e>
                                <m:r>
                                  <a:rPr kumimoji="1" lang="en-US" altLang="zh-CN" b="1" i="1">
                                    <a:solidFill>
                                      <a:srgbClr val="C00000"/>
                                    </a:solidFill>
                                    <a:latin typeface="Cambria Math" panose="02040503050406030204" pitchFamily="18" charset="0"/>
                                  </a:rPr>
                                  <m:t>𝒑</m:t>
                                </m:r>
                              </m:e>
                              <m:sub>
                                <m:r>
                                  <a:rPr kumimoji="1" lang="en-US" altLang="zh-CN" b="1" i="1">
                                    <a:solidFill>
                                      <a:srgbClr val="C00000"/>
                                    </a:solidFill>
                                    <a:latin typeface="Cambria Math" panose="02040503050406030204" pitchFamily="18" charset="0"/>
                                  </a:rPr>
                                  <m:t>𝟑</m:t>
                                </m:r>
                                <m:r>
                                  <a:rPr kumimoji="1" lang="en-US" altLang="zh-CN" b="1" i="1">
                                    <a:solidFill>
                                      <a:srgbClr val="C00000"/>
                                    </a:solidFill>
                                    <a:latin typeface="Cambria Math" panose="02040503050406030204" pitchFamily="18" charset="0"/>
                                    <a:ea typeface="Cambria Math" panose="02040503050406030204" pitchFamily="18" charset="0"/>
                                  </a:rPr>
                                  <m:t>∥</m:t>
                                </m:r>
                              </m:sub>
                            </m:sSub>
                          </m:e>
                        </m:acc>
                      </m:e>
                    </m:d>
                  </m:oMath>
                </a14:m>
                <a:endParaRPr kumimoji="1" lang="zh-CN" altLang="en-US" b="1" dirty="0">
                  <a:solidFill>
                    <a:srgbClr val="C00000"/>
                  </a:solidFill>
                  <a:latin typeface="Comic Sans MS" panose="030F0702030302020204" pitchFamily="66" charset="0"/>
                </a:endParaRPr>
              </a:p>
            </p:txBody>
          </p:sp>
        </mc:Choice>
        <mc:Fallback xmlns="">
          <p:sp>
            <p:nvSpPr>
              <p:cNvPr id="103" name="TextBox 102"/>
              <p:cNvSpPr txBox="1">
                <a:spLocks noRot="1" noChangeAspect="1" noMove="1" noResize="1" noEditPoints="1" noAdjustHandles="1" noChangeArrowheads="1" noChangeShapeType="1" noTextEdit="1"/>
              </p:cNvSpPr>
              <p:nvPr/>
            </p:nvSpPr>
            <p:spPr>
              <a:xfrm>
                <a:off x="8544423" y="3677362"/>
                <a:ext cx="1850250" cy="312650"/>
              </a:xfrm>
              <a:prstGeom prst="rect">
                <a:avLst/>
              </a:prstGeom>
              <a:blipFill>
                <a:blip r:embed="rId17"/>
                <a:stretch>
                  <a:fillRect l="-680" t="-15385" b="-38462"/>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104" name="TextBox 103"/>
              <p:cNvSpPr txBox="1"/>
              <p:nvPr/>
            </p:nvSpPr>
            <p:spPr>
              <a:xfrm>
                <a:off x="9012485" y="6283468"/>
                <a:ext cx="1789336" cy="276999"/>
              </a:xfrm>
              <a:prstGeom prst="rect">
                <a:avLst/>
              </a:prstGeom>
              <a:noFill/>
            </p:spPr>
            <p:txBody>
              <a:bodyPr wrap="none" lIns="0" tIns="0" rIns="0" bIns="0" rtlCol="0">
                <a:spAutoFit/>
              </a:bodyPr>
              <a:lstStyle/>
              <a:p>
                <a14:m>
                  <m:oMath xmlns:m="http://schemas.openxmlformats.org/officeDocument/2006/math">
                    <m:d>
                      <m:dPr>
                        <m:begChr m:val="|"/>
                        <m:endChr m:val="|"/>
                        <m:ctrlPr>
                          <a:rPr kumimoji="1" lang="en-US" altLang="zh-CN" b="1" i="1">
                            <a:solidFill>
                              <a:srgbClr val="C00000"/>
                            </a:solidFill>
                            <a:latin typeface="Cambria Math" panose="02040503050406030204" pitchFamily="18" charset="0"/>
                          </a:rPr>
                        </m:ctrlPr>
                      </m:dPr>
                      <m:e>
                        <m:acc>
                          <m:accPr>
                            <m:chr m:val="⃗"/>
                            <m:ctrlPr>
                              <a:rPr kumimoji="1" lang="zh-CN" altLang="en-US" b="1" i="1">
                                <a:solidFill>
                                  <a:srgbClr val="C00000"/>
                                </a:solidFill>
                                <a:latin typeface="Cambria Math" panose="02040503050406030204" pitchFamily="18" charset="0"/>
                              </a:rPr>
                            </m:ctrlPr>
                          </m:accPr>
                          <m:e>
                            <m:sSub>
                              <m:sSubPr>
                                <m:ctrlPr>
                                  <a:rPr kumimoji="1" lang="en-US" altLang="zh-CN" b="1" i="1">
                                    <a:solidFill>
                                      <a:srgbClr val="C00000"/>
                                    </a:solidFill>
                                    <a:latin typeface="Cambria Math" panose="02040503050406030204" pitchFamily="18" charset="0"/>
                                  </a:rPr>
                                </m:ctrlPr>
                              </m:sSubPr>
                              <m:e>
                                <m:r>
                                  <a:rPr kumimoji="1" lang="en-US" altLang="zh-CN" b="1" i="1">
                                    <a:solidFill>
                                      <a:srgbClr val="C00000"/>
                                    </a:solidFill>
                                    <a:latin typeface="Cambria Math" panose="02040503050406030204" pitchFamily="18" charset="0"/>
                                  </a:rPr>
                                  <m:t>𝒑</m:t>
                                </m:r>
                              </m:e>
                              <m:sub>
                                <m:r>
                                  <a:rPr kumimoji="1" lang="en-US" altLang="zh-CN" b="1" i="1">
                                    <a:solidFill>
                                      <a:srgbClr val="C00000"/>
                                    </a:solidFill>
                                    <a:latin typeface="Cambria Math" panose="02040503050406030204" pitchFamily="18" charset="0"/>
                                  </a:rPr>
                                  <m:t>𝟏</m:t>
                                </m:r>
                              </m:sub>
                            </m:sSub>
                          </m:e>
                        </m:acc>
                      </m:e>
                    </m:d>
                    <m:r>
                      <a:rPr kumimoji="1" lang="en-US" altLang="zh-CN" b="1" i="1">
                        <a:solidFill>
                          <a:srgbClr val="C00000"/>
                        </a:solidFill>
                        <a:latin typeface="Cambria Math" panose="02040503050406030204" pitchFamily="18" charset="0"/>
                      </a:rPr>
                      <m:t>=</m:t>
                    </m:r>
                    <m:d>
                      <m:dPr>
                        <m:begChr m:val="|"/>
                        <m:endChr m:val="|"/>
                        <m:ctrlPr>
                          <a:rPr kumimoji="1" lang="en-US" altLang="zh-CN" b="1" i="1">
                            <a:solidFill>
                              <a:srgbClr val="C00000"/>
                            </a:solidFill>
                            <a:latin typeface="Cambria Math" panose="02040503050406030204" pitchFamily="18" charset="0"/>
                          </a:rPr>
                        </m:ctrlPr>
                      </m:dPr>
                      <m:e>
                        <m:acc>
                          <m:accPr>
                            <m:chr m:val="⃗"/>
                            <m:ctrlPr>
                              <a:rPr kumimoji="1" lang="zh-CN" altLang="en-US" b="1" i="1">
                                <a:solidFill>
                                  <a:srgbClr val="C00000"/>
                                </a:solidFill>
                                <a:latin typeface="Cambria Math" panose="02040503050406030204" pitchFamily="18" charset="0"/>
                              </a:rPr>
                            </m:ctrlPr>
                          </m:accPr>
                          <m:e>
                            <m:sSub>
                              <m:sSubPr>
                                <m:ctrlPr>
                                  <a:rPr kumimoji="1" lang="en-US" altLang="zh-CN" b="1" i="1">
                                    <a:solidFill>
                                      <a:srgbClr val="C00000"/>
                                    </a:solidFill>
                                    <a:latin typeface="Cambria Math" panose="02040503050406030204" pitchFamily="18" charset="0"/>
                                  </a:rPr>
                                </m:ctrlPr>
                              </m:sSubPr>
                              <m:e>
                                <m:r>
                                  <a:rPr kumimoji="1" lang="en-US" altLang="zh-CN" b="1" i="1">
                                    <a:solidFill>
                                      <a:srgbClr val="C00000"/>
                                    </a:solidFill>
                                    <a:latin typeface="Cambria Math" panose="02040503050406030204" pitchFamily="18" charset="0"/>
                                  </a:rPr>
                                  <m:t>𝒑</m:t>
                                </m:r>
                              </m:e>
                              <m:sub>
                                <m:r>
                                  <a:rPr kumimoji="1" lang="en-US" altLang="zh-CN" b="1" i="1">
                                    <a:solidFill>
                                      <a:srgbClr val="C00000"/>
                                    </a:solidFill>
                                    <a:latin typeface="Cambria Math" panose="02040503050406030204" pitchFamily="18" charset="0"/>
                                  </a:rPr>
                                  <m:t>𝟐</m:t>
                                </m:r>
                              </m:sub>
                            </m:sSub>
                          </m:e>
                        </m:acc>
                      </m:e>
                    </m:d>
                    <m:r>
                      <a:rPr kumimoji="1" lang="en-US" altLang="zh-CN" b="1">
                        <a:solidFill>
                          <a:srgbClr val="C00000"/>
                        </a:solidFill>
                        <a:latin typeface="Cambria Math" panose="02040503050406030204" pitchFamily="18" charset="0"/>
                      </a:rPr>
                      <m:t>=</m:t>
                    </m:r>
                  </m:oMath>
                </a14:m>
                <a:r>
                  <a:rPr kumimoji="1" lang="en-US" altLang="zh-CN" b="1" dirty="0">
                    <a:solidFill>
                      <a:srgbClr val="C00000"/>
                    </a:solidFill>
                  </a:rPr>
                  <a:t> </a:t>
                </a:r>
                <a14:m>
                  <m:oMath xmlns:m="http://schemas.openxmlformats.org/officeDocument/2006/math">
                    <m:d>
                      <m:dPr>
                        <m:begChr m:val="|"/>
                        <m:endChr m:val="|"/>
                        <m:ctrlPr>
                          <a:rPr kumimoji="1" lang="en-US" altLang="zh-CN" b="1" i="1">
                            <a:solidFill>
                              <a:srgbClr val="C00000"/>
                            </a:solidFill>
                            <a:latin typeface="Cambria Math" panose="02040503050406030204" pitchFamily="18" charset="0"/>
                          </a:rPr>
                        </m:ctrlPr>
                      </m:dPr>
                      <m:e>
                        <m:acc>
                          <m:accPr>
                            <m:chr m:val="⃗"/>
                            <m:ctrlPr>
                              <a:rPr kumimoji="1" lang="zh-CN" altLang="en-US" b="1" i="1">
                                <a:solidFill>
                                  <a:srgbClr val="C00000"/>
                                </a:solidFill>
                                <a:latin typeface="Cambria Math" panose="02040503050406030204" pitchFamily="18" charset="0"/>
                              </a:rPr>
                            </m:ctrlPr>
                          </m:accPr>
                          <m:e>
                            <m:sSub>
                              <m:sSubPr>
                                <m:ctrlPr>
                                  <a:rPr kumimoji="1" lang="en-US" altLang="zh-CN" b="1" i="1">
                                    <a:solidFill>
                                      <a:srgbClr val="C00000"/>
                                    </a:solidFill>
                                    <a:latin typeface="Cambria Math" panose="02040503050406030204" pitchFamily="18" charset="0"/>
                                  </a:rPr>
                                </m:ctrlPr>
                              </m:sSubPr>
                              <m:e>
                                <m:r>
                                  <a:rPr kumimoji="1" lang="en-US" altLang="zh-CN" b="1" i="1">
                                    <a:solidFill>
                                      <a:srgbClr val="C00000"/>
                                    </a:solidFill>
                                    <a:latin typeface="Cambria Math" panose="02040503050406030204" pitchFamily="18" charset="0"/>
                                  </a:rPr>
                                  <m:t>𝒑</m:t>
                                </m:r>
                              </m:e>
                              <m:sub>
                                <m:r>
                                  <a:rPr kumimoji="1" lang="en-US" altLang="zh-CN" b="1" i="1">
                                    <a:solidFill>
                                      <a:srgbClr val="C00000"/>
                                    </a:solidFill>
                                    <a:latin typeface="Cambria Math" panose="02040503050406030204" pitchFamily="18" charset="0"/>
                                  </a:rPr>
                                  <m:t>𝟑</m:t>
                                </m:r>
                              </m:sub>
                            </m:sSub>
                          </m:e>
                        </m:acc>
                      </m:e>
                    </m:d>
                  </m:oMath>
                </a14:m>
                <a:endParaRPr kumimoji="1" lang="zh-CN" altLang="en-US" b="1" dirty="0">
                  <a:solidFill>
                    <a:srgbClr val="C00000"/>
                  </a:solidFill>
                  <a:latin typeface="Comic Sans MS" panose="030F0702030302020204" pitchFamily="66" charset="0"/>
                </a:endParaRPr>
              </a:p>
            </p:txBody>
          </p:sp>
        </mc:Choice>
        <mc:Fallback xmlns="">
          <p:sp>
            <p:nvSpPr>
              <p:cNvPr id="104" name="TextBox 103"/>
              <p:cNvSpPr txBox="1">
                <a:spLocks noRot="1" noChangeAspect="1" noMove="1" noResize="1" noEditPoints="1" noAdjustHandles="1" noChangeArrowheads="1" noChangeShapeType="1" noTextEdit="1"/>
              </p:cNvSpPr>
              <p:nvPr/>
            </p:nvSpPr>
            <p:spPr>
              <a:xfrm>
                <a:off x="9012485" y="6283468"/>
                <a:ext cx="1789336" cy="276999"/>
              </a:xfrm>
              <a:prstGeom prst="rect">
                <a:avLst/>
              </a:prstGeom>
              <a:blipFill>
                <a:blip r:embed="rId18"/>
                <a:stretch>
                  <a:fillRect l="-704" b="-26087"/>
                </a:stretch>
              </a:blipFill>
            </p:spPr>
            <p:txBody>
              <a:bodyPr/>
              <a:lstStyle/>
              <a:p>
                <a:r>
                  <a:rPr lang="en-CN">
                    <a:noFill/>
                  </a:rPr>
                  <a:t> </a:t>
                </a:r>
              </a:p>
            </p:txBody>
          </p:sp>
        </mc:Fallback>
      </mc:AlternateContent>
      <p:sp>
        <p:nvSpPr>
          <p:cNvPr id="67" name="Title 5">
            <a:extLst>
              <a:ext uri="{FF2B5EF4-FFF2-40B4-BE49-F238E27FC236}">
                <a16:creationId xmlns:a16="http://schemas.microsoft.com/office/drawing/2014/main" id="{65061AA3-2E42-764C-B2CD-58964F22363A}"/>
              </a:ext>
            </a:extLst>
          </p:cNvPr>
          <p:cNvSpPr>
            <a:spLocks noGrp="1"/>
          </p:cNvSpPr>
          <p:nvPr>
            <p:ph type="title"/>
          </p:nvPr>
        </p:nvSpPr>
        <p:spPr>
          <a:xfrm>
            <a:off x="0" y="102530"/>
            <a:ext cx="12191999" cy="441964"/>
          </a:xfrm>
        </p:spPr>
        <p:txBody>
          <a:bodyPr/>
          <a:lstStyle/>
          <a:p>
            <a:r>
              <a:rPr lang="en-US" altLang="zh-CN" dirty="0"/>
              <a:t>3N-SRC</a:t>
            </a:r>
            <a:endParaRPr lang="en-CN" dirty="0"/>
          </a:p>
        </p:txBody>
      </p:sp>
      <p:sp>
        <p:nvSpPr>
          <p:cNvPr id="68" name="Text Placeholder 6">
            <a:extLst>
              <a:ext uri="{FF2B5EF4-FFF2-40B4-BE49-F238E27FC236}">
                <a16:creationId xmlns:a16="http://schemas.microsoft.com/office/drawing/2014/main" id="{FF500168-6FC4-804B-9930-43FE077B1C8E}"/>
              </a:ext>
            </a:extLst>
          </p:cNvPr>
          <p:cNvSpPr>
            <a:spLocks noGrp="1"/>
          </p:cNvSpPr>
          <p:nvPr>
            <p:ph type="body" sz="half" idx="2"/>
          </p:nvPr>
        </p:nvSpPr>
        <p:spPr>
          <a:xfrm>
            <a:off x="218369" y="643535"/>
            <a:ext cx="6243894" cy="351623"/>
          </a:xfrm>
        </p:spPr>
        <p:txBody>
          <a:bodyPr/>
          <a:lstStyle/>
          <a:p>
            <a:r>
              <a:rPr lang="en-CN" dirty="0"/>
              <a:t>更加复杂的实验探测</a:t>
            </a:r>
          </a:p>
        </p:txBody>
      </p:sp>
      <p:sp>
        <p:nvSpPr>
          <p:cNvPr id="77" name="TextBox 76">
            <a:extLst>
              <a:ext uri="{FF2B5EF4-FFF2-40B4-BE49-F238E27FC236}">
                <a16:creationId xmlns:a16="http://schemas.microsoft.com/office/drawing/2014/main" id="{03AF8D71-E66F-564A-A9B4-949C40AE31C6}"/>
              </a:ext>
            </a:extLst>
          </p:cNvPr>
          <p:cNvSpPr txBox="1"/>
          <p:nvPr/>
        </p:nvSpPr>
        <p:spPr>
          <a:xfrm>
            <a:off x="3607524" y="5984552"/>
            <a:ext cx="1568956" cy="338554"/>
          </a:xfrm>
          <a:prstGeom prst="rect">
            <a:avLst/>
          </a:prstGeom>
          <a:noFill/>
        </p:spPr>
        <p:txBody>
          <a:bodyPr wrap="none" rtlCol="0">
            <a:spAutoFit/>
          </a:bodyPr>
          <a:lstStyle/>
          <a:p>
            <a:r>
              <a:rPr lang="en-US" sz="1600" i="1" dirty="0">
                <a:solidFill>
                  <a:srgbClr val="00B050"/>
                </a:solidFill>
                <a:latin typeface="Baskerville" charset="0"/>
                <a:ea typeface="Baskerville" charset="0"/>
                <a:cs typeface="Baskerville" charset="0"/>
              </a:rPr>
              <a:t>3N-SRC</a:t>
            </a:r>
            <a:r>
              <a:rPr lang="en-US" altLang="zh-CN" sz="1600" i="1" dirty="0">
                <a:solidFill>
                  <a:srgbClr val="00B050"/>
                </a:solidFill>
                <a:latin typeface="Baskerville" charset="0"/>
                <a:ea typeface="Baskerville" charset="0"/>
                <a:cs typeface="Baskerville" charset="0"/>
              </a:rPr>
              <a:t> (2&lt;x&lt;3)</a:t>
            </a:r>
            <a:endParaRPr lang="en-US" sz="1600" i="1" dirty="0">
              <a:solidFill>
                <a:srgbClr val="00B050"/>
              </a:solidFill>
              <a:latin typeface="Baskerville" charset="0"/>
              <a:ea typeface="Baskerville" charset="0"/>
              <a:cs typeface="Baskerville" charset="0"/>
            </a:endParaRPr>
          </a:p>
        </p:txBody>
      </p:sp>
      <p:graphicFrame>
        <p:nvGraphicFramePr>
          <p:cNvPr id="85" name="Object 84">
            <a:extLst>
              <a:ext uri="{FF2B5EF4-FFF2-40B4-BE49-F238E27FC236}">
                <a16:creationId xmlns:a16="http://schemas.microsoft.com/office/drawing/2014/main" id="{339C2941-6336-DD42-84D7-33B568ACB253}"/>
              </a:ext>
            </a:extLst>
          </p:cNvPr>
          <p:cNvGraphicFramePr>
            <a:graphicFrameLocks noChangeAspect="1"/>
          </p:cNvGraphicFramePr>
          <p:nvPr>
            <p:extLst>
              <p:ext uri="{D42A27DB-BD31-4B8C-83A1-F6EECF244321}">
                <p14:modId xmlns:p14="http://schemas.microsoft.com/office/powerpoint/2010/main" val="1438308011"/>
              </p:ext>
            </p:extLst>
          </p:nvPr>
        </p:nvGraphicFramePr>
        <p:xfrm>
          <a:off x="1522306" y="5861162"/>
          <a:ext cx="1866900" cy="625475"/>
        </p:xfrm>
        <a:graphic>
          <a:graphicData uri="http://schemas.openxmlformats.org/presentationml/2006/ole">
            <mc:AlternateContent xmlns:mc="http://schemas.openxmlformats.org/markup-compatibility/2006">
              <mc:Choice xmlns:v="urn:schemas-microsoft-com:vml" Requires="v">
                <p:oleObj spid="_x0000_s3216" name="Equation" r:id="rId19" imgW="1422400" imgH="457200" progId="Equation.3">
                  <p:embed/>
                </p:oleObj>
              </mc:Choice>
              <mc:Fallback>
                <p:oleObj name="Equation" r:id="rId19" imgW="1422400" imgH="457200" progId="Equation.3">
                  <p:embed/>
                  <p:pic>
                    <p:nvPicPr>
                      <p:cNvPr id="77" name="Object 76">
                        <a:extLst>
                          <a:ext uri="{FF2B5EF4-FFF2-40B4-BE49-F238E27FC236}">
                            <a16:creationId xmlns:a16="http://schemas.microsoft.com/office/drawing/2014/main" id="{A2815326-1E8B-6444-98AE-466DC0C70CB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22306" y="5861162"/>
                        <a:ext cx="1866900" cy="625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0" name="TextBox 99">
            <a:extLst>
              <a:ext uri="{FF2B5EF4-FFF2-40B4-BE49-F238E27FC236}">
                <a16:creationId xmlns:a16="http://schemas.microsoft.com/office/drawing/2014/main" id="{26C4CD75-CA31-2D45-94E1-FDA5CEC33EEF}"/>
              </a:ext>
            </a:extLst>
          </p:cNvPr>
          <p:cNvSpPr txBox="1"/>
          <p:nvPr/>
        </p:nvSpPr>
        <p:spPr>
          <a:xfrm>
            <a:off x="658576" y="5181861"/>
            <a:ext cx="5971995" cy="461858"/>
          </a:xfrm>
          <a:prstGeom prst="rect">
            <a:avLst/>
          </a:prstGeom>
          <a:noFill/>
        </p:spPr>
        <p:txBody>
          <a:bodyPr wrap="square" rtlCol="0">
            <a:spAutoFit/>
          </a:bodyPr>
          <a:lstStyle/>
          <a:p>
            <a:pPr marL="285750" indent="-285750">
              <a:lnSpc>
                <a:spcPct val="150000"/>
              </a:lnSpc>
              <a:spcBef>
                <a:spcPct val="20000"/>
              </a:spcBef>
              <a:buFont typeface="Wingdings" pitchFamily="2" charset="2"/>
              <a:buChar char="q"/>
            </a:pPr>
            <a:r>
              <a:rPr kumimoji="1" lang="zh-CN" altLang="en-US" dirty="0">
                <a:solidFill>
                  <a:schemeClr val="tx1">
                    <a:lumMod val="95000"/>
                    <a:lumOff val="5000"/>
                  </a:schemeClr>
                </a:solidFill>
                <a:latin typeface="Baskerville" panose="02020502070401020303" pitchFamily="18" charset="0"/>
              </a:rPr>
              <a:t>可能通过单举测量</a:t>
            </a:r>
            <a:r>
              <a:rPr kumimoji="1" lang="en-US" altLang="zh-CN" dirty="0">
                <a:solidFill>
                  <a:schemeClr val="tx1">
                    <a:lumMod val="95000"/>
                    <a:lumOff val="5000"/>
                  </a:schemeClr>
                </a:solidFill>
                <a:latin typeface="Baskerville" panose="02020502070401020303" pitchFamily="18" charset="0"/>
                <a:sym typeface="Wingdings" pitchFamily="2" charset="2"/>
              </a:rPr>
              <a:t></a:t>
            </a:r>
            <a:r>
              <a:rPr lang="en-US" dirty="0" err="1">
                <a:solidFill>
                  <a:schemeClr val="bg2">
                    <a:lumMod val="10000"/>
                  </a:schemeClr>
                </a:solidFill>
                <a:latin typeface="Baskerville Old Face" pitchFamily="18" charset="0"/>
                <a:cs typeface="Times New Roman" pitchFamily="18" charset="0"/>
              </a:rPr>
              <a:t>重核与轻核的QES反应截面比值</a:t>
            </a:r>
            <a:r>
              <a:rPr lang="en-US" dirty="0">
                <a:solidFill>
                  <a:schemeClr val="bg2">
                    <a:lumMod val="10000"/>
                  </a:schemeClr>
                </a:solidFill>
                <a:latin typeface="Baskerville Old Face" pitchFamily="18" charset="0"/>
                <a:cs typeface="Times New Roman" pitchFamily="18" charset="0"/>
              </a:rPr>
              <a:t>:</a:t>
            </a:r>
          </a:p>
        </p:txBody>
      </p:sp>
      <p:sp>
        <p:nvSpPr>
          <p:cNvPr id="7" name="Slide Number Placeholder 6">
            <a:extLst>
              <a:ext uri="{FF2B5EF4-FFF2-40B4-BE49-F238E27FC236}">
                <a16:creationId xmlns:a16="http://schemas.microsoft.com/office/drawing/2014/main" id="{536372BB-570B-0342-822E-8C2CAA86BDB3}"/>
              </a:ext>
            </a:extLst>
          </p:cNvPr>
          <p:cNvSpPr>
            <a:spLocks noGrp="1"/>
          </p:cNvSpPr>
          <p:nvPr>
            <p:ph type="sldNum" sz="quarter" idx="12"/>
          </p:nvPr>
        </p:nvSpPr>
        <p:spPr/>
        <p:txBody>
          <a:bodyPr/>
          <a:lstStyle/>
          <a:p>
            <a:fld id="{368F8058-DDCF-45E4-8BCD-8D913568A213}" type="slidenum">
              <a:rPr lang="LID4096" smtClean="0"/>
              <a:t>14</a:t>
            </a:fld>
            <a:r>
              <a:rPr lang="en-US" altLang="zh-CN"/>
              <a:t>/22</a:t>
            </a:r>
            <a:endParaRPr lang="LID4096"/>
          </a:p>
        </p:txBody>
      </p:sp>
      <p:pic>
        <p:nvPicPr>
          <p:cNvPr id="81" name="Picture 80">
            <a:extLst>
              <a:ext uri="{FF2B5EF4-FFF2-40B4-BE49-F238E27FC236}">
                <a16:creationId xmlns:a16="http://schemas.microsoft.com/office/drawing/2014/main" id="{6AFFF8C0-263F-7343-980C-9DF472C6896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00693" y="2455698"/>
            <a:ext cx="3679245" cy="2699816"/>
          </a:xfrm>
          <a:prstGeom prst="rect">
            <a:avLst/>
          </a:prstGeom>
        </p:spPr>
      </p:pic>
      <p:sp>
        <p:nvSpPr>
          <p:cNvPr id="4" name="TextBox 3">
            <a:extLst>
              <a:ext uri="{FF2B5EF4-FFF2-40B4-BE49-F238E27FC236}">
                <a16:creationId xmlns:a16="http://schemas.microsoft.com/office/drawing/2014/main" id="{1BDDE543-56F0-564D-840E-B91FF893404B}"/>
              </a:ext>
            </a:extLst>
          </p:cNvPr>
          <p:cNvSpPr txBox="1"/>
          <p:nvPr/>
        </p:nvSpPr>
        <p:spPr>
          <a:xfrm>
            <a:off x="7014258" y="6585995"/>
            <a:ext cx="184731" cy="369332"/>
          </a:xfrm>
          <a:prstGeom prst="rect">
            <a:avLst/>
          </a:prstGeom>
          <a:noFill/>
        </p:spPr>
        <p:txBody>
          <a:bodyPr wrap="none" rtlCol="0">
            <a:spAutoFit/>
          </a:bodyPr>
          <a:lstStyle/>
          <a:p>
            <a:endParaRPr lang="en-CN"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10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BABDB-9129-EB4F-BE1F-736D717027F1}"/>
              </a:ext>
            </a:extLst>
          </p:cNvPr>
          <p:cNvSpPr>
            <a:spLocks noGrp="1"/>
          </p:cNvSpPr>
          <p:nvPr>
            <p:ph type="title"/>
          </p:nvPr>
        </p:nvSpPr>
        <p:spPr/>
        <p:txBody>
          <a:bodyPr/>
          <a:lstStyle/>
          <a:p>
            <a:r>
              <a:rPr lang="en-CN" dirty="0"/>
              <a:t>3N-SRC</a:t>
            </a:r>
          </a:p>
        </p:txBody>
      </p:sp>
      <p:sp>
        <p:nvSpPr>
          <p:cNvPr id="3" name="Text Placeholder 2">
            <a:extLst>
              <a:ext uri="{FF2B5EF4-FFF2-40B4-BE49-F238E27FC236}">
                <a16:creationId xmlns:a16="http://schemas.microsoft.com/office/drawing/2014/main" id="{2416A683-EB4E-4C44-B6A5-0F039B8DF118}"/>
              </a:ext>
            </a:extLst>
          </p:cNvPr>
          <p:cNvSpPr>
            <a:spLocks noGrp="1"/>
          </p:cNvSpPr>
          <p:nvPr>
            <p:ph type="body" sz="half" idx="2"/>
          </p:nvPr>
        </p:nvSpPr>
        <p:spPr/>
        <p:txBody>
          <a:bodyPr/>
          <a:lstStyle/>
          <a:p>
            <a:r>
              <a:rPr lang="en-CN" dirty="0"/>
              <a:t>J</a:t>
            </a:r>
            <a:r>
              <a:rPr lang="en-US" dirty="0"/>
              <a:t>l</a:t>
            </a:r>
            <a:r>
              <a:rPr lang="en-CN" dirty="0"/>
              <a:t>ab</a:t>
            </a:r>
            <a:r>
              <a:rPr lang="zh-CN" altLang="en-US" dirty="0"/>
              <a:t> 实验结果</a:t>
            </a:r>
            <a:endParaRPr lang="en-CN" dirty="0"/>
          </a:p>
        </p:txBody>
      </p:sp>
      <p:pic>
        <p:nvPicPr>
          <p:cNvPr id="4" name="Picture 8">
            <a:extLst>
              <a:ext uri="{FF2B5EF4-FFF2-40B4-BE49-F238E27FC236}">
                <a16:creationId xmlns:a16="http://schemas.microsoft.com/office/drawing/2014/main" id="{FC236CD6-CEDD-5C44-AC6F-3F7D5A6F3611}"/>
              </a:ext>
            </a:extLst>
          </p:cNvPr>
          <p:cNvPicPr>
            <a:picLocks noChangeAspect="1" noChangeArrowheads="1"/>
          </p:cNvPicPr>
          <p:nvPr/>
        </p:nvPicPr>
        <p:blipFill>
          <a:blip r:embed="rId2" cstate="print"/>
          <a:srcRect l="6123" t="9532" r="9184" b="5199"/>
          <a:stretch>
            <a:fillRect/>
          </a:stretch>
        </p:blipFill>
        <p:spPr bwMode="auto">
          <a:xfrm>
            <a:off x="459818" y="3135764"/>
            <a:ext cx="4293909" cy="3054467"/>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2013CDBC-585D-9143-BB9D-E1AE2A1DADEB}"/>
              </a:ext>
            </a:extLst>
          </p:cNvPr>
          <p:cNvSpPr txBox="1"/>
          <p:nvPr/>
        </p:nvSpPr>
        <p:spPr>
          <a:xfrm>
            <a:off x="1125564" y="6348119"/>
            <a:ext cx="3476156" cy="338554"/>
          </a:xfrm>
          <a:prstGeom prst="rect">
            <a:avLst/>
          </a:prstGeom>
          <a:noFill/>
        </p:spPr>
        <p:txBody>
          <a:bodyPr wrap="square" rtlCol="0">
            <a:spAutoFit/>
          </a:bodyPr>
          <a:lstStyle/>
          <a:p>
            <a:r>
              <a:rPr lang="en-US" sz="1600" dirty="0">
                <a:solidFill>
                  <a:srgbClr val="3F691E"/>
                </a:solidFill>
                <a:ea typeface="Gill Sans Light" charset="0"/>
                <a:cs typeface="Gill Sans Light" charset="0"/>
              </a:rPr>
              <a:t>N. </a:t>
            </a:r>
            <a:r>
              <a:rPr lang="en-US" sz="1600" dirty="0" err="1">
                <a:solidFill>
                  <a:srgbClr val="3F691E"/>
                </a:solidFill>
                <a:ea typeface="Gill Sans Light" charset="0"/>
                <a:cs typeface="Gill Sans Light" charset="0"/>
              </a:rPr>
              <a:t>Fomin</a:t>
            </a:r>
            <a:r>
              <a:rPr lang="en-US" sz="1600" dirty="0">
                <a:solidFill>
                  <a:srgbClr val="3F691E"/>
                </a:solidFill>
                <a:ea typeface="Gill Sans Light" charset="0"/>
                <a:cs typeface="Gill Sans Light" charset="0"/>
              </a:rPr>
              <a:t> </a:t>
            </a:r>
            <a:r>
              <a:rPr lang="en-US" sz="1600" i="1" dirty="0">
                <a:solidFill>
                  <a:srgbClr val="3F691E"/>
                </a:solidFill>
                <a:ea typeface="Gill Sans Light" charset="0"/>
                <a:cs typeface="Gill Sans Light" charset="0"/>
              </a:rPr>
              <a:t>et al</a:t>
            </a:r>
            <a:r>
              <a:rPr lang="en-US" sz="1600" dirty="0">
                <a:solidFill>
                  <a:srgbClr val="3F691E"/>
                </a:solidFill>
                <a:ea typeface="Gill Sans Light" charset="0"/>
                <a:cs typeface="Gill Sans Light" charset="0"/>
              </a:rPr>
              <a:t>, PRL 108,092502 (2012)</a:t>
            </a:r>
          </a:p>
        </p:txBody>
      </p:sp>
      <p:pic>
        <p:nvPicPr>
          <p:cNvPr id="6" name="Picture 5">
            <a:extLst>
              <a:ext uri="{FF2B5EF4-FFF2-40B4-BE49-F238E27FC236}">
                <a16:creationId xmlns:a16="http://schemas.microsoft.com/office/drawing/2014/main" id="{6057FE49-9990-9E45-BA75-3A5BB7042270}"/>
              </a:ext>
            </a:extLst>
          </p:cNvPr>
          <p:cNvPicPr>
            <a:picLocks noChangeAspect="1"/>
          </p:cNvPicPr>
          <p:nvPr/>
        </p:nvPicPr>
        <p:blipFill>
          <a:blip r:embed="rId3"/>
          <a:stretch>
            <a:fillRect/>
          </a:stretch>
        </p:blipFill>
        <p:spPr>
          <a:xfrm>
            <a:off x="7825092" y="839294"/>
            <a:ext cx="3888845" cy="3625407"/>
          </a:xfrm>
          <a:prstGeom prst="rect">
            <a:avLst/>
          </a:prstGeom>
        </p:spPr>
      </p:pic>
      <p:sp>
        <p:nvSpPr>
          <p:cNvPr id="7" name="Rectangle 3">
            <a:extLst>
              <a:ext uri="{FF2B5EF4-FFF2-40B4-BE49-F238E27FC236}">
                <a16:creationId xmlns:a16="http://schemas.microsoft.com/office/drawing/2014/main" id="{344D2027-8D8E-9D45-8048-DD6185C57EED}"/>
              </a:ext>
            </a:extLst>
          </p:cNvPr>
          <p:cNvSpPr>
            <a:spLocks/>
          </p:cNvSpPr>
          <p:nvPr/>
        </p:nvSpPr>
        <p:spPr bwMode="auto">
          <a:xfrm>
            <a:off x="8579929" y="683431"/>
            <a:ext cx="3596115" cy="311727"/>
          </a:xfrm>
          <a:prstGeom prst="rect">
            <a:avLst/>
          </a:prstGeom>
          <a:noFill/>
          <a:ln w="12700" cap="flat">
            <a:noFill/>
            <a:miter lim="800000"/>
            <a:headEnd type="none" w="med" len="med"/>
            <a:tailEnd type="none" w="med" len="med"/>
          </a:ln>
        </p:spPr>
        <p:txBody>
          <a:bodyPr lIns="0" tIns="0" rIns="0" bIns="0" anchor="ctr"/>
          <a:lstStyle/>
          <a:p>
            <a:r>
              <a:rPr lang="en-US" sz="1600" dirty="0">
                <a:solidFill>
                  <a:srgbClr val="3F691E"/>
                </a:solidFill>
                <a:ea typeface="Gill Sans Light" charset="0"/>
                <a:cs typeface="Gill Sans Light" charset="0"/>
              </a:rPr>
              <a:t>K. </a:t>
            </a:r>
            <a:r>
              <a:rPr lang="en-US" sz="1600" dirty="0" err="1">
                <a:solidFill>
                  <a:srgbClr val="3F691E"/>
                </a:solidFill>
                <a:ea typeface="Gill Sans Light" charset="0"/>
                <a:cs typeface="Gill Sans Light" charset="0"/>
              </a:rPr>
              <a:t>Egiyan</a:t>
            </a:r>
            <a:r>
              <a:rPr lang="en-US" sz="1600" dirty="0">
                <a:solidFill>
                  <a:srgbClr val="3F691E"/>
                </a:solidFill>
                <a:ea typeface="Gill Sans Light" charset="0"/>
                <a:cs typeface="Gill Sans Light" charset="0"/>
              </a:rPr>
              <a:t> et al, PRL96, 082501 (2006)</a:t>
            </a:r>
          </a:p>
        </p:txBody>
      </p:sp>
      <p:pic>
        <p:nvPicPr>
          <p:cNvPr id="8" name="Picture 7">
            <a:extLst>
              <a:ext uri="{FF2B5EF4-FFF2-40B4-BE49-F238E27FC236}">
                <a16:creationId xmlns:a16="http://schemas.microsoft.com/office/drawing/2014/main" id="{5DE0FFAA-0BEA-9544-8735-82127DDAB68A}"/>
              </a:ext>
            </a:extLst>
          </p:cNvPr>
          <p:cNvPicPr>
            <a:picLocks noChangeAspect="1"/>
          </p:cNvPicPr>
          <p:nvPr/>
        </p:nvPicPr>
        <p:blipFill>
          <a:blip r:embed="rId4"/>
          <a:stretch>
            <a:fillRect/>
          </a:stretch>
        </p:blipFill>
        <p:spPr>
          <a:xfrm>
            <a:off x="5053261" y="4464701"/>
            <a:ext cx="3596116" cy="2160894"/>
          </a:xfrm>
          <a:prstGeom prst="rect">
            <a:avLst/>
          </a:prstGeom>
        </p:spPr>
      </p:pic>
      <p:sp>
        <p:nvSpPr>
          <p:cNvPr id="9" name="TextBox 8">
            <a:extLst>
              <a:ext uri="{FF2B5EF4-FFF2-40B4-BE49-F238E27FC236}">
                <a16:creationId xmlns:a16="http://schemas.microsoft.com/office/drawing/2014/main" id="{68F1C9B3-8BCF-4D46-A467-1482E60DC80E}"/>
              </a:ext>
            </a:extLst>
          </p:cNvPr>
          <p:cNvSpPr txBox="1"/>
          <p:nvPr/>
        </p:nvSpPr>
        <p:spPr>
          <a:xfrm>
            <a:off x="8784748" y="5726318"/>
            <a:ext cx="2498445" cy="584775"/>
          </a:xfrm>
          <a:prstGeom prst="rect">
            <a:avLst/>
          </a:prstGeom>
          <a:noFill/>
        </p:spPr>
        <p:txBody>
          <a:bodyPr wrap="square" rtlCol="0">
            <a:spAutoFit/>
          </a:bodyPr>
          <a:lstStyle/>
          <a:p>
            <a:r>
              <a:rPr lang="is-IS" sz="1600" dirty="0">
                <a:solidFill>
                  <a:srgbClr val="00B050"/>
                </a:solidFill>
                <a:latin typeface="Baskerville Old Face" charset="0"/>
                <a:ea typeface="Baskerville Old Face" charset="0"/>
                <a:cs typeface="Baskerville Old Face" charset="0"/>
              </a:rPr>
              <a:t>Higinbotham &amp; Hen, PRL 114,169201 2015)</a:t>
            </a:r>
            <a:endParaRPr lang="en-US" sz="1600" dirty="0">
              <a:solidFill>
                <a:schemeClr val="tx1">
                  <a:lumMod val="50000"/>
                </a:schemeClr>
              </a:solidFill>
              <a:latin typeface="Baskerville Old Face" charset="0"/>
              <a:ea typeface="Baskerville Old Face" charset="0"/>
              <a:cs typeface="Baskerville Old Face" charset="0"/>
            </a:endParaRPr>
          </a:p>
        </p:txBody>
      </p:sp>
      <p:sp>
        <p:nvSpPr>
          <p:cNvPr id="10" name="TextBox 9">
            <a:extLst>
              <a:ext uri="{FF2B5EF4-FFF2-40B4-BE49-F238E27FC236}">
                <a16:creationId xmlns:a16="http://schemas.microsoft.com/office/drawing/2014/main" id="{7468A1EA-DB4B-9844-835D-5E4656C52D63}"/>
              </a:ext>
            </a:extLst>
          </p:cNvPr>
          <p:cNvSpPr txBox="1"/>
          <p:nvPr/>
        </p:nvSpPr>
        <p:spPr>
          <a:xfrm>
            <a:off x="578226" y="1214619"/>
            <a:ext cx="7068190" cy="170168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lnSpc>
                <a:spcPct val="150000"/>
              </a:lnSpc>
              <a:buFont typeface="Wingdings" pitchFamily="2" charset="2"/>
              <a:buChar char="q"/>
            </a:pPr>
            <a:r>
              <a:rPr lang="en-US" dirty="0">
                <a:solidFill>
                  <a:schemeClr val="tx1"/>
                </a:solidFill>
                <a:latin typeface="Times New Roman" panose="02020603050405020304" pitchFamily="18" charset="0"/>
                <a:cs typeface="Times New Roman" panose="02020603050405020304" pitchFamily="18" charset="0"/>
              </a:rPr>
              <a:t>CLAS 和E02-019 在3N-SRC </a:t>
            </a:r>
            <a:r>
              <a:rPr lang="en-US" dirty="0" err="1">
                <a:solidFill>
                  <a:schemeClr val="tx1"/>
                </a:solidFill>
                <a:latin typeface="Times New Roman" panose="02020603050405020304" pitchFamily="18" charset="0"/>
                <a:cs typeface="Times New Roman" panose="02020603050405020304" pitchFamily="18" charset="0"/>
              </a:rPr>
              <a:t>区间不一致</a:t>
            </a:r>
            <a:r>
              <a:rPr lang="en-US" dirty="0">
                <a:solidFill>
                  <a:schemeClr val="tx1"/>
                </a:solidFill>
                <a:latin typeface="Times New Roman" panose="02020603050405020304" pitchFamily="18" charset="0"/>
                <a:cs typeface="Times New Roman" panose="02020603050405020304" pitchFamily="18" charset="0"/>
              </a:rPr>
              <a:t>:</a:t>
            </a:r>
          </a:p>
          <a:p>
            <a:pPr marL="742950" lvl="1" indent="-285750">
              <a:lnSpc>
                <a:spcPct val="150000"/>
              </a:lnSpc>
              <a:buFont typeface="Wingdings" charset="2"/>
              <a:buChar char="Ø"/>
            </a:pPr>
            <a:r>
              <a:rPr lang="en-US" dirty="0">
                <a:solidFill>
                  <a:schemeClr val="tx1"/>
                </a:solidFill>
                <a:latin typeface="Times New Roman" panose="02020603050405020304" pitchFamily="18" charset="0"/>
                <a:cs typeface="Times New Roman" panose="02020603050405020304" pitchFamily="18" charset="0"/>
              </a:rPr>
              <a:t>CLAS结果展现非常清晰</a:t>
            </a:r>
            <a:r>
              <a:rPr lang="en-US" altLang="zh-CN" dirty="0">
                <a:solidFill>
                  <a:schemeClr val="tx1"/>
                </a:solidFill>
                <a:latin typeface="Times New Roman" panose="02020603050405020304" pitchFamily="18" charset="0"/>
                <a:cs typeface="Times New Roman" panose="02020603050405020304" pitchFamily="18" charset="0"/>
              </a:rPr>
              <a:t>3N-SRC</a:t>
            </a:r>
            <a:r>
              <a:rPr lang="zh-CN" altLang="en-US" dirty="0">
                <a:solidFill>
                  <a:schemeClr val="tx1"/>
                </a:solidFill>
                <a:latin typeface="Times New Roman" panose="02020603050405020304" pitchFamily="18" charset="0"/>
                <a:cs typeface="Times New Roman" panose="02020603050405020304" pitchFamily="18" charset="0"/>
              </a:rPr>
              <a:t>平台</a:t>
            </a:r>
            <a:endParaRPr lang="en-US" dirty="0">
              <a:solidFill>
                <a:schemeClr val="tx1"/>
              </a:solidFill>
              <a:latin typeface="Times New Roman" panose="02020603050405020304" pitchFamily="18" charset="0"/>
              <a:cs typeface="Times New Roman" panose="02020603050405020304" pitchFamily="18" charset="0"/>
            </a:endParaRPr>
          </a:p>
          <a:p>
            <a:pPr marL="742950" lvl="1" indent="-285750">
              <a:lnSpc>
                <a:spcPct val="150000"/>
              </a:lnSpc>
              <a:buFont typeface="Wingdings" charset="2"/>
              <a:buChar char="Ø"/>
            </a:pPr>
            <a:r>
              <a:rPr lang="en-US" dirty="0">
                <a:solidFill>
                  <a:schemeClr val="tx1"/>
                </a:solidFill>
                <a:latin typeface="Times New Roman" panose="02020603050405020304" pitchFamily="18" charset="0"/>
                <a:cs typeface="Times New Roman" panose="02020603050405020304" pitchFamily="18" charset="0"/>
              </a:rPr>
              <a:t>Hall</a:t>
            </a:r>
            <a:r>
              <a:rPr lang="en-US" altLang="zh-CN" dirty="0">
                <a:solidFill>
                  <a:schemeClr val="tx1"/>
                </a:solidFill>
                <a:latin typeface="Times New Roman" panose="02020603050405020304" pitchFamily="18" charset="0"/>
                <a:cs typeface="Times New Roman" panose="02020603050405020304" pitchFamily="18" charset="0"/>
              </a:rPr>
              <a:t>-C</a:t>
            </a:r>
            <a:r>
              <a:rPr lang="zh-CN" altLang="en-US"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rPr>
              <a:t>E02-019 </a:t>
            </a:r>
            <a:r>
              <a:rPr lang="en-US" dirty="0" err="1">
                <a:solidFill>
                  <a:schemeClr val="tx1"/>
                </a:solidFill>
                <a:latin typeface="Times New Roman" panose="02020603050405020304" pitchFamily="18" charset="0"/>
                <a:cs typeface="Times New Roman" panose="02020603050405020304" pitchFamily="18" charset="0"/>
              </a:rPr>
              <a:t>没有非常清晰平台</a:t>
            </a:r>
            <a:r>
              <a:rPr lang="zh-CN" altLang="en-US" dirty="0">
                <a:solidFill>
                  <a:schemeClr val="tx1"/>
                </a:solidFill>
                <a:latin typeface="Times New Roman" panose="02020603050405020304" pitchFamily="18" charset="0"/>
                <a:cs typeface="Times New Roman" panose="02020603050405020304" pitchFamily="18" charset="0"/>
              </a:rPr>
              <a:t>（误差大，比值更高）</a:t>
            </a:r>
            <a:endParaRPr lang="en-US" dirty="0">
              <a:solidFill>
                <a:schemeClr val="tx1"/>
              </a:solidFill>
              <a:latin typeface="Times New Roman" panose="02020603050405020304" pitchFamily="18" charset="0"/>
              <a:cs typeface="Times New Roman" panose="02020603050405020304" pitchFamily="18" charset="0"/>
            </a:endParaRPr>
          </a:p>
          <a:p>
            <a:pPr marL="742950" lvl="1" indent="-285750">
              <a:lnSpc>
                <a:spcPct val="150000"/>
              </a:lnSpc>
              <a:buFont typeface="Wingdings" charset="2"/>
              <a:buChar char="Ø"/>
            </a:pPr>
            <a:r>
              <a:rPr lang="en-US" dirty="0">
                <a:solidFill>
                  <a:srgbClr val="FF0000"/>
                </a:solidFill>
                <a:latin typeface="Times New Roman" panose="02020603050405020304" pitchFamily="18" charset="0"/>
                <a:cs typeface="Times New Roman" panose="02020603050405020304" pitchFamily="18" charset="0"/>
              </a:rPr>
              <a:t>CLAS的</a:t>
            </a:r>
            <a:r>
              <a:rPr lang="en-US" altLang="zh-CN" dirty="0">
                <a:solidFill>
                  <a:srgbClr val="FF0000"/>
                </a:solidFill>
                <a:latin typeface="Times New Roman" panose="02020603050405020304" pitchFamily="18" charset="0"/>
                <a:cs typeface="Times New Roman" panose="02020603050405020304" pitchFamily="18" charset="0"/>
              </a:rPr>
              <a:t>3N-SRC</a:t>
            </a:r>
            <a:r>
              <a:rPr lang="zh-CN" altLang="en-US" dirty="0">
                <a:solidFill>
                  <a:srgbClr val="FF0000"/>
                </a:solidFill>
                <a:latin typeface="Times New Roman" panose="02020603050405020304" pitchFamily="18" charset="0"/>
                <a:cs typeface="Times New Roman" panose="02020603050405020304" pitchFamily="18" charset="0"/>
              </a:rPr>
              <a:t>平台可能是由于</a:t>
            </a:r>
            <a:r>
              <a:rPr lang="en-US" dirty="0">
                <a:solidFill>
                  <a:srgbClr val="FF0000"/>
                </a:solidFill>
                <a:latin typeface="Times New Roman" panose="02020603050405020304" pitchFamily="18" charset="0"/>
                <a:cs typeface="Times New Roman" panose="02020603050405020304" pitchFamily="18" charset="0"/>
              </a:rPr>
              <a:t>bin-migration</a:t>
            </a:r>
            <a:r>
              <a:rPr lang="zh-CN" altLang="en-US" dirty="0">
                <a:solidFill>
                  <a:srgbClr val="FF0000"/>
                </a:solidFill>
                <a:latin typeface="Times New Roman" panose="02020603050405020304" pitchFamily="18" charset="0"/>
                <a:cs typeface="Times New Roman" panose="02020603050405020304" pitchFamily="18" charset="0"/>
              </a:rPr>
              <a:t> （</a:t>
            </a:r>
            <a:r>
              <a:rPr lang="en-US" altLang="zh-CN" dirty="0">
                <a:solidFill>
                  <a:srgbClr val="FF0000"/>
                </a:solidFill>
                <a:latin typeface="Times New Roman" panose="02020603050405020304" pitchFamily="18" charset="0"/>
                <a:cs typeface="Times New Roman" panose="02020603050405020304" pitchFamily="18" charset="0"/>
              </a:rPr>
              <a:t>noise/noise</a:t>
            </a:r>
            <a:r>
              <a:rPr lang="zh-CN" altLang="en-US" dirty="0">
                <a:solidFill>
                  <a:srgbClr val="FF0000"/>
                </a:solidFill>
                <a:latin typeface="Times New Roman" panose="02020603050405020304" pitchFamily="18" charset="0"/>
                <a:cs typeface="Times New Roman" panose="02020603050405020304" pitchFamily="18" charset="0"/>
              </a:rPr>
              <a:t>）</a:t>
            </a:r>
            <a:r>
              <a:rPr lang="en-US" dirty="0">
                <a:solidFill>
                  <a:srgbClr val="FF0000"/>
                </a:solidFill>
                <a:latin typeface="Times New Roman" panose="02020603050405020304" pitchFamily="18" charset="0"/>
                <a:cs typeface="Times New Roman" panose="02020603050405020304" pitchFamily="18" charset="0"/>
              </a:rPr>
              <a:t> </a:t>
            </a:r>
          </a:p>
        </p:txBody>
      </p:sp>
      <p:sp>
        <p:nvSpPr>
          <p:cNvPr id="11" name="Slide Number Placeholder 10">
            <a:extLst>
              <a:ext uri="{FF2B5EF4-FFF2-40B4-BE49-F238E27FC236}">
                <a16:creationId xmlns:a16="http://schemas.microsoft.com/office/drawing/2014/main" id="{DE3A7B7D-B134-9E45-8142-5D8B9849CA99}"/>
              </a:ext>
            </a:extLst>
          </p:cNvPr>
          <p:cNvSpPr>
            <a:spLocks noGrp="1"/>
          </p:cNvSpPr>
          <p:nvPr>
            <p:ph type="sldNum" sz="quarter" idx="12"/>
          </p:nvPr>
        </p:nvSpPr>
        <p:spPr/>
        <p:txBody>
          <a:bodyPr/>
          <a:lstStyle/>
          <a:p>
            <a:fld id="{368F8058-DDCF-45E4-8BCD-8D913568A213}" type="slidenum">
              <a:rPr lang="LID4096" smtClean="0"/>
              <a:t>15</a:t>
            </a:fld>
            <a:r>
              <a:rPr lang="en-US" altLang="zh-CN"/>
              <a:t>/22</a:t>
            </a:r>
            <a:endParaRPr lang="LID4096"/>
          </a:p>
        </p:txBody>
      </p:sp>
    </p:spTree>
    <p:extLst>
      <p:ext uri="{BB962C8B-B14F-4D97-AF65-F5344CB8AC3E}">
        <p14:creationId xmlns:p14="http://schemas.microsoft.com/office/powerpoint/2010/main" val="25821306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8FE64F-F20B-8A4B-A453-384FDE33CB6D}"/>
              </a:ext>
            </a:extLst>
          </p:cNvPr>
          <p:cNvPicPr>
            <a:picLocks noChangeAspect="1"/>
          </p:cNvPicPr>
          <p:nvPr/>
        </p:nvPicPr>
        <p:blipFill>
          <a:blip r:embed="rId2"/>
          <a:stretch>
            <a:fillRect/>
          </a:stretch>
        </p:blipFill>
        <p:spPr>
          <a:xfrm>
            <a:off x="340878" y="3961913"/>
            <a:ext cx="3642156" cy="2631458"/>
          </a:xfrm>
          <a:prstGeom prst="rect">
            <a:avLst/>
          </a:prstGeom>
        </p:spPr>
      </p:pic>
      <p:pic>
        <p:nvPicPr>
          <p:cNvPr id="5" name="Picture 4">
            <a:extLst>
              <a:ext uri="{FF2B5EF4-FFF2-40B4-BE49-F238E27FC236}">
                <a16:creationId xmlns:a16="http://schemas.microsoft.com/office/drawing/2014/main" id="{4F942D48-7A38-0F45-B1BF-13D015A7AB08}"/>
              </a:ext>
            </a:extLst>
          </p:cNvPr>
          <p:cNvPicPr>
            <a:picLocks noChangeAspect="1"/>
          </p:cNvPicPr>
          <p:nvPr/>
        </p:nvPicPr>
        <p:blipFill>
          <a:blip r:embed="rId3"/>
          <a:stretch>
            <a:fillRect/>
          </a:stretch>
        </p:blipFill>
        <p:spPr>
          <a:xfrm>
            <a:off x="340878" y="1190352"/>
            <a:ext cx="4303327" cy="2743655"/>
          </a:xfrm>
          <a:prstGeom prst="rect">
            <a:avLst/>
          </a:prstGeom>
        </p:spPr>
      </p:pic>
      <p:sp>
        <p:nvSpPr>
          <p:cNvPr id="6" name="Rectangle 5">
            <a:extLst>
              <a:ext uri="{FF2B5EF4-FFF2-40B4-BE49-F238E27FC236}">
                <a16:creationId xmlns:a16="http://schemas.microsoft.com/office/drawing/2014/main" id="{E87D64D1-D278-654C-9376-500974A4359D}"/>
              </a:ext>
            </a:extLst>
          </p:cNvPr>
          <p:cNvSpPr/>
          <p:nvPr/>
        </p:nvSpPr>
        <p:spPr>
          <a:xfrm>
            <a:off x="1188617" y="3259723"/>
            <a:ext cx="3558315" cy="338554"/>
          </a:xfrm>
          <a:prstGeom prst="rect">
            <a:avLst/>
          </a:prstGeom>
        </p:spPr>
        <p:txBody>
          <a:bodyPr wrap="square">
            <a:spAutoFit/>
          </a:bodyPr>
          <a:lstStyle/>
          <a:p>
            <a:r>
              <a:rPr lang="en-US" sz="1600" dirty="0">
                <a:solidFill>
                  <a:schemeClr val="accent4">
                    <a:lumMod val="50000"/>
                  </a:schemeClr>
                </a:solidFill>
                <a:latin typeface="Times" pitchFamily="2" charset="0"/>
              </a:rPr>
              <a:t>Z. Ye, Phys. Rev. C 97, 065204 (2018)</a:t>
            </a:r>
          </a:p>
        </p:txBody>
      </p:sp>
      <p:sp>
        <p:nvSpPr>
          <p:cNvPr id="7" name="TextBox 6">
            <a:extLst>
              <a:ext uri="{FF2B5EF4-FFF2-40B4-BE49-F238E27FC236}">
                <a16:creationId xmlns:a16="http://schemas.microsoft.com/office/drawing/2014/main" id="{85D4917C-4669-7D4D-8F69-DBB34D03B865}"/>
              </a:ext>
            </a:extLst>
          </p:cNvPr>
          <p:cNvSpPr txBox="1"/>
          <p:nvPr/>
        </p:nvSpPr>
        <p:spPr>
          <a:xfrm>
            <a:off x="4624529" y="929709"/>
            <a:ext cx="7567470" cy="1286186"/>
          </a:xfrm>
          <a:prstGeom prst="rect">
            <a:avLst/>
          </a:prstGeom>
          <a:noFill/>
        </p:spPr>
        <p:txBody>
          <a:bodyPr wrap="square" rtlCol="0">
            <a:spAutoFit/>
          </a:bodyPr>
          <a:lstStyle/>
          <a:p>
            <a:pPr marL="342900" indent="-342900">
              <a:lnSpc>
                <a:spcPct val="150000"/>
              </a:lnSpc>
              <a:buFont typeface="Wingdings" pitchFamily="2" charset="2"/>
              <a:buChar char="q"/>
            </a:pPr>
            <a:r>
              <a:rPr kumimoji="1" lang="en-US" altLang="zh-CN" dirty="0">
                <a:latin typeface="Times New Roman" panose="02020603050405020304" pitchFamily="18" charset="0"/>
                <a:ea typeface="Baskerville" panose="02020502070401020303" pitchFamily="18" charset="0"/>
                <a:cs typeface="Times New Roman" panose="02020603050405020304" pitchFamily="18" charset="0"/>
              </a:rPr>
              <a:t>Hall-A</a:t>
            </a:r>
            <a:r>
              <a:rPr kumimoji="1" lang="zh-CN" altLang="en-US" dirty="0">
                <a:latin typeface="Times New Roman" panose="02020603050405020304" pitchFamily="18" charset="0"/>
                <a:ea typeface="Baskerville" panose="02020502070401020303" pitchFamily="18" charset="0"/>
                <a:cs typeface="Times New Roman" panose="02020603050405020304" pitchFamily="18" charset="0"/>
              </a:rPr>
              <a:t> </a:t>
            </a:r>
            <a:r>
              <a:rPr kumimoji="1" lang="en-US" altLang="zh-CN" dirty="0">
                <a:latin typeface="Times New Roman" panose="02020603050405020304" pitchFamily="18" charset="0"/>
                <a:ea typeface="Baskerville" panose="02020502070401020303" pitchFamily="18" charset="0"/>
                <a:cs typeface="Times New Roman" panose="02020603050405020304" pitchFamily="18" charset="0"/>
              </a:rPr>
              <a:t>E08-014</a:t>
            </a:r>
            <a:r>
              <a:rPr kumimoji="1" lang="zh-CN" altLang="en-US" dirty="0">
                <a:latin typeface="Times New Roman" panose="02020603050405020304" pitchFamily="18" charset="0"/>
                <a:ea typeface="Baskerville" panose="02020502070401020303" pitchFamily="18" charset="0"/>
                <a:cs typeface="Times New Roman" panose="02020603050405020304" pitchFamily="18" charset="0"/>
              </a:rPr>
              <a:t>：比</a:t>
            </a:r>
            <a:r>
              <a:rPr kumimoji="1" lang="en-US" altLang="zh-CN" dirty="0">
                <a:latin typeface="Times New Roman" panose="02020603050405020304" pitchFamily="18" charset="0"/>
                <a:ea typeface="Baskerville" panose="02020502070401020303" pitchFamily="18" charset="0"/>
                <a:cs typeface="Times New Roman" panose="02020603050405020304" pitchFamily="18" charset="0"/>
              </a:rPr>
              <a:t>CLAS</a:t>
            </a:r>
            <a:r>
              <a:rPr kumimoji="1" lang="zh-CN" altLang="en-US" dirty="0">
                <a:latin typeface="Times New Roman" panose="02020603050405020304" pitchFamily="18" charset="0"/>
                <a:ea typeface="Baskerville" panose="02020502070401020303" pitchFamily="18" charset="0"/>
                <a:cs typeface="Times New Roman" panose="02020603050405020304" pitchFamily="18" charset="0"/>
              </a:rPr>
              <a:t> </a:t>
            </a:r>
            <a:r>
              <a:rPr kumimoji="1" lang="en-US" altLang="zh-CN" dirty="0">
                <a:latin typeface="Times New Roman" panose="02020603050405020304" pitchFamily="18" charset="0"/>
                <a:ea typeface="Baskerville" panose="02020502070401020303" pitchFamily="18" charset="0"/>
                <a:cs typeface="Times New Roman" panose="02020603050405020304" pitchFamily="18" charset="0"/>
              </a:rPr>
              <a:t>&amp;</a:t>
            </a:r>
            <a:r>
              <a:rPr kumimoji="1" lang="zh-CN" altLang="en-US" dirty="0">
                <a:latin typeface="Times New Roman" panose="02020603050405020304" pitchFamily="18" charset="0"/>
                <a:ea typeface="Baskerville" panose="02020502070401020303" pitchFamily="18" charset="0"/>
                <a:cs typeface="Times New Roman" panose="02020603050405020304" pitchFamily="18" charset="0"/>
              </a:rPr>
              <a:t> </a:t>
            </a:r>
            <a:r>
              <a:rPr kumimoji="1" lang="en-US" altLang="zh-CN" dirty="0">
                <a:latin typeface="Times New Roman" panose="02020603050405020304" pitchFamily="18" charset="0"/>
                <a:ea typeface="Baskerville" panose="02020502070401020303" pitchFamily="18" charset="0"/>
                <a:cs typeface="Times New Roman" panose="02020603050405020304" pitchFamily="18" charset="0"/>
              </a:rPr>
              <a:t>Hall-C</a:t>
            </a:r>
            <a:r>
              <a:rPr kumimoji="1" lang="zh-CN" altLang="en-US" dirty="0">
                <a:latin typeface="Times New Roman" panose="02020603050405020304" pitchFamily="18" charset="0"/>
                <a:ea typeface="Baskerville" panose="02020502070401020303" pitchFamily="18" charset="0"/>
                <a:cs typeface="Times New Roman" panose="02020603050405020304" pitchFamily="18" charset="0"/>
              </a:rPr>
              <a:t>更精度的针对</a:t>
            </a:r>
            <a:r>
              <a:rPr kumimoji="1" lang="en-US" altLang="zh-CN" dirty="0">
                <a:latin typeface="Times New Roman" panose="02020603050405020304" pitchFamily="18" charset="0"/>
                <a:ea typeface="Baskerville" panose="02020502070401020303" pitchFamily="18" charset="0"/>
                <a:cs typeface="Times New Roman" panose="02020603050405020304" pitchFamily="18" charset="0"/>
              </a:rPr>
              <a:t>3N-SRC</a:t>
            </a:r>
            <a:r>
              <a:rPr kumimoji="1" lang="zh-CN" altLang="en-US" dirty="0">
                <a:latin typeface="Times New Roman" panose="02020603050405020304" pitchFamily="18" charset="0"/>
                <a:ea typeface="Baskerville" panose="02020502070401020303" pitchFamily="18" charset="0"/>
                <a:cs typeface="Times New Roman" panose="02020603050405020304" pitchFamily="18" charset="0"/>
              </a:rPr>
              <a:t>的测量</a:t>
            </a:r>
            <a:endParaRPr kumimoji="1" lang="en-US" altLang="zh-CN" dirty="0">
              <a:latin typeface="Times New Roman" panose="02020603050405020304" pitchFamily="18" charset="0"/>
              <a:ea typeface="Baskerville" panose="02020502070401020303" pitchFamily="18" charset="0"/>
              <a:cs typeface="Times New Roman" panose="02020603050405020304" pitchFamily="18" charset="0"/>
            </a:endParaRPr>
          </a:p>
          <a:p>
            <a:pPr marL="342900" indent="-342900">
              <a:lnSpc>
                <a:spcPct val="150000"/>
              </a:lnSpc>
              <a:buFont typeface="Wingdings" pitchFamily="2" charset="2"/>
              <a:buChar char="q"/>
            </a:pPr>
            <a:r>
              <a:rPr kumimoji="1" lang="zh-CN" altLang="en-US" dirty="0">
                <a:solidFill>
                  <a:srgbClr val="FF0000"/>
                </a:solidFill>
                <a:latin typeface="Times New Roman" panose="02020603050405020304" pitchFamily="18" charset="0"/>
                <a:cs typeface="Times New Roman" panose="02020603050405020304" pitchFamily="18" charset="0"/>
              </a:rPr>
              <a:t>没有发现任何</a:t>
            </a:r>
            <a:r>
              <a:rPr kumimoji="1" lang="en-US" altLang="zh-CN" dirty="0">
                <a:solidFill>
                  <a:srgbClr val="FF0000"/>
                </a:solidFill>
                <a:latin typeface="Times New Roman" panose="02020603050405020304" pitchFamily="18" charset="0"/>
                <a:cs typeface="Times New Roman" panose="02020603050405020304" pitchFamily="18" charset="0"/>
              </a:rPr>
              <a:t>3N-SRC</a:t>
            </a:r>
            <a:r>
              <a:rPr kumimoji="1" lang="zh-CN" altLang="en-US" dirty="0">
                <a:solidFill>
                  <a:srgbClr val="FF0000"/>
                </a:solidFill>
                <a:latin typeface="Times New Roman" panose="02020603050405020304" pitchFamily="18" charset="0"/>
                <a:cs typeface="Times New Roman" panose="02020603050405020304" pitchFamily="18" charset="0"/>
              </a:rPr>
              <a:t>平台</a:t>
            </a:r>
            <a:endParaRPr kumimoji="1" lang="en-US" altLang="zh-CN" dirty="0">
              <a:solidFill>
                <a:srgbClr val="FF0000"/>
              </a:solidFill>
              <a:latin typeface="Times New Roman" panose="02020603050405020304" pitchFamily="18" charset="0"/>
              <a:cs typeface="Times New Roman" panose="02020603050405020304" pitchFamily="18" charset="0"/>
            </a:endParaRPr>
          </a:p>
          <a:p>
            <a:pPr marL="342900" indent="-342900">
              <a:lnSpc>
                <a:spcPct val="150000"/>
              </a:lnSpc>
              <a:buFont typeface="Wingdings" pitchFamily="2" charset="2"/>
              <a:buChar char="q"/>
            </a:pPr>
            <a:r>
              <a:rPr kumimoji="1" lang="zh-CN" altLang="en-US" dirty="0">
                <a:latin typeface="Times New Roman" panose="02020603050405020304" pitchFamily="18" charset="0"/>
                <a:cs typeface="Times New Roman" panose="02020603050405020304" pitchFamily="18" charset="0"/>
              </a:rPr>
              <a:t>在</a:t>
            </a:r>
            <a:r>
              <a:rPr kumimoji="1" lang="en-US" altLang="zh-CN" dirty="0">
                <a:latin typeface="Times New Roman" panose="02020603050405020304" pitchFamily="18" charset="0"/>
                <a:cs typeface="Times New Roman" panose="02020603050405020304" pitchFamily="18" charset="0"/>
              </a:rPr>
              <a:t>x&gt;2</a:t>
            </a:r>
            <a:r>
              <a:rPr kumimoji="1" lang="zh-CN" altLang="en-US" dirty="0">
                <a:latin typeface="Times New Roman" panose="02020603050405020304" pitchFamily="18" charset="0"/>
                <a:cs typeface="Times New Roman" panose="02020603050405020304" pitchFamily="18" charset="0"/>
              </a:rPr>
              <a:t>区间有很强</a:t>
            </a:r>
            <a:r>
              <a:rPr kumimoji="1" lang="en-US" altLang="zh-CN" dirty="0">
                <a:latin typeface="Times New Roman" panose="02020603050405020304" pitchFamily="18" charset="0"/>
                <a:cs typeface="Times New Roman" panose="02020603050405020304" pitchFamily="18" charset="0"/>
              </a:rPr>
              <a:t> Q</a:t>
            </a:r>
            <a:r>
              <a:rPr kumimoji="1" lang="en-US" altLang="zh-CN" baseline="30000" dirty="0">
                <a:latin typeface="Times New Roman" panose="02020603050405020304" pitchFamily="18" charset="0"/>
                <a:cs typeface="Times New Roman" panose="02020603050405020304" pitchFamily="18" charset="0"/>
              </a:rPr>
              <a:t>2</a:t>
            </a:r>
            <a:r>
              <a:rPr kumimoji="1" lang="en-US" altLang="zh-CN" dirty="0">
                <a:latin typeface="Times New Roman" panose="02020603050405020304" pitchFamily="18" charset="0"/>
                <a:cs typeface="Times New Roman" panose="02020603050405020304" pitchFamily="18" charset="0"/>
              </a:rPr>
              <a:t> dependence </a:t>
            </a:r>
            <a:r>
              <a:rPr kumimoji="1" lang="zh-CN" altLang="en-US" dirty="0">
                <a:latin typeface="Times New Roman" panose="02020603050405020304" pitchFamily="18" charset="0"/>
                <a:cs typeface="Times New Roman" panose="02020603050405020304" pitchFamily="18" charset="0"/>
              </a:rPr>
              <a:t>（可能还有明显</a:t>
            </a:r>
            <a:r>
              <a:rPr kumimoji="1" lang="en-US" altLang="zh-CN" dirty="0">
                <a:latin typeface="Times New Roman" panose="02020603050405020304" pitchFamily="18" charset="0"/>
                <a:cs typeface="Times New Roman" panose="02020603050405020304" pitchFamily="18" charset="0"/>
              </a:rPr>
              <a:t>FSI</a:t>
            </a:r>
            <a:r>
              <a:rPr kumimoji="1" lang="zh-CN" altLang="en-US" dirty="0">
                <a:latin typeface="Times New Roman" panose="02020603050405020304" pitchFamily="18" charset="0"/>
                <a:cs typeface="Times New Roman" panose="02020603050405020304" pitchFamily="18" charset="0"/>
              </a:rPr>
              <a:t>，</a:t>
            </a:r>
            <a:r>
              <a:rPr kumimoji="1" lang="zh-CN" altLang="en-US" dirty="0">
                <a:solidFill>
                  <a:srgbClr val="FF0000"/>
                </a:solidFill>
                <a:latin typeface="Times New Roman" panose="02020603050405020304" pitchFamily="18" charset="0"/>
                <a:cs typeface="Times New Roman" panose="02020603050405020304" pitchFamily="18" charset="0"/>
              </a:rPr>
              <a:t>需要更高能量</a:t>
            </a:r>
            <a:r>
              <a:rPr kumimoji="1" lang="zh-CN" altLang="en-US" dirty="0">
                <a:latin typeface="Times New Roman" panose="02020603050405020304" pitchFamily="18" charset="0"/>
                <a:cs typeface="Times New Roman" panose="02020603050405020304" pitchFamily="18" charset="0"/>
              </a:rPr>
              <a:t>）</a:t>
            </a:r>
            <a:endParaRPr kumimoji="1" lang="en-US" altLang="zh-CN"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DBBD6F0-733E-0745-883D-00CAA9BDA923}"/>
              </a:ext>
            </a:extLst>
          </p:cNvPr>
          <p:cNvSpPr txBox="1"/>
          <p:nvPr/>
        </p:nvSpPr>
        <p:spPr>
          <a:xfrm>
            <a:off x="4259067" y="5078842"/>
            <a:ext cx="7823658" cy="1477328"/>
          </a:xfrm>
          <a:prstGeom prst="rect">
            <a:avLst/>
          </a:prstGeom>
          <a:noFill/>
        </p:spPr>
        <p:txBody>
          <a:bodyPr wrap="square" rtlCol="0">
            <a:spAutoFit/>
          </a:bodyPr>
          <a:lstStyle/>
          <a:p>
            <a:pPr marL="285750" indent="-285750">
              <a:buFont typeface="Wingdings" pitchFamily="2" charset="2"/>
              <a:buChar char="q"/>
            </a:pPr>
            <a:r>
              <a:rPr kumimoji="1" lang="en-US" altLang="zh-CN" dirty="0">
                <a:solidFill>
                  <a:schemeClr val="bg2">
                    <a:lumMod val="10000"/>
                  </a:schemeClr>
                </a:solidFill>
                <a:latin typeface="Baskerville" panose="02020502070401020303" pitchFamily="18" charset="0"/>
                <a:ea typeface="Baskerville" panose="02020502070401020303" pitchFamily="18" charset="0"/>
              </a:rPr>
              <a:t>Hall-A E12-11-112: R(H3/He3)==1</a:t>
            </a:r>
            <a:r>
              <a:rPr kumimoji="1" lang="zh-CN" altLang="en-US" dirty="0">
                <a:solidFill>
                  <a:schemeClr val="bg2">
                    <a:lumMod val="10000"/>
                  </a:schemeClr>
                </a:solidFill>
                <a:latin typeface="Baskerville" panose="02020502070401020303" pitchFamily="18" charset="0"/>
                <a:ea typeface="Baskerville" panose="02020502070401020303" pitchFamily="18" charset="0"/>
              </a:rPr>
              <a:t> （一旦形成</a:t>
            </a:r>
            <a:r>
              <a:rPr kumimoji="1" lang="en-US" altLang="zh-CN" dirty="0">
                <a:solidFill>
                  <a:schemeClr val="bg2">
                    <a:lumMod val="10000"/>
                  </a:schemeClr>
                </a:solidFill>
                <a:latin typeface="Baskerville" panose="02020502070401020303" pitchFamily="18" charset="0"/>
                <a:ea typeface="Baskerville" panose="02020502070401020303" pitchFamily="18" charset="0"/>
              </a:rPr>
              <a:t>3N-SRC</a:t>
            </a:r>
            <a:r>
              <a:rPr kumimoji="1" lang="zh-CN" altLang="en-US" dirty="0">
                <a:solidFill>
                  <a:schemeClr val="bg2">
                    <a:lumMod val="10000"/>
                  </a:schemeClr>
                </a:solidFill>
                <a:latin typeface="Baskerville" panose="02020502070401020303" pitchFamily="18" charset="0"/>
                <a:ea typeface="Baskerville" panose="02020502070401020303" pitchFamily="18" charset="0"/>
              </a:rPr>
              <a:t>）</a:t>
            </a:r>
            <a:endParaRPr kumimoji="1" lang="en-US" altLang="zh-CN" dirty="0">
              <a:solidFill>
                <a:schemeClr val="bg2">
                  <a:lumMod val="10000"/>
                </a:schemeClr>
              </a:solidFill>
              <a:latin typeface="Baskerville" panose="02020502070401020303" pitchFamily="18" charset="0"/>
              <a:ea typeface="Baskerville" panose="02020502070401020303" pitchFamily="18" charset="0"/>
            </a:endParaRPr>
          </a:p>
          <a:p>
            <a:pPr marL="285750" indent="-285750">
              <a:buFont typeface="Wingdings" pitchFamily="2" charset="2"/>
              <a:buChar char="q"/>
            </a:pPr>
            <a:r>
              <a:rPr kumimoji="1" lang="zh-CN" altLang="en-US" dirty="0">
                <a:solidFill>
                  <a:srgbClr val="FF0000"/>
                </a:solidFill>
                <a:latin typeface="Baskerville" panose="02020502070401020303" pitchFamily="18" charset="0"/>
                <a:ea typeface="Baskerville" panose="02020502070401020303" pitchFamily="18" charset="0"/>
              </a:rPr>
              <a:t>偏离一，而且</a:t>
            </a:r>
            <a:r>
              <a:rPr kumimoji="1" lang="en-US" altLang="zh-CN" dirty="0">
                <a:solidFill>
                  <a:srgbClr val="FF0000"/>
                </a:solidFill>
                <a:latin typeface="Baskerville" panose="02020502070401020303" pitchFamily="18" charset="0"/>
                <a:ea typeface="Baskerville" panose="02020502070401020303" pitchFamily="18" charset="0"/>
              </a:rPr>
              <a:t>x-dependence</a:t>
            </a:r>
            <a:r>
              <a:rPr kumimoji="1" lang="zh-CN" altLang="en-US" dirty="0">
                <a:solidFill>
                  <a:srgbClr val="FF0000"/>
                </a:solidFill>
                <a:latin typeface="Baskerville" panose="02020502070401020303" pitchFamily="18" charset="0"/>
                <a:ea typeface="Baskerville" panose="02020502070401020303" pitchFamily="18" charset="0"/>
              </a:rPr>
              <a:t>：</a:t>
            </a:r>
            <a:endParaRPr kumimoji="1" lang="en-US" altLang="zh-CN" dirty="0">
              <a:solidFill>
                <a:srgbClr val="FF0000"/>
              </a:solidFill>
              <a:latin typeface="Baskerville" panose="02020502070401020303" pitchFamily="18" charset="0"/>
              <a:ea typeface="Baskerville" panose="02020502070401020303" pitchFamily="18" charset="0"/>
            </a:endParaRPr>
          </a:p>
          <a:p>
            <a:pPr marL="742950" lvl="1" indent="-285750">
              <a:buFont typeface="Wingdings" pitchFamily="2" charset="2"/>
              <a:buChar char="ü"/>
            </a:pPr>
            <a:r>
              <a:rPr kumimoji="1" lang="en-US" altLang="zh-CN" dirty="0">
                <a:solidFill>
                  <a:schemeClr val="bg2">
                    <a:lumMod val="10000"/>
                  </a:schemeClr>
                </a:solidFill>
                <a:latin typeface="Baskerville" panose="02020502070401020303" pitchFamily="18" charset="0"/>
                <a:ea typeface="Baskerville" panose="02020502070401020303" pitchFamily="18" charset="0"/>
              </a:rPr>
              <a:t>2N-SRC+p &gt; 2N-SRC+n? </a:t>
            </a:r>
          </a:p>
          <a:p>
            <a:pPr marL="742950" lvl="1" indent="-285750">
              <a:buFont typeface="Wingdings" pitchFamily="2" charset="2"/>
              <a:buChar char="ü"/>
            </a:pPr>
            <a:r>
              <a:rPr kumimoji="1" lang="en-US" altLang="zh-CN" dirty="0">
                <a:solidFill>
                  <a:schemeClr val="bg2">
                    <a:lumMod val="10000"/>
                  </a:schemeClr>
                </a:solidFill>
                <a:latin typeface="Baskerville" panose="02020502070401020303" pitchFamily="18" charset="0"/>
                <a:ea typeface="Baskerville" panose="02020502070401020303" pitchFamily="18" charset="0"/>
              </a:rPr>
              <a:t>Transition from 2N-SRC to 3N-SRC differ in He3 and H3?</a:t>
            </a:r>
          </a:p>
          <a:p>
            <a:pPr marL="742950" lvl="1" indent="-285750">
              <a:buFont typeface="Wingdings" pitchFamily="2" charset="2"/>
              <a:buChar char="ü"/>
            </a:pPr>
            <a:r>
              <a:rPr kumimoji="1" lang="en-US" altLang="zh-CN" dirty="0">
                <a:solidFill>
                  <a:schemeClr val="bg2">
                    <a:lumMod val="10000"/>
                  </a:schemeClr>
                </a:solidFill>
                <a:latin typeface="Baskerville" panose="02020502070401020303" pitchFamily="18" charset="0"/>
                <a:ea typeface="Baskerville" panose="02020502070401020303" pitchFamily="18" charset="0"/>
              </a:rPr>
              <a:t>Isospin-Dependence</a:t>
            </a:r>
            <a:r>
              <a:rPr kumimoji="1" lang="zh-CN" altLang="en-US" dirty="0">
                <a:solidFill>
                  <a:schemeClr val="bg2">
                    <a:lumMod val="10000"/>
                  </a:schemeClr>
                </a:solidFill>
                <a:latin typeface="Baskerville" panose="02020502070401020303" pitchFamily="18" charset="0"/>
                <a:ea typeface="Baskerville" panose="02020502070401020303" pitchFamily="18" charset="0"/>
              </a:rPr>
              <a:t> </a:t>
            </a:r>
            <a:r>
              <a:rPr kumimoji="1" lang="en-US" altLang="zh-CN" dirty="0">
                <a:solidFill>
                  <a:schemeClr val="bg2">
                    <a:lumMod val="10000"/>
                  </a:schemeClr>
                </a:solidFill>
                <a:latin typeface="Baskerville" panose="02020502070401020303" pitchFamily="18" charset="0"/>
                <a:ea typeface="Baskerville" panose="02020502070401020303" pitchFamily="18" charset="0"/>
              </a:rPr>
              <a:t>in</a:t>
            </a:r>
            <a:r>
              <a:rPr kumimoji="1" lang="zh-CN" altLang="en-US" dirty="0">
                <a:solidFill>
                  <a:schemeClr val="bg2">
                    <a:lumMod val="10000"/>
                  </a:schemeClr>
                </a:solidFill>
                <a:latin typeface="Baskerville" panose="02020502070401020303" pitchFamily="18" charset="0"/>
                <a:ea typeface="Baskerville" panose="02020502070401020303" pitchFamily="18" charset="0"/>
              </a:rPr>
              <a:t> </a:t>
            </a:r>
            <a:r>
              <a:rPr kumimoji="1" lang="en-US" altLang="zh-CN" dirty="0">
                <a:solidFill>
                  <a:schemeClr val="bg2">
                    <a:lumMod val="10000"/>
                  </a:schemeClr>
                </a:solidFill>
                <a:latin typeface="Baskerville" panose="02020502070401020303" pitchFamily="18" charset="0"/>
                <a:ea typeface="Baskerville" panose="02020502070401020303" pitchFamily="18" charset="0"/>
              </a:rPr>
              <a:t>3N-SRC</a:t>
            </a:r>
            <a:r>
              <a:rPr kumimoji="1" lang="zh-CN" altLang="en-US" dirty="0">
                <a:solidFill>
                  <a:schemeClr val="bg2">
                    <a:lumMod val="10000"/>
                  </a:schemeClr>
                </a:solidFill>
                <a:latin typeface="Baskerville" panose="02020502070401020303" pitchFamily="18" charset="0"/>
                <a:ea typeface="Baskerville" panose="02020502070401020303" pitchFamily="18" charset="0"/>
              </a:rPr>
              <a:t>？</a:t>
            </a:r>
            <a:endParaRPr kumimoji="1" lang="en-US" altLang="zh-CN" dirty="0">
              <a:solidFill>
                <a:schemeClr val="bg2">
                  <a:lumMod val="10000"/>
                </a:schemeClr>
              </a:solidFill>
              <a:latin typeface="Baskerville" panose="02020502070401020303" pitchFamily="18" charset="0"/>
              <a:ea typeface="Baskerville" panose="02020502070401020303" pitchFamily="18" charset="0"/>
            </a:endParaRPr>
          </a:p>
        </p:txBody>
      </p:sp>
      <p:sp>
        <p:nvSpPr>
          <p:cNvPr id="11" name="Title 1">
            <a:extLst>
              <a:ext uri="{FF2B5EF4-FFF2-40B4-BE49-F238E27FC236}">
                <a16:creationId xmlns:a16="http://schemas.microsoft.com/office/drawing/2014/main" id="{418EC246-E900-0547-A2EB-1EFD2B603DAE}"/>
              </a:ext>
            </a:extLst>
          </p:cNvPr>
          <p:cNvSpPr>
            <a:spLocks noGrp="1"/>
          </p:cNvSpPr>
          <p:nvPr>
            <p:ph type="title"/>
          </p:nvPr>
        </p:nvSpPr>
        <p:spPr>
          <a:xfrm>
            <a:off x="0" y="102530"/>
            <a:ext cx="12191999" cy="441964"/>
          </a:xfrm>
        </p:spPr>
        <p:txBody>
          <a:bodyPr/>
          <a:lstStyle/>
          <a:p>
            <a:r>
              <a:rPr lang="en-CN" dirty="0"/>
              <a:t>3N-SRC</a:t>
            </a:r>
          </a:p>
        </p:txBody>
      </p:sp>
      <p:sp>
        <p:nvSpPr>
          <p:cNvPr id="12" name="Text Placeholder 2">
            <a:extLst>
              <a:ext uri="{FF2B5EF4-FFF2-40B4-BE49-F238E27FC236}">
                <a16:creationId xmlns:a16="http://schemas.microsoft.com/office/drawing/2014/main" id="{A7892B15-729C-2D4F-AD1B-444234BDE7A3}"/>
              </a:ext>
            </a:extLst>
          </p:cNvPr>
          <p:cNvSpPr>
            <a:spLocks noGrp="1"/>
          </p:cNvSpPr>
          <p:nvPr>
            <p:ph type="body" sz="half" idx="2"/>
          </p:nvPr>
        </p:nvSpPr>
        <p:spPr>
          <a:xfrm>
            <a:off x="218369" y="643535"/>
            <a:ext cx="6243894" cy="351623"/>
          </a:xfrm>
        </p:spPr>
        <p:txBody>
          <a:bodyPr/>
          <a:lstStyle/>
          <a:p>
            <a:r>
              <a:rPr lang="en-CN" dirty="0"/>
              <a:t>J</a:t>
            </a:r>
            <a:r>
              <a:rPr lang="en-US" dirty="0"/>
              <a:t>l</a:t>
            </a:r>
            <a:r>
              <a:rPr lang="en-CN" dirty="0"/>
              <a:t>ab</a:t>
            </a:r>
            <a:r>
              <a:rPr lang="zh-CN" altLang="en-US" dirty="0"/>
              <a:t> 实验结果</a:t>
            </a:r>
            <a:endParaRPr lang="en-CN" dirty="0"/>
          </a:p>
        </p:txBody>
      </p:sp>
      <p:pic>
        <p:nvPicPr>
          <p:cNvPr id="13" name="Picture 12">
            <a:extLst>
              <a:ext uri="{FF2B5EF4-FFF2-40B4-BE49-F238E27FC236}">
                <a16:creationId xmlns:a16="http://schemas.microsoft.com/office/drawing/2014/main" id="{A5F4AE2C-1928-AA48-A17A-C7B611E6CAF1}"/>
              </a:ext>
            </a:extLst>
          </p:cNvPr>
          <p:cNvPicPr>
            <a:picLocks noChangeAspect="1"/>
          </p:cNvPicPr>
          <p:nvPr/>
        </p:nvPicPr>
        <p:blipFill>
          <a:blip r:embed="rId4"/>
          <a:stretch>
            <a:fillRect/>
          </a:stretch>
        </p:blipFill>
        <p:spPr>
          <a:xfrm>
            <a:off x="5283618" y="2265929"/>
            <a:ext cx="4843679" cy="2754391"/>
          </a:xfrm>
          <a:prstGeom prst="rect">
            <a:avLst/>
          </a:prstGeom>
        </p:spPr>
      </p:pic>
      <p:sp>
        <p:nvSpPr>
          <p:cNvPr id="14" name="TextBox 13">
            <a:extLst>
              <a:ext uri="{FF2B5EF4-FFF2-40B4-BE49-F238E27FC236}">
                <a16:creationId xmlns:a16="http://schemas.microsoft.com/office/drawing/2014/main" id="{5ACC2F63-930A-0440-8981-91E84AAEC5E6}"/>
              </a:ext>
            </a:extLst>
          </p:cNvPr>
          <p:cNvSpPr txBox="1"/>
          <p:nvPr/>
        </p:nvSpPr>
        <p:spPr>
          <a:xfrm rot="21235992">
            <a:off x="6122638" y="4014187"/>
            <a:ext cx="3482083" cy="400110"/>
          </a:xfrm>
          <a:prstGeom prst="rect">
            <a:avLst/>
          </a:prstGeom>
          <a:noFill/>
        </p:spPr>
        <p:txBody>
          <a:bodyPr wrap="square" rtlCol="0">
            <a:spAutoFit/>
          </a:bodyPr>
          <a:lstStyle/>
          <a:p>
            <a:r>
              <a:rPr kumimoji="1" lang="en-US" altLang="zh-CN" sz="2000" dirty="0">
                <a:solidFill>
                  <a:schemeClr val="bg1">
                    <a:lumMod val="85000"/>
                  </a:schemeClr>
                </a:solidFill>
              </a:rPr>
              <a:t>To be published soon</a:t>
            </a:r>
            <a:endParaRPr kumimoji="1" lang="zh-CN" altLang="en-US" sz="2000" dirty="0">
              <a:solidFill>
                <a:schemeClr val="bg1">
                  <a:lumMod val="85000"/>
                </a:schemeClr>
              </a:solidFill>
            </a:endParaRPr>
          </a:p>
        </p:txBody>
      </p:sp>
      <p:sp>
        <p:nvSpPr>
          <p:cNvPr id="15" name="Slide Number Placeholder 14">
            <a:extLst>
              <a:ext uri="{FF2B5EF4-FFF2-40B4-BE49-F238E27FC236}">
                <a16:creationId xmlns:a16="http://schemas.microsoft.com/office/drawing/2014/main" id="{3D20CEBD-B514-0B4D-B0AA-60352A3EC38B}"/>
              </a:ext>
            </a:extLst>
          </p:cNvPr>
          <p:cNvSpPr>
            <a:spLocks noGrp="1"/>
          </p:cNvSpPr>
          <p:nvPr>
            <p:ph type="sldNum" sz="quarter" idx="12"/>
          </p:nvPr>
        </p:nvSpPr>
        <p:spPr/>
        <p:txBody>
          <a:bodyPr/>
          <a:lstStyle/>
          <a:p>
            <a:fld id="{368F8058-DDCF-45E4-8BCD-8D913568A213}" type="slidenum">
              <a:rPr lang="LID4096" smtClean="0"/>
              <a:t>16</a:t>
            </a:fld>
            <a:r>
              <a:rPr lang="en-US" altLang="zh-CN"/>
              <a:t>/22</a:t>
            </a:r>
            <a:endParaRPr lang="LID4096"/>
          </a:p>
        </p:txBody>
      </p:sp>
      <p:sp>
        <p:nvSpPr>
          <p:cNvPr id="16" name="TextBox 15">
            <a:extLst>
              <a:ext uri="{FF2B5EF4-FFF2-40B4-BE49-F238E27FC236}">
                <a16:creationId xmlns:a16="http://schemas.microsoft.com/office/drawing/2014/main" id="{8AB6A8DF-274C-7F44-B940-4EFC81220502}"/>
              </a:ext>
            </a:extLst>
          </p:cNvPr>
          <p:cNvSpPr txBox="1"/>
          <p:nvPr/>
        </p:nvSpPr>
        <p:spPr>
          <a:xfrm rot="21235992">
            <a:off x="766843" y="5234428"/>
            <a:ext cx="2784066" cy="369332"/>
          </a:xfrm>
          <a:prstGeom prst="rect">
            <a:avLst/>
          </a:prstGeom>
          <a:noFill/>
        </p:spPr>
        <p:txBody>
          <a:bodyPr wrap="square" rtlCol="0">
            <a:spAutoFit/>
          </a:bodyPr>
          <a:lstStyle/>
          <a:p>
            <a:r>
              <a:rPr kumimoji="1" lang="en-US" altLang="zh-CN" dirty="0">
                <a:solidFill>
                  <a:schemeClr val="bg1">
                    <a:lumMod val="85000"/>
                  </a:schemeClr>
                </a:solidFill>
              </a:rPr>
              <a:t>To be published soon</a:t>
            </a:r>
            <a:endParaRPr kumimoji="1" lang="zh-CN" altLang="en-US" dirty="0">
              <a:solidFill>
                <a:schemeClr val="bg1">
                  <a:lumMod val="85000"/>
                </a:schemeClr>
              </a:solidFill>
            </a:endParaRPr>
          </a:p>
        </p:txBody>
      </p:sp>
      <p:cxnSp>
        <p:nvCxnSpPr>
          <p:cNvPr id="18" name="Straight Connector 17">
            <a:extLst>
              <a:ext uri="{FF2B5EF4-FFF2-40B4-BE49-F238E27FC236}">
                <a16:creationId xmlns:a16="http://schemas.microsoft.com/office/drawing/2014/main" id="{D1C0C5DD-2683-1C42-86E3-B0BB2D47367D}"/>
              </a:ext>
            </a:extLst>
          </p:cNvPr>
          <p:cNvCxnSpPr/>
          <p:nvPr/>
        </p:nvCxnSpPr>
        <p:spPr bwMode="auto">
          <a:xfrm>
            <a:off x="6348248" y="3384875"/>
            <a:ext cx="809297"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20" name="TextBox 19">
            <a:extLst>
              <a:ext uri="{FF2B5EF4-FFF2-40B4-BE49-F238E27FC236}">
                <a16:creationId xmlns:a16="http://schemas.microsoft.com/office/drawing/2014/main" id="{3511C77C-03DA-D74F-B323-D2B012704214}"/>
              </a:ext>
            </a:extLst>
          </p:cNvPr>
          <p:cNvSpPr txBox="1"/>
          <p:nvPr/>
        </p:nvSpPr>
        <p:spPr>
          <a:xfrm>
            <a:off x="6356989" y="2980312"/>
            <a:ext cx="979232" cy="369332"/>
          </a:xfrm>
          <a:prstGeom prst="rect">
            <a:avLst/>
          </a:prstGeom>
          <a:noFill/>
        </p:spPr>
        <p:txBody>
          <a:bodyPr wrap="square" rtlCol="0">
            <a:spAutoFit/>
          </a:bodyPr>
          <a:lstStyle/>
          <a:p>
            <a:r>
              <a:rPr lang="en-US" altLang="zh-CN" dirty="0">
                <a:solidFill>
                  <a:srgbClr val="00B050"/>
                </a:solidFill>
              </a:rPr>
              <a:t>~0.85</a:t>
            </a:r>
            <a:endParaRPr lang="en-CN" dirty="0">
              <a:solidFill>
                <a:srgbClr val="00B050"/>
              </a:solidFill>
            </a:endParaRPr>
          </a:p>
        </p:txBody>
      </p:sp>
      <p:cxnSp>
        <p:nvCxnSpPr>
          <p:cNvPr id="17" name="Straight Connector 16">
            <a:extLst>
              <a:ext uri="{FF2B5EF4-FFF2-40B4-BE49-F238E27FC236}">
                <a16:creationId xmlns:a16="http://schemas.microsoft.com/office/drawing/2014/main" id="{F0AE77EA-B42A-9B49-9FB7-CA342B08D903}"/>
              </a:ext>
            </a:extLst>
          </p:cNvPr>
          <p:cNvCxnSpPr>
            <a:cxnSpLocks/>
          </p:cNvCxnSpPr>
          <p:nvPr/>
        </p:nvCxnSpPr>
        <p:spPr bwMode="auto">
          <a:xfrm>
            <a:off x="7625255" y="3598277"/>
            <a:ext cx="1990859" cy="0"/>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19" name="TextBox 18">
            <a:extLst>
              <a:ext uri="{FF2B5EF4-FFF2-40B4-BE49-F238E27FC236}">
                <a16:creationId xmlns:a16="http://schemas.microsoft.com/office/drawing/2014/main" id="{6658E814-335D-D943-A964-F924D9DA65B5}"/>
              </a:ext>
            </a:extLst>
          </p:cNvPr>
          <p:cNvSpPr txBox="1"/>
          <p:nvPr/>
        </p:nvSpPr>
        <p:spPr>
          <a:xfrm>
            <a:off x="8063467" y="3093370"/>
            <a:ext cx="979232" cy="369332"/>
          </a:xfrm>
          <a:prstGeom prst="rect">
            <a:avLst/>
          </a:prstGeom>
          <a:noFill/>
        </p:spPr>
        <p:txBody>
          <a:bodyPr wrap="square" rtlCol="0">
            <a:spAutoFit/>
          </a:bodyPr>
          <a:lstStyle/>
          <a:p>
            <a:r>
              <a:rPr lang="en-US" altLang="zh-CN" dirty="0">
                <a:solidFill>
                  <a:srgbClr val="FF0000"/>
                </a:solidFill>
              </a:rPr>
              <a:t>~0.80</a:t>
            </a:r>
            <a:endParaRPr lang="en-CN" dirty="0">
              <a:solidFill>
                <a:srgbClr val="FF0000"/>
              </a:solidFill>
            </a:endParaRPr>
          </a:p>
        </p:txBody>
      </p:sp>
    </p:spTree>
    <p:extLst>
      <p:ext uri="{BB962C8B-B14F-4D97-AF65-F5344CB8AC3E}">
        <p14:creationId xmlns:p14="http://schemas.microsoft.com/office/powerpoint/2010/main" val="1000745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20"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66FED-78A8-3248-84C9-A4C96CCACE02}"/>
              </a:ext>
            </a:extLst>
          </p:cNvPr>
          <p:cNvSpPr>
            <a:spLocks noGrp="1"/>
          </p:cNvSpPr>
          <p:nvPr>
            <p:ph type="title"/>
          </p:nvPr>
        </p:nvSpPr>
        <p:spPr/>
        <p:txBody>
          <a:bodyPr/>
          <a:lstStyle/>
          <a:p>
            <a:r>
              <a:rPr lang="en-CN" dirty="0"/>
              <a:t>SRC</a:t>
            </a:r>
            <a:r>
              <a:rPr lang="zh-CN" altLang="en-US" dirty="0"/>
              <a:t> </a:t>
            </a:r>
            <a:r>
              <a:rPr lang="en-US" altLang="zh-CN" dirty="0"/>
              <a:t>vs</a:t>
            </a:r>
            <a:r>
              <a:rPr lang="zh-CN" altLang="en-US" dirty="0"/>
              <a:t> </a:t>
            </a:r>
            <a:r>
              <a:rPr lang="en-US" altLang="zh-CN" dirty="0"/>
              <a:t>EMC</a:t>
            </a:r>
            <a:endParaRPr lang="en-CN" dirty="0"/>
          </a:p>
        </p:txBody>
      </p:sp>
      <p:sp>
        <p:nvSpPr>
          <p:cNvPr id="3" name="Text Placeholder 2">
            <a:extLst>
              <a:ext uri="{FF2B5EF4-FFF2-40B4-BE49-F238E27FC236}">
                <a16:creationId xmlns:a16="http://schemas.microsoft.com/office/drawing/2014/main" id="{9373777A-0860-6A4E-8AFF-0B11742D8CB9}"/>
              </a:ext>
            </a:extLst>
          </p:cNvPr>
          <p:cNvSpPr>
            <a:spLocks noGrp="1"/>
          </p:cNvSpPr>
          <p:nvPr>
            <p:ph type="body" sz="half" idx="2"/>
          </p:nvPr>
        </p:nvSpPr>
        <p:spPr/>
        <p:txBody>
          <a:bodyPr/>
          <a:lstStyle/>
          <a:p>
            <a:r>
              <a:rPr lang="en-CN" dirty="0"/>
              <a:t>束缚态核子内夸克的结构改变</a:t>
            </a:r>
          </a:p>
        </p:txBody>
      </p:sp>
      <p:pic>
        <p:nvPicPr>
          <p:cNvPr id="4" name="Picture 3">
            <a:extLst>
              <a:ext uri="{FF2B5EF4-FFF2-40B4-BE49-F238E27FC236}">
                <a16:creationId xmlns:a16="http://schemas.microsoft.com/office/drawing/2014/main" id="{418D146D-9042-A643-8AA5-498D522EEC25}"/>
              </a:ext>
            </a:extLst>
          </p:cNvPr>
          <p:cNvPicPr>
            <a:picLocks noChangeAspect="1"/>
          </p:cNvPicPr>
          <p:nvPr/>
        </p:nvPicPr>
        <p:blipFill>
          <a:blip r:embed="rId2"/>
          <a:stretch>
            <a:fillRect/>
          </a:stretch>
        </p:blipFill>
        <p:spPr>
          <a:xfrm>
            <a:off x="306288" y="2350565"/>
            <a:ext cx="4708040" cy="2918666"/>
          </a:xfrm>
          <a:prstGeom prst="rect">
            <a:avLst/>
          </a:prstGeom>
        </p:spPr>
      </p:pic>
      <p:sp>
        <p:nvSpPr>
          <p:cNvPr id="5" name="TextBox 4">
            <a:extLst>
              <a:ext uri="{FF2B5EF4-FFF2-40B4-BE49-F238E27FC236}">
                <a16:creationId xmlns:a16="http://schemas.microsoft.com/office/drawing/2014/main" id="{32D2E2F1-92A9-1B47-8958-7BFBD83D421A}"/>
              </a:ext>
            </a:extLst>
          </p:cNvPr>
          <p:cNvSpPr txBox="1"/>
          <p:nvPr/>
        </p:nvSpPr>
        <p:spPr>
          <a:xfrm>
            <a:off x="349044" y="1183996"/>
            <a:ext cx="6664492" cy="1200329"/>
          </a:xfrm>
          <a:prstGeom prst="rect">
            <a:avLst/>
          </a:prstGeom>
          <a:noFill/>
        </p:spPr>
        <p:txBody>
          <a:bodyPr wrap="square" rtlCol="0">
            <a:spAutoFit/>
          </a:bodyPr>
          <a:lstStyle/>
          <a:p>
            <a:pPr marL="285750" indent="-285750">
              <a:buFont typeface="Wingdings" panose="05000000000000000000" pitchFamily="2" charset="2"/>
              <a:buChar char="q"/>
            </a:pPr>
            <a:r>
              <a:rPr lang="zh-CN" altLang="en-US" dirty="0">
                <a:solidFill>
                  <a:schemeClr val="bg2">
                    <a:lumMod val="10000"/>
                  </a:schemeClr>
                </a:solidFill>
                <a:latin typeface="Baskerville Old Face" charset="0"/>
              </a:rPr>
              <a:t>测量夸克在原子核内的结构改变（深度非弹性散射实验，</a:t>
            </a:r>
            <a:r>
              <a:rPr lang="en-US" altLang="zh-CN" dirty="0">
                <a:solidFill>
                  <a:schemeClr val="bg2">
                    <a:lumMod val="10000"/>
                  </a:schemeClr>
                </a:solidFill>
                <a:latin typeface="Baskerville Old Face" charset="0"/>
              </a:rPr>
              <a:t>DIS</a:t>
            </a:r>
            <a:r>
              <a:rPr lang="zh-CN" altLang="en-US" dirty="0">
                <a:solidFill>
                  <a:schemeClr val="bg2">
                    <a:lumMod val="10000"/>
                  </a:schemeClr>
                </a:solidFill>
                <a:latin typeface="Baskerville Old Face" charset="0"/>
              </a:rPr>
              <a:t>）</a:t>
            </a:r>
            <a:endParaRPr lang="en-US" altLang="zh-CN" dirty="0">
              <a:solidFill>
                <a:schemeClr val="bg2">
                  <a:lumMod val="10000"/>
                </a:schemeClr>
              </a:solidFill>
              <a:latin typeface="Baskerville Old Face" charset="0"/>
            </a:endParaRPr>
          </a:p>
          <a:p>
            <a:pPr marL="742950" lvl="1" indent="-285750">
              <a:buFont typeface="Wingdings" panose="05000000000000000000" pitchFamily="2" charset="2"/>
              <a:buChar char="ü"/>
            </a:pPr>
            <a:r>
              <a:rPr lang="zh-CN" altLang="en-US" dirty="0">
                <a:solidFill>
                  <a:schemeClr val="bg2">
                    <a:lumMod val="10000"/>
                  </a:schemeClr>
                </a:solidFill>
                <a:latin typeface="Baskerville Old Face" charset="0"/>
              </a:rPr>
              <a:t>电子打碎重原子核内部的核子</a:t>
            </a:r>
            <a:endParaRPr lang="en-US" altLang="zh-CN" dirty="0">
              <a:solidFill>
                <a:schemeClr val="bg2">
                  <a:lumMod val="10000"/>
                </a:schemeClr>
              </a:solidFill>
              <a:latin typeface="Baskerville Old Face" charset="0"/>
            </a:endParaRPr>
          </a:p>
          <a:p>
            <a:pPr marL="742950" lvl="1" indent="-285750">
              <a:buFont typeface="Wingdings" panose="05000000000000000000" pitchFamily="2" charset="2"/>
              <a:buChar char="ü"/>
            </a:pPr>
            <a:r>
              <a:rPr lang="zh-CN" altLang="en-US" dirty="0">
                <a:solidFill>
                  <a:schemeClr val="bg2">
                    <a:lumMod val="10000"/>
                  </a:schemeClr>
                </a:solidFill>
                <a:latin typeface="Baskerville Old Face" charset="0"/>
              </a:rPr>
              <a:t>测量核子内部的夸克分布（与</a:t>
            </a:r>
            <a:r>
              <a:rPr lang="en-US" altLang="zh-CN" dirty="0">
                <a:solidFill>
                  <a:schemeClr val="bg2">
                    <a:lumMod val="10000"/>
                  </a:schemeClr>
                </a:solidFill>
                <a:latin typeface="Baskerville Old Face" charset="0"/>
              </a:rPr>
              <a:t>inclusive-DIS</a:t>
            </a:r>
            <a:r>
              <a:rPr lang="zh-CN" altLang="en-US" dirty="0">
                <a:solidFill>
                  <a:schemeClr val="bg2">
                    <a:lumMod val="10000"/>
                  </a:schemeClr>
                </a:solidFill>
                <a:latin typeface="Baskerville Old Face" charset="0"/>
              </a:rPr>
              <a:t>反应截面正比）</a:t>
            </a:r>
            <a:endParaRPr lang="en-US" altLang="zh-CN" dirty="0">
              <a:solidFill>
                <a:schemeClr val="bg2">
                  <a:lumMod val="10000"/>
                </a:schemeClr>
              </a:solidFill>
              <a:latin typeface="Baskerville Old Face" charset="0"/>
            </a:endParaRPr>
          </a:p>
          <a:p>
            <a:pPr marL="742950" lvl="1" indent="-285750">
              <a:buFont typeface="Wingdings" panose="05000000000000000000" pitchFamily="2" charset="2"/>
              <a:buChar char="ü"/>
            </a:pPr>
            <a:r>
              <a:rPr lang="zh-CN" altLang="en-US" dirty="0">
                <a:solidFill>
                  <a:schemeClr val="bg2">
                    <a:lumMod val="10000"/>
                  </a:schemeClr>
                </a:solidFill>
                <a:latin typeface="Baskerville Old Face" charset="0"/>
              </a:rPr>
              <a:t>与自由质子的夸克分布比较</a:t>
            </a:r>
            <a:endParaRPr lang="en-US" dirty="0">
              <a:solidFill>
                <a:schemeClr val="bg2">
                  <a:lumMod val="10000"/>
                </a:schemeClr>
              </a:solidFill>
              <a:latin typeface="Baskerville Old Face" charset="0"/>
            </a:endParaRPr>
          </a:p>
        </p:txBody>
      </p:sp>
      <p:sp>
        <p:nvSpPr>
          <p:cNvPr id="6" name="TextBox 5">
            <a:extLst>
              <a:ext uri="{FF2B5EF4-FFF2-40B4-BE49-F238E27FC236}">
                <a16:creationId xmlns:a16="http://schemas.microsoft.com/office/drawing/2014/main" id="{AFBFCBD3-8257-2243-BB93-3E6049E1E22D}"/>
              </a:ext>
            </a:extLst>
          </p:cNvPr>
          <p:cNvSpPr txBox="1"/>
          <p:nvPr/>
        </p:nvSpPr>
        <p:spPr>
          <a:xfrm rot="16200000">
            <a:off x="-1010435" y="3542724"/>
            <a:ext cx="2911876" cy="338554"/>
          </a:xfrm>
          <a:prstGeom prst="rect">
            <a:avLst/>
          </a:prstGeom>
          <a:solidFill>
            <a:schemeClr val="bg1"/>
          </a:solidFill>
        </p:spPr>
        <p:txBody>
          <a:bodyPr wrap="square" rtlCol="0">
            <a:spAutoFit/>
          </a:bodyPr>
          <a:lstStyle/>
          <a:p>
            <a:r>
              <a:rPr lang="zh-CN" altLang="en-US" sz="1600" b="1" dirty="0">
                <a:solidFill>
                  <a:schemeClr val="bg2">
                    <a:lumMod val="10000"/>
                  </a:schemeClr>
                </a:solidFill>
                <a:latin typeface="Baskerville Old Face" charset="0"/>
              </a:rPr>
              <a:t>铁核与质子内的夸克分布之比</a:t>
            </a:r>
            <a:endParaRPr lang="en-US" sz="1600" b="1" dirty="0">
              <a:solidFill>
                <a:schemeClr val="bg2">
                  <a:lumMod val="10000"/>
                </a:schemeClr>
              </a:solidFill>
              <a:latin typeface="Baskerville Old Face" charset="0"/>
            </a:endParaRPr>
          </a:p>
        </p:txBody>
      </p:sp>
      <p:sp>
        <p:nvSpPr>
          <p:cNvPr id="9" name="TextBox 8">
            <a:extLst>
              <a:ext uri="{FF2B5EF4-FFF2-40B4-BE49-F238E27FC236}">
                <a16:creationId xmlns:a16="http://schemas.microsoft.com/office/drawing/2014/main" id="{83ABD1BB-4D93-AB47-AD22-D249A9A44C51}"/>
              </a:ext>
            </a:extLst>
          </p:cNvPr>
          <p:cNvSpPr txBox="1"/>
          <p:nvPr/>
        </p:nvSpPr>
        <p:spPr>
          <a:xfrm>
            <a:off x="4781379" y="2539938"/>
            <a:ext cx="3185462" cy="954107"/>
          </a:xfrm>
          <a:prstGeom prst="rect">
            <a:avLst/>
          </a:prstGeom>
          <a:noFill/>
        </p:spPr>
        <p:txBody>
          <a:bodyPr wrap="square" rtlCol="0">
            <a:spAutoFit/>
          </a:bodyPr>
          <a:lstStyle/>
          <a:p>
            <a:pPr marL="285750" indent="-285750">
              <a:buFont typeface="Wingdings" panose="05000000000000000000" pitchFamily="2" charset="2"/>
              <a:buChar char="v"/>
            </a:pPr>
            <a:r>
              <a:rPr lang="zh-CN" altLang="en-US" dirty="0">
                <a:solidFill>
                  <a:schemeClr val="bg2">
                    <a:lumMod val="10000"/>
                  </a:schemeClr>
                </a:solidFill>
                <a:latin typeface="Baskerville Old Face" charset="0"/>
              </a:rPr>
              <a:t>与</a:t>
            </a:r>
            <a:r>
              <a:rPr lang="en-US" altLang="zh-CN" dirty="0">
                <a:solidFill>
                  <a:schemeClr val="bg2">
                    <a:lumMod val="10000"/>
                  </a:schemeClr>
                </a:solidFill>
                <a:latin typeface="Baskerville Old Face" charset="0"/>
              </a:rPr>
              <a:t>SRC</a:t>
            </a:r>
            <a:r>
              <a:rPr lang="zh-CN" altLang="en-US" dirty="0">
                <a:solidFill>
                  <a:schemeClr val="bg2">
                    <a:lumMod val="10000"/>
                  </a:schemeClr>
                </a:solidFill>
                <a:latin typeface="Baskerville Old Face" charset="0"/>
              </a:rPr>
              <a:t>现象有极强关联</a:t>
            </a:r>
            <a:r>
              <a:rPr kumimoji="1" lang="en-US" altLang="zh-CN" sz="2000" dirty="0">
                <a:solidFill>
                  <a:schemeClr val="bg2">
                    <a:lumMod val="10000"/>
                  </a:schemeClr>
                </a:solidFill>
                <a:latin typeface="Baskerville" panose="02020502070401020303" pitchFamily="18" charset="0"/>
                <a:sym typeface="Wingdings" panose="05000000000000000000" pitchFamily="2" charset="2"/>
              </a:rPr>
              <a:t></a:t>
            </a:r>
            <a:r>
              <a:rPr lang="zh-CN" altLang="en-US" dirty="0">
                <a:solidFill>
                  <a:schemeClr val="bg2">
                    <a:lumMod val="10000"/>
                  </a:schemeClr>
                </a:solidFill>
                <a:latin typeface="Baskerville Old Face" charset="0"/>
              </a:rPr>
              <a:t>两个自由度（夸克</a:t>
            </a:r>
            <a:r>
              <a:rPr lang="en-US" altLang="zh-CN" dirty="0">
                <a:solidFill>
                  <a:schemeClr val="bg2">
                    <a:lumMod val="10000"/>
                  </a:schemeClr>
                </a:solidFill>
                <a:latin typeface="Baskerville Old Face" charset="0"/>
              </a:rPr>
              <a:t>vs</a:t>
            </a:r>
            <a:r>
              <a:rPr lang="zh-CN" altLang="en-US" dirty="0">
                <a:solidFill>
                  <a:schemeClr val="bg2">
                    <a:lumMod val="10000"/>
                  </a:schemeClr>
                </a:solidFill>
                <a:latin typeface="Baskerville Old Face" charset="0"/>
              </a:rPr>
              <a:t>核子）的连接</a:t>
            </a:r>
            <a:r>
              <a:rPr lang="zh-CN" altLang="en-US" dirty="0"/>
              <a:t>？</a:t>
            </a:r>
            <a:endParaRPr lang="en-US" dirty="0"/>
          </a:p>
        </p:txBody>
      </p:sp>
      <p:cxnSp>
        <p:nvCxnSpPr>
          <p:cNvPr id="13" name="Straight Connector 12">
            <a:extLst>
              <a:ext uri="{FF2B5EF4-FFF2-40B4-BE49-F238E27FC236}">
                <a16:creationId xmlns:a16="http://schemas.microsoft.com/office/drawing/2014/main" id="{B2F1C0D9-901F-EF4B-B93D-1B8054FE4DCB}"/>
              </a:ext>
            </a:extLst>
          </p:cNvPr>
          <p:cNvCxnSpPr>
            <a:cxnSpLocks/>
          </p:cNvCxnSpPr>
          <p:nvPr/>
        </p:nvCxnSpPr>
        <p:spPr bwMode="auto">
          <a:xfrm>
            <a:off x="1744262" y="3614747"/>
            <a:ext cx="1905016" cy="1108110"/>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14" name="Oval 4">
            <a:extLst>
              <a:ext uri="{FF2B5EF4-FFF2-40B4-BE49-F238E27FC236}">
                <a16:creationId xmlns:a16="http://schemas.microsoft.com/office/drawing/2014/main" id="{2E312537-9E1F-1449-9342-68E86BFE5184}"/>
              </a:ext>
            </a:extLst>
          </p:cNvPr>
          <p:cNvSpPr>
            <a:spLocks noChangeArrowheads="1"/>
          </p:cNvSpPr>
          <p:nvPr/>
        </p:nvSpPr>
        <p:spPr bwMode="auto">
          <a:xfrm>
            <a:off x="7812596" y="4913150"/>
            <a:ext cx="1636297" cy="1598874"/>
          </a:xfrm>
          <a:prstGeom prst="ellipse">
            <a:avLst/>
          </a:prstGeom>
          <a:solidFill>
            <a:schemeClr val="bg2">
              <a:lumMod val="10000"/>
            </a:schemeClr>
          </a:solidFill>
          <a:ln>
            <a:headEnd/>
            <a:tailEnd/>
          </a:ln>
          <a:effectLst>
            <a:glow rad="228600">
              <a:schemeClr val="accent4">
                <a:satMod val="175000"/>
                <a:alpha val="40000"/>
              </a:schemeClr>
            </a:glow>
            <a:innerShdw blurRad="63500" dist="50800" dir="2700000">
              <a:prstClr val="black">
                <a:alpha val="50000"/>
              </a:prstClr>
            </a:innerShdw>
            <a:softEdge rad="63500"/>
          </a:effectLst>
          <a:scene3d>
            <a:camera prst="obliqueTopRight"/>
            <a:lightRig rig="balanced" dir="t"/>
          </a:scene3d>
          <a:sp3d extrusionH="76200" prstMaterial="dkEdge">
            <a:bevelT w="127000" h="127000" prst="angle"/>
            <a:extrusionClr>
              <a:schemeClr val="bg1">
                <a:lumMod val="50000"/>
              </a:schemeClr>
            </a:extrusionClr>
          </a:sp3d>
        </p:spPr>
        <p:style>
          <a:lnRef idx="0">
            <a:schemeClr val="dk1"/>
          </a:lnRef>
          <a:fillRef idx="3">
            <a:schemeClr val="dk1"/>
          </a:fillRef>
          <a:effectRef idx="3">
            <a:schemeClr val="dk1"/>
          </a:effectRef>
          <a:fontRef idx="minor">
            <a:schemeClr val="lt1"/>
          </a:fontRef>
        </p:style>
        <p:txBody>
          <a:bodyPr wrap="none" anchor="ctr"/>
          <a:lstStyle/>
          <a:p>
            <a:endParaRPr lang="en-US"/>
          </a:p>
        </p:txBody>
      </p:sp>
      <p:sp>
        <p:nvSpPr>
          <p:cNvPr id="15" name="Oval 4">
            <a:extLst>
              <a:ext uri="{FF2B5EF4-FFF2-40B4-BE49-F238E27FC236}">
                <a16:creationId xmlns:a16="http://schemas.microsoft.com/office/drawing/2014/main" id="{50ACFD12-6DA4-E94B-AEFF-EE7ACEFDF138}"/>
              </a:ext>
            </a:extLst>
          </p:cNvPr>
          <p:cNvSpPr>
            <a:spLocks noChangeArrowheads="1"/>
          </p:cNvSpPr>
          <p:nvPr/>
        </p:nvSpPr>
        <p:spPr bwMode="auto">
          <a:xfrm>
            <a:off x="5726615" y="4918785"/>
            <a:ext cx="1636297" cy="1598874"/>
          </a:xfrm>
          <a:prstGeom prst="ellipse">
            <a:avLst/>
          </a:prstGeom>
          <a:solidFill>
            <a:schemeClr val="bg2">
              <a:lumMod val="10000"/>
            </a:schemeClr>
          </a:solidFill>
          <a:ln>
            <a:headEnd/>
            <a:tailEnd/>
          </a:ln>
          <a:effectLst>
            <a:glow rad="228600">
              <a:schemeClr val="accent4">
                <a:satMod val="175000"/>
                <a:alpha val="40000"/>
              </a:schemeClr>
            </a:glow>
            <a:innerShdw blurRad="63500" dist="50800" dir="2700000">
              <a:prstClr val="black">
                <a:alpha val="50000"/>
              </a:prstClr>
            </a:innerShdw>
            <a:softEdge rad="63500"/>
          </a:effectLst>
          <a:scene3d>
            <a:camera prst="obliqueTopRight"/>
            <a:lightRig rig="balanced" dir="t"/>
          </a:scene3d>
          <a:sp3d extrusionH="76200" prstMaterial="dkEdge">
            <a:bevelT w="127000" h="127000" prst="angle"/>
            <a:extrusionClr>
              <a:schemeClr val="bg1">
                <a:lumMod val="50000"/>
              </a:schemeClr>
            </a:extrusionClr>
          </a:sp3d>
        </p:spPr>
        <p:style>
          <a:lnRef idx="0">
            <a:schemeClr val="dk1"/>
          </a:lnRef>
          <a:fillRef idx="3">
            <a:schemeClr val="dk1"/>
          </a:fillRef>
          <a:effectRef idx="3">
            <a:schemeClr val="dk1"/>
          </a:effectRef>
          <a:fontRef idx="minor">
            <a:schemeClr val="lt1"/>
          </a:fontRef>
        </p:style>
        <p:txBody>
          <a:bodyPr wrap="none" anchor="ctr"/>
          <a:lstStyle/>
          <a:p>
            <a:endParaRPr lang="en-US"/>
          </a:p>
        </p:txBody>
      </p:sp>
      <p:pic>
        <p:nvPicPr>
          <p:cNvPr id="16" name="Picture 6" descr="gzero_animation_small">
            <a:extLst>
              <a:ext uri="{FF2B5EF4-FFF2-40B4-BE49-F238E27FC236}">
                <a16:creationId xmlns:a16="http://schemas.microsoft.com/office/drawing/2014/main" id="{B63A2B6F-F234-FE42-B0D2-732CA55B0C0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71614" y="5294646"/>
            <a:ext cx="643760" cy="33909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gzero_animation_small">
            <a:extLst>
              <a:ext uri="{FF2B5EF4-FFF2-40B4-BE49-F238E27FC236}">
                <a16:creationId xmlns:a16="http://schemas.microsoft.com/office/drawing/2014/main" id="{1208A172-8A16-4A40-A9C5-91C8E51C43D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56042">
            <a:off x="6454497" y="5974203"/>
            <a:ext cx="679618" cy="3516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gzero_animation_small">
            <a:extLst>
              <a:ext uri="{FF2B5EF4-FFF2-40B4-BE49-F238E27FC236}">
                <a16:creationId xmlns:a16="http://schemas.microsoft.com/office/drawing/2014/main" id="{1C030D88-C7E3-3F4D-93F2-8026062C11D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67199" y="5598057"/>
            <a:ext cx="358805" cy="35758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gzero_animation_small">
            <a:extLst>
              <a:ext uri="{FF2B5EF4-FFF2-40B4-BE49-F238E27FC236}">
                <a16:creationId xmlns:a16="http://schemas.microsoft.com/office/drawing/2014/main" id="{FBB8C5FE-9C7C-1248-954A-0200AF4599B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24540" y="5199032"/>
            <a:ext cx="695532" cy="930852"/>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6">
            <a:extLst>
              <a:ext uri="{FF2B5EF4-FFF2-40B4-BE49-F238E27FC236}">
                <a16:creationId xmlns:a16="http://schemas.microsoft.com/office/drawing/2014/main" id="{156BBC03-FFCF-6B4D-A160-047D1DC96507}"/>
              </a:ext>
            </a:extLst>
          </p:cNvPr>
          <p:cNvSpPr>
            <a:spLocks noChangeArrowheads="1"/>
          </p:cNvSpPr>
          <p:nvPr/>
        </p:nvSpPr>
        <p:spPr bwMode="auto">
          <a:xfrm>
            <a:off x="9082257" y="5530975"/>
            <a:ext cx="105305" cy="75254"/>
          </a:xfrm>
          <a:prstGeom prst="ellipse">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endParaRPr lang="en-US"/>
          </a:p>
        </p:txBody>
      </p:sp>
      <p:sp>
        <p:nvSpPr>
          <p:cNvPr id="21" name="Oval 18">
            <a:extLst>
              <a:ext uri="{FF2B5EF4-FFF2-40B4-BE49-F238E27FC236}">
                <a16:creationId xmlns:a16="http://schemas.microsoft.com/office/drawing/2014/main" id="{42EE7499-4AC7-694C-9D7E-4F26381B7034}"/>
              </a:ext>
            </a:extLst>
          </p:cNvPr>
          <p:cNvSpPr>
            <a:spLocks noChangeArrowheads="1"/>
          </p:cNvSpPr>
          <p:nvPr/>
        </p:nvSpPr>
        <p:spPr bwMode="auto">
          <a:xfrm>
            <a:off x="9100092" y="5966301"/>
            <a:ext cx="97374" cy="94658"/>
          </a:xfrm>
          <a:prstGeom prst="ellipse">
            <a:avLst/>
          </a:prstGeom>
          <a:solidFill>
            <a:srgbClr val="00B0F0"/>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p>
            <a:endParaRPr lang="en-US"/>
          </a:p>
        </p:txBody>
      </p:sp>
      <p:sp>
        <p:nvSpPr>
          <p:cNvPr id="22" name="Oval 19">
            <a:extLst>
              <a:ext uri="{FF2B5EF4-FFF2-40B4-BE49-F238E27FC236}">
                <a16:creationId xmlns:a16="http://schemas.microsoft.com/office/drawing/2014/main" id="{89F87F58-EB91-5C49-AF73-FFA94D5E5BC5}"/>
              </a:ext>
            </a:extLst>
          </p:cNvPr>
          <p:cNvSpPr>
            <a:spLocks noChangeArrowheads="1"/>
          </p:cNvSpPr>
          <p:nvPr/>
        </p:nvSpPr>
        <p:spPr bwMode="auto">
          <a:xfrm>
            <a:off x="9210590" y="5639148"/>
            <a:ext cx="104145" cy="75254"/>
          </a:xfrm>
          <a:prstGeom prst="ellipse">
            <a:avLst/>
          </a:prstGeom>
          <a:solidFill>
            <a:srgbClr val="00B0F0"/>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p>
            <a:endParaRPr lang="en-US"/>
          </a:p>
        </p:txBody>
      </p:sp>
      <p:pic>
        <p:nvPicPr>
          <p:cNvPr id="23" name="Picture 6" descr="gzero_animation_small">
            <a:extLst>
              <a:ext uri="{FF2B5EF4-FFF2-40B4-BE49-F238E27FC236}">
                <a16:creationId xmlns:a16="http://schemas.microsoft.com/office/drawing/2014/main" id="{027CA260-4ECB-0C45-B47A-2D5817E1489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55553" y="5482712"/>
            <a:ext cx="160380" cy="46102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6B3A5B74-7E07-CB46-9CF2-8FCB75772B67}"/>
              </a:ext>
            </a:extLst>
          </p:cNvPr>
          <p:cNvSpPr txBox="1"/>
          <p:nvPr/>
        </p:nvSpPr>
        <p:spPr>
          <a:xfrm>
            <a:off x="7402148" y="5517177"/>
            <a:ext cx="458788" cy="369332"/>
          </a:xfrm>
          <a:prstGeom prst="rect">
            <a:avLst/>
          </a:prstGeom>
          <a:noFill/>
        </p:spPr>
        <p:txBody>
          <a:bodyPr wrap="square" rtlCol="0">
            <a:spAutoFit/>
          </a:bodyPr>
          <a:lstStyle/>
          <a:p>
            <a:r>
              <a:rPr lang="en-US" dirty="0">
                <a:solidFill>
                  <a:srgbClr val="7030A0"/>
                </a:solidFill>
                <a:latin typeface="Cooper Black" panose="0208090404030B020404" pitchFamily="18" charset="77"/>
              </a:rPr>
              <a:t>or</a:t>
            </a:r>
          </a:p>
        </p:txBody>
      </p:sp>
      <p:pic>
        <p:nvPicPr>
          <p:cNvPr id="25" name="Picture 598" descr="electron-ion collision diagram">
            <a:extLst>
              <a:ext uri="{FF2B5EF4-FFF2-40B4-BE49-F238E27FC236}">
                <a16:creationId xmlns:a16="http://schemas.microsoft.com/office/drawing/2014/main" id="{B580A3D6-2E90-7C45-95B9-C01E66FC88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6292" y="354000"/>
            <a:ext cx="5025533" cy="2559880"/>
          </a:xfrm>
          <a:prstGeom prst="rect">
            <a:avLst/>
          </a:prstGeom>
          <a:noFill/>
          <a:extLst>
            <a:ext uri="{909E8E84-426E-40DD-AFC4-6F175D3DCCD1}">
              <a14:hiddenFill xmlns:a14="http://schemas.microsoft.com/office/drawing/2010/main">
                <a:solidFill>
                  <a:srgbClr val="FFFFFF"/>
                </a:solidFill>
              </a14:hiddenFill>
            </a:ext>
          </a:extLst>
        </p:spPr>
      </p:pic>
      <p:sp>
        <p:nvSpPr>
          <p:cNvPr id="26" name="Slide Number Placeholder 25">
            <a:extLst>
              <a:ext uri="{FF2B5EF4-FFF2-40B4-BE49-F238E27FC236}">
                <a16:creationId xmlns:a16="http://schemas.microsoft.com/office/drawing/2014/main" id="{EF092EF0-6728-5042-B381-DC947F951879}"/>
              </a:ext>
            </a:extLst>
          </p:cNvPr>
          <p:cNvSpPr>
            <a:spLocks noGrp="1"/>
          </p:cNvSpPr>
          <p:nvPr>
            <p:ph type="sldNum" sz="quarter" idx="12"/>
          </p:nvPr>
        </p:nvSpPr>
        <p:spPr/>
        <p:txBody>
          <a:bodyPr/>
          <a:lstStyle/>
          <a:p>
            <a:fld id="{368F8058-DDCF-45E4-8BCD-8D913568A213}" type="slidenum">
              <a:rPr lang="LID4096" smtClean="0"/>
              <a:t>17</a:t>
            </a:fld>
            <a:r>
              <a:rPr lang="en-US" altLang="zh-CN"/>
              <a:t>/22</a:t>
            </a:r>
            <a:endParaRPr lang="LID4096"/>
          </a:p>
        </p:txBody>
      </p:sp>
      <p:sp>
        <p:nvSpPr>
          <p:cNvPr id="27" name="Rectangle 26">
            <a:extLst>
              <a:ext uri="{FF2B5EF4-FFF2-40B4-BE49-F238E27FC236}">
                <a16:creationId xmlns:a16="http://schemas.microsoft.com/office/drawing/2014/main" id="{1691F852-8A5D-6C4E-9507-B70DA7DCF5D4}"/>
              </a:ext>
            </a:extLst>
          </p:cNvPr>
          <p:cNvSpPr/>
          <p:nvPr/>
        </p:nvSpPr>
        <p:spPr>
          <a:xfrm>
            <a:off x="5626451" y="3470465"/>
            <a:ext cx="2672005" cy="523220"/>
          </a:xfrm>
          <a:prstGeom prst="rect">
            <a:avLst/>
          </a:prstGeom>
        </p:spPr>
        <p:txBody>
          <a:bodyPr wrap="square">
            <a:spAutoFit/>
          </a:bodyPr>
          <a:lstStyle/>
          <a:p>
            <a:r>
              <a:rPr lang="en-US" sz="1400" i="1" dirty="0">
                <a:solidFill>
                  <a:schemeClr val="accent6">
                    <a:lumMod val="50000"/>
                  </a:schemeClr>
                </a:solidFill>
                <a:ea typeface="Gill Sans Light" charset="0"/>
                <a:cs typeface="Gill Sans Light" charset="0"/>
              </a:rPr>
              <a:t>L. Weinstein et al, PRL 106, 052301 (2011)</a:t>
            </a:r>
            <a:r>
              <a:rPr lang="zh-CN" altLang="en-US" sz="1400" i="1" dirty="0">
                <a:solidFill>
                  <a:schemeClr val="accent6">
                    <a:lumMod val="50000"/>
                  </a:schemeClr>
                </a:solidFill>
                <a:ea typeface="Gill Sans Light" charset="0"/>
                <a:cs typeface="Gill Sans Light" charset="0"/>
              </a:rPr>
              <a:t>， </a:t>
            </a:r>
            <a:r>
              <a:rPr lang="en-US" sz="1400" i="1" dirty="0">
                <a:solidFill>
                  <a:schemeClr val="accent6">
                    <a:lumMod val="50000"/>
                  </a:schemeClr>
                </a:solidFill>
                <a:ea typeface="Gill Sans Light" charset="0"/>
                <a:cs typeface="Gill Sans Light" charset="0"/>
              </a:rPr>
              <a:t>O. Hen et al, RMP</a:t>
            </a:r>
          </a:p>
        </p:txBody>
      </p:sp>
      <p:sp>
        <p:nvSpPr>
          <p:cNvPr id="28" name="TextBox 27">
            <a:extLst>
              <a:ext uri="{FF2B5EF4-FFF2-40B4-BE49-F238E27FC236}">
                <a16:creationId xmlns:a16="http://schemas.microsoft.com/office/drawing/2014/main" id="{8971696A-0137-8041-8092-F33BC24B1EF8}"/>
              </a:ext>
            </a:extLst>
          </p:cNvPr>
          <p:cNvSpPr txBox="1"/>
          <p:nvPr/>
        </p:nvSpPr>
        <p:spPr>
          <a:xfrm>
            <a:off x="212100" y="5424844"/>
            <a:ext cx="5324236" cy="923330"/>
          </a:xfrm>
          <a:prstGeom prst="rect">
            <a:avLst/>
          </a:prstGeom>
          <a:noFill/>
        </p:spPr>
        <p:txBody>
          <a:bodyPr wrap="square" rtlCol="0">
            <a:spAutoFit/>
          </a:bodyPr>
          <a:lstStyle/>
          <a:p>
            <a:pPr marL="285750" indent="-285750">
              <a:buFont typeface="Wingdings" panose="05000000000000000000" pitchFamily="2" charset="2"/>
              <a:buChar char="q"/>
            </a:pPr>
            <a:r>
              <a:rPr lang="zh-CN" altLang="en-US" dirty="0">
                <a:solidFill>
                  <a:srgbClr val="FF0000"/>
                </a:solidFill>
                <a:latin typeface="Baskerville Old Face" charset="0"/>
              </a:rPr>
              <a:t>核介质效应：束缚态质子内的夸克分布改变了！</a:t>
            </a:r>
            <a:endParaRPr lang="en-US" altLang="zh-CN" dirty="0">
              <a:solidFill>
                <a:srgbClr val="FF0000"/>
              </a:solidFill>
              <a:latin typeface="Baskerville Old Face" charset="0"/>
            </a:endParaRPr>
          </a:p>
          <a:p>
            <a:pPr marL="742950" lvl="1" indent="-285750">
              <a:buFont typeface="Wingdings" panose="05000000000000000000" pitchFamily="2" charset="2"/>
              <a:buChar char="§"/>
            </a:pPr>
            <a:r>
              <a:rPr lang="en-US" dirty="0">
                <a:solidFill>
                  <a:schemeClr val="bg2">
                    <a:lumMod val="10000"/>
                  </a:schemeClr>
                </a:solidFill>
                <a:latin typeface="Baskerville Old Face" charset="0"/>
              </a:rPr>
              <a:t>30</a:t>
            </a:r>
            <a:r>
              <a:rPr lang="zh-CN" altLang="en-US" dirty="0">
                <a:solidFill>
                  <a:schemeClr val="bg2">
                    <a:lumMod val="10000"/>
                  </a:schemeClr>
                </a:solidFill>
                <a:latin typeface="Baskerville Old Face" charset="0"/>
              </a:rPr>
              <a:t>年前被发现，原因至今未知</a:t>
            </a:r>
            <a:endParaRPr lang="en-US" altLang="zh-CN" dirty="0">
              <a:solidFill>
                <a:schemeClr val="bg2">
                  <a:lumMod val="10000"/>
                </a:schemeClr>
              </a:solidFill>
              <a:latin typeface="Baskerville Old Face" charset="0"/>
            </a:endParaRPr>
          </a:p>
          <a:p>
            <a:pPr marL="742950" lvl="1" indent="-285750">
              <a:buFont typeface="Wingdings" panose="05000000000000000000" pitchFamily="2" charset="2"/>
              <a:buChar char="§"/>
            </a:pPr>
            <a:r>
              <a:rPr lang="zh-CN" altLang="en-US" dirty="0">
                <a:solidFill>
                  <a:schemeClr val="bg2">
                    <a:lumMod val="10000"/>
                  </a:schemeClr>
                </a:solidFill>
                <a:latin typeface="Baskerville Old Face" charset="0"/>
              </a:rPr>
              <a:t>众多新实验和新理论计算进行中</a:t>
            </a:r>
            <a:endParaRPr lang="en-US" dirty="0">
              <a:solidFill>
                <a:schemeClr val="bg2">
                  <a:lumMod val="10000"/>
                </a:schemeClr>
              </a:solidFill>
              <a:latin typeface="Baskerville Old Face" charset="0"/>
            </a:endParaRPr>
          </a:p>
        </p:txBody>
      </p:sp>
      <p:sp>
        <p:nvSpPr>
          <p:cNvPr id="29" name="TextBox 28">
            <a:extLst>
              <a:ext uri="{FF2B5EF4-FFF2-40B4-BE49-F238E27FC236}">
                <a16:creationId xmlns:a16="http://schemas.microsoft.com/office/drawing/2014/main" id="{CA453472-050D-384C-AEDC-85DF987F6E91}"/>
              </a:ext>
            </a:extLst>
          </p:cNvPr>
          <p:cNvSpPr txBox="1"/>
          <p:nvPr/>
        </p:nvSpPr>
        <p:spPr>
          <a:xfrm>
            <a:off x="9530016" y="5476839"/>
            <a:ext cx="2449884" cy="83413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lnSpc>
                <a:spcPct val="150000"/>
              </a:lnSpc>
              <a:buFont typeface="Wingdings" panose="05000000000000000000" pitchFamily="2" charset="2"/>
              <a:buChar char="v"/>
            </a:pPr>
            <a:r>
              <a:rPr kumimoji="1" lang="zh-CN" altLang="en-US" dirty="0">
                <a:solidFill>
                  <a:srgbClr val="FF0000"/>
                </a:solidFill>
                <a:latin typeface="Baskerville" panose="02020502070401020303" pitchFamily="18" charset="0"/>
                <a:ea typeface="Baskerville" panose="02020502070401020303" pitchFamily="18" charset="0"/>
              </a:rPr>
              <a:t>哪个核子结构改变？</a:t>
            </a:r>
            <a:endParaRPr kumimoji="1" lang="en-US" sz="1600" dirty="0">
              <a:solidFill>
                <a:srgbClr val="FF0000"/>
              </a:solidFill>
              <a:latin typeface="Baskerville" panose="02020502070401020303" pitchFamily="18" charset="0"/>
              <a:ea typeface="Baskerville" panose="02020502070401020303" pitchFamily="18" charset="0"/>
            </a:endParaRPr>
          </a:p>
          <a:p>
            <a:pPr marL="285750" indent="-285750">
              <a:lnSpc>
                <a:spcPct val="150000"/>
              </a:lnSpc>
              <a:buFont typeface="Wingdings" panose="05000000000000000000" pitchFamily="2" charset="2"/>
              <a:buChar char="v"/>
            </a:pPr>
            <a:r>
              <a:rPr kumimoji="1" lang="en-US" sz="1600" dirty="0" err="1">
                <a:solidFill>
                  <a:srgbClr val="FF0000"/>
                </a:solidFill>
                <a:latin typeface="Baskerville" panose="02020502070401020303" pitchFamily="18" charset="0"/>
                <a:ea typeface="Baskerville" panose="02020502070401020303" pitchFamily="18" charset="0"/>
              </a:rPr>
              <a:t>哪个夸克被改变的多</a:t>
            </a:r>
            <a:r>
              <a:rPr kumimoji="1" lang="zh-CN" altLang="en-US" sz="1600" dirty="0">
                <a:solidFill>
                  <a:srgbClr val="FF0000"/>
                </a:solidFill>
                <a:latin typeface="Baskerville" panose="02020502070401020303" pitchFamily="18" charset="0"/>
                <a:ea typeface="Baskerville" panose="02020502070401020303" pitchFamily="18" charset="0"/>
              </a:rPr>
              <a:t>？</a:t>
            </a:r>
            <a:endParaRPr kumimoji="1" lang="en-US" dirty="0">
              <a:solidFill>
                <a:srgbClr val="FF0000"/>
              </a:solidFill>
              <a:latin typeface="Baskerville" panose="02020502070401020303" pitchFamily="18" charset="0"/>
              <a:ea typeface="Baskerville" panose="02020502070401020303" pitchFamily="18" charset="0"/>
            </a:endParaRPr>
          </a:p>
        </p:txBody>
      </p:sp>
      <p:pic>
        <p:nvPicPr>
          <p:cNvPr id="30" name="Picture 2">
            <a:extLst>
              <a:ext uri="{FF2B5EF4-FFF2-40B4-BE49-F238E27FC236}">
                <a16:creationId xmlns:a16="http://schemas.microsoft.com/office/drawing/2014/main" id="{6AF44507-D4BD-4647-BBD0-C80542FD0C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8174" y="2528144"/>
            <a:ext cx="3547098" cy="2254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a:extLst>
              <a:ext uri="{FF2B5EF4-FFF2-40B4-BE49-F238E27FC236}">
                <a16:creationId xmlns:a16="http://schemas.microsoft.com/office/drawing/2014/main" id="{A03BE237-403E-E549-B118-A251FC230234}"/>
              </a:ext>
            </a:extLst>
          </p:cNvPr>
          <p:cNvSpPr txBox="1"/>
          <p:nvPr/>
        </p:nvSpPr>
        <p:spPr>
          <a:xfrm rot="16200000">
            <a:off x="8072081" y="2831248"/>
            <a:ext cx="828615" cy="27699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a:solidFill>
                  <a:schemeClr val="bg2">
                    <a:lumMod val="10000"/>
                  </a:schemeClr>
                </a:solidFill>
              </a:rPr>
              <a:t>EMC</a:t>
            </a:r>
            <a:r>
              <a:rPr lang="zh-CN" altLang="en-US" sz="1200" dirty="0">
                <a:solidFill>
                  <a:schemeClr val="bg2">
                    <a:lumMod val="10000"/>
                  </a:schemeClr>
                </a:solidFill>
              </a:rPr>
              <a:t>斜率</a:t>
            </a:r>
            <a:endParaRPr lang="en-US" sz="1200" dirty="0">
              <a:solidFill>
                <a:schemeClr val="bg2">
                  <a:lumMod val="10000"/>
                </a:schemeClr>
              </a:solidFill>
            </a:endParaRPr>
          </a:p>
        </p:txBody>
      </p:sp>
      <p:sp>
        <p:nvSpPr>
          <p:cNvPr id="32" name="TextBox 31">
            <a:extLst>
              <a:ext uri="{FF2B5EF4-FFF2-40B4-BE49-F238E27FC236}">
                <a16:creationId xmlns:a16="http://schemas.microsoft.com/office/drawing/2014/main" id="{EAF64087-F055-FF46-B0BA-8BB6D56F9897}"/>
              </a:ext>
            </a:extLst>
          </p:cNvPr>
          <p:cNvSpPr txBox="1"/>
          <p:nvPr/>
        </p:nvSpPr>
        <p:spPr>
          <a:xfrm>
            <a:off x="10799873" y="4547740"/>
            <a:ext cx="1185117" cy="276999"/>
          </a:xfrm>
          <a:prstGeom prst="rect">
            <a:avLst/>
          </a:prstGeom>
          <a:solidFill>
            <a:schemeClr val="bg1"/>
          </a:solidFill>
        </p:spPr>
        <p:txBody>
          <a:bodyPr wrap="square" rtlCol="0">
            <a:spAutoFit/>
          </a:bodyPr>
          <a:lstStyle/>
          <a:p>
            <a:r>
              <a:rPr lang="en-US" sz="1200" dirty="0">
                <a:solidFill>
                  <a:schemeClr val="bg2">
                    <a:lumMod val="10000"/>
                  </a:schemeClr>
                </a:solidFill>
              </a:rPr>
              <a:t>SRC-</a:t>
            </a:r>
            <a:r>
              <a:rPr lang="en-US" altLang="zh-CN" sz="1200" dirty="0">
                <a:solidFill>
                  <a:schemeClr val="bg2">
                    <a:lumMod val="10000"/>
                  </a:schemeClr>
                </a:solidFill>
              </a:rPr>
              <a:t>np</a:t>
            </a:r>
            <a:r>
              <a:rPr lang="zh-CN" altLang="en-US" sz="1200" dirty="0">
                <a:solidFill>
                  <a:schemeClr val="bg2">
                    <a:lumMod val="10000"/>
                  </a:schemeClr>
                </a:solidFill>
              </a:rPr>
              <a:t>对概率</a:t>
            </a:r>
            <a:endParaRPr lang="en-US" sz="1200" dirty="0">
              <a:solidFill>
                <a:schemeClr val="bg2">
                  <a:lumMod val="10000"/>
                </a:schemeClr>
              </a:solidFill>
            </a:endParaRPr>
          </a:p>
        </p:txBody>
      </p:sp>
    </p:spTree>
    <p:extLst>
      <p:ext uri="{BB962C8B-B14F-4D97-AF65-F5344CB8AC3E}">
        <p14:creationId xmlns:p14="http://schemas.microsoft.com/office/powerpoint/2010/main" val="19050084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P spid="15" grpId="0" animBg="1"/>
      <p:bldP spid="20" grpId="0" animBg="1"/>
      <p:bldP spid="21" grpId="0" animBg="1"/>
      <p:bldP spid="22" grpId="0" animBg="1"/>
      <p:bldP spid="24" grpId="0"/>
      <p:bldP spid="27" grpId="0"/>
      <p:bldP spid="28" grpId="0"/>
      <p:bldP spid="29" grpId="0"/>
      <p:bldP spid="31" grpId="0" animBg="1"/>
      <p:bldP spid="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FD4FB-78A7-AD40-BCF5-4CDE589D0725}"/>
              </a:ext>
            </a:extLst>
          </p:cNvPr>
          <p:cNvSpPr>
            <a:spLocks noGrp="1"/>
          </p:cNvSpPr>
          <p:nvPr>
            <p:ph type="title"/>
          </p:nvPr>
        </p:nvSpPr>
        <p:spPr/>
        <p:txBody>
          <a:bodyPr/>
          <a:lstStyle/>
          <a:p>
            <a:r>
              <a:rPr lang="en-CN" dirty="0"/>
              <a:t>SRC</a:t>
            </a:r>
            <a:r>
              <a:rPr lang="zh-CN" altLang="en-US" dirty="0"/>
              <a:t> </a:t>
            </a:r>
            <a:r>
              <a:rPr lang="en-US" altLang="zh-CN" dirty="0"/>
              <a:t>vs</a:t>
            </a:r>
            <a:r>
              <a:rPr lang="zh-CN" altLang="en-US" dirty="0"/>
              <a:t> </a:t>
            </a:r>
            <a:r>
              <a:rPr lang="en-US" altLang="zh-CN" dirty="0"/>
              <a:t>EMC</a:t>
            </a:r>
            <a:endParaRPr lang="en-CN" dirty="0"/>
          </a:p>
        </p:txBody>
      </p:sp>
      <p:sp>
        <p:nvSpPr>
          <p:cNvPr id="3" name="Text Placeholder 2">
            <a:extLst>
              <a:ext uri="{FF2B5EF4-FFF2-40B4-BE49-F238E27FC236}">
                <a16:creationId xmlns:a16="http://schemas.microsoft.com/office/drawing/2014/main" id="{28FC0338-6E32-6748-A520-44808EF72703}"/>
              </a:ext>
            </a:extLst>
          </p:cNvPr>
          <p:cNvSpPr>
            <a:spLocks noGrp="1"/>
          </p:cNvSpPr>
          <p:nvPr>
            <p:ph type="body" sz="half" idx="2"/>
          </p:nvPr>
        </p:nvSpPr>
        <p:spPr/>
        <p:txBody>
          <a:bodyPr/>
          <a:lstStyle/>
          <a:p>
            <a:r>
              <a:rPr lang="en-CN" dirty="0"/>
              <a:t>未来实验</a:t>
            </a:r>
          </a:p>
        </p:txBody>
      </p:sp>
      <p:pic>
        <p:nvPicPr>
          <p:cNvPr id="4" name="Picture 2" descr="Simplified schematic diagram of semi-inclusive deep inelastic... | Download  Scientific Diagram">
            <a:extLst>
              <a:ext uri="{FF2B5EF4-FFF2-40B4-BE49-F238E27FC236}">
                <a16:creationId xmlns:a16="http://schemas.microsoft.com/office/drawing/2014/main" id="{3EC04C17-8948-5242-AAAF-1A8796B5A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392" y="3137072"/>
            <a:ext cx="2576840" cy="20842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FEDA272-62BC-C146-93DF-0D6BF9843E23}"/>
              </a:ext>
            </a:extLst>
          </p:cNvPr>
          <p:cNvSpPr txBox="1"/>
          <p:nvPr/>
        </p:nvSpPr>
        <p:spPr>
          <a:xfrm>
            <a:off x="246764" y="1223322"/>
            <a:ext cx="4584679" cy="369332"/>
          </a:xfrm>
          <a:prstGeom prst="rect">
            <a:avLst/>
          </a:prstGeom>
          <a:noFill/>
        </p:spPr>
        <p:txBody>
          <a:bodyPr wrap="square">
            <a:spAutoFit/>
          </a:bodyPr>
          <a:lstStyle/>
          <a:p>
            <a:pPr marL="285750" indent="-285750">
              <a:buFont typeface="Wingdings" panose="05000000000000000000" pitchFamily="2" charset="2"/>
              <a:buChar char="q"/>
            </a:pPr>
            <a:r>
              <a:rPr kumimoji="1" lang="en-US" altLang="zh-CN" sz="1800" dirty="0">
                <a:latin typeface="Baskerville" panose="02020502070401020303" pitchFamily="18" charset="0"/>
              </a:rPr>
              <a:t>CLAS12</a:t>
            </a:r>
            <a:r>
              <a:rPr kumimoji="1" lang="zh-CN" altLang="en-US" sz="1800" dirty="0">
                <a:latin typeface="Baskerville" panose="02020502070401020303" pitchFamily="18" charset="0"/>
              </a:rPr>
              <a:t> 二代</a:t>
            </a:r>
            <a:r>
              <a:rPr kumimoji="1" lang="zh-CN" altLang="en-CN" sz="1800" dirty="0">
                <a:latin typeface="Baskerville" panose="02020502070401020303" pitchFamily="18" charset="0"/>
              </a:rPr>
              <a:t>氚靶</a:t>
            </a:r>
            <a:r>
              <a:rPr kumimoji="1" lang="zh-CN" altLang="en-US" sz="1800" dirty="0">
                <a:latin typeface="Baskerville" panose="02020502070401020303" pitchFamily="18" charset="0"/>
              </a:rPr>
              <a:t>实验（已批准）</a:t>
            </a:r>
            <a:endParaRPr lang="en-US" dirty="0"/>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6EA4CBF2-AB4C-D84C-BE46-D7476341E2C7}"/>
                  </a:ext>
                </a:extLst>
              </p:cNvPr>
              <p:cNvSpPr txBox="1"/>
              <p:nvPr/>
            </p:nvSpPr>
            <p:spPr>
              <a:xfrm>
                <a:off x="399496" y="1489728"/>
                <a:ext cx="4128400" cy="1708353"/>
              </a:xfrm>
              <a:prstGeom prst="rect">
                <a:avLst/>
              </a:prstGeom>
              <a:noFill/>
            </p:spPr>
            <p:txBody>
              <a:bodyPr wrap="square" rtlCol="0">
                <a:spAutoFit/>
              </a:bodyPr>
              <a:lstStyle/>
              <a:p>
                <a:pPr marL="342900" indent="-342900">
                  <a:lnSpc>
                    <a:spcPct val="150000"/>
                  </a:lnSpc>
                  <a:buFont typeface="Wingdings" pitchFamily="2" charset="2"/>
                  <a:buChar char="ü"/>
                </a:pPr>
                <a:r>
                  <a:rPr lang="en-US" altLang="zh-CN" dirty="0">
                    <a:latin typeface="Baskerville" panose="02020502070401020303" pitchFamily="18" charset="0"/>
                    <a:hlinkClick r:id="rId3"/>
                  </a:rPr>
                  <a:t>E12-20-005@6.6GV</a:t>
                </a:r>
                <a:r>
                  <a:rPr lang="zh-CN" altLang="en-US" dirty="0">
                    <a:latin typeface="Baskerville" panose="02020502070401020303" pitchFamily="18" charset="0"/>
                  </a:rPr>
                  <a:t>： </a:t>
                </a:r>
                <a:r>
                  <a:rPr lang="en-US" altLang="zh-CN" dirty="0">
                    <a:latin typeface="Baskerville" panose="02020502070401020303" pitchFamily="18" charset="0"/>
                  </a:rPr>
                  <a:t>SRC</a:t>
                </a:r>
                <a:r>
                  <a:rPr lang="zh-CN" altLang="en-US" dirty="0">
                    <a:latin typeface="Baskerville" panose="02020502070401020303" pitchFamily="18" charset="0"/>
                  </a:rPr>
                  <a:t> </a:t>
                </a:r>
                <a:endParaRPr lang="en-US" altLang="zh-CN" dirty="0">
                  <a:latin typeface="Baskerville" panose="02020502070401020303" pitchFamily="18" charset="0"/>
                </a:endParaRPr>
              </a:p>
              <a:p>
                <a:pPr marL="342900" indent="-342900">
                  <a:lnSpc>
                    <a:spcPct val="150000"/>
                  </a:lnSpc>
                  <a:buFont typeface="Wingdings" pitchFamily="2" charset="2"/>
                  <a:buChar char="ü"/>
                </a:pPr>
                <a:r>
                  <a:rPr lang="en-US" altLang="zh-CN" dirty="0">
                    <a:solidFill>
                      <a:srgbClr val="FF0000"/>
                    </a:solidFill>
                    <a:latin typeface="Baskerville Old Face" charset="0"/>
                  </a:rPr>
                  <a:t>E12-21-004@11GeV:</a:t>
                </a:r>
                <a:r>
                  <a:rPr lang="zh-CN" altLang="en-US" dirty="0">
                    <a:solidFill>
                      <a:srgbClr val="FF0000"/>
                    </a:solidFill>
                    <a:latin typeface="Baskerville Old Face" charset="0"/>
                  </a:rPr>
                  <a:t> </a:t>
                </a:r>
                <a:r>
                  <a:rPr lang="en-US" altLang="zh-CN" dirty="0">
                    <a:solidFill>
                      <a:srgbClr val="FF0000"/>
                    </a:solidFill>
                    <a:latin typeface="Baskerville Old Face" charset="0"/>
                  </a:rPr>
                  <a:t>Semi-Inclusive</a:t>
                </a:r>
                <a:r>
                  <a:rPr lang="zh-CN" altLang="en-US" dirty="0">
                    <a:solidFill>
                      <a:srgbClr val="FF0000"/>
                    </a:solidFill>
                    <a:latin typeface="Baskerville Old Face" charset="0"/>
                  </a:rPr>
                  <a:t> </a:t>
                </a:r>
                <a:r>
                  <a:rPr lang="en-US" altLang="zh-CN" dirty="0">
                    <a:solidFill>
                      <a:srgbClr val="FF0000"/>
                    </a:solidFill>
                    <a:latin typeface="Baskerville Old Face" charset="0"/>
                  </a:rPr>
                  <a:t>DIS</a:t>
                </a:r>
                <a:r>
                  <a:rPr lang="zh-CN" altLang="en-US" dirty="0">
                    <a:solidFill>
                      <a:srgbClr val="FF0000"/>
                    </a:solidFill>
                    <a:latin typeface="Baskerville Old Face" charset="0"/>
                  </a:rPr>
                  <a:t> 测量</a:t>
                </a:r>
                <a14:m>
                  <m:oMath xmlns:m="http://schemas.openxmlformats.org/officeDocument/2006/math">
                    <m:r>
                      <a:rPr lang="zh-CN" altLang="en-US" i="1" smtClean="0">
                        <a:solidFill>
                          <a:srgbClr val="FF0000"/>
                        </a:solidFill>
                        <a:latin typeface="Cambria Math" panose="02040503050406030204" pitchFamily="18" charset="0"/>
                      </a:rPr>
                      <m:t>𝜋</m:t>
                    </m:r>
                  </m:oMath>
                </a14:m>
                <a:r>
                  <a:rPr lang="zh-CN" altLang="en-US" dirty="0">
                    <a:solidFill>
                      <a:srgbClr val="FF0000"/>
                    </a:solidFill>
                    <a:latin typeface="Baskerville Old Face" charset="0"/>
                  </a:rPr>
                  <a:t>介子和</a:t>
                </a:r>
                <a:r>
                  <a:rPr lang="en-US" altLang="zh-CN" dirty="0">
                    <a:solidFill>
                      <a:srgbClr val="FF0000"/>
                    </a:solidFill>
                    <a:latin typeface="Baskerville Old Face" charset="0"/>
                  </a:rPr>
                  <a:t>K</a:t>
                </a:r>
                <a:r>
                  <a:rPr lang="zh-CN" altLang="en-US" dirty="0">
                    <a:solidFill>
                      <a:srgbClr val="FF0000"/>
                    </a:solidFill>
                    <a:latin typeface="Baskerville Old Face" charset="0"/>
                  </a:rPr>
                  <a:t>介子</a:t>
                </a:r>
                <a:endParaRPr lang="en-US" altLang="zh-CN" dirty="0">
                  <a:solidFill>
                    <a:srgbClr val="FF0000"/>
                  </a:solidFill>
                  <a:latin typeface="Baskerville Old Face" charset="0"/>
                </a:endParaRPr>
              </a:p>
              <a:p>
                <a:pPr marL="342900" indent="-342900">
                  <a:lnSpc>
                    <a:spcPct val="150000"/>
                  </a:lnSpc>
                  <a:buFont typeface="Wingdings" pitchFamily="2" charset="2"/>
                  <a:buChar char="ü"/>
                </a:pPr>
                <a:r>
                  <a:rPr lang="zh-CN" altLang="en-US" dirty="0">
                    <a:solidFill>
                      <a:schemeClr val="tx1"/>
                    </a:solidFill>
                    <a:latin typeface="Baskerville Old Face" charset="0"/>
                  </a:rPr>
                  <a:t>首次直接观测</a:t>
                </a:r>
                <a:r>
                  <a:rPr lang="en-US" altLang="zh-CN" dirty="0" err="1">
                    <a:solidFill>
                      <a:schemeClr val="tx1"/>
                    </a:solidFill>
                    <a:latin typeface="Baskerville Old Face" charset="0"/>
                  </a:rPr>
                  <a:t>u,d,s</a:t>
                </a:r>
                <a:r>
                  <a:rPr lang="zh-CN" altLang="en-US" dirty="0">
                    <a:solidFill>
                      <a:schemeClr val="tx1"/>
                    </a:solidFill>
                    <a:latin typeface="Baskerville Old Face" charset="0"/>
                  </a:rPr>
                  <a:t>在原子核的改变</a:t>
                </a:r>
                <a:endParaRPr lang="en-US" dirty="0">
                  <a:solidFill>
                    <a:schemeClr val="tx1"/>
                  </a:solidFill>
                  <a:latin typeface="Baskerville Old Face" charset="0"/>
                </a:endParaRPr>
              </a:p>
            </p:txBody>
          </p:sp>
        </mc:Choice>
        <mc:Fallback>
          <p:sp>
            <p:nvSpPr>
              <p:cNvPr id="7" name="TextBox 6">
                <a:extLst>
                  <a:ext uri="{FF2B5EF4-FFF2-40B4-BE49-F238E27FC236}">
                    <a16:creationId xmlns:a16="http://schemas.microsoft.com/office/drawing/2014/main" id="{6EA4CBF2-AB4C-D84C-BE46-D7476341E2C7}"/>
                  </a:ext>
                </a:extLst>
              </p:cNvPr>
              <p:cNvSpPr txBox="1">
                <a:spLocks noRot="1" noChangeAspect="1" noMove="1" noResize="1" noEditPoints="1" noAdjustHandles="1" noChangeArrowheads="1" noChangeShapeType="1" noTextEdit="1"/>
              </p:cNvSpPr>
              <p:nvPr/>
            </p:nvSpPr>
            <p:spPr>
              <a:xfrm>
                <a:off x="399496" y="1489728"/>
                <a:ext cx="4128400" cy="1708353"/>
              </a:xfrm>
              <a:prstGeom prst="rect">
                <a:avLst/>
              </a:prstGeom>
              <a:blipFill>
                <a:blip r:embed="rId4"/>
                <a:stretch>
                  <a:fillRect l="-920" b="-5147"/>
                </a:stretch>
              </a:blipFill>
            </p:spPr>
            <p:txBody>
              <a:bodyPr/>
              <a:lstStyle/>
              <a:p>
                <a:r>
                  <a:rPr lang="en-CN">
                    <a:noFill/>
                  </a:rPr>
                  <a:t> </a:t>
                </a:r>
              </a:p>
            </p:txBody>
          </p:sp>
        </mc:Fallback>
      </mc:AlternateContent>
      <p:pic>
        <p:nvPicPr>
          <p:cNvPr id="8" name="Picture 7">
            <a:extLst>
              <a:ext uri="{FF2B5EF4-FFF2-40B4-BE49-F238E27FC236}">
                <a16:creationId xmlns:a16="http://schemas.microsoft.com/office/drawing/2014/main" id="{50DE9042-C9F8-244D-AE2A-67C03843F8F2}"/>
              </a:ext>
            </a:extLst>
          </p:cNvPr>
          <p:cNvPicPr>
            <a:picLocks noChangeAspect="1"/>
          </p:cNvPicPr>
          <p:nvPr/>
        </p:nvPicPr>
        <p:blipFill>
          <a:blip r:embed="rId5"/>
          <a:stretch>
            <a:fillRect/>
          </a:stretch>
        </p:blipFill>
        <p:spPr>
          <a:xfrm rot="21326966">
            <a:off x="1238466" y="5436881"/>
            <a:ext cx="2055091" cy="707539"/>
          </a:xfrm>
          <a:prstGeom prst="rect">
            <a:avLst/>
          </a:prstGeom>
        </p:spPr>
      </p:pic>
      <p:pic>
        <p:nvPicPr>
          <p:cNvPr id="9" name="Picture 2" descr="ttps://www.jlab.org/Hall-B/clas12-web/sidebar/clas12-design.jpg">
            <a:extLst>
              <a:ext uri="{FF2B5EF4-FFF2-40B4-BE49-F238E27FC236}">
                <a16:creationId xmlns:a16="http://schemas.microsoft.com/office/drawing/2014/main" id="{E735D4BE-02BC-0C44-9D08-775D0CC0CB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9542" y="4573388"/>
            <a:ext cx="2279987" cy="225633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BA641DF-4C68-FF4D-8524-0B11D58B41E2}"/>
              </a:ext>
            </a:extLst>
          </p:cNvPr>
          <p:cNvSpPr txBox="1"/>
          <p:nvPr/>
        </p:nvSpPr>
        <p:spPr>
          <a:xfrm>
            <a:off x="1332574" y="5086091"/>
            <a:ext cx="1273104" cy="369332"/>
          </a:xfrm>
          <a:prstGeom prst="rect">
            <a:avLst/>
          </a:prstGeom>
          <a:noFill/>
        </p:spPr>
        <p:txBody>
          <a:bodyPr wrap="square" rtlCol="0">
            <a:spAutoFit/>
          </a:bodyPr>
          <a:lstStyle/>
          <a:p>
            <a:r>
              <a:rPr lang="zh-CN" altLang="en-US" dirty="0">
                <a:solidFill>
                  <a:schemeClr val="bg1">
                    <a:lumMod val="50000"/>
                  </a:schemeClr>
                </a:solidFill>
              </a:rPr>
              <a:t>氦</a:t>
            </a:r>
            <a:r>
              <a:rPr lang="en-US" altLang="zh-CN" dirty="0">
                <a:solidFill>
                  <a:schemeClr val="bg1">
                    <a:lumMod val="50000"/>
                  </a:schemeClr>
                </a:solidFill>
              </a:rPr>
              <a:t>3 &amp; </a:t>
            </a:r>
            <a:r>
              <a:rPr lang="zh-CN" altLang="en-US" dirty="0">
                <a:solidFill>
                  <a:schemeClr val="bg1">
                    <a:lumMod val="50000"/>
                  </a:schemeClr>
                </a:solidFill>
              </a:rPr>
              <a:t>氚靶</a:t>
            </a:r>
            <a:endParaRPr lang="en-US" altLang="zh-CN" dirty="0">
              <a:solidFill>
                <a:schemeClr val="bg1">
                  <a:lumMod val="50000"/>
                </a:schemeClr>
              </a:solidFill>
            </a:endParaRPr>
          </a:p>
        </p:txBody>
      </p:sp>
      <p:cxnSp>
        <p:nvCxnSpPr>
          <p:cNvPr id="11" name="Straight Arrow Connector 10">
            <a:extLst>
              <a:ext uri="{FF2B5EF4-FFF2-40B4-BE49-F238E27FC236}">
                <a16:creationId xmlns:a16="http://schemas.microsoft.com/office/drawing/2014/main" id="{476D4792-EE65-6941-B765-A7B6344EDA80}"/>
              </a:ext>
            </a:extLst>
          </p:cNvPr>
          <p:cNvCxnSpPr>
            <a:cxnSpLocks/>
          </p:cNvCxnSpPr>
          <p:nvPr/>
        </p:nvCxnSpPr>
        <p:spPr bwMode="auto">
          <a:xfrm flipV="1">
            <a:off x="135830" y="5931817"/>
            <a:ext cx="925497" cy="1"/>
          </a:xfrm>
          <a:prstGeom prst="straightConnector1">
            <a:avLst/>
          </a:prstGeom>
          <a:ln>
            <a:headEnd type="none" w="med" len="med"/>
            <a:tailEnd type="triangle"/>
          </a:ln>
        </p:spPr>
        <p:style>
          <a:lnRef idx="3">
            <a:schemeClr val="accent3"/>
          </a:lnRef>
          <a:fillRef idx="0">
            <a:schemeClr val="accent3"/>
          </a:fillRef>
          <a:effectRef idx="2">
            <a:schemeClr val="accent3"/>
          </a:effectRef>
          <a:fontRef idx="minor">
            <a:schemeClr val="tx1"/>
          </a:fontRef>
        </p:style>
      </p:cxnSp>
      <p:sp>
        <p:nvSpPr>
          <p:cNvPr id="12" name="TextBox 11">
            <a:extLst>
              <a:ext uri="{FF2B5EF4-FFF2-40B4-BE49-F238E27FC236}">
                <a16:creationId xmlns:a16="http://schemas.microsoft.com/office/drawing/2014/main" id="{2CF172CC-163F-F04D-B908-8700389282FA}"/>
              </a:ext>
            </a:extLst>
          </p:cNvPr>
          <p:cNvSpPr txBox="1"/>
          <p:nvPr/>
        </p:nvSpPr>
        <p:spPr>
          <a:xfrm>
            <a:off x="0" y="5375610"/>
            <a:ext cx="1273105" cy="369332"/>
          </a:xfrm>
          <a:prstGeom prst="rect">
            <a:avLst/>
          </a:prstGeom>
          <a:noFill/>
        </p:spPr>
        <p:txBody>
          <a:bodyPr wrap="none" rtlCol="0">
            <a:spAutoFit/>
          </a:bodyPr>
          <a:lstStyle/>
          <a:p>
            <a:r>
              <a:rPr lang="en-US" dirty="0">
                <a:solidFill>
                  <a:schemeClr val="bg1">
                    <a:lumMod val="50000"/>
                  </a:schemeClr>
                </a:solidFill>
              </a:rPr>
              <a:t>11</a:t>
            </a:r>
            <a:r>
              <a:rPr lang="en-US" altLang="zh-CN" dirty="0">
                <a:solidFill>
                  <a:schemeClr val="bg1">
                    <a:lumMod val="50000"/>
                  </a:schemeClr>
                </a:solidFill>
              </a:rPr>
              <a:t>GeV</a:t>
            </a:r>
            <a:r>
              <a:rPr lang="zh-CN" altLang="en-US" dirty="0">
                <a:solidFill>
                  <a:schemeClr val="bg1">
                    <a:lumMod val="50000"/>
                  </a:schemeClr>
                </a:solidFill>
              </a:rPr>
              <a:t>电子</a:t>
            </a:r>
            <a:endParaRPr lang="en-US" dirty="0">
              <a:solidFill>
                <a:schemeClr val="bg1">
                  <a:lumMod val="50000"/>
                </a:schemeClr>
              </a:solidFill>
            </a:endParaRPr>
          </a:p>
        </p:txBody>
      </p:sp>
      <p:sp>
        <p:nvSpPr>
          <p:cNvPr id="19" name="Slide Number Placeholder 18">
            <a:extLst>
              <a:ext uri="{FF2B5EF4-FFF2-40B4-BE49-F238E27FC236}">
                <a16:creationId xmlns:a16="http://schemas.microsoft.com/office/drawing/2014/main" id="{F3B5991D-8D35-144C-8FB6-A91BD23B2B4C}"/>
              </a:ext>
            </a:extLst>
          </p:cNvPr>
          <p:cNvSpPr>
            <a:spLocks noGrp="1"/>
          </p:cNvSpPr>
          <p:nvPr>
            <p:ph type="sldNum" sz="quarter" idx="12"/>
          </p:nvPr>
        </p:nvSpPr>
        <p:spPr/>
        <p:txBody>
          <a:bodyPr/>
          <a:lstStyle/>
          <a:p>
            <a:fld id="{368F8058-DDCF-45E4-8BCD-8D913568A213}" type="slidenum">
              <a:rPr lang="LID4096" smtClean="0"/>
              <a:t>18</a:t>
            </a:fld>
            <a:r>
              <a:rPr lang="en-US" altLang="zh-CN"/>
              <a:t>/22</a:t>
            </a:r>
            <a:endParaRPr lang="LID4096"/>
          </a:p>
        </p:txBody>
      </p:sp>
      <p:pic>
        <p:nvPicPr>
          <p:cNvPr id="20" name="Picture 19">
            <a:extLst>
              <a:ext uri="{FF2B5EF4-FFF2-40B4-BE49-F238E27FC236}">
                <a16:creationId xmlns:a16="http://schemas.microsoft.com/office/drawing/2014/main" id="{485FD95A-9A6E-A246-8456-977A5A3AA66D}"/>
              </a:ext>
            </a:extLst>
          </p:cNvPr>
          <p:cNvPicPr>
            <a:picLocks noChangeAspect="1"/>
          </p:cNvPicPr>
          <p:nvPr/>
        </p:nvPicPr>
        <p:blipFill>
          <a:blip r:embed="rId7"/>
          <a:stretch>
            <a:fillRect/>
          </a:stretch>
        </p:blipFill>
        <p:spPr>
          <a:xfrm>
            <a:off x="4771604" y="914955"/>
            <a:ext cx="4195408" cy="2687773"/>
          </a:xfrm>
          <a:prstGeom prst="rect">
            <a:avLst/>
          </a:prstGeom>
        </p:spPr>
      </p:pic>
      <p:sp>
        <p:nvSpPr>
          <p:cNvPr id="21" name="TextBox 20">
            <a:extLst>
              <a:ext uri="{FF2B5EF4-FFF2-40B4-BE49-F238E27FC236}">
                <a16:creationId xmlns:a16="http://schemas.microsoft.com/office/drawing/2014/main" id="{597D6713-788C-F74B-81D4-256F6710E204}"/>
              </a:ext>
            </a:extLst>
          </p:cNvPr>
          <p:cNvSpPr txBox="1"/>
          <p:nvPr/>
        </p:nvSpPr>
        <p:spPr>
          <a:xfrm>
            <a:off x="7325177" y="2551362"/>
            <a:ext cx="1523943" cy="369332"/>
          </a:xfrm>
          <a:prstGeom prst="rect">
            <a:avLst/>
          </a:prstGeom>
          <a:noFill/>
        </p:spPr>
        <p:txBody>
          <a:bodyPr wrap="none" rtlCol="0">
            <a:spAutoFit/>
          </a:bodyPr>
          <a:lstStyle/>
          <a:p>
            <a:r>
              <a:rPr lang="en-US" dirty="0">
                <a:solidFill>
                  <a:srgbClr val="0070C0"/>
                </a:solidFill>
              </a:rPr>
              <a:t>u contribution</a:t>
            </a:r>
          </a:p>
        </p:txBody>
      </p:sp>
      <p:sp>
        <p:nvSpPr>
          <p:cNvPr id="22" name="TextBox 21">
            <a:extLst>
              <a:ext uri="{FF2B5EF4-FFF2-40B4-BE49-F238E27FC236}">
                <a16:creationId xmlns:a16="http://schemas.microsoft.com/office/drawing/2014/main" id="{D5C0D05C-BCA3-2D48-A56D-78C6BDA1D9BF}"/>
              </a:ext>
            </a:extLst>
          </p:cNvPr>
          <p:cNvSpPr txBox="1"/>
          <p:nvPr/>
        </p:nvSpPr>
        <p:spPr>
          <a:xfrm>
            <a:off x="7255702" y="1592654"/>
            <a:ext cx="831446" cy="369332"/>
          </a:xfrm>
          <a:prstGeom prst="rect">
            <a:avLst/>
          </a:prstGeom>
          <a:noFill/>
        </p:spPr>
        <p:txBody>
          <a:bodyPr wrap="none" rtlCol="0">
            <a:spAutoFit/>
          </a:bodyPr>
          <a:lstStyle/>
          <a:p>
            <a:r>
              <a:rPr lang="en-US" dirty="0">
                <a:solidFill>
                  <a:srgbClr val="00B050"/>
                </a:solidFill>
              </a:rPr>
              <a:t>d cont.</a:t>
            </a:r>
          </a:p>
        </p:txBody>
      </p:sp>
      <p:pic>
        <p:nvPicPr>
          <p:cNvPr id="23" name="Picture 22">
            <a:extLst>
              <a:ext uri="{FF2B5EF4-FFF2-40B4-BE49-F238E27FC236}">
                <a16:creationId xmlns:a16="http://schemas.microsoft.com/office/drawing/2014/main" id="{E132E4E8-8D7F-064B-9B6E-1F5D649ABC04}"/>
              </a:ext>
            </a:extLst>
          </p:cNvPr>
          <p:cNvPicPr>
            <a:picLocks noChangeAspect="1"/>
          </p:cNvPicPr>
          <p:nvPr/>
        </p:nvPicPr>
        <p:blipFill rotWithShape="1">
          <a:blip r:embed="rId8"/>
          <a:srcRect l="51618"/>
          <a:stretch/>
        </p:blipFill>
        <p:spPr>
          <a:xfrm>
            <a:off x="7951038" y="3685686"/>
            <a:ext cx="4003679" cy="30132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TextBox 24">
            <a:extLst>
              <a:ext uri="{FF2B5EF4-FFF2-40B4-BE49-F238E27FC236}">
                <a16:creationId xmlns:a16="http://schemas.microsoft.com/office/drawing/2014/main" id="{29FC3750-8A88-434D-B4D3-D32E6A2DE991}"/>
              </a:ext>
            </a:extLst>
          </p:cNvPr>
          <p:cNvSpPr txBox="1"/>
          <p:nvPr/>
        </p:nvSpPr>
        <p:spPr>
          <a:xfrm>
            <a:off x="9725602" y="686610"/>
            <a:ext cx="2438660" cy="830997"/>
          </a:xfrm>
          <a:prstGeom prst="rect">
            <a:avLst/>
          </a:prstGeom>
          <a:noFill/>
        </p:spPr>
        <p:txBody>
          <a:bodyPr wrap="square">
            <a:spAutoFit/>
          </a:bodyPr>
          <a:lstStyle/>
          <a:p>
            <a:r>
              <a:rPr kumimoji="1" lang="en-US" altLang="zh-CN" sz="1600" dirty="0">
                <a:solidFill>
                  <a:schemeClr val="tx1">
                    <a:lumMod val="50000"/>
                    <a:lumOff val="50000"/>
                  </a:schemeClr>
                </a:solidFill>
                <a:latin typeface="Baskerville" panose="02020502070401020303" pitchFamily="18" charset="0"/>
              </a:rPr>
              <a:t>C. </a:t>
            </a:r>
            <a:r>
              <a:rPr kumimoji="1" lang="en-US" altLang="zh-CN" sz="1600" dirty="0" err="1">
                <a:solidFill>
                  <a:schemeClr val="tx1">
                    <a:lumMod val="50000"/>
                    <a:lumOff val="50000"/>
                  </a:schemeClr>
                </a:solidFill>
                <a:latin typeface="Baskerville" panose="02020502070401020303" pitchFamily="18" charset="0"/>
              </a:rPr>
              <a:t>Cocuzza</a:t>
            </a:r>
            <a:r>
              <a:rPr kumimoji="1" lang="en-US" altLang="zh-CN" sz="1600" dirty="0">
                <a:solidFill>
                  <a:schemeClr val="tx1">
                    <a:lumMod val="50000"/>
                    <a:lumOff val="50000"/>
                  </a:schemeClr>
                </a:solidFill>
                <a:latin typeface="Baskerville" panose="02020502070401020303" pitchFamily="18" charset="0"/>
              </a:rPr>
              <a:t>, et. al.,</a:t>
            </a:r>
            <a:r>
              <a:rPr kumimoji="1" lang="zh-CN" altLang="en-US" sz="1600" dirty="0">
                <a:solidFill>
                  <a:schemeClr val="tx1">
                    <a:lumMod val="50000"/>
                    <a:lumOff val="50000"/>
                  </a:schemeClr>
                </a:solidFill>
                <a:latin typeface="Baskerville" panose="02020502070401020303" pitchFamily="18" charset="0"/>
              </a:rPr>
              <a:t> </a:t>
            </a:r>
            <a:r>
              <a:rPr kumimoji="1" lang="en-US" altLang="zh-CN" sz="1600" dirty="0">
                <a:solidFill>
                  <a:schemeClr val="tx1">
                    <a:lumMod val="50000"/>
                    <a:lumOff val="50000"/>
                  </a:schemeClr>
                </a:solidFill>
                <a:latin typeface="Baskerville" panose="02020502070401020303" pitchFamily="18" charset="0"/>
              </a:rPr>
              <a:t>JAM</a:t>
            </a:r>
            <a:r>
              <a:rPr kumimoji="1" lang="zh-CN" altLang="en-US" sz="1600" dirty="0">
                <a:solidFill>
                  <a:schemeClr val="tx1">
                    <a:lumMod val="50000"/>
                    <a:lumOff val="50000"/>
                  </a:schemeClr>
                </a:solidFill>
                <a:latin typeface="Baskerville" panose="02020502070401020303" pitchFamily="18" charset="0"/>
              </a:rPr>
              <a:t>，</a:t>
            </a:r>
            <a:r>
              <a:rPr kumimoji="1" lang="en-US" altLang="zh-CN" sz="1600" dirty="0">
                <a:solidFill>
                  <a:schemeClr val="tx1">
                    <a:lumMod val="50000"/>
                    <a:lumOff val="50000"/>
                  </a:schemeClr>
                </a:solidFill>
                <a:latin typeface="Baskerville" panose="02020502070401020303" pitchFamily="18" charset="0"/>
              </a:rPr>
              <a:t> Phys. Rev. Lett. 127, 242001 </a:t>
            </a:r>
          </a:p>
        </p:txBody>
      </p:sp>
      <p:pic>
        <p:nvPicPr>
          <p:cNvPr id="26" name="Picture 25">
            <a:extLst>
              <a:ext uri="{FF2B5EF4-FFF2-40B4-BE49-F238E27FC236}">
                <a16:creationId xmlns:a16="http://schemas.microsoft.com/office/drawing/2014/main" id="{01A7BD50-3153-9140-8316-E9B43F4ADFBD}"/>
              </a:ext>
            </a:extLst>
          </p:cNvPr>
          <p:cNvPicPr>
            <a:picLocks noChangeAspect="1"/>
          </p:cNvPicPr>
          <p:nvPr/>
        </p:nvPicPr>
        <p:blipFill>
          <a:blip r:embed="rId9"/>
          <a:stretch>
            <a:fillRect/>
          </a:stretch>
        </p:blipFill>
        <p:spPr>
          <a:xfrm>
            <a:off x="9013769" y="1236796"/>
            <a:ext cx="3087667" cy="1756588"/>
          </a:xfrm>
          <a:prstGeom prst="rect">
            <a:avLst/>
          </a:prstGeom>
        </p:spPr>
      </p:pic>
      <p:sp>
        <p:nvSpPr>
          <p:cNvPr id="29" name="Rectangle 28">
            <a:extLst>
              <a:ext uri="{FF2B5EF4-FFF2-40B4-BE49-F238E27FC236}">
                <a16:creationId xmlns:a16="http://schemas.microsoft.com/office/drawing/2014/main" id="{E20F8A7C-76D3-3845-9FAE-79E71409C61C}"/>
              </a:ext>
            </a:extLst>
          </p:cNvPr>
          <p:cNvSpPr/>
          <p:nvPr/>
        </p:nvSpPr>
        <p:spPr>
          <a:xfrm>
            <a:off x="5650669" y="666632"/>
            <a:ext cx="3831226" cy="338554"/>
          </a:xfrm>
          <a:prstGeom prst="rect">
            <a:avLst/>
          </a:prstGeom>
        </p:spPr>
        <p:txBody>
          <a:bodyPr wrap="square">
            <a:spAutoFit/>
          </a:bodyPr>
          <a:lstStyle/>
          <a:p>
            <a:r>
              <a:rPr kumimoji="1" lang="en-US" sz="1600" dirty="0">
                <a:solidFill>
                  <a:schemeClr val="tx1">
                    <a:lumMod val="50000"/>
                    <a:lumOff val="50000"/>
                  </a:schemeClr>
                </a:solidFill>
                <a:latin typeface="Baskerville" panose="02020502070401020303" pitchFamily="18" charset="0"/>
              </a:rPr>
              <a:t>I. </a:t>
            </a:r>
            <a:r>
              <a:rPr kumimoji="1" lang="en-US" sz="1600" dirty="0" err="1">
                <a:solidFill>
                  <a:schemeClr val="tx1">
                    <a:lumMod val="50000"/>
                    <a:lumOff val="50000"/>
                  </a:schemeClr>
                </a:solidFill>
                <a:latin typeface="Baskerville" panose="02020502070401020303" pitchFamily="18" charset="0"/>
              </a:rPr>
              <a:t>Cloet</a:t>
            </a:r>
            <a:r>
              <a:rPr kumimoji="1" lang="en-US" sz="1600" dirty="0">
                <a:solidFill>
                  <a:schemeClr val="tx1">
                    <a:lumMod val="50000"/>
                    <a:lumOff val="50000"/>
                  </a:schemeClr>
                </a:solidFill>
                <a:latin typeface="Baskerville" panose="02020502070401020303" pitchFamily="18" charset="0"/>
              </a:rPr>
              <a:t>, et al, PRL 102, 252301 (2009); </a:t>
            </a:r>
          </a:p>
        </p:txBody>
      </p:sp>
      <p:sp>
        <p:nvSpPr>
          <p:cNvPr id="6" name="TextBox 5">
            <a:extLst>
              <a:ext uri="{FF2B5EF4-FFF2-40B4-BE49-F238E27FC236}">
                <a16:creationId xmlns:a16="http://schemas.microsoft.com/office/drawing/2014/main" id="{E0D41BA3-9E56-D042-9CFE-0BF8B401736F}"/>
              </a:ext>
            </a:extLst>
          </p:cNvPr>
          <p:cNvSpPr txBox="1"/>
          <p:nvPr/>
        </p:nvSpPr>
        <p:spPr>
          <a:xfrm>
            <a:off x="5531171" y="5342880"/>
            <a:ext cx="2378224" cy="1200329"/>
          </a:xfrm>
          <a:prstGeom prst="rect">
            <a:avLst/>
          </a:prstGeom>
          <a:noFill/>
        </p:spPr>
        <p:txBody>
          <a:bodyPr wrap="square" rtlCol="0">
            <a:spAutoFit/>
          </a:bodyPr>
          <a:lstStyle/>
          <a:p>
            <a:pPr marL="285750" indent="-285750">
              <a:buFont typeface="Wingdings" pitchFamily="2" charset="2"/>
              <a:buChar char="q"/>
            </a:pPr>
            <a:r>
              <a:rPr lang="en-CN" dirty="0"/>
              <a:t>束流运行前</a:t>
            </a:r>
            <a:r>
              <a:rPr lang="zh-CN" altLang="en-US" dirty="0"/>
              <a:t>，</a:t>
            </a:r>
            <a:r>
              <a:rPr lang="en-CN" dirty="0"/>
              <a:t>仍需提供更多理论计算</a:t>
            </a:r>
            <a:r>
              <a:rPr lang="zh-CN" altLang="en-US" dirty="0"/>
              <a:t>（</a:t>
            </a:r>
            <a:r>
              <a:rPr lang="en-US" altLang="zh-CN" dirty="0"/>
              <a:t>M.C Cai, T.</a:t>
            </a:r>
            <a:r>
              <a:rPr lang="en-CN" altLang="zh-CN" dirty="0"/>
              <a:t>B. Liu, B.Q. Ma)</a:t>
            </a:r>
            <a:endParaRPr lang="en-US" altLang="zh-CN" dirty="0"/>
          </a:p>
        </p:txBody>
      </p:sp>
      <p:pic>
        <p:nvPicPr>
          <p:cNvPr id="24" name="Picture 2" descr="Related image">
            <a:extLst>
              <a:ext uri="{FF2B5EF4-FFF2-40B4-BE49-F238E27FC236}">
                <a16:creationId xmlns:a16="http://schemas.microsoft.com/office/drawing/2014/main" id="{D1537989-E203-6142-B475-6BCBCBA84AA9}"/>
              </a:ext>
            </a:extLst>
          </p:cNvPr>
          <p:cNvPicPr>
            <a:picLocks noChangeAspect="1" noChangeArrowheads="1"/>
          </p:cNvPicPr>
          <p:nvPr/>
        </p:nvPicPr>
        <p:blipFill rotWithShape="1">
          <a:blip r:embed="rId10">
            <a:alphaModFix/>
            <a:extLst>
              <a:ext uri="{28A0092B-C50C-407E-A947-70E740481C1C}">
                <a14:useLocalDpi xmlns:a14="http://schemas.microsoft.com/office/drawing/2010/main" val="0"/>
              </a:ext>
            </a:extLst>
          </a:blip>
          <a:srcRect l="28673" t="30429" r="32494" b="32945"/>
          <a:stretch/>
        </p:blipFill>
        <p:spPr bwMode="auto">
          <a:xfrm>
            <a:off x="1132612" y="3769215"/>
            <a:ext cx="982936" cy="927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4166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FD4FB-78A7-AD40-BCF5-4CDE589D0725}"/>
              </a:ext>
            </a:extLst>
          </p:cNvPr>
          <p:cNvSpPr>
            <a:spLocks noGrp="1"/>
          </p:cNvSpPr>
          <p:nvPr>
            <p:ph type="title"/>
          </p:nvPr>
        </p:nvSpPr>
        <p:spPr/>
        <p:txBody>
          <a:bodyPr/>
          <a:lstStyle/>
          <a:p>
            <a:r>
              <a:rPr lang="en-CN" dirty="0"/>
              <a:t>更高能量</a:t>
            </a:r>
          </a:p>
        </p:txBody>
      </p:sp>
      <p:sp>
        <p:nvSpPr>
          <p:cNvPr id="3" name="Text Placeholder 2">
            <a:extLst>
              <a:ext uri="{FF2B5EF4-FFF2-40B4-BE49-F238E27FC236}">
                <a16:creationId xmlns:a16="http://schemas.microsoft.com/office/drawing/2014/main" id="{28FC0338-6E32-6748-A520-44808EF72703}"/>
              </a:ext>
            </a:extLst>
          </p:cNvPr>
          <p:cNvSpPr>
            <a:spLocks noGrp="1"/>
          </p:cNvSpPr>
          <p:nvPr>
            <p:ph type="body" sz="half" idx="2"/>
          </p:nvPr>
        </p:nvSpPr>
        <p:spPr/>
        <p:txBody>
          <a:bodyPr/>
          <a:lstStyle/>
          <a:p>
            <a:r>
              <a:rPr lang="en-CN" dirty="0"/>
              <a:t>未来实验</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224A2D9-A788-6F49-B14E-2FA78C09A3DE}"/>
                  </a:ext>
                </a:extLst>
              </p:cNvPr>
              <p:cNvSpPr txBox="1"/>
              <p:nvPr/>
            </p:nvSpPr>
            <p:spPr>
              <a:xfrm>
                <a:off x="394855" y="1126307"/>
                <a:ext cx="6067408" cy="2123851"/>
              </a:xfrm>
              <a:prstGeom prst="rect">
                <a:avLst/>
              </a:prstGeom>
              <a:noFill/>
            </p:spPr>
            <p:txBody>
              <a:bodyPr wrap="square" rtlCol="0">
                <a:spAutoFit/>
              </a:bodyPr>
              <a:lstStyle/>
              <a:p>
                <a:pPr marL="285750" indent="-285750">
                  <a:lnSpc>
                    <a:spcPct val="150000"/>
                  </a:lnSpc>
                  <a:buFont typeface="Wingdings" pitchFamily="2" charset="2"/>
                  <a:buChar char="q"/>
                </a:pPr>
                <a:r>
                  <a:rPr lang="zh-CN" altLang="en-US" dirty="0">
                    <a:solidFill>
                      <a:schemeClr val="bg2">
                        <a:lumMod val="10000"/>
                      </a:schemeClr>
                    </a:solidFill>
                    <a:latin typeface="Baskerville Old Face" charset="0"/>
                  </a:rPr>
                  <a:t>未来高能电子散射实验装置：美国</a:t>
                </a:r>
                <a:r>
                  <a:rPr lang="en-US" altLang="zh-CN" dirty="0">
                    <a:solidFill>
                      <a:schemeClr val="bg2">
                        <a:lumMod val="10000"/>
                      </a:schemeClr>
                    </a:solidFill>
                    <a:latin typeface="Baskerville Old Face" charset="0"/>
                  </a:rPr>
                  <a:t>EIC</a:t>
                </a:r>
                <a:r>
                  <a:rPr lang="zh-CN" altLang="en-US" dirty="0">
                    <a:solidFill>
                      <a:schemeClr val="bg2">
                        <a:lumMod val="10000"/>
                      </a:schemeClr>
                    </a:solidFill>
                    <a:latin typeface="Baskerville Old Face" charset="0"/>
                  </a:rPr>
                  <a:t>和中国</a:t>
                </a:r>
                <a:r>
                  <a:rPr lang="en-US" altLang="zh-CN" dirty="0" err="1">
                    <a:solidFill>
                      <a:schemeClr val="bg2">
                        <a:lumMod val="10000"/>
                      </a:schemeClr>
                    </a:solidFill>
                    <a:latin typeface="Baskerville Old Face" charset="0"/>
                  </a:rPr>
                  <a:t>EicC</a:t>
                </a:r>
                <a:endParaRPr lang="en-US" altLang="zh-CN" dirty="0">
                  <a:solidFill>
                    <a:schemeClr val="bg2">
                      <a:lumMod val="10000"/>
                    </a:schemeClr>
                  </a:solidFill>
                  <a:latin typeface="Baskerville Old Face" charset="0"/>
                </a:endParaRPr>
              </a:p>
              <a:p>
                <a:pPr marL="285750" indent="-285750">
                  <a:lnSpc>
                    <a:spcPct val="150000"/>
                  </a:lnSpc>
                  <a:buFont typeface="Wingdings" pitchFamily="2" charset="2"/>
                  <a:buChar char="q"/>
                </a:pPr>
                <a:r>
                  <a:rPr lang="zh-CN" altLang="en-US" dirty="0">
                    <a:solidFill>
                      <a:schemeClr val="bg2">
                        <a:lumMod val="10000"/>
                      </a:schemeClr>
                    </a:solidFill>
                    <a:latin typeface="Baskerville Old Face" charset="0"/>
                  </a:rPr>
                  <a:t>高能下，</a:t>
                </a:r>
                <a:r>
                  <a:rPr lang="en-US" altLang="zh-CN" dirty="0">
                    <a:solidFill>
                      <a:schemeClr val="bg2">
                        <a:lumMod val="10000"/>
                      </a:schemeClr>
                    </a:solidFill>
                    <a:latin typeface="Baskerville Old Face" charset="0"/>
                  </a:rPr>
                  <a:t>QES</a:t>
                </a:r>
                <a:r>
                  <a:rPr lang="zh-CN" altLang="en-US" dirty="0">
                    <a:solidFill>
                      <a:schemeClr val="bg2">
                        <a:lumMod val="10000"/>
                      </a:schemeClr>
                    </a:solidFill>
                    <a:latin typeface="Baskerville Old Face" charset="0"/>
                  </a:rPr>
                  <a:t>测量</a:t>
                </a:r>
                <a:r>
                  <a:rPr lang="en-US" altLang="zh-CN" dirty="0">
                    <a:solidFill>
                      <a:schemeClr val="bg2">
                        <a:lumMod val="10000"/>
                      </a:schemeClr>
                    </a:solidFill>
                    <a:latin typeface="Baskerville Old Face" charset="0"/>
                  </a:rPr>
                  <a:t>SRC</a:t>
                </a:r>
                <a:r>
                  <a:rPr lang="zh-CN" altLang="en-US" dirty="0">
                    <a:solidFill>
                      <a:schemeClr val="bg2">
                        <a:lumMod val="10000"/>
                      </a:schemeClr>
                    </a:solidFill>
                    <a:latin typeface="Baskerville Old Face" charset="0"/>
                  </a:rPr>
                  <a:t>几乎没有反应截面</a:t>
                </a:r>
                <a:endParaRPr lang="en-US" altLang="zh-CN" dirty="0">
                  <a:solidFill>
                    <a:schemeClr val="bg2">
                      <a:lumMod val="10000"/>
                    </a:schemeClr>
                  </a:solidFill>
                  <a:latin typeface="Baskerville Old Face" charset="0"/>
                </a:endParaRPr>
              </a:p>
              <a:p>
                <a:pPr marL="285750" indent="-285750">
                  <a:lnSpc>
                    <a:spcPct val="150000"/>
                  </a:lnSpc>
                  <a:buFont typeface="Wingdings" pitchFamily="2" charset="2"/>
                  <a:buChar char="q"/>
                </a:pPr>
                <a:r>
                  <a:rPr lang="en-US" altLang="zh-CN" dirty="0">
                    <a:solidFill>
                      <a:schemeClr val="bg2">
                        <a:lumMod val="10000"/>
                      </a:schemeClr>
                    </a:solidFill>
                    <a:latin typeface="Baskerville Old Face" charset="0"/>
                  </a:rPr>
                  <a:t>SIDIS</a:t>
                </a:r>
                <a:r>
                  <a:rPr lang="zh-CN" altLang="en-US" dirty="0">
                    <a:solidFill>
                      <a:schemeClr val="bg2">
                        <a:lumMod val="10000"/>
                      </a:schemeClr>
                    </a:solidFill>
                    <a:latin typeface="Baskerville Old Face" charset="0"/>
                  </a:rPr>
                  <a:t>：测量多种介子</a:t>
                </a:r>
                <a:r>
                  <a:rPr lang="en-US" altLang="zh-CN" dirty="0">
                    <a:solidFill>
                      <a:schemeClr val="bg2">
                        <a:lumMod val="10000"/>
                      </a:schemeClr>
                    </a:solidFill>
                    <a:latin typeface="Baskerville Old Face" charset="0"/>
                  </a:rPr>
                  <a:t>(</a:t>
                </a:r>
                <a14:m>
                  <m:oMath xmlns:m="http://schemas.openxmlformats.org/officeDocument/2006/math">
                    <m:r>
                      <a:rPr lang="en-US" altLang="zh-CN" i="1" smtClean="0">
                        <a:solidFill>
                          <a:schemeClr val="bg2">
                            <a:lumMod val="10000"/>
                          </a:schemeClr>
                        </a:solidFill>
                        <a:latin typeface="Cambria Math" panose="02040503050406030204" pitchFamily="18" charset="0"/>
                        <a:ea typeface="Cambria Math" panose="02040503050406030204" pitchFamily="18" charset="0"/>
                      </a:rPr>
                      <m:t>𝜋</m:t>
                    </m:r>
                    <m:r>
                      <a:rPr lang="en-US" altLang="zh-CN" b="0" i="1" smtClean="0">
                        <a:solidFill>
                          <a:schemeClr val="bg2">
                            <a:lumMod val="10000"/>
                          </a:schemeClr>
                        </a:solidFill>
                        <a:latin typeface="Cambria Math" panose="02040503050406030204" pitchFamily="18" charset="0"/>
                        <a:ea typeface="Cambria Math" panose="02040503050406030204" pitchFamily="18" charset="0"/>
                      </a:rPr>
                      <m:t>, </m:t>
                    </m:r>
                    <m:r>
                      <a:rPr lang="en-US" altLang="zh-CN" b="0" i="1" smtClean="0">
                        <a:solidFill>
                          <a:schemeClr val="bg2">
                            <a:lumMod val="10000"/>
                          </a:schemeClr>
                        </a:solidFill>
                        <a:latin typeface="Cambria Math" panose="02040503050406030204" pitchFamily="18" charset="0"/>
                        <a:ea typeface="Cambria Math" panose="02040503050406030204" pitchFamily="18" charset="0"/>
                      </a:rPr>
                      <m:t>𝐾</m:t>
                    </m:r>
                    <m:r>
                      <a:rPr lang="en-US" altLang="zh-CN" b="0" i="1" smtClean="0">
                        <a:solidFill>
                          <a:schemeClr val="bg2">
                            <a:lumMod val="10000"/>
                          </a:schemeClr>
                        </a:solidFill>
                        <a:latin typeface="Cambria Math" panose="02040503050406030204" pitchFamily="18" charset="0"/>
                        <a:ea typeface="Cambria Math" panose="02040503050406030204" pitchFamily="18" charset="0"/>
                      </a:rPr>
                      <m:t>, </m:t>
                    </m:r>
                    <m:r>
                      <a:rPr lang="en-US" altLang="zh-CN" b="0" i="1" smtClean="0">
                        <a:solidFill>
                          <a:schemeClr val="bg2">
                            <a:lumMod val="10000"/>
                          </a:schemeClr>
                        </a:solidFill>
                        <a:latin typeface="Cambria Math" panose="02040503050406030204" pitchFamily="18" charset="0"/>
                        <a:ea typeface="Cambria Math" panose="02040503050406030204" pitchFamily="18" charset="0"/>
                      </a:rPr>
                      <m:t>𝐽</m:t>
                    </m:r>
                    <m:r>
                      <a:rPr lang="en-US" altLang="zh-CN" b="0" i="1" smtClean="0">
                        <a:solidFill>
                          <a:schemeClr val="bg2">
                            <a:lumMod val="10000"/>
                          </a:schemeClr>
                        </a:solidFill>
                        <a:latin typeface="Cambria Math" panose="02040503050406030204" pitchFamily="18" charset="0"/>
                        <a:ea typeface="Cambria Math" panose="02040503050406030204" pitchFamily="18" charset="0"/>
                      </a:rPr>
                      <m:t>/</m:t>
                    </m:r>
                    <m:r>
                      <a:rPr lang="en-US" altLang="zh-CN" b="0" i="1" smtClean="0">
                        <a:solidFill>
                          <a:schemeClr val="bg2">
                            <a:lumMod val="10000"/>
                          </a:schemeClr>
                        </a:solidFill>
                        <a:latin typeface="Cambria Math" panose="02040503050406030204" pitchFamily="18" charset="0"/>
                        <a:ea typeface="Cambria Math" panose="02040503050406030204" pitchFamily="18" charset="0"/>
                      </a:rPr>
                      <m:t>𝜓</m:t>
                    </m:r>
                  </m:oMath>
                </a14:m>
                <a:r>
                  <a:rPr lang="en-US" altLang="zh-CN" dirty="0">
                    <a:solidFill>
                      <a:schemeClr val="bg2">
                        <a:lumMod val="10000"/>
                      </a:schemeClr>
                    </a:solidFill>
                    <a:latin typeface="Baskerville Old Face" charset="0"/>
                  </a:rPr>
                  <a:t>…) </a:t>
                </a:r>
                <a:r>
                  <a:rPr lang="zh-CN" altLang="en-US" dirty="0">
                    <a:solidFill>
                      <a:schemeClr val="bg2">
                        <a:lumMod val="10000"/>
                      </a:schemeClr>
                    </a:solidFill>
                    <a:latin typeface="Baskerville Old Face" charset="0"/>
                  </a:rPr>
                  <a:t>的反应截面</a:t>
                </a:r>
                <a:endParaRPr lang="en-US" altLang="zh-CN" dirty="0">
                  <a:solidFill>
                    <a:schemeClr val="bg2">
                      <a:lumMod val="10000"/>
                    </a:schemeClr>
                  </a:solidFill>
                  <a:latin typeface="Baskerville Old Face" charset="0"/>
                </a:endParaRPr>
              </a:p>
              <a:p>
                <a:pPr marL="285750" indent="-285750">
                  <a:lnSpc>
                    <a:spcPct val="150000"/>
                  </a:lnSpc>
                  <a:buFont typeface="Wingdings" pitchFamily="2" charset="2"/>
                  <a:buChar char="q"/>
                </a:pPr>
                <a:r>
                  <a:rPr lang="en-US" altLang="zh-CN" dirty="0">
                    <a:solidFill>
                      <a:schemeClr val="bg2">
                        <a:lumMod val="10000"/>
                      </a:schemeClr>
                    </a:solidFill>
                    <a:latin typeface="Baskerville Old Face" charset="0"/>
                  </a:rPr>
                  <a:t>Tagged-DIS: inclusive-DIS+</a:t>
                </a:r>
                <a:r>
                  <a:rPr lang="zh-CN" altLang="en-US" dirty="0">
                    <a:solidFill>
                      <a:schemeClr val="bg2">
                        <a:lumMod val="10000"/>
                      </a:schemeClr>
                    </a:solidFill>
                    <a:latin typeface="Baskerville Old Face" charset="0"/>
                  </a:rPr>
                  <a:t>额外探测反冲高动量核子</a:t>
                </a:r>
                <a:endParaRPr lang="en-US" altLang="zh-CN" dirty="0">
                  <a:solidFill>
                    <a:schemeClr val="bg2">
                      <a:lumMod val="10000"/>
                    </a:schemeClr>
                  </a:solidFill>
                  <a:latin typeface="Baskerville Old Face" charset="0"/>
                </a:endParaRPr>
              </a:p>
              <a:p>
                <a:pPr marL="285750" indent="-285750">
                  <a:lnSpc>
                    <a:spcPct val="150000"/>
                  </a:lnSpc>
                  <a:buFont typeface="Wingdings" pitchFamily="2" charset="2"/>
                  <a:buChar char="q"/>
                </a:pPr>
                <a:r>
                  <a:rPr lang="zh-CN" altLang="en-US" dirty="0">
                    <a:solidFill>
                      <a:schemeClr val="bg2">
                        <a:lumMod val="10000"/>
                      </a:schemeClr>
                    </a:solidFill>
                    <a:latin typeface="Baskerville Old Face" charset="0"/>
                  </a:rPr>
                  <a:t>系统观测</a:t>
                </a:r>
                <a:r>
                  <a:rPr lang="en-US" altLang="zh-CN" dirty="0" err="1">
                    <a:solidFill>
                      <a:schemeClr val="bg2">
                        <a:lumMod val="10000"/>
                      </a:schemeClr>
                    </a:solidFill>
                    <a:latin typeface="Baskerville Old Face" charset="0"/>
                  </a:rPr>
                  <a:t>u,d,s</a:t>
                </a:r>
                <a:r>
                  <a:rPr lang="zh-CN" altLang="en-US" dirty="0">
                    <a:solidFill>
                      <a:schemeClr val="bg2">
                        <a:lumMod val="10000"/>
                      </a:schemeClr>
                    </a:solidFill>
                    <a:latin typeface="Baskerville Old Face" charset="0"/>
                  </a:rPr>
                  <a:t>夸克在反阴影区和阴影区的结构改变</a:t>
                </a:r>
                <a:endParaRPr lang="en-US" altLang="zh-CN" dirty="0">
                  <a:solidFill>
                    <a:schemeClr val="bg2">
                      <a:lumMod val="10000"/>
                    </a:schemeClr>
                  </a:solidFill>
                  <a:latin typeface="Baskerville Old Face" charset="0"/>
                </a:endParaRPr>
              </a:p>
            </p:txBody>
          </p:sp>
        </mc:Choice>
        <mc:Fallback xmlns="">
          <p:sp>
            <p:nvSpPr>
              <p:cNvPr id="13" name="TextBox 12">
                <a:extLst>
                  <a:ext uri="{FF2B5EF4-FFF2-40B4-BE49-F238E27FC236}">
                    <a16:creationId xmlns:a16="http://schemas.microsoft.com/office/drawing/2014/main" id="{C224A2D9-A788-6F49-B14E-2FA78C09A3DE}"/>
                  </a:ext>
                </a:extLst>
              </p:cNvPr>
              <p:cNvSpPr txBox="1">
                <a:spLocks noRot="1" noChangeAspect="1" noMove="1" noResize="1" noEditPoints="1" noAdjustHandles="1" noChangeArrowheads="1" noChangeShapeType="1" noTextEdit="1"/>
              </p:cNvSpPr>
              <p:nvPr/>
            </p:nvSpPr>
            <p:spPr>
              <a:xfrm>
                <a:off x="394855" y="1126307"/>
                <a:ext cx="6067408" cy="2123851"/>
              </a:xfrm>
              <a:prstGeom prst="rect">
                <a:avLst/>
              </a:prstGeom>
              <a:blipFill>
                <a:blip r:embed="rId2"/>
                <a:stretch>
                  <a:fillRect l="-837" b="-4167"/>
                </a:stretch>
              </a:blipFill>
            </p:spPr>
            <p:txBody>
              <a:bodyPr/>
              <a:lstStyle/>
              <a:p>
                <a:r>
                  <a:rPr lang="en-CN">
                    <a:noFill/>
                  </a:rPr>
                  <a:t> </a:t>
                </a:r>
              </a:p>
            </p:txBody>
          </p:sp>
        </mc:Fallback>
      </mc:AlternateContent>
      <p:pic>
        <p:nvPicPr>
          <p:cNvPr id="15" name="Picture 14">
            <a:extLst>
              <a:ext uri="{FF2B5EF4-FFF2-40B4-BE49-F238E27FC236}">
                <a16:creationId xmlns:a16="http://schemas.microsoft.com/office/drawing/2014/main" id="{D54D926B-AC40-1A44-A57E-4F023EFF9434}"/>
              </a:ext>
            </a:extLst>
          </p:cNvPr>
          <p:cNvPicPr>
            <a:picLocks noChangeAspect="1"/>
          </p:cNvPicPr>
          <p:nvPr/>
        </p:nvPicPr>
        <p:blipFill>
          <a:blip r:embed="rId3"/>
          <a:stretch>
            <a:fillRect/>
          </a:stretch>
        </p:blipFill>
        <p:spPr>
          <a:xfrm>
            <a:off x="436386" y="3208405"/>
            <a:ext cx="5215546" cy="3210912"/>
          </a:xfrm>
          <a:prstGeom prst="rect">
            <a:avLst/>
          </a:prstGeom>
        </p:spPr>
      </p:pic>
      <p:sp>
        <p:nvSpPr>
          <p:cNvPr id="19" name="Slide Number Placeholder 18">
            <a:extLst>
              <a:ext uri="{FF2B5EF4-FFF2-40B4-BE49-F238E27FC236}">
                <a16:creationId xmlns:a16="http://schemas.microsoft.com/office/drawing/2014/main" id="{F3B5991D-8D35-144C-8FB6-A91BD23B2B4C}"/>
              </a:ext>
            </a:extLst>
          </p:cNvPr>
          <p:cNvSpPr>
            <a:spLocks noGrp="1"/>
          </p:cNvSpPr>
          <p:nvPr>
            <p:ph type="sldNum" sz="quarter" idx="12"/>
          </p:nvPr>
        </p:nvSpPr>
        <p:spPr/>
        <p:txBody>
          <a:bodyPr/>
          <a:lstStyle/>
          <a:p>
            <a:fld id="{368F8058-DDCF-45E4-8BCD-8D913568A213}" type="slidenum">
              <a:rPr lang="LID4096" smtClean="0"/>
              <a:t>19</a:t>
            </a:fld>
            <a:r>
              <a:rPr lang="en-US" altLang="zh-CN"/>
              <a:t>/22</a:t>
            </a:r>
            <a:endParaRPr lang="LID4096"/>
          </a:p>
        </p:txBody>
      </p:sp>
      <p:pic>
        <p:nvPicPr>
          <p:cNvPr id="20" name="图片 5">
            <a:extLst>
              <a:ext uri="{FF2B5EF4-FFF2-40B4-BE49-F238E27FC236}">
                <a16:creationId xmlns:a16="http://schemas.microsoft.com/office/drawing/2014/main" id="{E9E4ECC6-87A1-5C48-82A9-FC58B8B34656}"/>
              </a:ext>
            </a:extLst>
          </p:cNvPr>
          <p:cNvPicPr>
            <a:picLocks noChangeAspect="1"/>
          </p:cNvPicPr>
          <p:nvPr/>
        </p:nvPicPr>
        <p:blipFill>
          <a:blip r:embed="rId4"/>
          <a:stretch>
            <a:fillRect/>
          </a:stretch>
        </p:blipFill>
        <p:spPr>
          <a:xfrm rot="5400000">
            <a:off x="8427179" y="3193338"/>
            <a:ext cx="2377857" cy="4601816"/>
          </a:xfrm>
          <a:prstGeom prst="rect">
            <a:avLst/>
          </a:prstGeom>
        </p:spPr>
      </p:pic>
      <p:pic>
        <p:nvPicPr>
          <p:cNvPr id="21" name="图片 14">
            <a:extLst>
              <a:ext uri="{FF2B5EF4-FFF2-40B4-BE49-F238E27FC236}">
                <a16:creationId xmlns:a16="http://schemas.microsoft.com/office/drawing/2014/main" id="{0B3D8C63-3A0D-4546-B667-1DF2D409A6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2263" y="4897504"/>
            <a:ext cx="862769" cy="834189"/>
          </a:xfrm>
          <a:prstGeom prst="rect">
            <a:avLst/>
          </a:prstGeom>
        </p:spPr>
      </p:pic>
      <p:pic>
        <p:nvPicPr>
          <p:cNvPr id="22" name="Picture 21">
            <a:extLst>
              <a:ext uri="{FF2B5EF4-FFF2-40B4-BE49-F238E27FC236}">
                <a16:creationId xmlns:a16="http://schemas.microsoft.com/office/drawing/2014/main" id="{272E1E15-0A87-904F-ADDC-A126229BB78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86217" y="711786"/>
            <a:ext cx="3074648" cy="3299671"/>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1F0B90DE-6E54-8F43-8A9A-772FFC7ADB03}"/>
              </a:ext>
            </a:extLst>
          </p:cNvPr>
          <p:cNvSpPr txBox="1"/>
          <p:nvPr/>
        </p:nvSpPr>
        <p:spPr>
          <a:xfrm>
            <a:off x="9363770" y="3614659"/>
            <a:ext cx="1764378" cy="369332"/>
          </a:xfrm>
          <a:prstGeom prst="rect">
            <a:avLst/>
          </a:prstGeom>
          <a:noFill/>
        </p:spPr>
        <p:txBody>
          <a:bodyPr wrap="square" rtlCol="0">
            <a:spAutoFit/>
          </a:bodyPr>
          <a:lstStyle/>
          <a:p>
            <a:r>
              <a:rPr lang="en-CN" dirty="0">
                <a:latin typeface="Times New Roman" panose="02020603050405020304" pitchFamily="18" charset="0"/>
                <a:cs typeface="Times New Roman" panose="02020603050405020304" pitchFamily="18" charset="0"/>
              </a:rPr>
              <a:t>eRIHC</a:t>
            </a:r>
            <a:r>
              <a:rPr lang="en-US" altLang="zh-CN" dirty="0">
                <a:latin typeface="Times New Roman" panose="02020603050405020304" pitchFamily="18" charset="0"/>
                <a:cs typeface="Times New Roman" panose="02020603050405020304" pitchFamily="18" charset="0"/>
              </a:rPr>
              <a:t>@BNL</a:t>
            </a:r>
            <a:endParaRPr lang="en-CN"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84F97A60-6096-F048-8711-2861BDBEFA58}"/>
              </a:ext>
            </a:extLst>
          </p:cNvPr>
          <p:cNvSpPr txBox="1"/>
          <p:nvPr/>
        </p:nvSpPr>
        <p:spPr>
          <a:xfrm>
            <a:off x="8665103" y="6234651"/>
            <a:ext cx="1764378" cy="369332"/>
          </a:xfrm>
          <a:prstGeom prst="rect">
            <a:avLst/>
          </a:prstGeom>
          <a:noFill/>
        </p:spPr>
        <p:txBody>
          <a:bodyPr wrap="square" rtlCol="0">
            <a:spAutoFit/>
          </a:bodyPr>
          <a:lstStyle/>
          <a:p>
            <a:r>
              <a:rPr lang="en-CN" dirty="0">
                <a:latin typeface="Times New Roman" panose="02020603050405020304" pitchFamily="18" charset="0"/>
                <a:cs typeface="Times New Roman" panose="02020603050405020304" pitchFamily="18" charset="0"/>
              </a:rPr>
              <a:t>EicC</a:t>
            </a:r>
            <a:r>
              <a:rPr lang="en-US" altLang="zh-CN" dirty="0">
                <a:latin typeface="Times New Roman" panose="02020603050405020304" pitchFamily="18" charset="0"/>
                <a:cs typeface="Times New Roman" panose="02020603050405020304" pitchFamily="18" charset="0"/>
              </a:rPr>
              <a:t>@HIAF</a:t>
            </a:r>
            <a:endParaRPr lang="en-CN"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15846AE-80F2-4B4D-83A4-F334E41A8550}"/>
              </a:ext>
            </a:extLst>
          </p:cNvPr>
          <p:cNvSpPr txBox="1"/>
          <p:nvPr/>
        </p:nvSpPr>
        <p:spPr>
          <a:xfrm>
            <a:off x="972290" y="6354354"/>
            <a:ext cx="2071869" cy="369332"/>
          </a:xfrm>
          <a:prstGeom prst="rect">
            <a:avLst/>
          </a:prstGeom>
          <a:noFill/>
        </p:spPr>
        <p:txBody>
          <a:bodyPr wrap="square" rtlCol="0">
            <a:spAutoFit/>
          </a:bodyPr>
          <a:lstStyle/>
          <a:p>
            <a:r>
              <a:rPr lang="en-CN" dirty="0"/>
              <a:t>eRIHC</a:t>
            </a:r>
            <a:r>
              <a:rPr lang="zh-CN" altLang="en-US" dirty="0"/>
              <a:t>   </a:t>
            </a:r>
            <a:r>
              <a:rPr lang="en-US" altLang="zh-CN" dirty="0" err="1"/>
              <a:t>EicC</a:t>
            </a:r>
            <a:endParaRPr lang="en-CN" dirty="0"/>
          </a:p>
        </p:txBody>
      </p:sp>
      <p:cxnSp>
        <p:nvCxnSpPr>
          <p:cNvPr id="6" name="Straight Arrow Connector 5">
            <a:extLst>
              <a:ext uri="{FF2B5EF4-FFF2-40B4-BE49-F238E27FC236}">
                <a16:creationId xmlns:a16="http://schemas.microsoft.com/office/drawing/2014/main" id="{DA438EB9-3DAE-C648-B54D-218EDBC3C3AE}"/>
              </a:ext>
            </a:extLst>
          </p:cNvPr>
          <p:cNvCxnSpPr>
            <a:cxnSpLocks/>
          </p:cNvCxnSpPr>
          <p:nvPr/>
        </p:nvCxnSpPr>
        <p:spPr bwMode="auto">
          <a:xfrm flipV="1">
            <a:off x="1909823" y="6076709"/>
            <a:ext cx="0" cy="331033"/>
          </a:xfrm>
          <a:prstGeom prst="straightConnector1">
            <a:avLst/>
          </a:prstGeom>
          <a:ln>
            <a:headEnd type="none" w="med" len="med"/>
            <a:tailEnd type="triangle"/>
          </a:ln>
        </p:spPr>
        <p:style>
          <a:lnRef idx="3">
            <a:schemeClr val="accent4"/>
          </a:lnRef>
          <a:fillRef idx="0">
            <a:schemeClr val="accent4"/>
          </a:fillRef>
          <a:effectRef idx="2">
            <a:schemeClr val="accent4"/>
          </a:effectRef>
          <a:fontRef idx="minor">
            <a:schemeClr val="tx1"/>
          </a:fontRef>
        </p:style>
      </p:cxnSp>
      <p:cxnSp>
        <p:nvCxnSpPr>
          <p:cNvPr id="16" name="Straight Arrow Connector 15">
            <a:extLst>
              <a:ext uri="{FF2B5EF4-FFF2-40B4-BE49-F238E27FC236}">
                <a16:creationId xmlns:a16="http://schemas.microsoft.com/office/drawing/2014/main" id="{2DA8EE2F-1F0F-7B42-9BC1-B7D80212F8E5}"/>
              </a:ext>
            </a:extLst>
          </p:cNvPr>
          <p:cNvCxnSpPr>
            <a:cxnSpLocks/>
          </p:cNvCxnSpPr>
          <p:nvPr/>
        </p:nvCxnSpPr>
        <p:spPr bwMode="auto">
          <a:xfrm flipV="1">
            <a:off x="1425618" y="6078636"/>
            <a:ext cx="0" cy="331033"/>
          </a:xfrm>
          <a:prstGeom prst="straightConnector1">
            <a:avLst/>
          </a:prstGeom>
          <a:ln>
            <a:headEnd type="none" w="med" len="med"/>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43426646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7" name="Object 76">
                <a:extLst>
                  <a:ext uri="{FF2B5EF4-FFF2-40B4-BE49-F238E27FC236}">
                    <a16:creationId xmlns:a16="http://schemas.microsoft.com/office/drawing/2014/main" id="{1CC44CEE-0CD7-4A94-A17F-6C5BA32FCC63}"/>
                  </a:ext>
                </a:extLst>
              </p:cNvPr>
              <p:cNvSpPr txBox="1"/>
              <p:nvPr/>
            </p:nvSpPr>
            <p:spPr bwMode="auto">
              <a:xfrm>
                <a:off x="1301891" y="2196433"/>
                <a:ext cx="5698050" cy="1043724"/>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r>
                        <a:rPr lang="en-US" b="0" i="1" smtClean="0">
                          <a:solidFill>
                            <a:srgbClr val="000000"/>
                          </a:solidFill>
                          <a:latin typeface="Cambria Math" panose="02040503050406030204" pitchFamily="18" charset="0"/>
                        </a:rPr>
                        <m:t>𝑉</m:t>
                      </m:r>
                      <m:r>
                        <a:rPr lang="LID4096" i="1" smtClean="0">
                          <a:solidFill>
                            <a:srgbClr val="000000"/>
                          </a:solidFill>
                          <a:latin typeface="Cambria Math" panose="02040503050406030204" pitchFamily="18" charset="0"/>
                        </a:rPr>
                        <m:t>=</m:t>
                      </m:r>
                      <m:nary>
                        <m:naryPr>
                          <m:chr m:val="∑"/>
                          <m:supHide m:val="on"/>
                          <m:ctrlPr>
                            <a:rPr lang="LID4096" i="1">
                              <a:solidFill>
                                <a:srgbClr val="000000"/>
                              </a:solidFill>
                              <a:latin typeface="Cambria Math" panose="02040503050406030204" pitchFamily="18" charset="0"/>
                            </a:rPr>
                          </m:ctrlPr>
                        </m:naryPr>
                        <m:sub>
                          <m:r>
                            <a:rPr lang="LID4096" i="1">
                              <a:solidFill>
                                <a:srgbClr val="000000"/>
                              </a:solidFill>
                              <a:latin typeface="Cambria Math" panose="02040503050406030204" pitchFamily="18" charset="0"/>
                            </a:rPr>
                            <m:t>𝑖</m:t>
                          </m:r>
                        </m:sub>
                        <m:sup/>
                        <m:e>
                          <m:acc>
                            <m:accPr>
                              <m:chr m:val="̅"/>
                              <m:ctrlPr>
                                <a:rPr lang="en-US" i="1" smtClean="0">
                                  <a:solidFill>
                                    <a:srgbClr val="000000"/>
                                  </a:solidFill>
                                  <a:latin typeface="Cambria Math" panose="02040503050406030204" pitchFamily="18" charset="0"/>
                                </a:rPr>
                              </m:ctrlPr>
                            </m:accPr>
                            <m:e>
                              <m:r>
                                <a:rPr lang="en-US" b="0" i="1" smtClean="0">
                                  <a:solidFill>
                                    <a:srgbClr val="000000"/>
                                  </a:solidFill>
                                  <a:latin typeface="Cambria Math" panose="02040503050406030204" pitchFamily="18" charset="0"/>
                                </a:rPr>
                                <m:t>𝑉</m:t>
                              </m:r>
                            </m:e>
                          </m:acc>
                          <m:r>
                            <a:rPr lang="en-US" b="0" i="1" smtClean="0">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𝑖</m:t>
                          </m:r>
                          <m:r>
                            <a:rPr lang="LID4096" i="1">
                              <a:solidFill>
                                <a:srgbClr val="000000"/>
                              </a:solidFill>
                              <a:latin typeface="Cambria Math" panose="02040503050406030204" pitchFamily="18" charset="0"/>
                            </a:rPr>
                            <m:t>)+</m:t>
                          </m:r>
                          <m:nary>
                            <m:naryPr>
                              <m:chr m:val="∑"/>
                              <m:supHide m:val="on"/>
                              <m:ctrlPr>
                                <a:rPr lang="LID4096" i="1">
                                  <a:solidFill>
                                    <a:srgbClr val="000000"/>
                                  </a:solidFill>
                                  <a:latin typeface="Cambria Math" panose="02040503050406030204" pitchFamily="18" charset="0"/>
                                </a:rPr>
                              </m:ctrlPr>
                            </m:naryPr>
                            <m:sub>
                              <m:r>
                                <a:rPr lang="LID4096" i="1">
                                  <a:solidFill>
                                    <a:srgbClr val="000000"/>
                                  </a:solidFill>
                                  <a:latin typeface="Cambria Math" panose="02040503050406030204" pitchFamily="18" charset="0"/>
                                </a:rPr>
                                <m:t>𝑖</m:t>
                              </m:r>
                              <m:r>
                                <a:rPr lang="LID4096" i="1">
                                  <a:solidFill>
                                    <a:srgbClr val="000000"/>
                                  </a:solidFill>
                                  <a:latin typeface="Cambria Math" panose="02040503050406030204" pitchFamily="18" charset="0"/>
                                </a:rPr>
                                <m:t>&lt;</m:t>
                              </m:r>
                              <m:r>
                                <a:rPr lang="LID4096" i="1">
                                  <a:solidFill>
                                    <a:srgbClr val="000000"/>
                                  </a:solidFill>
                                  <a:latin typeface="Cambria Math" panose="02040503050406030204" pitchFamily="18" charset="0"/>
                                </a:rPr>
                                <m:t>𝑗</m:t>
                              </m:r>
                            </m:sub>
                            <m:sup/>
                            <m:e>
                              <m:sSup>
                                <m:sSupPr>
                                  <m:ctrlPr>
                                    <a:rPr lang="LID4096" i="1">
                                      <a:solidFill>
                                        <a:srgbClr val="000000"/>
                                      </a:solidFill>
                                      <a:latin typeface="Cambria Math" panose="02040503050406030204" pitchFamily="18" charset="0"/>
                                    </a:rPr>
                                  </m:ctrlPr>
                                </m:sSupPr>
                                <m:e>
                                  <m:r>
                                    <a:rPr lang="LID4096" i="1">
                                      <a:solidFill>
                                        <a:srgbClr val="000000"/>
                                      </a:solidFill>
                                      <a:latin typeface="Cambria Math" panose="02040503050406030204" pitchFamily="18" charset="0"/>
                                    </a:rPr>
                                    <m:t>𝑉</m:t>
                                  </m:r>
                                </m:e>
                                <m:sup>
                                  <m:r>
                                    <a:rPr lang="LID4096" i="1">
                                      <a:solidFill>
                                        <a:srgbClr val="000000"/>
                                      </a:solidFill>
                                      <a:latin typeface="Cambria Math" panose="02040503050406030204" pitchFamily="18" charset="0"/>
                                    </a:rPr>
                                    <m:t>(2)</m:t>
                                  </m:r>
                                </m:sup>
                              </m:sSup>
                              <m:r>
                                <a:rPr lang="LID4096" i="1">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𝑖</m:t>
                              </m:r>
                              <m:r>
                                <a:rPr lang="LID4096" i="1">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𝑗</m:t>
                              </m:r>
                              <m:r>
                                <a:rPr lang="LID4096" i="1">
                                  <a:solidFill>
                                    <a:srgbClr val="000000"/>
                                  </a:solidFill>
                                  <a:latin typeface="Cambria Math" panose="02040503050406030204" pitchFamily="18" charset="0"/>
                                </a:rPr>
                                <m:t>)</m:t>
                              </m:r>
                            </m:e>
                          </m:nary>
                        </m:e>
                      </m:nary>
                      <m:r>
                        <a:rPr lang="LID4096" i="1">
                          <a:solidFill>
                            <a:srgbClr val="000000"/>
                          </a:solidFill>
                          <a:latin typeface="Cambria Math" panose="02040503050406030204" pitchFamily="18" charset="0"/>
                        </a:rPr>
                        <m:t>+</m:t>
                      </m:r>
                      <m:nary>
                        <m:naryPr>
                          <m:chr m:val="∑"/>
                          <m:supHide m:val="on"/>
                          <m:ctrlPr>
                            <a:rPr lang="LID4096" i="1">
                              <a:solidFill>
                                <a:srgbClr val="000000"/>
                              </a:solidFill>
                              <a:latin typeface="Cambria Math" panose="02040503050406030204" pitchFamily="18" charset="0"/>
                            </a:rPr>
                          </m:ctrlPr>
                        </m:naryPr>
                        <m:sub>
                          <m:r>
                            <a:rPr lang="LID4096" i="1">
                              <a:solidFill>
                                <a:srgbClr val="000000"/>
                              </a:solidFill>
                              <a:latin typeface="Cambria Math" panose="02040503050406030204" pitchFamily="18" charset="0"/>
                            </a:rPr>
                            <m:t>𝑖</m:t>
                          </m:r>
                          <m:r>
                            <a:rPr lang="LID4096" i="1">
                              <a:solidFill>
                                <a:srgbClr val="000000"/>
                              </a:solidFill>
                              <a:latin typeface="Cambria Math" panose="02040503050406030204" pitchFamily="18" charset="0"/>
                            </a:rPr>
                            <m:t>&lt;</m:t>
                          </m:r>
                          <m:r>
                            <a:rPr lang="LID4096" i="1">
                              <a:solidFill>
                                <a:srgbClr val="000000"/>
                              </a:solidFill>
                              <a:latin typeface="Cambria Math" panose="02040503050406030204" pitchFamily="18" charset="0"/>
                            </a:rPr>
                            <m:t>𝑗</m:t>
                          </m:r>
                          <m:r>
                            <a:rPr lang="LID4096" i="1">
                              <a:solidFill>
                                <a:srgbClr val="000000"/>
                              </a:solidFill>
                              <a:latin typeface="Cambria Math" panose="02040503050406030204" pitchFamily="18" charset="0"/>
                            </a:rPr>
                            <m:t>&lt;</m:t>
                          </m:r>
                          <m:r>
                            <a:rPr lang="LID4096" i="1">
                              <a:solidFill>
                                <a:srgbClr val="000000"/>
                              </a:solidFill>
                              <a:latin typeface="Cambria Math" panose="02040503050406030204" pitchFamily="18" charset="0"/>
                            </a:rPr>
                            <m:t>𝑘</m:t>
                          </m:r>
                        </m:sub>
                        <m:sup/>
                        <m:e>
                          <m:sSup>
                            <m:sSupPr>
                              <m:ctrlPr>
                                <a:rPr lang="LID4096" i="1">
                                  <a:solidFill>
                                    <a:srgbClr val="000000"/>
                                  </a:solidFill>
                                  <a:latin typeface="Cambria Math" panose="02040503050406030204" pitchFamily="18" charset="0"/>
                                </a:rPr>
                              </m:ctrlPr>
                            </m:sSupPr>
                            <m:e>
                              <m:r>
                                <a:rPr lang="LID4096" i="1">
                                  <a:solidFill>
                                    <a:srgbClr val="000000"/>
                                  </a:solidFill>
                                  <a:latin typeface="Cambria Math" panose="02040503050406030204" pitchFamily="18" charset="0"/>
                                </a:rPr>
                                <m:t>𝑉</m:t>
                              </m:r>
                            </m:e>
                            <m:sup>
                              <m:r>
                                <a:rPr lang="LID4096" i="1">
                                  <a:solidFill>
                                    <a:srgbClr val="000000"/>
                                  </a:solidFill>
                                  <a:latin typeface="Cambria Math" panose="02040503050406030204" pitchFamily="18" charset="0"/>
                                </a:rPr>
                                <m:t>(3)</m:t>
                              </m:r>
                            </m:sup>
                          </m:sSup>
                          <m:r>
                            <a:rPr lang="LID4096" i="1">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𝑖</m:t>
                          </m:r>
                          <m:r>
                            <a:rPr lang="LID4096" i="1">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𝑗</m:t>
                          </m:r>
                          <m:r>
                            <a:rPr lang="LID4096" i="1">
                              <a:solidFill>
                                <a:srgbClr val="000000"/>
                              </a:solidFill>
                              <a:latin typeface="Cambria Math" panose="02040503050406030204" pitchFamily="18" charset="0"/>
                            </a:rPr>
                            <m:t>,</m:t>
                          </m:r>
                          <m:r>
                            <a:rPr lang="LID4096" i="1">
                              <a:solidFill>
                                <a:srgbClr val="000000"/>
                              </a:solidFill>
                              <a:latin typeface="Cambria Math" panose="02040503050406030204" pitchFamily="18" charset="0"/>
                            </a:rPr>
                            <m:t>𝑘</m:t>
                          </m:r>
                          <m:r>
                            <a:rPr lang="LID4096" i="1">
                              <a:solidFill>
                                <a:srgbClr val="000000"/>
                              </a:solidFill>
                              <a:latin typeface="Cambria Math" panose="02040503050406030204" pitchFamily="18" charset="0"/>
                            </a:rPr>
                            <m:t>)</m:t>
                          </m:r>
                        </m:e>
                      </m:nary>
                      <m:r>
                        <a:rPr lang="LID4096" i="1">
                          <a:solidFill>
                            <a:srgbClr val="000000"/>
                          </a:solidFill>
                          <a:latin typeface="Cambria Math" panose="02040503050406030204" pitchFamily="18" charset="0"/>
                        </a:rPr>
                        <m:t>+...</m:t>
                      </m:r>
                    </m:oMath>
                  </m:oMathPara>
                </a14:m>
                <a:endParaRPr lang="LID4096" dirty="0"/>
              </a:p>
            </p:txBody>
          </p:sp>
        </mc:Choice>
        <mc:Fallback xmlns="">
          <p:sp>
            <p:nvSpPr>
              <p:cNvPr id="77" name="Object 76">
                <a:extLst>
                  <a:ext uri="{FF2B5EF4-FFF2-40B4-BE49-F238E27FC236}">
                    <a16:creationId xmlns:a16="http://schemas.microsoft.com/office/drawing/2014/main" id="{1CC44CEE-0CD7-4A94-A17F-6C5BA32FCC63}"/>
                  </a:ext>
                </a:extLst>
              </p:cNvPr>
              <p:cNvSpPr txBox="1">
                <a:spLocks noRot="1" noChangeAspect="1" noMove="1" noResize="1" noEditPoints="1" noAdjustHandles="1" noChangeArrowheads="1" noChangeShapeType="1" noTextEdit="1"/>
              </p:cNvSpPr>
              <p:nvPr/>
            </p:nvSpPr>
            <p:spPr bwMode="auto">
              <a:xfrm>
                <a:off x="1301891" y="2196433"/>
                <a:ext cx="5698050" cy="1043724"/>
              </a:xfrm>
              <a:prstGeom prst="rect">
                <a:avLst/>
              </a:prstGeom>
              <a:blipFill>
                <a:blip r:embed="rId3"/>
                <a:stretch>
                  <a:fillRect l="-5778" t="-88095" b="-96429"/>
                </a:stretch>
              </a:blipFill>
            </p:spPr>
            <p:txBody>
              <a:bodyPr/>
              <a:lstStyle/>
              <a:p>
                <a:r>
                  <a:rPr lang="en-CN">
                    <a:noFill/>
                  </a:rPr>
                  <a:t> </a:t>
                </a:r>
              </a:p>
            </p:txBody>
          </p:sp>
        </mc:Fallback>
      </mc:AlternateContent>
      <p:sp>
        <p:nvSpPr>
          <p:cNvPr id="7" name="Title 6">
            <a:extLst>
              <a:ext uri="{FF2B5EF4-FFF2-40B4-BE49-F238E27FC236}">
                <a16:creationId xmlns:a16="http://schemas.microsoft.com/office/drawing/2014/main" id="{5EE098C0-2E36-4CBF-B617-197FCEF9C7F0}"/>
              </a:ext>
            </a:extLst>
          </p:cNvPr>
          <p:cNvSpPr>
            <a:spLocks noGrp="1"/>
          </p:cNvSpPr>
          <p:nvPr>
            <p:ph type="title"/>
          </p:nvPr>
        </p:nvSpPr>
        <p:spPr/>
        <p:txBody>
          <a:bodyPr/>
          <a:lstStyle/>
          <a:p>
            <a:r>
              <a:rPr lang="zh-CN" altLang="en-US" dirty="0"/>
              <a:t>原子核结构</a:t>
            </a:r>
            <a:endParaRPr lang="LID4096" dirty="0"/>
          </a:p>
        </p:txBody>
      </p:sp>
      <p:sp>
        <p:nvSpPr>
          <p:cNvPr id="39" name="Rectangle 38"/>
          <p:cNvSpPr/>
          <p:nvPr/>
        </p:nvSpPr>
        <p:spPr>
          <a:xfrm>
            <a:off x="698996" y="1077750"/>
            <a:ext cx="8991600" cy="96455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marL="285750" indent="-285750">
              <a:lnSpc>
                <a:spcPct val="150000"/>
              </a:lnSpc>
              <a:buFont typeface="Wingdings" panose="05000000000000000000" pitchFamily="2" charset="2"/>
              <a:buChar char="q"/>
            </a:pPr>
            <a:r>
              <a:rPr lang="zh-CN" altLang="en-US" sz="2000" dirty="0">
                <a:solidFill>
                  <a:srgbClr val="FF0000"/>
                </a:solidFill>
                <a:latin typeface="Baskerville Old Face" panose="02020602080505020303" pitchFamily="18" charset="0"/>
                <a:cs typeface="Times New Roman" panose="02020603050405020304" pitchFamily="18" charset="0"/>
              </a:rPr>
              <a:t>核物理的几个重要问题：稳定原子核的形成机制，核力的起源</a:t>
            </a:r>
            <a:endParaRPr lang="en-US" altLang="zh-CN" sz="2000" dirty="0">
              <a:solidFill>
                <a:srgbClr val="FF0000"/>
              </a:solidFill>
              <a:latin typeface="Baskerville Old Face" panose="02020602080505020303" pitchFamily="18" charset="0"/>
              <a:cs typeface="Times New Roman" panose="02020603050405020304" pitchFamily="18" charset="0"/>
            </a:endParaRPr>
          </a:p>
          <a:p>
            <a:pPr marL="285750" indent="-285750">
              <a:lnSpc>
                <a:spcPct val="150000"/>
              </a:lnSpc>
              <a:buFont typeface="Wingdings" panose="05000000000000000000" pitchFamily="2" charset="2"/>
              <a:buChar char="q"/>
            </a:pPr>
            <a:r>
              <a:rPr lang="zh-CN" altLang="en-US" sz="2000" dirty="0">
                <a:solidFill>
                  <a:schemeClr val="bg2">
                    <a:lumMod val="10000"/>
                  </a:schemeClr>
                </a:solidFill>
                <a:latin typeface="Baskerville Old Face" panose="02020602080505020303" pitchFamily="18" charset="0"/>
                <a:cs typeface="Times New Roman" panose="02020603050405020304" pitchFamily="18" charset="0"/>
              </a:rPr>
              <a:t>核子间作用力：平均场</a:t>
            </a:r>
            <a:r>
              <a:rPr lang="en-US" altLang="zh-CN" sz="2000" dirty="0">
                <a:solidFill>
                  <a:schemeClr val="bg2">
                    <a:lumMod val="10000"/>
                  </a:schemeClr>
                </a:solidFill>
                <a:latin typeface="Baskerville Old Face" panose="02020602080505020303" pitchFamily="18" charset="0"/>
                <a:cs typeface="Times New Roman" panose="02020603050405020304" pitchFamily="18" charset="0"/>
              </a:rPr>
              <a:t>+</a:t>
            </a:r>
            <a:r>
              <a:rPr lang="zh-CN" altLang="en-US" sz="2000" dirty="0">
                <a:solidFill>
                  <a:schemeClr val="bg2">
                    <a:lumMod val="10000"/>
                  </a:schemeClr>
                </a:solidFill>
                <a:latin typeface="Baskerville Old Face" panose="02020602080505020303" pitchFamily="18" charset="0"/>
                <a:cs typeface="Times New Roman" panose="02020603050405020304" pitchFamily="18" charset="0"/>
              </a:rPr>
              <a:t>两体力</a:t>
            </a:r>
            <a:r>
              <a:rPr lang="en-US" altLang="zh-CN" sz="2000" dirty="0">
                <a:solidFill>
                  <a:schemeClr val="bg2">
                    <a:lumMod val="10000"/>
                  </a:schemeClr>
                </a:solidFill>
                <a:latin typeface="Baskerville Old Face" panose="02020602080505020303" pitchFamily="18" charset="0"/>
                <a:cs typeface="Times New Roman" panose="02020603050405020304" pitchFamily="18" charset="0"/>
              </a:rPr>
              <a:t>+</a:t>
            </a:r>
            <a:r>
              <a:rPr lang="zh-CN" altLang="en-US" sz="2000" dirty="0">
                <a:solidFill>
                  <a:schemeClr val="bg2">
                    <a:lumMod val="10000"/>
                  </a:schemeClr>
                </a:solidFill>
                <a:latin typeface="Baskerville Old Face" panose="02020602080505020303" pitchFamily="18" charset="0"/>
                <a:cs typeface="Times New Roman" panose="02020603050405020304" pitchFamily="18" charset="0"/>
              </a:rPr>
              <a:t>多体力</a:t>
            </a:r>
            <a:endParaRPr lang="en-US" altLang="zh-CN" sz="2000" dirty="0">
              <a:solidFill>
                <a:schemeClr val="bg2">
                  <a:lumMod val="10000"/>
                </a:schemeClr>
              </a:solidFill>
              <a:latin typeface="Baskerville Old Face" panose="02020602080505020303" pitchFamily="18" charset="0"/>
              <a:cs typeface="Times New Roman" panose="02020603050405020304" pitchFamily="18" charset="0"/>
            </a:endParaRPr>
          </a:p>
        </p:txBody>
      </p:sp>
      <p:sp>
        <p:nvSpPr>
          <p:cNvPr id="44" name="Text Placeholder 7">
            <a:extLst>
              <a:ext uri="{FF2B5EF4-FFF2-40B4-BE49-F238E27FC236}">
                <a16:creationId xmlns:a16="http://schemas.microsoft.com/office/drawing/2014/main" id="{AC57DF7E-CBAC-4D2B-9764-89397E17C8F1}"/>
              </a:ext>
            </a:extLst>
          </p:cNvPr>
          <p:cNvSpPr>
            <a:spLocks noGrp="1"/>
          </p:cNvSpPr>
          <p:nvPr>
            <p:ph type="body" sz="half" idx="2"/>
          </p:nvPr>
        </p:nvSpPr>
        <p:spPr>
          <a:xfrm>
            <a:off x="218369" y="643535"/>
            <a:ext cx="6243894" cy="351623"/>
          </a:xfrm>
        </p:spPr>
        <p:txBody>
          <a:bodyPr/>
          <a:lstStyle/>
          <a:p>
            <a:r>
              <a:rPr lang="zh-CN" altLang="en-US" dirty="0"/>
              <a:t>核力的短程部分</a:t>
            </a:r>
            <a:endParaRPr lang="LID4096" dirty="0"/>
          </a:p>
        </p:txBody>
      </p:sp>
      <p:pic>
        <p:nvPicPr>
          <p:cNvPr id="66" name="Picture 4">
            <a:extLst>
              <a:ext uri="{FF2B5EF4-FFF2-40B4-BE49-F238E27FC236}">
                <a16:creationId xmlns:a16="http://schemas.microsoft.com/office/drawing/2014/main" id="{43C7892D-8C73-497C-83B2-269938CC076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833" y="3097178"/>
            <a:ext cx="2278907" cy="31952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7" name="TextBox 66">
            <a:extLst>
              <a:ext uri="{FF2B5EF4-FFF2-40B4-BE49-F238E27FC236}">
                <a16:creationId xmlns:a16="http://schemas.microsoft.com/office/drawing/2014/main" id="{649CF0C4-711E-4AE7-94ED-910E9FF0B527}"/>
              </a:ext>
            </a:extLst>
          </p:cNvPr>
          <p:cNvSpPr txBox="1"/>
          <p:nvPr/>
        </p:nvSpPr>
        <p:spPr>
          <a:xfrm>
            <a:off x="341833" y="6323222"/>
            <a:ext cx="2667000" cy="369332"/>
          </a:xfrm>
          <a:prstGeom prst="rect">
            <a:avLst/>
          </a:prstGeom>
          <a:noFill/>
        </p:spPr>
        <p:txBody>
          <a:bodyPr wrap="square" rtlCol="0">
            <a:spAutoFit/>
          </a:bodyPr>
          <a:lstStyle/>
          <a:p>
            <a:r>
              <a:rPr lang="en-US" altLang="zh-CN" dirty="0">
                <a:solidFill>
                  <a:srgbClr val="3906BA"/>
                </a:solidFill>
                <a:latin typeface="Baskerville Old Face" pitchFamily="18" charset="0"/>
                <a:cs typeface="Times New Roman" pitchFamily="18" charset="0"/>
              </a:rPr>
              <a:t>Nuclear Shell Structure</a:t>
            </a:r>
          </a:p>
        </p:txBody>
      </p:sp>
      <p:sp>
        <p:nvSpPr>
          <p:cNvPr id="79" name="Oval 78">
            <a:extLst>
              <a:ext uri="{FF2B5EF4-FFF2-40B4-BE49-F238E27FC236}">
                <a16:creationId xmlns:a16="http://schemas.microsoft.com/office/drawing/2014/main" id="{D92405B0-C928-4B4E-A203-87DC2EE0024F}"/>
              </a:ext>
            </a:extLst>
          </p:cNvPr>
          <p:cNvSpPr/>
          <p:nvPr/>
        </p:nvSpPr>
        <p:spPr>
          <a:xfrm>
            <a:off x="2870317" y="3580022"/>
            <a:ext cx="2971800" cy="27432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0" name="Oval 79">
            <a:extLst>
              <a:ext uri="{FF2B5EF4-FFF2-40B4-BE49-F238E27FC236}">
                <a16:creationId xmlns:a16="http://schemas.microsoft.com/office/drawing/2014/main" id="{97564F52-1040-4305-A52F-26E294A07A1D}"/>
              </a:ext>
            </a:extLst>
          </p:cNvPr>
          <p:cNvSpPr/>
          <p:nvPr/>
        </p:nvSpPr>
        <p:spPr>
          <a:xfrm>
            <a:off x="3860917" y="3808622"/>
            <a:ext cx="228600" cy="2286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5CDDCB-D205-422E-9D39-ED6FF963C579}"/>
              </a:ext>
            </a:extLst>
          </p:cNvPr>
          <p:cNvSpPr/>
          <p:nvPr/>
        </p:nvSpPr>
        <p:spPr>
          <a:xfrm>
            <a:off x="4622917" y="3656222"/>
            <a:ext cx="228600" cy="2286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5A42F170-647A-4907-9196-5E16B2591E9A}"/>
              </a:ext>
            </a:extLst>
          </p:cNvPr>
          <p:cNvSpPr/>
          <p:nvPr/>
        </p:nvSpPr>
        <p:spPr>
          <a:xfrm>
            <a:off x="3251317" y="4189622"/>
            <a:ext cx="228600" cy="2286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F94E489A-17F7-48B2-B721-43CAC0F7F55B}"/>
              </a:ext>
            </a:extLst>
          </p:cNvPr>
          <p:cNvSpPr/>
          <p:nvPr/>
        </p:nvSpPr>
        <p:spPr>
          <a:xfrm>
            <a:off x="5232517" y="5561222"/>
            <a:ext cx="228600" cy="2286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C4E68FC-6C7F-4657-BEF3-A785CD061EFF}"/>
              </a:ext>
            </a:extLst>
          </p:cNvPr>
          <p:cNvSpPr/>
          <p:nvPr/>
        </p:nvSpPr>
        <p:spPr>
          <a:xfrm>
            <a:off x="5232517" y="4189622"/>
            <a:ext cx="228600" cy="2286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DD96AF62-60CE-4098-B200-1548BE7A7D04}"/>
              </a:ext>
            </a:extLst>
          </p:cNvPr>
          <p:cNvSpPr/>
          <p:nvPr/>
        </p:nvSpPr>
        <p:spPr>
          <a:xfrm>
            <a:off x="5537317" y="4646822"/>
            <a:ext cx="228600" cy="2286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981AC385-D6D7-4C82-AEBB-97C4EC7F9336}"/>
              </a:ext>
            </a:extLst>
          </p:cNvPr>
          <p:cNvSpPr/>
          <p:nvPr/>
        </p:nvSpPr>
        <p:spPr>
          <a:xfrm>
            <a:off x="3098917" y="4799222"/>
            <a:ext cx="228600" cy="2286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9EC63F1B-B30E-4ADB-A779-699FEE7B41F8}"/>
              </a:ext>
            </a:extLst>
          </p:cNvPr>
          <p:cNvSpPr/>
          <p:nvPr/>
        </p:nvSpPr>
        <p:spPr>
          <a:xfrm>
            <a:off x="3708517" y="5104022"/>
            <a:ext cx="228600" cy="228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E11BB756-251C-4938-91F3-BF0E115F36A9}"/>
              </a:ext>
            </a:extLst>
          </p:cNvPr>
          <p:cNvSpPr/>
          <p:nvPr/>
        </p:nvSpPr>
        <p:spPr>
          <a:xfrm>
            <a:off x="4622917" y="4723022"/>
            <a:ext cx="228600" cy="228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DDF996A9-A379-4343-92F7-2F105740A1B9}"/>
              </a:ext>
            </a:extLst>
          </p:cNvPr>
          <p:cNvSpPr/>
          <p:nvPr/>
        </p:nvSpPr>
        <p:spPr>
          <a:xfrm>
            <a:off x="4013317" y="5485022"/>
            <a:ext cx="228600" cy="228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791462A1-FCCB-4010-B7E6-9DE07CF4EAED}"/>
              </a:ext>
            </a:extLst>
          </p:cNvPr>
          <p:cNvSpPr/>
          <p:nvPr/>
        </p:nvSpPr>
        <p:spPr>
          <a:xfrm>
            <a:off x="3251317" y="5332622"/>
            <a:ext cx="228600" cy="228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D36D9E34-59A5-496B-BBDE-DD08A71BACE0}"/>
              </a:ext>
            </a:extLst>
          </p:cNvPr>
          <p:cNvSpPr/>
          <p:nvPr/>
        </p:nvSpPr>
        <p:spPr>
          <a:xfrm>
            <a:off x="4622917" y="5866022"/>
            <a:ext cx="228600" cy="228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1EBAE403-7200-40FF-9666-2028614D5D47}"/>
              </a:ext>
            </a:extLst>
          </p:cNvPr>
          <p:cNvSpPr/>
          <p:nvPr/>
        </p:nvSpPr>
        <p:spPr>
          <a:xfrm>
            <a:off x="4013317" y="4799222"/>
            <a:ext cx="228600" cy="228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18F90E2B-211A-404F-A81D-597C598DC60F}"/>
              </a:ext>
            </a:extLst>
          </p:cNvPr>
          <p:cNvSpPr/>
          <p:nvPr/>
        </p:nvSpPr>
        <p:spPr>
          <a:xfrm>
            <a:off x="4733076" y="4246073"/>
            <a:ext cx="228600" cy="228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5C30B07B-C77D-4B2D-84C2-9E79A993044B}"/>
              </a:ext>
            </a:extLst>
          </p:cNvPr>
          <p:cNvSpPr/>
          <p:nvPr/>
        </p:nvSpPr>
        <p:spPr>
          <a:xfrm>
            <a:off x="4884950" y="4155532"/>
            <a:ext cx="265235" cy="243852"/>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D9540C44-2662-43B2-8FCE-F8B6EE4D36BF}"/>
              </a:ext>
            </a:extLst>
          </p:cNvPr>
          <p:cNvSpPr/>
          <p:nvPr/>
        </p:nvSpPr>
        <p:spPr>
          <a:xfrm>
            <a:off x="4918134" y="4349488"/>
            <a:ext cx="228600" cy="228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14BBFF0F-5CBA-4233-9990-D28C1B31255E}"/>
              </a:ext>
            </a:extLst>
          </p:cNvPr>
          <p:cNvSpPr/>
          <p:nvPr/>
        </p:nvSpPr>
        <p:spPr>
          <a:xfrm>
            <a:off x="2873314" y="3580022"/>
            <a:ext cx="2971800" cy="2743200"/>
          </a:xfrm>
          <a:prstGeom prst="ellipse">
            <a:avLst/>
          </a:prstGeom>
          <a:blipFill dpi="0" rotWithShape="1">
            <a:blip r:embed="rId5" cstate="print">
              <a:alphaModFix amt="82000"/>
            </a:blip>
            <a:srcRect/>
            <a:tile tx="0" ty="0" sx="100000" sy="100000" flip="x" algn="br"/>
          </a:blipFill>
          <a:ln>
            <a:solidFill>
              <a:schemeClr val="accent3">
                <a:lumMod val="60000"/>
                <a:lumOff val="40000"/>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D9DD4A92-647A-4414-A0AC-19FC06CC7864}"/>
              </a:ext>
            </a:extLst>
          </p:cNvPr>
          <p:cNvSpPr/>
          <p:nvPr/>
        </p:nvSpPr>
        <p:spPr bwMode="auto">
          <a:xfrm>
            <a:off x="1865778" y="2182031"/>
            <a:ext cx="723770" cy="708096"/>
          </a:xfrm>
          <a:prstGeom prst="roundRect">
            <a:avLst/>
          </a:prstGeom>
          <a:noFill/>
          <a:ln w="25400" cap="flat" cmpd="sng" algn="ctr">
            <a:solidFill>
              <a:srgbClr val="FFC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LID4096" sz="42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10" name="Oval 109">
            <a:extLst>
              <a:ext uri="{FF2B5EF4-FFF2-40B4-BE49-F238E27FC236}">
                <a16:creationId xmlns:a16="http://schemas.microsoft.com/office/drawing/2014/main" id="{E47F5BDB-3E0F-44BE-9EEB-68F74907D758}"/>
              </a:ext>
            </a:extLst>
          </p:cNvPr>
          <p:cNvSpPr/>
          <p:nvPr/>
        </p:nvSpPr>
        <p:spPr>
          <a:xfrm>
            <a:off x="4744280" y="5237860"/>
            <a:ext cx="228600" cy="2286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D3826ECC-5D7A-4E85-B4DF-1A4456280309}"/>
              </a:ext>
            </a:extLst>
          </p:cNvPr>
          <p:cNvSpPr/>
          <p:nvPr/>
        </p:nvSpPr>
        <p:spPr>
          <a:xfrm>
            <a:off x="4013317" y="5988890"/>
            <a:ext cx="228600" cy="2286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E2B1B97F-D806-444C-96C4-D1A3B2B9E932}"/>
              </a:ext>
            </a:extLst>
          </p:cNvPr>
          <p:cNvSpPr/>
          <p:nvPr/>
        </p:nvSpPr>
        <p:spPr>
          <a:xfrm>
            <a:off x="3795444" y="5922850"/>
            <a:ext cx="228600" cy="2286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5A488873-195E-4A09-8815-9BB023171CD2}"/>
              </a:ext>
            </a:extLst>
          </p:cNvPr>
          <p:cNvSpPr/>
          <p:nvPr/>
        </p:nvSpPr>
        <p:spPr>
          <a:xfrm>
            <a:off x="4059359" y="4084601"/>
            <a:ext cx="228600" cy="228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6508EDF3-CE65-4A16-ACAA-7EAA810A4C1D}"/>
              </a:ext>
            </a:extLst>
          </p:cNvPr>
          <p:cNvSpPr/>
          <p:nvPr/>
        </p:nvSpPr>
        <p:spPr>
          <a:xfrm>
            <a:off x="4943318" y="5127663"/>
            <a:ext cx="228600" cy="228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C1C287A0-E1FB-486F-8080-046AFF385D56}"/>
              </a:ext>
            </a:extLst>
          </p:cNvPr>
          <p:cNvSpPr/>
          <p:nvPr/>
        </p:nvSpPr>
        <p:spPr>
          <a:xfrm>
            <a:off x="3986155" y="4246073"/>
            <a:ext cx="228600" cy="228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BA735378-3CDB-4174-B183-46681E4D1A08}"/>
              </a:ext>
            </a:extLst>
          </p:cNvPr>
          <p:cNvSpPr/>
          <p:nvPr/>
        </p:nvSpPr>
        <p:spPr>
          <a:xfrm>
            <a:off x="4130969" y="4803342"/>
            <a:ext cx="265235" cy="243852"/>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658AD52B-7491-48C7-8827-1FA589D80EA5}"/>
              </a:ext>
            </a:extLst>
          </p:cNvPr>
          <p:cNvSpPr/>
          <p:nvPr/>
        </p:nvSpPr>
        <p:spPr>
          <a:xfrm>
            <a:off x="4013317" y="4789129"/>
            <a:ext cx="228600" cy="228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31B5B5D1-FD70-425E-8391-A99A07D20441}"/>
              </a:ext>
            </a:extLst>
          </p:cNvPr>
          <p:cNvSpPr/>
          <p:nvPr/>
        </p:nvSpPr>
        <p:spPr>
          <a:xfrm>
            <a:off x="4732113" y="4241637"/>
            <a:ext cx="228600" cy="228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9B421E91-7A56-485C-A090-33932350F35C}"/>
              </a:ext>
            </a:extLst>
          </p:cNvPr>
          <p:cNvSpPr/>
          <p:nvPr/>
        </p:nvSpPr>
        <p:spPr>
          <a:xfrm>
            <a:off x="4883987" y="4151096"/>
            <a:ext cx="265235" cy="243852"/>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66F4037C-F1B4-4A79-91EF-3CD79C20B99D}"/>
              </a:ext>
            </a:extLst>
          </p:cNvPr>
          <p:cNvSpPr/>
          <p:nvPr/>
        </p:nvSpPr>
        <p:spPr>
          <a:xfrm>
            <a:off x="4917171" y="4345052"/>
            <a:ext cx="228600" cy="228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36" name="Rectangle: Rounded Corners 135">
            <a:extLst>
              <a:ext uri="{FF2B5EF4-FFF2-40B4-BE49-F238E27FC236}">
                <a16:creationId xmlns:a16="http://schemas.microsoft.com/office/drawing/2014/main" id="{3666F76A-817A-4938-A588-EABAB36A1EE2}"/>
              </a:ext>
            </a:extLst>
          </p:cNvPr>
          <p:cNvSpPr/>
          <p:nvPr/>
        </p:nvSpPr>
        <p:spPr bwMode="auto">
          <a:xfrm>
            <a:off x="2873314" y="2197270"/>
            <a:ext cx="1250691" cy="783617"/>
          </a:xfrm>
          <a:prstGeom prst="roundRect">
            <a:avLst/>
          </a:prstGeom>
          <a:noFill/>
          <a:ln w="25400" cap="flat" cmpd="sng" algn="ctr">
            <a:solidFill>
              <a:srgbClr val="0070C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LID4096" sz="42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37" name="Rectangle: Rounded Corners 136">
            <a:extLst>
              <a:ext uri="{FF2B5EF4-FFF2-40B4-BE49-F238E27FC236}">
                <a16:creationId xmlns:a16="http://schemas.microsoft.com/office/drawing/2014/main" id="{EA848277-F90C-485C-9C92-21677E0D7D42}"/>
              </a:ext>
            </a:extLst>
          </p:cNvPr>
          <p:cNvSpPr/>
          <p:nvPr/>
        </p:nvSpPr>
        <p:spPr bwMode="auto">
          <a:xfrm>
            <a:off x="4290799" y="2212209"/>
            <a:ext cx="1670163" cy="775479"/>
          </a:xfrm>
          <a:prstGeom prst="roundRect">
            <a:avLst/>
          </a:prstGeom>
          <a:noFill/>
          <a:ln w="25400" cap="flat" cmpd="sng" algn="ctr">
            <a:solidFill>
              <a:schemeClr val="accent6">
                <a:lumMod val="75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LID4096" sz="42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6" name="Oval 15">
            <a:extLst>
              <a:ext uri="{FF2B5EF4-FFF2-40B4-BE49-F238E27FC236}">
                <a16:creationId xmlns:a16="http://schemas.microsoft.com/office/drawing/2014/main" id="{17B83C1F-11E5-43C9-8A22-67EE5D71111F}"/>
              </a:ext>
            </a:extLst>
          </p:cNvPr>
          <p:cNvSpPr/>
          <p:nvPr/>
        </p:nvSpPr>
        <p:spPr bwMode="auto">
          <a:xfrm rot="20014116">
            <a:off x="3852617" y="4205147"/>
            <a:ext cx="1758992" cy="756137"/>
          </a:xfrm>
          <a:prstGeom prst="ellipse">
            <a:avLst/>
          </a:prstGeom>
          <a:noFill/>
          <a:ln w="2540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LID4096" sz="42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7" name="TextBox 16">
            <a:extLst>
              <a:ext uri="{FF2B5EF4-FFF2-40B4-BE49-F238E27FC236}">
                <a16:creationId xmlns:a16="http://schemas.microsoft.com/office/drawing/2014/main" id="{7CA38908-9849-471B-8559-96B853D4E9F2}"/>
              </a:ext>
            </a:extLst>
          </p:cNvPr>
          <p:cNvSpPr txBox="1"/>
          <p:nvPr/>
        </p:nvSpPr>
        <p:spPr>
          <a:xfrm>
            <a:off x="3289720" y="3070321"/>
            <a:ext cx="3535796" cy="369332"/>
          </a:xfrm>
          <a:prstGeom prst="rect">
            <a:avLst/>
          </a:prstGeom>
          <a:noFill/>
        </p:spPr>
        <p:txBody>
          <a:bodyPr wrap="square" rtlCol="0">
            <a:spAutoFit/>
          </a:bodyPr>
          <a:lstStyle/>
          <a:p>
            <a:r>
              <a:rPr lang="en-US" altLang="zh-CN" u="sng" dirty="0">
                <a:solidFill>
                  <a:srgbClr val="FF0000"/>
                </a:solidFill>
                <a:latin typeface="Times New Roman" panose="02020603050405020304" pitchFamily="18" charset="0"/>
                <a:cs typeface="Times New Roman" panose="02020603050405020304" pitchFamily="18" charset="0"/>
              </a:rPr>
              <a:t>Short-Range Correlations (SRC)</a:t>
            </a:r>
            <a:endParaRPr lang="LID4096" u="sng" dirty="0">
              <a:solidFill>
                <a:srgbClr val="FF0000"/>
              </a:solidFill>
              <a:latin typeface="Times New Roman" panose="02020603050405020304" pitchFamily="18" charset="0"/>
              <a:cs typeface="Times New Roman" panose="02020603050405020304" pitchFamily="18" charset="0"/>
            </a:endParaRPr>
          </a:p>
        </p:txBody>
      </p:sp>
      <p:cxnSp>
        <p:nvCxnSpPr>
          <p:cNvPr id="138" name="Straight Arrow Connector 137">
            <a:extLst>
              <a:ext uri="{FF2B5EF4-FFF2-40B4-BE49-F238E27FC236}">
                <a16:creationId xmlns:a16="http://schemas.microsoft.com/office/drawing/2014/main" id="{BEB542CA-55AE-4D17-A9F5-4CCE575318CD}"/>
              </a:ext>
            </a:extLst>
          </p:cNvPr>
          <p:cNvCxnSpPr>
            <a:cxnSpLocks/>
          </p:cNvCxnSpPr>
          <p:nvPr/>
        </p:nvCxnSpPr>
        <p:spPr bwMode="auto">
          <a:xfrm>
            <a:off x="5192043" y="3377944"/>
            <a:ext cx="40474" cy="741983"/>
          </a:xfrm>
          <a:prstGeom prst="straightConnector1">
            <a:avLst/>
          </a:prstGeom>
          <a:ln>
            <a:headEnd type="none" w="med" len="med"/>
            <a:tailEnd type="triangle"/>
          </a:ln>
        </p:spPr>
        <p:style>
          <a:lnRef idx="2">
            <a:schemeClr val="accent2"/>
          </a:lnRef>
          <a:fillRef idx="0">
            <a:schemeClr val="accent2"/>
          </a:fillRef>
          <a:effectRef idx="1">
            <a:schemeClr val="accent2"/>
          </a:effectRef>
          <a:fontRef idx="minor">
            <a:schemeClr val="tx1"/>
          </a:fontRef>
        </p:style>
      </p:cxnSp>
      <p:sp>
        <p:nvSpPr>
          <p:cNvPr id="3" name="Slide Number Placeholder 2">
            <a:extLst>
              <a:ext uri="{FF2B5EF4-FFF2-40B4-BE49-F238E27FC236}">
                <a16:creationId xmlns:a16="http://schemas.microsoft.com/office/drawing/2014/main" id="{E09D09C6-4098-D946-B873-AF37CA920A67}"/>
              </a:ext>
            </a:extLst>
          </p:cNvPr>
          <p:cNvSpPr>
            <a:spLocks noGrp="1"/>
          </p:cNvSpPr>
          <p:nvPr>
            <p:ph type="sldNum" sz="quarter" idx="12"/>
          </p:nvPr>
        </p:nvSpPr>
        <p:spPr/>
        <p:txBody>
          <a:bodyPr/>
          <a:lstStyle/>
          <a:p>
            <a:fld id="{368F8058-DDCF-45E4-8BCD-8D913568A213}" type="slidenum">
              <a:rPr lang="LID4096" smtClean="0"/>
              <a:t>2</a:t>
            </a:fld>
            <a:r>
              <a:rPr lang="en-US" altLang="zh-CN"/>
              <a:t>/22</a:t>
            </a:r>
            <a:endParaRPr lang="LID4096"/>
          </a:p>
        </p:txBody>
      </p:sp>
      <p:pic>
        <p:nvPicPr>
          <p:cNvPr id="48" name="Picture 47">
            <a:extLst>
              <a:ext uri="{FF2B5EF4-FFF2-40B4-BE49-F238E27FC236}">
                <a16:creationId xmlns:a16="http://schemas.microsoft.com/office/drawing/2014/main" id="{C982B570-1757-464D-90DB-000588627D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1939" y="2267967"/>
            <a:ext cx="5238609" cy="3233710"/>
          </a:xfrm>
          <a:prstGeom prst="rect">
            <a:avLst/>
          </a:prstGeom>
        </p:spPr>
      </p:pic>
      <p:sp>
        <p:nvSpPr>
          <p:cNvPr id="49" name="TextBox 48">
            <a:extLst>
              <a:ext uri="{FF2B5EF4-FFF2-40B4-BE49-F238E27FC236}">
                <a16:creationId xmlns:a16="http://schemas.microsoft.com/office/drawing/2014/main" id="{E571E94E-051D-CE4E-BDB6-6FBA273E3475}"/>
              </a:ext>
            </a:extLst>
          </p:cNvPr>
          <p:cNvSpPr txBox="1"/>
          <p:nvPr/>
        </p:nvSpPr>
        <p:spPr>
          <a:xfrm>
            <a:off x="7463066" y="2746453"/>
            <a:ext cx="1042793" cy="369332"/>
          </a:xfrm>
          <a:prstGeom prst="rect">
            <a:avLst/>
          </a:prstGeom>
          <a:noFill/>
        </p:spPr>
        <p:txBody>
          <a:bodyPr wrap="square" rtlCol="0">
            <a:spAutoFit/>
          </a:bodyPr>
          <a:lstStyle/>
          <a:p>
            <a:r>
              <a:rPr lang="en-US" altLang="zh-CN" dirty="0"/>
              <a:t>20%</a:t>
            </a:r>
            <a:r>
              <a:rPr lang="zh-CN" altLang="en-US" dirty="0"/>
              <a:t>贡献</a:t>
            </a:r>
            <a:endParaRPr lang="en-CN" dirty="0"/>
          </a:p>
        </p:txBody>
      </p:sp>
      <p:cxnSp>
        <p:nvCxnSpPr>
          <p:cNvPr id="22" name="Straight Arrow Connector 21">
            <a:extLst>
              <a:ext uri="{FF2B5EF4-FFF2-40B4-BE49-F238E27FC236}">
                <a16:creationId xmlns:a16="http://schemas.microsoft.com/office/drawing/2014/main" id="{0A42B425-21C4-4A60-AB36-D4E8DA3A39AF}"/>
              </a:ext>
            </a:extLst>
          </p:cNvPr>
          <p:cNvCxnSpPr>
            <a:cxnSpLocks/>
          </p:cNvCxnSpPr>
          <p:nvPr/>
        </p:nvCxnSpPr>
        <p:spPr bwMode="auto">
          <a:xfrm>
            <a:off x="5200280" y="3394281"/>
            <a:ext cx="2186539" cy="414341"/>
          </a:xfrm>
          <a:prstGeom prst="straightConnector1">
            <a:avLst/>
          </a:prstGeom>
          <a:ln>
            <a:headEnd type="none" w="med" len="med"/>
            <a:tailEnd type="triangle"/>
          </a:ln>
        </p:spPr>
        <p:style>
          <a:lnRef idx="2">
            <a:schemeClr val="accent2"/>
          </a:lnRef>
          <a:fillRef idx="0">
            <a:schemeClr val="accent2"/>
          </a:fillRef>
          <a:effectRef idx="1">
            <a:schemeClr val="accent2"/>
          </a:effectRef>
          <a:fontRef idx="minor">
            <a:schemeClr val="tx1"/>
          </a:fontRef>
        </p:style>
      </p:cxnSp>
      <p:sp>
        <p:nvSpPr>
          <p:cNvPr id="53" name="Oval 52">
            <a:extLst>
              <a:ext uri="{FF2B5EF4-FFF2-40B4-BE49-F238E27FC236}">
                <a16:creationId xmlns:a16="http://schemas.microsoft.com/office/drawing/2014/main" id="{55E36BB7-0DDD-2C47-9E0D-86F6EAEDC01D}"/>
              </a:ext>
            </a:extLst>
          </p:cNvPr>
          <p:cNvSpPr/>
          <p:nvPr/>
        </p:nvSpPr>
        <p:spPr>
          <a:xfrm>
            <a:off x="4009705" y="5490052"/>
            <a:ext cx="228600" cy="228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54" name="Straight Arrow Connector 53">
            <a:extLst>
              <a:ext uri="{FF2B5EF4-FFF2-40B4-BE49-F238E27FC236}">
                <a16:creationId xmlns:a16="http://schemas.microsoft.com/office/drawing/2014/main" id="{81235032-D33C-104C-A49F-DB512A25E9E5}"/>
              </a:ext>
            </a:extLst>
          </p:cNvPr>
          <p:cNvCxnSpPr>
            <a:cxnSpLocks/>
          </p:cNvCxnSpPr>
          <p:nvPr/>
        </p:nvCxnSpPr>
        <p:spPr bwMode="auto">
          <a:xfrm flipH="1" flipV="1">
            <a:off x="2489317" y="4925268"/>
            <a:ext cx="1465663" cy="619205"/>
          </a:xfrm>
          <a:prstGeom prst="straightConnector1">
            <a:avLst/>
          </a:prstGeom>
          <a:ln>
            <a:headEnd type="none" w="med" len="med"/>
            <a:tailEnd type="triangle"/>
          </a:ln>
        </p:spPr>
        <p:style>
          <a:lnRef idx="2">
            <a:schemeClr val="accent2"/>
          </a:lnRef>
          <a:fillRef idx="0">
            <a:schemeClr val="accent2"/>
          </a:fillRef>
          <a:effectRef idx="1">
            <a:schemeClr val="accent2"/>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7"/>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3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109" grpId="0" animBg="1"/>
      <p:bldP spid="15"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36" grpId="0" animBg="1"/>
      <p:bldP spid="137" grpId="0" animBg="1"/>
      <p:bldP spid="16" grpId="0" animBg="1"/>
      <p:bldP spid="17" grpId="0"/>
      <p:bldP spid="53" grpId="0" animBg="1"/>
      <p:bldP spid="53"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0A1CD-1FA8-48A3-9E01-6633107AD37D}"/>
              </a:ext>
            </a:extLst>
          </p:cNvPr>
          <p:cNvSpPr>
            <a:spLocks noGrp="1"/>
          </p:cNvSpPr>
          <p:nvPr>
            <p:ph type="title"/>
          </p:nvPr>
        </p:nvSpPr>
        <p:spPr/>
        <p:txBody>
          <a:bodyPr/>
          <a:lstStyle/>
          <a:p>
            <a:r>
              <a:rPr lang="zh-CN" altLang="en-US" dirty="0"/>
              <a:t>质子</a:t>
            </a:r>
            <a:r>
              <a:rPr lang="en-US" altLang="zh-CN" dirty="0"/>
              <a:t>-</a:t>
            </a:r>
            <a:r>
              <a:rPr lang="zh-CN" altLang="en-US" dirty="0"/>
              <a:t>原子核碰撞实验</a:t>
            </a:r>
            <a:endParaRPr lang="LID4096" dirty="0"/>
          </a:p>
        </p:txBody>
      </p:sp>
      <p:sp>
        <p:nvSpPr>
          <p:cNvPr id="3" name="Text Placeholder 2">
            <a:extLst>
              <a:ext uri="{FF2B5EF4-FFF2-40B4-BE49-F238E27FC236}">
                <a16:creationId xmlns:a16="http://schemas.microsoft.com/office/drawing/2014/main" id="{AB047C1A-F0BF-45A1-B86F-F520879CCFB4}"/>
              </a:ext>
            </a:extLst>
          </p:cNvPr>
          <p:cNvSpPr>
            <a:spLocks noGrp="1"/>
          </p:cNvSpPr>
          <p:nvPr>
            <p:ph type="body" sz="half" idx="2"/>
          </p:nvPr>
        </p:nvSpPr>
        <p:spPr/>
        <p:txBody>
          <a:bodyPr/>
          <a:lstStyle/>
          <a:p>
            <a:r>
              <a:rPr lang="en-US" dirty="0" err="1">
                <a:solidFill>
                  <a:schemeClr val="bg2">
                    <a:lumMod val="10000"/>
                  </a:schemeClr>
                </a:solidFill>
                <a:latin typeface="Baskerville Old Face" panose="02020602080505020303" charset="0"/>
              </a:rPr>
              <a:t>质子</a:t>
            </a:r>
            <a:r>
              <a:rPr lang="en-US" altLang="zh-CN" dirty="0">
                <a:solidFill>
                  <a:schemeClr val="bg2">
                    <a:lumMod val="10000"/>
                  </a:schemeClr>
                </a:solidFill>
                <a:latin typeface="Baskerville Old Face" panose="02020602080505020303" charset="0"/>
              </a:rPr>
              <a:t>-</a:t>
            </a:r>
            <a:r>
              <a:rPr lang="zh-CN" altLang="en-US" dirty="0">
                <a:solidFill>
                  <a:schemeClr val="bg2">
                    <a:lumMod val="10000"/>
                  </a:schemeClr>
                </a:solidFill>
                <a:latin typeface="Baskerville Old Face" panose="02020602080505020303" charset="0"/>
              </a:rPr>
              <a:t>原子核“逆向碰撞实验</a:t>
            </a:r>
            <a:endParaRPr lang="LID4096"/>
          </a:p>
        </p:txBody>
      </p:sp>
      <p:sp>
        <p:nvSpPr>
          <p:cNvPr id="5" name="TextBox 4">
            <a:extLst>
              <a:ext uri="{FF2B5EF4-FFF2-40B4-BE49-F238E27FC236}">
                <a16:creationId xmlns:a16="http://schemas.microsoft.com/office/drawing/2014/main" id="{7E85FF96-37BA-8A4D-910E-A42A506E88FD}"/>
              </a:ext>
            </a:extLst>
          </p:cNvPr>
          <p:cNvSpPr txBox="1"/>
          <p:nvPr/>
        </p:nvSpPr>
        <p:spPr>
          <a:xfrm>
            <a:off x="474209" y="1147304"/>
            <a:ext cx="7127055" cy="2062103"/>
          </a:xfrm>
          <a:prstGeom prst="rect">
            <a:avLst/>
          </a:prstGeom>
          <a:noFill/>
        </p:spPr>
        <p:txBody>
          <a:bodyPr wrap="square" rtlCol="0">
            <a:spAutoFit/>
          </a:bodyPr>
          <a:lstStyle/>
          <a:p>
            <a:pPr marL="342900" indent="-342900">
              <a:buFont typeface="Wingdings" pitchFamily="2" charset="2"/>
              <a:buChar char="q"/>
            </a:pPr>
            <a:r>
              <a:rPr lang="en-US" sz="2000" dirty="0" err="1">
                <a:solidFill>
                  <a:schemeClr val="bg2">
                    <a:lumMod val="10000"/>
                  </a:schemeClr>
                </a:solidFill>
                <a:latin typeface="Baskerville Old Face" panose="02020602080505020303" charset="0"/>
              </a:rPr>
              <a:t>俄罗斯NICA上的BM@N实验</a:t>
            </a:r>
            <a:r>
              <a:rPr lang="zh-CN" altLang="en-US" sz="2000" dirty="0">
                <a:solidFill>
                  <a:schemeClr val="bg2">
                    <a:lumMod val="10000"/>
                  </a:schemeClr>
                </a:solidFill>
                <a:latin typeface="Baskerville Old Face" panose="02020602080505020303" charset="0"/>
              </a:rPr>
              <a:t> </a:t>
            </a:r>
            <a:endParaRPr lang="en-US" altLang="zh-CN" sz="2000" dirty="0">
              <a:solidFill>
                <a:schemeClr val="bg2">
                  <a:lumMod val="10000"/>
                </a:schemeClr>
              </a:solidFill>
              <a:latin typeface="Baskerville Old Face" panose="02020602080505020303" charset="0"/>
            </a:endParaRPr>
          </a:p>
          <a:p>
            <a:pPr marL="742950" lvl="1" indent="-285750">
              <a:buFont typeface="Arial" panose="020B0604020202020204" pitchFamily="34" charset="0"/>
              <a:buChar char="•"/>
            </a:pPr>
            <a:r>
              <a:rPr lang="en-US" dirty="0" err="1">
                <a:solidFill>
                  <a:schemeClr val="bg2">
                    <a:lumMod val="10000"/>
                  </a:schemeClr>
                </a:solidFill>
                <a:latin typeface="Baskerville Old Face" panose="02020602080505020303" charset="0"/>
              </a:rPr>
              <a:t>加速重原子核轰击固定质子靶</a:t>
            </a:r>
            <a:r>
              <a:rPr lang="zh-CN" altLang="en-US" dirty="0">
                <a:solidFill>
                  <a:schemeClr val="bg2">
                    <a:lumMod val="10000"/>
                  </a:schemeClr>
                </a:solidFill>
                <a:latin typeface="Baskerville Old Face" panose="02020602080505020303" charset="0"/>
              </a:rPr>
              <a:t>（精确测量高能原子核碎片）</a:t>
            </a:r>
            <a:endParaRPr lang="en-US" dirty="0">
              <a:solidFill>
                <a:schemeClr val="bg2">
                  <a:lumMod val="10000"/>
                </a:schemeClr>
              </a:solidFill>
              <a:latin typeface="Baskerville Old Face" panose="02020602080505020303" charset="0"/>
            </a:endParaRPr>
          </a:p>
          <a:p>
            <a:pPr marL="742950" lvl="1" indent="-285750">
              <a:buFont typeface="Arial" panose="020B0604020202020204" pitchFamily="34" charset="0"/>
              <a:buChar char="•"/>
            </a:pPr>
            <a:r>
              <a:rPr lang="en-US" dirty="0">
                <a:solidFill>
                  <a:schemeClr val="bg2">
                    <a:lumMod val="10000"/>
                  </a:schemeClr>
                </a:solidFill>
                <a:latin typeface="Baskerville Old Face" panose="02020602080505020303" charset="0"/>
              </a:rPr>
              <a:t>反应截面比电子散射高几个数量级</a:t>
            </a:r>
          </a:p>
          <a:p>
            <a:pPr marL="742950" lvl="1" indent="-285750">
              <a:buFont typeface="Arial" panose="020B0604020202020204" pitchFamily="34" charset="0"/>
              <a:buChar char="•"/>
            </a:pPr>
            <a:r>
              <a:rPr lang="en-US" altLang="zh-CN" dirty="0">
                <a:solidFill>
                  <a:schemeClr val="bg2">
                    <a:lumMod val="10000"/>
                  </a:schemeClr>
                </a:solidFill>
                <a:latin typeface="Baskerville Old Face" panose="02020602080505020303" charset="0"/>
              </a:rPr>
              <a:t>2018</a:t>
            </a:r>
            <a:r>
              <a:rPr lang="zh-CN" altLang="en-US" dirty="0">
                <a:solidFill>
                  <a:schemeClr val="bg2">
                    <a:lumMod val="10000"/>
                  </a:schemeClr>
                </a:solidFill>
                <a:latin typeface="Baskerville Old Face" panose="02020602080505020303" charset="0"/>
              </a:rPr>
              <a:t>年试运行结果发表到</a:t>
            </a:r>
            <a:r>
              <a:rPr lang="en-US" altLang="zh-CN" dirty="0">
                <a:solidFill>
                  <a:schemeClr val="bg2">
                    <a:lumMod val="10000"/>
                  </a:schemeClr>
                </a:solidFill>
                <a:latin typeface="Baskerville Old Face" panose="02020602080505020303" charset="0"/>
              </a:rPr>
              <a:t>Nature</a:t>
            </a:r>
            <a:r>
              <a:rPr lang="zh-CN" altLang="en-US" dirty="0">
                <a:solidFill>
                  <a:schemeClr val="bg2">
                    <a:lumMod val="10000"/>
                  </a:schemeClr>
                </a:solidFill>
                <a:latin typeface="Baskerville Old Face" panose="02020602080505020303" charset="0"/>
              </a:rPr>
              <a:t> </a:t>
            </a:r>
            <a:r>
              <a:rPr lang="en-US" altLang="zh-CN" dirty="0">
                <a:solidFill>
                  <a:schemeClr val="bg2">
                    <a:lumMod val="10000"/>
                  </a:schemeClr>
                </a:solidFill>
                <a:latin typeface="Baskerville Old Face" panose="02020602080505020303" charset="0"/>
              </a:rPr>
              <a:t>Physics(MIT</a:t>
            </a:r>
            <a:r>
              <a:rPr lang="zh-CN" altLang="en-US" dirty="0">
                <a:solidFill>
                  <a:schemeClr val="bg2">
                    <a:lumMod val="10000"/>
                  </a:schemeClr>
                </a:solidFill>
                <a:latin typeface="Baskerville Old Face" panose="02020602080505020303" charset="0"/>
              </a:rPr>
              <a:t> </a:t>
            </a:r>
            <a:r>
              <a:rPr lang="en-US" altLang="zh-CN" dirty="0">
                <a:solidFill>
                  <a:schemeClr val="bg2">
                    <a:lumMod val="10000"/>
                  </a:schemeClr>
                </a:solidFill>
                <a:latin typeface="Baskerville Old Face" panose="02020602080505020303" charset="0"/>
              </a:rPr>
              <a:t>&amp;</a:t>
            </a:r>
            <a:r>
              <a:rPr lang="zh-CN" altLang="en-US" dirty="0">
                <a:solidFill>
                  <a:schemeClr val="bg2">
                    <a:lumMod val="10000"/>
                  </a:schemeClr>
                </a:solidFill>
                <a:latin typeface="Baskerville Old Face" panose="02020602080505020303" charset="0"/>
              </a:rPr>
              <a:t> </a:t>
            </a:r>
            <a:r>
              <a:rPr lang="en-US" altLang="zh-CN" dirty="0">
                <a:solidFill>
                  <a:schemeClr val="bg2">
                    <a:lumMod val="10000"/>
                  </a:schemeClr>
                </a:solidFill>
                <a:latin typeface="Baskerville Old Face" panose="02020602080505020303" charset="0"/>
              </a:rPr>
              <a:t>Tel Aviv)</a:t>
            </a:r>
          </a:p>
          <a:p>
            <a:pPr marL="742950" lvl="1" indent="-285750">
              <a:buFont typeface="Arial" panose="020B0604020202020204" pitchFamily="34" charset="0"/>
              <a:buChar char="•"/>
            </a:pPr>
            <a:r>
              <a:rPr lang="en-US" altLang="zh-CN" strike="sngStrike" dirty="0">
                <a:solidFill>
                  <a:srgbClr val="FF0000"/>
                </a:solidFill>
                <a:latin typeface="Baskerville Old Face" panose="02020602080505020303" charset="0"/>
              </a:rPr>
              <a:t>2022</a:t>
            </a:r>
            <a:r>
              <a:rPr lang="zh-CN" altLang="en-US" strike="sngStrike" dirty="0">
                <a:solidFill>
                  <a:srgbClr val="FF0000"/>
                </a:solidFill>
                <a:latin typeface="Baskerville Old Face" panose="02020602080505020303" charset="0"/>
              </a:rPr>
              <a:t>年升级（清华承建</a:t>
            </a:r>
            <a:r>
              <a:rPr lang="en-US" altLang="zh-CN" strike="sngStrike" dirty="0">
                <a:solidFill>
                  <a:srgbClr val="FF0000"/>
                </a:solidFill>
                <a:latin typeface="Baskerville Old Face" panose="02020602080505020303" charset="0"/>
              </a:rPr>
              <a:t>MRPC-TOF</a:t>
            </a:r>
            <a:r>
              <a:rPr lang="zh-CN" altLang="en-US" strike="sngStrike" dirty="0">
                <a:solidFill>
                  <a:srgbClr val="FF0000"/>
                </a:solidFill>
                <a:latin typeface="Baskerville Old Face" panose="02020602080505020303" charset="0"/>
              </a:rPr>
              <a:t>）</a:t>
            </a:r>
            <a:endParaRPr lang="en-US" altLang="zh-CN" strike="sngStrike" dirty="0">
              <a:solidFill>
                <a:srgbClr val="FF0000"/>
              </a:solidFill>
              <a:latin typeface="Baskerville Old Face" panose="02020602080505020303" charset="0"/>
            </a:endParaRPr>
          </a:p>
          <a:p>
            <a:pPr marL="742950" lvl="1" indent="-285750">
              <a:buFont typeface="Arial" panose="020B0604020202020204" pitchFamily="34" charset="0"/>
              <a:buChar char="•"/>
            </a:pPr>
            <a:endParaRPr lang="en-US" altLang="zh-CN" dirty="0">
              <a:solidFill>
                <a:srgbClr val="FF0000"/>
              </a:solidFill>
              <a:latin typeface="Baskerville Old Face" panose="02020602080505020303" charset="0"/>
            </a:endParaRPr>
          </a:p>
          <a:p>
            <a:pPr marL="285750" indent="-285750">
              <a:buFont typeface="Wingdings" pitchFamily="2" charset="2"/>
              <a:buChar char="q"/>
            </a:pPr>
            <a:r>
              <a:rPr lang="zh-CN" altLang="en-US" dirty="0">
                <a:latin typeface="Baskerville Old Face" panose="02020602080505020303" charset="0"/>
              </a:rPr>
              <a:t>德国</a:t>
            </a:r>
            <a:r>
              <a:rPr lang="en-US" altLang="zh-CN" dirty="0">
                <a:latin typeface="Baskerville Old Face" panose="02020602080505020303" charset="0"/>
              </a:rPr>
              <a:t>GSI</a:t>
            </a:r>
            <a:r>
              <a:rPr lang="zh-CN" altLang="en-US" dirty="0">
                <a:latin typeface="Baskerville Old Face" panose="02020602080505020303" charset="0"/>
              </a:rPr>
              <a:t>正在筹备</a:t>
            </a:r>
            <a:r>
              <a:rPr lang="en-US" altLang="zh-CN" dirty="0">
                <a:latin typeface="Baskerville Old Face" panose="02020602080505020303" charset="0"/>
              </a:rPr>
              <a:t>SRC</a:t>
            </a:r>
            <a:r>
              <a:rPr lang="zh-CN" altLang="en-US" dirty="0">
                <a:latin typeface="Baskerville Old Face" panose="02020602080505020303" charset="0"/>
              </a:rPr>
              <a:t>实验</a:t>
            </a:r>
            <a:endParaRPr lang="en-US" altLang="zh-CN" dirty="0">
              <a:latin typeface="Baskerville Old Face" panose="02020602080505020303" charset="0"/>
            </a:endParaRPr>
          </a:p>
        </p:txBody>
      </p:sp>
      <p:pic>
        <p:nvPicPr>
          <p:cNvPr id="8" name="Picture 7">
            <a:extLst>
              <a:ext uri="{FF2B5EF4-FFF2-40B4-BE49-F238E27FC236}">
                <a16:creationId xmlns:a16="http://schemas.microsoft.com/office/drawing/2014/main" id="{0843ED3C-4AF9-FD43-BCDC-C97458C98C71}"/>
              </a:ext>
            </a:extLst>
          </p:cNvPr>
          <p:cNvPicPr>
            <a:picLocks noChangeAspect="1"/>
          </p:cNvPicPr>
          <p:nvPr/>
        </p:nvPicPr>
        <p:blipFill>
          <a:blip r:embed="rId2"/>
          <a:stretch>
            <a:fillRect/>
          </a:stretch>
        </p:blipFill>
        <p:spPr>
          <a:xfrm>
            <a:off x="474209" y="3209407"/>
            <a:ext cx="5259327" cy="3605509"/>
          </a:xfrm>
          <a:prstGeom prst="rect">
            <a:avLst/>
          </a:prstGeom>
          <a:ln>
            <a:noFill/>
          </a:ln>
          <a:effectLst>
            <a:outerShdw blurRad="292100" dist="139700" dir="2700000" algn="tl" rotWithShape="0">
              <a:srgbClr val="333333">
                <a:alpha val="65000"/>
              </a:srgbClr>
            </a:outerShdw>
          </a:effectLst>
        </p:spPr>
      </p:pic>
      <p:sp>
        <p:nvSpPr>
          <p:cNvPr id="18" name="Slide Number Placeholder 17">
            <a:extLst>
              <a:ext uri="{FF2B5EF4-FFF2-40B4-BE49-F238E27FC236}">
                <a16:creationId xmlns:a16="http://schemas.microsoft.com/office/drawing/2014/main" id="{950D50B0-196B-1448-AE96-5351AB317C3A}"/>
              </a:ext>
            </a:extLst>
          </p:cNvPr>
          <p:cNvSpPr>
            <a:spLocks noGrp="1"/>
          </p:cNvSpPr>
          <p:nvPr>
            <p:ph type="sldNum" sz="quarter" idx="12"/>
          </p:nvPr>
        </p:nvSpPr>
        <p:spPr/>
        <p:txBody>
          <a:bodyPr/>
          <a:lstStyle/>
          <a:p>
            <a:fld id="{368F8058-DDCF-45E4-8BCD-8D913568A213}" type="slidenum">
              <a:rPr lang="LID4096" smtClean="0"/>
              <a:t>20</a:t>
            </a:fld>
            <a:r>
              <a:rPr lang="en-US" altLang="zh-CN"/>
              <a:t>/22</a:t>
            </a:r>
            <a:endParaRPr lang="LID4096"/>
          </a:p>
        </p:txBody>
      </p:sp>
      <p:pic>
        <p:nvPicPr>
          <p:cNvPr id="19" name="Picture 18">
            <a:extLst>
              <a:ext uri="{FF2B5EF4-FFF2-40B4-BE49-F238E27FC236}">
                <a16:creationId xmlns:a16="http://schemas.microsoft.com/office/drawing/2014/main" id="{969AE90A-2AD1-084E-B4D4-C341B83F4631}"/>
              </a:ext>
            </a:extLst>
          </p:cNvPr>
          <p:cNvPicPr>
            <a:picLocks noChangeAspect="1"/>
          </p:cNvPicPr>
          <p:nvPr/>
        </p:nvPicPr>
        <p:blipFill>
          <a:blip r:embed="rId3"/>
          <a:stretch>
            <a:fillRect/>
          </a:stretch>
        </p:blipFill>
        <p:spPr>
          <a:xfrm>
            <a:off x="6096000" y="2682080"/>
            <a:ext cx="5930495" cy="3932244"/>
          </a:xfrm>
          <a:prstGeom prst="rect">
            <a:avLst/>
          </a:prstGeom>
          <a:ln>
            <a:noFill/>
          </a:ln>
          <a:effectLst>
            <a:outerShdw blurRad="292100" dist="139700" dir="2700000" algn="tl" rotWithShape="0">
              <a:srgbClr val="333333">
                <a:alpha val="65000"/>
              </a:srgbClr>
            </a:outerShdw>
          </a:effectLst>
        </p:spPr>
      </p:pic>
      <p:sp>
        <p:nvSpPr>
          <p:cNvPr id="20" name="TextBox 19">
            <a:extLst>
              <a:ext uri="{FF2B5EF4-FFF2-40B4-BE49-F238E27FC236}">
                <a16:creationId xmlns:a16="http://schemas.microsoft.com/office/drawing/2014/main" id="{BA70AC66-1DF7-8A4F-A06B-B55074ED83BC}"/>
              </a:ext>
            </a:extLst>
          </p:cNvPr>
          <p:cNvSpPr txBox="1"/>
          <p:nvPr/>
        </p:nvSpPr>
        <p:spPr>
          <a:xfrm>
            <a:off x="8526927" y="1931108"/>
            <a:ext cx="2897818" cy="33855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600" dirty="0">
                <a:solidFill>
                  <a:srgbClr val="7030A0"/>
                </a:solidFill>
                <a:latin typeface="Times New Roman" panose="02020603050405020304" pitchFamily="18" charset="0"/>
                <a:cs typeface="Times New Roman" panose="02020603050405020304" pitchFamily="18" charset="0"/>
              </a:rPr>
              <a:t>MRPC-TOF</a:t>
            </a:r>
            <a:r>
              <a:rPr lang="zh-CN" altLang="en-US" sz="1600" dirty="0">
                <a:solidFill>
                  <a:srgbClr val="7030A0"/>
                </a:solidFill>
                <a:latin typeface="Times New Roman" panose="02020603050405020304" pitchFamily="18" charset="0"/>
                <a:cs typeface="Times New Roman" panose="02020603050405020304" pitchFamily="18" charset="0"/>
              </a:rPr>
              <a:t> </a:t>
            </a:r>
            <a:r>
              <a:rPr lang="en-US" altLang="zh-CN" sz="1600" dirty="0">
                <a:solidFill>
                  <a:srgbClr val="7030A0"/>
                </a:solidFill>
                <a:latin typeface="Times New Roman" panose="02020603050405020304" pitchFamily="18" charset="0"/>
                <a:cs typeface="Times New Roman" panose="02020603050405020304" pitchFamily="18" charset="0"/>
              </a:rPr>
              <a:t>Update</a:t>
            </a:r>
            <a:r>
              <a:rPr lang="zh-CN" altLang="en-US" sz="1600" dirty="0">
                <a:solidFill>
                  <a:srgbClr val="7030A0"/>
                </a:solidFill>
                <a:latin typeface="Times New Roman" panose="02020603050405020304" pitchFamily="18" charset="0"/>
                <a:cs typeface="Times New Roman" panose="02020603050405020304" pitchFamily="18" charset="0"/>
              </a:rPr>
              <a:t> </a:t>
            </a:r>
            <a:r>
              <a:rPr lang="en-US" altLang="zh-CN" sz="1600" dirty="0">
                <a:solidFill>
                  <a:srgbClr val="7030A0"/>
                </a:solidFill>
                <a:latin typeface="Times New Roman" panose="02020603050405020304" pitchFamily="18" charset="0"/>
                <a:cs typeface="Times New Roman" panose="02020603050405020304" pitchFamily="18" charset="0"/>
              </a:rPr>
              <a:t>(Tsinghua)</a:t>
            </a:r>
            <a:endParaRPr lang="en-US" sz="1600" dirty="0">
              <a:solidFill>
                <a:srgbClr val="7030A0"/>
              </a:solidFill>
              <a:latin typeface="Times New Roman" panose="02020603050405020304" pitchFamily="18" charset="0"/>
              <a:cs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id="{B0FEE741-8DD4-2448-B3F7-065B669CBB2E}"/>
              </a:ext>
            </a:extLst>
          </p:cNvPr>
          <p:cNvCxnSpPr>
            <a:cxnSpLocks/>
          </p:cNvCxnSpPr>
          <p:nvPr/>
        </p:nvCxnSpPr>
        <p:spPr bwMode="auto">
          <a:xfrm flipH="1">
            <a:off x="9252028" y="2269662"/>
            <a:ext cx="572826" cy="2617648"/>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a:extLst>
              <a:ext uri="{FF2B5EF4-FFF2-40B4-BE49-F238E27FC236}">
                <a16:creationId xmlns:a16="http://schemas.microsoft.com/office/drawing/2014/main" id="{B36BAB22-3918-E442-9443-F5F2629491CD}"/>
              </a:ext>
            </a:extLst>
          </p:cNvPr>
          <p:cNvCxnSpPr>
            <a:cxnSpLocks/>
          </p:cNvCxnSpPr>
          <p:nvPr/>
        </p:nvCxnSpPr>
        <p:spPr bwMode="auto">
          <a:xfrm>
            <a:off x="10336981" y="2358116"/>
            <a:ext cx="583267" cy="1144425"/>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23" name="Straight Arrow Connector 22">
            <a:extLst>
              <a:ext uri="{FF2B5EF4-FFF2-40B4-BE49-F238E27FC236}">
                <a16:creationId xmlns:a16="http://schemas.microsoft.com/office/drawing/2014/main" id="{4AFEF122-8416-8140-B6FC-D1AA38557DA3}"/>
              </a:ext>
            </a:extLst>
          </p:cNvPr>
          <p:cNvCxnSpPr>
            <a:cxnSpLocks/>
          </p:cNvCxnSpPr>
          <p:nvPr/>
        </p:nvCxnSpPr>
        <p:spPr bwMode="auto">
          <a:xfrm flipH="1">
            <a:off x="8870731" y="2290589"/>
            <a:ext cx="762594" cy="1987121"/>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5134471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0A1CD-1FA8-48A3-9E01-6633107AD37D}"/>
              </a:ext>
            </a:extLst>
          </p:cNvPr>
          <p:cNvSpPr>
            <a:spLocks noGrp="1"/>
          </p:cNvSpPr>
          <p:nvPr>
            <p:ph type="title"/>
          </p:nvPr>
        </p:nvSpPr>
        <p:spPr/>
        <p:txBody>
          <a:bodyPr/>
          <a:lstStyle/>
          <a:p>
            <a:r>
              <a:rPr lang="zh-CN" altLang="en-US" dirty="0"/>
              <a:t>质子</a:t>
            </a:r>
            <a:r>
              <a:rPr lang="en-US" altLang="zh-CN" dirty="0"/>
              <a:t>-</a:t>
            </a:r>
            <a:r>
              <a:rPr lang="zh-CN" altLang="en-US" dirty="0"/>
              <a:t>原子核碰撞实验</a:t>
            </a:r>
            <a:endParaRPr lang="LID4096" dirty="0"/>
          </a:p>
        </p:txBody>
      </p:sp>
      <p:sp>
        <p:nvSpPr>
          <p:cNvPr id="3" name="Text Placeholder 2">
            <a:extLst>
              <a:ext uri="{FF2B5EF4-FFF2-40B4-BE49-F238E27FC236}">
                <a16:creationId xmlns:a16="http://schemas.microsoft.com/office/drawing/2014/main" id="{AB047C1A-F0BF-45A1-B86F-F520879CCFB4}"/>
              </a:ext>
            </a:extLst>
          </p:cNvPr>
          <p:cNvSpPr>
            <a:spLocks noGrp="1"/>
          </p:cNvSpPr>
          <p:nvPr>
            <p:ph type="body" sz="half" idx="2"/>
          </p:nvPr>
        </p:nvSpPr>
        <p:spPr/>
        <p:txBody>
          <a:bodyPr/>
          <a:lstStyle/>
          <a:p>
            <a:r>
              <a:rPr lang="en-CN" dirty="0"/>
              <a:t>基于国内大科学装置</a:t>
            </a:r>
            <a:endParaRPr lang="LID4096"/>
          </a:p>
        </p:txBody>
      </p:sp>
      <p:sp>
        <p:nvSpPr>
          <p:cNvPr id="6" name="TextBox 5">
            <a:extLst>
              <a:ext uri="{FF2B5EF4-FFF2-40B4-BE49-F238E27FC236}">
                <a16:creationId xmlns:a16="http://schemas.microsoft.com/office/drawing/2014/main" id="{75CFDB45-16B6-5842-9FF0-E822F599E417}"/>
              </a:ext>
            </a:extLst>
          </p:cNvPr>
          <p:cNvSpPr txBox="1"/>
          <p:nvPr/>
        </p:nvSpPr>
        <p:spPr>
          <a:xfrm>
            <a:off x="341904" y="1215063"/>
            <a:ext cx="6243894" cy="1887889"/>
          </a:xfrm>
          <a:prstGeom prst="rect">
            <a:avLst/>
          </a:prstGeom>
          <a:noFill/>
        </p:spPr>
        <p:txBody>
          <a:bodyPr wrap="square" rtlCol="0">
            <a:spAutoFit/>
          </a:bodyPr>
          <a:lstStyle/>
          <a:p>
            <a:pPr marL="342900" indent="-342900">
              <a:lnSpc>
                <a:spcPct val="150000"/>
              </a:lnSpc>
              <a:buFont typeface="Wingdings" pitchFamily="2" charset="2"/>
              <a:buChar char="q"/>
            </a:pPr>
            <a:r>
              <a:rPr lang="en-US" sz="2000" dirty="0" err="1">
                <a:solidFill>
                  <a:schemeClr val="bg2">
                    <a:lumMod val="10000"/>
                  </a:schemeClr>
                </a:solidFill>
                <a:latin typeface="Baskerville Old Face" panose="02020602080505020303" charset="0"/>
              </a:rPr>
              <a:t>HIAF上的外靶实验</a:t>
            </a:r>
            <a:r>
              <a:rPr lang="zh-CN" altLang="en-US" sz="2000" dirty="0">
                <a:solidFill>
                  <a:schemeClr val="bg2">
                    <a:lumMod val="10000"/>
                  </a:schemeClr>
                </a:solidFill>
                <a:latin typeface="Baskerville Old Face" panose="02020602080505020303" charset="0"/>
              </a:rPr>
              <a:t>：</a:t>
            </a:r>
            <a:endParaRPr lang="en-US" altLang="zh-CN" sz="2000" dirty="0">
              <a:solidFill>
                <a:schemeClr val="bg2">
                  <a:lumMod val="10000"/>
                </a:schemeClr>
              </a:solidFill>
              <a:latin typeface="Baskerville Old Face" panose="02020602080505020303" charset="0"/>
            </a:endParaRPr>
          </a:p>
          <a:p>
            <a:pPr marL="742950" lvl="1" indent="-285750">
              <a:lnSpc>
                <a:spcPct val="150000"/>
              </a:lnSpc>
              <a:buFont typeface="Wingdings" panose="05000000000000000000" pitchFamily="2" charset="2"/>
              <a:buChar char="§"/>
            </a:pPr>
            <a:r>
              <a:rPr lang="en-US" altLang="zh-CN" sz="2000" dirty="0">
                <a:solidFill>
                  <a:schemeClr val="bg2">
                    <a:lumMod val="10000"/>
                  </a:schemeClr>
                </a:solidFill>
                <a:latin typeface="Baskerville Old Face" panose="02020602080505020303" charset="0"/>
              </a:rPr>
              <a:t>2024</a:t>
            </a:r>
            <a:r>
              <a:rPr lang="zh-CN" altLang="en-US" sz="2000" dirty="0">
                <a:solidFill>
                  <a:schemeClr val="bg2">
                    <a:lumMod val="10000"/>
                  </a:schemeClr>
                </a:solidFill>
                <a:latin typeface="Baskerville Old Face" panose="02020602080505020303" charset="0"/>
              </a:rPr>
              <a:t>年建成（广东惠州）</a:t>
            </a:r>
            <a:endParaRPr lang="en-US" altLang="zh-CN" sz="2000" dirty="0">
              <a:solidFill>
                <a:schemeClr val="bg2">
                  <a:lumMod val="10000"/>
                </a:schemeClr>
              </a:solidFill>
              <a:latin typeface="Baskerville Old Face" panose="02020602080505020303" charset="0"/>
            </a:endParaRPr>
          </a:p>
          <a:p>
            <a:pPr marL="742950" lvl="1" indent="-285750">
              <a:lnSpc>
                <a:spcPct val="150000"/>
              </a:lnSpc>
              <a:buFont typeface="Wingdings" panose="05000000000000000000" pitchFamily="2" charset="2"/>
              <a:buChar char="§"/>
            </a:pPr>
            <a:r>
              <a:rPr lang="zh-CN" altLang="en-CN" sz="2000" dirty="0">
                <a:solidFill>
                  <a:schemeClr val="bg2">
                    <a:lumMod val="10000"/>
                  </a:schemeClr>
                </a:solidFill>
                <a:latin typeface="Baskerville Old Face" panose="02020602080505020303" charset="0"/>
              </a:rPr>
              <a:t>高</a:t>
            </a:r>
            <a:r>
              <a:rPr lang="zh-CN" altLang="en-US" sz="2000" dirty="0">
                <a:solidFill>
                  <a:schemeClr val="bg2">
                    <a:lumMod val="10000"/>
                  </a:schemeClr>
                </a:solidFill>
                <a:latin typeface="Baskerville Old Face" panose="02020602080505020303" charset="0"/>
              </a:rPr>
              <a:t>流量，高能量，多种离子束流</a:t>
            </a:r>
            <a:endParaRPr lang="en-US" altLang="zh-CN" sz="2000" dirty="0">
              <a:solidFill>
                <a:schemeClr val="bg2">
                  <a:lumMod val="10000"/>
                </a:schemeClr>
              </a:solidFill>
              <a:latin typeface="Baskerville Old Face" panose="02020602080505020303" charset="0"/>
            </a:endParaRPr>
          </a:p>
          <a:p>
            <a:pPr marL="742950" lvl="1" indent="-285750">
              <a:lnSpc>
                <a:spcPct val="150000"/>
              </a:lnSpc>
              <a:buFont typeface="Wingdings" panose="05000000000000000000" pitchFamily="2" charset="2"/>
              <a:buChar char="§"/>
            </a:pPr>
            <a:r>
              <a:rPr lang="zh-CN" altLang="en-US" sz="2000" dirty="0">
                <a:solidFill>
                  <a:schemeClr val="bg2">
                    <a:lumMod val="10000"/>
                  </a:schemeClr>
                </a:solidFill>
                <a:latin typeface="Baskerville Old Face" panose="02020602080505020303" charset="0"/>
              </a:rPr>
              <a:t>允许进行高精度</a:t>
            </a:r>
            <a:r>
              <a:rPr lang="en-US" altLang="zh-CN" sz="2000" dirty="0">
                <a:solidFill>
                  <a:schemeClr val="bg2">
                    <a:lumMod val="10000"/>
                  </a:schemeClr>
                </a:solidFill>
                <a:latin typeface="Baskerville Old Face" panose="02020602080505020303" charset="0"/>
              </a:rPr>
              <a:t>2N&amp;3N-SRC</a:t>
            </a:r>
            <a:r>
              <a:rPr lang="zh-CN" altLang="en-US" sz="2000" dirty="0">
                <a:solidFill>
                  <a:schemeClr val="bg2">
                    <a:lumMod val="10000"/>
                  </a:schemeClr>
                </a:solidFill>
                <a:latin typeface="Baskerville Old Face" panose="02020602080505020303" charset="0"/>
              </a:rPr>
              <a:t>观测</a:t>
            </a:r>
            <a:endParaRPr lang="en-US" altLang="zh-CN" sz="2000" dirty="0">
              <a:solidFill>
                <a:schemeClr val="bg2">
                  <a:lumMod val="10000"/>
                </a:schemeClr>
              </a:solidFill>
              <a:latin typeface="Baskerville Old Face" panose="02020602080505020303" charset="0"/>
            </a:endParaRPr>
          </a:p>
        </p:txBody>
      </p:sp>
      <p:sp>
        <p:nvSpPr>
          <p:cNvPr id="4" name="Slide Number Placeholder 3">
            <a:extLst>
              <a:ext uri="{FF2B5EF4-FFF2-40B4-BE49-F238E27FC236}">
                <a16:creationId xmlns:a16="http://schemas.microsoft.com/office/drawing/2014/main" id="{6D638E6E-B1CC-704B-A1CC-FB44B5D61519}"/>
              </a:ext>
            </a:extLst>
          </p:cNvPr>
          <p:cNvSpPr>
            <a:spLocks noGrp="1"/>
          </p:cNvSpPr>
          <p:nvPr>
            <p:ph type="sldNum" sz="quarter" idx="12"/>
          </p:nvPr>
        </p:nvSpPr>
        <p:spPr/>
        <p:txBody>
          <a:bodyPr/>
          <a:lstStyle/>
          <a:p>
            <a:fld id="{368F8058-DDCF-45E4-8BCD-8D913568A213}" type="slidenum">
              <a:rPr lang="LID4096" smtClean="0"/>
              <a:t>21</a:t>
            </a:fld>
            <a:r>
              <a:rPr lang="en-US" altLang="zh-CN"/>
              <a:t>/22</a:t>
            </a:r>
            <a:endParaRPr lang="LID4096"/>
          </a:p>
        </p:txBody>
      </p:sp>
      <p:sp>
        <p:nvSpPr>
          <p:cNvPr id="17" name="TextBox 16">
            <a:extLst>
              <a:ext uri="{FF2B5EF4-FFF2-40B4-BE49-F238E27FC236}">
                <a16:creationId xmlns:a16="http://schemas.microsoft.com/office/drawing/2014/main" id="{05E714C7-AD5E-5C4D-B972-519D008DB496}"/>
              </a:ext>
            </a:extLst>
          </p:cNvPr>
          <p:cNvSpPr txBox="1"/>
          <p:nvPr/>
        </p:nvSpPr>
        <p:spPr>
          <a:xfrm>
            <a:off x="341904" y="3483129"/>
            <a:ext cx="5308501" cy="2811219"/>
          </a:xfrm>
          <a:prstGeom prst="rect">
            <a:avLst/>
          </a:prstGeom>
          <a:noFill/>
        </p:spPr>
        <p:txBody>
          <a:bodyPr wrap="square" rtlCol="0">
            <a:spAutoFit/>
          </a:bodyPr>
          <a:lstStyle/>
          <a:p>
            <a:pPr marL="342900" indent="-342900">
              <a:lnSpc>
                <a:spcPct val="150000"/>
              </a:lnSpc>
              <a:buFont typeface="Wingdings" pitchFamily="2" charset="2"/>
              <a:buChar char="q"/>
            </a:pPr>
            <a:r>
              <a:rPr lang="zh-CN" altLang="en-US" sz="2000" dirty="0">
                <a:solidFill>
                  <a:srgbClr val="FF0000"/>
                </a:solidFill>
                <a:latin typeface="Baskerville Old Face" panose="02020602080505020303" charset="0"/>
              </a:rPr>
              <a:t>与</a:t>
            </a:r>
            <a:r>
              <a:rPr lang="en-US" altLang="zh-CN" sz="2000" dirty="0">
                <a:solidFill>
                  <a:srgbClr val="FF0000"/>
                </a:solidFill>
                <a:latin typeface="Baskerville Old Face" panose="02020602080505020303" charset="0"/>
              </a:rPr>
              <a:t>Tel</a:t>
            </a:r>
            <a:r>
              <a:rPr lang="zh-CN" altLang="en-US" sz="2000" dirty="0">
                <a:solidFill>
                  <a:srgbClr val="FF0000"/>
                </a:solidFill>
                <a:latin typeface="Baskerville Old Face" panose="02020602080505020303" charset="0"/>
              </a:rPr>
              <a:t> </a:t>
            </a:r>
            <a:r>
              <a:rPr lang="en-US" altLang="zh-CN" sz="2000" dirty="0">
                <a:solidFill>
                  <a:srgbClr val="FF0000"/>
                </a:solidFill>
                <a:latin typeface="Baskerville Old Face" panose="02020602080505020303" charset="0"/>
              </a:rPr>
              <a:t>Aviv</a:t>
            </a:r>
            <a:r>
              <a:rPr lang="zh-CN" altLang="en-US" sz="2000" dirty="0">
                <a:solidFill>
                  <a:srgbClr val="FF0000"/>
                </a:solidFill>
                <a:latin typeface="Baskerville Old Face" panose="02020602080505020303" charset="0"/>
              </a:rPr>
              <a:t>，</a:t>
            </a:r>
            <a:r>
              <a:rPr lang="en-US" altLang="zh-CN" sz="2000" dirty="0">
                <a:solidFill>
                  <a:srgbClr val="FF0000"/>
                </a:solidFill>
                <a:latin typeface="Baskerville Old Face" panose="02020602080505020303" charset="0"/>
              </a:rPr>
              <a:t>MIT</a:t>
            </a:r>
            <a:r>
              <a:rPr lang="zh-CN" altLang="en-US" sz="2000" dirty="0">
                <a:solidFill>
                  <a:srgbClr val="FF0000"/>
                </a:solidFill>
                <a:latin typeface="Baskerville Old Face" panose="02020602080505020303" charset="0"/>
              </a:rPr>
              <a:t>，北航，北师大，北大，复旦，近物所和其他单位合作预研中</a:t>
            </a:r>
            <a:endParaRPr lang="en-US" altLang="zh-CN" sz="2000" dirty="0">
              <a:solidFill>
                <a:srgbClr val="FF0000"/>
              </a:solidFill>
              <a:latin typeface="Baskerville Old Face" panose="02020602080505020303" charset="0"/>
            </a:endParaRPr>
          </a:p>
          <a:p>
            <a:pPr marL="742950" lvl="1" indent="-285750">
              <a:lnSpc>
                <a:spcPct val="150000"/>
              </a:lnSpc>
              <a:buFont typeface="Wingdings" panose="05000000000000000000" pitchFamily="2" charset="2"/>
              <a:buChar char="§"/>
            </a:pPr>
            <a:r>
              <a:rPr lang="zh-CN" altLang="en-CN" sz="2000" dirty="0">
                <a:solidFill>
                  <a:schemeClr val="bg2">
                    <a:lumMod val="10000"/>
                  </a:schemeClr>
                </a:solidFill>
                <a:latin typeface="Baskerville Old Face" panose="02020602080505020303" charset="0"/>
              </a:rPr>
              <a:t>物理</a:t>
            </a:r>
            <a:r>
              <a:rPr lang="zh-CN" altLang="en-US" sz="2000" dirty="0">
                <a:solidFill>
                  <a:schemeClr val="bg2">
                    <a:lumMod val="10000"/>
                  </a:schemeClr>
                </a:solidFill>
                <a:latin typeface="Baskerville Old Face" panose="02020602080505020303" charset="0"/>
              </a:rPr>
              <a:t>模拟</a:t>
            </a:r>
            <a:endParaRPr lang="en-US" altLang="zh-CN" sz="2000" dirty="0">
              <a:solidFill>
                <a:schemeClr val="bg2">
                  <a:lumMod val="10000"/>
                </a:schemeClr>
              </a:solidFill>
              <a:latin typeface="Baskerville Old Face" panose="02020602080505020303" charset="0"/>
            </a:endParaRPr>
          </a:p>
          <a:p>
            <a:pPr marL="742950" lvl="1" indent="-285750">
              <a:lnSpc>
                <a:spcPct val="150000"/>
              </a:lnSpc>
              <a:buFont typeface="Wingdings" panose="05000000000000000000" pitchFamily="2" charset="2"/>
              <a:buChar char="§"/>
            </a:pPr>
            <a:r>
              <a:rPr lang="zh-CN" altLang="en-US" sz="2000" dirty="0">
                <a:solidFill>
                  <a:schemeClr val="bg2">
                    <a:lumMod val="10000"/>
                  </a:schemeClr>
                </a:solidFill>
                <a:latin typeface="Baskerville Old Face" panose="02020602080505020303" charset="0"/>
              </a:rPr>
              <a:t>探测器需求？</a:t>
            </a:r>
            <a:endParaRPr lang="en-US" altLang="zh-CN" sz="2000" dirty="0">
              <a:solidFill>
                <a:schemeClr val="bg2">
                  <a:lumMod val="10000"/>
                </a:schemeClr>
              </a:solidFill>
              <a:latin typeface="Baskerville Old Face" panose="02020602080505020303" charset="0"/>
            </a:endParaRPr>
          </a:p>
          <a:p>
            <a:pPr marL="742950" lvl="1" indent="-285750">
              <a:lnSpc>
                <a:spcPct val="150000"/>
              </a:lnSpc>
              <a:buFont typeface="Wingdings" panose="05000000000000000000" pitchFamily="2" charset="2"/>
              <a:buChar char="§"/>
            </a:pPr>
            <a:r>
              <a:rPr lang="zh-CN" altLang="en-US" sz="2000" dirty="0">
                <a:solidFill>
                  <a:schemeClr val="bg2">
                    <a:lumMod val="10000"/>
                  </a:schemeClr>
                </a:solidFill>
                <a:latin typeface="Baskerville Old Face" panose="02020602080505020303" charset="0"/>
              </a:rPr>
              <a:t>束流需求？</a:t>
            </a:r>
            <a:endParaRPr lang="en-US" altLang="zh-CN" sz="2000" dirty="0">
              <a:solidFill>
                <a:schemeClr val="bg2">
                  <a:lumMod val="10000"/>
                </a:schemeClr>
              </a:solidFill>
              <a:latin typeface="Baskerville Old Face" panose="02020602080505020303" charset="0"/>
            </a:endParaRPr>
          </a:p>
          <a:p>
            <a:pPr marL="742950" lvl="1" indent="-285750">
              <a:lnSpc>
                <a:spcPct val="150000"/>
              </a:lnSpc>
              <a:buFont typeface="Wingdings" panose="05000000000000000000" pitchFamily="2" charset="2"/>
              <a:buChar char="§"/>
            </a:pPr>
            <a:r>
              <a:rPr lang="zh-CN" altLang="en-US" sz="2000" dirty="0">
                <a:solidFill>
                  <a:schemeClr val="bg2">
                    <a:lumMod val="10000"/>
                  </a:schemeClr>
                </a:solidFill>
                <a:latin typeface="Baskerville Old Face" panose="02020602080505020303" charset="0"/>
              </a:rPr>
              <a:t>起步阶段，急需壮大团队</a:t>
            </a:r>
            <a:endParaRPr lang="en-US" altLang="zh-CN" sz="2000" dirty="0">
              <a:solidFill>
                <a:schemeClr val="bg2">
                  <a:lumMod val="10000"/>
                </a:schemeClr>
              </a:solidFill>
              <a:latin typeface="Baskerville Old Face" panose="02020602080505020303" charset="0"/>
            </a:endParaRPr>
          </a:p>
        </p:txBody>
      </p:sp>
      <p:pic>
        <p:nvPicPr>
          <p:cNvPr id="14" name="Picture 13">
            <a:extLst>
              <a:ext uri="{FF2B5EF4-FFF2-40B4-BE49-F238E27FC236}">
                <a16:creationId xmlns:a16="http://schemas.microsoft.com/office/drawing/2014/main" id="{F3236DAC-D021-FD4C-A5A6-83D66395DF01}"/>
              </a:ext>
            </a:extLst>
          </p:cNvPr>
          <p:cNvPicPr>
            <a:picLocks noChangeAspect="1"/>
          </p:cNvPicPr>
          <p:nvPr/>
        </p:nvPicPr>
        <p:blipFill>
          <a:blip r:embed="rId2"/>
          <a:stretch>
            <a:fillRect/>
          </a:stretch>
        </p:blipFill>
        <p:spPr>
          <a:xfrm>
            <a:off x="5730467" y="2641864"/>
            <a:ext cx="6243164" cy="4014000"/>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34871F20-57A3-0841-8454-EA4AFC5CB17E}"/>
              </a:ext>
            </a:extLst>
          </p:cNvPr>
          <p:cNvPicPr>
            <a:picLocks noChangeAspect="1"/>
          </p:cNvPicPr>
          <p:nvPr/>
        </p:nvPicPr>
        <p:blipFill>
          <a:blip r:embed="rId3"/>
          <a:stretch>
            <a:fillRect/>
          </a:stretch>
        </p:blipFill>
        <p:spPr>
          <a:xfrm>
            <a:off x="7394256" y="677918"/>
            <a:ext cx="3915773" cy="2596372"/>
          </a:xfrm>
          <a:prstGeom prst="rect">
            <a:avLst/>
          </a:prstGeom>
          <a:ln>
            <a:noFill/>
          </a:ln>
          <a:effectLst>
            <a:outerShdw blurRad="292100" dist="139700" dir="2700000" algn="tl" rotWithShape="0">
              <a:srgbClr val="333333">
                <a:alpha val="65000"/>
              </a:srgbClr>
            </a:outerShdw>
          </a:effectLst>
        </p:spPr>
      </p:pic>
      <p:cxnSp>
        <p:nvCxnSpPr>
          <p:cNvPr id="13" name="Straight Arrow Connector 12">
            <a:extLst>
              <a:ext uri="{FF2B5EF4-FFF2-40B4-BE49-F238E27FC236}">
                <a16:creationId xmlns:a16="http://schemas.microsoft.com/office/drawing/2014/main" id="{CC916746-EA67-8449-9D5C-3425B53568C1}"/>
              </a:ext>
            </a:extLst>
          </p:cNvPr>
          <p:cNvCxnSpPr>
            <a:cxnSpLocks/>
          </p:cNvCxnSpPr>
          <p:nvPr/>
        </p:nvCxnSpPr>
        <p:spPr bwMode="auto">
          <a:xfrm flipH="1">
            <a:off x="6651252" y="2988460"/>
            <a:ext cx="839638" cy="201528"/>
          </a:xfrm>
          <a:prstGeom prst="straightConnector1">
            <a:avLst/>
          </a:prstGeom>
          <a:ln>
            <a:headEnd type="none" w="med" len="med"/>
            <a:tailEnd type="triangle"/>
          </a:ln>
        </p:spPr>
        <p:style>
          <a:lnRef idx="3">
            <a:schemeClr val="accent4"/>
          </a:lnRef>
          <a:fillRef idx="0">
            <a:schemeClr val="accent4"/>
          </a:fillRef>
          <a:effectRef idx="2">
            <a:schemeClr val="accent4"/>
          </a:effectRef>
          <a:fontRef idx="minor">
            <a:schemeClr val="tx1"/>
          </a:fontRef>
        </p:style>
      </p:cxnSp>
      <p:sp>
        <p:nvSpPr>
          <p:cNvPr id="5" name="TextBox 4">
            <a:extLst>
              <a:ext uri="{FF2B5EF4-FFF2-40B4-BE49-F238E27FC236}">
                <a16:creationId xmlns:a16="http://schemas.microsoft.com/office/drawing/2014/main" id="{984D42CB-3272-6C4E-9CCD-0E85C33EC189}"/>
              </a:ext>
            </a:extLst>
          </p:cNvPr>
          <p:cNvSpPr txBox="1"/>
          <p:nvPr/>
        </p:nvSpPr>
        <p:spPr>
          <a:xfrm>
            <a:off x="5825571" y="2508440"/>
            <a:ext cx="1473581"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CN" dirty="0"/>
              <a:t>外靶实验区</a:t>
            </a:r>
          </a:p>
        </p:txBody>
      </p:sp>
    </p:spTree>
    <p:extLst>
      <p:ext uri="{BB962C8B-B14F-4D97-AF65-F5344CB8AC3E}">
        <p14:creationId xmlns:p14="http://schemas.microsoft.com/office/powerpoint/2010/main" val="39733276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p:nvPr/>
        </p:nvSpPr>
        <p:spPr>
          <a:xfrm>
            <a:off x="1981200" y="4144876"/>
            <a:ext cx="8229600" cy="4846725"/>
          </a:xfrm>
          <a:prstGeom prst="rect">
            <a:avLst/>
          </a:prstGeom>
        </p:spPr>
        <p:txBody>
          <a:bodyPr vert="horz">
            <a:normAutofit/>
          </a:bodyPr>
          <a:lstStyle>
            <a:lvl1pPr marL="274320" indent="-274320" algn="l" rtl="0" eaLnBrk="1" latinLnBrk="0" hangingPunct="1">
              <a:spcBef>
                <a:spcPts val="600"/>
              </a:spcBef>
              <a:buClr>
                <a:schemeClr val="accent1"/>
              </a:buClr>
              <a:buSzPct val="76000"/>
              <a:buFont typeface="Wingdings 3" panose="05040102010807070707"/>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panose="05040102010807070707"/>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panose="05040102010807070707"/>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panose="05000000000000000000"/>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panose="05000000000000000000"/>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panose="05040102010807070707"/>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panose="05040102010807070707"/>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panose="05040102010807070707"/>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panose="05040102010807070707"/>
              <a:buChar char=""/>
              <a:defRPr kumimoji="0" lang="en-US" sz="1200" kern="1200" smtClean="0">
                <a:solidFill>
                  <a:schemeClr val="tx1"/>
                </a:solidFill>
                <a:latin typeface="+mn-lt"/>
                <a:ea typeface="+mn-ea"/>
                <a:cs typeface="+mn-cs"/>
              </a:defRPr>
            </a:lvl9pPr>
          </a:lstStyle>
          <a:p>
            <a:endParaRPr lang="zh-CN" altLang="en-US"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084295" y="921149"/>
            <a:ext cx="10314645" cy="4311693"/>
          </a:xfrm>
          <a:prstGeom prst="rect">
            <a:avLst/>
          </a:prstGeom>
          <a:noFill/>
        </p:spPr>
        <p:txBody>
          <a:bodyPr wrap="square" rtlCol="0">
            <a:spAutoFit/>
          </a:bodyPr>
          <a:lstStyle/>
          <a:p>
            <a:pPr marL="285750" indent="-285750">
              <a:lnSpc>
                <a:spcPct val="200000"/>
              </a:lnSpc>
              <a:buFont typeface="Wingdings" panose="05000000000000000000" pitchFamily="2" charset="2"/>
              <a:buChar char="Ø"/>
            </a:pPr>
            <a:r>
              <a:rPr lang="en-US" sz="2000" dirty="0" err="1">
                <a:solidFill>
                  <a:schemeClr val="bg2">
                    <a:lumMod val="10000"/>
                  </a:schemeClr>
                </a:solidFill>
                <a:latin typeface="Baskerville Old Face" panose="02020602080505020303" pitchFamily="18" charset="0"/>
                <a:ea typeface="Baskerville Old Face" panose="02020602080505020303" pitchFamily="18" charset="0"/>
                <a:cs typeface="Baskerville Old Face" panose="02020602080505020303" pitchFamily="18" charset="0"/>
              </a:rPr>
              <a:t>原子核内的核力具有复杂的成分</a:t>
            </a:r>
            <a:r>
              <a:rPr lang="zh-CN" altLang="en-US" sz="2000" dirty="0">
                <a:solidFill>
                  <a:schemeClr val="bg2">
                    <a:lumMod val="10000"/>
                  </a:schemeClr>
                </a:solidFill>
                <a:latin typeface="Baskerville Old Face" panose="02020602080505020303" pitchFamily="18" charset="0"/>
                <a:ea typeface="Baskerville Old Face" panose="02020602080505020303" pitchFamily="18" charset="0"/>
                <a:cs typeface="Baskerville Old Face" panose="02020602080505020303" pitchFamily="18" charset="0"/>
              </a:rPr>
              <a:t>（平均场，中长距</a:t>
            </a:r>
            <a:r>
              <a:rPr lang="zh-CN" altLang="en-CN" sz="2000" dirty="0">
                <a:solidFill>
                  <a:schemeClr val="bg2">
                    <a:lumMod val="10000"/>
                  </a:schemeClr>
                </a:solidFill>
                <a:latin typeface="Baskerville Old Face" panose="02020602080505020303" pitchFamily="18" charset="0"/>
                <a:ea typeface="Baskerville Old Face" panose="02020602080505020303" pitchFamily="18" charset="0"/>
                <a:cs typeface="Baskerville Old Face" panose="02020602080505020303" pitchFamily="18" charset="0"/>
              </a:rPr>
              <a:t>多</a:t>
            </a:r>
            <a:r>
              <a:rPr lang="zh-CN" altLang="en-US" sz="2000" dirty="0">
                <a:solidFill>
                  <a:schemeClr val="bg2">
                    <a:lumMod val="10000"/>
                  </a:schemeClr>
                </a:solidFill>
                <a:latin typeface="Baskerville Old Face" panose="02020602080505020303" pitchFamily="18" charset="0"/>
                <a:ea typeface="Baskerville Old Face" panose="02020602080505020303" pitchFamily="18" charset="0"/>
                <a:cs typeface="Baskerville Old Face" panose="02020602080505020303" pitchFamily="18" charset="0"/>
              </a:rPr>
              <a:t>体力，短程力）</a:t>
            </a:r>
            <a:endParaRPr lang="en-US" altLang="zh-CN" sz="2000" dirty="0">
              <a:solidFill>
                <a:schemeClr val="bg2">
                  <a:lumMod val="10000"/>
                </a:schemeClr>
              </a:solidFill>
              <a:latin typeface="Baskerville Old Face" panose="02020602080505020303" pitchFamily="18" charset="0"/>
              <a:ea typeface="Baskerville Old Face" panose="02020602080505020303" pitchFamily="18" charset="0"/>
              <a:cs typeface="Baskerville Old Face" panose="02020602080505020303" pitchFamily="18" charset="0"/>
            </a:endParaRPr>
          </a:p>
          <a:p>
            <a:pPr marL="285750" indent="-285750">
              <a:lnSpc>
                <a:spcPct val="200000"/>
              </a:lnSpc>
              <a:buFont typeface="Wingdings" panose="05000000000000000000" pitchFamily="2" charset="2"/>
              <a:buChar char="Ø"/>
            </a:pPr>
            <a:r>
              <a:rPr lang="zh-CN" altLang="en-CN" sz="2000" dirty="0">
                <a:solidFill>
                  <a:schemeClr val="bg2">
                    <a:lumMod val="10000"/>
                  </a:schemeClr>
                </a:solidFill>
                <a:latin typeface="Baskerville Old Face" panose="02020602080505020303" pitchFamily="18" charset="0"/>
                <a:ea typeface="Baskerville Old Face" panose="02020602080505020303" pitchFamily="18" charset="0"/>
                <a:cs typeface="Baskerville Old Face" panose="02020602080505020303" pitchFamily="18" charset="0"/>
              </a:rPr>
              <a:t>核子间</a:t>
            </a:r>
            <a:r>
              <a:rPr lang="zh-CN" altLang="en-US" sz="2000" dirty="0">
                <a:solidFill>
                  <a:schemeClr val="bg2">
                    <a:lumMod val="10000"/>
                  </a:schemeClr>
                </a:solidFill>
                <a:latin typeface="Baskerville Old Face" panose="02020602080505020303" pitchFamily="18" charset="0"/>
                <a:ea typeface="Baskerville Old Face" panose="02020602080505020303" pitchFamily="18" charset="0"/>
                <a:cs typeface="Baskerville Old Face" panose="02020602080505020303" pitchFamily="18" charset="0"/>
              </a:rPr>
              <a:t>的短程关联（</a:t>
            </a:r>
            <a:r>
              <a:rPr lang="en-US" altLang="zh-CN" sz="2000" dirty="0">
                <a:solidFill>
                  <a:schemeClr val="bg2">
                    <a:lumMod val="10000"/>
                  </a:schemeClr>
                </a:solidFill>
                <a:latin typeface="Baskerville Old Face" panose="02020602080505020303" pitchFamily="18" charset="0"/>
                <a:ea typeface="Baskerville Old Face" panose="02020602080505020303" pitchFamily="18" charset="0"/>
                <a:cs typeface="Baskerville Old Face" panose="02020602080505020303" pitchFamily="18" charset="0"/>
              </a:rPr>
              <a:t>SRC</a:t>
            </a:r>
            <a:r>
              <a:rPr lang="zh-CN" altLang="en-US" sz="2000" dirty="0">
                <a:solidFill>
                  <a:schemeClr val="bg2">
                    <a:lumMod val="10000"/>
                  </a:schemeClr>
                </a:solidFill>
                <a:latin typeface="Baskerville Old Face" panose="02020602080505020303" pitchFamily="18" charset="0"/>
                <a:ea typeface="Baskerville Old Face" panose="02020602080505020303" pitchFamily="18" charset="0"/>
                <a:cs typeface="Baskerville Old Face" panose="02020602080505020303" pitchFamily="18" charset="0"/>
              </a:rPr>
              <a:t>）</a:t>
            </a:r>
            <a:r>
              <a:rPr lang="en-US" altLang="zh-CN" sz="2000" dirty="0">
                <a:solidFill>
                  <a:schemeClr val="bg2">
                    <a:lumMod val="10000"/>
                  </a:schemeClr>
                </a:solidFill>
                <a:latin typeface="Baskerville Old Face" panose="02020602080505020303" pitchFamily="18" charset="0"/>
                <a:ea typeface="Baskerville Old Face" panose="02020602080505020303" pitchFamily="18" charset="0"/>
                <a:cs typeface="Baskerville Old Face" panose="02020602080505020303" pitchFamily="18" charset="0"/>
                <a:sym typeface="Wingdings" pitchFamily="2" charset="2"/>
              </a:rPr>
              <a:t> </a:t>
            </a:r>
            <a:r>
              <a:rPr lang="zh-CN" altLang="en-US" sz="2000" dirty="0">
                <a:solidFill>
                  <a:schemeClr val="bg2">
                    <a:lumMod val="10000"/>
                  </a:schemeClr>
                </a:solidFill>
                <a:latin typeface="Baskerville Old Face" panose="02020602080505020303" pitchFamily="18" charset="0"/>
                <a:ea typeface="Baskerville Old Face" panose="02020602080505020303" pitchFamily="18" charset="0"/>
                <a:cs typeface="Baskerville Old Face" panose="02020602080505020303" pitchFamily="18" charset="0"/>
                <a:sym typeface="Wingdings" pitchFamily="2" charset="2"/>
              </a:rPr>
              <a:t>提供特殊的物质态深入研究核子间作用力</a:t>
            </a:r>
            <a:endParaRPr lang="en-US" altLang="zh-CN" sz="2000" dirty="0">
              <a:solidFill>
                <a:schemeClr val="bg2">
                  <a:lumMod val="10000"/>
                </a:schemeClr>
              </a:solidFill>
              <a:latin typeface="Baskerville Old Face" panose="02020602080505020303" pitchFamily="18" charset="0"/>
              <a:ea typeface="Baskerville Old Face" panose="02020602080505020303" pitchFamily="18" charset="0"/>
              <a:cs typeface="Baskerville Old Face" panose="02020602080505020303" pitchFamily="18" charset="0"/>
            </a:endParaRPr>
          </a:p>
          <a:p>
            <a:pPr marL="285750" indent="-285750">
              <a:lnSpc>
                <a:spcPct val="200000"/>
              </a:lnSpc>
              <a:buFont typeface="Wingdings" panose="05000000000000000000" pitchFamily="2" charset="2"/>
              <a:buChar char="Ø"/>
            </a:pPr>
            <a:r>
              <a:rPr lang="en-US" altLang="zh-CN" sz="2000" dirty="0">
                <a:solidFill>
                  <a:schemeClr val="bg2">
                    <a:lumMod val="10000"/>
                  </a:schemeClr>
                </a:solidFill>
                <a:latin typeface="Baskerville Old Face" panose="02020602080505020303" pitchFamily="18" charset="0"/>
                <a:ea typeface="Baskerville Old Face" panose="02020602080505020303" pitchFamily="18" charset="0"/>
                <a:cs typeface="Baskerville Old Face" panose="02020602080505020303" pitchFamily="18" charset="0"/>
              </a:rPr>
              <a:t>2N-SRC</a:t>
            </a:r>
            <a:r>
              <a:rPr lang="zh-CN" altLang="en-US" sz="2000" dirty="0">
                <a:solidFill>
                  <a:schemeClr val="bg2">
                    <a:lumMod val="10000"/>
                  </a:schemeClr>
                </a:solidFill>
                <a:latin typeface="Baskerville Old Face" panose="02020602080505020303" pitchFamily="18" charset="0"/>
                <a:ea typeface="Baskerville Old Face" panose="02020602080505020303" pitchFamily="18" charset="0"/>
                <a:cs typeface="Baskerville Old Face" panose="02020602080505020303" pitchFamily="18" charset="0"/>
              </a:rPr>
              <a:t>已得到精确测量，极强的同位素依赖效应</a:t>
            </a:r>
            <a:r>
              <a:rPr lang="en-US" altLang="zh-CN" sz="2000" dirty="0">
                <a:solidFill>
                  <a:schemeClr val="bg2">
                    <a:lumMod val="10000"/>
                  </a:schemeClr>
                </a:solidFill>
                <a:latin typeface="Baskerville Old Face" panose="02020602080505020303" pitchFamily="18" charset="0"/>
                <a:ea typeface="Baskerville Old Face" panose="02020602080505020303" pitchFamily="18" charset="0"/>
                <a:cs typeface="Baskerville Old Face" panose="02020602080505020303" pitchFamily="18" charset="0"/>
              </a:rPr>
              <a:t> </a:t>
            </a:r>
          </a:p>
          <a:p>
            <a:pPr marL="285750" indent="-285750">
              <a:lnSpc>
                <a:spcPct val="200000"/>
              </a:lnSpc>
              <a:buFont typeface="Wingdings" panose="05000000000000000000" pitchFamily="2" charset="2"/>
              <a:buChar char="Ø"/>
            </a:pPr>
            <a:r>
              <a:rPr lang="en-US" altLang="zh-CN" sz="2000" dirty="0">
                <a:solidFill>
                  <a:schemeClr val="bg2">
                    <a:lumMod val="10000"/>
                  </a:schemeClr>
                </a:solidFill>
                <a:latin typeface="Baskerville Old Face" panose="02020602080505020303" pitchFamily="18" charset="0"/>
                <a:ea typeface="Baskerville Old Face" panose="02020602080505020303" pitchFamily="18" charset="0"/>
                <a:cs typeface="Baskerville Old Face" panose="02020602080505020303" pitchFamily="18" charset="0"/>
              </a:rPr>
              <a:t>np-</a:t>
            </a:r>
            <a:r>
              <a:rPr lang="en-US" altLang="zh-CN" sz="2000" dirty="0" err="1">
                <a:solidFill>
                  <a:schemeClr val="bg2">
                    <a:lumMod val="10000"/>
                  </a:schemeClr>
                </a:solidFill>
                <a:latin typeface="Baskerville Old Face" panose="02020602080505020303" pitchFamily="18" charset="0"/>
                <a:ea typeface="Baskerville Old Face" panose="02020602080505020303" pitchFamily="18" charset="0"/>
                <a:cs typeface="Baskerville Old Face" panose="02020602080505020303" pitchFamily="18" charset="0"/>
              </a:rPr>
              <a:t>Domiance</a:t>
            </a:r>
            <a:r>
              <a:rPr lang="zh-CN" altLang="en-US" sz="2000" dirty="0">
                <a:solidFill>
                  <a:schemeClr val="bg2">
                    <a:lumMod val="10000"/>
                  </a:schemeClr>
                </a:solidFill>
                <a:latin typeface="Baskerville Old Face" panose="02020602080505020303" pitchFamily="18" charset="0"/>
                <a:ea typeface="Baskerville Old Face" panose="02020602080505020303" pitchFamily="18" charset="0"/>
                <a:cs typeface="Baskerville Old Face" panose="02020602080505020303" pitchFamily="18" charset="0"/>
              </a:rPr>
              <a:t>在</a:t>
            </a:r>
            <a:r>
              <a:rPr lang="zh-CN" altLang="en-CN" sz="2000" dirty="0">
                <a:solidFill>
                  <a:schemeClr val="bg2">
                    <a:lumMod val="10000"/>
                  </a:schemeClr>
                </a:solidFill>
                <a:latin typeface="Baskerville Old Face" panose="02020602080505020303" pitchFamily="18" charset="0"/>
                <a:ea typeface="Baskerville Old Face" panose="02020602080505020303" pitchFamily="18" charset="0"/>
                <a:cs typeface="Baskerville Old Face" panose="02020602080505020303" pitchFamily="18" charset="0"/>
              </a:rPr>
              <a:t>重核</a:t>
            </a:r>
            <a:r>
              <a:rPr lang="zh-CN" altLang="en-US" sz="2000" dirty="0">
                <a:solidFill>
                  <a:schemeClr val="bg2">
                    <a:lumMod val="10000"/>
                  </a:schemeClr>
                </a:solidFill>
                <a:latin typeface="Baskerville Old Face" panose="02020602080505020303" pitchFamily="18" charset="0"/>
                <a:ea typeface="Baskerville Old Face" panose="02020602080505020303" pitchFamily="18" charset="0"/>
                <a:cs typeface="Baskerville Old Face" panose="02020602080505020303" pitchFamily="18" charset="0"/>
              </a:rPr>
              <a:t>中可能是类似的，但是</a:t>
            </a:r>
            <a:r>
              <a:rPr lang="en-US" altLang="zh-CN" sz="2000" dirty="0">
                <a:solidFill>
                  <a:schemeClr val="bg2">
                    <a:lumMod val="10000"/>
                  </a:schemeClr>
                </a:solidFill>
                <a:latin typeface="Baskerville Old Face" panose="02020602080505020303" pitchFamily="18" charset="0"/>
                <a:ea typeface="Baskerville Old Face" panose="02020602080505020303" pitchFamily="18" charset="0"/>
                <a:cs typeface="Baskerville Old Face" panose="02020602080505020303" pitchFamily="18" charset="0"/>
              </a:rPr>
              <a:t>A=3</a:t>
            </a:r>
            <a:r>
              <a:rPr lang="zh-CN" altLang="en-US" sz="2000" dirty="0">
                <a:solidFill>
                  <a:schemeClr val="bg2">
                    <a:lumMod val="10000"/>
                  </a:schemeClr>
                </a:solidFill>
                <a:latin typeface="Baskerville Old Face" panose="02020602080505020303" pitchFamily="18" charset="0"/>
                <a:ea typeface="Baskerville Old Face" panose="02020602080505020303" pitchFamily="18" charset="0"/>
                <a:cs typeface="Baskerville Old Face" panose="02020602080505020303" pitchFamily="18" charset="0"/>
              </a:rPr>
              <a:t>核有极大偏离</a:t>
            </a:r>
            <a:r>
              <a:rPr lang="en-US" altLang="zh-CN" sz="2000" dirty="0">
                <a:solidFill>
                  <a:schemeClr val="bg2">
                    <a:lumMod val="10000"/>
                  </a:schemeClr>
                </a:solidFill>
                <a:latin typeface="Baskerville Old Face" panose="02020602080505020303" pitchFamily="18" charset="0"/>
                <a:ea typeface="Baskerville Old Face" panose="02020602080505020303" pitchFamily="18" charset="0"/>
                <a:cs typeface="Baskerville Old Face" panose="02020602080505020303" pitchFamily="18" charset="0"/>
                <a:sym typeface="Wingdings" pitchFamily="2" charset="2"/>
              </a:rPr>
              <a:t></a:t>
            </a:r>
            <a:r>
              <a:rPr lang="zh-CN" altLang="en-US" sz="2000" dirty="0">
                <a:solidFill>
                  <a:schemeClr val="bg2">
                    <a:lumMod val="10000"/>
                  </a:schemeClr>
                </a:solidFill>
                <a:latin typeface="Baskerville Old Face" panose="02020602080505020303" pitchFamily="18" charset="0"/>
                <a:ea typeface="Baskerville Old Face" panose="02020602080505020303" pitchFamily="18" charset="0"/>
                <a:cs typeface="Baskerville Old Face" panose="02020602080505020303" pitchFamily="18" charset="0"/>
              </a:rPr>
              <a:t>需要更好的了解三体力</a:t>
            </a:r>
            <a:endParaRPr lang="en-US" altLang="zh-CN" sz="2000" dirty="0">
              <a:solidFill>
                <a:schemeClr val="bg2">
                  <a:lumMod val="10000"/>
                </a:schemeClr>
              </a:solidFill>
              <a:latin typeface="Baskerville Old Face" panose="02020602080505020303" pitchFamily="18" charset="0"/>
              <a:ea typeface="Baskerville Old Face" panose="02020602080505020303" pitchFamily="18" charset="0"/>
              <a:cs typeface="Baskerville Old Face" panose="02020602080505020303" pitchFamily="18" charset="0"/>
            </a:endParaRPr>
          </a:p>
          <a:p>
            <a:pPr marL="285750" indent="-285750">
              <a:lnSpc>
                <a:spcPct val="200000"/>
              </a:lnSpc>
              <a:buFont typeface="Wingdings" panose="05000000000000000000" pitchFamily="2" charset="2"/>
              <a:buChar char="Ø"/>
            </a:pPr>
            <a:r>
              <a:rPr lang="en-US" altLang="zh-CN" sz="2000" dirty="0">
                <a:solidFill>
                  <a:schemeClr val="bg2">
                    <a:lumMod val="10000"/>
                  </a:schemeClr>
                </a:solidFill>
                <a:latin typeface="Baskerville Old Face" panose="02020602080505020303" pitchFamily="18" charset="0"/>
                <a:ea typeface="Baskerville Old Face" panose="02020602080505020303" pitchFamily="18" charset="0"/>
                <a:cs typeface="Baskerville Old Face" panose="02020602080505020303" pitchFamily="18" charset="0"/>
              </a:rPr>
              <a:t>3N-SRC</a:t>
            </a:r>
            <a:r>
              <a:rPr lang="zh-CN" altLang="en-US" sz="2000" dirty="0">
                <a:solidFill>
                  <a:schemeClr val="bg2">
                    <a:lumMod val="10000"/>
                  </a:schemeClr>
                </a:solidFill>
                <a:latin typeface="Baskerville Old Face" panose="02020602080505020303" pitchFamily="18" charset="0"/>
                <a:ea typeface="Baskerville Old Face" panose="02020602080505020303" pitchFamily="18" charset="0"/>
                <a:cs typeface="Baskerville Old Face" panose="02020602080505020303" pitchFamily="18" charset="0"/>
              </a:rPr>
              <a:t>目前实验上尚未观测到</a:t>
            </a:r>
            <a:endParaRPr lang="en-US" altLang="zh-CN" sz="2000" dirty="0">
              <a:solidFill>
                <a:schemeClr val="bg2">
                  <a:lumMod val="10000"/>
                </a:schemeClr>
              </a:solidFill>
              <a:latin typeface="Baskerville Old Face" panose="02020602080505020303" pitchFamily="18" charset="0"/>
              <a:ea typeface="Baskerville Old Face" panose="02020602080505020303" pitchFamily="18" charset="0"/>
              <a:cs typeface="Baskerville Old Face" panose="02020602080505020303" pitchFamily="18" charset="0"/>
            </a:endParaRPr>
          </a:p>
          <a:p>
            <a:pPr marL="285750" indent="-285750">
              <a:lnSpc>
                <a:spcPct val="200000"/>
              </a:lnSpc>
              <a:buFont typeface="Wingdings" panose="05000000000000000000" pitchFamily="2" charset="2"/>
              <a:buChar char="Ø"/>
            </a:pPr>
            <a:r>
              <a:rPr lang="en-US" altLang="zh-CN" sz="2000" dirty="0">
                <a:solidFill>
                  <a:schemeClr val="bg2">
                    <a:lumMod val="10000"/>
                  </a:schemeClr>
                </a:solidFill>
                <a:latin typeface="Baskerville Old Face" panose="02020602080505020303" pitchFamily="18" charset="0"/>
                <a:ea typeface="Baskerville Old Face" panose="02020602080505020303" pitchFamily="18" charset="0"/>
                <a:cs typeface="Baskerville Old Face" panose="02020602080505020303" pitchFamily="18" charset="0"/>
              </a:rPr>
              <a:t>SRC</a:t>
            </a:r>
            <a:r>
              <a:rPr lang="zh-CN" altLang="en-US" sz="2000" dirty="0">
                <a:solidFill>
                  <a:schemeClr val="bg2">
                    <a:lumMod val="10000"/>
                  </a:schemeClr>
                </a:solidFill>
                <a:latin typeface="Baskerville Old Face" panose="02020602080505020303" pitchFamily="18" charset="0"/>
                <a:ea typeface="Baskerville Old Face" panose="02020602080505020303" pitchFamily="18" charset="0"/>
                <a:cs typeface="Baskerville Old Face" panose="02020602080505020303" pitchFamily="18" charset="0"/>
              </a:rPr>
              <a:t>可能与原子核内夸克分布的修正效应（</a:t>
            </a:r>
            <a:r>
              <a:rPr lang="en-US" altLang="zh-CN" sz="2000" dirty="0">
                <a:solidFill>
                  <a:schemeClr val="bg2">
                    <a:lumMod val="10000"/>
                  </a:schemeClr>
                </a:solidFill>
                <a:latin typeface="Baskerville Old Face" panose="02020602080505020303" pitchFamily="18" charset="0"/>
                <a:ea typeface="Baskerville Old Face" panose="02020602080505020303" pitchFamily="18" charset="0"/>
                <a:cs typeface="Baskerville Old Face" panose="02020602080505020303" pitchFamily="18" charset="0"/>
              </a:rPr>
              <a:t>EMC</a:t>
            </a:r>
            <a:r>
              <a:rPr lang="zh-CN" altLang="en-US" sz="2000" dirty="0">
                <a:solidFill>
                  <a:schemeClr val="bg2">
                    <a:lumMod val="10000"/>
                  </a:schemeClr>
                </a:solidFill>
                <a:latin typeface="Baskerville Old Face" panose="02020602080505020303" pitchFamily="18" charset="0"/>
                <a:ea typeface="Baskerville Old Face" panose="02020602080505020303" pitchFamily="18" charset="0"/>
                <a:cs typeface="Baskerville Old Face" panose="02020602080505020303" pitchFamily="18" charset="0"/>
              </a:rPr>
              <a:t>）有关系</a:t>
            </a:r>
            <a:r>
              <a:rPr lang="en-US" altLang="zh-CN" sz="2000" dirty="0">
                <a:solidFill>
                  <a:schemeClr val="bg2">
                    <a:lumMod val="10000"/>
                  </a:schemeClr>
                </a:solidFill>
                <a:latin typeface="Baskerville Old Face" panose="02020602080505020303" pitchFamily="18" charset="0"/>
                <a:ea typeface="Baskerville Old Face" panose="02020602080505020303" pitchFamily="18" charset="0"/>
                <a:cs typeface="Baskerville Old Face" panose="02020602080505020303" pitchFamily="18" charset="0"/>
              </a:rPr>
              <a:t> </a:t>
            </a:r>
            <a:r>
              <a:rPr lang="en-US" altLang="zh-CN" sz="2000" dirty="0">
                <a:solidFill>
                  <a:schemeClr val="bg2">
                    <a:lumMod val="10000"/>
                  </a:schemeClr>
                </a:solidFill>
                <a:latin typeface="Baskerville Old Face" panose="02020602080505020303" pitchFamily="18" charset="0"/>
                <a:ea typeface="Baskerville Old Face" panose="02020602080505020303" pitchFamily="18" charset="0"/>
                <a:cs typeface="Baskerville Old Face" panose="02020602080505020303" pitchFamily="18" charset="0"/>
                <a:sym typeface="Wingdings" pitchFamily="2" charset="2"/>
              </a:rPr>
              <a:t></a:t>
            </a:r>
            <a:r>
              <a:rPr lang="zh-CN" altLang="en-US" sz="2000" dirty="0">
                <a:solidFill>
                  <a:schemeClr val="bg2">
                    <a:lumMod val="10000"/>
                  </a:schemeClr>
                </a:solidFill>
                <a:latin typeface="Baskerville Old Face" panose="02020602080505020303" pitchFamily="18" charset="0"/>
                <a:ea typeface="Baskerville Old Face" panose="02020602080505020303" pitchFamily="18" charset="0"/>
                <a:cs typeface="Baskerville Old Face" panose="02020602080505020303" pitchFamily="18" charset="0"/>
              </a:rPr>
              <a:t>未来实验的重点</a:t>
            </a:r>
            <a:endParaRPr lang="en-US" altLang="zh-CN" sz="2000" dirty="0">
              <a:solidFill>
                <a:schemeClr val="bg2">
                  <a:lumMod val="10000"/>
                </a:schemeClr>
              </a:solidFill>
              <a:latin typeface="Baskerville Old Face" panose="02020602080505020303" pitchFamily="18" charset="0"/>
              <a:ea typeface="Baskerville Old Face" panose="02020602080505020303" pitchFamily="18" charset="0"/>
              <a:cs typeface="Baskerville Old Face" panose="02020602080505020303" pitchFamily="18" charset="0"/>
            </a:endParaRPr>
          </a:p>
          <a:p>
            <a:pPr marL="285750" indent="-285750">
              <a:lnSpc>
                <a:spcPct val="200000"/>
              </a:lnSpc>
              <a:buFont typeface="Wingdings" panose="05000000000000000000" pitchFamily="2" charset="2"/>
              <a:buChar char="Ø"/>
            </a:pPr>
            <a:r>
              <a:rPr lang="zh-CN" altLang="en-US" sz="2000" dirty="0">
                <a:solidFill>
                  <a:schemeClr val="bg2">
                    <a:lumMod val="10000"/>
                  </a:schemeClr>
                </a:solidFill>
                <a:latin typeface="Baskerville Old Face" panose="02020602080505020303" pitchFamily="18" charset="0"/>
                <a:ea typeface="Baskerville Old Face" panose="02020602080505020303" pitchFamily="18" charset="0"/>
                <a:cs typeface="Baskerville Old Face" panose="02020602080505020303" pitchFamily="18" charset="0"/>
              </a:rPr>
              <a:t>利用质子</a:t>
            </a:r>
            <a:r>
              <a:rPr lang="en-US" altLang="zh-CN" sz="2000" dirty="0">
                <a:solidFill>
                  <a:schemeClr val="bg2">
                    <a:lumMod val="10000"/>
                  </a:schemeClr>
                </a:solidFill>
                <a:latin typeface="Baskerville Old Face" panose="02020602080505020303" pitchFamily="18" charset="0"/>
                <a:ea typeface="Baskerville Old Face" panose="02020602080505020303" pitchFamily="18" charset="0"/>
                <a:cs typeface="Baskerville Old Face" panose="02020602080505020303" pitchFamily="18" charset="0"/>
              </a:rPr>
              <a:t>-</a:t>
            </a:r>
            <a:r>
              <a:rPr lang="zh-CN" altLang="en-US" sz="2000" dirty="0">
                <a:solidFill>
                  <a:schemeClr val="bg2">
                    <a:lumMod val="10000"/>
                  </a:schemeClr>
                </a:solidFill>
                <a:latin typeface="Baskerville Old Face" panose="02020602080505020303" pitchFamily="18" charset="0"/>
                <a:ea typeface="Baskerville Old Face" panose="02020602080505020303" pitchFamily="18" charset="0"/>
                <a:cs typeface="Baskerville Old Face" panose="02020602080505020303" pitchFamily="18" charset="0"/>
              </a:rPr>
              <a:t>原子核碰撞（逆向过程）精确测量</a:t>
            </a:r>
            <a:r>
              <a:rPr lang="en-US" altLang="zh-CN" sz="2000" dirty="0">
                <a:solidFill>
                  <a:schemeClr val="bg2">
                    <a:lumMod val="10000"/>
                  </a:schemeClr>
                </a:solidFill>
                <a:latin typeface="Baskerville Old Face" panose="02020602080505020303" pitchFamily="18" charset="0"/>
                <a:ea typeface="Baskerville Old Face" panose="02020602080505020303" pitchFamily="18" charset="0"/>
                <a:cs typeface="Baskerville Old Face" panose="02020602080505020303" pitchFamily="18" charset="0"/>
              </a:rPr>
              <a:t>SRC</a:t>
            </a:r>
            <a:r>
              <a:rPr lang="en-US" altLang="zh-CN" sz="2000" dirty="0">
                <a:solidFill>
                  <a:schemeClr val="bg2">
                    <a:lumMod val="10000"/>
                  </a:schemeClr>
                </a:solidFill>
                <a:latin typeface="Baskerville Old Face" panose="02020602080505020303" pitchFamily="18" charset="0"/>
                <a:ea typeface="Baskerville Old Face" panose="02020602080505020303" pitchFamily="18" charset="0"/>
                <a:cs typeface="Baskerville Old Face" panose="02020602080505020303" pitchFamily="18" charset="0"/>
                <a:sym typeface="Wingdings" pitchFamily="2" charset="2"/>
              </a:rPr>
              <a:t></a:t>
            </a:r>
            <a:r>
              <a:rPr lang="zh-CN" altLang="en-US" sz="2000" dirty="0">
                <a:solidFill>
                  <a:schemeClr val="bg2">
                    <a:lumMod val="10000"/>
                  </a:schemeClr>
                </a:solidFill>
                <a:latin typeface="Baskerville Old Face" panose="02020602080505020303" pitchFamily="18" charset="0"/>
                <a:ea typeface="Baskerville Old Face" panose="02020602080505020303" pitchFamily="18" charset="0"/>
                <a:cs typeface="Baskerville Old Face" panose="02020602080505020303" pitchFamily="18" charset="0"/>
                <a:sym typeface="Wingdings" pitchFamily="2" charset="2"/>
              </a:rPr>
              <a:t>基于国内大科学装置</a:t>
            </a:r>
            <a:r>
              <a:rPr lang="en-US" altLang="zh-CN" sz="2000" dirty="0">
                <a:solidFill>
                  <a:schemeClr val="bg2">
                    <a:lumMod val="10000"/>
                  </a:schemeClr>
                </a:solidFill>
                <a:latin typeface="Baskerville Old Face" panose="02020602080505020303" pitchFamily="18" charset="0"/>
                <a:ea typeface="Baskerville Old Face" panose="02020602080505020303" pitchFamily="18" charset="0"/>
                <a:cs typeface="Baskerville Old Face" panose="02020602080505020303" pitchFamily="18" charset="0"/>
                <a:sym typeface="Wingdings" pitchFamily="2" charset="2"/>
              </a:rPr>
              <a:t>HIAF</a:t>
            </a:r>
            <a:endParaRPr lang="en-US" altLang="zh-CN" sz="2000" dirty="0">
              <a:solidFill>
                <a:schemeClr val="bg2">
                  <a:lumMod val="10000"/>
                </a:schemeClr>
              </a:solidFill>
              <a:latin typeface="Baskerville Old Face" panose="02020602080505020303" pitchFamily="18" charset="0"/>
              <a:ea typeface="Baskerville Old Face" panose="02020602080505020303" pitchFamily="18" charset="0"/>
              <a:cs typeface="Baskerville Old Face" panose="02020602080505020303" pitchFamily="18" charset="0"/>
            </a:endParaRPr>
          </a:p>
        </p:txBody>
      </p:sp>
      <p:sp>
        <p:nvSpPr>
          <p:cNvPr id="6" name="Title 5">
            <a:extLst>
              <a:ext uri="{FF2B5EF4-FFF2-40B4-BE49-F238E27FC236}">
                <a16:creationId xmlns:a16="http://schemas.microsoft.com/office/drawing/2014/main" id="{3DB63CCB-C401-4C6D-81D3-331C9C44F426}"/>
              </a:ext>
            </a:extLst>
          </p:cNvPr>
          <p:cNvSpPr>
            <a:spLocks noGrp="1"/>
          </p:cNvSpPr>
          <p:nvPr>
            <p:ph type="title"/>
          </p:nvPr>
        </p:nvSpPr>
        <p:spPr/>
        <p:txBody>
          <a:bodyPr/>
          <a:lstStyle/>
          <a:p>
            <a:r>
              <a:rPr lang="en-CN" dirty="0"/>
              <a:t>总结</a:t>
            </a:r>
            <a:endParaRPr lang="LID4096"/>
          </a:p>
        </p:txBody>
      </p:sp>
      <p:sp>
        <p:nvSpPr>
          <p:cNvPr id="4" name="Slide Number Placeholder 3">
            <a:extLst>
              <a:ext uri="{FF2B5EF4-FFF2-40B4-BE49-F238E27FC236}">
                <a16:creationId xmlns:a16="http://schemas.microsoft.com/office/drawing/2014/main" id="{6925DF69-AA29-EA4E-A6E4-0750C20FEBC8}"/>
              </a:ext>
            </a:extLst>
          </p:cNvPr>
          <p:cNvSpPr>
            <a:spLocks noGrp="1"/>
          </p:cNvSpPr>
          <p:nvPr>
            <p:ph type="sldNum" sz="quarter" idx="12"/>
          </p:nvPr>
        </p:nvSpPr>
        <p:spPr/>
        <p:txBody>
          <a:bodyPr/>
          <a:lstStyle/>
          <a:p>
            <a:fld id="{368F8058-DDCF-45E4-8BCD-8D913568A213}" type="slidenum">
              <a:rPr lang="LID4096" smtClean="0"/>
              <a:t>22</a:t>
            </a:fld>
            <a:r>
              <a:rPr lang="en-US" altLang="zh-CN"/>
              <a:t>/22</a:t>
            </a:r>
            <a:endParaRPr lang="LID4096"/>
          </a:p>
        </p:txBody>
      </p:sp>
      <p:sp>
        <p:nvSpPr>
          <p:cNvPr id="3" name="TextBox 2">
            <a:extLst>
              <a:ext uri="{FF2B5EF4-FFF2-40B4-BE49-F238E27FC236}">
                <a16:creationId xmlns:a16="http://schemas.microsoft.com/office/drawing/2014/main" id="{FC3D394E-9076-9746-B6B6-961C6231DB0E}"/>
              </a:ext>
            </a:extLst>
          </p:cNvPr>
          <p:cNvSpPr txBox="1"/>
          <p:nvPr/>
        </p:nvSpPr>
        <p:spPr>
          <a:xfrm>
            <a:off x="2662178" y="5609497"/>
            <a:ext cx="5845216" cy="646331"/>
          </a:xfrm>
          <a:prstGeom prst="rect">
            <a:avLst/>
          </a:prstGeom>
          <a:noFill/>
        </p:spPr>
        <p:txBody>
          <a:bodyPr wrap="square" rtlCol="0">
            <a:spAutoFit/>
          </a:bodyPr>
          <a:lstStyle/>
          <a:p>
            <a:r>
              <a:rPr lang="en-CN" sz="3600" dirty="0">
                <a:solidFill>
                  <a:srgbClr val="FF0000"/>
                </a:solidFill>
              </a:rPr>
              <a:t>再次感谢大家来访和交流</a:t>
            </a:r>
            <a:r>
              <a:rPr lang="zh-CN" altLang="en-US" sz="3600" dirty="0">
                <a:solidFill>
                  <a:srgbClr val="FF0000"/>
                </a:solidFill>
              </a:rPr>
              <a:t>！</a:t>
            </a:r>
            <a:endParaRPr lang="en-CN" sz="3600"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208018"/>
            <a:ext cx="12191999" cy="441964"/>
          </a:xfrm>
        </p:spPr>
        <p:txBody>
          <a:bodyPr/>
          <a:lstStyle/>
          <a:p>
            <a:pPr algn="ctr"/>
            <a:r>
              <a:rPr lang="en-US" sz="6600" dirty="0">
                <a:solidFill>
                  <a:schemeClr val="tx1"/>
                </a:solidFill>
              </a:rPr>
              <a:t>Backup Slides</a:t>
            </a:r>
          </a:p>
        </p:txBody>
      </p:sp>
      <p:sp>
        <p:nvSpPr>
          <p:cNvPr id="4" name="Slide Number Placeholder 3">
            <a:extLst>
              <a:ext uri="{FF2B5EF4-FFF2-40B4-BE49-F238E27FC236}">
                <a16:creationId xmlns:a16="http://schemas.microsoft.com/office/drawing/2014/main" id="{8321CE74-69D7-324A-AAD2-52EB80A2C851}"/>
              </a:ext>
            </a:extLst>
          </p:cNvPr>
          <p:cNvSpPr>
            <a:spLocks noGrp="1"/>
          </p:cNvSpPr>
          <p:nvPr>
            <p:ph type="sldNum" sz="quarter" idx="12"/>
          </p:nvPr>
        </p:nvSpPr>
        <p:spPr/>
        <p:txBody>
          <a:bodyPr/>
          <a:lstStyle/>
          <a:p>
            <a:fld id="{368F8058-DDCF-45E4-8BCD-8D913568A213}" type="slidenum">
              <a:rPr lang="LID4096" smtClean="0"/>
              <a:t>23</a:t>
            </a:fld>
            <a:r>
              <a:rPr lang="en-US" altLang="zh-CN"/>
              <a:t>/22</a:t>
            </a:r>
            <a:endParaRPr lang="LID4096"/>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86914" y="745278"/>
            <a:ext cx="6555592" cy="461665"/>
          </a:xfrm>
          <a:prstGeom prst="rect">
            <a:avLst/>
          </a:prstGeom>
          <a:noFill/>
        </p:spPr>
        <p:txBody>
          <a:bodyPr wrap="square" rtlCol="0">
            <a:spAutoFit/>
          </a:bodyPr>
          <a:lstStyle/>
          <a:p>
            <a:pPr marL="285750" indent="-285750">
              <a:buFont typeface="Wingdings" panose="05000000000000000000" pitchFamily="2" charset="2"/>
              <a:buChar char="Ø"/>
            </a:pPr>
            <a:r>
              <a:rPr kumimoji="1" lang="en-US" altLang="zh-CN" sz="2400" b="1" dirty="0">
                <a:solidFill>
                  <a:schemeClr val="tx1">
                    <a:lumMod val="50000"/>
                  </a:schemeClr>
                </a:solidFill>
                <a:latin typeface="Baskerville Old Face" panose="02020602080505020303" pitchFamily="18" charset="77"/>
              </a:rPr>
              <a:t>Successfully ran in 2017-2018 @ Hall-A:</a:t>
            </a:r>
            <a:endParaRPr kumimoji="1" lang="zh-CN" altLang="en-US" sz="2400" b="1" dirty="0">
              <a:solidFill>
                <a:schemeClr val="tx1">
                  <a:lumMod val="50000"/>
                </a:schemeClr>
              </a:solidFill>
              <a:latin typeface="Baskerville Old Face" panose="02020602080505020303" pitchFamily="18" charset="77"/>
            </a:endParaRPr>
          </a:p>
        </p:txBody>
      </p:sp>
      <p:sp>
        <p:nvSpPr>
          <p:cNvPr id="18" name="TextBox 17"/>
          <p:cNvSpPr txBox="1"/>
          <p:nvPr/>
        </p:nvSpPr>
        <p:spPr>
          <a:xfrm>
            <a:off x="1524000" y="148683"/>
            <a:ext cx="9144000" cy="523220"/>
          </a:xfrm>
          <a:prstGeom prst="rect">
            <a:avLst/>
          </a:prstGeom>
          <a:noFill/>
        </p:spPr>
        <p:txBody>
          <a:bodyPr wrap="square" rtlCol="0">
            <a:spAutoFit/>
          </a:bodyPr>
          <a:lstStyle/>
          <a:p>
            <a:pPr algn="ctr"/>
            <a:r>
              <a:rPr kumimoji="1" lang="en-US" altLang="zh-CN" sz="2800" dirty="0">
                <a:solidFill>
                  <a:srgbClr val="FF0000"/>
                </a:solidFill>
                <a:latin typeface="Cooper Black" panose="0208090404030B020404" pitchFamily="18" charset="77"/>
              </a:rPr>
              <a:t>First</a:t>
            </a:r>
            <a:r>
              <a:rPr kumimoji="1" lang="en-US" altLang="zh-CN" sz="2800" dirty="0">
                <a:solidFill>
                  <a:srgbClr val="FFFF00"/>
                </a:solidFill>
                <a:latin typeface="Cooper Black" panose="0208090404030B020404" pitchFamily="18" charset="77"/>
              </a:rPr>
              <a:t> Tritium Run-Group</a:t>
            </a:r>
            <a:endParaRPr kumimoji="1" lang="zh-CN" altLang="en-US" sz="2800" dirty="0">
              <a:solidFill>
                <a:srgbClr val="FFFF00"/>
              </a:solidFill>
              <a:latin typeface="Cooper Black" panose="0208090404030B020404" pitchFamily="18" charset="77"/>
            </a:endParaRPr>
          </a:p>
        </p:txBody>
      </p:sp>
      <p:pic>
        <p:nvPicPr>
          <p:cNvPr id="15" name="Picture 6" descr="C:\Documents and Settings\b22803\Desktop\Pictur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43522" y="2367719"/>
            <a:ext cx="2186320" cy="1201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4"/>
          <a:stretch>
            <a:fillRect/>
          </a:stretch>
        </p:blipFill>
        <p:spPr>
          <a:xfrm>
            <a:off x="166652" y="3803045"/>
            <a:ext cx="1036552" cy="1382069"/>
          </a:xfrm>
          <a:prstGeom prst="rect">
            <a:avLst/>
          </a:prstGeom>
        </p:spPr>
      </p:pic>
      <p:pic>
        <p:nvPicPr>
          <p:cNvPr id="20" name="Picture 19"/>
          <p:cNvPicPr>
            <a:picLocks noChangeAspect="1"/>
          </p:cNvPicPr>
          <p:nvPr/>
        </p:nvPicPr>
        <p:blipFill>
          <a:blip r:embed="rId5"/>
          <a:stretch>
            <a:fillRect/>
          </a:stretch>
        </p:blipFill>
        <p:spPr>
          <a:xfrm>
            <a:off x="1375954" y="3935023"/>
            <a:ext cx="1426120" cy="1070636"/>
          </a:xfrm>
          <a:prstGeom prst="rect">
            <a:avLst/>
          </a:prstGeom>
        </p:spPr>
      </p:pic>
      <p:pic>
        <p:nvPicPr>
          <p:cNvPr id="2" name="Picture 1"/>
          <p:cNvPicPr>
            <a:picLocks noChangeAspect="1"/>
          </p:cNvPicPr>
          <p:nvPr/>
        </p:nvPicPr>
        <p:blipFill rotWithShape="1">
          <a:blip r:embed="rId6"/>
          <a:srcRect l="34191"/>
          <a:stretch>
            <a:fillRect/>
          </a:stretch>
        </p:blipFill>
        <p:spPr>
          <a:xfrm>
            <a:off x="222400" y="5274193"/>
            <a:ext cx="2766990" cy="1382069"/>
          </a:xfrm>
          <a:prstGeom prst="rect">
            <a:avLst/>
          </a:prstGeom>
        </p:spPr>
      </p:pic>
      <p:pic>
        <p:nvPicPr>
          <p:cNvPr id="8" name="Picture 7"/>
          <p:cNvPicPr>
            <a:picLocks noChangeAspect="1"/>
          </p:cNvPicPr>
          <p:nvPr/>
        </p:nvPicPr>
        <p:blipFill rotWithShape="1">
          <a:blip r:embed="rId7"/>
          <a:srcRect t="-349" r="20367" b="13748"/>
          <a:stretch>
            <a:fillRect/>
          </a:stretch>
        </p:blipFill>
        <p:spPr>
          <a:xfrm>
            <a:off x="8157283" y="1038385"/>
            <a:ext cx="3663114" cy="1712934"/>
          </a:xfrm>
          <a:prstGeom prst="rect">
            <a:avLst/>
          </a:prstGeom>
          <a:ln>
            <a:noFill/>
          </a:ln>
          <a:effectLst>
            <a:outerShdw blurRad="292100" dist="139700" dir="2700000" algn="tl" rotWithShape="0">
              <a:srgbClr val="333333">
                <a:alpha val="65000"/>
              </a:srgbClr>
            </a:outerShdw>
          </a:effectLst>
        </p:spPr>
      </p:pic>
      <p:pic>
        <p:nvPicPr>
          <p:cNvPr id="21" name="Picture 20"/>
          <p:cNvPicPr>
            <a:picLocks noChangeAspect="1"/>
          </p:cNvPicPr>
          <p:nvPr/>
        </p:nvPicPr>
        <p:blipFill>
          <a:blip r:embed="rId8"/>
          <a:stretch>
            <a:fillRect/>
          </a:stretch>
        </p:blipFill>
        <p:spPr>
          <a:xfrm>
            <a:off x="8109952" y="5005543"/>
            <a:ext cx="3663114" cy="1703774"/>
          </a:xfrm>
          <a:prstGeom prst="rect">
            <a:avLst/>
          </a:prstGeom>
          <a:ln>
            <a:noFill/>
          </a:ln>
          <a:effectLst>
            <a:outerShdw blurRad="292100" dist="139700" dir="2700000" algn="tl" rotWithShape="0">
              <a:srgbClr val="333333">
                <a:alpha val="65000"/>
              </a:srgbClr>
            </a:outerShdw>
          </a:effectLst>
        </p:spPr>
      </p:pic>
      <p:pic>
        <p:nvPicPr>
          <p:cNvPr id="23" name="Picture 22"/>
          <p:cNvPicPr>
            <a:picLocks noChangeAspect="1"/>
          </p:cNvPicPr>
          <p:nvPr/>
        </p:nvPicPr>
        <p:blipFill>
          <a:blip r:embed="rId9"/>
          <a:stretch>
            <a:fillRect/>
          </a:stretch>
        </p:blipFill>
        <p:spPr>
          <a:xfrm>
            <a:off x="3364514" y="4527440"/>
            <a:ext cx="4548326" cy="973062"/>
          </a:xfrm>
          <a:prstGeom prst="rect">
            <a:avLst/>
          </a:prstGeom>
          <a:ln>
            <a:noFill/>
          </a:ln>
          <a:effectLst>
            <a:outerShdw blurRad="292100" dist="139700" dir="2700000" algn="tl" rotWithShape="0">
              <a:srgbClr val="333333">
                <a:alpha val="65000"/>
              </a:srgbClr>
            </a:outerShdw>
          </a:effectLst>
        </p:spPr>
      </p:pic>
      <p:pic>
        <p:nvPicPr>
          <p:cNvPr id="25" name="Picture 24"/>
          <p:cNvPicPr>
            <a:picLocks noChangeAspect="1"/>
          </p:cNvPicPr>
          <p:nvPr/>
        </p:nvPicPr>
        <p:blipFill>
          <a:blip r:embed="rId10"/>
          <a:stretch>
            <a:fillRect/>
          </a:stretch>
        </p:blipFill>
        <p:spPr>
          <a:xfrm>
            <a:off x="3364514" y="2320849"/>
            <a:ext cx="4548327" cy="1012012"/>
          </a:xfrm>
          <a:prstGeom prst="rect">
            <a:avLst/>
          </a:prstGeom>
          <a:ln>
            <a:noFill/>
          </a:ln>
          <a:effectLst>
            <a:outerShdw blurRad="292100" dist="139700" dir="2700000" algn="tl" rotWithShape="0">
              <a:srgbClr val="333333">
                <a:alpha val="65000"/>
              </a:srgbClr>
            </a:outerShdw>
          </a:effectLst>
        </p:spPr>
      </p:pic>
      <p:pic>
        <p:nvPicPr>
          <p:cNvPr id="27" name="Picture 26"/>
          <p:cNvPicPr>
            <a:picLocks noChangeAspect="1"/>
          </p:cNvPicPr>
          <p:nvPr/>
        </p:nvPicPr>
        <p:blipFill>
          <a:blip r:embed="rId11"/>
          <a:stretch>
            <a:fillRect/>
          </a:stretch>
        </p:blipFill>
        <p:spPr>
          <a:xfrm>
            <a:off x="8180531" y="3011993"/>
            <a:ext cx="3663114" cy="1704012"/>
          </a:xfrm>
          <a:prstGeom prst="rect">
            <a:avLst/>
          </a:prstGeom>
          <a:ln>
            <a:noFill/>
          </a:ln>
          <a:effectLst>
            <a:outerShdw blurRad="292100" dist="139700" dir="2700000" algn="tl" rotWithShape="0">
              <a:srgbClr val="333333">
                <a:alpha val="65000"/>
              </a:srgbClr>
            </a:outerShdw>
          </a:effectLst>
        </p:spPr>
      </p:pic>
      <p:sp>
        <p:nvSpPr>
          <p:cNvPr id="28" name="TextBox 27"/>
          <p:cNvSpPr txBox="1"/>
          <p:nvPr/>
        </p:nvSpPr>
        <p:spPr>
          <a:xfrm>
            <a:off x="418934" y="1175855"/>
            <a:ext cx="7375237" cy="1015663"/>
          </a:xfrm>
          <a:prstGeom prst="rect">
            <a:avLst/>
          </a:prstGeom>
          <a:noFill/>
        </p:spPr>
        <p:txBody>
          <a:bodyPr wrap="square" rtlCol="0">
            <a:spAutoFit/>
          </a:bodyPr>
          <a:lstStyle/>
          <a:p>
            <a:pPr marL="285750" indent="-285750">
              <a:buFont typeface="Wingdings" panose="05000000000000000000" pitchFamily="2" charset="2"/>
              <a:buChar char="ü"/>
            </a:pPr>
            <a:r>
              <a:rPr lang="en-US" altLang="zh-CN" sz="2000" dirty="0">
                <a:solidFill>
                  <a:schemeClr val="bg2">
                    <a:lumMod val="10000"/>
                  </a:schemeClr>
                </a:solidFill>
                <a:latin typeface="Baskerville" panose="02020502070401020303" pitchFamily="18" charset="0"/>
              </a:rPr>
              <a:t>10+ years of preparation (Many Tritium Target Safety reviews)</a:t>
            </a:r>
          </a:p>
          <a:p>
            <a:pPr marL="285750" indent="-285750">
              <a:buFont typeface="Wingdings" panose="05000000000000000000" pitchFamily="2" charset="2"/>
              <a:buChar char="ü"/>
            </a:pPr>
            <a:r>
              <a:rPr lang="en-US" altLang="zh-CN" sz="2000" dirty="0">
                <a:solidFill>
                  <a:schemeClr val="bg2">
                    <a:lumMod val="10000"/>
                  </a:schemeClr>
                </a:solidFill>
                <a:latin typeface="Baskerville" panose="02020502070401020303" pitchFamily="18" charset="0"/>
              </a:rPr>
              <a:t>1-year of smooth running </a:t>
            </a:r>
            <a:r>
              <a:rPr lang="en-US" altLang="zh-CN" sz="2000" dirty="0">
                <a:solidFill>
                  <a:schemeClr val="bg2">
                    <a:lumMod val="10000"/>
                  </a:schemeClr>
                </a:solidFill>
                <a:latin typeface="Baskerville" panose="02020502070401020303" pitchFamily="18" charset="0"/>
                <a:sym typeface="Wingdings" panose="05000000000000000000" pitchFamily="2" charset="2"/>
              </a:rPr>
              <a:t> Completed </a:t>
            </a:r>
            <a:r>
              <a:rPr lang="en-US" altLang="zh-CN" sz="2000" dirty="0">
                <a:solidFill>
                  <a:schemeClr val="bg2">
                    <a:lumMod val="10000"/>
                  </a:schemeClr>
                </a:solidFill>
                <a:latin typeface="Baskerville" panose="02020502070401020303" pitchFamily="18" charset="0"/>
              </a:rPr>
              <a:t>four different experiments;</a:t>
            </a:r>
          </a:p>
          <a:p>
            <a:pPr marL="285750" indent="-285750">
              <a:buFont typeface="Wingdings" panose="05000000000000000000" pitchFamily="2" charset="2"/>
              <a:buChar char="ü"/>
            </a:pPr>
            <a:r>
              <a:rPr lang="en-US" altLang="zh-CN" sz="2000" dirty="0">
                <a:solidFill>
                  <a:schemeClr val="bg2">
                    <a:lumMod val="10000"/>
                  </a:schemeClr>
                </a:solidFill>
                <a:latin typeface="Baskerville" panose="02020502070401020303" pitchFamily="18" charset="0"/>
              </a:rPr>
              <a:t>Great results published; More to come!</a:t>
            </a:r>
            <a:endParaRPr lang="zh-CN" altLang="en-US" sz="2000" dirty="0">
              <a:solidFill>
                <a:schemeClr val="bg2">
                  <a:lumMod val="10000"/>
                </a:schemeClr>
              </a:solidFill>
              <a:latin typeface="Baskerville" panose="02020502070401020303" pitchFamily="18" charset="0"/>
            </a:endParaRPr>
          </a:p>
        </p:txBody>
      </p:sp>
      <p:pic>
        <p:nvPicPr>
          <p:cNvPr id="30" name="Picture 29"/>
          <p:cNvPicPr>
            <a:picLocks noChangeAspect="1"/>
          </p:cNvPicPr>
          <p:nvPr/>
        </p:nvPicPr>
        <p:blipFill>
          <a:blip r:embed="rId12"/>
          <a:stretch>
            <a:fillRect/>
          </a:stretch>
        </p:blipFill>
        <p:spPr>
          <a:xfrm>
            <a:off x="3652983" y="5686199"/>
            <a:ext cx="4045657" cy="956420"/>
          </a:xfrm>
          <a:prstGeom prst="rect">
            <a:avLst/>
          </a:prstGeom>
          <a:ln>
            <a:noFill/>
          </a:ln>
          <a:effectLst>
            <a:outerShdw blurRad="292100" dist="139700" dir="2700000" algn="tl" rotWithShape="0">
              <a:srgbClr val="333333">
                <a:alpha val="65000"/>
              </a:srgbClr>
            </a:outerShdw>
          </a:effectLst>
        </p:spPr>
      </p:pic>
      <p:sp>
        <p:nvSpPr>
          <p:cNvPr id="31" name="TextBox 30"/>
          <p:cNvSpPr txBox="1"/>
          <p:nvPr/>
        </p:nvSpPr>
        <p:spPr>
          <a:xfrm>
            <a:off x="4399497" y="5636843"/>
            <a:ext cx="2087495" cy="307777"/>
          </a:xfrm>
          <a:prstGeom prst="rect">
            <a:avLst/>
          </a:prstGeom>
          <a:noFill/>
        </p:spPr>
        <p:txBody>
          <a:bodyPr wrap="none" rtlCol="0">
            <a:spAutoFit/>
          </a:bodyPr>
          <a:lstStyle/>
          <a:p>
            <a:r>
              <a:rPr lang="en-US" altLang="zh-CN" sz="1400" dirty="0">
                <a:solidFill>
                  <a:srgbClr val="FF0000"/>
                </a:solidFill>
              </a:rPr>
              <a:t>To be appeared on Nature</a:t>
            </a:r>
            <a:endParaRPr lang="zh-CN" altLang="en-US" sz="1400" dirty="0">
              <a:solidFill>
                <a:srgbClr val="FF0000"/>
              </a:solidFill>
            </a:endParaRPr>
          </a:p>
        </p:txBody>
      </p:sp>
      <p:pic>
        <p:nvPicPr>
          <p:cNvPr id="33" name="Picture 32"/>
          <p:cNvPicPr>
            <a:picLocks noChangeAspect="1"/>
          </p:cNvPicPr>
          <p:nvPr/>
        </p:nvPicPr>
        <p:blipFill>
          <a:blip r:embed="rId13"/>
          <a:stretch>
            <a:fillRect/>
          </a:stretch>
        </p:blipFill>
        <p:spPr>
          <a:xfrm>
            <a:off x="3364513" y="3465163"/>
            <a:ext cx="4548327" cy="971865"/>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9E87153B-F8EA-F543-ADD1-92721616A332}" type="slidenum">
              <a:rPr kumimoji="1" lang="zh-CN" altLang="en-US" smtClean="0"/>
              <a:t>24</a:t>
            </a:fld>
            <a:r>
              <a:rPr kumimoji="1" lang="en-US" altLang="zh-CN"/>
              <a:t>/20</a:t>
            </a:r>
            <a:endParaRPr kumimoji="1" lang="zh-CN" altLang="en-US" dirty="0"/>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3555CE8-8C14-42B4-8669-A271497820C8}"/>
              </a:ext>
            </a:extLst>
          </p:cNvPr>
          <p:cNvSpPr>
            <a:spLocks noGrp="1"/>
          </p:cNvSpPr>
          <p:nvPr>
            <p:ph type="title"/>
          </p:nvPr>
        </p:nvSpPr>
        <p:spPr/>
        <p:txBody>
          <a:bodyPr/>
          <a:lstStyle/>
          <a:p>
            <a:r>
              <a:rPr lang="zh-CN" altLang="en-US" dirty="0"/>
              <a:t>短程关联</a:t>
            </a:r>
            <a:endParaRPr lang="LID4096" dirty="0"/>
          </a:p>
        </p:txBody>
      </p:sp>
      <p:sp>
        <p:nvSpPr>
          <p:cNvPr id="74" name="TextBox 73"/>
          <p:cNvSpPr txBox="1"/>
          <p:nvPr/>
        </p:nvSpPr>
        <p:spPr>
          <a:xfrm>
            <a:off x="339311" y="1124141"/>
            <a:ext cx="6056610" cy="455189"/>
          </a:xfrm>
          <a:prstGeom prst="rect">
            <a:avLst/>
          </a:prstGeom>
          <a:noFill/>
        </p:spPr>
        <p:txBody>
          <a:bodyPr wrap="square" rtlCol="0">
            <a:spAutoFit/>
          </a:bodyPr>
          <a:lstStyle/>
          <a:p>
            <a:pPr marL="342900" indent="-342900">
              <a:lnSpc>
                <a:spcPct val="150000"/>
              </a:lnSpc>
              <a:buFont typeface="Wingdings" panose="05000000000000000000" pitchFamily="2" charset="2"/>
              <a:buChar char="q"/>
            </a:pPr>
            <a:r>
              <a:rPr lang="zh-CN" altLang="en-US" dirty="0">
                <a:solidFill>
                  <a:schemeClr val="tx1">
                    <a:lumMod val="50000"/>
                  </a:schemeClr>
                </a:solidFill>
                <a:latin typeface="Times New Roman" panose="02020603050405020304" pitchFamily="18" charset="0"/>
                <a:cs typeface="Times New Roman" panose="02020603050405020304" pitchFamily="18" charset="0"/>
              </a:rPr>
              <a:t>两个或多个核子高度重叠</a:t>
            </a:r>
            <a:r>
              <a:rPr lang="en-US" altLang="zh-CN" dirty="0">
                <a:solidFill>
                  <a:schemeClr val="tx1">
                    <a:lumMod val="50000"/>
                  </a:schemeClr>
                </a:solidFill>
                <a:latin typeface="Times New Roman" panose="02020603050405020304" pitchFamily="18" charset="0"/>
                <a:cs typeface="Times New Roman" panose="02020603050405020304" pitchFamily="18" charset="0"/>
              </a:rPr>
              <a:t>, </a:t>
            </a:r>
            <a:r>
              <a:rPr lang="zh-CN" altLang="en-US" dirty="0">
                <a:solidFill>
                  <a:schemeClr val="tx1">
                    <a:lumMod val="50000"/>
                  </a:schemeClr>
                </a:solidFill>
                <a:latin typeface="Times New Roman" panose="02020603050405020304" pitchFamily="18" charset="0"/>
                <a:cs typeface="Times New Roman" panose="02020603050405020304" pitchFamily="18" charset="0"/>
              </a:rPr>
              <a:t>超高相对动量</a:t>
            </a:r>
            <a:endParaRPr lang="en-US" altLang="zh-CN" dirty="0">
              <a:solidFill>
                <a:schemeClr val="bg2">
                  <a:lumMod val="10000"/>
                </a:schemeClr>
              </a:solidFill>
              <a:latin typeface="Times New Roman" panose="02020603050405020304" pitchFamily="18" charset="0"/>
              <a:cs typeface="Times New Roman" panose="02020603050405020304" pitchFamily="18" charset="0"/>
            </a:endParaRPr>
          </a:p>
        </p:txBody>
      </p:sp>
      <p:pic>
        <p:nvPicPr>
          <p:cNvPr id="80" name="Picture 79">
            <a:extLst>
              <a:ext uri="{FF2B5EF4-FFF2-40B4-BE49-F238E27FC236}">
                <a16:creationId xmlns:a16="http://schemas.microsoft.com/office/drawing/2014/main" id="{3B33B188-B6CB-42D8-9668-2A9B2E31CC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704" y="1617348"/>
            <a:ext cx="5907636" cy="3020320"/>
          </a:xfrm>
          <a:prstGeom prst="rect">
            <a:avLst/>
          </a:prstGeom>
        </p:spPr>
      </p:pic>
      <p:sp>
        <p:nvSpPr>
          <p:cNvPr id="81" name="Oval 80">
            <a:extLst>
              <a:ext uri="{FF2B5EF4-FFF2-40B4-BE49-F238E27FC236}">
                <a16:creationId xmlns:a16="http://schemas.microsoft.com/office/drawing/2014/main" id="{48C64682-3211-4A13-A0C9-D7D28F60E48B}"/>
              </a:ext>
            </a:extLst>
          </p:cNvPr>
          <p:cNvSpPr/>
          <p:nvPr/>
        </p:nvSpPr>
        <p:spPr>
          <a:xfrm>
            <a:off x="1317705" y="2804957"/>
            <a:ext cx="339487" cy="322551"/>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dirty="0">
                <a:solidFill>
                  <a:schemeClr val="tx1"/>
                </a:solidFill>
              </a:rPr>
              <a:t>p</a:t>
            </a:r>
          </a:p>
        </p:txBody>
      </p:sp>
      <p:sp>
        <p:nvSpPr>
          <p:cNvPr id="82" name="Oval 81">
            <a:extLst>
              <a:ext uri="{FF2B5EF4-FFF2-40B4-BE49-F238E27FC236}">
                <a16:creationId xmlns:a16="http://schemas.microsoft.com/office/drawing/2014/main" id="{DB156793-954C-44EF-91CF-82DF13755EAB}"/>
              </a:ext>
            </a:extLst>
          </p:cNvPr>
          <p:cNvSpPr/>
          <p:nvPr/>
        </p:nvSpPr>
        <p:spPr>
          <a:xfrm>
            <a:off x="1415235" y="2609279"/>
            <a:ext cx="339487" cy="322551"/>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n</a:t>
            </a:r>
          </a:p>
        </p:txBody>
      </p:sp>
      <p:sp>
        <p:nvSpPr>
          <p:cNvPr id="83" name="Oval 82">
            <a:extLst>
              <a:ext uri="{FF2B5EF4-FFF2-40B4-BE49-F238E27FC236}">
                <a16:creationId xmlns:a16="http://schemas.microsoft.com/office/drawing/2014/main" id="{571EFAA0-70B3-48C5-B11F-F1555B65068D}"/>
              </a:ext>
            </a:extLst>
          </p:cNvPr>
          <p:cNvSpPr/>
          <p:nvPr/>
        </p:nvSpPr>
        <p:spPr>
          <a:xfrm>
            <a:off x="4330521" y="3010233"/>
            <a:ext cx="353473" cy="324802"/>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dirty="0">
                <a:solidFill>
                  <a:schemeClr val="tx1"/>
                </a:solidFill>
              </a:rPr>
              <a:t>p</a:t>
            </a:r>
          </a:p>
        </p:txBody>
      </p:sp>
      <p:sp>
        <p:nvSpPr>
          <p:cNvPr id="84" name="Oval 83">
            <a:extLst>
              <a:ext uri="{FF2B5EF4-FFF2-40B4-BE49-F238E27FC236}">
                <a16:creationId xmlns:a16="http://schemas.microsoft.com/office/drawing/2014/main" id="{382EDB75-00C7-4AFB-AE2C-2FC3B88FF393}"/>
              </a:ext>
            </a:extLst>
          </p:cNvPr>
          <p:cNvSpPr/>
          <p:nvPr/>
        </p:nvSpPr>
        <p:spPr>
          <a:xfrm>
            <a:off x="4586348" y="2914685"/>
            <a:ext cx="353473" cy="324802"/>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dirty="0">
                <a:solidFill>
                  <a:schemeClr val="tx1"/>
                </a:solidFill>
              </a:rPr>
              <a:t>p</a:t>
            </a:r>
          </a:p>
        </p:txBody>
      </p:sp>
      <p:sp>
        <p:nvSpPr>
          <p:cNvPr id="85" name="Oval 84">
            <a:extLst>
              <a:ext uri="{FF2B5EF4-FFF2-40B4-BE49-F238E27FC236}">
                <a16:creationId xmlns:a16="http://schemas.microsoft.com/office/drawing/2014/main" id="{5F2DFBDF-D921-4F9D-98FF-642ADF0D5D56}"/>
              </a:ext>
            </a:extLst>
          </p:cNvPr>
          <p:cNvSpPr/>
          <p:nvPr/>
        </p:nvSpPr>
        <p:spPr>
          <a:xfrm>
            <a:off x="4432070" y="2711693"/>
            <a:ext cx="353473" cy="32480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n</a:t>
            </a:r>
          </a:p>
        </p:txBody>
      </p:sp>
      <p:sp>
        <p:nvSpPr>
          <p:cNvPr id="3" name="Slide Number Placeholder 2">
            <a:extLst>
              <a:ext uri="{FF2B5EF4-FFF2-40B4-BE49-F238E27FC236}">
                <a16:creationId xmlns:a16="http://schemas.microsoft.com/office/drawing/2014/main" id="{BBDF37BD-3FBD-8446-8499-90A9FDCEEB73}"/>
              </a:ext>
            </a:extLst>
          </p:cNvPr>
          <p:cNvSpPr>
            <a:spLocks noGrp="1"/>
          </p:cNvSpPr>
          <p:nvPr>
            <p:ph type="sldNum" sz="quarter" idx="12"/>
          </p:nvPr>
        </p:nvSpPr>
        <p:spPr/>
        <p:txBody>
          <a:bodyPr/>
          <a:lstStyle/>
          <a:p>
            <a:fld id="{368F8058-DDCF-45E4-8BCD-8D913568A213}" type="slidenum">
              <a:rPr lang="LID4096" smtClean="0"/>
              <a:t>3</a:t>
            </a:fld>
            <a:r>
              <a:rPr lang="en-US" altLang="zh-CN"/>
              <a:t>/22</a:t>
            </a:r>
            <a:endParaRPr lang="LID4096"/>
          </a:p>
        </p:txBody>
      </p:sp>
      <p:grpSp>
        <p:nvGrpSpPr>
          <p:cNvPr id="33" name="Group 32">
            <a:extLst>
              <a:ext uri="{FF2B5EF4-FFF2-40B4-BE49-F238E27FC236}">
                <a16:creationId xmlns:a16="http://schemas.microsoft.com/office/drawing/2014/main" id="{178B13A3-9E8E-BE40-8B48-90D92503AD02}"/>
              </a:ext>
            </a:extLst>
          </p:cNvPr>
          <p:cNvGrpSpPr/>
          <p:nvPr/>
        </p:nvGrpSpPr>
        <p:grpSpPr>
          <a:xfrm>
            <a:off x="6720431" y="1344060"/>
            <a:ext cx="5132258" cy="4014446"/>
            <a:chOff x="278936" y="2873982"/>
            <a:chExt cx="3670928" cy="2837037"/>
          </a:xfrm>
        </p:grpSpPr>
        <p:pic>
          <p:nvPicPr>
            <p:cNvPr id="34" name="Picture 43">
              <a:extLst>
                <a:ext uri="{FF2B5EF4-FFF2-40B4-BE49-F238E27FC236}">
                  <a16:creationId xmlns:a16="http://schemas.microsoft.com/office/drawing/2014/main" id="{ACA46219-B4C8-9A44-960A-CFBE0E9885E7}"/>
                </a:ext>
              </a:extLst>
            </p:cNvPr>
            <p:cNvPicPr>
              <a:picLocks noChangeAspect="1" noChangeArrowheads="1"/>
            </p:cNvPicPr>
            <p:nvPr/>
          </p:nvPicPr>
          <p:blipFill>
            <a:blip r:embed="rId4" cstate="print"/>
            <a:srcRect/>
            <a:stretch>
              <a:fillRect/>
            </a:stretch>
          </p:blipFill>
          <p:spPr bwMode="auto">
            <a:xfrm>
              <a:off x="292264" y="2897088"/>
              <a:ext cx="3657600" cy="2813931"/>
            </a:xfrm>
            <a:prstGeom prst="rect">
              <a:avLst/>
            </a:prstGeom>
          </p:spPr>
        </p:pic>
        <p:cxnSp>
          <p:nvCxnSpPr>
            <p:cNvPr id="35" name="Straight Connector 34">
              <a:extLst>
                <a:ext uri="{FF2B5EF4-FFF2-40B4-BE49-F238E27FC236}">
                  <a16:creationId xmlns:a16="http://schemas.microsoft.com/office/drawing/2014/main" id="{0FE11656-3970-D74A-9A20-8AA484E30827}"/>
                </a:ext>
              </a:extLst>
            </p:cNvPr>
            <p:cNvCxnSpPr/>
            <p:nvPr/>
          </p:nvCxnSpPr>
          <p:spPr>
            <a:xfrm flipV="1">
              <a:off x="1648679" y="3049488"/>
              <a:ext cx="0" cy="2286000"/>
            </a:xfrm>
            <a:prstGeom prst="line">
              <a:avLst/>
            </a:prstGeom>
            <a:ln>
              <a:prstDash val="dash"/>
            </a:ln>
          </p:spPr>
          <p:style>
            <a:lnRef idx="3">
              <a:schemeClr val="accent6"/>
            </a:lnRef>
            <a:fillRef idx="0">
              <a:schemeClr val="accent6"/>
            </a:fillRef>
            <a:effectRef idx="2">
              <a:schemeClr val="accent6"/>
            </a:effectRef>
            <a:fontRef idx="minor">
              <a:schemeClr val="tx1"/>
            </a:fontRef>
          </p:style>
        </p:cxnSp>
        <p:sp>
          <p:nvSpPr>
            <p:cNvPr id="36" name="Rectangle 35">
              <a:extLst>
                <a:ext uri="{FF2B5EF4-FFF2-40B4-BE49-F238E27FC236}">
                  <a16:creationId xmlns:a16="http://schemas.microsoft.com/office/drawing/2014/main" id="{78A9654A-FA19-1D43-904F-50BECA485BFB}"/>
                </a:ext>
              </a:extLst>
            </p:cNvPr>
            <p:cNvSpPr/>
            <p:nvPr/>
          </p:nvSpPr>
          <p:spPr>
            <a:xfrm>
              <a:off x="1648679" y="3171086"/>
              <a:ext cx="554024" cy="326262"/>
            </a:xfrm>
            <a:prstGeom prst="rect">
              <a:avLst/>
            </a:prstGeom>
          </p:spPr>
          <p:txBody>
            <a:bodyPr wrap="none">
              <a:spAutoFit/>
            </a:bodyPr>
            <a:lstStyle/>
            <a:p>
              <a:r>
                <a:rPr lang="en-US" altLang="zh-CN" sz="2400" i="1" dirty="0">
                  <a:solidFill>
                    <a:srgbClr val="FF0000"/>
                  </a:solidFill>
                  <a:latin typeface="Baskerville Old Face" panose="02020602080505020303" pitchFamily="18" charset="0"/>
                  <a:cs typeface="Times New Roman" panose="02020603050405020304" pitchFamily="18" charset="0"/>
                </a:rPr>
                <a:t>k</a:t>
              </a:r>
              <a:r>
                <a:rPr lang="en-US" altLang="zh-CN" sz="2400" i="1" baseline="-25000" dirty="0">
                  <a:solidFill>
                    <a:srgbClr val="FF0000"/>
                  </a:solidFill>
                  <a:latin typeface="Baskerville Old Face" panose="02020602080505020303" pitchFamily="18" charset="0"/>
                  <a:cs typeface="Times New Roman" panose="02020603050405020304" pitchFamily="18" charset="0"/>
                </a:rPr>
                <a:t>fermi</a:t>
              </a:r>
              <a:endParaRPr lang="en-US" sz="2400" dirty="0">
                <a:solidFill>
                  <a:srgbClr val="FF0000"/>
                </a:solidFill>
              </a:endParaRPr>
            </a:p>
          </p:txBody>
        </p:sp>
        <p:sp>
          <p:nvSpPr>
            <p:cNvPr id="37" name="TextBox 36">
              <a:extLst>
                <a:ext uri="{FF2B5EF4-FFF2-40B4-BE49-F238E27FC236}">
                  <a16:creationId xmlns:a16="http://schemas.microsoft.com/office/drawing/2014/main" id="{01C65795-C495-5B48-B1F7-8EA3C2A28F77}"/>
                </a:ext>
              </a:extLst>
            </p:cNvPr>
            <p:cNvSpPr txBox="1"/>
            <p:nvPr/>
          </p:nvSpPr>
          <p:spPr>
            <a:xfrm>
              <a:off x="914400" y="4343400"/>
              <a:ext cx="667170" cy="584775"/>
            </a:xfrm>
            <a:prstGeom prst="rect">
              <a:avLst/>
            </a:prstGeom>
            <a:noFill/>
          </p:spPr>
          <p:txBody>
            <a:bodyPr wrap="none" rtlCol="0">
              <a:spAutoFit/>
            </a:bodyPr>
            <a:lstStyle/>
            <a:p>
              <a:r>
                <a:rPr lang="en-US" sz="1600" dirty="0">
                  <a:solidFill>
                    <a:srgbClr val="7030A0"/>
                  </a:solidFill>
                  <a:latin typeface="Baskerville Old Face" panose="02020602080505020303" pitchFamily="18" charset="0"/>
                  <a:ea typeface="Baskerville Old Face" panose="02020602080505020303" pitchFamily="18" charset="0"/>
                  <a:cs typeface="Baskerville Old Face" panose="02020602080505020303" pitchFamily="18" charset="0"/>
                </a:rPr>
                <a:t>Mean</a:t>
              </a:r>
            </a:p>
            <a:p>
              <a:r>
                <a:rPr lang="en-US" sz="1600" dirty="0">
                  <a:solidFill>
                    <a:srgbClr val="7030A0"/>
                  </a:solidFill>
                  <a:latin typeface="Baskerville Old Face" panose="02020602080505020303" pitchFamily="18" charset="0"/>
                  <a:ea typeface="Baskerville Old Face" panose="02020602080505020303" pitchFamily="18" charset="0"/>
                  <a:cs typeface="Baskerville Old Face" panose="02020602080505020303" pitchFamily="18" charset="0"/>
                </a:rPr>
                <a:t>Field</a:t>
              </a:r>
            </a:p>
          </p:txBody>
        </p:sp>
        <p:sp>
          <p:nvSpPr>
            <p:cNvPr id="38" name="TextBox 37">
              <a:extLst>
                <a:ext uri="{FF2B5EF4-FFF2-40B4-BE49-F238E27FC236}">
                  <a16:creationId xmlns:a16="http://schemas.microsoft.com/office/drawing/2014/main" id="{287DDFB5-8F44-4641-9ABB-E42621F6F16F}"/>
                </a:ext>
              </a:extLst>
            </p:cNvPr>
            <p:cNvSpPr txBox="1"/>
            <p:nvPr/>
          </p:nvSpPr>
          <p:spPr>
            <a:xfrm>
              <a:off x="1752600" y="4800600"/>
              <a:ext cx="869149" cy="338554"/>
            </a:xfrm>
            <a:prstGeom prst="rect">
              <a:avLst/>
            </a:prstGeom>
            <a:noFill/>
          </p:spPr>
          <p:txBody>
            <a:bodyPr wrap="none" rtlCol="0">
              <a:spAutoFit/>
            </a:bodyPr>
            <a:lstStyle/>
            <a:p>
              <a:r>
                <a:rPr lang="en-US" sz="1600" dirty="0">
                  <a:solidFill>
                    <a:srgbClr val="7030A0"/>
                  </a:solidFill>
                  <a:latin typeface="Baskerville Old Face" panose="02020602080505020303" pitchFamily="18" charset="0"/>
                  <a:ea typeface="Baskerville Old Face" panose="02020602080505020303" pitchFamily="18" charset="0"/>
                  <a:cs typeface="Baskerville Old Face" panose="02020602080505020303" pitchFamily="18" charset="0"/>
                </a:rPr>
                <a:t>2N-SRC</a:t>
              </a:r>
            </a:p>
          </p:txBody>
        </p:sp>
        <p:sp>
          <p:nvSpPr>
            <p:cNvPr id="39" name="TextBox 38">
              <a:extLst>
                <a:ext uri="{FF2B5EF4-FFF2-40B4-BE49-F238E27FC236}">
                  <a16:creationId xmlns:a16="http://schemas.microsoft.com/office/drawing/2014/main" id="{5713C9AD-7386-1549-B272-038451CEFAAA}"/>
                </a:ext>
              </a:extLst>
            </p:cNvPr>
            <p:cNvSpPr txBox="1"/>
            <p:nvPr/>
          </p:nvSpPr>
          <p:spPr>
            <a:xfrm>
              <a:off x="2869749" y="4167115"/>
              <a:ext cx="875064" cy="282760"/>
            </a:xfrm>
            <a:prstGeom prst="rect">
              <a:avLst/>
            </a:prstGeom>
            <a:noFill/>
          </p:spPr>
          <p:txBody>
            <a:bodyPr wrap="none" rtlCol="0">
              <a:spAutoFit/>
            </a:bodyPr>
            <a:lstStyle/>
            <a:p>
              <a:r>
                <a:rPr lang="en-US" sz="2000" dirty="0">
                  <a:solidFill>
                    <a:srgbClr val="FF0000"/>
                  </a:solidFill>
                  <a:latin typeface="Baskerville Old Face" panose="02020602080505020303" pitchFamily="18" charset="0"/>
                  <a:ea typeface="Baskerville Old Face" panose="02020602080505020303" pitchFamily="18" charset="0"/>
                  <a:cs typeface="Baskerville Old Face" panose="02020602080505020303" pitchFamily="18" charset="0"/>
                </a:rPr>
                <a:t>3N-SRC? </a:t>
              </a:r>
            </a:p>
          </p:txBody>
        </p:sp>
        <p:sp>
          <p:nvSpPr>
            <p:cNvPr id="40" name="TextBox 39">
              <a:extLst>
                <a:ext uri="{FF2B5EF4-FFF2-40B4-BE49-F238E27FC236}">
                  <a16:creationId xmlns:a16="http://schemas.microsoft.com/office/drawing/2014/main" id="{2AC93D0E-1FB8-7E49-90BC-0009BAE25FAE}"/>
                </a:ext>
              </a:extLst>
            </p:cNvPr>
            <p:cNvSpPr txBox="1"/>
            <p:nvPr/>
          </p:nvSpPr>
          <p:spPr>
            <a:xfrm rot="16200000">
              <a:off x="-1007497" y="4160415"/>
              <a:ext cx="2837035" cy="264170"/>
            </a:xfrm>
            <a:prstGeom prst="rect">
              <a:avLst/>
            </a:prstGeom>
            <a:solidFill>
              <a:schemeClr val="bg1"/>
            </a:solidFill>
          </p:spPr>
          <p:txBody>
            <a:bodyPr wrap="square" rtlCol="0">
              <a:spAutoFit/>
            </a:bodyPr>
            <a:lstStyle/>
            <a:p>
              <a:r>
                <a:rPr lang="en-US" dirty="0">
                  <a:solidFill>
                    <a:schemeClr val="bg2">
                      <a:lumMod val="10000"/>
                    </a:schemeClr>
                  </a:solidFill>
                  <a:latin typeface="Baskerville Old Face" panose="02020602080505020303" pitchFamily="18" charset="0"/>
                </a:rPr>
                <a:t>     Momentum Distribution  </a:t>
              </a:r>
            </a:p>
          </p:txBody>
        </p:sp>
      </p:grpSp>
      <p:sp>
        <p:nvSpPr>
          <p:cNvPr id="41" name="Rectangle 40">
            <a:extLst>
              <a:ext uri="{FF2B5EF4-FFF2-40B4-BE49-F238E27FC236}">
                <a16:creationId xmlns:a16="http://schemas.microsoft.com/office/drawing/2014/main" id="{DE4DACF8-F724-9349-BFAD-FB7DD8FCEAA2}"/>
              </a:ext>
            </a:extLst>
          </p:cNvPr>
          <p:cNvSpPr/>
          <p:nvPr/>
        </p:nvSpPr>
        <p:spPr bwMode="auto">
          <a:xfrm>
            <a:off x="9946185" y="2472798"/>
            <a:ext cx="604216" cy="246004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en-US">
              <a:latin typeface="Calibri" panose="020F0502020204030204" pitchFamily="34" charset="0"/>
            </a:endParaRPr>
          </a:p>
        </p:txBody>
      </p:sp>
      <p:sp>
        <p:nvSpPr>
          <p:cNvPr id="42" name="Rectangle 41">
            <a:extLst>
              <a:ext uri="{FF2B5EF4-FFF2-40B4-BE49-F238E27FC236}">
                <a16:creationId xmlns:a16="http://schemas.microsoft.com/office/drawing/2014/main" id="{4CF57343-CF46-1144-B2E8-5750ECD838EA}"/>
              </a:ext>
            </a:extLst>
          </p:cNvPr>
          <p:cNvSpPr/>
          <p:nvPr/>
        </p:nvSpPr>
        <p:spPr bwMode="auto">
          <a:xfrm>
            <a:off x="8637682" y="2842282"/>
            <a:ext cx="1380409" cy="2031532"/>
          </a:xfrm>
          <a:prstGeom prst="rect">
            <a:avLst/>
          </a:prstGeom>
          <a:gradFill>
            <a:gsLst>
              <a:gs pos="100000">
                <a:schemeClr val="accent4">
                  <a:lumMod val="75000"/>
                  <a:alpha val="39000"/>
                </a:schemeClr>
              </a:gs>
              <a:gs pos="100000">
                <a:schemeClr val="accent1">
                  <a:tint val="15000"/>
                  <a:satMod val="350000"/>
                </a:schemeClr>
              </a:gs>
            </a:gsLst>
          </a:gradFill>
          <a:ln>
            <a:noFill/>
            <a:headEnd type="none" w="med" len="med"/>
            <a:tailEnd type="none" w="med" len="med"/>
          </a:ln>
          <a:effectLst>
            <a:outerShdw blurRad="40000" dist="20000" dir="5400000" rotWithShape="0">
              <a:srgbClr val="000000">
                <a:alpha val="0"/>
              </a:srgb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lstStyle/>
          <a:p>
            <a:pPr fontAlgn="base">
              <a:spcBef>
                <a:spcPct val="0"/>
              </a:spcBef>
              <a:spcAft>
                <a:spcPct val="0"/>
              </a:spcAft>
            </a:pPr>
            <a:endParaRPr lang="en-US">
              <a:solidFill>
                <a:schemeClr val="tx1"/>
              </a:solidFill>
              <a:latin typeface="Calibri" panose="020F0502020204030204" pitchFamily="34" charset="0"/>
            </a:endParaRPr>
          </a:p>
        </p:txBody>
      </p:sp>
      <p:cxnSp>
        <p:nvCxnSpPr>
          <p:cNvPr id="43" name="Straight Connector 42">
            <a:extLst>
              <a:ext uri="{FF2B5EF4-FFF2-40B4-BE49-F238E27FC236}">
                <a16:creationId xmlns:a16="http://schemas.microsoft.com/office/drawing/2014/main" id="{ABCE9B01-64F3-534E-AB47-4CF30CBD2528}"/>
              </a:ext>
            </a:extLst>
          </p:cNvPr>
          <p:cNvCxnSpPr/>
          <p:nvPr/>
        </p:nvCxnSpPr>
        <p:spPr bwMode="auto">
          <a:xfrm>
            <a:off x="10008308" y="3640851"/>
            <a:ext cx="2015768" cy="407125"/>
          </a:xfrm>
          <a:prstGeom prst="line">
            <a:avLst/>
          </a:prstGeom>
          <a:ln w="28575">
            <a:solidFill>
              <a:srgbClr val="7030A0"/>
            </a:solidFill>
            <a:prstDash val="sysDot"/>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44" name="Straight Connector 43">
            <a:extLst>
              <a:ext uri="{FF2B5EF4-FFF2-40B4-BE49-F238E27FC236}">
                <a16:creationId xmlns:a16="http://schemas.microsoft.com/office/drawing/2014/main" id="{837A427C-4DEF-6844-B869-6266D631E2C6}"/>
              </a:ext>
            </a:extLst>
          </p:cNvPr>
          <p:cNvCxnSpPr/>
          <p:nvPr/>
        </p:nvCxnSpPr>
        <p:spPr bwMode="auto">
          <a:xfrm>
            <a:off x="10586649" y="3858355"/>
            <a:ext cx="1589040" cy="411519"/>
          </a:xfrm>
          <a:prstGeom prst="line">
            <a:avLst/>
          </a:prstGeom>
          <a:ln w="28575">
            <a:solidFill>
              <a:srgbClr val="7030A0"/>
            </a:solidFill>
            <a:prstDash val="sysDot"/>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45" name="Straight Arrow Connector 44">
            <a:extLst>
              <a:ext uri="{FF2B5EF4-FFF2-40B4-BE49-F238E27FC236}">
                <a16:creationId xmlns:a16="http://schemas.microsoft.com/office/drawing/2014/main" id="{0753E64C-50E5-F44D-926C-D42D116832A0}"/>
              </a:ext>
            </a:extLst>
          </p:cNvPr>
          <p:cNvCxnSpPr/>
          <p:nvPr/>
        </p:nvCxnSpPr>
        <p:spPr bwMode="auto">
          <a:xfrm>
            <a:off x="11047844" y="3515466"/>
            <a:ext cx="482735" cy="388021"/>
          </a:xfrm>
          <a:prstGeom prst="straightConnector1">
            <a:avLst/>
          </a:prstGeom>
          <a:ln>
            <a:headEnd type="none" w="med" len="med"/>
            <a:tailEnd type="triangle"/>
          </a:ln>
        </p:spPr>
        <p:style>
          <a:lnRef idx="1">
            <a:schemeClr val="accent3"/>
          </a:lnRef>
          <a:fillRef idx="0">
            <a:schemeClr val="accent3"/>
          </a:fillRef>
          <a:effectRef idx="0">
            <a:schemeClr val="accent3"/>
          </a:effectRef>
          <a:fontRef idx="minor">
            <a:schemeClr val="tx1"/>
          </a:fontRef>
        </p:style>
      </p:cxnSp>
      <p:cxnSp>
        <p:nvCxnSpPr>
          <p:cNvPr id="46" name="Straight Arrow Connector 45">
            <a:extLst>
              <a:ext uri="{FF2B5EF4-FFF2-40B4-BE49-F238E27FC236}">
                <a16:creationId xmlns:a16="http://schemas.microsoft.com/office/drawing/2014/main" id="{00E2E09C-1887-2949-B900-D02F607A651E}"/>
              </a:ext>
            </a:extLst>
          </p:cNvPr>
          <p:cNvCxnSpPr/>
          <p:nvPr/>
        </p:nvCxnSpPr>
        <p:spPr bwMode="auto">
          <a:xfrm>
            <a:off x="11023741" y="3495220"/>
            <a:ext cx="417831" cy="575030"/>
          </a:xfrm>
          <a:prstGeom prst="straightConnector1">
            <a:avLst/>
          </a:prstGeom>
          <a:ln>
            <a:headEnd type="none" w="med" len="med"/>
            <a:tailEnd type="triangle"/>
          </a:ln>
        </p:spPr>
        <p:style>
          <a:lnRef idx="1">
            <a:schemeClr val="accent3"/>
          </a:lnRef>
          <a:fillRef idx="0">
            <a:schemeClr val="accent3"/>
          </a:fillRef>
          <a:effectRef idx="0">
            <a:schemeClr val="accent3"/>
          </a:effectRef>
          <a:fontRef idx="minor">
            <a:schemeClr val="tx1"/>
          </a:fontRef>
        </p:style>
      </p:cxnSp>
      <p:sp>
        <p:nvSpPr>
          <p:cNvPr id="47" name="Text Box 44">
            <a:extLst>
              <a:ext uri="{FF2B5EF4-FFF2-40B4-BE49-F238E27FC236}">
                <a16:creationId xmlns:a16="http://schemas.microsoft.com/office/drawing/2014/main" id="{9EB649AD-090E-9048-992D-218E0D65E025}"/>
              </a:ext>
            </a:extLst>
          </p:cNvPr>
          <p:cNvSpPr txBox="1">
            <a:spLocks noChangeArrowheads="1"/>
          </p:cNvSpPr>
          <p:nvPr/>
        </p:nvSpPr>
        <p:spPr bwMode="auto">
          <a:xfrm>
            <a:off x="6818371" y="1015642"/>
            <a:ext cx="6615109" cy="369332"/>
          </a:xfrm>
          <a:prstGeom prst="rect">
            <a:avLst/>
          </a:prstGeom>
          <a:noFill/>
          <a:ln w="9525">
            <a:noFill/>
            <a:miter lim="800000"/>
          </a:ln>
          <a:effectLst/>
        </p:spPr>
        <p:txBody>
          <a:bodyPr wrap="square">
            <a:spAutoFit/>
          </a:bodyPr>
          <a:lstStyle/>
          <a:p>
            <a:r>
              <a:rPr lang="en-US" altLang="zh-CN" i="1" dirty="0">
                <a:solidFill>
                  <a:srgbClr val="3F691E"/>
                </a:solidFill>
                <a:ea typeface="Gill Sans Light" charset="0"/>
                <a:cs typeface="Gill Sans Light" charset="0"/>
              </a:rPr>
              <a:t>C. </a:t>
            </a:r>
            <a:r>
              <a:rPr lang="en-US" altLang="zh-CN" i="1" dirty="0" err="1">
                <a:solidFill>
                  <a:srgbClr val="3F691E"/>
                </a:solidFill>
                <a:ea typeface="Gill Sans Light" charset="0"/>
                <a:cs typeface="Gill Sans Light" charset="0"/>
              </a:rPr>
              <a:t>Ciofi</a:t>
            </a:r>
            <a:r>
              <a:rPr lang="en-US" altLang="zh-CN" i="1" dirty="0">
                <a:solidFill>
                  <a:srgbClr val="3F691E"/>
                </a:solidFill>
                <a:ea typeface="Gill Sans Light" charset="0"/>
                <a:cs typeface="Gill Sans Light" charset="0"/>
              </a:rPr>
              <a:t> </a:t>
            </a:r>
            <a:r>
              <a:rPr lang="en-US" altLang="zh-CN" i="1" dirty="0" err="1">
                <a:solidFill>
                  <a:srgbClr val="3F691E"/>
                </a:solidFill>
                <a:ea typeface="Gill Sans Light" charset="0"/>
                <a:cs typeface="Gill Sans Light" charset="0"/>
              </a:rPr>
              <a:t>degli</a:t>
            </a:r>
            <a:r>
              <a:rPr lang="en-US" altLang="zh-CN" i="1" dirty="0">
                <a:solidFill>
                  <a:srgbClr val="3F691E"/>
                </a:solidFill>
                <a:ea typeface="Gill Sans Light" charset="0"/>
                <a:cs typeface="Gill Sans Light" charset="0"/>
              </a:rPr>
              <a:t> </a:t>
            </a:r>
            <a:r>
              <a:rPr lang="en-US" altLang="zh-CN" i="1" dirty="0" err="1">
                <a:solidFill>
                  <a:srgbClr val="3F691E"/>
                </a:solidFill>
                <a:ea typeface="Gill Sans Light" charset="0"/>
                <a:cs typeface="Gill Sans Light" charset="0"/>
              </a:rPr>
              <a:t>Atti</a:t>
            </a:r>
            <a:r>
              <a:rPr lang="en-US" altLang="zh-CN" i="1" dirty="0">
                <a:solidFill>
                  <a:srgbClr val="3F691E"/>
                </a:solidFill>
                <a:ea typeface="Gill Sans Light" charset="0"/>
                <a:cs typeface="Gill Sans Light" charset="0"/>
              </a:rPr>
              <a:t> and S. </a:t>
            </a:r>
            <a:r>
              <a:rPr lang="en-US" altLang="zh-CN" i="1" dirty="0" err="1">
                <a:solidFill>
                  <a:srgbClr val="3F691E"/>
                </a:solidFill>
                <a:ea typeface="Gill Sans Light" charset="0"/>
                <a:cs typeface="Gill Sans Light" charset="0"/>
              </a:rPr>
              <a:t>Simula</a:t>
            </a:r>
            <a:r>
              <a:rPr lang="en-US" altLang="zh-CN" i="1" dirty="0">
                <a:solidFill>
                  <a:srgbClr val="3F691E"/>
                </a:solidFill>
                <a:ea typeface="Gill Sans Light" charset="0"/>
                <a:cs typeface="Gill Sans Light" charset="0"/>
              </a:rPr>
              <a:t>, Phys. Rev. C 53 (1996).</a:t>
            </a:r>
          </a:p>
        </p:txBody>
      </p:sp>
      <p:sp>
        <p:nvSpPr>
          <p:cNvPr id="48" name="Rectangle 47">
            <a:extLst>
              <a:ext uri="{FF2B5EF4-FFF2-40B4-BE49-F238E27FC236}">
                <a16:creationId xmlns:a16="http://schemas.microsoft.com/office/drawing/2014/main" id="{DB897400-E4E6-3046-96C8-CD489588BDDB}"/>
              </a:ext>
            </a:extLst>
          </p:cNvPr>
          <p:cNvSpPr/>
          <p:nvPr/>
        </p:nvSpPr>
        <p:spPr bwMode="auto">
          <a:xfrm>
            <a:off x="10008308" y="3548456"/>
            <a:ext cx="1616036" cy="1329920"/>
          </a:xfrm>
          <a:prstGeom prst="rect">
            <a:avLst/>
          </a:prstGeom>
          <a:solidFill>
            <a:schemeClr val="accent6">
              <a:lumMod val="40000"/>
              <a:lumOff val="60000"/>
              <a:alpha val="39000"/>
            </a:schemeClr>
          </a:solidFill>
          <a:ln>
            <a:noFill/>
            <a:headEnd type="none" w="med" len="med"/>
            <a:tailEnd type="none" w="med" len="med"/>
          </a:ln>
          <a:effectLst>
            <a:outerShdw blurRad="40000" dist="20000" dir="5400000" rotWithShape="0">
              <a:srgbClr val="000000">
                <a:alpha val="0"/>
              </a:srgbClr>
            </a:outerShdw>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lstStyle/>
          <a:p>
            <a:pPr fontAlgn="base">
              <a:spcBef>
                <a:spcPct val="0"/>
              </a:spcBef>
              <a:spcAft>
                <a:spcPct val="0"/>
              </a:spcAft>
            </a:pPr>
            <a:endParaRPr lang="en-US">
              <a:solidFill>
                <a:schemeClr val="tx1"/>
              </a:solidFill>
              <a:latin typeface="Calibri" panose="020F0502020204030204" pitchFamily="34" charset="0"/>
            </a:endParaRPr>
          </a:p>
        </p:txBody>
      </p:sp>
      <p:sp>
        <p:nvSpPr>
          <p:cNvPr id="50" name="Text Placeholder 12">
            <a:extLst>
              <a:ext uri="{FF2B5EF4-FFF2-40B4-BE49-F238E27FC236}">
                <a16:creationId xmlns:a16="http://schemas.microsoft.com/office/drawing/2014/main" id="{2E96B9A2-6A94-6B4B-BCF7-899CCDD47403}"/>
              </a:ext>
            </a:extLst>
          </p:cNvPr>
          <p:cNvSpPr>
            <a:spLocks noGrp="1"/>
          </p:cNvSpPr>
          <p:nvPr>
            <p:ph type="body" sz="half" idx="2"/>
          </p:nvPr>
        </p:nvSpPr>
        <p:spPr/>
        <p:txBody>
          <a:bodyPr/>
          <a:lstStyle/>
          <a:p>
            <a:r>
              <a:rPr lang="zh-CN" altLang="en-US" dirty="0"/>
              <a:t>核子动量</a:t>
            </a:r>
            <a:endParaRPr lang="LID4096" dirty="0"/>
          </a:p>
        </p:txBody>
      </p:sp>
      <p:sp>
        <p:nvSpPr>
          <p:cNvPr id="52" name="TextBox 51">
            <a:extLst>
              <a:ext uri="{FF2B5EF4-FFF2-40B4-BE49-F238E27FC236}">
                <a16:creationId xmlns:a16="http://schemas.microsoft.com/office/drawing/2014/main" id="{FEF094B1-FA56-9642-A56A-70057BBF0282}"/>
              </a:ext>
            </a:extLst>
          </p:cNvPr>
          <p:cNvSpPr txBox="1"/>
          <p:nvPr/>
        </p:nvSpPr>
        <p:spPr>
          <a:xfrm>
            <a:off x="275743" y="5040142"/>
            <a:ext cx="6724890" cy="1701684"/>
          </a:xfrm>
          <a:prstGeom prst="rect">
            <a:avLst/>
          </a:prstGeom>
          <a:noFill/>
        </p:spPr>
        <p:txBody>
          <a:bodyPr wrap="square">
            <a:spAutoFit/>
          </a:bodyPr>
          <a:lstStyle/>
          <a:p>
            <a:pPr marL="342900" indent="-342900">
              <a:lnSpc>
                <a:spcPct val="150000"/>
              </a:lnSpc>
              <a:buFont typeface="Wingdings" pitchFamily="2" charset="2"/>
              <a:buChar char="q"/>
            </a:pPr>
            <a:r>
              <a:rPr lang="zh-CN" altLang="en-US" dirty="0">
                <a:solidFill>
                  <a:schemeClr val="bg2">
                    <a:lumMod val="10000"/>
                  </a:schemeClr>
                </a:solidFill>
                <a:latin typeface="Times New Roman" panose="02020603050405020304" pitchFamily="18" charset="0"/>
                <a:cs typeface="Times New Roman" panose="02020603050405020304" pitchFamily="18" charset="0"/>
              </a:rPr>
              <a:t>为何研究</a:t>
            </a:r>
            <a:r>
              <a:rPr lang="en-US" altLang="zh-CN" dirty="0">
                <a:solidFill>
                  <a:schemeClr val="bg2">
                    <a:lumMod val="10000"/>
                  </a:schemeClr>
                </a:solidFill>
                <a:latin typeface="Times New Roman" panose="02020603050405020304" pitchFamily="18" charset="0"/>
                <a:cs typeface="Times New Roman" panose="02020603050405020304" pitchFamily="18" charset="0"/>
              </a:rPr>
              <a:t>SRC</a:t>
            </a:r>
            <a:r>
              <a:rPr lang="zh-CN" altLang="en-US" dirty="0">
                <a:solidFill>
                  <a:schemeClr val="bg2">
                    <a:lumMod val="10000"/>
                  </a:schemeClr>
                </a:solidFill>
                <a:latin typeface="Times New Roman" panose="02020603050405020304" pitchFamily="18" charset="0"/>
                <a:cs typeface="Times New Roman" panose="02020603050405020304" pitchFamily="18" charset="0"/>
              </a:rPr>
              <a:t>？</a:t>
            </a:r>
            <a:endParaRPr lang="en-US" altLang="zh-CN" dirty="0">
              <a:solidFill>
                <a:schemeClr val="bg2">
                  <a:lumMod val="10000"/>
                </a:schemeClr>
              </a:solidFill>
              <a:latin typeface="Times New Roman" panose="02020603050405020304" pitchFamily="18" charset="0"/>
              <a:cs typeface="Times New Roman" panose="02020603050405020304" pitchFamily="18" charset="0"/>
            </a:endParaRPr>
          </a:p>
          <a:p>
            <a:pPr marL="800100" lvl="1" indent="-342900">
              <a:lnSpc>
                <a:spcPct val="150000"/>
              </a:lnSpc>
              <a:buFont typeface="Wingdings" pitchFamily="2" charset="2"/>
              <a:buChar char="ü"/>
            </a:pPr>
            <a:r>
              <a:rPr lang="zh-CN" altLang="en-US" dirty="0">
                <a:solidFill>
                  <a:schemeClr val="bg2">
                    <a:lumMod val="10000"/>
                  </a:schemeClr>
                </a:solidFill>
                <a:latin typeface="Times New Roman" panose="02020603050405020304" pitchFamily="18" charset="0"/>
                <a:cs typeface="Times New Roman" panose="02020603050405020304" pitchFamily="18" charset="0"/>
              </a:rPr>
              <a:t>利于理解和精确描述</a:t>
            </a:r>
            <a:r>
              <a:rPr lang="zh-CN" altLang="en-CN" dirty="0">
                <a:solidFill>
                  <a:schemeClr val="bg2">
                    <a:lumMod val="10000"/>
                  </a:schemeClr>
                </a:solidFill>
                <a:latin typeface="Times New Roman" panose="02020603050405020304" pitchFamily="18" charset="0"/>
                <a:cs typeface="Times New Roman" panose="02020603050405020304" pitchFamily="18" charset="0"/>
              </a:rPr>
              <a:t>两体</a:t>
            </a:r>
            <a:r>
              <a:rPr lang="zh-CN" altLang="en-US" dirty="0">
                <a:solidFill>
                  <a:schemeClr val="bg2">
                    <a:lumMod val="10000"/>
                  </a:schemeClr>
                </a:solidFill>
                <a:latin typeface="Times New Roman" panose="02020603050405020304" pitchFamily="18" charset="0"/>
                <a:cs typeface="Times New Roman" panose="02020603050405020304" pitchFamily="18" charset="0"/>
              </a:rPr>
              <a:t>和多体</a:t>
            </a:r>
            <a:r>
              <a:rPr lang="zh-CN" altLang="en-CN" dirty="0">
                <a:solidFill>
                  <a:schemeClr val="bg2">
                    <a:lumMod val="10000"/>
                  </a:schemeClr>
                </a:solidFill>
                <a:latin typeface="Times New Roman" panose="02020603050405020304" pitchFamily="18" charset="0"/>
                <a:cs typeface="Times New Roman" panose="02020603050405020304" pitchFamily="18" charset="0"/>
              </a:rPr>
              <a:t>核力</a:t>
            </a:r>
            <a:endParaRPr lang="en-US" altLang="zh-CN" dirty="0">
              <a:solidFill>
                <a:schemeClr val="bg2">
                  <a:lumMod val="10000"/>
                </a:schemeClr>
              </a:solidFill>
              <a:latin typeface="Times New Roman" panose="02020603050405020304" pitchFamily="18" charset="0"/>
              <a:cs typeface="Times New Roman" panose="02020603050405020304" pitchFamily="18" charset="0"/>
            </a:endParaRPr>
          </a:p>
          <a:p>
            <a:pPr marL="800100" lvl="1" indent="-342900">
              <a:lnSpc>
                <a:spcPct val="150000"/>
              </a:lnSpc>
              <a:buFont typeface="Wingdings" pitchFamily="2" charset="2"/>
              <a:buChar char="ü"/>
            </a:pPr>
            <a:r>
              <a:rPr lang="zh-CN" altLang="en-US" dirty="0">
                <a:solidFill>
                  <a:schemeClr val="bg2">
                    <a:lumMod val="10000"/>
                  </a:schemeClr>
                </a:solidFill>
                <a:latin typeface="Times New Roman" panose="02020603050405020304" pitchFamily="18" charset="0"/>
                <a:cs typeface="Times New Roman" panose="02020603050405020304" pitchFamily="18" charset="0"/>
              </a:rPr>
              <a:t>突破核子壁垒，进入夸克图像</a:t>
            </a:r>
            <a:endParaRPr lang="en-US" altLang="zh-CN" dirty="0">
              <a:solidFill>
                <a:schemeClr val="bg2">
                  <a:lumMod val="10000"/>
                </a:schemeClr>
              </a:solidFill>
              <a:latin typeface="Times New Roman" panose="02020603050405020304" pitchFamily="18" charset="0"/>
              <a:cs typeface="Times New Roman" panose="02020603050405020304" pitchFamily="18" charset="0"/>
            </a:endParaRPr>
          </a:p>
          <a:p>
            <a:pPr marL="800100" lvl="1" indent="-342900">
              <a:lnSpc>
                <a:spcPct val="150000"/>
              </a:lnSpc>
              <a:buFont typeface="Wingdings" pitchFamily="2" charset="2"/>
              <a:buChar char="ü"/>
            </a:pPr>
            <a:r>
              <a:rPr lang="zh-CN" altLang="en-US" dirty="0">
                <a:solidFill>
                  <a:schemeClr val="bg2">
                    <a:lumMod val="10000"/>
                  </a:schemeClr>
                </a:solidFill>
                <a:latin typeface="Times New Roman" panose="02020603050405020304" pitchFamily="18" charset="0"/>
                <a:cs typeface="Times New Roman" panose="02020603050405020304" pitchFamily="18" charset="0"/>
              </a:rPr>
              <a:t>提供实验环境研究高密度物质态（</a:t>
            </a:r>
            <a:r>
              <a:rPr lang="en-US" altLang="zh-CN" dirty="0">
                <a:solidFill>
                  <a:schemeClr val="bg2">
                    <a:lumMod val="10000"/>
                  </a:schemeClr>
                </a:solidFill>
                <a:latin typeface="Times New Roman" panose="02020603050405020304" pitchFamily="18" charset="0"/>
                <a:cs typeface="Times New Roman" panose="02020603050405020304" pitchFamily="18" charset="0"/>
              </a:rPr>
              <a:t>e.g. </a:t>
            </a:r>
            <a:r>
              <a:rPr lang="zh-CN" altLang="en-US" dirty="0">
                <a:solidFill>
                  <a:schemeClr val="bg2">
                    <a:lumMod val="10000"/>
                  </a:schemeClr>
                </a:solidFill>
                <a:latin typeface="Times New Roman" panose="02020603050405020304" pitchFamily="18" charset="0"/>
                <a:cs typeface="Times New Roman" panose="02020603050405020304" pitchFamily="18" charset="0"/>
              </a:rPr>
              <a:t>中子星内部）</a:t>
            </a:r>
            <a:endParaRPr lang="en-US" altLang="zh-CN"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A87E73B4-D80E-9B43-9A69-BBAFF3E7EFAE}"/>
              </a:ext>
            </a:extLst>
          </p:cNvPr>
          <p:cNvSpPr txBox="1"/>
          <p:nvPr/>
        </p:nvSpPr>
        <p:spPr>
          <a:xfrm>
            <a:off x="248704" y="4613065"/>
            <a:ext cx="6721364" cy="455189"/>
          </a:xfrm>
          <a:prstGeom prst="rect">
            <a:avLst/>
          </a:prstGeom>
          <a:noFill/>
        </p:spPr>
        <p:txBody>
          <a:bodyPr wrap="square">
            <a:spAutoFit/>
          </a:bodyPr>
          <a:lstStyle/>
          <a:p>
            <a:pPr marL="342900" indent="-342900">
              <a:lnSpc>
                <a:spcPct val="150000"/>
              </a:lnSpc>
              <a:buFont typeface="Wingdings" panose="05000000000000000000" pitchFamily="2" charset="2"/>
              <a:buChar char="q"/>
            </a:pPr>
            <a:r>
              <a:rPr lang="zh-CN" altLang="en-US" dirty="0">
                <a:solidFill>
                  <a:schemeClr val="bg2">
                    <a:lumMod val="10000"/>
                  </a:schemeClr>
                </a:solidFill>
                <a:latin typeface="Times New Roman" panose="02020603050405020304" pitchFamily="18" charset="0"/>
                <a:cs typeface="Times New Roman" panose="02020603050405020304" pitchFamily="18" charset="0"/>
              </a:rPr>
              <a:t>重核中的</a:t>
            </a:r>
            <a:r>
              <a:rPr lang="en-US" altLang="zh-CN" dirty="0">
                <a:solidFill>
                  <a:schemeClr val="bg2">
                    <a:lumMod val="10000"/>
                  </a:schemeClr>
                </a:solidFill>
                <a:latin typeface="Times New Roman" panose="02020603050405020304" pitchFamily="18" charset="0"/>
                <a:cs typeface="Times New Roman" panose="02020603050405020304" pitchFamily="18" charset="0"/>
              </a:rPr>
              <a:t>2N-SRC</a:t>
            </a:r>
            <a:r>
              <a:rPr lang="zh-CN" altLang="en-US" dirty="0">
                <a:solidFill>
                  <a:schemeClr val="bg2">
                    <a:lumMod val="10000"/>
                  </a:schemeClr>
                </a:solidFill>
                <a:latin typeface="Times New Roman" panose="02020603050405020304" pitchFamily="18" charset="0"/>
                <a:cs typeface="Times New Roman" panose="02020603050405020304" pitchFamily="18" charset="0"/>
              </a:rPr>
              <a:t>和</a:t>
            </a:r>
            <a:r>
              <a:rPr lang="en-US" altLang="zh-CN" dirty="0">
                <a:solidFill>
                  <a:schemeClr val="bg2">
                    <a:lumMod val="10000"/>
                  </a:schemeClr>
                </a:solidFill>
                <a:latin typeface="Times New Roman" panose="02020603050405020304" pitchFamily="18" charset="0"/>
                <a:cs typeface="Times New Roman" panose="02020603050405020304" pitchFamily="18" charset="0"/>
              </a:rPr>
              <a:t>3N-SRC</a:t>
            </a:r>
            <a:r>
              <a:rPr lang="zh-CN" altLang="en-US" dirty="0">
                <a:solidFill>
                  <a:schemeClr val="bg2">
                    <a:lumMod val="10000"/>
                  </a:schemeClr>
                </a:solidFill>
                <a:latin typeface="Times New Roman" panose="02020603050405020304" pitchFamily="18" charset="0"/>
                <a:cs typeface="Times New Roman" panose="02020603050405020304" pitchFamily="18" charset="0"/>
              </a:rPr>
              <a:t>团簇类似于轻核的</a:t>
            </a:r>
            <a:r>
              <a:rPr lang="en-US" altLang="zh-CN" dirty="0">
                <a:solidFill>
                  <a:schemeClr val="bg2">
                    <a:lumMod val="10000"/>
                  </a:schemeClr>
                </a:solidFill>
                <a:latin typeface="Times New Roman" panose="02020603050405020304" pitchFamily="18" charset="0"/>
                <a:cs typeface="Times New Roman" panose="02020603050405020304" pitchFamily="18" charset="0"/>
              </a:rPr>
              <a:t>SRC</a:t>
            </a:r>
            <a:r>
              <a:rPr lang="zh-CN" altLang="en-US" dirty="0">
                <a:solidFill>
                  <a:schemeClr val="bg2">
                    <a:lumMod val="10000"/>
                  </a:schemeClr>
                </a:solidFill>
                <a:latin typeface="Times New Roman" panose="02020603050405020304" pitchFamily="18" charset="0"/>
                <a:cs typeface="Times New Roman" panose="02020603050405020304" pitchFamily="18" charset="0"/>
              </a:rPr>
              <a:t>团簇</a:t>
            </a:r>
            <a:endParaRPr lang="en-US" altLang="zh-CN" dirty="0">
              <a:solidFill>
                <a:schemeClr val="bg2">
                  <a:lumMod val="10000"/>
                </a:schemeClr>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209 0.00139 L 0.08229 -0.16806 " pathEditMode="relative" rAng="0" ptsTypes="AA">
                                      <p:cBhvr>
                                        <p:cTn id="6" dur="2000" fill="hold"/>
                                        <p:tgtEl>
                                          <p:spTgt spid="82"/>
                                        </p:tgtEl>
                                        <p:attrNameLst>
                                          <p:attrName>ppt_x</p:attrName>
                                          <p:attrName>ppt_y</p:attrName>
                                        </p:attrNameLst>
                                      </p:cBhvr>
                                      <p:rCtr x="4219" y="-8472"/>
                                    </p:animMotion>
                                  </p:childTnLst>
                                </p:cTn>
                              </p:par>
                              <p:par>
                                <p:cTn id="7" presetID="0" presetClass="path" presetSubtype="0" accel="50000" decel="50000" fill="hold" grpId="0" nodeType="withEffect">
                                  <p:stCondLst>
                                    <p:cond delay="0"/>
                                  </p:stCondLst>
                                  <p:childTnLst>
                                    <p:animMotion origin="layout" path="M -0.00078 0.0037 L -0.05898 0.13958 " pathEditMode="relative" rAng="0" ptsTypes="AA">
                                      <p:cBhvr>
                                        <p:cTn id="8" dur="2000" fill="hold"/>
                                        <p:tgtEl>
                                          <p:spTgt spid="81"/>
                                        </p:tgtEl>
                                        <p:attrNameLst>
                                          <p:attrName>ppt_x</p:attrName>
                                          <p:attrName>ppt_y</p:attrName>
                                        </p:attrNameLst>
                                      </p:cBhvr>
                                      <p:rCtr x="-2917" y="6782"/>
                                    </p:animMotion>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00104 0.00232 L -0.03138 -0.1831 " pathEditMode="relative" rAng="0" ptsTypes="AA">
                                      <p:cBhvr>
                                        <p:cTn id="14" dur="2000" fill="hold"/>
                                        <p:tgtEl>
                                          <p:spTgt spid="85"/>
                                        </p:tgtEl>
                                        <p:attrNameLst>
                                          <p:attrName>ppt_x</p:attrName>
                                          <p:attrName>ppt_y</p:attrName>
                                        </p:attrNameLst>
                                      </p:cBhvr>
                                      <p:rCtr x="-1523" y="-9282"/>
                                    </p:animMotion>
                                  </p:childTnLst>
                                </p:cTn>
                              </p:par>
                              <p:par>
                                <p:cTn id="15" presetID="0" presetClass="path" presetSubtype="0" accel="50000" decel="50000" fill="hold" grpId="0" nodeType="withEffect">
                                  <p:stCondLst>
                                    <p:cond delay="0"/>
                                  </p:stCondLst>
                                  <p:childTnLst>
                                    <p:animMotion origin="layout" path="M 0.00365 -0.00069 L 0.11237 0.08866 " pathEditMode="relative" rAng="0" ptsTypes="AA">
                                      <p:cBhvr>
                                        <p:cTn id="16" dur="2000" fill="hold"/>
                                        <p:tgtEl>
                                          <p:spTgt spid="84"/>
                                        </p:tgtEl>
                                        <p:attrNameLst>
                                          <p:attrName>ppt_x</p:attrName>
                                          <p:attrName>ppt_y</p:attrName>
                                        </p:attrNameLst>
                                      </p:cBhvr>
                                      <p:rCtr x="5430" y="4468"/>
                                    </p:animMotion>
                                  </p:childTnLst>
                                </p:cTn>
                              </p:par>
                              <p:par>
                                <p:cTn id="17" presetID="0" presetClass="path" presetSubtype="0" accel="50000" decel="50000" fill="hold" grpId="0" nodeType="withEffect">
                                  <p:stCondLst>
                                    <p:cond delay="0"/>
                                  </p:stCondLst>
                                  <p:childTnLst>
                                    <p:animMotion origin="layout" path="M -0.00026 0.00023 L -0.09622 0.08542 " pathEditMode="relative" rAng="0" ptsTypes="AA">
                                      <p:cBhvr>
                                        <p:cTn id="18" dur="2000" fill="hold"/>
                                        <p:tgtEl>
                                          <p:spTgt spid="83"/>
                                        </p:tgtEl>
                                        <p:attrNameLst>
                                          <p:attrName>ppt_x</p:attrName>
                                          <p:attrName>ppt_y</p:attrName>
                                        </p:attrNameLst>
                                      </p:cBhvr>
                                      <p:rCtr x="-4805" y="4259"/>
                                    </p:animMotion>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2" grpId="0" animBg="1"/>
      <p:bldP spid="83" grpId="0" animBg="1"/>
      <p:bldP spid="84" grpId="0" animBg="1"/>
      <p:bldP spid="85" grpId="0" animBg="1"/>
      <p:bldP spid="42" grpId="0" animBg="1"/>
      <p:bldP spid="48" grpId="0" animBg="1"/>
      <p:bldP spid="5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41A5335-A8CB-4652-831A-2EC41E1E7E65}"/>
              </a:ext>
            </a:extLst>
          </p:cNvPr>
          <p:cNvSpPr>
            <a:spLocks noGrp="1"/>
          </p:cNvSpPr>
          <p:nvPr>
            <p:ph type="title"/>
          </p:nvPr>
        </p:nvSpPr>
        <p:spPr/>
        <p:txBody>
          <a:bodyPr/>
          <a:lstStyle/>
          <a:p>
            <a:r>
              <a:rPr lang="zh-CN" altLang="en-US" dirty="0"/>
              <a:t>实验测量</a:t>
            </a:r>
            <a:endParaRPr lang="LID4096" dirty="0"/>
          </a:p>
        </p:txBody>
      </p:sp>
      <p:pic>
        <p:nvPicPr>
          <p:cNvPr id="13" name="Picture 12"/>
          <p:cNvPicPr>
            <a:picLocks noChangeAspect="1"/>
          </p:cNvPicPr>
          <p:nvPr/>
        </p:nvPicPr>
        <p:blipFill>
          <a:blip r:embed="rId2"/>
          <a:stretch>
            <a:fillRect/>
          </a:stretch>
        </p:blipFill>
        <p:spPr>
          <a:xfrm>
            <a:off x="4755673" y="2647531"/>
            <a:ext cx="3903263" cy="3381835"/>
          </a:xfrm>
          <a:prstGeom prst="rect">
            <a:avLst/>
          </a:prstGeom>
        </p:spPr>
      </p:pic>
      <p:sp>
        <p:nvSpPr>
          <p:cNvPr id="2" name="TextBox 1"/>
          <p:cNvSpPr txBox="1"/>
          <p:nvPr/>
        </p:nvSpPr>
        <p:spPr>
          <a:xfrm>
            <a:off x="624773" y="2030026"/>
            <a:ext cx="3679363" cy="2062103"/>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000" b="1" u="sng" dirty="0" err="1">
                <a:solidFill>
                  <a:schemeClr val="bg2">
                    <a:lumMod val="10000"/>
                  </a:schemeClr>
                </a:solidFill>
                <a:latin typeface="Times New Roman" panose="02020603050405020304" pitchFamily="18" charset="0"/>
                <a:cs typeface="Times New Roman" panose="02020603050405020304" pitchFamily="18" charset="0"/>
              </a:rPr>
              <a:t>入射粒子</a:t>
            </a:r>
            <a:r>
              <a:rPr lang="en-US" sz="2000" b="1" u="sng" dirty="0">
                <a:solidFill>
                  <a:schemeClr val="bg2">
                    <a:lumMod val="10000"/>
                  </a:schemeClr>
                </a:solidFill>
                <a:latin typeface="Times New Roman" panose="02020603050405020304" pitchFamily="18" charset="0"/>
                <a:cs typeface="Times New Roman" panose="02020603050405020304" pitchFamily="18" charset="0"/>
              </a:rPr>
              <a:t>: </a:t>
            </a:r>
          </a:p>
          <a:p>
            <a:pPr marL="285750" indent="-285750">
              <a:buFont typeface="Courier New" panose="02070309020205020404" pitchFamily="49" charset="0"/>
              <a:buChar char="o"/>
            </a:pPr>
            <a:r>
              <a:rPr lang="en-US" dirty="0" err="1">
                <a:solidFill>
                  <a:schemeClr val="bg2">
                    <a:lumMod val="10000"/>
                  </a:schemeClr>
                </a:solidFill>
                <a:latin typeface="Times New Roman" panose="02020603050405020304" pitchFamily="18" charset="0"/>
                <a:cs typeface="Times New Roman" panose="02020603050405020304" pitchFamily="18" charset="0"/>
              </a:rPr>
              <a:t>电子</a:t>
            </a:r>
            <a:endParaRPr lang="en-US" dirty="0">
              <a:solidFill>
                <a:schemeClr val="bg2">
                  <a:lumMod val="10000"/>
                </a:schemeClr>
              </a:solidFill>
              <a:latin typeface="Times New Roman" panose="02020603050405020304" pitchFamily="18" charset="0"/>
              <a:cs typeface="Times New Roman" panose="02020603050405020304" pitchFamily="18" charset="0"/>
            </a:endParaRPr>
          </a:p>
          <a:p>
            <a:pPr marL="800100" lvl="1" indent="-342900">
              <a:buFont typeface="Wingdings" panose="05000000000000000000" pitchFamily="2" charset="2"/>
              <a:buChar char="§"/>
            </a:pPr>
            <a:r>
              <a:rPr lang="en-US" dirty="0" err="1">
                <a:solidFill>
                  <a:schemeClr val="bg2">
                    <a:lumMod val="10000"/>
                  </a:schemeClr>
                </a:solidFill>
                <a:latin typeface="Times New Roman" panose="02020603050405020304" pitchFamily="18" charset="0"/>
                <a:cs typeface="Times New Roman" panose="02020603050405020304" pitchFamily="18" charset="0"/>
              </a:rPr>
              <a:t>优</a:t>
            </a:r>
            <a:r>
              <a:rPr lang="en-US" dirty="0">
                <a:solidFill>
                  <a:schemeClr val="bg2">
                    <a:lumMod val="10000"/>
                  </a:schemeClr>
                </a:solidFill>
                <a:latin typeface="Times New Roman" panose="02020603050405020304" pitchFamily="18" charset="0"/>
                <a:cs typeface="Times New Roman" panose="02020603050405020304" pitchFamily="18" charset="0"/>
              </a:rPr>
              <a:t>: </a:t>
            </a:r>
            <a:r>
              <a:rPr lang="en-US" dirty="0" err="1">
                <a:solidFill>
                  <a:schemeClr val="bg2">
                    <a:lumMod val="10000"/>
                  </a:schemeClr>
                </a:solidFill>
                <a:latin typeface="Times New Roman" panose="02020603050405020304" pitchFamily="18" charset="0"/>
                <a:cs typeface="Times New Roman" panose="02020603050405020304" pitchFamily="18" charset="0"/>
              </a:rPr>
              <a:t>高精度</a:t>
            </a:r>
            <a:r>
              <a:rPr lang="en-US" dirty="0">
                <a:solidFill>
                  <a:schemeClr val="bg2">
                    <a:lumMod val="10000"/>
                  </a:schemeClr>
                </a:solidFill>
                <a:latin typeface="Times New Roman" panose="02020603050405020304" pitchFamily="18" charset="0"/>
                <a:cs typeface="Times New Roman" panose="02020603050405020304" pitchFamily="18" charset="0"/>
              </a:rPr>
              <a:t>, </a:t>
            </a:r>
            <a:r>
              <a:rPr lang="en-US" dirty="0" err="1">
                <a:solidFill>
                  <a:schemeClr val="bg2">
                    <a:lumMod val="10000"/>
                  </a:schemeClr>
                </a:solidFill>
                <a:latin typeface="Times New Roman" panose="02020603050405020304" pitchFamily="18" charset="0"/>
                <a:cs typeface="Times New Roman" panose="02020603050405020304" pitchFamily="18" charset="0"/>
              </a:rPr>
              <a:t>低本底</a:t>
            </a:r>
            <a:endParaRPr lang="en-US" dirty="0">
              <a:solidFill>
                <a:schemeClr val="bg2">
                  <a:lumMod val="10000"/>
                </a:schemeClr>
              </a:solidFill>
              <a:latin typeface="Times New Roman" panose="02020603050405020304" pitchFamily="18" charset="0"/>
              <a:cs typeface="Times New Roman" panose="02020603050405020304" pitchFamily="18" charset="0"/>
            </a:endParaRPr>
          </a:p>
          <a:p>
            <a:pPr marL="800100" lvl="1" indent="-342900">
              <a:buFont typeface="Wingdings" panose="05000000000000000000" pitchFamily="2" charset="2"/>
              <a:buChar char="§"/>
            </a:pPr>
            <a:r>
              <a:rPr lang="en-US" dirty="0" err="1">
                <a:solidFill>
                  <a:schemeClr val="bg2">
                    <a:lumMod val="10000"/>
                  </a:schemeClr>
                </a:solidFill>
                <a:latin typeface="Times New Roman" panose="02020603050405020304" pitchFamily="18" charset="0"/>
                <a:cs typeface="Times New Roman" panose="02020603050405020304" pitchFamily="18" charset="0"/>
              </a:rPr>
              <a:t>劣</a:t>
            </a:r>
            <a:r>
              <a:rPr lang="en-US" dirty="0">
                <a:solidFill>
                  <a:schemeClr val="bg2">
                    <a:lumMod val="10000"/>
                  </a:schemeClr>
                </a:solidFill>
                <a:latin typeface="Times New Roman" panose="02020603050405020304" pitchFamily="18" charset="0"/>
                <a:cs typeface="Times New Roman" panose="02020603050405020304" pitchFamily="18" charset="0"/>
              </a:rPr>
              <a:t>: </a:t>
            </a:r>
            <a:r>
              <a:rPr lang="en-US" dirty="0" err="1">
                <a:solidFill>
                  <a:schemeClr val="bg2">
                    <a:lumMod val="10000"/>
                  </a:schemeClr>
                </a:solidFill>
                <a:latin typeface="Times New Roman" panose="02020603050405020304" pitchFamily="18" charset="0"/>
                <a:cs typeface="Times New Roman" panose="02020603050405020304" pitchFamily="18" charset="0"/>
              </a:rPr>
              <a:t>低反应截面</a:t>
            </a:r>
            <a:r>
              <a:rPr lang="zh-CN" altLang="en-US" dirty="0">
                <a:solidFill>
                  <a:schemeClr val="bg2">
                    <a:lumMod val="10000"/>
                  </a:schemeClr>
                </a:solidFill>
                <a:latin typeface="Times New Roman" panose="02020603050405020304" pitchFamily="18" charset="0"/>
                <a:cs typeface="Times New Roman" panose="02020603050405020304" pitchFamily="18" charset="0"/>
              </a:rPr>
              <a:t>（电磁过程）</a:t>
            </a:r>
            <a:endParaRPr lang="en-US" dirty="0">
              <a:solidFill>
                <a:schemeClr val="bg2">
                  <a:lumMod val="10000"/>
                </a:schemeClr>
              </a:solidFill>
              <a:latin typeface="Times New Roman" panose="02020603050405020304" pitchFamily="18" charset="0"/>
              <a:cs typeface="Times New Roman" panose="02020603050405020304" pitchFamily="18" charset="0"/>
            </a:endParaRPr>
          </a:p>
          <a:p>
            <a:pPr marL="285750" indent="-285750">
              <a:buFont typeface="Courier New" panose="02070309020205020404" pitchFamily="49" charset="0"/>
              <a:buChar char="o"/>
            </a:pPr>
            <a:r>
              <a:rPr lang="en-US" dirty="0" err="1">
                <a:solidFill>
                  <a:schemeClr val="bg2">
                    <a:lumMod val="10000"/>
                  </a:schemeClr>
                </a:solidFill>
                <a:latin typeface="Times New Roman" panose="02020603050405020304" pitchFamily="18" charset="0"/>
                <a:cs typeface="Times New Roman" panose="02020603050405020304" pitchFamily="18" charset="0"/>
              </a:rPr>
              <a:t>质子</a:t>
            </a:r>
            <a:r>
              <a:rPr lang="en-US" dirty="0">
                <a:solidFill>
                  <a:schemeClr val="bg2">
                    <a:lumMod val="10000"/>
                  </a:schemeClr>
                </a:solidFill>
                <a:latin typeface="Times New Roman" panose="02020603050405020304" pitchFamily="18" charset="0"/>
                <a:cs typeface="Times New Roman" panose="02020603050405020304" pitchFamily="18" charset="0"/>
              </a:rPr>
              <a:t>:</a:t>
            </a:r>
          </a:p>
          <a:p>
            <a:pPr marL="800100" lvl="1" indent="-342900">
              <a:buFont typeface="Wingdings" panose="05000000000000000000" pitchFamily="2" charset="2"/>
              <a:buChar char="§"/>
            </a:pPr>
            <a:r>
              <a:rPr lang="en-US" dirty="0" err="1">
                <a:solidFill>
                  <a:schemeClr val="bg2">
                    <a:lumMod val="10000"/>
                  </a:schemeClr>
                </a:solidFill>
                <a:latin typeface="Times New Roman" panose="02020603050405020304" pitchFamily="18" charset="0"/>
                <a:cs typeface="Times New Roman" panose="02020603050405020304" pitchFamily="18" charset="0"/>
              </a:rPr>
              <a:t>由</a:t>
            </a:r>
            <a:r>
              <a:rPr lang="en-US" dirty="0">
                <a:solidFill>
                  <a:schemeClr val="bg2">
                    <a:lumMod val="10000"/>
                  </a:schemeClr>
                </a:solidFill>
                <a:latin typeface="Times New Roman" panose="02020603050405020304" pitchFamily="18" charset="0"/>
                <a:cs typeface="Times New Roman" panose="02020603050405020304" pitchFamily="18" charset="0"/>
              </a:rPr>
              <a:t>: </a:t>
            </a:r>
            <a:r>
              <a:rPr lang="en-US" dirty="0" err="1">
                <a:solidFill>
                  <a:schemeClr val="bg2">
                    <a:lumMod val="10000"/>
                  </a:schemeClr>
                </a:solidFill>
                <a:latin typeface="Times New Roman" panose="02020603050405020304" pitchFamily="18" charset="0"/>
                <a:cs typeface="Times New Roman" panose="02020603050405020304" pitchFamily="18" charset="0"/>
              </a:rPr>
              <a:t>高反应截面</a:t>
            </a:r>
            <a:r>
              <a:rPr lang="zh-CN" altLang="en-US" dirty="0">
                <a:solidFill>
                  <a:schemeClr val="bg2">
                    <a:lumMod val="10000"/>
                  </a:schemeClr>
                </a:solidFill>
                <a:latin typeface="Times New Roman" panose="02020603050405020304" pitchFamily="18" charset="0"/>
                <a:cs typeface="Times New Roman" panose="02020603050405020304" pitchFamily="18" charset="0"/>
              </a:rPr>
              <a:t>（强作用）</a:t>
            </a:r>
            <a:endParaRPr lang="en-US" dirty="0">
              <a:solidFill>
                <a:schemeClr val="bg2">
                  <a:lumMod val="10000"/>
                </a:schemeClr>
              </a:solidFill>
              <a:latin typeface="Times New Roman" panose="02020603050405020304" pitchFamily="18" charset="0"/>
              <a:cs typeface="Times New Roman" panose="02020603050405020304" pitchFamily="18" charset="0"/>
            </a:endParaRPr>
          </a:p>
          <a:p>
            <a:pPr marL="800100" lvl="1" indent="-342900">
              <a:buFont typeface="Wingdings" panose="05000000000000000000" pitchFamily="2" charset="2"/>
              <a:buChar char="§"/>
            </a:pPr>
            <a:r>
              <a:rPr lang="en-US" dirty="0" err="1">
                <a:solidFill>
                  <a:schemeClr val="bg2">
                    <a:lumMod val="10000"/>
                  </a:schemeClr>
                </a:solidFill>
                <a:latin typeface="Times New Roman" panose="02020603050405020304" pitchFamily="18" charset="0"/>
                <a:cs typeface="Times New Roman" panose="02020603050405020304" pitchFamily="18" charset="0"/>
              </a:rPr>
              <a:t>劣</a:t>
            </a:r>
            <a:r>
              <a:rPr lang="en-US" dirty="0">
                <a:solidFill>
                  <a:schemeClr val="bg2">
                    <a:lumMod val="10000"/>
                  </a:schemeClr>
                </a:solidFill>
                <a:latin typeface="Times New Roman" panose="02020603050405020304" pitchFamily="18" charset="0"/>
                <a:cs typeface="Times New Roman" panose="02020603050405020304" pitchFamily="18" charset="0"/>
              </a:rPr>
              <a:t>: </a:t>
            </a:r>
            <a:r>
              <a:rPr lang="en-US" dirty="0" err="1">
                <a:solidFill>
                  <a:schemeClr val="bg2">
                    <a:lumMod val="10000"/>
                  </a:schemeClr>
                </a:solidFill>
                <a:latin typeface="Times New Roman" panose="02020603050405020304" pitchFamily="18" charset="0"/>
                <a:cs typeface="Times New Roman" panose="02020603050405020304" pitchFamily="18" charset="0"/>
              </a:rPr>
              <a:t>低精度</a:t>
            </a:r>
            <a:r>
              <a:rPr lang="en-US" dirty="0">
                <a:solidFill>
                  <a:schemeClr val="bg2">
                    <a:lumMod val="10000"/>
                  </a:schemeClr>
                </a:solidFill>
                <a:latin typeface="Times New Roman" panose="02020603050405020304" pitchFamily="18" charset="0"/>
                <a:cs typeface="Times New Roman" panose="02020603050405020304" pitchFamily="18" charset="0"/>
              </a:rPr>
              <a:t>, </a:t>
            </a:r>
            <a:r>
              <a:rPr lang="en-US" dirty="0" err="1">
                <a:solidFill>
                  <a:schemeClr val="bg2">
                    <a:lumMod val="10000"/>
                  </a:schemeClr>
                </a:solidFill>
                <a:latin typeface="Times New Roman" panose="02020603050405020304" pitchFamily="18" charset="0"/>
                <a:cs typeface="Times New Roman" panose="02020603050405020304" pitchFamily="18" charset="0"/>
              </a:rPr>
              <a:t>高本底</a:t>
            </a:r>
            <a:endParaRPr lang="en-US"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141632" y="4283137"/>
            <a:ext cx="4645643" cy="1938992"/>
          </a:xfrm>
          <a:prstGeom prst="rect">
            <a:avLst/>
          </a:prstGeom>
          <a:solidFill>
            <a:schemeClr val="accent5">
              <a:lumMod val="40000"/>
              <a:lumOff val="6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000" b="1" u="sng" dirty="0" err="1">
                <a:solidFill>
                  <a:schemeClr val="bg2">
                    <a:lumMod val="10000"/>
                  </a:schemeClr>
                </a:solidFill>
                <a:latin typeface="Times New Roman" panose="02020603050405020304" pitchFamily="18" charset="0"/>
                <a:cs typeface="Times New Roman" panose="02020603050405020304" pitchFamily="18" charset="0"/>
              </a:rPr>
              <a:t>散射靶</a:t>
            </a:r>
            <a:r>
              <a:rPr lang="en-US" sz="2000" b="1" u="sng" dirty="0">
                <a:solidFill>
                  <a:schemeClr val="bg2">
                    <a:lumMod val="10000"/>
                  </a:schemeClr>
                </a:solidFill>
                <a:latin typeface="Times New Roman" panose="02020603050405020304" pitchFamily="18" charset="0"/>
                <a:cs typeface="Times New Roman" panose="02020603050405020304" pitchFamily="18" charset="0"/>
              </a:rPr>
              <a:t>:</a:t>
            </a:r>
          </a:p>
          <a:p>
            <a:pPr marL="285750" indent="-285750">
              <a:buFont typeface="Courier New" panose="02070309020205020404" pitchFamily="49" charset="0"/>
              <a:buChar char="o"/>
            </a:pPr>
            <a:r>
              <a:rPr lang="en-US" dirty="0">
                <a:solidFill>
                  <a:schemeClr val="bg2">
                    <a:lumMod val="10000"/>
                  </a:schemeClr>
                </a:solidFill>
                <a:latin typeface="Times New Roman" panose="02020603050405020304" pitchFamily="18" charset="0"/>
                <a:cs typeface="Times New Roman" panose="02020603050405020304" pitchFamily="18" charset="0"/>
              </a:rPr>
              <a:t> </a:t>
            </a:r>
            <a:r>
              <a:rPr lang="en-US" dirty="0" err="1">
                <a:solidFill>
                  <a:schemeClr val="bg2">
                    <a:lumMod val="10000"/>
                  </a:schemeClr>
                </a:solidFill>
                <a:latin typeface="Times New Roman" panose="02020603050405020304" pitchFamily="18" charset="0"/>
                <a:cs typeface="Times New Roman" panose="02020603050405020304" pitchFamily="18" charset="0"/>
              </a:rPr>
              <a:t>固定靶</a:t>
            </a:r>
            <a:r>
              <a:rPr lang="en-US" dirty="0">
                <a:solidFill>
                  <a:schemeClr val="bg2">
                    <a:lumMod val="10000"/>
                  </a:schemeClr>
                </a:solidFill>
                <a:latin typeface="Times New Roman" panose="02020603050405020304" pitchFamily="18" charset="0"/>
                <a:cs typeface="Times New Roman" panose="02020603050405020304" pitchFamily="18" charset="0"/>
              </a:rPr>
              <a:t> (</a:t>
            </a:r>
            <a:r>
              <a:rPr lang="en-US" dirty="0" err="1">
                <a:solidFill>
                  <a:schemeClr val="bg2">
                    <a:lumMod val="10000"/>
                  </a:schemeClr>
                </a:solidFill>
                <a:latin typeface="Times New Roman" panose="02020603050405020304" pitchFamily="18" charset="0"/>
                <a:cs typeface="Times New Roman" panose="02020603050405020304" pitchFamily="18" charset="0"/>
              </a:rPr>
              <a:t>气态</a:t>
            </a:r>
            <a:r>
              <a:rPr lang="zh-CN" altLang="en-US" dirty="0">
                <a:solidFill>
                  <a:schemeClr val="bg2">
                    <a:lumMod val="10000"/>
                  </a:schemeClr>
                </a:solidFill>
                <a:latin typeface="Times New Roman" panose="02020603050405020304" pitchFamily="18" charset="0"/>
                <a:cs typeface="Times New Roman" panose="02020603050405020304" pitchFamily="18" charset="0"/>
              </a:rPr>
              <a:t>，液态，固态</a:t>
            </a:r>
            <a:r>
              <a:rPr lang="en-US" dirty="0">
                <a:solidFill>
                  <a:schemeClr val="bg2">
                    <a:lumMod val="10000"/>
                  </a:schemeClr>
                </a:solidFill>
                <a:latin typeface="Times New Roman" panose="02020603050405020304" pitchFamily="18" charset="0"/>
                <a:cs typeface="Times New Roman" panose="02020603050405020304" pitchFamily="18" charset="0"/>
              </a:rPr>
              <a:t>)</a:t>
            </a:r>
          </a:p>
          <a:p>
            <a:pPr marL="800100" lvl="1" indent="-342900">
              <a:buFont typeface="Wingdings" panose="05000000000000000000" pitchFamily="2" charset="2"/>
              <a:buChar char="§"/>
            </a:pPr>
            <a:r>
              <a:rPr lang="en-US" sz="1600" dirty="0" err="1">
                <a:solidFill>
                  <a:schemeClr val="bg2">
                    <a:lumMod val="10000"/>
                  </a:schemeClr>
                </a:solidFill>
                <a:latin typeface="Times New Roman" panose="02020603050405020304" pitchFamily="18" charset="0"/>
                <a:cs typeface="Times New Roman" panose="02020603050405020304" pitchFamily="18" charset="0"/>
              </a:rPr>
              <a:t>优:高流量</a:t>
            </a:r>
            <a:r>
              <a:rPr lang="zh-CN" altLang="en-US" sz="1600" dirty="0">
                <a:solidFill>
                  <a:schemeClr val="bg2">
                    <a:lumMod val="10000"/>
                  </a:schemeClr>
                </a:solidFill>
                <a:latin typeface="Times New Roman" panose="02020603050405020304" pitchFamily="18" charset="0"/>
                <a:cs typeface="Times New Roman" panose="02020603050405020304" pitchFamily="18" charset="0"/>
              </a:rPr>
              <a:t>（密度），丰富的元素可选</a:t>
            </a:r>
            <a:endParaRPr lang="en-US" sz="1600" dirty="0">
              <a:solidFill>
                <a:schemeClr val="bg2">
                  <a:lumMod val="10000"/>
                </a:schemeClr>
              </a:solidFill>
              <a:latin typeface="Times New Roman" panose="02020603050405020304" pitchFamily="18" charset="0"/>
              <a:cs typeface="Times New Roman" panose="02020603050405020304" pitchFamily="18" charset="0"/>
            </a:endParaRPr>
          </a:p>
          <a:p>
            <a:pPr marL="800100" lvl="1" indent="-342900">
              <a:buFont typeface="Wingdings" panose="05000000000000000000" pitchFamily="2" charset="2"/>
              <a:buChar char="§"/>
            </a:pPr>
            <a:r>
              <a:rPr lang="en-US" sz="1600" dirty="0" err="1">
                <a:solidFill>
                  <a:schemeClr val="bg2">
                    <a:lumMod val="10000"/>
                  </a:schemeClr>
                </a:solidFill>
                <a:latin typeface="Times New Roman" panose="02020603050405020304" pitchFamily="18" charset="0"/>
                <a:cs typeface="Times New Roman" panose="02020603050405020304" pitchFamily="18" charset="0"/>
              </a:rPr>
              <a:t>劣</a:t>
            </a:r>
            <a:r>
              <a:rPr lang="zh-CN" altLang="en-US" sz="1600" dirty="0">
                <a:solidFill>
                  <a:schemeClr val="bg2">
                    <a:lumMod val="10000"/>
                  </a:schemeClr>
                </a:solidFill>
                <a:latin typeface="Times New Roman" panose="02020603050405020304" pitchFamily="18" charset="0"/>
                <a:cs typeface="Times New Roman" panose="02020603050405020304" pitchFamily="18" charset="0"/>
              </a:rPr>
              <a:t>：击打和反冲核子难以逃出原子核</a:t>
            </a:r>
            <a:endParaRPr lang="en-US" altLang="zh-CN" sz="16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Font typeface="Courier New" panose="02070309020205020404" pitchFamily="49" charset="0"/>
              <a:buChar char="o"/>
            </a:pPr>
            <a:r>
              <a:rPr lang="en-US" dirty="0" err="1">
                <a:solidFill>
                  <a:schemeClr val="bg2">
                    <a:lumMod val="10000"/>
                  </a:schemeClr>
                </a:solidFill>
                <a:latin typeface="Times New Roman" panose="02020603050405020304" pitchFamily="18" charset="0"/>
                <a:cs typeface="Times New Roman" panose="02020603050405020304" pitchFamily="18" charset="0"/>
              </a:rPr>
              <a:t>离子束流</a:t>
            </a:r>
            <a:r>
              <a:rPr lang="en-US" dirty="0">
                <a:solidFill>
                  <a:schemeClr val="bg2">
                    <a:lumMod val="10000"/>
                  </a:schemeClr>
                </a:solidFill>
                <a:latin typeface="Times New Roman" panose="02020603050405020304" pitchFamily="18" charset="0"/>
                <a:cs typeface="Times New Roman" panose="02020603050405020304" pitchFamily="18" charset="0"/>
              </a:rPr>
              <a:t>:</a:t>
            </a:r>
          </a:p>
          <a:p>
            <a:pPr marL="800100" lvl="1" indent="-342900">
              <a:buFont typeface="Wingdings" panose="05000000000000000000" pitchFamily="2" charset="2"/>
              <a:buChar char="§"/>
            </a:pPr>
            <a:r>
              <a:rPr lang="en-US" sz="1600" dirty="0" err="1">
                <a:solidFill>
                  <a:schemeClr val="bg2">
                    <a:lumMod val="10000"/>
                  </a:schemeClr>
                </a:solidFill>
                <a:latin typeface="Times New Roman" panose="02020603050405020304" pitchFamily="18" charset="0"/>
                <a:cs typeface="Times New Roman" panose="02020603050405020304" pitchFamily="18" charset="0"/>
              </a:rPr>
              <a:t>优</a:t>
            </a:r>
            <a:r>
              <a:rPr lang="en-US" sz="1600" dirty="0">
                <a:solidFill>
                  <a:schemeClr val="bg2">
                    <a:lumMod val="10000"/>
                  </a:schemeClr>
                </a:solidFill>
                <a:latin typeface="Times New Roman" panose="02020603050405020304" pitchFamily="18" charset="0"/>
                <a:cs typeface="Times New Roman" panose="02020603050405020304" pitchFamily="18" charset="0"/>
              </a:rPr>
              <a:t>: </a:t>
            </a:r>
            <a:r>
              <a:rPr lang="en-US" sz="1600" dirty="0" err="1">
                <a:solidFill>
                  <a:schemeClr val="bg2">
                    <a:lumMod val="10000"/>
                  </a:schemeClr>
                </a:solidFill>
                <a:latin typeface="Times New Roman" panose="02020603050405020304" pitchFamily="18" charset="0"/>
                <a:cs typeface="Times New Roman" panose="02020603050405020304" pitchFamily="18" charset="0"/>
              </a:rPr>
              <a:t>容易测量所有末态核子和原子核碎片</a:t>
            </a:r>
            <a:endParaRPr lang="en-US" sz="1600" dirty="0">
              <a:solidFill>
                <a:schemeClr val="bg2">
                  <a:lumMod val="10000"/>
                </a:schemeClr>
              </a:solidFill>
              <a:latin typeface="Times New Roman" panose="02020603050405020304" pitchFamily="18" charset="0"/>
              <a:cs typeface="Times New Roman" panose="02020603050405020304" pitchFamily="18" charset="0"/>
            </a:endParaRPr>
          </a:p>
          <a:p>
            <a:pPr marL="800100" lvl="1" indent="-342900">
              <a:buFont typeface="Wingdings" panose="05000000000000000000" pitchFamily="2" charset="2"/>
              <a:buChar char="§"/>
            </a:pPr>
            <a:r>
              <a:rPr lang="en-US" sz="1600" dirty="0" err="1">
                <a:solidFill>
                  <a:schemeClr val="bg2">
                    <a:lumMod val="10000"/>
                  </a:schemeClr>
                </a:solidFill>
                <a:latin typeface="Times New Roman" panose="02020603050405020304" pitchFamily="18" charset="0"/>
                <a:cs typeface="Times New Roman" panose="02020603050405020304" pitchFamily="18" charset="0"/>
              </a:rPr>
              <a:t>劣</a:t>
            </a:r>
            <a:r>
              <a:rPr lang="en-US" sz="1600" dirty="0">
                <a:solidFill>
                  <a:schemeClr val="bg2">
                    <a:lumMod val="10000"/>
                  </a:schemeClr>
                </a:solidFill>
                <a:latin typeface="Times New Roman" panose="02020603050405020304" pitchFamily="18" charset="0"/>
                <a:cs typeface="Times New Roman" panose="02020603050405020304" pitchFamily="18" charset="0"/>
              </a:rPr>
              <a:t>: </a:t>
            </a:r>
            <a:r>
              <a:rPr lang="en-US" sz="1600" dirty="0" err="1">
                <a:solidFill>
                  <a:schemeClr val="bg2">
                    <a:lumMod val="10000"/>
                  </a:schemeClr>
                </a:solidFill>
                <a:latin typeface="Times New Roman" panose="02020603050405020304" pitchFamily="18" charset="0"/>
                <a:cs typeface="Times New Roman" panose="02020603050405020304" pitchFamily="18" charset="0"/>
              </a:rPr>
              <a:t>低流量</a:t>
            </a:r>
            <a:r>
              <a:rPr lang="en-US" sz="1600" dirty="0">
                <a:solidFill>
                  <a:schemeClr val="bg2">
                    <a:lumMod val="10000"/>
                  </a:schemeClr>
                </a:solidFill>
                <a:latin typeface="Times New Roman" panose="02020603050405020304" pitchFamily="18" charset="0"/>
                <a:cs typeface="Times New Roman" panose="02020603050405020304" pitchFamily="18" charset="0"/>
              </a:rPr>
              <a:t>,</a:t>
            </a:r>
            <a:r>
              <a:rPr lang="zh-CN" altLang="en-US" sz="1600" dirty="0">
                <a:solidFill>
                  <a:schemeClr val="bg2">
                    <a:lumMod val="10000"/>
                  </a:schemeClr>
                </a:solidFill>
                <a:latin typeface="Times New Roman" panose="02020603050405020304" pitchFamily="18" charset="0"/>
                <a:cs typeface="Times New Roman" panose="02020603050405020304" pitchFamily="18" charset="0"/>
              </a:rPr>
              <a:t> 加速器只提供特定原子核</a:t>
            </a:r>
            <a:endParaRPr lang="en-US" sz="16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7325167" y="1069081"/>
            <a:ext cx="4512419" cy="1508105"/>
          </a:xfrm>
          <a:prstGeom prst="rect">
            <a:avLst/>
          </a:prstGeom>
          <a:solidFill>
            <a:srgbClr val="7030A0">
              <a:alpha val="13010"/>
            </a:srgbClr>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000" b="1" u="sng" dirty="0">
                <a:solidFill>
                  <a:schemeClr val="bg2">
                    <a:lumMod val="10000"/>
                  </a:schemeClr>
                </a:solidFill>
                <a:latin typeface="Times New Roman" panose="02020603050405020304" pitchFamily="18" charset="0"/>
                <a:cs typeface="Times New Roman" panose="02020603050405020304" pitchFamily="18" charset="0"/>
              </a:rPr>
              <a:t>Inclusive Measurement</a:t>
            </a:r>
            <a:r>
              <a:rPr lang="zh-CN" altLang="en-US" sz="2000" b="1" u="sng" dirty="0">
                <a:solidFill>
                  <a:schemeClr val="bg2">
                    <a:lumMod val="10000"/>
                  </a:schemeClr>
                </a:solidFill>
                <a:latin typeface="Times New Roman" panose="02020603050405020304" pitchFamily="18" charset="0"/>
                <a:cs typeface="Times New Roman" panose="02020603050405020304" pitchFamily="18" charset="0"/>
              </a:rPr>
              <a:t>（</a:t>
            </a:r>
            <a:r>
              <a:rPr lang="zh-CN" altLang="en-CN" sz="2000" b="1" u="sng" dirty="0">
                <a:solidFill>
                  <a:schemeClr val="bg2">
                    <a:lumMod val="10000"/>
                  </a:schemeClr>
                </a:solidFill>
                <a:latin typeface="Times New Roman" panose="02020603050405020304" pitchFamily="18" charset="0"/>
                <a:cs typeface="Times New Roman" panose="02020603050405020304" pitchFamily="18" charset="0"/>
              </a:rPr>
              <a:t>单举</a:t>
            </a:r>
            <a:r>
              <a:rPr lang="zh-CN" altLang="en-US" sz="2000" b="1" u="sng" dirty="0">
                <a:solidFill>
                  <a:schemeClr val="bg2">
                    <a:lumMod val="10000"/>
                  </a:schemeClr>
                </a:solidFill>
                <a:latin typeface="Times New Roman" panose="02020603050405020304" pitchFamily="18" charset="0"/>
                <a:cs typeface="Times New Roman" panose="02020603050405020304" pitchFamily="18" charset="0"/>
              </a:rPr>
              <a:t>测量</a:t>
            </a:r>
            <a:r>
              <a:rPr lang="en-US" altLang="zh-CN" sz="2000" b="1" u="sng" dirty="0">
                <a:solidFill>
                  <a:schemeClr val="bg2">
                    <a:lumMod val="10000"/>
                  </a:schemeClr>
                </a:solidFill>
                <a:latin typeface="Times New Roman" panose="02020603050405020304" pitchFamily="18" charset="0"/>
                <a:cs typeface="Times New Roman" panose="02020603050405020304" pitchFamily="18" charset="0"/>
              </a:rPr>
              <a:t>,</a:t>
            </a:r>
            <a:r>
              <a:rPr lang="zh-CN" altLang="en-US" sz="2000" b="1" u="sng" dirty="0">
                <a:solidFill>
                  <a:schemeClr val="bg2">
                    <a:lumMod val="10000"/>
                  </a:schemeClr>
                </a:solidFill>
                <a:latin typeface="Times New Roman" panose="02020603050405020304" pitchFamily="18" charset="0"/>
                <a:cs typeface="Times New Roman" panose="02020603050405020304" pitchFamily="18" charset="0"/>
              </a:rPr>
              <a:t>）</a:t>
            </a:r>
            <a:r>
              <a:rPr lang="en-US" sz="2000" b="1" u="sng" dirty="0">
                <a:solidFill>
                  <a:schemeClr val="bg2">
                    <a:lumMod val="10000"/>
                  </a:schemeClr>
                </a:solidFill>
                <a:latin typeface="Times New Roman" panose="02020603050405020304" pitchFamily="18" charset="0"/>
                <a:cs typeface="Times New Roman" panose="02020603050405020304" pitchFamily="18" charset="0"/>
              </a:rPr>
              <a:t>: </a:t>
            </a:r>
          </a:p>
          <a:p>
            <a:pPr marL="285750" indent="-285750">
              <a:buFont typeface="Courier New" panose="02070309020205020404" pitchFamily="49" charset="0"/>
              <a:buChar char="o"/>
            </a:pPr>
            <a:r>
              <a:rPr lang="en-US" dirty="0" err="1">
                <a:solidFill>
                  <a:schemeClr val="bg2">
                    <a:lumMod val="10000"/>
                  </a:schemeClr>
                </a:solidFill>
                <a:latin typeface="Times New Roman" panose="02020603050405020304" pitchFamily="18" charset="0"/>
                <a:cs typeface="Times New Roman" panose="02020603050405020304" pitchFamily="18" charset="0"/>
              </a:rPr>
              <a:t>只测量末态电子</a:t>
            </a:r>
            <a:r>
              <a:rPr lang="en-US" dirty="0">
                <a:solidFill>
                  <a:schemeClr val="bg2">
                    <a:lumMod val="10000"/>
                  </a:schemeClr>
                </a:solidFill>
                <a:latin typeface="Times New Roman" panose="02020603050405020304" pitchFamily="18" charset="0"/>
                <a:cs typeface="Times New Roman" panose="02020603050405020304" pitchFamily="18" charset="0"/>
              </a:rPr>
              <a:t>, A(</a:t>
            </a:r>
            <a:r>
              <a:rPr lang="en-US" dirty="0" err="1">
                <a:solidFill>
                  <a:schemeClr val="bg2">
                    <a:lumMod val="10000"/>
                  </a:schemeClr>
                </a:solidFill>
                <a:latin typeface="Times New Roman" panose="02020603050405020304" pitchFamily="18" charset="0"/>
                <a:cs typeface="Times New Roman" panose="02020603050405020304" pitchFamily="18" charset="0"/>
              </a:rPr>
              <a:t>e,e</a:t>
            </a:r>
            <a:r>
              <a:rPr lang="en-US" dirty="0">
                <a:solidFill>
                  <a:schemeClr val="bg2">
                    <a:lumMod val="10000"/>
                  </a:schemeClr>
                </a:solidFill>
                <a:latin typeface="Times New Roman" panose="02020603050405020304" pitchFamily="18" charset="0"/>
                <a:cs typeface="Times New Roman" panose="02020603050405020304" pitchFamily="18" charset="0"/>
              </a:rPr>
              <a:t>’)</a:t>
            </a:r>
          </a:p>
          <a:p>
            <a:pPr marL="285750" indent="-285750">
              <a:buFont typeface="Courier New" panose="02070309020205020404" pitchFamily="49" charset="0"/>
              <a:buChar char="o"/>
            </a:pPr>
            <a:r>
              <a:rPr lang="en-US" dirty="0" err="1">
                <a:solidFill>
                  <a:schemeClr val="bg2">
                    <a:lumMod val="10000"/>
                  </a:schemeClr>
                </a:solidFill>
                <a:latin typeface="Times New Roman" panose="02020603050405020304" pitchFamily="18" charset="0"/>
                <a:cs typeface="Times New Roman" panose="02020603050405020304" pitchFamily="18" charset="0"/>
              </a:rPr>
              <a:t>测量原子核内部结构对散射的有效回应</a:t>
            </a:r>
            <a:endParaRPr lang="en-US" dirty="0">
              <a:solidFill>
                <a:schemeClr val="bg2">
                  <a:lumMod val="10000"/>
                </a:schemeClr>
              </a:solidFill>
              <a:latin typeface="Times New Roman" panose="02020603050405020304" pitchFamily="18" charset="0"/>
              <a:cs typeface="Times New Roman" panose="02020603050405020304" pitchFamily="18" charset="0"/>
            </a:endParaRPr>
          </a:p>
          <a:p>
            <a:pPr marL="285750" indent="-285750">
              <a:buFont typeface="Courier New" panose="02070309020205020404" pitchFamily="49" charset="0"/>
              <a:buChar char="o"/>
            </a:pPr>
            <a:r>
              <a:rPr lang="en-US" dirty="0" err="1">
                <a:solidFill>
                  <a:schemeClr val="bg2">
                    <a:lumMod val="10000"/>
                  </a:schemeClr>
                </a:solidFill>
                <a:latin typeface="Times New Roman" panose="02020603050405020304" pitchFamily="18" charset="0"/>
                <a:cs typeface="Times New Roman" panose="02020603050405020304" pitchFamily="18" charset="0"/>
              </a:rPr>
              <a:t>不需要考虑击打和反冲核子的末态效应</a:t>
            </a:r>
            <a:r>
              <a:rPr lang="zh-CN" altLang="en-US" dirty="0">
                <a:solidFill>
                  <a:schemeClr val="bg2">
                    <a:lumMod val="10000"/>
                  </a:schemeClr>
                </a:solidFill>
                <a:latin typeface="Times New Roman" panose="02020603050405020304" pitchFamily="18" charset="0"/>
                <a:cs typeface="Times New Roman" panose="02020603050405020304" pitchFamily="18" charset="0"/>
              </a:rPr>
              <a:t>（</a:t>
            </a:r>
            <a:r>
              <a:rPr lang="en-US" altLang="zh-CN" dirty="0">
                <a:solidFill>
                  <a:schemeClr val="bg2">
                    <a:lumMod val="10000"/>
                  </a:schemeClr>
                </a:solidFill>
                <a:latin typeface="Times New Roman" panose="02020603050405020304" pitchFamily="18" charset="0"/>
                <a:cs typeface="Times New Roman" panose="02020603050405020304" pitchFamily="18" charset="0"/>
              </a:rPr>
              <a:t>Final</a:t>
            </a:r>
            <a:r>
              <a:rPr lang="zh-CN" altLang="en-US" dirty="0">
                <a:solidFill>
                  <a:schemeClr val="bg2">
                    <a:lumMod val="10000"/>
                  </a:schemeClr>
                </a:solidFill>
                <a:latin typeface="Times New Roman" panose="02020603050405020304" pitchFamily="18" charset="0"/>
                <a:cs typeface="Times New Roman" panose="02020603050405020304" pitchFamily="18" charset="0"/>
              </a:rPr>
              <a:t> </a:t>
            </a:r>
            <a:r>
              <a:rPr lang="en-US" altLang="zh-CN" dirty="0">
                <a:solidFill>
                  <a:schemeClr val="bg2">
                    <a:lumMod val="10000"/>
                  </a:schemeClr>
                </a:solidFill>
                <a:latin typeface="Times New Roman" panose="02020603050405020304" pitchFamily="18" charset="0"/>
                <a:cs typeface="Times New Roman" panose="02020603050405020304" pitchFamily="18" charset="0"/>
              </a:rPr>
              <a:t>State</a:t>
            </a:r>
            <a:r>
              <a:rPr lang="zh-CN" altLang="en-US" dirty="0">
                <a:solidFill>
                  <a:schemeClr val="bg2">
                    <a:lumMod val="10000"/>
                  </a:schemeClr>
                </a:solidFill>
                <a:latin typeface="Times New Roman" panose="02020603050405020304" pitchFamily="18" charset="0"/>
                <a:cs typeface="Times New Roman" panose="02020603050405020304" pitchFamily="18" charset="0"/>
              </a:rPr>
              <a:t> </a:t>
            </a:r>
            <a:r>
              <a:rPr lang="en-US" altLang="zh-CN" dirty="0">
                <a:solidFill>
                  <a:schemeClr val="bg2">
                    <a:lumMod val="10000"/>
                  </a:schemeClr>
                </a:solidFill>
                <a:latin typeface="Times New Roman" panose="02020603050405020304" pitchFamily="18" charset="0"/>
                <a:cs typeface="Times New Roman" panose="02020603050405020304" pitchFamily="18" charset="0"/>
              </a:rPr>
              <a:t>Interaction</a:t>
            </a:r>
            <a:r>
              <a:rPr lang="zh-CN" altLang="en-US" dirty="0">
                <a:solidFill>
                  <a:schemeClr val="bg2">
                    <a:lumMod val="10000"/>
                  </a:schemeClr>
                </a:solidFill>
                <a:latin typeface="Times New Roman" panose="02020603050405020304" pitchFamily="18" charset="0"/>
                <a:cs typeface="Times New Roman" panose="02020603050405020304" pitchFamily="18" charset="0"/>
              </a:rPr>
              <a:t>，</a:t>
            </a:r>
            <a:r>
              <a:rPr lang="en-US" altLang="zh-CN" dirty="0">
                <a:solidFill>
                  <a:schemeClr val="bg2">
                    <a:lumMod val="10000"/>
                  </a:schemeClr>
                </a:solidFill>
                <a:latin typeface="Times New Roman" panose="02020603050405020304" pitchFamily="18" charset="0"/>
                <a:cs typeface="Times New Roman" panose="02020603050405020304" pitchFamily="18" charset="0"/>
              </a:rPr>
              <a:t>FSI</a:t>
            </a:r>
            <a:r>
              <a:rPr lang="zh-CN" altLang="en-US" dirty="0">
                <a:solidFill>
                  <a:schemeClr val="bg2">
                    <a:lumMod val="10000"/>
                  </a:schemeClr>
                </a:solidFill>
                <a:latin typeface="Times New Roman" panose="02020603050405020304" pitchFamily="18" charset="0"/>
                <a:cs typeface="Times New Roman" panose="02020603050405020304" pitchFamily="18" charset="0"/>
              </a:rPr>
              <a:t>）</a:t>
            </a:r>
            <a:endParaRPr lang="en-US"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7325167" y="5384393"/>
            <a:ext cx="4588369" cy="1231106"/>
          </a:xfrm>
          <a:prstGeom prst="rect">
            <a:avLst/>
          </a:prstGeom>
          <a:solidFill>
            <a:schemeClr val="accent2">
              <a:lumMod val="60000"/>
              <a:lumOff val="40000"/>
              <a:alpha val="65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000" b="1" u="sng" dirty="0">
                <a:solidFill>
                  <a:schemeClr val="bg2">
                    <a:lumMod val="10000"/>
                  </a:schemeClr>
                </a:solidFill>
                <a:latin typeface="Times New Roman" panose="02020603050405020304" pitchFamily="18" charset="0"/>
                <a:cs typeface="Times New Roman" panose="02020603050405020304" pitchFamily="18" charset="0"/>
              </a:rPr>
              <a:t>Exclusive Measurement</a:t>
            </a:r>
            <a:r>
              <a:rPr lang="zh-CN" altLang="en-US" sz="2000" b="1" u="sng" dirty="0">
                <a:solidFill>
                  <a:schemeClr val="bg2">
                    <a:lumMod val="10000"/>
                  </a:schemeClr>
                </a:solidFill>
                <a:latin typeface="Times New Roman" panose="02020603050405020304" pitchFamily="18" charset="0"/>
                <a:cs typeface="Times New Roman" panose="02020603050405020304" pitchFamily="18" charset="0"/>
              </a:rPr>
              <a:t> （</a:t>
            </a:r>
            <a:r>
              <a:rPr lang="zh-CN" altLang="en-CN" sz="2000" b="1" u="sng" dirty="0">
                <a:solidFill>
                  <a:schemeClr val="bg2">
                    <a:lumMod val="10000"/>
                  </a:schemeClr>
                </a:solidFill>
                <a:latin typeface="Times New Roman" panose="02020603050405020304" pitchFamily="18" charset="0"/>
                <a:cs typeface="Times New Roman" panose="02020603050405020304" pitchFamily="18" charset="0"/>
              </a:rPr>
              <a:t>全举</a:t>
            </a:r>
            <a:r>
              <a:rPr lang="zh-CN" altLang="en-US" sz="2000" b="1" u="sng" dirty="0">
                <a:solidFill>
                  <a:schemeClr val="bg2">
                    <a:lumMod val="10000"/>
                  </a:schemeClr>
                </a:solidFill>
                <a:latin typeface="Times New Roman" panose="02020603050405020304" pitchFamily="18" charset="0"/>
                <a:cs typeface="Times New Roman" panose="02020603050405020304" pitchFamily="18" charset="0"/>
              </a:rPr>
              <a:t>测量）</a:t>
            </a:r>
            <a:r>
              <a:rPr lang="en-US" sz="2000" b="1" u="sng" dirty="0">
                <a:solidFill>
                  <a:schemeClr val="bg2">
                    <a:lumMod val="10000"/>
                  </a:schemeClr>
                </a:solidFill>
                <a:latin typeface="Times New Roman" panose="02020603050405020304" pitchFamily="18" charset="0"/>
                <a:cs typeface="Times New Roman" panose="02020603050405020304" pitchFamily="18" charset="0"/>
              </a:rPr>
              <a:t>: </a:t>
            </a:r>
          </a:p>
          <a:p>
            <a:pPr marL="285750" indent="-285750">
              <a:buFont typeface="Courier New" panose="02070309020205020404" pitchFamily="49" charset="0"/>
              <a:buChar char="o"/>
            </a:pPr>
            <a:r>
              <a:rPr lang="en-US" dirty="0" err="1">
                <a:solidFill>
                  <a:schemeClr val="bg2">
                    <a:lumMod val="10000"/>
                  </a:schemeClr>
                </a:solidFill>
                <a:latin typeface="Times New Roman" panose="02020603050405020304" pitchFamily="18" charset="0"/>
                <a:cs typeface="Times New Roman" panose="02020603050405020304" pitchFamily="18" charset="0"/>
              </a:rPr>
              <a:t>探测末态核子</a:t>
            </a:r>
            <a:r>
              <a:rPr lang="en-US" dirty="0">
                <a:solidFill>
                  <a:schemeClr val="bg2">
                    <a:lumMod val="10000"/>
                  </a:schemeClr>
                </a:solidFill>
                <a:latin typeface="Times New Roman" panose="02020603050405020304" pitchFamily="18" charset="0"/>
                <a:cs typeface="Times New Roman" panose="02020603050405020304" pitchFamily="18" charset="0"/>
              </a:rPr>
              <a:t>, A(</a:t>
            </a:r>
            <a:r>
              <a:rPr lang="en-US" dirty="0" err="1">
                <a:solidFill>
                  <a:schemeClr val="bg2">
                    <a:lumMod val="10000"/>
                  </a:schemeClr>
                </a:solidFill>
                <a:latin typeface="Times New Roman" panose="02020603050405020304" pitchFamily="18" charset="0"/>
                <a:cs typeface="Times New Roman" panose="02020603050405020304" pitchFamily="18" charset="0"/>
              </a:rPr>
              <a:t>e,e’pN</a:t>
            </a:r>
            <a:r>
              <a:rPr lang="en-US" dirty="0">
                <a:solidFill>
                  <a:schemeClr val="bg2">
                    <a:lumMod val="10000"/>
                  </a:schemeClr>
                </a:solidFill>
                <a:latin typeface="Times New Roman" panose="02020603050405020304" pitchFamily="18" charset="0"/>
                <a:cs typeface="Times New Roman" panose="02020603050405020304" pitchFamily="18" charset="0"/>
              </a:rPr>
              <a:t>)A-2</a:t>
            </a:r>
          </a:p>
          <a:p>
            <a:pPr marL="285750" indent="-285750">
              <a:buFont typeface="Courier New" panose="02070309020205020404" pitchFamily="49" charset="0"/>
              <a:buChar char="o"/>
            </a:pPr>
            <a:r>
              <a:rPr lang="en-US" dirty="0" err="1">
                <a:solidFill>
                  <a:schemeClr val="bg2">
                    <a:lumMod val="10000"/>
                  </a:schemeClr>
                </a:solidFill>
                <a:latin typeface="Times New Roman" panose="02020603050405020304" pitchFamily="18" charset="0"/>
                <a:cs typeface="Times New Roman" panose="02020603050405020304" pitchFamily="18" charset="0"/>
              </a:rPr>
              <a:t>选取背靠背高动量的撞击和反冲核子</a:t>
            </a:r>
            <a:endParaRPr lang="en-US" dirty="0">
              <a:solidFill>
                <a:schemeClr val="bg2">
                  <a:lumMod val="10000"/>
                </a:schemeClr>
              </a:solidFill>
              <a:latin typeface="Times New Roman" panose="02020603050405020304" pitchFamily="18" charset="0"/>
              <a:cs typeface="Times New Roman" panose="02020603050405020304" pitchFamily="18" charset="0"/>
            </a:endParaRPr>
          </a:p>
          <a:p>
            <a:pPr marL="285750" indent="-285750">
              <a:buFont typeface="Courier New" panose="02070309020205020404" pitchFamily="49" charset="0"/>
              <a:buChar char="o"/>
            </a:pPr>
            <a:r>
              <a:rPr lang="en-US" dirty="0" err="1">
                <a:solidFill>
                  <a:schemeClr val="bg2">
                    <a:lumMod val="10000"/>
                  </a:schemeClr>
                </a:solidFill>
                <a:latin typeface="Times New Roman" panose="02020603050405020304" pitchFamily="18" charset="0"/>
                <a:cs typeface="Times New Roman" panose="02020603050405020304" pitchFamily="18" charset="0"/>
              </a:rPr>
              <a:t>SRC中的核子飞出原子核前受FSI影响</a:t>
            </a:r>
            <a:endParaRPr lang="en-US"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13959" y="1131132"/>
            <a:ext cx="5555917" cy="707886"/>
          </a:xfrm>
          <a:prstGeom prst="rect">
            <a:avLst/>
          </a:prstGeom>
          <a:noFill/>
        </p:spPr>
        <p:txBody>
          <a:bodyPr wrap="square" rtlCol="0">
            <a:spAutoFit/>
          </a:bodyPr>
          <a:lstStyle/>
          <a:p>
            <a:pPr marL="342900" indent="-342900">
              <a:buFont typeface="Wingdings" pitchFamily="2" charset="2"/>
              <a:buChar char="q"/>
            </a:pPr>
            <a:r>
              <a:rPr lang="en-US" sz="2000" dirty="0" err="1">
                <a:solidFill>
                  <a:schemeClr val="bg2">
                    <a:lumMod val="10000"/>
                  </a:schemeClr>
                </a:solidFill>
                <a:latin typeface="Times New Roman" panose="02020603050405020304" pitchFamily="18" charset="0"/>
                <a:cs typeface="Times New Roman" panose="02020603050405020304" pitchFamily="18" charset="0"/>
              </a:rPr>
              <a:t>准弹性散射</a:t>
            </a:r>
            <a:r>
              <a:rPr lang="en-US" sz="2000" dirty="0">
                <a:solidFill>
                  <a:schemeClr val="bg2">
                    <a:lumMod val="10000"/>
                  </a:schemeClr>
                </a:solidFill>
                <a:latin typeface="Times New Roman" panose="02020603050405020304" pitchFamily="18" charset="0"/>
                <a:cs typeface="Times New Roman" panose="02020603050405020304" pitchFamily="18" charset="0"/>
              </a:rPr>
              <a:t>(Quasi-Elastic Scattering </a:t>
            </a:r>
            <a:r>
              <a:rPr lang="zh-CN" altLang="en-US" sz="2000" dirty="0">
                <a:solidFill>
                  <a:schemeClr val="bg2">
                    <a:lumMod val="10000"/>
                  </a:schemeClr>
                </a:solidFill>
                <a:latin typeface="Times New Roman" panose="02020603050405020304" pitchFamily="18" charset="0"/>
                <a:cs typeface="Times New Roman" panose="02020603050405020304" pitchFamily="18" charset="0"/>
              </a:rPr>
              <a:t>，</a:t>
            </a:r>
            <a:r>
              <a:rPr lang="en-US" sz="2000" dirty="0">
                <a:solidFill>
                  <a:schemeClr val="bg2">
                    <a:lumMod val="10000"/>
                  </a:schemeClr>
                </a:solidFill>
                <a:latin typeface="Times New Roman" panose="02020603050405020304" pitchFamily="18" charset="0"/>
                <a:cs typeface="Times New Roman" panose="02020603050405020304" pitchFamily="18" charset="0"/>
              </a:rPr>
              <a:t>QES): </a:t>
            </a:r>
            <a:r>
              <a:rPr lang="en-US" sz="2000" dirty="0" err="1">
                <a:solidFill>
                  <a:schemeClr val="bg2">
                    <a:lumMod val="10000"/>
                  </a:schemeClr>
                </a:solidFill>
                <a:latin typeface="Times New Roman" panose="02020603050405020304" pitchFamily="18" charset="0"/>
                <a:cs typeface="Times New Roman" panose="02020603050405020304" pitchFamily="18" charset="0"/>
              </a:rPr>
              <a:t>将核子从原子核中击打出</a:t>
            </a:r>
            <a:endParaRPr lang="en-US" sz="20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17" name="Text Placeholder 8">
            <a:extLst>
              <a:ext uri="{FF2B5EF4-FFF2-40B4-BE49-F238E27FC236}">
                <a16:creationId xmlns:a16="http://schemas.microsoft.com/office/drawing/2014/main" id="{A3C891DE-7F64-48B7-A431-01470D5F6470}"/>
              </a:ext>
            </a:extLst>
          </p:cNvPr>
          <p:cNvSpPr>
            <a:spLocks noGrp="1"/>
          </p:cNvSpPr>
          <p:nvPr>
            <p:ph type="body" sz="half" idx="2"/>
          </p:nvPr>
        </p:nvSpPr>
        <p:spPr>
          <a:xfrm>
            <a:off x="218369" y="643535"/>
            <a:ext cx="6243894" cy="351623"/>
          </a:xfrm>
        </p:spPr>
        <p:txBody>
          <a:bodyPr/>
          <a:lstStyle/>
          <a:p>
            <a:r>
              <a:rPr lang="zh-CN" altLang="en-US" dirty="0"/>
              <a:t>高能原子核散射实验</a:t>
            </a:r>
            <a:endParaRPr lang="LID4096" dirty="0"/>
          </a:p>
        </p:txBody>
      </p:sp>
      <p:sp>
        <p:nvSpPr>
          <p:cNvPr id="5" name="Slide Number Placeholder 4">
            <a:extLst>
              <a:ext uri="{FF2B5EF4-FFF2-40B4-BE49-F238E27FC236}">
                <a16:creationId xmlns:a16="http://schemas.microsoft.com/office/drawing/2014/main" id="{47E4454A-5184-2449-87B2-BC2A1A887F64}"/>
              </a:ext>
            </a:extLst>
          </p:cNvPr>
          <p:cNvSpPr>
            <a:spLocks noGrp="1"/>
          </p:cNvSpPr>
          <p:nvPr>
            <p:ph type="sldNum" sz="quarter" idx="12"/>
          </p:nvPr>
        </p:nvSpPr>
        <p:spPr/>
        <p:txBody>
          <a:bodyPr/>
          <a:lstStyle/>
          <a:p>
            <a:fld id="{368F8058-DDCF-45E4-8BCD-8D913568A213}" type="slidenum">
              <a:rPr lang="LID4096" smtClean="0"/>
              <a:t>4</a:t>
            </a:fld>
            <a:r>
              <a:rPr lang="en-US" altLang="zh-CN"/>
              <a:t>/22</a:t>
            </a:r>
            <a:endParaRPr lang="LID4096"/>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5F7123-B8C6-4B6E-B9E7-64D1EA6C28C5}"/>
              </a:ext>
            </a:extLst>
          </p:cNvPr>
          <p:cNvSpPr>
            <a:spLocks noGrp="1"/>
          </p:cNvSpPr>
          <p:nvPr>
            <p:ph type="title"/>
          </p:nvPr>
        </p:nvSpPr>
        <p:spPr/>
        <p:txBody>
          <a:bodyPr/>
          <a:lstStyle/>
          <a:p>
            <a:r>
              <a:rPr lang="zh-CN" altLang="en-US" dirty="0"/>
              <a:t>实验测量</a:t>
            </a:r>
            <a:endParaRPr lang="LID4096" dirty="0"/>
          </a:p>
        </p:txBody>
      </p:sp>
      <p:sp>
        <p:nvSpPr>
          <p:cNvPr id="6" name="Text Placeholder 5">
            <a:extLst>
              <a:ext uri="{FF2B5EF4-FFF2-40B4-BE49-F238E27FC236}">
                <a16:creationId xmlns:a16="http://schemas.microsoft.com/office/drawing/2014/main" id="{2507DF8C-9537-4631-B8F1-ADC531F8A59B}"/>
              </a:ext>
            </a:extLst>
          </p:cNvPr>
          <p:cNvSpPr>
            <a:spLocks noGrp="1"/>
          </p:cNvSpPr>
          <p:nvPr>
            <p:ph type="body" sz="half" idx="2"/>
          </p:nvPr>
        </p:nvSpPr>
        <p:spPr/>
        <p:txBody>
          <a:bodyPr/>
          <a:lstStyle/>
          <a:p>
            <a:r>
              <a:rPr lang="en-US" altLang="zh-CN" dirty="0"/>
              <a:t>Thomas Jefferson Lab</a:t>
            </a:r>
            <a:endParaRPr lang="LID4096" dirty="0"/>
          </a:p>
        </p:txBody>
      </p:sp>
      <p:pic>
        <p:nvPicPr>
          <p:cNvPr id="4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5545" y="1782126"/>
            <a:ext cx="7282807" cy="4160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4" descr="E:\Dropbox\China_Trip\Meeting\5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1484" y="1748399"/>
            <a:ext cx="2447689" cy="13831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4" name="Picture 5" descr="E:\Dropbox\China_Trip\Meeting\56155e7b7c625.imag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254" y="2244347"/>
            <a:ext cx="2691072" cy="1774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5" name="Picture 6" descr="E:\Dropbox\China_Trip\Meeting\hks-instal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947" y="4529735"/>
            <a:ext cx="3029814" cy="21492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6" name="Picture 7" descr="E:\Dropbox\China_Trip\Meeting\dp-jefferson-lab-cebaf-accelerator-20151016.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5787" y="4729933"/>
            <a:ext cx="2646871" cy="16643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8" name="Oval 47"/>
          <p:cNvSpPr/>
          <p:nvPr/>
        </p:nvSpPr>
        <p:spPr bwMode="auto">
          <a:xfrm>
            <a:off x="3753198" y="4907920"/>
            <a:ext cx="299779" cy="360040"/>
          </a:xfrm>
          <a:prstGeom prst="ellipse">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latin typeface="Calibri" panose="020F0502020204030204" pitchFamily="34" charset="0"/>
            </a:endParaRPr>
          </a:p>
        </p:txBody>
      </p:sp>
      <p:cxnSp>
        <p:nvCxnSpPr>
          <p:cNvPr id="49" name="Straight Arrow Connector 48"/>
          <p:cNvCxnSpPr/>
          <p:nvPr/>
        </p:nvCxnSpPr>
        <p:spPr bwMode="auto">
          <a:xfrm flipH="1" flipV="1">
            <a:off x="2431640" y="3582950"/>
            <a:ext cx="1398402" cy="1324973"/>
          </a:xfrm>
          <a:prstGeom prst="straightConnector1">
            <a:avLst/>
          </a:prstGeom>
          <a:noFill/>
          <a:ln w="38100" cap="flat" cmpd="sng" algn="ctr">
            <a:solidFill>
              <a:srgbClr val="FFFF00"/>
            </a:solidFill>
            <a:prstDash val="solid"/>
            <a:round/>
            <a:headEnd type="none" w="med" len="med"/>
            <a:tailEnd type="arrow"/>
          </a:ln>
          <a:effectLst/>
        </p:spPr>
      </p:cxnSp>
      <p:sp>
        <p:nvSpPr>
          <p:cNvPr id="50" name="TextBox 49"/>
          <p:cNvSpPr txBox="1"/>
          <p:nvPr/>
        </p:nvSpPr>
        <p:spPr>
          <a:xfrm>
            <a:off x="1733170" y="2287113"/>
            <a:ext cx="891145"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altLang="zh-CN" dirty="0">
                <a:solidFill>
                  <a:srgbClr val="7030A0"/>
                </a:solidFill>
                <a:latin typeface="Comic Sans MS" panose="030F0702030302020204" pitchFamily="66" charset="0"/>
              </a:rPr>
              <a:t>Hall-A</a:t>
            </a:r>
          </a:p>
        </p:txBody>
      </p:sp>
      <p:sp>
        <p:nvSpPr>
          <p:cNvPr id="51" name="TextBox 50"/>
          <p:cNvSpPr txBox="1"/>
          <p:nvPr/>
        </p:nvSpPr>
        <p:spPr>
          <a:xfrm>
            <a:off x="1756489" y="4779684"/>
            <a:ext cx="850483"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altLang="zh-CN" dirty="0">
                <a:solidFill>
                  <a:srgbClr val="7030A0"/>
                </a:solidFill>
                <a:latin typeface="Comic Sans MS" panose="030F0702030302020204" pitchFamily="66" charset="0"/>
              </a:rPr>
              <a:t>Hall-B</a:t>
            </a:r>
          </a:p>
        </p:txBody>
      </p:sp>
      <p:sp>
        <p:nvSpPr>
          <p:cNvPr id="52" name="TextBox 51"/>
          <p:cNvSpPr txBox="1"/>
          <p:nvPr/>
        </p:nvSpPr>
        <p:spPr>
          <a:xfrm>
            <a:off x="6124137" y="4595018"/>
            <a:ext cx="868651"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altLang="zh-CN" dirty="0">
                <a:solidFill>
                  <a:srgbClr val="7030A0"/>
                </a:solidFill>
                <a:latin typeface="Comic Sans MS" panose="030F0702030302020204" pitchFamily="66" charset="0"/>
              </a:rPr>
              <a:t>Hall-C</a:t>
            </a:r>
          </a:p>
        </p:txBody>
      </p:sp>
      <p:sp>
        <p:nvSpPr>
          <p:cNvPr id="53" name="TextBox 52"/>
          <p:cNvSpPr txBox="1"/>
          <p:nvPr/>
        </p:nvSpPr>
        <p:spPr>
          <a:xfrm>
            <a:off x="3284027" y="1834424"/>
            <a:ext cx="1070829"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altLang="zh-CN" dirty="0">
                <a:solidFill>
                  <a:srgbClr val="7030A0"/>
                </a:solidFill>
                <a:latin typeface="Comic Sans MS" panose="030F0702030302020204" pitchFamily="66" charset="0"/>
              </a:rPr>
              <a:t>Hall-D</a:t>
            </a:r>
          </a:p>
        </p:txBody>
      </p:sp>
      <p:sp>
        <p:nvSpPr>
          <p:cNvPr id="54" name="Oval 53"/>
          <p:cNvSpPr/>
          <p:nvPr/>
        </p:nvSpPr>
        <p:spPr bwMode="auto">
          <a:xfrm>
            <a:off x="3955110" y="5434002"/>
            <a:ext cx="336770" cy="360040"/>
          </a:xfrm>
          <a:prstGeom prst="ellipse">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latin typeface="Calibri" panose="020F0502020204030204" pitchFamily="34" charset="0"/>
            </a:endParaRPr>
          </a:p>
        </p:txBody>
      </p:sp>
      <p:cxnSp>
        <p:nvCxnSpPr>
          <p:cNvPr id="55" name="Straight Arrow Connector 54"/>
          <p:cNvCxnSpPr/>
          <p:nvPr/>
        </p:nvCxnSpPr>
        <p:spPr bwMode="auto">
          <a:xfrm flipH="1">
            <a:off x="4314704" y="4873968"/>
            <a:ext cx="584660" cy="678360"/>
          </a:xfrm>
          <a:prstGeom prst="straightConnector1">
            <a:avLst/>
          </a:prstGeom>
          <a:noFill/>
          <a:ln w="38100" cap="flat" cmpd="sng" algn="ctr">
            <a:solidFill>
              <a:srgbClr val="FF0000"/>
            </a:solidFill>
            <a:prstDash val="solid"/>
            <a:round/>
            <a:headEnd type="none" w="med" len="med"/>
            <a:tailEnd type="arrow"/>
          </a:ln>
          <a:effectLst/>
        </p:spPr>
      </p:cxnSp>
      <p:sp>
        <p:nvSpPr>
          <p:cNvPr id="56" name="Oval 55"/>
          <p:cNvSpPr/>
          <p:nvPr/>
        </p:nvSpPr>
        <p:spPr bwMode="auto">
          <a:xfrm>
            <a:off x="3902892" y="5260812"/>
            <a:ext cx="150084" cy="173191"/>
          </a:xfrm>
          <a:prstGeom prst="ellipse">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latin typeface="Calibri" panose="020F0502020204030204" pitchFamily="34" charset="0"/>
            </a:endParaRPr>
          </a:p>
        </p:txBody>
      </p:sp>
      <p:cxnSp>
        <p:nvCxnSpPr>
          <p:cNvPr id="57" name="Straight Arrow Connector 56"/>
          <p:cNvCxnSpPr/>
          <p:nvPr/>
        </p:nvCxnSpPr>
        <p:spPr bwMode="auto">
          <a:xfrm flipH="1">
            <a:off x="4082752" y="4861305"/>
            <a:ext cx="840300" cy="486103"/>
          </a:xfrm>
          <a:prstGeom prst="straightConnector1">
            <a:avLst/>
          </a:prstGeom>
          <a:noFill/>
          <a:ln w="38100" cap="flat" cmpd="sng" algn="ctr">
            <a:solidFill>
              <a:srgbClr val="FF0000"/>
            </a:solidFill>
            <a:prstDash val="solid"/>
            <a:round/>
            <a:headEnd type="none" w="med" len="med"/>
            <a:tailEnd type="arrow"/>
          </a:ln>
          <a:effectLst/>
        </p:spPr>
      </p:cxnSp>
      <p:sp>
        <p:nvSpPr>
          <p:cNvPr id="58" name="Rounded Rectangle 11"/>
          <p:cNvSpPr/>
          <p:nvPr/>
        </p:nvSpPr>
        <p:spPr bwMode="auto">
          <a:xfrm rot="3685099">
            <a:off x="5545658" y="2222641"/>
            <a:ext cx="801726" cy="3279763"/>
          </a:xfrm>
          <a:prstGeom prst="roundRect">
            <a:avLst>
              <a:gd name="adj" fmla="val 48903"/>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latin typeface="Calibri" panose="020F0502020204030204" pitchFamily="34" charset="0"/>
            </a:endParaRPr>
          </a:p>
        </p:txBody>
      </p:sp>
      <p:cxnSp>
        <p:nvCxnSpPr>
          <p:cNvPr id="60" name="Straight Arrow Connector 59"/>
          <p:cNvCxnSpPr/>
          <p:nvPr/>
        </p:nvCxnSpPr>
        <p:spPr bwMode="auto">
          <a:xfrm flipH="1">
            <a:off x="3965804" y="4873968"/>
            <a:ext cx="933560" cy="86680"/>
          </a:xfrm>
          <a:prstGeom prst="straightConnector1">
            <a:avLst/>
          </a:prstGeom>
          <a:noFill/>
          <a:ln w="38100" cap="flat" cmpd="sng" algn="ctr">
            <a:solidFill>
              <a:srgbClr val="FF0000"/>
            </a:solidFill>
            <a:prstDash val="solid"/>
            <a:round/>
            <a:headEnd type="none" w="med" len="med"/>
            <a:tailEnd type="arrow"/>
          </a:ln>
          <a:effectLst/>
        </p:spPr>
      </p:cxnSp>
      <p:cxnSp>
        <p:nvCxnSpPr>
          <p:cNvPr id="61" name="Straight Arrow Connector 60"/>
          <p:cNvCxnSpPr/>
          <p:nvPr/>
        </p:nvCxnSpPr>
        <p:spPr bwMode="auto">
          <a:xfrm flipH="1">
            <a:off x="2780616" y="5367662"/>
            <a:ext cx="1144970" cy="174328"/>
          </a:xfrm>
          <a:prstGeom prst="straightConnector1">
            <a:avLst/>
          </a:prstGeom>
          <a:noFill/>
          <a:ln w="38100" cap="flat" cmpd="sng" algn="ctr">
            <a:solidFill>
              <a:srgbClr val="FFFF00"/>
            </a:solidFill>
            <a:prstDash val="solid"/>
            <a:round/>
            <a:headEnd type="none" w="med" len="med"/>
            <a:tailEnd type="arrow"/>
          </a:ln>
          <a:effectLst/>
        </p:spPr>
      </p:cxnSp>
      <p:cxnSp>
        <p:nvCxnSpPr>
          <p:cNvPr id="62" name="Straight Arrow Connector 61"/>
          <p:cNvCxnSpPr/>
          <p:nvPr/>
        </p:nvCxnSpPr>
        <p:spPr bwMode="auto">
          <a:xfrm>
            <a:off x="4291881" y="5678019"/>
            <a:ext cx="1814110" cy="98630"/>
          </a:xfrm>
          <a:prstGeom prst="straightConnector1">
            <a:avLst/>
          </a:prstGeom>
          <a:noFill/>
          <a:ln w="38100" cap="flat" cmpd="sng" algn="ctr">
            <a:solidFill>
              <a:srgbClr val="FFFF00"/>
            </a:solidFill>
            <a:prstDash val="solid"/>
            <a:round/>
            <a:headEnd type="none" w="med" len="med"/>
            <a:tailEnd type="arrow"/>
          </a:ln>
          <a:effectLst/>
        </p:spPr>
      </p:cxnSp>
      <p:cxnSp>
        <p:nvCxnSpPr>
          <p:cNvPr id="63" name="Straight Arrow Connector 62"/>
          <p:cNvCxnSpPr/>
          <p:nvPr/>
        </p:nvCxnSpPr>
        <p:spPr bwMode="auto">
          <a:xfrm flipH="1" flipV="1">
            <a:off x="5708947" y="2288441"/>
            <a:ext cx="397044" cy="373250"/>
          </a:xfrm>
          <a:prstGeom prst="straightConnector1">
            <a:avLst/>
          </a:prstGeom>
          <a:noFill/>
          <a:ln w="38100" cap="flat" cmpd="sng" algn="ctr">
            <a:solidFill>
              <a:srgbClr val="FFFF00"/>
            </a:solidFill>
            <a:prstDash val="solid"/>
            <a:round/>
            <a:headEnd type="none" w="med" len="med"/>
            <a:tailEnd type="arrow"/>
          </a:ln>
          <a:effectLst/>
        </p:spPr>
      </p:cxnSp>
      <p:sp>
        <p:nvSpPr>
          <p:cNvPr id="64" name="Rectangle 63"/>
          <p:cNvSpPr/>
          <p:nvPr/>
        </p:nvSpPr>
        <p:spPr bwMode="auto">
          <a:xfrm rot="19961521">
            <a:off x="5992115" y="2682208"/>
            <a:ext cx="386587" cy="209202"/>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latin typeface="Calibri" panose="020F0502020204030204" pitchFamily="34" charset="0"/>
            </a:endParaRPr>
          </a:p>
        </p:txBody>
      </p:sp>
      <p:cxnSp>
        <p:nvCxnSpPr>
          <p:cNvPr id="65" name="Straight Arrow Connector 64"/>
          <p:cNvCxnSpPr/>
          <p:nvPr/>
        </p:nvCxnSpPr>
        <p:spPr bwMode="auto">
          <a:xfrm flipH="1" flipV="1">
            <a:off x="6378868" y="2854919"/>
            <a:ext cx="561695" cy="9053"/>
          </a:xfrm>
          <a:prstGeom prst="straightConnector1">
            <a:avLst/>
          </a:prstGeom>
          <a:noFill/>
          <a:ln w="38100" cap="flat" cmpd="sng" algn="ctr">
            <a:solidFill>
              <a:srgbClr val="FF0000"/>
            </a:solidFill>
            <a:prstDash val="solid"/>
            <a:round/>
            <a:headEnd type="none" w="med" len="med"/>
            <a:tailEnd type="arrow"/>
          </a:ln>
          <a:effectLst/>
        </p:spPr>
      </p:cxnSp>
      <p:pic>
        <p:nvPicPr>
          <p:cNvPr id="66" name="Picture 13" descr="http://iamthevoluntourist.com/images/map-of-the-usa-53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83610" y="705993"/>
            <a:ext cx="3960754" cy="2633867"/>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5" descr="http://www.interactions.org/imagebank/images/JL0009H.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15915" y="4083713"/>
            <a:ext cx="2700298" cy="648072"/>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9" descr="http://www.anrinterns.com/go/internships/images/DOE_logo.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564984" y="4870463"/>
            <a:ext cx="1523406" cy="38298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09266" y="1179151"/>
            <a:ext cx="7810875" cy="400110"/>
          </a:xfrm>
          <a:prstGeom prst="rect">
            <a:avLst/>
          </a:prstGeom>
          <a:noFill/>
        </p:spPr>
        <p:txBody>
          <a:bodyPr wrap="square" rtlCol="0">
            <a:spAutoFit/>
          </a:bodyPr>
          <a:lstStyle/>
          <a:p>
            <a:pPr marL="342900" indent="-342900">
              <a:buFont typeface="Wingdings" pitchFamily="2" charset="2"/>
              <a:buChar char="q"/>
            </a:pPr>
            <a:r>
              <a:rPr lang="zh-CN" altLang="en-US" sz="2000" dirty="0">
                <a:solidFill>
                  <a:schemeClr val="tx1">
                    <a:lumMod val="50000"/>
                  </a:schemeClr>
                </a:solidFill>
                <a:latin typeface="Times New Roman" panose="02020603050405020304" pitchFamily="18" charset="0"/>
                <a:cs typeface="Times New Roman" panose="02020603050405020304" pitchFamily="18" charset="0"/>
              </a:rPr>
              <a:t>世界上流强最高的极化电子加速器实验室</a:t>
            </a:r>
            <a:endParaRPr lang="en-US" sz="20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1" name="Star: 5 Points 10"/>
          <p:cNvSpPr/>
          <p:nvPr/>
        </p:nvSpPr>
        <p:spPr bwMode="auto">
          <a:xfrm>
            <a:off x="11353803" y="1556525"/>
            <a:ext cx="253998" cy="309001"/>
          </a:xfrm>
          <a:prstGeom prst="star5">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a:ln>
                <a:noFill/>
              </a:ln>
              <a:solidFill>
                <a:schemeClr val="tx1"/>
              </a:solidFill>
              <a:effectLst/>
              <a:latin typeface="Calibri" panose="020F0502020204030204" pitchFamily="34" charset="0"/>
            </a:endParaRPr>
          </a:p>
        </p:txBody>
      </p:sp>
      <p:sp>
        <p:nvSpPr>
          <p:cNvPr id="2" name="Slide Number Placeholder 1">
            <a:extLst>
              <a:ext uri="{FF2B5EF4-FFF2-40B4-BE49-F238E27FC236}">
                <a16:creationId xmlns:a16="http://schemas.microsoft.com/office/drawing/2014/main" id="{0206F26E-E487-5B4F-9E4B-EE1F8C967F2A}"/>
              </a:ext>
            </a:extLst>
          </p:cNvPr>
          <p:cNvSpPr>
            <a:spLocks noGrp="1"/>
          </p:cNvSpPr>
          <p:nvPr>
            <p:ph type="sldNum" sz="quarter" idx="12"/>
          </p:nvPr>
        </p:nvSpPr>
        <p:spPr/>
        <p:txBody>
          <a:bodyPr/>
          <a:lstStyle/>
          <a:p>
            <a:fld id="{368F8058-DDCF-45E4-8BCD-8D913568A213}" type="slidenum">
              <a:rPr lang="LID4096" smtClean="0"/>
              <a:t>5</a:t>
            </a:fld>
            <a:r>
              <a:rPr lang="en-US" altLang="zh-CN"/>
              <a:t>/22</a:t>
            </a:r>
            <a:endParaRPr lang="LID4096"/>
          </a:p>
        </p:txBody>
      </p:sp>
    </p:spTree>
    <p:extLst>
      <p:ext uri="{BB962C8B-B14F-4D97-AF65-F5344CB8AC3E}">
        <p14:creationId xmlns:p14="http://schemas.microsoft.com/office/powerpoint/2010/main" val="353057006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stretch>
            <a:fillRect/>
          </a:stretch>
        </p:blipFill>
        <p:spPr>
          <a:xfrm rot="21343418">
            <a:off x="6867166" y="1399598"/>
            <a:ext cx="4498773" cy="2481556"/>
          </a:xfrm>
          <a:prstGeom prst="rect">
            <a:avLst/>
          </a:prstGeom>
        </p:spPr>
      </p:pic>
      <p:sp>
        <p:nvSpPr>
          <p:cNvPr id="5" name="Title 4">
            <a:extLst>
              <a:ext uri="{FF2B5EF4-FFF2-40B4-BE49-F238E27FC236}">
                <a16:creationId xmlns:a16="http://schemas.microsoft.com/office/drawing/2014/main" id="{091CB049-7EC2-479B-9216-AC1E7D3067EF}"/>
              </a:ext>
            </a:extLst>
          </p:cNvPr>
          <p:cNvSpPr>
            <a:spLocks noGrp="1"/>
          </p:cNvSpPr>
          <p:nvPr>
            <p:ph type="title"/>
          </p:nvPr>
        </p:nvSpPr>
        <p:spPr/>
        <p:txBody>
          <a:bodyPr/>
          <a:lstStyle/>
          <a:p>
            <a:r>
              <a:rPr lang="zh-CN" altLang="en-US" dirty="0"/>
              <a:t>实验测量</a:t>
            </a:r>
            <a:endParaRPr lang="LID4096" dirty="0"/>
          </a:p>
        </p:txBody>
      </p:sp>
      <p:sp>
        <p:nvSpPr>
          <p:cNvPr id="6" name="Text Placeholder 5">
            <a:extLst>
              <a:ext uri="{FF2B5EF4-FFF2-40B4-BE49-F238E27FC236}">
                <a16:creationId xmlns:a16="http://schemas.microsoft.com/office/drawing/2014/main" id="{A2629E33-9A38-441B-89CA-A1E76167E04D}"/>
              </a:ext>
            </a:extLst>
          </p:cNvPr>
          <p:cNvSpPr>
            <a:spLocks noGrp="1"/>
          </p:cNvSpPr>
          <p:nvPr>
            <p:ph type="body" sz="half" idx="2"/>
          </p:nvPr>
        </p:nvSpPr>
        <p:spPr/>
        <p:txBody>
          <a:bodyPr/>
          <a:lstStyle/>
          <a:p>
            <a:r>
              <a:rPr lang="en-US" dirty="0"/>
              <a:t> </a:t>
            </a:r>
            <a:r>
              <a:rPr lang="zh-CN" altLang="en-US" dirty="0"/>
              <a:t>两种实验探测器系统</a:t>
            </a:r>
            <a:endParaRPr lang="LID4096" dirty="0"/>
          </a:p>
        </p:txBody>
      </p:sp>
      <p:pic>
        <p:nvPicPr>
          <p:cNvPr id="19" name="Picture 18"/>
          <p:cNvPicPr>
            <a:picLocks noChangeAspect="1"/>
          </p:cNvPicPr>
          <p:nvPr/>
        </p:nvPicPr>
        <p:blipFill rotWithShape="1">
          <a:blip r:embed="rId3"/>
          <a:srcRect t="12741"/>
          <a:stretch>
            <a:fillRect/>
          </a:stretch>
        </p:blipFill>
        <p:spPr>
          <a:xfrm>
            <a:off x="209863" y="2164451"/>
            <a:ext cx="5201232" cy="3465552"/>
          </a:xfrm>
          <a:prstGeom prst="rect">
            <a:avLst/>
          </a:prstGeom>
        </p:spPr>
      </p:pic>
      <p:sp>
        <p:nvSpPr>
          <p:cNvPr id="21" name="TextBox 20"/>
          <p:cNvSpPr txBox="1"/>
          <p:nvPr/>
        </p:nvSpPr>
        <p:spPr>
          <a:xfrm>
            <a:off x="1057879" y="5747337"/>
            <a:ext cx="3505200" cy="400110"/>
          </a:xfrm>
          <a:prstGeom prst="rect">
            <a:avLst/>
          </a:prstGeom>
          <a:noFill/>
        </p:spPr>
        <p:txBody>
          <a:bodyPr wrap="square" rtlCol="0">
            <a:spAutoFit/>
          </a:bodyPr>
          <a:lstStyle/>
          <a:p>
            <a:r>
              <a:rPr lang="en-US" sz="2000" dirty="0">
                <a:solidFill>
                  <a:schemeClr val="bg2">
                    <a:lumMod val="10000"/>
                  </a:schemeClr>
                </a:solidFill>
                <a:latin typeface="Times New Roman" panose="02020603050405020304" pitchFamily="18" charset="0"/>
                <a:cs typeface="Times New Roman" panose="02020603050405020304" pitchFamily="18" charset="0"/>
              </a:rPr>
              <a:t>Add third-arm to detector </a:t>
            </a:r>
            <a:r>
              <a:rPr lang="en-US" sz="2000" dirty="0" err="1">
                <a:solidFill>
                  <a:schemeClr val="bg2">
                    <a:lumMod val="10000"/>
                  </a:schemeClr>
                </a:solidFill>
                <a:latin typeface="Times New Roman" panose="02020603050405020304" pitchFamily="18" charset="0"/>
                <a:cs typeface="Times New Roman" panose="02020603050405020304" pitchFamily="18" charset="0"/>
              </a:rPr>
              <a:t>p/n</a:t>
            </a:r>
            <a:endParaRPr lang="en-US" sz="20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6944136" y="861148"/>
            <a:ext cx="4678718" cy="400110"/>
          </a:xfrm>
          <a:prstGeom prst="rect">
            <a:avLst/>
          </a:prstGeom>
          <a:noFill/>
        </p:spPr>
        <p:txBody>
          <a:bodyPr wrap="square" rtlCol="0">
            <a:spAutoFit/>
          </a:bodyPr>
          <a:lstStyle/>
          <a:p>
            <a:r>
              <a:rPr lang="en-US" altLang="zh-CN" sz="2000" b="1" u="sng" dirty="0">
                <a:solidFill>
                  <a:schemeClr val="bg2">
                    <a:lumMod val="10000"/>
                  </a:schemeClr>
                </a:solidFill>
                <a:latin typeface="Times New Roman" panose="02020603050405020304" pitchFamily="18" charset="0"/>
                <a:cs typeface="Times New Roman" panose="02020603050405020304" pitchFamily="18" charset="0"/>
              </a:rPr>
              <a:t>Hall-B CLAS6/CLAS12 (Open Geometry)</a:t>
            </a:r>
            <a:endParaRPr lang="en-US" sz="2000" b="1" u="sng"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244074" y="1659447"/>
            <a:ext cx="6143625" cy="400110"/>
          </a:xfrm>
          <a:prstGeom prst="rect">
            <a:avLst/>
          </a:prstGeom>
          <a:noFill/>
        </p:spPr>
        <p:txBody>
          <a:bodyPr wrap="square" rtlCol="0">
            <a:spAutoFit/>
          </a:bodyPr>
          <a:lstStyle/>
          <a:p>
            <a:r>
              <a:rPr lang="en-US" altLang="zh-CN" sz="2000" b="1" u="sng" dirty="0">
                <a:solidFill>
                  <a:schemeClr val="bg2">
                    <a:lumMod val="10000"/>
                  </a:schemeClr>
                </a:solidFill>
                <a:latin typeface="Times New Roman" panose="02020603050405020304" pitchFamily="18" charset="0"/>
                <a:cs typeface="Times New Roman" panose="02020603050405020304" pitchFamily="18" charset="0"/>
              </a:rPr>
              <a:t>Hall-A HRS / Hall-C HMS (Limited Geometry); </a:t>
            </a:r>
            <a:endParaRPr lang="en-US" sz="2000" b="1" u="sng"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508000" y="1127247"/>
            <a:ext cx="9372600" cy="400110"/>
          </a:xfrm>
          <a:prstGeom prst="rect">
            <a:avLst/>
          </a:prstGeom>
          <a:noFill/>
        </p:spPr>
        <p:txBody>
          <a:bodyPr wrap="square" rtlCol="0">
            <a:spAutoFit/>
          </a:bodyPr>
          <a:lstStyle/>
          <a:p>
            <a:pPr marL="342900" indent="-342900">
              <a:buFont typeface="Wingdings" panose="05000000000000000000" pitchFamily="2" charset="2"/>
              <a:buChar char="§"/>
            </a:pPr>
            <a:r>
              <a:rPr lang="en-US" altLang="zh-CN" sz="2000" dirty="0">
                <a:solidFill>
                  <a:schemeClr val="bg2">
                    <a:lumMod val="10000"/>
                  </a:schemeClr>
                </a:solidFill>
                <a:latin typeface="Times New Roman" panose="02020603050405020304" pitchFamily="18" charset="0"/>
                <a:cs typeface="Times New Roman" panose="02020603050405020304" pitchFamily="18" charset="0"/>
              </a:rPr>
              <a:t>SRC </a:t>
            </a:r>
            <a:r>
              <a:rPr lang="zh-CN" altLang="en-US" sz="2000" dirty="0">
                <a:solidFill>
                  <a:schemeClr val="bg2">
                    <a:lumMod val="10000"/>
                  </a:schemeClr>
                </a:solidFill>
                <a:latin typeface="Times New Roman" panose="02020603050405020304" pitchFamily="18" charset="0"/>
                <a:cs typeface="Times New Roman" panose="02020603050405020304" pitchFamily="18" charset="0"/>
              </a:rPr>
              <a:t>反应截面超小</a:t>
            </a:r>
            <a:r>
              <a:rPr lang="en-US" altLang="zh-CN" sz="2000" dirty="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zh-CN" sz="2000" dirty="0">
                <a:solidFill>
                  <a:schemeClr val="bg2">
                    <a:lumMod val="10000"/>
                  </a:schemeClr>
                </a:solidFill>
                <a:latin typeface="Times New Roman" panose="02020603050405020304" pitchFamily="18" charset="0"/>
                <a:cs typeface="Times New Roman" panose="02020603050405020304" pitchFamily="18" charset="0"/>
              </a:rPr>
              <a:t>  </a:t>
            </a:r>
            <a:r>
              <a:rPr lang="zh-CN" altLang="en-US" sz="2000" dirty="0">
                <a:solidFill>
                  <a:schemeClr val="bg2">
                    <a:lumMod val="10000"/>
                  </a:schemeClr>
                </a:solidFill>
                <a:latin typeface="Times New Roman" panose="02020603050405020304" pitchFamily="18" charset="0"/>
                <a:cs typeface="Times New Roman" panose="02020603050405020304" pitchFamily="18" charset="0"/>
              </a:rPr>
              <a:t>精度</a:t>
            </a:r>
            <a:r>
              <a:rPr lang="en-US" altLang="zh-CN" sz="2000" dirty="0">
                <a:solidFill>
                  <a:schemeClr val="bg2">
                    <a:lumMod val="10000"/>
                  </a:schemeClr>
                </a:solidFill>
                <a:latin typeface="Times New Roman" panose="02020603050405020304" pitchFamily="18" charset="0"/>
                <a:cs typeface="Times New Roman" panose="02020603050405020304" pitchFamily="18" charset="0"/>
              </a:rPr>
              <a:t> vs. </a:t>
            </a:r>
            <a:r>
              <a:rPr lang="zh-CN" altLang="en-US" sz="2000" dirty="0">
                <a:solidFill>
                  <a:schemeClr val="bg2">
                    <a:lumMod val="10000"/>
                  </a:schemeClr>
                </a:solidFill>
                <a:latin typeface="Times New Roman" panose="02020603050405020304" pitchFamily="18" charset="0"/>
                <a:cs typeface="Times New Roman" panose="02020603050405020304" pitchFamily="18" charset="0"/>
              </a:rPr>
              <a:t>统计</a:t>
            </a:r>
            <a:endParaRPr lang="en-US" sz="2000" dirty="0">
              <a:solidFill>
                <a:schemeClr val="bg2">
                  <a:lumMod val="10000"/>
                </a:schemeClr>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1C9670F4-DAD1-384D-8380-C5546C277D92}"/>
              </a:ext>
            </a:extLst>
          </p:cNvPr>
          <p:cNvPicPr>
            <a:picLocks noChangeAspect="1"/>
          </p:cNvPicPr>
          <p:nvPr/>
        </p:nvPicPr>
        <p:blipFill>
          <a:blip r:embed="rId4"/>
          <a:stretch>
            <a:fillRect/>
          </a:stretch>
        </p:blipFill>
        <p:spPr>
          <a:xfrm>
            <a:off x="8355097" y="4045431"/>
            <a:ext cx="2621559" cy="2592841"/>
          </a:xfrm>
          <a:prstGeom prst="rect">
            <a:avLst/>
          </a:prstGeom>
        </p:spPr>
      </p:pic>
      <p:sp>
        <p:nvSpPr>
          <p:cNvPr id="3" name="Slide Number Placeholder 2">
            <a:extLst>
              <a:ext uri="{FF2B5EF4-FFF2-40B4-BE49-F238E27FC236}">
                <a16:creationId xmlns:a16="http://schemas.microsoft.com/office/drawing/2014/main" id="{4005666A-4A2F-B64E-A0A3-BB018D215B38}"/>
              </a:ext>
            </a:extLst>
          </p:cNvPr>
          <p:cNvSpPr>
            <a:spLocks noGrp="1"/>
          </p:cNvSpPr>
          <p:nvPr>
            <p:ph type="sldNum" sz="quarter" idx="12"/>
          </p:nvPr>
        </p:nvSpPr>
        <p:spPr/>
        <p:txBody>
          <a:bodyPr/>
          <a:lstStyle/>
          <a:p>
            <a:fld id="{368F8058-DDCF-45E4-8BCD-8D913568A213}" type="slidenum">
              <a:rPr lang="LID4096" smtClean="0"/>
              <a:t>6</a:t>
            </a:fld>
            <a:r>
              <a:rPr lang="en-US" altLang="zh-CN"/>
              <a:t>/22</a:t>
            </a:r>
            <a:endParaRPr lang="LID4096"/>
          </a:p>
        </p:txBody>
      </p:sp>
    </p:spTree>
    <p:extLst>
      <p:ext uri="{BB962C8B-B14F-4D97-AF65-F5344CB8AC3E}">
        <p14:creationId xmlns:p14="http://schemas.microsoft.com/office/powerpoint/2010/main" val="29284470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18370" y="1181175"/>
            <a:ext cx="2256818" cy="400110"/>
          </a:xfrm>
          <a:prstGeom prst="rect">
            <a:avLst/>
          </a:prstGeom>
          <a:noFill/>
        </p:spPr>
        <p:txBody>
          <a:bodyPr wrap="square" rtlCol="0">
            <a:spAutoFit/>
          </a:bodyPr>
          <a:lstStyle/>
          <a:p>
            <a:pPr marL="342900" indent="-342900">
              <a:spcBef>
                <a:spcPct val="20000"/>
              </a:spcBef>
              <a:buFont typeface="Wingdings" panose="05000000000000000000" pitchFamily="2" charset="2"/>
              <a:buChar char="q"/>
            </a:pPr>
            <a:r>
              <a:rPr lang="zh-CN" altLang="en-US" sz="2000" dirty="0">
                <a:solidFill>
                  <a:schemeClr val="bg2">
                    <a:lumMod val="10000"/>
                  </a:schemeClr>
                </a:solidFill>
                <a:latin typeface="Baskerville Old Face" panose="02020602080505020303" pitchFamily="18" charset="0"/>
                <a:cs typeface="Times New Roman" panose="02020603050405020304" pitchFamily="18" charset="0"/>
              </a:rPr>
              <a:t>关键物理量：</a:t>
            </a:r>
            <a:endParaRPr lang="en-US" sz="2000" dirty="0">
              <a:solidFill>
                <a:schemeClr val="bg2">
                  <a:lumMod val="10000"/>
                </a:schemeClr>
              </a:solidFill>
              <a:latin typeface="Baskerville Old Face" panose="02020602080505020303" pitchFamily="18" charset="0"/>
              <a:cs typeface="Times New Roman" panose="02020603050405020304" pitchFamily="18" charset="0"/>
            </a:endParaRPr>
          </a:p>
        </p:txBody>
      </p:sp>
      <p:sp>
        <p:nvSpPr>
          <p:cNvPr id="41" name="TextBox 40"/>
          <p:cNvSpPr txBox="1"/>
          <p:nvPr/>
        </p:nvSpPr>
        <p:spPr>
          <a:xfrm>
            <a:off x="386624" y="1604101"/>
            <a:ext cx="2571416" cy="508537"/>
          </a:xfrm>
          <a:prstGeom prst="rect">
            <a:avLst/>
          </a:prstGeom>
          <a:noFill/>
        </p:spPr>
        <p:txBody>
          <a:bodyPr wrap="square" rtlCol="0">
            <a:spAutoFit/>
          </a:bodyPr>
          <a:lstStyle/>
          <a:p>
            <a:pPr marL="285750" indent="-285750">
              <a:lnSpc>
                <a:spcPct val="150000"/>
              </a:lnSpc>
              <a:spcBef>
                <a:spcPct val="20000"/>
              </a:spcBef>
            </a:pPr>
            <a:r>
              <a:rPr lang="en-US" sz="2000" dirty="0">
                <a:solidFill>
                  <a:srgbClr val="170AC6"/>
                </a:solidFill>
                <a:latin typeface="Baskerville Old Face" panose="02020602080505020303" pitchFamily="18" charset="0"/>
                <a:cs typeface="Times New Roman" panose="02020603050405020304" pitchFamily="18" charset="0"/>
              </a:rPr>
              <a:t>Momentum Fractions:</a:t>
            </a:r>
          </a:p>
        </p:txBody>
      </p:sp>
      <p:sp>
        <p:nvSpPr>
          <p:cNvPr id="44" name="TextBox 43"/>
          <p:cNvSpPr txBox="1"/>
          <p:nvPr/>
        </p:nvSpPr>
        <p:spPr>
          <a:xfrm>
            <a:off x="405587" y="2166740"/>
            <a:ext cx="3047247" cy="508537"/>
          </a:xfrm>
          <a:prstGeom prst="rect">
            <a:avLst/>
          </a:prstGeom>
          <a:noFill/>
        </p:spPr>
        <p:txBody>
          <a:bodyPr wrap="square" rtlCol="0">
            <a:spAutoFit/>
          </a:bodyPr>
          <a:lstStyle/>
          <a:p>
            <a:pPr marL="285750" indent="-285750">
              <a:lnSpc>
                <a:spcPct val="150000"/>
              </a:lnSpc>
              <a:spcBef>
                <a:spcPct val="20000"/>
              </a:spcBef>
            </a:pPr>
            <a:r>
              <a:rPr lang="en-US" sz="2000" dirty="0">
                <a:solidFill>
                  <a:srgbClr val="170AC6"/>
                </a:solidFill>
                <a:latin typeface="Baskerville Old Face" panose="02020602080505020303" pitchFamily="18" charset="0"/>
                <a:cs typeface="Times New Roman" panose="02020603050405020304" pitchFamily="18" charset="0"/>
              </a:rPr>
              <a:t>Four Momentum Transfer:</a:t>
            </a:r>
          </a:p>
        </p:txBody>
      </p:sp>
      <mc:AlternateContent xmlns:mc="http://schemas.openxmlformats.org/markup-compatibility/2006">
        <mc:Choice xmlns:a14="http://schemas.microsoft.com/office/drawing/2010/main" Requires="a14">
          <p:sp>
            <p:nvSpPr>
              <p:cNvPr id="45" name="TextBox 44"/>
              <p:cNvSpPr txBox="1"/>
              <p:nvPr/>
            </p:nvSpPr>
            <p:spPr>
              <a:xfrm>
                <a:off x="218369" y="2878610"/>
                <a:ext cx="7916484" cy="64094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spcBef>
                    <a:spcPct val="20000"/>
                  </a:spcBef>
                  <a:buFont typeface="Wingdings" panose="05000000000000000000" pitchFamily="2" charset="2"/>
                  <a:buChar char="q"/>
                </a:pPr>
                <a14:m>
                  <m:oMath xmlns:m="http://schemas.openxmlformats.org/officeDocument/2006/math">
                    <m:r>
                      <a:rPr lang="en-US" sz="2000">
                        <a:solidFill>
                          <a:schemeClr val="bg2">
                            <a:lumMod val="10000"/>
                          </a:schemeClr>
                        </a:solidFill>
                        <a:latin typeface="Cambria Math" panose="02040503050406030204" pitchFamily="18" charset="0"/>
                        <a:cs typeface="Times New Roman" panose="02020603050405020304" pitchFamily="18" charset="0"/>
                      </a:rPr>
                      <m:t>1&lt;</m:t>
                    </m:r>
                    <m:r>
                      <a:rPr lang="en-US" sz="2000" i="1">
                        <a:solidFill>
                          <a:schemeClr val="bg2">
                            <a:lumMod val="10000"/>
                          </a:schemeClr>
                        </a:solidFill>
                        <a:latin typeface="Cambria Math" panose="02040503050406030204" pitchFamily="18" charset="0"/>
                        <a:cs typeface="Times New Roman" panose="02020603050405020304" pitchFamily="18" charset="0"/>
                      </a:rPr>
                      <m:t>𝑥</m:t>
                    </m:r>
                    <m:r>
                      <a:rPr lang="en-US" sz="2000" i="1">
                        <a:solidFill>
                          <a:schemeClr val="bg2">
                            <a:lumMod val="10000"/>
                          </a:schemeClr>
                        </a:solidFill>
                        <a:latin typeface="Cambria Math" panose="02040503050406030204" pitchFamily="18" charset="0"/>
                        <a:cs typeface="Times New Roman" panose="02020603050405020304" pitchFamily="18" charset="0"/>
                      </a:rPr>
                      <m:t>=</m:t>
                    </m:r>
                    <m:f>
                      <m:fPr>
                        <m:ctrlPr>
                          <a:rPr lang="bg-BG" sz="2000" i="1">
                            <a:solidFill>
                              <a:schemeClr val="bg2">
                                <a:lumMod val="10000"/>
                              </a:schemeClr>
                            </a:solidFill>
                            <a:latin typeface="Cambria Math" panose="02040503050406030204" pitchFamily="18" charset="0"/>
                            <a:cs typeface="Times New Roman" panose="02020603050405020304" pitchFamily="18" charset="0"/>
                          </a:rPr>
                        </m:ctrlPr>
                      </m:fPr>
                      <m:num>
                        <m:sSup>
                          <m:sSupPr>
                            <m:ctrlPr>
                              <a:rPr lang="bg-BG" sz="2000" i="1">
                                <a:solidFill>
                                  <a:schemeClr val="bg2">
                                    <a:lumMod val="10000"/>
                                  </a:schemeClr>
                                </a:solidFill>
                                <a:latin typeface="Cambria Math" panose="02040503050406030204" pitchFamily="18" charset="0"/>
                                <a:cs typeface="Times New Roman" panose="02020603050405020304" pitchFamily="18" charset="0"/>
                              </a:rPr>
                            </m:ctrlPr>
                          </m:sSupPr>
                          <m:e>
                            <m:r>
                              <a:rPr lang="en-US" sz="2000" i="1">
                                <a:solidFill>
                                  <a:schemeClr val="bg2">
                                    <a:lumMod val="10000"/>
                                  </a:schemeClr>
                                </a:solidFill>
                                <a:latin typeface="Cambria Math" panose="02040503050406030204" pitchFamily="18" charset="0"/>
                                <a:cs typeface="Times New Roman" panose="02020603050405020304" pitchFamily="18" charset="0"/>
                              </a:rPr>
                              <m:t>𝑄</m:t>
                            </m:r>
                          </m:e>
                          <m:sup>
                            <m:r>
                              <a:rPr lang="en-US" sz="2000" i="1">
                                <a:solidFill>
                                  <a:schemeClr val="bg2">
                                    <a:lumMod val="10000"/>
                                  </a:schemeClr>
                                </a:solidFill>
                                <a:latin typeface="Cambria Math" panose="02040503050406030204" pitchFamily="18" charset="0"/>
                                <a:cs typeface="Times New Roman" panose="02020603050405020304" pitchFamily="18" charset="0"/>
                              </a:rPr>
                              <m:t>2</m:t>
                            </m:r>
                          </m:sup>
                        </m:sSup>
                      </m:num>
                      <m:den>
                        <m:r>
                          <a:rPr lang="en-US" sz="2000" i="1">
                            <a:solidFill>
                              <a:schemeClr val="bg2">
                                <a:lumMod val="10000"/>
                              </a:schemeClr>
                            </a:solidFill>
                            <a:latin typeface="Cambria Math" panose="02040503050406030204" pitchFamily="18" charset="0"/>
                            <a:cs typeface="Times New Roman" panose="02020603050405020304" pitchFamily="18" charset="0"/>
                          </a:rPr>
                          <m:t>2</m:t>
                        </m:r>
                        <m:sSub>
                          <m:sSubPr>
                            <m:ctrlPr>
                              <a:rPr lang="en-US" sz="2000" i="1">
                                <a:solidFill>
                                  <a:srgbClr val="FF3300"/>
                                </a:solidFill>
                                <a:latin typeface="Cambria Math" panose="02040503050406030204" pitchFamily="18" charset="0"/>
                                <a:cs typeface="Times New Roman" panose="02020603050405020304" pitchFamily="18" charset="0"/>
                              </a:rPr>
                            </m:ctrlPr>
                          </m:sSubPr>
                          <m:e>
                            <m:r>
                              <a:rPr lang="en-US" sz="2000" i="1">
                                <a:solidFill>
                                  <a:srgbClr val="FF3300"/>
                                </a:solidFill>
                                <a:latin typeface="Cambria Math" panose="02040503050406030204" pitchFamily="18" charset="0"/>
                                <a:cs typeface="Times New Roman" panose="02020603050405020304" pitchFamily="18" charset="0"/>
                              </a:rPr>
                              <m:t>𝑚</m:t>
                            </m:r>
                          </m:e>
                          <m:sub>
                            <m:r>
                              <a:rPr lang="en-US" sz="2000" i="1">
                                <a:solidFill>
                                  <a:srgbClr val="FF3300"/>
                                </a:solidFill>
                                <a:latin typeface="Cambria Math" panose="02040503050406030204" pitchFamily="18" charset="0"/>
                                <a:cs typeface="Times New Roman" panose="02020603050405020304" pitchFamily="18" charset="0"/>
                              </a:rPr>
                              <m:t>𝑝</m:t>
                            </m:r>
                          </m:sub>
                        </m:sSub>
                        <m:r>
                          <a:rPr lang="en-US" sz="2000" i="1">
                            <a:solidFill>
                              <a:schemeClr val="bg2">
                                <a:lumMod val="10000"/>
                              </a:schemeClr>
                            </a:solidFill>
                            <a:latin typeface="Cambria Math" panose="02040503050406030204" pitchFamily="18" charset="0"/>
                            <a:ea typeface="Cambria Math" panose="02040503050406030204" pitchFamily="18" charset="0"/>
                            <a:cs typeface="Cambria Math" panose="02040503050406030204" pitchFamily="18" charset="0"/>
                          </a:rPr>
                          <m:t>𝜐</m:t>
                        </m:r>
                      </m:den>
                    </m:f>
                    <m:r>
                      <a:rPr lang="en-US" sz="2000" i="1">
                        <a:solidFill>
                          <a:schemeClr val="bg2">
                            <a:lumMod val="10000"/>
                          </a:schemeClr>
                        </a:solidFill>
                        <a:latin typeface="Cambria Math" panose="02040503050406030204" pitchFamily="18" charset="0"/>
                        <a:ea typeface="Cambria Math" panose="02040503050406030204" pitchFamily="18" charset="0"/>
                        <a:cs typeface="Cambria Math" panose="02040503050406030204" pitchFamily="18" charset="0"/>
                      </a:rPr>
                      <m:t>&lt;</m:t>
                    </m:r>
                    <m:r>
                      <a:rPr lang="en-US" sz="2000" i="1">
                        <a:solidFill>
                          <a:schemeClr val="bg2">
                            <a:lumMod val="10000"/>
                          </a:schemeClr>
                        </a:solidFill>
                        <a:latin typeface="Cambria Math" panose="02040503050406030204" pitchFamily="18" charset="0"/>
                        <a:ea typeface="Cambria Math" panose="02040503050406030204" pitchFamily="18" charset="0"/>
                        <a:cs typeface="Cambria Math" panose="02040503050406030204" pitchFamily="18" charset="0"/>
                      </a:rPr>
                      <m:t>𝐴</m:t>
                    </m:r>
                  </m:oMath>
                </a14:m>
                <a:r>
                  <a:rPr lang="en-US" sz="2000" dirty="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筛选出原子核中高速运动的核子</a:t>
                </a:r>
                <a:endParaRPr lang="en-US" sz="2000" dirty="0">
                  <a:solidFill>
                    <a:schemeClr val="bg2">
                      <a:lumMod val="10000"/>
                    </a:schemeClr>
                  </a:solidFill>
                  <a:latin typeface="Times New Roman" panose="02020603050405020304" pitchFamily="18" charset="0"/>
                  <a:cs typeface="Times New Roman" panose="02020603050405020304" pitchFamily="18" charset="0"/>
                </a:endParaRPr>
              </a:p>
            </p:txBody>
          </p:sp>
        </mc:Choice>
        <mc:Fallback>
          <p:sp>
            <p:nvSpPr>
              <p:cNvPr id="45" name="TextBox 44"/>
              <p:cNvSpPr txBox="1">
                <a:spLocks noRot="1" noChangeAspect="1" noMove="1" noResize="1" noEditPoints="1" noAdjustHandles="1" noChangeArrowheads="1" noChangeShapeType="1" noTextEdit="1"/>
              </p:cNvSpPr>
              <p:nvPr/>
            </p:nvSpPr>
            <p:spPr>
              <a:xfrm>
                <a:off x="218369" y="2878610"/>
                <a:ext cx="7916484" cy="640945"/>
              </a:xfrm>
              <a:prstGeom prst="rect">
                <a:avLst/>
              </a:prstGeom>
              <a:blipFill>
                <a:blip r:embed="rId3"/>
                <a:stretch>
                  <a:fillRect l="-801"/>
                </a:stretch>
              </a:blipFill>
              <a:ln>
                <a:noFill/>
              </a:ln>
            </p:spPr>
            <p:txBody>
              <a:bodyPr/>
              <a:lstStyle/>
              <a:p>
                <a:r>
                  <a:rPr lang="en-CN">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3368297" y="1461295"/>
                <a:ext cx="1229952" cy="7253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chemeClr val="tx2">
                              <a:lumMod val="50000"/>
                            </a:schemeClr>
                          </a:solidFill>
                          <a:latin typeface="Cambria Math" panose="02040503050406030204" pitchFamily="18" charset="0"/>
                          <a:cs typeface="Times New Roman" panose="02020603050405020304" pitchFamily="18" charset="0"/>
                        </a:rPr>
                        <m:t>𝑥</m:t>
                      </m:r>
                      <m:r>
                        <a:rPr lang="en-US" i="1">
                          <a:solidFill>
                            <a:schemeClr val="tx2">
                              <a:lumMod val="50000"/>
                            </a:schemeClr>
                          </a:solidFill>
                          <a:latin typeface="Cambria Math" panose="02040503050406030204" pitchFamily="18" charset="0"/>
                          <a:cs typeface="Times New Roman" panose="02020603050405020304" pitchFamily="18" charset="0"/>
                        </a:rPr>
                        <m:t>=</m:t>
                      </m:r>
                      <m:f>
                        <m:fPr>
                          <m:ctrlPr>
                            <a:rPr lang="bg-BG" i="1">
                              <a:solidFill>
                                <a:schemeClr val="tx2">
                                  <a:lumMod val="50000"/>
                                </a:schemeClr>
                              </a:solidFill>
                              <a:latin typeface="Cambria Math" panose="02040503050406030204" pitchFamily="18" charset="0"/>
                              <a:cs typeface="Times New Roman" panose="02020603050405020304" pitchFamily="18" charset="0"/>
                            </a:rPr>
                          </m:ctrlPr>
                        </m:fPr>
                        <m:num>
                          <m:sSup>
                            <m:sSupPr>
                              <m:ctrlPr>
                                <a:rPr lang="bg-BG" i="1">
                                  <a:solidFill>
                                    <a:schemeClr val="tx2">
                                      <a:lumMod val="50000"/>
                                    </a:schemeClr>
                                  </a:solidFill>
                                  <a:latin typeface="Cambria Math" panose="02040503050406030204" pitchFamily="18" charset="0"/>
                                  <a:cs typeface="Times New Roman" panose="02020603050405020304" pitchFamily="18" charset="0"/>
                                </a:rPr>
                              </m:ctrlPr>
                            </m:sSupPr>
                            <m:e>
                              <m:r>
                                <a:rPr lang="en-US" i="1">
                                  <a:solidFill>
                                    <a:schemeClr val="tx2">
                                      <a:lumMod val="50000"/>
                                    </a:schemeClr>
                                  </a:solidFill>
                                  <a:latin typeface="Cambria Math" panose="02040503050406030204" pitchFamily="18" charset="0"/>
                                  <a:cs typeface="Times New Roman" panose="02020603050405020304" pitchFamily="18" charset="0"/>
                                </a:rPr>
                                <m:t>𝑄</m:t>
                              </m:r>
                            </m:e>
                            <m:sup>
                              <m:r>
                                <a:rPr lang="en-US" i="1">
                                  <a:solidFill>
                                    <a:schemeClr val="tx2">
                                      <a:lumMod val="50000"/>
                                    </a:schemeClr>
                                  </a:solidFill>
                                  <a:latin typeface="Cambria Math" panose="02040503050406030204" pitchFamily="18" charset="0"/>
                                  <a:cs typeface="Times New Roman" panose="02020603050405020304" pitchFamily="18" charset="0"/>
                                </a:rPr>
                                <m:t>2</m:t>
                              </m:r>
                            </m:sup>
                          </m:sSup>
                        </m:num>
                        <m:den>
                          <m:r>
                            <a:rPr lang="en-US" i="1">
                              <a:solidFill>
                                <a:schemeClr val="tx2">
                                  <a:lumMod val="50000"/>
                                </a:schemeClr>
                              </a:solidFill>
                              <a:latin typeface="Cambria Math" panose="02040503050406030204" pitchFamily="18" charset="0"/>
                              <a:cs typeface="Times New Roman" panose="02020603050405020304" pitchFamily="18" charset="0"/>
                            </a:rPr>
                            <m:t>2</m:t>
                          </m:r>
                          <m:sSub>
                            <m:sSubPr>
                              <m:ctrlPr>
                                <a:rPr lang="en-US" i="1">
                                  <a:solidFill>
                                    <a:schemeClr val="tx2">
                                      <a:lumMod val="50000"/>
                                    </a:schemeClr>
                                  </a:solidFill>
                                  <a:latin typeface="Cambria Math" panose="02040503050406030204" pitchFamily="18" charset="0"/>
                                  <a:cs typeface="Times New Roman" panose="02020603050405020304" pitchFamily="18" charset="0"/>
                                </a:rPr>
                              </m:ctrlPr>
                            </m:sSubPr>
                            <m:e>
                              <m:r>
                                <a:rPr lang="en-US" i="1">
                                  <a:solidFill>
                                    <a:schemeClr val="tx2">
                                      <a:lumMod val="50000"/>
                                    </a:schemeClr>
                                  </a:solidFill>
                                  <a:latin typeface="Cambria Math" panose="02040503050406030204" pitchFamily="18" charset="0"/>
                                  <a:cs typeface="Times New Roman" panose="02020603050405020304" pitchFamily="18" charset="0"/>
                                </a:rPr>
                                <m:t>𝑚</m:t>
                              </m:r>
                            </m:e>
                            <m:sub>
                              <m:r>
                                <a:rPr lang="en-US" i="1">
                                  <a:solidFill>
                                    <a:schemeClr val="tx2">
                                      <a:lumMod val="50000"/>
                                    </a:schemeClr>
                                  </a:solidFill>
                                  <a:latin typeface="Cambria Math" panose="02040503050406030204" pitchFamily="18" charset="0"/>
                                  <a:cs typeface="Times New Roman" panose="02020603050405020304" pitchFamily="18" charset="0"/>
                                </a:rPr>
                                <m:t>𝑝</m:t>
                              </m:r>
                            </m:sub>
                          </m:sSub>
                          <m:r>
                            <a:rPr lang="en-US" i="1">
                              <a:solidFill>
                                <a:schemeClr val="tx2">
                                  <a:lumMod val="50000"/>
                                </a:schemeClr>
                              </a:solidFill>
                              <a:latin typeface="Cambria Math" panose="02040503050406030204" pitchFamily="18" charset="0"/>
                              <a:ea typeface="Cambria Math" panose="02040503050406030204" pitchFamily="18" charset="0"/>
                              <a:cs typeface="Cambria Math" panose="02040503050406030204" pitchFamily="18" charset="0"/>
                            </a:rPr>
                            <m:t>𝜐</m:t>
                          </m:r>
                        </m:den>
                      </m:f>
                    </m:oMath>
                  </m:oMathPara>
                </a14:m>
                <a:endParaRPr lang="en-US" dirty="0">
                  <a:solidFill>
                    <a:schemeClr val="tx2">
                      <a:lumMod val="50000"/>
                    </a:schemeClr>
                  </a:solidFill>
                </a:endParaRPr>
              </a:p>
            </p:txBody>
          </p:sp>
        </mc:Choice>
        <mc:Fallback>
          <p:sp>
            <p:nvSpPr>
              <p:cNvPr id="3" name="Rectangle 2"/>
              <p:cNvSpPr>
                <a:spLocks noRot="1" noChangeAspect="1" noMove="1" noResize="1" noEditPoints="1" noAdjustHandles="1" noChangeArrowheads="1" noChangeShapeType="1" noTextEdit="1"/>
              </p:cNvSpPr>
              <p:nvPr/>
            </p:nvSpPr>
            <p:spPr>
              <a:xfrm>
                <a:off x="3368297" y="1461295"/>
                <a:ext cx="1229952" cy="725391"/>
              </a:xfrm>
              <a:prstGeom prst="rect">
                <a:avLst/>
              </a:prstGeom>
              <a:blipFill>
                <a:blip r:embed="rId4"/>
                <a:stretch>
                  <a:fillRect b="-1724"/>
                </a:stretch>
              </a:blipFill>
            </p:spPr>
            <p:txBody>
              <a:bodyPr/>
              <a:lstStyle/>
              <a:p>
                <a:r>
                  <a:rPr lang="en-CN">
                    <a:noFill/>
                  </a:rPr>
                  <a:t> </a:t>
                </a:r>
              </a:p>
            </p:txBody>
          </p:sp>
        </mc:Fallback>
      </mc:AlternateContent>
      <mc:AlternateContent xmlns:mc="http://schemas.openxmlformats.org/markup-compatibility/2006">
        <mc:Choice xmlns:a14="http://schemas.microsoft.com/office/drawing/2010/main" Requires="a14">
          <p:sp>
            <p:nvSpPr>
              <p:cNvPr id="18" name="Rectangle 17"/>
              <p:cNvSpPr/>
              <p:nvPr/>
            </p:nvSpPr>
            <p:spPr>
              <a:xfrm>
                <a:off x="3452834" y="2284061"/>
                <a:ext cx="2303259" cy="369332"/>
              </a:xfrm>
              <a:prstGeom prst="rect">
                <a:avLst/>
              </a:prstGeom>
            </p:spPr>
            <p:txBody>
              <a:bodyPr wrap="none">
                <a:spAutoFit/>
              </a:bodyPr>
              <a:lstStyle/>
              <a:p>
                <a14:m>
                  <m:oMath xmlns:m="http://schemas.openxmlformats.org/officeDocument/2006/math">
                    <m:sSup>
                      <m:sSupPr>
                        <m:ctrlPr>
                          <a:rPr lang="bg-BG" i="1">
                            <a:solidFill>
                              <a:schemeClr val="tx2">
                                <a:lumMod val="50000"/>
                              </a:schemeClr>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i="1">
                            <a:solidFill>
                              <a:schemeClr val="tx2">
                                <a:lumMod val="50000"/>
                              </a:schemeClr>
                            </a:solidFill>
                            <a:latin typeface="Cambria Math" panose="02040503050406030204" pitchFamily="18" charset="0"/>
                            <a:ea typeface="Times New Roman" panose="02020603050405020304" pitchFamily="18" charset="0"/>
                            <a:cs typeface="Times New Roman" panose="02020603050405020304" pitchFamily="18" charset="0"/>
                          </a:rPr>
                          <m:t>𝑄</m:t>
                        </m:r>
                      </m:e>
                      <m:sup>
                        <m:r>
                          <a:rPr lang="en-US" i="1">
                            <a:solidFill>
                              <a:schemeClr val="tx2">
                                <a:lumMod val="50000"/>
                              </a:schemeClr>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en-US" i="1">
                        <a:solidFill>
                          <a:schemeClr val="tx2">
                            <a:lumMod val="50000"/>
                          </a:schemeClr>
                        </a:solidFill>
                        <a:latin typeface="Cambria Math" panose="02040503050406030204" pitchFamily="18" charset="0"/>
                        <a:ea typeface="Times New Roman" panose="02020603050405020304" pitchFamily="18" charset="0"/>
                        <a:cs typeface="Times New Roman" panose="02020603050405020304" pitchFamily="18" charset="0"/>
                      </a:rPr>
                      <m:t>=4</m:t>
                    </m:r>
                    <m:sSub>
                      <m:sSubPr>
                        <m:ctrlPr>
                          <a:rPr lang="en-US" i="1">
                            <a:solidFill>
                              <a:schemeClr val="tx2">
                                <a:lumMod val="50000"/>
                              </a:schemeClr>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solidFill>
                              <a:schemeClr val="tx2">
                                <a:lumMod val="50000"/>
                              </a:schemeClr>
                            </a:solidFill>
                            <a:latin typeface="Cambria Math" panose="02040503050406030204" pitchFamily="18" charset="0"/>
                            <a:ea typeface="Times New Roman" panose="02020603050405020304" pitchFamily="18" charset="0"/>
                            <a:cs typeface="Times New Roman" panose="02020603050405020304" pitchFamily="18" charset="0"/>
                          </a:rPr>
                          <m:t>𝐸</m:t>
                        </m:r>
                      </m:e>
                      <m:sub>
                        <m:r>
                          <a:rPr lang="en-US" i="1">
                            <a:solidFill>
                              <a:schemeClr val="tx2">
                                <a:lumMod val="50000"/>
                              </a:schemeClr>
                            </a:solidFill>
                            <a:latin typeface="Cambria Math" panose="02040503050406030204" pitchFamily="18" charset="0"/>
                            <a:ea typeface="Times New Roman" panose="02020603050405020304" pitchFamily="18" charset="0"/>
                            <a:cs typeface="Times New Roman" panose="02020603050405020304" pitchFamily="18" charset="0"/>
                          </a:rPr>
                          <m:t>0</m:t>
                        </m:r>
                      </m:sub>
                    </m:sSub>
                    <m:sSup>
                      <m:sSupPr>
                        <m:ctrlPr>
                          <a:rPr lang="en-US" i="1">
                            <a:solidFill>
                              <a:schemeClr val="tx2">
                                <a:lumMod val="50000"/>
                              </a:schemeClr>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i="1">
                            <a:solidFill>
                              <a:schemeClr val="tx2">
                                <a:lumMod val="50000"/>
                              </a:schemeClr>
                            </a:solidFill>
                            <a:latin typeface="Cambria Math" panose="02040503050406030204" pitchFamily="18" charset="0"/>
                            <a:ea typeface="Times New Roman" panose="02020603050405020304" pitchFamily="18" charset="0"/>
                            <a:cs typeface="Times New Roman" panose="02020603050405020304" pitchFamily="18" charset="0"/>
                          </a:rPr>
                          <m:t>𝐸</m:t>
                        </m:r>
                      </m:e>
                      <m:sup>
                        <m:r>
                          <a:rPr lang="en-US" i="1">
                            <a:solidFill>
                              <a:schemeClr val="tx2">
                                <a:lumMod val="50000"/>
                              </a:schemeClr>
                            </a:solidFill>
                            <a:latin typeface="Cambria Math" panose="02040503050406030204" pitchFamily="18" charset="0"/>
                            <a:ea typeface="Times New Roman" panose="02020603050405020304" pitchFamily="18" charset="0"/>
                            <a:cs typeface="Times New Roman" panose="02020603050405020304" pitchFamily="18" charset="0"/>
                          </a:rPr>
                          <m:t>′</m:t>
                        </m:r>
                      </m:sup>
                    </m:sSup>
                    <m:sSup>
                      <m:sSupPr>
                        <m:ctrlPr>
                          <a:rPr lang="bg-BG" i="1">
                            <a:solidFill>
                              <a:schemeClr val="tx2">
                                <a:lumMod val="50000"/>
                              </a:schemeClr>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i="1">
                            <a:solidFill>
                              <a:schemeClr val="tx2">
                                <a:lumMod val="50000"/>
                              </a:schemeClr>
                            </a:solidFill>
                            <a:latin typeface="Cambria Math" panose="02040503050406030204" pitchFamily="18" charset="0"/>
                            <a:ea typeface="Times New Roman" panose="02020603050405020304" pitchFamily="18" charset="0"/>
                            <a:cs typeface="Times New Roman" panose="02020603050405020304" pitchFamily="18" charset="0"/>
                          </a:rPr>
                          <m:t>𝑠𝑖𝑛</m:t>
                        </m:r>
                      </m:e>
                      <m:sup>
                        <m:r>
                          <a:rPr lang="en-US" i="1">
                            <a:solidFill>
                              <a:schemeClr val="tx2">
                                <a:lumMod val="50000"/>
                              </a:schemeClr>
                            </a:solidFill>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en-US" i="1" dirty="0">
                    <a:solidFill>
                      <a:schemeClr val="tx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t>
                </a:r>
                <a14:m>
                  <m:oMath xmlns:m="http://schemas.openxmlformats.org/officeDocument/2006/math">
                    <m:r>
                      <a:rPr lang="en-US" i="1" dirty="0">
                        <a:solidFill>
                          <a:schemeClr val="tx2">
                            <a:lumMod val="50000"/>
                          </a:schemeClr>
                        </a:solidFill>
                        <a:latin typeface="Cambria Math" panose="02040503050406030204" pitchFamily="18" charset="0"/>
                        <a:ea typeface="Times New Roman" panose="02020603050405020304" pitchFamily="18" charset="0"/>
                        <a:cs typeface="Times New Roman" panose="02020603050405020304" pitchFamily="18" charset="0"/>
                      </a:rPr>
                      <m:t>𝜃</m:t>
                    </m:r>
                    <m:r>
                      <a:rPr lang="en-US" i="1" dirty="0">
                        <a:solidFill>
                          <a:schemeClr val="tx2">
                            <a:lumMod val="50000"/>
                          </a:schemeClr>
                        </a:solidFill>
                        <a:latin typeface="Cambria Math" panose="02040503050406030204" pitchFamily="18" charset="0"/>
                        <a:ea typeface="Times New Roman" panose="02020603050405020304" pitchFamily="18" charset="0"/>
                        <a:cs typeface="Times New Roman" panose="02020603050405020304" pitchFamily="18" charset="0"/>
                      </a:rPr>
                      <m:t>/2</m:t>
                    </m:r>
                  </m:oMath>
                </a14:m>
                <a:r>
                  <a:rPr lang="en-US" i="1" dirty="0">
                    <a:solidFill>
                      <a:schemeClr val="tx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t>
                </a:r>
              </a:p>
            </p:txBody>
          </p:sp>
        </mc:Choice>
        <mc:Fallback>
          <p:sp>
            <p:nvSpPr>
              <p:cNvPr id="18" name="Rectangle 17"/>
              <p:cNvSpPr>
                <a:spLocks noRot="1" noChangeAspect="1" noMove="1" noResize="1" noEditPoints="1" noAdjustHandles="1" noChangeArrowheads="1" noChangeShapeType="1" noTextEdit="1"/>
              </p:cNvSpPr>
              <p:nvPr/>
            </p:nvSpPr>
            <p:spPr>
              <a:xfrm>
                <a:off x="3452834" y="2284061"/>
                <a:ext cx="2303259" cy="369332"/>
              </a:xfrm>
              <a:prstGeom prst="rect">
                <a:avLst/>
              </a:prstGeom>
              <a:blipFill>
                <a:blip r:embed="rId5"/>
                <a:stretch>
                  <a:fillRect t="-10345" r="-1093" b="-24138"/>
                </a:stretch>
              </a:blipFill>
            </p:spPr>
            <p:txBody>
              <a:bodyPr/>
              <a:lstStyle/>
              <a:p>
                <a:r>
                  <a:rPr lang="en-CN">
                    <a:noFill/>
                  </a:rPr>
                  <a:t> </a:t>
                </a:r>
              </a:p>
            </p:txBody>
          </p:sp>
        </mc:Fallback>
      </mc:AlternateContent>
      <p:sp>
        <p:nvSpPr>
          <p:cNvPr id="8" name="Title 7">
            <a:extLst>
              <a:ext uri="{FF2B5EF4-FFF2-40B4-BE49-F238E27FC236}">
                <a16:creationId xmlns:a16="http://schemas.microsoft.com/office/drawing/2014/main" id="{8FD32C06-FC37-486C-9070-0A43453E26CE}"/>
              </a:ext>
            </a:extLst>
          </p:cNvPr>
          <p:cNvSpPr>
            <a:spLocks noGrp="1"/>
          </p:cNvSpPr>
          <p:nvPr>
            <p:ph type="title"/>
          </p:nvPr>
        </p:nvSpPr>
        <p:spPr/>
        <p:txBody>
          <a:bodyPr/>
          <a:lstStyle/>
          <a:p>
            <a:r>
              <a:rPr lang="zh-CN" altLang="en-US" dirty="0"/>
              <a:t>实验测量</a:t>
            </a:r>
            <a:endParaRPr lang="LID4096" dirty="0"/>
          </a:p>
        </p:txBody>
      </p:sp>
      <p:sp>
        <p:nvSpPr>
          <p:cNvPr id="9" name="Text Placeholder 8">
            <a:extLst>
              <a:ext uri="{FF2B5EF4-FFF2-40B4-BE49-F238E27FC236}">
                <a16:creationId xmlns:a16="http://schemas.microsoft.com/office/drawing/2014/main" id="{46E49557-54BC-483C-8EDD-1A6A0C793454}"/>
              </a:ext>
            </a:extLst>
          </p:cNvPr>
          <p:cNvSpPr>
            <a:spLocks noGrp="1"/>
          </p:cNvSpPr>
          <p:nvPr>
            <p:ph type="body" sz="half" idx="2"/>
          </p:nvPr>
        </p:nvSpPr>
        <p:spPr/>
        <p:txBody>
          <a:bodyPr/>
          <a:lstStyle/>
          <a:p>
            <a:r>
              <a:rPr lang="zh-CN" altLang="en-US" dirty="0"/>
              <a:t>动量空间选择</a:t>
            </a:r>
            <a:endParaRPr lang="LID4096" dirty="0"/>
          </a:p>
        </p:txBody>
      </p:sp>
      <p:pic>
        <p:nvPicPr>
          <p:cNvPr id="22" name="Picture 2877">
            <a:extLst>
              <a:ext uri="{FF2B5EF4-FFF2-40B4-BE49-F238E27FC236}">
                <a16:creationId xmlns:a16="http://schemas.microsoft.com/office/drawing/2014/main" id="{24474D4A-7D5C-436F-8824-2940B55A78C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1749" y="3413693"/>
            <a:ext cx="4731224" cy="3356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a:extLst>
              <a:ext uri="{FF2B5EF4-FFF2-40B4-BE49-F238E27FC236}">
                <a16:creationId xmlns:a16="http://schemas.microsoft.com/office/drawing/2014/main" id="{302F9E5D-E12C-48E4-B143-ABB8345802BE}"/>
              </a:ext>
            </a:extLst>
          </p:cNvPr>
          <p:cNvSpPr txBox="1"/>
          <p:nvPr/>
        </p:nvSpPr>
        <p:spPr>
          <a:xfrm>
            <a:off x="5256353" y="4111099"/>
            <a:ext cx="6257487" cy="1064907"/>
          </a:xfrm>
          <a:prstGeom prst="rect">
            <a:avLst/>
          </a:prstGeom>
          <a:noFill/>
        </p:spPr>
        <p:txBody>
          <a:bodyPr wrap="square" rtlCol="0">
            <a:spAutoFit/>
          </a:bodyPr>
          <a:lstStyle/>
          <a:p>
            <a:pPr marL="342900" indent="-342900">
              <a:spcBef>
                <a:spcPct val="20000"/>
              </a:spcBef>
              <a:buFont typeface="Wingdings" pitchFamily="2" charset="2"/>
              <a:buChar char="q"/>
            </a:pPr>
            <a:r>
              <a:rPr lang="zh-CN" altLang="en-US" sz="2000" dirty="0">
                <a:solidFill>
                  <a:schemeClr val="bg2">
                    <a:lumMod val="10000"/>
                  </a:schemeClr>
                </a:solidFill>
                <a:latin typeface="Times New Roman" panose="02020603050405020304" pitchFamily="18" charset="0"/>
                <a:cs typeface="Times New Roman" panose="02020603050405020304" pitchFamily="18" charset="0"/>
              </a:rPr>
              <a:t>去除平均场的贡献</a:t>
            </a:r>
            <a:endParaRPr lang="en-US" altLang="zh-CN" sz="2000" dirty="0">
              <a:solidFill>
                <a:schemeClr val="bg2">
                  <a:lumMod val="10000"/>
                </a:schemeClr>
              </a:solidFill>
              <a:latin typeface="Times New Roman" panose="02020603050405020304" pitchFamily="18" charset="0"/>
              <a:cs typeface="Times New Roman" panose="02020603050405020304" pitchFamily="18" charset="0"/>
            </a:endParaRPr>
          </a:p>
          <a:p>
            <a:pPr marL="800100" lvl="1" indent="-342900">
              <a:spcBef>
                <a:spcPct val="20000"/>
              </a:spcBef>
              <a:buFont typeface="Wingdings" panose="05000000000000000000" pitchFamily="2" charset="2"/>
              <a:buChar char="ü"/>
            </a:pPr>
            <a:r>
              <a:rPr lang="en-US" altLang="zh-CN" dirty="0">
                <a:solidFill>
                  <a:schemeClr val="bg2">
                    <a:lumMod val="10000"/>
                  </a:schemeClr>
                </a:solidFill>
                <a:latin typeface="Times New Roman" panose="02020603050405020304" pitchFamily="18" charset="0"/>
                <a:cs typeface="Times New Roman" panose="02020603050405020304" pitchFamily="18" charset="0"/>
              </a:rPr>
              <a:t>I</a:t>
            </a:r>
            <a:r>
              <a:rPr lang="en-US" altLang="zh-CN" dirty="0">
                <a:solidFill>
                  <a:schemeClr val="bg2">
                    <a:lumMod val="10000"/>
                  </a:schemeClr>
                </a:solidFill>
                <a:latin typeface="Times New Roman" panose="02020603050405020304" pitchFamily="18" charset="0"/>
                <a:cs typeface="Times New Roman" panose="02020603050405020304" pitchFamily="18" charset="0"/>
                <a:sym typeface="Wingdings" panose="05000000000000000000"/>
              </a:rPr>
              <a:t>nclusive </a:t>
            </a:r>
            <a:r>
              <a:rPr lang="en-US" altLang="zh-CN" dirty="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zh-CN" dirty="0">
                <a:solidFill>
                  <a:schemeClr val="bg2">
                    <a:lumMod val="10000"/>
                  </a:schemeClr>
                </a:solidFill>
                <a:latin typeface="Times New Roman" panose="02020603050405020304" pitchFamily="18" charset="0"/>
                <a:cs typeface="Times New Roman" panose="02020603050405020304" pitchFamily="18" charset="0"/>
                <a:sym typeface="Wingdings" panose="05000000000000000000"/>
              </a:rPr>
              <a:t> </a:t>
            </a:r>
            <a:r>
              <a:rPr lang="zh-CN" altLang="en-US" dirty="0">
                <a:solidFill>
                  <a:schemeClr val="bg2">
                    <a:lumMod val="10000"/>
                  </a:schemeClr>
                </a:solidFill>
                <a:latin typeface="Times New Roman" panose="02020603050405020304" pitchFamily="18" charset="0"/>
                <a:cs typeface="Times New Roman" panose="02020603050405020304" pitchFamily="18" charset="0"/>
                <a:sym typeface="Wingdings" panose="05000000000000000000"/>
              </a:rPr>
              <a:t>测量</a:t>
            </a:r>
            <a:r>
              <a:rPr lang="en-US" altLang="zh-CN" dirty="0">
                <a:solidFill>
                  <a:schemeClr val="bg2">
                    <a:lumMod val="10000"/>
                  </a:schemeClr>
                </a:solidFill>
                <a:latin typeface="Times New Roman" panose="02020603050405020304" pitchFamily="18" charset="0"/>
                <a:cs typeface="Times New Roman" panose="02020603050405020304" pitchFamily="18" charset="0"/>
                <a:sym typeface="Wingdings" panose="05000000000000000000"/>
              </a:rPr>
              <a:t>QES</a:t>
            </a:r>
            <a:r>
              <a:rPr lang="zh-CN" altLang="en-US" dirty="0">
                <a:solidFill>
                  <a:schemeClr val="bg2">
                    <a:lumMod val="10000"/>
                  </a:schemeClr>
                </a:solidFill>
                <a:latin typeface="Times New Roman" panose="02020603050405020304" pitchFamily="18" charset="0"/>
                <a:cs typeface="Times New Roman" panose="02020603050405020304" pitchFamily="18" charset="0"/>
                <a:sym typeface="Wingdings" panose="05000000000000000000"/>
              </a:rPr>
              <a:t>峰值的下降沿</a:t>
            </a:r>
            <a:r>
              <a:rPr lang="en-US" altLang="zh-CN" dirty="0">
                <a:solidFill>
                  <a:schemeClr val="bg2">
                    <a:lumMod val="10000"/>
                  </a:schemeClr>
                </a:solidFill>
                <a:latin typeface="Times New Roman" panose="02020603050405020304" pitchFamily="18" charset="0"/>
                <a:cs typeface="Times New Roman" panose="02020603050405020304" pitchFamily="18" charset="0"/>
                <a:sym typeface="Wingdings" panose="05000000000000000000"/>
              </a:rPr>
              <a:t> </a:t>
            </a:r>
            <a:r>
              <a:rPr lang="zh-CN" altLang="en-US" dirty="0">
                <a:solidFill>
                  <a:schemeClr val="bg2">
                    <a:lumMod val="10000"/>
                  </a:schemeClr>
                </a:solidFill>
                <a:latin typeface="Times New Roman" panose="02020603050405020304" pitchFamily="18" charset="0"/>
                <a:cs typeface="Times New Roman" panose="02020603050405020304" pitchFamily="18" charset="0"/>
                <a:sym typeface="Wingdings" panose="05000000000000000000"/>
              </a:rPr>
              <a:t>（</a:t>
            </a:r>
            <a:r>
              <a:rPr lang="en-US" altLang="zh-CN" dirty="0">
                <a:solidFill>
                  <a:schemeClr val="bg2">
                    <a:lumMod val="10000"/>
                  </a:schemeClr>
                </a:solidFill>
                <a:latin typeface="Times New Roman" panose="02020603050405020304" pitchFamily="18" charset="0"/>
                <a:cs typeface="Times New Roman" panose="02020603050405020304" pitchFamily="18" charset="0"/>
                <a:sym typeface="Wingdings" panose="05000000000000000000"/>
              </a:rPr>
              <a:t>x&gt;1.4</a:t>
            </a:r>
            <a:r>
              <a:rPr lang="zh-CN" altLang="en-US" dirty="0">
                <a:solidFill>
                  <a:schemeClr val="bg2">
                    <a:lumMod val="10000"/>
                  </a:schemeClr>
                </a:solidFill>
                <a:latin typeface="Times New Roman" panose="02020603050405020304" pitchFamily="18" charset="0"/>
                <a:cs typeface="Times New Roman" panose="02020603050405020304" pitchFamily="18" charset="0"/>
                <a:sym typeface="Wingdings" panose="05000000000000000000"/>
              </a:rPr>
              <a:t>）</a:t>
            </a:r>
            <a:endParaRPr lang="en-US" altLang="zh-CN" dirty="0">
              <a:solidFill>
                <a:schemeClr val="bg2">
                  <a:lumMod val="10000"/>
                </a:schemeClr>
              </a:solidFill>
              <a:latin typeface="Times New Roman" panose="02020603050405020304" pitchFamily="18" charset="0"/>
              <a:cs typeface="Times New Roman" panose="02020603050405020304" pitchFamily="18" charset="0"/>
              <a:sym typeface="Wingdings" panose="05000000000000000000"/>
            </a:endParaRPr>
          </a:p>
          <a:p>
            <a:pPr marL="800100" lvl="1" indent="-342900">
              <a:spcBef>
                <a:spcPct val="20000"/>
              </a:spcBef>
              <a:buFont typeface="Wingdings" panose="05000000000000000000" pitchFamily="2" charset="2"/>
              <a:buChar char="ü"/>
            </a:pPr>
            <a:r>
              <a:rPr lang="en-US" altLang="zh-CN" dirty="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Exclusive  </a:t>
            </a:r>
            <a:r>
              <a:rPr lang="zh-CN" altLang="en-US" dirty="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测量和筛选高动量的核子 </a:t>
            </a:r>
            <a:r>
              <a:rPr lang="en-US" altLang="zh-CN" dirty="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zh-CN" dirty="0">
                <a:solidFill>
                  <a:schemeClr val="bg2">
                    <a:lumMod val="10000"/>
                  </a:schemeClr>
                </a:solidFill>
                <a:latin typeface="Times New Roman" panose="02020603050405020304" pitchFamily="18" charset="0"/>
                <a:cs typeface="Times New Roman" panose="02020603050405020304" pitchFamily="18" charset="0"/>
              </a:rPr>
              <a:t>k&gt;</a:t>
            </a:r>
            <a:r>
              <a:rPr lang="en-US" altLang="zh-CN" dirty="0" err="1">
                <a:solidFill>
                  <a:schemeClr val="bg2">
                    <a:lumMod val="10000"/>
                  </a:schemeClr>
                </a:solidFill>
                <a:latin typeface="Times New Roman" panose="02020603050405020304" pitchFamily="18" charset="0"/>
                <a:cs typeface="Times New Roman" panose="02020603050405020304" pitchFamily="18" charset="0"/>
              </a:rPr>
              <a:t>k</a:t>
            </a:r>
            <a:r>
              <a:rPr lang="en-US" altLang="zh-CN" baseline="-25000" dirty="0" err="1">
                <a:solidFill>
                  <a:schemeClr val="bg2">
                    <a:lumMod val="10000"/>
                  </a:schemeClr>
                </a:solidFill>
                <a:latin typeface="Times New Roman" panose="02020603050405020304" pitchFamily="18" charset="0"/>
                <a:cs typeface="Times New Roman" panose="02020603050405020304" pitchFamily="18" charset="0"/>
              </a:rPr>
              <a:t>Fermi</a:t>
            </a:r>
            <a:r>
              <a:rPr lang="en-US" altLang="zh-CN" dirty="0">
                <a:solidFill>
                  <a:schemeClr val="bg2">
                    <a:lumMod val="10000"/>
                  </a:schemeClr>
                </a:solidFill>
                <a:latin typeface="Times New Roman" panose="02020603050405020304" pitchFamily="18" charset="0"/>
                <a:cs typeface="Times New Roman" panose="02020603050405020304" pitchFamily="18" charset="0"/>
              </a:rPr>
              <a:t>)</a:t>
            </a:r>
          </a:p>
        </p:txBody>
      </p:sp>
      <p:sp>
        <p:nvSpPr>
          <p:cNvPr id="25" name="TextBox 24">
            <a:extLst>
              <a:ext uri="{FF2B5EF4-FFF2-40B4-BE49-F238E27FC236}">
                <a16:creationId xmlns:a16="http://schemas.microsoft.com/office/drawing/2014/main" id="{07E6EBB1-D0B5-436C-97B5-68C41648A882}"/>
              </a:ext>
            </a:extLst>
          </p:cNvPr>
          <p:cNvSpPr txBox="1"/>
          <p:nvPr/>
        </p:nvSpPr>
        <p:spPr>
          <a:xfrm>
            <a:off x="5256353" y="5257082"/>
            <a:ext cx="5943490" cy="1366528"/>
          </a:xfrm>
          <a:prstGeom prst="rect">
            <a:avLst/>
          </a:prstGeom>
          <a:noFill/>
        </p:spPr>
        <p:txBody>
          <a:bodyPr wrap="square">
            <a:spAutoFit/>
          </a:bodyPr>
          <a:lstStyle/>
          <a:p>
            <a:pPr marL="342900" indent="-342900">
              <a:spcBef>
                <a:spcPct val="20000"/>
              </a:spcBef>
              <a:buFont typeface="Wingdings" pitchFamily="2" charset="2"/>
              <a:buChar char="q"/>
            </a:pPr>
            <a:r>
              <a:rPr lang="zh-CN" altLang="en-US" dirty="0">
                <a:solidFill>
                  <a:schemeClr val="bg2">
                    <a:lumMod val="10000"/>
                  </a:schemeClr>
                </a:solidFill>
                <a:latin typeface="Times New Roman" panose="02020603050405020304" pitchFamily="18" charset="0"/>
                <a:cs typeface="Times New Roman" panose="02020603050405020304" pitchFamily="18" charset="0"/>
              </a:rPr>
              <a:t>控制核子末态效应</a:t>
            </a:r>
            <a:r>
              <a:rPr lang="en-US" altLang="zh-CN" dirty="0">
                <a:solidFill>
                  <a:schemeClr val="bg2">
                    <a:lumMod val="10000"/>
                  </a:schemeClr>
                </a:solidFill>
                <a:latin typeface="Times New Roman" panose="02020603050405020304" pitchFamily="18" charset="0"/>
                <a:cs typeface="Times New Roman" panose="02020603050405020304" pitchFamily="18" charset="0"/>
              </a:rPr>
              <a:t> (FSI)</a:t>
            </a:r>
            <a:r>
              <a:rPr lang="zh-CN" altLang="en-US" dirty="0">
                <a:solidFill>
                  <a:schemeClr val="bg2">
                    <a:lumMod val="10000"/>
                  </a:schemeClr>
                </a:solidFill>
                <a:latin typeface="Times New Roman" panose="02020603050405020304" pitchFamily="18" charset="0"/>
                <a:cs typeface="Times New Roman" panose="02020603050405020304" pitchFamily="18" charset="0"/>
              </a:rPr>
              <a:t>：</a:t>
            </a:r>
            <a:endParaRPr lang="en-US" altLang="zh-CN" dirty="0">
              <a:solidFill>
                <a:schemeClr val="bg2">
                  <a:lumMod val="10000"/>
                </a:schemeClr>
              </a:solidFill>
              <a:latin typeface="Times New Roman" panose="02020603050405020304" pitchFamily="18" charset="0"/>
              <a:cs typeface="Times New Roman" panose="02020603050405020304" pitchFamily="18" charset="0"/>
            </a:endParaRPr>
          </a:p>
          <a:p>
            <a:pPr marL="800100" lvl="1" indent="-342900">
              <a:spcBef>
                <a:spcPct val="20000"/>
              </a:spcBef>
              <a:buFont typeface="Courier New" panose="02070309020205020404" pitchFamily="49" charset="0"/>
              <a:buChar char="o"/>
            </a:pPr>
            <a:r>
              <a:rPr lang="zh-CN" altLang="en-US" dirty="0">
                <a:solidFill>
                  <a:schemeClr val="bg2">
                    <a:lumMod val="10000"/>
                  </a:schemeClr>
                </a:solidFill>
                <a:latin typeface="Times New Roman" panose="02020603050405020304" pitchFamily="18" charset="0"/>
                <a:cs typeface="Times New Roman" panose="02020603050405020304" pitchFamily="18" charset="0"/>
              </a:rPr>
              <a:t>核子逃离原子核前会和其他核子再次散射</a:t>
            </a:r>
            <a:endParaRPr lang="en-US" altLang="zh-CN" dirty="0">
              <a:solidFill>
                <a:schemeClr val="bg2">
                  <a:lumMod val="10000"/>
                </a:schemeClr>
              </a:solidFill>
              <a:latin typeface="Times New Roman" panose="02020603050405020304" pitchFamily="18" charset="0"/>
              <a:cs typeface="Times New Roman" panose="02020603050405020304" pitchFamily="18" charset="0"/>
            </a:endParaRPr>
          </a:p>
          <a:p>
            <a:pPr marL="800100" lvl="1" indent="-342900">
              <a:spcBef>
                <a:spcPct val="20000"/>
              </a:spcBef>
              <a:buFont typeface="Courier New" panose="02070309020205020404" pitchFamily="49" charset="0"/>
              <a:buChar char="o"/>
            </a:pPr>
            <a:r>
              <a:rPr lang="zh-CN" altLang="en-US" dirty="0">
                <a:solidFill>
                  <a:schemeClr val="bg2">
                    <a:lumMod val="10000"/>
                  </a:schemeClr>
                </a:solidFill>
                <a:latin typeface="Times New Roman" panose="02020603050405020304" pitchFamily="18" charset="0"/>
                <a:cs typeface="Times New Roman" panose="02020603050405020304" pitchFamily="18" charset="0"/>
              </a:rPr>
              <a:t>特点角度和</a:t>
            </a:r>
            <a:r>
              <a:rPr lang="en-US" altLang="zh-CN" dirty="0">
                <a:solidFill>
                  <a:schemeClr val="bg2">
                    <a:lumMod val="10000"/>
                  </a:schemeClr>
                </a:solidFill>
                <a:latin typeface="Times New Roman" panose="02020603050405020304" pitchFamily="18" charset="0"/>
                <a:cs typeface="Times New Roman" panose="02020603050405020304" pitchFamily="18" charset="0"/>
              </a:rPr>
              <a:t>Q2&gt;1.4 GeV</a:t>
            </a:r>
            <a:r>
              <a:rPr lang="en-US" altLang="zh-CN" baseline="30000" dirty="0">
                <a:solidFill>
                  <a:schemeClr val="bg2">
                    <a:lumMod val="10000"/>
                  </a:schemeClr>
                </a:solidFill>
                <a:latin typeface="Times New Roman" panose="02020603050405020304" pitchFamily="18" charset="0"/>
                <a:cs typeface="Times New Roman" panose="02020603050405020304" pitchFamily="18" charset="0"/>
              </a:rPr>
              <a:t>2</a:t>
            </a:r>
            <a:r>
              <a:rPr lang="en-US" altLang="zh-CN" dirty="0">
                <a:solidFill>
                  <a:schemeClr val="bg2">
                    <a:lumMod val="10000"/>
                  </a:schemeClr>
                </a:solidFill>
                <a:latin typeface="Times New Roman" panose="02020603050405020304" pitchFamily="18" charset="0"/>
                <a:cs typeface="Times New Roman" panose="02020603050405020304" pitchFamily="18" charset="0"/>
              </a:rPr>
              <a:t> </a:t>
            </a:r>
            <a:r>
              <a:rPr lang="en-US" altLang="zh-CN" dirty="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zh-CN" altLang="en-US" dirty="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减弱</a:t>
            </a:r>
            <a:r>
              <a:rPr lang="en-US" altLang="zh-CN" dirty="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FSI</a:t>
            </a:r>
            <a:endParaRPr lang="en-US" dirty="0">
              <a:solidFill>
                <a:schemeClr val="bg2">
                  <a:lumMod val="10000"/>
                </a:schemeClr>
              </a:solidFill>
              <a:latin typeface="Times New Roman" panose="02020603050405020304" pitchFamily="18" charset="0"/>
              <a:cs typeface="Times New Roman" panose="02020603050405020304" pitchFamily="18" charset="0"/>
            </a:endParaRPr>
          </a:p>
          <a:p>
            <a:pPr marL="800100" lvl="1" indent="-342900">
              <a:spcBef>
                <a:spcPct val="20000"/>
              </a:spcBef>
              <a:buFont typeface="Courier New" panose="02070309020205020404" pitchFamily="49" charset="0"/>
              <a:buChar char="o"/>
            </a:pPr>
            <a:r>
              <a:rPr lang="zh-CN" altLang="en-US" dirty="0">
                <a:solidFill>
                  <a:schemeClr val="bg2">
                    <a:lumMod val="10000"/>
                  </a:schemeClr>
                </a:solidFill>
                <a:latin typeface="Times New Roman" panose="02020603050405020304" pitchFamily="18" charset="0"/>
                <a:cs typeface="Times New Roman" panose="02020603050405020304" pitchFamily="18" charset="0"/>
              </a:rPr>
              <a:t>利用特定理论模型修正被改变的末态动量</a:t>
            </a:r>
            <a:endParaRPr lang="en-US" altLang="zh-CN"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5295B46C-33F5-5B40-99AF-6C7593A7093F}"/>
              </a:ext>
            </a:extLst>
          </p:cNvPr>
          <p:cNvSpPr>
            <a:spLocks noGrp="1"/>
          </p:cNvSpPr>
          <p:nvPr>
            <p:ph type="sldNum" sz="quarter" idx="12"/>
          </p:nvPr>
        </p:nvSpPr>
        <p:spPr/>
        <p:txBody>
          <a:bodyPr/>
          <a:lstStyle/>
          <a:p>
            <a:fld id="{368F8058-DDCF-45E4-8BCD-8D913568A213}" type="slidenum">
              <a:rPr lang="LID4096" smtClean="0"/>
              <a:t>7</a:t>
            </a:fld>
            <a:r>
              <a:rPr lang="en-US" altLang="zh-CN"/>
              <a:t>/22</a:t>
            </a:r>
            <a:endParaRPr lang="LID4096"/>
          </a:p>
        </p:txBody>
      </p:sp>
      <p:pic>
        <p:nvPicPr>
          <p:cNvPr id="16" name="Picture 2">
            <a:extLst>
              <a:ext uri="{FF2B5EF4-FFF2-40B4-BE49-F238E27FC236}">
                <a16:creationId xmlns:a16="http://schemas.microsoft.com/office/drawing/2014/main" id="{FFA3BCC7-8D47-544F-9783-294D643DF82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254" t="3093" r="5438" b="4643"/>
          <a:stretch>
            <a:fillRect/>
          </a:stretch>
        </p:blipFill>
        <p:spPr bwMode="auto">
          <a:xfrm>
            <a:off x="7391219" y="853408"/>
            <a:ext cx="4519149" cy="323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a:extLst>
              <a:ext uri="{FF2B5EF4-FFF2-40B4-BE49-F238E27FC236}">
                <a16:creationId xmlns:a16="http://schemas.microsoft.com/office/drawing/2014/main" id="{1259FC9C-AC1A-7240-BC84-1C865EEEAB73}"/>
              </a:ext>
            </a:extLst>
          </p:cNvPr>
          <p:cNvSpPr/>
          <p:nvPr/>
        </p:nvSpPr>
        <p:spPr bwMode="auto">
          <a:xfrm>
            <a:off x="7382251" y="585220"/>
            <a:ext cx="4809748" cy="436418"/>
          </a:xfrm>
          <a:prstGeom prst="rect">
            <a:avLst/>
          </a:prstGeom>
          <a:noFill/>
          <a:ln w="12700" cap="flat">
            <a:noFill/>
            <a:miter lim="800000"/>
            <a:headEnd type="none" w="med" len="med"/>
            <a:tailEnd type="none" w="med" len="med"/>
          </a:ln>
        </p:spPr>
        <p:txBody>
          <a:bodyPr lIns="0" tIns="0" rIns="0" bIns="0" anchor="ctr"/>
          <a:lstStyle/>
          <a:p>
            <a:r>
              <a:rPr lang="en-US" sz="1600" dirty="0">
                <a:solidFill>
                  <a:srgbClr val="3F691E"/>
                </a:solidFill>
                <a:ea typeface="Gill Sans Light" charset="0"/>
                <a:cs typeface="Gill Sans Light" charset="0"/>
              </a:rPr>
              <a:t>         </a:t>
            </a:r>
            <a:r>
              <a:rPr lang="en-US" sz="1600" dirty="0" err="1">
                <a:solidFill>
                  <a:srgbClr val="3F691E"/>
                </a:solidFill>
                <a:ea typeface="Gill Sans Light" charset="0"/>
                <a:cs typeface="Gill Sans Light" charset="0"/>
              </a:rPr>
              <a:t>Benhar</a:t>
            </a:r>
            <a:r>
              <a:rPr lang="en-US" sz="1600" dirty="0">
                <a:solidFill>
                  <a:srgbClr val="3F691E"/>
                </a:solidFill>
                <a:ea typeface="Gill Sans Light" charset="0"/>
                <a:cs typeface="Gill Sans Light" charset="0"/>
              </a:rPr>
              <a:t>, Day, Sick, Rev. Mod. Phys. 80, 189 (2008)</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8" name="TextBox 57"/>
              <p:cNvSpPr txBox="1"/>
              <p:nvPr/>
            </p:nvSpPr>
            <p:spPr>
              <a:xfrm>
                <a:off x="3467468" y="975011"/>
                <a:ext cx="2910609" cy="98187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2">
                              <a:lumMod val="10000"/>
                            </a:schemeClr>
                          </a:solidFill>
                          <a:latin typeface="Cambria Math" panose="02040503050406030204" pitchFamily="18" charset="0"/>
                          <a:ea typeface="Cambria Math" panose="02040503050406030204" pitchFamily="18" charset="0"/>
                        </a:rPr>
                        <m:t>𝑛</m:t>
                      </m:r>
                      <m:d>
                        <m:dPr>
                          <m:ctrlPr>
                            <a:rPr lang="en-US" b="0" i="1" smtClean="0">
                              <a:solidFill>
                                <a:schemeClr val="bg2">
                                  <a:lumMod val="10000"/>
                                </a:schemeClr>
                              </a:solidFill>
                              <a:latin typeface="Cambria Math" panose="02040503050406030204" pitchFamily="18" charset="0"/>
                              <a:ea typeface="Cambria Math" panose="02040503050406030204" pitchFamily="18" charset="0"/>
                            </a:rPr>
                          </m:ctrlPr>
                        </m:dPr>
                        <m:e>
                          <m:r>
                            <a:rPr lang="en-US" b="0" i="1" smtClean="0">
                              <a:solidFill>
                                <a:schemeClr val="bg2">
                                  <a:lumMod val="10000"/>
                                </a:schemeClr>
                              </a:solidFill>
                              <a:latin typeface="Cambria Math" panose="02040503050406030204" pitchFamily="18" charset="0"/>
                              <a:ea typeface="Cambria Math" panose="02040503050406030204" pitchFamily="18" charset="0"/>
                            </a:rPr>
                            <m:t>𝑘</m:t>
                          </m:r>
                        </m:e>
                      </m:d>
                      <m:r>
                        <a:rPr lang="en-US" b="0" i="1" smtClean="0">
                          <a:solidFill>
                            <a:schemeClr val="bg2">
                              <a:lumMod val="10000"/>
                            </a:schemeClr>
                          </a:solidFill>
                          <a:latin typeface="Cambria Math" panose="02040503050406030204" pitchFamily="18" charset="0"/>
                          <a:ea typeface="Cambria Math" panose="02040503050406030204" pitchFamily="18" charset="0"/>
                        </a:rPr>
                        <m:t>=</m:t>
                      </m:r>
                      <m:nary>
                        <m:naryPr>
                          <m:limLoc m:val="undOvr"/>
                          <m:ctrlPr>
                            <a:rPr lang="en-US" i="1">
                              <a:solidFill>
                                <a:schemeClr val="bg2">
                                  <a:lumMod val="10000"/>
                                </a:schemeClr>
                              </a:solidFill>
                              <a:latin typeface="Cambria Math" panose="02040503050406030204" pitchFamily="18" charset="0"/>
                              <a:ea typeface="Cambria Math" panose="02040503050406030204" pitchFamily="18" charset="0"/>
                            </a:rPr>
                          </m:ctrlPr>
                        </m:naryPr>
                        <m:sub>
                          <m:sSubSup>
                            <m:sSubSupPr>
                              <m:ctrlPr>
                                <a:rPr lang="en-US" i="1">
                                  <a:solidFill>
                                    <a:schemeClr val="bg2">
                                      <a:lumMod val="10000"/>
                                    </a:schemeClr>
                                  </a:solidFill>
                                  <a:latin typeface="Cambria Math" panose="02040503050406030204" pitchFamily="18" charset="0"/>
                                  <a:ea typeface="Cambria Math" panose="02040503050406030204" pitchFamily="18" charset="0"/>
                                </a:rPr>
                              </m:ctrlPr>
                            </m:sSubSupPr>
                            <m:e>
                              <m:r>
                                <a:rPr lang="en-US" i="1">
                                  <a:solidFill>
                                    <a:schemeClr val="bg2">
                                      <a:lumMod val="10000"/>
                                    </a:schemeClr>
                                  </a:solidFill>
                                  <a:latin typeface="Cambria Math" panose="02040503050406030204" pitchFamily="18" charset="0"/>
                                  <a:ea typeface="Cambria Math" panose="02040503050406030204" pitchFamily="18" charset="0"/>
                                </a:rPr>
                                <m:t>𝐸</m:t>
                              </m:r>
                            </m:e>
                            <m:sub>
                              <m:r>
                                <a:rPr lang="en-US" i="1">
                                  <a:solidFill>
                                    <a:schemeClr val="bg2">
                                      <a:lumMod val="10000"/>
                                    </a:schemeClr>
                                  </a:solidFill>
                                  <a:latin typeface="Cambria Math" panose="02040503050406030204" pitchFamily="18" charset="0"/>
                                  <a:ea typeface="Cambria Math" panose="02040503050406030204" pitchFamily="18" charset="0"/>
                                </a:rPr>
                                <m:t>𝑠</m:t>
                              </m:r>
                            </m:sub>
                            <m:sup>
                              <m:r>
                                <a:rPr lang="en-US" i="1">
                                  <a:solidFill>
                                    <a:schemeClr val="bg2">
                                      <a:lumMod val="10000"/>
                                    </a:schemeClr>
                                  </a:solidFill>
                                  <a:latin typeface="Cambria Math" panose="02040503050406030204" pitchFamily="18" charset="0"/>
                                  <a:ea typeface="Cambria Math" panose="02040503050406030204" pitchFamily="18" charset="0"/>
                                </a:rPr>
                                <m:t>𝑚𝑖𝑛</m:t>
                              </m:r>
                            </m:sup>
                          </m:sSubSup>
                        </m:sub>
                        <m:sup>
                          <m:r>
                            <a:rPr lang="en-US" i="1">
                              <a:solidFill>
                                <a:schemeClr val="bg2">
                                  <a:lumMod val="10000"/>
                                </a:schemeClr>
                              </a:solidFill>
                              <a:latin typeface="Cambria Math" panose="02040503050406030204" pitchFamily="18" charset="0"/>
                              <a:ea typeface="Cambria Math" panose="02040503050406030204" pitchFamily="18" charset="0"/>
                            </a:rPr>
                            <m:t>∞</m:t>
                          </m:r>
                        </m:sup>
                        <m:e>
                          <m:r>
                            <a:rPr lang="en-US" i="1">
                              <a:solidFill>
                                <a:schemeClr val="bg2">
                                  <a:lumMod val="10000"/>
                                </a:schemeClr>
                              </a:solidFill>
                              <a:latin typeface="Cambria Math" panose="02040503050406030204" pitchFamily="18" charset="0"/>
                              <a:ea typeface="Cambria Math" panose="02040503050406030204" pitchFamily="18" charset="0"/>
                            </a:rPr>
                            <m:t>𝑆</m:t>
                          </m:r>
                          <m:d>
                            <m:dPr>
                              <m:ctrlPr>
                                <a:rPr lang="en-US" i="1">
                                  <a:solidFill>
                                    <a:schemeClr val="bg2">
                                      <a:lumMod val="10000"/>
                                    </a:schemeClr>
                                  </a:solidFill>
                                  <a:latin typeface="Cambria Math" panose="02040503050406030204" pitchFamily="18" charset="0"/>
                                  <a:ea typeface="Cambria Math" panose="02040503050406030204" pitchFamily="18" charset="0"/>
                                </a:rPr>
                              </m:ctrlPr>
                            </m:dPr>
                            <m:e>
                              <m:r>
                                <a:rPr lang="en-US" b="0" i="1" smtClean="0">
                                  <a:solidFill>
                                    <a:schemeClr val="bg2">
                                      <a:lumMod val="10000"/>
                                    </a:schemeClr>
                                  </a:solidFill>
                                  <a:latin typeface="Cambria Math" panose="02040503050406030204" pitchFamily="18" charset="0"/>
                                  <a:ea typeface="Cambria Math" panose="02040503050406030204" pitchFamily="18" charset="0"/>
                                </a:rPr>
                                <m:t>𝑘</m:t>
                              </m:r>
                              <m:r>
                                <a:rPr lang="en-US" i="1">
                                  <a:solidFill>
                                    <a:schemeClr val="bg2">
                                      <a:lumMod val="10000"/>
                                    </a:schemeClr>
                                  </a:solidFill>
                                  <a:latin typeface="Cambria Math" panose="02040503050406030204" pitchFamily="18" charset="0"/>
                                  <a:ea typeface="Cambria Math" panose="02040503050406030204" pitchFamily="18" charset="0"/>
                                </a:rPr>
                                <m:t>,</m:t>
                              </m:r>
                              <m:sSub>
                                <m:sSubPr>
                                  <m:ctrlPr>
                                    <a:rPr lang="en-US" i="1" smtClean="0">
                                      <a:solidFill>
                                        <a:schemeClr val="bg2">
                                          <a:lumMod val="10000"/>
                                        </a:schemeClr>
                                      </a:solidFill>
                                      <a:latin typeface="Cambria Math" panose="02040503050406030204" pitchFamily="18" charset="0"/>
                                      <a:ea typeface="Cambria Math" panose="02040503050406030204" pitchFamily="18" charset="0"/>
                                    </a:rPr>
                                  </m:ctrlPr>
                                </m:sSubPr>
                                <m:e>
                                  <m:r>
                                    <a:rPr lang="en-US" b="0" i="1" smtClean="0">
                                      <a:solidFill>
                                        <a:schemeClr val="bg2">
                                          <a:lumMod val="10000"/>
                                        </a:schemeClr>
                                      </a:solidFill>
                                      <a:latin typeface="Cambria Math" panose="02040503050406030204" pitchFamily="18" charset="0"/>
                                      <a:ea typeface="Cambria Math" panose="02040503050406030204" pitchFamily="18" charset="0"/>
                                    </a:rPr>
                                    <m:t>𝐸</m:t>
                                  </m:r>
                                </m:e>
                                <m:sub>
                                  <m:r>
                                    <a:rPr lang="en-US" b="0" i="1" smtClean="0">
                                      <a:solidFill>
                                        <a:schemeClr val="bg2">
                                          <a:lumMod val="10000"/>
                                        </a:schemeClr>
                                      </a:solidFill>
                                      <a:latin typeface="Cambria Math" panose="02040503050406030204" pitchFamily="18" charset="0"/>
                                      <a:ea typeface="Cambria Math" panose="02040503050406030204" pitchFamily="18" charset="0"/>
                                    </a:rPr>
                                    <m:t>𝑠</m:t>
                                  </m:r>
                                </m:sub>
                              </m:sSub>
                            </m:e>
                          </m:d>
                          <m:sSub>
                            <m:sSubPr>
                              <m:ctrlPr>
                                <a:rPr lang="en-US" i="1" smtClean="0">
                                  <a:solidFill>
                                    <a:schemeClr val="bg2">
                                      <a:lumMod val="10000"/>
                                    </a:schemeClr>
                                  </a:solidFill>
                                  <a:latin typeface="Cambria Math" panose="02040503050406030204" pitchFamily="18" charset="0"/>
                                  <a:ea typeface="Cambria Math" panose="02040503050406030204" pitchFamily="18" charset="0"/>
                                </a:rPr>
                              </m:ctrlPr>
                            </m:sSubPr>
                            <m:e>
                              <m:r>
                                <a:rPr lang="en-US" i="1">
                                  <a:solidFill>
                                    <a:schemeClr val="bg2">
                                      <a:lumMod val="10000"/>
                                    </a:schemeClr>
                                  </a:solidFill>
                                  <a:latin typeface="Cambria Math" panose="02040503050406030204" pitchFamily="18" charset="0"/>
                                  <a:ea typeface="Cambria Math" panose="02040503050406030204" pitchFamily="18" charset="0"/>
                                </a:rPr>
                                <m:t>𝐸</m:t>
                              </m:r>
                            </m:e>
                            <m:sub>
                              <m:r>
                                <a:rPr lang="en-US" b="0" i="1" smtClean="0">
                                  <a:solidFill>
                                    <a:schemeClr val="bg2">
                                      <a:lumMod val="10000"/>
                                    </a:schemeClr>
                                  </a:solidFill>
                                  <a:latin typeface="Cambria Math" panose="02040503050406030204" pitchFamily="18" charset="0"/>
                                  <a:ea typeface="Cambria Math" panose="02040503050406030204" pitchFamily="18" charset="0"/>
                                </a:rPr>
                                <m:t>𝑠</m:t>
                              </m:r>
                            </m:sub>
                          </m:sSub>
                        </m:e>
                      </m:nary>
                    </m:oMath>
                  </m:oMathPara>
                </a14:m>
                <a:endParaRPr lang="en-US" dirty="0"/>
              </a:p>
            </p:txBody>
          </p:sp>
        </mc:Choice>
        <mc:Fallback xmlns="">
          <p:sp>
            <p:nvSpPr>
              <p:cNvPr id="58" name="TextBox 57"/>
              <p:cNvSpPr txBox="1">
                <a:spLocks noRot="1" noChangeAspect="1" noMove="1" noResize="1" noEditPoints="1" noAdjustHandles="1" noChangeArrowheads="1" noChangeShapeType="1" noTextEdit="1"/>
              </p:cNvSpPr>
              <p:nvPr/>
            </p:nvSpPr>
            <p:spPr>
              <a:xfrm>
                <a:off x="3467468" y="975011"/>
                <a:ext cx="2910609" cy="981872"/>
              </a:xfrm>
              <a:prstGeom prst="rect">
                <a:avLst/>
              </a:prstGeom>
              <a:blipFill>
                <a:blip r:embed="rId3"/>
                <a:stretch>
                  <a:fillRect t="-100000" b="-146835"/>
                </a:stretch>
              </a:blipFill>
            </p:spPr>
            <p:txBody>
              <a:bodyPr/>
              <a:lstStyle/>
              <a:p>
                <a:r>
                  <a:rPr lang="en-CN">
                    <a:noFill/>
                  </a:rPr>
                  <a:t> </a:t>
                </a:r>
              </a:p>
            </p:txBody>
          </p:sp>
        </mc:Fallback>
      </mc:AlternateContent>
      <p:sp>
        <p:nvSpPr>
          <p:cNvPr id="61" name="TextBox 60"/>
          <p:cNvSpPr txBox="1"/>
          <p:nvPr/>
        </p:nvSpPr>
        <p:spPr>
          <a:xfrm>
            <a:off x="365489" y="1153508"/>
            <a:ext cx="6203958" cy="1015663"/>
          </a:xfrm>
          <a:prstGeom prst="rect">
            <a:avLst/>
          </a:prstGeom>
          <a:noFill/>
        </p:spPr>
        <p:txBody>
          <a:bodyPr wrap="square" rtlCol="0">
            <a:spAutoFit/>
          </a:bodyPr>
          <a:lstStyle/>
          <a:p>
            <a:pPr marL="342900" indent="-342900">
              <a:buFont typeface="Wingdings" pitchFamily="2" charset="2"/>
              <a:buChar char="q"/>
            </a:pPr>
            <a:r>
              <a:rPr lang="zh-CN" altLang="en-US" sz="2000" dirty="0">
                <a:solidFill>
                  <a:schemeClr val="bg2">
                    <a:lumMod val="10000"/>
                  </a:schemeClr>
                </a:solidFill>
                <a:latin typeface="Times New Roman" panose="02020603050405020304" pitchFamily="18" charset="0"/>
                <a:cs typeface="Times New Roman" panose="02020603050405020304" pitchFamily="18" charset="0"/>
              </a:rPr>
              <a:t>核子的动量分布函数：</a:t>
            </a:r>
            <a:endParaRPr lang="en-US" altLang="zh-CN" sz="20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endParaRPr lang="en-US" sz="2000" dirty="0">
              <a:solidFill>
                <a:schemeClr val="bg2">
                  <a:lumMod val="10000"/>
                </a:schemeClr>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endParaRPr lang="en-US" sz="20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7" name="Title 6">
            <a:extLst>
              <a:ext uri="{FF2B5EF4-FFF2-40B4-BE49-F238E27FC236}">
                <a16:creationId xmlns:a16="http://schemas.microsoft.com/office/drawing/2014/main" id="{2079B357-9796-41F4-89A5-9C84F2BA4FC1}"/>
              </a:ext>
            </a:extLst>
          </p:cNvPr>
          <p:cNvSpPr>
            <a:spLocks noGrp="1"/>
          </p:cNvSpPr>
          <p:nvPr>
            <p:ph type="title"/>
          </p:nvPr>
        </p:nvSpPr>
        <p:spPr/>
        <p:txBody>
          <a:bodyPr/>
          <a:lstStyle/>
          <a:p>
            <a:r>
              <a:rPr lang="zh-CN" altLang="en-US" dirty="0"/>
              <a:t>单举测量</a:t>
            </a:r>
            <a:endParaRPr lang="LID4096" dirty="0"/>
          </a:p>
        </p:txBody>
      </p:sp>
      <p:sp>
        <p:nvSpPr>
          <p:cNvPr id="9" name="Text Placeholder 8">
            <a:extLst>
              <a:ext uri="{FF2B5EF4-FFF2-40B4-BE49-F238E27FC236}">
                <a16:creationId xmlns:a16="http://schemas.microsoft.com/office/drawing/2014/main" id="{63DAA772-EAF2-436B-9AE4-95B2B19FECCC}"/>
              </a:ext>
            </a:extLst>
          </p:cNvPr>
          <p:cNvSpPr>
            <a:spLocks noGrp="1"/>
          </p:cNvSpPr>
          <p:nvPr>
            <p:ph type="body" sz="half" idx="2"/>
          </p:nvPr>
        </p:nvSpPr>
        <p:spPr/>
        <p:txBody>
          <a:bodyPr/>
          <a:lstStyle/>
          <a:p>
            <a:r>
              <a:rPr lang="en-US" dirty="0"/>
              <a:t> </a:t>
            </a:r>
            <a:r>
              <a:rPr lang="zh-CN" altLang="en-US" dirty="0"/>
              <a:t>动量分布到反应截面</a:t>
            </a:r>
            <a:endParaRPr lang="LID4096" dirty="0"/>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76663012-D47A-4E88-A757-236FDEB1571D}"/>
                  </a:ext>
                </a:extLst>
              </p:cNvPr>
              <p:cNvSpPr txBox="1"/>
              <p:nvPr/>
            </p:nvSpPr>
            <p:spPr>
              <a:xfrm>
                <a:off x="1222935" y="4105391"/>
                <a:ext cx="5188600" cy="9417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chemeClr val="bg2">
                                  <a:lumMod val="10000"/>
                                </a:schemeClr>
                              </a:solidFill>
                              <a:latin typeface="Cambria Math" panose="02040503050406030204" pitchFamily="18" charset="0"/>
                            </a:rPr>
                          </m:ctrlPr>
                        </m:fPr>
                        <m:num>
                          <m:r>
                            <a:rPr lang="en-US" b="0" i="1" smtClean="0">
                              <a:solidFill>
                                <a:schemeClr val="bg2">
                                  <a:lumMod val="10000"/>
                                </a:schemeClr>
                              </a:solidFill>
                              <a:latin typeface="Cambria Math" panose="02040503050406030204" pitchFamily="18" charset="0"/>
                            </a:rPr>
                            <m:t>𝑑</m:t>
                          </m:r>
                          <m:sSub>
                            <m:sSubPr>
                              <m:ctrlPr>
                                <a:rPr lang="en-US" b="0" i="1" smtClean="0">
                                  <a:solidFill>
                                    <a:schemeClr val="bg2">
                                      <a:lumMod val="10000"/>
                                    </a:schemeClr>
                                  </a:solidFill>
                                  <a:latin typeface="Cambria Math" panose="02040503050406030204" pitchFamily="18" charset="0"/>
                                </a:rPr>
                              </m:ctrlPr>
                            </m:sSubPr>
                            <m:e>
                              <m:r>
                                <a:rPr lang="en-US" b="0" i="1" smtClean="0">
                                  <a:solidFill>
                                    <a:schemeClr val="bg2">
                                      <a:lumMod val="10000"/>
                                    </a:schemeClr>
                                  </a:solidFill>
                                  <a:latin typeface="Cambria Math" panose="02040503050406030204" pitchFamily="18" charset="0"/>
                                  <a:ea typeface="Cambria Math" panose="02040503050406030204" pitchFamily="18" charset="0"/>
                                </a:rPr>
                                <m:t>𝜎</m:t>
                              </m:r>
                            </m:e>
                            <m:sub>
                              <m:r>
                                <a:rPr lang="en-US" b="0" i="1" smtClean="0">
                                  <a:solidFill>
                                    <a:schemeClr val="bg2">
                                      <a:lumMod val="10000"/>
                                    </a:schemeClr>
                                  </a:solidFill>
                                  <a:latin typeface="Cambria Math" panose="02040503050406030204" pitchFamily="18" charset="0"/>
                                </a:rPr>
                                <m:t>𝑄𝐸</m:t>
                              </m:r>
                            </m:sub>
                          </m:sSub>
                        </m:num>
                        <m:den>
                          <m:r>
                            <a:rPr lang="en-US" b="0" i="1" smtClean="0">
                              <a:solidFill>
                                <a:schemeClr val="bg2">
                                  <a:lumMod val="10000"/>
                                </a:schemeClr>
                              </a:solidFill>
                              <a:latin typeface="Cambria Math" panose="02040503050406030204" pitchFamily="18" charset="0"/>
                            </a:rPr>
                            <m:t>𝑑</m:t>
                          </m:r>
                          <m:sSup>
                            <m:sSupPr>
                              <m:ctrlPr>
                                <a:rPr lang="en-US" b="0" i="1" smtClean="0">
                                  <a:solidFill>
                                    <a:schemeClr val="bg2">
                                      <a:lumMod val="10000"/>
                                    </a:schemeClr>
                                  </a:solidFill>
                                  <a:latin typeface="Cambria Math" panose="02040503050406030204" pitchFamily="18" charset="0"/>
                                </a:rPr>
                              </m:ctrlPr>
                            </m:sSupPr>
                            <m:e>
                              <m:r>
                                <a:rPr lang="en-US" b="0" i="1" smtClean="0">
                                  <a:solidFill>
                                    <a:schemeClr val="bg2">
                                      <a:lumMod val="10000"/>
                                    </a:schemeClr>
                                  </a:solidFill>
                                  <a:latin typeface="Cambria Math" panose="02040503050406030204" pitchFamily="18" charset="0"/>
                                </a:rPr>
                                <m:t>𝐸</m:t>
                              </m:r>
                            </m:e>
                            <m:sup>
                              <m:r>
                                <a:rPr lang="en-US" b="0" i="1" smtClean="0">
                                  <a:solidFill>
                                    <a:schemeClr val="bg2">
                                      <a:lumMod val="10000"/>
                                    </a:schemeClr>
                                  </a:solidFill>
                                  <a:latin typeface="Cambria Math" panose="02040503050406030204" pitchFamily="18" charset="0"/>
                                </a:rPr>
                                <m:t>′</m:t>
                              </m:r>
                            </m:sup>
                          </m:sSup>
                          <m:r>
                            <a:rPr lang="en-US" b="0" i="1" smtClean="0">
                              <a:solidFill>
                                <a:schemeClr val="bg2">
                                  <a:lumMod val="10000"/>
                                </a:schemeClr>
                              </a:solidFill>
                              <a:latin typeface="Cambria Math" panose="02040503050406030204" pitchFamily="18" charset="0"/>
                            </a:rPr>
                            <m:t>𝑑</m:t>
                          </m:r>
                          <m:r>
                            <m:rPr>
                              <m:sty m:val="p"/>
                            </m:rPr>
                            <a:rPr lang="el-GR" b="0" i="1" smtClean="0">
                              <a:solidFill>
                                <a:schemeClr val="bg2">
                                  <a:lumMod val="10000"/>
                                </a:schemeClr>
                              </a:solidFill>
                              <a:latin typeface="Cambria Math" panose="02040503050406030204" pitchFamily="18" charset="0"/>
                              <a:ea typeface="Cambria Math" panose="02040503050406030204" pitchFamily="18" charset="0"/>
                            </a:rPr>
                            <m:t>Ω</m:t>
                          </m:r>
                        </m:den>
                      </m:f>
                      <m:d>
                        <m:dPr>
                          <m:ctrlPr>
                            <a:rPr lang="en-US" b="0" i="1" smtClean="0">
                              <a:solidFill>
                                <a:schemeClr val="bg2">
                                  <a:lumMod val="10000"/>
                                </a:schemeClr>
                              </a:solidFill>
                              <a:latin typeface="Cambria Math" panose="02040503050406030204" pitchFamily="18" charset="0"/>
                            </a:rPr>
                          </m:ctrlPr>
                        </m:dPr>
                        <m:e>
                          <m:sSup>
                            <m:sSupPr>
                              <m:ctrlPr>
                                <a:rPr lang="en-US" b="0" i="1" smtClean="0">
                                  <a:solidFill>
                                    <a:schemeClr val="bg2">
                                      <a:lumMod val="10000"/>
                                    </a:schemeClr>
                                  </a:solidFill>
                                  <a:latin typeface="Cambria Math" panose="02040503050406030204" pitchFamily="18" charset="0"/>
                                </a:rPr>
                              </m:ctrlPr>
                            </m:sSupPr>
                            <m:e>
                              <m:r>
                                <a:rPr lang="en-US" b="0" i="1" smtClean="0">
                                  <a:solidFill>
                                    <a:schemeClr val="bg2">
                                      <a:lumMod val="10000"/>
                                    </a:schemeClr>
                                  </a:solidFill>
                                  <a:latin typeface="Cambria Math" panose="02040503050406030204" pitchFamily="18" charset="0"/>
                                </a:rPr>
                                <m:t>𝑄</m:t>
                              </m:r>
                            </m:e>
                            <m:sup>
                              <m:r>
                                <a:rPr lang="en-US" b="0" i="1" smtClean="0">
                                  <a:solidFill>
                                    <a:schemeClr val="bg2">
                                      <a:lumMod val="10000"/>
                                    </a:schemeClr>
                                  </a:solidFill>
                                  <a:latin typeface="Cambria Math" panose="02040503050406030204" pitchFamily="18" charset="0"/>
                                </a:rPr>
                                <m:t>2</m:t>
                              </m:r>
                            </m:sup>
                          </m:sSup>
                          <m:r>
                            <a:rPr lang="en-US" b="0" i="1" smtClean="0">
                              <a:solidFill>
                                <a:schemeClr val="bg2">
                                  <a:lumMod val="10000"/>
                                </a:schemeClr>
                              </a:solidFill>
                              <a:latin typeface="Cambria Math" panose="02040503050406030204" pitchFamily="18" charset="0"/>
                            </a:rPr>
                            <m:t>,</m:t>
                          </m:r>
                          <m:sSub>
                            <m:sSubPr>
                              <m:ctrlPr>
                                <a:rPr lang="en-US" b="0" i="1" smtClean="0">
                                  <a:solidFill>
                                    <a:schemeClr val="bg2">
                                      <a:lumMod val="10000"/>
                                    </a:schemeClr>
                                  </a:solidFill>
                                  <a:latin typeface="Cambria Math" panose="02040503050406030204" pitchFamily="18" charset="0"/>
                                </a:rPr>
                              </m:ctrlPr>
                            </m:sSubPr>
                            <m:e>
                              <m:r>
                                <a:rPr lang="en-US" b="0" i="1" smtClean="0">
                                  <a:solidFill>
                                    <a:schemeClr val="bg2">
                                      <a:lumMod val="10000"/>
                                    </a:schemeClr>
                                  </a:solidFill>
                                  <a:latin typeface="Cambria Math" panose="02040503050406030204" pitchFamily="18" charset="0"/>
                                </a:rPr>
                                <m:t>𝑥</m:t>
                              </m:r>
                            </m:e>
                            <m:sub>
                              <m:r>
                                <a:rPr lang="en-US" b="0" i="1" smtClean="0">
                                  <a:solidFill>
                                    <a:schemeClr val="bg2">
                                      <a:lumMod val="10000"/>
                                    </a:schemeClr>
                                  </a:solidFill>
                                  <a:latin typeface="Cambria Math" panose="02040503050406030204" pitchFamily="18" charset="0"/>
                                </a:rPr>
                                <m:t>𝑏𝑗</m:t>
                              </m:r>
                            </m:sub>
                          </m:sSub>
                        </m:e>
                      </m:d>
                      <m:r>
                        <a:rPr lang="en-US" b="0" i="1" smtClean="0">
                          <a:solidFill>
                            <a:schemeClr val="bg2">
                              <a:lumMod val="10000"/>
                            </a:schemeClr>
                          </a:solidFill>
                          <a:latin typeface="Cambria Math" panose="02040503050406030204" pitchFamily="18" charset="0"/>
                        </a:rPr>
                        <m:t>=2</m:t>
                      </m:r>
                      <m:r>
                        <a:rPr lang="en-US" b="0" i="1" smtClean="0">
                          <a:solidFill>
                            <a:schemeClr val="bg2">
                              <a:lumMod val="10000"/>
                            </a:schemeClr>
                          </a:solidFill>
                          <a:latin typeface="Cambria Math" panose="02040503050406030204" pitchFamily="18" charset="0"/>
                          <a:ea typeface="Cambria Math" panose="02040503050406030204" pitchFamily="18" charset="0"/>
                        </a:rPr>
                        <m:t>𝜋</m:t>
                      </m:r>
                      <m:sSub>
                        <m:sSubPr>
                          <m:ctrlPr>
                            <a:rPr lang="en-US" b="0" i="1" smtClean="0">
                              <a:solidFill>
                                <a:schemeClr val="bg2">
                                  <a:lumMod val="10000"/>
                                </a:schemeClr>
                              </a:solidFill>
                              <a:latin typeface="Cambria Math" panose="02040503050406030204" pitchFamily="18" charset="0"/>
                              <a:ea typeface="Cambria Math" panose="02040503050406030204" pitchFamily="18" charset="0"/>
                            </a:rPr>
                          </m:ctrlPr>
                        </m:sSubPr>
                        <m:e>
                          <m:r>
                            <a:rPr lang="en-US" b="0" i="1" smtClean="0">
                              <a:solidFill>
                                <a:schemeClr val="bg2">
                                  <a:lumMod val="10000"/>
                                </a:schemeClr>
                              </a:solidFill>
                              <a:latin typeface="Cambria Math" panose="02040503050406030204" pitchFamily="18" charset="0"/>
                              <a:ea typeface="Cambria Math" panose="02040503050406030204" pitchFamily="18" charset="0"/>
                            </a:rPr>
                            <m:t>𝜎</m:t>
                          </m:r>
                        </m:e>
                        <m:sub>
                          <m:r>
                            <a:rPr lang="en-US" b="0" i="1" smtClean="0">
                              <a:solidFill>
                                <a:schemeClr val="bg2">
                                  <a:lumMod val="10000"/>
                                </a:schemeClr>
                              </a:solidFill>
                              <a:latin typeface="Cambria Math" panose="02040503050406030204" pitchFamily="18" charset="0"/>
                              <a:ea typeface="Cambria Math" panose="02040503050406030204" pitchFamily="18" charset="0"/>
                            </a:rPr>
                            <m:t>𝑒𝑁</m:t>
                          </m:r>
                        </m:sub>
                      </m:sSub>
                      <m:nary>
                        <m:naryPr>
                          <m:limLoc m:val="undOvr"/>
                          <m:ctrlPr>
                            <a:rPr lang="en-US" b="0" i="1" smtClean="0">
                              <a:solidFill>
                                <a:schemeClr val="bg2">
                                  <a:lumMod val="10000"/>
                                </a:schemeClr>
                              </a:solidFill>
                              <a:latin typeface="Cambria Math" panose="02040503050406030204" pitchFamily="18" charset="0"/>
                              <a:ea typeface="Cambria Math" panose="02040503050406030204" pitchFamily="18" charset="0"/>
                            </a:rPr>
                          </m:ctrlPr>
                        </m:naryPr>
                        <m:sub>
                          <m:sSub>
                            <m:sSubPr>
                              <m:ctrlPr>
                                <a:rPr lang="en-US" b="0" i="1" smtClean="0">
                                  <a:solidFill>
                                    <a:schemeClr val="bg2">
                                      <a:lumMod val="10000"/>
                                    </a:schemeClr>
                                  </a:solidFill>
                                  <a:latin typeface="Cambria Math" panose="02040503050406030204" pitchFamily="18" charset="0"/>
                                  <a:ea typeface="Cambria Math" panose="02040503050406030204" pitchFamily="18" charset="0"/>
                                </a:rPr>
                              </m:ctrlPr>
                            </m:sSubPr>
                            <m:e>
                              <m:r>
                                <a:rPr lang="en-US" b="0" i="1" smtClean="0">
                                  <a:solidFill>
                                    <a:schemeClr val="bg2">
                                      <a:lumMod val="10000"/>
                                    </a:schemeClr>
                                  </a:solidFill>
                                  <a:latin typeface="Cambria Math" panose="02040503050406030204" pitchFamily="18" charset="0"/>
                                  <a:ea typeface="Cambria Math" panose="02040503050406030204" pitchFamily="18" charset="0"/>
                                </a:rPr>
                                <m:t>𝑝</m:t>
                              </m:r>
                            </m:e>
                            <m:sub>
                              <m:r>
                                <a:rPr lang="en-US" b="0" i="1" smtClean="0">
                                  <a:solidFill>
                                    <a:schemeClr val="bg2">
                                      <a:lumMod val="10000"/>
                                    </a:schemeClr>
                                  </a:solidFill>
                                  <a:latin typeface="Cambria Math" panose="02040503050406030204" pitchFamily="18" charset="0"/>
                                  <a:ea typeface="Cambria Math" panose="02040503050406030204" pitchFamily="18" charset="0"/>
                                </a:rPr>
                                <m:t>𝑚𝑖𝑛</m:t>
                              </m:r>
                            </m:sub>
                          </m:sSub>
                        </m:sub>
                        <m:sup>
                          <m:sSub>
                            <m:sSubPr>
                              <m:ctrlPr>
                                <a:rPr lang="en-US" b="0" i="1" smtClean="0">
                                  <a:solidFill>
                                    <a:schemeClr val="bg2">
                                      <a:lumMod val="10000"/>
                                    </a:schemeClr>
                                  </a:solidFill>
                                  <a:latin typeface="Cambria Math" panose="02040503050406030204" pitchFamily="18" charset="0"/>
                                  <a:ea typeface="Cambria Math" panose="02040503050406030204" pitchFamily="18" charset="0"/>
                                </a:rPr>
                              </m:ctrlPr>
                            </m:sSubPr>
                            <m:e>
                              <m:r>
                                <a:rPr lang="en-US" b="0" i="1" smtClean="0">
                                  <a:solidFill>
                                    <a:schemeClr val="bg2">
                                      <a:lumMod val="10000"/>
                                    </a:schemeClr>
                                  </a:solidFill>
                                  <a:latin typeface="Cambria Math" panose="02040503050406030204" pitchFamily="18" charset="0"/>
                                  <a:ea typeface="Cambria Math" panose="02040503050406030204" pitchFamily="18" charset="0"/>
                                </a:rPr>
                                <m:t>𝑝</m:t>
                              </m:r>
                            </m:e>
                            <m:sub>
                              <m:r>
                                <a:rPr lang="en-US" b="0" i="1" smtClean="0">
                                  <a:solidFill>
                                    <a:schemeClr val="bg2">
                                      <a:lumMod val="10000"/>
                                    </a:schemeClr>
                                  </a:solidFill>
                                  <a:latin typeface="Cambria Math" panose="02040503050406030204" pitchFamily="18" charset="0"/>
                                  <a:ea typeface="Cambria Math" panose="02040503050406030204" pitchFamily="18" charset="0"/>
                                </a:rPr>
                                <m:t>𝑚𝑎𝑥</m:t>
                              </m:r>
                            </m:sub>
                          </m:sSub>
                        </m:sup>
                        <m:e>
                          <m:nary>
                            <m:naryPr>
                              <m:limLoc m:val="undOvr"/>
                              <m:ctrlPr>
                                <a:rPr lang="en-US" b="0" i="1" smtClean="0">
                                  <a:solidFill>
                                    <a:schemeClr val="bg2">
                                      <a:lumMod val="10000"/>
                                    </a:schemeClr>
                                  </a:solidFill>
                                  <a:latin typeface="Cambria Math" panose="02040503050406030204" pitchFamily="18" charset="0"/>
                                  <a:ea typeface="Cambria Math" panose="02040503050406030204" pitchFamily="18" charset="0"/>
                                </a:rPr>
                              </m:ctrlPr>
                            </m:naryPr>
                            <m:sub>
                              <m:sSubSup>
                                <m:sSubSupPr>
                                  <m:ctrlPr>
                                    <a:rPr lang="en-US" b="0" i="1" smtClean="0">
                                      <a:solidFill>
                                        <a:schemeClr val="bg2">
                                          <a:lumMod val="10000"/>
                                        </a:schemeClr>
                                      </a:solidFill>
                                      <a:latin typeface="Cambria Math" panose="02040503050406030204" pitchFamily="18" charset="0"/>
                                      <a:ea typeface="Cambria Math" panose="02040503050406030204" pitchFamily="18" charset="0"/>
                                    </a:rPr>
                                  </m:ctrlPr>
                                </m:sSubSupPr>
                                <m:e>
                                  <m:r>
                                    <a:rPr lang="en-US" b="0" i="1" smtClean="0">
                                      <a:solidFill>
                                        <a:schemeClr val="bg2">
                                          <a:lumMod val="10000"/>
                                        </a:schemeClr>
                                      </a:solidFill>
                                      <a:latin typeface="Cambria Math" panose="02040503050406030204" pitchFamily="18" charset="0"/>
                                      <a:ea typeface="Cambria Math" panose="02040503050406030204" pitchFamily="18" charset="0"/>
                                    </a:rPr>
                                    <m:t>𝐸</m:t>
                                  </m:r>
                                </m:e>
                                <m:sub>
                                  <m:r>
                                    <a:rPr lang="en-US" b="0" i="1" smtClean="0">
                                      <a:solidFill>
                                        <a:schemeClr val="bg2">
                                          <a:lumMod val="10000"/>
                                        </a:schemeClr>
                                      </a:solidFill>
                                      <a:latin typeface="Cambria Math" panose="02040503050406030204" pitchFamily="18" charset="0"/>
                                      <a:ea typeface="Cambria Math" panose="02040503050406030204" pitchFamily="18" charset="0"/>
                                    </a:rPr>
                                    <m:t>𝑠</m:t>
                                  </m:r>
                                </m:sub>
                                <m:sup>
                                  <m:r>
                                    <a:rPr lang="en-US" b="0" i="1" smtClean="0">
                                      <a:solidFill>
                                        <a:schemeClr val="bg2">
                                          <a:lumMod val="10000"/>
                                        </a:schemeClr>
                                      </a:solidFill>
                                      <a:latin typeface="Cambria Math" panose="02040503050406030204" pitchFamily="18" charset="0"/>
                                      <a:ea typeface="Cambria Math" panose="02040503050406030204" pitchFamily="18" charset="0"/>
                                    </a:rPr>
                                    <m:t>𝑚𝑖𝑛</m:t>
                                  </m:r>
                                </m:sup>
                              </m:sSubSup>
                            </m:sub>
                            <m:sup>
                              <m:sSubSup>
                                <m:sSubSupPr>
                                  <m:ctrlPr>
                                    <a:rPr lang="en-US" b="0" i="1" smtClean="0">
                                      <a:solidFill>
                                        <a:schemeClr val="bg2">
                                          <a:lumMod val="10000"/>
                                        </a:schemeClr>
                                      </a:solidFill>
                                      <a:latin typeface="Cambria Math" panose="02040503050406030204" pitchFamily="18" charset="0"/>
                                      <a:ea typeface="Cambria Math" panose="02040503050406030204" pitchFamily="18" charset="0"/>
                                    </a:rPr>
                                  </m:ctrlPr>
                                </m:sSubSupPr>
                                <m:e>
                                  <m:r>
                                    <a:rPr lang="en-US" b="0" i="1" smtClean="0">
                                      <a:solidFill>
                                        <a:schemeClr val="bg2">
                                          <a:lumMod val="10000"/>
                                        </a:schemeClr>
                                      </a:solidFill>
                                      <a:latin typeface="Cambria Math" panose="02040503050406030204" pitchFamily="18" charset="0"/>
                                      <a:ea typeface="Cambria Math" panose="02040503050406030204" pitchFamily="18" charset="0"/>
                                    </a:rPr>
                                    <m:t>𝐸</m:t>
                                  </m:r>
                                </m:e>
                                <m:sub>
                                  <m:r>
                                    <a:rPr lang="en-US" b="0" i="1" smtClean="0">
                                      <a:solidFill>
                                        <a:schemeClr val="bg2">
                                          <a:lumMod val="10000"/>
                                        </a:schemeClr>
                                      </a:solidFill>
                                      <a:latin typeface="Cambria Math" panose="02040503050406030204" pitchFamily="18" charset="0"/>
                                      <a:ea typeface="Cambria Math" panose="02040503050406030204" pitchFamily="18" charset="0"/>
                                    </a:rPr>
                                    <m:t>𝑠</m:t>
                                  </m:r>
                                </m:sub>
                                <m:sup>
                                  <m:r>
                                    <a:rPr lang="en-US" b="0" i="1" smtClean="0">
                                      <a:solidFill>
                                        <a:schemeClr val="bg2">
                                          <a:lumMod val="10000"/>
                                        </a:schemeClr>
                                      </a:solidFill>
                                      <a:latin typeface="Cambria Math" panose="02040503050406030204" pitchFamily="18" charset="0"/>
                                      <a:ea typeface="Cambria Math" panose="02040503050406030204" pitchFamily="18" charset="0"/>
                                    </a:rPr>
                                    <m:t>𝑚𝑎𝑥</m:t>
                                  </m:r>
                                </m:sup>
                              </m:sSubSup>
                            </m:sup>
                            <m:e>
                              <m:r>
                                <a:rPr lang="en-US" b="0" i="1" smtClean="0">
                                  <a:solidFill>
                                    <a:schemeClr val="bg2">
                                      <a:lumMod val="10000"/>
                                    </a:schemeClr>
                                  </a:solidFill>
                                  <a:latin typeface="Cambria Math" panose="02040503050406030204" pitchFamily="18" charset="0"/>
                                  <a:ea typeface="Cambria Math" panose="02040503050406030204" pitchFamily="18" charset="0"/>
                                </a:rPr>
                                <m:t>𝑆</m:t>
                              </m:r>
                              <m:d>
                                <m:dPr>
                                  <m:ctrlPr>
                                    <a:rPr lang="en-US" b="0" i="1" smtClean="0">
                                      <a:solidFill>
                                        <a:schemeClr val="bg2">
                                          <a:lumMod val="10000"/>
                                        </a:schemeClr>
                                      </a:solidFill>
                                      <a:latin typeface="Cambria Math" panose="02040503050406030204" pitchFamily="18" charset="0"/>
                                      <a:ea typeface="Cambria Math" panose="02040503050406030204" pitchFamily="18" charset="0"/>
                                    </a:rPr>
                                  </m:ctrlPr>
                                </m:dPr>
                                <m:e>
                                  <m:r>
                                    <a:rPr lang="en-US" b="0" i="1" smtClean="0">
                                      <a:solidFill>
                                        <a:schemeClr val="bg2">
                                          <a:lumMod val="10000"/>
                                        </a:schemeClr>
                                      </a:solidFill>
                                      <a:latin typeface="Cambria Math" panose="02040503050406030204" pitchFamily="18" charset="0"/>
                                      <a:ea typeface="Cambria Math" panose="02040503050406030204" pitchFamily="18" charset="0"/>
                                    </a:rPr>
                                    <m:t>𝑘</m:t>
                                  </m:r>
                                  <m:r>
                                    <a:rPr lang="en-US" b="0" i="1" smtClean="0">
                                      <a:solidFill>
                                        <a:schemeClr val="bg2">
                                          <a:lumMod val="10000"/>
                                        </a:schemeClr>
                                      </a:solidFill>
                                      <a:latin typeface="Cambria Math" panose="02040503050406030204" pitchFamily="18" charset="0"/>
                                      <a:ea typeface="Cambria Math" panose="02040503050406030204" pitchFamily="18" charset="0"/>
                                    </a:rPr>
                                    <m:t>,</m:t>
                                  </m:r>
                                  <m:sSub>
                                    <m:sSubPr>
                                      <m:ctrlPr>
                                        <a:rPr lang="en-US" i="1">
                                          <a:solidFill>
                                            <a:schemeClr val="bg2">
                                              <a:lumMod val="10000"/>
                                            </a:schemeClr>
                                          </a:solidFill>
                                          <a:latin typeface="Cambria Math" panose="02040503050406030204" pitchFamily="18" charset="0"/>
                                          <a:ea typeface="Cambria Math" panose="02040503050406030204" pitchFamily="18" charset="0"/>
                                        </a:rPr>
                                      </m:ctrlPr>
                                    </m:sSubPr>
                                    <m:e>
                                      <m:r>
                                        <a:rPr lang="en-US" i="1">
                                          <a:solidFill>
                                            <a:schemeClr val="bg2">
                                              <a:lumMod val="10000"/>
                                            </a:schemeClr>
                                          </a:solidFill>
                                          <a:latin typeface="Cambria Math" panose="02040503050406030204" pitchFamily="18" charset="0"/>
                                          <a:ea typeface="Cambria Math" panose="02040503050406030204" pitchFamily="18" charset="0"/>
                                        </a:rPr>
                                        <m:t>𝐸</m:t>
                                      </m:r>
                                    </m:e>
                                    <m:sub>
                                      <m:r>
                                        <a:rPr lang="en-US" i="1">
                                          <a:solidFill>
                                            <a:schemeClr val="bg2">
                                              <a:lumMod val="10000"/>
                                            </a:schemeClr>
                                          </a:solidFill>
                                          <a:latin typeface="Cambria Math" panose="02040503050406030204" pitchFamily="18" charset="0"/>
                                          <a:ea typeface="Cambria Math" panose="02040503050406030204" pitchFamily="18" charset="0"/>
                                        </a:rPr>
                                        <m:t>𝑠</m:t>
                                      </m:r>
                                    </m:sub>
                                  </m:sSub>
                                </m:e>
                              </m:d>
                              <m:r>
                                <a:rPr lang="en-US" b="0" i="1" smtClean="0">
                                  <a:solidFill>
                                    <a:schemeClr val="bg2">
                                      <a:lumMod val="10000"/>
                                    </a:schemeClr>
                                  </a:solidFill>
                                  <a:latin typeface="Cambria Math" panose="02040503050406030204" pitchFamily="18" charset="0"/>
                                  <a:ea typeface="Cambria Math" panose="02040503050406030204" pitchFamily="18" charset="0"/>
                                </a:rPr>
                                <m:t>𝑘𝑑𝑘𝑑</m:t>
                              </m:r>
                              <m:sSub>
                                <m:sSubPr>
                                  <m:ctrlPr>
                                    <a:rPr lang="en-US" b="0" i="1" smtClean="0">
                                      <a:solidFill>
                                        <a:schemeClr val="bg2">
                                          <a:lumMod val="10000"/>
                                        </a:schemeClr>
                                      </a:solidFill>
                                      <a:latin typeface="Cambria Math" panose="02040503050406030204" pitchFamily="18" charset="0"/>
                                      <a:ea typeface="Cambria Math" panose="02040503050406030204" pitchFamily="18" charset="0"/>
                                    </a:rPr>
                                  </m:ctrlPr>
                                </m:sSubPr>
                                <m:e>
                                  <m:r>
                                    <a:rPr lang="en-US" b="0" i="1" smtClean="0">
                                      <a:solidFill>
                                        <a:schemeClr val="bg2">
                                          <a:lumMod val="10000"/>
                                        </a:schemeClr>
                                      </a:solidFill>
                                      <a:latin typeface="Cambria Math" panose="02040503050406030204" pitchFamily="18" charset="0"/>
                                      <a:ea typeface="Cambria Math" panose="02040503050406030204" pitchFamily="18" charset="0"/>
                                    </a:rPr>
                                    <m:t>𝐸</m:t>
                                  </m:r>
                                </m:e>
                                <m:sub>
                                  <m:r>
                                    <a:rPr lang="en-US" b="0" i="1" smtClean="0">
                                      <a:solidFill>
                                        <a:schemeClr val="bg2">
                                          <a:lumMod val="10000"/>
                                        </a:schemeClr>
                                      </a:solidFill>
                                      <a:latin typeface="Cambria Math" panose="02040503050406030204" pitchFamily="18" charset="0"/>
                                      <a:ea typeface="Cambria Math" panose="02040503050406030204" pitchFamily="18" charset="0"/>
                                    </a:rPr>
                                    <m:t>𝑠</m:t>
                                  </m:r>
                                </m:sub>
                              </m:sSub>
                            </m:e>
                          </m:nary>
                        </m:e>
                      </m:nary>
                    </m:oMath>
                  </m:oMathPara>
                </a14:m>
                <a:endParaRPr lang="en-US" dirty="0">
                  <a:solidFill>
                    <a:schemeClr val="bg2">
                      <a:lumMod val="10000"/>
                    </a:schemeClr>
                  </a:solidFill>
                </a:endParaRPr>
              </a:p>
            </p:txBody>
          </p:sp>
        </mc:Choice>
        <mc:Fallback xmlns="">
          <p:sp>
            <p:nvSpPr>
              <p:cNvPr id="30" name="TextBox 29">
                <a:extLst>
                  <a:ext uri="{FF2B5EF4-FFF2-40B4-BE49-F238E27FC236}">
                    <a16:creationId xmlns:a16="http://schemas.microsoft.com/office/drawing/2014/main" id="{76663012-D47A-4E88-A757-236FDEB1571D}"/>
                  </a:ext>
                </a:extLst>
              </p:cNvPr>
              <p:cNvSpPr txBox="1">
                <a:spLocks noRot="1" noChangeAspect="1" noMove="1" noResize="1" noEditPoints="1" noAdjustHandles="1" noChangeArrowheads="1" noChangeShapeType="1" noTextEdit="1"/>
              </p:cNvSpPr>
              <p:nvPr/>
            </p:nvSpPr>
            <p:spPr>
              <a:xfrm>
                <a:off x="1222935" y="4105391"/>
                <a:ext cx="5188600" cy="941796"/>
              </a:xfrm>
              <a:prstGeom prst="rect">
                <a:avLst/>
              </a:prstGeom>
              <a:blipFill>
                <a:blip r:embed="rId4"/>
                <a:stretch>
                  <a:fillRect l="-733" t="-106667" b="-160000"/>
                </a:stretch>
              </a:blipFill>
            </p:spPr>
            <p:txBody>
              <a:bodyPr/>
              <a:lstStyle/>
              <a:p>
                <a:r>
                  <a:rPr lang="en-CN">
                    <a:noFill/>
                  </a:rPr>
                  <a:t> </a:t>
                </a:r>
              </a:p>
            </p:txBody>
          </p:sp>
        </mc:Fallback>
      </mc:AlternateContent>
      <p:sp>
        <p:nvSpPr>
          <p:cNvPr id="34" name="TextBox 33">
            <a:extLst>
              <a:ext uri="{FF2B5EF4-FFF2-40B4-BE49-F238E27FC236}">
                <a16:creationId xmlns:a16="http://schemas.microsoft.com/office/drawing/2014/main" id="{EF08FE66-5D56-4C1F-AEAD-4D1ABDEA9F20}"/>
              </a:ext>
            </a:extLst>
          </p:cNvPr>
          <p:cNvSpPr txBox="1"/>
          <p:nvPr/>
        </p:nvSpPr>
        <p:spPr>
          <a:xfrm>
            <a:off x="516016" y="3641293"/>
            <a:ext cx="6414980" cy="508537"/>
          </a:xfrm>
          <a:prstGeom prst="rect">
            <a:avLst/>
          </a:prstGeom>
          <a:noFill/>
        </p:spPr>
        <p:txBody>
          <a:bodyPr wrap="square" rtlCol="0">
            <a:spAutoFit/>
          </a:bodyPr>
          <a:lstStyle/>
          <a:p>
            <a:pPr marL="342900" indent="-342900">
              <a:lnSpc>
                <a:spcPct val="150000"/>
              </a:lnSpc>
              <a:spcBef>
                <a:spcPct val="20000"/>
              </a:spcBef>
              <a:buFont typeface="Wingdings" pitchFamily="2" charset="2"/>
              <a:buChar char="q"/>
            </a:pPr>
            <a:r>
              <a:rPr lang="en-US" sz="2000" dirty="0" err="1">
                <a:solidFill>
                  <a:schemeClr val="bg2">
                    <a:lumMod val="10000"/>
                  </a:schemeClr>
                </a:solidFill>
                <a:latin typeface="Times New Roman" panose="02020603050405020304" pitchFamily="18" charset="0"/>
                <a:cs typeface="Times New Roman" panose="02020603050405020304" pitchFamily="18" charset="0"/>
              </a:rPr>
              <a:t>QES单举反应截面</a:t>
            </a:r>
            <a:r>
              <a:rPr lang="en-US" sz="2000" dirty="0">
                <a:solidFill>
                  <a:schemeClr val="bg2">
                    <a:lumMod val="10000"/>
                  </a:schemeClr>
                </a:solidFill>
                <a:latin typeface="Times New Roman" panose="02020603050405020304" pitchFamily="18" charset="0"/>
                <a:cs typeface="Times New Roman" panose="02020603050405020304" pitchFamily="18" charset="0"/>
              </a:rPr>
              <a:t>(Inclusive cross-section):</a:t>
            </a:r>
          </a:p>
        </p:txBody>
      </p:sp>
      <p:sp>
        <p:nvSpPr>
          <p:cNvPr id="62" name="TextBox 61">
            <a:extLst>
              <a:ext uri="{FF2B5EF4-FFF2-40B4-BE49-F238E27FC236}">
                <a16:creationId xmlns:a16="http://schemas.microsoft.com/office/drawing/2014/main" id="{700E918F-DB0A-481B-A306-5E7C73C6B313}"/>
              </a:ext>
            </a:extLst>
          </p:cNvPr>
          <p:cNvSpPr txBox="1"/>
          <p:nvPr/>
        </p:nvSpPr>
        <p:spPr>
          <a:xfrm>
            <a:off x="457321" y="5845133"/>
            <a:ext cx="1933093" cy="369332"/>
          </a:xfrm>
          <a:prstGeom prst="rect">
            <a:avLst/>
          </a:prstGeom>
          <a:noFill/>
        </p:spPr>
        <p:txBody>
          <a:bodyPr wrap="none" rtlCol="0">
            <a:spAutoFit/>
          </a:bodyPr>
          <a:lstStyle/>
          <a:p>
            <a:r>
              <a:rPr lang="en-US" i="1" dirty="0">
                <a:solidFill>
                  <a:schemeClr val="bg1">
                    <a:lumMod val="50000"/>
                  </a:schemeClr>
                </a:solidFill>
              </a:rPr>
              <a:t>2N-SRC </a:t>
            </a:r>
            <a:r>
              <a:rPr lang="en-US" altLang="zh-CN" dirty="0">
                <a:solidFill>
                  <a:schemeClr val="bg1">
                    <a:lumMod val="50000"/>
                  </a:schemeClr>
                </a:solidFill>
                <a:latin typeface="Baskerville Old Face" panose="02020602080505020303" pitchFamily="18" charset="0"/>
              </a:rPr>
              <a:t>(1.3&lt;x</a:t>
            </a:r>
            <a:r>
              <a:rPr lang="en-US" altLang="zh-CN" baseline="-25000" dirty="0">
                <a:solidFill>
                  <a:schemeClr val="bg1">
                    <a:lumMod val="50000"/>
                  </a:schemeClr>
                </a:solidFill>
                <a:latin typeface="Baskerville Old Face" panose="02020602080505020303" pitchFamily="18" charset="0"/>
              </a:rPr>
              <a:t>bj </a:t>
            </a:r>
            <a:r>
              <a:rPr lang="en-US" altLang="zh-CN" dirty="0">
                <a:solidFill>
                  <a:schemeClr val="bg1">
                    <a:lumMod val="50000"/>
                  </a:schemeClr>
                </a:solidFill>
                <a:latin typeface="Baskerville Old Face" panose="02020602080505020303" pitchFamily="18" charset="0"/>
              </a:rPr>
              <a:t>&lt;2)</a:t>
            </a:r>
            <a:endParaRPr lang="en-US" i="1" dirty="0">
              <a:solidFill>
                <a:schemeClr val="bg1">
                  <a:lumMod val="50000"/>
                </a:schemeClr>
              </a:solidFill>
            </a:endParaRPr>
          </a:p>
        </p:txBody>
      </p:sp>
      <p:sp>
        <p:nvSpPr>
          <p:cNvPr id="63" name="TextBox 62">
            <a:extLst>
              <a:ext uri="{FF2B5EF4-FFF2-40B4-BE49-F238E27FC236}">
                <a16:creationId xmlns:a16="http://schemas.microsoft.com/office/drawing/2014/main" id="{09FAB737-2520-4CE5-BCFA-22BE58EA2FDA}"/>
              </a:ext>
            </a:extLst>
          </p:cNvPr>
          <p:cNvSpPr txBox="1"/>
          <p:nvPr/>
        </p:nvSpPr>
        <p:spPr>
          <a:xfrm>
            <a:off x="6562872" y="5845133"/>
            <a:ext cx="1767984" cy="369332"/>
          </a:xfrm>
          <a:prstGeom prst="rect">
            <a:avLst/>
          </a:prstGeom>
          <a:noFill/>
        </p:spPr>
        <p:txBody>
          <a:bodyPr wrap="none" rtlCol="0">
            <a:spAutoFit/>
          </a:bodyPr>
          <a:lstStyle/>
          <a:p>
            <a:r>
              <a:rPr lang="en-US" i="1" dirty="0">
                <a:solidFill>
                  <a:schemeClr val="bg1">
                    <a:lumMod val="50000"/>
                  </a:schemeClr>
                </a:solidFill>
              </a:rPr>
              <a:t>3N-SRC</a:t>
            </a:r>
            <a:r>
              <a:rPr lang="en-US" altLang="zh-CN" dirty="0">
                <a:solidFill>
                  <a:schemeClr val="bg1">
                    <a:lumMod val="50000"/>
                  </a:schemeClr>
                </a:solidFill>
                <a:latin typeface="Baskerville Old Face" panose="02020602080505020303" pitchFamily="18" charset="0"/>
              </a:rPr>
              <a:t> (2&lt;x</a:t>
            </a:r>
            <a:r>
              <a:rPr lang="en-US" altLang="zh-CN" baseline="-25000" dirty="0">
                <a:solidFill>
                  <a:schemeClr val="bg1">
                    <a:lumMod val="50000"/>
                  </a:schemeClr>
                </a:solidFill>
                <a:latin typeface="Baskerville Old Face" panose="02020602080505020303" pitchFamily="18" charset="0"/>
              </a:rPr>
              <a:t>bj </a:t>
            </a:r>
            <a:r>
              <a:rPr lang="en-US" altLang="zh-CN" dirty="0">
                <a:solidFill>
                  <a:schemeClr val="bg1">
                    <a:lumMod val="50000"/>
                  </a:schemeClr>
                </a:solidFill>
                <a:latin typeface="Baskerville Old Face" panose="02020602080505020303" pitchFamily="18" charset="0"/>
              </a:rPr>
              <a:t>&lt;3)</a:t>
            </a:r>
            <a:endParaRPr lang="en-US" i="1" dirty="0">
              <a:solidFill>
                <a:schemeClr val="bg1">
                  <a:lumMod val="50000"/>
                </a:schemeClr>
              </a:solidFill>
            </a:endParaRPr>
          </a:p>
        </p:txBody>
      </p:sp>
      <mc:AlternateContent xmlns:mc="http://schemas.openxmlformats.org/markup-compatibility/2006">
        <mc:Choice xmlns:a14="http://schemas.microsoft.com/office/drawing/2010/main" Requires="a14">
          <p:sp>
            <p:nvSpPr>
              <p:cNvPr id="64" name="Object 13">
                <a:extLst>
                  <a:ext uri="{FF2B5EF4-FFF2-40B4-BE49-F238E27FC236}">
                    <a16:creationId xmlns:a16="http://schemas.microsoft.com/office/drawing/2014/main" id="{08465B8F-121F-475E-A65D-EDAC23FE1E8E}"/>
                  </a:ext>
                </a:extLst>
              </p:cNvPr>
              <p:cNvSpPr txBox="1"/>
              <p:nvPr/>
            </p:nvSpPr>
            <p:spPr bwMode="auto">
              <a:xfrm>
                <a:off x="2512331" y="5582086"/>
                <a:ext cx="3938476" cy="940738"/>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𝑎</m:t>
                          </m:r>
                        </m:e>
                        <m:sub>
                          <m:r>
                            <a:rPr lang="en-US" sz="2000" i="1">
                              <a:solidFill>
                                <a:srgbClr val="000000"/>
                              </a:solidFill>
                              <a:latin typeface="Cambria Math" panose="02040503050406030204" pitchFamily="18" charset="0"/>
                            </a:rPr>
                            <m:t>2</m:t>
                          </m:r>
                        </m:sub>
                      </m:sSub>
                      <m:r>
                        <a:rPr lang="en-US" sz="2000" i="1">
                          <a:solidFill>
                            <a:srgbClr val="000000"/>
                          </a:solidFill>
                          <a:latin typeface="Cambria Math" panose="02040503050406030204" pitchFamily="18" charset="0"/>
                        </a:rPr>
                        <m:t>(</m:t>
                      </m:r>
                      <m:r>
                        <a:rPr lang="en-US" sz="2000" i="1">
                          <a:solidFill>
                            <a:srgbClr val="000000"/>
                          </a:solidFill>
                          <a:latin typeface="Cambria Math" panose="02040503050406030204" pitchFamily="18" charset="0"/>
                        </a:rPr>
                        <m:t>𝐴</m:t>
                      </m:r>
                      <m:r>
                        <a:rPr lang="en-US" sz="2000" i="1">
                          <a:solidFill>
                            <a:srgbClr val="000000"/>
                          </a:solidFill>
                          <a:latin typeface="Cambria Math" panose="02040503050406030204" pitchFamily="18" charset="0"/>
                        </a:rPr>
                        <m:t>,</m:t>
                      </m:r>
                      <m:r>
                        <a:rPr lang="en-US" sz="2000" i="1">
                          <a:solidFill>
                            <a:srgbClr val="000000"/>
                          </a:solidFill>
                          <a:latin typeface="Cambria Math" panose="02040503050406030204" pitchFamily="18" charset="0"/>
                        </a:rPr>
                        <m:t>𝐷</m:t>
                      </m:r>
                      <m:r>
                        <a:rPr lang="en-US" sz="2000" i="1">
                          <a:solidFill>
                            <a:srgbClr val="000000"/>
                          </a:solidFill>
                          <a:latin typeface="Cambria Math" panose="02040503050406030204" pitchFamily="18" charset="0"/>
                        </a:rPr>
                        <m:t>)=</m:t>
                      </m:r>
                      <m:f>
                        <m:fPr>
                          <m:ctrlPr>
                            <a:rPr lang="en-US" sz="2000" i="1">
                              <a:solidFill>
                                <a:srgbClr val="000000"/>
                              </a:solidFill>
                              <a:latin typeface="Cambria Math" panose="02040503050406030204" pitchFamily="18" charset="0"/>
                            </a:rPr>
                          </m:ctrlPr>
                        </m:fPr>
                        <m:num>
                          <m:r>
                            <a:rPr lang="en-US" sz="2000" i="1">
                              <a:solidFill>
                                <a:srgbClr val="000000"/>
                              </a:solidFill>
                              <a:latin typeface="Cambria Math" panose="02040503050406030204" pitchFamily="18" charset="0"/>
                            </a:rPr>
                            <m:t>2</m:t>
                          </m:r>
                        </m:num>
                        <m:den>
                          <m:r>
                            <a:rPr lang="en-US" sz="2000" i="1">
                              <a:solidFill>
                                <a:srgbClr val="000000"/>
                              </a:solidFill>
                              <a:latin typeface="Cambria Math" panose="02040503050406030204" pitchFamily="18" charset="0"/>
                            </a:rPr>
                            <m:t>𝐴</m:t>
                          </m:r>
                        </m:den>
                      </m:f>
                      <m:f>
                        <m:fPr>
                          <m:ctrlPr>
                            <a:rPr lang="en-US" sz="2000" i="1">
                              <a:solidFill>
                                <a:srgbClr val="000000"/>
                              </a:solidFill>
                              <a:latin typeface="Cambria Math" panose="02040503050406030204" pitchFamily="18" charset="0"/>
                            </a:rPr>
                          </m:ctrlPr>
                        </m:fPr>
                        <m:num>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𝜎</m:t>
                              </m:r>
                            </m:e>
                            <m:sub>
                              <m:r>
                                <a:rPr lang="en-US" sz="2000" i="1">
                                  <a:solidFill>
                                    <a:srgbClr val="000000"/>
                                  </a:solidFill>
                                  <a:latin typeface="Cambria Math" panose="02040503050406030204" pitchFamily="18" charset="0"/>
                                </a:rPr>
                                <m:t>𝐴</m:t>
                              </m:r>
                            </m:sub>
                          </m:sSub>
                          <m:r>
                            <a:rPr lang="en-US" sz="2000" i="1">
                              <a:solidFill>
                                <a:srgbClr val="000000"/>
                              </a:solidFill>
                              <a:latin typeface="Cambria Math" panose="02040503050406030204" pitchFamily="18" charset="0"/>
                            </a:rPr>
                            <m:t>(</m:t>
                          </m:r>
                          <m:r>
                            <a:rPr lang="en-US" sz="2000" i="1">
                              <a:solidFill>
                                <a:srgbClr val="000000"/>
                              </a:solidFill>
                              <a:latin typeface="Cambria Math" panose="02040503050406030204" pitchFamily="18" charset="0"/>
                            </a:rPr>
                            <m:t>𝑥</m:t>
                          </m:r>
                          <m:r>
                            <a:rPr lang="en-US" sz="2000" i="1">
                              <a:solidFill>
                                <a:srgbClr val="000000"/>
                              </a:solidFill>
                              <a:latin typeface="Cambria Math" panose="02040503050406030204" pitchFamily="18" charset="0"/>
                            </a:rPr>
                            <m:t>,</m:t>
                          </m:r>
                          <m:sSup>
                            <m:sSupPr>
                              <m:ctrlPr>
                                <a:rPr lang="en-US" sz="2000" i="1">
                                  <a:solidFill>
                                    <a:srgbClr val="000000"/>
                                  </a:solidFill>
                                  <a:latin typeface="Cambria Math" panose="02040503050406030204" pitchFamily="18" charset="0"/>
                                </a:rPr>
                              </m:ctrlPr>
                            </m:sSupPr>
                            <m:e>
                              <m:r>
                                <a:rPr lang="en-US" sz="2000" i="1">
                                  <a:solidFill>
                                    <a:srgbClr val="000000"/>
                                  </a:solidFill>
                                  <a:latin typeface="Cambria Math" panose="02040503050406030204" pitchFamily="18" charset="0"/>
                                </a:rPr>
                                <m:t>𝑄</m:t>
                              </m:r>
                            </m:e>
                            <m:sup>
                              <m:r>
                                <a:rPr lang="en-US" sz="2000" i="1">
                                  <a:solidFill>
                                    <a:srgbClr val="000000"/>
                                  </a:solidFill>
                                  <a:latin typeface="Cambria Math" panose="02040503050406030204" pitchFamily="18" charset="0"/>
                                </a:rPr>
                                <m:t>2</m:t>
                              </m:r>
                            </m:sup>
                          </m:sSup>
                          <m:r>
                            <a:rPr lang="en-US" sz="2000" i="1">
                              <a:solidFill>
                                <a:srgbClr val="000000"/>
                              </a:solidFill>
                              <a:latin typeface="Cambria Math" panose="02040503050406030204" pitchFamily="18" charset="0"/>
                            </a:rPr>
                            <m:t>)</m:t>
                          </m:r>
                        </m:num>
                        <m:den>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𝜎</m:t>
                              </m:r>
                            </m:e>
                            <m:sub>
                              <m:r>
                                <a:rPr lang="en-US" sz="2000" i="1">
                                  <a:solidFill>
                                    <a:srgbClr val="000000"/>
                                  </a:solidFill>
                                  <a:latin typeface="Cambria Math" panose="02040503050406030204" pitchFamily="18" charset="0"/>
                                </a:rPr>
                                <m:t>𝐷</m:t>
                              </m:r>
                            </m:sub>
                          </m:sSub>
                          <m:r>
                            <a:rPr lang="en-US" sz="2000" i="1">
                              <a:solidFill>
                                <a:srgbClr val="000000"/>
                              </a:solidFill>
                              <a:latin typeface="Cambria Math" panose="02040503050406030204" pitchFamily="18" charset="0"/>
                            </a:rPr>
                            <m:t>(</m:t>
                          </m:r>
                          <m:r>
                            <a:rPr lang="en-US" sz="2000" i="1">
                              <a:solidFill>
                                <a:srgbClr val="000000"/>
                              </a:solidFill>
                              <a:latin typeface="Cambria Math" panose="02040503050406030204" pitchFamily="18" charset="0"/>
                            </a:rPr>
                            <m:t>𝑥</m:t>
                          </m:r>
                          <m:r>
                            <a:rPr lang="en-US" sz="2000" i="1">
                              <a:solidFill>
                                <a:srgbClr val="000000"/>
                              </a:solidFill>
                              <a:latin typeface="Cambria Math" panose="02040503050406030204" pitchFamily="18" charset="0"/>
                            </a:rPr>
                            <m:t>,</m:t>
                          </m:r>
                          <m:sSup>
                            <m:sSupPr>
                              <m:ctrlPr>
                                <a:rPr lang="en-US" sz="2000" i="1">
                                  <a:solidFill>
                                    <a:srgbClr val="000000"/>
                                  </a:solidFill>
                                  <a:latin typeface="Cambria Math" panose="02040503050406030204" pitchFamily="18" charset="0"/>
                                </a:rPr>
                              </m:ctrlPr>
                            </m:sSupPr>
                            <m:e>
                              <m:r>
                                <a:rPr lang="en-US" sz="2000" i="1">
                                  <a:solidFill>
                                    <a:srgbClr val="000000"/>
                                  </a:solidFill>
                                  <a:latin typeface="Cambria Math" panose="02040503050406030204" pitchFamily="18" charset="0"/>
                                </a:rPr>
                                <m:t>𝑄</m:t>
                              </m:r>
                            </m:e>
                            <m:sup>
                              <m:r>
                                <a:rPr lang="en-US" sz="2000" i="1">
                                  <a:solidFill>
                                    <a:srgbClr val="000000"/>
                                  </a:solidFill>
                                  <a:latin typeface="Cambria Math" panose="02040503050406030204" pitchFamily="18" charset="0"/>
                                </a:rPr>
                                <m:t>2</m:t>
                              </m:r>
                            </m:sup>
                          </m:sSup>
                          <m:r>
                            <a:rPr lang="en-US" sz="2000" i="1">
                              <a:solidFill>
                                <a:srgbClr val="000000"/>
                              </a:solidFill>
                              <a:latin typeface="Cambria Math" panose="02040503050406030204" pitchFamily="18" charset="0"/>
                            </a:rPr>
                            <m:t>)</m:t>
                          </m:r>
                        </m:den>
                      </m:f>
                      <m:r>
                        <a:rPr lang="en-US" sz="2000" i="1">
                          <a:solidFill>
                            <a:srgbClr val="000000"/>
                          </a:solidFill>
                          <a:latin typeface="Cambria Math" panose="02040503050406030204" pitchFamily="18" charset="0"/>
                        </a:rPr>
                        <m:t>,</m:t>
                      </m:r>
                    </m:oMath>
                  </m:oMathPara>
                </a14:m>
                <a:endParaRPr lang="en-US" sz="2000" dirty="0"/>
              </a:p>
            </p:txBody>
          </p:sp>
        </mc:Choice>
        <mc:Fallback>
          <p:sp>
            <p:nvSpPr>
              <p:cNvPr id="64" name="Object 13">
                <a:extLst>
                  <a:ext uri="{FF2B5EF4-FFF2-40B4-BE49-F238E27FC236}">
                    <a16:creationId xmlns:a16="http://schemas.microsoft.com/office/drawing/2014/main" id="{08465B8F-121F-475E-A65D-EDAC23FE1E8E}"/>
                  </a:ext>
                </a:extLst>
              </p:cNvPr>
              <p:cNvSpPr txBox="1">
                <a:spLocks noRot="1" noChangeAspect="1" noMove="1" noResize="1" noEditPoints="1" noAdjustHandles="1" noChangeArrowheads="1" noChangeShapeType="1" noTextEdit="1"/>
              </p:cNvSpPr>
              <p:nvPr/>
            </p:nvSpPr>
            <p:spPr bwMode="auto">
              <a:xfrm>
                <a:off x="2512331" y="5582086"/>
                <a:ext cx="3938476" cy="940738"/>
              </a:xfrm>
              <a:prstGeom prst="rect">
                <a:avLst/>
              </a:prstGeom>
              <a:blipFill>
                <a:blip r:embed="rId5"/>
                <a:stretch>
                  <a:fillRect/>
                </a:stretch>
              </a:blipFill>
            </p:spPr>
            <p:txBody>
              <a:bodyPr/>
              <a:lstStyle/>
              <a:p>
                <a:r>
                  <a:rPr lang="en-CN">
                    <a:noFill/>
                  </a:rPr>
                  <a:t> </a:t>
                </a:r>
              </a:p>
            </p:txBody>
          </p:sp>
        </mc:Fallback>
      </mc:AlternateContent>
      <mc:AlternateContent xmlns:mc="http://schemas.openxmlformats.org/markup-compatibility/2006">
        <mc:Choice xmlns:a14="http://schemas.microsoft.com/office/drawing/2010/main" Requires="a14">
          <p:sp>
            <p:nvSpPr>
              <p:cNvPr id="65" name="Object 18">
                <a:extLst>
                  <a:ext uri="{FF2B5EF4-FFF2-40B4-BE49-F238E27FC236}">
                    <a16:creationId xmlns:a16="http://schemas.microsoft.com/office/drawing/2014/main" id="{8C110D58-267A-4C56-B9F1-1767F6A99CBC}"/>
                  </a:ext>
                </a:extLst>
              </p:cNvPr>
              <p:cNvSpPr txBox="1"/>
              <p:nvPr/>
            </p:nvSpPr>
            <p:spPr bwMode="auto">
              <a:xfrm>
                <a:off x="8640534" y="5582086"/>
                <a:ext cx="2642659" cy="940738"/>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2000" i="1" smtClean="0">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𝑎</m:t>
                          </m:r>
                        </m:e>
                        <m:sub>
                          <m:r>
                            <a:rPr lang="en-US" sz="2000" i="1">
                              <a:solidFill>
                                <a:srgbClr val="000000"/>
                              </a:solidFill>
                              <a:latin typeface="Cambria Math" panose="02040503050406030204" pitchFamily="18" charset="0"/>
                            </a:rPr>
                            <m:t>3</m:t>
                          </m:r>
                        </m:sub>
                      </m:sSub>
                      <m:r>
                        <a:rPr lang="en-US" sz="2000" i="1">
                          <a:solidFill>
                            <a:srgbClr val="000000"/>
                          </a:solidFill>
                          <a:latin typeface="Cambria Math" panose="02040503050406030204" pitchFamily="18" charset="0"/>
                        </a:rPr>
                        <m:t>(</m:t>
                      </m:r>
                      <m:r>
                        <a:rPr lang="en-US" sz="2000" i="1">
                          <a:solidFill>
                            <a:srgbClr val="000000"/>
                          </a:solidFill>
                          <a:latin typeface="Cambria Math" panose="02040503050406030204" pitchFamily="18" charset="0"/>
                        </a:rPr>
                        <m:t>𝐴</m:t>
                      </m:r>
                      <m:r>
                        <a:rPr lang="en-US" sz="2000" i="1">
                          <a:solidFill>
                            <a:srgbClr val="000000"/>
                          </a:solidFill>
                          <a:latin typeface="Cambria Math" panose="02040503050406030204" pitchFamily="18" charset="0"/>
                        </a:rPr>
                        <m:t>,</m:t>
                      </m:r>
                      <m:sPre>
                        <m:sPrePr>
                          <m:ctrlPr>
                            <a:rPr lang="en-US" sz="2000" i="1">
                              <a:solidFill>
                                <a:srgbClr val="000000"/>
                              </a:solidFill>
                              <a:latin typeface="Cambria Math" panose="02040503050406030204" pitchFamily="18" charset="0"/>
                            </a:rPr>
                          </m:ctrlPr>
                        </m:sPrePr>
                        <m:sub>
                          <m:r>
                            <a:rPr lang="en-US" sz="2000" b="0" i="1" smtClean="0">
                              <a:solidFill>
                                <a:srgbClr val="000000"/>
                              </a:solidFill>
                              <a:latin typeface="Cambria Math" panose="02040503050406030204" pitchFamily="18" charset="0"/>
                            </a:rPr>
                            <m:t> </m:t>
                          </m:r>
                        </m:sub>
                        <m:sup>
                          <m:r>
                            <a:rPr lang="en-US" sz="2000" i="1">
                              <a:solidFill>
                                <a:srgbClr val="000000"/>
                              </a:solidFill>
                              <a:latin typeface="Cambria Math" panose="02040503050406030204" pitchFamily="18" charset="0"/>
                            </a:rPr>
                            <m:t>3</m:t>
                          </m:r>
                        </m:sup>
                        <m:e>
                          <m:r>
                            <a:rPr lang="en-US" sz="2000" i="1">
                              <a:solidFill>
                                <a:srgbClr val="000000"/>
                              </a:solidFill>
                              <a:latin typeface="Cambria Math" panose="02040503050406030204" pitchFamily="18" charset="0"/>
                            </a:rPr>
                            <m:t>𝐻</m:t>
                          </m:r>
                        </m:e>
                      </m:sPre>
                      <m:r>
                        <a:rPr lang="en-US" sz="2000" i="1">
                          <a:solidFill>
                            <a:srgbClr val="000000"/>
                          </a:solidFill>
                          <a:latin typeface="Cambria Math" panose="02040503050406030204" pitchFamily="18" charset="0"/>
                        </a:rPr>
                        <m:t>𝑒</m:t>
                      </m:r>
                      <m:r>
                        <a:rPr lang="en-US" sz="2000" i="1">
                          <a:solidFill>
                            <a:srgbClr val="000000"/>
                          </a:solidFill>
                          <a:latin typeface="Cambria Math" panose="02040503050406030204" pitchFamily="18" charset="0"/>
                        </a:rPr>
                        <m:t>)=</m:t>
                      </m:r>
                      <m:f>
                        <m:fPr>
                          <m:ctrlPr>
                            <a:rPr lang="en-US" sz="2000" i="1">
                              <a:solidFill>
                                <a:srgbClr val="000000"/>
                              </a:solidFill>
                              <a:latin typeface="Cambria Math" panose="02040503050406030204" pitchFamily="18" charset="0"/>
                            </a:rPr>
                          </m:ctrlPr>
                        </m:fPr>
                        <m:num>
                          <m:r>
                            <a:rPr lang="en-US" sz="2000" i="1">
                              <a:solidFill>
                                <a:srgbClr val="000000"/>
                              </a:solidFill>
                              <a:latin typeface="Cambria Math" panose="02040503050406030204" pitchFamily="18" charset="0"/>
                            </a:rPr>
                            <m:t>3</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𝜎</m:t>
                              </m:r>
                            </m:e>
                            <m:sub>
                              <m:r>
                                <a:rPr lang="en-US" sz="2000" i="1">
                                  <a:solidFill>
                                    <a:srgbClr val="000000"/>
                                  </a:solidFill>
                                  <a:latin typeface="Cambria Math" panose="02040503050406030204" pitchFamily="18" charset="0"/>
                                </a:rPr>
                                <m:t>𝐴</m:t>
                              </m:r>
                            </m:sub>
                          </m:sSub>
                        </m:num>
                        <m:den>
                          <m:r>
                            <a:rPr lang="en-US" sz="2000" i="1">
                              <a:solidFill>
                                <a:srgbClr val="000000"/>
                              </a:solidFill>
                              <a:latin typeface="Cambria Math" panose="02040503050406030204" pitchFamily="18" charset="0"/>
                            </a:rPr>
                            <m:t>𝐴</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𝜎</m:t>
                              </m:r>
                            </m:e>
                            <m:sub>
                              <m:sPre>
                                <m:sPrePr>
                                  <m:ctrlPr>
                                    <a:rPr lang="en-US" sz="2000" i="1">
                                      <a:solidFill>
                                        <a:srgbClr val="000000"/>
                                      </a:solidFill>
                                      <a:latin typeface="Cambria Math" panose="02040503050406030204" pitchFamily="18" charset="0"/>
                                    </a:rPr>
                                  </m:ctrlPr>
                                </m:sPrePr>
                                <m:sub>
                                  <m:r>
                                    <a:rPr lang="en-US" sz="2000" b="0" i="1" smtClean="0">
                                      <a:solidFill>
                                        <a:srgbClr val="000000"/>
                                      </a:solidFill>
                                      <a:latin typeface="Cambria Math" panose="02040503050406030204" pitchFamily="18" charset="0"/>
                                    </a:rPr>
                                    <m:t> </m:t>
                                  </m:r>
                                </m:sub>
                                <m:sup>
                                  <m:r>
                                    <a:rPr lang="en-US" sz="2000" i="1">
                                      <a:solidFill>
                                        <a:srgbClr val="000000"/>
                                      </a:solidFill>
                                      <a:latin typeface="Cambria Math" panose="02040503050406030204" pitchFamily="18" charset="0"/>
                                    </a:rPr>
                                    <m:t>3</m:t>
                                  </m:r>
                                </m:sup>
                                <m:e>
                                  <m:r>
                                    <a:rPr lang="en-US" sz="2000" i="1">
                                      <a:solidFill>
                                        <a:srgbClr val="000000"/>
                                      </a:solidFill>
                                      <a:latin typeface="Cambria Math" panose="02040503050406030204" pitchFamily="18" charset="0"/>
                                    </a:rPr>
                                    <m:t>𝐻</m:t>
                                  </m:r>
                                </m:e>
                              </m:sPre>
                              <m:r>
                                <a:rPr lang="en-US" sz="2000" i="1">
                                  <a:solidFill>
                                    <a:srgbClr val="000000"/>
                                  </a:solidFill>
                                  <a:latin typeface="Cambria Math" panose="02040503050406030204" pitchFamily="18" charset="0"/>
                                </a:rPr>
                                <m:t>𝑒</m:t>
                              </m:r>
                            </m:sub>
                          </m:sSub>
                        </m:den>
                      </m:f>
                    </m:oMath>
                  </m:oMathPara>
                </a14:m>
                <a:endParaRPr lang="en-US" sz="2000" dirty="0"/>
              </a:p>
            </p:txBody>
          </p:sp>
        </mc:Choice>
        <mc:Fallback>
          <p:sp>
            <p:nvSpPr>
              <p:cNvPr id="65" name="Object 18">
                <a:extLst>
                  <a:ext uri="{FF2B5EF4-FFF2-40B4-BE49-F238E27FC236}">
                    <a16:creationId xmlns:a16="http://schemas.microsoft.com/office/drawing/2014/main" id="{8C110D58-267A-4C56-B9F1-1767F6A99CBC}"/>
                  </a:ext>
                </a:extLst>
              </p:cNvPr>
              <p:cNvSpPr txBox="1">
                <a:spLocks noRot="1" noChangeAspect="1" noMove="1" noResize="1" noEditPoints="1" noAdjustHandles="1" noChangeArrowheads="1" noChangeShapeType="1" noTextEdit="1"/>
              </p:cNvSpPr>
              <p:nvPr/>
            </p:nvSpPr>
            <p:spPr bwMode="auto">
              <a:xfrm>
                <a:off x="8640534" y="5582086"/>
                <a:ext cx="2642659" cy="940738"/>
              </a:xfrm>
              <a:prstGeom prst="rect">
                <a:avLst/>
              </a:prstGeom>
              <a:blipFill>
                <a:blip r:embed="rId6"/>
                <a:stretch>
                  <a:fillRect/>
                </a:stretch>
              </a:blipFill>
            </p:spPr>
            <p:txBody>
              <a:bodyPr/>
              <a:lstStyle/>
              <a:p>
                <a:r>
                  <a:rPr lang="en-CN">
                    <a:noFill/>
                  </a:rPr>
                  <a:t> </a:t>
                </a:r>
              </a:p>
            </p:txBody>
          </p:sp>
        </mc:Fallback>
      </mc:AlternateContent>
      <p:sp>
        <p:nvSpPr>
          <p:cNvPr id="67" name="TextBox 66">
            <a:extLst>
              <a:ext uri="{FF2B5EF4-FFF2-40B4-BE49-F238E27FC236}">
                <a16:creationId xmlns:a16="http://schemas.microsoft.com/office/drawing/2014/main" id="{B1959CD7-B073-40CC-88EA-0CCB5AB968B0}"/>
              </a:ext>
            </a:extLst>
          </p:cNvPr>
          <p:cNvSpPr txBox="1"/>
          <p:nvPr/>
        </p:nvSpPr>
        <p:spPr>
          <a:xfrm>
            <a:off x="579372" y="5106784"/>
            <a:ext cx="6970943" cy="495520"/>
          </a:xfrm>
          <a:prstGeom prst="rect">
            <a:avLst/>
          </a:prstGeom>
          <a:noFill/>
        </p:spPr>
        <p:txBody>
          <a:bodyPr wrap="square" rtlCol="0">
            <a:spAutoFit/>
          </a:bodyPr>
          <a:lstStyle/>
          <a:p>
            <a:pPr marL="342900" indent="-342900">
              <a:lnSpc>
                <a:spcPct val="150000"/>
              </a:lnSpc>
              <a:spcBef>
                <a:spcPct val="20000"/>
              </a:spcBef>
              <a:buFont typeface="Wingdings" pitchFamily="2" charset="2"/>
              <a:buChar char="q"/>
            </a:pPr>
            <a:r>
              <a:rPr lang="zh-CN" altLang="en-US" sz="2000" dirty="0">
                <a:solidFill>
                  <a:srgbClr val="FF0000"/>
                </a:solidFill>
                <a:latin typeface="Times New Roman" panose="02020603050405020304" pitchFamily="18" charset="0"/>
                <a:cs typeface="Times New Roman" panose="02020603050405020304" pitchFamily="18" charset="0"/>
              </a:rPr>
              <a:t>重核与轻核的</a:t>
            </a:r>
            <a:r>
              <a:rPr lang="en-US" altLang="zh-CN" sz="2000" dirty="0">
                <a:solidFill>
                  <a:srgbClr val="FF0000"/>
                </a:solidFill>
                <a:latin typeface="Times New Roman" panose="02020603050405020304" pitchFamily="18" charset="0"/>
                <a:cs typeface="Times New Roman" panose="02020603050405020304" pitchFamily="18" charset="0"/>
              </a:rPr>
              <a:t>Inclusive-XS</a:t>
            </a:r>
            <a:r>
              <a:rPr lang="zh-CN" altLang="en-US" sz="2000" dirty="0">
                <a:solidFill>
                  <a:srgbClr val="FF0000"/>
                </a:solidFill>
                <a:latin typeface="Times New Roman" panose="02020603050405020304" pitchFamily="18" charset="0"/>
                <a:cs typeface="Times New Roman" panose="02020603050405020304" pitchFamily="18" charset="0"/>
              </a:rPr>
              <a:t>比值</a:t>
            </a:r>
            <a:r>
              <a:rPr lang="en-US" altLang="zh-CN" sz="2000" dirty="0">
                <a:solidFill>
                  <a:srgbClr val="FF0000"/>
                </a:solidFill>
                <a:latin typeface="Times New Roman" panose="02020603050405020304" pitchFamily="18" charset="0"/>
                <a:cs typeface="Times New Roman" panose="02020603050405020304" pitchFamily="18" charset="0"/>
                <a:sym typeface="Wingdings" pitchFamily="2" charset="2"/>
              </a:rPr>
              <a:t></a:t>
            </a:r>
            <a:r>
              <a:rPr lang="zh-CN" altLang="en-US" sz="2000" dirty="0">
                <a:solidFill>
                  <a:srgbClr val="FF0000"/>
                </a:solidFill>
                <a:latin typeface="Times New Roman" panose="02020603050405020304" pitchFamily="18" charset="0"/>
                <a:cs typeface="Times New Roman" panose="02020603050405020304" pitchFamily="18" charset="0"/>
                <a:sym typeface="Wingdings" pitchFamily="2" charset="2"/>
              </a:rPr>
              <a:t>从相似动量到比值平台</a:t>
            </a:r>
            <a:r>
              <a:rPr lang="zh-CN" altLang="en-US" sz="2000" dirty="0">
                <a:solidFill>
                  <a:schemeClr val="bg2">
                    <a:lumMod val="10000"/>
                  </a:schemeClr>
                </a:solidFill>
                <a:latin typeface="Times New Roman" panose="02020603050405020304" pitchFamily="18" charset="0"/>
                <a:cs typeface="Times New Roman" panose="02020603050405020304" pitchFamily="18" charset="0"/>
              </a:rPr>
              <a:t>：</a:t>
            </a:r>
            <a:endParaRPr lang="en-US" sz="20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68" name="TextBox 67">
            <a:extLst>
              <a:ext uri="{FF2B5EF4-FFF2-40B4-BE49-F238E27FC236}">
                <a16:creationId xmlns:a16="http://schemas.microsoft.com/office/drawing/2014/main" id="{B1750475-D42E-454E-82B7-26AA267CCEAC}"/>
              </a:ext>
            </a:extLst>
          </p:cNvPr>
          <p:cNvSpPr txBox="1"/>
          <p:nvPr/>
        </p:nvSpPr>
        <p:spPr>
          <a:xfrm>
            <a:off x="457321" y="2626841"/>
            <a:ext cx="6782315" cy="707886"/>
          </a:xfrm>
          <a:prstGeom prst="rect">
            <a:avLst/>
          </a:prstGeom>
          <a:noFill/>
        </p:spPr>
        <p:txBody>
          <a:bodyPr wrap="square">
            <a:spAutoFit/>
          </a:bodyPr>
          <a:lstStyle/>
          <a:p>
            <a:pPr marL="342900" indent="-342900">
              <a:buFont typeface="Wingdings" pitchFamily="2" charset="2"/>
              <a:buChar char="q"/>
            </a:pPr>
            <a:r>
              <a:rPr lang="zh-CN" altLang="en-US" sz="2000" dirty="0">
                <a:solidFill>
                  <a:srgbClr val="FF0000"/>
                </a:solidFill>
                <a:latin typeface="Baskerville Old Face" panose="02020602080505020303" pitchFamily="18" charset="0"/>
                <a:cs typeface="Times New Roman" panose="02020603050405020304" pitchFamily="18" charset="0"/>
              </a:rPr>
              <a:t>全举过程直接测量核子的动量分布函数</a:t>
            </a:r>
            <a:endParaRPr lang="en-US" altLang="zh-CN" sz="2000" dirty="0">
              <a:solidFill>
                <a:srgbClr val="FF0000"/>
              </a:solidFill>
              <a:latin typeface="Baskerville Old Face" panose="02020602080505020303" pitchFamily="18" charset="0"/>
              <a:cs typeface="Times New Roman" panose="02020603050405020304" pitchFamily="18" charset="0"/>
            </a:endParaRPr>
          </a:p>
          <a:p>
            <a:r>
              <a:rPr lang="en-US" sz="2000" dirty="0">
                <a:solidFill>
                  <a:srgbClr val="FF0000"/>
                </a:solidFill>
                <a:latin typeface="Baskerville Old Face" panose="02020602080505020303" pitchFamily="18" charset="0"/>
                <a:cs typeface="Times New Roman" panose="02020603050405020304" pitchFamily="18" charset="0"/>
                <a:sym typeface="Wingdings" panose="05000000000000000000" pitchFamily="2" charset="2"/>
              </a:rPr>
              <a:t>      </a:t>
            </a:r>
            <a:r>
              <a:rPr lang="zh-CN" altLang="en-US" sz="2000" dirty="0">
                <a:solidFill>
                  <a:srgbClr val="FF0000"/>
                </a:solidFill>
                <a:latin typeface="Baskerville Old Face" panose="02020602080505020303" pitchFamily="18" charset="0"/>
                <a:cs typeface="Times New Roman" panose="02020603050405020304" pitchFamily="18" charset="0"/>
                <a:sym typeface="Wingdings" panose="05000000000000000000" pitchFamily="2" charset="2"/>
              </a:rPr>
              <a:t>需要矫正被击打出的核子的</a:t>
            </a:r>
            <a:r>
              <a:rPr lang="en-US" altLang="zh-CN" sz="2000" dirty="0">
                <a:solidFill>
                  <a:srgbClr val="FF0000"/>
                </a:solidFill>
                <a:latin typeface="Baskerville Old Face" panose="02020602080505020303" pitchFamily="18" charset="0"/>
                <a:cs typeface="Times New Roman" panose="02020603050405020304" pitchFamily="18" charset="0"/>
                <a:sym typeface="Wingdings" panose="05000000000000000000" pitchFamily="2" charset="2"/>
              </a:rPr>
              <a:t>FSI</a:t>
            </a:r>
            <a:endParaRPr lang="en-US" sz="2000" dirty="0">
              <a:solidFill>
                <a:srgbClr val="FF0000"/>
              </a:solidFill>
              <a:latin typeface="Baskerville Old Face" panose="02020602080505020303"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65B26123-68E2-1A4F-9E1C-43DCEAC868CE}"/>
              </a:ext>
            </a:extLst>
          </p:cNvPr>
          <p:cNvSpPr>
            <a:spLocks noGrp="1"/>
          </p:cNvSpPr>
          <p:nvPr>
            <p:ph type="sldNum" sz="quarter" idx="12"/>
          </p:nvPr>
        </p:nvSpPr>
        <p:spPr/>
        <p:txBody>
          <a:bodyPr/>
          <a:lstStyle/>
          <a:p>
            <a:fld id="{368F8058-DDCF-45E4-8BCD-8D913568A213}" type="slidenum">
              <a:rPr lang="LID4096" smtClean="0"/>
              <a:t>8</a:t>
            </a:fld>
            <a:r>
              <a:rPr lang="en-US" altLang="zh-CN"/>
              <a:t>/22</a:t>
            </a:r>
            <a:endParaRPr lang="LID4096"/>
          </a:p>
        </p:txBody>
      </p:sp>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id="{BADB115F-E852-854D-8C48-5E27A888FC12}"/>
                  </a:ext>
                </a:extLst>
              </p:cNvPr>
              <p:cNvSpPr txBox="1"/>
              <p:nvPr/>
            </p:nvSpPr>
            <p:spPr>
              <a:xfrm>
                <a:off x="637091" y="1945990"/>
                <a:ext cx="5595543" cy="584775"/>
              </a:xfrm>
              <a:prstGeom prst="rect">
                <a:avLst/>
              </a:prstGeom>
              <a:noFill/>
            </p:spPr>
            <p:txBody>
              <a:bodyPr wrap="square">
                <a:spAutoFit/>
              </a:bodyPr>
              <a:lstStyle/>
              <a:p>
                <a:pPr marL="342900" indent="-342900">
                  <a:buFont typeface="Wingdings" pitchFamily="2" charset="2"/>
                  <a:buChar char="ü"/>
                </a:pPr>
                <a14:m>
                  <m:oMath xmlns:m="http://schemas.openxmlformats.org/officeDocument/2006/math">
                    <m:r>
                      <a:rPr lang="en-US" sz="1600" b="0" i="1" smtClean="0">
                        <a:solidFill>
                          <a:schemeClr val="accent6">
                            <a:lumMod val="50000"/>
                          </a:schemeClr>
                        </a:solidFill>
                        <a:latin typeface="Cambria Math" panose="02040503050406030204" pitchFamily="18" charset="0"/>
                        <a:cs typeface="Times New Roman" panose="02020603050405020304" pitchFamily="18" charset="0"/>
                      </a:rPr>
                      <m:t>𝑆</m:t>
                    </m:r>
                    <m:r>
                      <a:rPr lang="en-US" sz="1600" b="0" i="1" smtClean="0">
                        <a:solidFill>
                          <a:schemeClr val="accent6">
                            <a:lumMod val="50000"/>
                          </a:schemeClr>
                        </a:solidFill>
                        <a:latin typeface="Cambria Math" panose="02040503050406030204" pitchFamily="18" charset="0"/>
                        <a:cs typeface="Times New Roman" panose="02020603050405020304" pitchFamily="18" charset="0"/>
                      </a:rPr>
                      <m:t>(</m:t>
                    </m:r>
                    <m:r>
                      <a:rPr lang="en-US" sz="1600" b="0" i="1" smtClean="0">
                        <a:solidFill>
                          <a:schemeClr val="accent6">
                            <a:lumMod val="50000"/>
                          </a:schemeClr>
                        </a:solidFill>
                        <a:latin typeface="Cambria Math" panose="02040503050406030204" pitchFamily="18" charset="0"/>
                        <a:cs typeface="Times New Roman" panose="02020603050405020304" pitchFamily="18" charset="0"/>
                      </a:rPr>
                      <m:t>𝑘</m:t>
                    </m:r>
                    <m:r>
                      <a:rPr lang="en-US" sz="1600" b="0" i="1" smtClean="0">
                        <a:solidFill>
                          <a:schemeClr val="accent6">
                            <a:lumMod val="50000"/>
                          </a:schemeClr>
                        </a:solidFill>
                        <a:latin typeface="Cambria Math" panose="02040503050406030204" pitchFamily="18" charset="0"/>
                        <a:cs typeface="Times New Roman" panose="02020603050405020304" pitchFamily="18" charset="0"/>
                      </a:rPr>
                      <m:t>,</m:t>
                    </m:r>
                    <m:sSub>
                      <m:sSubPr>
                        <m:ctrlPr>
                          <a:rPr lang="en-US" sz="1600" b="0" i="1" smtClean="0">
                            <a:solidFill>
                              <a:schemeClr val="accent6">
                                <a:lumMod val="50000"/>
                              </a:schemeClr>
                            </a:solidFill>
                            <a:latin typeface="Cambria Math" panose="02040503050406030204" pitchFamily="18" charset="0"/>
                            <a:cs typeface="Times New Roman" panose="02020603050405020304" pitchFamily="18" charset="0"/>
                          </a:rPr>
                        </m:ctrlPr>
                      </m:sSubPr>
                      <m:e>
                        <m:r>
                          <a:rPr lang="en-US" sz="1600" b="0" i="1" smtClean="0">
                            <a:solidFill>
                              <a:schemeClr val="accent6">
                                <a:lumMod val="50000"/>
                              </a:schemeClr>
                            </a:solidFill>
                            <a:latin typeface="Cambria Math" panose="02040503050406030204" pitchFamily="18" charset="0"/>
                            <a:cs typeface="Times New Roman" panose="02020603050405020304" pitchFamily="18" charset="0"/>
                          </a:rPr>
                          <m:t>𝐸</m:t>
                        </m:r>
                      </m:e>
                      <m:sub>
                        <m:r>
                          <a:rPr lang="en-US" sz="1600" b="0" i="1" smtClean="0">
                            <a:solidFill>
                              <a:schemeClr val="accent6">
                                <a:lumMod val="50000"/>
                              </a:schemeClr>
                            </a:solidFill>
                            <a:latin typeface="Cambria Math" panose="02040503050406030204" pitchFamily="18" charset="0"/>
                            <a:cs typeface="Times New Roman" panose="02020603050405020304" pitchFamily="18" charset="0"/>
                          </a:rPr>
                          <m:t>𝑠</m:t>
                        </m:r>
                      </m:sub>
                    </m:sSub>
                    <m:r>
                      <a:rPr lang="en-US" sz="1600" b="0" i="1" smtClean="0">
                        <a:solidFill>
                          <a:schemeClr val="accent6">
                            <a:lumMod val="50000"/>
                          </a:schemeClr>
                        </a:solidFill>
                        <a:latin typeface="Cambria Math" panose="02040503050406030204" pitchFamily="18" charset="0"/>
                        <a:cs typeface="Times New Roman" panose="02020603050405020304" pitchFamily="18" charset="0"/>
                      </a:rPr>
                      <m:t>)</m:t>
                    </m:r>
                  </m:oMath>
                </a14:m>
                <a:r>
                  <a:rPr lang="en-US" sz="1600" dirty="0">
                    <a:solidFill>
                      <a:schemeClr val="accent6">
                        <a:lumMod val="50000"/>
                      </a:schemeClr>
                    </a:solidFill>
                    <a:latin typeface="Times New Roman" panose="02020603050405020304" pitchFamily="18" charset="0"/>
                    <a:cs typeface="Times New Roman" panose="02020603050405020304" pitchFamily="18" charset="0"/>
                  </a:rPr>
                  <a:t> </a:t>
                </a:r>
                <a:r>
                  <a:rPr lang="en-US" sz="1600" dirty="0">
                    <a:solidFill>
                      <a:schemeClr val="accent6">
                        <a:lumMod val="50000"/>
                      </a:schemeClr>
                    </a:solidFill>
                    <a:latin typeface="Times New Roman" panose="02020603050405020304" pitchFamily="18" charset="0"/>
                    <a:cs typeface="Times New Roman" panose="02020603050405020304" pitchFamily="18" charset="0"/>
                    <a:sym typeface="Wingdings" panose="05000000000000000000" pitchFamily="2" charset="2"/>
                  </a:rPr>
                  <a:t>Special Function, </a:t>
                </a:r>
                <a:r>
                  <a:rPr lang="zh-CN" altLang="en-US" sz="1600" dirty="0">
                    <a:solidFill>
                      <a:schemeClr val="accent6">
                        <a:lumMod val="50000"/>
                      </a:schemeClr>
                    </a:solidFill>
                    <a:latin typeface="Times New Roman" panose="02020603050405020304" pitchFamily="18" charset="0"/>
                    <a:cs typeface="Times New Roman" panose="02020603050405020304" pitchFamily="18" charset="0"/>
                    <a:sym typeface="Wingdings" panose="05000000000000000000" pitchFamily="2" charset="2"/>
                  </a:rPr>
                  <a:t>移除初始动量为</a:t>
                </a:r>
                <a:r>
                  <a:rPr lang="en-US" sz="1600" dirty="0">
                    <a:solidFill>
                      <a:schemeClr val="accent6">
                        <a:lumMod val="50000"/>
                      </a:schemeClr>
                    </a:solidFill>
                    <a:latin typeface="Times New Roman" panose="02020603050405020304" pitchFamily="18" charset="0"/>
                    <a:cs typeface="Times New Roman" panose="02020603050405020304" pitchFamily="18" charset="0"/>
                  </a:rPr>
                  <a:t>k</a:t>
                </a:r>
                <a:r>
                  <a:rPr lang="zh-CN" altLang="en-US" sz="1600" dirty="0">
                    <a:solidFill>
                      <a:schemeClr val="accent6">
                        <a:lumMod val="50000"/>
                      </a:schemeClr>
                    </a:solidFill>
                    <a:latin typeface="Times New Roman" panose="02020603050405020304" pitchFamily="18" charset="0"/>
                    <a:cs typeface="Times New Roman" panose="02020603050405020304" pitchFamily="18" charset="0"/>
                  </a:rPr>
                  <a:t>分离能为</a:t>
                </a:r>
                <a14:m>
                  <m:oMath xmlns:m="http://schemas.openxmlformats.org/officeDocument/2006/math">
                    <m:sSub>
                      <m:sSubPr>
                        <m:ctrlPr>
                          <a:rPr lang="en-US" sz="1600" i="1">
                            <a:solidFill>
                              <a:schemeClr val="accent6">
                                <a:lumMod val="50000"/>
                              </a:schemeClr>
                            </a:solidFill>
                            <a:latin typeface="Cambria Math" panose="02040503050406030204" pitchFamily="18" charset="0"/>
                            <a:cs typeface="Times New Roman" panose="02020603050405020304" pitchFamily="18" charset="0"/>
                          </a:rPr>
                        </m:ctrlPr>
                      </m:sSubPr>
                      <m:e>
                        <m:r>
                          <a:rPr lang="en-US" sz="1600" i="1">
                            <a:solidFill>
                              <a:schemeClr val="accent6">
                                <a:lumMod val="50000"/>
                              </a:schemeClr>
                            </a:solidFill>
                            <a:latin typeface="Cambria Math" panose="02040503050406030204" pitchFamily="18" charset="0"/>
                            <a:cs typeface="Times New Roman" panose="02020603050405020304" pitchFamily="18" charset="0"/>
                          </a:rPr>
                          <m:t>𝐸</m:t>
                        </m:r>
                      </m:e>
                      <m:sub>
                        <m:r>
                          <a:rPr lang="en-US" sz="1600" i="1">
                            <a:solidFill>
                              <a:schemeClr val="accent6">
                                <a:lumMod val="50000"/>
                              </a:schemeClr>
                            </a:solidFill>
                            <a:latin typeface="Cambria Math" panose="02040503050406030204" pitchFamily="18" charset="0"/>
                            <a:cs typeface="Times New Roman" panose="02020603050405020304" pitchFamily="18" charset="0"/>
                          </a:rPr>
                          <m:t>𝑠</m:t>
                        </m:r>
                      </m:sub>
                    </m:sSub>
                  </m:oMath>
                </a14:m>
                <a:r>
                  <a:rPr lang="en-US" sz="1600" dirty="0">
                    <a:solidFill>
                      <a:schemeClr val="accent6">
                        <a:lumMod val="50000"/>
                      </a:schemeClr>
                    </a:solidFill>
                    <a:latin typeface="Times New Roman" panose="02020603050405020304" pitchFamily="18" charset="0"/>
                    <a:cs typeface="Times New Roman" panose="02020603050405020304" pitchFamily="18" charset="0"/>
                  </a:rPr>
                  <a:t>  </a:t>
                </a:r>
                <a:r>
                  <a:rPr lang="zh-CN" altLang="en-US" sz="1600" dirty="0">
                    <a:solidFill>
                      <a:schemeClr val="accent6">
                        <a:lumMod val="50000"/>
                      </a:schemeClr>
                    </a:solidFill>
                    <a:latin typeface="Times New Roman" panose="02020603050405020304" pitchFamily="18" charset="0"/>
                    <a:cs typeface="Times New Roman" panose="02020603050405020304" pitchFamily="18" charset="0"/>
                  </a:rPr>
                  <a:t>的核子的概率分布</a:t>
                </a:r>
                <a:endParaRPr lang="en-US" altLang="zh-CN" sz="1600" dirty="0">
                  <a:solidFill>
                    <a:schemeClr val="accent6">
                      <a:lumMod val="50000"/>
                    </a:schemeClr>
                  </a:solidFill>
                  <a:latin typeface="Times New Roman" panose="02020603050405020304" pitchFamily="18" charset="0"/>
                  <a:cs typeface="Times New Roman" panose="02020603050405020304" pitchFamily="18" charset="0"/>
                </a:endParaRPr>
              </a:p>
            </p:txBody>
          </p:sp>
        </mc:Choice>
        <mc:Fallback>
          <p:sp>
            <p:nvSpPr>
              <p:cNvPr id="26" name="TextBox 25">
                <a:extLst>
                  <a:ext uri="{FF2B5EF4-FFF2-40B4-BE49-F238E27FC236}">
                    <a16:creationId xmlns:a16="http://schemas.microsoft.com/office/drawing/2014/main" id="{BADB115F-E852-854D-8C48-5E27A888FC12}"/>
                  </a:ext>
                </a:extLst>
              </p:cNvPr>
              <p:cNvSpPr txBox="1">
                <a:spLocks noRot="1" noChangeAspect="1" noMove="1" noResize="1" noEditPoints="1" noAdjustHandles="1" noChangeArrowheads="1" noChangeShapeType="1" noTextEdit="1"/>
              </p:cNvSpPr>
              <p:nvPr/>
            </p:nvSpPr>
            <p:spPr>
              <a:xfrm>
                <a:off x="637091" y="1945990"/>
                <a:ext cx="5595543" cy="584775"/>
              </a:xfrm>
              <a:prstGeom prst="rect">
                <a:avLst/>
              </a:prstGeom>
              <a:blipFill>
                <a:blip r:embed="rId7"/>
                <a:stretch>
                  <a:fillRect l="-454" t="-6383" b="-10638"/>
                </a:stretch>
              </a:blipFill>
            </p:spPr>
            <p:txBody>
              <a:bodyPr/>
              <a:lstStyle/>
              <a:p>
                <a:r>
                  <a:rPr lang="en-CN">
                    <a:noFill/>
                  </a:rPr>
                  <a:t> </a:t>
                </a:r>
              </a:p>
            </p:txBody>
          </p:sp>
        </mc:Fallback>
      </mc:AlternateContent>
      <p:pic>
        <p:nvPicPr>
          <p:cNvPr id="10" name="Picture 9">
            <a:extLst>
              <a:ext uri="{FF2B5EF4-FFF2-40B4-BE49-F238E27FC236}">
                <a16:creationId xmlns:a16="http://schemas.microsoft.com/office/drawing/2014/main" id="{0B5389F4-86EB-6E4E-82C6-EEF6AB4837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56624" y="764771"/>
            <a:ext cx="5486400" cy="40259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P spid="62" grpId="0"/>
      <p:bldP spid="63" grpId="0"/>
      <p:bldP spid="64" grpId="0"/>
      <p:bldP spid="65" grpId="0"/>
      <p:bldP spid="67" grpId="0"/>
      <p:bldP spid="6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119189" y="1858311"/>
            <a:ext cx="4241111" cy="3437430"/>
          </a:xfrm>
          <a:prstGeom prst="rect">
            <a:avLst/>
          </a:prstGeom>
        </p:spPr>
      </p:pic>
      <p:pic>
        <p:nvPicPr>
          <p:cNvPr id="9" name="Picture 8"/>
          <p:cNvPicPr>
            <a:picLocks noChangeAspect="1"/>
          </p:cNvPicPr>
          <p:nvPr/>
        </p:nvPicPr>
        <p:blipFill>
          <a:blip r:embed="rId4"/>
          <a:stretch>
            <a:fillRect/>
          </a:stretch>
        </p:blipFill>
        <p:spPr>
          <a:xfrm>
            <a:off x="8715040" y="791992"/>
            <a:ext cx="3102712" cy="3078425"/>
          </a:xfrm>
          <a:prstGeom prst="rect">
            <a:avLst/>
          </a:prstGeom>
        </p:spPr>
      </p:pic>
      <p:sp>
        <p:nvSpPr>
          <p:cNvPr id="29" name="Rectangle 11"/>
          <p:cNvSpPr/>
          <p:nvPr/>
        </p:nvSpPr>
        <p:spPr bwMode="auto">
          <a:xfrm>
            <a:off x="10255608" y="1903140"/>
            <a:ext cx="1959980" cy="436418"/>
          </a:xfrm>
          <a:prstGeom prst="rect">
            <a:avLst/>
          </a:prstGeom>
          <a:noFill/>
          <a:ln w="12700" cap="flat">
            <a:noFill/>
            <a:miter lim="800000"/>
            <a:headEnd type="none" w="med" len="med"/>
            <a:tailEnd type="none" w="med" len="med"/>
          </a:ln>
        </p:spPr>
        <p:txBody>
          <a:bodyPr lIns="0" tIns="0" rIns="0" bIns="0" anchor="ctr"/>
          <a:lstStyle/>
          <a:p>
            <a:r>
              <a:rPr lang="en-US" sz="1600" dirty="0">
                <a:solidFill>
                  <a:srgbClr val="3F691E"/>
                </a:solidFill>
                <a:ea typeface="Gill Sans Light" charset="0"/>
                <a:cs typeface="Gill Sans Light" charset="0"/>
              </a:rPr>
              <a:t>K. </a:t>
            </a:r>
            <a:r>
              <a:rPr lang="en-US" sz="1600" dirty="0" err="1">
                <a:solidFill>
                  <a:srgbClr val="3F691E"/>
                </a:solidFill>
                <a:ea typeface="Gill Sans Light" charset="0"/>
                <a:cs typeface="Gill Sans Light" charset="0"/>
              </a:rPr>
              <a:t>Egiyan</a:t>
            </a:r>
            <a:r>
              <a:rPr lang="en-US" sz="1600" dirty="0">
                <a:solidFill>
                  <a:srgbClr val="3F691E"/>
                </a:solidFill>
                <a:ea typeface="Gill Sans Light" charset="0"/>
                <a:cs typeface="Gill Sans Light" charset="0"/>
              </a:rPr>
              <a:t> et. al. PRC68, 014313 (2003)</a:t>
            </a:r>
          </a:p>
        </p:txBody>
      </p:sp>
      <p:sp>
        <p:nvSpPr>
          <p:cNvPr id="7" name="Title 6">
            <a:extLst>
              <a:ext uri="{FF2B5EF4-FFF2-40B4-BE49-F238E27FC236}">
                <a16:creationId xmlns:a16="http://schemas.microsoft.com/office/drawing/2014/main" id="{94E5B2FE-EA7A-497E-A6EB-376A012F72E4}"/>
              </a:ext>
            </a:extLst>
          </p:cNvPr>
          <p:cNvSpPr>
            <a:spLocks noGrp="1"/>
          </p:cNvSpPr>
          <p:nvPr>
            <p:ph type="title"/>
          </p:nvPr>
        </p:nvSpPr>
        <p:spPr/>
        <p:txBody>
          <a:bodyPr/>
          <a:lstStyle/>
          <a:p>
            <a:r>
              <a:rPr lang="en-US" altLang="zh-CN" dirty="0"/>
              <a:t>2N-SRC</a:t>
            </a:r>
            <a:endParaRPr lang="LID4096" dirty="0"/>
          </a:p>
        </p:txBody>
      </p:sp>
      <p:sp>
        <p:nvSpPr>
          <p:cNvPr id="10" name="Text Placeholder 9">
            <a:extLst>
              <a:ext uri="{FF2B5EF4-FFF2-40B4-BE49-F238E27FC236}">
                <a16:creationId xmlns:a16="http://schemas.microsoft.com/office/drawing/2014/main" id="{D68966BA-8E57-4E8C-86F0-1DBF8E017A24}"/>
              </a:ext>
            </a:extLst>
          </p:cNvPr>
          <p:cNvSpPr>
            <a:spLocks noGrp="1"/>
          </p:cNvSpPr>
          <p:nvPr>
            <p:ph type="body" sz="half" idx="2"/>
          </p:nvPr>
        </p:nvSpPr>
        <p:spPr/>
        <p:txBody>
          <a:bodyPr/>
          <a:lstStyle/>
          <a:p>
            <a:r>
              <a:rPr lang="en-US" dirty="0" err="1"/>
              <a:t>单举测量结果</a:t>
            </a:r>
            <a:endParaRPr lang="LID4096" dirty="0"/>
          </a:p>
        </p:txBody>
      </p:sp>
      <p:sp>
        <p:nvSpPr>
          <p:cNvPr id="16" name="TextBox 15"/>
          <p:cNvSpPr txBox="1"/>
          <p:nvPr/>
        </p:nvSpPr>
        <p:spPr>
          <a:xfrm>
            <a:off x="5784548" y="1630140"/>
            <a:ext cx="2153318" cy="400110"/>
          </a:xfrm>
          <a:prstGeom prst="rect">
            <a:avLst/>
          </a:prstGeom>
          <a:noFill/>
        </p:spPr>
        <p:txBody>
          <a:bodyPr wrap="square" rtlCol="0">
            <a:spAutoFit/>
          </a:bodyPr>
          <a:lstStyle/>
          <a:p>
            <a:r>
              <a:rPr lang="en-US" sz="2000" b="1" i="1" u="sng" dirty="0">
                <a:solidFill>
                  <a:srgbClr val="FF0000"/>
                </a:solidFill>
              </a:rPr>
              <a:t>Hall-C</a:t>
            </a:r>
          </a:p>
        </p:txBody>
      </p:sp>
      <p:sp>
        <p:nvSpPr>
          <p:cNvPr id="8" name="TextBox 7"/>
          <p:cNvSpPr txBox="1"/>
          <p:nvPr/>
        </p:nvSpPr>
        <p:spPr>
          <a:xfrm>
            <a:off x="591018" y="1129364"/>
            <a:ext cx="4969255" cy="400110"/>
          </a:xfrm>
          <a:prstGeom prst="rect">
            <a:avLst/>
          </a:prstGeom>
          <a:noFill/>
        </p:spPr>
        <p:txBody>
          <a:bodyPr wrap="square" rtlCol="0">
            <a:spAutoFit/>
          </a:bodyPr>
          <a:lstStyle/>
          <a:p>
            <a:pPr marL="342900" indent="-342900">
              <a:buFont typeface="Wingdings" pitchFamily="2" charset="2"/>
              <a:buChar char="q"/>
            </a:pPr>
            <a:r>
              <a:rPr lang="en-US" altLang="zh-CN" sz="2000" dirty="0">
                <a:solidFill>
                  <a:schemeClr val="bg2">
                    <a:lumMod val="10000"/>
                  </a:schemeClr>
                </a:solidFill>
                <a:latin typeface="Times New Roman" panose="02020603050405020304" pitchFamily="18" charset="0"/>
                <a:cs typeface="Times New Roman" panose="02020603050405020304" pitchFamily="18" charset="0"/>
              </a:rPr>
              <a:t>SRC</a:t>
            </a:r>
            <a:r>
              <a:rPr lang="zh-CN" altLang="en-US" sz="2000" dirty="0">
                <a:solidFill>
                  <a:schemeClr val="bg2">
                    <a:lumMod val="10000"/>
                  </a:schemeClr>
                </a:solidFill>
                <a:latin typeface="Times New Roman" panose="02020603050405020304" pitchFamily="18" charset="0"/>
                <a:cs typeface="Times New Roman" panose="02020603050405020304" pitchFamily="18" charset="0"/>
              </a:rPr>
              <a:t> 平台（</a:t>
            </a:r>
            <a:r>
              <a:rPr lang="en-US" altLang="zh-CN" sz="2000" dirty="0">
                <a:solidFill>
                  <a:schemeClr val="bg2">
                    <a:lumMod val="10000"/>
                  </a:schemeClr>
                </a:solidFill>
                <a:latin typeface="Times New Roman" panose="02020603050405020304" pitchFamily="18" charset="0"/>
                <a:cs typeface="Times New Roman" panose="02020603050405020304" pitchFamily="18" charset="0"/>
              </a:rPr>
              <a:t>Plateau</a:t>
            </a:r>
            <a:r>
              <a:rPr lang="zh-CN" altLang="en-US" sz="2000" dirty="0">
                <a:solidFill>
                  <a:schemeClr val="bg2">
                    <a:lumMod val="10000"/>
                  </a:schemeClr>
                </a:solidFill>
                <a:latin typeface="Times New Roman" panose="02020603050405020304" pitchFamily="18" charset="0"/>
                <a:cs typeface="Times New Roman" panose="02020603050405020304" pitchFamily="18" charset="0"/>
              </a:rPr>
              <a:t>）</a:t>
            </a:r>
            <a:r>
              <a:rPr lang="en-US" altLang="zh-CN" sz="2000" dirty="0">
                <a:solidFill>
                  <a:schemeClr val="bg2">
                    <a:lumMod val="10000"/>
                  </a:schemeClr>
                </a:solidFill>
                <a:latin typeface="Times New Roman" panose="02020603050405020304" pitchFamily="18" charset="0"/>
                <a:cs typeface="Times New Roman" panose="02020603050405020304" pitchFamily="18" charset="0"/>
              </a:rPr>
              <a:t> at Q2&gt;1.4GeV/c</a:t>
            </a:r>
            <a:endParaRPr lang="en-US" sz="2000" dirty="0">
              <a:solidFill>
                <a:schemeClr val="bg2">
                  <a:lumMod val="10000"/>
                </a:schemeClr>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rotWithShape="1">
          <a:blip r:embed="rId5"/>
          <a:srcRect t="2998" r="1868"/>
          <a:stretch>
            <a:fillRect/>
          </a:stretch>
        </p:blipFill>
        <p:spPr>
          <a:xfrm>
            <a:off x="8583794" y="3996263"/>
            <a:ext cx="3463340" cy="2420117"/>
          </a:xfrm>
          <a:prstGeom prst="rect">
            <a:avLst/>
          </a:prstGeom>
        </p:spPr>
      </p:pic>
      <p:sp>
        <p:nvSpPr>
          <p:cNvPr id="19" name="TextBox 18"/>
          <p:cNvSpPr txBox="1"/>
          <p:nvPr/>
        </p:nvSpPr>
        <p:spPr>
          <a:xfrm>
            <a:off x="9723094" y="408590"/>
            <a:ext cx="2153318" cy="400110"/>
          </a:xfrm>
          <a:prstGeom prst="rect">
            <a:avLst/>
          </a:prstGeom>
          <a:noFill/>
        </p:spPr>
        <p:txBody>
          <a:bodyPr wrap="square" rtlCol="0">
            <a:spAutoFit/>
          </a:bodyPr>
          <a:lstStyle/>
          <a:p>
            <a:r>
              <a:rPr lang="en-US" sz="2000" b="1" i="1" u="sng" dirty="0">
                <a:solidFill>
                  <a:srgbClr val="FF0000"/>
                </a:solidFill>
              </a:rPr>
              <a:t>CLAS6</a:t>
            </a:r>
          </a:p>
        </p:txBody>
      </p:sp>
      <p:sp>
        <p:nvSpPr>
          <p:cNvPr id="21" name="TextBox 20"/>
          <p:cNvSpPr txBox="1"/>
          <p:nvPr/>
        </p:nvSpPr>
        <p:spPr>
          <a:xfrm>
            <a:off x="8929392" y="6433392"/>
            <a:ext cx="3463340" cy="338554"/>
          </a:xfrm>
          <a:prstGeom prst="rect">
            <a:avLst/>
          </a:prstGeom>
          <a:noFill/>
        </p:spPr>
        <p:txBody>
          <a:bodyPr wrap="square">
            <a:spAutoFit/>
          </a:bodyPr>
          <a:lstStyle/>
          <a:p>
            <a:r>
              <a:rPr lang="da-DK" sz="1600" dirty="0">
                <a:solidFill>
                  <a:srgbClr val="3F691E"/>
                </a:solidFill>
              </a:rPr>
              <a:t>Schmookler et al., Nature (2019)</a:t>
            </a:r>
            <a:endParaRPr lang="en-US" sz="1600" dirty="0">
              <a:solidFill>
                <a:srgbClr val="3F691E"/>
              </a:solidFill>
            </a:endParaRPr>
          </a:p>
        </p:txBody>
      </p:sp>
      <p:sp>
        <p:nvSpPr>
          <p:cNvPr id="22" name="TextBox 21">
            <a:extLst>
              <a:ext uri="{FF2B5EF4-FFF2-40B4-BE49-F238E27FC236}">
                <a16:creationId xmlns:a16="http://schemas.microsoft.com/office/drawing/2014/main" id="{2692BB50-0BA6-064F-885D-FA778BB8530D}"/>
              </a:ext>
            </a:extLst>
          </p:cNvPr>
          <p:cNvSpPr txBox="1"/>
          <p:nvPr/>
        </p:nvSpPr>
        <p:spPr>
          <a:xfrm>
            <a:off x="4759046" y="5094581"/>
            <a:ext cx="3178820" cy="584775"/>
          </a:xfrm>
          <a:prstGeom prst="rect">
            <a:avLst/>
          </a:prstGeom>
          <a:noFill/>
        </p:spPr>
        <p:txBody>
          <a:bodyPr wrap="square" rtlCol="0">
            <a:spAutoFit/>
          </a:bodyPr>
          <a:lstStyle/>
          <a:p>
            <a:r>
              <a:rPr lang="en-US" sz="1600" dirty="0">
                <a:solidFill>
                  <a:srgbClr val="3F691E"/>
                </a:solidFill>
                <a:ea typeface="Gill Sans Light" charset="0"/>
                <a:cs typeface="Gill Sans Light" charset="0"/>
              </a:rPr>
              <a:t>N. </a:t>
            </a:r>
            <a:r>
              <a:rPr lang="en-US" sz="1600" dirty="0" err="1">
                <a:solidFill>
                  <a:srgbClr val="3F691E"/>
                </a:solidFill>
                <a:ea typeface="Gill Sans Light" charset="0"/>
                <a:cs typeface="Gill Sans Light" charset="0"/>
              </a:rPr>
              <a:t>Fomin</a:t>
            </a:r>
            <a:r>
              <a:rPr lang="en-US" sz="1600" dirty="0">
                <a:solidFill>
                  <a:srgbClr val="3F691E"/>
                </a:solidFill>
                <a:ea typeface="Gill Sans Light" charset="0"/>
                <a:cs typeface="Gill Sans Light" charset="0"/>
              </a:rPr>
              <a:t> </a:t>
            </a:r>
            <a:r>
              <a:rPr lang="en-US" sz="1600" i="1" dirty="0">
                <a:solidFill>
                  <a:srgbClr val="3F691E"/>
                </a:solidFill>
                <a:ea typeface="Gill Sans Light" charset="0"/>
                <a:cs typeface="Gill Sans Light" charset="0"/>
              </a:rPr>
              <a:t>et al</a:t>
            </a:r>
            <a:r>
              <a:rPr lang="en-US" sz="1600" dirty="0">
                <a:solidFill>
                  <a:srgbClr val="3F691E"/>
                </a:solidFill>
                <a:ea typeface="Gill Sans Light" charset="0"/>
                <a:cs typeface="Gill Sans Light" charset="0"/>
              </a:rPr>
              <a:t>, PRL 108,092502 (2012)</a:t>
            </a:r>
          </a:p>
        </p:txBody>
      </p:sp>
      <p:sp>
        <p:nvSpPr>
          <p:cNvPr id="23" name="Rectangle 11">
            <a:extLst>
              <a:ext uri="{FF2B5EF4-FFF2-40B4-BE49-F238E27FC236}">
                <a16:creationId xmlns:a16="http://schemas.microsoft.com/office/drawing/2014/main" id="{4A1853A4-90EF-1741-8356-997A3FB59599}"/>
              </a:ext>
            </a:extLst>
          </p:cNvPr>
          <p:cNvSpPr>
            <a:spLocks/>
          </p:cNvSpPr>
          <p:nvPr/>
        </p:nvSpPr>
        <p:spPr bwMode="auto">
          <a:xfrm>
            <a:off x="851150" y="5206321"/>
            <a:ext cx="3044545" cy="436418"/>
          </a:xfrm>
          <a:prstGeom prst="rect">
            <a:avLst/>
          </a:prstGeom>
          <a:noFill/>
          <a:ln w="12700" cap="flat">
            <a:noFill/>
            <a:miter lim="800000"/>
            <a:headEnd type="none" w="med" len="med"/>
            <a:tailEnd type="none" w="med" len="med"/>
          </a:ln>
        </p:spPr>
        <p:txBody>
          <a:bodyPr lIns="0" tIns="0" rIns="0" bIns="0" anchor="ctr"/>
          <a:lstStyle/>
          <a:p>
            <a:r>
              <a:rPr lang="en-US" sz="1600" dirty="0">
                <a:solidFill>
                  <a:srgbClr val="3F691E"/>
                </a:solidFill>
                <a:ea typeface="Gill Sans Light" charset="0"/>
                <a:cs typeface="Gill Sans Light" charset="0"/>
              </a:rPr>
              <a:t>Frankfurt, Strikman, Day, Sargsian, PRC48, 2451 (1993)</a:t>
            </a:r>
          </a:p>
        </p:txBody>
      </p:sp>
      <p:pic>
        <p:nvPicPr>
          <p:cNvPr id="24" name="Picture 23">
            <a:extLst>
              <a:ext uri="{FF2B5EF4-FFF2-40B4-BE49-F238E27FC236}">
                <a16:creationId xmlns:a16="http://schemas.microsoft.com/office/drawing/2014/main" id="{842374BC-CDAC-1C43-8FF7-42C6AFA518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49" y="1996762"/>
            <a:ext cx="4173467" cy="3160528"/>
          </a:xfrm>
          <a:prstGeom prst="rect">
            <a:avLst/>
          </a:prstGeom>
        </p:spPr>
      </p:pic>
      <p:sp>
        <p:nvSpPr>
          <p:cNvPr id="25" name="TextBox 24">
            <a:extLst>
              <a:ext uri="{FF2B5EF4-FFF2-40B4-BE49-F238E27FC236}">
                <a16:creationId xmlns:a16="http://schemas.microsoft.com/office/drawing/2014/main" id="{1A15FACD-88F8-7341-85B8-7143A31A0FE1}"/>
              </a:ext>
            </a:extLst>
          </p:cNvPr>
          <p:cNvSpPr txBox="1"/>
          <p:nvPr/>
        </p:nvSpPr>
        <p:spPr>
          <a:xfrm>
            <a:off x="1814810" y="1658256"/>
            <a:ext cx="958010" cy="400110"/>
          </a:xfrm>
          <a:prstGeom prst="rect">
            <a:avLst/>
          </a:prstGeom>
          <a:noFill/>
        </p:spPr>
        <p:txBody>
          <a:bodyPr wrap="square" rtlCol="0">
            <a:spAutoFit/>
          </a:bodyPr>
          <a:lstStyle/>
          <a:p>
            <a:r>
              <a:rPr lang="en-US" sz="2000" b="1" i="1" u="sng" dirty="0">
                <a:solidFill>
                  <a:srgbClr val="FF0000"/>
                </a:solidFill>
              </a:rPr>
              <a:t>SLAC</a:t>
            </a:r>
          </a:p>
        </p:txBody>
      </p:sp>
      <p:sp>
        <p:nvSpPr>
          <p:cNvPr id="2" name="Slide Number Placeholder 1">
            <a:extLst>
              <a:ext uri="{FF2B5EF4-FFF2-40B4-BE49-F238E27FC236}">
                <a16:creationId xmlns:a16="http://schemas.microsoft.com/office/drawing/2014/main" id="{29682297-35C9-FB44-8E19-926A4253A05F}"/>
              </a:ext>
            </a:extLst>
          </p:cNvPr>
          <p:cNvSpPr>
            <a:spLocks noGrp="1"/>
          </p:cNvSpPr>
          <p:nvPr>
            <p:ph type="sldNum" sz="quarter" idx="12"/>
          </p:nvPr>
        </p:nvSpPr>
        <p:spPr/>
        <p:txBody>
          <a:bodyPr/>
          <a:lstStyle/>
          <a:p>
            <a:fld id="{368F8058-DDCF-45E4-8BCD-8D913568A213}" type="slidenum">
              <a:rPr lang="LID4096" smtClean="0"/>
              <a:t>9</a:t>
            </a:fld>
            <a:r>
              <a:rPr lang="en-US" altLang="zh-CN"/>
              <a:t>/22</a:t>
            </a:r>
            <a:endParaRPr lang="LID4096"/>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H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tle &amp; Subtitle">
      <a:majorFont>
        <a:latin typeface="Gill Sans"/>
        <a:ea typeface="Heiti SC Light"/>
        <a:cs typeface="Heiti SC Light"/>
      </a:majorFont>
      <a:minorFont>
        <a:latin typeface="Gill Sans"/>
        <a:ea typeface="Heiti SC Light"/>
        <a:cs typeface="Heiti SC Light"/>
      </a:minorFont>
    </a:fontScheme>
    <a:fmtScheme name="Reflection">
      <a:fillStyleLst>
        <a:solidFill>
          <a:schemeClr val="phClr"/>
        </a:solidFill>
        <a:gradFill rotWithShape="1">
          <a:gsLst>
            <a:gs pos="0">
              <a:schemeClr val="phClr">
                <a:tint val="50000"/>
                <a:alpha val="100000"/>
                <a:satMod val="140000"/>
                <a:lumMod val="105000"/>
              </a:schemeClr>
            </a:gs>
            <a:gs pos="41000">
              <a:schemeClr val="phClr">
                <a:tint val="57000"/>
                <a:satMod val="160000"/>
                <a:lumMod val="99000"/>
              </a:schemeClr>
            </a:gs>
            <a:gs pos="100000">
              <a:schemeClr val="phClr">
                <a:tint val="80000"/>
                <a:satMod val="180000"/>
                <a:lumMod val="104000"/>
              </a:schemeClr>
            </a:gs>
          </a:gsLst>
          <a:lin ang="5400000" scaled="1"/>
        </a:gradFill>
        <a:gradFill rotWithShape="1">
          <a:gsLst>
            <a:gs pos="0">
              <a:schemeClr val="phClr">
                <a:tint val="97000"/>
                <a:satMod val="115000"/>
                <a:lumMod val="114000"/>
              </a:schemeClr>
            </a:gs>
            <a:gs pos="60000">
              <a:schemeClr val="phClr">
                <a:tint val="100000"/>
                <a:shade val="96000"/>
                <a:satMod val="100000"/>
                <a:lumMod val="108000"/>
              </a:schemeClr>
            </a:gs>
            <a:gs pos="100000">
              <a:schemeClr val="phClr">
                <a:shade val="91000"/>
                <a:sat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38100" dist="25400" dir="5400000" rotWithShape="0">
              <a:srgbClr val="000000">
                <a:alpha val="28000"/>
              </a:srgbClr>
            </a:outerShdw>
          </a:effectLst>
        </a:effectStyle>
        <a:effectStyle>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a:effectStyle>
        <a:effectStyle>
          <a:effectLst>
            <a:reflection blurRad="25400" stA="32000" endPos="28000" dist="8889" dir="5400000" sy="-100000" rotWithShape="0"/>
          </a:effectLst>
          <a:scene3d>
            <a:camera prst="orthographicFront">
              <a:rot lat="0" lon="0" rev="0"/>
            </a:camera>
            <a:lightRig rig="threePt" dir="t">
              <a:rot lat="0" lon="0" rev="4800000"/>
            </a:lightRig>
          </a:scene3d>
          <a:sp3d>
            <a:bevelT w="508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HY" id="{3F221843-7AFB-41DB-91EB-FAECABEEDFF5}" vid="{D033CBE4-023C-459A-A060-3D0C36E2D8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PHY</Template>
  <TotalTime>6317</TotalTime>
  <Words>2504</Words>
  <Application>Microsoft Macintosh PowerPoint</Application>
  <PresentationFormat>Widescreen</PresentationFormat>
  <Paragraphs>340</Paragraphs>
  <Slides>24</Slides>
  <Notes>12</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42" baseType="lpstr">
      <vt:lpstr>Adobe Devanagari</vt:lpstr>
      <vt:lpstr>Arial</vt:lpstr>
      <vt:lpstr>Baskerville</vt:lpstr>
      <vt:lpstr>Baskerville Old Face</vt:lpstr>
      <vt:lpstr>Calibri</vt:lpstr>
      <vt:lpstr>Cambria Math</vt:lpstr>
      <vt:lpstr>Comic Sans MS</vt:lpstr>
      <vt:lpstr>Cooper Black</vt:lpstr>
      <vt:lpstr>Courier New</vt:lpstr>
      <vt:lpstr>Gill Sans</vt:lpstr>
      <vt:lpstr>Times</vt:lpstr>
      <vt:lpstr>Times New Roman</vt:lpstr>
      <vt:lpstr>Times-Bold</vt:lpstr>
      <vt:lpstr>Times-Roman</vt:lpstr>
      <vt:lpstr>Wingdings</vt:lpstr>
      <vt:lpstr>Wingdings 3</vt:lpstr>
      <vt:lpstr>PHY</vt:lpstr>
      <vt:lpstr>Equation</vt:lpstr>
      <vt:lpstr>Short-Range Correlation Recent Results</vt:lpstr>
      <vt:lpstr>原子核结构</vt:lpstr>
      <vt:lpstr>短程关联</vt:lpstr>
      <vt:lpstr>实验测量</vt:lpstr>
      <vt:lpstr>实验测量</vt:lpstr>
      <vt:lpstr>实验测量</vt:lpstr>
      <vt:lpstr>实验测量</vt:lpstr>
      <vt:lpstr>单举测量</vt:lpstr>
      <vt:lpstr>2N-SRC</vt:lpstr>
      <vt:lpstr>2N-SRC</vt:lpstr>
      <vt:lpstr>2N-SRC</vt:lpstr>
      <vt:lpstr>PowerPoint Presentation</vt:lpstr>
      <vt:lpstr>3N-SRC</vt:lpstr>
      <vt:lpstr>3N-SRC</vt:lpstr>
      <vt:lpstr>3N-SRC</vt:lpstr>
      <vt:lpstr>3N-SRC</vt:lpstr>
      <vt:lpstr>SRC vs EMC</vt:lpstr>
      <vt:lpstr>SRC vs EMC</vt:lpstr>
      <vt:lpstr>更高能量</vt:lpstr>
      <vt:lpstr>质子-原子核碰撞实验</vt:lpstr>
      <vt:lpstr>质子-原子核碰撞实验</vt:lpstr>
      <vt:lpstr>总结</vt:lpstr>
      <vt:lpstr>Backup Slides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Short-Range Correlation Recent Results</dc:title>
  <dc:creator>Zhihong Ye</dc:creator>
  <cp:lastModifiedBy>Microsoft Office User</cp:lastModifiedBy>
  <cp:revision>122</cp:revision>
  <dcterms:created xsi:type="dcterms:W3CDTF">2022-08-22T01:49:43Z</dcterms:created>
  <dcterms:modified xsi:type="dcterms:W3CDTF">2022-08-28T01:47:38Z</dcterms:modified>
</cp:coreProperties>
</file>