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0" r:id="rId2"/>
  </p:sldMasterIdLst>
  <p:notesMasterIdLst>
    <p:notesMasterId r:id="rId84"/>
  </p:notesMasterIdLst>
  <p:sldIdLst>
    <p:sldId id="256" r:id="rId3"/>
    <p:sldId id="257" r:id="rId4"/>
    <p:sldId id="349" r:id="rId5"/>
    <p:sldId id="407" r:id="rId6"/>
    <p:sldId id="353" r:id="rId7"/>
    <p:sldId id="337" r:id="rId8"/>
    <p:sldId id="354" r:id="rId9"/>
    <p:sldId id="355" r:id="rId10"/>
    <p:sldId id="356" r:id="rId11"/>
    <p:sldId id="357" r:id="rId12"/>
    <p:sldId id="338" r:id="rId13"/>
    <p:sldId id="394" r:id="rId14"/>
    <p:sldId id="347" r:id="rId15"/>
    <p:sldId id="352" r:id="rId16"/>
    <p:sldId id="351" r:id="rId17"/>
    <p:sldId id="342" r:id="rId18"/>
    <p:sldId id="358" r:id="rId19"/>
    <p:sldId id="396" r:id="rId20"/>
    <p:sldId id="360" r:id="rId21"/>
    <p:sldId id="361" r:id="rId22"/>
    <p:sldId id="363" r:id="rId23"/>
    <p:sldId id="364" r:id="rId24"/>
    <p:sldId id="359" r:id="rId25"/>
    <p:sldId id="300" r:id="rId26"/>
    <p:sldId id="301" r:id="rId27"/>
    <p:sldId id="367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412" r:id="rId37"/>
    <p:sldId id="312" r:id="rId38"/>
    <p:sldId id="370" r:id="rId39"/>
    <p:sldId id="313" r:id="rId40"/>
    <p:sldId id="371" r:id="rId41"/>
    <p:sldId id="314" r:id="rId42"/>
    <p:sldId id="372" r:id="rId43"/>
    <p:sldId id="373" r:id="rId44"/>
    <p:sldId id="316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410" r:id="rId54"/>
    <p:sldId id="259" r:id="rId55"/>
    <p:sldId id="391" r:id="rId56"/>
    <p:sldId id="395" r:id="rId57"/>
    <p:sldId id="339" r:id="rId58"/>
    <p:sldId id="365" r:id="rId59"/>
    <p:sldId id="411" r:id="rId60"/>
    <p:sldId id="366" r:id="rId61"/>
    <p:sldId id="368" r:id="rId62"/>
    <p:sldId id="310" r:id="rId63"/>
    <p:sldId id="388" r:id="rId64"/>
    <p:sldId id="389" r:id="rId65"/>
    <p:sldId id="383" r:id="rId66"/>
    <p:sldId id="390" r:id="rId67"/>
    <p:sldId id="387" r:id="rId68"/>
    <p:sldId id="385" r:id="rId69"/>
    <p:sldId id="386" r:id="rId70"/>
    <p:sldId id="384" r:id="rId71"/>
    <p:sldId id="278" r:id="rId72"/>
    <p:sldId id="397" r:id="rId73"/>
    <p:sldId id="398" r:id="rId74"/>
    <p:sldId id="399" r:id="rId75"/>
    <p:sldId id="400" r:id="rId76"/>
    <p:sldId id="401" r:id="rId77"/>
    <p:sldId id="402" r:id="rId78"/>
    <p:sldId id="404" r:id="rId79"/>
    <p:sldId id="405" r:id="rId80"/>
    <p:sldId id="406" r:id="rId81"/>
    <p:sldId id="408" r:id="rId82"/>
    <p:sldId id="409" r:id="rId8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1007E"/>
    <a:srgbClr val="7B00B7"/>
    <a:srgbClr val="FF00FF"/>
    <a:srgbClr val="00F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1611" autoAdjust="0"/>
  </p:normalViewPr>
  <p:slideViewPr>
    <p:cSldViewPr snapToGrid="0">
      <p:cViewPr varScale="1">
        <p:scale>
          <a:sx n="109" d="100"/>
          <a:sy n="109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6D818-2E83-43E5-857E-556984A8505A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D6E71-25CE-401F-BAFD-4ECADE8AA0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864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uido_Altarelli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802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7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538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573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767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62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861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sz="1200" dirty="0"/>
              <a:t>Guido Altarelli,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Lipatov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Yuri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Dokshitzer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Giorgio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Parisi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recived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prize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discovery of the interplay of disorder and fluctuations in physical systems from atomic to planetary scales.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N" sz="1200" dirty="0"/>
              <a:t>Vladimir Gribov 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弗拉基米尔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格里博夫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N" sz="1200" dirty="0"/>
              <a:t>Lev Lipatov :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列夫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尼卡拉耶维奇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里帕特夫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N" sz="1200" dirty="0"/>
              <a:t>Guido Altarelli : 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圭多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阿塔雷利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为了理解质子内部的复杂结构和演化规律，人们通常采用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QCD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演化方程进行描述。其主要原理是：目前的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QCD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理论不能从第一性原理出发计算夸克和胶子的分布，而通过演化方程，可以从某已知的初始分布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实验测量或者模型预言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得到其它情况下的分布。其中，使用得最普遍的是帕里西等人提出的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DGLAP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方程。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DGLAP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方程，是由三组研究人员独立发现的，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DGLAP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分别代表着五个发现者的姓氏首字母：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1972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年，苏联理论物理学家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Gribov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Lipatov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提出部分子密度的演化方程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;1977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年，帕里西和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Altarelli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用一种简洁的方法独立推导出类似的演化方程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方程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也是在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1977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年，苏联学者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Dokshitzer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独立提出了演化方程。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DGLAP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方程是分布函数随探针尺度变化的演化方程：夸克和胶子分布函数随探针尺度的变化，是由辐射胶子或胶子变为正反夸克的概率所决定的。自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DGLAP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方程提出来以后，科学家们进一步提出了更多的演化方程，比如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BFKL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方程、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方程和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JIMWLK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方程，等等。这些演化方程是高能粒子物理的基石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924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44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Nonperturbative effects can lead to violation of the Lam-Tung relation via a correlation between </a:t>
            </a:r>
          </a:p>
          <a:p>
            <a:r>
              <a:rPr lang="en-US" dirty="0"/>
              <a:t>the transverse spin and transverse momentum of the initial-state quark or antiquark, </a:t>
            </a:r>
          </a:p>
          <a:p>
            <a:r>
              <a:rPr lang="en-US" dirty="0"/>
              <a:t>represented by the Boer-Mulders transverse-momentum-dependent (TMD) </a:t>
            </a:r>
            <a:r>
              <a:rPr lang="en-US" dirty="0" err="1"/>
              <a:t>parton</a:t>
            </a:r>
            <a:r>
              <a:rPr lang="en-US" dirty="0"/>
              <a:t> distribution function (PDFs)~\cite{Boer:1999mm}.  </a:t>
            </a:r>
          </a:p>
          <a:p>
            <a:r>
              <a:rPr lang="en-US" dirty="0"/>
              <a:t>Significant violation of the Lam-Tung relation has been observed in pion-induced </a:t>
            </a:r>
            <a:r>
              <a:rPr lang="en-US" dirty="0" err="1"/>
              <a:t>Drell</a:t>
            </a:r>
            <a:r>
              <a:rPr lang="en-US" dirty="0"/>
              <a:t>-Yan measurements,</a:t>
            </a:r>
          </a:p>
          <a:p>
            <a:endParaRPr lang="en-US" dirty="0"/>
          </a:p>
          <a:p>
            <a:r>
              <a:rPr lang="en-US" dirty="0"/>
              <a:t>It is unclear if nonperturbative spin-momentum correlations in the proton, described by the Boer-Mulders distribution,</a:t>
            </a:r>
          </a:p>
          <a:p>
            <a:r>
              <a:rPr lang="en-US" dirty="0"/>
              <a:t>could lead to such variations as no phenomenological calculations are available. </a:t>
            </a:r>
          </a:p>
          <a:p>
            <a:r>
              <a:rPr lang="en-US" dirty="0"/>
              <a:t>None of the comparison calculations used in the comparison include this type of nonperturbative effect. 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881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9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648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151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524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49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913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CN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CN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N" i="0">
                    <a:latin typeface="Cambria Math" panose="02040503050406030204" pitchFamily="18" charset="0"/>
                  </a:rPr>
                  <a:t>"Type equation here."</a:t>
                </a:r>
                <a:endParaRPr lang="en-CN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043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500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97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7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13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976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00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12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02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996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955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6E71-25CE-401F-BAFD-4ECADE8AA0A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03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rgbClr val="0000CC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51E40284-EE21-4701-B757-2BBBDA0291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403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1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28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5680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>
              <a:defRPr>
                <a:latin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>
              <a:defRPr>
                <a:latin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>
              <a:defRPr>
                <a:latin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>
              <a:defRPr>
                <a:latin typeface="Arial Unicode MS" panose="020B0604020202020204" pitchFamily="34" charset="-122"/>
                <a:cs typeface="Arial Unicode MS" panose="020B0604020202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9531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222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636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821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772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310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09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325562"/>
          </a:xfrm>
        </p:spPr>
        <p:txBody>
          <a:bodyPr/>
          <a:lstStyle>
            <a:lvl1pPr>
              <a:defRPr b="1">
                <a:solidFill>
                  <a:srgbClr val="0000CC"/>
                </a:solidFill>
                <a:latin typeface="Comic Sans MS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127" y="1325562"/>
            <a:ext cx="10515600" cy="503078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>
                <a:solidFill>
                  <a:srgbClr val="002060"/>
                </a:solidFill>
              </a:defRPr>
            </a:lvl1pPr>
            <a:lvl2pPr marL="685800" indent="-228600">
              <a:buFont typeface="Wingdings" panose="05000000000000000000" pitchFamily="2" charset="2"/>
              <a:buChar char="l"/>
              <a:defRPr>
                <a:solidFill>
                  <a:srgbClr val="002060"/>
                </a:solidFill>
              </a:defRPr>
            </a:lvl2pPr>
            <a:lvl3pPr marL="1143000" indent="-228600">
              <a:buFont typeface="Wingdings" panose="05000000000000000000" pitchFamily="2" charset="2"/>
              <a:buChar char="p"/>
              <a:defRPr>
                <a:solidFill>
                  <a:srgbClr val="002060"/>
                </a:solidFill>
              </a:defRPr>
            </a:lvl3pPr>
            <a:lvl4pPr marL="1600200" indent="-228600">
              <a:buFont typeface="Wingdings" panose="05000000000000000000" pitchFamily="2" charset="2"/>
              <a:buChar char="ü"/>
              <a:defRPr>
                <a:solidFill>
                  <a:srgbClr val="002060"/>
                </a:solidFill>
              </a:defRPr>
            </a:lvl4pPr>
            <a:lvl5pPr marL="2057400" indent="-228600">
              <a:buFont typeface="Wingdings" panose="05000000000000000000" pitchFamily="2" charset="2"/>
              <a:buChar char="u"/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latin typeface="Comic Sans MS" panose="030F0702030302020204" pitchFamily="66" charset="0"/>
              </a:defRPr>
            </a:lvl1pPr>
          </a:lstStyle>
          <a:p>
            <a:fld id="{51E40284-EE21-4701-B757-2BBBDA0291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3525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270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271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41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85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20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9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07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50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50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8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334072"/>
            <a:ext cx="10515600" cy="5022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a</a:t>
            </a:r>
            <a:endParaRPr lang="zh-CN" altLang="en-US" dirty="0"/>
          </a:p>
          <a:p>
            <a:pPr lvl="1"/>
            <a:r>
              <a:rPr lang="en-US" altLang="zh-CN" dirty="0"/>
              <a:t>a</a:t>
            </a:r>
            <a:endParaRPr lang="zh-CN" altLang="en-US" dirty="0"/>
          </a:p>
          <a:p>
            <a:pPr lvl="2"/>
            <a:r>
              <a:rPr lang="en-US" altLang="zh-CN" dirty="0"/>
              <a:t>a</a:t>
            </a:r>
            <a:endParaRPr lang="zh-CN" altLang="en-US" dirty="0"/>
          </a:p>
          <a:p>
            <a:pPr lvl="3"/>
            <a:r>
              <a:rPr lang="en-US" altLang="zh-CN" dirty="0"/>
              <a:t>a</a:t>
            </a:r>
            <a:endParaRPr lang="zh-CN" altLang="en-US" dirty="0"/>
          </a:p>
          <a:p>
            <a:pPr lvl="4"/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fld id="{51E40284-EE21-4701-B757-2BBBDA029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46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0000CC"/>
          </a:solidFill>
          <a:latin typeface="Arial Unicode MS" panose="020B0604020202020204" pitchFamily="34" charset="-122"/>
          <a:ea typeface="+mj-ea"/>
          <a:cs typeface="Arial Unicode MS" panose="020B0604020202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2060"/>
        </a:buClr>
        <a:buFontTx/>
        <a:buBlip>
          <a:blip r:embed="rId13"/>
        </a:buBlip>
        <a:defRPr sz="2800" b="0" kern="120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060"/>
        </a:buClr>
        <a:buFontTx/>
        <a:buBlip>
          <a:blip r:embed="rId14"/>
        </a:buBlip>
        <a:defRPr sz="2400" b="0" kern="120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060"/>
        </a:buClr>
        <a:buFontTx/>
        <a:buBlip>
          <a:blip r:embed="rId15"/>
        </a:buBlip>
        <a:defRPr sz="2000" b="0" kern="120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b="0" kern="120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14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2.png"/><Relationship Id="rId4" Type="http://schemas.openxmlformats.org/officeDocument/2006/relationships/image" Target="../media/image14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" y="365759"/>
            <a:ext cx="12192000" cy="1569202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zh-CN" dirty="0"/>
              <a:t>Probing proton structure at </a:t>
            </a:r>
            <a:r>
              <a:rPr lang="en-US" altLang="zh-CN" dirty="0" err="1"/>
              <a:t>LHCb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463313"/>
            <a:ext cx="9144000" cy="3835667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latin typeface="KaiTi" panose="02010609060101010101" pitchFamily="49" charset="-122"/>
                <a:ea typeface="KaiTi" panose="02010609060101010101" pitchFamily="49" charset="-122"/>
              </a:rPr>
              <a:t>尹航</a:t>
            </a:r>
            <a:endParaRPr lang="en-US" altLang="zh-CN" sz="4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l="21620" t="22741" r="22282" b="13889"/>
          <a:stretch/>
        </p:blipFill>
        <p:spPr>
          <a:xfrm>
            <a:off x="8737749" y="4663197"/>
            <a:ext cx="1717022" cy="11702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49" y="4663197"/>
            <a:ext cx="5220190" cy="11700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72828" y="6145458"/>
            <a:ext cx="1584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/>
              <a:t>味物理讲座</a:t>
            </a:r>
            <a:endParaRPr lang="en-US" altLang="zh-CN" sz="2000" b="1" dirty="0"/>
          </a:p>
          <a:p>
            <a:pPr algn="ctr"/>
            <a:r>
              <a:rPr lang="en-US" altLang="zh-CN" sz="2000" b="1" dirty="0"/>
              <a:t>Jan. 6</a:t>
            </a:r>
            <a:r>
              <a:rPr lang="en-US" altLang="zh-CN" sz="2000" b="1" baseline="30000" dirty="0"/>
              <a:t>th</a:t>
            </a:r>
            <a:r>
              <a:rPr lang="en-US" altLang="zh-CN" sz="2000" b="1" dirty="0"/>
              <a:t>, 2022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98888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3DD56-64C8-E54E-8CB4-8142383A9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The paradox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A6270-58F1-354B-AE79-AC0DC1701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1" dirty="0"/>
              <a:t> The QPM is very success in the past decades</a:t>
            </a:r>
          </a:p>
          <a:p>
            <a:r>
              <a:rPr lang="en-CN" b="1" dirty="0"/>
              <a:t> But, there is a paradox:</a:t>
            </a:r>
          </a:p>
          <a:p>
            <a:pPr lvl="1"/>
            <a:r>
              <a:rPr lang="en-CN" dirty="0"/>
              <a:t> </a:t>
            </a:r>
            <a:r>
              <a:rPr lang="en-CN" dirty="0">
                <a:solidFill>
                  <a:srgbClr val="FF0000"/>
                </a:solidFill>
              </a:rPr>
              <a:t>Quarks are strongly bound into hadrons</a:t>
            </a:r>
          </a:p>
          <a:p>
            <a:pPr lvl="1"/>
            <a:r>
              <a:rPr lang="en-CN" dirty="0">
                <a:solidFill>
                  <a:srgbClr val="FF0000"/>
                </a:solidFill>
              </a:rPr>
              <a:t> Quarks act as free “partons” in DIS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9D4BC-0E10-B847-9674-60E6CCA98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B70BB-2D79-CB4D-8386-44769269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F72B3-5DA9-AB4A-A065-717717FD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FA1648-BB9F-7341-BC20-B5C1171D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9" y="3095562"/>
            <a:ext cx="3966538" cy="32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68EC72-9C85-BF4B-BACD-AB872C241BBB}"/>
                  </a:ext>
                </a:extLst>
              </p:cNvPr>
              <p:cNvSpPr txBox="1"/>
              <p:nvPr/>
            </p:nvSpPr>
            <p:spPr>
              <a:xfrm>
                <a:off x="5747716" y="3902362"/>
                <a:ext cx="5775107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2800" b="1" dirty="0">
                    <a:solidFill>
                      <a:schemeClr val="tx1"/>
                    </a:solidFill>
                  </a:rPr>
                  <a:t>To slove this paradox: running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endParaRPr lang="en-CN" sz="28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sz="2800" b="1" dirty="0">
                    <a:solidFill>
                      <a:srgbClr val="0000CC"/>
                    </a:solidFill>
                  </a:rPr>
                  <a:t>Low Q region: confinement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sz="2800" b="1" dirty="0">
                    <a:solidFill>
                      <a:srgbClr val="0000CC"/>
                    </a:solidFill>
                  </a:rPr>
                  <a:t>High Q region: asymptotic freedom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B68EC72-9C85-BF4B-BACD-AB872C241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716" y="3902362"/>
                <a:ext cx="5775107" cy="1384995"/>
              </a:xfrm>
              <a:prstGeom prst="rect">
                <a:avLst/>
              </a:prstGeom>
              <a:blipFill>
                <a:blip r:embed="rId3"/>
                <a:stretch>
                  <a:fillRect l="-2193" t="-5455" r="-1096" b="-1090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837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29C8-3297-1844-9117-5924CFAC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Proton PDFs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44269-2AEC-EF47-B11F-F983B66C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1" dirty="0"/>
              <a:t> Universal distributions containing long-distance structure of hadron: the QCD factorisation theorem  </a:t>
            </a:r>
          </a:p>
          <a:p>
            <a:r>
              <a:rPr lang="en-CN" b="1" dirty="0"/>
              <a:t> At least </a:t>
            </a:r>
            <a:r>
              <a:rPr lang="en-CN" b="1" dirty="0">
                <a:solidFill>
                  <a:srgbClr val="0000CC"/>
                </a:solidFill>
              </a:rPr>
              <a:t>11 PDFs </a:t>
            </a:r>
            <a:r>
              <a:rPr lang="en-CN" b="1" dirty="0"/>
              <a:t>(</a:t>
            </a:r>
            <a:r>
              <a:rPr lang="en-CN" b="1" dirty="0">
                <a:solidFill>
                  <a:srgbClr val="FF0000"/>
                </a:solidFill>
              </a:rPr>
              <a:t>5 quarks + anti-quarks + gluon</a:t>
            </a:r>
            <a:r>
              <a:rPr lang="en-CN" b="1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678F-9E3B-0940-89A9-ED8BC46B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0C6DF-B397-574D-98CD-CB1BB715E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21229-AA7F-1242-8796-62D0997C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E56FF-2EE2-FB4E-8D78-DDA6A02F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720191"/>
            <a:ext cx="2923591" cy="382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40354-8F68-134B-AD45-1592078D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075" y="2720191"/>
            <a:ext cx="2843753" cy="38227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85432FA-4366-574E-80CC-3F52CE9CFE16}"/>
              </a:ext>
            </a:extLst>
          </p:cNvPr>
          <p:cNvSpPr/>
          <p:nvPr/>
        </p:nvSpPr>
        <p:spPr>
          <a:xfrm>
            <a:off x="5500688" y="4145257"/>
            <a:ext cx="595312" cy="7410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4B5DD0-D078-4944-8417-AC53180E54A1}"/>
              </a:ext>
            </a:extLst>
          </p:cNvPr>
          <p:cNvCxnSpPr/>
          <p:nvPr/>
        </p:nvCxnSpPr>
        <p:spPr>
          <a:xfrm>
            <a:off x="8110536" y="3371858"/>
            <a:ext cx="1047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A70956-9483-6B4A-B9F4-7AE200E9BB1B}"/>
              </a:ext>
            </a:extLst>
          </p:cNvPr>
          <p:cNvCxnSpPr/>
          <p:nvPr/>
        </p:nvCxnSpPr>
        <p:spPr>
          <a:xfrm>
            <a:off x="3819524" y="3371858"/>
            <a:ext cx="1047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39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2F64-E0BF-8C44-9D86-7DED1009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PDFs parameterisations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ECAA85-E128-744A-A4E6-6EBF3B65DB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N" b="1" dirty="0">
                    <a:solidFill>
                      <a:srgbClr val="FF0000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𝒙𝒇</m:t>
                    </m:r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</m:sup>
                    </m:sSup>
                    <m:d>
                      <m:d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  <m:sup>
                                <m: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𝑪𝒉</m:t>
                                </m:r>
                              </m:sup>
                            </m:sSubSup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))</m:t>
                            </m:r>
                          </m:e>
                        </m:nary>
                      </m:e>
                    </m:d>
                  </m:oMath>
                </a14:m>
                <a:endParaRPr lang="en-CN" dirty="0"/>
              </a:p>
              <a:p>
                <a:r>
                  <a:rPr lang="en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CN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CN" dirty="0"/>
                  <a:t>, is the input scale </a:t>
                </a:r>
              </a:p>
              <a:p>
                <a:r>
                  <a:rPr lang="en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𝐶h</m:t>
                        </m:r>
                      </m:sup>
                    </m:sSubSup>
                  </m:oMath>
                </a14:m>
                <a:r>
                  <a:rPr lang="en-CN" dirty="0"/>
                  <a:t>: </a:t>
                </a:r>
                <a:r>
                  <a:rPr lang="en-CN" dirty="0">
                    <a:solidFill>
                      <a:srgbClr val="0000CC"/>
                    </a:solidFill>
                  </a:rPr>
                  <a:t>Chebyshev polynomials </a:t>
                </a:r>
                <a:r>
                  <a:rPr lang="en-CN" dirty="0"/>
                  <a:t>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CN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CN" dirty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=0.5,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CN" dirty="0"/>
                  <a:t>)</a:t>
                </a:r>
              </a:p>
              <a:p>
                <a:r>
                  <a:rPr lang="en-CN" dirty="0"/>
                  <a:t> Global fit to determine the values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CN" dirty="0"/>
                  <a:t> for each PDF</a:t>
                </a:r>
              </a:p>
              <a:p>
                <a:pPr lvl="1"/>
                <a:r>
                  <a:rPr lang="en-CN" dirty="0"/>
                  <a:t> For gluon: (</a:t>
                </a:r>
                <a:r>
                  <a:rPr lang="en-CN" dirty="0">
                    <a:solidFill>
                      <a:srgbClr val="FF0000"/>
                    </a:solidFill>
                  </a:rPr>
                  <a:t>a second term with a different small 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N" dirty="0">
                    <a:solidFill>
                      <a:srgbClr val="FF0000"/>
                    </a:solidFill>
                  </a:rPr>
                  <a:t> power</a:t>
                </a:r>
                <a:r>
                  <a:rPr lang="en-CN" dirty="0"/>
                  <a:t>)</a:t>
                </a:r>
              </a:p>
              <a:p>
                <a:pPr marL="457200" lvl="1" indent="0">
                  <a:buNone/>
                </a:pPr>
                <a:r>
                  <a:rPr lang="en-CN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𝒙𝒇</m:t>
                    </m:r>
                    <m:d>
                      <m:d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sz="18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sSup>
                      <m:sSup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sSub>
                          <m:sSubPr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8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  <m:sup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𝑪𝒉</m:t>
                                </m:r>
                              </m:sup>
                            </m:sSubSup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))</m:t>
                            </m:r>
                          </m:e>
                        </m:nary>
                      </m:e>
                    </m:d>
                    <m:r>
                      <a:rPr lang="en-US" sz="1800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sSup>
                          <m:sSupPr>
                            <m:ctrlP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p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sSup>
                      <m:sSupPr>
                        <m:ctrlP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1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  <m:sup>
                                <m:r>
                                  <a:rPr lang="en-US" sz="1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sup>
                    </m:sSup>
                    <m:sSup>
                      <m:sSupPr>
                        <m:ctrlP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sSub>
                          <m:sSubPr>
                            <m:ctrlP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1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  <m:sup>
                                <m:r>
                                  <a:rPr lang="en-US" sz="18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sup>
                    </m:sSup>
                  </m:oMath>
                </a14:m>
                <a:endParaRPr lang="en-CN" sz="1800" dirty="0"/>
              </a:p>
              <a:p>
                <a:r>
                  <a:rPr lang="en-CN" dirty="0"/>
                  <a:t> Constraints: </a:t>
                </a:r>
              </a:p>
              <a:p>
                <a:pPr lvl="1"/>
                <a:r>
                  <a:rPr lang="en-CN" dirty="0"/>
                  <a:t> Valence quarks: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=2, </m:t>
                        </m:r>
                      </m:e>
                    </m:nary>
                  </m:oMath>
                </a14:m>
                <a:r>
                  <a:rPr lang="en-CN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Sea quarks: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Sum over: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CN" dirty="0"/>
              </a:p>
              <a:p>
                <a:pPr lvl="1"/>
                <a:endParaRPr lang="en-CN" dirty="0"/>
              </a:p>
              <a:p>
                <a:pPr marL="0" indent="0">
                  <a:buNone/>
                </a:pPr>
                <a:endParaRPr lang="en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ECAA85-E128-744A-A4E6-6EBF3B65DB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636" b="-1969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BDBB2-F011-5B4F-990B-AE950518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A268B-9138-734E-8630-A5552E6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55DD4-F07F-5845-ADE3-BF809976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E0695-4BC5-E646-8218-EDF4E4177883}"/>
              </a:ext>
            </a:extLst>
          </p:cNvPr>
          <p:cNvSpPr txBox="1"/>
          <p:nvPr/>
        </p:nvSpPr>
        <p:spPr>
          <a:xfrm>
            <a:off x="9426387" y="590277"/>
            <a:ext cx="21245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EPJC 73, 2318 (2013)</a:t>
            </a:r>
          </a:p>
        </p:txBody>
      </p:sp>
    </p:spTree>
    <p:extLst>
      <p:ext uri="{BB962C8B-B14F-4D97-AF65-F5344CB8AC3E}">
        <p14:creationId xmlns:p14="http://schemas.microsoft.com/office/powerpoint/2010/main" val="697071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BF06-0BF1-4E4F-9F4C-6ABB1CE0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DGLAP function?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012519-6361-684B-8E96-9A315E160C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The logic is very similar to running coupling, we have “</a:t>
                </a:r>
                <a:r>
                  <a:rPr lang="en-CN" b="1" dirty="0">
                    <a:solidFill>
                      <a:srgbClr val="FF0000"/>
                    </a:solidFill>
                  </a:rPr>
                  <a:t>running functions</a:t>
                </a:r>
                <a:r>
                  <a:rPr lang="en-CN" b="1" dirty="0"/>
                  <a:t>”</a:t>
                </a:r>
              </a:p>
              <a:p>
                <a:pPr marL="0" indent="0">
                  <a:buNone/>
                </a:pPr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e>
                    </m:nary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den>
                        </m:f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)≡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den>
                            </m:f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/>
                  <a:t> 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CN" dirty="0"/>
                  <a:t> are the aplitting functions: parton evolution kernels</a:t>
                </a:r>
              </a:p>
              <a:p>
                <a:pPr lvl="1"/>
                <a:endParaRPr lang="en-CN" dirty="0"/>
              </a:p>
              <a:p>
                <a:r>
                  <a:rPr lang="en-CN" b="1" dirty="0"/>
                  <a:t> Determine the PDFs at some scale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en-CN" b="1" dirty="0"/>
              </a:p>
              <a:p>
                <a:endParaRPr lang="en-CN" dirty="0"/>
              </a:p>
              <a:p>
                <a:r>
                  <a:rPr lang="en-CN" b="1" dirty="0"/>
                  <a:t> Compute them at all other scales by sloving the </a:t>
                </a:r>
                <a:r>
                  <a:rPr lang="en-CN" b="1" dirty="0">
                    <a:solidFill>
                      <a:srgbClr val="0000CC"/>
                    </a:solidFill>
                  </a:rPr>
                  <a:t>DGLAP </a:t>
                </a:r>
                <a:r>
                  <a:rPr lang="en-CN" b="1" dirty="0"/>
                  <a:t>equations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012519-6361-684B-8E96-9A315E160C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7C340-6B23-A24E-A02C-048DFB64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8BD7D-6A29-5645-B9F1-D56B68DE6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9064-417F-2C42-A3DF-D4EB24344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56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AB442-80B8-F440-8522-E525CE99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Hadron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113F9-102C-5040-9EA4-7EFB904B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291F4-AB5B-0F4F-A59E-A27E3CEC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CED9E-F838-B147-BB5B-737D9B70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6145" name="Picture 1" descr="page4image20133488">
            <a:extLst>
              <a:ext uri="{FF2B5EF4-FFF2-40B4-BE49-F238E27FC236}">
                <a16:creationId xmlns:a16="http://schemas.microsoft.com/office/drawing/2014/main" id="{C62BFDDB-250A-7149-822C-A3F0C79B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68" y="1095837"/>
            <a:ext cx="6937664" cy="44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F6B63EC-2AF2-5140-BA9E-74D35CC6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8" y="1765772"/>
            <a:ext cx="1887622" cy="188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BF3E27E-063B-AE4F-8558-93BD36E3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78" y="1745733"/>
            <a:ext cx="1887622" cy="188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E3525B1D-2E62-0045-9DDB-B9EFAA1AF0A4}"/>
              </a:ext>
            </a:extLst>
          </p:cNvPr>
          <p:cNvSpPr/>
          <p:nvPr/>
        </p:nvSpPr>
        <p:spPr>
          <a:xfrm>
            <a:off x="1881809" y="2451652"/>
            <a:ext cx="477078" cy="64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2112F11-2C5B-BD47-8EBE-16C706624F77}"/>
              </a:ext>
            </a:extLst>
          </p:cNvPr>
          <p:cNvSpPr/>
          <p:nvPr/>
        </p:nvSpPr>
        <p:spPr>
          <a:xfrm rot="10800000">
            <a:off x="2552047" y="2451651"/>
            <a:ext cx="477078" cy="64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F52C1-941A-824F-8AB1-CD4D412A8039}"/>
              </a:ext>
            </a:extLst>
          </p:cNvPr>
          <p:cNvSpPr txBox="1"/>
          <p:nvPr/>
        </p:nvSpPr>
        <p:spPr>
          <a:xfrm>
            <a:off x="545666" y="4509363"/>
            <a:ext cx="3626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b="1" dirty="0">
                <a:solidFill>
                  <a:srgbClr val="0000CC"/>
                </a:solidFill>
              </a:rPr>
              <a:t>Proton-proton collision</a:t>
            </a:r>
          </a:p>
        </p:txBody>
      </p:sp>
    </p:spTree>
    <p:extLst>
      <p:ext uri="{BB962C8B-B14F-4D97-AF65-F5344CB8AC3E}">
        <p14:creationId xmlns:p14="http://schemas.microsoft.com/office/powerpoint/2010/main" val="4104429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AB442-80B8-F440-8522-E525CE99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Hadron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113F9-102C-5040-9EA4-7EFB904B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291F4-AB5B-0F4F-A59E-A27E3CEC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CED9E-F838-B147-BB5B-737D9B70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pic>
        <p:nvPicPr>
          <p:cNvPr id="6146" name="Picture 2" descr="page4image20110240">
            <a:extLst>
              <a:ext uri="{FF2B5EF4-FFF2-40B4-BE49-F238E27FC236}">
                <a16:creationId xmlns:a16="http://schemas.microsoft.com/office/drawing/2014/main" id="{E443DBF4-E858-E34B-92FD-B7B35FC39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357"/>
            <a:ext cx="12192000" cy="458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9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599A-CC63-7643-8427-63DA468F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Impacts from PDFs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1B4EC-37A5-F446-9922-5D5A54572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/>
              <a:t> </a:t>
            </a:r>
            <a:r>
              <a:rPr lang="en-US" altLang="zh-CN" b="1" dirty="0"/>
              <a:t>Higgs boson production cross-section</a:t>
            </a:r>
          </a:p>
          <a:p>
            <a:pPr lvl="1"/>
            <a:r>
              <a:rPr lang="en-US" dirty="0"/>
              <a:t> PDFs uncertainty is one of </a:t>
            </a:r>
            <a:r>
              <a:rPr lang="en-US" dirty="0" err="1"/>
              <a:t>dominat</a:t>
            </a:r>
            <a:r>
              <a:rPr lang="en-US" dirty="0"/>
              <a:t> uncertainties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B8441-F693-514D-9253-BAAAD1574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CB9B8-8E7E-F644-BB93-03545D82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81AAD-F3CF-3349-83C4-DF43295B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4099" name="Picture 3" descr="page20image327595008">
            <a:extLst>
              <a:ext uri="{FF2B5EF4-FFF2-40B4-BE49-F238E27FC236}">
                <a16:creationId xmlns:a16="http://schemas.microsoft.com/office/drawing/2014/main" id="{582777DB-E08F-3049-92DB-9B31CD59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2407103"/>
            <a:ext cx="5557838" cy="4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0BA559-07EE-124B-9086-0D2B91A5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0" y="2490814"/>
            <a:ext cx="5341792" cy="3865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84413F-DD79-4E4E-9EBC-70A59022B06F}"/>
              </a:ext>
            </a:extLst>
          </p:cNvPr>
          <p:cNvSpPr txBox="1"/>
          <p:nvPr/>
        </p:nvSpPr>
        <p:spPr>
          <a:xfrm>
            <a:off x="8610600" y="6302693"/>
            <a:ext cx="18261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arXiv:1610.07922</a:t>
            </a:r>
          </a:p>
        </p:txBody>
      </p:sp>
      <p:pic>
        <p:nvPicPr>
          <p:cNvPr id="4101" name="Picture 5" descr="page20image795613184">
            <a:extLst>
              <a:ext uri="{FF2B5EF4-FFF2-40B4-BE49-F238E27FC236}">
                <a16:creationId xmlns:a16="http://schemas.microsoft.com/office/drawing/2014/main" id="{068CC925-3AC2-FB48-980E-2DDD9E17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99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599A-CC63-7643-8427-63DA468F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Impacts from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51B4EC-37A5-F446-9922-5D5A545726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b="1" dirty="0"/>
                  <a:t> </a:t>
                </a:r>
                <a:r>
                  <a:rPr lang="en-US" altLang="zh-CN" b="1" dirty="0"/>
                  <a:t>Recently, </a:t>
                </a:r>
                <a:r>
                  <a:rPr lang="en-US" altLang="zh-CN" b="1" dirty="0" err="1"/>
                  <a:t>LHCb</a:t>
                </a:r>
                <a:r>
                  <a:rPr lang="en-US" altLang="zh-CN" b="1" dirty="0"/>
                  <a:t> published the first measurement of the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𝑾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/>
                  <a:t>boson mass</a:t>
                </a:r>
              </a:p>
              <a:p>
                <a:pPr lvl="1"/>
                <a:r>
                  <a:rPr lang="en-US" dirty="0"/>
                  <a:t> PDFs uncertainty is one of </a:t>
                </a:r>
                <a:r>
                  <a:rPr lang="en-US" dirty="0" err="1"/>
                  <a:t>dominat</a:t>
                </a:r>
                <a:r>
                  <a:rPr lang="en-US" dirty="0"/>
                  <a:t> uncertainties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51B4EC-37A5-F446-9922-5D5A545726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B8441-F693-514D-9253-BAAAD1574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CB9B8-8E7E-F644-BB93-03545D82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81AAD-F3CF-3349-83C4-DF43295B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F02067-A2C2-C949-BB0F-ED47300A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2518761"/>
            <a:ext cx="5722938" cy="387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EE9AEB3-7297-D54B-88A6-5FF5261E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01060"/>
            <a:ext cx="5753903" cy="35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9ABE03F-A0CB-3548-9AE8-9D3A20E063C1}"/>
              </a:ext>
            </a:extLst>
          </p:cNvPr>
          <p:cNvSpPr/>
          <p:nvPr/>
        </p:nvSpPr>
        <p:spPr>
          <a:xfrm>
            <a:off x="6300788" y="2659634"/>
            <a:ext cx="5053012" cy="59791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C4B2E0-FF22-3740-98DB-2BBB9D64780B}"/>
              </a:ext>
            </a:extLst>
          </p:cNvPr>
          <p:cNvSpPr txBox="1"/>
          <p:nvPr/>
        </p:nvSpPr>
        <p:spPr>
          <a:xfrm>
            <a:off x="9888071" y="366253"/>
            <a:ext cx="190789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arXiv:2109.01113</a:t>
            </a:r>
          </a:p>
          <a:p>
            <a:r>
              <a:rPr lang="en-CN" dirty="0"/>
              <a:t>Submitted to JHEP</a:t>
            </a:r>
          </a:p>
        </p:txBody>
      </p:sp>
    </p:spTree>
    <p:extLst>
      <p:ext uri="{BB962C8B-B14F-4D97-AF65-F5344CB8AC3E}">
        <p14:creationId xmlns:p14="http://schemas.microsoft.com/office/powerpoint/2010/main" val="4183914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0B0B1-85BE-AE48-BD9D-4F0A4E6C0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Impacts from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AD65F9-B6DB-3E4F-9FBE-7D34ADB95F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 </a:t>
                </a:r>
                <a:r>
                  <a:rPr lang="en-US" altLang="zh-CN" dirty="0"/>
                  <a:t>PDFs uncertainty in the production of NP heavy resonances up to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100%</a:t>
                </a:r>
              </a:p>
              <a:p>
                <a:r>
                  <a:rPr lang="en-US" dirty="0"/>
                  <a:t> Limited knowledge of </a:t>
                </a:r>
                <a:r>
                  <a:rPr lang="en-CN" dirty="0"/>
                  <a:t>gluon PDFs in the </a:t>
                </a:r>
                <a:r>
                  <a:rPr lang="en-US" dirty="0">
                    <a:solidFill>
                      <a:srgbClr val="0000CC"/>
                    </a:solidFill>
                  </a:rPr>
                  <a:t>large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 </a:t>
                </a:r>
                <a:r>
                  <a:rPr lang="en-CN" dirty="0"/>
                  <a:t>region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AD65F9-B6DB-3E4F-9FBE-7D34ADB95F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 r="-16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BB6D1-7E1B-374F-BCA6-D09FF01F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0EFFA-F217-6449-A025-B563A5378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42986-7F68-9E45-B504-3C103187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1025" name="Picture 1" descr="page19image53186832">
            <a:extLst>
              <a:ext uri="{FF2B5EF4-FFF2-40B4-BE49-F238E27FC236}">
                <a16:creationId xmlns:a16="http://schemas.microsoft.com/office/drawing/2014/main" id="{5D25CCB6-5234-D145-AC6D-AE5A92B2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88" y="3065929"/>
            <a:ext cx="4971733" cy="288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9image53187248">
            <a:extLst>
              <a:ext uri="{FF2B5EF4-FFF2-40B4-BE49-F238E27FC236}">
                <a16:creationId xmlns:a16="http://schemas.microsoft.com/office/drawing/2014/main" id="{1AA95C3A-F2C7-4D42-99E9-3A4F8B0B7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909" y="2693235"/>
            <a:ext cx="4625788" cy="34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75916C-CDB7-9740-9CBE-8C5227FAE88F}"/>
              </a:ext>
            </a:extLst>
          </p:cNvPr>
          <p:cNvSpPr txBox="1"/>
          <p:nvPr/>
        </p:nvSpPr>
        <p:spPr>
          <a:xfrm>
            <a:off x="9426387" y="590277"/>
            <a:ext cx="18905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EPJC 76, 53 (2016)</a:t>
            </a:r>
          </a:p>
        </p:txBody>
      </p:sp>
    </p:spTree>
    <p:extLst>
      <p:ext uri="{BB962C8B-B14F-4D97-AF65-F5344CB8AC3E}">
        <p14:creationId xmlns:p14="http://schemas.microsoft.com/office/powerpoint/2010/main" val="3206902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6D2F-9DB7-D84C-8257-F3593F82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LHCb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B246BB-DC6B-2146-86D3-3998184D1A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34072"/>
                <a:ext cx="11080531" cy="5022278"/>
              </a:xfrm>
            </p:spPr>
            <p:txBody>
              <a:bodyPr/>
              <a:lstStyle/>
              <a:p>
                <a:r>
                  <a:rPr lang="en-CN" b="1" dirty="0"/>
                  <a:t> </a:t>
                </a:r>
                <a:r>
                  <a:rPr lang="en-CN" sz="2400" b="1" dirty="0"/>
                  <a:t>The LHCb detector is single-arm forward spectrometer</a:t>
                </a:r>
              </a:p>
              <a:p>
                <a:pPr lvl="1"/>
                <a:r>
                  <a:rPr lang="en-CN" sz="2000" dirty="0"/>
                  <a:t> Designed for t</a:t>
                </a:r>
                <a:r>
                  <a:rPr lang="en-US" sz="2000" dirty="0"/>
                  <a:t>he</a:t>
                </a:r>
                <a:r>
                  <a:rPr lang="en-CN" sz="2000" dirty="0"/>
                  <a:t> heavy flavour physics,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&lt;5</m:t>
                    </m:r>
                  </m:oMath>
                </a14:m>
                <a:endParaRPr lang="en-CN" sz="2000" dirty="0"/>
              </a:p>
              <a:p>
                <a:pPr lvl="1"/>
                <a:r>
                  <a:rPr lang="en-CN" sz="2000" dirty="0">
                    <a:solidFill>
                      <a:srgbClr val="0000CC"/>
                    </a:solidFill>
                  </a:rPr>
                  <a:t> Extended to EW measurements: excellent performance of tracking and muon detector </a:t>
                </a:r>
              </a:p>
              <a:p>
                <a:pPr lvl="1"/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B246BB-DC6B-2146-86D3-3998184D1A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34072"/>
                <a:ext cx="11080531" cy="5022278"/>
              </a:xfrm>
              <a:blipFill>
                <a:blip r:embed="rId2"/>
                <a:stretch>
                  <a:fillRect t="-101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54468-CAC3-A749-99F4-3B065E41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12BC6-1BE4-744D-ADDD-04BD984AC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99FFB-D7D2-584E-960C-AE7B024E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7" name="图片 34">
            <a:extLst>
              <a:ext uri="{FF2B5EF4-FFF2-40B4-BE49-F238E27FC236}">
                <a16:creationId xmlns:a16="http://schemas.microsoft.com/office/drawing/2014/main" id="{A1A74D3D-6B30-F049-8B24-A406DC04E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394" y="2611917"/>
            <a:ext cx="7087657" cy="3823916"/>
          </a:xfrm>
          <a:prstGeom prst="rect">
            <a:avLst/>
          </a:prstGeom>
        </p:spPr>
      </p:pic>
      <p:sp>
        <p:nvSpPr>
          <p:cNvPr id="8" name="文本框 35">
            <a:extLst>
              <a:ext uri="{FF2B5EF4-FFF2-40B4-BE49-F238E27FC236}">
                <a16:creationId xmlns:a16="http://schemas.microsoft.com/office/drawing/2014/main" id="{20101A4C-913F-A348-B385-6C5FB008C5C0}"/>
              </a:ext>
            </a:extLst>
          </p:cNvPr>
          <p:cNvSpPr txBox="1"/>
          <p:nvPr/>
        </p:nvSpPr>
        <p:spPr>
          <a:xfrm>
            <a:off x="3001367" y="2942095"/>
            <a:ext cx="89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Vertex </a:t>
            </a:r>
          </a:p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Locator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直接箭头连接符 36">
            <a:extLst>
              <a:ext uri="{FF2B5EF4-FFF2-40B4-BE49-F238E27FC236}">
                <a16:creationId xmlns:a16="http://schemas.microsoft.com/office/drawing/2014/main" id="{245CCC81-71BA-BA45-842E-21B3AFF5FA62}"/>
              </a:ext>
            </a:extLst>
          </p:cNvPr>
          <p:cNvCxnSpPr/>
          <p:nvPr/>
        </p:nvCxnSpPr>
        <p:spPr>
          <a:xfrm>
            <a:off x="3330180" y="3588426"/>
            <a:ext cx="695717" cy="9354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37">
            <a:extLst>
              <a:ext uri="{FF2B5EF4-FFF2-40B4-BE49-F238E27FC236}">
                <a16:creationId xmlns:a16="http://schemas.microsoft.com/office/drawing/2014/main" id="{8F20C766-00DC-2240-BBF9-E6471BC05BA1}"/>
              </a:ext>
            </a:extLst>
          </p:cNvPr>
          <p:cNvSpPr txBox="1"/>
          <p:nvPr/>
        </p:nvSpPr>
        <p:spPr>
          <a:xfrm>
            <a:off x="3927109" y="5476386"/>
            <a:ext cx="986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 Stations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直接箭头连接符 38">
            <a:extLst>
              <a:ext uri="{FF2B5EF4-FFF2-40B4-BE49-F238E27FC236}">
                <a16:creationId xmlns:a16="http://schemas.microsoft.com/office/drawing/2014/main" id="{98B64CDD-4723-A74F-9876-5AC1562A87BF}"/>
              </a:ext>
            </a:extLst>
          </p:cNvPr>
          <p:cNvCxnSpPr/>
          <p:nvPr/>
        </p:nvCxnSpPr>
        <p:spPr>
          <a:xfrm flipV="1">
            <a:off x="4406143" y="4689090"/>
            <a:ext cx="506994" cy="866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39">
            <a:extLst>
              <a:ext uri="{FF2B5EF4-FFF2-40B4-BE49-F238E27FC236}">
                <a16:creationId xmlns:a16="http://schemas.microsoft.com/office/drawing/2014/main" id="{3ECE04FE-EDB7-E84F-99BB-972A880891B7}"/>
              </a:ext>
            </a:extLst>
          </p:cNvPr>
          <p:cNvSpPr txBox="1"/>
          <p:nvPr/>
        </p:nvSpPr>
        <p:spPr>
          <a:xfrm>
            <a:off x="5726320" y="5744234"/>
            <a:ext cx="1404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</a:t>
            </a:r>
          </a:p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直接箭头连接符 40">
            <a:extLst>
              <a:ext uri="{FF2B5EF4-FFF2-40B4-BE49-F238E27FC236}">
                <a16:creationId xmlns:a16="http://schemas.microsoft.com/office/drawing/2014/main" id="{DC710F4B-BE0A-CB44-B681-619734D73D9C}"/>
              </a:ext>
            </a:extLst>
          </p:cNvPr>
          <p:cNvCxnSpPr/>
          <p:nvPr/>
        </p:nvCxnSpPr>
        <p:spPr>
          <a:xfrm flipV="1">
            <a:off x="6205355" y="5265621"/>
            <a:ext cx="1106950" cy="557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41">
            <a:extLst>
              <a:ext uri="{FF2B5EF4-FFF2-40B4-BE49-F238E27FC236}">
                <a16:creationId xmlns:a16="http://schemas.microsoft.com/office/drawing/2014/main" id="{45F08E41-A81A-F34D-BAB7-6A70CE3952E7}"/>
              </a:ext>
            </a:extLst>
          </p:cNvPr>
          <p:cNvCxnSpPr/>
          <p:nvPr/>
        </p:nvCxnSpPr>
        <p:spPr>
          <a:xfrm flipH="1" flipV="1">
            <a:off x="4578159" y="4882794"/>
            <a:ext cx="1627196" cy="9210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42">
            <a:extLst>
              <a:ext uri="{FF2B5EF4-FFF2-40B4-BE49-F238E27FC236}">
                <a16:creationId xmlns:a16="http://schemas.microsoft.com/office/drawing/2014/main" id="{EC64EE67-57B2-514F-A456-1CE0D1DDE303}"/>
              </a:ext>
            </a:extLst>
          </p:cNvPr>
          <p:cNvSpPr txBox="1"/>
          <p:nvPr/>
        </p:nvSpPr>
        <p:spPr>
          <a:xfrm>
            <a:off x="4913137" y="3265261"/>
            <a:ext cx="140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</a:t>
            </a:r>
          </a:p>
        </p:txBody>
      </p:sp>
      <p:sp>
        <p:nvSpPr>
          <p:cNvPr id="16" name="文本框 43">
            <a:extLst>
              <a:ext uri="{FF2B5EF4-FFF2-40B4-BE49-F238E27FC236}">
                <a16:creationId xmlns:a16="http://schemas.microsoft.com/office/drawing/2014/main" id="{749DEF3F-0DAC-4449-861C-4A98E96FAA85}"/>
              </a:ext>
            </a:extLst>
          </p:cNvPr>
          <p:cNvSpPr txBox="1"/>
          <p:nvPr/>
        </p:nvSpPr>
        <p:spPr>
          <a:xfrm>
            <a:off x="5615594" y="2588663"/>
            <a:ext cx="1404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Chambers</a:t>
            </a:r>
          </a:p>
        </p:txBody>
      </p:sp>
      <p:cxnSp>
        <p:nvCxnSpPr>
          <p:cNvPr id="17" name="直接箭头连接符 44">
            <a:extLst>
              <a:ext uri="{FF2B5EF4-FFF2-40B4-BE49-F238E27FC236}">
                <a16:creationId xmlns:a16="http://schemas.microsoft.com/office/drawing/2014/main" id="{E59140BA-A54D-2A4C-BCE4-A3675E95245D}"/>
              </a:ext>
            </a:extLst>
          </p:cNvPr>
          <p:cNvCxnSpPr/>
          <p:nvPr/>
        </p:nvCxnSpPr>
        <p:spPr>
          <a:xfrm>
            <a:off x="6420523" y="2831230"/>
            <a:ext cx="1362563" cy="263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45">
            <a:extLst>
              <a:ext uri="{FF2B5EF4-FFF2-40B4-BE49-F238E27FC236}">
                <a16:creationId xmlns:a16="http://schemas.microsoft.com/office/drawing/2014/main" id="{E9F8639D-6784-3F4B-A149-1556BE5E1D0A}"/>
              </a:ext>
            </a:extLst>
          </p:cNvPr>
          <p:cNvCxnSpPr>
            <a:stCxn id="10" idx="0"/>
          </p:cNvCxnSpPr>
          <p:nvPr/>
        </p:nvCxnSpPr>
        <p:spPr>
          <a:xfrm flipV="1">
            <a:off x="4420123" y="4863466"/>
            <a:ext cx="2511937" cy="6129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46">
            <a:extLst>
              <a:ext uri="{FF2B5EF4-FFF2-40B4-BE49-F238E27FC236}">
                <a16:creationId xmlns:a16="http://schemas.microsoft.com/office/drawing/2014/main" id="{982C8899-D12F-9849-9DDE-D0842049677A}"/>
              </a:ext>
            </a:extLst>
          </p:cNvPr>
          <p:cNvSpPr txBox="1"/>
          <p:nvPr/>
        </p:nvSpPr>
        <p:spPr>
          <a:xfrm>
            <a:off x="7367485" y="5823180"/>
            <a:ext cx="140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Calorimeters</a:t>
            </a:r>
          </a:p>
        </p:txBody>
      </p:sp>
      <p:cxnSp>
        <p:nvCxnSpPr>
          <p:cNvPr id="20" name="直接箭头连接符 47">
            <a:extLst>
              <a:ext uri="{FF2B5EF4-FFF2-40B4-BE49-F238E27FC236}">
                <a16:creationId xmlns:a16="http://schemas.microsoft.com/office/drawing/2014/main" id="{23DC2CA5-94C2-6F4B-8CBA-E97275CD9A97}"/>
              </a:ext>
            </a:extLst>
          </p:cNvPr>
          <p:cNvCxnSpPr/>
          <p:nvPr/>
        </p:nvCxnSpPr>
        <p:spPr>
          <a:xfrm flipH="1" flipV="1">
            <a:off x="8069944" y="5175087"/>
            <a:ext cx="117253" cy="8057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15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b="1" dirty="0"/>
                  <a:t> </a:t>
                </a:r>
                <a:r>
                  <a:rPr lang="en-US" altLang="zh-CN" b="1" dirty="0"/>
                  <a:t>Introduction</a:t>
                </a:r>
              </a:p>
              <a:p>
                <a:pPr marL="0" indent="0">
                  <a:buNone/>
                </a:pPr>
                <a:endParaRPr lang="en-US" altLang="zh-CN" dirty="0">
                  <a:solidFill>
                    <a:schemeClr val="tx1"/>
                  </a:solidFill>
                </a:endParaRPr>
              </a:p>
              <a:p>
                <a:r>
                  <a:rPr lang="en-US" altLang="zh-CN" b="1" dirty="0"/>
                  <a:t> Recent </a:t>
                </a:r>
                <a:r>
                  <a:rPr lang="en-US" altLang="zh-CN" b="1" dirty="0" err="1"/>
                  <a:t>LHCb</a:t>
                </a:r>
                <a:r>
                  <a:rPr lang="en-US" altLang="zh-CN" b="1" dirty="0"/>
                  <a:t> results on the probing of proton:</a:t>
                </a:r>
              </a:p>
              <a:p>
                <a:pPr lvl="1"/>
                <a:endParaRPr lang="en-US" altLang="zh-CN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</a:rPr>
                  <a:t> Precision measurement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zh-CN" dirty="0">
                    <a:solidFill>
                      <a:srgbClr val="0000CC"/>
                    </a:solidFill>
                  </a:rPr>
                  <a:t> boson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production cross-section  </a:t>
                </a:r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dirty="0"/>
                  <a:t> Hints of the </a:t>
                </a:r>
                <a:r>
                  <a:rPr lang="en-US" altLang="zh-CN" dirty="0">
                    <a:solidFill>
                      <a:srgbClr val="0000CC"/>
                    </a:solidFill>
                  </a:rPr>
                  <a:t>intrinsic charm (IC)</a:t>
                </a:r>
                <a:endParaRPr lang="en-US" altLang="zh-CN" dirty="0"/>
              </a:p>
              <a:p>
                <a:pPr lvl="1"/>
                <a:endParaRPr lang="en-US" altLang="zh-CN" dirty="0">
                  <a:solidFill>
                    <a:schemeClr val="tx1"/>
                  </a:solidFill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</a:rPr>
                  <a:t>Prospects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altLang="zh-CN" b="1" dirty="0">
                    <a:solidFill>
                      <a:schemeClr val="tx1"/>
                    </a:solidFill>
                  </a:rPr>
                  <a:t> Summary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 b="-27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pic>
        <p:nvPicPr>
          <p:cNvPr id="8" name="Picture 1" descr="page2image20084128">
            <a:extLst>
              <a:ext uri="{FF2B5EF4-FFF2-40B4-BE49-F238E27FC236}">
                <a16:creationId xmlns:a16="http://schemas.microsoft.com/office/drawing/2014/main" id="{E077411B-8A7F-5C48-A37C-2BF9D6CB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28" y="8509"/>
            <a:ext cx="2316172" cy="234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F0949-BABF-B741-8177-C389E39501B4}"/>
              </a:ext>
            </a:extLst>
          </p:cNvPr>
          <p:cNvSpPr txBox="1"/>
          <p:nvPr/>
        </p:nvSpPr>
        <p:spPr>
          <a:xfrm>
            <a:off x="10079966" y="3845211"/>
            <a:ext cx="182614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arXiv:2109.08084</a:t>
            </a:r>
          </a:p>
          <a:p>
            <a:r>
              <a:rPr lang="en-US" dirty="0">
                <a:solidFill>
                  <a:srgbClr val="0000CC"/>
                </a:solidFill>
              </a:rPr>
              <a:t>S</a:t>
            </a:r>
            <a:r>
              <a:rPr lang="en-CN" dirty="0">
                <a:solidFill>
                  <a:srgbClr val="0000CC"/>
                </a:solidFill>
              </a:rPr>
              <a:t>ubmitted to PRL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229FA-9C08-C54C-BD6F-207E15BD15C4}"/>
              </a:ext>
            </a:extLst>
          </p:cNvPr>
          <p:cNvSpPr txBox="1"/>
          <p:nvPr/>
        </p:nvSpPr>
        <p:spPr>
          <a:xfrm>
            <a:off x="10079966" y="3058001"/>
            <a:ext cx="190789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arXiv:2112.07458</a:t>
            </a:r>
          </a:p>
          <a:p>
            <a:r>
              <a:rPr lang="en-US" dirty="0">
                <a:solidFill>
                  <a:srgbClr val="0000CC"/>
                </a:solidFill>
              </a:rPr>
              <a:t>S</a:t>
            </a:r>
            <a:r>
              <a:rPr lang="en-CN" dirty="0">
                <a:solidFill>
                  <a:srgbClr val="0000CC"/>
                </a:solidFill>
              </a:rPr>
              <a:t>ubmitted to JHEP</a:t>
            </a:r>
          </a:p>
        </p:txBody>
      </p:sp>
    </p:spTree>
    <p:extLst>
      <p:ext uri="{BB962C8B-B14F-4D97-AF65-F5344CB8AC3E}">
        <p14:creationId xmlns:p14="http://schemas.microsoft.com/office/powerpoint/2010/main" val="1003685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D083-8F27-BA4B-940D-F482D9BA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EW physics @ LHCb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D1E2E1-42F1-FC48-9F7C-1C1692FA6A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The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CN" b="1" dirty="0"/>
                  <a:t> value of interacting partons are correlated with the boson production</a:t>
                </a:r>
              </a:p>
              <a:p>
                <a:pPr lvl="1"/>
                <a:r>
                  <a:rPr lang="en-CN" dirty="0"/>
                  <a:t> Rapidity: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Large rapidity: </a:t>
                </a:r>
                <a:r>
                  <a:rPr lang="en-CN" dirty="0">
                    <a:solidFill>
                      <a:srgbClr val="0000CC"/>
                    </a:solidFill>
                  </a:rPr>
                  <a:t>either very large 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 or very small 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D1E2E1-42F1-FC48-9F7C-1C1692FA6A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A4DBA-F50E-8540-A867-F3C9D9F3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45C13-235D-C946-8DBE-FD6CC609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8892-446A-0143-BAB6-2D0960FF5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A86EB-834A-0E41-BD20-CBB981550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926" y="2400300"/>
            <a:ext cx="3944074" cy="3956050"/>
          </a:xfrm>
          <a:prstGeom prst="rect">
            <a:avLst/>
          </a:prstGeom>
        </p:spPr>
      </p:pic>
      <p:pic>
        <p:nvPicPr>
          <p:cNvPr id="7169" name="Picture 1" descr="page3image881599120">
            <a:extLst>
              <a:ext uri="{FF2B5EF4-FFF2-40B4-BE49-F238E27FC236}">
                <a16:creationId xmlns:a16="http://schemas.microsoft.com/office/drawing/2014/main" id="{D108D452-9DCB-5C44-8477-758CD2CFB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3641988"/>
            <a:ext cx="4943475" cy="27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97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D083-8F27-BA4B-940D-F482D9BA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EW physics @ LHCb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D1E2E1-42F1-FC48-9F7C-1C1692FA6A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The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CN" b="1" dirty="0"/>
                  <a:t> value of interacting partons are correlated with the boson production</a:t>
                </a:r>
              </a:p>
              <a:p>
                <a:pPr lvl="1"/>
                <a:r>
                  <a:rPr lang="en-CN" dirty="0"/>
                  <a:t> Rapidity: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Large rapidity: </a:t>
                </a:r>
                <a:r>
                  <a:rPr lang="en-CN" dirty="0">
                    <a:solidFill>
                      <a:srgbClr val="0000CC"/>
                    </a:solidFill>
                  </a:rPr>
                  <a:t>either very large 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 or very small 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D1E2E1-42F1-FC48-9F7C-1C1692FA6A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A4DBA-F50E-8540-A867-F3C9D9F3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45C13-235D-C946-8DBE-FD6CC609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8892-446A-0143-BAB6-2D0960FF5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A86EB-834A-0E41-BD20-CBB981550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926" y="2400300"/>
            <a:ext cx="3944074" cy="3956050"/>
          </a:xfrm>
          <a:prstGeom prst="rect">
            <a:avLst/>
          </a:prstGeom>
        </p:spPr>
      </p:pic>
      <p:pic>
        <p:nvPicPr>
          <p:cNvPr id="7169" name="Picture 1" descr="page3image881599120">
            <a:extLst>
              <a:ext uri="{FF2B5EF4-FFF2-40B4-BE49-F238E27FC236}">
                <a16:creationId xmlns:a16="http://schemas.microsoft.com/office/drawing/2014/main" id="{D108D452-9DCB-5C44-8477-758CD2CFB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3641988"/>
            <a:ext cx="4943475" cy="27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page2image1580851200">
            <a:extLst>
              <a:ext uri="{FF2B5EF4-FFF2-40B4-BE49-F238E27FC236}">
                <a16:creationId xmlns:a16="http://schemas.microsoft.com/office/drawing/2014/main" id="{B73ADA05-DD6F-4E49-AFD1-784F1327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152459"/>
            <a:ext cx="3666104" cy="427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33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0AF4-F489-814C-90C5-E20360C1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LHCb data and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68386D-9B15-E04B-9627-5C03DE4A57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Strong correlations between LHCb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CN" b="1" dirty="0"/>
                  <a:t> boson rapidity and high-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CN" b="1" dirty="0"/>
                  <a:t> PDFs are seen</a:t>
                </a:r>
              </a:p>
              <a:p>
                <a:pPr lvl="1"/>
                <a:r>
                  <a:rPr lang="en-CN" dirty="0"/>
                  <a:t> For both 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CN" dirty="0"/>
                  <a:t> and </a:t>
                </a:r>
                <a14:m>
                  <m:oMath xmlns:m="http://schemas.openxmlformats.org/officeDocument/2006/math">
                    <m:r>
                      <a:rPr lang="en-CN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CN" dirty="0"/>
                  <a:t> quarks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68386D-9B15-E04B-9627-5C03DE4A57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2114-3B24-704B-8E16-C1BB793E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91837-3581-D34D-8D80-9E2B1E1B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DCEC-C516-114A-A3E1-6DEDD793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E91932-DB5A-004B-96F8-438CB0387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2659635"/>
            <a:ext cx="10615613" cy="3704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F8B39E-012B-8941-B2E0-7EB57100DB71}"/>
              </a:ext>
            </a:extLst>
          </p:cNvPr>
          <p:cNvSpPr txBox="1"/>
          <p:nvPr/>
        </p:nvSpPr>
        <p:spPr>
          <a:xfrm>
            <a:off x="8250796" y="581003"/>
            <a:ext cx="3462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Chinese Phys. C </a:t>
            </a:r>
            <a:r>
              <a:rPr lang="en-CN" b="1" dirty="0"/>
              <a:t>45</a:t>
            </a:r>
            <a:r>
              <a:rPr lang="en-CN" dirty="0"/>
              <a:t> (2021) 023110</a:t>
            </a:r>
          </a:p>
        </p:txBody>
      </p:sp>
    </p:spTree>
    <p:extLst>
      <p:ext uri="{BB962C8B-B14F-4D97-AF65-F5344CB8AC3E}">
        <p14:creationId xmlns:p14="http://schemas.microsoft.com/office/powerpoint/2010/main" val="421430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11F70E-C52A-6943-9A91-9B11A0ADA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Z boson production cross-section measurement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BEAE54-2D4C-AD48-A7B3-AEAFB6C66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A2EDC-4E84-6646-A85F-CA200A8E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61352-CBDD-EE46-9AEE-30FCFEC7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3EFD7-82E8-C643-AC93-AF76008BD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9118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9AB3-C3DC-F744-8A0A-B19AFE8F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Motivation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99A32-A42A-0944-BCF7-D5D1B4F2E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Z boson Cross-sections can be used to test the SM</a:t>
            </a:r>
          </a:p>
          <a:p>
            <a:endParaRPr lang="en-US" altLang="zh-C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C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Potential to improve constraints on </a:t>
            </a:r>
            <a:r>
              <a:rPr lang="en-US" altLang="zh-CN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parton</a:t>
            </a:r>
            <a:r>
              <a:rPr lang="en-US" altLang="zh-C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distribution functions (PDFs)</a:t>
            </a:r>
          </a:p>
          <a:p>
            <a:endParaRPr lang="en-US" altLang="zh-CN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C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Measurements of the Z boson rapidity are particularly important for </a:t>
            </a:r>
            <a:r>
              <a:rPr lang="en-US" altLang="zh-CN" b="1" dirty="0">
                <a:solidFill>
                  <a:srgbClr val="0000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constraining u-, d-quark PDFs</a:t>
            </a:r>
          </a:p>
          <a:p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DD3D9-442F-A344-A0CE-66AE353A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5B1E4-8776-194C-A169-C7090649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07909-8DFE-0842-A485-64EC7008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7" name="Picture 1" descr="page3image881599120">
            <a:extLst>
              <a:ext uri="{FF2B5EF4-FFF2-40B4-BE49-F238E27FC236}">
                <a16:creationId xmlns:a16="http://schemas.microsoft.com/office/drawing/2014/main" id="{47C01275-EEEA-B946-94D2-4F6C075F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08" y="4373936"/>
            <a:ext cx="3399693" cy="18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38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B23BC-CE60-244D-BF33-406D304B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Results from SeaQuest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26A3D0-7998-3A41-8604-127A38E623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sz="2400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2400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Recently, the </a:t>
                </a:r>
                <a:r>
                  <a:rPr lang="en-US" altLang="zh-CN" sz="2400" b="1" dirty="0" err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SeaQuest</a:t>
                </a:r>
                <a:r>
                  <a:rPr lang="en-US" altLang="zh-CN" sz="2400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Collaboration report the results on the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2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Songti SC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Songti SC" panose="0201060004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Songti SC" panose="02010600040101010101" pitchFamily="2" charset="-122"/>
                                <a:cs typeface="Times New Roman" panose="02020603050405020304" pitchFamily="18" charset="0"/>
                              </a:rPr>
                              <m:t>𝒅</m:t>
                            </m:r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Songti SC" panose="0201060004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Songti SC" panose="02010600040101010101" pitchFamily="2" charset="-122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2400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PDFs</a:t>
                </a:r>
              </a:p>
              <a:p>
                <a:pPr lvl="1"/>
                <a:r>
                  <a:rPr lang="en-CN" sz="2200" dirty="0"/>
                  <a:t> </a:t>
                </a:r>
                <a:r>
                  <a:rPr lang="en-US" altLang="zh-CN" sz="2200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Tensions between </a:t>
                </a:r>
                <a:r>
                  <a:rPr lang="en-US" altLang="zh-CN" sz="2200" dirty="0" err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SeaQuest</a:t>
                </a:r>
                <a:r>
                  <a:rPr lang="en-US" altLang="zh-CN" sz="2200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and </a:t>
                </a:r>
                <a:r>
                  <a:rPr lang="en-US" altLang="zh-CN" sz="2200" dirty="0" err="1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NuSea</a:t>
                </a:r>
                <a:r>
                  <a:rPr lang="en-US" altLang="zh-CN" sz="2200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results are seen</a:t>
                </a:r>
              </a:p>
              <a:p>
                <a:r>
                  <a:rPr lang="en-CN" sz="2400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2400" b="1" dirty="0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The </a:t>
                </a:r>
                <a:r>
                  <a:rPr lang="en-US" altLang="zh-CN" sz="2400" b="1" dirty="0" err="1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LHCb</a:t>
                </a:r>
                <a:r>
                  <a:rPr lang="en-US" altLang="zh-CN" sz="2400" b="1" dirty="0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data will be the only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clean data </a:t>
                </a:r>
                <a:r>
                  <a:rPr lang="en-US" altLang="zh-CN" sz="2400" b="1" dirty="0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to constraint the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Songti SC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Songti SC" panose="0201060004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Songti SC" panose="02010600040101010101" pitchFamily="2" charset="-122"/>
                                <a:cs typeface="Times New Roman" panose="02020603050405020304" pitchFamily="18" charset="0"/>
                              </a:rPr>
                              <m:t>𝒅</m:t>
                            </m:r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en-US" altLang="zh-CN" sz="24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Songti SC" panose="0201060004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Songti SC" panose="02010600040101010101" pitchFamily="2" charset="-122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PDFs</a:t>
                </a:r>
                <a:endParaRPr lang="en-US" altLang="zh-CN" sz="2400" b="1" dirty="0">
                  <a:solidFill>
                    <a:srgbClr val="0070C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26A3D0-7998-3A41-8604-127A38E623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237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B721E-A7E5-D542-9A98-4A1CE895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16FE8-3CB0-0740-A44A-0D841BD2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2114E-CC9E-0D4F-9577-9C869561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FBEB8-614D-0643-BB7A-E53F6423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966" y="2881425"/>
            <a:ext cx="3871354" cy="2764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48329-33AC-064D-9F95-EB7602CA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09" y="3013257"/>
            <a:ext cx="6067097" cy="28595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694913-42EC-4340-A9CE-6ED103240E13}"/>
              </a:ext>
            </a:extLst>
          </p:cNvPr>
          <p:cNvSpPr/>
          <p:nvPr/>
        </p:nvSpPr>
        <p:spPr>
          <a:xfrm>
            <a:off x="2365362" y="5943734"/>
            <a:ext cx="230704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latin typeface="Songti SC" panose="02010600040101010101" pitchFamily="2" charset="-122"/>
                <a:ea typeface="Songti SC" panose="02010600040101010101" pitchFamily="2" charset="-122"/>
                <a:cs typeface="Times New Roman" panose="02020603050405020304" pitchFamily="18" charset="0"/>
              </a:rPr>
              <a:t>Nature 590, 561 (2021)</a:t>
            </a:r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3965B7-E00D-E84B-92C1-123DB0023DC2}"/>
              </a:ext>
            </a:extLst>
          </p:cNvPr>
          <p:cNvSpPr txBox="1"/>
          <p:nvPr/>
        </p:nvSpPr>
        <p:spPr>
          <a:xfrm>
            <a:off x="7796513" y="5977101"/>
            <a:ext cx="3462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Chinese Phys. C </a:t>
            </a:r>
            <a:r>
              <a:rPr lang="en-CN" b="1" dirty="0"/>
              <a:t>45</a:t>
            </a:r>
            <a:r>
              <a:rPr lang="en-CN" dirty="0"/>
              <a:t> (2021) 023110</a:t>
            </a:r>
          </a:p>
        </p:txBody>
      </p:sp>
    </p:spTree>
    <p:extLst>
      <p:ext uri="{BB962C8B-B14F-4D97-AF65-F5344CB8AC3E}">
        <p14:creationId xmlns:p14="http://schemas.microsoft.com/office/powerpoint/2010/main" val="156041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9DE2-F6E4-5D4A-A138-D7E01EFB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 confirmation from the LHCb?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E04E8A-7224-D14F-8C94-0DBC847B0E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>
                    <a:solidFill>
                      <a:srgbClr val="0000CC"/>
                    </a:solidFill>
                  </a:rPr>
                  <a:t> With 300 </a:t>
                </a:r>
                <a14:m>
                  <m:oMath xmlns:m="http://schemas.openxmlformats.org/officeDocument/2006/math">
                    <m:r>
                      <a:rPr lang="en-CN" b="1" i="0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𝐟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N" b="1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p>
                        <m:r>
                          <a:rPr lang="en-US" b="1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b="1" dirty="0">
                    <a:solidFill>
                      <a:srgbClr val="0000CC"/>
                    </a:solidFill>
                  </a:rPr>
                  <a:t> LHCb, pp collision data @ 13 TeV in future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E04E8A-7224-D14F-8C94-0DBC847B0E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3439D-D6AD-504B-82E8-5136C726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23E1D-17A2-C742-8165-8F80FA6D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96E01-320C-9440-8814-06188C5E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DC033-261A-2646-803D-F5AFA0196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92" y="2249267"/>
            <a:ext cx="5697203" cy="3763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43D9F-DEE6-7B43-9C97-8D6CE8224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39717"/>
            <a:ext cx="5381307" cy="3939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E8BC7B-65BC-E94A-9A06-2F00D6C189C7}"/>
              </a:ext>
            </a:extLst>
          </p:cNvPr>
          <p:cNvSpPr txBox="1"/>
          <p:nvPr/>
        </p:nvSpPr>
        <p:spPr>
          <a:xfrm>
            <a:off x="8610600" y="907362"/>
            <a:ext cx="3462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Chinese Phys. C </a:t>
            </a:r>
            <a:r>
              <a:rPr lang="en-CN" b="1" dirty="0"/>
              <a:t>45</a:t>
            </a:r>
            <a:r>
              <a:rPr lang="en-CN" dirty="0"/>
              <a:t> (2021) 023110</a:t>
            </a:r>
          </a:p>
        </p:txBody>
      </p:sp>
    </p:spTree>
    <p:extLst>
      <p:ext uri="{BB962C8B-B14F-4D97-AF65-F5344CB8AC3E}">
        <p14:creationId xmlns:p14="http://schemas.microsoft.com/office/powerpoint/2010/main" val="3142241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4B7BB-3E7E-6243-997F-CB3B19EE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Event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B7343-E24E-2C48-A9BD-7B0DEF069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Trigger: One muon fires single muon trigger path</a:t>
            </a:r>
          </a:p>
          <a:p>
            <a:r>
              <a:rPr lang="en-CN" b="1" dirty="0">
                <a:solidFill>
                  <a:srgbClr val="0000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" altLang="zh-CN" b="1" dirty="0">
                <a:solidFill>
                  <a:srgbClr val="0000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Background contribution: ~2%</a:t>
            </a:r>
          </a:p>
          <a:p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15CEA-C57F-2746-ACF2-23F17064D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8EC40-70CB-814E-A754-441AE433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10D1-7059-7444-911E-4D830FD2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87BDD37E-8BFB-8944-92C9-D061E95E4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94" y="3725652"/>
            <a:ext cx="5103945" cy="16715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AE95ED-55DD-8244-B1CD-E7AD53A3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02" y="3057197"/>
            <a:ext cx="4866098" cy="329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FCF4D2-5D58-3246-8CE4-8163E413F304}"/>
              </a:ext>
            </a:extLst>
          </p:cNvPr>
          <p:cNvSpPr txBox="1"/>
          <p:nvPr/>
        </p:nvSpPr>
        <p:spPr>
          <a:xfrm>
            <a:off x="8533726" y="440458"/>
            <a:ext cx="2896947" cy="46166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CN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Very simple selection</a:t>
            </a:r>
          </a:p>
        </p:txBody>
      </p:sp>
    </p:spTree>
    <p:extLst>
      <p:ext uri="{BB962C8B-B14F-4D97-AF65-F5344CB8AC3E}">
        <p14:creationId xmlns:p14="http://schemas.microsoft.com/office/powerpoint/2010/main" val="1210837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04BB-E09D-554A-8371-1994CC040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Strategy: cross-section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0E5DCC-EC27-404D-B7B1-0B8C959426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N" dirty="0"/>
                  <a:t> </a:t>
                </a:r>
                <a:r>
                  <a:rPr lang="en-US" altLang="zh-CN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Fiducial region: </a:t>
                </a:r>
                <a:r>
                  <a:rPr lang="en-US" altLang="zh-CN" b="1" dirty="0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Muons with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zh-CN" altLang="en-US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zh-CN" altLang="en-US" b="1" dirty="0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𝐆𝐞𝐕</m:t>
                    </m:r>
                    <m:r>
                      <a:rPr lang="en-US" altLang="zh-CN" b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𝐜</m:t>
                    </m:r>
                  </m:oMath>
                </a14:m>
                <a:r>
                  <a:rPr lang="zh-CN" altLang="en-US" b="1" dirty="0">
                    <a:solidFill>
                      <a:srgbClr val="0000CC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zh-CN" b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zh-CN" alt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𝝁𝝁</m:t>
                        </m:r>
                      </m:sub>
                    </m:sSub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𝟏𝟐𝟎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𝐆𝐞𝐕</m:t>
                    </m:r>
                    <m:r>
                      <a:rPr lang="en-US" altLang="zh-CN" b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zh-CN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r>
                  <a:rPr lang="en-CN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Cross-section measured in bin of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latin typeface="Cambria Math" panose="02040503050406030204" pitchFamily="18" charset="0"/>
                        <a:ea typeface="Songti SC" panose="02010600040101010101" pitchFamily="2" charset="-122"/>
                        <a:cs typeface="Times New Roman" panose="02020603050405020304" pitchFamily="18" charset="0"/>
                      </a:rPr>
                      <m:t>𝒁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Songti SC" panose="0201060004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 dirty="0">
                        <a:latin typeface="Cambria Math" panose="02040503050406030204" pitchFamily="18" charset="0"/>
                        <a:ea typeface="Songti SC" panose="02010600040101010101" pitchFamily="2" charset="-122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altLang="zh-CN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is given by</a:t>
                </a:r>
              </a:p>
              <a:p>
                <a:endParaRPr lang="en-US" altLang="zh-CN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endParaRPr lang="en-US" altLang="zh-CN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endParaRPr lang="en-US" altLang="zh-CN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endParaRPr lang="en-US" altLang="zh-CN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endParaRPr lang="en-US" altLang="zh-CN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endParaRPr lang="en-US" altLang="zh-CN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r>
                  <a:rPr lang="en-US" altLang="zh-CN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Integrated cross-section</a:t>
                </a:r>
                <a:r>
                  <a:rPr lang="en-US" altLang="zh-CN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obtained by summing the differential cross-section</a:t>
                </a:r>
              </a:p>
              <a:p>
                <a:pPr marL="0" indent="0">
                  <a:buNone/>
                </a:pP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0E5DCC-EC27-404D-B7B1-0B8C959426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030" b="-17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FFC48-926B-2F48-9979-909323A2E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D2152-0ABE-9A46-AC14-6D0137BF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2292A-5591-BA4E-B164-0F01C19F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A3E27CC-18DC-EA4D-8EAB-DE10B25DA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660" y="2685527"/>
            <a:ext cx="5616624" cy="126105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7F8A6E55-58E9-5641-9C41-00AC1DA23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660" y="3895600"/>
            <a:ext cx="6288085" cy="1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9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8A2B9-0D88-6046-9114-D4FBF5D9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Corrections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F9B76-6B49-F44B-B702-A5B4A6D30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1" dirty="0"/>
              <a:t> Detector level alignment </a:t>
            </a:r>
          </a:p>
          <a:p>
            <a:r>
              <a:rPr lang="en-CN" b="1" dirty="0"/>
              <a:t> Efficiency correction</a:t>
            </a:r>
          </a:p>
          <a:p>
            <a:r>
              <a:rPr lang="en-CN" b="1" dirty="0"/>
              <a:t> Unfolding</a:t>
            </a:r>
          </a:p>
          <a:p>
            <a:r>
              <a:rPr lang="en-CN" b="1" dirty="0"/>
              <a:t> Final-state radiation: back to Born level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5E721-73EA-534B-8F33-D4C809299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36124-6F38-D844-B4D2-84BA4563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BD559-686A-F04C-9993-6DE26A2E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071F7B-8833-1F42-9472-F4BABBA29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31842"/>
            <a:ext cx="3765331" cy="257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013274E-FE21-BA4B-AF8C-9140AD36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69" y="3531842"/>
            <a:ext cx="3765331" cy="257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2FE70B2-E0C2-284D-B8F0-0B88CF92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31842"/>
            <a:ext cx="3422193" cy="233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29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51D3E-2B37-3B4B-974A-3308F0E10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proton in the spotlight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440D1-35CB-8140-9F9A-ABA39F92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E4F48-CB8F-D843-94C8-C6BB4754B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9295B-9567-FB4B-B9B7-BA9F516D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4097" name="Picture 1" descr="page1image2788575840">
            <a:extLst>
              <a:ext uri="{FF2B5EF4-FFF2-40B4-BE49-F238E27FC236}">
                <a16:creationId xmlns:a16="http://schemas.microsoft.com/office/drawing/2014/main" id="{5EA3FEB8-9431-0948-9B9A-5366B9E4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6" y="2452297"/>
            <a:ext cx="4152079" cy="276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B8D49-67B3-0D49-935B-2C4EDEBB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06" y="1691374"/>
            <a:ext cx="3318388" cy="558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91823E-2338-DD4C-8450-8E974A8876CC}"/>
              </a:ext>
            </a:extLst>
          </p:cNvPr>
          <p:cNvSpPr txBox="1"/>
          <p:nvPr/>
        </p:nvSpPr>
        <p:spPr>
          <a:xfrm>
            <a:off x="739777" y="5463663"/>
            <a:ext cx="279294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N" dirty="0"/>
              <a:t>Non-zero gluon polarisation</a:t>
            </a:r>
          </a:p>
          <a:p>
            <a:pPr algn="ctr"/>
            <a:r>
              <a:rPr lang="en-CN" dirty="0"/>
              <a:t>Scientific American (2014)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1DF58F0B-DDE2-4B41-B81B-28F21B2F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59" y="2805250"/>
            <a:ext cx="4509500" cy="241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4A137-7708-BA47-8CEE-C53DABB01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876" y="1845930"/>
            <a:ext cx="3707296" cy="7533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8A2FF8-EEF3-0F47-B83C-F90B01A12535}"/>
              </a:ext>
            </a:extLst>
          </p:cNvPr>
          <p:cNvSpPr txBox="1"/>
          <p:nvPr/>
        </p:nvSpPr>
        <p:spPr>
          <a:xfrm>
            <a:off x="9367009" y="5463663"/>
            <a:ext cx="18410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ScienceNew 2018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EE01EAD4-D6DD-6645-8CDE-C6FD2F76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19" y="2599313"/>
            <a:ext cx="2765011" cy="276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0C6E60-01DE-384B-A94C-2A7454B7D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495" y="1253449"/>
            <a:ext cx="2172257" cy="12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8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C41F-8A1D-EE48-A2F0-7621A2CA1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Systematic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86F64-AE10-FF4C-A289-C063BEBA3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1" dirty="0"/>
              <a:t> Luminosity determination precision: </a:t>
            </a:r>
            <a:r>
              <a:rPr lang="en-CN" b="1" dirty="0">
                <a:solidFill>
                  <a:srgbClr val="FF0000"/>
                </a:solidFill>
              </a:rPr>
              <a:t>2%</a:t>
            </a:r>
          </a:p>
          <a:p>
            <a:r>
              <a:rPr lang="en-CN" b="1" dirty="0"/>
              <a:t> </a:t>
            </a:r>
            <a:r>
              <a:rPr lang="en-US" altLang="zh-CN" b="1" dirty="0"/>
              <a:t>Tracking Systematic </a:t>
            </a:r>
          </a:p>
          <a:p>
            <a:pPr lvl="1"/>
            <a:r>
              <a:rPr lang="en" altLang="zh-CN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The systematic uncertainty on each muon track is  determined to be </a:t>
            </a:r>
            <a:r>
              <a:rPr lang="en" altLang="zh-CN" dirty="0">
                <a:solidFill>
                  <a:srgbClr val="0000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0.47%</a:t>
            </a:r>
            <a:endParaRPr lang="en-CN" dirty="0">
              <a:solidFill>
                <a:srgbClr val="0000C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05CAF-4297-FF4B-8022-7F3D5D77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C1D0C-7C92-3347-A8A1-BBBF0C1A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52BD4-9871-AA49-8DBA-29A59B45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A3D7B7B-455B-F44E-B4F2-56F339D7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33" y="2874547"/>
            <a:ext cx="5744691" cy="366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648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D345-9DCD-7D47-8203-DA312907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Differential cross section: Z-rapidity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4BC5-D9AA-A441-B975-D0450FF25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1" dirty="0"/>
              <a:t> Reasonable agreeement between data and predictions</a:t>
            </a:r>
          </a:p>
          <a:p>
            <a:r>
              <a:rPr lang="en-CN" b="1" dirty="0"/>
              <a:t> Some trends in the lower rapidity region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53B0C-9D69-6B46-A044-01E29246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4D810-31CA-D447-AC4B-5C21EBD0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EE6B7-4E1E-DC40-B9AD-158E27E58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04CF2C5-6767-7A40-AD90-B29EA243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31" y="2630954"/>
            <a:ext cx="5166669" cy="370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AD09796-31F4-9E4A-9631-BE69E154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62" y="2630953"/>
            <a:ext cx="5166669" cy="370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003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E21771C-5BAA-DD4E-A16E-8AE3E56D75E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CN" dirty="0"/>
                  <a:t>Differential cross section: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CN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E21771C-5BAA-DD4E-A16E-8AE3E56D75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C985B-49D1-C24A-92CB-4FA40AFC8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1" dirty="0"/>
              <a:t> Reasonable agreement between data and predictions</a:t>
            </a:r>
          </a:p>
          <a:p>
            <a:r>
              <a:rPr lang="en-CN" b="1" dirty="0"/>
              <a:t> Provide a stringent test on different QCD calculations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B56E1-97A2-2640-B247-8640198B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41162-24E8-7B46-8958-51A3940E2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B7F46-2762-5D47-8DAC-A442B9B1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88895D-3668-B64C-8DB6-BAF2AC5C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2468193"/>
            <a:ext cx="5483352" cy="39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7FF3DCB-9122-1C40-AD9B-E3C6CAC5C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135" y="2468192"/>
            <a:ext cx="5483352" cy="39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63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D4A9-2A59-1C40-97CB-E04A9755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Double differential cross-section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89318-62CD-B54E-9072-4D6DEE53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1" dirty="0"/>
              <a:t> The first double differential cross-section measurement in the forward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BA51B-AC37-764D-A15E-A9E4A0EA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65820-B50F-AE48-8344-0CDAC48D2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711E2-6277-B843-AE8F-D0F0F97A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CF5F528-3998-1D46-A890-CA5C5921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821" y="2157986"/>
            <a:ext cx="3979701" cy="41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064F108-9BBB-DF44-9012-3FB326B7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54" y="2157985"/>
            <a:ext cx="3979700" cy="41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645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53BF-0DFD-0C41-8C16-1EEC86EB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Integrated cross section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B9484-5A9C-9145-8628-62BCF8FA8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701ED-AA9C-8142-9D09-801B1952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90329-D115-D149-8805-4F23EC53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714F7F8-8A60-9C4E-A9B8-4B07F75C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5" y="1060336"/>
            <a:ext cx="7068708" cy="529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527B73F-48E5-9C48-BBC4-482BAD35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34" y="3655762"/>
            <a:ext cx="4763066" cy="21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35C5D-E16E-4443-BAD8-EEC3CF9652F2}"/>
              </a:ext>
            </a:extLst>
          </p:cNvPr>
          <p:cNvSpPr txBox="1"/>
          <p:nvPr/>
        </p:nvSpPr>
        <p:spPr>
          <a:xfrm>
            <a:off x="9810467" y="1284642"/>
            <a:ext cx="190789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arXiv:2112.07458</a:t>
            </a:r>
          </a:p>
          <a:p>
            <a:r>
              <a:rPr lang="en-US" dirty="0"/>
              <a:t>S</a:t>
            </a:r>
            <a:r>
              <a:rPr lang="en-CN" dirty="0"/>
              <a:t>ubmitted to JHEP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F85FE-078F-4544-995F-A235006FF863}"/>
              </a:ext>
            </a:extLst>
          </p:cNvPr>
          <p:cNvSpPr txBox="1"/>
          <p:nvPr/>
        </p:nvSpPr>
        <p:spPr>
          <a:xfrm>
            <a:off x="7840420" y="2494352"/>
            <a:ext cx="419294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N" sz="2000" dirty="0"/>
              <a:t>The most precise measurement in the </a:t>
            </a:r>
          </a:p>
          <a:p>
            <a:r>
              <a:rPr lang="en-US" sz="2000" dirty="0"/>
              <a:t>F</a:t>
            </a:r>
            <a:r>
              <a:rPr lang="en-CN" sz="2000" dirty="0"/>
              <a:t>orward region @ 13 TeV</a:t>
            </a:r>
          </a:p>
        </p:txBody>
      </p:sp>
    </p:spTree>
    <p:extLst>
      <p:ext uri="{BB962C8B-B14F-4D97-AF65-F5344CB8AC3E}">
        <p14:creationId xmlns:p14="http://schemas.microsoft.com/office/powerpoint/2010/main" val="597733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485F5E-8D71-274B-9612-01F712BEE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Intrisic charm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EFE9F5-E3DF-D04A-895B-3347AF144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FE6A4-F001-484B-AEDD-EA2B8205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64FDB-A5BB-8F49-A7A2-D8A8174B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B13CC-955A-3D48-B292-3B8A35E4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9563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BE513-145E-2248-B106-24E03CF0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Intrinsic charm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323919-25D0-9A4E-B716-53371A354F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34072"/>
                <a:ext cx="11143593" cy="5022278"/>
              </a:xfrm>
            </p:spPr>
            <p:txBody>
              <a:bodyPr/>
              <a:lstStyle/>
              <a:p>
                <a:r>
                  <a:rPr lang="en-CN" b="1" dirty="0"/>
                  <a:t> Two types of parton contributions</a:t>
                </a:r>
              </a:p>
              <a:p>
                <a:r>
                  <a:rPr lang="en-CN" b="1" dirty="0"/>
                  <a:t> The </a:t>
                </a:r>
                <a:r>
                  <a:rPr lang="en-CN" b="1" dirty="0">
                    <a:solidFill>
                      <a:srgbClr val="FF0000"/>
                    </a:solidFill>
                  </a:rPr>
                  <a:t>extrinsic</a:t>
                </a:r>
                <a:r>
                  <a:rPr lang="en-CN" b="1" dirty="0"/>
                  <a:t> quarks/gluons:</a:t>
                </a:r>
              </a:p>
              <a:p>
                <a:pPr lvl="1"/>
                <a:r>
                  <a:rPr lang="en-CN" dirty="0"/>
                  <a:t> Generated on a short time scale in association with a large transverse-momentum reaction</a:t>
                </a:r>
              </a:p>
              <a:p>
                <a:r>
                  <a:rPr lang="en-CN" b="1" dirty="0"/>
                  <a:t> The </a:t>
                </a:r>
                <a:r>
                  <a:rPr lang="en-CN" b="1" dirty="0">
                    <a:solidFill>
                      <a:srgbClr val="FF0000"/>
                    </a:solidFill>
                  </a:rPr>
                  <a:t>intrinsic</a:t>
                </a:r>
                <a:r>
                  <a:rPr lang="en-CN" b="1" dirty="0"/>
                  <a:t> quarks/gluons:</a:t>
                </a:r>
              </a:p>
              <a:p>
                <a:pPr lvl="1"/>
                <a:r>
                  <a:rPr lang="en-CN" dirty="0"/>
                  <a:t> </a:t>
                </a:r>
                <a:r>
                  <a:rPr lang="en-CN" dirty="0">
                    <a:solidFill>
                      <a:srgbClr val="0000CC"/>
                    </a:solidFill>
                  </a:rPr>
                  <a:t>Exist over a time scale independent of any probe momentum</a:t>
                </a:r>
                <a:r>
                  <a:rPr lang="en-CN" dirty="0"/>
                  <a:t>, they are associated with the found state hadron dynamics</a:t>
                </a:r>
              </a:p>
              <a:p>
                <a:r>
                  <a:rPr lang="en-CN" b="1" dirty="0"/>
                  <a:t> Intrinsic charm:</a:t>
                </a:r>
              </a:p>
              <a:p>
                <a:pPr lvl="1"/>
                <a:r>
                  <a:rPr lang="en-CN" dirty="0"/>
                  <a:t> Long-lived charm component: longer than the interaction time of the probe</a:t>
                </a:r>
              </a:p>
              <a:p>
                <a:pPr lvl="1"/>
                <a:r>
                  <a:rPr lang="en-CN" dirty="0"/>
                  <a:t> BHPS model: Brodsky, Hoyer, Peterson, and Sakai (1980)</a:t>
                </a:r>
              </a:p>
              <a:p>
                <a:pPr lvl="2"/>
                <a:r>
                  <a:rPr lang="en-CN" dirty="0"/>
                  <a:t> non-negligible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𝑢𝑢𝑑𝑐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 </a:t>
                </a:r>
                <a:r>
                  <a:rPr lang="en-CN" dirty="0"/>
                  <a:t>component (independen of PDFs)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323919-25D0-9A4E-B716-53371A354F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34072"/>
                <a:ext cx="11143593" cy="5022278"/>
              </a:xfrm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95AFF-019C-AB4C-B014-4737CB2B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D89C0-422B-2349-8DEC-11CE59F5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B5ECF-B061-024D-8175-15D681AA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pic>
        <p:nvPicPr>
          <p:cNvPr id="12289" name="Picture 1" descr="page6image327386752">
            <a:extLst>
              <a:ext uri="{FF2B5EF4-FFF2-40B4-BE49-F238E27FC236}">
                <a16:creationId xmlns:a16="http://schemas.microsoft.com/office/drawing/2014/main" id="{8BCEE6AD-EB4D-1E45-B3E9-C8D4C82D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8509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4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E5BB-C4B1-794E-92F9-F3419E3F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Intrisic charm: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5EE88-41C7-EA4C-8BBE-E024E50B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FA274-0765-2942-82B4-C06FDFF0F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E7789-8853-4D46-B23F-C9AF2B4A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E5E8C-B81E-B345-BAD3-F2EB59E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39" y="1833124"/>
            <a:ext cx="3362761" cy="42433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421A5-3D5B-8D42-9D8D-9E20852B882C}"/>
              </a:ext>
            </a:extLst>
          </p:cNvPr>
          <p:cNvSpPr txBox="1"/>
          <p:nvPr/>
        </p:nvSpPr>
        <p:spPr>
          <a:xfrm>
            <a:off x="843150" y="5987018"/>
            <a:ext cx="27382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Nuc. Phys. B 213, 31 (1983)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9596C-7D4E-2540-8928-F40E28B5B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50" y="1092362"/>
            <a:ext cx="3576450" cy="740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AB02C0-F7CC-184D-9F38-B8A8F65739E2}"/>
              </a:ext>
            </a:extLst>
          </p:cNvPr>
          <p:cNvSpPr txBox="1"/>
          <p:nvPr/>
        </p:nvSpPr>
        <p:spPr>
          <a:xfrm>
            <a:off x="1057276" y="2147510"/>
            <a:ext cx="203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First evidence for IC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A186A-F476-F243-BEBB-FD69C02CC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462" y="1114550"/>
            <a:ext cx="4529138" cy="469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BA4C0D-B1FE-904D-882E-C9DA3EFE9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759" y="1833124"/>
            <a:ext cx="4426309" cy="40848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0D9851-9621-7A4A-9E81-45A7932EEAB7}"/>
              </a:ext>
            </a:extLst>
          </p:cNvPr>
          <p:cNvSpPr txBox="1"/>
          <p:nvPr/>
        </p:nvSpPr>
        <p:spPr>
          <a:xfrm>
            <a:off x="4726875" y="5891845"/>
            <a:ext cx="24048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PRL 102, 192002 (2009)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A4221E-0F18-A140-99E4-BBB577A70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710" y="1438349"/>
            <a:ext cx="4726875" cy="358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60D9D2-4F8B-4C4D-8BA8-3AE034A41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763" y="2035064"/>
            <a:ext cx="3891932" cy="36877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39BB42-5B3C-754D-B7DD-8C6491C5E8D0}"/>
              </a:ext>
            </a:extLst>
          </p:cNvPr>
          <p:cNvSpPr txBox="1"/>
          <p:nvPr/>
        </p:nvSpPr>
        <p:spPr>
          <a:xfrm>
            <a:off x="8760302" y="5909057"/>
            <a:ext cx="32130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Phys. Lett. B 719 (2013) 354-361</a:t>
            </a:r>
          </a:p>
        </p:txBody>
      </p:sp>
    </p:spTree>
    <p:extLst>
      <p:ext uri="{BB962C8B-B14F-4D97-AF65-F5344CB8AC3E}">
        <p14:creationId xmlns:p14="http://schemas.microsoft.com/office/powerpoint/2010/main" val="1901102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0BC5-14B4-3A44-BF42-4FACB287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How to probe intrinsic charm at LHCb?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BF8E1-EFD6-5E44-ABE5-DA4A72C2D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Ratio measurement:</a:t>
                </a:r>
              </a:p>
              <a:p>
                <a:r>
                  <a:rPr lang="en-CN" b="1" dirty="0"/>
                  <a:t> IC may enhance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CN" b="1" dirty="0">
                    <a:solidFill>
                      <a:srgbClr val="0000CC"/>
                    </a:solidFill>
                  </a:rPr>
                  <a:t>-jet </a:t>
                </a:r>
                <a:r>
                  <a:rPr lang="en-CN" b="1" dirty="0"/>
                  <a:t>production at high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N" b="1" dirty="0"/>
              </a:p>
              <a:p>
                <a:r>
                  <a:rPr lang="en-CN" b="1" dirty="0"/>
                  <a:t> Challenges: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CN" b="1" dirty="0">
                    <a:solidFill>
                      <a:srgbClr val="FF0000"/>
                    </a:solidFill>
                  </a:rPr>
                  <a:t>-jet tagging and its efficiency</a:t>
                </a:r>
                <a:endParaRPr lang="en-CN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DBF8E1-EFD6-5E44-ABE5-DA4A72C2D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B0788-ABEE-684B-A3AB-733B08D5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9CDF-C95B-8F46-8613-D3A52E22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969F6-CC6A-7A43-9C29-E958421B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4864C8E-8E2B-7940-BE75-9C04D3E4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51" y="3786188"/>
            <a:ext cx="3224944" cy="20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40924CC-11DF-D44B-8F49-1D31F0CA0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2" y="3786188"/>
            <a:ext cx="3224944" cy="20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C5E96E-9FDD-8549-8C77-6C513718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26" y="3071812"/>
            <a:ext cx="4648293" cy="31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C71476-CF5E-9840-95E0-AC58DBDA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51" y="1080926"/>
            <a:ext cx="4737906" cy="81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29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4A33-7F02-2442-A928-2ED199F2E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Event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DDF304-A117-DA40-BBF1-6609F0B5C1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934080"/>
                <a:ext cx="6648450" cy="3422270"/>
              </a:xfrm>
            </p:spPr>
            <p:txBody>
              <a:bodyPr/>
              <a:lstStyle/>
              <a:p>
                <a:r>
                  <a:rPr lang="en-CN" b="1" dirty="0"/>
                  <a:t> After selection, </a:t>
                </a:r>
                <a:r>
                  <a:rPr lang="en-CN" b="1" dirty="0">
                    <a:solidFill>
                      <a:srgbClr val="FF0000"/>
                    </a:solidFill>
                  </a:rPr>
                  <a:t>69k</a:t>
                </a:r>
                <a:r>
                  <a:rPr lang="en-CN" b="1" dirty="0"/>
                  <a:t>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CN" b="1" dirty="0"/>
                  <a:t>+jet candidates </a:t>
                </a:r>
              </a:p>
              <a:p>
                <a:r>
                  <a:rPr lang="en-CN" b="1" dirty="0"/>
                  <a:t> Binning scheme:</a:t>
                </a:r>
              </a:p>
              <a:p>
                <a:pPr lvl="1"/>
                <a:r>
                  <a:rPr lang="en-CN" dirty="0"/>
                  <a:t> Three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CN" dirty="0"/>
                  <a:t> bins [2.00, 2.75, 3.50, 4.50] </a:t>
                </a:r>
              </a:p>
              <a:p>
                <a:pPr lvl="1"/>
                <a:r>
                  <a:rPr lang="en-CN" dirty="0"/>
                  <a:t> Four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𝑗𝑒𝑡</m:t>
                        </m:r>
                      </m:e>
                    </m:d>
                  </m:oMath>
                </a14:m>
                <a:r>
                  <a:rPr lang="en-CN" dirty="0"/>
                  <a:t> bins [15, 20, 30, 50, 100] GeV </a:t>
                </a:r>
              </a:p>
              <a:p>
                <a:r>
                  <a:rPr lang="en-CN" b="1" dirty="0">
                    <a:solidFill>
                      <a:srgbClr val="0000CC"/>
                    </a:solidFill>
                  </a:rPr>
                  <a:t> Unfolding to remove detector response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DDF304-A117-DA40-BBF1-6609F0B5C1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934080"/>
                <a:ext cx="6648450" cy="3422270"/>
              </a:xfrm>
              <a:blipFill>
                <a:blip r:embed="rId2"/>
                <a:stretch>
                  <a:fillRect t="-33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D20E-6374-E04D-BF3C-8D63BF6E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C4FD1-9494-DA44-B49A-3474EE3D9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8396-8532-DC4F-B82F-DA6B580D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A9A65-4F54-0242-8459-C6CC7247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968947"/>
            <a:ext cx="10144125" cy="19651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891DD1E-DD4C-BA4C-83BC-EEC1BDA5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3102959"/>
            <a:ext cx="4549512" cy="30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685411-1801-7740-8A4D-851A4626CC77}"/>
                  </a:ext>
                </a:extLst>
              </p:cNvPr>
              <p:cNvSpPr txBox="1"/>
              <p:nvPr/>
            </p:nvSpPr>
            <p:spPr>
              <a:xfrm>
                <a:off x="9251293" y="2918293"/>
                <a:ext cx="1836208" cy="36933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dirty="0"/>
                  <a:t>of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CN" dirty="0"/>
                  <a:t>-tagged jet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685411-1801-7740-8A4D-851A4626C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1293" y="2918293"/>
                <a:ext cx="1836208" cy="369332"/>
              </a:xfrm>
              <a:prstGeom prst="rect">
                <a:avLst/>
              </a:prstGeom>
              <a:blipFill>
                <a:blip r:embed="rId5"/>
                <a:stretch>
                  <a:fillRect t="-6667" r="-2055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94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961C1-99F4-C949-B4DD-2A278C53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About proton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06F5C-BD37-984E-8FD1-984CD6E94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7" y="3554132"/>
            <a:ext cx="5069165" cy="3303868"/>
          </a:xfrm>
        </p:spPr>
        <p:txBody>
          <a:bodyPr>
            <a:normAutofit/>
          </a:bodyPr>
          <a:lstStyle/>
          <a:p>
            <a:r>
              <a:rPr lang="en-CN" sz="2400" b="1" dirty="0"/>
              <a:t>QCD bound state of quarks and gluons </a:t>
            </a:r>
          </a:p>
          <a:p>
            <a:pPr lvl="1"/>
            <a:r>
              <a:rPr lang="en-CN" sz="2000" dirty="0"/>
              <a:t> Origin of mass?</a:t>
            </a:r>
          </a:p>
          <a:p>
            <a:pPr lvl="1"/>
            <a:r>
              <a:rPr lang="en-CN" sz="2000" dirty="0"/>
              <a:t> Origin of spin?</a:t>
            </a:r>
          </a:p>
          <a:p>
            <a:pPr lvl="1"/>
            <a:r>
              <a:rPr lang="en-CN" sz="2000" dirty="0"/>
              <a:t> Gluon dominated matter?</a:t>
            </a:r>
          </a:p>
          <a:p>
            <a:pPr lvl="1"/>
            <a:r>
              <a:rPr lang="en-CN" sz="2000" dirty="0"/>
              <a:t> 3D imaging?</a:t>
            </a:r>
          </a:p>
          <a:p>
            <a:pPr lvl="1"/>
            <a:r>
              <a:rPr lang="en-CN" sz="2000" dirty="0"/>
              <a:t> Heavy quark content?</a:t>
            </a:r>
          </a:p>
          <a:p>
            <a:pPr marL="457200" lvl="1" indent="0">
              <a:buNone/>
            </a:pPr>
            <a:r>
              <a:rPr lang="en-CN" sz="2000" dirty="0"/>
              <a:t>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8159B-F460-6643-9868-886D6113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1C726-5A62-8A4F-8070-1FA34637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CE650-3717-B24B-8C66-7890D20E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C764EA-B49D-2240-8C83-0236BAD21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36" y="4030386"/>
            <a:ext cx="2325964" cy="23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4CC030C-0E6B-8642-A1B5-7ABDA1CF0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223" y="4225882"/>
            <a:ext cx="1960367" cy="196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F9A39-D4D3-D843-AB7A-C47652148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75" y="1000033"/>
            <a:ext cx="6096000" cy="2523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B18D1-E837-984B-ABA1-472D5E5D8D19}"/>
              </a:ext>
            </a:extLst>
          </p:cNvPr>
          <p:cNvSpPr txBox="1"/>
          <p:nvPr/>
        </p:nvSpPr>
        <p:spPr>
          <a:xfrm>
            <a:off x="3777044" y="1814893"/>
            <a:ext cx="11128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PDG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DC4E9B-1017-6443-834C-5FC785AA8528}"/>
              </a:ext>
            </a:extLst>
          </p:cNvPr>
          <p:cNvSpPr txBox="1"/>
          <p:nvPr/>
        </p:nvSpPr>
        <p:spPr>
          <a:xfrm>
            <a:off x="7396511" y="1047597"/>
            <a:ext cx="4895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b="1" dirty="0">
                <a:solidFill>
                  <a:srgbClr val="0000CC"/>
                </a:solidFill>
              </a:rPr>
              <a:t>Canal ray</a:t>
            </a:r>
            <a:r>
              <a:rPr lang="en-CN" b="1" dirty="0"/>
              <a:t>: 1886, Eugen GoldStein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b="1" dirty="0">
                <a:solidFill>
                  <a:srgbClr val="FF0000"/>
                </a:solidFill>
              </a:rPr>
              <a:t>Discovered</a:t>
            </a:r>
            <a:r>
              <a:rPr lang="en-CN" b="1" dirty="0"/>
              <a:t> by </a:t>
            </a:r>
            <a:r>
              <a:rPr lang="en-CN" b="1" dirty="0">
                <a:solidFill>
                  <a:srgbClr val="0000CC"/>
                </a:solidFill>
              </a:rPr>
              <a:t>Ernest Rutherford</a:t>
            </a:r>
            <a:r>
              <a:rPr lang="en-CN" b="1" dirty="0"/>
              <a:t>, </a:t>
            </a:r>
            <a:r>
              <a:rPr lang="en-CN" b="1" dirty="0">
                <a:solidFill>
                  <a:srgbClr val="0000CC"/>
                </a:solidFill>
              </a:rPr>
              <a:t>1917</a:t>
            </a:r>
            <a:endParaRPr lang="en-CN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B91F11-9AF4-634F-BC75-01DFCEDF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37" y="1887926"/>
            <a:ext cx="3779463" cy="178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347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ED717F-F0F9-7B40-80BB-5F3DBD9154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Jet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CN" dirty="0"/>
                  <a:t>-jet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ED717F-F0F9-7B40-80BB-5F3DBD9154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A859FE-B69F-194D-8924-5A1D62D736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Jet reconstuction: particle-flow algorithm using the anti-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CN" b="1" dirty="0"/>
                  <a:t> clustering algorithm (FastJet) </a:t>
                </a:r>
              </a:p>
              <a:p>
                <a:r>
                  <a:rPr lang="en-CN" b="1" dirty="0"/>
                  <a:t> </a:t>
                </a:r>
                <a:r>
                  <a:rPr lang="en-CN" b="1" dirty="0">
                    <a:solidFill>
                      <a:srgbClr val="0000CC"/>
                    </a:solidFill>
                  </a:rPr>
                  <a:t>Displaced-Vertex (DV) tagger</a:t>
                </a:r>
                <a:r>
                  <a:rPr lang="en-CN" b="1" dirty="0"/>
                  <a:t>: to separate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CN" b="1" dirty="0"/>
                  <a:t>-jet from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CN" b="1" dirty="0"/>
                  <a:t>-jet and light jets</a:t>
                </a:r>
              </a:p>
              <a:p>
                <a:pPr lvl="1"/>
                <a:r>
                  <a:rPr lang="en-CN" dirty="0"/>
                  <a:t> Inputs: mass, momentum, position, direction 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CN" dirty="0"/>
                  <a:t> tracks: to reject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CN" dirty="0"/>
                  <a:t>-hadron decays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A859FE-B69F-194D-8924-5A1D62D736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34DEA-2047-E643-A7E5-9F53D3C9A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ED48C-D00B-EB48-A7BE-B496BF6F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FB9CA-5781-3A4C-906E-2D3C7B7F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6EBA347-4CA5-6248-83D5-65936E76C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30" y="3863432"/>
            <a:ext cx="3679362" cy="249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F638BCD-0257-B649-A330-2EB9F682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7" y="3861788"/>
            <a:ext cx="3679363" cy="249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1655D9-C9F5-2E41-A855-A828247A5F22}"/>
                  </a:ext>
                </a:extLst>
              </p:cNvPr>
              <p:cNvSpPr txBox="1"/>
              <p:nvPr/>
            </p:nvSpPr>
            <p:spPr>
              <a:xfrm>
                <a:off x="7724238" y="3496663"/>
                <a:ext cx="4069897" cy="4001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Simultaneously </a:t>
                </a:r>
                <a:r>
                  <a:rPr lang="en-CN" sz="2000" b="1" dirty="0">
                    <a:solidFill>
                      <a:srgbClr val="FF0000"/>
                    </a:solidFill>
                  </a:rPr>
                  <a:t> fit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CN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𝒄𝒐𝒓</m:t>
                        </m:r>
                      </m:sub>
                    </m:sSub>
                    <m:r>
                      <a:rPr lang="en-CN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sz="2000" b="1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CN" sz="20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𝒕𝒓𝒌</m:t>
                        </m:r>
                      </m:sub>
                    </m:sSub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1655D9-C9F5-2E41-A855-A828247A5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238" y="3496663"/>
                <a:ext cx="4069897" cy="400110"/>
              </a:xfrm>
              <a:prstGeom prst="rect">
                <a:avLst/>
              </a:prstGeom>
              <a:blipFill>
                <a:blip r:embed="rId6"/>
                <a:stretch>
                  <a:fillRect l="-1558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401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C61031-44DB-2847-8E6D-30E44D395A5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CN" dirty="0"/>
                  <a:t>-jet tagger efficiency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C61031-44DB-2847-8E6D-30E44D395A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4D469E-AB20-294B-84A0-88AA7E9563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34072"/>
                <a:ext cx="11553497" cy="5022278"/>
              </a:xfrm>
            </p:spPr>
            <p:txBody>
              <a:bodyPr/>
              <a:lstStyle/>
              <a:p>
                <a:r>
                  <a:rPr lang="en-CN" b="1" dirty="0"/>
                  <a:t> Source of dominant systematic uncertainty </a:t>
                </a:r>
              </a:p>
              <a:p>
                <a:r>
                  <a:rPr lang="en-CN" b="1" dirty="0"/>
                  <a:t> Cannot fully trust simulation, must perform a data-driven calibration </a:t>
                </a:r>
              </a:p>
              <a:p>
                <a:pPr lvl="1"/>
                <a:r>
                  <a:rPr lang="en-CN" dirty="0"/>
                  <a:t> Use tag-and-probe method: </a:t>
                </a:r>
                <a:r>
                  <a:rPr lang="en-CN" dirty="0">
                    <a:solidFill>
                      <a:srgbClr val="0000CC"/>
                    </a:solidFill>
                  </a:rPr>
                  <a:t>a data/MC correction</a:t>
                </a:r>
              </a:p>
              <a:p>
                <a:pPr lvl="1"/>
                <a:r>
                  <a:rPr lang="en-CN" dirty="0"/>
                  <a:t> Numerator: DV-tagged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CN" dirty="0"/>
                  <a:t>-jet yield in probe sample, get from fitting </a:t>
                </a:r>
              </a:p>
              <a:p>
                <a:pPr lvl="1"/>
                <a:r>
                  <a:rPr lang="en-CN"/>
                  <a:t> Denominator: </a:t>
                </a:r>
                <a:r>
                  <a:rPr lang="en-CN" dirty="0"/>
                  <a:t>the number of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CN" dirty="0"/>
                  <a:t>-jet with exclusive decay mode, such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Corrections: detector response, branching fraction, fragmentation fraction</a:t>
                </a:r>
              </a:p>
              <a:p>
                <a:r>
                  <a:rPr lang="en-CN" b="1" dirty="0"/>
                  <a:t> Topically efficiency: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𝟐𝟑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lang="en-CN" b="1" dirty="0">
                    <a:solidFill>
                      <a:srgbClr val="0000CC"/>
                    </a:solidFill>
                  </a:rPr>
                  <a:t> </a:t>
                </a:r>
                <a:r>
                  <a:rPr lang="en-CN" b="1" dirty="0"/>
                  <a:t>in the 20-30 GeV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CN" b="1" i="1" dirty="0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CN" b="1" dirty="0"/>
                  <a:t>(jet) bin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4D469E-AB20-294B-84A0-88AA7E9563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34072"/>
                <a:ext cx="11553497" cy="5022278"/>
              </a:xfrm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BDDEC9-4534-B345-AC46-B34FF7D4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BD9AA-8425-C84B-8CF4-44DF407A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B5AE4-1B50-C143-93EE-D20224F5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E341-4C89-634B-9888-C5E93C6AF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254387"/>
            <a:ext cx="2027238" cy="634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1A60F-7B5C-454B-861D-441C64FFC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639" y="5216601"/>
            <a:ext cx="4186238" cy="7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3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943B-CF79-B346-B7A1-2C64A190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C5DD8-6081-594D-823F-7382A22E6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DAE0A-4BAE-6A41-9AB2-481722FF7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21246-A2E0-D340-AF02-B622917B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0452-620E-5247-84AC-10F7D9CA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42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43F6E-BBC6-3A41-A631-2BC675D7E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1201737"/>
            <a:ext cx="109093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95E0-8BB7-CA44-AE09-1288E6CB8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6D07ED-2E43-A24C-AF53-2AA3F5FABD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The measured result has a sizeable enhancement at forward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CN" b="1" dirty="0"/>
                  <a:t> rapidity region</a:t>
                </a:r>
              </a:p>
              <a:p>
                <a:pPr lvl="1"/>
                <a:r>
                  <a:rPr lang="en-CN" dirty="0"/>
                  <a:t> Consistent with </a:t>
                </a:r>
                <a:r>
                  <a:rPr lang="en-CN" dirty="0">
                    <a:solidFill>
                      <a:srgbClr val="0000CC"/>
                    </a:solidFill>
                  </a:rPr>
                  <a:t>LFQCD + IC</a:t>
                </a:r>
              </a:p>
              <a:p>
                <a:pPr lvl="1"/>
                <a:r>
                  <a:rPr lang="en-CN" dirty="0"/>
                  <a:t> Indicate a </a:t>
                </a:r>
                <a:r>
                  <a:rPr lang="en-CN" dirty="0">
                    <a:solidFill>
                      <a:srgbClr val="FF0000"/>
                    </a:solidFill>
                  </a:rPr>
                  <a:t>valence-like IC component </a:t>
                </a:r>
                <a:r>
                  <a:rPr lang="en-CN" dirty="0"/>
                  <a:t>in the proton wave function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6D07ED-2E43-A24C-AF53-2AA3F5FAB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6D722-CCB1-784D-BEE1-2D75CCD65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6A2D0-DBA3-DA4C-9E1F-A09B4AD0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8D028-E113-CA4A-AF03-29E3C7EC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43</a:t>
            </a:fld>
            <a:endParaRPr lang="zh-CN" alt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372019B-1F79-B84D-93CA-2EB786C0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87856"/>
            <a:ext cx="4800600" cy="326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BF569-49C6-9044-8E20-2CDE777B03D5}"/>
              </a:ext>
            </a:extLst>
          </p:cNvPr>
          <p:cNvSpPr txBox="1"/>
          <p:nvPr/>
        </p:nvSpPr>
        <p:spPr>
          <a:xfrm>
            <a:off x="9837361" y="377832"/>
            <a:ext cx="182614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arXiv:2109.08084</a:t>
            </a:r>
          </a:p>
          <a:p>
            <a:r>
              <a:rPr lang="en-US" dirty="0"/>
              <a:t>S</a:t>
            </a:r>
            <a:r>
              <a:rPr lang="en-CN" dirty="0"/>
              <a:t>ubmitted to PRL</a:t>
            </a:r>
          </a:p>
        </p:txBody>
      </p:sp>
    </p:spTree>
    <p:extLst>
      <p:ext uri="{BB962C8B-B14F-4D97-AF65-F5344CB8AC3E}">
        <p14:creationId xmlns:p14="http://schemas.microsoft.com/office/powerpoint/2010/main" val="1574650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53D1-018D-194A-B9CE-75ACD19C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Prospects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80509-1104-F746-A138-92BF511B4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C0D1E-BCDA-6342-BFB3-45FF3DAEE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6969-74D0-5B46-B2AD-A0AD5F64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6A59F-F19A-F844-9F21-54E22384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99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98D31B-DF64-DC4A-BB76-B6152B91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What can be done further at LHCb?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71430C3-043B-4D42-9990-CAD29CA676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CN" b="1" dirty="0"/>
                  <a:t> charge asymmetry</a:t>
                </a:r>
              </a:p>
              <a:p>
                <a:pPr marL="0" indent="0">
                  <a:buNone/>
                </a:pPr>
                <a:endParaRPr lang="en-CN" b="1" dirty="0"/>
              </a:p>
              <a:p>
                <a:r>
                  <a:rPr lang="en-CN" b="1" dirty="0"/>
                  <a:t>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CN" b="1" dirty="0"/>
                  <a:t> cross section measurement</a:t>
                </a:r>
              </a:p>
              <a:p>
                <a:endParaRPr lang="en-CN" b="1" dirty="0"/>
              </a:p>
              <a:p>
                <a:r>
                  <a:rPr lang="en-CN" b="1" dirty="0"/>
                  <a:t>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CN" b="1" dirty="0"/>
                  <a:t> angular coefficient measurement</a:t>
                </a:r>
              </a:p>
              <a:p>
                <a:pPr marL="0" indent="0">
                  <a:buNone/>
                </a:pPr>
                <a:endParaRPr lang="en-CN" b="1" dirty="0"/>
              </a:p>
              <a:p>
                <a:r>
                  <a:rPr lang="en-CN" b="1" dirty="0"/>
                  <a:t>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CN" b="1" dirty="0"/>
                  <a:t>+jet: 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N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N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N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N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Jet: light hadron,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CN" dirty="0"/>
                  <a:t>-jet,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CN" dirty="0"/>
                  <a:t>-jet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71430C3-043B-4D42-9990-CAD29CA676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4E7CE-8FC6-9A46-B241-C9BD4634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F3689-39ED-A049-9607-96BCF4E4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EC69D-E613-4546-BFF3-2DFB22563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495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5885DE-4C23-514E-BB13-BB14ED5829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CN" dirty="0"/>
                  <a:t> boson charge asymmetry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5885DE-4C23-514E-BB13-BB14ED5829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7C8A91-F4C9-2F4F-8D20-1EEF6EA5D1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</a:t>
                </a:r>
                <a:r>
                  <a:rPr lang="en-CN" b="1" dirty="0"/>
                  <a:t>Probe valence quark: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CN" b="1" dirty="0"/>
                  <a:t> and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CN" b="1" dirty="0"/>
                  <a:t> quarks </a:t>
                </a:r>
              </a:p>
              <a:p>
                <a:r>
                  <a:rPr lang="en-CN" dirty="0"/>
                  <a:t> Asymmetries: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N" dirty="0"/>
                  <a:t> boson charge asymmetry: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den>
                        </m:f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den>
                        </m:f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den>
                    </m:f>
                  </m:oMath>
                </a14:m>
                <a:endParaRPr lang="en-CN" dirty="0"/>
              </a:p>
              <a:p>
                <a:pPr lvl="1"/>
                <a:endParaRPr lang="en-CN" dirty="0"/>
              </a:p>
              <a:p>
                <a:pPr lvl="1"/>
                <a:r>
                  <a:rPr lang="en-CN" dirty="0"/>
                  <a:t> However, there is a neutrino in the final state</a:t>
                </a:r>
              </a:p>
              <a:p>
                <a:pPr lvl="1"/>
                <a:endParaRPr lang="en-CN" dirty="0"/>
              </a:p>
              <a:p>
                <a:pPr lvl="1"/>
                <a:r>
                  <a:rPr lang="en-US" dirty="0">
                    <a:solidFill>
                      <a:srgbClr val="0000CC"/>
                    </a:solidFill>
                  </a:rPr>
                  <a:t> Lepton charge asymmetry: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den>
                        </m:f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den>
                        </m:f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den>
                    </m:f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7C8A91-F4C9-2F4F-8D20-1EEF6EA5D1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E1191-1E5A-9347-BC9A-59F95A153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D027C-F3E6-084F-97D8-518E063A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6D146-954C-2148-B854-139BF5E7A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46</a:t>
            </a:fld>
            <a:endParaRPr lang="zh-CN" altLang="en-US" dirty="0"/>
          </a:p>
        </p:txBody>
      </p:sp>
      <p:pic>
        <p:nvPicPr>
          <p:cNvPr id="1027" name="Picture 3" descr="page36image44524688">
            <a:extLst>
              <a:ext uri="{FF2B5EF4-FFF2-40B4-BE49-F238E27FC236}">
                <a16:creationId xmlns:a16="http://schemas.microsoft.com/office/drawing/2014/main" id="{4032AF03-F34A-5140-A05B-7D330E3C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167" y="1635694"/>
            <a:ext cx="4724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36image44519280">
            <a:extLst>
              <a:ext uri="{FF2B5EF4-FFF2-40B4-BE49-F238E27FC236}">
                <a16:creationId xmlns:a16="http://schemas.microsoft.com/office/drawing/2014/main" id="{D99D21B2-32B9-D94E-A561-AB845907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52" y="3693773"/>
            <a:ext cx="42291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17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5885DE-4C23-514E-BB13-BB14ED5829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CN" dirty="0"/>
                  <a:t> boson charge asymmetry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25885DE-4C23-514E-BB13-BB14ED5829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7C8A91-F4C9-2F4F-8D20-1EEF6EA5D1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</a:t>
                </a:r>
                <a:r>
                  <a:rPr lang="en-CN" b="1" dirty="0"/>
                  <a:t>Probe valence quark: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CN" b="1" dirty="0"/>
                  <a:t> and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CN" b="1" dirty="0"/>
                  <a:t> quarks </a:t>
                </a:r>
              </a:p>
              <a:p>
                <a:r>
                  <a:rPr lang="en-CN" dirty="0"/>
                  <a:t> Asymmetries: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N" dirty="0"/>
                  <a:t> boson charge asymmetry: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den>
                        </m:f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den>
                        </m:f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den>
                    </m:f>
                  </m:oMath>
                </a14:m>
                <a:endParaRPr lang="en-CN" dirty="0"/>
              </a:p>
              <a:p>
                <a:pPr lvl="1"/>
                <a:endParaRPr lang="en-CN" dirty="0"/>
              </a:p>
              <a:p>
                <a:pPr lvl="1"/>
                <a:r>
                  <a:rPr lang="en-CN" dirty="0"/>
                  <a:t> However, there is a neutrino in the final state</a:t>
                </a:r>
              </a:p>
              <a:p>
                <a:pPr lvl="1"/>
                <a:endParaRPr lang="en-CN" dirty="0"/>
              </a:p>
              <a:p>
                <a:pPr lvl="1"/>
                <a:r>
                  <a:rPr lang="en-US" dirty="0">
                    <a:solidFill>
                      <a:srgbClr val="0000CC"/>
                    </a:solidFill>
                  </a:rPr>
                  <a:t> Lepton charge asymmetry: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den>
                        </m:f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den>
                        </m:f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den>
                    </m:f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7C8A91-F4C9-2F4F-8D20-1EEF6EA5D1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E1191-1E5A-9347-BC9A-59F95A153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D027C-F3E6-084F-97D8-518E063A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6D146-954C-2148-B854-139BF5E7A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47</a:t>
            </a:fld>
            <a:endParaRPr lang="zh-CN" altLang="en-US" dirty="0"/>
          </a:p>
        </p:txBody>
      </p:sp>
      <p:pic>
        <p:nvPicPr>
          <p:cNvPr id="1027" name="Picture 3" descr="page36image44524688">
            <a:extLst>
              <a:ext uri="{FF2B5EF4-FFF2-40B4-BE49-F238E27FC236}">
                <a16:creationId xmlns:a16="http://schemas.microsoft.com/office/drawing/2014/main" id="{4032AF03-F34A-5140-A05B-7D330E3C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167" y="1635694"/>
            <a:ext cx="4724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36image44519280">
            <a:extLst>
              <a:ext uri="{FF2B5EF4-FFF2-40B4-BE49-F238E27FC236}">
                <a16:creationId xmlns:a16="http://schemas.microsoft.com/office/drawing/2014/main" id="{D99D21B2-32B9-D94E-A561-AB845907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52" y="3693773"/>
            <a:ext cx="42291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31467A1-1E85-9A4A-9502-F9D187EF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38" y="1165677"/>
            <a:ext cx="7462564" cy="50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57627-58FE-EE47-8F09-BB88AAABDB78}"/>
              </a:ext>
            </a:extLst>
          </p:cNvPr>
          <p:cNvSpPr txBox="1"/>
          <p:nvPr/>
        </p:nvSpPr>
        <p:spPr>
          <a:xfrm>
            <a:off x="5701862" y="5850433"/>
            <a:ext cx="19864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JHEP 01 (2016) 155</a:t>
            </a:r>
          </a:p>
        </p:txBody>
      </p:sp>
    </p:spTree>
    <p:extLst>
      <p:ext uri="{BB962C8B-B14F-4D97-AF65-F5344CB8AC3E}">
        <p14:creationId xmlns:p14="http://schemas.microsoft.com/office/powerpoint/2010/main" val="3367774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3BA1D2-E096-6B40-A447-6E3D6B07AEA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N" i="1" dirty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CN" dirty="0"/>
                  <a:t> cross section measurement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3BA1D2-E096-6B40-A447-6E3D6B07AE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E4484-79DD-474E-BD1C-0A84D25706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Probe the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CN" b="1" dirty="0">
                    <a:solidFill>
                      <a:srgbClr val="0000CC"/>
                    </a:solidFill>
                  </a:rPr>
                  <a:t> quark </a:t>
                </a:r>
                <a:r>
                  <a:rPr lang="en-CN" b="1" dirty="0"/>
                  <a:t>PDFs</a:t>
                </a:r>
              </a:p>
              <a:p>
                <a:r>
                  <a:rPr lang="en-CN" b="1" dirty="0"/>
                  <a:t> Use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CN" b="1" dirty="0"/>
                  <a:t> and 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CN" b="1" dirty="0"/>
                  <a:t> boson cross-section ratio</a:t>
                </a:r>
              </a:p>
              <a:p>
                <a:pPr lvl="1"/>
                <a:r>
                  <a:rPr lang="en-CN" b="1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  <m:d>
                          <m:dPr>
                            <m:ctrlPr>
                              <a:rPr lang="en-US" b="1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CN" b="1" dirty="0">
                  <a:solidFill>
                    <a:srgbClr val="0000CC"/>
                  </a:solidFill>
                </a:endParaRPr>
              </a:p>
              <a:p>
                <a:pPr lvl="1"/>
                <a:r>
                  <a:rPr lang="en-CN" dirty="0"/>
                  <a:t> In the first order:</a:t>
                </a:r>
                <a:r>
                  <a:rPr lang="en-US" b="1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lang="en-US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b="1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  <m:r>
                          <a:rPr lang="en-US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  <m:r>
                          <a:rPr lang="en-US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acc>
                          <m:accPr>
                            <m:chr m:val="̅"/>
                            <m:ctrlPr>
                              <a:rPr lang="en-US" b="1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</m:acc>
                      </m:den>
                    </m:f>
                    <m:r>
                      <a:rPr lang="en-US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  <m:r>
                          <a:rPr lang="en-US" b="1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b="1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</m:t>
                            </m:r>
                          </m:e>
                        </m:acc>
                      </m:den>
                    </m:f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0E4484-79DD-474E-BD1C-0A84D25706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6B8AB-0EE4-4F46-A2A1-A254620E0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2561E-3F00-AD4D-B9E6-62F815CF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3C8FC-947E-CC40-8F3B-D9BE7866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48</a:t>
            </a:fld>
            <a:endParaRPr lang="zh-CN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9FE7219-FB3F-054E-8276-E3E821937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50" y="3092050"/>
            <a:ext cx="3986973" cy="262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AF2B92-6788-F340-AE9E-9627AF82370D}"/>
                  </a:ext>
                </a:extLst>
              </p:cNvPr>
              <p:cNvSpPr txBox="1"/>
              <p:nvPr/>
            </p:nvSpPr>
            <p:spPr>
              <a:xfrm>
                <a:off x="8337295" y="3070288"/>
                <a:ext cx="1468672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CN" b="1" dirty="0"/>
                  <a:t> …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AF2B92-6788-F340-AE9E-9627AF823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295" y="3070288"/>
                <a:ext cx="1468672" cy="453137"/>
              </a:xfrm>
              <a:prstGeom prst="rect">
                <a:avLst/>
              </a:prstGeom>
              <a:blipFill>
                <a:blip r:embed="rId5"/>
                <a:stretch>
                  <a:fillRect r="-855"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778453D-9911-8141-B7C8-80AA3F837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3651" y="3524621"/>
            <a:ext cx="4928503" cy="33248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8473C7-6C61-E54D-8508-033D4B1FEF9D}"/>
              </a:ext>
            </a:extLst>
          </p:cNvPr>
          <p:cNvSpPr txBox="1"/>
          <p:nvPr/>
        </p:nvSpPr>
        <p:spPr>
          <a:xfrm>
            <a:off x="6801155" y="6480158"/>
            <a:ext cx="338758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CN" dirty="0"/>
              <a:t> Phys. Rev. D 103, 014013 (2021)</a:t>
            </a:r>
          </a:p>
        </p:txBody>
      </p:sp>
    </p:spTree>
    <p:extLst>
      <p:ext uri="{BB962C8B-B14F-4D97-AF65-F5344CB8AC3E}">
        <p14:creationId xmlns:p14="http://schemas.microsoft.com/office/powerpoint/2010/main" val="40876662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CEA1639-E6C9-7345-A6C5-FBC15C9744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CN" dirty="0"/>
                  <a:t> angular coefficient measurement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CEA1639-E6C9-7345-A6C5-FBC15C974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9E6C15-C4B3-B64D-9184-3DA76C8BB4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641834"/>
                <a:ext cx="10515600" cy="2714516"/>
              </a:xfrm>
            </p:spPr>
            <p:txBody>
              <a:bodyPr>
                <a:normAutofit/>
              </a:bodyPr>
              <a:lstStyle/>
              <a:p>
                <a:r>
                  <a:rPr lang="en-CN" sz="24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CN" sz="2400" b="1" dirty="0"/>
                  <a:t> is sensitive to the </a:t>
                </a:r>
                <a:r>
                  <a:rPr lang="en-CN" sz="2400" b="1" dirty="0">
                    <a:solidFill>
                      <a:srgbClr val="0000CC"/>
                    </a:solidFill>
                  </a:rPr>
                  <a:t>Boer-Mulders</a:t>
                </a:r>
                <a:r>
                  <a:rPr lang="en-CN" sz="2400" b="1" dirty="0"/>
                  <a:t> transverse momentum dependent PDFs (TMD)</a:t>
                </a:r>
              </a:p>
              <a:p>
                <a:endParaRPr lang="en-CN" sz="2400" b="1" dirty="0"/>
              </a:p>
              <a:p>
                <a:r>
                  <a:rPr lang="en-CN" sz="2400" b="1" dirty="0"/>
                  <a:t> LHCb Run-2 result: </a:t>
                </a:r>
                <a:r>
                  <a:rPr lang="en-CN" sz="2400" b="1" dirty="0">
                    <a:solidFill>
                      <a:srgbClr val="FF0000"/>
                    </a:solidFill>
                  </a:rPr>
                  <a:t>close to submission</a:t>
                </a:r>
              </a:p>
              <a:p>
                <a:pPr lvl="1"/>
                <a:r>
                  <a:rPr lang="en-CN" sz="2000" dirty="0"/>
                  <a:t> Low mass, middle mass and high mass region</a:t>
                </a:r>
              </a:p>
              <a:p>
                <a:pPr lvl="1"/>
                <a:r>
                  <a:rPr lang="en-CN" sz="2000" dirty="0"/>
                  <a:t> Study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N" sz="2000" dirty="0"/>
                  <a:t> vs.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CN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9E6C15-C4B3-B64D-9184-3DA76C8BB4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641834"/>
                <a:ext cx="10515600" cy="2714516"/>
              </a:xfrm>
              <a:blipFill>
                <a:blip r:embed="rId3"/>
                <a:stretch>
                  <a:fillRect t="-32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DBE7-9B26-854F-9097-5F46963D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142A7-8385-E74A-A847-0DF36573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5FE85-E7FF-FD40-8094-F6FA055D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49</a:t>
            </a:fld>
            <a:endParaRPr lang="zh-CN" altLang="en-US" dirty="0"/>
          </a:p>
        </p:txBody>
      </p:sp>
      <p:pic>
        <p:nvPicPr>
          <p:cNvPr id="5121" name="Picture 1" descr="page7image877650192">
            <a:extLst>
              <a:ext uri="{FF2B5EF4-FFF2-40B4-BE49-F238E27FC236}">
                <a16:creationId xmlns:a16="http://schemas.microsoft.com/office/drawing/2014/main" id="{9A7EB6C1-D848-6C43-BBE1-6F57449DA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8" y="1236359"/>
            <a:ext cx="8305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4D2A728-4F7A-0E4E-B931-F2FCF4FF6B91}"/>
              </a:ext>
            </a:extLst>
          </p:cNvPr>
          <p:cNvSpPr/>
          <p:nvPr/>
        </p:nvSpPr>
        <p:spPr>
          <a:xfrm>
            <a:off x="4382814" y="2309975"/>
            <a:ext cx="346842" cy="466492"/>
          </a:xfrm>
          <a:prstGeom prst="ellipse">
            <a:avLst/>
          </a:prstGeom>
          <a:solidFill>
            <a:schemeClr val="accent1">
              <a:alpha val="34229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5122" name="Picture 2" descr="page5image864015520">
            <a:extLst>
              <a:ext uri="{FF2B5EF4-FFF2-40B4-BE49-F238E27FC236}">
                <a16:creationId xmlns:a16="http://schemas.microsoft.com/office/drawing/2014/main" id="{84F77893-5868-2C46-991B-68E1B556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676" y="4059073"/>
            <a:ext cx="45212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1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A0FE-A0D6-F04B-B218-1315BC84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Quark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68D0F-D3E7-5A47-AB9F-CD5A7C002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4072"/>
            <a:ext cx="11206655" cy="5022278"/>
          </a:xfrm>
        </p:spPr>
        <p:txBody>
          <a:bodyPr/>
          <a:lstStyle/>
          <a:p>
            <a:r>
              <a:rPr lang="en-CN" b="1" dirty="0"/>
              <a:t> </a:t>
            </a:r>
            <a:r>
              <a:rPr lang="en-CN" b="1" dirty="0">
                <a:solidFill>
                  <a:srgbClr val="0000CC"/>
                </a:solidFill>
              </a:rPr>
              <a:t>Gell-Mann and Zweig </a:t>
            </a:r>
            <a:r>
              <a:rPr lang="en-CN" b="1" dirty="0"/>
              <a:t>proposed a way to construct the numerous hadrons using three fundamental particles (1964): </a:t>
            </a:r>
            <a:r>
              <a:rPr lang="en-CN" b="1" dirty="0">
                <a:solidFill>
                  <a:srgbClr val="0000CC"/>
                </a:solidFill>
              </a:rPr>
              <a:t>quarks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EE745-705E-E34E-94A1-801C4ECA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64EF7-D025-F34F-B3B6-B104A75C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A3865-EA76-3349-BAF4-12322400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30" name="Picture 1" descr="page7image3615523328">
            <a:extLst>
              <a:ext uri="{FF2B5EF4-FFF2-40B4-BE49-F238E27FC236}">
                <a16:creationId xmlns:a16="http://schemas.microsoft.com/office/drawing/2014/main" id="{38D2FB52-7550-6849-8199-0B1844E07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35" y="2700539"/>
            <a:ext cx="4476455" cy="27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9BE625E-C182-BE49-9085-49EBB55442B8}"/>
              </a:ext>
            </a:extLst>
          </p:cNvPr>
          <p:cNvSpPr txBox="1"/>
          <p:nvPr/>
        </p:nvSpPr>
        <p:spPr>
          <a:xfrm>
            <a:off x="1681655" y="5523928"/>
            <a:ext cx="2381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solidFill>
                  <a:srgbClr val="FF0000"/>
                </a:solidFill>
              </a:rPr>
              <a:t>The particle Zoo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6CB337B-BAEF-ED4A-B66A-40AF4DF25643}"/>
              </a:ext>
            </a:extLst>
          </p:cNvPr>
          <p:cNvSpPr/>
          <p:nvPr/>
        </p:nvSpPr>
        <p:spPr>
          <a:xfrm>
            <a:off x="9364717" y="2570162"/>
            <a:ext cx="903890" cy="90389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0523782D-FD3C-8645-A81C-DE4640AF0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326" y="2382203"/>
            <a:ext cx="1279808" cy="12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DE5261-4DA6-F445-99AD-20AB4DF8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81" y="2394510"/>
            <a:ext cx="4720576" cy="377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139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93A47A5-B731-8046-B5FD-3490679A222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CN" b="1" i="1" dirty="0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CN" dirty="0"/>
                  <a:t>+Jet and other measurements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93A47A5-B731-8046-B5FD-3490679A22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C2F40-11F9-2841-86B4-47E43B8DB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3F883-9A56-6146-8C9F-17CF0655D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71456-1CD4-8844-B44E-E8125213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66B33-AD19-AF44-A313-9C9756BE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50</a:t>
            </a:fld>
            <a:endParaRPr lang="zh-CN" altLang="en-US" dirty="0"/>
          </a:p>
        </p:txBody>
      </p:sp>
      <p:pic>
        <p:nvPicPr>
          <p:cNvPr id="7" name="Picture 1" descr="page29image327428256">
            <a:extLst>
              <a:ext uri="{FF2B5EF4-FFF2-40B4-BE49-F238E27FC236}">
                <a16:creationId xmlns:a16="http://schemas.microsoft.com/office/drawing/2014/main" id="{F4F1853C-27DA-764D-BA3A-1449E687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4934"/>
            <a:ext cx="9872663" cy="49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052F8E-BEA4-DB46-A37B-08F9C78AFFAD}"/>
              </a:ext>
            </a:extLst>
          </p:cNvPr>
          <p:cNvSpPr txBox="1"/>
          <p:nvPr/>
        </p:nvSpPr>
        <p:spPr>
          <a:xfrm>
            <a:off x="1804693" y="6013730"/>
            <a:ext cx="14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CN" dirty="0">
                <a:solidFill>
                  <a:srgbClr val="FF0000"/>
                </a:solidFill>
              </a:rPr>
              <a:t>arge-x gluon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9377E2-564A-7142-9484-FDBA1362DDFD}"/>
              </a:ext>
            </a:extLst>
          </p:cNvPr>
          <p:cNvSpPr txBox="1"/>
          <p:nvPr/>
        </p:nvSpPr>
        <p:spPr>
          <a:xfrm>
            <a:off x="5172271" y="5987019"/>
            <a:ext cx="17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Medium-x</a:t>
            </a:r>
            <a:r>
              <a:rPr lang="en-CN" dirty="0">
                <a:solidFill>
                  <a:srgbClr val="FF0000"/>
                </a:solidFill>
              </a:rPr>
              <a:t> gluon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513566-2239-634E-823A-D711132F193E}"/>
              </a:ext>
            </a:extLst>
          </p:cNvPr>
          <p:cNvSpPr txBox="1"/>
          <p:nvPr/>
        </p:nvSpPr>
        <p:spPr>
          <a:xfrm>
            <a:off x="7841438" y="6040442"/>
            <a:ext cx="17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Medium-x</a:t>
            </a:r>
            <a:r>
              <a:rPr lang="en-CN" dirty="0">
                <a:solidFill>
                  <a:srgbClr val="FF0000"/>
                </a:solidFill>
              </a:rPr>
              <a:t> gluon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6D7271-5208-2346-BD6B-8634F979A05E}"/>
              </a:ext>
            </a:extLst>
          </p:cNvPr>
          <p:cNvSpPr txBox="1"/>
          <p:nvPr/>
        </p:nvSpPr>
        <p:spPr>
          <a:xfrm>
            <a:off x="1785937" y="2916828"/>
            <a:ext cx="14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CN" dirty="0">
                <a:solidFill>
                  <a:srgbClr val="FF0000"/>
                </a:solidFill>
              </a:rPr>
              <a:t>arge-x gluon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3D7BA-1B8B-3C4D-A52E-DB0A0F3312B9}"/>
              </a:ext>
            </a:extLst>
          </p:cNvPr>
          <p:cNvSpPr txBox="1"/>
          <p:nvPr/>
        </p:nvSpPr>
        <p:spPr>
          <a:xfrm>
            <a:off x="5553271" y="2345831"/>
            <a:ext cx="131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Strangeness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E5140-24F9-0C4B-B64F-ED5CF857AAA8}"/>
              </a:ext>
            </a:extLst>
          </p:cNvPr>
          <p:cNvSpPr txBox="1"/>
          <p:nvPr/>
        </p:nvSpPr>
        <p:spPr>
          <a:xfrm>
            <a:off x="8105736" y="2916828"/>
            <a:ext cx="143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(anti-) quarks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8E2C-7B9D-1143-A1AC-87CF7812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BBB763-DA4A-BE49-AF36-AB46D69A34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N" b="1" dirty="0"/>
                  <a:t> The knowledge of the PDFs is crucial for precision measurements at hadron colliders</a:t>
                </a:r>
              </a:p>
              <a:p>
                <a:endParaRPr lang="en-CN" b="1" dirty="0"/>
              </a:p>
              <a:p>
                <a:r>
                  <a:rPr lang="en-CN" b="1" dirty="0"/>
                  <a:t> With detector instrumented in the forward region, the LHCb results could provide unique information for the PDFs fitting </a:t>
                </a:r>
              </a:p>
              <a:p>
                <a:pPr lvl="1"/>
                <a:r>
                  <a:rPr lang="en-CN" dirty="0"/>
                  <a:t> Very </a:t>
                </a:r>
                <a:r>
                  <a:rPr lang="en-CN" dirty="0">
                    <a:solidFill>
                      <a:srgbClr val="0000CC"/>
                    </a:solidFill>
                  </a:rPr>
                  <a:t>large or small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 region</a:t>
                </a:r>
                <a:endParaRPr lang="en-CN" dirty="0"/>
              </a:p>
              <a:p>
                <a:pPr lvl="1"/>
                <a:r>
                  <a:rPr lang="en-CN" dirty="0"/>
                  <a:t> </a:t>
                </a:r>
                <a:r>
                  <a:rPr lang="en-CN" dirty="0">
                    <a:solidFill>
                      <a:srgbClr val="0000CC"/>
                    </a:solidFill>
                  </a:rPr>
                  <a:t>Sea quark PDFs</a:t>
                </a:r>
              </a:p>
              <a:p>
                <a:pPr lvl="1"/>
                <a:r>
                  <a:rPr lang="en-CN" dirty="0"/>
                  <a:t> </a:t>
                </a:r>
                <a:r>
                  <a:rPr lang="en-CN" dirty="0">
                    <a:solidFill>
                      <a:srgbClr val="0000CC"/>
                    </a:solidFill>
                  </a:rPr>
                  <a:t>Instrisic charm</a:t>
                </a:r>
                <a:r>
                  <a:rPr lang="en-CN" dirty="0"/>
                  <a:t> PDFs</a:t>
                </a:r>
              </a:p>
              <a:p>
                <a:pPr lvl="1"/>
                <a:r>
                  <a:rPr lang="en-CN" dirty="0"/>
                  <a:t> ….</a:t>
                </a:r>
              </a:p>
              <a:p>
                <a:pPr lvl="1"/>
                <a:endParaRPr lang="en-CN" dirty="0"/>
              </a:p>
              <a:p>
                <a:r>
                  <a:rPr lang="en-CN" b="1" dirty="0"/>
                  <a:t> The EW processes play a key role in the LHCb proton structure studies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BBB763-DA4A-BE49-AF36-AB46D69A34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3030" r="-205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4ABFE-5307-A14A-87E8-D0960AB0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6B3E1-9EBA-E54E-8892-8E88BE950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31524-B7C7-4B4D-877C-46EF5301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51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1651F99-159D-F145-806E-B63BE83475B7}"/>
              </a:ext>
            </a:extLst>
          </p:cNvPr>
          <p:cNvSpPr/>
          <p:nvPr/>
        </p:nvSpPr>
        <p:spPr>
          <a:xfrm>
            <a:off x="5308427" y="5665822"/>
            <a:ext cx="6045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0000CC"/>
                </a:solidFill>
              </a:rPr>
              <a:t>Stay tuned for new results !</a:t>
            </a:r>
            <a:endParaRPr lang="zh-CN" altLang="en-US" sz="4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85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18D5-E322-7743-AD8E-D4AF05E05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Physics @LHCb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5D43D-2771-8E48-8E76-99D1F74BF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84DB0-A16F-AA47-8DF2-365D4E55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CE8E8-38B8-404F-9353-D017F1EA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52</a:t>
            </a:fld>
            <a:endParaRPr lang="zh-CN" altLang="en-US" dirty="0"/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D00E3E6D-3C00-1C4B-BB36-DE7FFB491297}"/>
              </a:ext>
            </a:extLst>
          </p:cNvPr>
          <p:cNvSpPr/>
          <p:nvPr/>
        </p:nvSpPr>
        <p:spPr>
          <a:xfrm>
            <a:off x="838200" y="3475995"/>
            <a:ext cx="10515600" cy="1075765"/>
          </a:xfrm>
          <a:prstGeom prst="leftRightArrow">
            <a:avLst/>
          </a:prstGeom>
          <a:gradFill>
            <a:gsLst>
              <a:gs pos="0">
                <a:srgbClr val="FF0000"/>
              </a:gs>
              <a:gs pos="100000">
                <a:srgbClr val="0000CC"/>
              </a:gs>
            </a:gsLst>
            <a:lin ang="0" scaled="0"/>
          </a:gradFill>
          <a:ln>
            <a:gradFill>
              <a:gsLst>
                <a:gs pos="0">
                  <a:srgbClr val="FF0000"/>
                </a:gs>
                <a:gs pos="100000">
                  <a:srgbClr val="0000CC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6F7A3-F30C-5E4C-A03D-B2110D6CB3BF}"/>
              </a:ext>
            </a:extLst>
          </p:cNvPr>
          <p:cNvSpPr txBox="1"/>
          <p:nvPr/>
        </p:nvSpPr>
        <p:spPr>
          <a:xfrm>
            <a:off x="979714" y="2582963"/>
            <a:ext cx="4214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ln>
                  <a:gradFill>
                    <a:gsLst>
                      <a:gs pos="0">
                        <a:srgbClr val="FF0000"/>
                      </a:gs>
                      <a:gs pos="100000">
                        <a:srgbClr val="D1007E"/>
                      </a:gs>
                    </a:gsLst>
                    <a:lin ang="0" scaled="0"/>
                  </a:gradFill>
                </a:ln>
                <a:solidFill>
                  <a:srgbClr val="FF0000"/>
                </a:solidFill>
              </a:rPr>
              <a:t>Better understanding of the 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4FB96D-A9BD-9C4A-986F-F6B8B94CF4FB}"/>
              </a:ext>
            </a:extLst>
          </p:cNvPr>
          <p:cNvSpPr txBox="1"/>
          <p:nvPr/>
        </p:nvSpPr>
        <p:spPr>
          <a:xfrm>
            <a:off x="8562202" y="2582963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ln>
                  <a:gradFill>
                    <a:gsLst>
                      <a:gs pos="0">
                        <a:srgbClr val="7B00B7"/>
                      </a:gs>
                      <a:gs pos="100000">
                        <a:srgbClr val="0000CC"/>
                      </a:gs>
                    </a:gsLst>
                    <a:lin ang="0" scaled="0"/>
                  </a:gradFill>
                </a:ln>
                <a:solidFill>
                  <a:srgbClr val="0000CC"/>
                </a:solidFill>
              </a:rPr>
              <a:t>Challenging the SM</a:t>
            </a:r>
          </a:p>
        </p:txBody>
      </p:sp>
      <p:pic>
        <p:nvPicPr>
          <p:cNvPr id="1025" name="Picture 1" descr="page12image37673680">
            <a:extLst>
              <a:ext uri="{FF2B5EF4-FFF2-40B4-BE49-F238E27FC236}">
                <a16:creationId xmlns:a16="http://schemas.microsoft.com/office/drawing/2014/main" id="{2E65374A-B910-2D43-88A3-EF365063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45" y="1843922"/>
            <a:ext cx="1886805" cy="1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E30887-3471-3842-8E22-71FA23DD7F1A}"/>
              </a:ext>
            </a:extLst>
          </p:cNvPr>
          <p:cNvSpPr txBox="1"/>
          <p:nvPr/>
        </p:nvSpPr>
        <p:spPr>
          <a:xfrm>
            <a:off x="2209800" y="4690739"/>
            <a:ext cx="942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/>
              <a:t>QCD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692F6-006C-FA43-9980-848AAE4BEEDE}"/>
              </a:ext>
            </a:extLst>
          </p:cNvPr>
          <p:cNvSpPr txBox="1"/>
          <p:nvPr/>
        </p:nvSpPr>
        <p:spPr>
          <a:xfrm>
            <a:off x="8458571" y="4690739"/>
            <a:ext cx="2715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/>
              <a:t>QED and Weak</a:t>
            </a:r>
          </a:p>
        </p:txBody>
      </p:sp>
    </p:spTree>
    <p:extLst>
      <p:ext uri="{BB962C8B-B14F-4D97-AF65-F5344CB8AC3E}">
        <p14:creationId xmlns:p14="http://schemas.microsoft.com/office/powerpoint/2010/main" val="1469534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6600" dirty="0"/>
              <a:t>Backup</a:t>
            </a:r>
            <a:endParaRPr lang="zh-CN" altLang="en-US" sz="66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53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50" y="299217"/>
            <a:ext cx="6085488" cy="57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65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65A30-6A30-2044-954D-FF2EDA25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Parton-Parton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1DE7BF-939D-B442-B1C1-52156C1405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Interaction between the partons which constitute the hadrons</a:t>
                </a:r>
              </a:p>
              <a:p>
                <a:pPr lvl="1"/>
                <a:r>
                  <a:rPr lang="en-CN" dirty="0"/>
                  <a:t> N</a:t>
                </a:r>
                <a:r>
                  <a:rPr lang="en-US" dirty="0"/>
                  <a:t>o</a:t>
                </a:r>
                <a:r>
                  <a:rPr lang="en-CN" dirty="0"/>
                  <a:t>t well defined parton energy, but energy distribution</a:t>
                </a:r>
              </a:p>
              <a:p>
                <a:r>
                  <a:rPr lang="en-CN" dirty="0"/>
                  <a:t> PDFs are parameterizations of the partonic content of the proton</a:t>
                </a:r>
              </a:p>
              <a:p>
                <a:r>
                  <a:rPr lang="en-CN" dirty="0"/>
                  <a:t> At hadron colliders, the cross-section calculation is a convolution of the cross-section at parton level and PDFs:</a:t>
                </a:r>
              </a:p>
              <a:p>
                <a:pPr lvl="1"/>
                <a:r>
                  <a:rPr lang="en-CN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𝑓𝑙𝑎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𝑓𝑙𝑎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1DE7BF-939D-B442-B1C1-52156C1405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F5607-53E6-EC4C-B0D0-22DA537B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9672C-8C31-494E-A572-5FA23813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DAA9F-0AF2-914D-A4E9-C40DCC02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54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6FB0B-3444-4647-8836-27C6BF138BA8}"/>
              </a:ext>
            </a:extLst>
          </p:cNvPr>
          <p:cNvSpPr txBox="1"/>
          <p:nvPr/>
        </p:nvSpPr>
        <p:spPr>
          <a:xfrm>
            <a:off x="798360" y="5068616"/>
            <a:ext cx="349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u="sng" dirty="0">
                <a:solidFill>
                  <a:srgbClr val="FF0000"/>
                </a:solidFill>
              </a:rPr>
              <a:t>Sum over initial partonic states a,b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219CA-41ED-AC4E-BBAE-7EFEF11BE8EB}"/>
              </a:ext>
            </a:extLst>
          </p:cNvPr>
          <p:cNvSpPr txBox="1"/>
          <p:nvPr/>
        </p:nvSpPr>
        <p:spPr>
          <a:xfrm>
            <a:off x="4645763" y="5085656"/>
            <a:ext cx="290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u="sng" dirty="0">
                <a:solidFill>
                  <a:srgbClr val="FF00FF"/>
                </a:solidFill>
              </a:rPr>
              <a:t>Parton Distribution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6C2D7-21E6-9D44-BC01-00018FA2C3C4}"/>
              </a:ext>
            </a:extLst>
          </p:cNvPr>
          <p:cNvSpPr txBox="1"/>
          <p:nvPr/>
        </p:nvSpPr>
        <p:spPr>
          <a:xfrm>
            <a:off x="8652082" y="5068616"/>
            <a:ext cx="301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CC"/>
                </a:solidFill>
              </a:rPr>
              <a:t>H</a:t>
            </a:r>
            <a:r>
              <a:rPr lang="en-CN" b="1" u="sng" dirty="0">
                <a:solidFill>
                  <a:srgbClr val="0000CC"/>
                </a:solidFill>
              </a:rPr>
              <a:t>ard scatterring cross-section</a:t>
            </a:r>
          </a:p>
        </p:txBody>
      </p:sp>
    </p:spTree>
    <p:extLst>
      <p:ext uri="{BB962C8B-B14F-4D97-AF65-F5344CB8AC3E}">
        <p14:creationId xmlns:p14="http://schemas.microsoft.com/office/powerpoint/2010/main" val="4018213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B589-1C15-CF42-B5E8-1BDCC98E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PDFs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9B32E-E70C-B84F-88DD-53A05434AB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Predictions are calculated with NNLO (QCD) and NLO (EW) accuracy using either analytic formulae for NC/CC DIS processes, or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CN" dirty="0"/>
                  <a:t>-factor techniques for other processes</a:t>
                </a:r>
              </a:p>
              <a:p>
                <a:r>
                  <a:rPr lang="en-CN" dirty="0"/>
                  <a:t> Global fit: adjusting agreement between predictions (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CN" dirty="0"/>
                  <a:t>) and data (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CN" dirty="0"/>
                  <a:t>)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𝛾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uncor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stat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uncor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stat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uncor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stat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nary>
                      </m:e>
                    </m:nary>
                  </m:oMath>
                </a14:m>
                <a:endParaRPr lang="en-CN" dirty="0"/>
              </a:p>
              <a:p>
                <a:pPr lvl="1"/>
                <a:endParaRPr lang="en-CN" dirty="0"/>
              </a:p>
              <a:p>
                <a:pPr lvl="1"/>
                <a:endParaRPr lang="en-CN" dirty="0"/>
              </a:p>
              <a:p>
                <a:pPr lvl="1"/>
                <a:endParaRPr lang="en-CN" dirty="0"/>
              </a:p>
              <a:p>
                <a:pPr lvl="1"/>
                <a:r>
                  <a:rPr lang="en-CN" dirty="0"/>
                  <a:t> Includes uncorrelated, statistical uncertainties, also the correlated one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CN" dirty="0"/>
                  <a:t>) using nuisance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29B32E-E70C-B84F-88DD-53A05434AB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456E3-CB4B-FB4F-82BE-87376331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BE0BA-2122-D44D-B031-58641296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FA466-267A-BD4C-8BAA-0F1540F4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CF953A-C06E-1043-B0DE-3099880486E4}"/>
                  </a:ext>
                </a:extLst>
              </p:cNvPr>
              <p:cNvSpPr txBox="1"/>
              <p:nvPr/>
            </p:nvSpPr>
            <p:spPr>
              <a:xfrm>
                <a:off x="3167638" y="4736033"/>
                <a:ext cx="1121076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>
                    <a:solidFill>
                      <a:srgbClr val="FF0000"/>
                    </a:solidFill>
                  </a:rPr>
                  <a:t>P</a:t>
                </a:r>
                <a:r>
                  <a:rPr lang="en-CN" b="1" u="sng" dirty="0">
                    <a:solidFill>
                      <a:srgbClr val="FF0000"/>
                    </a:solidFill>
                  </a:rPr>
                  <a:t>artial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u="sng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u="sng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b="1" i="1" u="sng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CN" b="1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CF953A-C06E-1043-B0DE-309988048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638" y="4736033"/>
                <a:ext cx="1121076" cy="375552"/>
              </a:xfrm>
              <a:prstGeom prst="rect">
                <a:avLst/>
              </a:prstGeom>
              <a:blipFill>
                <a:blip r:embed="rId4"/>
                <a:stretch>
                  <a:fillRect l="-4494" t="-6452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3AC078-C77B-D147-A485-D004A8E7985C}"/>
                  </a:ext>
                </a:extLst>
              </p:cNvPr>
              <p:cNvSpPr txBox="1"/>
              <p:nvPr/>
            </p:nvSpPr>
            <p:spPr>
              <a:xfrm>
                <a:off x="4834021" y="4736033"/>
                <a:ext cx="150599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b="1" u="sng" dirty="0">
                    <a:solidFill>
                      <a:srgbClr val="FF00FF"/>
                    </a:solidFill>
                  </a:rPr>
                  <a:t>Correlated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u="sng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u="sng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p>
                        <m:r>
                          <a:rPr lang="en-US" b="1" i="1" u="sng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CN" b="1" u="sng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93AC078-C77B-D147-A485-D004A8E79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021" y="4736033"/>
                <a:ext cx="1505990" cy="375552"/>
              </a:xfrm>
              <a:prstGeom prst="rect">
                <a:avLst/>
              </a:prstGeom>
              <a:blipFill>
                <a:blip r:embed="rId5"/>
                <a:stretch>
                  <a:fillRect l="-3333" t="-6452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1B04657-69E9-504B-9FD0-F8FFC3ABD8EC}"/>
              </a:ext>
            </a:extLst>
          </p:cNvPr>
          <p:cNvSpPr txBox="1"/>
          <p:nvPr/>
        </p:nvSpPr>
        <p:spPr>
          <a:xfrm>
            <a:off x="7710787" y="4742253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00CC"/>
                </a:solidFill>
              </a:rPr>
              <a:t>Log penalty</a:t>
            </a:r>
            <a:endParaRPr lang="en-CN" b="1" u="sng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62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667E-8C86-1C49-9326-33A78664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DGLAP function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45D13-A47A-224F-B621-D98A5073D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sz="2400" b="1" dirty="0"/>
              <a:t> Dokshitzer-Gribov-Lipatov-Altarelli-Parisi (</a:t>
            </a:r>
            <a:r>
              <a:rPr lang="en-CN" sz="2400" b="1" dirty="0">
                <a:solidFill>
                  <a:srgbClr val="FF0000"/>
                </a:solidFill>
              </a:rPr>
              <a:t>DGLAP</a:t>
            </a:r>
            <a:r>
              <a:rPr lang="en-CN" sz="2400" b="1" dirty="0"/>
              <a:t>) evolution equations</a:t>
            </a:r>
          </a:p>
          <a:p>
            <a:pPr lvl="1"/>
            <a:r>
              <a:rPr lang="en-CN" sz="2000" dirty="0"/>
              <a:t> Vladimir Gribov and Lev Lipatov in 1972 </a:t>
            </a:r>
            <a:r>
              <a:rPr lang="en-CN" sz="2000" dirty="0">
                <a:solidFill>
                  <a:srgbClr val="0000CC"/>
                </a:solidFill>
              </a:rPr>
              <a:t>[</a:t>
            </a:r>
            <a:r>
              <a:rPr lang="en-US" sz="2000" dirty="0" err="1">
                <a:solidFill>
                  <a:srgbClr val="0000CC"/>
                </a:solidFill>
              </a:rPr>
              <a:t>Sov</a:t>
            </a:r>
            <a:r>
              <a:rPr lang="en-US" sz="2000" dirty="0">
                <a:solidFill>
                  <a:srgbClr val="0000CC"/>
                </a:solidFill>
              </a:rPr>
              <a:t>. J. </a:t>
            </a:r>
            <a:r>
              <a:rPr lang="en-US" sz="2000" dirty="0" err="1">
                <a:solidFill>
                  <a:srgbClr val="0000CC"/>
                </a:solidFill>
              </a:rPr>
              <a:t>Nucl</a:t>
            </a:r>
            <a:r>
              <a:rPr lang="en-US" sz="2000" dirty="0">
                <a:solidFill>
                  <a:srgbClr val="0000CC"/>
                </a:solidFill>
              </a:rPr>
              <a:t>. Phys. 15:438 (1972)</a:t>
            </a:r>
            <a:r>
              <a:rPr lang="en-CN" sz="2000" dirty="0">
                <a:solidFill>
                  <a:srgbClr val="0000CC"/>
                </a:solidFill>
              </a:rPr>
              <a:t>]</a:t>
            </a:r>
          </a:p>
          <a:p>
            <a:pPr lvl="1"/>
            <a:r>
              <a:rPr lang="en-CN" sz="2000" dirty="0"/>
              <a:t> Yuri Dokshitzer in 1977 </a:t>
            </a:r>
            <a:r>
              <a:rPr lang="en-CN" sz="2000" dirty="0">
                <a:solidFill>
                  <a:srgbClr val="0000CC"/>
                </a:solidFill>
              </a:rPr>
              <a:t>[</a:t>
            </a:r>
            <a:r>
              <a:rPr lang="en-US" sz="2000" dirty="0" err="1">
                <a:solidFill>
                  <a:srgbClr val="0000CC"/>
                </a:solidFill>
              </a:rPr>
              <a:t>Sov</a:t>
            </a:r>
            <a:r>
              <a:rPr lang="en-US" sz="2000" dirty="0">
                <a:solidFill>
                  <a:srgbClr val="0000CC"/>
                </a:solidFill>
              </a:rPr>
              <a:t>. Phys. JETP 46:641 (1977)</a:t>
            </a:r>
            <a:r>
              <a:rPr lang="en-CN" sz="2000" dirty="0">
                <a:solidFill>
                  <a:srgbClr val="0000CC"/>
                </a:solidFill>
              </a:rPr>
              <a:t>]</a:t>
            </a:r>
          </a:p>
          <a:p>
            <a:pPr lvl="1"/>
            <a:r>
              <a:rPr lang="en-CN" sz="2000" dirty="0"/>
              <a:t> Guido Altarelli and Giorgio Parisi in 1977 </a:t>
            </a:r>
            <a:r>
              <a:rPr lang="en-CN" sz="2000" dirty="0">
                <a:solidFill>
                  <a:srgbClr val="0000CC"/>
                </a:solidFill>
              </a:rPr>
              <a:t>[</a:t>
            </a:r>
            <a:r>
              <a:rPr lang="en-US" sz="2000" dirty="0">
                <a:solidFill>
                  <a:srgbClr val="0000CC"/>
                </a:solidFill>
              </a:rPr>
              <a:t>Nuclear Physics B. 126 298–318</a:t>
            </a:r>
            <a:r>
              <a:rPr lang="en-CN" sz="2000" dirty="0">
                <a:solidFill>
                  <a:srgbClr val="0000CC"/>
                </a:solidFill>
              </a:rPr>
              <a:t>]</a:t>
            </a:r>
          </a:p>
          <a:p>
            <a:pPr lvl="1"/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2587-01A5-A941-8881-211A50AC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09563-07E6-164C-98DE-88096BBE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5789E-7286-7E41-ACD5-19F9950F3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56</a:t>
            </a:fld>
            <a:endParaRPr lang="zh-CN" alt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76CA1B2-47A8-1F44-94C2-234931B0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52" y="2998302"/>
            <a:ext cx="5416006" cy="266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9875C7-F7BA-A341-9911-7BBF5512CE88}"/>
              </a:ext>
            </a:extLst>
          </p:cNvPr>
          <p:cNvSpPr txBox="1"/>
          <p:nvPr/>
        </p:nvSpPr>
        <p:spPr>
          <a:xfrm>
            <a:off x="1325880" y="5827318"/>
            <a:ext cx="512027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ff-meta-serif-web-pro"/>
              </a:rPr>
              <a:t>2015 High Energy and Particle Physics Prize (EPS)</a:t>
            </a:r>
            <a:endParaRPr lang="en-CN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F9EE69EC-7B9D-1146-9D2E-D33A2A5C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931878"/>
            <a:ext cx="1866376" cy="280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FC93EA-D5F8-6D44-9CDF-EF194D156544}"/>
              </a:ext>
            </a:extLst>
          </p:cNvPr>
          <p:cNvSpPr txBox="1"/>
          <p:nvPr/>
        </p:nvSpPr>
        <p:spPr>
          <a:xfrm>
            <a:off x="7842246" y="5863796"/>
            <a:ext cx="318153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Giorgio </a:t>
            </a:r>
            <a:r>
              <a:rPr lang="en-US" dirty="0" err="1"/>
              <a:t>Parisi</a:t>
            </a:r>
            <a:endParaRPr lang="en-US" dirty="0"/>
          </a:p>
          <a:p>
            <a:pPr algn="ctr"/>
            <a:r>
              <a:rPr lang="en-US" dirty="0"/>
              <a:t>The Nobel Prize in Physics 2021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29264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D818-68D1-2449-8468-07383BDB6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E906/SeaQuest experiment @Fermilab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1E83C-5756-5D45-96E8-18477453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54843-E2E5-A148-B2DC-BB3A1C07E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A237B-F8AD-4E42-93D7-19C08A74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57</a:t>
            </a:fld>
            <a:endParaRPr lang="zh-CN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FAF4F3-A72D-F842-BE9D-B746C412F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02F4ED-A229-1F44-8393-514A3A4A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49" y="979945"/>
            <a:ext cx="8375488" cy="5376405"/>
          </a:xfrm>
          <a:prstGeom prst="rect">
            <a:avLst/>
          </a:prstGeom>
        </p:spPr>
      </p:pic>
      <p:pic>
        <p:nvPicPr>
          <p:cNvPr id="10242" name="Picture 2" descr="page3image523294208">
            <a:extLst>
              <a:ext uri="{FF2B5EF4-FFF2-40B4-BE49-F238E27FC236}">
                <a16:creationId xmlns:a16="http://schemas.microsoft.com/office/drawing/2014/main" id="{91BACE78-0213-5241-93E7-C3986F06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40867"/>
            <a:ext cx="3644176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079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86EB-B9ED-3945-9177-E48B21D5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New Muon Collaboration (NMC)</a:t>
            </a:r>
            <a:r>
              <a:rPr lang="zh-CN" altLang="en-US" dirty="0"/>
              <a:t> 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7A29E7-5C4B-4047-9E63-002A3E4417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Gottfried Sum Rule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CN" dirty="0"/>
              </a:p>
              <a:p>
                <a:r>
                  <a:rPr lang="en-CN" dirty="0"/>
                  <a:t> Symmetric sea implies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CN" dirty="0"/>
              </a:p>
              <a:p>
                <a:r>
                  <a:rPr lang="en-CN" dirty="0"/>
                  <a:t> NMC experiment (LD2, LH2, 90 GeV and 280 GeV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CN" dirty="0"/>
                  <a:t>-beam)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=0.235±0.026</m:t>
                        </m:r>
                      </m:e>
                    </m:nary>
                  </m:oMath>
                </a14:m>
                <a:endParaRPr lang="en-CN" dirty="0"/>
              </a:p>
              <a:p>
                <a:pPr lvl="1"/>
                <a:r>
                  <a:rPr lang="en-CN" dirty="0">
                    <a:solidFill>
                      <a:srgbClr val="FF0000"/>
                    </a:solidFill>
                  </a:rPr>
                  <a:t> Violation of symmetric sea quark contributions!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7A29E7-5C4B-4047-9E63-002A3E4417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505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AD2C6-78A3-F34C-823B-5DBC671B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78078-429C-5146-BC9F-2496ADBC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3B748-48FB-3B47-8D7E-8DE7E26B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58</a:t>
            </a:fld>
            <a:endParaRPr lang="zh-CN" altLang="en-US" dirty="0"/>
          </a:p>
        </p:txBody>
      </p:sp>
      <p:pic>
        <p:nvPicPr>
          <p:cNvPr id="1025" name="Picture 1" descr="page9image11341648">
            <a:extLst>
              <a:ext uri="{FF2B5EF4-FFF2-40B4-BE49-F238E27FC236}">
                <a16:creationId xmlns:a16="http://schemas.microsoft.com/office/drawing/2014/main" id="{F60E588B-F684-B94B-8081-DED5E5C60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938" y="3924788"/>
            <a:ext cx="2819062" cy="243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8505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3593-4FB3-074E-A40F-2C85DFD5B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Flavor asymmetry in light quark sea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A58BC-7386-1E47-A0F6-2F22C4F0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05596-C800-B84A-9142-7BB74035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EE9E7-C56B-9840-BA3C-2B19388F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59</a:t>
            </a:fld>
            <a:endParaRPr lang="zh-CN" altLang="en-US" dirty="0"/>
          </a:p>
        </p:txBody>
      </p:sp>
      <p:pic>
        <p:nvPicPr>
          <p:cNvPr id="11265" name="Picture 1" descr="page4image523412384">
            <a:extLst>
              <a:ext uri="{FF2B5EF4-FFF2-40B4-BE49-F238E27FC236}">
                <a16:creationId xmlns:a16="http://schemas.microsoft.com/office/drawing/2014/main" id="{9649ED0A-2111-D546-B584-F907B449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6" y="1334072"/>
            <a:ext cx="4820232" cy="502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age4image523434752">
            <a:extLst>
              <a:ext uri="{FF2B5EF4-FFF2-40B4-BE49-F238E27FC236}">
                <a16:creationId xmlns:a16="http://schemas.microsoft.com/office/drawing/2014/main" id="{A9BDCE8F-652F-6141-9092-DE0B665A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444" y="2789809"/>
            <a:ext cx="3657600" cy="325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FC7774-FE55-8F43-B990-C769F53FF425}"/>
                  </a:ext>
                </a:extLst>
              </p:cNvPr>
              <p:cNvSpPr txBox="1"/>
              <p:nvPr/>
            </p:nvSpPr>
            <p:spPr>
              <a:xfrm>
                <a:off x="5657850" y="1334072"/>
                <a:ext cx="6484467" cy="1483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/>
                  <a:t>Asumming charge symmetry, ignoring nuclear effects of deuterium </a:t>
                </a:r>
              </a:p>
              <a:p>
                <a:r>
                  <a:rPr lang="en-US" dirty="0"/>
                  <a:t>A</a:t>
                </a:r>
                <a:r>
                  <a:rPr lang="en-CN" dirty="0"/>
                  <a:t>nd heavy quark contributions</a:t>
                </a:r>
              </a:p>
              <a:p>
                <a:r>
                  <a:rPr lang="en-CN" dirty="0"/>
                  <a:t>Naively, we should expect flavour symmetry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CN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endParaRPr lang="en-CN" dirty="0"/>
              </a:p>
              <a:p>
                <a:r>
                  <a:rPr lang="en-CN" dirty="0"/>
                  <a:t>E866/NuSea experiment reveals a striking asymmetry in t</a:t>
                </a:r>
                <a:r>
                  <a:rPr lang="en-US" dirty="0"/>
                  <a:t>he</a:t>
                </a:r>
                <a:r>
                  <a:rPr lang="en-CN" dirty="0"/>
                  <a:t> sea </a:t>
                </a:r>
              </a:p>
              <a:p>
                <a:r>
                  <a:rPr lang="en-US" dirty="0"/>
                  <a:t>D</a:t>
                </a:r>
                <a:r>
                  <a:rPr lang="en-CN" dirty="0"/>
                  <a:t>istribution at moderate x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FC7774-FE55-8F43-B990-C769F53FF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850" y="1334072"/>
                <a:ext cx="6484467" cy="1483419"/>
              </a:xfrm>
              <a:prstGeom prst="rect">
                <a:avLst/>
              </a:prstGeom>
              <a:blipFill>
                <a:blip r:embed="rId4"/>
                <a:stretch>
                  <a:fillRect l="-781" t="-2564" b="-59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992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AC57-26DC-AC4B-AC0C-9CDBEA198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Parton model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A57AF06-0D07-BE48-ACF7-F9EADDBDB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" y="8509"/>
            <a:ext cx="12161744" cy="684098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62A1F-0A1F-164E-82EC-B0A4C28E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1A440-7D20-CC4A-9636-548D91A4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4282B-6AFB-5B45-B200-BD9C171C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53089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FA3068-2BE8-A241-A1D2-CD023F69560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dirty="0"/>
                  <a:t>angle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FA3068-2BE8-A241-A1D2-CD023F695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6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F87FD2-8612-1640-BE6D-9C38F33936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Probe same physics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CN" dirty="0"/>
                  <a:t> boson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CN" dirty="0"/>
                  <a:t>, but smaller uncertainty </a:t>
                </a:r>
              </a:p>
              <a:p>
                <a:r>
                  <a:rPr lang="en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𝑎𝑐𝑜𝑝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𝑎𝑐𝑜𝑝</m:t>
                        </m:r>
                      </m:sub>
                    </m:sSub>
                  </m:oMath>
                </a14:m>
                <a:r>
                  <a:rPr lang="en-CN" dirty="0"/>
                  <a:t>: acoplanarity angle,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</m:oMath>
                </a14:m>
                <a:r>
                  <a:rPr lang="en-CN" dirty="0"/>
                  <a:t>: the difference in azimuthal angle,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CN" dirty="0"/>
                  <a:t>, between two lepton candidates 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CN" dirty="0"/>
                  <a:t>: scattering angle of the leptons with respect to the proton beam in the rest frame of dilepton system:</a:t>
                </a:r>
              </a:p>
              <a:p>
                <a:pPr lvl="2"/>
                <a:r>
                  <a:rPr lang="en-CN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tanh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⁡[</m:t>
                        </m:r>
                        <m:f>
                          <m:fPr>
                            <m:type m:val="lin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F87FD2-8612-1640-BE6D-9C38F33936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35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D426-F9DD-BC4C-8E34-246FD9436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493B4-9A47-AD48-8C70-AD8CAEB5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1D3E4-19AB-CD46-B2A0-375978C1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60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D4674-46F4-854F-B895-2B1E2062B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283" y="4118353"/>
            <a:ext cx="4309241" cy="223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17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BF9A-0B5B-A74E-92F1-D4CA173B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Correlation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5534-BF49-C44A-B3FD-550C15996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3A505-C65E-F942-AF46-B4C1B40C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E3D81-4525-204A-A0A5-D767B998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B6270-96FB-5F4E-AC09-CF667E47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61</a:t>
            </a:fld>
            <a:endParaRPr lang="zh-CN" alt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FE9B924-F848-6A48-B21D-DF296606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44" y="1334072"/>
            <a:ext cx="5299223" cy="489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2D28A13-2777-384A-8737-C8C55910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58" y="1191683"/>
            <a:ext cx="5740284" cy="530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2843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7171-B719-1B4B-9368-EF87F36F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TMD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60A93-5EC8-C24E-B480-47440C17D0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The genenral PDFs describes the parton inside a proton</a:t>
                </a:r>
              </a:p>
              <a:p>
                <a:r>
                  <a:rPr lang="en-CN" dirty="0"/>
                  <a:t> Only have one longitudinal freedom,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quarks are perfectly collinear </a:t>
                </a:r>
              </a:p>
              <a:p>
                <a:r>
                  <a:rPr lang="en-CN" dirty="0"/>
                  <a:t> Transverse Momentum Dependent PDFs: TMD</a:t>
                </a:r>
              </a:p>
              <a:p>
                <a:pPr lvl="1"/>
                <a:r>
                  <a:rPr lang="en-CN" dirty="0"/>
                  <a:t> Admit a finite quark 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Provide 3D image of hadrons in momentum space </a:t>
                </a:r>
              </a:p>
              <a:p>
                <a:pPr lvl="1"/>
                <a:r>
                  <a:rPr lang="en-CN" dirty="0">
                    <a:solidFill>
                      <a:srgbClr val="FF0000"/>
                    </a:solidFill>
                  </a:rPr>
                  <a:t> Correlation between parton momentum and hadron spin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960A93-5EC8-C24E-B480-47440C17D0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028EC-2F0B-0542-92EC-3F709736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8079-F945-614B-8E9D-BCD76C62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471F1-01A0-8F48-BB2A-05203CAA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52346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3B09A-7E85-7644-9076-271F1D44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F8E8B-ECA8-4244-B840-17D813D3B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ADE6-9A0A-3844-8A0F-A5854801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3CDC0-4152-9440-89B6-8AA423C2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2BB42-F40F-C245-B78A-D07E7B11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63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6BE0A1-04F8-1745-B681-9DFA807BD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69" y="136525"/>
            <a:ext cx="10650031" cy="622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51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5169-6217-3246-8753-50AD5946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Boer-Mulders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CB663-4477-BA45-94B4-999B5620C0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By D. Boer, P. J. Mulders (1997): </a:t>
                </a:r>
              </a:p>
              <a:p>
                <a:pPr lvl="1"/>
                <a:r>
                  <a:rPr lang="en-CN" dirty="0"/>
                  <a:t> Phys. Rev. D 57 (1998), 5780</a:t>
                </a:r>
              </a:p>
              <a:p>
                <a:pPr lvl="1"/>
                <a:endParaRPr lang="en-CN" dirty="0"/>
              </a:p>
              <a:p>
                <a:pPr lvl="1"/>
                <a:endParaRPr lang="en-CN" dirty="0"/>
              </a:p>
              <a:p>
                <a:pPr lvl="1"/>
                <a:endParaRPr lang="en-CN" dirty="0"/>
              </a:p>
              <a:p>
                <a:r>
                  <a:rPr lang="en-CN" dirty="0"/>
                  <a:t> Represents a correlation between 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CN" dirty="0"/>
                  <a:t> and transverse spin </a:t>
                </a:r>
                <a:r>
                  <a:rPr lang="en-US" dirty="0" err="1"/>
                  <a:t>i</a:t>
                </a:r>
                <a:r>
                  <a:rPr lang="en-CN" dirty="0"/>
                  <a:t>n an unpolarized hadron</a:t>
                </a:r>
              </a:p>
              <a:p>
                <a:pPr lvl="1"/>
                <a:r>
                  <a:rPr lang="en-CN" dirty="0"/>
                  <a:t> A time-reversal odd, chiral-odd TMD PDFs</a:t>
                </a:r>
              </a:p>
              <a:p>
                <a:pPr lvl="1"/>
                <a:r>
                  <a:rPr lang="en-CN" dirty="0"/>
                  <a:t> Lead to an azimuthal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/>
                  <a:t> dependence in Drell-Yan</a:t>
                </a:r>
              </a:p>
              <a:p>
                <a:pPr lvl="1"/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CB663-4477-BA45-94B4-999B5620C0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5EA0-7219-5D43-9ED5-F7C92CB9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2E54-F9F0-EE4D-8854-7307C1D8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A7796-5AFA-C040-864C-A0C5E864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64</a:t>
            </a:fld>
            <a:endParaRPr lang="zh-CN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7B6E55B-C2F4-8549-B5EA-C3DE4120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9" y="2376065"/>
            <a:ext cx="7977352" cy="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AF74A9-B6AF-BD4C-8683-D5F8D6A02B5A}"/>
              </a:ext>
            </a:extLst>
          </p:cNvPr>
          <p:cNvSpPr txBox="1"/>
          <p:nvPr/>
        </p:nvSpPr>
        <p:spPr>
          <a:xfrm>
            <a:off x="6366641" y="5956161"/>
            <a:ext cx="5693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Time-reversal odd distribution functions in leptoproduction</a:t>
            </a:r>
          </a:p>
        </p:txBody>
      </p:sp>
    </p:spTree>
    <p:extLst>
      <p:ext uri="{BB962C8B-B14F-4D97-AF65-F5344CB8AC3E}">
        <p14:creationId xmlns:p14="http://schemas.microsoft.com/office/powerpoint/2010/main" val="27833880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5169-6217-3246-8753-50AD5946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Boer-Mulders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B663-4477-BA45-94B4-999B5620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 By D. Boer, P. J. Mulders (1997): </a:t>
            </a:r>
          </a:p>
          <a:p>
            <a:pPr lvl="1"/>
            <a:r>
              <a:rPr lang="en-CN" dirty="0"/>
              <a:t> Phys. Rev. D 57 (1998), 5780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5EA0-7219-5D43-9ED5-F7C92CB9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2E54-F9F0-EE4D-8854-7307C1D8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A7796-5AFA-C040-864C-A0C5E864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65</a:t>
            </a:fld>
            <a:endParaRPr lang="zh-CN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7B6E55B-C2F4-8549-B5EA-C3DE4120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9" y="2376065"/>
            <a:ext cx="7977352" cy="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0E159B-4CB1-E242-956C-9F45AD787E7E}"/>
              </a:ext>
            </a:extLst>
          </p:cNvPr>
          <p:cNvSpPr/>
          <p:nvPr/>
        </p:nvSpPr>
        <p:spPr>
          <a:xfrm>
            <a:off x="2629174" y="2473504"/>
            <a:ext cx="252248" cy="567140"/>
          </a:xfrm>
          <a:prstGeom prst="ellipse">
            <a:avLst/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769F5C-31E7-6E4D-B65C-C7FE6BEA1894}"/>
              </a:ext>
            </a:extLst>
          </p:cNvPr>
          <p:cNvSpPr/>
          <p:nvPr/>
        </p:nvSpPr>
        <p:spPr>
          <a:xfrm>
            <a:off x="2307021" y="2467002"/>
            <a:ext cx="252248" cy="567140"/>
          </a:xfrm>
          <a:prstGeom prst="ellipse">
            <a:avLst/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6291AE-02B8-6640-A614-2374A4637AE9}"/>
              </a:ext>
            </a:extLst>
          </p:cNvPr>
          <p:cNvCxnSpPr>
            <a:cxnSpLocks/>
          </p:cNvCxnSpPr>
          <p:nvPr/>
        </p:nvCxnSpPr>
        <p:spPr>
          <a:xfrm>
            <a:off x="2810479" y="3038070"/>
            <a:ext cx="2250252" cy="11394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7E720F-C414-4945-8857-FF4C8CF44D7F}"/>
              </a:ext>
            </a:extLst>
          </p:cNvPr>
          <p:cNvCxnSpPr>
            <a:cxnSpLocks/>
          </p:cNvCxnSpPr>
          <p:nvPr/>
        </p:nvCxnSpPr>
        <p:spPr>
          <a:xfrm>
            <a:off x="2451889" y="3048525"/>
            <a:ext cx="358590" cy="17010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A94FCE-0BF7-834A-BD3D-690C73C4C715}"/>
              </a:ext>
            </a:extLst>
          </p:cNvPr>
          <p:cNvSpPr txBox="1"/>
          <p:nvPr/>
        </p:nvSpPr>
        <p:spPr>
          <a:xfrm>
            <a:off x="4697191" y="4186463"/>
            <a:ext cx="3186065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Transverse momentum </a:t>
            </a:r>
            <a:endParaRPr lang="en-CN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F74A9-B6AF-BD4C-8683-D5F8D6A02B5A}"/>
              </a:ext>
            </a:extLst>
          </p:cNvPr>
          <p:cNvSpPr txBox="1"/>
          <p:nvPr/>
        </p:nvSpPr>
        <p:spPr>
          <a:xfrm>
            <a:off x="6366641" y="5956161"/>
            <a:ext cx="5693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Time-reversal odd distribution functions in leptoproduction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E33132-5A2B-1645-8AA3-65EBD37B18AE}"/>
              </a:ext>
            </a:extLst>
          </p:cNvPr>
          <p:cNvSpPr txBox="1"/>
          <p:nvPr/>
        </p:nvSpPr>
        <p:spPr>
          <a:xfrm>
            <a:off x="1067293" y="4840479"/>
            <a:ext cx="7086107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Parton momentum as a fraction of proton momentum</a:t>
            </a:r>
            <a:endParaRPr lang="en-CN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6D8547-37E2-354A-9936-4515ADA16476}"/>
                  </a:ext>
                </a:extLst>
              </p:cNvPr>
              <p:cNvSpPr txBox="1"/>
              <p:nvPr/>
            </p:nvSpPr>
            <p:spPr>
              <a:xfrm>
                <a:off x="6488066" y="847970"/>
                <a:ext cx="5703934" cy="707886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N" sz="2000" b="1" dirty="0"/>
                  <a:t>A correlation between 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CN" sz="2000" b="1" dirty="0"/>
                  <a:t> and transverse spin</a:t>
                </a:r>
              </a:p>
              <a:p>
                <a:r>
                  <a:rPr lang="en-US" sz="2000" b="1" dirty="0"/>
                  <a:t>i</a:t>
                </a:r>
                <a:r>
                  <a:rPr lang="en-CN" sz="2000" b="1" dirty="0"/>
                  <a:t>n an unpolarized hadron!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6D8547-37E2-354A-9936-4515ADA16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066" y="847970"/>
                <a:ext cx="5703934" cy="707886"/>
              </a:xfrm>
              <a:prstGeom prst="rect">
                <a:avLst/>
              </a:prstGeom>
              <a:blipFill>
                <a:blip r:embed="rId3"/>
                <a:stretch>
                  <a:fillRect l="-1109" t="-3509" b="-140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2213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5169-6217-3246-8753-50AD5946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Boer-Mulders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B663-4477-BA45-94B4-999B5620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 By D. Boer, P. J. Mulders (1997): </a:t>
            </a:r>
          </a:p>
          <a:p>
            <a:pPr lvl="1"/>
            <a:r>
              <a:rPr lang="en-CN" dirty="0"/>
              <a:t> Phys. Rev. D 57 (1998), 5780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5EA0-7219-5D43-9ED5-F7C92CB9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2E54-F9F0-EE4D-8854-7307C1D8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A7796-5AFA-C040-864C-A0C5E864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66</a:t>
            </a:fld>
            <a:endParaRPr lang="zh-CN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7B6E55B-C2F4-8549-B5EA-C3DE4120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9" y="2376065"/>
            <a:ext cx="7977352" cy="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0E159B-4CB1-E242-956C-9F45AD787E7E}"/>
              </a:ext>
            </a:extLst>
          </p:cNvPr>
          <p:cNvSpPr/>
          <p:nvPr/>
        </p:nvSpPr>
        <p:spPr>
          <a:xfrm>
            <a:off x="5297214" y="2376066"/>
            <a:ext cx="252248" cy="567140"/>
          </a:xfrm>
          <a:prstGeom prst="ellipse">
            <a:avLst/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769F5C-31E7-6E4D-B65C-C7FE6BEA1894}"/>
              </a:ext>
            </a:extLst>
          </p:cNvPr>
          <p:cNvSpPr/>
          <p:nvPr/>
        </p:nvSpPr>
        <p:spPr>
          <a:xfrm>
            <a:off x="8673664" y="2376065"/>
            <a:ext cx="252248" cy="567140"/>
          </a:xfrm>
          <a:prstGeom prst="ellipse">
            <a:avLst/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6291AE-02B8-6640-A614-2374A4637AE9}"/>
              </a:ext>
            </a:extLst>
          </p:cNvPr>
          <p:cNvCxnSpPr>
            <a:cxnSpLocks/>
          </p:cNvCxnSpPr>
          <p:nvPr/>
        </p:nvCxnSpPr>
        <p:spPr>
          <a:xfrm>
            <a:off x="5398493" y="2943206"/>
            <a:ext cx="968148" cy="1041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7E720F-C414-4945-8857-FF4C8CF44D7F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6642540" y="2860149"/>
            <a:ext cx="2068065" cy="11250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A94FCE-0BF7-834A-BD3D-690C73C4C715}"/>
                  </a:ext>
                </a:extLst>
              </p:cNvPr>
              <p:cNvSpPr txBox="1"/>
              <p:nvPr/>
            </p:nvSpPr>
            <p:spPr>
              <a:xfrm>
                <a:off x="4697191" y="4186463"/>
                <a:ext cx="4031809" cy="461665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A p</a:t>
                </a:r>
                <a:r>
                  <a:rPr lang="en-CN" sz="2400" b="1" dirty="0"/>
                  <a:t>roton with a momentum </a:t>
                </a:r>
                <a14:m>
                  <m:oMath xmlns:m="http://schemas.openxmlformats.org/officeDocument/2006/math">
                    <m:r>
                      <a:rPr lang="en-CN" sz="2400" b="1" i="1" dirty="0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endParaRPr lang="en-CN" sz="24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A94FCE-0BF7-834A-BD3D-690C73C4C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191" y="4186463"/>
                <a:ext cx="4031809" cy="461665"/>
              </a:xfrm>
              <a:prstGeom prst="rect">
                <a:avLst/>
              </a:prstGeom>
              <a:blipFill>
                <a:blip r:embed="rId4"/>
                <a:stretch>
                  <a:fillRect l="-2516" t="-8108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6AF74A9-B6AF-BD4C-8683-D5F8D6A02B5A}"/>
              </a:ext>
            </a:extLst>
          </p:cNvPr>
          <p:cNvSpPr txBox="1"/>
          <p:nvPr/>
        </p:nvSpPr>
        <p:spPr>
          <a:xfrm>
            <a:off x="6366641" y="5956161"/>
            <a:ext cx="5693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Time-reversal odd distribution functions in leptoproduction</a:t>
            </a:r>
          </a:p>
        </p:txBody>
      </p:sp>
    </p:spTree>
    <p:extLst>
      <p:ext uri="{BB962C8B-B14F-4D97-AF65-F5344CB8AC3E}">
        <p14:creationId xmlns:p14="http://schemas.microsoft.com/office/powerpoint/2010/main" val="2009122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5169-6217-3246-8753-50AD5946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Boer-Mulders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B663-4477-BA45-94B4-999B5620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 By D. Boer, P. J. Mulders (1997): </a:t>
            </a:r>
          </a:p>
          <a:p>
            <a:pPr lvl="1"/>
            <a:r>
              <a:rPr lang="en-CN" dirty="0"/>
              <a:t> Phys. Rev. D 57 (1998), 5780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5EA0-7219-5D43-9ED5-F7C92CB9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2E54-F9F0-EE4D-8854-7307C1D8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A7796-5AFA-C040-864C-A0C5E864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67</a:t>
            </a:fld>
            <a:endParaRPr lang="zh-CN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7B6E55B-C2F4-8549-B5EA-C3DE4120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9" y="2376065"/>
            <a:ext cx="7977352" cy="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0E159B-4CB1-E242-956C-9F45AD787E7E}"/>
              </a:ext>
            </a:extLst>
          </p:cNvPr>
          <p:cNvSpPr/>
          <p:nvPr/>
        </p:nvSpPr>
        <p:spPr>
          <a:xfrm>
            <a:off x="4476367" y="2376066"/>
            <a:ext cx="706819" cy="567140"/>
          </a:xfrm>
          <a:prstGeom prst="ellipse">
            <a:avLst/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6291AE-02B8-6640-A614-2374A4637AE9}"/>
              </a:ext>
            </a:extLst>
          </p:cNvPr>
          <p:cNvCxnSpPr>
            <a:cxnSpLocks/>
          </p:cNvCxnSpPr>
          <p:nvPr/>
        </p:nvCxnSpPr>
        <p:spPr>
          <a:xfrm>
            <a:off x="4918072" y="2940146"/>
            <a:ext cx="968148" cy="10419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A94FCE-0BF7-834A-BD3D-690C73C4C715}"/>
              </a:ext>
            </a:extLst>
          </p:cNvPr>
          <p:cNvSpPr txBox="1"/>
          <p:nvPr/>
        </p:nvSpPr>
        <p:spPr>
          <a:xfrm>
            <a:off x="4038600" y="4037935"/>
            <a:ext cx="5153590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 three dimensional Fourier transform</a:t>
            </a:r>
            <a:endParaRPr lang="en-C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E2AA6-3D9B-5F4A-B80B-D32DC04768B6}"/>
              </a:ext>
            </a:extLst>
          </p:cNvPr>
          <p:cNvSpPr txBox="1"/>
          <p:nvPr/>
        </p:nvSpPr>
        <p:spPr>
          <a:xfrm>
            <a:off x="6366641" y="5956161"/>
            <a:ext cx="5693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Time-reversal odd distribution functions in leptoproduction</a:t>
            </a:r>
          </a:p>
        </p:txBody>
      </p:sp>
    </p:spTree>
    <p:extLst>
      <p:ext uri="{BB962C8B-B14F-4D97-AF65-F5344CB8AC3E}">
        <p14:creationId xmlns:p14="http://schemas.microsoft.com/office/powerpoint/2010/main" val="9445256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5169-6217-3246-8753-50AD5946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Boer-Mulders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B663-4477-BA45-94B4-999B5620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 By D. Boer, P. J. Mulders (1997): </a:t>
            </a:r>
          </a:p>
          <a:p>
            <a:pPr lvl="1"/>
            <a:r>
              <a:rPr lang="en-CN" dirty="0"/>
              <a:t> Phys. Rev. D 57 (1998), 5780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5EA0-7219-5D43-9ED5-F7C92CB9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2E54-F9F0-EE4D-8854-7307C1D8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A7796-5AFA-C040-864C-A0C5E864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68</a:t>
            </a:fld>
            <a:endParaRPr lang="zh-CN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7B6E55B-C2F4-8549-B5EA-C3DE4120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9" y="2376065"/>
            <a:ext cx="7977352" cy="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0E159B-4CB1-E242-956C-9F45AD787E7E}"/>
              </a:ext>
            </a:extLst>
          </p:cNvPr>
          <p:cNvSpPr/>
          <p:nvPr/>
        </p:nvSpPr>
        <p:spPr>
          <a:xfrm>
            <a:off x="6305781" y="2376066"/>
            <a:ext cx="315735" cy="567140"/>
          </a:xfrm>
          <a:prstGeom prst="ellipse">
            <a:avLst/>
          </a:prstGeom>
          <a:solidFill>
            <a:schemeClr val="accent6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6291AE-02B8-6640-A614-2374A4637AE9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5886221" y="2860150"/>
            <a:ext cx="465798" cy="11219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A94FCE-0BF7-834A-BD3D-690C73C4C715}"/>
              </a:ext>
            </a:extLst>
          </p:cNvPr>
          <p:cNvSpPr txBox="1"/>
          <p:nvPr/>
        </p:nvSpPr>
        <p:spPr>
          <a:xfrm>
            <a:off x="4038600" y="4037935"/>
            <a:ext cx="7743851" cy="830997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 specific path of the Wilson line L, depends on the process</a:t>
            </a:r>
            <a:br>
              <a:rPr lang="en-US" sz="2400" b="1" dirty="0"/>
            </a:br>
            <a:r>
              <a:rPr lang="en-US" sz="2400" b="1" dirty="0"/>
              <a:t>in a calculable and predictable way</a:t>
            </a:r>
            <a:endParaRPr lang="en-C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5C399-F76E-5F49-A2A7-9A6C6A4BD64D}"/>
              </a:ext>
            </a:extLst>
          </p:cNvPr>
          <p:cNvSpPr txBox="1"/>
          <p:nvPr/>
        </p:nvSpPr>
        <p:spPr>
          <a:xfrm>
            <a:off x="6366641" y="5956161"/>
            <a:ext cx="5693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Time-reversal odd distribution functions in leptoproduction</a:t>
            </a:r>
          </a:p>
        </p:txBody>
      </p:sp>
    </p:spTree>
    <p:extLst>
      <p:ext uri="{BB962C8B-B14F-4D97-AF65-F5344CB8AC3E}">
        <p14:creationId xmlns:p14="http://schemas.microsoft.com/office/powerpoint/2010/main" val="42535602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5169-6217-3246-8753-50AD5946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Boer-Mulders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B663-4477-BA45-94B4-999B5620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 By D. Boer, P. J. Mulders (1997): </a:t>
            </a:r>
          </a:p>
          <a:p>
            <a:pPr lvl="1"/>
            <a:r>
              <a:rPr lang="en-CN" dirty="0"/>
              <a:t> Phys. Rev. D 57 (1998), 5780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45EA0-7219-5D43-9ED5-F7C92CB9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2E54-F9F0-EE4D-8854-7307C1D8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A7796-5AFA-C040-864C-A0C5E864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69</a:t>
            </a:fld>
            <a:endParaRPr lang="zh-CN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7B6E55B-C2F4-8549-B5EA-C3DE4120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79" y="2376065"/>
            <a:ext cx="7977352" cy="5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8F52B2A-3BFD-E540-8A9C-FFDC83B46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0" y="3301004"/>
            <a:ext cx="12192000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48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ACCB-6E60-674F-9CA1-869ED3AF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Quark parton model (QPM)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13DC5-925D-C241-9309-401A8C0E7E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b="1" dirty="0"/>
                  <a:t> Point</a:t>
                </a:r>
                <a:r>
                  <a:rPr lang="en-US" altLang="zh-CN" b="1" dirty="0"/>
                  <a:t>-</a:t>
                </a:r>
                <a:r>
                  <a:rPr lang="en-CN" b="1" dirty="0"/>
                  <a:t>like structures within the proton: </a:t>
                </a:r>
                <a:r>
                  <a:rPr lang="en-CN" b="1" dirty="0">
                    <a:solidFill>
                      <a:srgbClr val="0000CC"/>
                    </a:solidFill>
                  </a:rPr>
                  <a:t>partons (quarks)</a:t>
                </a:r>
              </a:p>
              <a:p>
                <a:pPr lvl="1"/>
                <a:r>
                  <a:rPr lang="en-CN" dirty="0"/>
                  <a:t> With sufficiently high energies, the partons behave like free particles</a:t>
                </a:r>
              </a:p>
              <a:p>
                <a:r>
                  <a:rPr lang="en-CN" b="1" dirty="0"/>
                  <a:t> The distribution of the fraction of the protons momentum (</a:t>
                </a:r>
                <a14:m>
                  <m:oMath xmlns:m="http://schemas.openxmlformats.org/officeDocument/2006/math">
                    <m:r>
                      <a:rPr lang="en-CN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CN" b="1" dirty="0"/>
                  <a:t>) over the partons is described by Parton Distribution Functions (</a:t>
                </a:r>
                <a:r>
                  <a:rPr lang="en-CN" b="1" dirty="0">
                    <a:solidFill>
                      <a:srgbClr val="0000CC"/>
                    </a:solidFill>
                  </a:rPr>
                  <a:t>PDFs</a:t>
                </a:r>
                <a:r>
                  <a:rPr lang="en-CN" b="1" dirty="0"/>
                  <a:t>)</a:t>
                </a:r>
              </a:p>
              <a:p>
                <a:pPr lvl="1"/>
                <a:r>
                  <a:rPr lang="en-CN" dirty="0"/>
                  <a:t> The gluon contribution is taken into account</a:t>
                </a:r>
              </a:p>
              <a:p>
                <a:pPr lvl="1"/>
                <a:r>
                  <a:rPr lang="en-CN" dirty="0"/>
                  <a:t> The QCD improved QPM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13DC5-925D-C241-9309-401A8C0E7E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782E2-1637-A544-9883-013F584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DF7B-B2AA-AD40-B4A3-6B87CB8E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CF41E-40A9-AD42-8021-A0C1D243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E5BAE-7242-2347-94D7-EA54DD2F1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103" y="4561381"/>
            <a:ext cx="7432468" cy="1374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47ECE-18EF-4D43-948A-6E57D02BB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713" y="3206910"/>
            <a:ext cx="2452687" cy="3149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879869-A90A-9448-A4FB-4947CE39ED6E}"/>
              </a:ext>
            </a:extLst>
          </p:cNvPr>
          <p:cNvSpPr txBox="1"/>
          <p:nvPr/>
        </p:nvSpPr>
        <p:spPr>
          <a:xfrm>
            <a:off x="6456622" y="5933412"/>
            <a:ext cx="224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FF0000"/>
                </a:solidFill>
              </a:rPr>
              <a:t>SLAC-MIT experiment</a:t>
            </a:r>
          </a:p>
        </p:txBody>
      </p:sp>
    </p:spTree>
    <p:extLst>
      <p:ext uri="{BB962C8B-B14F-4D97-AF65-F5344CB8AC3E}">
        <p14:creationId xmlns:p14="http://schemas.microsoft.com/office/powerpoint/2010/main" val="504395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AC59-4717-FB42-934A-F051A428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Target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56A1B-6BFF-1F4E-9676-F2113A84C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D0D9D-C12C-934F-85A3-6DE87B7E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2022/01/06</a:t>
            </a:r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15DF9-2473-F54A-8BDE-091E5E5A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Probing proton structure at LHCb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F89C2-0D1A-BE4A-85F0-4C84CCD95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4CFF-EB44-B048-B8F5-6A98B8821D08}" type="slidenum">
              <a:rPr lang="en-CN" smtClean="0"/>
              <a:t>70</a:t>
            </a:fld>
            <a:endParaRPr lang="en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D5580-DA73-754D-8F96-49468A5B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06" y="986319"/>
            <a:ext cx="9060351" cy="5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022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E46706B-58F2-1043-82EA-46197E2C0DD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N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N" i="1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N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/>
                  <a:t> results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E46706B-58F2-1043-82EA-46197E2C0D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4009A0-F95E-BA48-A6E7-3DCFF3B72A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CN" dirty="0"/>
                  <a:t>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 </a:t>
                </a:r>
                <a:r>
                  <a:rPr lang="en-CN" dirty="0"/>
                  <a:t>inelastic scattering</a:t>
                </a:r>
              </a:p>
              <a:p>
                <a:pPr marL="0" indent="0">
                  <a:buNone/>
                </a:pPr>
                <a:r>
                  <a:rPr lang="en-CN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CN" dirty="0"/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CN" dirty="0"/>
                  <a:t>: </a:t>
                </a:r>
                <a:r>
                  <a:rPr lang="en-CN" dirty="0">
                    <a:solidFill>
                      <a:srgbClr val="FF0000"/>
                    </a:solidFill>
                  </a:rPr>
                  <a:t>structure functions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N" dirty="0"/>
                  <a:t>: pure magnetic structure function</a:t>
                </a:r>
              </a:p>
              <a:p>
                <a:pPr lvl="1"/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CN" dirty="0"/>
                  <a:t> : electromagnetic structure function</a:t>
                </a:r>
              </a:p>
              <a:p>
                <a:pPr lvl="1"/>
                <a:r>
                  <a:rPr lang="en-CN" dirty="0"/>
                  <a:t> Independent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dirty="0"/>
                  <a:t>: </a:t>
                </a:r>
                <a:r>
                  <a:rPr lang="en-CN" dirty="0">
                    <a:solidFill>
                      <a:srgbClr val="0000CC"/>
                    </a:solidFill>
                  </a:rPr>
                  <a:t>Bjorken scaling </a:t>
                </a:r>
              </a:p>
              <a:p>
                <a:pPr lvl="1"/>
                <a:r>
                  <a:rPr lang="en-CN" dirty="0"/>
                  <a:t> </a:t>
                </a:r>
                <a:r>
                  <a:rPr lang="en-CN" dirty="0">
                    <a:solidFill>
                      <a:srgbClr val="0000CC"/>
                    </a:solidFill>
                  </a:rPr>
                  <a:t>Callan-Gross relation</a:t>
                </a:r>
                <a:r>
                  <a:rPr lang="en-CN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r>
                  <a:rPr lang="en-CN" dirty="0">
                    <a:solidFill>
                      <a:srgbClr val="0000CC"/>
                    </a:solidFill>
                  </a:rPr>
                  <a:t> </a:t>
                </a:r>
                <a:r>
                  <a:rPr lang="en-CN" dirty="0"/>
                  <a:t>In the low </a:t>
                </a:r>
                <a14:m>
                  <m:oMath xmlns:m="http://schemas.openxmlformats.org/officeDocument/2006/math">
                    <m:r>
                      <a:rPr lang="en-CN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CN" dirty="0"/>
                  <a:t> region, </a:t>
                </a:r>
              </a:p>
              <a:p>
                <a:pPr lvl="1"/>
                <a:r>
                  <a:rPr lang="en-CN" dirty="0"/>
                  <a:t> Clear violations of scaling</a:t>
                </a:r>
              </a:p>
              <a:p>
                <a:pPr lvl="1"/>
                <a:r>
                  <a:rPr lang="en-CN" dirty="0"/>
                  <a:t> At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dirty="0"/>
                  <a:t> (shorter wave-length) resolve finer</a:t>
                </a:r>
                <a:br>
                  <a:rPr lang="en-CN" dirty="0"/>
                </a:br>
                <a:r>
                  <a:rPr lang="en-CN" dirty="0"/>
                  <a:t>structure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4009A0-F95E-BA48-A6E7-3DCFF3B72A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47881-1E22-7241-B59D-05F8AAF67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552E5-F9AE-E34C-966D-E63FF338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AF2B9-8E4A-1D42-BAEF-F0C3C212B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71</a:t>
            </a:fld>
            <a:endParaRPr lang="zh-CN" altLang="en-US" dirty="0"/>
          </a:p>
        </p:txBody>
      </p:sp>
      <p:pic>
        <p:nvPicPr>
          <p:cNvPr id="2049" name="Picture 1" descr="page14image3870576">
            <a:extLst>
              <a:ext uri="{FF2B5EF4-FFF2-40B4-BE49-F238E27FC236}">
                <a16:creationId xmlns:a16="http://schemas.microsoft.com/office/drawing/2014/main" id="{E37EE83C-C206-6D41-9B68-83EBB1BA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263" y="255494"/>
            <a:ext cx="4313737" cy="610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0403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F2355-D347-364A-9A11-DFC6A31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09"/>
            <a:ext cx="11353801" cy="1325563"/>
          </a:xfrm>
        </p:spPr>
        <p:txBody>
          <a:bodyPr/>
          <a:lstStyle/>
          <a:p>
            <a:r>
              <a:rPr lang="en-CN" dirty="0"/>
              <a:t>Leading-Order and Higher-Order amplitudes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3656B-F775-4247-8FF0-BA094E1B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B1631-1421-3B4C-B581-5DABF7D7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CC1D0-B5CA-814B-9AD9-37B6E946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72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DD7EA-41DE-ED46-8253-1F008F7D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87" y="1028138"/>
            <a:ext cx="9287437" cy="563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668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DCA1-6FEE-B84D-8840-145B4E54F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Higher-Order calculation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19C914-A0B7-4141-BFFB-94E143435B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492305"/>
                <a:ext cx="10515600" cy="286404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nary>
                      <m:naryPr>
                        <m:chr m:val="∑"/>
                        <m:ctrlP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ln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nary>
                      </m:e>
                    </m:nary>
                  </m:oMath>
                </a14:m>
                <a:r>
                  <a:rPr lang="en-CN" dirty="0"/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CN" dirty="0"/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0000CC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</m:e>
                    </m:d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0000CC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0000CC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0000CC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"/>
                        <m:endChr m:val="}"/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d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19C914-A0B7-4141-BFFB-94E143435B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492305"/>
                <a:ext cx="10515600" cy="2864043"/>
              </a:xfrm>
              <a:blipFill>
                <a:blip r:embed="rId3"/>
                <a:stretch>
                  <a:fillRect l="-121" t="-21681" b="-3539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ACABB-ECC4-564E-A43D-4074030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187DC-7397-A043-BCB2-E9C6D425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847A-043F-0747-AEC6-75EF0A19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73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3AC1E-457C-2747-98F2-2750B39B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94" y="1420731"/>
            <a:ext cx="33210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F8B67-7AAD-5B48-9737-90ED8BDCE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876" y="1519697"/>
            <a:ext cx="2923953" cy="188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9A92D3-FF11-B241-803B-0C3607A43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491" y="1321116"/>
            <a:ext cx="2923953" cy="2085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709BFA-F528-C640-A2AB-3A9BB7E6437E}"/>
                  </a:ext>
                </a:extLst>
              </p:cNvPr>
              <p:cNvSpPr txBox="1"/>
              <p:nvPr/>
            </p:nvSpPr>
            <p:spPr>
              <a:xfrm>
                <a:off x="7628964" y="4704439"/>
                <a:ext cx="3543599" cy="130163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N" b="1" dirty="0">
                    <a:solidFill>
                      <a:srgbClr val="FF0000"/>
                    </a:solidFill>
                  </a:rPr>
                  <a:t>In the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CN" b="1" dirty="0">
                    <a:solidFill>
                      <a:srgbClr val="FF0000"/>
                    </a:solidFill>
                  </a:rPr>
                  <a:t> region,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𝐥𝐧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den>
                    </m:f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CN" b="1" dirty="0">
                  <a:solidFill>
                    <a:srgbClr val="FF0000"/>
                  </a:solidFill>
                </a:endParaRPr>
              </a:p>
              <a:p>
                <a:r>
                  <a:rPr lang="en-CN" b="1" dirty="0">
                    <a:solidFill>
                      <a:srgbClr val="FF0000"/>
                    </a:solidFill>
                  </a:rPr>
                  <a:t>For example,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𝐥𝐧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𝟗𝟎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CN" b="1" dirty="0">
                    <a:solidFill>
                      <a:srgbClr val="FF0000"/>
                    </a:solidFill>
                  </a:rPr>
                  <a:t>  !!</a:t>
                </a:r>
              </a:p>
              <a:p>
                <a:r>
                  <a:rPr lang="en-CN" b="1" dirty="0">
                    <a:solidFill>
                      <a:srgbClr val="FF0000"/>
                    </a:solidFill>
                  </a:rPr>
                  <a:t>Even larger than 1.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709BFA-F528-C640-A2AB-3A9BB7E64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964" y="4704439"/>
                <a:ext cx="3543599" cy="1301638"/>
              </a:xfrm>
              <a:prstGeom prst="rect">
                <a:avLst/>
              </a:prstGeom>
              <a:blipFill>
                <a:blip r:embed="rId7"/>
                <a:stretch>
                  <a:fillRect l="-1429" b="-77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1229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DCA1-6FEE-B84D-8840-145B4E54F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Higher-Order calculation: resummation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19C914-A0B7-4141-BFFB-94E143435B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492305"/>
                <a:ext cx="10515600" cy="2864043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CN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nary>
                      <m:naryPr>
                        <m:chr m:val="∑"/>
                        <m:ctrlPr>
                          <a:rPr lang="en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CN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ln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nary>
                      </m:e>
                    </m:nary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0000CC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+1)</m:t>
                        </m:r>
                      </m:e>
                    </m:d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+⋯]</m:t>
                    </m:r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0000CC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[                    + 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  +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+⋯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0000CC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[                    + 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+⋯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pPr marL="0" indent="0">
                  <a:buNone/>
                </a:pPr>
                <a:r>
                  <a:rPr lang="en-CN" dirty="0">
                    <a:solidFill>
                      <a:srgbClr val="0000CC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"/>
                        <m:endChr m:val="}"/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d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19C914-A0B7-4141-BFFB-94E143435B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492305"/>
                <a:ext cx="10515600" cy="2864043"/>
              </a:xfrm>
              <a:blipFill>
                <a:blip r:embed="rId3"/>
                <a:stretch>
                  <a:fillRect l="-121" t="-21681" b="-3539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ACABB-ECC4-564E-A43D-4074030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187DC-7397-A043-BCB2-E9C6D425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847A-043F-0747-AEC6-75EF0A19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74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3AC1E-457C-2747-98F2-2750B39B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94" y="1420731"/>
            <a:ext cx="33210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F8B67-7AAD-5B48-9737-90ED8BDCE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876" y="1519697"/>
            <a:ext cx="2923953" cy="188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9A92D3-FF11-B241-803B-0C3607A43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491" y="1321116"/>
            <a:ext cx="2923953" cy="208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625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DCA1-6FEE-B84D-8840-145B4E54F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Higher-Order calculation: Collins-Soper-Sterman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19C914-A0B7-4141-BFFB-94E143435B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492305"/>
                <a:ext cx="10515600" cy="286404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CN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nary>
                      <m:naryPr>
                        <m:chr m:val="∑"/>
                        <m:ctrlPr>
                          <a:rPr lang="en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CN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ln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𝑄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nary>
                      </m:e>
                    </m:nary>
                  </m:oMath>
                </a14:m>
                <a:r>
                  <a:rPr lang="en-CN" dirty="0">
                    <a:solidFill>
                      <a:srgbClr val="0000CC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d>
                  </m:oMath>
                </a14:m>
                <a:endParaRPr lang="en-CN" dirty="0">
                  <a:solidFill>
                    <a:srgbClr val="0000CC"/>
                  </a:solidFill>
                </a:endParaRPr>
              </a:p>
              <a:p>
                <a:pPr marL="0" indent="0">
                  <a:buNone/>
                </a:pPr>
                <a:r>
                  <a:rPr lang="en-CN" sz="2000" dirty="0">
                    <a:solidFill>
                      <a:srgbClr val="0000CC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CN" sz="20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d>
                      <m:d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+⋯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𝑒𝑥𝑝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nary>
                          </m:e>
                        </m:d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nary>
                          </m:e>
                        </m:d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nary>
                          </m:e>
                        </m:d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+⋯</m:t>
                        </m:r>
                      </m:e>
                    </m:d>
                  </m:oMath>
                </a14:m>
                <a:endParaRPr lang="en-CN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19C914-A0B7-4141-BFFB-94E143435B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492305"/>
                <a:ext cx="10515600" cy="2864043"/>
              </a:xfrm>
              <a:blipFill>
                <a:blip r:embed="rId3"/>
                <a:stretch>
                  <a:fillRect l="-121" t="-1991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ACABB-ECC4-564E-A43D-4074030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187DC-7397-A043-BCB2-E9C6D425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847A-043F-0747-AEC6-75EF0A19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75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3AC1E-457C-2747-98F2-2750B39B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94" y="1420731"/>
            <a:ext cx="33210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F8B67-7AAD-5B48-9737-90ED8BDCE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876" y="1519697"/>
            <a:ext cx="2923953" cy="188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9A92D3-FF11-B241-803B-0C3607A43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491" y="1321116"/>
            <a:ext cx="2923953" cy="208517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963604-662F-A143-AC62-914A5D89DA91}"/>
              </a:ext>
            </a:extLst>
          </p:cNvPr>
          <p:cNvCxnSpPr/>
          <p:nvPr/>
        </p:nvCxnSpPr>
        <p:spPr>
          <a:xfrm>
            <a:off x="1909482" y="4693024"/>
            <a:ext cx="309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A25834-4DCF-4646-ADA5-EA458B7F3FEE}"/>
              </a:ext>
            </a:extLst>
          </p:cNvPr>
          <p:cNvSpPr txBox="1"/>
          <p:nvPr/>
        </p:nvSpPr>
        <p:spPr>
          <a:xfrm>
            <a:off x="1664909" y="4779035"/>
            <a:ext cx="78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LL,NLL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FD20F8-C950-4B42-B94E-DE97A6ADCB27}"/>
              </a:ext>
            </a:extLst>
          </p:cNvPr>
          <p:cNvCxnSpPr>
            <a:cxnSpLocks/>
          </p:cNvCxnSpPr>
          <p:nvPr/>
        </p:nvCxnSpPr>
        <p:spPr>
          <a:xfrm>
            <a:off x="1909482" y="5248836"/>
            <a:ext cx="1169894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427D17A-9D1D-D344-BE9C-F9331BF8AA9D}"/>
              </a:ext>
            </a:extLst>
          </p:cNvPr>
          <p:cNvSpPr txBox="1"/>
          <p:nvPr/>
        </p:nvSpPr>
        <p:spPr>
          <a:xfrm>
            <a:off x="2057164" y="528024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0000CC"/>
                </a:solidFill>
              </a:rPr>
              <a:t>NNLL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B11088-58F8-2B4A-B0F1-87B66A87F638}"/>
              </a:ext>
            </a:extLst>
          </p:cNvPr>
          <p:cNvCxnSpPr>
            <a:cxnSpLocks/>
          </p:cNvCxnSpPr>
          <p:nvPr/>
        </p:nvCxnSpPr>
        <p:spPr>
          <a:xfrm>
            <a:off x="4264924" y="4779035"/>
            <a:ext cx="18310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ED61171-3EE6-8244-876D-3E28082E6FE3}"/>
              </a:ext>
            </a:extLst>
          </p:cNvPr>
          <p:cNvSpPr txBox="1"/>
          <p:nvPr/>
        </p:nvSpPr>
        <p:spPr>
          <a:xfrm>
            <a:off x="4439624" y="4910916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LL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86920D-4810-F149-ADDE-07472A92E0C6}"/>
              </a:ext>
            </a:extLst>
          </p:cNvPr>
          <p:cNvCxnSpPr>
            <a:cxnSpLocks/>
          </p:cNvCxnSpPr>
          <p:nvPr/>
        </p:nvCxnSpPr>
        <p:spPr>
          <a:xfrm>
            <a:off x="4264924" y="5334847"/>
            <a:ext cx="3888476" cy="31412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DD474AF-7D14-5C44-B6B9-46A0A8A66A1E}"/>
              </a:ext>
            </a:extLst>
          </p:cNvPr>
          <p:cNvSpPr txBox="1"/>
          <p:nvPr/>
        </p:nvSpPr>
        <p:spPr>
          <a:xfrm>
            <a:off x="4412606" y="5366259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FF"/>
                </a:solidFill>
              </a:rPr>
              <a:t>NLL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3980BA-D46D-CF4E-98DB-CC2CBB9C355E}"/>
              </a:ext>
            </a:extLst>
          </p:cNvPr>
          <p:cNvCxnSpPr>
            <a:cxnSpLocks/>
          </p:cNvCxnSpPr>
          <p:nvPr/>
        </p:nvCxnSpPr>
        <p:spPr>
          <a:xfrm>
            <a:off x="4264924" y="5889803"/>
            <a:ext cx="5924105" cy="31412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61E0BB1-CB9E-2F44-A50D-C06B885E8990}"/>
              </a:ext>
            </a:extLst>
          </p:cNvPr>
          <p:cNvSpPr txBox="1"/>
          <p:nvPr/>
        </p:nvSpPr>
        <p:spPr>
          <a:xfrm>
            <a:off x="4412606" y="5921215"/>
            <a:ext cx="67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000CC"/>
                </a:solidFill>
              </a:rPr>
              <a:t>NNLL</a:t>
            </a:r>
          </a:p>
        </p:txBody>
      </p:sp>
    </p:spTree>
    <p:extLst>
      <p:ext uri="{BB962C8B-B14F-4D97-AF65-F5344CB8AC3E}">
        <p14:creationId xmlns:p14="http://schemas.microsoft.com/office/powerpoint/2010/main" val="20719112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70D5C-2D6B-4B44-ACD4-AEF37B1BC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Fixed-Order vs. Resummation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16EDE-099A-7F4D-A1FB-9D33AEB48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606AD-4CD3-5942-ACCE-16D4FF0F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348D0-9829-B148-8978-02088ECD4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E155B-C9C4-AE41-9E6B-E9325E4D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76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B47EBF-37E1-9C4A-8572-F2A32A0C3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81" y="1071895"/>
            <a:ext cx="8029833" cy="5284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EE99C-BE79-6244-A4CC-9E4A7BD9BB9A}"/>
              </a:ext>
            </a:extLst>
          </p:cNvPr>
          <p:cNvSpPr txBox="1"/>
          <p:nvPr/>
        </p:nvSpPr>
        <p:spPr>
          <a:xfrm>
            <a:off x="8610600" y="648986"/>
            <a:ext cx="3462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Chinese Phys. C </a:t>
            </a:r>
            <a:r>
              <a:rPr lang="en-CN" b="1" dirty="0"/>
              <a:t>45</a:t>
            </a:r>
            <a:r>
              <a:rPr lang="en-CN" dirty="0"/>
              <a:t> (2021) 023110</a:t>
            </a:r>
          </a:p>
        </p:txBody>
      </p:sp>
    </p:spTree>
    <p:extLst>
      <p:ext uri="{BB962C8B-B14F-4D97-AF65-F5344CB8AC3E}">
        <p14:creationId xmlns:p14="http://schemas.microsoft.com/office/powerpoint/2010/main" val="388202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9CAB-C2FB-D947-AA69-6E869DFE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Impacts from the future LHCb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D54CE-3556-5A4F-9C33-ED08900C1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135EC-D9B8-5D48-B0A3-B71421F8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E267F-2175-7F49-B8BA-A93C4D352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9EDC-4C46-9244-8905-4DB31910A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77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9EEC8-78CB-0747-B076-1F143B18C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58" y="1022169"/>
            <a:ext cx="8122499" cy="5560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D5738-4FA4-6C4A-BA79-09538FFA6F04}"/>
              </a:ext>
            </a:extLst>
          </p:cNvPr>
          <p:cNvSpPr txBox="1"/>
          <p:nvPr/>
        </p:nvSpPr>
        <p:spPr>
          <a:xfrm>
            <a:off x="8610600" y="923391"/>
            <a:ext cx="3462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Chinese Phys. C </a:t>
            </a:r>
            <a:r>
              <a:rPr lang="en-CN" b="1" dirty="0"/>
              <a:t>45</a:t>
            </a:r>
            <a:r>
              <a:rPr lang="en-CN" dirty="0"/>
              <a:t> (2021) 023110</a:t>
            </a:r>
          </a:p>
        </p:txBody>
      </p:sp>
    </p:spTree>
    <p:extLst>
      <p:ext uri="{BB962C8B-B14F-4D97-AF65-F5344CB8AC3E}">
        <p14:creationId xmlns:p14="http://schemas.microsoft.com/office/powerpoint/2010/main" val="10616211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9CAB-C2FB-D947-AA69-6E869DFE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Impacts from the future LHCb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D54CE-3556-5A4F-9C33-ED08900C1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135EC-D9B8-5D48-B0A3-B71421F8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E267F-2175-7F49-B8BA-A93C4D352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9EDC-4C46-9244-8905-4DB31910A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78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19D7A-D9B2-024C-A09B-9CFA9A74D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6708"/>
            <a:ext cx="12192000" cy="4112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1E280D-C309-3441-BD5C-48FABEBCE243}"/>
              </a:ext>
            </a:extLst>
          </p:cNvPr>
          <p:cNvSpPr txBox="1"/>
          <p:nvPr/>
        </p:nvSpPr>
        <p:spPr>
          <a:xfrm>
            <a:off x="8610600" y="923391"/>
            <a:ext cx="3462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Chinese Phys. C </a:t>
            </a:r>
            <a:r>
              <a:rPr lang="en-CN" b="1" dirty="0"/>
              <a:t>45</a:t>
            </a:r>
            <a:r>
              <a:rPr lang="en-CN" dirty="0"/>
              <a:t> (2021) 023110</a:t>
            </a:r>
          </a:p>
        </p:txBody>
      </p:sp>
    </p:spTree>
    <p:extLst>
      <p:ext uri="{BB962C8B-B14F-4D97-AF65-F5344CB8AC3E}">
        <p14:creationId xmlns:p14="http://schemas.microsoft.com/office/powerpoint/2010/main" val="42928457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9CAB-C2FB-D947-AA69-6E869DFED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Impacts from the future LHCb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D54CE-3556-5A4F-9C33-ED08900C1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135EC-D9B8-5D48-B0A3-B71421F8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E267F-2175-7F49-B8BA-A93C4D352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9EDC-4C46-9244-8905-4DB31910A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79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727AD-2210-F642-A216-45141517F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8813"/>
            <a:ext cx="12192000" cy="4120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EF3734-9B44-5348-BF5A-D0E65F1AE73F}"/>
              </a:ext>
            </a:extLst>
          </p:cNvPr>
          <p:cNvSpPr txBox="1"/>
          <p:nvPr/>
        </p:nvSpPr>
        <p:spPr>
          <a:xfrm>
            <a:off x="8610600" y="923391"/>
            <a:ext cx="34628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Chinese Phys. C </a:t>
            </a:r>
            <a:r>
              <a:rPr lang="en-CN" b="1" dirty="0"/>
              <a:t>45</a:t>
            </a:r>
            <a:r>
              <a:rPr lang="en-CN" dirty="0"/>
              <a:t> (2021) 023110</a:t>
            </a:r>
          </a:p>
        </p:txBody>
      </p:sp>
    </p:spTree>
    <p:extLst>
      <p:ext uri="{BB962C8B-B14F-4D97-AF65-F5344CB8AC3E}">
        <p14:creationId xmlns:p14="http://schemas.microsoft.com/office/powerpoint/2010/main" val="4034187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4645-0B4E-8F48-838B-4ED7E5A7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Deep Inelastic Scattering (DIS)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AB0D7F-2FFB-D243-B560-21B68C493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" y="1155700"/>
            <a:ext cx="9497525" cy="534235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A027-9D8B-5142-861D-CA84FADE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EB99F-E1D4-1947-B73D-E1C2D2DD0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7B35B-916C-034B-A52B-3D5ECD78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C63D09-CA43-1B46-BC03-6DACB67446C9}"/>
                  </a:ext>
                </a:extLst>
              </p:cNvPr>
              <p:cNvSpPr txBox="1"/>
              <p:nvPr/>
            </p:nvSpPr>
            <p:spPr>
              <a:xfrm>
                <a:off x="9691605" y="3599936"/>
                <a:ext cx="172239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CN" dirty="0">
                  <a:solidFill>
                    <a:srgbClr val="FF0000"/>
                  </a:solidFill>
                </a:endParaRPr>
              </a:p>
              <a:p>
                <a:r>
                  <a:rPr lang="en-CN" sz="2000" b="1" u="sng" dirty="0">
                    <a:solidFill>
                      <a:srgbClr val="FF0000"/>
                    </a:solidFill>
                  </a:rPr>
                  <a:t>Key point:</a:t>
                </a:r>
              </a:p>
              <a:p>
                <a:r>
                  <a:rPr lang="en-CN" dirty="0"/>
                  <a:t>The wavelenght </a:t>
                </a:r>
                <a:br>
                  <a:rPr lang="en-CN" dirty="0"/>
                </a:br>
                <a:r>
                  <a:rPr lang="en-CN" dirty="0"/>
                  <a:t>of probe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N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C63D09-CA43-1B46-BC03-6DACB6744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605" y="3599936"/>
                <a:ext cx="1722395" cy="1231106"/>
              </a:xfrm>
              <a:prstGeom prst="rect">
                <a:avLst/>
              </a:prstGeom>
              <a:blipFill>
                <a:blip r:embed="rId3"/>
                <a:stretch>
                  <a:fillRect l="-4412" r="-2206" b="-71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5" name="Picture 1" descr="page11image60928144">
            <a:extLst>
              <a:ext uri="{FF2B5EF4-FFF2-40B4-BE49-F238E27FC236}">
                <a16:creationId xmlns:a16="http://schemas.microsoft.com/office/drawing/2014/main" id="{675781FB-1F45-6F4D-A161-0367C456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CE5E35-AB54-6C47-A320-A2F1C1238686}"/>
              </a:ext>
            </a:extLst>
          </p:cNvPr>
          <p:cNvSpPr txBox="1"/>
          <p:nvPr/>
        </p:nvSpPr>
        <p:spPr>
          <a:xfrm>
            <a:off x="9866696" y="1552034"/>
            <a:ext cx="222826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CN" sz="1800" b="1" dirty="0"/>
              <a:t>Use virtual</a:t>
            </a:r>
            <a:r>
              <a:rPr lang="zh-CN" altLang="en-US" sz="1800" b="1" dirty="0"/>
              <a:t> </a:t>
            </a:r>
            <a:r>
              <a:rPr lang="en-CN" sz="1800" b="1" dirty="0"/>
              <a:t>particle</a:t>
            </a:r>
          </a:p>
          <a:p>
            <a:r>
              <a:rPr lang="en-CN" sz="1800" b="1" dirty="0"/>
              <a:t> (photon) as probe</a:t>
            </a:r>
          </a:p>
        </p:txBody>
      </p:sp>
    </p:spTree>
    <p:extLst>
      <p:ext uri="{BB962C8B-B14F-4D97-AF65-F5344CB8AC3E}">
        <p14:creationId xmlns:p14="http://schemas.microsoft.com/office/powerpoint/2010/main" val="17642109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CFE5-183C-9C4D-A3D7-36181896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LHCb previous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2B755-3713-0E4D-A2B9-E387804CF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39F0B-1DAE-5E45-B4A3-249126DA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036A1-D492-6A4A-B41A-1748E9EF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C196D-8A11-CB4C-9462-6DD02282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80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9C4EA-6A8A-8743-BCF2-A5D853054960}"/>
              </a:ext>
            </a:extLst>
          </p:cNvPr>
          <p:cNvSpPr txBox="1"/>
          <p:nvPr/>
        </p:nvSpPr>
        <p:spPr>
          <a:xfrm>
            <a:off x="10085294" y="1147303"/>
            <a:ext cx="18261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arXiv:1705.04468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64E0F-85B5-AE44-8776-226B2CE2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3404"/>
            <a:ext cx="12192000" cy="43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878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CFE5-183C-9C4D-A3D7-36181896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LHCb previous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2B755-3713-0E4D-A2B9-E387804CF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39F0B-1DAE-5E45-B4A3-249126DA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036A1-D492-6A4A-B41A-1748E9EF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C196D-8A11-CB4C-9462-6DD02282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81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F9C4EA-6A8A-8743-BCF2-A5D853054960}"/>
              </a:ext>
            </a:extLst>
          </p:cNvPr>
          <p:cNvSpPr txBox="1"/>
          <p:nvPr/>
        </p:nvSpPr>
        <p:spPr>
          <a:xfrm>
            <a:off x="10085294" y="1147303"/>
            <a:ext cx="18261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N" dirty="0"/>
              <a:t>arXiv:1705.04468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8BD92-A946-9E47-9BED-4EF2340AF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541"/>
            <a:ext cx="12192000" cy="42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237D-0DE3-7C41-8E6C-540CB7F9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How to probe proton?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DB7B1-5BB7-EC46-81E7-17CEC537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2022/01/06</a:t>
            </a:r>
            <a:endParaRPr lang="zh-CN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E015-73E6-2142-8D07-6CAD71F1E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Probing proton structure at LHCb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9DC20-E39A-E445-990B-2E7B6321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40284-EE21-4701-B757-2BBBDA029130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F2757-F387-6042-A62F-86C33499E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03" y="1281437"/>
            <a:ext cx="4525963" cy="2545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068FA-ECF9-4A49-A46F-F1D970015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47" y="1281437"/>
            <a:ext cx="4525960" cy="2545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87C3D4-FE1D-4B46-9B28-7C6041082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04" y="3863133"/>
            <a:ext cx="4525961" cy="2545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56241B-829A-C440-B507-B1038E48C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47" y="3863131"/>
            <a:ext cx="4525960" cy="25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4256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y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演示文稿1" id="{F08560FC-D54E-4534-BE7C-1B9165C7C5B1}" vid="{13A73704-8A27-4BE6-8E48-0535168E7337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10449</TotalTime>
  <Words>3986</Words>
  <Application>Microsoft Macintosh PowerPoint</Application>
  <PresentationFormat>Widescreen</PresentationFormat>
  <Paragraphs>719</Paragraphs>
  <Slides>81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Arial Unicode MS</vt:lpstr>
      <vt:lpstr>ff-meta-serif-web-pro</vt:lpstr>
      <vt:lpstr>KaiTi</vt:lpstr>
      <vt:lpstr>Songti SC</vt:lpstr>
      <vt:lpstr>Arial</vt:lpstr>
      <vt:lpstr>Calibri</vt:lpstr>
      <vt:lpstr>Calibri Light</vt:lpstr>
      <vt:lpstr>Cambria Math</vt:lpstr>
      <vt:lpstr>Comic Sans MS</vt:lpstr>
      <vt:lpstr>Wingdings</vt:lpstr>
      <vt:lpstr>Wingdings 2</vt:lpstr>
      <vt:lpstr>HDOfficeLightV0</vt:lpstr>
      <vt:lpstr>my2</vt:lpstr>
      <vt:lpstr>Probing proton structure at LHCb</vt:lpstr>
      <vt:lpstr>Outline</vt:lpstr>
      <vt:lpstr>The proton in the spotlight</vt:lpstr>
      <vt:lpstr>About proton</vt:lpstr>
      <vt:lpstr>Quark model</vt:lpstr>
      <vt:lpstr>Parton model</vt:lpstr>
      <vt:lpstr>Quark parton model (QPM)</vt:lpstr>
      <vt:lpstr>Deep Inelastic Scattering (DIS)</vt:lpstr>
      <vt:lpstr>How to probe proton?</vt:lpstr>
      <vt:lpstr>The paradox </vt:lpstr>
      <vt:lpstr>Proton PDFs</vt:lpstr>
      <vt:lpstr>PDFs parameterisations</vt:lpstr>
      <vt:lpstr>DGLAP function?</vt:lpstr>
      <vt:lpstr>Hadron collider</vt:lpstr>
      <vt:lpstr>Hadron collider</vt:lpstr>
      <vt:lpstr>Impacts from PDFs</vt:lpstr>
      <vt:lpstr>Impacts from PDFs</vt:lpstr>
      <vt:lpstr>Impacts from PDFs</vt:lpstr>
      <vt:lpstr>LHCb detector</vt:lpstr>
      <vt:lpstr>EW physics @ LHCb</vt:lpstr>
      <vt:lpstr>EW physics @ LHCb</vt:lpstr>
      <vt:lpstr>LHCb data and PDFs</vt:lpstr>
      <vt:lpstr>Z boson production cross-section measurement</vt:lpstr>
      <vt:lpstr>Motivation </vt:lpstr>
      <vt:lpstr>Results from SeaQuest </vt:lpstr>
      <vt:lpstr>A confirmation from the LHCb?</vt:lpstr>
      <vt:lpstr>Event selection</vt:lpstr>
      <vt:lpstr>Strategy: cross-section measurement</vt:lpstr>
      <vt:lpstr>Corrections</vt:lpstr>
      <vt:lpstr>Systematic uncertainties</vt:lpstr>
      <vt:lpstr>Differential cross section: Z-rapidity</vt:lpstr>
      <vt:lpstr>Differential cross section: Z-p_T and ϕ_η^∗</vt:lpstr>
      <vt:lpstr>Double differential cross-section</vt:lpstr>
      <vt:lpstr>Integrated cross section </vt:lpstr>
      <vt:lpstr>Intrisic charm</vt:lpstr>
      <vt:lpstr>Intrinsic charm</vt:lpstr>
      <vt:lpstr>Intrisic charm: Experiments</vt:lpstr>
      <vt:lpstr>How to probe intrinsic charm at LHCb?</vt:lpstr>
      <vt:lpstr>Event selection</vt:lpstr>
      <vt:lpstr>Jet and c-jet</vt:lpstr>
      <vt:lpstr>C-jet tagger efficiency</vt:lpstr>
      <vt:lpstr>Uncertainty</vt:lpstr>
      <vt:lpstr>Results</vt:lpstr>
      <vt:lpstr>Prospects</vt:lpstr>
      <vt:lpstr>What can be done further at LHCb?</vt:lpstr>
      <vt:lpstr>W boson charge asymmetry</vt:lpstr>
      <vt:lpstr>W boson charge asymmetry</vt:lpstr>
      <vt:lpstr>W cross section measurement</vt:lpstr>
      <vt:lpstr>Z angular coefficient measurement </vt:lpstr>
      <vt:lpstr>V+Jet and other measurements </vt:lpstr>
      <vt:lpstr>Summary</vt:lpstr>
      <vt:lpstr>Physics @LHCb</vt:lpstr>
      <vt:lpstr>Backup</vt:lpstr>
      <vt:lpstr>Parton-Parton interactions</vt:lpstr>
      <vt:lpstr>PDFs analyses</vt:lpstr>
      <vt:lpstr>DGLAP function </vt:lpstr>
      <vt:lpstr>E906/SeaQuest experiment @Fermilab</vt:lpstr>
      <vt:lpstr>New Muon Collaboration (NMC) </vt:lpstr>
      <vt:lpstr>Flavor asymmetry in light quark sea</vt:lpstr>
      <vt:lpstr>ϕ_η^∗  angle</vt:lpstr>
      <vt:lpstr>Correlation matrix</vt:lpstr>
      <vt:lpstr>TMD</vt:lpstr>
      <vt:lpstr>TMD</vt:lpstr>
      <vt:lpstr>Boer-Mulders function</vt:lpstr>
      <vt:lpstr>Boer-Mulders function</vt:lpstr>
      <vt:lpstr>Boer-Mulders function</vt:lpstr>
      <vt:lpstr>Boer-Mulders function</vt:lpstr>
      <vt:lpstr>Boer-Mulders function</vt:lpstr>
      <vt:lpstr>Boer-Mulders function</vt:lpstr>
      <vt:lpstr>Target luminosity</vt:lpstr>
      <vt:lpstr>F_2 (x,Q^2) results</vt:lpstr>
      <vt:lpstr>Leading-Order and Higher-Order amplitudes </vt:lpstr>
      <vt:lpstr>Higher-Order calculation</vt:lpstr>
      <vt:lpstr>Higher-Order calculation: resummation</vt:lpstr>
      <vt:lpstr>Higher-Order calculation: Collins-Soper-Sterman</vt:lpstr>
      <vt:lpstr>Fixed-Order vs. Resummation</vt:lpstr>
      <vt:lpstr>Impacts from the future LHCb data </vt:lpstr>
      <vt:lpstr>Impacts from the future LHCb data </vt:lpstr>
      <vt:lpstr>Impacts from the future LHCb data </vt:lpstr>
      <vt:lpstr>LHCb previous results</vt:lpstr>
      <vt:lpstr>LHCb previous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Hang Yin</dc:creator>
  <cp:lastModifiedBy>Yin Hang</cp:lastModifiedBy>
  <cp:revision>716</cp:revision>
  <dcterms:created xsi:type="dcterms:W3CDTF">2018-06-22T03:42:13Z</dcterms:created>
  <dcterms:modified xsi:type="dcterms:W3CDTF">2022-01-06T01:42:22Z</dcterms:modified>
</cp:coreProperties>
</file>