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4"/>
  </p:notesMasterIdLst>
  <p:handoutMasterIdLst>
    <p:handoutMasterId r:id="rId45"/>
  </p:handoutMasterIdLst>
  <p:sldIdLst>
    <p:sldId id="1166" r:id="rId2"/>
    <p:sldId id="1263" r:id="rId3"/>
    <p:sldId id="1266" r:id="rId4"/>
    <p:sldId id="1264" r:id="rId5"/>
    <p:sldId id="1270" r:id="rId6"/>
    <p:sldId id="1284" r:id="rId7"/>
    <p:sldId id="300" r:id="rId8"/>
    <p:sldId id="1287" r:id="rId9"/>
    <p:sldId id="1158" r:id="rId10"/>
    <p:sldId id="1279" r:id="rId11"/>
    <p:sldId id="1280" r:id="rId12"/>
    <p:sldId id="1292" r:id="rId13"/>
    <p:sldId id="1275" r:id="rId14"/>
    <p:sldId id="1274" r:id="rId15"/>
    <p:sldId id="1293" r:id="rId16"/>
    <p:sldId id="1268" r:id="rId17"/>
    <p:sldId id="1276" r:id="rId18"/>
    <p:sldId id="1278" r:id="rId19"/>
    <p:sldId id="1285" r:id="rId20"/>
    <p:sldId id="1277" r:id="rId21"/>
    <p:sldId id="1281" r:id="rId22"/>
    <p:sldId id="1286" r:id="rId23"/>
    <p:sldId id="1271" r:id="rId24"/>
    <p:sldId id="1267" r:id="rId25"/>
    <p:sldId id="1265" r:id="rId26"/>
    <p:sldId id="1300" r:id="rId27"/>
    <p:sldId id="1272" r:id="rId28"/>
    <p:sldId id="1288" r:id="rId29"/>
    <p:sldId id="1269" r:id="rId30"/>
    <p:sldId id="290" r:id="rId31"/>
    <p:sldId id="437" r:id="rId32"/>
    <p:sldId id="438" r:id="rId33"/>
    <p:sldId id="1132" r:id="rId34"/>
    <p:sldId id="1291" r:id="rId35"/>
    <p:sldId id="1299" r:id="rId36"/>
    <p:sldId id="1297" r:id="rId37"/>
    <p:sldId id="1294" r:id="rId38"/>
    <p:sldId id="1296" r:id="rId39"/>
    <p:sldId id="1295" r:id="rId40"/>
    <p:sldId id="1273" r:id="rId41"/>
    <p:sldId id="1298" r:id="rId42"/>
    <p:sldId id="1301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2" clrIdx="0"/>
  <p:cmAuthor id="1" name="huaqiao ZHANG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00" autoAdjust="0"/>
    <p:restoredTop sz="94495" autoAdjust="0"/>
  </p:normalViewPr>
  <p:slideViewPr>
    <p:cSldViewPr snapToGrid="0" snapToObjects="1">
      <p:cViewPr>
        <p:scale>
          <a:sx n="106" d="100"/>
          <a:sy n="106" d="100"/>
        </p:scale>
        <p:origin x="1080" y="6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-3608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0AAF85-DE1D-5646-9EDE-7BF367072A8A}" type="doc">
      <dgm:prSet loTypeId="urn:microsoft.com/office/officeart/2005/8/layout/radial2" loCatId="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0C96817-CA47-A94A-A184-020E03970976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err="1"/>
            <a:t>与玻色子耦合</a:t>
          </a:r>
          <a:endParaRPr lang="en-US" dirty="0"/>
        </a:p>
      </dgm:t>
    </dgm:pt>
    <dgm:pt modelId="{8AAF26D6-F15A-FD42-80F1-61D9C0B8BF89}" type="parTrans" cxnId="{8B5ECF10-F883-FD45-BB2F-7C391818B396}">
      <dgm:prSet/>
      <dgm:spPr/>
      <dgm:t>
        <a:bodyPr/>
        <a:lstStyle/>
        <a:p>
          <a:endParaRPr lang="en-US"/>
        </a:p>
      </dgm:t>
    </dgm:pt>
    <dgm:pt modelId="{5D8DA20E-9BD3-0A46-A2AF-FB57DA5CF91B}" type="sibTrans" cxnId="{8B5ECF10-F883-FD45-BB2F-7C391818B396}">
      <dgm:prSet/>
      <dgm:spPr/>
      <dgm:t>
        <a:bodyPr/>
        <a:lstStyle/>
        <a:p>
          <a:endParaRPr lang="en-US"/>
        </a:p>
      </dgm:t>
    </dgm:pt>
    <dgm:pt modelId="{829483BE-9F95-684A-B4FE-751D8FFC216F}">
      <dgm:prSet phldrT="[Text]"/>
      <dgm:spPr>
        <a:ln w="38100">
          <a:solidFill>
            <a:srgbClr val="00B050"/>
          </a:solidFill>
        </a:ln>
      </dgm:spPr>
      <dgm:t>
        <a:bodyPr/>
        <a:lstStyle/>
        <a:p>
          <a:pPr>
            <a:buFont typeface="Wingdings" pitchFamily="2" charset="2"/>
            <a:buChar char="Ø"/>
          </a:pPr>
          <a:r>
            <a:rPr lang="en-US" dirty="0"/>
            <a:t>Higgs</a:t>
          </a:r>
          <a:r>
            <a:rPr lang="zh-CN" altLang="en-US" dirty="0"/>
            <a:t> 机制</a:t>
          </a:r>
          <a:endParaRPr lang="en-US" dirty="0"/>
        </a:p>
      </dgm:t>
    </dgm:pt>
    <dgm:pt modelId="{E554BCF5-ED13-5840-98EC-887274376E87}" type="parTrans" cxnId="{AD961E24-73EE-9C4E-8698-28B41AB90627}">
      <dgm:prSet/>
      <dgm:spPr/>
      <dgm:t>
        <a:bodyPr/>
        <a:lstStyle/>
        <a:p>
          <a:endParaRPr lang="en-US"/>
        </a:p>
      </dgm:t>
    </dgm:pt>
    <dgm:pt modelId="{C8071D4E-E8F4-954E-8334-38A43DE7D27F}" type="sibTrans" cxnId="{AD961E24-73EE-9C4E-8698-28B41AB90627}">
      <dgm:prSet/>
      <dgm:spPr/>
      <dgm:t>
        <a:bodyPr/>
        <a:lstStyle/>
        <a:p>
          <a:endParaRPr lang="en-US"/>
        </a:p>
      </dgm:t>
    </dgm:pt>
    <dgm:pt modelId="{17E67A6E-A5EB-1348-891D-51B270A076F5}">
      <dgm:prSet phldrT="[Text]"/>
      <dgm:spPr>
        <a:ln w="38100">
          <a:solidFill>
            <a:srgbClr val="00B050"/>
          </a:solidFill>
        </a:ln>
      </dgm:spPr>
      <dgm:t>
        <a:bodyPr/>
        <a:lstStyle/>
        <a:p>
          <a:pPr>
            <a:buFont typeface="Wingdings" pitchFamily="2" charset="2"/>
            <a:buChar char="Ø"/>
          </a:pPr>
          <a:r>
            <a:rPr lang="en-US" altLang="zh-CN" dirty="0"/>
            <a:t>2012</a:t>
          </a:r>
          <a:r>
            <a:rPr lang="zh-CN" altLang="en-US" dirty="0"/>
            <a:t>年</a:t>
          </a:r>
          <a:r>
            <a:rPr lang="en-US" dirty="0" err="1"/>
            <a:t>发现希格斯时发现</a:t>
          </a:r>
          <a:endParaRPr lang="en-US" dirty="0"/>
        </a:p>
      </dgm:t>
    </dgm:pt>
    <dgm:pt modelId="{38554AF2-17F9-4849-B9A1-C8CC11EC9A1C}" type="parTrans" cxnId="{179507AF-BFAB-9540-81DB-483299B29607}">
      <dgm:prSet/>
      <dgm:spPr/>
      <dgm:t>
        <a:bodyPr/>
        <a:lstStyle/>
        <a:p>
          <a:endParaRPr lang="en-US"/>
        </a:p>
      </dgm:t>
    </dgm:pt>
    <dgm:pt modelId="{70AA85B4-43A5-C642-9EAB-D9A2699C9BF4}" type="sibTrans" cxnId="{179507AF-BFAB-9540-81DB-483299B29607}">
      <dgm:prSet/>
      <dgm:spPr/>
      <dgm:t>
        <a:bodyPr/>
        <a:lstStyle/>
        <a:p>
          <a:endParaRPr lang="en-US"/>
        </a:p>
      </dgm:t>
    </dgm:pt>
    <dgm:pt modelId="{CC1ABF3E-F328-5442-9775-644B9F618C3E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 err="1"/>
            <a:t>与费米子耦合</a:t>
          </a:r>
          <a:endParaRPr lang="en-US" dirty="0"/>
        </a:p>
      </dgm:t>
    </dgm:pt>
    <dgm:pt modelId="{4B39BCE4-9E1D-EE47-84CC-BE94E76EBE03}" type="parTrans" cxnId="{D7932F0B-D290-874C-B225-BACCDBA3E517}">
      <dgm:prSet/>
      <dgm:spPr/>
      <dgm:t>
        <a:bodyPr/>
        <a:lstStyle/>
        <a:p>
          <a:endParaRPr lang="en-US"/>
        </a:p>
      </dgm:t>
    </dgm:pt>
    <dgm:pt modelId="{96A4626C-7DB5-AC47-9C22-F83F27D3EDB7}" type="sibTrans" cxnId="{D7932F0B-D290-874C-B225-BACCDBA3E517}">
      <dgm:prSet/>
      <dgm:spPr/>
      <dgm:t>
        <a:bodyPr/>
        <a:lstStyle/>
        <a:p>
          <a:endParaRPr lang="en-US"/>
        </a:p>
      </dgm:t>
    </dgm:pt>
    <dgm:pt modelId="{4FD14845-4392-364C-A5E8-A1A1E3299037}">
      <dgm:prSet phldrT="[Text]"/>
      <dgm:spPr>
        <a:ln w="38100">
          <a:solidFill>
            <a:srgbClr val="00B0F0"/>
          </a:solidFill>
        </a:ln>
      </dgm:spPr>
      <dgm:t>
        <a:bodyPr/>
        <a:lstStyle/>
        <a:p>
          <a:pPr>
            <a:buFont typeface="Wingdings" pitchFamily="2" charset="2"/>
            <a:buChar char="Ø"/>
          </a:pPr>
          <a:r>
            <a:rPr lang="en-US" b="1" dirty="0" err="1">
              <a:solidFill>
                <a:srgbClr val="FF0000"/>
              </a:solidFill>
            </a:rPr>
            <a:t>第五种力</a:t>
          </a:r>
          <a:endParaRPr lang="en-US" b="1" dirty="0">
            <a:solidFill>
              <a:srgbClr val="FF0000"/>
            </a:solidFill>
          </a:endParaRPr>
        </a:p>
      </dgm:t>
    </dgm:pt>
    <dgm:pt modelId="{24375158-D9C9-7F41-A049-8A80A1373777}" type="parTrans" cxnId="{7B20F4C3-7BF5-1C47-90DC-8235FC2CAD3F}">
      <dgm:prSet/>
      <dgm:spPr/>
      <dgm:t>
        <a:bodyPr/>
        <a:lstStyle/>
        <a:p>
          <a:endParaRPr lang="en-US"/>
        </a:p>
      </dgm:t>
    </dgm:pt>
    <dgm:pt modelId="{614EC4D8-354C-6443-B5E9-E31890CB91D6}" type="sibTrans" cxnId="{7B20F4C3-7BF5-1C47-90DC-8235FC2CAD3F}">
      <dgm:prSet/>
      <dgm:spPr/>
      <dgm:t>
        <a:bodyPr/>
        <a:lstStyle/>
        <a:p>
          <a:endParaRPr lang="en-US"/>
        </a:p>
      </dgm:t>
    </dgm:pt>
    <dgm:pt modelId="{B8AC6C1B-49EE-9A47-A200-F66012E9E3E5}">
      <dgm:prSet phldrT="[Text]"/>
      <dgm:spPr>
        <a:ln w="38100">
          <a:solidFill>
            <a:srgbClr val="00B0F0"/>
          </a:solidFill>
        </a:ln>
      </dgm:spPr>
      <dgm:t>
        <a:bodyPr/>
        <a:lstStyle/>
        <a:p>
          <a:pPr>
            <a:buFont typeface="Wingdings" pitchFamily="2" charset="2"/>
            <a:buChar char="Ø"/>
          </a:pPr>
          <a:r>
            <a:rPr lang="en-US" b="1" dirty="0" err="1">
              <a:solidFill>
                <a:schemeClr val="tx1"/>
              </a:solidFill>
            </a:rPr>
            <a:t>截止目前</a:t>
          </a:r>
          <a:r>
            <a:rPr lang="zh-CN" altLang="en-US" b="1" dirty="0">
              <a:solidFill>
                <a:srgbClr val="FF0000"/>
              </a:solidFill>
            </a:rPr>
            <a:t>发现三种</a:t>
          </a:r>
          <a:r>
            <a:rPr lang="en-US" altLang="zh-CN" dirty="0"/>
            <a:t>(</a:t>
          </a:r>
          <a:r>
            <a:rPr lang="zh-CN" altLang="en-US" dirty="0"/>
            <a:t>第三代</a:t>
          </a:r>
          <a:r>
            <a:rPr lang="en-US" altLang="zh-CN" dirty="0"/>
            <a:t>)</a:t>
          </a:r>
          <a:endParaRPr lang="en-US" dirty="0"/>
        </a:p>
      </dgm:t>
    </dgm:pt>
    <dgm:pt modelId="{346C22F6-C329-BD49-AEBA-267A31E68A6B}" type="parTrans" cxnId="{A4FB68BA-A78F-A44F-B61F-59D231E8FF59}">
      <dgm:prSet/>
      <dgm:spPr/>
      <dgm:t>
        <a:bodyPr/>
        <a:lstStyle/>
        <a:p>
          <a:endParaRPr lang="en-US"/>
        </a:p>
      </dgm:t>
    </dgm:pt>
    <dgm:pt modelId="{29A4765A-5595-F04D-8FCE-C1AC4DD4E819}" type="sibTrans" cxnId="{A4FB68BA-A78F-A44F-B61F-59D231E8FF59}">
      <dgm:prSet/>
      <dgm:spPr/>
      <dgm:t>
        <a:bodyPr/>
        <a:lstStyle/>
        <a:p>
          <a:endParaRPr lang="en-US"/>
        </a:p>
      </dgm:t>
    </dgm:pt>
    <dgm:pt modelId="{02D0BE4C-A17F-AB40-BB38-5B3C983431BF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err="1">
              <a:solidFill>
                <a:schemeClr val="dk1">
                  <a:hueOff val="0"/>
                  <a:satOff val="0"/>
                  <a:lumOff val="0"/>
                  <a:alpha val="43000"/>
                </a:schemeClr>
              </a:solidFill>
            </a:rPr>
            <a:t>与自己自耦合</a:t>
          </a:r>
          <a:endParaRPr lang="en-US" dirty="0">
            <a:solidFill>
              <a:schemeClr val="dk1">
                <a:hueOff val="0"/>
                <a:satOff val="0"/>
                <a:lumOff val="0"/>
                <a:alpha val="43000"/>
              </a:schemeClr>
            </a:solidFill>
          </a:endParaRPr>
        </a:p>
      </dgm:t>
    </dgm:pt>
    <dgm:pt modelId="{6F45B9E9-46A0-D94A-A193-48F0A306A40E}" type="parTrans" cxnId="{E7146F89-BE9A-BF4D-A977-7AD037104F97}">
      <dgm:prSet/>
      <dgm:spPr/>
      <dgm:t>
        <a:bodyPr/>
        <a:lstStyle/>
        <a:p>
          <a:endParaRPr lang="en-US"/>
        </a:p>
      </dgm:t>
    </dgm:pt>
    <dgm:pt modelId="{FD18687D-02E0-D548-AFB9-4DBFBE479A2E}" type="sibTrans" cxnId="{E7146F89-BE9A-BF4D-A977-7AD037104F97}">
      <dgm:prSet/>
      <dgm:spPr/>
      <dgm:t>
        <a:bodyPr/>
        <a:lstStyle/>
        <a:p>
          <a:endParaRPr lang="en-US"/>
        </a:p>
      </dgm:t>
    </dgm:pt>
    <dgm:pt modelId="{2E68E6F4-AF66-6B46-984E-DB60F3CA6DD4}">
      <dgm:prSet phldrT="[Text]"/>
      <dgm:spPr>
        <a:ln w="31750">
          <a:solidFill>
            <a:srgbClr val="FFC000">
              <a:alpha val="49000"/>
            </a:srgbClr>
          </a:solidFill>
        </a:ln>
      </dgm:spPr>
      <dgm:t>
        <a:bodyPr/>
        <a:lstStyle/>
        <a:p>
          <a:pPr>
            <a:buFont typeface="Wingdings" pitchFamily="2" charset="2"/>
            <a:buChar char="Ø"/>
          </a:pPr>
          <a:r>
            <a:rPr lang="en-US" b="1" dirty="0" err="1">
              <a:solidFill>
                <a:srgbClr val="FF0000">
                  <a:alpha val="51000"/>
                </a:srgbClr>
              </a:solidFill>
            </a:rPr>
            <a:t>第六种力</a:t>
          </a:r>
          <a:endParaRPr lang="en-US" b="1" dirty="0">
            <a:solidFill>
              <a:srgbClr val="FF0000">
                <a:alpha val="51000"/>
              </a:srgbClr>
            </a:solidFill>
          </a:endParaRPr>
        </a:p>
      </dgm:t>
    </dgm:pt>
    <dgm:pt modelId="{CC231F71-9111-C845-B88E-5319F7527817}" type="parTrans" cxnId="{C365FF12-E087-C447-8666-DD7C80ECB65F}">
      <dgm:prSet/>
      <dgm:spPr/>
      <dgm:t>
        <a:bodyPr/>
        <a:lstStyle/>
        <a:p>
          <a:endParaRPr lang="en-US"/>
        </a:p>
      </dgm:t>
    </dgm:pt>
    <dgm:pt modelId="{5753290F-79A8-D94D-BD31-848F65AFE058}" type="sibTrans" cxnId="{C365FF12-E087-C447-8666-DD7C80ECB65F}">
      <dgm:prSet/>
      <dgm:spPr/>
      <dgm:t>
        <a:bodyPr/>
        <a:lstStyle/>
        <a:p>
          <a:endParaRPr lang="en-US"/>
        </a:p>
      </dgm:t>
    </dgm:pt>
    <dgm:pt modelId="{E1E2C2C9-4A19-8E49-B1AF-EE5CBE135DFA}">
      <dgm:prSet phldrT="[Text]"/>
      <dgm:spPr>
        <a:ln w="31750">
          <a:solidFill>
            <a:srgbClr val="FFC000">
              <a:alpha val="49000"/>
            </a:srgbClr>
          </a:solidFill>
        </a:ln>
      </dgm:spPr>
      <dgm:t>
        <a:bodyPr/>
        <a:lstStyle/>
        <a:p>
          <a:pPr>
            <a:buFont typeface="Wingdings" pitchFamily="2" charset="2"/>
            <a:buChar char="Ø"/>
          </a:pPr>
          <a:r>
            <a:rPr lang="en-US" dirty="0">
              <a:solidFill>
                <a:schemeClr val="tx1">
                  <a:alpha val="51000"/>
                </a:schemeClr>
              </a:solidFill>
            </a:rPr>
            <a:t>LHC取数到</a:t>
          </a:r>
          <a:r>
            <a:rPr lang="en-US" altLang="zh-CN" dirty="0">
              <a:solidFill>
                <a:schemeClr val="tx1">
                  <a:alpha val="51000"/>
                </a:schemeClr>
              </a:solidFill>
            </a:rPr>
            <a:t>2035</a:t>
          </a:r>
          <a:r>
            <a:rPr lang="zh-CN" altLang="en-US" dirty="0">
              <a:solidFill>
                <a:schemeClr val="tx1">
                  <a:alpha val="51000"/>
                </a:schemeClr>
              </a:solidFill>
            </a:rPr>
            <a:t>年发现？</a:t>
          </a:r>
          <a:endParaRPr lang="en-US" dirty="0">
            <a:solidFill>
              <a:schemeClr val="tx1">
                <a:alpha val="51000"/>
              </a:schemeClr>
            </a:solidFill>
          </a:endParaRPr>
        </a:p>
      </dgm:t>
    </dgm:pt>
    <dgm:pt modelId="{53DDD3D5-61EF-5E40-803C-1069390AA557}" type="parTrans" cxnId="{808C45A1-C878-A142-8947-E5C9937CC976}">
      <dgm:prSet/>
      <dgm:spPr/>
      <dgm:t>
        <a:bodyPr/>
        <a:lstStyle/>
        <a:p>
          <a:endParaRPr lang="en-US"/>
        </a:p>
      </dgm:t>
    </dgm:pt>
    <dgm:pt modelId="{CF26C894-B0B5-AC48-9C3B-64B34E650FB6}" type="sibTrans" cxnId="{808C45A1-C878-A142-8947-E5C9937CC976}">
      <dgm:prSet/>
      <dgm:spPr/>
      <dgm:t>
        <a:bodyPr/>
        <a:lstStyle/>
        <a:p>
          <a:endParaRPr lang="en-US"/>
        </a:p>
      </dgm:t>
    </dgm:pt>
    <dgm:pt modelId="{8A529BB2-088D-BB4F-A7F7-3BF4FBE7A00C}" type="pres">
      <dgm:prSet presAssocID="{430AAF85-DE1D-5646-9EDE-7BF367072A8A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0F983FF1-B14E-084F-B1D9-E865267F28C5}" type="pres">
      <dgm:prSet presAssocID="{430AAF85-DE1D-5646-9EDE-7BF367072A8A}" presName="cycle" presStyleCnt="0"/>
      <dgm:spPr/>
    </dgm:pt>
    <dgm:pt modelId="{D0CB858C-2ACB-D844-9CC9-0B94B411D934}" type="pres">
      <dgm:prSet presAssocID="{430AAF85-DE1D-5646-9EDE-7BF367072A8A}" presName="centerShape" presStyleCnt="0"/>
      <dgm:spPr/>
    </dgm:pt>
    <dgm:pt modelId="{047CBEE6-E0DE-C347-B1B7-F75BF74822C5}" type="pres">
      <dgm:prSet presAssocID="{430AAF85-DE1D-5646-9EDE-7BF367072A8A}" presName="connSite" presStyleLbl="node1" presStyleIdx="0" presStyleCnt="4"/>
      <dgm:spPr/>
    </dgm:pt>
    <dgm:pt modelId="{CD4D0B8C-9E7F-164B-A5F3-5AFE4E667CDF}" type="pres">
      <dgm:prSet presAssocID="{430AAF85-DE1D-5646-9EDE-7BF367072A8A}" presName="visible" presStyleLbl="node1" presStyleIdx="0" presStyleCnt="4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7420" t="9090" r="7420" b="9090"/>
          </a:stretch>
        </a:blipFill>
      </dgm:spPr>
    </dgm:pt>
    <dgm:pt modelId="{47EDCC8C-62D7-A64D-AA8F-7C6D484CA8B4}" type="pres">
      <dgm:prSet presAssocID="{8AAF26D6-F15A-FD42-80F1-61D9C0B8BF89}" presName="Name25" presStyleLbl="parChTrans1D1" presStyleIdx="0" presStyleCnt="3"/>
      <dgm:spPr/>
    </dgm:pt>
    <dgm:pt modelId="{047A637C-CB35-E147-9A77-716FAB3367AD}" type="pres">
      <dgm:prSet presAssocID="{80C96817-CA47-A94A-A184-020E03970976}" presName="node" presStyleCnt="0"/>
      <dgm:spPr/>
    </dgm:pt>
    <dgm:pt modelId="{6173E8DA-F396-2D40-A66B-321791AA3BB9}" type="pres">
      <dgm:prSet presAssocID="{80C96817-CA47-A94A-A184-020E03970976}" presName="parentNode" presStyleLbl="node1" presStyleIdx="1" presStyleCnt="4" custScaleX="100312">
        <dgm:presLayoutVars>
          <dgm:chMax val="1"/>
          <dgm:bulletEnabled val="1"/>
        </dgm:presLayoutVars>
      </dgm:prSet>
      <dgm:spPr/>
    </dgm:pt>
    <dgm:pt modelId="{B18D6BD2-1C1A-1845-BBA1-F3621D2677BA}" type="pres">
      <dgm:prSet presAssocID="{80C96817-CA47-A94A-A184-020E03970976}" presName="childNode" presStyleLbl="revTx" presStyleIdx="0" presStyleCnt="3">
        <dgm:presLayoutVars>
          <dgm:bulletEnabled val="1"/>
        </dgm:presLayoutVars>
      </dgm:prSet>
      <dgm:spPr/>
    </dgm:pt>
    <dgm:pt modelId="{135D546A-A04B-A941-9450-1EE7532692BC}" type="pres">
      <dgm:prSet presAssocID="{4B39BCE4-9E1D-EE47-84CC-BE94E76EBE03}" presName="Name25" presStyleLbl="parChTrans1D1" presStyleIdx="1" presStyleCnt="3"/>
      <dgm:spPr/>
    </dgm:pt>
    <dgm:pt modelId="{662AE52E-DC30-F34A-B307-9136A10CC23F}" type="pres">
      <dgm:prSet presAssocID="{CC1ABF3E-F328-5442-9775-644B9F618C3E}" presName="node" presStyleCnt="0"/>
      <dgm:spPr/>
    </dgm:pt>
    <dgm:pt modelId="{6AD3A55B-956A-C64B-BF79-3D861E994434}" type="pres">
      <dgm:prSet presAssocID="{CC1ABF3E-F328-5442-9775-644B9F618C3E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045C45E5-E3D4-CE4E-9077-9CA9E0F88CB9}" type="pres">
      <dgm:prSet presAssocID="{CC1ABF3E-F328-5442-9775-644B9F618C3E}" presName="childNode" presStyleLbl="revTx" presStyleIdx="1" presStyleCnt="3">
        <dgm:presLayoutVars>
          <dgm:bulletEnabled val="1"/>
        </dgm:presLayoutVars>
      </dgm:prSet>
      <dgm:spPr/>
    </dgm:pt>
    <dgm:pt modelId="{3E1902DC-3FF4-5447-A103-3D9C379266D3}" type="pres">
      <dgm:prSet presAssocID="{6F45B9E9-46A0-D94A-A193-48F0A306A40E}" presName="Name25" presStyleLbl="parChTrans1D1" presStyleIdx="2" presStyleCnt="3"/>
      <dgm:spPr/>
    </dgm:pt>
    <dgm:pt modelId="{B08F2BC9-CC04-124D-B852-2074BBC37E31}" type="pres">
      <dgm:prSet presAssocID="{02D0BE4C-A17F-AB40-BB38-5B3C983431BF}" presName="node" presStyleCnt="0"/>
      <dgm:spPr/>
    </dgm:pt>
    <dgm:pt modelId="{32B57B47-653C-B249-9197-D1A866E80249}" type="pres">
      <dgm:prSet presAssocID="{02D0BE4C-A17F-AB40-BB38-5B3C983431BF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60D6EBEE-80F7-0C48-BEE3-4BC1B629351B}" type="pres">
      <dgm:prSet presAssocID="{02D0BE4C-A17F-AB40-BB38-5B3C983431BF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D7932F0B-D290-874C-B225-BACCDBA3E517}" srcId="{430AAF85-DE1D-5646-9EDE-7BF367072A8A}" destId="{CC1ABF3E-F328-5442-9775-644B9F618C3E}" srcOrd="1" destOrd="0" parTransId="{4B39BCE4-9E1D-EE47-84CC-BE94E76EBE03}" sibTransId="{96A4626C-7DB5-AC47-9C22-F83F27D3EDB7}"/>
    <dgm:cxn modelId="{8B5ECF10-F883-FD45-BB2F-7C391818B396}" srcId="{430AAF85-DE1D-5646-9EDE-7BF367072A8A}" destId="{80C96817-CA47-A94A-A184-020E03970976}" srcOrd="0" destOrd="0" parTransId="{8AAF26D6-F15A-FD42-80F1-61D9C0B8BF89}" sibTransId="{5D8DA20E-9BD3-0A46-A2AF-FB57DA5CF91B}"/>
    <dgm:cxn modelId="{FADA8811-8FF6-0947-BD4D-4ED89A5E6FD2}" type="presOf" srcId="{4B39BCE4-9E1D-EE47-84CC-BE94E76EBE03}" destId="{135D546A-A04B-A941-9450-1EE7532692BC}" srcOrd="0" destOrd="0" presId="urn:microsoft.com/office/officeart/2005/8/layout/radial2"/>
    <dgm:cxn modelId="{C365FF12-E087-C447-8666-DD7C80ECB65F}" srcId="{02D0BE4C-A17F-AB40-BB38-5B3C983431BF}" destId="{2E68E6F4-AF66-6B46-984E-DB60F3CA6DD4}" srcOrd="0" destOrd="0" parTransId="{CC231F71-9111-C845-B88E-5319F7527817}" sibTransId="{5753290F-79A8-D94D-BD31-848F65AFE058}"/>
    <dgm:cxn modelId="{AFC4D613-D68E-A741-BD64-17E6F66B5625}" type="presOf" srcId="{17E67A6E-A5EB-1348-891D-51B270A076F5}" destId="{B18D6BD2-1C1A-1845-BBA1-F3621D2677BA}" srcOrd="0" destOrd="1" presId="urn:microsoft.com/office/officeart/2005/8/layout/radial2"/>
    <dgm:cxn modelId="{6EF97314-5FA4-8444-A83E-952DB4C0203A}" type="presOf" srcId="{E1E2C2C9-4A19-8E49-B1AF-EE5CBE135DFA}" destId="{60D6EBEE-80F7-0C48-BEE3-4BC1B629351B}" srcOrd="0" destOrd="1" presId="urn:microsoft.com/office/officeart/2005/8/layout/radial2"/>
    <dgm:cxn modelId="{32364A18-E11F-0946-A822-BB22C798CA4A}" type="presOf" srcId="{80C96817-CA47-A94A-A184-020E03970976}" destId="{6173E8DA-F396-2D40-A66B-321791AA3BB9}" srcOrd="0" destOrd="0" presId="urn:microsoft.com/office/officeart/2005/8/layout/radial2"/>
    <dgm:cxn modelId="{AD961E24-73EE-9C4E-8698-28B41AB90627}" srcId="{80C96817-CA47-A94A-A184-020E03970976}" destId="{829483BE-9F95-684A-B4FE-751D8FFC216F}" srcOrd="0" destOrd="0" parTransId="{E554BCF5-ED13-5840-98EC-887274376E87}" sibTransId="{C8071D4E-E8F4-954E-8334-38A43DE7D27F}"/>
    <dgm:cxn modelId="{7E4A9149-5FFE-444D-AFD1-830B76237BFB}" type="presOf" srcId="{CC1ABF3E-F328-5442-9775-644B9F618C3E}" destId="{6AD3A55B-956A-C64B-BF79-3D861E994434}" srcOrd="0" destOrd="0" presId="urn:microsoft.com/office/officeart/2005/8/layout/radial2"/>
    <dgm:cxn modelId="{2E6A144E-771A-D149-87E5-96C6D1197D97}" type="presOf" srcId="{2E68E6F4-AF66-6B46-984E-DB60F3CA6DD4}" destId="{60D6EBEE-80F7-0C48-BEE3-4BC1B629351B}" srcOrd="0" destOrd="0" presId="urn:microsoft.com/office/officeart/2005/8/layout/radial2"/>
    <dgm:cxn modelId="{7AEA1973-7635-0C4A-A5C3-619859108D37}" type="presOf" srcId="{6F45B9E9-46A0-D94A-A193-48F0A306A40E}" destId="{3E1902DC-3FF4-5447-A103-3D9C379266D3}" srcOrd="0" destOrd="0" presId="urn:microsoft.com/office/officeart/2005/8/layout/radial2"/>
    <dgm:cxn modelId="{C1FFA27D-90B4-F044-BE4F-E71E03A639DE}" type="presOf" srcId="{4FD14845-4392-364C-A5E8-A1A1E3299037}" destId="{045C45E5-E3D4-CE4E-9077-9CA9E0F88CB9}" srcOrd="0" destOrd="0" presId="urn:microsoft.com/office/officeart/2005/8/layout/radial2"/>
    <dgm:cxn modelId="{E7146F89-BE9A-BF4D-A977-7AD037104F97}" srcId="{430AAF85-DE1D-5646-9EDE-7BF367072A8A}" destId="{02D0BE4C-A17F-AB40-BB38-5B3C983431BF}" srcOrd="2" destOrd="0" parTransId="{6F45B9E9-46A0-D94A-A193-48F0A306A40E}" sibTransId="{FD18687D-02E0-D548-AFB9-4DBFBE479A2E}"/>
    <dgm:cxn modelId="{808C45A1-C878-A142-8947-E5C9937CC976}" srcId="{02D0BE4C-A17F-AB40-BB38-5B3C983431BF}" destId="{E1E2C2C9-4A19-8E49-B1AF-EE5CBE135DFA}" srcOrd="1" destOrd="0" parTransId="{53DDD3D5-61EF-5E40-803C-1069390AA557}" sibTransId="{CF26C894-B0B5-AC48-9C3B-64B34E650FB6}"/>
    <dgm:cxn modelId="{179507AF-BFAB-9540-81DB-483299B29607}" srcId="{80C96817-CA47-A94A-A184-020E03970976}" destId="{17E67A6E-A5EB-1348-891D-51B270A076F5}" srcOrd="1" destOrd="0" parTransId="{38554AF2-17F9-4849-B9A1-C8CC11EC9A1C}" sibTransId="{70AA85B4-43A5-C642-9EAB-D9A2699C9BF4}"/>
    <dgm:cxn modelId="{A4FB68BA-A78F-A44F-B61F-59D231E8FF59}" srcId="{CC1ABF3E-F328-5442-9775-644B9F618C3E}" destId="{B8AC6C1B-49EE-9A47-A200-F66012E9E3E5}" srcOrd="1" destOrd="0" parTransId="{346C22F6-C329-BD49-AEBA-267A31E68A6B}" sibTransId="{29A4765A-5595-F04D-8FCE-C1AC4DD4E819}"/>
    <dgm:cxn modelId="{9D9D3FBB-9CB6-9E46-BA39-1D6FEF7ABAC8}" type="presOf" srcId="{B8AC6C1B-49EE-9A47-A200-F66012E9E3E5}" destId="{045C45E5-E3D4-CE4E-9077-9CA9E0F88CB9}" srcOrd="0" destOrd="1" presId="urn:microsoft.com/office/officeart/2005/8/layout/radial2"/>
    <dgm:cxn modelId="{7B20F4C3-7BF5-1C47-90DC-8235FC2CAD3F}" srcId="{CC1ABF3E-F328-5442-9775-644B9F618C3E}" destId="{4FD14845-4392-364C-A5E8-A1A1E3299037}" srcOrd="0" destOrd="0" parTransId="{24375158-D9C9-7F41-A049-8A80A1373777}" sibTransId="{614EC4D8-354C-6443-B5E9-E31890CB91D6}"/>
    <dgm:cxn modelId="{C94644D8-7B43-2144-8D08-BAF64CE19CB7}" type="presOf" srcId="{02D0BE4C-A17F-AB40-BB38-5B3C983431BF}" destId="{32B57B47-653C-B249-9197-D1A866E80249}" srcOrd="0" destOrd="0" presId="urn:microsoft.com/office/officeart/2005/8/layout/radial2"/>
    <dgm:cxn modelId="{C6A618E6-7F2B-714D-BDA6-E2286ABCA6B0}" type="presOf" srcId="{430AAF85-DE1D-5646-9EDE-7BF367072A8A}" destId="{8A529BB2-088D-BB4F-A7F7-3BF4FBE7A00C}" srcOrd="0" destOrd="0" presId="urn:microsoft.com/office/officeart/2005/8/layout/radial2"/>
    <dgm:cxn modelId="{DB0DFFEB-03DA-C046-BC9E-B1CCA0D0BB77}" type="presOf" srcId="{829483BE-9F95-684A-B4FE-751D8FFC216F}" destId="{B18D6BD2-1C1A-1845-BBA1-F3621D2677BA}" srcOrd="0" destOrd="0" presId="urn:microsoft.com/office/officeart/2005/8/layout/radial2"/>
    <dgm:cxn modelId="{63678AFA-9407-834A-8767-5888006A7CA0}" type="presOf" srcId="{8AAF26D6-F15A-FD42-80F1-61D9C0B8BF89}" destId="{47EDCC8C-62D7-A64D-AA8F-7C6D484CA8B4}" srcOrd="0" destOrd="0" presId="urn:microsoft.com/office/officeart/2005/8/layout/radial2"/>
    <dgm:cxn modelId="{6C8355D6-B02F-A242-8846-FA7FE05BFD01}" type="presParOf" srcId="{8A529BB2-088D-BB4F-A7F7-3BF4FBE7A00C}" destId="{0F983FF1-B14E-084F-B1D9-E865267F28C5}" srcOrd="0" destOrd="0" presId="urn:microsoft.com/office/officeart/2005/8/layout/radial2"/>
    <dgm:cxn modelId="{D6B3C3E6-8486-A940-8B6B-5B56DA0AE76F}" type="presParOf" srcId="{0F983FF1-B14E-084F-B1D9-E865267F28C5}" destId="{D0CB858C-2ACB-D844-9CC9-0B94B411D934}" srcOrd="0" destOrd="0" presId="urn:microsoft.com/office/officeart/2005/8/layout/radial2"/>
    <dgm:cxn modelId="{36A594D8-23D9-8940-993B-FCE90807E2CA}" type="presParOf" srcId="{D0CB858C-2ACB-D844-9CC9-0B94B411D934}" destId="{047CBEE6-E0DE-C347-B1B7-F75BF74822C5}" srcOrd="0" destOrd="0" presId="urn:microsoft.com/office/officeart/2005/8/layout/radial2"/>
    <dgm:cxn modelId="{1160857D-A7D5-364D-B4F2-313A5FA00621}" type="presParOf" srcId="{D0CB858C-2ACB-D844-9CC9-0B94B411D934}" destId="{CD4D0B8C-9E7F-164B-A5F3-5AFE4E667CDF}" srcOrd="1" destOrd="0" presId="urn:microsoft.com/office/officeart/2005/8/layout/radial2"/>
    <dgm:cxn modelId="{35A8DC6C-79E0-9D4E-9456-2D76FCE1002A}" type="presParOf" srcId="{0F983FF1-B14E-084F-B1D9-E865267F28C5}" destId="{47EDCC8C-62D7-A64D-AA8F-7C6D484CA8B4}" srcOrd="1" destOrd="0" presId="urn:microsoft.com/office/officeart/2005/8/layout/radial2"/>
    <dgm:cxn modelId="{C29F5482-B3AD-3341-B378-79F399C0B0FE}" type="presParOf" srcId="{0F983FF1-B14E-084F-B1D9-E865267F28C5}" destId="{047A637C-CB35-E147-9A77-716FAB3367AD}" srcOrd="2" destOrd="0" presId="urn:microsoft.com/office/officeart/2005/8/layout/radial2"/>
    <dgm:cxn modelId="{994FABEC-66AF-294F-9C65-59EDC0906FB0}" type="presParOf" srcId="{047A637C-CB35-E147-9A77-716FAB3367AD}" destId="{6173E8DA-F396-2D40-A66B-321791AA3BB9}" srcOrd="0" destOrd="0" presId="urn:microsoft.com/office/officeart/2005/8/layout/radial2"/>
    <dgm:cxn modelId="{78DCF1D6-6395-1740-BADC-8B352AAFDB9F}" type="presParOf" srcId="{047A637C-CB35-E147-9A77-716FAB3367AD}" destId="{B18D6BD2-1C1A-1845-BBA1-F3621D2677BA}" srcOrd="1" destOrd="0" presId="urn:microsoft.com/office/officeart/2005/8/layout/radial2"/>
    <dgm:cxn modelId="{30C1614D-52B5-9B43-A24F-8DCD1EF24AAD}" type="presParOf" srcId="{0F983FF1-B14E-084F-B1D9-E865267F28C5}" destId="{135D546A-A04B-A941-9450-1EE7532692BC}" srcOrd="3" destOrd="0" presId="urn:microsoft.com/office/officeart/2005/8/layout/radial2"/>
    <dgm:cxn modelId="{57951CE3-C035-B144-8582-0CA09C7C2699}" type="presParOf" srcId="{0F983FF1-B14E-084F-B1D9-E865267F28C5}" destId="{662AE52E-DC30-F34A-B307-9136A10CC23F}" srcOrd="4" destOrd="0" presId="urn:microsoft.com/office/officeart/2005/8/layout/radial2"/>
    <dgm:cxn modelId="{55D2358D-CE16-C147-B138-39C1A65F2C9D}" type="presParOf" srcId="{662AE52E-DC30-F34A-B307-9136A10CC23F}" destId="{6AD3A55B-956A-C64B-BF79-3D861E994434}" srcOrd="0" destOrd="0" presId="urn:microsoft.com/office/officeart/2005/8/layout/radial2"/>
    <dgm:cxn modelId="{E3370EC6-C741-7949-97E3-DABC51A0F122}" type="presParOf" srcId="{662AE52E-DC30-F34A-B307-9136A10CC23F}" destId="{045C45E5-E3D4-CE4E-9077-9CA9E0F88CB9}" srcOrd="1" destOrd="0" presId="urn:microsoft.com/office/officeart/2005/8/layout/radial2"/>
    <dgm:cxn modelId="{6BDD46CE-769E-DA41-A2AB-3BAA9CF5601B}" type="presParOf" srcId="{0F983FF1-B14E-084F-B1D9-E865267F28C5}" destId="{3E1902DC-3FF4-5447-A103-3D9C379266D3}" srcOrd="5" destOrd="0" presId="urn:microsoft.com/office/officeart/2005/8/layout/radial2"/>
    <dgm:cxn modelId="{D9513959-719E-D344-82FD-1048CCFD7CFC}" type="presParOf" srcId="{0F983FF1-B14E-084F-B1D9-E865267F28C5}" destId="{B08F2BC9-CC04-124D-B852-2074BBC37E31}" srcOrd="6" destOrd="0" presId="urn:microsoft.com/office/officeart/2005/8/layout/radial2"/>
    <dgm:cxn modelId="{A13692F4-39E9-F648-9B45-5BC523C652FF}" type="presParOf" srcId="{B08F2BC9-CC04-124D-B852-2074BBC37E31}" destId="{32B57B47-653C-B249-9197-D1A866E80249}" srcOrd="0" destOrd="0" presId="urn:microsoft.com/office/officeart/2005/8/layout/radial2"/>
    <dgm:cxn modelId="{D35E4252-990E-294D-A743-F4BCA86DB9F5}" type="presParOf" srcId="{B08F2BC9-CC04-124D-B852-2074BBC37E31}" destId="{60D6EBEE-80F7-0C48-BEE3-4BC1B629351B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1902DC-3FF4-5447-A103-3D9C379266D3}">
      <dsp:nvSpPr>
        <dsp:cNvPr id="0" name=""/>
        <dsp:cNvSpPr/>
      </dsp:nvSpPr>
      <dsp:spPr>
        <a:xfrm rot="2563090">
          <a:off x="1923667" y="2987379"/>
          <a:ext cx="644181" cy="59677"/>
        </a:xfrm>
        <a:custGeom>
          <a:avLst/>
          <a:gdLst/>
          <a:ahLst/>
          <a:cxnLst/>
          <a:rect l="0" t="0" r="0" b="0"/>
          <a:pathLst>
            <a:path>
              <a:moveTo>
                <a:pt x="0" y="29838"/>
              </a:moveTo>
              <a:lnTo>
                <a:pt x="644181" y="29838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5D546A-A04B-A941-9450-1EE7532692BC}">
      <dsp:nvSpPr>
        <dsp:cNvPr id="0" name=""/>
        <dsp:cNvSpPr/>
      </dsp:nvSpPr>
      <dsp:spPr>
        <a:xfrm>
          <a:off x="2009118" y="2105348"/>
          <a:ext cx="716720" cy="59677"/>
        </a:xfrm>
        <a:custGeom>
          <a:avLst/>
          <a:gdLst/>
          <a:ahLst/>
          <a:cxnLst/>
          <a:rect l="0" t="0" r="0" b="0"/>
          <a:pathLst>
            <a:path>
              <a:moveTo>
                <a:pt x="0" y="29838"/>
              </a:moveTo>
              <a:lnTo>
                <a:pt x="716720" y="29838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EDCC8C-62D7-A64D-AA8F-7C6D484CA8B4}">
      <dsp:nvSpPr>
        <dsp:cNvPr id="0" name=""/>
        <dsp:cNvSpPr/>
      </dsp:nvSpPr>
      <dsp:spPr>
        <a:xfrm rot="19036410">
          <a:off x="1923837" y="1223605"/>
          <a:ext cx="642662" cy="59677"/>
        </a:xfrm>
        <a:custGeom>
          <a:avLst/>
          <a:gdLst/>
          <a:ahLst/>
          <a:cxnLst/>
          <a:rect l="0" t="0" r="0" b="0"/>
          <a:pathLst>
            <a:path>
              <a:moveTo>
                <a:pt x="0" y="29838"/>
              </a:moveTo>
              <a:lnTo>
                <a:pt x="642662" y="29838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4D0B8C-9E7F-164B-A5F3-5AFE4E667CDF}">
      <dsp:nvSpPr>
        <dsp:cNvPr id="0" name=""/>
        <dsp:cNvSpPr/>
      </dsp:nvSpPr>
      <dsp:spPr>
        <a:xfrm>
          <a:off x="263947" y="1108616"/>
          <a:ext cx="2053142" cy="2053142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7420" t="9090" r="7420" b="9090"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73E8DA-F396-2D40-A66B-321791AA3BB9}">
      <dsp:nvSpPr>
        <dsp:cNvPr id="0" name=""/>
        <dsp:cNvSpPr/>
      </dsp:nvSpPr>
      <dsp:spPr>
        <a:xfrm>
          <a:off x="2316586" y="859"/>
          <a:ext cx="1235728" cy="1231885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与玻色子耦合</a:t>
          </a:r>
          <a:endParaRPr lang="en-US" sz="2200" kern="1200" dirty="0"/>
        </a:p>
      </dsp:txBody>
      <dsp:txXfrm>
        <a:off x="2497554" y="181264"/>
        <a:ext cx="873792" cy="871075"/>
      </dsp:txXfrm>
    </dsp:sp>
    <dsp:sp modelId="{B18D6BD2-1C1A-1845-BBA1-F3621D2677BA}">
      <dsp:nvSpPr>
        <dsp:cNvPr id="0" name=""/>
        <dsp:cNvSpPr/>
      </dsp:nvSpPr>
      <dsp:spPr>
        <a:xfrm>
          <a:off x="3670699" y="859"/>
          <a:ext cx="1853593" cy="1231885"/>
        </a:xfrm>
        <a:prstGeom prst="rect">
          <a:avLst/>
        </a:prstGeom>
        <a:noFill/>
        <a:ln w="38100">
          <a:solidFill>
            <a:srgbClr val="00B05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Ø"/>
          </a:pPr>
          <a:r>
            <a:rPr lang="en-US" sz="2100" kern="1200" dirty="0"/>
            <a:t>Higgs</a:t>
          </a:r>
          <a:r>
            <a:rPr lang="zh-CN" altLang="en-US" sz="2100" kern="1200" dirty="0"/>
            <a:t> 机制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Ø"/>
          </a:pPr>
          <a:r>
            <a:rPr lang="en-US" altLang="zh-CN" sz="2100" kern="1200" dirty="0"/>
            <a:t>2012</a:t>
          </a:r>
          <a:r>
            <a:rPr lang="zh-CN" altLang="en-US" sz="2100" kern="1200" dirty="0"/>
            <a:t>年</a:t>
          </a:r>
          <a:r>
            <a:rPr lang="en-US" sz="2100" kern="1200" dirty="0" err="1"/>
            <a:t>发现希格斯时发现</a:t>
          </a:r>
          <a:endParaRPr lang="en-US" sz="2100" kern="1200" dirty="0"/>
        </a:p>
      </dsp:txBody>
      <dsp:txXfrm>
        <a:off x="3670699" y="859"/>
        <a:ext cx="1853593" cy="1231885"/>
      </dsp:txXfrm>
    </dsp:sp>
    <dsp:sp modelId="{6AD3A55B-956A-C64B-BF79-3D861E994434}">
      <dsp:nvSpPr>
        <dsp:cNvPr id="0" name=""/>
        <dsp:cNvSpPr/>
      </dsp:nvSpPr>
      <dsp:spPr>
        <a:xfrm>
          <a:off x="2725838" y="1519244"/>
          <a:ext cx="1231885" cy="1231885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与费米子耦合</a:t>
          </a:r>
          <a:endParaRPr lang="en-US" sz="2200" kern="1200" dirty="0"/>
        </a:p>
      </dsp:txBody>
      <dsp:txXfrm>
        <a:off x="2906243" y="1699649"/>
        <a:ext cx="871075" cy="871075"/>
      </dsp:txXfrm>
    </dsp:sp>
    <dsp:sp modelId="{045C45E5-E3D4-CE4E-9077-9CA9E0F88CB9}">
      <dsp:nvSpPr>
        <dsp:cNvPr id="0" name=""/>
        <dsp:cNvSpPr/>
      </dsp:nvSpPr>
      <dsp:spPr>
        <a:xfrm>
          <a:off x="4080912" y="1519244"/>
          <a:ext cx="1847827" cy="1231885"/>
        </a:xfrm>
        <a:prstGeom prst="rect">
          <a:avLst/>
        </a:prstGeom>
        <a:noFill/>
        <a:ln w="38100">
          <a:solidFill>
            <a:srgbClr val="00B0F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Ø"/>
          </a:pPr>
          <a:r>
            <a:rPr lang="en-US" sz="2100" b="1" kern="1200" dirty="0" err="1">
              <a:solidFill>
                <a:srgbClr val="FF0000"/>
              </a:solidFill>
            </a:rPr>
            <a:t>第五种力</a:t>
          </a:r>
          <a:endParaRPr lang="en-US" sz="2100" b="1" kern="1200" dirty="0">
            <a:solidFill>
              <a:srgbClr val="FF0000"/>
            </a:solidFill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Ø"/>
          </a:pPr>
          <a:r>
            <a:rPr lang="en-US" sz="2100" b="1" kern="1200" dirty="0" err="1">
              <a:solidFill>
                <a:schemeClr val="tx1"/>
              </a:solidFill>
            </a:rPr>
            <a:t>截止目前</a:t>
          </a:r>
          <a:r>
            <a:rPr lang="zh-CN" altLang="en-US" sz="2100" b="1" kern="1200" dirty="0">
              <a:solidFill>
                <a:srgbClr val="FF0000"/>
              </a:solidFill>
            </a:rPr>
            <a:t>发现三种</a:t>
          </a:r>
          <a:r>
            <a:rPr lang="en-US" altLang="zh-CN" sz="2100" kern="1200" dirty="0"/>
            <a:t>(</a:t>
          </a:r>
          <a:r>
            <a:rPr lang="zh-CN" altLang="en-US" sz="2100" kern="1200" dirty="0"/>
            <a:t>第三代</a:t>
          </a:r>
          <a:r>
            <a:rPr lang="en-US" altLang="zh-CN" sz="2100" kern="1200" dirty="0"/>
            <a:t>)</a:t>
          </a:r>
          <a:endParaRPr lang="en-US" sz="2100" kern="1200" dirty="0"/>
        </a:p>
      </dsp:txBody>
      <dsp:txXfrm>
        <a:off x="4080912" y="1519244"/>
        <a:ext cx="1847827" cy="1231885"/>
      </dsp:txXfrm>
    </dsp:sp>
    <dsp:sp modelId="{32B57B47-653C-B249-9197-D1A866E80249}">
      <dsp:nvSpPr>
        <dsp:cNvPr id="0" name=""/>
        <dsp:cNvSpPr/>
      </dsp:nvSpPr>
      <dsp:spPr>
        <a:xfrm>
          <a:off x="2318988" y="3037630"/>
          <a:ext cx="1231885" cy="1231885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chemeClr val="dk1">
                  <a:hueOff val="0"/>
                  <a:satOff val="0"/>
                  <a:lumOff val="0"/>
                  <a:alpha val="43000"/>
                </a:schemeClr>
              </a:solidFill>
            </a:rPr>
            <a:t>与自己自耦合</a:t>
          </a:r>
          <a:endParaRPr lang="en-US" sz="2200" kern="1200" dirty="0">
            <a:solidFill>
              <a:schemeClr val="dk1">
                <a:hueOff val="0"/>
                <a:satOff val="0"/>
                <a:lumOff val="0"/>
                <a:alpha val="43000"/>
              </a:schemeClr>
            </a:solidFill>
          </a:endParaRPr>
        </a:p>
      </dsp:txBody>
      <dsp:txXfrm>
        <a:off x="2499393" y="3218035"/>
        <a:ext cx="871075" cy="871075"/>
      </dsp:txXfrm>
    </dsp:sp>
    <dsp:sp modelId="{60D6EBEE-80F7-0C48-BEE3-4BC1B629351B}">
      <dsp:nvSpPr>
        <dsp:cNvPr id="0" name=""/>
        <dsp:cNvSpPr/>
      </dsp:nvSpPr>
      <dsp:spPr>
        <a:xfrm>
          <a:off x="3674062" y="3037630"/>
          <a:ext cx="1847827" cy="1231885"/>
        </a:xfrm>
        <a:prstGeom prst="rect">
          <a:avLst/>
        </a:prstGeom>
        <a:noFill/>
        <a:ln w="31750">
          <a:solidFill>
            <a:srgbClr val="FFC000">
              <a:alpha val="49000"/>
            </a:srgb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Ø"/>
          </a:pPr>
          <a:r>
            <a:rPr lang="en-US" sz="2100" b="1" kern="1200" dirty="0" err="1">
              <a:solidFill>
                <a:srgbClr val="FF0000">
                  <a:alpha val="51000"/>
                </a:srgbClr>
              </a:solidFill>
            </a:rPr>
            <a:t>第六种力</a:t>
          </a:r>
          <a:endParaRPr lang="en-US" sz="2100" b="1" kern="1200" dirty="0">
            <a:solidFill>
              <a:srgbClr val="FF0000">
                <a:alpha val="51000"/>
              </a:srgbClr>
            </a:solidFill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Ø"/>
          </a:pPr>
          <a:r>
            <a:rPr lang="en-US" sz="2100" kern="1200" dirty="0">
              <a:solidFill>
                <a:schemeClr val="tx1">
                  <a:alpha val="51000"/>
                </a:schemeClr>
              </a:solidFill>
            </a:rPr>
            <a:t>LHC取数到</a:t>
          </a:r>
          <a:r>
            <a:rPr lang="en-US" altLang="zh-CN" sz="2100" kern="1200" dirty="0">
              <a:solidFill>
                <a:schemeClr val="tx1">
                  <a:alpha val="51000"/>
                </a:schemeClr>
              </a:solidFill>
            </a:rPr>
            <a:t>2035</a:t>
          </a:r>
          <a:r>
            <a:rPr lang="zh-CN" altLang="en-US" sz="2100" kern="1200" dirty="0">
              <a:solidFill>
                <a:schemeClr val="tx1">
                  <a:alpha val="51000"/>
                </a:schemeClr>
              </a:solidFill>
            </a:rPr>
            <a:t>年发现？</a:t>
          </a:r>
          <a:endParaRPr lang="en-US" sz="2100" kern="1200" dirty="0">
            <a:solidFill>
              <a:schemeClr val="tx1">
                <a:alpha val="51000"/>
              </a:schemeClr>
            </a:solidFill>
          </a:endParaRPr>
        </a:p>
      </dsp:txBody>
      <dsp:txXfrm>
        <a:off x="3674062" y="3037630"/>
        <a:ext cx="1847827" cy="12318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EA0A9-D31D-DD41-87C5-686D8527E673}" type="datetimeFigureOut">
              <a:rPr lang="en-US" smtClean="0"/>
              <a:t>4/18/22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427F4-95AF-9048-8CF2-EA16D9D8A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8514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227A8-22B9-034D-AA1B-B6AEE2569E58}" type="datetimeFigureOut">
              <a:rPr lang="en-US" smtClean="0"/>
              <a:t>4/18/22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22114-1F29-8542-B558-DE108DD02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170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3E46F-A7E3-E346-AB4D-CB98B0B213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71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CN" dirty="0"/>
              <a:t>arton density: gluon dominate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22114-1F29-8542-B558-DE108DD02D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717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lifetime of the top quark is shorter than the timescale for </a:t>
            </a:r>
            <a:r>
              <a:rPr lang="en-US" dirty="0" err="1"/>
              <a:t>hadronisation</a:t>
            </a:r>
            <a:r>
              <a:rPr lang="en-US" dirty="0"/>
              <a:t> (∼10−23 s) and is much shorter than the spin decorrelation time (∼10−21 s) [1]. As a result, the spin information of the top quark is transferred directly to its decay products. Top quark pair production (</a:t>
            </a:r>
            <a:r>
              <a:rPr lang="en-US" dirty="0" err="1"/>
              <a:t>tt</a:t>
            </a:r>
            <a:r>
              <a:rPr lang="en-US" dirty="0"/>
              <a:t> ¯) in QCD is parity invariant and hence the top quarks are not expected to be </a:t>
            </a:r>
            <a:r>
              <a:rPr lang="en-US" dirty="0" err="1"/>
              <a:t>polarised</a:t>
            </a:r>
            <a:r>
              <a:rPr lang="en-US" dirty="0"/>
              <a:t> in the Standard Model (SM); however, the spins of the top and the anti-top quarks are predicted to be correlated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22114-1F29-8542-B558-DE108DD02D4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04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single top quarks are produced with their spin completely aligned along the direction of the down-type quarks [5, 6]. In the case of the production of single top quarks, for the dominant subprocess, this direction is the spectator-quark direction; while for the subdominant subprocess it is the direction of the incoming down-type antiquark. In the case of top-antiquark production, the spin aligns in the direction opposite to that of the incoming down-type quark in the dominant subprocess, and opposite to that of the spectator antiquark in the subdominant process. Thus, the degree of </a:t>
            </a:r>
            <a:r>
              <a:rPr lang="en-US" dirty="0" err="1"/>
              <a:t>polarisation</a:t>
            </a:r>
            <a:r>
              <a:rPr lang="en-US" dirty="0"/>
              <a:t> for a sample of top-quark or top-antiquark events depends on the mix of dominant and subdominant production processes and the relative alignment between the beam line and spectator-quark directions, averaged over the sample selected. In all cases the direction is relative to the rest frame of the top quark or antiquark.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22114-1F29-8542-B558-DE108DD02D4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076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22114-1F29-8542-B558-DE108DD02D4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0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/>
          </p:cNvSpPr>
          <p:nvPr userDrawn="1"/>
        </p:nvSpPr>
        <p:spPr bwMode="auto">
          <a:xfrm>
            <a:off x="32989" y="6387353"/>
            <a:ext cx="9144000" cy="470647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7"/>
          <p:cNvSpPr>
            <a:spLocks/>
          </p:cNvSpPr>
          <p:nvPr userDrawn="1"/>
        </p:nvSpPr>
        <p:spPr bwMode="auto">
          <a:xfrm>
            <a:off x="0" y="1"/>
            <a:ext cx="9144000" cy="1270467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5680364" y="6445973"/>
            <a:ext cx="2362489" cy="30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3F3FF"/>
                    </a:gs>
                    <a:gs pos="100000">
                      <a:srgbClr val="CDCD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87" tIns="45693" rIns="91387" bIns="45693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8221615" algn="r"/>
              </a:tabLst>
              <a:defRPr/>
            </a:pPr>
            <a:r>
              <a:rPr lang="en-US" altLang="zh-CN" dirty="0">
                <a:solidFill>
                  <a:srgbClr val="3333CC"/>
                </a:solidFill>
                <a:latin typeface="Verdana" charset="0"/>
                <a:ea typeface="ＭＳ Ｐゴシック" charset="0"/>
                <a:cs typeface="ＭＳ Ｐゴシック" charset="0"/>
              </a:rPr>
              <a:t>Apr. 21, 2022</a:t>
            </a:r>
            <a:endParaRPr lang="en-US" dirty="0">
              <a:solidFill>
                <a:srgbClr val="3333CC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025749" y="6413967"/>
            <a:ext cx="1066511" cy="376798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D724E99C-43B4-1049-9341-75BB63957E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D6EEC4CB-6CF1-1EAD-72E0-51A104D023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2"/>
            <a:ext cx="1268557" cy="1269066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2976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7AEBE-12DE-9C49-A23B-4C00E6B0C0B7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88150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76200"/>
            <a:ext cx="2286000" cy="67579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76200"/>
            <a:ext cx="6705600" cy="67579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204DE-26BD-1F4C-B9B3-633EC119B0A4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98188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72353"/>
            <a:ext cx="9144000" cy="58858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59A8C-5399-C24D-ADAD-27EE22BEEC5E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43137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33" indent="0">
              <a:buNone/>
              <a:defRPr sz="1800"/>
            </a:lvl2pPr>
            <a:lvl3pPr marL="913865" indent="0">
              <a:buNone/>
              <a:defRPr sz="1600"/>
            </a:lvl3pPr>
            <a:lvl4pPr marL="1370799" indent="0">
              <a:buNone/>
              <a:defRPr sz="1400"/>
            </a:lvl4pPr>
            <a:lvl5pPr marL="1827731" indent="0">
              <a:buNone/>
              <a:defRPr sz="1400"/>
            </a:lvl5pPr>
            <a:lvl6pPr marL="2284665" indent="0">
              <a:buNone/>
              <a:defRPr sz="1400"/>
            </a:lvl6pPr>
            <a:lvl7pPr marL="2741596" indent="0">
              <a:buNone/>
              <a:defRPr sz="1400"/>
            </a:lvl7pPr>
            <a:lvl8pPr marL="3198530" indent="0">
              <a:buNone/>
              <a:defRPr sz="1400"/>
            </a:lvl8pPr>
            <a:lvl9pPr marL="365546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2F04E-BD2F-9445-9855-9374703E389D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9320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14400"/>
            <a:ext cx="4495800" cy="5919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495800" cy="5919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43343-BA29-864D-878A-1410C584F534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11945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3" indent="0">
              <a:buNone/>
              <a:defRPr sz="2000" b="1"/>
            </a:lvl2pPr>
            <a:lvl3pPr marL="913865" indent="0">
              <a:buNone/>
              <a:defRPr sz="1800" b="1"/>
            </a:lvl3pPr>
            <a:lvl4pPr marL="1370799" indent="0">
              <a:buNone/>
              <a:defRPr sz="1600" b="1"/>
            </a:lvl4pPr>
            <a:lvl5pPr marL="1827731" indent="0">
              <a:buNone/>
              <a:defRPr sz="1600" b="1"/>
            </a:lvl5pPr>
            <a:lvl6pPr marL="2284665" indent="0">
              <a:buNone/>
              <a:defRPr sz="1600" b="1"/>
            </a:lvl6pPr>
            <a:lvl7pPr marL="2741596" indent="0">
              <a:buNone/>
              <a:defRPr sz="1600" b="1"/>
            </a:lvl7pPr>
            <a:lvl8pPr marL="3198530" indent="0">
              <a:buNone/>
              <a:defRPr sz="1600" b="1"/>
            </a:lvl8pPr>
            <a:lvl9pPr marL="365546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3" indent="0">
              <a:buNone/>
              <a:defRPr sz="2000" b="1"/>
            </a:lvl2pPr>
            <a:lvl3pPr marL="913865" indent="0">
              <a:buNone/>
              <a:defRPr sz="1800" b="1"/>
            </a:lvl3pPr>
            <a:lvl4pPr marL="1370799" indent="0">
              <a:buNone/>
              <a:defRPr sz="1600" b="1"/>
            </a:lvl4pPr>
            <a:lvl5pPr marL="1827731" indent="0">
              <a:buNone/>
              <a:defRPr sz="1600" b="1"/>
            </a:lvl5pPr>
            <a:lvl6pPr marL="2284665" indent="0">
              <a:buNone/>
              <a:defRPr sz="1600" b="1"/>
            </a:lvl6pPr>
            <a:lvl7pPr marL="2741596" indent="0">
              <a:buNone/>
              <a:defRPr sz="1600" b="1"/>
            </a:lvl7pPr>
            <a:lvl8pPr marL="3198530" indent="0">
              <a:buNone/>
              <a:defRPr sz="1600" b="1"/>
            </a:lvl8pPr>
            <a:lvl9pPr marL="365546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617ED-A5A2-CF41-B4AF-9E1D98BB1F1B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5870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BF083-8278-9043-AA70-04875DD9CCE6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02429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6D630-3D86-5144-AC43-CC9BCFCDC107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65003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33" indent="0">
              <a:buNone/>
              <a:defRPr sz="1200"/>
            </a:lvl2pPr>
            <a:lvl3pPr marL="913865" indent="0">
              <a:buNone/>
              <a:defRPr sz="1000"/>
            </a:lvl3pPr>
            <a:lvl4pPr marL="1370799" indent="0">
              <a:buNone/>
              <a:defRPr sz="900"/>
            </a:lvl4pPr>
            <a:lvl5pPr marL="1827731" indent="0">
              <a:buNone/>
              <a:defRPr sz="900"/>
            </a:lvl5pPr>
            <a:lvl6pPr marL="2284665" indent="0">
              <a:buNone/>
              <a:defRPr sz="900"/>
            </a:lvl6pPr>
            <a:lvl7pPr marL="2741596" indent="0">
              <a:buNone/>
              <a:defRPr sz="900"/>
            </a:lvl7pPr>
            <a:lvl8pPr marL="3198530" indent="0">
              <a:buNone/>
              <a:defRPr sz="900"/>
            </a:lvl8pPr>
            <a:lvl9pPr marL="365546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5D56D-B036-454F-B1FC-28890D422F86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02154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3" indent="0">
              <a:buNone/>
              <a:defRPr sz="2800"/>
            </a:lvl2pPr>
            <a:lvl3pPr marL="913865" indent="0">
              <a:buNone/>
              <a:defRPr sz="2400"/>
            </a:lvl3pPr>
            <a:lvl4pPr marL="1370799" indent="0">
              <a:buNone/>
              <a:defRPr sz="2000"/>
            </a:lvl4pPr>
            <a:lvl5pPr marL="1827731" indent="0">
              <a:buNone/>
              <a:defRPr sz="2000"/>
            </a:lvl5pPr>
            <a:lvl6pPr marL="2284665" indent="0">
              <a:buNone/>
              <a:defRPr sz="2000"/>
            </a:lvl6pPr>
            <a:lvl7pPr marL="2741596" indent="0">
              <a:buNone/>
              <a:defRPr sz="2000"/>
            </a:lvl7pPr>
            <a:lvl8pPr marL="3198530" indent="0">
              <a:buNone/>
              <a:defRPr sz="2000"/>
            </a:lvl8pPr>
            <a:lvl9pPr marL="365546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33" indent="0">
              <a:buNone/>
              <a:defRPr sz="1200"/>
            </a:lvl2pPr>
            <a:lvl3pPr marL="913865" indent="0">
              <a:buNone/>
              <a:defRPr sz="1000"/>
            </a:lvl3pPr>
            <a:lvl4pPr marL="1370799" indent="0">
              <a:buNone/>
              <a:defRPr sz="900"/>
            </a:lvl4pPr>
            <a:lvl5pPr marL="1827731" indent="0">
              <a:buNone/>
              <a:defRPr sz="900"/>
            </a:lvl5pPr>
            <a:lvl6pPr marL="2284665" indent="0">
              <a:buNone/>
              <a:defRPr sz="900"/>
            </a:lvl6pPr>
            <a:lvl7pPr marL="2741596" indent="0">
              <a:buNone/>
              <a:defRPr sz="900"/>
            </a:lvl7pPr>
            <a:lvl8pPr marL="3198530" indent="0">
              <a:buNone/>
              <a:defRPr sz="900"/>
            </a:lvl8pPr>
            <a:lvl9pPr marL="365546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A5FC0-DD62-4542-940A-37FE232E4473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47228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"/>
          <p:cNvSpPr>
            <a:spLocks/>
          </p:cNvSpPr>
          <p:nvPr userDrawn="1"/>
        </p:nvSpPr>
        <p:spPr bwMode="auto">
          <a:xfrm>
            <a:off x="0" y="6521824"/>
            <a:ext cx="9144000" cy="336176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672353"/>
            <a:ext cx="9144000" cy="6161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87" tIns="45693" rIns="91387" bIns="45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</a:t>
            </a:r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35636" y="6558243"/>
            <a:ext cx="1066511" cy="29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87" tIns="45693" rIns="91387" bIns="4569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66"/>
                </a:solidFill>
                <a:latin typeface="Symbol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67CD5DA-0697-7446-880E-7E6AD085621C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ＭＳ Ｐゴシック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5943023" y="6552640"/>
            <a:ext cx="2134466" cy="30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3F3FF"/>
                    </a:gs>
                    <a:gs pos="100000">
                      <a:srgbClr val="CDCD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87" tIns="45693" rIns="91387" bIns="45693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8221615" algn="r"/>
              </a:tabLst>
              <a:defRPr/>
            </a:pPr>
            <a:r>
              <a:rPr lang="en-US" sz="1400" baseline="0" dirty="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Apr. 2</a:t>
            </a:r>
            <a:r>
              <a:rPr lang="en-US" altLang="zh-CN" sz="1400" baseline="0" dirty="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1</a:t>
            </a:r>
            <a:r>
              <a:rPr lang="en-US" sz="1400" dirty="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altLang="zh-CN" sz="1400" dirty="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2021</a:t>
            </a:r>
          </a:p>
        </p:txBody>
      </p:sp>
      <p:sp>
        <p:nvSpPr>
          <p:cNvPr id="1030" name="Rectangle 10"/>
          <p:cNvSpPr>
            <a:spLocks/>
          </p:cNvSpPr>
          <p:nvPr userDrawn="1"/>
        </p:nvSpPr>
        <p:spPr bwMode="auto">
          <a:xfrm>
            <a:off x="0" y="0"/>
            <a:ext cx="9144000" cy="672353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304512" y="0"/>
            <a:ext cx="8458488" cy="663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87" name="Text Box 15"/>
          <p:cNvSpPr txBox="1">
            <a:spLocks noChangeArrowheads="1"/>
          </p:cNvSpPr>
          <p:nvPr userDrawn="1"/>
        </p:nvSpPr>
        <p:spPr bwMode="auto">
          <a:xfrm>
            <a:off x="0" y="6528375"/>
            <a:ext cx="3270250" cy="353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87" tIns="45693" rIns="91387" bIns="45693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7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顶夸克物理</a:t>
            </a:r>
            <a:endParaRPr lang="en-US" sz="17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3325091" y="6521824"/>
            <a:ext cx="2355273" cy="329081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srgbClr val="000000"/>
                </a:solidFill>
                <a:latin typeface="Arial Bold" charset="0"/>
                <a:ea typeface="ＭＳ Ｐゴシック" charset="0"/>
                <a:cs typeface="ＭＳ Ｐゴシック" charset="0"/>
              </a:rPr>
              <a:t>H. Zhang @ UCAS</a:t>
            </a:r>
            <a:endParaRPr lang="en-US" sz="1600" dirty="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EFB44967-E3EB-5A18-177F-6B1671AC04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3722"/>
            <a:ext cx="685800" cy="686075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83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6933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6pPr>
      <a:lvl7pPr marL="913865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7pPr>
      <a:lvl8pPr marL="1370799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8pPr>
      <a:lvl9pPr marL="1827731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9pPr>
    </p:titleStyle>
    <p:bodyStyle>
      <a:lvl1pPr marL="340485" indent="-34048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SzPct val="85000"/>
        <a:buChar char="•"/>
        <a:defRPr sz="2400">
          <a:solidFill>
            <a:schemeClr val="accent2"/>
          </a:solidFill>
          <a:latin typeface="+mn-lt"/>
          <a:ea typeface="+mn-ea"/>
          <a:cs typeface="ＭＳ Ｐゴシック" charset="0"/>
        </a:defRPr>
      </a:lvl1pPr>
      <a:lvl2pPr marL="740804" indent="-2835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85000"/>
        <a:buFont typeface="Wingdings" charset="0"/>
        <a:buChar char="§"/>
        <a:defRPr sz="2000">
          <a:solidFill>
            <a:srgbClr val="FF0000"/>
          </a:solidFill>
          <a:latin typeface="+mn-lt"/>
          <a:ea typeface="+mn-ea"/>
        </a:defRPr>
      </a:lvl2pPr>
      <a:lvl3pPr marL="1141123" indent="-226515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85000"/>
        <a:buFont typeface="Arial" charset="0"/>
        <a:buChar char="–"/>
        <a:defRPr sz="2000">
          <a:solidFill>
            <a:srgbClr val="009900"/>
          </a:solidFill>
          <a:latin typeface="+mn-lt"/>
          <a:ea typeface="+mn-ea"/>
        </a:defRPr>
      </a:lvl3pPr>
      <a:lvl4pPr marL="1597002" indent="-226515" algn="l" rtl="0" eaLnBrk="0" fontAlgn="base" hangingPunct="0">
        <a:spcBef>
          <a:spcPct val="20000"/>
        </a:spcBef>
        <a:spcAft>
          <a:spcPct val="0"/>
        </a:spcAft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4306" indent="-226515" algn="l" rtl="0" eaLnBrk="0" fontAlgn="base" hangingPunct="0">
        <a:spcBef>
          <a:spcPct val="20000"/>
        </a:spcBef>
        <a:spcAft>
          <a:spcPct val="0"/>
        </a:spcAft>
        <a:buSzPct val="8500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3130" indent="-228465" algn="l" rtl="0" fontAlgn="base">
        <a:spcBef>
          <a:spcPct val="20000"/>
        </a:spcBef>
        <a:spcAft>
          <a:spcPct val="0"/>
        </a:spcAft>
        <a:buSzPct val="8500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0064" indent="-228465" algn="l" rtl="0" fontAlgn="base">
        <a:spcBef>
          <a:spcPct val="20000"/>
        </a:spcBef>
        <a:spcAft>
          <a:spcPct val="0"/>
        </a:spcAft>
        <a:buSzPct val="8500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6996" indent="-228465" algn="l" rtl="0" fontAlgn="base">
        <a:spcBef>
          <a:spcPct val="20000"/>
        </a:spcBef>
        <a:spcAft>
          <a:spcPct val="0"/>
        </a:spcAft>
        <a:buSzPct val="8500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3927" indent="-228465" algn="l" rtl="0" fontAlgn="base">
        <a:spcBef>
          <a:spcPct val="20000"/>
        </a:spcBef>
        <a:spcAft>
          <a:spcPct val="0"/>
        </a:spcAft>
        <a:buSzPct val="8500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3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5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99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31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65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96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30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60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ciencedirect.com/journal/reviews-in-physics/vol/1/suppl/C" TargetMode="External"/><Relationship Id="rId4" Type="http://schemas.openxmlformats.org/officeDocument/2006/relationships/hyperlink" Target="https://www.sciencedirect.com/journal/reviews-in-physics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90.jpeg"/><Relationship Id="rId12" Type="http://schemas.openxmlformats.org/officeDocument/2006/relationships/image" Target="../media/image9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94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93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emf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twiki.cern.ch/twiki/bin/view/CMSPublic/PhysicsResultsTOP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tiff"/><Relationship Id="rId7" Type="http://schemas.openxmlformats.org/officeDocument/2006/relationships/image" Target="../media/image13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61754" y="7496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0117" y="1701905"/>
            <a:ext cx="8082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/>
              <a:t>顶夸克物理简介</a:t>
            </a:r>
            <a:endParaRPr lang="en-US" sz="4800" b="1" dirty="0">
              <a:solidFill>
                <a:srgbClr val="0000FF"/>
              </a:solidFill>
              <a:latin typeface="+mj-lt"/>
              <a:ea typeface="ＭＳ Ｐゴシック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24E99C-43B4-1049-9341-75BB63957EC2}" type="slidenum">
              <a:rPr lang="en-US" smtClean="0">
                <a:ea typeface="ＭＳ Ｐゴシック"/>
              </a:rPr>
              <a:pPr>
                <a:defRPr/>
              </a:pPr>
              <a:t>1</a:t>
            </a:fld>
            <a:endParaRPr lang="en-US" dirty="0">
              <a:ea typeface="ＭＳ Ｐゴシック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844537" y="3584687"/>
            <a:ext cx="6400800" cy="725711"/>
          </a:xfrm>
        </p:spPr>
        <p:txBody>
          <a:bodyPr/>
          <a:lstStyle/>
          <a:p>
            <a:r>
              <a:rPr lang="ja-JP" altLang="en-US">
                <a:solidFill>
                  <a:schemeClr val="tx1"/>
                </a:solidFill>
              </a:rPr>
              <a:t>张华桥</a:t>
            </a:r>
            <a:r>
              <a:rPr lang="zh-CN" altLang="en-US" dirty="0">
                <a:solidFill>
                  <a:schemeClr val="tx1"/>
                </a:solidFill>
              </a:rPr>
              <a:t> （高能物理研究所）</a:t>
            </a:r>
            <a:endParaRPr lang="en-US" altLang="zh-C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032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op_pair_branching_frac.eps">
            <a:extLst>
              <a:ext uri="{FF2B5EF4-FFF2-40B4-BE49-F238E27FC236}">
                <a16:creationId xmlns:a16="http://schemas.microsoft.com/office/drawing/2014/main" id="{E9C4F6D1-89AB-C945-A8B0-F43D764D0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17" y="4171759"/>
            <a:ext cx="2984630" cy="23864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D6ACE7-97CE-9E46-A3A4-B7AE092AB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Pair production</a:t>
            </a:r>
            <a:r>
              <a:rPr lang="zh-CN" altLang="en-US" dirty="0"/>
              <a:t> （强作用过程）</a:t>
            </a:r>
            <a:endParaRPr lang="en-CN" dirty="0"/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8B84E7CB-1A5C-2345-B2AE-60F2B72875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663949"/>
            <a:ext cx="6621864" cy="449621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4634B-43E3-1044-ACDF-6A254BB956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10</a:t>
            </a:fld>
            <a:endParaRPr lang="en-US" sz="1800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367C926C-398D-E24F-970A-A13ECCFF2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1865" y="671178"/>
            <a:ext cx="2457598" cy="34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2B4952-F800-EC46-A879-A4DDD7CBBAB6}"/>
              </a:ext>
            </a:extLst>
          </p:cNvPr>
          <p:cNvSpPr txBox="1"/>
          <p:nvPr/>
        </p:nvSpPr>
        <p:spPr>
          <a:xfrm>
            <a:off x="439798" y="4837002"/>
            <a:ext cx="5237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在LHC上的产生截面比希格斯粒子大</a:t>
            </a:r>
            <a:r>
              <a:rPr lang="en-US" altLang="zh-CN" dirty="0"/>
              <a:t>2</a:t>
            </a:r>
            <a:r>
              <a:rPr lang="zh-CN" altLang="en-US" dirty="0"/>
              <a:t>个量级</a:t>
            </a:r>
            <a:endParaRPr lang="en-US" altLang="zh-CN" dirty="0"/>
          </a:p>
          <a:p>
            <a:endParaRPr lang="en-C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0C1D05-F775-CECE-528F-4E6D7231DD83}"/>
              </a:ext>
            </a:extLst>
          </p:cNvPr>
          <p:cNvSpPr txBox="1"/>
          <p:nvPr/>
        </p:nvSpPr>
        <p:spPr>
          <a:xfrm>
            <a:off x="723185" y="5350720"/>
            <a:ext cx="2710787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164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+13</a:t>
            </a:r>
            <a:r>
              <a:rPr lang="en-US" baseline="-25000" dirty="0">
                <a:solidFill>
                  <a:prstClr val="black"/>
                </a:solidFill>
                <a:latin typeface="Calibri"/>
              </a:rPr>
              <a:t>-10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pb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@ 7TeV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C4621A-5AB1-5CD6-4AFB-B277199925EF}"/>
              </a:ext>
            </a:extLst>
          </p:cNvPr>
          <p:cNvSpPr txBox="1"/>
          <p:nvPr/>
        </p:nvSpPr>
        <p:spPr>
          <a:xfrm>
            <a:off x="726942" y="5780726"/>
            <a:ext cx="271078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238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+22</a:t>
            </a:r>
            <a:r>
              <a:rPr lang="en-US" baseline="-25000" dirty="0">
                <a:solidFill>
                  <a:prstClr val="black"/>
                </a:solidFill>
                <a:latin typeface="Calibri"/>
              </a:rPr>
              <a:t>-24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pb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@ 8TeV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E67AFE-14E0-9CD2-1ECF-CD85D5257869}"/>
              </a:ext>
            </a:extLst>
          </p:cNvPr>
          <p:cNvSpPr txBox="1"/>
          <p:nvPr/>
        </p:nvSpPr>
        <p:spPr>
          <a:xfrm>
            <a:off x="740174" y="6194051"/>
            <a:ext cx="271078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830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pb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@ 13TeV</a:t>
            </a:r>
          </a:p>
        </p:txBody>
      </p:sp>
    </p:spTree>
    <p:extLst>
      <p:ext uri="{BB962C8B-B14F-4D97-AF65-F5344CB8AC3E}">
        <p14:creationId xmlns:p14="http://schemas.microsoft.com/office/powerpoint/2010/main" val="1484878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9959-3E9B-B342-955E-19704DF53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CN" dirty="0"/>
              <a:t>ingle production</a:t>
            </a:r>
            <a:r>
              <a:rPr lang="zh-CN" altLang="en-US" dirty="0"/>
              <a:t> （电弱过程）</a:t>
            </a:r>
            <a:endParaRPr lang="en-CN" dirty="0"/>
          </a:p>
        </p:txBody>
      </p:sp>
      <p:pic>
        <p:nvPicPr>
          <p:cNvPr id="6" name="Content Placeholder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B114E0A-B846-9C45-B37D-0FDD913AE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76461" y="663949"/>
            <a:ext cx="3682643" cy="364398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0E194-E0CA-9C46-A24A-5A841738D9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11</a:t>
            </a:fld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0F0693-BDEC-C04C-931D-5550DA8C8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3949"/>
            <a:ext cx="5476461" cy="35631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1AC48A-5352-F3A1-6914-33895AB52D33}"/>
              </a:ext>
            </a:extLst>
          </p:cNvPr>
          <p:cNvSpPr txBox="1"/>
          <p:nvPr/>
        </p:nvSpPr>
        <p:spPr>
          <a:xfrm>
            <a:off x="362315" y="4205389"/>
            <a:ext cx="5833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产生截面约为pair</a:t>
            </a:r>
            <a:r>
              <a:rPr lang="zh-CN" altLang="en-US" dirty="0"/>
              <a:t> </a:t>
            </a:r>
            <a:r>
              <a:rPr lang="en-US" altLang="zh-CN" dirty="0"/>
              <a:t>production</a:t>
            </a:r>
            <a:r>
              <a:rPr lang="zh-CN" altLang="en-US" dirty="0"/>
              <a:t>的</a:t>
            </a:r>
            <a:r>
              <a:rPr lang="en-US" altLang="zh-CN" dirty="0"/>
              <a:t>1/100</a:t>
            </a:r>
            <a:r>
              <a:rPr lang="zh-CN" altLang="en-US" dirty="0"/>
              <a:t> 到</a:t>
            </a:r>
            <a:r>
              <a:rPr lang="en-US" altLang="zh-CN" dirty="0"/>
              <a:t>1/4</a:t>
            </a:r>
          </a:p>
          <a:p>
            <a:endParaRPr lang="en-C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B4C81C-9C27-1156-6DD5-70C625C9BF6E}"/>
              </a:ext>
            </a:extLst>
          </p:cNvPr>
          <p:cNvSpPr txBox="1"/>
          <p:nvPr/>
        </p:nvSpPr>
        <p:spPr>
          <a:xfrm>
            <a:off x="3621562" y="5039076"/>
            <a:ext cx="2573994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15.7±1.1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pb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@ 7TeV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56B113-9231-034E-E535-CB6FF73FE294}"/>
              </a:ext>
            </a:extLst>
          </p:cNvPr>
          <p:cNvSpPr txBox="1"/>
          <p:nvPr/>
        </p:nvSpPr>
        <p:spPr>
          <a:xfrm>
            <a:off x="304512" y="5039076"/>
            <a:ext cx="2710787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64.6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+2.7</a:t>
            </a:r>
            <a:r>
              <a:rPr lang="en-US" baseline="-25000" dirty="0">
                <a:solidFill>
                  <a:prstClr val="black"/>
                </a:solidFill>
                <a:latin typeface="Calibri"/>
              </a:rPr>
              <a:t>-2.0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pb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@ 7TeV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84BC10-28ED-B64F-CA9F-A5F7F46BB024}"/>
              </a:ext>
            </a:extLst>
          </p:cNvPr>
          <p:cNvSpPr txBox="1"/>
          <p:nvPr/>
        </p:nvSpPr>
        <p:spPr>
          <a:xfrm>
            <a:off x="6680163" y="5033625"/>
            <a:ext cx="2330698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4.6±0.2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pb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@ 7TeV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E9262C-800D-49A9-1BDB-D7C36E667058}"/>
              </a:ext>
            </a:extLst>
          </p:cNvPr>
          <p:cNvSpPr txBox="1"/>
          <p:nvPr/>
        </p:nvSpPr>
        <p:spPr>
          <a:xfrm>
            <a:off x="308269" y="5469082"/>
            <a:ext cx="271078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87.8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+3.4</a:t>
            </a:r>
            <a:r>
              <a:rPr lang="en-US" baseline="-25000" dirty="0">
                <a:solidFill>
                  <a:prstClr val="black"/>
                </a:solidFill>
                <a:latin typeface="Calibri"/>
              </a:rPr>
              <a:t>-1.9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pb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@ 8TeV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720170-079B-E389-7E84-881CF2A34B1F}"/>
              </a:ext>
            </a:extLst>
          </p:cNvPr>
          <p:cNvSpPr txBox="1"/>
          <p:nvPr/>
        </p:nvSpPr>
        <p:spPr>
          <a:xfrm>
            <a:off x="3622289" y="5506393"/>
            <a:ext cx="257326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22.4±1.5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pb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@ 8TeV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970841-F7CB-C0AB-89BE-571795F27591}"/>
              </a:ext>
            </a:extLst>
          </p:cNvPr>
          <p:cNvSpPr txBox="1"/>
          <p:nvPr/>
        </p:nvSpPr>
        <p:spPr>
          <a:xfrm>
            <a:off x="6680163" y="5469082"/>
            <a:ext cx="233069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5.6±0.2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pb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@ 8TeV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1B52FF-D4E2-0C18-D0A7-ED5BE2E7C89C}"/>
              </a:ext>
            </a:extLst>
          </p:cNvPr>
          <p:cNvSpPr txBox="1"/>
          <p:nvPr/>
        </p:nvSpPr>
        <p:spPr>
          <a:xfrm>
            <a:off x="349702" y="5838018"/>
            <a:ext cx="2409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/>
              </a:rPr>
              <a:t>First observation</a:t>
            </a:r>
          </a:p>
          <a:p>
            <a:r>
              <a:rPr lang="en-US" sz="2000" b="1" dirty="0">
                <a:solidFill>
                  <a:srgbClr val="FF0000"/>
                </a:solidFill>
                <a:latin typeface="Calibri"/>
              </a:rPr>
              <a:t>2009 @ </a:t>
            </a:r>
            <a:r>
              <a:rPr lang="en-US" sz="2000" b="1" dirty="0" err="1">
                <a:solidFill>
                  <a:srgbClr val="FF0000"/>
                </a:solidFill>
                <a:latin typeface="Calibri"/>
              </a:rPr>
              <a:t>Tevatron</a:t>
            </a:r>
            <a:endParaRPr lang="en-US" sz="2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D24337-32ED-7E2C-151C-B7E5D37AA82D}"/>
              </a:ext>
            </a:extLst>
          </p:cNvPr>
          <p:cNvSpPr txBox="1"/>
          <p:nvPr/>
        </p:nvSpPr>
        <p:spPr>
          <a:xfrm>
            <a:off x="3525243" y="5819875"/>
            <a:ext cx="2409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/>
              </a:rPr>
              <a:t>First observation</a:t>
            </a:r>
          </a:p>
          <a:p>
            <a:r>
              <a:rPr lang="en-US" sz="2000" b="1" dirty="0">
                <a:solidFill>
                  <a:srgbClr val="FF0000"/>
                </a:solidFill>
                <a:latin typeface="Calibri"/>
              </a:rPr>
              <a:t>2014 @ LHC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2561FC-3D56-F64B-1A58-B8EFD3115271}"/>
              </a:ext>
            </a:extLst>
          </p:cNvPr>
          <p:cNvSpPr txBox="1"/>
          <p:nvPr/>
        </p:nvSpPr>
        <p:spPr>
          <a:xfrm>
            <a:off x="6640638" y="5876167"/>
            <a:ext cx="2409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/>
              </a:rPr>
              <a:t>First observation</a:t>
            </a:r>
          </a:p>
          <a:p>
            <a:r>
              <a:rPr lang="en-US" sz="2000" b="1" dirty="0">
                <a:solidFill>
                  <a:srgbClr val="FF0000"/>
                </a:solidFill>
                <a:latin typeface="Calibri"/>
              </a:rPr>
              <a:t>2014 @ </a:t>
            </a:r>
            <a:r>
              <a:rPr lang="en-US" sz="2000" b="1" dirty="0" err="1">
                <a:solidFill>
                  <a:srgbClr val="FF0000"/>
                </a:solidFill>
                <a:latin typeface="Calibri"/>
              </a:rPr>
              <a:t>Tevatron</a:t>
            </a:r>
            <a:endParaRPr lang="en-US" sz="2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F7A0C2-BC57-833C-6A71-BCC824B4D83C}"/>
              </a:ext>
            </a:extLst>
          </p:cNvPr>
          <p:cNvSpPr txBox="1"/>
          <p:nvPr/>
        </p:nvSpPr>
        <p:spPr>
          <a:xfrm>
            <a:off x="677626" y="4644320"/>
            <a:ext cx="1182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CN" dirty="0"/>
              <a:t>-channel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56EFF7-9290-79C4-6658-6001D5E02908}"/>
              </a:ext>
            </a:extLst>
          </p:cNvPr>
          <p:cNvSpPr txBox="1"/>
          <p:nvPr/>
        </p:nvSpPr>
        <p:spPr>
          <a:xfrm>
            <a:off x="7180462" y="4576679"/>
            <a:ext cx="1182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CN" dirty="0"/>
              <a:t>-channel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12A431-8977-36D0-947D-5599C88C2398}"/>
              </a:ext>
            </a:extLst>
          </p:cNvPr>
          <p:cNvSpPr txBox="1"/>
          <p:nvPr/>
        </p:nvSpPr>
        <p:spPr>
          <a:xfrm>
            <a:off x="4138764" y="4632742"/>
            <a:ext cx="1182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tW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82A14DD-8D3D-B85A-D710-040845708CCB}"/>
              </a:ext>
            </a:extLst>
          </p:cNvPr>
          <p:cNvSpPr/>
          <p:nvPr/>
        </p:nvSpPr>
        <p:spPr bwMode="auto">
          <a:xfrm>
            <a:off x="5476461" y="3429000"/>
            <a:ext cx="3573925" cy="517358"/>
          </a:xfrm>
          <a:prstGeom prst="rect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N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 Bol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498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FCC78-7552-244D-823D-B911752B5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CN" dirty="0"/>
              <a:t>our top production (ttH/是否混有新的作用</a:t>
            </a:r>
            <a:r>
              <a:rPr lang="zh-CN" altLang="en-US" dirty="0"/>
              <a:t>？</a:t>
            </a:r>
            <a:r>
              <a:rPr lang="en-CN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15FDC-A8E4-4B43-AFA2-6A615EEEC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SM 4 top</a:t>
            </a:r>
            <a:r>
              <a:rPr lang="zh-CN" altLang="en-US" dirty="0"/>
              <a:t> </a:t>
            </a:r>
            <a:r>
              <a:rPr lang="en-US" altLang="zh-CN" dirty="0"/>
              <a:t>theory prediction: </a:t>
            </a:r>
            <a:r>
              <a:rPr lang="en-US" altLang="zh-CN" dirty="0">
                <a:highlight>
                  <a:srgbClr val="FFFF00"/>
                </a:highlight>
              </a:rPr>
              <a:t>12fb (+- 20%)</a:t>
            </a:r>
            <a:r>
              <a:rPr lang="zh-CN" altLang="en-US" dirty="0">
                <a:highlight>
                  <a:srgbClr val="FFFF00"/>
                </a:highlight>
              </a:rPr>
              <a:t> </a:t>
            </a:r>
            <a:r>
              <a:rPr lang="en-US" altLang="zh-CN" dirty="0">
                <a:highlight>
                  <a:srgbClr val="FFFF00"/>
                </a:highlight>
              </a:rPr>
              <a:t>@</a:t>
            </a:r>
            <a:r>
              <a:rPr lang="zh-CN" altLang="en-US" dirty="0">
                <a:highlight>
                  <a:srgbClr val="FFFF00"/>
                </a:highlight>
              </a:rPr>
              <a:t> </a:t>
            </a:r>
            <a:r>
              <a:rPr lang="en-US" altLang="zh-CN" dirty="0">
                <a:highlight>
                  <a:srgbClr val="FFFF00"/>
                </a:highlight>
              </a:rPr>
              <a:t>13</a:t>
            </a:r>
            <a:r>
              <a:rPr lang="zh-CN" altLang="en-US" dirty="0">
                <a:highlight>
                  <a:srgbClr val="FFFF00"/>
                </a:highlight>
              </a:rPr>
              <a:t> </a:t>
            </a:r>
            <a:r>
              <a:rPr lang="en-US" altLang="zh-CN" dirty="0" err="1">
                <a:highlight>
                  <a:srgbClr val="FFFF00"/>
                </a:highlight>
              </a:rPr>
              <a:t>TeV</a:t>
            </a:r>
            <a:endParaRPr lang="en-US" altLang="zh-CN" dirty="0">
              <a:highlight>
                <a:srgbClr val="FFFF00"/>
              </a:highlight>
            </a:endParaRPr>
          </a:p>
          <a:p>
            <a:r>
              <a:rPr lang="en-US" dirty="0"/>
              <a:t>Observed</a:t>
            </a:r>
            <a:r>
              <a:rPr lang="zh-CN" altLang="en-US" dirty="0"/>
              <a:t>（</a:t>
            </a:r>
            <a:r>
              <a:rPr lang="en-US" altLang="zh-CN" dirty="0"/>
              <a:t>exp.)</a:t>
            </a:r>
            <a:r>
              <a:rPr lang="en-US" dirty="0"/>
              <a:t> 4.3(2.4) sigma standard deviation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CF9F34-DD70-F645-8D04-C15B7DDDD1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12</a:t>
            </a:fld>
            <a:endParaRPr lang="en-US" sz="1800"/>
          </a:p>
        </p:txBody>
      </p:sp>
      <p:pic>
        <p:nvPicPr>
          <p:cNvPr id="2049" name="Picture 1" descr="page3image2895527024">
            <a:extLst>
              <a:ext uri="{FF2B5EF4-FFF2-40B4-BE49-F238E27FC236}">
                <a16:creationId xmlns:a16="http://schemas.microsoft.com/office/drawing/2014/main" id="{7C94B5FB-E3A3-73DE-D0C4-67C9FE5F5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88" y="1887608"/>
            <a:ext cx="2081047" cy="130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age3image2895526720">
            <a:extLst>
              <a:ext uri="{FF2B5EF4-FFF2-40B4-BE49-F238E27FC236}">
                <a16:creationId xmlns:a16="http://schemas.microsoft.com/office/drawing/2014/main" id="{268932D9-AAE4-8452-2D97-5B490B6CD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372" y="1887608"/>
            <a:ext cx="1987926" cy="127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age3image2895526416">
            <a:extLst>
              <a:ext uri="{FF2B5EF4-FFF2-40B4-BE49-F238E27FC236}">
                <a16:creationId xmlns:a16="http://schemas.microsoft.com/office/drawing/2014/main" id="{41E427D6-F1D2-64DE-A535-B43C974EE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356" y="1754844"/>
            <a:ext cx="2081047" cy="160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age11image2902626992">
            <a:extLst>
              <a:ext uri="{FF2B5EF4-FFF2-40B4-BE49-F238E27FC236}">
                <a16:creationId xmlns:a16="http://schemas.microsoft.com/office/drawing/2014/main" id="{DEF97BA2-BADC-AACD-B139-2E1DE5C5C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209" y="3540257"/>
            <a:ext cx="2914791" cy="300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8DE0A3BB-6E66-4C7F-B505-BA06F49B89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4705" y="3548661"/>
            <a:ext cx="3042651" cy="3001177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50EC33C6-889D-F1AA-4027-41B9F3C573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51" y="3486024"/>
            <a:ext cx="3182655" cy="29254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BAD0AAA-67D9-8E4A-2F7C-4E2DA1F257BC}"/>
              </a:ext>
            </a:extLst>
          </p:cNvPr>
          <p:cNvSpPr txBox="1"/>
          <p:nvPr/>
        </p:nvSpPr>
        <p:spPr>
          <a:xfrm>
            <a:off x="508573" y="6226785"/>
            <a:ext cx="22492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dirty="0"/>
              <a:t>JHEP 11(2021) 118</a:t>
            </a:r>
          </a:p>
        </p:txBody>
      </p:sp>
    </p:spTree>
    <p:extLst>
      <p:ext uri="{BB962C8B-B14F-4D97-AF65-F5344CB8AC3E}">
        <p14:creationId xmlns:p14="http://schemas.microsoft.com/office/powerpoint/2010/main" val="984963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9CE3-1330-B94A-B951-5F98AE1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其他顶夸克的稀有伴随产生过程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2D8BF-07C8-A449-898A-F2B25C6A88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13</a:t>
            </a:fld>
            <a:endParaRPr lang="en-US" sz="1800"/>
          </a:p>
        </p:txBody>
      </p:sp>
      <p:pic>
        <p:nvPicPr>
          <p:cNvPr id="5" name="Picture 4" descr="Screen Shot 2013-03-24 at 5.43.14 PM.png">
            <a:extLst>
              <a:ext uri="{FF2B5EF4-FFF2-40B4-BE49-F238E27FC236}">
                <a16:creationId xmlns:a16="http://schemas.microsoft.com/office/drawing/2014/main" id="{3512D669-88C8-FC42-8E82-75035637E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08" y="1098812"/>
            <a:ext cx="2708362" cy="2527726"/>
          </a:xfrm>
          <a:prstGeom prst="rect">
            <a:avLst/>
          </a:prstGeom>
        </p:spPr>
      </p:pic>
      <p:pic>
        <p:nvPicPr>
          <p:cNvPr id="6" name="Picture 5" descr="Screen Shot 2012-07-26 at 5.43.53 PM.png">
            <a:extLst>
              <a:ext uri="{FF2B5EF4-FFF2-40B4-BE49-F238E27FC236}">
                <a16:creationId xmlns:a16="http://schemas.microsoft.com/office/drawing/2014/main" id="{11CFE70A-88CA-0E44-8E66-347D73378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54" y="4612651"/>
            <a:ext cx="2373292" cy="1712595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E8B623C-2AC7-7942-8680-510C33CBB961}"/>
              </a:ext>
            </a:extLst>
          </p:cNvPr>
          <p:cNvSpPr txBox="1">
            <a:spLocks/>
          </p:cNvSpPr>
          <p:nvPr/>
        </p:nvSpPr>
        <p:spPr>
          <a:xfrm>
            <a:off x="6256000" y="591626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BF4F26-1951-034B-B615-440E19231FFD}" type="datetime1">
              <a:rPr lang="en-US" smtClean="0"/>
              <a:pPr/>
              <a:t>4/18/22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E5ECDF0-638C-9141-80DB-A41063D85301}"/>
              </a:ext>
            </a:extLst>
          </p:cNvPr>
          <p:cNvSpPr txBox="1">
            <a:spLocks/>
          </p:cNvSpPr>
          <p:nvPr/>
        </p:nvSpPr>
        <p:spPr>
          <a:xfrm>
            <a:off x="-544" y="4104206"/>
            <a:ext cx="2499728" cy="1545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0000"/>
                </a:solidFill>
              </a:rPr>
              <a:t>FCNC</a:t>
            </a:r>
          </a:p>
        </p:txBody>
      </p:sp>
      <p:pic>
        <p:nvPicPr>
          <p:cNvPr id="11" name="Picture 10" descr="Screen Shot 2013-02-14 at 11.22.45 AM.png">
            <a:extLst>
              <a:ext uri="{FF2B5EF4-FFF2-40B4-BE49-F238E27FC236}">
                <a16:creationId xmlns:a16="http://schemas.microsoft.com/office/drawing/2014/main" id="{9FBAC270-B03D-7345-BB6A-9C45406ED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467" y="4287951"/>
            <a:ext cx="2901370" cy="213113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5A2D2AE-9D58-0E45-9786-A198BF1AAFA7}"/>
              </a:ext>
            </a:extLst>
          </p:cNvPr>
          <p:cNvSpPr txBox="1">
            <a:spLocks/>
          </p:cNvSpPr>
          <p:nvPr/>
        </p:nvSpPr>
        <p:spPr>
          <a:xfrm>
            <a:off x="5809338" y="3670867"/>
            <a:ext cx="2499728" cy="1545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rgbClr val="000000"/>
                </a:solidFill>
              </a:rPr>
              <a:t>tHj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33B90F-7348-1F4A-A798-8A79DF25EE2C}"/>
              </a:ext>
            </a:extLst>
          </p:cNvPr>
          <p:cNvSpPr txBox="1"/>
          <p:nvPr/>
        </p:nvSpPr>
        <p:spPr>
          <a:xfrm>
            <a:off x="6400832" y="4057118"/>
            <a:ext cx="59810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414BFC-BFF5-BC4D-87D7-35D4D320AC3B}"/>
              </a:ext>
            </a:extLst>
          </p:cNvPr>
          <p:cNvSpPr txBox="1"/>
          <p:nvPr/>
        </p:nvSpPr>
        <p:spPr>
          <a:xfrm>
            <a:off x="6339627" y="5651037"/>
            <a:ext cx="33025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07D173-BE5E-9C48-92A8-FC7BE2462224}"/>
              </a:ext>
            </a:extLst>
          </p:cNvPr>
          <p:cNvSpPr txBox="1"/>
          <p:nvPr/>
        </p:nvSpPr>
        <p:spPr>
          <a:xfrm>
            <a:off x="7712811" y="4016586"/>
            <a:ext cx="32893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D28D6F-73FC-4E4B-966D-5DF4881AA579}"/>
              </a:ext>
            </a:extLst>
          </p:cNvPr>
          <p:cNvSpPr txBox="1"/>
          <p:nvPr/>
        </p:nvSpPr>
        <p:spPr>
          <a:xfrm>
            <a:off x="7905331" y="5744762"/>
            <a:ext cx="63739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2CE5D4-2DB7-BF44-AA4E-DDFEF9877640}"/>
              </a:ext>
            </a:extLst>
          </p:cNvPr>
          <p:cNvSpPr txBox="1"/>
          <p:nvPr/>
        </p:nvSpPr>
        <p:spPr>
          <a:xfrm>
            <a:off x="7813413" y="4867614"/>
            <a:ext cx="63739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F99762-2E23-3A40-92C4-5584B9C5AEEE}"/>
              </a:ext>
            </a:extLst>
          </p:cNvPr>
          <p:cNvSpPr txBox="1"/>
          <p:nvPr/>
        </p:nvSpPr>
        <p:spPr>
          <a:xfrm>
            <a:off x="7234218" y="5466296"/>
            <a:ext cx="6430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W</a:t>
            </a:r>
            <a:endParaRPr lang="en-US" sz="2400" b="1" baseline="30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591B63-4D37-F146-A358-D2BA617B0A9F}"/>
              </a:ext>
            </a:extLst>
          </p:cNvPr>
          <p:cNvSpPr txBox="1"/>
          <p:nvPr/>
        </p:nvSpPr>
        <p:spPr>
          <a:xfrm>
            <a:off x="7213734" y="4867614"/>
            <a:ext cx="6430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W</a:t>
            </a:r>
            <a:endParaRPr lang="en-US" sz="2400" b="1" baseline="300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791FE4C-EA3C-0C4A-B848-BDCCE3EF6B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48" y="4670536"/>
            <a:ext cx="2314839" cy="1605132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9E1D485-7C9E-654B-A876-796C109EB273}"/>
              </a:ext>
            </a:extLst>
          </p:cNvPr>
          <p:cNvSpPr txBox="1">
            <a:spLocks/>
          </p:cNvSpPr>
          <p:nvPr/>
        </p:nvSpPr>
        <p:spPr>
          <a:xfrm>
            <a:off x="2494546" y="4158870"/>
            <a:ext cx="2499728" cy="1545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rgbClr val="000000"/>
                </a:solidFill>
              </a:rPr>
              <a:t>tX</a:t>
            </a:r>
            <a:r>
              <a:rPr lang="en-US" b="1" dirty="0">
                <a:solidFill>
                  <a:srgbClr val="000000"/>
                </a:solidFill>
              </a:rPr>
              <a:t> (RPV)</a:t>
            </a:r>
          </a:p>
        </p:txBody>
      </p:sp>
      <p:pic>
        <p:nvPicPr>
          <p:cNvPr id="23" name="Picture 22" descr="Screen Shot 2013-03-24 at 5.07.53 PM.png">
            <a:extLst>
              <a:ext uri="{FF2B5EF4-FFF2-40B4-BE49-F238E27FC236}">
                <a16:creationId xmlns:a16="http://schemas.microsoft.com/office/drawing/2014/main" id="{C972889B-75F4-444C-B0A5-130FF370AF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268" y="1616501"/>
            <a:ext cx="2676974" cy="1748826"/>
          </a:xfrm>
          <a:prstGeom prst="rect">
            <a:avLst/>
          </a:prstGeom>
        </p:spPr>
      </p:pic>
      <p:pic>
        <p:nvPicPr>
          <p:cNvPr id="24" name="Picture 23" descr="Screen Shot 2013-03-24 at 5.07.59 PM.png">
            <a:extLst>
              <a:ext uri="{FF2B5EF4-FFF2-40B4-BE49-F238E27FC236}">
                <a16:creationId xmlns:a16="http://schemas.microsoft.com/office/drawing/2014/main" id="{13CB884C-E478-5240-AE14-38EF4B2821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965" y="1600426"/>
            <a:ext cx="2830970" cy="1711026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54C56F50-D95D-2A44-BA62-48933A47BA0F}"/>
              </a:ext>
            </a:extLst>
          </p:cNvPr>
          <p:cNvSpPr txBox="1">
            <a:spLocks/>
          </p:cNvSpPr>
          <p:nvPr/>
        </p:nvSpPr>
        <p:spPr>
          <a:xfrm>
            <a:off x="6255886" y="1257019"/>
            <a:ext cx="2499728" cy="1545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rgbClr val="000000"/>
                </a:solidFill>
              </a:rPr>
              <a:t>ttZ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5071169A-0FAC-AD4F-831D-D7A947C13E37}"/>
              </a:ext>
            </a:extLst>
          </p:cNvPr>
          <p:cNvSpPr txBox="1">
            <a:spLocks/>
          </p:cNvSpPr>
          <p:nvPr/>
        </p:nvSpPr>
        <p:spPr>
          <a:xfrm>
            <a:off x="3348268" y="1095766"/>
            <a:ext cx="2499728" cy="1545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rgbClr val="000000"/>
                </a:solidFill>
              </a:rPr>
              <a:t>ttW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3548F96F-99BD-4445-A498-1FC23C20451E}"/>
              </a:ext>
            </a:extLst>
          </p:cNvPr>
          <p:cNvSpPr txBox="1">
            <a:spLocks/>
          </p:cNvSpPr>
          <p:nvPr/>
        </p:nvSpPr>
        <p:spPr>
          <a:xfrm>
            <a:off x="119520" y="1098811"/>
            <a:ext cx="2499728" cy="1545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rgbClr val="000000"/>
                </a:solidFill>
              </a:rPr>
              <a:t>ttH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29" name="Picture 28" descr="Chart&#10;&#10;Description automatically generated with medium confidence">
            <a:extLst>
              <a:ext uri="{FF2B5EF4-FFF2-40B4-BE49-F238E27FC236}">
                <a16:creationId xmlns:a16="http://schemas.microsoft.com/office/drawing/2014/main" id="{85D9E9A8-B013-2549-A79E-8A38315710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8152" y="2575890"/>
            <a:ext cx="5407696" cy="23409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9441EB-ECD7-C2A9-D623-BCB3DF64A649}"/>
              </a:ext>
            </a:extLst>
          </p:cNvPr>
          <p:cNvSpPr txBox="1"/>
          <p:nvPr/>
        </p:nvSpPr>
        <p:spPr>
          <a:xfrm>
            <a:off x="7275848" y="663949"/>
            <a:ext cx="182108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3top</a:t>
            </a:r>
            <a:r>
              <a:rPr lang="zh-CN" altLang="en-US" dirty="0"/>
              <a:t>？新物理！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31487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B3436-DE43-5044-A1A5-000F7BA42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顶夸克的衰变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E3209-2443-A846-85E3-B1BDAA144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664928-CF1C-0749-B4BD-28F3CE6595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14</a:t>
            </a:fld>
            <a:endParaRPr lang="en-US" sz="180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3B8CFC5-518E-4349-9FF7-563B833024D4}"/>
              </a:ext>
            </a:extLst>
          </p:cNvPr>
          <p:cNvSpPr txBox="1">
            <a:spLocks/>
          </p:cNvSpPr>
          <p:nvPr/>
        </p:nvSpPr>
        <p:spPr>
          <a:xfrm>
            <a:off x="359487" y="3354086"/>
            <a:ext cx="7498977" cy="26177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Check top decay products properties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Top polarization/W </a:t>
            </a:r>
            <a:r>
              <a:rPr lang="en-US" dirty="0" err="1">
                <a:solidFill>
                  <a:schemeClr val="tx1"/>
                </a:solidFill>
              </a:rPr>
              <a:t>helicity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Charge Higgs searches</a:t>
            </a:r>
          </a:p>
          <a:p>
            <a:r>
              <a:rPr lang="en-US" dirty="0">
                <a:solidFill>
                  <a:schemeClr val="tx1"/>
                </a:solidFill>
              </a:rPr>
              <a:t>Check extra radiations</a:t>
            </a:r>
          </a:p>
          <a:p>
            <a:r>
              <a:rPr lang="en-US" dirty="0">
                <a:solidFill>
                  <a:schemeClr val="tx1"/>
                </a:solidFill>
              </a:rPr>
              <a:t>With Top pair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Spin Correlations</a:t>
            </a:r>
          </a:p>
        </p:txBody>
      </p:sp>
      <p:pic>
        <p:nvPicPr>
          <p:cNvPr id="14" name="Picture 13" descr="Screen Shot 2013-03-24 at 5.14.53 PM.png">
            <a:extLst>
              <a:ext uri="{FF2B5EF4-FFF2-40B4-BE49-F238E27FC236}">
                <a16:creationId xmlns:a16="http://schemas.microsoft.com/office/drawing/2014/main" id="{91124D4A-C8BA-634D-A642-1BBC91FF6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58" y="2661952"/>
            <a:ext cx="2857500" cy="355600"/>
          </a:xfrm>
          <a:prstGeom prst="rect">
            <a:avLst/>
          </a:prstGeom>
        </p:spPr>
      </p:pic>
      <p:pic>
        <p:nvPicPr>
          <p:cNvPr id="15" name="Picture 14" descr="Screen Shot 2013-03-24 at 5.15.00 PM.png">
            <a:extLst>
              <a:ext uri="{FF2B5EF4-FFF2-40B4-BE49-F238E27FC236}">
                <a16:creationId xmlns:a16="http://schemas.microsoft.com/office/drawing/2014/main" id="{82B244FA-6135-9543-9583-C780688DF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86" y="2674652"/>
            <a:ext cx="2882900" cy="342900"/>
          </a:xfrm>
          <a:prstGeom prst="rect">
            <a:avLst/>
          </a:prstGeom>
        </p:spPr>
      </p:pic>
      <p:pic>
        <p:nvPicPr>
          <p:cNvPr id="16" name="Picture 15" descr="Screen Shot 2013-03-24 at 5.15.08 PM.png">
            <a:extLst>
              <a:ext uri="{FF2B5EF4-FFF2-40B4-BE49-F238E27FC236}">
                <a16:creationId xmlns:a16="http://schemas.microsoft.com/office/drawing/2014/main" id="{76182D36-89CD-E84A-8E08-846ACAF6BB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93" y="2661952"/>
            <a:ext cx="2895600" cy="393700"/>
          </a:xfrm>
          <a:prstGeom prst="rect">
            <a:avLst/>
          </a:prstGeom>
        </p:spPr>
      </p:pic>
      <p:pic>
        <p:nvPicPr>
          <p:cNvPr id="17" name="Picture 16" descr="feynman_t_decay_Vtb_blue.png">
            <a:extLst>
              <a:ext uri="{FF2B5EF4-FFF2-40B4-BE49-F238E27FC236}">
                <a16:creationId xmlns:a16="http://schemas.microsoft.com/office/drawing/2014/main" id="{382A79D7-AB42-7A4A-A252-34614E0BF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56" y="762118"/>
            <a:ext cx="2941561" cy="1835534"/>
          </a:xfrm>
          <a:prstGeom prst="rect">
            <a:avLst/>
          </a:prstGeom>
        </p:spPr>
      </p:pic>
      <p:pic>
        <p:nvPicPr>
          <p:cNvPr id="18" name="Picture 17" descr="feynman_t_decay_Vtb_blue.png">
            <a:extLst>
              <a:ext uri="{FF2B5EF4-FFF2-40B4-BE49-F238E27FC236}">
                <a16:creationId xmlns:a16="http://schemas.microsoft.com/office/drawing/2014/main" id="{133A347A-1906-9444-A6C5-52DAFB05D9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025" y="753768"/>
            <a:ext cx="2941561" cy="1835534"/>
          </a:xfrm>
          <a:prstGeom prst="rect">
            <a:avLst/>
          </a:prstGeom>
        </p:spPr>
      </p:pic>
      <p:pic>
        <p:nvPicPr>
          <p:cNvPr id="19" name="Picture 18" descr="feynman_t_decay_Vtb_blue.png">
            <a:extLst>
              <a:ext uri="{FF2B5EF4-FFF2-40B4-BE49-F238E27FC236}">
                <a16:creationId xmlns:a16="http://schemas.microsoft.com/office/drawing/2014/main" id="{B5936816-06FA-044C-B6D8-81CEE96500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586" y="769843"/>
            <a:ext cx="2941561" cy="183553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2C8AF89-695F-6449-A4A2-79638D30AF42}"/>
              </a:ext>
            </a:extLst>
          </p:cNvPr>
          <p:cNvSpPr txBox="1"/>
          <p:nvPr/>
        </p:nvSpPr>
        <p:spPr>
          <a:xfrm>
            <a:off x="5590393" y="2223879"/>
            <a:ext cx="3830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BE5E46-2AEA-2B40-B806-EB473BD1B223}"/>
              </a:ext>
            </a:extLst>
          </p:cNvPr>
          <p:cNvSpPr txBox="1"/>
          <p:nvPr/>
        </p:nvSpPr>
        <p:spPr>
          <a:xfrm>
            <a:off x="8568188" y="2215529"/>
            <a:ext cx="3830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01D510-5F73-B645-969D-18D2F9136751}"/>
              </a:ext>
            </a:extLst>
          </p:cNvPr>
          <p:cNvSpPr txBox="1"/>
          <p:nvPr/>
        </p:nvSpPr>
        <p:spPr>
          <a:xfrm>
            <a:off x="4397860" y="1374684"/>
            <a:ext cx="21462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6DEB1E-EA07-764B-9775-4B24547ECB67}"/>
              </a:ext>
            </a:extLst>
          </p:cNvPr>
          <p:cNvSpPr txBox="1"/>
          <p:nvPr/>
        </p:nvSpPr>
        <p:spPr>
          <a:xfrm>
            <a:off x="7332522" y="1406789"/>
            <a:ext cx="21462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d</a:t>
            </a:r>
          </a:p>
        </p:txBody>
      </p:sp>
      <p:pic>
        <p:nvPicPr>
          <p:cNvPr id="24" name="Picture 23" descr="feynman_t_decay_Vtb_blue.png">
            <a:extLst>
              <a:ext uri="{FF2B5EF4-FFF2-40B4-BE49-F238E27FC236}">
                <a16:creationId xmlns:a16="http://schemas.microsoft.com/office/drawing/2014/main" id="{19111FE8-7152-FB4E-A1E7-48AB84CEAB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93" y="3996939"/>
            <a:ext cx="2941561" cy="183553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E83740D-02E4-EE4D-BD9E-DC404B60E1D2}"/>
              </a:ext>
            </a:extLst>
          </p:cNvPr>
          <p:cNvSpPr txBox="1"/>
          <p:nvPr/>
        </p:nvSpPr>
        <p:spPr>
          <a:xfrm>
            <a:off x="6373766" y="4507718"/>
            <a:ext cx="533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86E416-CFF3-044D-9428-61ED5B9464DD}"/>
              </a:ext>
            </a:extLst>
          </p:cNvPr>
          <p:cNvSpPr txBox="1"/>
          <p:nvPr/>
        </p:nvSpPr>
        <p:spPr>
          <a:xfrm>
            <a:off x="7951392" y="4076426"/>
            <a:ext cx="3830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00FF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108129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64947-473B-B64C-ACDF-6EAE48A7F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756" y="3017512"/>
            <a:ext cx="8458488" cy="663949"/>
          </a:xfrm>
        </p:spPr>
        <p:txBody>
          <a:bodyPr/>
          <a:lstStyle/>
          <a:p>
            <a:r>
              <a:rPr lang="en-CN" sz="4400" dirty="0">
                <a:solidFill>
                  <a:srgbClr val="FF0000"/>
                </a:solidFill>
              </a:rPr>
              <a:t>顶夸克的性质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7BD08A-4BF5-E04B-83EE-AE4228DD02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15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4785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3C1CA-94CC-7D43-9411-D791D027B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Top</a:t>
            </a:r>
            <a:r>
              <a:rPr lang="zh-CN" altLang="en-US" dirty="0"/>
              <a:t> </a:t>
            </a:r>
            <a:r>
              <a:rPr lang="en-US" altLang="zh-CN" dirty="0"/>
              <a:t>quark: the only “naked” quark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84ED8-660E-CE4B-9F61-BE068AAC04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Lifetime: ~4*10</a:t>
            </a:r>
            <a:r>
              <a:rPr lang="en-US" baseline="30000" dirty="0"/>
              <a:t>-25</a:t>
            </a:r>
            <a:r>
              <a:rPr lang="en-US" dirty="0"/>
              <a:t> Sec</a:t>
            </a:r>
            <a:r>
              <a:rPr lang="zh-CN" altLang="en-US" dirty="0"/>
              <a:t>：</a:t>
            </a:r>
            <a:endParaRPr lang="en-US" baseline="30000" dirty="0"/>
          </a:p>
          <a:p>
            <a:pPr lvl="1"/>
            <a:r>
              <a:rPr lang="en-US" dirty="0"/>
              <a:t>Typical hadronization time ~3*10</a:t>
            </a:r>
            <a:r>
              <a:rPr lang="en-US" baseline="30000" dirty="0"/>
              <a:t>-24</a:t>
            </a:r>
            <a:r>
              <a:rPr lang="en-US" dirty="0"/>
              <a:t> Sec</a:t>
            </a:r>
            <a:endParaRPr lang="en-US" baseline="30000" dirty="0"/>
          </a:p>
          <a:p>
            <a:pPr lvl="1"/>
            <a:r>
              <a:rPr lang="en-US" dirty="0"/>
              <a:t>Decay before hadronization</a:t>
            </a:r>
          </a:p>
          <a:p>
            <a:pPr lvl="1"/>
            <a:endParaRPr lang="en-US" dirty="0"/>
          </a:p>
          <a:p>
            <a:r>
              <a:rPr lang="en-US" dirty="0"/>
              <a:t>Only place to study a “naked” quark properties</a:t>
            </a:r>
          </a:p>
          <a:p>
            <a:pPr lvl="1"/>
            <a:r>
              <a:rPr lang="en-US" dirty="0"/>
              <a:t>Mass</a:t>
            </a:r>
          </a:p>
          <a:p>
            <a:pPr lvl="1"/>
            <a:r>
              <a:rPr lang="en-US" dirty="0"/>
              <a:t>Spin </a:t>
            </a:r>
          </a:p>
          <a:p>
            <a:pPr lvl="1"/>
            <a:r>
              <a:rPr lang="en-US" dirty="0"/>
              <a:t>Polarization</a:t>
            </a:r>
          </a:p>
          <a:p>
            <a:pPr lvl="1"/>
            <a:r>
              <a:rPr lang="en-US" dirty="0" err="1"/>
              <a:t>Vtb</a:t>
            </a:r>
            <a:endParaRPr lang="en-US" dirty="0"/>
          </a:p>
          <a:p>
            <a:pPr lvl="1"/>
            <a:r>
              <a:rPr lang="en-US" dirty="0"/>
              <a:t>Charge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9101F8-ECCD-2F4A-A8A2-69FBA4980A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16</a:t>
            </a:fld>
            <a:endParaRPr lang="en-US" sz="18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7B213AF-F7B2-F240-9874-DC4934285917}"/>
              </a:ext>
            </a:extLst>
          </p:cNvPr>
          <p:cNvGrpSpPr/>
          <p:nvPr/>
        </p:nvGrpSpPr>
        <p:grpSpPr>
          <a:xfrm>
            <a:off x="3828465" y="2910110"/>
            <a:ext cx="4376111" cy="2874055"/>
            <a:chOff x="2937435" y="3568390"/>
            <a:chExt cx="4826000" cy="3289610"/>
          </a:xfrm>
        </p:grpSpPr>
        <p:pic>
          <p:nvPicPr>
            <p:cNvPr id="6" name="Picture 5" descr="Screen Shot 2013-03-23 at 11.32.17 PM.png">
              <a:extLst>
                <a:ext uri="{FF2B5EF4-FFF2-40B4-BE49-F238E27FC236}">
                  <a16:creationId xmlns:a16="http://schemas.microsoft.com/office/drawing/2014/main" id="{4D4DC161-825A-8F4A-A52C-A78F25BFE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7435" y="3568390"/>
              <a:ext cx="4826000" cy="3289610"/>
            </a:xfrm>
            <a:prstGeom prst="rect">
              <a:avLst/>
            </a:prstGeom>
          </p:spPr>
        </p:pic>
        <p:pic>
          <p:nvPicPr>
            <p:cNvPr id="7" name="Picture 6" descr="Screen Shot 2013-03-23 at 11.34.13 PM.png">
              <a:extLst>
                <a:ext uri="{FF2B5EF4-FFF2-40B4-BE49-F238E27FC236}">
                  <a16:creationId xmlns:a16="http://schemas.microsoft.com/office/drawing/2014/main" id="{C0CA24A3-E2C4-8448-8098-941CBF70E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7435" y="3568390"/>
              <a:ext cx="1243796" cy="710533"/>
            </a:xfrm>
            <a:prstGeom prst="rect">
              <a:avLst/>
            </a:prstGeom>
          </p:spPr>
        </p:pic>
        <p:pic>
          <p:nvPicPr>
            <p:cNvPr id="8" name="Picture 7" descr="Screen Shot 2013-03-23 at 11.34.13 PM.png">
              <a:extLst>
                <a:ext uri="{FF2B5EF4-FFF2-40B4-BE49-F238E27FC236}">
                  <a16:creationId xmlns:a16="http://schemas.microsoft.com/office/drawing/2014/main" id="{0733D292-6322-9C40-822B-3F640119B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9385" y="5029867"/>
              <a:ext cx="964050" cy="1828133"/>
            </a:xfrm>
            <a:prstGeom prst="rect">
              <a:avLst/>
            </a:prstGeom>
          </p:spPr>
        </p:pic>
        <p:pic>
          <p:nvPicPr>
            <p:cNvPr id="9" name="Picture 8" descr="Screen Shot 2013-03-23 at 11.34.13 PM.png">
              <a:extLst>
                <a:ext uri="{FF2B5EF4-FFF2-40B4-BE49-F238E27FC236}">
                  <a16:creationId xmlns:a16="http://schemas.microsoft.com/office/drawing/2014/main" id="{AA87132E-AB1D-0044-8BFC-E5E96BB42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1989" y="6640793"/>
              <a:ext cx="1243796" cy="21720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4FA8A61-2A5F-5C44-B9F4-1DC6BC50F666}"/>
              </a:ext>
            </a:extLst>
          </p:cNvPr>
          <p:cNvSpPr txBox="1"/>
          <p:nvPr/>
        </p:nvSpPr>
        <p:spPr>
          <a:xfrm>
            <a:off x="1931337" y="5816315"/>
            <a:ext cx="516083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Top quark is a laboratory to precise test SM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D7B1BD-B7D8-789F-9ED1-B886827CB5F5}"/>
              </a:ext>
            </a:extLst>
          </p:cNvPr>
          <p:cNvSpPr txBox="1"/>
          <p:nvPr/>
        </p:nvSpPr>
        <p:spPr>
          <a:xfrm>
            <a:off x="7330397" y="794353"/>
            <a:ext cx="12479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highlight>
                  <a:srgbClr val="FFFF00"/>
                </a:highlight>
              </a:rPr>
              <a:t>“</a:t>
            </a:r>
            <a:r>
              <a:rPr lang="en-US" altLang="zh-CN" dirty="0">
                <a:highlight>
                  <a:srgbClr val="FFFF00"/>
                </a:highlight>
              </a:rPr>
              <a:t>1</a:t>
            </a:r>
            <a:r>
              <a:rPr lang="zh-CN" altLang="en-US" dirty="0">
                <a:highlight>
                  <a:srgbClr val="FFFF00"/>
                </a:highlight>
              </a:rPr>
              <a:t>夸克态”</a:t>
            </a:r>
            <a:endParaRPr lang="en-US" altLang="zh-CN" dirty="0">
              <a:highlight>
                <a:srgbClr val="FFFF00"/>
              </a:highlight>
            </a:endParaRPr>
          </a:p>
          <a:p>
            <a:r>
              <a:rPr lang="zh-CN" altLang="en-US" dirty="0"/>
              <a:t>“</a:t>
            </a:r>
            <a:r>
              <a:rPr lang="en-US" altLang="zh-CN" dirty="0"/>
              <a:t>2</a:t>
            </a:r>
            <a:r>
              <a:rPr lang="zh-CN" altLang="en-US" dirty="0"/>
              <a:t>夸克态”</a:t>
            </a:r>
            <a:endParaRPr lang="en-US" altLang="zh-CN" dirty="0"/>
          </a:p>
          <a:p>
            <a:r>
              <a:rPr lang="zh-CN" altLang="en-US" dirty="0"/>
              <a:t>“</a:t>
            </a:r>
            <a:r>
              <a:rPr lang="en-US" altLang="zh-CN" dirty="0"/>
              <a:t>3</a:t>
            </a:r>
            <a:r>
              <a:rPr lang="zh-CN" altLang="en-US" dirty="0"/>
              <a:t>夸克态”</a:t>
            </a:r>
            <a:endParaRPr lang="en-US" altLang="zh-CN" dirty="0"/>
          </a:p>
          <a:p>
            <a:r>
              <a:rPr lang="zh-CN" altLang="en-US" dirty="0"/>
              <a:t>“</a:t>
            </a:r>
            <a:r>
              <a:rPr lang="en-US" altLang="zh-CN" dirty="0"/>
              <a:t>4</a:t>
            </a:r>
            <a:r>
              <a:rPr lang="zh-CN" altLang="en-US" dirty="0"/>
              <a:t>夸克态”</a:t>
            </a:r>
            <a:endParaRPr lang="en-US" altLang="zh-CN" dirty="0"/>
          </a:p>
          <a:p>
            <a:r>
              <a:rPr lang="zh-CN" altLang="en-US" dirty="0"/>
              <a:t>“</a:t>
            </a:r>
            <a:r>
              <a:rPr lang="en-US" altLang="zh-CN" dirty="0"/>
              <a:t>5</a:t>
            </a:r>
            <a:r>
              <a:rPr lang="zh-CN" altLang="en-US" dirty="0"/>
              <a:t>夸克态”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2344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AEE73-C9C1-D146-BCC3-AA443ECED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Spin correlation in top-antitop system</a:t>
            </a:r>
          </a:p>
        </p:txBody>
      </p:sp>
      <p:pic>
        <p:nvPicPr>
          <p:cNvPr id="6" name="Content Placeholder 5" descr="Timeline&#10;&#10;Description automatically generated with low confidence">
            <a:extLst>
              <a:ext uri="{FF2B5EF4-FFF2-40B4-BE49-F238E27FC236}">
                <a16:creationId xmlns:a16="http://schemas.microsoft.com/office/drawing/2014/main" id="{BEEAB60B-21D6-6547-93D4-94EF3B360F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663949"/>
            <a:ext cx="5505119" cy="537949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DC3FCF-337B-234D-AA98-E7BFE7ED1F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17</a:t>
            </a:fld>
            <a:endParaRPr lang="en-US" sz="1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E8A114-964E-63B6-8FDE-A3A7E67E4E14}"/>
              </a:ext>
            </a:extLst>
          </p:cNvPr>
          <p:cNvSpPr txBox="1"/>
          <p:nvPr/>
        </p:nvSpPr>
        <p:spPr>
          <a:xfrm>
            <a:off x="5505119" y="767436"/>
            <a:ext cx="363333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Top quark lifetime: 4*20</a:t>
            </a:r>
            <a:r>
              <a:rPr lang="en-US" baseline="30000" dirty="0"/>
              <a:t>-25</a:t>
            </a:r>
          </a:p>
          <a:p>
            <a:r>
              <a:rPr lang="en-US" dirty="0"/>
              <a:t>Hadronization time: 3*20</a:t>
            </a:r>
            <a:r>
              <a:rPr lang="en-US" baseline="30000" dirty="0"/>
              <a:t>-24</a:t>
            </a:r>
            <a:endParaRPr lang="en-US" dirty="0"/>
          </a:p>
          <a:p>
            <a:r>
              <a:rPr lang="en-US" dirty="0"/>
              <a:t>Spin decorrelation time (∼10</a:t>
            </a:r>
            <a:r>
              <a:rPr lang="en-US" baseline="30000" dirty="0"/>
              <a:t>−21 </a:t>
            </a:r>
            <a:r>
              <a:rPr lang="en-US" dirty="0"/>
              <a:t>s)</a:t>
            </a:r>
          </a:p>
          <a:p>
            <a:endParaRPr lang="en-US" dirty="0"/>
          </a:p>
          <a:p>
            <a:r>
              <a:rPr lang="en-US" dirty="0"/>
              <a:t>Dilepton angle in ttbar system preserve top spin information</a:t>
            </a:r>
          </a:p>
          <a:p>
            <a:r>
              <a:rPr lang="en-US" dirty="0"/>
              <a:t>Unfolding to </a:t>
            </a:r>
            <a:r>
              <a:rPr lang="en-US" dirty="0" err="1"/>
              <a:t>partton</a:t>
            </a:r>
            <a:r>
              <a:rPr lang="en-US" dirty="0"/>
              <a:t> level</a:t>
            </a:r>
          </a:p>
        </p:txBody>
      </p:sp>
      <p:pic>
        <p:nvPicPr>
          <p:cNvPr id="8" name="Picture 7" descr="Chart, waterfall chart&#10;&#10;Description automatically generated">
            <a:extLst>
              <a:ext uri="{FF2B5EF4-FFF2-40B4-BE49-F238E27FC236}">
                <a16:creationId xmlns:a16="http://schemas.microsoft.com/office/drawing/2014/main" id="{74736E86-DFAB-0F34-5540-7355BBDC3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7279" y="2902248"/>
            <a:ext cx="3415674" cy="3141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63A84E-5059-E869-6C64-FA198A0ABC16}"/>
              </a:ext>
            </a:extLst>
          </p:cNvPr>
          <p:cNvSpPr txBox="1"/>
          <p:nvPr/>
        </p:nvSpPr>
        <p:spPr>
          <a:xfrm>
            <a:off x="2649776" y="6146935"/>
            <a:ext cx="3767959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probe of new physics in production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763906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CCB6D-5C8A-BC45-9A69-56D5D44C7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W helicity </a:t>
            </a:r>
            <a:r>
              <a:rPr lang="zh-CN" altLang="en-US" dirty="0"/>
              <a:t>（螺旋性）</a:t>
            </a:r>
            <a:endParaRPr lang="en-CN" dirty="0"/>
          </a:p>
        </p:txBody>
      </p:sp>
      <p:pic>
        <p:nvPicPr>
          <p:cNvPr id="6" name="Content Placeholder 5" descr="Chart&#10;&#10;Description automatically generated with medium confidence">
            <a:extLst>
              <a:ext uri="{FF2B5EF4-FFF2-40B4-BE49-F238E27FC236}">
                <a16:creationId xmlns:a16="http://schemas.microsoft.com/office/drawing/2014/main" id="{37C11732-9FDB-1A41-AE6B-D7CF55E16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8600" y="3435622"/>
            <a:ext cx="4414400" cy="315562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3C6984-E517-F043-B700-145D1FBDA0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18</a:t>
            </a:fld>
            <a:endParaRPr lang="en-US" sz="1800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B6CA418B-9DDC-FE91-C8DE-AE5FA6BF8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866" y="727446"/>
            <a:ext cx="3202875" cy="2488720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207EB960-E59E-A249-C709-47B5317B7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30" y="787447"/>
            <a:ext cx="3492905" cy="2232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C61A21-8B93-E0E3-A142-E23F6D615E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2991293"/>
            <a:ext cx="4120055" cy="49617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38A5098-2D68-8077-4D05-59D8B30E555A}"/>
              </a:ext>
            </a:extLst>
          </p:cNvPr>
          <p:cNvSpPr txBox="1">
            <a:spLocks/>
          </p:cNvSpPr>
          <p:nvPr/>
        </p:nvSpPr>
        <p:spPr bwMode="auto">
          <a:xfrm>
            <a:off x="0" y="3552497"/>
            <a:ext cx="4151586" cy="292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87" tIns="45693" rIns="91387" bIns="45693" numCol="1" anchor="t" anchorCtr="0" compatLnSpc="1">
            <a:prstTxWarp prst="textNoShape">
              <a:avLst/>
            </a:prstTxWarp>
          </a:bodyPr>
          <a:lstStyle>
            <a:lvl1pPr marL="340485" indent="-34048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85000"/>
              <a:buChar char="•"/>
              <a:defRPr sz="2400">
                <a:solidFill>
                  <a:schemeClr val="accent2"/>
                </a:solidFill>
                <a:latin typeface="+mn-lt"/>
                <a:ea typeface="+mn-ea"/>
                <a:cs typeface="ＭＳ Ｐゴシック" charset="0"/>
              </a:defRPr>
            </a:lvl1pPr>
            <a:lvl2pPr marL="740804" indent="-283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5000"/>
              <a:buFont typeface="Wingdings" charset="0"/>
              <a:buChar char="§"/>
              <a:defRPr sz="2000">
                <a:solidFill>
                  <a:srgbClr val="FF0000"/>
                </a:solidFill>
                <a:latin typeface="+mn-lt"/>
                <a:ea typeface="+mn-ea"/>
              </a:defRPr>
            </a:lvl2pPr>
            <a:lvl3pPr marL="1141123" indent="-22651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85000"/>
              <a:buFont typeface="Arial" charset="0"/>
              <a:buChar char="–"/>
              <a:defRPr sz="2000">
                <a:solidFill>
                  <a:srgbClr val="009900"/>
                </a:solidFill>
                <a:latin typeface="+mn-lt"/>
                <a:ea typeface="+mn-ea"/>
              </a:defRPr>
            </a:lvl3pPr>
            <a:lvl4pPr marL="1597002" indent="-226515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4306" indent="-226515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3130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0064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6996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3927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914400"/>
            <a:r>
              <a:rPr lang="en-US" kern="0" dirty="0"/>
              <a:t>Define 𝜃* in W rest frame</a:t>
            </a:r>
          </a:p>
          <a:p>
            <a:pPr lvl="1" defTabSz="914400"/>
            <a:r>
              <a:rPr lang="en-US" dirty="0"/>
              <a:t>angle between charged lepton and the rev. b quark</a:t>
            </a:r>
            <a:endParaRPr lang="en-US" kern="0" dirty="0"/>
          </a:p>
          <a:p>
            <a:pPr defTabSz="914400"/>
            <a:r>
              <a:rPr lang="en-US" kern="0" dirty="0"/>
              <a:t>Fit 𝜃* distribution with 3 components: F</a:t>
            </a:r>
            <a:r>
              <a:rPr lang="en-US" kern="0" baseline="-25000" dirty="0"/>
              <a:t>0</a:t>
            </a:r>
            <a:r>
              <a:rPr lang="en-US" kern="0" dirty="0"/>
              <a:t>, F</a:t>
            </a:r>
            <a:r>
              <a:rPr lang="en-US" kern="0" baseline="-25000" dirty="0"/>
              <a:t>L</a:t>
            </a:r>
            <a:r>
              <a:rPr lang="en-US" kern="0" dirty="0"/>
              <a:t>, F</a:t>
            </a:r>
            <a:r>
              <a:rPr lang="en-US" kern="0" baseline="-25000" dirty="0"/>
              <a:t>R</a:t>
            </a:r>
          </a:p>
          <a:p>
            <a:pPr defTabSz="914400"/>
            <a:r>
              <a:rPr lang="en-US" kern="0" dirty="0"/>
              <a:t>Measured in single top and top pair events</a:t>
            </a:r>
            <a:endParaRPr lang="en-CN" kern="0" dirty="0"/>
          </a:p>
        </p:txBody>
      </p:sp>
    </p:spTree>
    <p:extLst>
      <p:ext uri="{BB962C8B-B14F-4D97-AF65-F5344CB8AC3E}">
        <p14:creationId xmlns:p14="http://schemas.microsoft.com/office/powerpoint/2010/main" val="428880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32278-3295-DA4F-A99E-EB28664A6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W</a:t>
            </a:r>
            <a:r>
              <a:rPr lang="zh-CN" altLang="en-US" dirty="0"/>
              <a:t> </a:t>
            </a:r>
            <a:r>
              <a:rPr lang="en-US" altLang="zh-CN" dirty="0"/>
              <a:t>polarization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039F9-D07E-AC45-8087-DC665BE64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761794"/>
            <a:ext cx="9144000" cy="2744738"/>
          </a:xfrm>
        </p:spPr>
        <p:txBody>
          <a:bodyPr/>
          <a:lstStyle/>
          <a:p>
            <a:r>
              <a:rPr lang="en-US" dirty="0"/>
              <a:t>Measured in single top t-channel (</a:t>
            </a:r>
            <a:r>
              <a:rPr lang="en-US" dirty="0" err="1"/>
              <a:t>l+b+q+MET</a:t>
            </a:r>
            <a:r>
              <a:rPr lang="en-US" dirty="0"/>
              <a:t>)</a:t>
            </a:r>
          </a:p>
          <a:p>
            <a:r>
              <a:rPr lang="en-US" dirty="0"/>
              <a:t>Angles constructed using spectator jet in</a:t>
            </a:r>
            <a:r>
              <a:rPr lang="zh-CN" altLang="en-US" dirty="0"/>
              <a:t> </a:t>
            </a:r>
            <a:r>
              <a:rPr lang="en-US" altLang="zh-CN" dirty="0"/>
              <a:t>top</a:t>
            </a:r>
            <a:r>
              <a:rPr lang="zh-CN" altLang="en-US" dirty="0"/>
              <a:t> </a:t>
            </a:r>
            <a:r>
              <a:rPr lang="en-US" altLang="zh-CN" dirty="0"/>
              <a:t>quark</a:t>
            </a:r>
            <a:r>
              <a:rPr lang="zh-CN" altLang="en-US" dirty="0"/>
              <a:t> </a:t>
            </a:r>
            <a:r>
              <a:rPr lang="en-US" altLang="zh-CN" dirty="0"/>
              <a:t>rest</a:t>
            </a:r>
            <a:r>
              <a:rPr lang="zh-CN" altLang="en-US" dirty="0"/>
              <a:t> </a:t>
            </a:r>
            <a:r>
              <a:rPr lang="en-US" altLang="zh-CN" dirty="0"/>
              <a:t>frame</a:t>
            </a:r>
          </a:p>
          <a:p>
            <a:pPr lvl="1"/>
            <a:r>
              <a:rPr lang="en-US" dirty="0"/>
              <a:t>𝑧ˆ </a:t>
            </a:r>
            <a:r>
              <a:rPr lang="zh-CN" altLang="en-US" dirty="0"/>
              <a:t>：</a:t>
            </a:r>
            <a:r>
              <a:rPr lang="en-US" dirty="0"/>
              <a:t>direction of the momentum of the spectator quark, 𝑞’ (FS light jet), </a:t>
            </a:r>
          </a:p>
          <a:p>
            <a:pPr lvl="1"/>
            <a:r>
              <a:rPr lang="en-US" dirty="0"/>
              <a:t>𝑦ˆ </a:t>
            </a:r>
            <a:r>
              <a:rPr lang="zh-CN" altLang="en-US" dirty="0"/>
              <a:t>：</a:t>
            </a:r>
            <a:r>
              <a:rPr lang="en-US" dirty="0"/>
              <a:t>𝑧ˆ  × 𝑞 ,  𝑞 is the direction of the incoming light quark</a:t>
            </a:r>
          </a:p>
          <a:p>
            <a:r>
              <a:rPr lang="en-US" dirty="0"/>
              <a:t>Octant variable constructed fitted by slicing phase</a:t>
            </a:r>
            <a:r>
              <a:rPr lang="zh-CN" altLang="en-US" dirty="0"/>
              <a:t> </a:t>
            </a:r>
            <a:r>
              <a:rPr lang="en-US" dirty="0"/>
              <a:t>space</a:t>
            </a:r>
          </a:p>
          <a:p>
            <a:r>
              <a:rPr lang="en-US" dirty="0"/>
              <a:t>Strong polarization in z-direction(as expected)</a:t>
            </a:r>
            <a:r>
              <a:rPr lang="zh-CN" altLang="en-US" dirty="0"/>
              <a:t>，</a:t>
            </a:r>
            <a:r>
              <a:rPr lang="en-US" dirty="0"/>
              <a:t>little in others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79C716-44E4-1E4B-9CBD-663D0312BA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19</a:t>
            </a:fld>
            <a:endParaRPr lang="en-US" sz="1800"/>
          </a:p>
        </p:txBody>
      </p:sp>
      <p:pic>
        <p:nvPicPr>
          <p:cNvPr id="8" name="Picture 7" descr="Chart, diagram&#10;&#10;Description automatically generated">
            <a:extLst>
              <a:ext uri="{FF2B5EF4-FFF2-40B4-BE49-F238E27FC236}">
                <a16:creationId xmlns:a16="http://schemas.microsoft.com/office/drawing/2014/main" id="{3783F2DE-F789-40A0-40A4-2DB0BA12F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520" y="676747"/>
            <a:ext cx="3077479" cy="2865239"/>
          </a:xfrm>
          <a:prstGeom prst="rect">
            <a:avLst/>
          </a:prstGeom>
        </p:spPr>
      </p:pic>
      <p:pic>
        <p:nvPicPr>
          <p:cNvPr id="10" name="Picture 9" descr="A diagram of a house&#10;&#10;Description automatically generated with low confidence">
            <a:extLst>
              <a:ext uri="{FF2B5EF4-FFF2-40B4-BE49-F238E27FC236}">
                <a16:creationId xmlns:a16="http://schemas.microsoft.com/office/drawing/2014/main" id="{8F056E65-7465-B14D-C2FF-A02F811EF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0369"/>
            <a:ext cx="3189757" cy="2965004"/>
          </a:xfrm>
          <a:prstGeom prst="rect">
            <a:avLst/>
          </a:prstGeom>
        </p:spPr>
      </p:pic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E9D29869-8ED5-6F68-1E33-AA3E0DC16E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253"/>
          <a:stretch/>
        </p:blipFill>
        <p:spPr>
          <a:xfrm>
            <a:off x="3323797" y="730368"/>
            <a:ext cx="2742723" cy="29650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863F67-C48C-9201-2D4E-08D8179EC5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812" y="6362182"/>
            <a:ext cx="7101888" cy="47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30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694B4-C9EE-6641-9929-5BFF360BD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7F6D5-16BB-CB41-B792-9AC272E95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930" y="936320"/>
            <a:ext cx="7663070" cy="5349552"/>
          </a:xfrm>
        </p:spPr>
        <p:txBody>
          <a:bodyPr/>
          <a:lstStyle/>
          <a:p>
            <a:r>
              <a:rPr lang="en-CN" dirty="0"/>
              <a:t>顶夸克的发现史</a:t>
            </a:r>
            <a:r>
              <a:rPr lang="zh-CN" altLang="en-US" dirty="0"/>
              <a:t>：从预言到</a:t>
            </a:r>
            <a:r>
              <a:rPr lang="en-CN" dirty="0"/>
              <a:t>发现</a:t>
            </a:r>
          </a:p>
          <a:p>
            <a:endParaRPr lang="en-CN" dirty="0"/>
          </a:p>
          <a:p>
            <a:r>
              <a:rPr lang="en-CN" dirty="0"/>
              <a:t>顶夸克的性质介绍</a:t>
            </a:r>
            <a:r>
              <a:rPr lang="zh-CN" altLang="en-US" dirty="0"/>
              <a:t>：</a:t>
            </a:r>
            <a:endParaRPr lang="en-US" altLang="zh-CN" dirty="0"/>
          </a:p>
          <a:p>
            <a:pPr lvl="1"/>
            <a:r>
              <a:rPr lang="zh-CN" altLang="en-US" dirty="0"/>
              <a:t>顶夸克的产生与衰变</a:t>
            </a:r>
            <a:endParaRPr lang="en-US" altLang="zh-CN" dirty="0"/>
          </a:p>
          <a:p>
            <a:pPr lvl="1"/>
            <a:r>
              <a:rPr lang="zh-CN" altLang="en-US" dirty="0"/>
              <a:t>顶夸克的性质测量</a:t>
            </a:r>
            <a:endParaRPr lang="en-US" altLang="zh-CN" dirty="0"/>
          </a:p>
          <a:p>
            <a:pPr lvl="1"/>
            <a:r>
              <a:rPr lang="zh-CN" altLang="en-US" dirty="0"/>
              <a:t>顶夸克的质量</a:t>
            </a:r>
            <a:endParaRPr lang="en-US" altLang="zh-CN" dirty="0"/>
          </a:p>
          <a:p>
            <a:pPr lvl="1"/>
            <a:r>
              <a:rPr lang="zh-CN" altLang="en-US" dirty="0"/>
              <a:t>顶夸克与希格斯粒子的耦合</a:t>
            </a:r>
            <a:endParaRPr lang="en-US" altLang="zh-CN" dirty="0"/>
          </a:p>
          <a:p>
            <a:r>
              <a:rPr lang="zh-CN" altLang="en-US" dirty="0"/>
              <a:t>顶夸克与新物理 （高质量）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总结与展望</a:t>
            </a:r>
            <a:endParaRPr lang="en-US" altLang="zh-CN" dirty="0"/>
          </a:p>
          <a:p>
            <a:endParaRPr lang="en-US" altLang="zh-CN" dirty="0"/>
          </a:p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A239A1-BEE2-9F48-BE8B-FC8EC93792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2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61338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823D7-8DE1-B84A-BEC8-E6E7B96B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Charge asymetry in top-antitop system </a:t>
            </a:r>
          </a:p>
        </p:txBody>
      </p:sp>
      <p:pic>
        <p:nvPicPr>
          <p:cNvPr id="6" name="Content Placeholder 5" descr="Chart&#10;&#10;Description automatically generated with low confidence">
            <a:extLst>
              <a:ext uri="{FF2B5EF4-FFF2-40B4-BE49-F238E27FC236}">
                <a16:creationId xmlns:a16="http://schemas.microsoft.com/office/drawing/2014/main" id="{AE924E5A-E19B-9F41-AA01-EBCBE20917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73381"/>
            <a:ext cx="4363278" cy="42750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4465C-4234-814A-BF07-21198F7443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20</a:t>
            </a:fld>
            <a:endParaRPr lang="en-US" sz="1800"/>
          </a:p>
        </p:txBody>
      </p:sp>
      <p:pic>
        <p:nvPicPr>
          <p:cNvPr id="10" name="Picture 9" descr="Text&#10;&#10;Description automatically generated with low confidence">
            <a:extLst>
              <a:ext uri="{FF2B5EF4-FFF2-40B4-BE49-F238E27FC236}">
                <a16:creationId xmlns:a16="http://schemas.microsoft.com/office/drawing/2014/main" id="{F5C9A763-E83B-4940-B432-C616D4E29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789" y="5316837"/>
            <a:ext cx="1338087" cy="274336"/>
          </a:xfrm>
          <a:prstGeom prst="rect">
            <a:avLst/>
          </a:prstGeom>
        </p:spPr>
      </p:pic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0F388D55-0B03-D54B-85C0-99783C1BF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94" y="4999710"/>
            <a:ext cx="2594667" cy="787400"/>
          </a:xfrm>
          <a:prstGeom prst="rect">
            <a:avLst/>
          </a:prstGeom>
        </p:spPr>
      </p:pic>
      <p:pic>
        <p:nvPicPr>
          <p:cNvPr id="14" name="Picture 13" descr="Chart, histogram&#10;&#10;Description automatically generated">
            <a:extLst>
              <a:ext uri="{FF2B5EF4-FFF2-40B4-BE49-F238E27FC236}">
                <a16:creationId xmlns:a16="http://schemas.microsoft.com/office/drawing/2014/main" id="{6EE1AFC5-9DA8-E74D-AA42-04C34E9FE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415" y="2673405"/>
            <a:ext cx="4451847" cy="4184595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886DE734-9D95-4945-B7BD-B9F5E38C8F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8" y="5773069"/>
            <a:ext cx="2723083" cy="607306"/>
          </a:xfrm>
          <a:prstGeom prst="rect">
            <a:avLst/>
          </a:prstGeom>
        </p:spPr>
      </p:pic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3D256061-4306-3F41-A046-FCC450C231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451" y="5941042"/>
            <a:ext cx="1338086" cy="271360"/>
          </a:xfrm>
          <a:prstGeom prst="rect">
            <a:avLst/>
          </a:prstGeom>
        </p:spPr>
      </p:pic>
      <p:pic>
        <p:nvPicPr>
          <p:cNvPr id="11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0690B666-B50F-29C8-A8C4-9B1E419428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4686415" y="743826"/>
            <a:ext cx="4004372" cy="184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988340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E6ABC-76DD-CD4B-AFE8-5A202082B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Vtb的精确</a:t>
            </a:r>
            <a:r>
              <a:rPr lang="zh-CN" altLang="en-US" dirty="0"/>
              <a:t>（直接）</a:t>
            </a:r>
            <a:r>
              <a:rPr lang="en-CN" dirty="0"/>
              <a:t>测量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973CB-F719-F647-B448-58B5B5782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CKM机制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E8CA4-E9F0-9140-9F30-CCB34E8544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21</a:t>
            </a:fld>
            <a:endParaRPr lang="en-US" sz="1800"/>
          </a:p>
        </p:txBody>
      </p:sp>
      <p:pic>
        <p:nvPicPr>
          <p:cNvPr id="5" name="Picture 4" descr="Chart, box and whisker chart&#10;&#10;Description automatically generated">
            <a:extLst>
              <a:ext uri="{FF2B5EF4-FFF2-40B4-BE49-F238E27FC236}">
                <a16:creationId xmlns:a16="http://schemas.microsoft.com/office/drawing/2014/main" id="{67324906-E39B-5743-BBF8-4852BA2A1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4933" y="672352"/>
            <a:ext cx="4858138" cy="3950802"/>
          </a:xfrm>
          <a:prstGeom prst="rect">
            <a:avLst/>
          </a:prstGeom>
        </p:spPr>
      </p:pic>
      <p:pic>
        <p:nvPicPr>
          <p:cNvPr id="6" name="Picture 19" descr="Screen Shot 2013-09-09 at 4[1]">
            <a:extLst>
              <a:ext uri="{FF2B5EF4-FFF2-40B4-BE49-F238E27FC236}">
                <a16:creationId xmlns:a16="http://schemas.microsoft.com/office/drawing/2014/main" id="{A57A65F9-862C-1F41-9856-3AD323FAB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3" y="1389843"/>
            <a:ext cx="39147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9EA089E6-C99F-2147-A415-DC0570326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555" y="4985318"/>
            <a:ext cx="3796748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panose="020B0503020103020203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panose="020B0503020103020203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panose="020B0503020103020203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panose="020B0503020103020203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panose="020B0503020103020203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panose="020B0503020103020203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panose="020B0503020103020203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panose="020B0503020103020203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panose="020B0503020103020203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CN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CKM</a:t>
            </a:r>
            <a:r>
              <a:rPr lang="zh-CN" altLang="en-US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矩阵给出了</a:t>
            </a:r>
            <a:r>
              <a:rPr lang="en-US" altLang="zh-CN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CP</a:t>
            </a:r>
            <a:r>
              <a:rPr lang="zh-CN" altLang="en-US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破坏的微观机制</a:t>
            </a:r>
            <a:r>
              <a:rPr lang="en-US" altLang="zh-CN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提供正反物质不对称的来源</a:t>
            </a:r>
          </a:p>
        </p:txBody>
      </p:sp>
      <p:pic>
        <p:nvPicPr>
          <p:cNvPr id="8" name="Picture 18" descr="Screen Shot 2013-09-09 at 4[1]">
            <a:extLst>
              <a:ext uri="{FF2B5EF4-FFF2-40B4-BE49-F238E27FC236}">
                <a16:creationId xmlns:a16="http://schemas.microsoft.com/office/drawing/2014/main" id="{EC82B5F8-D94F-154B-BF65-69B99B597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0" y="3717784"/>
            <a:ext cx="39592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Right Arrow 21">
            <a:extLst>
              <a:ext uri="{FF2B5EF4-FFF2-40B4-BE49-F238E27FC236}">
                <a16:creationId xmlns:a16="http://schemas.microsoft.com/office/drawing/2014/main" id="{F0CE1476-F98B-8848-9B51-A97F6685E621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664493" y="3033836"/>
            <a:ext cx="669925" cy="536575"/>
            <a:chOff x="2711" y="1882"/>
            <a:chExt cx="730" cy="338"/>
          </a:xfrm>
        </p:grpSpPr>
        <p:pic>
          <p:nvPicPr>
            <p:cNvPr id="10" name="Right Arrow 21">
              <a:extLst>
                <a:ext uri="{FF2B5EF4-FFF2-40B4-BE49-F238E27FC236}">
                  <a16:creationId xmlns:a16="http://schemas.microsoft.com/office/drawing/2014/main" id="{ED2382EB-AF07-D94A-9B04-FF0805D5F6D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1" y="1882"/>
              <a:ext cx="730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22">
              <a:extLst>
                <a:ext uri="{FF2B5EF4-FFF2-40B4-BE49-F238E27FC236}">
                  <a16:creationId xmlns:a16="http://schemas.microsoft.com/office/drawing/2014/main" id="{51D451D8-44F7-134C-BE7C-AE92C5C3FB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9" y="1978"/>
              <a:ext cx="57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News Gothic MT" panose="020B0503020103020203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News Gothic MT" panose="020B0503020103020203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News Gothic MT" panose="020B0503020103020203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News Gothic MT" panose="020B0503020103020203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News Gothic MT" panose="020B0503020103020203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News Gothic MT" panose="020B0503020103020203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News Gothic MT" panose="020B0503020103020203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News Gothic MT" panose="020B0503020103020203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News Gothic MT" panose="020B0503020103020203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zh-CN" altLang="en-US" sz="1800">
                <a:solidFill>
                  <a:srgbClr val="FFFFFF"/>
                </a:solidFill>
              </a:endParaRPr>
            </a:p>
          </p:txBody>
        </p:sp>
      </p:grpSp>
      <p:pic>
        <p:nvPicPr>
          <p:cNvPr id="14" name="Picture 13" descr="A picture containing text, clock, watch&#10;&#10;Description automatically generated">
            <a:extLst>
              <a:ext uri="{FF2B5EF4-FFF2-40B4-BE49-F238E27FC236}">
                <a16:creationId xmlns:a16="http://schemas.microsoft.com/office/drawing/2014/main" id="{346E35CF-44F0-7C44-9D7B-EF021DF6DF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5858" y="4962610"/>
            <a:ext cx="4816289" cy="143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77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4ED28-07E8-D84C-874B-69FCE13BB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u/d PDF ratio</a:t>
            </a:r>
          </a:p>
        </p:txBody>
      </p:sp>
      <p:pic>
        <p:nvPicPr>
          <p:cNvPr id="8" name="Content Placeholder 7" descr="Chart, box and whisker chart&#10;&#10;Description automatically generated">
            <a:extLst>
              <a:ext uri="{FF2B5EF4-FFF2-40B4-BE49-F238E27FC236}">
                <a16:creationId xmlns:a16="http://schemas.microsoft.com/office/drawing/2014/main" id="{400EC451-FFCC-B730-EE6C-149C4BC500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7503" y="739227"/>
            <a:ext cx="4425050" cy="32145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C7AD0-EB27-1641-910F-EC4868EA9C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22</a:t>
            </a:fld>
            <a:endParaRPr lang="en-US" sz="1800"/>
          </a:p>
        </p:txBody>
      </p:sp>
      <p:pic>
        <p:nvPicPr>
          <p:cNvPr id="1025" name="Picture 1" descr="page4image2882829216">
            <a:extLst>
              <a:ext uri="{FF2B5EF4-FFF2-40B4-BE49-F238E27FC236}">
                <a16:creationId xmlns:a16="http://schemas.microsoft.com/office/drawing/2014/main" id="{E6D5D4DE-9EE1-17B5-361A-61DB913A6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10" y="4029055"/>
            <a:ext cx="23241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FF1558-540D-1861-C61E-5A24D08DF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71174"/>
            <a:ext cx="4694402" cy="21719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C4A5D7-5CC6-3198-5B07-1AB7327AB111}"/>
              </a:ext>
            </a:extLst>
          </p:cNvPr>
          <p:cNvSpPr txBox="1"/>
          <p:nvPr/>
        </p:nvSpPr>
        <p:spPr>
          <a:xfrm>
            <a:off x="5521642" y="3844389"/>
            <a:ext cx="2816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PLB 800 (2020) 135042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511768B-A71D-D214-5574-25FA9DF89DB7}"/>
              </a:ext>
            </a:extLst>
          </p:cNvPr>
          <p:cNvSpPr txBox="1">
            <a:spLocks/>
          </p:cNvSpPr>
          <p:nvPr/>
        </p:nvSpPr>
        <p:spPr bwMode="auto">
          <a:xfrm>
            <a:off x="2187654" y="4496419"/>
            <a:ext cx="6914493" cy="1851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87" tIns="45693" rIns="91387" bIns="45693" numCol="1" anchor="t" anchorCtr="0" compatLnSpc="1">
            <a:prstTxWarp prst="textNoShape">
              <a:avLst/>
            </a:prstTxWarp>
          </a:bodyPr>
          <a:lstStyle>
            <a:lvl1pPr marL="340485" indent="-34048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85000"/>
              <a:buChar char="•"/>
              <a:defRPr sz="2400">
                <a:solidFill>
                  <a:schemeClr val="accent2"/>
                </a:solidFill>
                <a:latin typeface="+mn-lt"/>
                <a:ea typeface="+mn-ea"/>
                <a:cs typeface="ＭＳ Ｐゴシック" charset="0"/>
              </a:defRPr>
            </a:lvl1pPr>
            <a:lvl2pPr marL="740804" indent="-283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5000"/>
              <a:buFont typeface="Wingdings" charset="0"/>
              <a:buChar char="§"/>
              <a:defRPr sz="2000">
                <a:solidFill>
                  <a:srgbClr val="FF0000"/>
                </a:solidFill>
                <a:latin typeface="+mn-lt"/>
                <a:ea typeface="+mn-ea"/>
              </a:defRPr>
            </a:lvl2pPr>
            <a:lvl3pPr marL="1141123" indent="-22651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85000"/>
              <a:buFont typeface="Arial" charset="0"/>
              <a:buChar char="–"/>
              <a:defRPr sz="2000">
                <a:solidFill>
                  <a:srgbClr val="009900"/>
                </a:solidFill>
                <a:latin typeface="+mn-lt"/>
                <a:ea typeface="+mn-ea"/>
              </a:defRPr>
            </a:lvl3pPr>
            <a:lvl4pPr marL="1597002" indent="-226515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4306" indent="-226515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3130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0064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6996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3927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914400"/>
            <a:r>
              <a:rPr lang="en-US" kern="0" dirty="0"/>
              <a:t>Measure the ratio of top and anti-top t-channel production cross-section</a:t>
            </a:r>
          </a:p>
          <a:p>
            <a:pPr lvl="1" defTabSz="914400"/>
            <a:r>
              <a:rPr lang="en-US" kern="0" dirty="0"/>
              <a:t>Ratio of integrated u/d quark </a:t>
            </a:r>
            <a:r>
              <a:rPr lang="en-US" kern="0" dirty="0" err="1"/>
              <a:t>parton</a:t>
            </a:r>
            <a:r>
              <a:rPr lang="en-US" kern="0" dirty="0"/>
              <a:t> distribution function </a:t>
            </a:r>
            <a:endParaRPr lang="en-CN" kern="0" dirty="0"/>
          </a:p>
        </p:txBody>
      </p:sp>
    </p:spTree>
    <p:extLst>
      <p:ext uri="{BB962C8B-B14F-4D97-AF65-F5344CB8AC3E}">
        <p14:creationId xmlns:p14="http://schemas.microsoft.com/office/powerpoint/2010/main" val="779545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64947-473B-B64C-ACDF-6EAE48A7F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756" y="3017512"/>
            <a:ext cx="8458488" cy="663949"/>
          </a:xfrm>
        </p:spPr>
        <p:txBody>
          <a:bodyPr/>
          <a:lstStyle/>
          <a:p>
            <a:r>
              <a:rPr lang="en-CN" sz="4400" dirty="0">
                <a:solidFill>
                  <a:srgbClr val="FF0000"/>
                </a:solidFill>
              </a:rPr>
              <a:t>顶夸克的质量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7BD08A-4BF5-E04B-83EE-AE4228DD02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23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90001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6AAC6-407D-D74C-ABEF-B05D03035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顶夸克质量</a:t>
            </a:r>
            <a:r>
              <a:rPr lang="zh-CN" altLang="en-US" dirty="0"/>
              <a:t>（</a:t>
            </a:r>
            <a:r>
              <a:rPr lang="en-US" altLang="zh-CN" dirty="0"/>
              <a:t>1</a:t>
            </a:r>
            <a:r>
              <a:rPr lang="zh-CN" altLang="en-US" dirty="0"/>
              <a:t>）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E7186B-0232-464D-8E4C-8C14089DD8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24</a:t>
            </a:fld>
            <a:endParaRPr lang="en-US" sz="1800"/>
          </a:p>
        </p:txBody>
      </p:sp>
      <p:pic>
        <p:nvPicPr>
          <p:cNvPr id="5" name="Content Placeholder 6" descr="Screen Shot 2013-03-23 at 6.03.28 PM.png">
            <a:extLst>
              <a:ext uri="{FF2B5EF4-FFF2-40B4-BE49-F238E27FC236}">
                <a16:creationId xmlns:a16="http://schemas.microsoft.com/office/drawing/2014/main" id="{82234EAD-1299-3A40-A61B-C4FDF63D0F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7" b="3060"/>
          <a:stretch/>
        </p:blipFill>
        <p:spPr bwMode="auto">
          <a:xfrm>
            <a:off x="0" y="1734136"/>
            <a:ext cx="4232888" cy="413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F8998C-5292-B343-855B-EC65E9760231}"/>
              </a:ext>
            </a:extLst>
          </p:cNvPr>
          <p:cNvSpPr txBox="1"/>
          <p:nvPr/>
        </p:nvSpPr>
        <p:spPr>
          <a:xfrm>
            <a:off x="664080" y="1007999"/>
            <a:ext cx="3683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Metastable Universe?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4B65A6-FC5B-404C-BBAA-02248B842E05}"/>
              </a:ext>
            </a:extLst>
          </p:cNvPr>
          <p:cNvSpPr txBox="1"/>
          <p:nvPr/>
        </p:nvSpPr>
        <p:spPr>
          <a:xfrm>
            <a:off x="0" y="5989523"/>
            <a:ext cx="4347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Main uncertainties from Top-quark Mass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A56729C-4650-EB4B-9138-045A11267E03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2173847" y="2539851"/>
            <a:ext cx="485270" cy="34496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creen Shot 2013-03-24 at 3.17.10 PM.png">
            <a:extLst>
              <a:ext uri="{FF2B5EF4-FFF2-40B4-BE49-F238E27FC236}">
                <a16:creationId xmlns:a16="http://schemas.microsoft.com/office/drawing/2014/main" id="{92206EB4-ED09-B040-A2E3-3AA1B6973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087" y="1803710"/>
            <a:ext cx="3258077" cy="327876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1E119FE-0AC3-DC4E-B809-A3BA02868EA2}"/>
              </a:ext>
            </a:extLst>
          </p:cNvPr>
          <p:cNvCxnSpPr/>
          <p:nvPr/>
        </p:nvCxnSpPr>
        <p:spPr>
          <a:xfrm>
            <a:off x="2733153" y="2539851"/>
            <a:ext cx="2512166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813AD99-D26B-7837-C7CA-B3FC047EA202}"/>
              </a:ext>
            </a:extLst>
          </p:cNvPr>
          <p:cNvSpPr txBox="1"/>
          <p:nvPr/>
        </p:nvSpPr>
        <p:spPr>
          <a:xfrm>
            <a:off x="5969296" y="640135"/>
            <a:ext cx="24496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dirty="0"/>
              <a:t>JHEP 08 (2012) 098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426E51-8053-793D-2ED5-0D03A32236BA}"/>
              </a:ext>
            </a:extLst>
          </p:cNvPr>
          <p:cNvSpPr txBox="1"/>
          <p:nvPr/>
        </p:nvSpPr>
        <p:spPr>
          <a:xfrm>
            <a:off x="5969296" y="932808"/>
            <a:ext cx="26578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PRD 97, 056006 (2018)</a:t>
            </a:r>
            <a:endParaRPr lang="en-CN" dirty="0"/>
          </a:p>
        </p:txBody>
      </p:sp>
      <p:pic>
        <p:nvPicPr>
          <p:cNvPr id="20" name="Picture 19" descr="A picture containing cup, white, outdoor object, close&#10;&#10;Description automatically generated">
            <a:extLst>
              <a:ext uri="{FF2B5EF4-FFF2-40B4-BE49-F238E27FC236}">
                <a16:creationId xmlns:a16="http://schemas.microsoft.com/office/drawing/2014/main" id="{C17F9ED4-1D18-24DB-0D32-4C4C79244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2171" y="5317724"/>
            <a:ext cx="1873229" cy="11380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30A4D8-C689-BE91-02A7-1AC14DC30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882" r="92000">
                        <a14:foregroundMark x1="92000" y1="24074" x2="92000" y2="4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8451" y="5259903"/>
            <a:ext cx="1973351" cy="1253658"/>
          </a:xfrm>
          <a:prstGeom prst="rect">
            <a:avLst/>
          </a:prstGeom>
        </p:spPr>
      </p:pic>
      <p:sp>
        <p:nvSpPr>
          <p:cNvPr id="22" name="Right Arrow 21">
            <a:extLst>
              <a:ext uri="{FF2B5EF4-FFF2-40B4-BE49-F238E27FC236}">
                <a16:creationId xmlns:a16="http://schemas.microsoft.com/office/drawing/2014/main" id="{3938A8EF-0767-8DB8-4FD5-8082BA932588}"/>
              </a:ext>
            </a:extLst>
          </p:cNvPr>
          <p:cNvSpPr/>
          <p:nvPr/>
        </p:nvSpPr>
        <p:spPr bwMode="auto">
          <a:xfrm>
            <a:off x="6484885" y="5734975"/>
            <a:ext cx="485268" cy="15175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N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 Bol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7993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B7D9A-2AB8-6743-A276-9400FE746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0217" y="9708"/>
            <a:ext cx="5671930" cy="663949"/>
          </a:xfrm>
        </p:spPr>
        <p:txBody>
          <a:bodyPr/>
          <a:lstStyle/>
          <a:p>
            <a:r>
              <a:rPr lang="en-CN" dirty="0"/>
              <a:t>顶夸克质量</a:t>
            </a:r>
            <a:r>
              <a:rPr lang="zh-CN" altLang="en-US" dirty="0"/>
              <a:t>（</a:t>
            </a:r>
            <a:r>
              <a:rPr lang="en-US" altLang="zh-CN" dirty="0"/>
              <a:t>2</a:t>
            </a:r>
            <a:r>
              <a:rPr lang="zh-CN" altLang="en-US" dirty="0"/>
              <a:t>）</a:t>
            </a:r>
            <a:endParaRPr lang="en-CN" dirty="0"/>
          </a:p>
        </p:txBody>
      </p:sp>
      <p:pic>
        <p:nvPicPr>
          <p:cNvPr id="6" name="Content Placeholder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5F0F436-A61C-9842-9B22-035851FF9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53" y="20637"/>
            <a:ext cx="3267878" cy="414790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CB7A6-EEA0-6842-A467-D0E4414B9E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25</a:t>
            </a:fld>
            <a:endParaRPr lang="en-US" sz="180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430A05A-BBC8-F848-AE72-4788F2C11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113" y="802867"/>
            <a:ext cx="5136434" cy="343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57FBF1A3-451A-1C4D-BEF8-E8174682D8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52" y="4168544"/>
            <a:ext cx="3353088" cy="2689456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7568DD4-5DE6-C64E-A434-C4AC4B8F4480}"/>
              </a:ext>
            </a:extLst>
          </p:cNvPr>
          <p:cNvCxnSpPr>
            <a:cxnSpLocks/>
          </p:cNvCxnSpPr>
          <p:nvPr/>
        </p:nvCxnSpPr>
        <p:spPr bwMode="auto">
          <a:xfrm>
            <a:off x="4193339" y="1833431"/>
            <a:ext cx="269350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70D41E6-C940-A54C-87B3-1D79C5F36C10}"/>
              </a:ext>
            </a:extLst>
          </p:cNvPr>
          <p:cNvSpPr txBox="1"/>
          <p:nvPr/>
        </p:nvSpPr>
        <p:spPr>
          <a:xfrm>
            <a:off x="4193339" y="4367067"/>
            <a:ext cx="41456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不是实验错了</a:t>
            </a:r>
            <a:r>
              <a:rPr lang="zh-CN" altLang="en-US" dirty="0"/>
              <a:t>，就是新物理 </a:t>
            </a:r>
            <a:r>
              <a:rPr lang="en-US" altLang="zh-CN" dirty="0"/>
              <a:t>---</a:t>
            </a:r>
            <a:r>
              <a:rPr lang="zh-CN" altLang="en-US" dirty="0"/>
              <a:t> 韩涛</a:t>
            </a:r>
            <a:endParaRPr lang="en-CN" dirty="0"/>
          </a:p>
          <a:p>
            <a:endParaRPr lang="en-CN" dirty="0"/>
          </a:p>
          <a:p>
            <a:r>
              <a:rPr lang="en-CN" dirty="0"/>
              <a:t>粒子物理大厦将倾</a:t>
            </a:r>
          </a:p>
          <a:p>
            <a:endParaRPr lang="en-CN" dirty="0"/>
          </a:p>
          <a:p>
            <a:r>
              <a:rPr lang="en-CN" dirty="0"/>
              <a:t>到底是W重了</a:t>
            </a:r>
            <a:r>
              <a:rPr lang="zh-CN" altLang="en-US" dirty="0"/>
              <a:t>，还是</a:t>
            </a:r>
            <a:r>
              <a:rPr lang="en-US" altLang="zh-CN" dirty="0"/>
              <a:t>top</a:t>
            </a:r>
            <a:r>
              <a:rPr lang="zh-CN" altLang="en-US" dirty="0"/>
              <a:t>轻了？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719726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C5DF7-59F0-BA22-8002-592CCA74C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顶夸克质量测量方法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25E3D-3694-A85F-8A9A-B32871916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672353"/>
            <a:ext cx="5833241" cy="5885889"/>
          </a:xfrm>
        </p:spPr>
        <p:txBody>
          <a:bodyPr/>
          <a:lstStyle/>
          <a:p>
            <a:r>
              <a:rPr lang="en-US" dirty="0"/>
              <a:t>Template method</a:t>
            </a:r>
          </a:p>
          <a:p>
            <a:pPr lvl="1"/>
            <a:r>
              <a:rPr lang="en-US" sz="1400" dirty="0"/>
              <a:t>Based on a full (</a:t>
            </a:r>
            <a:r>
              <a:rPr lang="en-US" sz="1400" dirty="0" err="1"/>
              <a:t>tt</a:t>
            </a:r>
            <a:r>
              <a:rPr lang="en-US" sz="1400" dirty="0"/>
              <a:t> ̄ → </a:t>
            </a:r>
            <a:r>
              <a:rPr lang="en-US" sz="1400" dirty="0" err="1"/>
              <a:t>lepton+jets</a:t>
            </a:r>
            <a:r>
              <a:rPr lang="en-US" sz="1400" dirty="0"/>
              <a:t>, </a:t>
            </a:r>
            <a:r>
              <a:rPr lang="en-US" sz="1400" dirty="0" err="1"/>
              <a:t>tt</a:t>
            </a:r>
            <a:r>
              <a:rPr lang="en-US" sz="1400" dirty="0"/>
              <a:t> ̄ → all-jets, and </a:t>
            </a:r>
            <a:r>
              <a:rPr lang="en-US" sz="1400" dirty="0" err="1"/>
              <a:t>tt</a:t>
            </a:r>
            <a:r>
              <a:rPr lang="en-US" sz="1400" dirty="0"/>
              <a:t> ̄ → </a:t>
            </a:r>
            <a:r>
              <a:rPr lang="en-US" sz="1400" dirty="0" err="1"/>
              <a:t>Emiss+jets</a:t>
            </a:r>
            <a:r>
              <a:rPr lang="en-US" sz="1400" dirty="0"/>
              <a:t>) or partial (</a:t>
            </a:r>
            <a:r>
              <a:rPr lang="en-US" sz="1400" dirty="0" err="1"/>
              <a:t>tt</a:t>
            </a:r>
            <a:r>
              <a:rPr lang="en-US" sz="1400" dirty="0"/>
              <a:t> ̄ → di-lepton, and single-top quark) reconstruction of the kinematics underlying the top-quark(s) decay, probability density functions (templates) for observables sensitive to the underlying </a:t>
            </a:r>
            <a:r>
              <a:rPr lang="en-US" sz="1400" dirty="0" err="1"/>
              <a:t>mtop</a:t>
            </a:r>
            <a:r>
              <a:rPr lang="en-US" sz="1400" dirty="0"/>
              <a:t>, and to additional parameters, are constructed based on MC simulation. </a:t>
            </a:r>
          </a:p>
          <a:p>
            <a:pPr lvl="1"/>
            <a:endParaRPr lang="en-US" dirty="0"/>
          </a:p>
          <a:p>
            <a:r>
              <a:rPr lang="en-US" dirty="0"/>
              <a:t>Matrix element method </a:t>
            </a:r>
          </a:p>
          <a:p>
            <a:pPr lvl="1"/>
            <a:r>
              <a:rPr lang="en-US" sz="1400" dirty="0"/>
              <a:t>based on the likelihood to observe a sample of selected events in the detector. For each event a probability is calculated as a function of the assumed values of each parameter to be measured (</a:t>
            </a:r>
            <a:r>
              <a:rPr lang="en-US" sz="1400" i="1" dirty="0"/>
              <a:t>e.g. </a:t>
            </a:r>
            <a:r>
              <a:rPr lang="en-US" sz="1400" i="1" dirty="0" err="1"/>
              <a:t>m</a:t>
            </a:r>
            <a:r>
              <a:rPr lang="en-US" sz="1400" dirty="0" err="1"/>
              <a:t>top</a:t>
            </a:r>
            <a:r>
              <a:rPr lang="en-US" sz="1400" dirty="0"/>
              <a:t> and JSF), using a leading-order matrix element incorporating the differential cross-sections of the physics processes relevant to the analysis </a:t>
            </a:r>
          </a:p>
          <a:p>
            <a:pPr lvl="1"/>
            <a:endParaRPr lang="en-CN" sz="1400" dirty="0"/>
          </a:p>
          <a:p>
            <a:r>
              <a:rPr lang="en-US" dirty="0"/>
              <a:t>Ideogram method </a:t>
            </a:r>
          </a:p>
          <a:p>
            <a:pPr lvl="1"/>
            <a:r>
              <a:rPr lang="en-US" dirty="0"/>
              <a:t>Combination of the 2</a:t>
            </a:r>
          </a:p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A3104B-741E-AD05-6E85-DEF70E6A07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26</a:t>
            </a:fld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E6DC46-5244-CC83-ED4C-B4B10F9B8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073" y="663949"/>
            <a:ext cx="3510074" cy="2698743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837311C8-3F90-D554-C311-207DC5C8D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320" y="3429000"/>
            <a:ext cx="3382062" cy="30306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642306-34B4-CAC3-9145-9C87FBCDFAD9}"/>
              </a:ext>
            </a:extLst>
          </p:cNvPr>
          <p:cNvSpPr txBox="1"/>
          <p:nvPr/>
        </p:nvSpPr>
        <p:spPr>
          <a:xfrm>
            <a:off x="1340163" y="6116932"/>
            <a:ext cx="5927834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i="0" strike="noStrike" dirty="0">
                <a:effectLst/>
                <a:latin typeface="NexusSans"/>
                <a:hlinkClick r:id="rId4" tooltip="Go to Reviews in Physics on ScienceDirec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Reviews in Physics</a:t>
            </a:r>
            <a:r>
              <a:rPr lang="en-US" dirty="0">
                <a:latin typeface="NexusSans"/>
              </a:rPr>
              <a:t> </a:t>
            </a:r>
            <a:r>
              <a:rPr lang="en-US" i="0" strike="noStrike" dirty="0">
                <a:effectLst/>
                <a:latin typeface="NexusSans"/>
                <a:hlinkClick r:id="rId5" tooltip="Go to table of contents for this volume/iss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Volume 1</a:t>
            </a:r>
            <a:r>
              <a:rPr lang="en-US" i="0" dirty="0">
                <a:effectLst/>
                <a:latin typeface="NexusSans"/>
              </a:rPr>
              <a:t>, November 2016, Pages 60-76</a:t>
            </a:r>
          </a:p>
        </p:txBody>
      </p:sp>
    </p:spTree>
    <p:extLst>
      <p:ext uri="{BB962C8B-B14F-4D97-AF65-F5344CB8AC3E}">
        <p14:creationId xmlns:p14="http://schemas.microsoft.com/office/powerpoint/2010/main" val="10596855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DB198-B07D-3747-9BA3-FB097F63C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顶夸克质量测量结果</a:t>
            </a:r>
          </a:p>
        </p:txBody>
      </p:sp>
      <p:pic>
        <p:nvPicPr>
          <p:cNvPr id="6" name="Content Placeholder 5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2364F778-A249-1441-8A50-C134CA44F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73380"/>
            <a:ext cx="6295697" cy="579679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E0345-00D5-2A43-B0B4-9DC8F598A9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27</a:t>
            </a:fld>
            <a:endParaRPr lang="en-US" sz="1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580C24-87C6-4A9C-465B-78C22290CD53}"/>
              </a:ext>
            </a:extLst>
          </p:cNvPr>
          <p:cNvSpPr txBox="1"/>
          <p:nvPr/>
        </p:nvSpPr>
        <p:spPr>
          <a:xfrm>
            <a:off x="6504045" y="5019737"/>
            <a:ext cx="225895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/>
              <a:t>真空目前还稳定吗？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E1E931-9364-270B-3610-0BD495CEC0C4}"/>
              </a:ext>
            </a:extLst>
          </p:cNvPr>
          <p:cNvSpPr txBox="1"/>
          <p:nvPr/>
        </p:nvSpPr>
        <p:spPr>
          <a:xfrm>
            <a:off x="5507421" y="2571301"/>
            <a:ext cx="3636579" cy="369332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/>
              </a:rPr>
              <a:t>173.34±0.36(stat)±0.67(</a:t>
            </a:r>
            <a:r>
              <a:rPr lang="en-US" b="1" dirty="0" err="1">
                <a:solidFill>
                  <a:prstClr val="black"/>
                </a:solidFill>
                <a:latin typeface="Calibri"/>
              </a:rPr>
              <a:t>syst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) </a:t>
            </a:r>
            <a:r>
              <a:rPr lang="en-US" b="1" dirty="0" err="1">
                <a:solidFill>
                  <a:prstClr val="black"/>
                </a:solidFill>
                <a:latin typeface="Calibri"/>
              </a:rPr>
              <a:t>GeV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27D6DA-756C-35DD-BC67-5F1C2035CA25}"/>
              </a:ext>
            </a:extLst>
          </p:cNvPr>
          <p:cNvSpPr txBox="1"/>
          <p:nvPr/>
        </p:nvSpPr>
        <p:spPr>
          <a:xfrm>
            <a:off x="6295697" y="3429000"/>
            <a:ext cx="2631211" cy="120032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CMS</a:t>
            </a:r>
            <a:r>
              <a:rPr lang="zh-CN" altLang="en-US" dirty="0"/>
              <a:t>最新实验测得的顶夸克质量下降到</a:t>
            </a:r>
            <a:r>
              <a:rPr lang="en-US" altLang="zh-CN" dirty="0"/>
              <a:t>171.77+-0.38GeV</a:t>
            </a:r>
          </a:p>
          <a:p>
            <a:r>
              <a:rPr lang="en-US" dirty="0"/>
              <a:t>CMS-PAS-TOP-20-008</a:t>
            </a:r>
            <a:endParaRPr lang="en-C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B96416-9B9D-13B5-8BED-0F041690A501}"/>
              </a:ext>
            </a:extLst>
          </p:cNvPr>
          <p:cNvSpPr txBox="1"/>
          <p:nvPr/>
        </p:nvSpPr>
        <p:spPr>
          <a:xfrm>
            <a:off x="6606257" y="2070538"/>
            <a:ext cx="1886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2014</a:t>
            </a:r>
            <a:r>
              <a:rPr lang="zh-CN" altLang="en-US" dirty="0"/>
              <a:t>年世界平均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2709396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64947-473B-B64C-ACDF-6EAE48A7F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756" y="3017512"/>
            <a:ext cx="8458488" cy="663949"/>
          </a:xfrm>
        </p:spPr>
        <p:txBody>
          <a:bodyPr/>
          <a:lstStyle/>
          <a:p>
            <a:r>
              <a:rPr lang="en-CN" sz="4400" dirty="0">
                <a:solidFill>
                  <a:srgbClr val="FF0000"/>
                </a:solidFill>
              </a:rPr>
              <a:t>顶夸克与希格斯粒子的耦合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7BD08A-4BF5-E04B-83EE-AE4228DD02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28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139509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306B7-E67F-3A45-BD49-AFBBC6C9F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EE714-1B94-BA4A-9068-CBC9C9997C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29</a:t>
            </a:fld>
            <a:endParaRPr lang="en-US" sz="180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544D4227-B5E6-EC48-9EFA-F98B2ED07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How to confirm the new observed boson is </a:t>
            </a:r>
            <a:r>
              <a:rPr lang="en-US" dirty="0" err="1">
                <a:solidFill>
                  <a:srgbClr val="000000"/>
                </a:solidFill>
              </a:rPr>
              <a:t>higgs</a:t>
            </a:r>
            <a:r>
              <a:rPr lang="en-US" dirty="0">
                <a:solidFill>
                  <a:srgbClr val="000000"/>
                </a:solidFill>
              </a:rPr>
              <a:t>?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Spin/Parity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Couplings to boson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Couplings to fermions =&gt;Yukawa coupling</a:t>
            </a:r>
          </a:p>
          <a:p>
            <a:r>
              <a:rPr lang="en-US" dirty="0">
                <a:solidFill>
                  <a:srgbClr val="000000"/>
                </a:solidFill>
              </a:rPr>
              <a:t>Top quark Yukawa Coupling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zh-CN" altLang="en-US" sz="1600" dirty="0">
                <a:solidFill>
                  <a:srgbClr val="000000"/>
                </a:solidFill>
                <a:highlight>
                  <a:srgbClr val="FFFF00"/>
                </a:highlight>
              </a:rPr>
              <a:t>（跟上帝粒子到底有多铁）</a:t>
            </a:r>
            <a:endParaRPr lang="en-US" sz="1600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lvl="1"/>
            <a:r>
              <a:rPr lang="en-US" dirty="0">
                <a:solidFill>
                  <a:srgbClr val="000000"/>
                </a:solidFill>
              </a:rPr>
              <a:t>With Higgs: </a:t>
            </a:r>
            <a:r>
              <a:rPr lang="en-US" dirty="0" err="1">
                <a:solidFill>
                  <a:srgbClr val="000000"/>
                </a:solidFill>
              </a:rPr>
              <a:t>Yt</a:t>
            </a:r>
            <a:r>
              <a:rPr lang="en-US" dirty="0">
                <a:solidFill>
                  <a:srgbClr val="000000"/>
                </a:solidFill>
              </a:rPr>
              <a:t>=√2Mt/</a:t>
            </a:r>
            <a:r>
              <a:rPr lang="en-US" dirty="0" err="1">
                <a:solidFill>
                  <a:srgbClr val="000000"/>
                </a:solidFill>
              </a:rPr>
              <a:t>vev</a:t>
            </a:r>
            <a:r>
              <a:rPr lang="en-US" dirty="0">
                <a:solidFill>
                  <a:srgbClr val="000000"/>
                </a:solidFill>
              </a:rPr>
              <a:t> ~1</a:t>
            </a:r>
            <a:r>
              <a:rPr lang="zh-CN" altLang="en-US" dirty="0">
                <a:solidFill>
                  <a:srgbClr val="000000"/>
                </a:solidFill>
              </a:rPr>
              <a:t> （</a:t>
            </a:r>
            <a:r>
              <a:rPr lang="en-US" altLang="zh-CN" dirty="0"/>
              <a:t>top loops so important</a:t>
            </a:r>
            <a:r>
              <a:rPr lang="zh-CN" altLang="en-US" dirty="0">
                <a:solidFill>
                  <a:srgbClr val="000000"/>
                </a:solidFill>
              </a:rPr>
              <a:t>）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dirty="0">
                <a:solidFill>
                  <a:srgbClr val="000000"/>
                </a:solidFill>
              </a:rPr>
              <a:t>~Only Yukawa coupling that could be directly measured @ LHC</a:t>
            </a:r>
          </a:p>
          <a:p>
            <a:r>
              <a:rPr lang="en-US" dirty="0">
                <a:solidFill>
                  <a:srgbClr val="000000"/>
                </a:solidFill>
              </a:rPr>
              <a:t>Large </a:t>
            </a:r>
            <a:r>
              <a:rPr lang="en-US" dirty="0" err="1">
                <a:solidFill>
                  <a:srgbClr val="000000"/>
                </a:solidFill>
              </a:rPr>
              <a:t>Yt</a:t>
            </a:r>
            <a:r>
              <a:rPr lang="en-US" dirty="0">
                <a:solidFill>
                  <a:srgbClr val="000000"/>
                </a:solidFill>
              </a:rPr>
              <a:t> suggest special role of top in the electroweak symmetry breaking (EWSB)</a:t>
            </a:r>
          </a:p>
          <a:p>
            <a:r>
              <a:rPr lang="en-US" dirty="0">
                <a:solidFill>
                  <a:srgbClr val="000000"/>
                </a:solidFill>
              </a:rPr>
              <a:t>New physics concerning to EWSB preferably couple to top quark</a:t>
            </a:r>
          </a:p>
          <a:p>
            <a:endParaRPr lang="en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E18F53-1ADA-F8F1-9CF0-CD26D42486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73765" y="986521"/>
            <a:ext cx="2228381" cy="215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795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AEEF7-9343-C141-BFC0-A8ED6C77A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CN" dirty="0"/>
              <a:t>op quark resume </a:t>
            </a:r>
          </a:p>
        </p:txBody>
      </p:sp>
      <p:pic>
        <p:nvPicPr>
          <p:cNvPr id="6" name="Content Placeholder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C35AD2D-2944-374C-B56F-B85B25230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513" y="680894"/>
            <a:ext cx="4211621" cy="365947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3A2FF2-B41A-EE40-B334-4111CCBE4F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3</a:t>
            </a:fld>
            <a:endParaRPr lang="en-US" sz="1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CCB198-FA63-7C46-B48C-9EA763E6A867}"/>
              </a:ext>
            </a:extLst>
          </p:cNvPr>
          <p:cNvSpPr txBox="1"/>
          <p:nvPr/>
        </p:nvSpPr>
        <p:spPr>
          <a:xfrm>
            <a:off x="1987826" y="6146225"/>
            <a:ext cx="488011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CN" dirty="0"/>
              <a:t>大胖子</a:t>
            </a:r>
            <a:r>
              <a:rPr lang="zh-CN" altLang="en-US" dirty="0"/>
              <a:t>，急性子，还喜欢和希格斯粒子结对子</a:t>
            </a:r>
            <a:endParaRPr lang="en-CN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F2BE87B-9CC3-364B-A5E5-24E6CF4733B0}"/>
              </a:ext>
            </a:extLst>
          </p:cNvPr>
          <p:cNvSpPr txBox="1">
            <a:spLocks/>
          </p:cNvSpPr>
          <p:nvPr/>
        </p:nvSpPr>
        <p:spPr bwMode="auto">
          <a:xfrm>
            <a:off x="4540897" y="680894"/>
            <a:ext cx="4654083" cy="5578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87" tIns="45693" rIns="91387" bIns="45693" numCol="1" anchor="t" anchorCtr="0" compatLnSpc="1">
            <a:prstTxWarp prst="textNoShape">
              <a:avLst/>
            </a:prstTxWarp>
          </a:bodyPr>
          <a:lstStyle>
            <a:lvl1pPr marL="340485" indent="-34048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85000"/>
              <a:buChar char="•"/>
              <a:defRPr sz="2400">
                <a:solidFill>
                  <a:schemeClr val="accent2"/>
                </a:solidFill>
                <a:latin typeface="+mn-lt"/>
                <a:ea typeface="+mn-ea"/>
                <a:cs typeface="ＭＳ Ｐゴシック" charset="0"/>
              </a:defRPr>
            </a:lvl1pPr>
            <a:lvl2pPr marL="740804" indent="-283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5000"/>
              <a:buFont typeface="Wingdings" charset="0"/>
              <a:buChar char="§"/>
              <a:defRPr sz="2000">
                <a:solidFill>
                  <a:srgbClr val="FF0000"/>
                </a:solidFill>
                <a:latin typeface="+mn-lt"/>
                <a:ea typeface="+mn-ea"/>
              </a:defRPr>
            </a:lvl2pPr>
            <a:lvl3pPr marL="1141123" indent="-22651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85000"/>
              <a:buFont typeface="Arial" charset="0"/>
              <a:buChar char="–"/>
              <a:defRPr sz="2000">
                <a:solidFill>
                  <a:srgbClr val="009900"/>
                </a:solidFill>
                <a:latin typeface="+mn-lt"/>
                <a:ea typeface="+mn-ea"/>
              </a:defRPr>
            </a:lvl3pPr>
            <a:lvl4pPr marL="1597002" indent="-226515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4306" indent="-226515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3130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0064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6996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3927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>
                <a:solidFill>
                  <a:srgbClr val="000000"/>
                </a:solidFill>
                <a:highlight>
                  <a:srgbClr val="FFFF00"/>
                </a:highlight>
              </a:rPr>
              <a:t>Mass: ~173 GeV</a:t>
            </a:r>
          </a:p>
          <a:p>
            <a:pPr lvl="1"/>
            <a:r>
              <a:rPr lang="en-US" dirty="0">
                <a:solidFill>
                  <a:srgbClr val="000000"/>
                </a:solidFill>
                <a:highlight>
                  <a:srgbClr val="FFFF00"/>
                </a:highlight>
              </a:rPr>
              <a:t>The known heaviest element</a:t>
            </a:r>
          </a:p>
          <a:p>
            <a:r>
              <a:rPr lang="en-US" dirty="0">
                <a:solidFill>
                  <a:srgbClr val="000000"/>
                </a:solidFill>
                <a:highlight>
                  <a:srgbClr val="FFFF00"/>
                </a:highlight>
              </a:rPr>
              <a:t>Life time: ~4*10</a:t>
            </a:r>
            <a:r>
              <a:rPr lang="en-US" baseline="30000" dirty="0">
                <a:solidFill>
                  <a:srgbClr val="000000"/>
                </a:solidFill>
                <a:highlight>
                  <a:srgbClr val="FFFF00"/>
                </a:highlight>
              </a:rPr>
              <a:t>-25</a:t>
            </a:r>
          </a:p>
          <a:p>
            <a:pPr lvl="1"/>
            <a:r>
              <a:rPr lang="en-US" dirty="0">
                <a:solidFill>
                  <a:srgbClr val="000000"/>
                </a:solidFill>
                <a:highlight>
                  <a:srgbClr val="FFFF00"/>
                </a:highlight>
              </a:rPr>
              <a:t>Decay before hadronization</a:t>
            </a:r>
          </a:p>
          <a:p>
            <a:r>
              <a:rPr lang="en-US" dirty="0">
                <a:solidFill>
                  <a:srgbClr val="000000"/>
                </a:solidFill>
                <a:highlight>
                  <a:srgbClr val="FFFF00"/>
                </a:highlight>
              </a:rPr>
              <a:t>Large Yukawa Couplings</a:t>
            </a:r>
          </a:p>
          <a:p>
            <a:pPr lvl="1"/>
            <a:r>
              <a:rPr lang="en-US" dirty="0">
                <a:solidFill>
                  <a:srgbClr val="000000"/>
                </a:solidFill>
                <a:highlight>
                  <a:srgbClr val="FFFF00"/>
                </a:highlight>
              </a:rPr>
              <a:t>With Higgs: </a:t>
            </a:r>
            <a:r>
              <a:rPr lang="en-US" dirty="0" err="1">
                <a:solidFill>
                  <a:srgbClr val="000000"/>
                </a:solidFill>
                <a:highlight>
                  <a:srgbClr val="FFFF00"/>
                </a:highlight>
              </a:rPr>
              <a:t>Yt</a:t>
            </a:r>
            <a:r>
              <a:rPr lang="en-US" dirty="0">
                <a:solidFill>
                  <a:srgbClr val="000000"/>
                </a:solidFill>
                <a:highlight>
                  <a:srgbClr val="FFFF00"/>
                </a:highlight>
              </a:rPr>
              <a:t>=√2Mt/</a:t>
            </a:r>
            <a:r>
              <a:rPr lang="en-US" dirty="0" err="1">
                <a:solidFill>
                  <a:srgbClr val="000000"/>
                </a:solidFill>
                <a:highlight>
                  <a:srgbClr val="FFFF00"/>
                </a:highlight>
              </a:rPr>
              <a:t>vev</a:t>
            </a:r>
            <a:r>
              <a:rPr lang="en-US" dirty="0">
                <a:solidFill>
                  <a:srgbClr val="000000"/>
                </a:solidFill>
                <a:highlight>
                  <a:srgbClr val="FFFF00"/>
                </a:highlight>
              </a:rPr>
              <a:t> ~1</a:t>
            </a:r>
          </a:p>
          <a:p>
            <a:pPr lvl="4"/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Produced with strong or electroweak interaction</a:t>
            </a:r>
          </a:p>
          <a:p>
            <a:r>
              <a:rPr lang="en-US" dirty="0">
                <a:solidFill>
                  <a:srgbClr val="000000"/>
                </a:solidFill>
              </a:rPr>
              <a:t>Decay CKM mechanism</a:t>
            </a:r>
          </a:p>
          <a:p>
            <a:r>
              <a:rPr lang="en-US" dirty="0">
                <a:solidFill>
                  <a:srgbClr val="000000"/>
                </a:solidFill>
              </a:rPr>
              <a:t>Precision test of SM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α</a:t>
            </a:r>
            <a:r>
              <a:rPr lang="en-US" baseline="-25000" dirty="0">
                <a:solidFill>
                  <a:srgbClr val="000000"/>
                </a:solidFill>
              </a:rPr>
              <a:t>s</a:t>
            </a:r>
            <a:r>
              <a:rPr lang="en-US" dirty="0">
                <a:solidFill>
                  <a:srgbClr val="000000"/>
                </a:solidFill>
              </a:rPr>
              <a:t>(Mt) ~ 0.1</a:t>
            </a:r>
          </a:p>
          <a:p>
            <a:pPr lvl="1"/>
            <a:r>
              <a:rPr lang="en-US" dirty="0" err="1">
                <a:solidFill>
                  <a:srgbClr val="000000"/>
                </a:solidFill>
              </a:rPr>
              <a:t>pQCD</a:t>
            </a:r>
            <a:r>
              <a:rPr lang="en-US" dirty="0">
                <a:solidFill>
                  <a:srgbClr val="000000"/>
                </a:solidFill>
              </a:rPr>
              <a:t> calculation accurate</a:t>
            </a:r>
          </a:p>
        </p:txBody>
      </p:sp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F9232111-54F7-694C-924E-65B814166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851" y="4570919"/>
            <a:ext cx="1779950" cy="123920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B598374-6ACC-8143-9C22-C5FE36F1D909}"/>
              </a:ext>
            </a:extLst>
          </p:cNvPr>
          <p:cNvSpPr/>
          <p:nvPr/>
        </p:nvSpPr>
        <p:spPr bwMode="auto">
          <a:xfrm>
            <a:off x="1828800" y="1087814"/>
            <a:ext cx="904461" cy="993913"/>
          </a:xfrm>
          <a:prstGeom prst="ellips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N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 Bol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0049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6D418-29A4-5F41-86D0-72E043D48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Observation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 err="1"/>
              <a:t>ttH</a:t>
            </a:r>
            <a:r>
              <a:rPr lang="zh-CN" altLang="en-US" dirty="0"/>
              <a:t> </a:t>
            </a:r>
            <a:r>
              <a:rPr lang="en-US" altLang="zh-CN" dirty="0"/>
              <a:t>production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DC0A3E-2890-8542-9EEB-B181FE8373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663949"/>
            <a:ext cx="5568266" cy="374515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FC0DE-13C9-0748-A616-64F8239277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>
                <a:ea typeface="ＭＳ Ｐゴシック"/>
              </a:rPr>
              <a:pPr>
                <a:defRPr/>
              </a:pPr>
              <a:t>30</a:t>
            </a:fld>
            <a:endParaRPr lang="en-US" sz="1800">
              <a:ea typeface="ＭＳ Ｐゴシック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811E25-7AF2-B14F-99E6-A6CE95A98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523" y="967399"/>
            <a:ext cx="3050668" cy="30122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CCA942-27C3-514C-9C59-DE3B8C3B6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164" y="4050483"/>
            <a:ext cx="3103983" cy="2441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991E6A-05B2-6643-B955-3B288439E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79694"/>
            <a:ext cx="3174715" cy="13445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5D59D7-E1CB-5B42-A98E-821CBBC761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7324" y="4416497"/>
            <a:ext cx="3585681" cy="22916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7385B5-F5E3-BF4C-A831-36318510A6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3692" y="4900214"/>
            <a:ext cx="2497324" cy="15190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A46B48-CF43-434C-9E76-FECC4E0149A5}"/>
              </a:ext>
            </a:extLst>
          </p:cNvPr>
          <p:cNvSpPr txBox="1"/>
          <p:nvPr/>
        </p:nvSpPr>
        <p:spPr>
          <a:xfrm>
            <a:off x="1348768" y="1767823"/>
            <a:ext cx="318498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Phys. Rev. Lett. 120, 231801 </a:t>
            </a:r>
            <a:endParaRPr lang="en-US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B86032-4D45-E84F-BACD-C696E6352C79}"/>
              </a:ext>
            </a:extLst>
          </p:cNvPr>
          <p:cNvSpPr txBox="1"/>
          <p:nvPr/>
        </p:nvSpPr>
        <p:spPr>
          <a:xfrm>
            <a:off x="3783579" y="609009"/>
            <a:ext cx="446656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4</a:t>
            </a:r>
            <a:r>
              <a:rPr lang="en-US" altLang="zh-CN" baseline="30000" dirty="0"/>
              <a:t>th</a:t>
            </a:r>
            <a:r>
              <a:rPr lang="zh-CN" altLang="en-US" dirty="0"/>
              <a:t> </a:t>
            </a:r>
            <a:r>
              <a:rPr lang="en-US" altLang="zh-CN" dirty="0"/>
              <a:t>June</a:t>
            </a:r>
            <a:r>
              <a:rPr lang="zh-CN" altLang="en-US" dirty="0"/>
              <a:t> </a:t>
            </a:r>
            <a:r>
              <a:rPr lang="en-US" altLang="zh-CN" dirty="0"/>
              <a:t>2018,</a:t>
            </a:r>
            <a:r>
              <a:rPr lang="zh-CN" altLang="en-US" dirty="0"/>
              <a:t> </a:t>
            </a:r>
            <a:r>
              <a:rPr lang="en-US" altLang="zh-CN" dirty="0"/>
              <a:t>LHCP/PRL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others…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E920A1-5540-F34D-BCDC-041E8377B4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1422" y="2071015"/>
            <a:ext cx="2921876" cy="19086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AC7A5D-EC78-0341-97EC-8122F8C375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1422" y="3807152"/>
            <a:ext cx="2858299" cy="72704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38E19DE9-03C7-3046-AC05-C22027EA301F}"/>
              </a:ext>
            </a:extLst>
          </p:cNvPr>
          <p:cNvSpPr/>
          <p:nvPr/>
        </p:nvSpPr>
        <p:spPr bwMode="auto">
          <a:xfrm>
            <a:off x="6812175" y="1332071"/>
            <a:ext cx="976045" cy="38521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 Bold" charset="0"/>
              <a:ea typeface="ＭＳ Ｐゴシック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CA8BDB-4C29-544D-B694-A67FEBC3260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7410"/>
          <a:stretch/>
        </p:blipFill>
        <p:spPr>
          <a:xfrm>
            <a:off x="-1" y="5198585"/>
            <a:ext cx="2379666" cy="7484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B18CCE0-AF20-AC4F-84F5-175FF77AA6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932" y="5543520"/>
            <a:ext cx="2112035" cy="1338396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33E2EC6A-B5DD-6B46-A772-255B88247070}"/>
              </a:ext>
            </a:extLst>
          </p:cNvPr>
          <p:cNvSpPr/>
          <p:nvPr/>
        </p:nvSpPr>
        <p:spPr bwMode="auto">
          <a:xfrm>
            <a:off x="6324152" y="2137155"/>
            <a:ext cx="976045" cy="38521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 Bol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0358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63456C0-15B1-4347-86F4-9B3DBEAD5C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5103184"/>
              </p:ext>
            </p:extLst>
          </p:nvPr>
        </p:nvGraphicFramePr>
        <p:xfrm>
          <a:off x="107505" y="1844824"/>
          <a:ext cx="6192688" cy="4270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A4C25C9-EFEC-294D-9868-EB8F987C72CF}"/>
              </a:ext>
            </a:extLst>
          </p:cNvPr>
          <p:cNvSpPr txBox="1"/>
          <p:nvPr/>
        </p:nvSpPr>
        <p:spPr>
          <a:xfrm>
            <a:off x="6942701" y="3518346"/>
            <a:ext cx="2079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800" b="1" u="none">
                <a:solidFill>
                  <a:srgbClr val="0000FF"/>
                </a:solidFill>
              </a:rPr>
              <a:t>决定原子的半径</a:t>
            </a:r>
            <a:r>
              <a:rPr lang="zh-CN" altLang="en-US" sz="1800" b="1" u="none" dirty="0">
                <a:solidFill>
                  <a:srgbClr val="0000FF"/>
                </a:solidFill>
              </a:rPr>
              <a:t>，</a:t>
            </a:r>
            <a:r>
              <a:rPr lang="ja-JP" altLang="en-US" sz="1800" b="1" u="none">
                <a:solidFill>
                  <a:srgbClr val="0000FF"/>
                </a:solidFill>
              </a:rPr>
              <a:t>真空是否稳定</a:t>
            </a:r>
            <a:r>
              <a:rPr lang="zh-CN" altLang="en-US" sz="1800" b="1" u="none" dirty="0">
                <a:solidFill>
                  <a:srgbClr val="0000FF"/>
                </a:solidFill>
              </a:rPr>
              <a:t>，（</a:t>
            </a:r>
            <a:r>
              <a:rPr lang="ja-JP" altLang="en-US" sz="1800" b="1" u="none">
                <a:solidFill>
                  <a:srgbClr val="0000FF"/>
                </a:solidFill>
              </a:rPr>
              <a:t>宇宙的命运</a:t>
            </a:r>
            <a:r>
              <a:rPr lang="zh-CN" altLang="en-US" sz="1800" b="1" u="none" dirty="0">
                <a:solidFill>
                  <a:srgbClr val="0000FF"/>
                </a:solidFill>
              </a:rPr>
              <a:t>）</a:t>
            </a:r>
            <a:endParaRPr lang="en-US" sz="1800" b="1" u="none" dirty="0">
              <a:solidFill>
                <a:srgbClr val="0000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F0AD36-70FA-654B-BE54-67E241CE45BB}"/>
              </a:ext>
            </a:extLst>
          </p:cNvPr>
          <p:cNvSpPr txBox="1"/>
          <p:nvPr/>
        </p:nvSpPr>
        <p:spPr>
          <a:xfrm>
            <a:off x="6793808" y="5388993"/>
            <a:ext cx="2073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800" b="1" u="none" dirty="0">
                <a:solidFill>
                  <a:srgbClr val="FFC448">
                    <a:alpha val="51000"/>
                  </a:srgbClr>
                </a:solidFill>
              </a:rPr>
              <a:t>宇宙是否存在相变</a:t>
            </a:r>
            <a:endParaRPr lang="en-US" sz="1800" b="1" u="none" dirty="0">
              <a:solidFill>
                <a:srgbClr val="FFC448">
                  <a:alpha val="51000"/>
                </a:srgbClr>
              </a:solidFill>
            </a:endParaRPr>
          </a:p>
        </p:txBody>
      </p:sp>
      <p:pic>
        <p:nvPicPr>
          <p:cNvPr id="8" name="Picture 8" descr="higgs">
            <a:extLst>
              <a:ext uri="{FF2B5EF4-FFF2-40B4-BE49-F238E27FC236}">
                <a16:creationId xmlns:a16="http://schemas.microsoft.com/office/drawing/2014/main" id="{1D24278B-EA5B-0548-B854-52A6CA322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448" y="1300173"/>
            <a:ext cx="1393824" cy="149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creen Shot 2017-07-05 at 17.30.56.png">
            <a:extLst>
              <a:ext uri="{FF2B5EF4-FFF2-40B4-BE49-F238E27FC236}">
                <a16:creationId xmlns:a16="http://schemas.microsoft.com/office/drawing/2014/main" id="{BAF8C625-AB29-DD4B-B5E1-4414E02D9B2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2" t="-396" r="1"/>
          <a:stretch/>
        </p:blipFill>
        <p:spPr>
          <a:xfrm>
            <a:off x="7740352" y="1290108"/>
            <a:ext cx="1127079" cy="14913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CA3C5B-C566-1548-89E0-1AA98DB41A58}"/>
              </a:ext>
            </a:extLst>
          </p:cNvPr>
          <p:cNvSpPr txBox="1"/>
          <p:nvPr/>
        </p:nvSpPr>
        <p:spPr>
          <a:xfrm>
            <a:off x="6923534" y="2781454"/>
            <a:ext cx="2317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u="none" dirty="0"/>
              <a:t>2013</a:t>
            </a:r>
            <a:r>
              <a:rPr lang="ja-JP" altLang="en-US" sz="1600" b="1" u="none"/>
              <a:t>年诺贝尔奖</a:t>
            </a:r>
            <a:endParaRPr lang="en-US" sz="1600" b="1" u="none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E9E4A086-C884-9547-8EBB-7F08CFA7E66D}"/>
              </a:ext>
            </a:extLst>
          </p:cNvPr>
          <p:cNvSpPr/>
          <p:nvPr/>
        </p:nvSpPr>
        <p:spPr bwMode="auto">
          <a:xfrm>
            <a:off x="5707837" y="2276872"/>
            <a:ext cx="720080" cy="288032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CA45CF24-271A-044B-A13C-8FAC73B01331}"/>
              </a:ext>
            </a:extLst>
          </p:cNvPr>
          <p:cNvSpPr/>
          <p:nvPr/>
        </p:nvSpPr>
        <p:spPr bwMode="auto">
          <a:xfrm>
            <a:off x="6185040" y="3835995"/>
            <a:ext cx="720080" cy="288032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58C633C7-53F7-1947-BD6B-70747750163C}"/>
              </a:ext>
            </a:extLst>
          </p:cNvPr>
          <p:cNvSpPr/>
          <p:nvPr/>
        </p:nvSpPr>
        <p:spPr bwMode="auto">
          <a:xfrm>
            <a:off x="5796844" y="5395118"/>
            <a:ext cx="720080" cy="288032"/>
          </a:xfrm>
          <a:prstGeom prst="rightArrow">
            <a:avLst/>
          </a:prstGeom>
          <a:solidFill>
            <a:srgbClr val="FFC000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>
                  <a:alpha val="45000"/>
                </a:schemeClr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DDBB3B-DD70-7C4C-BC06-34E7CAEB0645}"/>
              </a:ext>
            </a:extLst>
          </p:cNvPr>
          <p:cNvSpPr txBox="1"/>
          <p:nvPr/>
        </p:nvSpPr>
        <p:spPr>
          <a:xfrm>
            <a:off x="2391103" y="725357"/>
            <a:ext cx="5002752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ja-JP" altLang="en-US" sz="2400" b="1" u="none"/>
              <a:t>希格斯粒子</a:t>
            </a:r>
            <a:r>
              <a:rPr lang="zh-CN" altLang="en-US" sz="2400" b="1" u="none" dirty="0"/>
              <a:t>：</a:t>
            </a:r>
            <a:r>
              <a:rPr lang="ja-JP" altLang="en-US" sz="2400" b="1" u="none"/>
              <a:t>基本粒子的质量起源</a:t>
            </a:r>
            <a:endParaRPr lang="en-US" sz="2400" b="1" u="non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1F4119-6C8D-0446-A400-B8D430DA4B6F}"/>
              </a:ext>
            </a:extLst>
          </p:cNvPr>
          <p:cNvSpPr txBox="1"/>
          <p:nvPr/>
        </p:nvSpPr>
        <p:spPr>
          <a:xfrm>
            <a:off x="2301766" y="3835995"/>
            <a:ext cx="1786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EA77AE-0451-3940-8A3B-73E0E8335894}"/>
              </a:ext>
            </a:extLst>
          </p:cNvPr>
          <p:cNvSpPr txBox="1"/>
          <p:nvPr/>
        </p:nvSpPr>
        <p:spPr>
          <a:xfrm>
            <a:off x="-20219" y="6415900"/>
            <a:ext cx="555799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ja-JP" sz="2400" b="1" u="none" dirty="0"/>
              <a:t>LHC</a:t>
            </a:r>
            <a:r>
              <a:rPr lang="ja-JP" altLang="en-US" sz="2400" b="1" u="none"/>
              <a:t>质子</a:t>
            </a:r>
            <a:r>
              <a:rPr lang="en-US" altLang="zh-CN" sz="2400" b="1" u="none" dirty="0"/>
              <a:t>-</a:t>
            </a:r>
            <a:r>
              <a:rPr lang="ja-JP" altLang="en-US" sz="2400" b="1" u="none"/>
              <a:t>质子对撞决定了难以精确测量</a:t>
            </a:r>
            <a:endParaRPr lang="en-US" sz="2400" b="1" u="none" dirty="0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FE6FE471-5150-F34C-A84D-D4EFE0D7E866}"/>
              </a:ext>
            </a:extLst>
          </p:cNvPr>
          <p:cNvSpPr/>
          <p:nvPr/>
        </p:nvSpPr>
        <p:spPr bwMode="auto">
          <a:xfrm>
            <a:off x="5450572" y="6544013"/>
            <a:ext cx="585171" cy="22898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17FE34F-6EAB-B744-9998-90B37BB82B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0219" y="678173"/>
            <a:ext cx="2353380" cy="16512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2BF4AB4-4F07-4142-A7F1-78C6D27FD6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5743" y="6210108"/>
            <a:ext cx="1179174" cy="6674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05594D-DD10-364D-9678-333533D63E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78849" y="6248758"/>
            <a:ext cx="604041" cy="6122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E6E9F99-F397-E94D-8F32-A29D86939B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38465" y="6217406"/>
            <a:ext cx="1429413" cy="652804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56519888-E576-1B40-A6BF-32D4FC5F1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of top-Higgs interactions</a:t>
            </a:r>
          </a:p>
        </p:txBody>
      </p:sp>
    </p:spTree>
    <p:extLst>
      <p:ext uri="{BB962C8B-B14F-4D97-AF65-F5344CB8AC3E}">
        <p14:creationId xmlns:p14="http://schemas.microsoft.com/office/powerpoint/2010/main" val="4957499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59069-10BB-744F-8305-512E5B57C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ttH</a:t>
            </a:r>
            <a:r>
              <a:rPr lang="en-US" dirty="0"/>
              <a:t> at LHC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4EA7D-0337-0C42-A06F-FEBCE5638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σ</a:t>
            </a:r>
            <a:r>
              <a:rPr lang="en-US" baseline="-25000" dirty="0" err="1"/>
              <a:t>ttH</a:t>
            </a:r>
            <a:r>
              <a:rPr lang="en-US" dirty="0"/>
              <a:t> ∝ (</a:t>
            </a:r>
            <a:r>
              <a:rPr lang="en-US" dirty="0" err="1"/>
              <a:t>Yt</a:t>
            </a:r>
            <a:r>
              <a:rPr lang="en-US" dirty="0"/>
              <a:t>)</a:t>
            </a:r>
            <a:r>
              <a:rPr lang="en-US" baseline="30000" dirty="0"/>
              <a:t>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3E37E-A767-F740-9CF8-444A00A18C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>
                <a:ea typeface="ＭＳ Ｐゴシック"/>
              </a:rPr>
              <a:pPr>
                <a:defRPr/>
              </a:pPr>
              <a:t>32</a:t>
            </a:fld>
            <a:endParaRPr lang="en-US" sz="1800">
              <a:ea typeface="ＭＳ Ｐゴシック"/>
            </a:endParaRPr>
          </a:p>
        </p:txBody>
      </p:sp>
      <p:pic>
        <p:nvPicPr>
          <p:cNvPr id="5" name="Content Placeholder 6" descr="Screen Shot 2014-11-06 at 20.14.19.png">
            <a:extLst>
              <a:ext uri="{FF2B5EF4-FFF2-40B4-BE49-F238E27FC236}">
                <a16:creationId xmlns:a16="http://schemas.microsoft.com/office/drawing/2014/main" id="{50D9FB0B-6790-1443-96B5-DD2528F1F5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3" b="-831"/>
          <a:stretch/>
        </p:blipFill>
        <p:spPr bwMode="auto">
          <a:xfrm>
            <a:off x="776113" y="1292936"/>
            <a:ext cx="5256824" cy="444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504632-091F-D34E-A8BF-B55DFA996AC4}"/>
              </a:ext>
            </a:extLst>
          </p:cNvPr>
          <p:cNvSpPr txBox="1"/>
          <p:nvPr/>
        </p:nvSpPr>
        <p:spPr>
          <a:xfrm>
            <a:off x="2467063" y="5847536"/>
            <a:ext cx="2412491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direct</a:t>
            </a:r>
            <a:r>
              <a:rPr lang="zh-CN" altLang="en-US" sz="2400" dirty="0"/>
              <a:t> </a:t>
            </a:r>
            <a:r>
              <a:rPr lang="en-US" altLang="zh-CN" sz="2400" dirty="0"/>
              <a:t>detection</a:t>
            </a:r>
            <a:endParaRPr lang="en-US" sz="2400" dirty="0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42A4DFD5-B68E-4F47-B19C-EC5705D856E4}"/>
              </a:ext>
            </a:extLst>
          </p:cNvPr>
          <p:cNvSpPr/>
          <p:nvPr/>
        </p:nvSpPr>
        <p:spPr bwMode="auto">
          <a:xfrm rot="16200000">
            <a:off x="2594320" y="4561284"/>
            <a:ext cx="2094927" cy="25957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 Bold" charset="0"/>
              <a:ea typeface="ＭＳ Ｐゴシック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88F093-E185-3540-BDC6-766DD0F6174B}"/>
              </a:ext>
            </a:extLst>
          </p:cNvPr>
          <p:cNvSpPr txBox="1"/>
          <p:nvPr/>
        </p:nvSpPr>
        <p:spPr>
          <a:xfrm>
            <a:off x="60129" y="3053714"/>
            <a:ext cx="3011278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~1% of total Higgs</a:t>
            </a:r>
          </a:p>
          <a:p>
            <a:r>
              <a:rPr lang="en-US" dirty="0"/>
              <a:t>~0.06% of ttbar</a:t>
            </a:r>
          </a:p>
          <a:p>
            <a:r>
              <a:rPr lang="en-US" dirty="0"/>
              <a:t> ~1/10</a:t>
            </a:r>
            <a:r>
              <a:rPr lang="en-US" baseline="30000" dirty="0"/>
              <a:t>11</a:t>
            </a:r>
            <a:r>
              <a:rPr lang="en-US" dirty="0"/>
              <a:t> of total interaction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331E7A-5E12-2F4F-9C1C-20F1999D2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185" y="663949"/>
            <a:ext cx="3195145" cy="3065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86EEDE-494D-394C-9D85-A6ACE3C52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0323" y="3988133"/>
            <a:ext cx="3378254" cy="2533691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A6D94D0-A343-6449-9121-303E2D3CED83}"/>
              </a:ext>
            </a:extLst>
          </p:cNvPr>
          <p:cNvCxnSpPr>
            <a:cxnSpLocks/>
          </p:cNvCxnSpPr>
          <p:nvPr/>
        </p:nvCxnSpPr>
        <p:spPr bwMode="auto">
          <a:xfrm flipH="1">
            <a:off x="8129754" y="5465087"/>
            <a:ext cx="365567" cy="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D629E5-0A1B-8041-B860-3B3948DF4908}"/>
              </a:ext>
            </a:extLst>
          </p:cNvPr>
          <p:cNvSpPr txBox="1"/>
          <p:nvPr/>
        </p:nvSpPr>
        <p:spPr>
          <a:xfrm>
            <a:off x="8463791" y="5254978"/>
            <a:ext cx="6113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B050"/>
                </a:solidFill>
              </a:rPr>
              <a:t>obv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1779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2C22E-AF2A-A445-A263-9B7CD058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hunt </a:t>
            </a:r>
            <a:r>
              <a:rPr lang="en-US" dirty="0" err="1"/>
              <a:t>ttH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0BAF8-6E6A-C64C-99FD-42DFEE51D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72354"/>
            <a:ext cx="9144000" cy="3148580"/>
          </a:xfrm>
        </p:spPr>
        <p:txBody>
          <a:bodyPr/>
          <a:lstStyle/>
          <a:p>
            <a:r>
              <a:rPr lang="ja-JP" altLang="en-US" kern="12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每产生</a:t>
            </a:r>
            <a:r>
              <a:rPr lang="en-US" altLang="zh-CN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100</a:t>
            </a:r>
            <a:r>
              <a:rPr lang="ja-JP" altLang="en-US" kern="12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个希格斯粒子中仅有一个</a:t>
            </a:r>
            <a:r>
              <a:rPr lang="en-US" altLang="ja-JP" kern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ttH</a:t>
            </a:r>
            <a:endParaRPr lang="en-US" altLang="ja-JP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r>
              <a:rPr lang="ja-JP" altLang="en-US" kern="12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末态复杂</a:t>
            </a:r>
            <a:r>
              <a:rPr lang="zh-CN" altLang="en-US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ja-JP" altLang="en-US" kern="12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有</a:t>
            </a:r>
            <a:r>
              <a:rPr lang="en-US" altLang="zh-CN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8-10</a:t>
            </a:r>
            <a:r>
              <a:rPr lang="ja-JP" altLang="en-US" kern="12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个末态粒子</a:t>
            </a:r>
            <a:r>
              <a:rPr lang="zh-CN" altLang="en-US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ja-JP" altLang="en-US" kern="12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组合众多</a:t>
            </a:r>
            <a:endParaRPr lang="en-US" altLang="zh-CN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96EE7-A004-AE40-B5D6-B846A89E4F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>
                <a:ea typeface="ＭＳ Ｐゴシック"/>
              </a:rPr>
              <a:pPr>
                <a:defRPr/>
              </a:pPr>
              <a:t>33</a:t>
            </a:fld>
            <a:endParaRPr lang="en-US" sz="1800">
              <a:ea typeface="ＭＳ Ｐゴシック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2F8CA6-24E8-8F44-BD9D-C810392CE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846" y="4002231"/>
            <a:ext cx="2341750" cy="24827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334778-3D8A-5E41-A226-4F7981B62B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99" r="49940"/>
          <a:stretch/>
        </p:blipFill>
        <p:spPr>
          <a:xfrm>
            <a:off x="4501472" y="4003378"/>
            <a:ext cx="2343238" cy="23928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08BFAB-10B2-6242-B1D2-7A3336EC86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22" b="3451"/>
          <a:stretch/>
        </p:blipFill>
        <p:spPr>
          <a:xfrm>
            <a:off x="24164" y="3890165"/>
            <a:ext cx="2370805" cy="24720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396BA4-D2C6-774A-A773-3005B2211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5515" y="3838492"/>
            <a:ext cx="2340411" cy="2534677"/>
          </a:xfrm>
          <a:prstGeom prst="rect">
            <a:avLst/>
          </a:prstGeom>
        </p:spPr>
      </p:pic>
      <p:pic>
        <p:nvPicPr>
          <p:cNvPr id="9" name="Content Placeholder 4" descr="Figure_001-a.pdf">
            <a:extLst>
              <a:ext uri="{FF2B5EF4-FFF2-40B4-BE49-F238E27FC236}">
                <a16:creationId xmlns:a16="http://schemas.microsoft.com/office/drawing/2014/main" id="{FC2E247D-7EDA-6B4A-8BF0-90D84C5E03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0" r="8985" b="4060"/>
          <a:stretch/>
        </p:blipFill>
        <p:spPr bwMode="auto">
          <a:xfrm>
            <a:off x="162233" y="1961779"/>
            <a:ext cx="1759085" cy="14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0" name="Picture 9" descr="Screen Shot 2016-08-21 at 04.30.10.png">
            <a:extLst>
              <a:ext uri="{FF2B5EF4-FFF2-40B4-BE49-F238E27FC236}">
                <a16:creationId xmlns:a16="http://schemas.microsoft.com/office/drawing/2014/main" id="{EE45D75C-5E63-A44E-B7B5-ABDCE3296A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64"/>
          <a:stretch/>
        </p:blipFill>
        <p:spPr>
          <a:xfrm>
            <a:off x="2493437" y="1834932"/>
            <a:ext cx="1732547" cy="1600515"/>
          </a:xfrm>
          <a:prstGeom prst="rect">
            <a:avLst/>
          </a:prstGeom>
        </p:spPr>
      </p:pic>
      <p:pic>
        <p:nvPicPr>
          <p:cNvPr id="11" name="Picture 10" descr="Screen Shot 2016-08-21 at 06.01.16.png">
            <a:extLst>
              <a:ext uri="{FF2B5EF4-FFF2-40B4-BE49-F238E27FC236}">
                <a16:creationId xmlns:a16="http://schemas.microsoft.com/office/drawing/2014/main" id="{80C1975B-D1B9-7D40-A3CD-AC94EA37CD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51" y="1878893"/>
            <a:ext cx="1811280" cy="1632697"/>
          </a:xfrm>
          <a:prstGeom prst="rect">
            <a:avLst/>
          </a:prstGeom>
        </p:spPr>
      </p:pic>
      <p:pic>
        <p:nvPicPr>
          <p:cNvPr id="12" name="Picture 11" descr="Screen Shot 2016-08-21 at 04.30.10.png">
            <a:extLst>
              <a:ext uri="{FF2B5EF4-FFF2-40B4-BE49-F238E27FC236}">
                <a16:creationId xmlns:a16="http://schemas.microsoft.com/office/drawing/2014/main" id="{7136DA94-731F-6443-93FA-82F39DC416A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7" r="35618"/>
          <a:stretch/>
        </p:blipFill>
        <p:spPr>
          <a:xfrm>
            <a:off x="7153786" y="1983746"/>
            <a:ext cx="1638677" cy="153024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F7F8CF9-0DF7-F746-80F8-2FA36334BE84}"/>
              </a:ext>
            </a:extLst>
          </p:cNvPr>
          <p:cNvCxnSpPr>
            <a:cxnSpLocks/>
          </p:cNvCxnSpPr>
          <p:nvPr/>
        </p:nvCxnSpPr>
        <p:spPr bwMode="auto">
          <a:xfrm>
            <a:off x="4811097" y="1742173"/>
            <a:ext cx="2244221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9505CEE-28A0-A543-AB51-B8F15CEAF8A4}"/>
              </a:ext>
            </a:extLst>
          </p:cNvPr>
          <p:cNvSpPr txBox="1"/>
          <p:nvPr/>
        </p:nvSpPr>
        <p:spPr>
          <a:xfrm>
            <a:off x="7153786" y="1614413"/>
            <a:ext cx="175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Higher purity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A184EA3-D577-AF4A-82BB-6949E002191B}"/>
              </a:ext>
            </a:extLst>
          </p:cNvPr>
          <p:cNvCxnSpPr>
            <a:cxnSpLocks/>
          </p:cNvCxnSpPr>
          <p:nvPr/>
        </p:nvCxnSpPr>
        <p:spPr bwMode="auto">
          <a:xfrm flipH="1">
            <a:off x="2225515" y="1742173"/>
            <a:ext cx="2081966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B4EDA22-2574-394E-B1E1-20F17B111786}"/>
              </a:ext>
            </a:extLst>
          </p:cNvPr>
          <p:cNvSpPr txBox="1"/>
          <p:nvPr/>
        </p:nvSpPr>
        <p:spPr>
          <a:xfrm>
            <a:off x="0" y="1583079"/>
            <a:ext cx="2394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Higher cross-section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6A811E6-2C9D-3449-BCAA-E889C849E1D3}"/>
              </a:ext>
            </a:extLst>
          </p:cNvPr>
          <p:cNvSpPr/>
          <p:nvPr/>
        </p:nvSpPr>
        <p:spPr>
          <a:xfrm>
            <a:off x="184919" y="3580748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arXiv:1804.03682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19FEA6A-61D0-A547-BB2F-631DC1BF059E}"/>
              </a:ext>
            </a:extLst>
          </p:cNvPr>
          <p:cNvSpPr/>
          <p:nvPr/>
        </p:nvSpPr>
        <p:spPr>
          <a:xfrm>
            <a:off x="2402647" y="3548807"/>
            <a:ext cx="2399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JHEP 08 (2018) 066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ECD8B42-5251-894E-ADEA-3DB60B07788E}"/>
              </a:ext>
            </a:extLst>
          </p:cNvPr>
          <p:cNvSpPr/>
          <p:nvPr/>
        </p:nvSpPr>
        <p:spPr>
          <a:xfrm>
            <a:off x="4808993" y="3588038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arXiv:1804.02716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9A21DF4-0FDC-FC4D-A148-480517D05BED}"/>
              </a:ext>
            </a:extLst>
          </p:cNvPr>
          <p:cNvSpPr/>
          <p:nvPr/>
        </p:nvSpPr>
        <p:spPr>
          <a:xfrm>
            <a:off x="6996655" y="3550305"/>
            <a:ext cx="2065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JHEP11(2017)047</a:t>
            </a:r>
          </a:p>
        </p:txBody>
      </p:sp>
      <p:pic>
        <p:nvPicPr>
          <p:cNvPr id="28" name="Content Placeholder 6" descr="Screen Shot 2014-11-06 at 20.14.19.png">
            <a:extLst>
              <a:ext uri="{FF2B5EF4-FFF2-40B4-BE49-F238E27FC236}">
                <a16:creationId xmlns:a16="http://schemas.microsoft.com/office/drawing/2014/main" id="{BB42F7FC-EEAF-604C-B895-A2FBAFF788F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3" b="-831"/>
          <a:stretch/>
        </p:blipFill>
        <p:spPr bwMode="auto">
          <a:xfrm>
            <a:off x="7041456" y="8885"/>
            <a:ext cx="2102544" cy="156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387157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39521-0C41-6A43-AEFA-FB57BF110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ttH cross section and H-tt CP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7CA51-2D46-244E-BCBE-C8BDE4F50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ttH:  sensitive to top-Higgs coupling</a:t>
            </a:r>
          </a:p>
          <a:p>
            <a:r>
              <a:rPr lang="en-CN" dirty="0"/>
              <a:t>Observed in 2018 by combine H</a:t>
            </a:r>
            <a:r>
              <a:rPr lang="en-CN" dirty="0">
                <a:sym typeface="Wingdings" pitchFamily="2" charset="2"/>
              </a:rPr>
              <a:t></a:t>
            </a:r>
            <a:r>
              <a:rPr lang="en-CN" dirty="0"/>
              <a:t>bb/</a:t>
            </a:r>
            <a:r>
              <a:rPr lang="en-CN" dirty="0">
                <a:sym typeface="Wingdings" pitchFamily="2" charset="2"/>
              </a:rPr>
              <a:t>𝛾𝛾/WW/ZZ/𝛕𝛕 FS</a:t>
            </a:r>
            <a:endParaRPr lang="en-CN" dirty="0"/>
          </a:p>
          <a:p>
            <a:r>
              <a:rPr lang="en-US" dirty="0"/>
              <a:t>F</a:t>
            </a:r>
            <a:r>
              <a:rPr lang="en-CN" dirty="0"/>
              <a:t>ollowed by observations in individual channel </a:t>
            </a:r>
            <a:r>
              <a:rPr lang="en-CN" dirty="0">
                <a:sym typeface="Wingdings" pitchFamily="2" charset="2"/>
              </a:rPr>
              <a:t>𝛾𝛾/ML</a:t>
            </a:r>
            <a:endParaRPr lang="en-CN" dirty="0"/>
          </a:p>
          <a:p>
            <a:r>
              <a:rPr lang="en-CN" dirty="0"/>
              <a:t>H-tt C</a:t>
            </a:r>
            <a:r>
              <a:rPr lang="en-US" dirty="0"/>
              <a:t>P structure also studied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A0F0AC-2D19-5246-810D-7E7FA491F2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34</a:t>
            </a:fld>
            <a:endParaRPr lang="en-US" sz="1800"/>
          </a:p>
        </p:txBody>
      </p:sp>
      <p:graphicFrame>
        <p:nvGraphicFramePr>
          <p:cNvPr id="16" name="Table 11">
            <a:extLst>
              <a:ext uri="{FF2B5EF4-FFF2-40B4-BE49-F238E27FC236}">
                <a16:creationId xmlns:a16="http://schemas.microsoft.com/office/drawing/2014/main" id="{C7C38634-060A-440F-ABD4-59A7E3120F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189328"/>
              </p:ext>
            </p:extLst>
          </p:nvPr>
        </p:nvGraphicFramePr>
        <p:xfrm>
          <a:off x="173546" y="2921876"/>
          <a:ext cx="8796908" cy="2898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4510">
                  <a:extLst>
                    <a:ext uri="{9D8B030D-6E8A-4147-A177-3AD203B41FA5}">
                      <a16:colId xmlns:a16="http://schemas.microsoft.com/office/drawing/2014/main" val="611691612"/>
                    </a:ext>
                  </a:extLst>
                </a:gridCol>
                <a:gridCol w="2144111">
                  <a:extLst>
                    <a:ext uri="{9D8B030D-6E8A-4147-A177-3AD203B41FA5}">
                      <a16:colId xmlns:a16="http://schemas.microsoft.com/office/drawing/2014/main" val="2689525398"/>
                    </a:ext>
                  </a:extLst>
                </a:gridCol>
                <a:gridCol w="1597572">
                  <a:extLst>
                    <a:ext uri="{9D8B030D-6E8A-4147-A177-3AD203B41FA5}">
                      <a16:colId xmlns:a16="http://schemas.microsoft.com/office/drawing/2014/main" val="613559629"/>
                    </a:ext>
                  </a:extLst>
                </a:gridCol>
                <a:gridCol w="2136388">
                  <a:extLst>
                    <a:ext uri="{9D8B030D-6E8A-4147-A177-3AD203B41FA5}">
                      <a16:colId xmlns:a16="http://schemas.microsoft.com/office/drawing/2014/main" val="2114851404"/>
                    </a:ext>
                  </a:extLst>
                </a:gridCol>
                <a:gridCol w="1384327">
                  <a:extLst>
                    <a:ext uri="{9D8B030D-6E8A-4147-A177-3AD203B41FA5}">
                      <a16:colId xmlns:a16="http://schemas.microsoft.com/office/drawing/2014/main" val="2036777019"/>
                    </a:ext>
                  </a:extLst>
                </a:gridCol>
              </a:tblGrid>
              <a:tr h="525868"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N" dirty="0"/>
                        <a:t>ATLAS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N" dirty="0"/>
                        <a:t>CMS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145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N" dirty="0"/>
                        <a:t>t/ttH,H</a:t>
                      </a:r>
                      <a:r>
                        <a:rPr lang="en-CN" dirty="0">
                          <a:sym typeface="Wingdings" pitchFamily="2" charset="2"/>
                        </a:rPr>
                        <a:t>bb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ATLAS-CONF-2020-058</a:t>
                      </a:r>
                      <a:endParaRPr lang="en-C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</a:t>
                      </a:r>
                      <a:r>
                        <a:rPr lang="en-CN" sz="1400" dirty="0"/>
                        <a:t>un2(1.3/3.0)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CMS-PAS-HIG-18-030</a:t>
                      </a:r>
                      <a:endParaRPr lang="en-C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sz="1400" dirty="0"/>
                        <a:t>2016+2017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891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N" dirty="0"/>
                        <a:t>t/ttH,H</a:t>
                      </a:r>
                      <a:r>
                        <a:rPr lang="en-CN" dirty="0">
                          <a:sym typeface="Wingdings" pitchFamily="2" charset="2"/>
                        </a:rPr>
                        <a:t>WW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ATLAS-CONF-2019-045</a:t>
                      </a:r>
                      <a:endParaRPr lang="en-C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sz="1400" dirty="0"/>
                        <a:t>2016+2017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EPJC 81 (2021) 378</a:t>
                      </a:r>
                      <a:endParaRPr lang="en-C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sz="1400" dirty="0"/>
                        <a:t>Run2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030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N" dirty="0"/>
                        <a:t>t/ttH,H</a:t>
                      </a:r>
                      <a:r>
                        <a:rPr lang="en-CN" dirty="0">
                          <a:sym typeface="Wingdings" pitchFamily="2" charset="2"/>
                        </a:rPr>
                        <a:t>𝛕𝛕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ATLAS-CONF-2019-045</a:t>
                      </a:r>
                      <a:endParaRPr lang="en-C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sz="1400" dirty="0"/>
                        <a:t>2016+2017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EPJC 81 (2021) 378</a:t>
                      </a:r>
                      <a:endParaRPr lang="en-C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sz="1400" dirty="0"/>
                        <a:t>Run2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403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N" dirty="0"/>
                        <a:t>t/ttH,H</a:t>
                      </a:r>
                      <a:r>
                        <a:rPr lang="en-CN" dirty="0">
                          <a:sym typeface="Wingdings" pitchFamily="2" charset="2"/>
                        </a:rPr>
                        <a:t>ZZ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ATLAS-CONF-2019-045</a:t>
                      </a:r>
                    </a:p>
                    <a:p>
                      <a:pPr marL="0" marR="0" indent="0" algn="l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arXiv:2004.03969 (4l)</a:t>
                      </a:r>
                      <a:endParaRPr lang="en-C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sz="1400" dirty="0"/>
                        <a:t>2016+2017</a:t>
                      </a:r>
                    </a:p>
                    <a:p>
                      <a:r>
                        <a:rPr lang="en-CN" sz="1400" dirty="0"/>
                        <a:t>run2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EPJC 81 (2021) 378</a:t>
                      </a:r>
                      <a:endParaRPr lang="en-C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sz="1400" dirty="0"/>
                        <a:t>Run2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9486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N" dirty="0"/>
                        <a:t>t/ttH,H</a:t>
                      </a:r>
                      <a:r>
                        <a:rPr lang="en-CN" dirty="0">
                          <a:sym typeface="Wingdings" pitchFamily="2" charset="2"/>
                        </a:rPr>
                        <a:t>𝛾𝛾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PRL 125 (2020) 061802</a:t>
                      </a:r>
                      <a:endParaRPr lang="en-C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</a:t>
                      </a:r>
                      <a:r>
                        <a:rPr lang="en-CN" sz="1400" dirty="0"/>
                        <a:t>un2(</a:t>
                      </a:r>
                      <a:r>
                        <a:rPr lang="en-CN" sz="1400" dirty="0">
                          <a:solidFill>
                            <a:srgbClr val="FF0000"/>
                          </a:solidFill>
                        </a:rPr>
                        <a:t>5.2/</a:t>
                      </a:r>
                      <a:r>
                        <a:rPr lang="en-CN" sz="1400" dirty="0"/>
                        <a:t>4.4)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PRL 125 (2020) 061801</a:t>
                      </a:r>
                      <a:endParaRPr lang="en-C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</a:t>
                      </a:r>
                      <a:r>
                        <a:rPr lang="en-CN" sz="1400" dirty="0"/>
                        <a:t>un2(</a:t>
                      </a:r>
                      <a:r>
                        <a:rPr lang="en-CN" sz="1400" dirty="0">
                          <a:solidFill>
                            <a:srgbClr val="FF0000"/>
                          </a:solidFill>
                        </a:rPr>
                        <a:t>6.6/</a:t>
                      </a:r>
                      <a:r>
                        <a:rPr lang="en-CN" sz="1400" dirty="0"/>
                        <a:t>4.7)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532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N" dirty="0"/>
                        <a:t>ttH,H</a:t>
                      </a:r>
                      <a:r>
                        <a:rPr lang="en-CN" dirty="0">
                          <a:sym typeface="Wingdings" pitchFamily="2" charset="2"/>
                        </a:rPr>
                        <a:t>inv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ATLAS-CONF-2020-052</a:t>
                      </a:r>
                      <a:endParaRPr lang="en-C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sz="1400" dirty="0"/>
                        <a:t>run2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CMS-PAS-HIG-18-008</a:t>
                      </a:r>
                      <a:endParaRPr lang="en-C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sz="1400" dirty="0"/>
                        <a:t>2016(re-interp)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675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40129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39521-0C41-6A43-AEFA-FB57BF110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ttH cross section and H-tt CP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A0F0AC-2D19-5246-810D-7E7FA491F2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35</a:t>
            </a:fld>
            <a:endParaRPr lang="en-US" sz="1800"/>
          </a:p>
        </p:txBody>
      </p:sp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BEB44FD3-6706-5A7C-0597-B46987C43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906" y="1102768"/>
            <a:ext cx="7301730" cy="230750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3B8A1D-E7CF-B819-A859-20BF595AB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72353"/>
            <a:ext cx="9144000" cy="663949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CN" dirty="0"/>
              <a:t>ross section accuracy ~25%, pure CP-odd excluded @ 3.7𝜎 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1774D78E-361F-5407-CCC5-EC0BBD9A3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07" y="3728623"/>
            <a:ext cx="3067536" cy="2511274"/>
          </a:xfrm>
          <a:prstGeom prst="rect">
            <a:avLst/>
          </a:prstGeom>
        </p:spPr>
      </p:pic>
      <p:pic>
        <p:nvPicPr>
          <p:cNvPr id="12" name="Picture 11" descr="Chart, histogram&#10;&#10;Description automatically generated">
            <a:extLst>
              <a:ext uri="{FF2B5EF4-FFF2-40B4-BE49-F238E27FC236}">
                <a16:creationId xmlns:a16="http://schemas.microsoft.com/office/drawing/2014/main" id="{A7122CC5-2286-8669-FFC8-328C9BDE9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43811"/>
            <a:ext cx="5607543" cy="25960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89AFB3-53EE-9AA2-51D5-48B3927FDCD6}"/>
              </a:ext>
            </a:extLst>
          </p:cNvPr>
          <p:cNvSpPr txBox="1"/>
          <p:nvPr/>
        </p:nvSpPr>
        <p:spPr>
          <a:xfrm>
            <a:off x="2803771" y="6239896"/>
            <a:ext cx="2228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CMS-PAS-21-006</a:t>
            </a:r>
          </a:p>
        </p:txBody>
      </p:sp>
      <p:pic>
        <p:nvPicPr>
          <p:cNvPr id="18" name="Picture 17" descr="Text, letter&#10;&#10;Description automatically generated">
            <a:extLst>
              <a:ext uri="{FF2B5EF4-FFF2-40B4-BE49-F238E27FC236}">
                <a16:creationId xmlns:a16="http://schemas.microsoft.com/office/drawing/2014/main" id="{67B0BBC5-C135-730E-DC38-254072FE9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6144" y="4582510"/>
            <a:ext cx="1309198" cy="50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859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5C37D-1830-B308-FEE7-D30CCE5DE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tH+x searches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8ED6E-ABF1-F1BE-C8A2-167FF42A9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tHq: not experimentaly observed yet</a:t>
            </a:r>
          </a:p>
          <a:p>
            <a:r>
              <a:rPr lang="en-CN" dirty="0"/>
              <a:t>Sensitive to top-Higgs; W-Higgs coupling interference phase</a:t>
            </a:r>
          </a:p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D2EBFE-7F28-C711-D1F4-F14C0E446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36</a:t>
            </a:fld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04BFD4-DDC3-BF9E-6BBF-2F6C0E328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274" y="1944814"/>
            <a:ext cx="1837372" cy="1687383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9C8E265-0C36-5704-2759-36E9B1CE5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50" y="1978362"/>
            <a:ext cx="1809750" cy="1687382"/>
          </a:xfrm>
          <a:prstGeom prst="rect">
            <a:avLst/>
          </a:prstGeom>
        </p:spPr>
      </p:pic>
      <p:pic>
        <p:nvPicPr>
          <p:cNvPr id="7" name="Picture 6" descr="A picture containing object, bird, sitting, wire&#10;&#10;Description automatically generated">
            <a:extLst>
              <a:ext uri="{FF2B5EF4-FFF2-40B4-BE49-F238E27FC236}">
                <a16:creationId xmlns:a16="http://schemas.microsoft.com/office/drawing/2014/main" id="{268B943C-7769-7231-64D0-2AACFFF9F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40" y="1919381"/>
            <a:ext cx="1779461" cy="1805344"/>
          </a:xfrm>
          <a:prstGeom prst="rect">
            <a:avLst/>
          </a:prstGeom>
        </p:spPr>
      </p:pic>
      <p:pic>
        <p:nvPicPr>
          <p:cNvPr id="8" name="Picture 7" descr="A picture containing wire, photo, sitting, bird&#10;&#10;Description automatically generated">
            <a:extLst>
              <a:ext uri="{FF2B5EF4-FFF2-40B4-BE49-F238E27FC236}">
                <a16:creationId xmlns:a16="http://schemas.microsoft.com/office/drawing/2014/main" id="{4135BFCB-A222-9F99-B21A-68A07CEE6E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3872" y="1919381"/>
            <a:ext cx="1809750" cy="175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4E9BD1-227C-9872-B77C-1C6246BA85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8788" y="1951989"/>
            <a:ext cx="1740297" cy="16873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F3BC24-A2D6-D842-BA20-DC0D183FC905}"/>
              </a:ext>
            </a:extLst>
          </p:cNvPr>
          <p:cNvSpPr txBox="1"/>
          <p:nvPr/>
        </p:nvSpPr>
        <p:spPr>
          <a:xfrm>
            <a:off x="6320244" y="1521754"/>
            <a:ext cx="2217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</a:t>
            </a:r>
            <a:r>
              <a:rPr lang="en-CN" dirty="0"/>
              <a:t>ia H-W coupling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CD577F-F2EF-4691-51EC-4C8BD0582DB8}"/>
              </a:ext>
            </a:extLst>
          </p:cNvPr>
          <p:cNvSpPr txBox="1"/>
          <p:nvPr/>
        </p:nvSpPr>
        <p:spPr>
          <a:xfrm>
            <a:off x="1923394" y="1554473"/>
            <a:ext cx="2217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</a:t>
            </a:r>
            <a:r>
              <a:rPr lang="en-CN" dirty="0"/>
              <a:t>ia H-t coupling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7E8227-01AF-7521-5040-50F3DEDBFE6B}"/>
              </a:ext>
            </a:extLst>
          </p:cNvPr>
          <p:cNvSpPr/>
          <p:nvPr/>
        </p:nvSpPr>
        <p:spPr bwMode="auto">
          <a:xfrm>
            <a:off x="10510" y="1887851"/>
            <a:ext cx="5439585" cy="1843110"/>
          </a:xfrm>
          <a:prstGeom prst="rect">
            <a:avLst/>
          </a:prstGeom>
          <a:noFill/>
          <a:ln w="476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N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 Bold" charset="0"/>
              <a:ea typeface="ＭＳ Ｐゴシック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9FDBA3-A69E-5734-69EE-FB1810D1DC33}"/>
              </a:ext>
            </a:extLst>
          </p:cNvPr>
          <p:cNvSpPr/>
          <p:nvPr/>
        </p:nvSpPr>
        <p:spPr bwMode="auto">
          <a:xfrm>
            <a:off x="5688788" y="1887851"/>
            <a:ext cx="3413172" cy="1843110"/>
          </a:xfrm>
          <a:prstGeom prst="rect">
            <a:avLst/>
          </a:prstGeom>
          <a:noFill/>
          <a:ln w="476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N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 Bold" charset="0"/>
              <a:ea typeface="ＭＳ Ｐゴシック" charset="0"/>
            </a:endParaRPr>
          </a:p>
        </p:txBody>
      </p:sp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D0BB406E-88F6-2F4F-C49B-F31A8E92A2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9111" y="3800629"/>
            <a:ext cx="5439585" cy="27678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E558A4-70E2-344A-18F9-512D601ED1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3805" y="6549774"/>
            <a:ext cx="3560234" cy="3082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046556-B31C-6C3B-1111-3E4F1B5F1C12}"/>
              </a:ext>
            </a:extLst>
          </p:cNvPr>
          <p:cNvSpPr txBox="1"/>
          <p:nvPr/>
        </p:nvSpPr>
        <p:spPr>
          <a:xfrm>
            <a:off x="6500328" y="6528590"/>
            <a:ext cx="138902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N" sz="1600" dirty="0"/>
              <a:t>@ 95 CL</a:t>
            </a:r>
          </a:p>
        </p:txBody>
      </p: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10A43AB8-9D08-A25A-7568-481445C2BE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9627" y="4742609"/>
            <a:ext cx="815428" cy="218878"/>
          </a:xfrm>
          <a:prstGeom prst="rect">
            <a:avLst/>
          </a:prstGeom>
        </p:spPr>
      </p:pic>
      <p:pic>
        <p:nvPicPr>
          <p:cNvPr id="22" name="Picture 21" descr="Chart&#10;&#10;Description automatically generated">
            <a:extLst>
              <a:ext uri="{FF2B5EF4-FFF2-40B4-BE49-F238E27FC236}">
                <a16:creationId xmlns:a16="http://schemas.microsoft.com/office/drawing/2014/main" id="{82572CD1-9A2B-7806-0683-880903158F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807" y="4016107"/>
            <a:ext cx="2352447" cy="238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2924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64947-473B-B64C-ACDF-6EAE48A7F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756" y="3017512"/>
            <a:ext cx="8458488" cy="663949"/>
          </a:xfrm>
        </p:spPr>
        <p:txBody>
          <a:bodyPr/>
          <a:lstStyle/>
          <a:p>
            <a:r>
              <a:rPr lang="en-CN" sz="4400" dirty="0">
                <a:solidFill>
                  <a:srgbClr val="FF0000"/>
                </a:solidFill>
              </a:rPr>
              <a:t>顶夸克与新物理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7BD08A-4BF5-E04B-83EE-AE4228DD02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37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693048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B6B1C069-564F-E707-16AF-4EADA17A2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130" y="672352"/>
            <a:ext cx="5454869" cy="51973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9D5FE9-031F-CD42-B97A-30FAA71F8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FCNC(味改变中性流</a:t>
            </a:r>
            <a:r>
              <a:rPr lang="zh-CN" altLang="en-US" dirty="0"/>
              <a:t>）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AB04B3-ABE1-4647-BF4A-1AD99C7750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38</a:t>
            </a:fld>
            <a:endParaRPr lang="en-US" sz="18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DC881EE-D054-FB99-2F16-A45FBC04B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72353"/>
            <a:ext cx="3951890" cy="5885889"/>
          </a:xfrm>
        </p:spPr>
        <p:txBody>
          <a:bodyPr/>
          <a:lstStyle/>
          <a:p>
            <a:r>
              <a:rPr lang="en-US" dirty="0"/>
              <a:t>FCNC: ~10</a:t>
            </a:r>
            <a:r>
              <a:rPr lang="en-US" baseline="30000" dirty="0"/>
              <a:t>-14</a:t>
            </a:r>
          </a:p>
          <a:p>
            <a:pPr lvl="1"/>
            <a:r>
              <a:rPr lang="en-US" dirty="0"/>
              <a:t>Forbidden at tree level</a:t>
            </a:r>
          </a:p>
          <a:p>
            <a:pPr lvl="1"/>
            <a:r>
              <a:rPr lang="en-US" dirty="0"/>
              <a:t>Strongly suppressed at higher orders via the GIM </a:t>
            </a:r>
          </a:p>
          <a:p>
            <a:r>
              <a:rPr lang="en-CN" dirty="0"/>
              <a:t>BSM allows FCNC</a:t>
            </a:r>
          </a:p>
          <a:p>
            <a:pPr lvl="1"/>
            <a:r>
              <a:rPr lang="en-CN" dirty="0"/>
              <a:t>RPV SUSY</a:t>
            </a:r>
          </a:p>
          <a:p>
            <a:pPr lvl="1"/>
            <a:r>
              <a:rPr lang="en-US" dirty="0"/>
              <a:t>T</a:t>
            </a:r>
            <a:r>
              <a:rPr lang="en-CN" dirty="0"/>
              <a:t>wo higgs doublets</a:t>
            </a:r>
          </a:p>
          <a:p>
            <a:endParaRPr lang="en-CN" dirty="0"/>
          </a:p>
          <a:p>
            <a:r>
              <a:rPr lang="en-CN" dirty="0"/>
              <a:t>Variaous FCNC process continiously tested</a:t>
            </a:r>
          </a:p>
          <a:p>
            <a:endParaRPr lang="en-CN" dirty="0"/>
          </a:p>
          <a:p>
            <a:r>
              <a:rPr lang="en-CN" dirty="0"/>
              <a:t>No FCFC found so far</a:t>
            </a:r>
          </a:p>
          <a:p>
            <a:r>
              <a:rPr lang="en-CN" dirty="0"/>
              <a:t>Still room for BSM</a:t>
            </a:r>
          </a:p>
        </p:txBody>
      </p:sp>
    </p:spTree>
    <p:extLst>
      <p:ext uri="{BB962C8B-B14F-4D97-AF65-F5344CB8AC3E}">
        <p14:creationId xmlns:p14="http://schemas.microsoft.com/office/powerpoint/2010/main" val="11236787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9E33C-626A-CB4C-B530-64C12399B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CN" dirty="0"/>
              <a:t>op</a:t>
            </a:r>
            <a:r>
              <a:rPr lang="zh-CN" altLang="en-US" dirty="0"/>
              <a:t> </a:t>
            </a:r>
            <a:r>
              <a:rPr lang="en-US" altLang="zh-CN" dirty="0"/>
              <a:t>tagger / boost top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E2DAF-3A97-884B-9138-0B8671828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大多数新物理模型预言大质量粒子</a:t>
            </a:r>
          </a:p>
          <a:p>
            <a:pPr lvl="1"/>
            <a:r>
              <a:rPr lang="en-CN" dirty="0"/>
              <a:t>大质量粒子更倾向衰变到顶夸克</a:t>
            </a:r>
            <a:r>
              <a:rPr lang="zh-CN" altLang="en-US" dirty="0"/>
              <a:t>： 顶夸克横动量很高</a:t>
            </a:r>
            <a:r>
              <a:rPr lang="en-US" altLang="zh-CN" dirty="0">
                <a:sym typeface="Wingdings" pitchFamily="2" charset="2"/>
              </a:rPr>
              <a:t> boosted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82FB0F-2FC9-5144-9551-51C1B4B46F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39</a:t>
            </a:fld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0C2526-4F92-C2E4-8B99-A734F5A10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904" y="1602827"/>
            <a:ext cx="5273096" cy="2381066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77F7BE34-281F-6B5A-69D1-13A09EA28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8" y="1602827"/>
            <a:ext cx="3437940" cy="257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78EF2B-A25B-B45B-B72B-4E77984B7E74}"/>
              </a:ext>
            </a:extLst>
          </p:cNvPr>
          <p:cNvSpPr txBox="1"/>
          <p:nvPr/>
        </p:nvSpPr>
        <p:spPr>
          <a:xfrm>
            <a:off x="1820388" y="1797269"/>
            <a:ext cx="72311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jet</a:t>
            </a:r>
            <a:endParaRPr lang="en-C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3A157B-94FA-72F1-4AA9-08A742DFC86F}"/>
              </a:ext>
            </a:extLst>
          </p:cNvPr>
          <p:cNvSpPr txBox="1"/>
          <p:nvPr/>
        </p:nvSpPr>
        <p:spPr>
          <a:xfrm>
            <a:off x="5555501" y="3528590"/>
            <a:ext cx="117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CN" dirty="0"/>
              <a:t>op</a:t>
            </a:r>
            <a:r>
              <a:rPr lang="zh-CN" altLang="en-US" dirty="0"/>
              <a:t> </a:t>
            </a:r>
            <a:r>
              <a:rPr lang="en-US" altLang="zh-CN" dirty="0"/>
              <a:t>jets</a:t>
            </a:r>
            <a:endParaRPr lang="en-CN" dirty="0"/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45A03356-04D4-24E6-9869-7EAF9A929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98731"/>
            <a:ext cx="5411651" cy="2211344"/>
          </a:xfrm>
          <a:prstGeom prst="rect">
            <a:avLst/>
          </a:prstGeom>
        </p:spPr>
      </p:pic>
      <p:pic>
        <p:nvPicPr>
          <p:cNvPr id="11" name="Picture 10" descr="A picture containing chart&#10;&#10;Description automatically generated">
            <a:extLst>
              <a:ext uri="{FF2B5EF4-FFF2-40B4-BE49-F238E27FC236}">
                <a16:creationId xmlns:a16="http://schemas.microsoft.com/office/drawing/2014/main" id="{3BB69FA9-F749-A99D-B115-6E8F79A85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3527" y="3995761"/>
            <a:ext cx="2828597" cy="28172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2BF30A-8DA5-25CB-8AA6-D028722C3D3E}"/>
              </a:ext>
            </a:extLst>
          </p:cNvPr>
          <p:cNvSpPr txBox="1"/>
          <p:nvPr/>
        </p:nvSpPr>
        <p:spPr>
          <a:xfrm>
            <a:off x="7778167" y="4717069"/>
            <a:ext cx="113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r>
              <a:rPr lang="en-CN" dirty="0"/>
              <a:t>ff~80%</a:t>
            </a:r>
          </a:p>
        </p:txBody>
      </p:sp>
    </p:spTree>
    <p:extLst>
      <p:ext uri="{BB962C8B-B14F-4D97-AF65-F5344CB8AC3E}">
        <p14:creationId xmlns:p14="http://schemas.microsoft.com/office/powerpoint/2010/main" val="1444018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63A69-0FD0-9447-A80D-F5D4F1221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History of top quark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8F948-6B30-8B43-8943-013F73036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47" y="972111"/>
            <a:ext cx="4927324" cy="5885889"/>
          </a:xfrm>
        </p:spPr>
        <p:txBody>
          <a:bodyPr/>
          <a:lstStyle/>
          <a:p>
            <a:r>
              <a:rPr lang="en-CN" dirty="0"/>
              <a:t>1973, Kobayashi 和</a:t>
            </a:r>
            <a:r>
              <a:rPr lang="zh-CN" altLang="en-US" dirty="0"/>
              <a:t> </a:t>
            </a:r>
            <a:r>
              <a:rPr lang="en-US" altLang="zh-CN" dirty="0" err="1"/>
              <a:t>Maskawa</a:t>
            </a:r>
            <a:r>
              <a:rPr lang="zh-CN" altLang="en-US" dirty="0"/>
              <a:t>为了解释</a:t>
            </a:r>
            <a:r>
              <a:rPr lang="en-US" altLang="zh-CN" dirty="0"/>
              <a:t>K</a:t>
            </a:r>
            <a:r>
              <a:rPr lang="zh-CN" altLang="en-US" dirty="0"/>
              <a:t>介子衰变中的</a:t>
            </a:r>
            <a:r>
              <a:rPr lang="en-US" altLang="zh-CN" dirty="0"/>
              <a:t>CP</a:t>
            </a:r>
            <a:r>
              <a:rPr lang="zh-CN" altLang="en-US" dirty="0"/>
              <a:t>破坏现象，预言了第三代夸克存在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DESY</a:t>
            </a:r>
          </a:p>
          <a:p>
            <a:r>
              <a:rPr lang="en-US" dirty="0"/>
              <a:t>SLAC</a:t>
            </a:r>
          </a:p>
          <a:p>
            <a:r>
              <a:rPr lang="en-US" dirty="0"/>
              <a:t>JAPAN</a:t>
            </a:r>
          </a:p>
          <a:p>
            <a:endParaRPr lang="en-US" dirty="0"/>
          </a:p>
          <a:p>
            <a:r>
              <a:rPr lang="en-US" altLang="zh-CN" dirty="0"/>
              <a:t>1996:</a:t>
            </a:r>
            <a:r>
              <a:rPr lang="zh-CN" altLang="en-US" dirty="0"/>
              <a:t> </a:t>
            </a:r>
            <a:r>
              <a:rPr lang="en-US" dirty="0"/>
              <a:t>Tevatron</a:t>
            </a:r>
            <a:r>
              <a:rPr lang="zh-CN" altLang="en-US" dirty="0"/>
              <a:t> 终于发现顶夸克</a:t>
            </a:r>
            <a:endParaRPr lang="en-US" altLang="zh-CN" dirty="0"/>
          </a:p>
          <a:p>
            <a:r>
              <a:rPr lang="en-US" altLang="zh-CN" dirty="0"/>
              <a:t>2009:</a:t>
            </a:r>
            <a:r>
              <a:rPr lang="zh-CN" altLang="en-US" dirty="0"/>
              <a:t> </a:t>
            </a:r>
            <a:r>
              <a:rPr lang="en-US" altLang="zh-CN" dirty="0"/>
              <a:t>LHC</a:t>
            </a:r>
            <a:r>
              <a:rPr lang="zh-CN" altLang="en-US" dirty="0"/>
              <a:t> “顶夸克”工厂运行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DB683-93A0-F347-8C91-F622D38798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4</a:t>
            </a:fld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0AE6D8-0533-9441-AB06-E0907A20295C}"/>
              </a:ext>
            </a:extLst>
          </p:cNvPr>
          <p:cNvSpPr txBox="1"/>
          <p:nvPr/>
        </p:nvSpPr>
        <p:spPr>
          <a:xfrm>
            <a:off x="4833670" y="4412529"/>
            <a:ext cx="46067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E2A25"/>
                </a:solidFill>
                <a:effectLst/>
                <a:latin typeface="Alfred Serif Regular"/>
              </a:rPr>
              <a:t>"for the discovery of the origin of the broken symmetry which predicts the existence of at least three families of quarks in nature."</a:t>
            </a:r>
            <a:endParaRPr lang="en-CN" dirty="0"/>
          </a:p>
        </p:txBody>
      </p:sp>
      <p:pic>
        <p:nvPicPr>
          <p:cNvPr id="7" name="Picture 30" descr="kobayashi_postcard">
            <a:extLst>
              <a:ext uri="{FF2B5EF4-FFF2-40B4-BE49-F238E27FC236}">
                <a16:creationId xmlns:a16="http://schemas.microsoft.com/office/drawing/2014/main" id="{83413D55-66E0-EF42-BAC6-708529B1B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471" y="1867267"/>
            <a:ext cx="1536636" cy="217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1" descr="maskawa_postcard">
            <a:extLst>
              <a:ext uri="{FF2B5EF4-FFF2-40B4-BE49-F238E27FC236}">
                <a16:creationId xmlns:a16="http://schemas.microsoft.com/office/drawing/2014/main" id="{8788A961-E971-7C45-A99D-70B114A46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063" y="1880085"/>
            <a:ext cx="1536636" cy="217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2">
            <a:extLst>
              <a:ext uri="{FF2B5EF4-FFF2-40B4-BE49-F238E27FC236}">
                <a16:creationId xmlns:a16="http://schemas.microsoft.com/office/drawing/2014/main" id="{260115A9-40AB-6740-BA69-3A1B45AA7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9150" y="4028273"/>
            <a:ext cx="229046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MS PGothic" charset="0"/>
                <a:cs typeface="MS PGothic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News Gothic MT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News Gothic MT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News Gothic MT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News Gothic MT" charset="0"/>
                <a:ea typeface="MS PGothic" charset="0"/>
                <a:cs typeface="MS PGothic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MS PGothic" charset="0"/>
                <a:cs typeface="MS PGothic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MS PGothic" charset="0"/>
                <a:cs typeface="MS PGothic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MS PGothic" charset="0"/>
                <a:cs typeface="MS PGothic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MS PGothic" charset="0"/>
                <a:cs typeface="MS PGothic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r>
              <a:rPr lang="en-US" altLang="zh-CN" sz="1800" b="1" dirty="0">
                <a:solidFill>
                  <a:srgbClr val="FF0000"/>
                </a:solidFill>
              </a:rPr>
              <a:t>Makoto Kobayashi</a:t>
            </a:r>
          </a:p>
        </p:txBody>
      </p:sp>
      <p:sp>
        <p:nvSpPr>
          <p:cNvPr id="10" name="Text Box 33">
            <a:extLst>
              <a:ext uri="{FF2B5EF4-FFF2-40B4-BE49-F238E27FC236}">
                <a16:creationId xmlns:a16="http://schemas.microsoft.com/office/drawing/2014/main" id="{D2516A2E-E84F-5C43-B72D-57D45C444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1516" y="4010730"/>
            <a:ext cx="2372484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b="1" dirty="0" err="1">
                <a:solidFill>
                  <a:srgbClr val="FF0000"/>
                </a:solidFill>
                <a:latin typeface="News Gothic MT" charset="0"/>
                <a:ea typeface="MS PGothic" charset="0"/>
                <a:cs typeface="MS PGothic" charset="0"/>
              </a:rPr>
              <a:t>Toshihide</a:t>
            </a:r>
            <a:r>
              <a:rPr lang="en-US" altLang="zh-CN" b="1" dirty="0">
                <a:solidFill>
                  <a:srgbClr val="FF0000"/>
                </a:solidFill>
                <a:latin typeface="News Gothic MT" charset="0"/>
                <a:ea typeface="MS PGothic" charset="0"/>
                <a:cs typeface="MS PGothic" charset="0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News Gothic MT" charset="0"/>
                <a:ea typeface="MS PGothic" charset="0"/>
                <a:cs typeface="MS PGothic" charset="0"/>
              </a:rPr>
              <a:t>Maskawa</a:t>
            </a:r>
            <a:endParaRPr lang="en-US" altLang="zh-CN" b="1" dirty="0">
              <a:solidFill>
                <a:srgbClr val="FF0000"/>
              </a:solidFill>
              <a:latin typeface="News Gothic MT" charset="0"/>
              <a:ea typeface="MS PGothic" charset="0"/>
              <a:cs typeface="MS PGothic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ACE49F-7540-D148-8541-A853B53B978D}"/>
              </a:ext>
            </a:extLst>
          </p:cNvPr>
          <p:cNvSpPr txBox="1"/>
          <p:nvPr/>
        </p:nvSpPr>
        <p:spPr>
          <a:xfrm>
            <a:off x="5939115" y="1264472"/>
            <a:ext cx="196099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CN" dirty="0"/>
              <a:t>Nobel</a:t>
            </a:r>
            <a:r>
              <a:rPr lang="zh-CN" altLang="en-US" dirty="0"/>
              <a:t> </a:t>
            </a:r>
            <a:r>
              <a:rPr lang="en-US" altLang="zh-CN" dirty="0"/>
              <a:t>Prize</a:t>
            </a:r>
            <a:r>
              <a:rPr lang="zh-CN" altLang="en-US" dirty="0"/>
              <a:t> </a:t>
            </a:r>
            <a:r>
              <a:rPr lang="en-US" altLang="zh-CN" dirty="0"/>
              <a:t>2008</a:t>
            </a:r>
            <a:endParaRPr lang="en-CN" dirty="0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DA56B38C-C99D-8D48-90B8-4B7DC06B5DFD}"/>
              </a:ext>
            </a:extLst>
          </p:cNvPr>
          <p:cNvSpPr/>
          <p:nvPr/>
        </p:nvSpPr>
        <p:spPr bwMode="auto">
          <a:xfrm>
            <a:off x="1627100" y="2876655"/>
            <a:ext cx="405524" cy="1162879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N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 Bold" charset="0"/>
              <a:ea typeface="ＭＳ Ｐゴシック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61C8A9-B897-724D-B06C-F8C52DD991B1}"/>
              </a:ext>
            </a:extLst>
          </p:cNvPr>
          <p:cNvSpPr txBox="1"/>
          <p:nvPr/>
        </p:nvSpPr>
        <p:spPr>
          <a:xfrm>
            <a:off x="2118657" y="327342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没找到</a:t>
            </a:r>
          </a:p>
        </p:txBody>
      </p:sp>
    </p:spTree>
    <p:extLst>
      <p:ext uri="{BB962C8B-B14F-4D97-AF65-F5344CB8AC3E}">
        <p14:creationId xmlns:p14="http://schemas.microsoft.com/office/powerpoint/2010/main" val="2087061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1F03D-F844-384C-9673-533722B50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New physics with top(boosted) quarks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EE41C-D2F9-194B-A19C-36C0D7379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001407"/>
            <a:ext cx="9144000" cy="889389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New heavy resonance couples to top quark</a:t>
            </a:r>
          </a:p>
          <a:p>
            <a:pPr lvl="1"/>
            <a:r>
              <a:rPr lang="en-US" dirty="0"/>
              <a:t>Decay to top quark or associate produced with top quark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4567D-DF04-9145-8D29-8490EE6180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40</a:t>
            </a:fld>
            <a:endParaRPr lang="en-US" sz="1800"/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4BA7EB53-BEA4-4F8A-2DC9-89AC0BDD2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500" y="718695"/>
            <a:ext cx="3238500" cy="2808492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864B475E-E2FE-4F3A-0C4D-C06409F4ED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3949"/>
            <a:ext cx="2952529" cy="2855127"/>
          </a:xfrm>
          <a:prstGeom prst="rect">
            <a:avLst/>
          </a:prstGeom>
        </p:spPr>
      </p:pic>
      <p:pic>
        <p:nvPicPr>
          <p:cNvPr id="14" name="Picture 13" descr="Chart, histogram&#10;&#10;Description automatically generated">
            <a:extLst>
              <a:ext uri="{FF2B5EF4-FFF2-40B4-BE49-F238E27FC236}">
                <a16:creationId xmlns:a16="http://schemas.microsoft.com/office/drawing/2014/main" id="{1B2BC3D4-D3A3-854A-E02B-4D17D90AE3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9531" y="663949"/>
            <a:ext cx="2825969" cy="2797363"/>
          </a:xfrm>
          <a:prstGeom prst="rect">
            <a:avLst/>
          </a:prstGeom>
        </p:spPr>
      </p:pic>
      <p:pic>
        <p:nvPicPr>
          <p:cNvPr id="16" name="Picture 15" descr="A picture containing chart&#10;&#10;Description automatically generated">
            <a:extLst>
              <a:ext uri="{FF2B5EF4-FFF2-40B4-BE49-F238E27FC236}">
                <a16:creationId xmlns:a16="http://schemas.microsoft.com/office/drawing/2014/main" id="{FAC010B4-1DEB-F8B8-7484-38FA7718BC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736" y="3489088"/>
            <a:ext cx="2870795" cy="265213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FB4C29C-87D7-5429-650E-2E996EF8F01F}"/>
              </a:ext>
            </a:extLst>
          </p:cNvPr>
          <p:cNvSpPr txBox="1"/>
          <p:nvPr/>
        </p:nvSpPr>
        <p:spPr>
          <a:xfrm>
            <a:off x="1261242" y="1114097"/>
            <a:ext cx="38289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CN" dirty="0"/>
              <a:t>tt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39C0B2-FBD6-B22B-0A01-6A6BC03B76F5}"/>
              </a:ext>
            </a:extLst>
          </p:cNvPr>
          <p:cNvSpPr txBox="1"/>
          <p:nvPr/>
        </p:nvSpPr>
        <p:spPr>
          <a:xfrm>
            <a:off x="4534479" y="1143232"/>
            <a:ext cx="38289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CN" dirty="0"/>
              <a:t>tb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730F27-D416-9329-6FE7-07FEF5D16ADE}"/>
              </a:ext>
            </a:extLst>
          </p:cNvPr>
          <p:cNvSpPr txBox="1"/>
          <p:nvPr/>
        </p:nvSpPr>
        <p:spPr>
          <a:xfrm>
            <a:off x="7451834" y="1214683"/>
            <a:ext cx="48295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CN" dirty="0"/>
              <a:t>tW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21C3F7-38B4-9DBD-4059-B0166D3812CE}"/>
              </a:ext>
            </a:extLst>
          </p:cNvPr>
          <p:cNvSpPr txBox="1"/>
          <p:nvPr/>
        </p:nvSpPr>
        <p:spPr>
          <a:xfrm>
            <a:off x="1749972" y="4390909"/>
            <a:ext cx="55179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CN" dirty="0"/>
              <a:t>tttt</a:t>
            </a:r>
          </a:p>
        </p:txBody>
      </p:sp>
      <p:pic>
        <p:nvPicPr>
          <p:cNvPr id="19" name="Picture 18" descr="Chart&#10;&#10;Description automatically generated">
            <a:extLst>
              <a:ext uri="{FF2B5EF4-FFF2-40B4-BE49-F238E27FC236}">
                <a16:creationId xmlns:a16="http://schemas.microsoft.com/office/drawing/2014/main" id="{54F4F0AC-1349-5183-FC94-9FA81FAA41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0945" y="3581932"/>
            <a:ext cx="2831202" cy="2457573"/>
          </a:xfrm>
          <a:prstGeom prst="rect">
            <a:avLst/>
          </a:prstGeom>
        </p:spPr>
      </p:pic>
      <p:pic>
        <p:nvPicPr>
          <p:cNvPr id="24" name="Picture 23" descr="Chart&#10;&#10;Description automatically generated">
            <a:extLst>
              <a:ext uri="{FF2B5EF4-FFF2-40B4-BE49-F238E27FC236}">
                <a16:creationId xmlns:a16="http://schemas.microsoft.com/office/drawing/2014/main" id="{751F842B-F0F7-FBE3-AB74-E3168F897E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9531" y="3457812"/>
            <a:ext cx="3064412" cy="251042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2C8474E-C633-A26D-6103-51E43A44EDF7}"/>
              </a:ext>
            </a:extLst>
          </p:cNvPr>
          <p:cNvSpPr txBox="1"/>
          <p:nvPr/>
        </p:nvSpPr>
        <p:spPr>
          <a:xfrm>
            <a:off x="3685846" y="4769844"/>
            <a:ext cx="55179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CN" dirty="0"/>
              <a:t>DM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94AEB6-24D6-C6BB-658B-08E9A07A1A30}"/>
              </a:ext>
            </a:extLst>
          </p:cNvPr>
          <p:cNvSpPr txBox="1"/>
          <p:nvPr/>
        </p:nvSpPr>
        <p:spPr>
          <a:xfrm>
            <a:off x="6816282" y="4442563"/>
            <a:ext cx="82473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CN" dirty="0"/>
              <a:t>SUSY</a:t>
            </a:r>
          </a:p>
        </p:txBody>
      </p:sp>
    </p:spTree>
    <p:extLst>
      <p:ext uri="{BB962C8B-B14F-4D97-AF65-F5344CB8AC3E}">
        <p14:creationId xmlns:p14="http://schemas.microsoft.com/office/powerpoint/2010/main" val="13051835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E5835-376D-616A-D38A-A762A6277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总结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BC627-7178-2BA5-A475-380F7F023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Standard Model tested precisely with top quark at LHC</a:t>
            </a:r>
          </a:p>
          <a:p>
            <a:pPr lvl="1"/>
            <a:r>
              <a:rPr lang="en-US" dirty="0"/>
              <a:t>Both at the </a:t>
            </a:r>
            <a:r>
              <a:rPr lang="en-US" dirty="0" err="1"/>
              <a:t>pQCD</a:t>
            </a:r>
            <a:r>
              <a:rPr lang="en-US" dirty="0"/>
              <a:t> and electroweak sector</a:t>
            </a:r>
          </a:p>
          <a:p>
            <a:pPr lvl="1"/>
            <a:r>
              <a:rPr lang="en-US" dirty="0"/>
              <a:t>So far, no significant</a:t>
            </a:r>
            <a:r>
              <a:rPr lang="zh-CN" altLang="en-US" dirty="0"/>
              <a:t> </a:t>
            </a:r>
            <a:r>
              <a:rPr lang="en-US" dirty="0"/>
              <a:t>deviation from SM is observed</a:t>
            </a:r>
          </a:p>
          <a:p>
            <a:r>
              <a:rPr lang="en-US" dirty="0"/>
              <a:t>Cross section and property measurement agrees with SM predictions</a:t>
            </a:r>
          </a:p>
          <a:p>
            <a:pPr lvl="1"/>
            <a:r>
              <a:rPr lang="en-US" dirty="0"/>
              <a:t>No sign of new physics with top quark signature</a:t>
            </a:r>
          </a:p>
          <a:p>
            <a:pPr lvl="1"/>
            <a:r>
              <a:rPr lang="en-US" dirty="0"/>
              <a:t>But we believe they were hidden somewhere</a:t>
            </a:r>
          </a:p>
          <a:p>
            <a:r>
              <a:rPr lang="en-US" dirty="0"/>
              <a:t>Requires more precise knowledge of top mass</a:t>
            </a:r>
          </a:p>
          <a:p>
            <a:pPr lvl="1"/>
            <a:r>
              <a:rPr lang="en-US" dirty="0"/>
              <a:t>A TLEP/Higgs factory/ILC of ~350 GeV </a:t>
            </a:r>
            <a:r>
              <a:rPr lang="en-US" dirty="0" err="1"/>
              <a:t>Ecm</a:t>
            </a:r>
            <a:r>
              <a:rPr lang="en-US" dirty="0"/>
              <a:t> needed?</a:t>
            </a:r>
          </a:p>
          <a:p>
            <a:r>
              <a:rPr lang="en-US" dirty="0"/>
              <a:t>More results will come with 13 </a:t>
            </a:r>
            <a:r>
              <a:rPr lang="en-US" dirty="0" err="1"/>
              <a:t>TeV</a:t>
            </a:r>
            <a:r>
              <a:rPr lang="en-US" dirty="0"/>
              <a:t> data</a:t>
            </a:r>
          </a:p>
          <a:p>
            <a:pPr lvl="1"/>
            <a:r>
              <a:rPr lang="en-US" dirty="0"/>
              <a:t>Stay tuned </a:t>
            </a:r>
          </a:p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B03393-B094-6F2A-3F40-55FE57A157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41</a:t>
            </a:fld>
            <a:endParaRPr lang="en-US" sz="1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FC43E2-9FC0-1011-06FD-B65BCD33124F}"/>
              </a:ext>
            </a:extLst>
          </p:cNvPr>
          <p:cNvSpPr txBox="1"/>
          <p:nvPr/>
        </p:nvSpPr>
        <p:spPr>
          <a:xfrm>
            <a:off x="550862" y="5507792"/>
            <a:ext cx="8042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linkClick r:id=""/>
              </a:rPr>
              <a:t>Lastes details:</a:t>
            </a:r>
          </a:p>
          <a:p>
            <a:r>
              <a:rPr lang="nl-NL" dirty="0">
                <a:hlinkClick r:id=""/>
              </a:rPr>
              <a:t>https://twiki.cern.ch/twiki/bin/view/AtlasPublic/TopPublicResults</a:t>
            </a:r>
            <a:endParaRPr lang="nl-NL" dirty="0"/>
          </a:p>
          <a:p>
            <a:r>
              <a:rPr lang="nl-NL" dirty="0">
                <a:hlinkClick r:id="rId2"/>
              </a:rPr>
              <a:t>https://twiki.cern.ch/twiki/bin/view/CMSPublic/PhysicsResultsTOP</a:t>
            </a:r>
            <a:endParaRPr lang="nl-NL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0775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9C86A659-191B-1D22-8DC4-576D9EF45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64590"/>
            <a:ext cx="4656083" cy="19547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CDF3EA-8A24-82DB-D490-536C89213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展望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B9882-91BA-1804-6C6D-6CD73CE87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未来</a:t>
            </a:r>
            <a:r>
              <a:rPr lang="en-US" altLang="zh-CN" dirty="0"/>
              <a:t>15</a:t>
            </a:r>
            <a:r>
              <a:rPr lang="zh-CN" altLang="en-US" dirty="0"/>
              <a:t>年左右，</a:t>
            </a:r>
            <a:r>
              <a:rPr lang="en-CN" dirty="0"/>
              <a:t>LHC将新获取</a:t>
            </a:r>
            <a:r>
              <a:rPr lang="en-US" altLang="zh-CN" dirty="0"/>
              <a:t>20</a:t>
            </a:r>
            <a:r>
              <a:rPr lang="zh-CN" altLang="en-US" dirty="0"/>
              <a:t>倍</a:t>
            </a:r>
            <a:r>
              <a:rPr lang="en-CN" dirty="0"/>
              <a:t>现有数据的数据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2F654D-AC73-2E9D-1B4D-CF69E9B5D7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42</a:t>
            </a:fld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7204E4-825B-B73B-D819-67D027EF5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81" y="1203721"/>
            <a:ext cx="3004047" cy="2915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DD6DDF-7A8E-ED1B-0116-D17DF020B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76" y="3490480"/>
            <a:ext cx="1621311" cy="658110"/>
          </a:xfrm>
          <a:prstGeom prst="rect">
            <a:avLst/>
          </a:prstGeom>
        </p:spPr>
      </p:pic>
      <p:pic>
        <p:nvPicPr>
          <p:cNvPr id="7" name="Picture 6" descr="Screen Shot 2016-01-27 at 16.14.56.png">
            <a:extLst>
              <a:ext uri="{FF2B5EF4-FFF2-40B4-BE49-F238E27FC236}">
                <a16:creationId xmlns:a16="http://schemas.microsoft.com/office/drawing/2014/main" id="{BC4163C8-32DF-2023-DB01-44EA8F8CA8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605" y="5705320"/>
            <a:ext cx="1865317" cy="9973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7E89C8-CC39-43E1-F570-E57B9FDD5410}"/>
              </a:ext>
            </a:extLst>
          </p:cNvPr>
          <p:cNvSpPr txBox="1"/>
          <p:nvPr/>
        </p:nvSpPr>
        <p:spPr>
          <a:xfrm>
            <a:off x="7134489" y="5991868"/>
            <a:ext cx="2008909" cy="359858"/>
          </a:xfrm>
          <a:prstGeom prst="rect">
            <a:avLst/>
          </a:prstGeom>
          <a:solidFill>
            <a:srgbClr val="CCFFCC"/>
          </a:solidFill>
        </p:spPr>
        <p:txBody>
          <a:bodyPr wrap="square" lIns="82058" tIns="41029" rIns="82058" bIns="41029" rtlCol="0">
            <a:spAutoFit/>
          </a:bodyPr>
          <a:lstStyle/>
          <a:p>
            <a:r>
              <a:rPr lang="zh-CN" altLang="en-US" dirty="0"/>
              <a:t>日本直线</a:t>
            </a:r>
            <a:r>
              <a:rPr lang="zh-CN" altLang="zh-CN" dirty="0"/>
              <a:t>1</a:t>
            </a:r>
            <a:r>
              <a:rPr lang="en-US" altLang="zh-CN" dirty="0"/>
              <a:t>1-</a:t>
            </a:r>
            <a:r>
              <a:rPr lang="zh-CN" altLang="zh-CN" dirty="0"/>
              <a:t>3</a:t>
            </a:r>
            <a:r>
              <a:rPr lang="en-US" altLang="zh-CN" dirty="0"/>
              <a:t>0Km</a:t>
            </a:r>
            <a:endParaRPr lang="en-US" dirty="0"/>
          </a:p>
        </p:txBody>
      </p:sp>
      <p:pic>
        <p:nvPicPr>
          <p:cNvPr id="9" name="Picture 8" descr="0bd162d9f2d3572cc5d4fac48a13632762d0c3f0.jpg">
            <a:extLst>
              <a:ext uri="{FF2B5EF4-FFF2-40B4-BE49-F238E27FC236}">
                <a16:creationId xmlns:a16="http://schemas.microsoft.com/office/drawing/2014/main" id="{47BA3C94-0F73-1260-425F-98FC77D54C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216" y="4148590"/>
            <a:ext cx="3948545" cy="1554355"/>
          </a:xfrm>
          <a:prstGeom prst="rect">
            <a:avLst/>
          </a:prstGeom>
        </p:spPr>
      </p:pic>
      <p:pic>
        <p:nvPicPr>
          <p:cNvPr id="10" name="Picture 9" descr="Screen Shot 2016-05-07 at 21.45.36.png">
            <a:extLst>
              <a:ext uri="{FF2B5EF4-FFF2-40B4-BE49-F238E27FC236}">
                <a16:creationId xmlns:a16="http://schemas.microsoft.com/office/drawing/2014/main" id="{49510DFB-2DA1-741C-F84D-000626B26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920" y="1238366"/>
            <a:ext cx="4324478" cy="2715891"/>
          </a:xfrm>
          <a:prstGeom prst="rect">
            <a:avLst/>
          </a:prstGeom>
        </p:spPr>
      </p:pic>
      <p:pic>
        <p:nvPicPr>
          <p:cNvPr id="11" name="Picture 10" descr="Screen Shot 2016-01-27 at 16.10.54.png">
            <a:extLst>
              <a:ext uri="{FF2B5EF4-FFF2-40B4-BE49-F238E27FC236}">
                <a16:creationId xmlns:a16="http://schemas.microsoft.com/office/drawing/2014/main" id="{0AD4D0EC-2034-CF53-B808-45D96695F3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374" y="2986484"/>
            <a:ext cx="2135773" cy="9422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A915E7-5EEE-6F76-C920-3A4A2438B75A}"/>
              </a:ext>
            </a:extLst>
          </p:cNvPr>
          <p:cNvSpPr txBox="1"/>
          <p:nvPr/>
        </p:nvSpPr>
        <p:spPr>
          <a:xfrm>
            <a:off x="7728374" y="2307565"/>
            <a:ext cx="1385455" cy="359858"/>
          </a:xfrm>
          <a:prstGeom prst="rect">
            <a:avLst/>
          </a:prstGeom>
          <a:solidFill>
            <a:srgbClr val="CCFFCC"/>
          </a:solidFill>
        </p:spPr>
        <p:txBody>
          <a:bodyPr wrap="square" lIns="82058" tIns="41029" rIns="82058" bIns="41029" rtlCol="0">
            <a:spAutoFit/>
          </a:bodyPr>
          <a:lstStyle/>
          <a:p>
            <a:r>
              <a:rPr lang="zh-CN" altLang="en-US" dirty="0"/>
              <a:t>中国</a:t>
            </a:r>
            <a:r>
              <a:rPr lang="en-US" dirty="0"/>
              <a:t>100kM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6528B4-6CF6-0DBD-E1A5-5C832D8230C8}"/>
              </a:ext>
            </a:extLst>
          </p:cNvPr>
          <p:cNvSpPr txBox="1"/>
          <p:nvPr/>
        </p:nvSpPr>
        <p:spPr>
          <a:xfrm>
            <a:off x="1520630" y="2532701"/>
            <a:ext cx="1385455" cy="359858"/>
          </a:xfrm>
          <a:prstGeom prst="rect">
            <a:avLst/>
          </a:prstGeom>
          <a:solidFill>
            <a:srgbClr val="CCFFCC"/>
          </a:solidFill>
        </p:spPr>
        <p:txBody>
          <a:bodyPr wrap="square" lIns="82058" tIns="41029" rIns="82058" bIns="41029" rtlCol="0">
            <a:spAutoFit/>
          </a:bodyPr>
          <a:lstStyle/>
          <a:p>
            <a:r>
              <a:rPr lang="zh-CN" altLang="en-US" dirty="0"/>
              <a:t>欧洲</a:t>
            </a:r>
            <a:r>
              <a:rPr lang="en-US" dirty="0"/>
              <a:t>100kM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FEDC76-BAE9-A400-1070-36F66FFFA6A9}"/>
              </a:ext>
            </a:extLst>
          </p:cNvPr>
          <p:cNvSpPr txBox="1"/>
          <p:nvPr/>
        </p:nvSpPr>
        <p:spPr>
          <a:xfrm>
            <a:off x="613090" y="6095501"/>
            <a:ext cx="3553037" cy="636857"/>
          </a:xfrm>
          <a:prstGeom prst="rect">
            <a:avLst/>
          </a:prstGeom>
          <a:solidFill>
            <a:srgbClr val="CCFFCC"/>
          </a:solidFill>
        </p:spPr>
        <p:txBody>
          <a:bodyPr wrap="square" lIns="82058" tIns="41029" rIns="82058" bIns="41029" rtlCol="0">
            <a:spAutoFit/>
          </a:bodyPr>
          <a:lstStyle/>
          <a:p>
            <a:r>
              <a:rPr lang="zh-CN" altLang="en-US" dirty="0"/>
              <a:t>美国 </a:t>
            </a:r>
            <a:r>
              <a:rPr lang="en-US" altLang="zh-CN" dirty="0"/>
              <a:t>snow</a:t>
            </a:r>
            <a:r>
              <a:rPr lang="zh-CN" altLang="en-US" dirty="0"/>
              <a:t> </a:t>
            </a:r>
            <a:r>
              <a:rPr lang="en-US" altLang="zh-CN" dirty="0"/>
              <a:t>mass</a:t>
            </a:r>
            <a:r>
              <a:rPr lang="zh-CN" altLang="en-US" dirty="0"/>
              <a:t> </a:t>
            </a:r>
            <a:r>
              <a:rPr lang="en-US" altLang="zh-CN" dirty="0"/>
              <a:t>2022</a:t>
            </a:r>
            <a:r>
              <a:rPr lang="zh-CN" altLang="en-US" dirty="0"/>
              <a:t>：正负电子</a:t>
            </a:r>
            <a:r>
              <a:rPr lang="en-US" altLang="zh-CN" dirty="0"/>
              <a:t>/</a:t>
            </a:r>
            <a:r>
              <a:rPr lang="zh-CN" altLang="en-US" dirty="0"/>
              <a:t>质子，谬子对撞机，直线对撞机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030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9F3FF-EC5D-3F43-A19E-6D175E7BF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Proton-(anti) proton collider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5FC23-9C42-D049-B732-E34A9D3855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5</a:t>
            </a:fld>
            <a:endParaRPr lang="en-US" sz="1800"/>
          </a:p>
        </p:txBody>
      </p:sp>
      <p:pic>
        <p:nvPicPr>
          <p:cNvPr id="5" name="Content Placeholder 12" descr="A picture containing text, outdoor, mountain&#10;&#10;Description automatically generated">
            <a:extLst>
              <a:ext uri="{FF2B5EF4-FFF2-40B4-BE49-F238E27FC236}">
                <a16:creationId xmlns:a16="http://schemas.microsoft.com/office/drawing/2014/main" id="{65BAD039-32A9-8F4A-814B-7B315E3F5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489374" y="1162877"/>
            <a:ext cx="4654626" cy="3222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86BEB1-F04D-334A-B695-C5BFB4BD0C70}"/>
              </a:ext>
            </a:extLst>
          </p:cNvPr>
          <p:cNvSpPr txBox="1"/>
          <p:nvPr/>
        </p:nvSpPr>
        <p:spPr>
          <a:xfrm>
            <a:off x="5075583" y="4660904"/>
            <a:ext cx="34895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LHC</a:t>
            </a:r>
            <a:r>
              <a:rPr lang="zh-CN" altLang="en-US" dirty="0"/>
              <a:t>： </a:t>
            </a:r>
            <a:r>
              <a:rPr lang="en-US" altLang="zh-CN" dirty="0"/>
              <a:t>2009-</a:t>
            </a:r>
            <a:r>
              <a:rPr lang="en-CN" dirty="0"/>
              <a:t>今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主环周长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27km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，跨越瑞士法国国境的欧洲核子中心（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CERN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），总投资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40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亿美元，发现希格斯粒子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D150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世界能量最高最大的加速器，质心系能量</a:t>
            </a:r>
            <a:r>
              <a:rPr lang="en-US" altLang="zh-CN" b="1" dirty="0">
                <a:solidFill>
                  <a:srgbClr val="FD150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14TeV(14x10</a:t>
            </a:r>
            <a:r>
              <a:rPr lang="en-US" altLang="zh-CN" b="1" baseline="30000" dirty="0">
                <a:solidFill>
                  <a:srgbClr val="FD150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12</a:t>
            </a:r>
            <a:r>
              <a:rPr lang="en-US" altLang="zh-CN" b="1" dirty="0">
                <a:solidFill>
                  <a:srgbClr val="FD150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eV)</a:t>
            </a:r>
          </a:p>
        </p:txBody>
      </p:sp>
      <p:pic>
        <p:nvPicPr>
          <p:cNvPr id="9218" name="Picture 2" descr="photo">
            <a:extLst>
              <a:ext uri="{FF2B5EF4-FFF2-40B4-BE49-F238E27FC236}">
                <a16:creationId xmlns:a16="http://schemas.microsoft.com/office/drawing/2014/main" id="{83438BCD-FB81-C748-8B01-89B53AB3B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5" y="1421179"/>
            <a:ext cx="4079631" cy="270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4EB61A-4726-6F4E-B92B-613CDD900EA9}"/>
              </a:ext>
            </a:extLst>
          </p:cNvPr>
          <p:cNvSpPr txBox="1"/>
          <p:nvPr/>
        </p:nvSpPr>
        <p:spPr>
          <a:xfrm>
            <a:off x="480354" y="4635378"/>
            <a:ext cx="32997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Tevatron</a:t>
            </a:r>
            <a:r>
              <a:rPr lang="zh-CN" altLang="en-US" dirty="0"/>
              <a:t>： </a:t>
            </a:r>
            <a:r>
              <a:rPr lang="en-CN" dirty="0"/>
              <a:t>1983–201</a:t>
            </a:r>
            <a:r>
              <a:rPr lang="en-US" altLang="zh-CN" dirty="0"/>
              <a:t>1</a:t>
            </a:r>
            <a:endParaRPr lang="en-CN" dirty="0"/>
          </a:p>
          <a:p>
            <a:r>
              <a:rPr lang="en-CN" dirty="0"/>
              <a:t>主环周长</a:t>
            </a:r>
            <a:r>
              <a:rPr lang="en-US" altLang="zh-CN" dirty="0"/>
              <a:t>6.3</a:t>
            </a:r>
            <a:r>
              <a:rPr lang="zh-CN" altLang="en-US" dirty="0"/>
              <a:t>公里，位于美国芝加哥费米实验室（</a:t>
            </a:r>
            <a:r>
              <a:rPr lang="en-US" altLang="zh-CN" dirty="0"/>
              <a:t>Fermilab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质心能量～</a:t>
            </a:r>
            <a:r>
              <a:rPr lang="en-US" altLang="zh-CN" dirty="0"/>
              <a:t>2TeV</a:t>
            </a:r>
            <a:r>
              <a:rPr lang="zh-CN" altLang="en-US" dirty="0"/>
              <a:t>，</a:t>
            </a:r>
            <a:r>
              <a:rPr lang="zh-CN" altLang="en-US" dirty="0">
                <a:solidFill>
                  <a:srgbClr val="FF0000"/>
                </a:solidFill>
              </a:rPr>
              <a:t>发现顶夸克</a:t>
            </a:r>
            <a:endParaRPr lang="en-US" altLang="zh-CN" dirty="0">
              <a:solidFill>
                <a:srgbClr val="FF0000"/>
              </a:solidFill>
            </a:endParaRPr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708404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298C9-87C3-F844-AEC1-44AEFCF60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ATLAS和CMS介绍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1455C-91D9-B54C-81C9-223BC9B65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B90A8-F08E-5A41-8A65-F355A47149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6</a:t>
            </a:fld>
            <a:endParaRPr lang="en-US" sz="1800"/>
          </a:p>
        </p:txBody>
      </p:sp>
      <p:pic>
        <p:nvPicPr>
          <p:cNvPr id="5" name="Picture 2" descr="atlas_overview">
            <a:extLst>
              <a:ext uri="{FF2B5EF4-FFF2-40B4-BE49-F238E27FC236}">
                <a16:creationId xmlns:a16="http://schemas.microsoft.com/office/drawing/2014/main" id="{B1249482-8C92-6046-AE6A-EDECD0CB5F1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949"/>
            <a:ext cx="4210259" cy="3260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>
            <a:extLst>
              <a:ext uri="{FF2B5EF4-FFF2-40B4-BE49-F238E27FC236}">
                <a16:creationId xmlns:a16="http://schemas.microsoft.com/office/drawing/2014/main" id="{1AFC1F29-3F1A-3642-965B-81A5564E9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078" y="755240"/>
            <a:ext cx="4281017" cy="2769297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CB30887D-5563-F04F-9CCC-635ADE91E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19" y="4134140"/>
            <a:ext cx="3309232" cy="230596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8" name="Content Placeholder 3" descr="CMSworld_transparent2_update2.gif">
            <a:extLst>
              <a:ext uri="{FF2B5EF4-FFF2-40B4-BE49-F238E27FC236}">
                <a16:creationId xmlns:a16="http://schemas.microsoft.com/office/drawing/2014/main" id="{F92C4347-1C62-CB4F-8015-296E41CB64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07" r="-16507"/>
          <a:stretch>
            <a:fillRect/>
          </a:stretch>
        </p:blipFill>
        <p:spPr>
          <a:xfrm>
            <a:off x="4709175" y="4033592"/>
            <a:ext cx="4434825" cy="240651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954790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taking status: Big Success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5368"/>
            <a:ext cx="9144000" cy="1574303"/>
          </a:xfrm>
        </p:spPr>
        <p:txBody>
          <a:bodyPr/>
          <a:lstStyle/>
          <a:p>
            <a:r>
              <a:rPr lang="en-US" dirty="0"/>
              <a:t>Data taken from 2010-2018</a:t>
            </a:r>
          </a:p>
          <a:p>
            <a:pPr lvl="1"/>
            <a:r>
              <a:rPr lang="en-US" dirty="0"/>
              <a:t>7TeV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8 </a:t>
            </a:r>
            <a:r>
              <a:rPr lang="en-US" dirty="0" err="1"/>
              <a:t>TeV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13 </a:t>
            </a:r>
            <a:r>
              <a:rPr lang="en-US" dirty="0" err="1">
                <a:sym typeface="Wingdings"/>
              </a:rPr>
              <a:t>TeV</a:t>
            </a:r>
            <a:endParaRPr lang="en-US" dirty="0"/>
          </a:p>
          <a:p>
            <a:r>
              <a:rPr lang="en-US" dirty="0"/>
              <a:t>Integrated Luminosity (Delivered)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>
                <a:ea typeface="ＭＳ Ｐゴシック"/>
              </a:rPr>
              <a:pPr>
                <a:defRPr/>
              </a:pPr>
              <a:t>7</a:t>
            </a:fld>
            <a:endParaRPr lang="en-US" sz="1800">
              <a:ea typeface="ＭＳ Ｐゴシック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1339" y="3800915"/>
            <a:ext cx="3635341" cy="27265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88" y="4012619"/>
            <a:ext cx="4656455" cy="18625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44853" y="4658433"/>
            <a:ext cx="716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</a:rPr>
              <a:t>2017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60824" y="4737862"/>
            <a:ext cx="716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C448"/>
                </a:solidFill>
              </a:rPr>
              <a:t>2016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60862" y="5146501"/>
            <a:ext cx="651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60066"/>
                </a:solidFill>
              </a:rPr>
              <a:t>2015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27037" y="4977876"/>
            <a:ext cx="651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2012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22168" y="5113995"/>
            <a:ext cx="651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2011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8172" y="5267884"/>
            <a:ext cx="651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8000"/>
                </a:solidFill>
              </a:rPr>
              <a:t>2010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4D02C6-CA1D-E84D-9C15-DF581E3050D3}"/>
              </a:ext>
            </a:extLst>
          </p:cNvPr>
          <p:cNvSpPr txBox="1"/>
          <p:nvPr/>
        </p:nvSpPr>
        <p:spPr>
          <a:xfrm>
            <a:off x="3877890" y="4522859"/>
            <a:ext cx="716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4"/>
                </a:solidFill>
              </a:rPr>
              <a:t>201</a:t>
            </a:r>
            <a:r>
              <a:rPr lang="en-US" altLang="zh-CN" sz="1400" b="1" dirty="0">
                <a:solidFill>
                  <a:schemeClr val="accent4"/>
                </a:solidFill>
              </a:rPr>
              <a:t>8</a:t>
            </a:r>
            <a:endParaRPr lang="en-US" sz="1400" b="1" dirty="0">
              <a:solidFill>
                <a:schemeClr val="accent4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6ECDE70-75DE-F445-B1F1-648933DF7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625" y="735038"/>
            <a:ext cx="4218376" cy="3096699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559BC24-0F8B-8B43-9ACE-080546D28B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798628"/>
              </p:ext>
            </p:extLst>
          </p:nvPr>
        </p:nvGraphicFramePr>
        <p:xfrm>
          <a:off x="772539" y="2192408"/>
          <a:ext cx="3984892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6223">
                  <a:extLst>
                    <a:ext uri="{9D8B030D-6E8A-4147-A177-3AD203B41FA5}">
                      <a16:colId xmlns:a16="http://schemas.microsoft.com/office/drawing/2014/main" val="14657718"/>
                    </a:ext>
                  </a:extLst>
                </a:gridCol>
                <a:gridCol w="996223">
                  <a:extLst>
                    <a:ext uri="{9D8B030D-6E8A-4147-A177-3AD203B41FA5}">
                      <a16:colId xmlns:a16="http://schemas.microsoft.com/office/drawing/2014/main" val="4132979466"/>
                    </a:ext>
                  </a:extLst>
                </a:gridCol>
                <a:gridCol w="996223">
                  <a:extLst>
                    <a:ext uri="{9D8B030D-6E8A-4147-A177-3AD203B41FA5}">
                      <a16:colId xmlns:a16="http://schemas.microsoft.com/office/drawing/2014/main" val="401383361"/>
                    </a:ext>
                  </a:extLst>
                </a:gridCol>
                <a:gridCol w="996223">
                  <a:extLst>
                    <a:ext uri="{9D8B030D-6E8A-4147-A177-3AD203B41FA5}">
                      <a16:colId xmlns:a16="http://schemas.microsoft.com/office/drawing/2014/main" val="5374294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7TeV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8TeV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13TeV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877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ATLAS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5.5 fb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22.8fb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158fb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453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6.1 fb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23.3fb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163fb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411191"/>
                  </a:ext>
                </a:extLst>
              </a:tr>
            </a:tbl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3FEF951-C3B3-5B48-A608-4CF53E6694DF}"/>
              </a:ext>
            </a:extLst>
          </p:cNvPr>
          <p:cNvCxnSpPr>
            <a:cxnSpLocks/>
          </p:cNvCxnSpPr>
          <p:nvPr/>
        </p:nvCxnSpPr>
        <p:spPr bwMode="auto">
          <a:xfrm flipV="1">
            <a:off x="5016641" y="2227108"/>
            <a:ext cx="2349930" cy="69075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DD6AED2-BB70-AB42-8AA7-3A34E5EB91E6}"/>
              </a:ext>
            </a:extLst>
          </p:cNvPr>
          <p:cNvCxnSpPr>
            <a:cxnSpLocks/>
          </p:cNvCxnSpPr>
          <p:nvPr/>
        </p:nvCxnSpPr>
        <p:spPr bwMode="auto">
          <a:xfrm>
            <a:off x="5016641" y="3429000"/>
            <a:ext cx="1291692" cy="11688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4AB2DD4-EC8C-654C-A7D0-FB73936BBFAE}"/>
              </a:ext>
            </a:extLst>
          </p:cNvPr>
          <p:cNvCxnSpPr>
            <a:cxnSpLocks/>
          </p:cNvCxnSpPr>
          <p:nvPr/>
        </p:nvCxnSpPr>
        <p:spPr bwMode="auto">
          <a:xfrm flipH="1">
            <a:off x="4210238" y="3441047"/>
            <a:ext cx="311733" cy="15251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A3B1C1A-11F1-8845-B7AA-3E34E07F0716}"/>
              </a:ext>
            </a:extLst>
          </p:cNvPr>
          <p:cNvSpPr txBox="1"/>
          <p:nvPr/>
        </p:nvSpPr>
        <p:spPr>
          <a:xfrm>
            <a:off x="678172" y="6116238"/>
            <a:ext cx="3727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C8DB8F"/>
                </a:highlight>
              </a:rPr>
              <a:t>* &gt;94% of detector channels active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F5B699-9142-AF14-F5FF-B92DC3F0E2C1}"/>
              </a:ext>
            </a:extLst>
          </p:cNvPr>
          <p:cNvSpPr txBox="1"/>
          <p:nvPr/>
        </p:nvSpPr>
        <p:spPr>
          <a:xfrm>
            <a:off x="661229" y="3531000"/>
            <a:ext cx="2099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～</a:t>
            </a:r>
            <a:r>
              <a:rPr lang="en-US" altLang="zh-CN" dirty="0"/>
              <a:t>1</a:t>
            </a:r>
            <a:r>
              <a:rPr lang="zh-CN" altLang="en-US" dirty="0"/>
              <a:t>亿个顶夸克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796143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64947-473B-B64C-ACDF-6EAE48A7F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756" y="3017512"/>
            <a:ext cx="8458488" cy="663949"/>
          </a:xfrm>
        </p:spPr>
        <p:txBody>
          <a:bodyPr/>
          <a:lstStyle/>
          <a:p>
            <a:r>
              <a:rPr lang="en-CN" sz="4400" dirty="0">
                <a:solidFill>
                  <a:srgbClr val="FF0000"/>
                </a:solidFill>
              </a:rPr>
              <a:t>顶夸克的产生与衰变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7BD08A-4BF5-E04B-83EE-AE4228DD02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8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03260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92B17-0BF9-5141-92BB-DCC5948B3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顶夸克的产生</a:t>
            </a:r>
            <a:r>
              <a:rPr lang="zh-CN" altLang="en-US" dirty="0"/>
              <a:t> （</a:t>
            </a:r>
            <a:r>
              <a:rPr lang="en-US" dirty="0"/>
              <a:t>LHC</a:t>
            </a:r>
            <a:r>
              <a:rPr lang="en-US" altLang="zh-CN" dirty="0"/>
              <a:t>/Tevatron</a:t>
            </a:r>
            <a:r>
              <a:rPr lang="zh-CN" altLang="en-US" dirty="0"/>
              <a:t>）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D2B55-165B-9C42-8D64-0CC248A33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通过强相互作用</a:t>
            </a:r>
            <a:r>
              <a:rPr lang="zh-CN" altLang="en-US" dirty="0"/>
              <a:t>，或者通过</a:t>
            </a:r>
            <a:r>
              <a:rPr lang="zh-CN" altLang="en-CN" dirty="0"/>
              <a:t>电弱</a:t>
            </a:r>
            <a:r>
              <a:rPr lang="zh-CN" altLang="en-US" dirty="0"/>
              <a:t>相互作用产生</a:t>
            </a:r>
            <a:endParaRPr lang="en-US" dirty="0"/>
          </a:p>
          <a:p>
            <a:r>
              <a:rPr lang="en-US" altLang="ja-JP" dirty="0"/>
              <a:t>LHC</a:t>
            </a:r>
            <a:r>
              <a:rPr lang="ja-JP" altLang="en-US"/>
              <a:t>有可以预计的未来最大的</a:t>
            </a:r>
            <a:r>
              <a:rPr lang="en-US" altLang="ja-JP" dirty="0"/>
              <a:t>top</a:t>
            </a:r>
            <a:r>
              <a:rPr lang="ja-JP" altLang="en-US"/>
              <a:t>样本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4B575-7A60-4045-9B6C-14BD48CC06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>
                <a:ea typeface="ＭＳ Ｐゴシック"/>
              </a:rPr>
              <a:pPr>
                <a:defRPr/>
              </a:pPr>
              <a:t>9</a:t>
            </a:fld>
            <a:endParaRPr lang="en-US" sz="1800">
              <a:ea typeface="ＭＳ Ｐゴシック"/>
            </a:endParaRPr>
          </a:p>
        </p:txBody>
      </p:sp>
      <p:pic>
        <p:nvPicPr>
          <p:cNvPr id="5" name="Content Placeholder 6" descr="fig_01a.png">
            <a:extLst>
              <a:ext uri="{FF2B5EF4-FFF2-40B4-BE49-F238E27FC236}">
                <a16:creationId xmlns:a16="http://schemas.microsoft.com/office/drawing/2014/main" id="{6A8BECC5-79D3-3C4B-A035-631C077C6A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9" b="-592"/>
          <a:stretch/>
        </p:blipFill>
        <p:spPr bwMode="auto">
          <a:xfrm>
            <a:off x="593429" y="4072025"/>
            <a:ext cx="2687372" cy="225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6" name="Picture 5" descr="fig_01b.png">
            <a:extLst>
              <a:ext uri="{FF2B5EF4-FFF2-40B4-BE49-F238E27FC236}">
                <a16:creationId xmlns:a16="http://schemas.microsoft.com/office/drawing/2014/main" id="{42D134B6-1A3D-DD40-B796-21F2F0B43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066" y="4080900"/>
            <a:ext cx="2103297" cy="2296023"/>
          </a:xfrm>
          <a:prstGeom prst="rect">
            <a:avLst/>
          </a:prstGeom>
        </p:spPr>
      </p:pic>
      <p:pic>
        <p:nvPicPr>
          <p:cNvPr id="7" name="Picture 6" descr="fig_01c.png">
            <a:extLst>
              <a:ext uri="{FF2B5EF4-FFF2-40B4-BE49-F238E27FC236}">
                <a16:creationId xmlns:a16="http://schemas.microsoft.com/office/drawing/2014/main" id="{8B9D5AC7-78F1-EE48-B705-DD4781F385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181" y="4074124"/>
            <a:ext cx="2103297" cy="22702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17203F-E236-7C43-9E9F-12B2567B3F26}"/>
              </a:ext>
            </a:extLst>
          </p:cNvPr>
          <p:cNvSpPr txBox="1"/>
          <p:nvPr/>
        </p:nvSpPr>
        <p:spPr>
          <a:xfrm>
            <a:off x="1221208" y="4056940"/>
            <a:ext cx="1239581" cy="379876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t-channel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BD7240-79DE-FF4D-8AD9-48BC54118838}"/>
              </a:ext>
            </a:extLst>
          </p:cNvPr>
          <p:cNvSpPr txBox="1"/>
          <p:nvPr/>
        </p:nvSpPr>
        <p:spPr>
          <a:xfrm>
            <a:off x="4599591" y="4072025"/>
            <a:ext cx="1142454" cy="379876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</a:rPr>
              <a:t>Wt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F19430-E003-1646-8E19-A80E4ACEE78C}"/>
              </a:ext>
            </a:extLst>
          </p:cNvPr>
          <p:cNvSpPr txBox="1"/>
          <p:nvPr/>
        </p:nvSpPr>
        <p:spPr>
          <a:xfrm>
            <a:off x="7247868" y="4046052"/>
            <a:ext cx="1321023" cy="379876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s-channel</a:t>
            </a:r>
          </a:p>
        </p:txBody>
      </p:sp>
      <p:pic>
        <p:nvPicPr>
          <p:cNvPr id="11" name="Content Placeholder 13" descr="Screen Shot 2013-03-24 at 12.29.09 AM.png">
            <a:extLst>
              <a:ext uri="{FF2B5EF4-FFF2-40B4-BE49-F238E27FC236}">
                <a16:creationId xmlns:a16="http://schemas.microsoft.com/office/drawing/2014/main" id="{BB422721-9E1D-7D41-B6B0-FD996C75BF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" r="618"/>
          <a:stretch/>
        </p:blipFill>
        <p:spPr bwMode="auto">
          <a:xfrm>
            <a:off x="385722" y="1699007"/>
            <a:ext cx="8493435" cy="2122878"/>
          </a:xfrm>
          <a:prstGeom prst="rect">
            <a:avLst/>
          </a:prstGeom>
          <a:noFill/>
          <a:ln w="41275"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EE99A69-501D-644F-84A5-ADE0F7AFF796}"/>
              </a:ext>
            </a:extLst>
          </p:cNvPr>
          <p:cNvSpPr/>
          <p:nvPr/>
        </p:nvSpPr>
        <p:spPr bwMode="auto">
          <a:xfrm>
            <a:off x="304512" y="3972555"/>
            <a:ext cx="8588983" cy="2498653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 Bol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15390"/>
      </p:ext>
    </p:extLst>
  </p:cSld>
  <p:clrMapOvr>
    <a:masterClrMapping/>
  </p:clrMapOvr>
</p:sld>
</file>

<file path=ppt/theme/theme1.xml><?xml version="1.0" encoding="utf-8"?>
<a:theme xmlns:a="http://schemas.openxmlformats.org/drawingml/2006/main" name="cms_pres">
  <a:themeElements>
    <a:clrScheme name="cms_pre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ms_pre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 Bol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 Bold" charset="0"/>
            <a:ea typeface="ＭＳ Ｐゴシック" charset="0"/>
          </a:defRPr>
        </a:defPPr>
      </a:lstStyle>
    </a:lnDef>
  </a:objectDefaults>
  <a:extraClrSchemeLst>
    <a:extraClrScheme>
      <a:clrScheme name="cms_pr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ms_pr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ms_pr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ms_pr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ms_pr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ms_pr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ms_pr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137665</TotalTime>
  <Words>2125</Words>
  <Application>Microsoft Macintosh PowerPoint</Application>
  <PresentationFormat>On-screen Show (4:3)</PresentationFormat>
  <Paragraphs>397</Paragraphs>
  <Slides>42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6" baseType="lpstr">
      <vt:lpstr>Alfred Serif Regular</vt:lpstr>
      <vt:lpstr>Arial Bold</vt:lpstr>
      <vt:lpstr>Microsoft YaHei</vt:lpstr>
      <vt:lpstr>NexusSans</vt:lpstr>
      <vt:lpstr>黑体</vt:lpstr>
      <vt:lpstr>华文楷体</vt:lpstr>
      <vt:lpstr>Arial</vt:lpstr>
      <vt:lpstr>Calibri</vt:lpstr>
      <vt:lpstr>News Gothic MT</vt:lpstr>
      <vt:lpstr>Symbol</vt:lpstr>
      <vt:lpstr>Verdana</vt:lpstr>
      <vt:lpstr>Wingdings</vt:lpstr>
      <vt:lpstr>Wingdings 2</vt:lpstr>
      <vt:lpstr>cms_pres</vt:lpstr>
      <vt:lpstr>PowerPoint Presentation</vt:lpstr>
      <vt:lpstr>Outline</vt:lpstr>
      <vt:lpstr>Top quark resume </vt:lpstr>
      <vt:lpstr>History of top quark</vt:lpstr>
      <vt:lpstr>Proton-(anti) proton collider</vt:lpstr>
      <vt:lpstr>ATLAS和CMS介绍</vt:lpstr>
      <vt:lpstr>Data taking status: Big Success</vt:lpstr>
      <vt:lpstr>顶夸克的产生与衰变</vt:lpstr>
      <vt:lpstr>顶夸克的产生 （LHC/Tevatron）</vt:lpstr>
      <vt:lpstr>Pair production （强作用过程）</vt:lpstr>
      <vt:lpstr>Single production （电弱过程）</vt:lpstr>
      <vt:lpstr>Four top production (ttH/是否混有新的作用？)</vt:lpstr>
      <vt:lpstr>其他顶夸克的稀有伴随产生过程</vt:lpstr>
      <vt:lpstr>顶夸克的衰变</vt:lpstr>
      <vt:lpstr>顶夸克的性质</vt:lpstr>
      <vt:lpstr>Top quark: the only “naked” quark</vt:lpstr>
      <vt:lpstr>Spin correlation in top-antitop system</vt:lpstr>
      <vt:lpstr>W helicity （螺旋性）</vt:lpstr>
      <vt:lpstr>W polarization</vt:lpstr>
      <vt:lpstr>Charge asymetry in top-antitop system </vt:lpstr>
      <vt:lpstr>Vtb的精确（直接）测量</vt:lpstr>
      <vt:lpstr>u/d PDF ratio</vt:lpstr>
      <vt:lpstr>顶夸克的质量</vt:lpstr>
      <vt:lpstr>顶夸克质量（1）</vt:lpstr>
      <vt:lpstr>顶夸克质量（2）</vt:lpstr>
      <vt:lpstr>顶夸克质量测量方法</vt:lpstr>
      <vt:lpstr>顶夸克质量测量结果</vt:lpstr>
      <vt:lpstr>顶夸克与希格斯粒子的耦合</vt:lpstr>
      <vt:lpstr>PowerPoint Presentation</vt:lpstr>
      <vt:lpstr>Observation of ttH production</vt:lpstr>
      <vt:lpstr>Measurement of top-Higgs interactions</vt:lpstr>
      <vt:lpstr>ttH at LHC</vt:lpstr>
      <vt:lpstr>How to hunt ttH</vt:lpstr>
      <vt:lpstr>ttH cross section and H-tt CP structure</vt:lpstr>
      <vt:lpstr>ttH cross section and H-tt CP structure</vt:lpstr>
      <vt:lpstr>tH+x searches</vt:lpstr>
      <vt:lpstr>顶夸克与新物理</vt:lpstr>
      <vt:lpstr>FCNC(味改变中性流）</vt:lpstr>
      <vt:lpstr>Top tagger / boost top</vt:lpstr>
      <vt:lpstr>New physics with top(boosted) quarks</vt:lpstr>
      <vt:lpstr>总结</vt:lpstr>
      <vt:lpstr>展望</vt:lpstr>
    </vt:vector>
  </TitlesOfParts>
  <Company>IHEP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Granularity Calorimeter Module assembly </dc:title>
  <dc:creator>huaqiao ZHANG</dc:creator>
  <cp:lastModifiedBy>zhang Huaqiao</cp:lastModifiedBy>
  <cp:revision>1353</cp:revision>
  <dcterms:created xsi:type="dcterms:W3CDTF">2016-01-26T17:22:33Z</dcterms:created>
  <dcterms:modified xsi:type="dcterms:W3CDTF">2022-04-21T03:43:03Z</dcterms:modified>
</cp:coreProperties>
</file>