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1" r:id="rId7"/>
    <p:sldId id="262" r:id="rId8"/>
    <p:sldId id="263" r:id="rId9"/>
    <p:sldId id="265" r:id="rId10"/>
    <p:sldId id="260"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97"/>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mt="5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6.xml"/><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7.xml"/><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8.xml"/><Relationship Id="rId2" Type="http://schemas.openxmlformats.org/officeDocument/2006/relationships/image" Target="../media/image6.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69.xml"/><Relationship Id="rId7" Type="http://schemas.openxmlformats.org/officeDocument/2006/relationships/image" Target="../media/image11.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18.wmf"/><Relationship Id="rId7" Type="http://schemas.openxmlformats.org/officeDocument/2006/relationships/image" Target="../media/image1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1.xml"/><Relationship Id="rId5" Type="http://schemas.openxmlformats.org/officeDocument/2006/relationships/image" Target="../media/image22.wmf"/><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72.xml"/><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normAutofit fontScale="90000"/>
          </a:bodyPr>
          <a:p>
            <a:r>
              <a:rPr lang="en-US" altLang="zh-CN"/>
              <a:t>Derivation of Touschek lifetime in a special case</a:t>
            </a:r>
            <a:endParaRPr lang="en-US" altLang="zh-CN"/>
          </a:p>
        </p:txBody>
      </p:sp>
      <p:sp>
        <p:nvSpPr>
          <p:cNvPr id="3" name="副标题 2"/>
          <p:cNvSpPr>
            <a:spLocks noGrp="1"/>
          </p:cNvSpPr>
          <p:nvPr>
            <p:ph type="subTitle" idx="1"/>
            <p:custDataLst>
              <p:tags r:id="rId2"/>
            </p:custDataLst>
          </p:nvPr>
        </p:nvSpPr>
        <p:spPr>
          <a:xfrm>
            <a:off x="1198880" y="3560445"/>
            <a:ext cx="9799320" cy="1158875"/>
          </a:xfrm>
        </p:spPr>
        <p:txBody>
          <a:bodyPr/>
          <a:p>
            <a:r>
              <a:rPr lang="en-US" altLang="zh-CN"/>
              <a:t>F</a:t>
            </a:r>
            <a:r>
              <a:rPr lang="en-US" altLang="zh-CN"/>
              <a:t>u Hongjin</a:t>
            </a:r>
            <a:endParaRPr lang="en-US" altLang="zh-CN"/>
          </a:p>
          <a:p>
            <a:r>
              <a:rPr lang="en-US" altLang="zh-CN"/>
              <a:t>  Physics Group of Accelarator Center</a:t>
            </a:r>
            <a:endParaRPr lang="en-US" altLang="zh-CN"/>
          </a:p>
        </p:txBody>
      </p:sp>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 name="标题 1"/>
          <p:cNvSpPr>
            <a:spLocks noGrp="1"/>
          </p:cNvSpPr>
          <p:nvPr>
            <p:ph type="title"/>
          </p:nvPr>
        </p:nvSpPr>
        <p:spPr/>
        <p:txBody>
          <a:bodyPr>
            <a:normAutofit fontScale="90000"/>
          </a:bodyPr>
          <a:p>
            <a:r>
              <a:rPr lang="en-US" altLang="zh-CN"/>
              <a:t>1.Lorentz Transformation in the  Minkovoski space</a:t>
            </a:r>
            <a:endParaRPr lang="en-US" altLang="zh-CN"/>
          </a:p>
        </p:txBody>
      </p:sp>
      <p:sp>
        <p:nvSpPr>
          <p:cNvPr id="3" name="内容占位符 2"/>
          <p:cNvSpPr>
            <a:spLocks noGrp="1"/>
          </p:cNvSpPr>
          <p:nvPr>
            <p:ph idx="1"/>
          </p:nvPr>
        </p:nvSpPr>
        <p:spPr/>
        <p:txBody>
          <a:bodyPr/>
          <a:p>
            <a:r>
              <a:rPr lang="en-US" altLang="zh-CN"/>
              <a:t>Note that </a:t>
            </a:r>
            <a:r>
              <a:rPr lang="en-US" altLang="zh-CN">
                <a:sym typeface="+mn-ea"/>
              </a:rPr>
              <a:t>Four-dimension momentum of a particle in a inertia system </a:t>
            </a:r>
            <a:endParaRPr lang="en-US" altLang="zh-CN">
              <a:sym typeface="+mn-ea"/>
            </a:endParaRPr>
          </a:p>
          <a:p>
            <a:r>
              <a:rPr lang="en-US" altLang="zh-CN">
                <a:sym typeface="+mn-ea"/>
              </a:rPr>
              <a:t>  </a:t>
            </a:r>
            <a:endParaRPr lang="en-US" altLang="zh-CN"/>
          </a:p>
          <a:p>
            <a:r>
              <a:rPr lang="en-US" altLang="zh-CN"/>
              <a:t>Four-dimension momenta tranfrom in two inertia systems A and B in this way.(Suppose B moves at constant velocity v in A</a:t>
            </a:r>
            <a:r>
              <a:rPr lang="zh-CN" altLang="en-US"/>
              <a:t>）</a:t>
            </a:r>
            <a:endParaRPr lang="zh-CN" altLang="en-US"/>
          </a:p>
          <a:p>
            <a:r>
              <a:rPr lang="zh-CN" altLang="en-US"/>
              <a:t> </a:t>
            </a:r>
            <a:endParaRPr lang="zh-CN" altLang="en-US"/>
          </a:p>
          <a:p>
            <a:r>
              <a:rPr lang="zh-CN" altLang="en-US"/>
              <a:t>  </a:t>
            </a:r>
            <a:endParaRPr lang="zh-CN" altLang="en-US"/>
          </a:p>
        </p:txBody>
      </p:sp>
      <p:pic>
        <p:nvPicPr>
          <p:cNvPr id="8" name="图片 7"/>
          <p:cNvPicPr>
            <a:picLocks noChangeAspect="1"/>
          </p:cNvPicPr>
          <p:nvPr/>
        </p:nvPicPr>
        <p:blipFill>
          <a:blip r:embed="rId2"/>
          <a:stretch>
            <a:fillRect/>
          </a:stretch>
        </p:blipFill>
        <p:spPr>
          <a:xfrm>
            <a:off x="3705225" y="1979930"/>
            <a:ext cx="2909570" cy="574675"/>
          </a:xfrm>
          <a:prstGeom prst="rect">
            <a:avLst/>
          </a:prstGeom>
        </p:spPr>
      </p:pic>
      <p:pic>
        <p:nvPicPr>
          <p:cNvPr id="10" name="图片 9"/>
          <p:cNvPicPr>
            <a:picLocks noChangeAspect="1"/>
          </p:cNvPicPr>
          <p:nvPr/>
        </p:nvPicPr>
        <p:blipFill>
          <a:blip r:embed="rId3"/>
          <a:stretch>
            <a:fillRect/>
          </a:stretch>
        </p:blipFill>
        <p:spPr>
          <a:xfrm>
            <a:off x="3494405" y="3360420"/>
            <a:ext cx="2901950" cy="1841500"/>
          </a:xfrm>
          <a:prstGeom prst="rect">
            <a:avLst/>
          </a:prstGeom>
        </p:spPr>
      </p:pic>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en-US" altLang="zh-CN"/>
              <a:t>2.looking back at  Moller </a:t>
            </a:r>
            <a:r>
              <a:rPr lang="en-US" altLang="zh-CN"/>
              <a:t>Scattering</a:t>
            </a:r>
            <a:endParaRPr lang="en-US" altLang="zh-CN"/>
          </a:p>
        </p:txBody>
      </p:sp>
      <p:sp>
        <p:nvSpPr>
          <p:cNvPr id="3" name="内容占位符 2"/>
          <p:cNvSpPr>
            <a:spLocks noGrp="1"/>
          </p:cNvSpPr>
          <p:nvPr>
            <p:ph idx="1"/>
          </p:nvPr>
        </p:nvSpPr>
        <p:spPr/>
        <p:txBody>
          <a:bodyPr>
            <a:normAutofit lnSpcReduction="10000"/>
          </a:bodyPr>
          <a:p>
            <a:r>
              <a:rPr lang="en-US" altLang="zh-CN"/>
              <a:t>In the nonrelativistic case, the differential cross section of two leading orders of  Moller Scattering  for polarized electons is </a:t>
            </a:r>
            <a:endParaRPr lang="en-US" altLang="zh-CN"/>
          </a:p>
          <a:p>
            <a:pPr marL="0" indent="0">
              <a:buNone/>
            </a:pPr>
            <a:endParaRPr lang="en-US" altLang="zh-CN"/>
          </a:p>
          <a:p>
            <a:endParaRPr lang="en-US" altLang="zh-CN"/>
          </a:p>
          <a:p>
            <a:r>
              <a:rPr lang="en-US" altLang="zh-CN"/>
              <a:t>In terms of the definition of  </a:t>
            </a:r>
            <a:r>
              <a:rPr lang="en-US" altLang="zh-CN">
                <a:sym typeface="+mn-ea"/>
              </a:rPr>
              <a:t>differential cross section, we can derive the rate of reaction </a:t>
            </a:r>
            <a:r>
              <a:rPr lang="en-US" altLang="zh-CN">
                <a:sym typeface="+mn-ea"/>
              </a:rPr>
              <a:t> naturaly </a:t>
            </a:r>
            <a:r>
              <a:rPr lang="en-US" altLang="zh-CN">
                <a:sym typeface="+mn-ea"/>
              </a:rPr>
              <a:t>in which </a:t>
            </a:r>
            <a:r>
              <a:rPr lang="en-US" altLang="zh-CN">
                <a:sym typeface="+mn-ea"/>
              </a:rPr>
              <a:t>electrons scattered into a certain differential solid angle</a:t>
            </a:r>
            <a:r>
              <a:rPr lang="en-US" altLang="zh-CN">
                <a:sym typeface="+mn-ea"/>
              </a:rPr>
              <a:t>naturaly only if we substitute </a:t>
            </a:r>
            <a:r>
              <a:rPr lang="en-US" altLang="zh-CN">
                <a:sym typeface="+mn-ea"/>
              </a:rPr>
              <a:t>dN/Ndt for</a:t>
            </a:r>
            <a:r>
              <a:rPr lang="en-US" altLang="zh-CN">
                <a:sym typeface="+mn-ea"/>
              </a:rPr>
              <a:t> dw/dt   ,</a:t>
            </a:r>
            <a:endParaRPr lang="en-US" altLang="zh-CN">
              <a:sym typeface="+mn-ea"/>
            </a:endParaRPr>
          </a:p>
          <a:p>
            <a:endParaRPr lang="en-US" altLang="zh-CN">
              <a:sym typeface="+mn-ea"/>
            </a:endParaRPr>
          </a:p>
          <a:p>
            <a:endParaRPr lang="en-US" altLang="zh-CN">
              <a:sym typeface="+mn-ea"/>
            </a:endParaRPr>
          </a:p>
          <a:p>
            <a:r>
              <a:rPr lang="en-US" altLang="zh-CN">
                <a:sym typeface="+mn-ea"/>
              </a:rPr>
              <a:t>N is the  number  of electrons scattered into the differential solid angle in each bunch,n is the number </a:t>
            </a:r>
            <a:r>
              <a:rPr lang="en-US" altLang="zh-CN">
                <a:sym typeface="+mn-ea"/>
              </a:rPr>
              <a:t>density</a:t>
            </a:r>
            <a:r>
              <a:rPr lang="en-US" altLang="zh-CN">
                <a:sym typeface="+mn-ea"/>
              </a:rPr>
              <a:t> ,so nv is the flow density ,   </a:t>
            </a:r>
            <a:r>
              <a:rPr lang="en-US" altLang="zh-CN"/>
              <a:t>          </a:t>
            </a:r>
            <a:endParaRPr lang="en-US" altLang="zh-CN"/>
          </a:p>
        </p:txBody>
      </p:sp>
      <p:pic>
        <p:nvPicPr>
          <p:cNvPr id="4" name="图片 3"/>
          <p:cNvPicPr>
            <a:picLocks noChangeAspect="1"/>
          </p:cNvPicPr>
          <p:nvPr/>
        </p:nvPicPr>
        <p:blipFill>
          <a:blip r:embed="rId2"/>
          <a:stretch>
            <a:fillRect/>
          </a:stretch>
        </p:blipFill>
        <p:spPr>
          <a:xfrm>
            <a:off x="4871085" y="4335780"/>
            <a:ext cx="1880870" cy="708025"/>
          </a:xfrm>
          <a:prstGeom prst="rect">
            <a:avLst/>
          </a:prstGeom>
        </p:spPr>
      </p:pic>
      <p:pic>
        <p:nvPicPr>
          <p:cNvPr id="6" name="图片 5"/>
          <p:cNvPicPr>
            <a:picLocks noChangeAspect="1"/>
          </p:cNvPicPr>
          <p:nvPr/>
        </p:nvPicPr>
        <p:blipFill>
          <a:blip r:embed="rId3"/>
          <a:stretch>
            <a:fillRect/>
          </a:stretch>
        </p:blipFill>
        <p:spPr>
          <a:xfrm>
            <a:off x="4076700" y="2251710"/>
            <a:ext cx="3315335" cy="78867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 name="标题 1"/>
          <p:cNvSpPr>
            <a:spLocks noGrp="1"/>
          </p:cNvSpPr>
          <p:nvPr>
            <p:ph type="title"/>
          </p:nvPr>
        </p:nvSpPr>
        <p:spPr>
          <a:xfrm>
            <a:off x="611575" y="327730"/>
            <a:ext cx="10969200" cy="705600"/>
          </a:xfrm>
        </p:spPr>
        <p:txBody>
          <a:bodyPr/>
          <a:p>
            <a:r>
              <a:rPr lang="en-US" altLang="zh-CN"/>
              <a:t>3. Derivation of Touschek lifetime </a:t>
            </a:r>
            <a:endParaRPr lang="en-US" altLang="zh-CN"/>
          </a:p>
        </p:txBody>
      </p:sp>
      <p:sp>
        <p:nvSpPr>
          <p:cNvPr id="3" name="内容占位符 2"/>
          <p:cNvSpPr>
            <a:spLocks noGrp="1"/>
          </p:cNvSpPr>
          <p:nvPr>
            <p:ph idx="1"/>
          </p:nvPr>
        </p:nvSpPr>
        <p:spPr>
          <a:xfrm>
            <a:off x="611575" y="1049710"/>
            <a:ext cx="10969200" cy="4759200"/>
          </a:xfrm>
        </p:spPr>
        <p:txBody>
          <a:bodyPr/>
          <a:p>
            <a:pPr marL="0" indent="0">
              <a:buNone/>
            </a:pPr>
            <a:r>
              <a:rPr lang="en-US" altLang="zh-CN"/>
              <a:t> In order  to simplify calculation , we ignore sycrotron oscillision and vertical ocsillision. We regard the two elecrons with non-relativistic betatron oscillision while the longititude orbital motion is extremely relativistic.We spuppose that when scattering hanpen ,the electrons have horizontal momentum of the same magnitude but in contrary directions.In the CMS, the two  electrons only have horizontal momentum of the same , but  after being scattered, they can obain longititude momentum, as the illusation depicts.That is to say, we need lorentz transformation between Lab systems and CMS. Besides , we only handle Touschek lifetime caused  by the single  scattering.    </a:t>
            </a:r>
            <a:endParaRPr lang="en-US" altLang="zh-CN"/>
          </a:p>
          <a:p>
            <a:pPr marL="0" indent="0">
              <a:buNone/>
            </a:pPr>
            <a:r>
              <a:rPr lang="en-US" altLang="zh-CN"/>
              <a:t> When the longititude momentum obtained in Moller Scattering is over the momentum acceptance of the accalerator , the loss of electron beam occurs ,and the result is so-called Touschek effect.</a:t>
            </a:r>
            <a:endParaRPr lang="en-US" altLang="zh-CN"/>
          </a:p>
          <a:p>
            <a:pPr marL="0" indent="0">
              <a:buNone/>
            </a:pPr>
            <a:endParaRPr lang="en-US" altLang="zh-CN"/>
          </a:p>
          <a:p>
            <a:pPr marL="0" indent="0">
              <a:buNone/>
            </a:pPr>
            <a:endParaRPr lang="en-US" altLang="zh-CN"/>
          </a:p>
        </p:txBody>
      </p:sp>
      <p:pic>
        <p:nvPicPr>
          <p:cNvPr id="4" name="图片 3" descr="BZ6RU[~NB~RF{Y4S}$1TFAL"/>
          <p:cNvPicPr>
            <a:picLocks noChangeAspect="1"/>
          </p:cNvPicPr>
          <p:nvPr/>
        </p:nvPicPr>
        <p:blipFill>
          <a:blip r:embed="rId2"/>
          <a:stretch>
            <a:fillRect/>
          </a:stretch>
        </p:blipFill>
        <p:spPr>
          <a:xfrm>
            <a:off x="8571230" y="4786630"/>
            <a:ext cx="2211070" cy="1970405"/>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 name="标题 1"/>
          <p:cNvSpPr>
            <a:spLocks noGrp="1"/>
          </p:cNvSpPr>
          <p:nvPr>
            <p:ph type="title"/>
          </p:nvPr>
        </p:nvSpPr>
        <p:spPr/>
        <p:txBody>
          <a:bodyPr/>
          <a:p>
            <a:r>
              <a:rPr lang="en-US" altLang="zh-CN"/>
              <a:t>Total cross section</a:t>
            </a:r>
            <a:endParaRPr lang="en-US" altLang="zh-CN"/>
          </a:p>
        </p:txBody>
      </p:sp>
      <p:sp>
        <p:nvSpPr>
          <p:cNvPr id="3" name="内容占位符 2"/>
          <p:cNvSpPr>
            <a:spLocks noGrp="1"/>
          </p:cNvSpPr>
          <p:nvPr>
            <p:ph idx="1"/>
          </p:nvPr>
        </p:nvSpPr>
        <p:spPr/>
        <p:txBody>
          <a:bodyPr/>
          <a:p>
            <a:r>
              <a:rPr lang="en-US" altLang="zh-CN"/>
              <a:t>First, lets analyze the problem in CMS.Hence,the motion is non-relatistic.</a:t>
            </a:r>
            <a:endParaRPr lang="en-US" altLang="zh-CN"/>
          </a:p>
          <a:p>
            <a:r>
              <a:rPr lang="en-US" altLang="zh-CN"/>
              <a:t>The magnitude of  momentun is constant.Note the increase of longititude momentum in as </a:t>
            </a:r>
            <a:endParaRPr lang="en-US" altLang="zh-CN"/>
          </a:p>
          <a:p>
            <a:r>
              <a:rPr lang="en-US" altLang="zh-CN"/>
              <a:t>To get the condition on occurrence of Touschek effect, we need to tranfer into lab system  and we can find                         ,so the total crossing section for </a:t>
            </a:r>
            <a:r>
              <a:rPr lang="en-US" altLang="zh-CN">
                <a:sym typeface="+mn-ea"/>
              </a:rPr>
              <a:t>Touschek effect is (        )</a:t>
            </a:r>
            <a:endParaRPr lang="en-US" altLang="zh-CN">
              <a:sym typeface="+mn-ea"/>
            </a:endParaRPr>
          </a:p>
          <a:p>
            <a:endParaRPr lang="en-US" altLang="zh-CN"/>
          </a:p>
        </p:txBody>
      </p:sp>
      <p:pic>
        <p:nvPicPr>
          <p:cNvPr id="4" name="图片 3" descr="BZ6RU[~NB~RF{Y4S}$1TFAL"/>
          <p:cNvPicPr>
            <a:picLocks noChangeAspect="1"/>
          </p:cNvPicPr>
          <p:nvPr/>
        </p:nvPicPr>
        <p:blipFill>
          <a:blip r:embed="rId2"/>
          <a:stretch>
            <a:fillRect/>
          </a:stretch>
        </p:blipFill>
        <p:spPr>
          <a:xfrm>
            <a:off x="8700770" y="4075430"/>
            <a:ext cx="3122295" cy="2782570"/>
          </a:xfrm>
          <a:prstGeom prst="rect">
            <a:avLst/>
          </a:prstGeom>
        </p:spPr>
      </p:pic>
      <p:pic>
        <p:nvPicPr>
          <p:cNvPr id="5" name="图片 4"/>
          <p:cNvPicPr>
            <a:picLocks noChangeAspect="1"/>
          </p:cNvPicPr>
          <p:nvPr/>
        </p:nvPicPr>
        <p:blipFill>
          <a:blip r:embed="rId3"/>
          <a:stretch>
            <a:fillRect/>
          </a:stretch>
        </p:blipFill>
        <p:spPr>
          <a:xfrm>
            <a:off x="1264920" y="2407920"/>
            <a:ext cx="1595755" cy="421005"/>
          </a:xfrm>
          <a:prstGeom prst="rect">
            <a:avLst/>
          </a:prstGeom>
        </p:spPr>
      </p:pic>
      <p:pic>
        <p:nvPicPr>
          <p:cNvPr id="7" name="图片 6"/>
          <p:cNvPicPr>
            <a:picLocks noChangeAspect="1"/>
          </p:cNvPicPr>
          <p:nvPr/>
        </p:nvPicPr>
        <p:blipFill>
          <a:blip r:embed="rId4"/>
          <a:stretch>
            <a:fillRect/>
          </a:stretch>
        </p:blipFill>
        <p:spPr>
          <a:xfrm>
            <a:off x="3963035" y="3164205"/>
            <a:ext cx="1684020" cy="408305"/>
          </a:xfrm>
          <a:prstGeom prst="rect">
            <a:avLst/>
          </a:prstGeom>
        </p:spPr>
      </p:pic>
      <p:pic>
        <p:nvPicPr>
          <p:cNvPr id="8" name="图片 7"/>
          <p:cNvPicPr>
            <a:picLocks noChangeAspect="1"/>
          </p:cNvPicPr>
          <p:nvPr/>
        </p:nvPicPr>
        <p:blipFill>
          <a:blip r:embed="rId5"/>
          <a:stretch>
            <a:fillRect/>
          </a:stretch>
        </p:blipFill>
        <p:spPr>
          <a:xfrm>
            <a:off x="1983105" y="3456305"/>
            <a:ext cx="797560" cy="619125"/>
          </a:xfrm>
          <a:prstGeom prst="rect">
            <a:avLst/>
          </a:prstGeom>
        </p:spPr>
      </p:pic>
      <p:pic>
        <p:nvPicPr>
          <p:cNvPr id="6" name="图片 5"/>
          <p:cNvPicPr>
            <a:picLocks noChangeAspect="1"/>
          </p:cNvPicPr>
          <p:nvPr/>
        </p:nvPicPr>
        <p:blipFill>
          <a:blip r:embed="rId6"/>
          <a:stretch>
            <a:fillRect/>
          </a:stretch>
        </p:blipFill>
        <p:spPr>
          <a:xfrm>
            <a:off x="172720" y="4167505"/>
            <a:ext cx="8452485" cy="807085"/>
          </a:xfrm>
          <a:prstGeom prst="rect">
            <a:avLst/>
          </a:prstGeom>
        </p:spPr>
      </p:pic>
      <p:pic>
        <p:nvPicPr>
          <p:cNvPr id="9" name="图片 8"/>
          <p:cNvPicPr>
            <a:picLocks noChangeAspect="1"/>
          </p:cNvPicPr>
          <p:nvPr/>
        </p:nvPicPr>
        <p:blipFill>
          <a:blip r:embed="rId7"/>
          <a:stretch>
            <a:fillRect/>
          </a:stretch>
        </p:blipFill>
        <p:spPr>
          <a:xfrm>
            <a:off x="262255" y="5173980"/>
            <a:ext cx="4434840" cy="915035"/>
          </a:xfrm>
          <a:prstGeom prst="rect">
            <a:avLst/>
          </a:prstGeom>
        </p:spPr>
      </p:pic>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3" name="内容占位符 2"/>
          <p:cNvSpPr>
            <a:spLocks noGrp="1"/>
          </p:cNvSpPr>
          <p:nvPr>
            <p:ph idx="1"/>
          </p:nvPr>
        </p:nvSpPr>
        <p:spPr>
          <a:xfrm>
            <a:off x="412820" y="845875"/>
            <a:ext cx="10969200" cy="4759200"/>
          </a:xfrm>
        </p:spPr>
        <p:txBody>
          <a:bodyPr/>
          <a:p>
            <a:r>
              <a:rPr lang="en-US" altLang="zh-CN"/>
              <a:t>Since we have got the total crossing section and lifetime is observed in the lab system, we choose the lab  system to do work.</a:t>
            </a:r>
            <a:endParaRPr lang="en-US" altLang="zh-CN"/>
          </a:p>
          <a:p>
            <a:r>
              <a:rPr lang="en-US" altLang="zh-CN"/>
              <a:t> The total rate can be written as </a:t>
            </a:r>
            <a:endParaRPr lang="en-US" altLang="zh-CN"/>
          </a:p>
          <a:p>
            <a:r>
              <a:rPr lang="en-US" altLang="zh-CN"/>
              <a:t>We need to use beam parameters to express it.</a:t>
            </a:r>
            <a:endParaRPr lang="en-US" altLang="zh-CN"/>
          </a:p>
          <a:p>
            <a:endParaRPr lang="en-US" altLang="zh-CN"/>
          </a:p>
          <a:p>
            <a:endParaRPr lang="en-US" altLang="zh-CN"/>
          </a:p>
          <a:p>
            <a:r>
              <a:rPr lang="en-US" altLang="zh-CN">
                <a:latin typeface="微软雅黑" panose="020B0503020204020204" pitchFamily="34" charset="-122"/>
              </a:rPr>
              <a:t>ρ is a distribution function of horizontal phase space.Since                   , let</a:t>
            </a:r>
            <a:endParaRPr lang="en-US" altLang="zh-CN">
              <a:latin typeface="微软雅黑" panose="020B0503020204020204" pitchFamily="34" charset="-122"/>
            </a:endParaRPr>
          </a:p>
          <a:p>
            <a:endParaRPr lang="en-US" altLang="zh-CN"/>
          </a:p>
          <a:p>
            <a:pPr marL="0" indent="0">
              <a:buNone/>
            </a:pPr>
            <a:r>
              <a:rPr lang="en-US" altLang="zh-CN"/>
              <a:t>   after integral calculation on u1 which is irrelevant to  cross section, we have the result                </a:t>
            </a:r>
            <a:endParaRPr lang="en-US" altLang="zh-CN"/>
          </a:p>
        </p:txBody>
      </p:sp>
      <p:pic>
        <p:nvPicPr>
          <p:cNvPr id="4" name="图片 3"/>
          <p:cNvPicPr>
            <a:picLocks noChangeAspect="1"/>
          </p:cNvPicPr>
          <p:nvPr/>
        </p:nvPicPr>
        <p:blipFill>
          <a:blip r:embed="rId2"/>
          <a:stretch>
            <a:fillRect/>
          </a:stretch>
        </p:blipFill>
        <p:spPr>
          <a:xfrm>
            <a:off x="4884420" y="1617345"/>
            <a:ext cx="1725295" cy="696595"/>
          </a:xfrm>
          <a:prstGeom prst="rect">
            <a:avLst/>
          </a:prstGeom>
        </p:spPr>
      </p:pic>
      <p:pic>
        <p:nvPicPr>
          <p:cNvPr id="5" name="图片 4"/>
          <p:cNvPicPr>
            <a:picLocks noChangeAspect="1"/>
          </p:cNvPicPr>
          <p:nvPr/>
        </p:nvPicPr>
        <p:blipFill>
          <a:blip r:embed="rId3"/>
          <a:stretch>
            <a:fillRect/>
          </a:stretch>
        </p:blipFill>
        <p:spPr>
          <a:xfrm>
            <a:off x="1056005" y="2713355"/>
            <a:ext cx="4552950" cy="817245"/>
          </a:xfrm>
          <a:prstGeom prst="rect">
            <a:avLst/>
          </a:prstGeom>
        </p:spPr>
      </p:pic>
      <p:pic>
        <p:nvPicPr>
          <p:cNvPr id="6" name="图片 5"/>
          <p:cNvPicPr>
            <a:picLocks noChangeAspect="1"/>
          </p:cNvPicPr>
          <p:nvPr/>
        </p:nvPicPr>
        <p:blipFill>
          <a:blip r:embed="rId4"/>
          <a:stretch>
            <a:fillRect/>
          </a:stretch>
        </p:blipFill>
        <p:spPr>
          <a:xfrm>
            <a:off x="6149340" y="2713355"/>
            <a:ext cx="4344035" cy="747395"/>
          </a:xfrm>
          <a:prstGeom prst="rect">
            <a:avLst/>
          </a:prstGeom>
        </p:spPr>
      </p:pic>
      <p:pic>
        <p:nvPicPr>
          <p:cNvPr id="8" name="图片 7"/>
          <p:cNvPicPr>
            <a:picLocks noChangeAspect="1"/>
          </p:cNvPicPr>
          <p:nvPr/>
        </p:nvPicPr>
        <p:blipFill>
          <a:blip r:embed="rId5"/>
          <a:stretch>
            <a:fillRect/>
          </a:stretch>
        </p:blipFill>
        <p:spPr>
          <a:xfrm>
            <a:off x="813435" y="4138295"/>
            <a:ext cx="4795520" cy="620395"/>
          </a:xfrm>
          <a:prstGeom prst="rect">
            <a:avLst/>
          </a:prstGeom>
        </p:spPr>
      </p:pic>
      <p:pic>
        <p:nvPicPr>
          <p:cNvPr id="10" name="图片 9"/>
          <p:cNvPicPr>
            <a:picLocks noChangeAspect="1"/>
          </p:cNvPicPr>
          <p:nvPr/>
        </p:nvPicPr>
        <p:blipFill>
          <a:blip r:embed="rId6"/>
          <a:stretch>
            <a:fillRect/>
          </a:stretch>
        </p:blipFill>
        <p:spPr>
          <a:xfrm>
            <a:off x="5759450" y="4138295"/>
            <a:ext cx="2317750" cy="474980"/>
          </a:xfrm>
          <a:prstGeom prst="rect">
            <a:avLst/>
          </a:prstGeom>
        </p:spPr>
      </p:pic>
      <p:pic>
        <p:nvPicPr>
          <p:cNvPr id="11" name="图片 10"/>
          <p:cNvPicPr>
            <a:picLocks noChangeAspect="1"/>
          </p:cNvPicPr>
          <p:nvPr/>
        </p:nvPicPr>
        <p:blipFill>
          <a:blip r:embed="rId7"/>
          <a:stretch>
            <a:fillRect/>
          </a:stretch>
        </p:blipFill>
        <p:spPr>
          <a:xfrm>
            <a:off x="2927985" y="5198110"/>
            <a:ext cx="5054600" cy="863600"/>
          </a:xfrm>
          <a:prstGeom prst="rect">
            <a:avLst/>
          </a:prstGeom>
        </p:spPr>
      </p:pic>
      <p:pic>
        <p:nvPicPr>
          <p:cNvPr id="12" name="图片 11"/>
          <p:cNvPicPr>
            <a:picLocks noChangeAspect="1"/>
          </p:cNvPicPr>
          <p:nvPr/>
        </p:nvPicPr>
        <p:blipFill>
          <a:blip r:embed="rId8"/>
          <a:stretch>
            <a:fillRect/>
          </a:stretch>
        </p:blipFill>
        <p:spPr>
          <a:xfrm>
            <a:off x="8386445" y="3512185"/>
            <a:ext cx="1434465" cy="626110"/>
          </a:xfrm>
          <a:prstGeom prst="rect">
            <a:avLst/>
          </a:prstGeom>
        </p:spPr>
      </p:pic>
    </p:spTree>
    <p:custDataLst>
      <p:tags r:id="rId9"/>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a:t>The scattering involves two particles, sp the rate of loss is as two times as the rate of collision, and in CMS we have </a:t>
            </a:r>
            <a:endParaRPr lang="en-US" altLang="zh-CN"/>
          </a:p>
          <a:p>
            <a:endParaRPr lang="en-US" altLang="zh-CN"/>
          </a:p>
          <a:p>
            <a:r>
              <a:rPr lang="en-US" altLang="zh-CN"/>
              <a:t>we can get</a:t>
            </a:r>
            <a:endParaRPr lang="en-US" altLang="zh-CN"/>
          </a:p>
          <a:p>
            <a:endParaRPr lang="en-US" altLang="zh-CN"/>
          </a:p>
          <a:p>
            <a:r>
              <a:rPr lang="en-US" altLang="zh-CN"/>
              <a:t>use                    ,then</a:t>
            </a:r>
            <a:endParaRPr lang="en-US" altLang="zh-CN"/>
          </a:p>
        </p:txBody>
      </p:sp>
      <p:pic>
        <p:nvPicPr>
          <p:cNvPr id="4" name="图片 3"/>
          <p:cNvPicPr>
            <a:picLocks noChangeAspect="1"/>
          </p:cNvPicPr>
          <p:nvPr/>
        </p:nvPicPr>
        <p:blipFill>
          <a:blip r:embed="rId2"/>
          <a:stretch>
            <a:fillRect/>
          </a:stretch>
        </p:blipFill>
        <p:spPr>
          <a:xfrm>
            <a:off x="4729480" y="1846580"/>
            <a:ext cx="1845945" cy="606425"/>
          </a:xfrm>
          <a:prstGeom prst="rect">
            <a:avLst/>
          </a:prstGeom>
        </p:spPr>
      </p:pic>
      <p:pic>
        <p:nvPicPr>
          <p:cNvPr id="8" name="图片 7"/>
          <p:cNvPicPr>
            <a:picLocks noChangeAspect="1"/>
          </p:cNvPicPr>
          <p:nvPr/>
        </p:nvPicPr>
        <p:blipFill>
          <a:blip r:embed="rId3"/>
          <a:stretch>
            <a:fillRect/>
          </a:stretch>
        </p:blipFill>
        <p:spPr>
          <a:xfrm>
            <a:off x="1424305" y="3717290"/>
            <a:ext cx="1350645" cy="645160"/>
          </a:xfrm>
          <a:prstGeom prst="rect">
            <a:avLst/>
          </a:prstGeom>
        </p:spPr>
      </p:pic>
      <p:pic>
        <p:nvPicPr>
          <p:cNvPr id="10" name="图片 9"/>
          <p:cNvPicPr>
            <a:picLocks noChangeAspect="1"/>
          </p:cNvPicPr>
          <p:nvPr/>
        </p:nvPicPr>
        <p:blipFill>
          <a:blip r:embed="rId4"/>
          <a:stretch>
            <a:fillRect/>
          </a:stretch>
        </p:blipFill>
        <p:spPr>
          <a:xfrm>
            <a:off x="2430145" y="2763520"/>
            <a:ext cx="6122035" cy="953770"/>
          </a:xfrm>
          <a:prstGeom prst="rect">
            <a:avLst/>
          </a:prstGeom>
        </p:spPr>
      </p:pic>
      <p:pic>
        <p:nvPicPr>
          <p:cNvPr id="5" name="图片 4"/>
          <p:cNvPicPr>
            <a:picLocks noChangeAspect="1"/>
          </p:cNvPicPr>
          <p:nvPr/>
        </p:nvPicPr>
        <p:blipFill>
          <a:blip r:embed="rId5"/>
          <a:stretch>
            <a:fillRect/>
          </a:stretch>
        </p:blipFill>
        <p:spPr>
          <a:xfrm>
            <a:off x="974090" y="4443095"/>
            <a:ext cx="8068310" cy="1094740"/>
          </a:xfrm>
          <a:prstGeom prst="rect">
            <a:avLst/>
          </a:prstGeom>
        </p:spPr>
      </p:pic>
    </p:spTree>
    <p:custDataLst>
      <p:tags r:id="rId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44000"/>
          </a:blip>
          <a:stretch>
            <a:fillRect/>
          </a:stretch>
        </a:blipFill>
        <a:effectLst/>
      </p:bgPr>
    </p:bg>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a:t>Finally the touschek lifetime is </a:t>
            </a:r>
            <a:endParaRPr lang="en-US" altLang="zh-CN"/>
          </a:p>
          <a:p>
            <a:endParaRPr lang="en-US" altLang="zh-CN"/>
          </a:p>
          <a:p>
            <a:endParaRPr lang="en-US" altLang="zh-CN"/>
          </a:p>
          <a:p>
            <a:r>
              <a:rPr lang="en-US" altLang="zh-CN"/>
              <a:t> </a:t>
            </a:r>
            <a:endParaRPr lang="zh-CN" altLang="en-US"/>
          </a:p>
        </p:txBody>
      </p:sp>
      <p:pic>
        <p:nvPicPr>
          <p:cNvPr id="4" name="图片 3"/>
          <p:cNvPicPr>
            <a:picLocks noChangeAspect="1"/>
          </p:cNvPicPr>
          <p:nvPr/>
        </p:nvPicPr>
        <p:blipFill>
          <a:blip r:embed="rId2"/>
          <a:stretch>
            <a:fillRect/>
          </a:stretch>
        </p:blipFill>
        <p:spPr>
          <a:xfrm>
            <a:off x="3001645" y="1978660"/>
            <a:ext cx="4754880" cy="888365"/>
          </a:xfrm>
          <a:prstGeom prst="rect">
            <a:avLst/>
          </a:prstGeom>
        </p:spPr>
      </p:pic>
      <p:pic>
        <p:nvPicPr>
          <p:cNvPr id="5" name="图片 4"/>
          <p:cNvPicPr>
            <a:picLocks noChangeAspect="1"/>
          </p:cNvPicPr>
          <p:nvPr/>
        </p:nvPicPr>
        <p:blipFill>
          <a:blip r:embed="rId3"/>
          <a:stretch>
            <a:fillRect/>
          </a:stretch>
        </p:blipFill>
        <p:spPr>
          <a:xfrm>
            <a:off x="3270885" y="3140710"/>
            <a:ext cx="1544955" cy="808990"/>
          </a:xfrm>
          <a:prstGeom prst="rect">
            <a:avLst/>
          </a:prstGeom>
        </p:spPr>
      </p:pic>
      <p:pic>
        <p:nvPicPr>
          <p:cNvPr id="6" name="图片 5"/>
          <p:cNvPicPr>
            <a:picLocks noChangeAspect="1"/>
          </p:cNvPicPr>
          <p:nvPr/>
        </p:nvPicPr>
        <p:blipFill>
          <a:blip r:embed="rId4"/>
          <a:stretch>
            <a:fillRect/>
          </a:stretch>
        </p:blipFill>
        <p:spPr>
          <a:xfrm>
            <a:off x="5412740" y="3103245"/>
            <a:ext cx="1157605" cy="846455"/>
          </a:xfrm>
          <a:prstGeom prst="rect">
            <a:avLst/>
          </a:prstGeom>
        </p:spPr>
      </p:pic>
      <p:pic>
        <p:nvPicPr>
          <p:cNvPr id="8" name="图片 7"/>
          <p:cNvPicPr>
            <a:picLocks noChangeAspect="1"/>
          </p:cNvPicPr>
          <p:nvPr/>
        </p:nvPicPr>
        <p:blipFill>
          <a:blip r:embed="rId5"/>
          <a:stretch>
            <a:fillRect/>
          </a:stretch>
        </p:blipFill>
        <p:spPr>
          <a:xfrm>
            <a:off x="2730500" y="4421505"/>
            <a:ext cx="7840345" cy="855980"/>
          </a:xfrm>
          <a:prstGeom prst="rect">
            <a:avLst/>
          </a:prstGeom>
        </p:spPr>
      </p:pic>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References</a:t>
            </a:r>
            <a:endParaRPr lang="en-US" altLang="zh-CN"/>
          </a:p>
        </p:txBody>
      </p:sp>
      <p:sp>
        <p:nvSpPr>
          <p:cNvPr id="3" name="内容占位符 2"/>
          <p:cNvSpPr>
            <a:spLocks noGrp="1"/>
          </p:cNvSpPr>
          <p:nvPr>
            <p:ph idx="1"/>
          </p:nvPr>
        </p:nvSpPr>
        <p:spPr/>
        <p:txBody>
          <a:bodyPr/>
          <a:p>
            <a:r>
              <a:rPr lang="en-US" altLang="zh-CN"/>
              <a:t>1.J.Le Duff ,Single and Multiple Touschek Effects , CERN-89-01,CERN Accelarator School</a:t>
            </a:r>
            <a:endParaRPr lang="en-US" altLang="zh-CN"/>
          </a:p>
          <a:p>
            <a:r>
              <a:rPr lang="en-US" altLang="zh-CN"/>
              <a:t>2. A. Piwinski, The Touschek Effect in Storing Focusing ring, 1998,DESY 98-179</a:t>
            </a:r>
            <a:endParaRPr lang="en-US" altLang="zh-CN"/>
          </a:p>
          <a:p>
            <a:r>
              <a:rPr lang="en-US" altLang="zh-CN"/>
              <a:t>3.Tae-Yeon Lee, Jinhyuk Choi, H.S. Kang, Simple determination of Touschek and beam-gas scatterting lifetimes from a measured beam lifetime, 2005,Nuclear Instruments and Methods in Physics Research A</a:t>
            </a:r>
            <a:endParaRPr lang="en-US" altLang="zh-CN"/>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PRESET_TEXT" val="单击输入您的封面副标题"/>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Lst>
</file>

<file path=ppt/tags/tag69.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205176"/>
</p:tagLst>
</file>

<file path=ppt/tags/tag71.xml><?xml version="1.0" encoding="utf-8"?>
<p:tagLst xmlns:p="http://schemas.openxmlformats.org/presentationml/2006/main">
  <p:tag name="KSO_WM_BEAUTIFY_FLAG" val="#wm#"/>
  <p:tag name="KSO_WM_TEMPLATE_CATEGORY" val="custom"/>
  <p:tag name="KSO_WM_TEMPLATE_INDEX" val="20205176"/>
</p:tagLst>
</file>

<file path=ppt/tags/tag72.xml><?xml version="1.0" encoding="utf-8"?>
<p:tagLst xmlns:p="http://schemas.openxmlformats.org/presentationml/2006/main">
  <p:tag name="KSO_WM_BEAUTIFY_FLAG" val="#wm#"/>
  <p:tag name="KSO_WM_TEMPLATE_CATEGORY" val="custom"/>
  <p:tag name="KSO_WM_TEMPLATE_INDEX" val="20205176"/>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3126</Words>
  <Application>WPS 演示</Application>
  <PresentationFormat>宽屏</PresentationFormat>
  <Paragraphs>63</Paragraphs>
  <Slides>9</Slides>
  <Notes>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Arial</vt:lpstr>
      <vt:lpstr>宋体</vt:lpstr>
      <vt:lpstr>Wingdings</vt:lpstr>
      <vt:lpstr>微软雅黑</vt:lpstr>
      <vt:lpstr>Wingdings</vt:lpstr>
      <vt:lpstr>Arial Unicode MS</vt:lpstr>
      <vt:lpstr>Calibri</vt:lpstr>
      <vt:lpstr>Office 主题​​</vt:lpstr>
      <vt:lpstr>Derivation of Touschek lifetime in a special case</vt:lpstr>
      <vt:lpstr>1.Lorentz Transformation in the  Minkovoski space</vt:lpstr>
      <vt:lpstr>2.looking back at  Moller Scattering</vt:lpstr>
      <vt:lpstr>3. Derivation of Touschek lifetime </vt:lpstr>
      <vt:lpstr>Total cross section</vt:lpstr>
      <vt:lpstr>PowerPoint 演示文稿</vt:lpstr>
      <vt:lpstr>PowerPoint 演示文稿</vt:lpstr>
      <vt:lpstr>PowerPoint 演示文稿</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坏兽养殖协会</cp:lastModifiedBy>
  <cp:revision>187</cp:revision>
  <dcterms:created xsi:type="dcterms:W3CDTF">2019-06-19T02:08:00Z</dcterms:created>
  <dcterms:modified xsi:type="dcterms:W3CDTF">2022-01-04T05:55:21Z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2052-11.1.0.9914</vt:lpwstr>
  </property>
  <property fmtid="{D5CDD505-2E9C-101B-9397-08002B2CF9AE}" pid="3" name="ICV">
    <vt:lpwstr>542A6CB970AB4D899095E704BF9D93F6</vt:lpwstr>
  </property>
</Properties>
</file>