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  <p:sldId id="279" r:id="rId5"/>
    <p:sldId id="280" r:id="rId6"/>
    <p:sldId id="281" r:id="rId7"/>
    <p:sldId id="266" r:id="rId8"/>
    <p:sldId id="269" r:id="rId9"/>
    <p:sldId id="268" r:id="rId10"/>
    <p:sldId id="267" r:id="rId11"/>
    <p:sldId id="270" r:id="rId12"/>
    <p:sldId id="271" r:id="rId13"/>
    <p:sldId id="272" r:id="rId14"/>
    <p:sldId id="273" r:id="rId15"/>
    <p:sldId id="274" r:id="rId16"/>
    <p:sldId id="282" r:id="rId17"/>
    <p:sldId id="283" r:id="rId18"/>
    <p:sldId id="286" r:id="rId19"/>
    <p:sldId id="287" r:id="rId20"/>
    <p:sldId id="284" r:id="rId21"/>
    <p:sldId id="288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3" autoAdjust="0"/>
    <p:restoredTop sz="94660"/>
  </p:normalViewPr>
  <p:slideViewPr>
    <p:cSldViewPr snapToGrid="0">
      <p:cViewPr>
        <p:scale>
          <a:sx n="70" d="100"/>
          <a:sy n="70" d="100"/>
        </p:scale>
        <p:origin x="1046" y="2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6D52-10AC-49C4-91B6-AC9F9038C95B}" type="datetimeFigureOut">
              <a:rPr lang="zh-CN" altLang="en-US" smtClean="0"/>
              <a:t>2022/1/28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0C6C8-8098-4889-A483-62895EEA36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2765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6D52-10AC-49C4-91B6-AC9F9038C95B}" type="datetimeFigureOut">
              <a:rPr lang="zh-CN" altLang="en-US" smtClean="0"/>
              <a:t>2022/1/28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0C6C8-8098-4889-A483-62895EEA36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3060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6D52-10AC-49C4-91B6-AC9F9038C95B}" type="datetimeFigureOut">
              <a:rPr lang="zh-CN" altLang="en-US" smtClean="0"/>
              <a:t>2022/1/28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0C6C8-8098-4889-A483-62895EEA36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32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6D52-10AC-49C4-91B6-AC9F9038C95B}" type="datetimeFigureOut">
              <a:rPr lang="zh-CN" altLang="en-US" smtClean="0"/>
              <a:t>2022/1/28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0C6C8-8098-4889-A483-62895EEA36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821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6D52-10AC-49C4-91B6-AC9F9038C95B}" type="datetimeFigureOut">
              <a:rPr lang="zh-CN" altLang="en-US" smtClean="0"/>
              <a:t>2022/1/28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0C6C8-8098-4889-A483-62895EEA36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7991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6D52-10AC-49C4-91B6-AC9F9038C95B}" type="datetimeFigureOut">
              <a:rPr lang="zh-CN" altLang="en-US" smtClean="0"/>
              <a:t>2022/1/28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0C6C8-8098-4889-A483-62895EEA36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0707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6D52-10AC-49C4-91B6-AC9F9038C95B}" type="datetimeFigureOut">
              <a:rPr lang="zh-CN" altLang="en-US" smtClean="0"/>
              <a:t>2022/1/28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0C6C8-8098-4889-A483-62895EEA36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891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6D52-10AC-49C4-91B6-AC9F9038C95B}" type="datetimeFigureOut">
              <a:rPr lang="zh-CN" altLang="en-US" smtClean="0"/>
              <a:t>2022/1/28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0C6C8-8098-4889-A483-62895EEA36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536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6D52-10AC-49C4-91B6-AC9F9038C95B}" type="datetimeFigureOut">
              <a:rPr lang="zh-CN" altLang="en-US" smtClean="0"/>
              <a:t>2022/1/28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0C6C8-8098-4889-A483-62895EEA36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8478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6D52-10AC-49C4-91B6-AC9F9038C95B}" type="datetimeFigureOut">
              <a:rPr lang="zh-CN" altLang="en-US" smtClean="0"/>
              <a:t>2022/1/28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0C6C8-8098-4889-A483-62895EEA36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036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6D52-10AC-49C4-91B6-AC9F9038C95B}" type="datetimeFigureOut">
              <a:rPr lang="zh-CN" altLang="en-US" smtClean="0"/>
              <a:t>2022/1/28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0C6C8-8098-4889-A483-62895EEA36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8769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6D52-10AC-49C4-91B6-AC9F9038C95B}" type="datetimeFigureOut">
              <a:rPr lang="zh-CN" altLang="en-US" smtClean="0"/>
              <a:t>2022/1/28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0C6C8-8098-4889-A483-62895EEA365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797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3" descr="8d5d924e275b0c7f58feed1244176003"/>
          <p:cNvPicPr>
            <a:picLocks noChangeAspect="1"/>
          </p:cNvPicPr>
          <p:nvPr/>
        </p:nvPicPr>
        <p:blipFill rotWithShape="1">
          <a:blip r:embed="rId2"/>
          <a:srcRect t="28679" b="6192"/>
          <a:stretch/>
        </p:blipFill>
        <p:spPr>
          <a:xfrm>
            <a:off x="0" y="5258019"/>
            <a:ext cx="12191365" cy="1632785"/>
          </a:xfrm>
          <a:prstGeom prst="rect">
            <a:avLst/>
          </a:prstGeom>
        </p:spPr>
      </p:pic>
      <p:sp>
        <p:nvSpPr>
          <p:cNvPr id="6" name="标题 3"/>
          <p:cNvSpPr txBox="1">
            <a:spLocks/>
          </p:cNvSpPr>
          <p:nvPr/>
        </p:nvSpPr>
        <p:spPr>
          <a:xfrm>
            <a:off x="958682" y="1353214"/>
            <a:ext cx="10090718" cy="1326319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  <a:defRPr/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Overall plan for </a:t>
            </a:r>
            <a:r>
              <a:rPr lang="en-US" altLang="zh-CN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CEPC Accelerator TDR</a:t>
            </a: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" name="文本框 7">
            <a:extLst>
              <a:ext uri="{FF2B5EF4-FFF2-40B4-BE49-F238E27FC236}">
                <a16:creationId xmlns:a16="http://schemas.microsoft.com/office/drawing/2014/main" id="{785816F2-AEF2-4FFE-A0DA-84B4490709A4}"/>
              </a:ext>
            </a:extLst>
          </p:cNvPr>
          <p:cNvSpPr txBox="1"/>
          <p:nvPr/>
        </p:nvSpPr>
        <p:spPr>
          <a:xfrm>
            <a:off x="2544295" y="3153701"/>
            <a:ext cx="6769500" cy="11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400" dirty="0" err="1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Yuhui</a:t>
            </a:r>
            <a:r>
              <a:rPr lang="en-US" altLang="zh-CN" sz="24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Li</a:t>
            </a:r>
          </a:p>
          <a:p>
            <a:pPr algn="ctr">
              <a:lnSpc>
                <a:spcPct val="15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On behalf of the CEPC Acc. team</a:t>
            </a:r>
            <a:endParaRPr lang="en-US" altLang="zh-CN" sz="2400" dirty="0" smtClean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" y="0"/>
            <a:ext cx="12191365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>
                <a:solidFill>
                  <a:schemeClr val="bg1"/>
                </a:solidFill>
              </a:rPr>
              <a:t>CEPC Day, 29 January 2022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pic>
        <p:nvPicPr>
          <p:cNvPr id="10" name="Picture 2" descr="C:\Users\Administrator\Desktop\111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7" y="0"/>
            <a:ext cx="1015325" cy="598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图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337" y="4386813"/>
            <a:ext cx="3552825" cy="672912"/>
          </a:xfrm>
          <a:prstGeom prst="rect">
            <a:avLst/>
          </a:prstGeom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52FA-C358-4F70-9CE8-3E41459FCE3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7538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907"/>
    </mc:Choice>
    <mc:Fallback>
      <p:transition spd="slow" advTm="990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2704"/>
            <a:ext cx="12192000" cy="762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9pPr>
          </a:lstStyle>
          <a:p>
            <a:pPr eaLnBrk="1" hangingPunct="1">
              <a:defRPr/>
            </a:pPr>
            <a:r>
              <a:rPr lang="en-US" altLang="zh-CN" kern="0" dirty="0" smtClean="0">
                <a:solidFill>
                  <a:schemeClr val="bg1"/>
                </a:solidFill>
              </a:rPr>
              <a:t>Content III --- </a:t>
            </a:r>
            <a:r>
              <a:rPr lang="en-US" altLang="zh-CN" kern="0" dirty="0" err="1" smtClean="0">
                <a:solidFill>
                  <a:schemeClr val="bg1"/>
                </a:solidFill>
              </a:rPr>
              <a:t>Linac</a:t>
            </a:r>
            <a:endParaRPr lang="zh-CN" altLang="en-US" kern="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9043" y="626918"/>
            <a:ext cx="1060198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3.1 Parameters </a:t>
            </a:r>
            <a:r>
              <a:rPr lang="en-US" altLang="zh-CN" sz="2800" dirty="0" smtClean="0"/>
              <a:t>(new baseline of 20GeV)</a:t>
            </a:r>
            <a:endParaRPr lang="en-US" altLang="zh-CN" sz="2800" dirty="0" smtClean="0"/>
          </a:p>
          <a:p>
            <a:r>
              <a:rPr lang="en-US" altLang="zh-CN" sz="2800" dirty="0" smtClean="0"/>
              <a:t>3.2 Electron Source</a:t>
            </a:r>
          </a:p>
          <a:p>
            <a:r>
              <a:rPr lang="en-US" altLang="zh-CN" sz="2800" dirty="0" smtClean="0"/>
              <a:t>3.3 Positron Source</a:t>
            </a:r>
          </a:p>
          <a:p>
            <a:r>
              <a:rPr lang="en-US" altLang="zh-CN" sz="2800" dirty="0" smtClean="0"/>
              <a:t>3.4 Accelerator Physics</a:t>
            </a:r>
            <a:endParaRPr lang="en-US" altLang="zh-CN" sz="2400" dirty="0" smtClean="0"/>
          </a:p>
          <a:p>
            <a:r>
              <a:rPr lang="en-US" altLang="zh-CN" sz="2400" dirty="0" smtClean="0"/>
              <a:t>       3.4.1 Beam Dynamics Design for </a:t>
            </a:r>
            <a:r>
              <a:rPr lang="en-US" altLang="zh-CN" sz="2400" dirty="0" err="1" smtClean="0"/>
              <a:t>Linac</a:t>
            </a:r>
            <a:endParaRPr lang="en-US" altLang="zh-CN" sz="2400" dirty="0" smtClean="0"/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3.4.2 </a:t>
            </a:r>
            <a:r>
              <a:rPr lang="en-US" altLang="zh-CN" sz="2400" dirty="0"/>
              <a:t>Damping </a:t>
            </a:r>
            <a:r>
              <a:rPr lang="en-US" altLang="zh-CN" sz="2400" dirty="0" smtClean="0"/>
              <a:t>ring</a:t>
            </a:r>
          </a:p>
          <a:p>
            <a:r>
              <a:rPr lang="en-US" altLang="zh-CN" sz="2800" dirty="0" smtClean="0"/>
              <a:t>3.5 Technical Systems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3.5.1 Normal conducting acceleration </a:t>
            </a:r>
            <a:r>
              <a:rPr lang="en-US" altLang="zh-CN" sz="2400" dirty="0" smtClean="0"/>
              <a:t>structure (</a:t>
            </a:r>
            <a:r>
              <a:rPr lang="en-US" altLang="zh-CN" sz="2400" dirty="0" err="1" smtClean="0"/>
              <a:t>Linac</a:t>
            </a:r>
            <a:r>
              <a:rPr lang="en-US" altLang="zh-CN" sz="2400" dirty="0" smtClean="0"/>
              <a:t> &amp; damping ring)</a:t>
            </a:r>
            <a:endParaRPr lang="en-US" altLang="zh-CN" sz="2400" dirty="0" smtClean="0"/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3.5.2 RF power source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3.5.3 Magnets (incl. special magnets)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3.5.4 Instrumentation and beam diagnostics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3.5.5 Control System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3.5.6 Mechanical System</a:t>
            </a:r>
          </a:p>
          <a:p>
            <a:r>
              <a:rPr lang="en-US" altLang="zh-CN" sz="2400" dirty="0" smtClean="0"/>
              <a:t>3.6 Plasma Acceleration 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3.6.1 Conceptual Design as backup injection (PWFA)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3.6.2 </a:t>
            </a:r>
            <a:r>
              <a:rPr lang="en-US" altLang="zh-CN" sz="2400" dirty="0" err="1" smtClean="0"/>
              <a:t>Dechirp</a:t>
            </a:r>
            <a:r>
              <a:rPr lang="en-US" altLang="zh-CN" sz="2400" dirty="0" smtClean="0"/>
              <a:t> Experiment</a:t>
            </a: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647503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9184"/>
    </mc:Choice>
    <mc:Fallback>
      <p:transition spd="slow" advTm="99184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2704"/>
            <a:ext cx="12192000" cy="762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9pPr>
          </a:lstStyle>
          <a:p>
            <a:pPr eaLnBrk="1" hangingPunct="1">
              <a:defRPr/>
            </a:pPr>
            <a:r>
              <a:rPr lang="en-US" altLang="zh-CN" kern="0" dirty="0" smtClean="0">
                <a:solidFill>
                  <a:schemeClr val="bg1"/>
                </a:solidFill>
              </a:rPr>
              <a:t>Content IV --- Global Implementation and technologies</a:t>
            </a:r>
            <a:endParaRPr lang="zh-CN" altLang="en-US" kern="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91984" y="936033"/>
            <a:ext cx="7806445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4.1 Transport lines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4.1.1 Connection lines </a:t>
            </a:r>
            <a:r>
              <a:rPr lang="en-US" altLang="zh-CN" sz="2400" dirty="0" err="1" smtClean="0"/>
              <a:t>linac</a:t>
            </a:r>
            <a:r>
              <a:rPr lang="en-US" altLang="zh-CN" sz="2400" dirty="0" smtClean="0"/>
              <a:t>-damping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4.1.2 Connection lines </a:t>
            </a:r>
            <a:r>
              <a:rPr lang="en-US" altLang="zh-CN" sz="2400" dirty="0" err="1" smtClean="0"/>
              <a:t>linac</a:t>
            </a:r>
            <a:r>
              <a:rPr lang="en-US" altLang="zh-CN" sz="2400" dirty="0" smtClean="0"/>
              <a:t>-booster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4.1.3 Connection lines booster-collider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4.1.4 Connection lines </a:t>
            </a:r>
            <a:r>
              <a:rPr lang="en-US" altLang="zh-CN" sz="2400" dirty="0" smtClean="0"/>
              <a:t>collider-dumps</a:t>
            </a:r>
          </a:p>
          <a:p>
            <a:endParaRPr lang="en-US" altLang="zh-CN" sz="2400" dirty="0" smtClean="0"/>
          </a:p>
          <a:p>
            <a:r>
              <a:rPr lang="en-US" altLang="zh-CN" sz="2800" dirty="0" smtClean="0"/>
              <a:t>4.2 Timing and Beam Pattern</a:t>
            </a:r>
          </a:p>
          <a:p>
            <a:r>
              <a:rPr lang="en-US" altLang="zh-CN" sz="2800" dirty="0" smtClean="0"/>
              <a:t>4.3 Control System</a:t>
            </a:r>
          </a:p>
          <a:p>
            <a:r>
              <a:rPr lang="en-US" altLang="zh-CN" sz="2800" dirty="0" smtClean="0"/>
              <a:t>4.4 Cryogenic System</a:t>
            </a:r>
          </a:p>
          <a:p>
            <a:r>
              <a:rPr lang="en-US" altLang="zh-CN" sz="2800" dirty="0" smtClean="0"/>
              <a:t>4.5 Survey and Alignment</a:t>
            </a:r>
          </a:p>
          <a:p>
            <a:r>
              <a:rPr lang="en-US" altLang="zh-CN" sz="2800" dirty="0" smtClean="0"/>
              <a:t>4.6 Machine protection </a:t>
            </a:r>
          </a:p>
          <a:p>
            <a:r>
              <a:rPr lang="en-US" altLang="zh-CN" sz="2800" dirty="0" smtClean="0"/>
              <a:t>4.7 Installation logistic</a:t>
            </a:r>
          </a:p>
          <a:p>
            <a:r>
              <a:rPr lang="en-US" altLang="zh-CN" sz="2800" dirty="0" smtClean="0"/>
              <a:t>4.8 Electrical Documentation</a:t>
            </a:r>
            <a:endParaRPr lang="en-US" altLang="zh-CN" sz="3200" dirty="0" smtClean="0"/>
          </a:p>
        </p:txBody>
      </p:sp>
    </p:spTree>
    <p:extLst>
      <p:ext uri="{BB962C8B-B14F-4D97-AF65-F5344CB8AC3E}">
        <p14:creationId xmlns:p14="http://schemas.microsoft.com/office/powerpoint/2010/main" val="2742182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4633"/>
    </mc:Choice>
    <mc:Fallback>
      <p:transition spd="slow" advTm="54633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2704"/>
            <a:ext cx="12192000" cy="762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9pPr>
          </a:lstStyle>
          <a:p>
            <a:pPr eaLnBrk="1" hangingPunct="1">
              <a:defRPr/>
            </a:pPr>
            <a:r>
              <a:rPr lang="en-US" altLang="zh-CN" kern="0" dirty="0" smtClean="0">
                <a:solidFill>
                  <a:schemeClr val="bg1"/>
                </a:solidFill>
              </a:rPr>
              <a:t>Content V --- SPPC</a:t>
            </a:r>
            <a:endParaRPr lang="zh-CN" altLang="en-US" kern="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9356" y="1273154"/>
            <a:ext cx="99097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5.1 </a:t>
            </a:r>
            <a:r>
              <a:rPr lang="en-US" altLang="zh-CN" sz="2800" dirty="0" err="1" smtClean="0"/>
              <a:t>SppC</a:t>
            </a:r>
            <a:r>
              <a:rPr lang="en-US" altLang="zh-CN" sz="2800" dirty="0" smtClean="0"/>
              <a:t> Parameters</a:t>
            </a:r>
          </a:p>
          <a:p>
            <a:r>
              <a:rPr lang="en-US" altLang="zh-CN" sz="2800" dirty="0" smtClean="0"/>
              <a:t>5.2 Accelerator Physics</a:t>
            </a:r>
          </a:p>
          <a:p>
            <a:r>
              <a:rPr lang="en-US" altLang="zh-CN" sz="2800" dirty="0" smtClean="0"/>
              <a:t>5.3 High Field Superconducting Magnets</a:t>
            </a:r>
          </a:p>
          <a:p>
            <a:r>
              <a:rPr lang="en-US" altLang="zh-CN" sz="2800" dirty="0" smtClean="0"/>
              <a:t>5.4 CEPC-</a:t>
            </a:r>
            <a:r>
              <a:rPr lang="en-US" altLang="zh-CN" sz="2800" dirty="0" err="1" smtClean="0"/>
              <a:t>SppC</a:t>
            </a:r>
            <a:r>
              <a:rPr lang="en-US" altLang="zh-CN" sz="2800" dirty="0" smtClean="0"/>
              <a:t> Compatibility</a:t>
            </a:r>
          </a:p>
        </p:txBody>
      </p:sp>
    </p:spTree>
    <p:extLst>
      <p:ext uri="{BB962C8B-B14F-4D97-AF65-F5344CB8AC3E}">
        <p14:creationId xmlns:p14="http://schemas.microsoft.com/office/powerpoint/2010/main" val="2738201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5170"/>
    </mc:Choice>
    <mc:Fallback>
      <p:transition spd="slow" advTm="3517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2704"/>
            <a:ext cx="12192000" cy="762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9pPr>
          </a:lstStyle>
          <a:p>
            <a:pPr eaLnBrk="1" hangingPunct="1">
              <a:defRPr/>
            </a:pPr>
            <a:r>
              <a:rPr lang="en-US" altLang="zh-CN" kern="0" dirty="0" smtClean="0">
                <a:solidFill>
                  <a:schemeClr val="bg1"/>
                </a:solidFill>
              </a:rPr>
              <a:t>Content VI --- Facilities</a:t>
            </a:r>
            <a:endParaRPr lang="zh-CN" altLang="en-US" kern="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9356" y="1273154"/>
            <a:ext cx="990977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6.1 PAPS for SRF, beam test, Magnets, Power Suppliers</a:t>
            </a:r>
          </a:p>
          <a:p>
            <a:r>
              <a:rPr lang="en-US" altLang="zh-CN" sz="2800" dirty="0" smtClean="0"/>
              <a:t>6.2 Vacuum Experimental Facility</a:t>
            </a:r>
          </a:p>
          <a:p>
            <a:r>
              <a:rPr lang="en-US" altLang="zh-CN" sz="2800" dirty="0" smtClean="0"/>
              <a:t>6.3 Magnet Measurement Center in Dongguan</a:t>
            </a:r>
          </a:p>
          <a:p>
            <a:r>
              <a:rPr lang="en-US" altLang="zh-CN" sz="2800" dirty="0" smtClean="0"/>
              <a:t>6.4 SC Magnet Experiment test stand</a:t>
            </a:r>
          </a:p>
          <a:p>
            <a:r>
              <a:rPr lang="en-US" altLang="zh-CN" sz="2800" dirty="0" smtClean="0"/>
              <a:t>6.5 Instrumentation</a:t>
            </a:r>
          </a:p>
        </p:txBody>
      </p:sp>
    </p:spTree>
    <p:extLst>
      <p:ext uri="{BB962C8B-B14F-4D97-AF65-F5344CB8AC3E}">
        <p14:creationId xmlns:p14="http://schemas.microsoft.com/office/powerpoint/2010/main" val="3640335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7215"/>
    </mc:Choice>
    <mc:Fallback>
      <p:transition spd="slow" advTm="47215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2704"/>
            <a:ext cx="12192000" cy="762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9pPr>
          </a:lstStyle>
          <a:p>
            <a:pPr eaLnBrk="1" hangingPunct="1">
              <a:defRPr/>
            </a:pPr>
            <a:r>
              <a:rPr lang="en-US" altLang="zh-CN" kern="0" dirty="0" smtClean="0">
                <a:solidFill>
                  <a:schemeClr val="bg1"/>
                </a:solidFill>
              </a:rPr>
              <a:t>Content VII --- </a:t>
            </a:r>
            <a:r>
              <a:rPr lang="en-US" altLang="zh-CN" kern="0" dirty="0" smtClean="0">
                <a:solidFill>
                  <a:schemeClr val="bg1"/>
                </a:solidFill>
              </a:rPr>
              <a:t>Cost </a:t>
            </a:r>
            <a:r>
              <a:rPr lang="en-US" altLang="zh-CN" kern="0" dirty="0" smtClean="0">
                <a:solidFill>
                  <a:schemeClr val="bg1"/>
                </a:solidFill>
              </a:rPr>
              <a:t>and Power Consumption</a:t>
            </a:r>
            <a:endParaRPr lang="zh-CN" altLang="en-US" kern="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9356" y="1273154"/>
            <a:ext cx="99097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7</a:t>
            </a:r>
            <a:r>
              <a:rPr lang="en-US" altLang="zh-CN" sz="2800" dirty="0" smtClean="0"/>
              <a:t>.1 Collider Ring</a:t>
            </a:r>
          </a:p>
          <a:p>
            <a:r>
              <a:rPr lang="en-US" altLang="zh-CN" sz="2800" dirty="0" smtClean="0"/>
              <a:t>7.2 Booster</a:t>
            </a:r>
          </a:p>
          <a:p>
            <a:r>
              <a:rPr lang="en-US" altLang="zh-CN" sz="2800" dirty="0" smtClean="0"/>
              <a:t>7.3 </a:t>
            </a:r>
            <a:r>
              <a:rPr lang="en-US" altLang="zh-CN" sz="2800" dirty="0" err="1" smtClean="0"/>
              <a:t>Linac</a:t>
            </a:r>
            <a:endParaRPr lang="en-US" altLang="zh-CN" sz="2800" dirty="0" smtClean="0"/>
          </a:p>
          <a:p>
            <a:r>
              <a:rPr lang="en-US" altLang="zh-CN" sz="2800" dirty="0" smtClean="0"/>
              <a:t>7.4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481900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9421"/>
    </mc:Choice>
    <mc:Fallback>
      <p:transition spd="slow" advTm="19421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2704"/>
            <a:ext cx="12192000" cy="762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9pPr>
          </a:lstStyle>
          <a:p>
            <a:pPr eaLnBrk="1" hangingPunct="1">
              <a:defRPr/>
            </a:pPr>
            <a:r>
              <a:rPr lang="en-US" altLang="zh-CN" kern="0" dirty="0" smtClean="0">
                <a:solidFill>
                  <a:schemeClr val="bg1"/>
                </a:solidFill>
              </a:rPr>
              <a:t>Content VIII --- </a:t>
            </a:r>
            <a:r>
              <a:rPr lang="en-US" altLang="zh-CN" kern="0" dirty="0" smtClean="0">
                <a:solidFill>
                  <a:schemeClr val="bg1"/>
                </a:solidFill>
              </a:rPr>
              <a:t>Siting </a:t>
            </a:r>
            <a:r>
              <a:rPr lang="en-US" altLang="zh-CN" kern="0" dirty="0" smtClean="0">
                <a:solidFill>
                  <a:schemeClr val="bg1"/>
                </a:solidFill>
              </a:rPr>
              <a:t>and Civil Engineering</a:t>
            </a:r>
            <a:endParaRPr lang="zh-CN" altLang="en-US" kern="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9356" y="1273154"/>
            <a:ext cx="990977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8.1 Auxiliary Facilities</a:t>
            </a:r>
          </a:p>
          <a:p>
            <a:r>
              <a:rPr lang="en-US" altLang="zh-CN" sz="2800" dirty="0"/>
              <a:t> </a:t>
            </a:r>
            <a:r>
              <a:rPr lang="en-US" altLang="zh-CN" sz="2800" dirty="0" smtClean="0"/>
              <a:t>     8.1.1 Electricity (30MW and 50MW)</a:t>
            </a:r>
          </a:p>
          <a:p>
            <a:r>
              <a:rPr lang="en-US" altLang="zh-CN" sz="2800" dirty="0"/>
              <a:t> </a:t>
            </a:r>
            <a:r>
              <a:rPr lang="en-US" altLang="zh-CN" sz="2800" dirty="0" smtClean="0"/>
              <a:t>     8.1.2 Cooling water</a:t>
            </a:r>
          </a:p>
          <a:p>
            <a:r>
              <a:rPr lang="en-US" altLang="zh-CN" sz="2800" dirty="0"/>
              <a:t> </a:t>
            </a:r>
            <a:r>
              <a:rPr lang="en-US" altLang="zh-CN" sz="2800" dirty="0" smtClean="0"/>
              <a:t>     8.1.3 Ventilation</a:t>
            </a:r>
          </a:p>
          <a:p>
            <a:r>
              <a:rPr lang="en-US" altLang="zh-CN" sz="2800" dirty="0"/>
              <a:t> </a:t>
            </a:r>
            <a:r>
              <a:rPr lang="en-US" altLang="zh-CN" sz="2800" dirty="0" smtClean="0"/>
              <a:t>     8.1.4 </a:t>
            </a:r>
            <a:r>
              <a:rPr lang="en-US" altLang="zh-CN" sz="2800" dirty="0" smtClean="0"/>
              <a:t>Waste </a:t>
            </a:r>
            <a:r>
              <a:rPr lang="en-US" altLang="zh-CN" sz="2800" dirty="0" smtClean="0"/>
              <a:t>heat </a:t>
            </a:r>
            <a:r>
              <a:rPr lang="en-US" altLang="zh-CN" sz="2800" dirty="0" smtClean="0"/>
              <a:t>re-use</a:t>
            </a:r>
            <a:endParaRPr lang="en-US" altLang="zh-CN" sz="2800" dirty="0" smtClean="0"/>
          </a:p>
          <a:p>
            <a:r>
              <a:rPr lang="en-US" altLang="zh-CN" sz="2800" dirty="0"/>
              <a:t> </a:t>
            </a:r>
            <a:r>
              <a:rPr lang="en-US" altLang="zh-CN" sz="2800" dirty="0" smtClean="0"/>
              <a:t>     8.1.5 Green Energy and Sustainable Development</a:t>
            </a:r>
          </a:p>
          <a:p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3166334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8448"/>
    </mc:Choice>
    <mc:Fallback>
      <p:transition spd="slow" advTm="28448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2704"/>
            <a:ext cx="12192000" cy="57260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9pPr>
          </a:lstStyle>
          <a:p>
            <a:pPr eaLnBrk="1" hangingPunct="1">
              <a:defRPr/>
            </a:pPr>
            <a:r>
              <a:rPr lang="en-US" altLang="zh-CN" sz="3200" kern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General arrangement</a:t>
            </a:r>
            <a:endParaRPr lang="zh-CN" altLang="en-US" sz="3200" kern="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5866" y="929538"/>
            <a:ext cx="99097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Jan-May: </a:t>
            </a:r>
            <a:r>
              <a:rPr lang="en-US" altLang="zh-CN" sz="2400" dirty="0" smtClean="0"/>
              <a:t>Content Discussion, research convergence</a:t>
            </a:r>
          </a:p>
          <a:p>
            <a:r>
              <a:rPr lang="en-US" altLang="zh-CN" sz="2400" dirty="0" smtClean="0">
                <a:solidFill>
                  <a:srgbClr val="FF0000"/>
                </a:solidFill>
              </a:rPr>
              <a:t>June:</a:t>
            </a:r>
            <a:r>
              <a:rPr lang="en-US" altLang="zh-CN" sz="2400" dirty="0" smtClean="0"/>
              <a:t>        IARC Review </a:t>
            </a:r>
          </a:p>
          <a:p>
            <a:r>
              <a:rPr lang="en-US" altLang="zh-CN" sz="2400" dirty="0" smtClean="0">
                <a:solidFill>
                  <a:srgbClr val="FF0000"/>
                </a:solidFill>
              </a:rPr>
              <a:t>July-Dec:</a:t>
            </a:r>
            <a:r>
              <a:rPr lang="en-US" altLang="zh-CN" sz="2400" dirty="0" smtClean="0"/>
              <a:t> TDR editorial process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5866" y="2484099"/>
            <a:ext cx="99097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Weekly </a:t>
            </a:r>
            <a:r>
              <a:rPr lang="en-US" altLang="zh-CN" sz="2400" dirty="0" smtClean="0"/>
              <a:t>monographic discussion &amp; meeting: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- clarify the weak points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- complete solvable problems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- if problems require too much time: 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</a:t>
            </a:r>
            <a:r>
              <a:rPr lang="en-US" altLang="zh-C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zh-CN" sz="2400" dirty="0" smtClean="0"/>
              <a:t>figure out state of the art solution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</a:t>
            </a:r>
            <a:r>
              <a:rPr lang="en-US" altLang="zh-C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zh-CN" sz="2400" dirty="0" smtClean="0"/>
              <a:t>describe the conceptual countermeasures</a:t>
            </a:r>
            <a:r>
              <a:rPr lang="en-US" altLang="zh-CN" sz="2400" dirty="0" smtClean="0"/>
              <a:t>      </a:t>
            </a:r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845732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2132"/>
    </mc:Choice>
    <mc:Fallback>
      <p:transition spd="slow" advTm="132132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2704"/>
            <a:ext cx="12192000" cy="57260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9pPr>
          </a:lstStyle>
          <a:p>
            <a:pPr eaLnBrk="1" hangingPunct="1">
              <a:defRPr/>
            </a:pPr>
            <a:r>
              <a:rPr lang="en-US" altLang="zh-CN" sz="3200" kern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On-line Documentation</a:t>
            </a:r>
            <a:endParaRPr lang="zh-CN" altLang="en-US" sz="3200" kern="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2826" y="1380487"/>
            <a:ext cx="52397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Commercial online documentation system: ONES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- multi user access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- multi user edit</a:t>
            </a:r>
            <a:endParaRPr lang="en-US" altLang="zh-CN" sz="2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-83" b="5512"/>
          <a:stretch/>
        </p:blipFill>
        <p:spPr>
          <a:xfrm>
            <a:off x="5998029" y="575307"/>
            <a:ext cx="6085114" cy="6215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551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996"/>
    </mc:Choice>
    <mc:Fallback>
      <p:transition spd="slow" advTm="23996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2704"/>
            <a:ext cx="12192000" cy="57260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9pPr>
          </a:lstStyle>
          <a:p>
            <a:pPr eaLnBrk="1" hangingPunct="1">
              <a:defRPr/>
            </a:pPr>
            <a:r>
              <a:rPr lang="en-US" altLang="zh-CN" sz="3200" kern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Task Distribution – Physical Design</a:t>
            </a:r>
            <a:endParaRPr lang="zh-CN" altLang="en-US" sz="3200" kern="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004" y="566515"/>
            <a:ext cx="11605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Physical Design:</a:t>
            </a:r>
          </a:p>
        </p:txBody>
      </p:sp>
      <p:sp>
        <p:nvSpPr>
          <p:cNvPr id="3" name="Rectangle 2"/>
          <p:cNvSpPr/>
          <p:nvPr/>
        </p:nvSpPr>
        <p:spPr>
          <a:xfrm>
            <a:off x="1717040" y="999720"/>
            <a:ext cx="1036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/>
              <a:t>Yiwei</a:t>
            </a:r>
            <a:r>
              <a:rPr lang="en-US" altLang="zh-CN" dirty="0"/>
              <a:t> Wang (</a:t>
            </a:r>
            <a:r>
              <a:rPr lang="en-US" altLang="zh-CN" dirty="0" err="1"/>
              <a:t>Lattic</a:t>
            </a:r>
            <a:r>
              <a:rPr lang="en-US" altLang="zh-CN" dirty="0"/>
              <a:t>, DA,……), Bing Wang (Error for DA), Na Wang (collective </a:t>
            </a:r>
            <a:r>
              <a:rPr lang="en-US" altLang="zh-CN" dirty="0" smtClean="0"/>
              <a:t>instability), Yuan Zhang (Beam-beam effect)</a:t>
            </a:r>
            <a:endParaRPr lang="zh-CN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457147" y="1646051"/>
            <a:ext cx="1082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 smtClean="0"/>
              <a:t>Booster:</a:t>
            </a:r>
            <a:endParaRPr lang="en-US" altLang="zh-CN" dirty="0"/>
          </a:p>
        </p:txBody>
      </p:sp>
      <p:sp>
        <p:nvSpPr>
          <p:cNvPr id="7" name="Rectangle 6"/>
          <p:cNvSpPr/>
          <p:nvPr/>
        </p:nvSpPr>
        <p:spPr>
          <a:xfrm>
            <a:off x="1717040" y="1668541"/>
            <a:ext cx="1036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Dou </a:t>
            </a:r>
            <a:r>
              <a:rPr lang="en-US" altLang="zh-CN" dirty="0"/>
              <a:t>Wang (</a:t>
            </a:r>
            <a:r>
              <a:rPr lang="en-US" altLang="zh-CN" dirty="0" err="1"/>
              <a:t>Lattic</a:t>
            </a:r>
            <a:r>
              <a:rPr lang="en-US" altLang="zh-CN" dirty="0"/>
              <a:t>, DA,……), </a:t>
            </a:r>
            <a:r>
              <a:rPr lang="en-US" altLang="zh-CN" dirty="0" err="1" smtClean="0"/>
              <a:t>Daheng</a:t>
            </a:r>
            <a:r>
              <a:rPr lang="en-US" altLang="zh-CN" dirty="0" smtClean="0"/>
              <a:t> Ji </a:t>
            </a:r>
            <a:r>
              <a:rPr lang="en-US" altLang="zh-CN" dirty="0"/>
              <a:t>(Error for DA), </a:t>
            </a:r>
            <a:r>
              <a:rPr lang="en-US" altLang="zh-CN" dirty="0" err="1" smtClean="0"/>
              <a:t>Yudong</a:t>
            </a:r>
            <a:r>
              <a:rPr lang="en-US" altLang="zh-CN" dirty="0" smtClean="0"/>
              <a:t> Liu(collective </a:t>
            </a:r>
            <a:r>
              <a:rPr lang="en-US" altLang="zh-CN" dirty="0"/>
              <a:t>instability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457147" y="2068651"/>
            <a:ext cx="8018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 err="1" smtClean="0"/>
              <a:t>Linac</a:t>
            </a:r>
            <a:r>
              <a:rPr lang="en-US" altLang="zh-CN" sz="2000" dirty="0" smtClean="0"/>
              <a:t>:</a:t>
            </a:r>
            <a:endParaRPr lang="en-US" altLang="zh-CN" dirty="0"/>
          </a:p>
        </p:txBody>
      </p:sp>
      <p:sp>
        <p:nvSpPr>
          <p:cNvPr id="9" name="Rectangle 8"/>
          <p:cNvSpPr/>
          <p:nvPr/>
        </p:nvSpPr>
        <p:spPr>
          <a:xfrm>
            <a:off x="1717040" y="2099429"/>
            <a:ext cx="1036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 smtClean="0"/>
              <a:t>Meng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Cai</a:t>
            </a:r>
            <a:r>
              <a:rPr lang="en-US" altLang="zh-CN" dirty="0" smtClean="0"/>
              <a:t> (S2E Simulations,……), Dou Wang (damping ring), Xiaoping Li, </a:t>
            </a:r>
            <a:r>
              <a:rPr lang="en-US" altLang="zh-CN" dirty="0" err="1" smtClean="0"/>
              <a:t>Tianmu</a:t>
            </a:r>
            <a:r>
              <a:rPr lang="en-US" altLang="zh-CN" dirty="0" smtClean="0"/>
              <a:t> Xin (Gun)</a:t>
            </a:r>
            <a:endParaRPr lang="zh-CN" alt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147" y="1033028"/>
            <a:ext cx="9957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Collider:</a:t>
            </a:r>
            <a:endParaRPr lang="en-US" altLang="zh-CN" sz="1600" dirty="0"/>
          </a:p>
        </p:txBody>
      </p:sp>
      <p:sp>
        <p:nvSpPr>
          <p:cNvPr id="11" name="Rectangle 10"/>
          <p:cNvSpPr/>
          <p:nvPr/>
        </p:nvSpPr>
        <p:spPr>
          <a:xfrm>
            <a:off x="457148" y="3777714"/>
            <a:ext cx="18598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/>
              <a:t>Transport </a:t>
            </a:r>
            <a:r>
              <a:rPr lang="en-US" altLang="zh-CN" sz="2000" dirty="0" smtClean="0"/>
              <a:t>lines:</a:t>
            </a:r>
            <a:endParaRPr lang="zh-CN" alt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2296376" y="3800204"/>
            <a:ext cx="88311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 smtClean="0"/>
              <a:t>Xiaohao</a:t>
            </a:r>
            <a:r>
              <a:rPr lang="en-US" altLang="zh-CN" dirty="0" smtClean="0"/>
              <a:t> Cui (lattice, injection &amp; extraction), Dou Wang (conceptual design)</a:t>
            </a:r>
            <a:endParaRPr lang="zh-CN" alt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7148" y="4210456"/>
            <a:ext cx="21259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 smtClean="0"/>
              <a:t>Timing &amp; pattern:</a:t>
            </a:r>
            <a:endParaRPr lang="zh-CN" alt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2483082" y="4210456"/>
            <a:ext cx="88311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Dou Wang, </a:t>
            </a:r>
            <a:r>
              <a:rPr lang="en-US" altLang="zh-CN" dirty="0" err="1" smtClean="0"/>
              <a:t>Cai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Meng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Jinghui</a:t>
            </a:r>
            <a:r>
              <a:rPr lang="en-US" altLang="zh-CN" dirty="0" smtClean="0"/>
              <a:t> Chen, Gang Li, Ge Lei</a:t>
            </a:r>
            <a:endParaRPr lang="zh-CN" altLang="en-US" dirty="0"/>
          </a:p>
        </p:txBody>
      </p:sp>
      <p:sp>
        <p:nvSpPr>
          <p:cNvPr id="22" name="Rectangle 21"/>
          <p:cNvSpPr/>
          <p:nvPr/>
        </p:nvSpPr>
        <p:spPr>
          <a:xfrm>
            <a:off x="457147" y="4632312"/>
            <a:ext cx="16081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 smtClean="0"/>
              <a:t>Plasma Acc. :</a:t>
            </a:r>
            <a:endParaRPr lang="zh-CN" alt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1922613" y="4680699"/>
            <a:ext cx="88311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 smtClean="0"/>
              <a:t>Dazhang</a:t>
            </a:r>
            <a:r>
              <a:rPr lang="en-US" altLang="zh-CN" dirty="0" smtClean="0"/>
              <a:t> Li, Ming Zeng</a:t>
            </a:r>
            <a:endParaRPr lang="zh-CN" altLang="en-US" dirty="0"/>
          </a:p>
        </p:txBody>
      </p:sp>
      <p:sp>
        <p:nvSpPr>
          <p:cNvPr id="24" name="Rectangle 23"/>
          <p:cNvSpPr/>
          <p:nvPr/>
        </p:nvSpPr>
        <p:spPr>
          <a:xfrm>
            <a:off x="457147" y="2525069"/>
            <a:ext cx="7024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 smtClean="0"/>
              <a:t>MDI:</a:t>
            </a:r>
            <a:endParaRPr lang="en-US" altLang="zh-CN" dirty="0"/>
          </a:p>
        </p:txBody>
      </p:sp>
      <p:sp>
        <p:nvSpPr>
          <p:cNvPr id="25" name="Rectangle 24"/>
          <p:cNvSpPr/>
          <p:nvPr/>
        </p:nvSpPr>
        <p:spPr>
          <a:xfrm>
            <a:off x="1717040" y="2555847"/>
            <a:ext cx="1036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 smtClean="0"/>
              <a:t>Sha</a:t>
            </a:r>
            <a:r>
              <a:rPr lang="en-US" altLang="zh-CN" dirty="0" smtClean="0"/>
              <a:t> Bai (radiation background, heat load,…), </a:t>
            </a:r>
            <a:r>
              <a:rPr lang="en-US" altLang="zh-CN" dirty="0" err="1" smtClean="0"/>
              <a:t>Zhongjian</a:t>
            </a:r>
            <a:r>
              <a:rPr lang="en-US" altLang="zh-CN" dirty="0" smtClean="0"/>
              <a:t> Ma, </a:t>
            </a:r>
            <a:r>
              <a:rPr lang="en-US" altLang="zh-CN" dirty="0" err="1" smtClean="0"/>
              <a:t>Guangyi</a:t>
            </a:r>
            <a:r>
              <a:rPr lang="en-US" altLang="zh-CN" dirty="0" smtClean="0"/>
              <a:t> Tang (Machine Protection)</a:t>
            </a:r>
          </a:p>
          <a:p>
            <a:r>
              <a:rPr lang="en-US" altLang="zh-CN" dirty="0" err="1" smtClean="0"/>
              <a:t>Haijing</a:t>
            </a:r>
            <a:r>
              <a:rPr lang="en-US" altLang="zh-CN" dirty="0" smtClean="0"/>
              <a:t> Wang(Mechanics), </a:t>
            </a:r>
            <a:r>
              <a:rPr lang="en-US" altLang="zh-CN" dirty="0" err="1" smtClean="0"/>
              <a:t>Miaofu</a:t>
            </a:r>
            <a:r>
              <a:rPr lang="en-US" altLang="zh-CN" dirty="0" smtClean="0"/>
              <a:t> Xu (</a:t>
            </a:r>
            <a:r>
              <a:rPr lang="en-US" altLang="zh-CN" dirty="0" err="1" smtClean="0"/>
              <a:t>Cryogenicstat</a:t>
            </a:r>
            <a:r>
              <a:rPr lang="en-US" altLang="zh-CN" dirty="0" smtClean="0"/>
              <a:t>), </a:t>
            </a:r>
            <a:r>
              <a:rPr lang="en-US" altLang="zh-CN" dirty="0" err="1" smtClean="0"/>
              <a:t>Haoyu</a:t>
            </a:r>
            <a:r>
              <a:rPr lang="en-US" altLang="zh-CN" dirty="0" smtClean="0"/>
              <a:t> Shi (Detector)</a:t>
            </a:r>
            <a:endParaRPr lang="zh-CN" altLang="en-US" dirty="0"/>
          </a:p>
        </p:txBody>
      </p:sp>
      <p:sp>
        <p:nvSpPr>
          <p:cNvPr id="26" name="Rectangle 25"/>
          <p:cNvSpPr/>
          <p:nvPr/>
        </p:nvSpPr>
        <p:spPr>
          <a:xfrm>
            <a:off x="457147" y="3165710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 err="1" smtClean="0"/>
              <a:t>SppC</a:t>
            </a:r>
            <a:r>
              <a:rPr lang="en-US" altLang="zh-CN" sz="2000" dirty="0" smtClean="0"/>
              <a:t>:</a:t>
            </a:r>
            <a:endParaRPr lang="en-US" altLang="zh-CN" dirty="0"/>
          </a:p>
        </p:txBody>
      </p:sp>
      <p:sp>
        <p:nvSpPr>
          <p:cNvPr id="27" name="Rectangle 26"/>
          <p:cNvSpPr/>
          <p:nvPr/>
        </p:nvSpPr>
        <p:spPr>
          <a:xfrm>
            <a:off x="1717040" y="3196488"/>
            <a:ext cx="1036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 smtClean="0"/>
              <a:t>Jingyu</a:t>
            </a:r>
            <a:r>
              <a:rPr lang="en-US" altLang="zh-CN" dirty="0" smtClean="0"/>
              <a:t> Tang (physical design,…), </a:t>
            </a:r>
            <a:r>
              <a:rPr lang="en-US" altLang="zh-CN" dirty="0" err="1" smtClean="0"/>
              <a:t>Qingjin</a:t>
            </a:r>
            <a:r>
              <a:rPr lang="en-US" altLang="zh-CN" dirty="0" smtClean="0"/>
              <a:t> Xu (HTS Magnets)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26629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9310"/>
    </mc:Choice>
    <mc:Fallback>
      <p:transition spd="slow" advTm="1931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2704"/>
            <a:ext cx="12192000" cy="57260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9pPr>
          </a:lstStyle>
          <a:p>
            <a:pPr eaLnBrk="1" hangingPunct="1">
              <a:defRPr/>
            </a:pPr>
            <a:r>
              <a:rPr lang="en-US" altLang="zh-CN" sz="3200" kern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Task Distribution – Key technologies</a:t>
            </a:r>
            <a:endParaRPr lang="zh-CN" altLang="en-US" sz="3200" kern="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1804" y="714890"/>
            <a:ext cx="11605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Technology: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00858" y="1264849"/>
            <a:ext cx="1367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SRF System:</a:t>
            </a:r>
            <a:endParaRPr lang="en-US" altLang="zh-CN" sz="1600" dirty="0"/>
          </a:p>
        </p:txBody>
      </p:sp>
      <p:sp>
        <p:nvSpPr>
          <p:cNvPr id="17" name="Rectangle 16"/>
          <p:cNvSpPr/>
          <p:nvPr/>
        </p:nvSpPr>
        <p:spPr>
          <a:xfrm>
            <a:off x="1757733" y="1261786"/>
            <a:ext cx="970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 smtClean="0"/>
              <a:t>Jiyuan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Zhai</a:t>
            </a:r>
            <a:r>
              <a:rPr lang="en-US" altLang="zh-CN" dirty="0" smtClean="0"/>
              <a:t> (overall parameters,……), Peng </a:t>
            </a:r>
            <a:r>
              <a:rPr lang="en-US" altLang="zh-CN" dirty="0" err="1" smtClean="0"/>
              <a:t>Sha</a:t>
            </a:r>
            <a:r>
              <a:rPr lang="en-US" altLang="zh-CN" dirty="0" smtClean="0"/>
              <a:t> (650M cavity)</a:t>
            </a:r>
            <a:endParaRPr lang="zh-CN" altLang="en-US" dirty="0"/>
          </a:p>
        </p:txBody>
      </p:sp>
      <p:sp>
        <p:nvSpPr>
          <p:cNvPr id="18" name="Rectangle 17"/>
          <p:cNvSpPr/>
          <p:nvPr/>
        </p:nvSpPr>
        <p:spPr>
          <a:xfrm>
            <a:off x="400858" y="1635293"/>
            <a:ext cx="1885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RF power source:</a:t>
            </a:r>
            <a:endParaRPr lang="en-US" altLang="zh-CN" sz="1600" dirty="0"/>
          </a:p>
        </p:txBody>
      </p:sp>
      <p:sp>
        <p:nvSpPr>
          <p:cNvPr id="19" name="Rectangle 18"/>
          <p:cNvSpPr/>
          <p:nvPr/>
        </p:nvSpPr>
        <p:spPr>
          <a:xfrm>
            <a:off x="2184711" y="1632230"/>
            <a:ext cx="970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 smtClean="0"/>
              <a:t>Zusheng</a:t>
            </a:r>
            <a:r>
              <a:rPr lang="en-US" altLang="zh-CN" dirty="0" smtClean="0"/>
              <a:t> Zhou (P&amp;C-band klystron, )</a:t>
            </a:r>
            <a:endParaRPr lang="zh-CN" altLang="en-US" dirty="0"/>
          </a:p>
        </p:txBody>
      </p:sp>
      <p:sp>
        <p:nvSpPr>
          <p:cNvPr id="20" name="Rectangle 19"/>
          <p:cNvSpPr/>
          <p:nvPr/>
        </p:nvSpPr>
        <p:spPr>
          <a:xfrm>
            <a:off x="400858" y="2038326"/>
            <a:ext cx="3118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Normal conducting RF Cavity:</a:t>
            </a:r>
            <a:endParaRPr lang="en-US" altLang="zh-CN" sz="1600" dirty="0"/>
          </a:p>
        </p:txBody>
      </p:sp>
      <p:sp>
        <p:nvSpPr>
          <p:cNvPr id="21" name="Rectangle 20"/>
          <p:cNvSpPr/>
          <p:nvPr/>
        </p:nvSpPr>
        <p:spPr>
          <a:xfrm>
            <a:off x="3519019" y="2038326"/>
            <a:ext cx="81976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 smtClean="0"/>
              <a:t>Jingru</a:t>
            </a:r>
            <a:r>
              <a:rPr lang="en-US" altLang="zh-CN" dirty="0" smtClean="0"/>
              <a:t> Zhang (S-&amp;C- band Acc. Structure, pulse compressor, e+ source )</a:t>
            </a:r>
            <a:endParaRPr lang="zh-CN" altLang="en-US" dirty="0"/>
          </a:p>
        </p:txBody>
      </p:sp>
      <p:sp>
        <p:nvSpPr>
          <p:cNvPr id="24" name="Rectangle 23"/>
          <p:cNvSpPr/>
          <p:nvPr/>
        </p:nvSpPr>
        <p:spPr>
          <a:xfrm>
            <a:off x="400857" y="2466569"/>
            <a:ext cx="2350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Injection &amp; Extraction:</a:t>
            </a:r>
            <a:endParaRPr lang="en-US" altLang="zh-CN" sz="1600" dirty="0"/>
          </a:p>
        </p:txBody>
      </p:sp>
      <p:sp>
        <p:nvSpPr>
          <p:cNvPr id="25" name="Rectangle 24"/>
          <p:cNvSpPr/>
          <p:nvPr/>
        </p:nvSpPr>
        <p:spPr>
          <a:xfrm>
            <a:off x="2758187" y="2466637"/>
            <a:ext cx="81976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 smtClean="0"/>
              <a:t>Jinghui</a:t>
            </a:r>
            <a:r>
              <a:rPr lang="en-US" altLang="zh-CN" dirty="0" smtClean="0"/>
              <a:t> Chen (kickers, septum, fast </a:t>
            </a:r>
            <a:r>
              <a:rPr lang="en-US" altLang="zh-CN" dirty="0" err="1" smtClean="0"/>
              <a:t>pulser</a:t>
            </a:r>
            <a:r>
              <a:rPr lang="en-US" altLang="zh-CN" dirty="0" smtClean="0"/>
              <a:t>,…), Bing Chen (electrostatic deflector)  </a:t>
            </a:r>
            <a:endParaRPr lang="zh-CN" altLang="en-US" dirty="0"/>
          </a:p>
        </p:txBody>
      </p:sp>
      <p:sp>
        <p:nvSpPr>
          <p:cNvPr id="26" name="Rectangle 25"/>
          <p:cNvSpPr/>
          <p:nvPr/>
        </p:nvSpPr>
        <p:spPr>
          <a:xfrm>
            <a:off x="430197" y="2921132"/>
            <a:ext cx="30764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Normal conducting Magnets:</a:t>
            </a:r>
            <a:endParaRPr lang="en-US" altLang="zh-CN" sz="1600" dirty="0"/>
          </a:p>
        </p:txBody>
      </p:sp>
      <p:sp>
        <p:nvSpPr>
          <p:cNvPr id="27" name="Rectangle 26"/>
          <p:cNvSpPr/>
          <p:nvPr/>
        </p:nvSpPr>
        <p:spPr>
          <a:xfrm>
            <a:off x="3422216" y="2921132"/>
            <a:ext cx="81976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Wen Kang (Booster Dipoles), Mei Yang (Dual Aperture Mags: Dipole, quads, </a:t>
            </a:r>
            <a:r>
              <a:rPr lang="en-US" altLang="zh-CN" dirty="0" err="1" smtClean="0"/>
              <a:t>sextupole</a:t>
            </a:r>
            <a:r>
              <a:rPr lang="en-US" altLang="zh-CN" dirty="0" smtClean="0"/>
              <a:t>)  </a:t>
            </a:r>
            <a:endParaRPr lang="zh-CN" altLang="en-US" dirty="0"/>
          </a:p>
        </p:txBody>
      </p:sp>
      <p:sp>
        <p:nvSpPr>
          <p:cNvPr id="28" name="Rectangle 27"/>
          <p:cNvSpPr/>
          <p:nvPr/>
        </p:nvSpPr>
        <p:spPr>
          <a:xfrm>
            <a:off x="442536" y="4420221"/>
            <a:ext cx="1813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Vacuum System:</a:t>
            </a:r>
            <a:endParaRPr lang="en-US" altLang="zh-CN" sz="1600" dirty="0"/>
          </a:p>
        </p:txBody>
      </p:sp>
      <p:sp>
        <p:nvSpPr>
          <p:cNvPr id="29" name="Rectangle 28"/>
          <p:cNvSpPr/>
          <p:nvPr/>
        </p:nvSpPr>
        <p:spPr>
          <a:xfrm>
            <a:off x="2510287" y="4420221"/>
            <a:ext cx="81976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 smtClean="0"/>
              <a:t>Yongsheng</a:t>
            </a:r>
            <a:r>
              <a:rPr lang="en-US" altLang="zh-CN" dirty="0" smtClean="0"/>
              <a:t> Ma (NEG coating)</a:t>
            </a:r>
            <a:endParaRPr lang="zh-CN" altLang="en-US" dirty="0"/>
          </a:p>
        </p:txBody>
      </p:sp>
      <p:sp>
        <p:nvSpPr>
          <p:cNvPr id="30" name="Rectangle 29"/>
          <p:cNvSpPr/>
          <p:nvPr/>
        </p:nvSpPr>
        <p:spPr>
          <a:xfrm>
            <a:off x="442536" y="4949112"/>
            <a:ext cx="17443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Control System:</a:t>
            </a:r>
            <a:endParaRPr lang="en-US" altLang="zh-CN" sz="1600" dirty="0"/>
          </a:p>
        </p:txBody>
      </p:sp>
      <p:sp>
        <p:nvSpPr>
          <p:cNvPr id="31" name="Rectangle 30"/>
          <p:cNvSpPr/>
          <p:nvPr/>
        </p:nvSpPr>
        <p:spPr>
          <a:xfrm>
            <a:off x="2510287" y="4949112"/>
            <a:ext cx="81976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Gang Li (issues for 100km ring)</a:t>
            </a:r>
            <a:endParaRPr lang="zh-CN" altLang="en-US" dirty="0"/>
          </a:p>
        </p:txBody>
      </p:sp>
      <p:sp>
        <p:nvSpPr>
          <p:cNvPr id="32" name="Rectangle 31"/>
          <p:cNvSpPr/>
          <p:nvPr/>
        </p:nvSpPr>
        <p:spPr>
          <a:xfrm>
            <a:off x="433515" y="5480482"/>
            <a:ext cx="2000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Cryogenic System:</a:t>
            </a:r>
            <a:endParaRPr lang="en-US" altLang="zh-CN" sz="1600" dirty="0"/>
          </a:p>
        </p:txBody>
      </p:sp>
      <p:sp>
        <p:nvSpPr>
          <p:cNvPr id="33" name="Rectangle 32"/>
          <p:cNvSpPr/>
          <p:nvPr/>
        </p:nvSpPr>
        <p:spPr>
          <a:xfrm>
            <a:off x="2501266" y="5480482"/>
            <a:ext cx="81976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 smtClean="0"/>
              <a:t>Rui</a:t>
            </a:r>
            <a:r>
              <a:rPr lang="en-US" altLang="zh-CN" dirty="0" smtClean="0"/>
              <a:t> Ge, Mei Li</a:t>
            </a:r>
            <a:endParaRPr lang="zh-CN" altLang="en-US" dirty="0"/>
          </a:p>
        </p:txBody>
      </p:sp>
      <p:sp>
        <p:nvSpPr>
          <p:cNvPr id="37" name="Rectangle 36"/>
          <p:cNvSpPr/>
          <p:nvPr/>
        </p:nvSpPr>
        <p:spPr>
          <a:xfrm>
            <a:off x="426181" y="6009373"/>
            <a:ext cx="21194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Mechanical System:</a:t>
            </a:r>
            <a:endParaRPr lang="en-US" altLang="zh-CN" sz="1600" dirty="0"/>
          </a:p>
        </p:txBody>
      </p:sp>
      <p:sp>
        <p:nvSpPr>
          <p:cNvPr id="38" name="Rectangle 37"/>
          <p:cNvSpPr/>
          <p:nvPr/>
        </p:nvSpPr>
        <p:spPr>
          <a:xfrm>
            <a:off x="2751180" y="6009373"/>
            <a:ext cx="81976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 smtClean="0"/>
              <a:t>Haijing</a:t>
            </a:r>
            <a:r>
              <a:rPr lang="en-US" altLang="zh-CN" dirty="0" smtClean="0"/>
              <a:t> Wang</a:t>
            </a:r>
            <a:endParaRPr lang="zh-CN" altLang="en-US" dirty="0"/>
          </a:p>
        </p:txBody>
      </p:sp>
      <p:sp>
        <p:nvSpPr>
          <p:cNvPr id="39" name="Rectangle 38"/>
          <p:cNvSpPr/>
          <p:nvPr/>
        </p:nvSpPr>
        <p:spPr>
          <a:xfrm>
            <a:off x="430197" y="3956135"/>
            <a:ext cx="1806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Instrumentation:</a:t>
            </a:r>
            <a:endParaRPr lang="en-US" altLang="zh-CN" sz="1600" dirty="0"/>
          </a:p>
        </p:txBody>
      </p:sp>
      <p:sp>
        <p:nvSpPr>
          <p:cNvPr id="40" name="Rectangle 39"/>
          <p:cNvSpPr/>
          <p:nvPr/>
        </p:nvSpPr>
        <p:spPr>
          <a:xfrm>
            <a:off x="2434384" y="3991590"/>
            <a:ext cx="81976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 smtClean="0"/>
              <a:t>Junhui</a:t>
            </a:r>
            <a:r>
              <a:rPr lang="en-US" altLang="zh-CN" dirty="0" smtClean="0"/>
              <a:t> Yue, </a:t>
            </a:r>
            <a:r>
              <a:rPr lang="en-US" altLang="zh-CN" dirty="0" err="1" smtClean="0"/>
              <a:t>Yanfeng</a:t>
            </a:r>
            <a:r>
              <a:rPr lang="en-US" altLang="zh-CN" dirty="0" smtClean="0"/>
              <a:t> Sui (BPM, BLM, ……)</a:t>
            </a:r>
            <a:endParaRPr lang="zh-CN" altLang="en-US" dirty="0"/>
          </a:p>
        </p:txBody>
      </p:sp>
      <p:sp>
        <p:nvSpPr>
          <p:cNvPr id="41" name="Rectangle 40"/>
          <p:cNvSpPr/>
          <p:nvPr/>
        </p:nvSpPr>
        <p:spPr>
          <a:xfrm>
            <a:off x="441082" y="3564247"/>
            <a:ext cx="1560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HTS Magnets:</a:t>
            </a:r>
            <a:endParaRPr lang="en-US" altLang="zh-CN" sz="1600" dirty="0"/>
          </a:p>
        </p:txBody>
      </p:sp>
      <p:sp>
        <p:nvSpPr>
          <p:cNvPr id="42" name="Rectangle 41"/>
          <p:cNvSpPr/>
          <p:nvPr/>
        </p:nvSpPr>
        <p:spPr>
          <a:xfrm>
            <a:off x="2445269" y="3599702"/>
            <a:ext cx="81976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 smtClean="0"/>
              <a:t>Qingjin</a:t>
            </a:r>
            <a:r>
              <a:rPr lang="en-US" altLang="zh-CN" dirty="0" smtClean="0"/>
              <a:t> Xu (Dipoles, CCT, ……)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20323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122"/>
    </mc:Choice>
    <mc:Fallback>
      <p:transition spd="slow" advTm="2312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2704"/>
            <a:ext cx="12192000" cy="57260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9pPr>
          </a:lstStyle>
          <a:p>
            <a:pPr eaLnBrk="1" hangingPunct="1">
              <a:defRPr/>
            </a:pPr>
            <a:r>
              <a:rPr lang="en-US" altLang="zh-CN" sz="3200" kern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</a:t>
            </a:r>
            <a:endParaRPr lang="zh-CN" altLang="en-US" sz="3200" kern="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61397" y="1363515"/>
            <a:ext cx="861125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 smtClean="0"/>
              <a:t>Introduction &amp; Target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 smtClean="0"/>
              <a:t>Check points and necessary conditions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 smtClean="0"/>
              <a:t>Preliminary Index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 smtClean="0"/>
              <a:t>General arrangement and organization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 smtClean="0"/>
              <a:t>Challenges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800" dirty="0" smtClean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796644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604"/>
    </mc:Choice>
    <mc:Fallback>
      <p:transition spd="slow" advTm="12604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2704"/>
            <a:ext cx="12192000" cy="57260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9pPr>
          </a:lstStyle>
          <a:p>
            <a:pPr eaLnBrk="1" hangingPunct="1">
              <a:defRPr/>
            </a:pPr>
            <a:r>
              <a:rPr lang="en-US" altLang="zh-CN" sz="3200" kern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Challenges</a:t>
            </a:r>
            <a:endParaRPr lang="zh-CN" altLang="en-US" sz="3200" kern="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5866" y="777515"/>
            <a:ext cx="9909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Tasks conflict: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- Lack of experts time: HEPS, BII-U, ……</a:t>
            </a:r>
            <a:endParaRPr lang="en-US" altLang="zh-CN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15866" y="2085040"/>
            <a:ext cx="99097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Task difficulties: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- CEPC </a:t>
            </a:r>
            <a:r>
              <a:rPr lang="en-US" altLang="zh-CN" sz="2400" dirty="0" smtClean="0"/>
              <a:t>requires world leading accelerator capabilities: 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    physics, technologies, architecture, ……</a:t>
            </a:r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1467389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928"/>
    </mc:Choice>
    <mc:Fallback>
      <p:transition spd="slow" advTm="46928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2704"/>
            <a:ext cx="12192000" cy="57260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9pPr>
          </a:lstStyle>
          <a:p>
            <a:pPr eaLnBrk="1" hangingPunct="1">
              <a:defRPr/>
            </a:pPr>
            <a:r>
              <a:rPr lang="en-US" altLang="zh-CN" sz="3200" kern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Summary</a:t>
            </a:r>
            <a:endParaRPr lang="zh-CN" altLang="en-US" sz="3200" kern="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2952" y="1561287"/>
            <a:ext cx="990977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800" dirty="0" smtClean="0"/>
              <a:t>CEPC accelerator TDR requires considerable work and manpower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800" dirty="0" smtClean="0"/>
              <a:t>Conflict with other important projects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800" dirty="0" smtClean="0"/>
              <a:t>Challenge but doable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1423474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928"/>
    </mc:Choice>
    <mc:Fallback>
      <p:transition spd="slow" advTm="4692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2704"/>
            <a:ext cx="12192000" cy="57260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9pPr>
          </a:lstStyle>
          <a:p>
            <a:pPr eaLnBrk="1" hangingPunct="1">
              <a:defRPr/>
            </a:pPr>
            <a:r>
              <a:rPr lang="en-US" altLang="zh-CN" sz="3200" kern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Introduction</a:t>
            </a:r>
            <a:endParaRPr lang="zh-CN" altLang="en-US" sz="3200" kern="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1269" y="1429473"/>
            <a:ext cx="41168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+mn-ea"/>
                <a:cs typeface="Times New Roman" panose="02020603050405020304" pitchFamily="18" charset="0"/>
              </a:rPr>
              <a:t>CEPC-Accelerator TDR is an important milestone in CEPC Project Timeline</a:t>
            </a:r>
            <a:endParaRPr lang="en-US" altLang="zh-CN" sz="2800" dirty="0" smtClean="0">
              <a:latin typeface="+mn-ea"/>
              <a:cs typeface="Times New Roman" panose="02020603050405020304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483893" y="1271227"/>
            <a:ext cx="7457736" cy="4151091"/>
            <a:chOff x="5039064" y="1314770"/>
            <a:chExt cx="7457736" cy="4151091"/>
          </a:xfrm>
        </p:grpSpPr>
        <p:pic>
          <p:nvPicPr>
            <p:cNvPr id="8" name="图片 2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3"/>
            <a:stretch>
              <a:fillRect/>
            </a:stretch>
          </p:blipFill>
          <p:spPr>
            <a:xfrm>
              <a:off x="5039064" y="1314770"/>
              <a:ext cx="7457736" cy="4151091"/>
            </a:xfrm>
            <a:prstGeom prst="rect">
              <a:avLst/>
            </a:prstGeom>
          </p:spPr>
        </p:pic>
        <p:sp>
          <p:nvSpPr>
            <p:cNvPr id="3" name="Sun 2"/>
            <p:cNvSpPr/>
            <p:nvPr/>
          </p:nvSpPr>
          <p:spPr>
            <a:xfrm>
              <a:off x="6873166" y="2837878"/>
              <a:ext cx="333036" cy="319368"/>
            </a:xfrm>
            <a:prstGeom prst="sun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61270" y="3157246"/>
            <a:ext cx="41168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+mn-ea"/>
                <a:cs typeface="Times New Roman" panose="02020603050405020304" pitchFamily="18" charset="0"/>
              </a:rPr>
              <a:t>TDR is one of the emphasis tasks for the accelerator division in 2022</a:t>
            </a:r>
            <a:endParaRPr lang="en-US" altLang="zh-CN" sz="2800" dirty="0" smtClean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216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6902"/>
    </mc:Choice>
    <mc:Fallback>
      <p:transition spd="slow" advTm="3690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2704"/>
            <a:ext cx="12192000" cy="57260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9pPr>
          </a:lstStyle>
          <a:p>
            <a:pPr eaLnBrk="1" hangingPunct="1">
              <a:defRPr/>
            </a:pPr>
            <a:r>
              <a:rPr lang="en-US" altLang="zh-CN" sz="3200" kern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Targets and Vision</a:t>
            </a:r>
            <a:endParaRPr lang="zh-CN" altLang="en-US" sz="3200" kern="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5567" y="981276"/>
            <a:ext cx="11807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+mj-ea"/>
                <a:ea typeface="+mj-ea"/>
                <a:cs typeface="Times New Roman" panose="02020603050405020304" pitchFamily="18" charset="0"/>
              </a:rPr>
              <a:t>CEPC parameters have been updated for higher luminosity compare to CDR</a:t>
            </a:r>
          </a:p>
          <a:p>
            <a:r>
              <a:rPr lang="en-US" altLang="zh-CN" sz="2400" dirty="0"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latin typeface="+mj-ea"/>
                <a:ea typeface="+mj-ea"/>
                <a:cs typeface="Times New Roman" panose="02020603050405020304" pitchFamily="18" charset="0"/>
              </a:rPr>
              <a:t>     - New physical design &amp; parameters will be summarized in TDR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5567" y="2086748"/>
            <a:ext cx="114782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+mj-ea"/>
                <a:ea typeface="+mj-ea"/>
                <a:cs typeface="Times New Roman" panose="02020603050405020304" pitchFamily="18" charset="0"/>
              </a:rPr>
              <a:t>Important key technologies R&amp;D have been carried out </a:t>
            </a:r>
            <a:r>
              <a:rPr lang="en-US" altLang="zh-CN" sz="2400" b="1" dirty="0" smtClean="0">
                <a:solidFill>
                  <a:srgbClr val="FF0000"/>
                </a:solidFill>
                <a:latin typeface="+mj-ea"/>
                <a:ea typeface="+mj-ea"/>
                <a:cs typeface="Times New Roman" panose="02020603050405020304" pitchFamily="18" charset="0"/>
              </a:rPr>
              <a:t>based on</a:t>
            </a:r>
            <a:r>
              <a:rPr lang="en-US" altLang="zh-CN" sz="2400" dirty="0" smtClean="0">
                <a:latin typeface="+mj-ea"/>
                <a:ea typeface="+mj-ea"/>
                <a:cs typeface="Times New Roman" panose="02020603050405020304" pitchFamily="18" charset="0"/>
              </a:rPr>
              <a:t> CDR</a:t>
            </a:r>
          </a:p>
          <a:p>
            <a:r>
              <a:rPr lang="en-US" altLang="zh-CN" sz="2400" dirty="0"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latin typeface="+mj-ea"/>
                <a:ea typeface="+mj-ea"/>
                <a:cs typeface="Times New Roman" panose="02020603050405020304" pitchFamily="18" charset="0"/>
              </a:rPr>
              <a:t>     - Technical results &amp; achievements will be included in TDR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5566" y="4021849"/>
            <a:ext cx="103597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zh-CN" sz="2400" dirty="0" smtClean="0">
                <a:latin typeface="+mj-ea"/>
                <a:ea typeface="+mj-ea"/>
                <a:cs typeface="Times New Roman" panose="02020603050405020304" pitchFamily="18" charset="0"/>
              </a:rPr>
              <a:t>CEPC accelerator TDR demonstrates the maturity of CEPC project, sketch the framework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5566" y="5080228"/>
            <a:ext cx="104686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zh-CN" sz="2400" dirty="0" smtClean="0">
                <a:latin typeface="+mj-ea"/>
                <a:ea typeface="+mj-ea"/>
                <a:cs typeface="Times New Roman" panose="02020603050405020304" pitchFamily="18" charset="0"/>
              </a:rPr>
              <a:t>TDR should reflect the highest abilities about the accelerator design and technology</a:t>
            </a:r>
          </a:p>
        </p:txBody>
      </p:sp>
    </p:spTree>
    <p:extLst>
      <p:ext uri="{BB962C8B-B14F-4D97-AF65-F5344CB8AC3E}">
        <p14:creationId xmlns:p14="http://schemas.microsoft.com/office/powerpoint/2010/main" val="367177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4442"/>
    </mc:Choice>
    <mc:Fallback>
      <p:transition spd="slow" advTm="84442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2704"/>
            <a:ext cx="12192000" cy="57260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9pPr>
          </a:lstStyle>
          <a:p>
            <a:pPr eaLnBrk="1" hangingPunct="1">
              <a:defRPr/>
            </a:pPr>
            <a:r>
              <a:rPr lang="en-US" altLang="zh-CN" sz="3200" kern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Check Points and Necessary Conditions</a:t>
            </a:r>
            <a:endParaRPr lang="zh-CN" altLang="en-US" sz="3200" kern="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977" y="733685"/>
            <a:ext cx="371664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zh-CN" sz="2400" dirty="0" smtClean="0"/>
              <a:t>Parameter </a:t>
            </a:r>
            <a:r>
              <a:rPr lang="en-US" altLang="zh-CN" sz="2400" dirty="0" smtClean="0">
                <a:solidFill>
                  <a:srgbClr val="FF0000"/>
                </a:solidFill>
              </a:rPr>
              <a:t>consistency </a:t>
            </a:r>
            <a:endParaRPr lang="en-US" altLang="zh-CN" sz="2400" dirty="0"/>
          </a:p>
          <a:p>
            <a:r>
              <a:rPr lang="en-US" altLang="zh-CN" sz="2000" dirty="0" smtClean="0"/>
              <a:t>       - </a:t>
            </a:r>
            <a:r>
              <a:rPr lang="en-US" altLang="zh-CN" sz="2000" dirty="0" err="1" smtClean="0"/>
              <a:t>linac</a:t>
            </a:r>
            <a:endParaRPr lang="en-US" altLang="zh-CN" sz="2000" dirty="0"/>
          </a:p>
          <a:p>
            <a:r>
              <a:rPr lang="en-US" altLang="zh-CN" sz="2000" dirty="0" smtClean="0"/>
              <a:t>       - damping ring  </a:t>
            </a:r>
          </a:p>
          <a:p>
            <a:r>
              <a:rPr lang="en-US" altLang="zh-CN" sz="2000" dirty="0"/>
              <a:t> </a:t>
            </a:r>
            <a:r>
              <a:rPr lang="en-US" altLang="zh-CN" sz="2000" dirty="0" smtClean="0"/>
              <a:t>      </a:t>
            </a:r>
            <a:r>
              <a:rPr lang="en-US" altLang="zh-CN" sz="2000" dirty="0" smtClean="0"/>
              <a:t>- booster  </a:t>
            </a:r>
          </a:p>
          <a:p>
            <a:r>
              <a:rPr lang="en-US" altLang="zh-CN" sz="2000" dirty="0"/>
              <a:t> </a:t>
            </a:r>
            <a:r>
              <a:rPr lang="en-US" altLang="zh-CN" sz="2000" dirty="0" smtClean="0"/>
              <a:t>      </a:t>
            </a:r>
            <a:r>
              <a:rPr lang="en-US" altLang="zh-CN" sz="2000" dirty="0" smtClean="0"/>
              <a:t>- collider ring  </a:t>
            </a:r>
          </a:p>
          <a:p>
            <a:r>
              <a:rPr lang="en-US" altLang="zh-CN" sz="2000" dirty="0"/>
              <a:t> </a:t>
            </a:r>
            <a:r>
              <a:rPr lang="en-US" altLang="zh-CN" sz="2000" dirty="0" smtClean="0"/>
              <a:t>      </a:t>
            </a:r>
            <a:r>
              <a:rPr lang="en-US" altLang="zh-CN" sz="2000" dirty="0" smtClean="0"/>
              <a:t>- </a:t>
            </a:r>
            <a:r>
              <a:rPr lang="en-US" altLang="zh-CN" sz="2000" dirty="0" smtClean="0"/>
              <a:t>MDI … </a:t>
            </a:r>
            <a:endParaRPr lang="zh-CN" alt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697302" y="733685"/>
            <a:ext cx="479739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 </a:t>
            </a:r>
            <a:r>
              <a:rPr lang="en-US" altLang="zh-CN" sz="2400" dirty="0" smtClean="0">
                <a:solidFill>
                  <a:srgbClr val="FF0000"/>
                </a:solidFill>
              </a:rPr>
              <a:t>Completion </a:t>
            </a:r>
            <a:r>
              <a:rPr lang="en-US" altLang="zh-CN" sz="2400" dirty="0" smtClean="0"/>
              <a:t>in various systems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r>
              <a:rPr lang="en-US" altLang="zh-CN" sz="2000" dirty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     </a:t>
            </a:r>
            <a:r>
              <a:rPr lang="en-US" altLang="zh-CN" sz="2000" dirty="0" smtClean="0"/>
              <a:t>- </a:t>
            </a:r>
            <a:r>
              <a:rPr lang="en-US" altLang="zh-CN" sz="2000" dirty="0" smtClean="0"/>
              <a:t>Lattice </a:t>
            </a:r>
            <a:r>
              <a:rPr lang="en-US" altLang="zh-CN" sz="2000" dirty="0" smtClean="0"/>
              <a:t>compatible to all energies, </a:t>
            </a:r>
            <a:endParaRPr lang="en-US" altLang="zh-CN" sz="2000" dirty="0" smtClean="0"/>
          </a:p>
          <a:p>
            <a:r>
              <a:rPr lang="en-US" altLang="zh-CN" sz="2000" dirty="0"/>
              <a:t> </a:t>
            </a:r>
            <a:r>
              <a:rPr lang="en-US" altLang="zh-CN" sz="2000" dirty="0" smtClean="0"/>
              <a:t>     - </a:t>
            </a:r>
            <a:r>
              <a:rPr lang="en-US" altLang="zh-CN" sz="2000" dirty="0" smtClean="0"/>
              <a:t>DA </a:t>
            </a:r>
            <a:r>
              <a:rPr lang="en-US" altLang="zh-CN" sz="2000" dirty="0" smtClean="0"/>
              <a:t>with errors for all energies, </a:t>
            </a:r>
            <a:endParaRPr lang="en-US" altLang="zh-CN" sz="2000" dirty="0" smtClean="0"/>
          </a:p>
          <a:p>
            <a:r>
              <a:rPr lang="en-US" altLang="zh-CN" sz="2000" dirty="0"/>
              <a:t> </a:t>
            </a:r>
            <a:r>
              <a:rPr lang="en-US" altLang="zh-CN" sz="2000" dirty="0" smtClean="0"/>
              <a:t>     - </a:t>
            </a:r>
            <a:r>
              <a:rPr lang="en-US" altLang="zh-CN" sz="2000" dirty="0" smtClean="0"/>
              <a:t>beam-beam </a:t>
            </a:r>
            <a:r>
              <a:rPr lang="en-US" altLang="zh-CN" sz="2000" dirty="0" smtClean="0"/>
              <a:t>effects, </a:t>
            </a:r>
            <a:endParaRPr lang="en-US" altLang="zh-CN" sz="2000" dirty="0" smtClean="0"/>
          </a:p>
          <a:p>
            <a:r>
              <a:rPr lang="en-US" altLang="zh-CN" sz="2000" dirty="0"/>
              <a:t> </a:t>
            </a:r>
            <a:r>
              <a:rPr lang="en-US" altLang="zh-CN" sz="2000" dirty="0" smtClean="0"/>
              <a:t>     - </a:t>
            </a:r>
            <a:r>
              <a:rPr lang="en-US" altLang="zh-CN" sz="2000" dirty="0" smtClean="0"/>
              <a:t>collective instability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74732" y="733685"/>
            <a:ext cx="367439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2400" dirty="0" smtClean="0"/>
              <a:t>Operation </a:t>
            </a:r>
            <a:r>
              <a:rPr lang="en-US" altLang="zh-CN" sz="2400" dirty="0" smtClean="0">
                <a:solidFill>
                  <a:srgbClr val="FF0000"/>
                </a:solidFill>
              </a:rPr>
              <a:t>feasibility</a:t>
            </a:r>
            <a:endParaRPr lang="en-US" altLang="zh-CN" sz="2400" dirty="0"/>
          </a:p>
          <a:p>
            <a:r>
              <a:rPr lang="en-US" altLang="zh-CN" sz="2000" dirty="0" smtClean="0"/>
              <a:t>     - machine </a:t>
            </a:r>
            <a:r>
              <a:rPr lang="en-US" altLang="zh-CN" sz="2000" dirty="0" smtClean="0"/>
              <a:t>protection, </a:t>
            </a:r>
            <a:endParaRPr lang="en-US" altLang="zh-CN" sz="2000" dirty="0" smtClean="0"/>
          </a:p>
          <a:p>
            <a:r>
              <a:rPr lang="en-US" altLang="zh-CN" sz="2000" dirty="0"/>
              <a:t> </a:t>
            </a:r>
            <a:r>
              <a:rPr lang="en-US" altLang="zh-CN" sz="2000" dirty="0" smtClean="0"/>
              <a:t>    - </a:t>
            </a:r>
            <a:r>
              <a:rPr lang="en-US" altLang="zh-CN" sz="2000" dirty="0" smtClean="0"/>
              <a:t>radiation </a:t>
            </a:r>
            <a:r>
              <a:rPr lang="en-US" altLang="zh-CN" sz="2000" dirty="0" smtClean="0"/>
              <a:t>dose, </a:t>
            </a:r>
            <a:endParaRPr lang="en-US" altLang="zh-CN" sz="2000" dirty="0" smtClean="0"/>
          </a:p>
          <a:p>
            <a:r>
              <a:rPr lang="en-US" altLang="zh-CN" sz="2000" dirty="0"/>
              <a:t> </a:t>
            </a:r>
            <a:r>
              <a:rPr lang="en-US" altLang="zh-CN" sz="2000" dirty="0" smtClean="0"/>
              <a:t>    - </a:t>
            </a:r>
            <a:r>
              <a:rPr lang="en-US" altLang="zh-CN" sz="2000" dirty="0" smtClean="0"/>
              <a:t>control system,  </a:t>
            </a:r>
          </a:p>
          <a:p>
            <a:r>
              <a:rPr lang="en-US" altLang="zh-CN" sz="2000" dirty="0"/>
              <a:t> </a:t>
            </a:r>
            <a:r>
              <a:rPr lang="en-US" altLang="zh-CN" sz="2000" dirty="0" smtClean="0"/>
              <a:t>    - </a:t>
            </a:r>
            <a:r>
              <a:rPr lang="en-US" altLang="zh-CN" sz="2000" dirty="0" smtClean="0"/>
              <a:t>mechanical deformation</a:t>
            </a:r>
            <a:endParaRPr lang="zh-CN" alt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40977" y="3474157"/>
            <a:ext cx="104761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zh-CN" sz="2400" dirty="0" smtClean="0"/>
              <a:t>TDR parameters @ 30MW </a:t>
            </a:r>
            <a:r>
              <a:rPr lang="en-US" altLang="zh-CN" sz="2400" dirty="0">
                <a:latin typeface="+mn-ea"/>
                <a:cs typeface="Arial" panose="020B0604020202020204" pitchFamily="34" charset="0"/>
              </a:rPr>
              <a:t>compatible to </a:t>
            </a:r>
            <a:r>
              <a:rPr lang="en-US" altLang="zh-CN" sz="2400" dirty="0" smtClean="0">
                <a:latin typeface="+mn-ea"/>
                <a:cs typeface="Arial" panose="020B0604020202020204" pitchFamily="34" charset="0"/>
              </a:rPr>
              <a:t>all energies: </a:t>
            </a:r>
            <a:r>
              <a:rPr lang="en-US" altLang="zh-CN" sz="2400" b="1" dirty="0" smtClean="0">
                <a:latin typeface="+mn-ea"/>
                <a:cs typeface="Arial" panose="020B0604020202020204" pitchFamily="34" charset="0"/>
              </a:rPr>
              <a:t>Higgs</a:t>
            </a:r>
            <a:r>
              <a:rPr lang="en-US" altLang="zh-CN" sz="2400" dirty="0">
                <a:latin typeface="+mn-ea"/>
                <a:cs typeface="Arial" panose="020B0604020202020204" pitchFamily="34" charset="0"/>
              </a:rPr>
              <a:t>, </a:t>
            </a:r>
            <a:r>
              <a:rPr lang="en-US" altLang="zh-CN" sz="2400" dirty="0" err="1">
                <a:latin typeface="+mn-ea"/>
                <a:cs typeface="Arial" panose="020B0604020202020204" pitchFamily="34" charset="0"/>
              </a:rPr>
              <a:t>tt</a:t>
            </a:r>
            <a:r>
              <a:rPr lang="en-US" altLang="zh-CN" sz="2400" dirty="0">
                <a:latin typeface="+mn-ea"/>
                <a:cs typeface="Arial" panose="020B0604020202020204" pitchFamily="34" charset="0"/>
              </a:rPr>
              <a:t> bar, W, Z</a:t>
            </a:r>
            <a:endParaRPr lang="en-US" altLang="zh-CN" sz="2400" dirty="0" smtClean="0"/>
          </a:p>
          <a:p>
            <a:pPr lvl="1"/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zh-CN" sz="2000" dirty="0" smtClean="0">
                <a:latin typeface="+mn-ea"/>
                <a:cs typeface="Arial" panose="020B0604020202020204" pitchFamily="34" charset="0"/>
              </a:rPr>
              <a:t>Lattice </a:t>
            </a: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zh-CN" sz="2000" dirty="0" smtClean="0">
                <a:latin typeface="+mn-ea"/>
                <a:cs typeface="Arial" panose="020B0604020202020204" pitchFamily="34" charset="0"/>
              </a:rPr>
              <a:t>Dynamic Aperture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 • </a:t>
            </a:r>
            <a:r>
              <a:rPr lang="en-US" altLang="zh-CN" sz="2000" dirty="0" smtClean="0">
                <a:cs typeface="Arial" panose="020B0604020202020204" pitchFamily="34" charset="0"/>
              </a:rPr>
              <a:t>Magnet Error 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 • </a:t>
            </a:r>
            <a:r>
              <a:rPr lang="en-US" altLang="zh-CN" sz="2000" dirty="0" smtClean="0">
                <a:cs typeface="Arial" panose="020B0604020202020204" pitchFamily="34" charset="0"/>
              </a:rPr>
              <a:t>Impedance </a:t>
            </a: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zh-CN" sz="2000" dirty="0" smtClean="0">
                <a:latin typeface="+mn-ea"/>
                <a:cs typeface="Arial" panose="020B0604020202020204" pitchFamily="34" charset="0"/>
              </a:rPr>
              <a:t>beam-beam effect</a:t>
            </a:r>
            <a:endParaRPr lang="zh-CN" alt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140978" y="4570970"/>
            <a:ext cx="80473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zh-CN" sz="2800" dirty="0" smtClean="0"/>
              <a:t>Key components satisfy the requirements:</a:t>
            </a:r>
          </a:p>
          <a:p>
            <a:pPr marL="0" lvl="1"/>
            <a:r>
              <a:rPr lang="en-US" altLang="zh-CN" sz="2800" dirty="0" smtClean="0"/>
              <a:t>     </a:t>
            </a:r>
            <a:r>
              <a:rPr lang="en-US" altLang="zh-C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zh-CN" sz="2400" dirty="0" err="1" smtClean="0">
                <a:latin typeface="+mn-ea"/>
                <a:cs typeface="Arial" panose="020B0604020202020204" pitchFamily="34" charset="0"/>
              </a:rPr>
              <a:t>ttbar</a:t>
            </a:r>
            <a:r>
              <a:rPr lang="en-US" altLang="zh-CN" sz="2400" dirty="0" smtClean="0">
                <a:latin typeface="+mn-ea"/>
                <a:cs typeface="Arial" panose="020B0604020202020204" pitchFamily="34" charset="0"/>
              </a:rPr>
              <a:t> energy            </a:t>
            </a:r>
            <a:r>
              <a:rPr lang="en-US" altLang="zh-C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zh-CN" sz="2400" dirty="0" smtClean="0">
                <a:latin typeface="+mn-ea"/>
                <a:cs typeface="Arial" panose="020B0604020202020204" pitchFamily="34" charset="0"/>
              </a:rPr>
              <a:t>50MW upgrade @ all energies</a:t>
            </a:r>
            <a:endParaRPr lang="zh-CN" alt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10153650" y="3962400"/>
            <a:ext cx="2114551" cy="1381125"/>
            <a:chOff x="10153650" y="3962400"/>
            <a:chExt cx="2114551" cy="1381125"/>
          </a:xfrm>
        </p:grpSpPr>
        <p:sp>
          <p:nvSpPr>
            <p:cNvPr id="3" name="Right Brace 2"/>
            <p:cNvSpPr/>
            <p:nvPr/>
          </p:nvSpPr>
          <p:spPr>
            <a:xfrm>
              <a:off x="10153650" y="3962400"/>
              <a:ext cx="446994" cy="1381125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0617171" y="4124693"/>
              <a:ext cx="165103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dirty="0" smtClean="0"/>
                <a:t>Related investigations started</a:t>
              </a:r>
              <a:endParaRPr lang="en-US" altLang="zh-CN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839955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3117"/>
    </mc:Choice>
    <mc:Fallback>
      <p:transition spd="slow" advTm="12311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2704"/>
            <a:ext cx="12192000" cy="57260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9pPr>
          </a:lstStyle>
          <a:p>
            <a:pPr eaLnBrk="1" hangingPunct="1">
              <a:defRPr/>
            </a:pPr>
            <a:r>
              <a:rPr lang="en-US" altLang="zh-CN" sz="3200" kern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Key Technology Summary</a:t>
            </a:r>
            <a:endParaRPr lang="zh-CN" altLang="en-US" sz="3200" kern="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2910" y="710004"/>
            <a:ext cx="11482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SRF cavity &amp; complete module: full of achievements &amp; experience</a:t>
            </a:r>
            <a:endParaRPr lang="zh-CN" alt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332910" y="1292668"/>
            <a:ext cx="11482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High efficiency klystron: first step results, milestone is coming,…</a:t>
            </a:r>
            <a:endParaRPr lang="zh-CN" alt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332910" y="1922742"/>
            <a:ext cx="11482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HTS magnets for SPPC: 12T,…</a:t>
            </a:r>
            <a:endParaRPr lang="zh-CN" alt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340104" y="2509272"/>
            <a:ext cx="118518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Room temperature magnets: weak field dipoles, dual aperture magnets, </a:t>
            </a:r>
            <a:r>
              <a:rPr lang="en-US" altLang="zh-CN" sz="2800" dirty="0" smtClean="0"/>
              <a:t>various kickers</a:t>
            </a:r>
            <a:r>
              <a:rPr lang="en-US" altLang="zh-CN" sz="2800" dirty="0" smtClean="0"/>
              <a:t>, </a:t>
            </a:r>
            <a:r>
              <a:rPr lang="en-US" altLang="zh-CN" sz="2800" dirty="0" smtClean="0"/>
              <a:t>septum, power supplies, electro-static </a:t>
            </a:r>
            <a:r>
              <a:rPr lang="en-US" altLang="zh-CN" sz="2800" dirty="0" smtClean="0"/>
              <a:t>deflector, …</a:t>
            </a:r>
            <a:endParaRPr lang="zh-CN" alt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332910" y="3419835"/>
            <a:ext cx="10922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Superconducting final focus QUAD: snake shape coil, </a:t>
            </a:r>
            <a:r>
              <a:rPr lang="en-US" altLang="zh-CN" sz="2800" dirty="0" smtClean="0">
                <a:ea typeface="Malgun Gothic" panose="020B0503020000020004" pitchFamily="34" charset="-127"/>
              </a:rPr>
              <a:t>CCT</a:t>
            </a:r>
            <a:r>
              <a:rPr lang="en-US" altLang="zh-CN" sz="2800" dirty="0" smtClean="0">
                <a:ea typeface="Malgun Gothic" panose="020B0503020000020004" pitchFamily="34" charset="-127"/>
              </a:rPr>
              <a:t>, …</a:t>
            </a:r>
            <a:endParaRPr lang="zh-CN" alt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340105" y="3961499"/>
            <a:ext cx="11299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Injection prototyping: </a:t>
            </a:r>
            <a:r>
              <a:rPr lang="en-US" altLang="zh-CN" sz="2800" dirty="0" smtClean="0"/>
              <a:t>S-band </a:t>
            </a:r>
            <a:r>
              <a:rPr lang="en-US" altLang="zh-CN" sz="2800" dirty="0" smtClean="0"/>
              <a:t>structure, RF pulse compressor, positron source,  </a:t>
            </a:r>
            <a:endParaRPr lang="zh-CN" alt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322024" y="5548387"/>
            <a:ext cx="1129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Vacuum chambers: Coating for </a:t>
            </a:r>
            <a:r>
              <a:rPr lang="en-US" altLang="zh-CN" sz="2800" dirty="0" smtClean="0"/>
              <a:t>a long </a:t>
            </a:r>
            <a:r>
              <a:rPr lang="en-US" altLang="zh-CN" sz="2800" dirty="0" smtClean="0"/>
              <a:t>tube, …</a:t>
            </a:r>
            <a:endParaRPr lang="zh-CN" alt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322024" y="5025167"/>
            <a:ext cx="11482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altLang="zh-CN" sz="2800" dirty="0" smtClean="0"/>
              <a:t>Instrumentation: BPM, feedback,……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00376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0787"/>
    </mc:Choice>
    <mc:Fallback>
      <p:transition spd="slow" advTm="15078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2704"/>
            <a:ext cx="12192000" cy="762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9pPr>
          </a:lstStyle>
          <a:p>
            <a:pPr eaLnBrk="1" hangingPunct="1">
              <a:defRPr/>
            </a:pPr>
            <a:r>
              <a:rPr lang="en-US" altLang="zh-CN" kern="0" dirty="0" smtClean="0">
                <a:solidFill>
                  <a:schemeClr val="bg1"/>
                </a:solidFill>
              </a:rPr>
              <a:t>Content I --- Collider Ring</a:t>
            </a:r>
            <a:endParaRPr lang="zh-CN" altLang="en-US" kern="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4416" y="919998"/>
            <a:ext cx="11692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1.1 Main parameters update for High luminosity</a:t>
            </a:r>
            <a:endParaRPr lang="zh-CN" alt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24416" y="1336902"/>
            <a:ext cx="1169264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1.2 Accelerator Physics</a:t>
            </a:r>
            <a:endParaRPr lang="en-US" altLang="zh-CN" sz="2400" dirty="0" smtClean="0"/>
          </a:p>
          <a:p>
            <a:r>
              <a:rPr lang="en-US" altLang="zh-CN" sz="2400" dirty="0" smtClean="0"/>
              <a:t>       1.2.1 Bare lattice and dynamic aperture (arc region, straight section, IR)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1.2.2 Beam-beam effect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1.2.3 Collective instability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1.2.4 Injection &amp; Extraction scheme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1.2.5 Machine Detector Interface 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1.2.6 Beam loss and collimator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1.2.7 High Energy Synchrotron Radiation Source (SR wigglers and transporting lines)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1.2.8 </a:t>
            </a:r>
            <a:r>
              <a:rPr lang="en-US" altLang="zh-CN" sz="2400" dirty="0" smtClean="0">
                <a:solidFill>
                  <a:srgbClr val="FF0000"/>
                </a:solidFill>
              </a:rPr>
              <a:t>Self Polarization for Z </a:t>
            </a:r>
            <a:endParaRPr lang="en-US" altLang="zh-CN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432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2660"/>
    </mc:Choice>
    <mc:Fallback>
      <p:transition spd="slow" advTm="6266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2704"/>
            <a:ext cx="12192000" cy="762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9pPr>
          </a:lstStyle>
          <a:p>
            <a:pPr eaLnBrk="1" hangingPunct="1">
              <a:defRPr/>
            </a:pPr>
            <a:r>
              <a:rPr lang="en-US" altLang="zh-CN" kern="0" dirty="0" smtClean="0">
                <a:solidFill>
                  <a:schemeClr val="bg1"/>
                </a:solidFill>
              </a:rPr>
              <a:t>Content I --- Collider Ring</a:t>
            </a:r>
            <a:endParaRPr lang="zh-CN" altLang="en-US" kern="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93" y="1160420"/>
            <a:ext cx="1029145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1.3 Technical Systems</a:t>
            </a:r>
            <a:endParaRPr lang="en-US" altLang="zh-CN" sz="2400" dirty="0" smtClean="0"/>
          </a:p>
          <a:p>
            <a:r>
              <a:rPr lang="en-US" altLang="zh-CN" sz="2400" dirty="0" smtClean="0"/>
              <a:t>       1.3.1 Superconducting RF System (650M)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1.3.2 RF Power Source  and distribution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1.3.3 Room temperature </a:t>
            </a:r>
            <a:r>
              <a:rPr lang="en-US" altLang="zh-CN" sz="2400" dirty="0" smtClean="0"/>
              <a:t>magnets (dual aperture magnets)</a:t>
            </a:r>
            <a:endParaRPr lang="en-US" altLang="zh-CN" sz="2400" dirty="0" smtClean="0"/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1.3.4 Superconducting magnets in IR (SCQ, Solenoid)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1.3.5 RVC in MDI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1.3.5 Special Magnets (kickers, electro-static separators)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1.3.6 Vacuum System (chambers, valves, connectors)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1.3.7 Mechanical System</a:t>
            </a:r>
          </a:p>
          <a:p>
            <a:r>
              <a:rPr lang="en-US" altLang="zh-CN" sz="2800" dirty="0"/>
              <a:t> </a:t>
            </a:r>
            <a:r>
              <a:rPr lang="en-US" altLang="zh-CN" sz="2800" dirty="0" smtClean="0"/>
              <a:t>     </a:t>
            </a:r>
            <a:r>
              <a:rPr lang="en-US" altLang="zh-CN" sz="2400" dirty="0" smtClean="0"/>
              <a:t>1.3.8 Instrumentation &amp; Feedback system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1.3.9 Control System</a:t>
            </a:r>
          </a:p>
        </p:txBody>
      </p:sp>
    </p:spTree>
    <p:extLst>
      <p:ext uri="{BB962C8B-B14F-4D97-AF65-F5344CB8AC3E}">
        <p14:creationId xmlns:p14="http://schemas.microsoft.com/office/powerpoint/2010/main" val="1557965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4589"/>
    </mc:Choice>
    <mc:Fallback>
      <p:transition spd="slow" advTm="44589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0" y="2704"/>
            <a:ext cx="12192000" cy="762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ea typeface="楷体_GB2312" panose="02010609030101010101" pitchFamily="49" charset="-122"/>
              </a:defRPr>
            </a:lvl9pPr>
          </a:lstStyle>
          <a:p>
            <a:pPr eaLnBrk="1" hangingPunct="1">
              <a:defRPr/>
            </a:pPr>
            <a:r>
              <a:rPr lang="en-US" altLang="zh-CN" kern="0" dirty="0" smtClean="0">
                <a:solidFill>
                  <a:schemeClr val="bg1"/>
                </a:solidFill>
              </a:rPr>
              <a:t>Content II --- Booster</a:t>
            </a:r>
            <a:endParaRPr lang="zh-CN" altLang="en-US" kern="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4416" y="919998"/>
            <a:ext cx="11692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2.1 Main parameters update</a:t>
            </a:r>
            <a:endParaRPr lang="zh-CN" alt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24417" y="1443218"/>
            <a:ext cx="730751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2.2 Accelerator Physics</a:t>
            </a:r>
            <a:endParaRPr lang="en-US" altLang="zh-CN" sz="2400" dirty="0" smtClean="0"/>
          </a:p>
          <a:p>
            <a:r>
              <a:rPr lang="en-US" altLang="zh-CN" sz="2400" dirty="0" smtClean="0"/>
              <a:t>       2.2.1 Optics (arc region, straight section</a:t>
            </a:r>
            <a:r>
              <a:rPr lang="en-US" altLang="zh-CN" sz="2400" dirty="0" smtClean="0"/>
              <a:t>)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2.2.2 Error study</a:t>
            </a:r>
            <a:endParaRPr lang="en-US" altLang="zh-CN" sz="2400" dirty="0" smtClean="0"/>
          </a:p>
          <a:p>
            <a:r>
              <a:rPr lang="en-US" altLang="zh-CN" sz="2400" dirty="0" smtClean="0"/>
              <a:t>       </a:t>
            </a:r>
            <a:r>
              <a:rPr lang="en-US" altLang="zh-CN" sz="2400" dirty="0" smtClean="0"/>
              <a:t>2.2.3 </a:t>
            </a:r>
            <a:r>
              <a:rPr lang="en-US" altLang="zh-CN" sz="2400" dirty="0" smtClean="0"/>
              <a:t>Beam instability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</a:t>
            </a:r>
            <a:r>
              <a:rPr lang="en-US" altLang="zh-CN" sz="2400" dirty="0" smtClean="0"/>
              <a:t>2.2.4 </a:t>
            </a:r>
            <a:r>
              <a:rPr lang="en-US" altLang="zh-CN" sz="2400" dirty="0" smtClean="0"/>
              <a:t>Injection &amp; Extraction scheme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4416" y="3489807"/>
            <a:ext cx="794954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2.3 Technical Systems</a:t>
            </a:r>
            <a:endParaRPr lang="en-US" altLang="zh-CN" sz="2400" dirty="0" smtClean="0"/>
          </a:p>
          <a:p>
            <a:r>
              <a:rPr lang="en-US" altLang="zh-CN" sz="2400" dirty="0" smtClean="0"/>
              <a:t>       2.3.1 Superconducting RF System (1.3 GHz)</a:t>
            </a:r>
          </a:p>
          <a:p>
            <a:r>
              <a:rPr lang="en-US" altLang="zh-CN" sz="2400" dirty="0" smtClean="0"/>
              <a:t>       2.3.2 RF Power source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2.3.3 </a:t>
            </a:r>
            <a:r>
              <a:rPr lang="en-US" altLang="zh-CN" sz="2400" dirty="0" smtClean="0"/>
              <a:t>Magnets (weak field dipole)</a:t>
            </a:r>
            <a:endParaRPr lang="en-US" altLang="zh-CN" sz="2400" dirty="0" smtClean="0"/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2.3.4 Magnets Power Supplies 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2.3.5 Vacuum System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2.3.6 Instrumentation</a:t>
            </a:r>
          </a:p>
          <a:p>
            <a:r>
              <a:rPr lang="en-US" altLang="zh-CN" sz="2400" dirty="0"/>
              <a:t> </a:t>
            </a:r>
            <a:r>
              <a:rPr lang="en-US" altLang="zh-CN" sz="2400" dirty="0" smtClean="0"/>
              <a:t>      2.3.7 Mechanical System</a:t>
            </a:r>
          </a:p>
        </p:txBody>
      </p:sp>
    </p:spTree>
    <p:extLst>
      <p:ext uri="{BB962C8B-B14F-4D97-AF65-F5344CB8AC3E}">
        <p14:creationId xmlns:p14="http://schemas.microsoft.com/office/powerpoint/2010/main" val="2394027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9492"/>
    </mc:Choice>
    <mc:Fallback>
      <p:transition spd="slow" advTm="49492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850,&quot;width&quot;:15900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3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1963</TotalTime>
  <Words>1304</Words>
  <Application>Microsoft Office PowerPoint</Application>
  <PresentationFormat>Widescreen</PresentationFormat>
  <Paragraphs>214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Malgun Gothic</vt:lpstr>
      <vt:lpstr>等线</vt:lpstr>
      <vt:lpstr>等线 Light</vt:lpstr>
      <vt:lpstr>微软雅黑</vt:lpstr>
      <vt:lpstr>Arial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liyuhui</dc:creator>
  <cp:lastModifiedBy>liyuhui</cp:lastModifiedBy>
  <cp:revision>97</cp:revision>
  <dcterms:created xsi:type="dcterms:W3CDTF">2021-09-22T01:17:54Z</dcterms:created>
  <dcterms:modified xsi:type="dcterms:W3CDTF">2022-01-28T16:36:10Z</dcterms:modified>
</cp:coreProperties>
</file>