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60" r:id="rId1"/>
  </p:sldMasterIdLst>
  <p:notesMasterIdLst>
    <p:notesMasterId r:id="rId23"/>
  </p:notesMasterIdLst>
  <p:sldIdLst>
    <p:sldId id="310" r:id="rId2"/>
    <p:sldId id="311" r:id="rId3"/>
    <p:sldId id="312" r:id="rId4"/>
    <p:sldId id="339" r:id="rId5"/>
    <p:sldId id="313" r:id="rId6"/>
    <p:sldId id="319" r:id="rId7"/>
    <p:sldId id="335" r:id="rId8"/>
    <p:sldId id="346" r:id="rId9"/>
    <p:sldId id="337" r:id="rId10"/>
    <p:sldId id="336" r:id="rId11"/>
    <p:sldId id="338" r:id="rId12"/>
    <p:sldId id="344" r:id="rId13"/>
    <p:sldId id="347" r:id="rId14"/>
    <p:sldId id="345" r:id="rId15"/>
    <p:sldId id="342" r:id="rId16"/>
    <p:sldId id="343" r:id="rId17"/>
    <p:sldId id="348" r:id="rId18"/>
    <p:sldId id="328" r:id="rId19"/>
    <p:sldId id="340" r:id="rId20"/>
    <p:sldId id="341" r:id="rId21"/>
    <p:sldId id="349" r:id="rId2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MU Sans Serif" panose="02000603000000000000" pitchFamily="2" charset="0"/>
      <p:regular r:id="rId28"/>
      <p:bold r:id="rId29"/>
      <p:italic r:id="rId30"/>
      <p:boldItalic r:id="rId31"/>
    </p:embeddedFont>
    <p:embeddedFont>
      <p:font typeface="KaiTi" panose="02010609060101010101" pitchFamily="49" charset="-122"/>
      <p:regular r:id="rId32"/>
    </p:embeddedFont>
    <p:embeddedFont>
      <p:font typeface="Linux Biolinum" panose="02000503000000000000" pitchFamily="2" charset="0"/>
      <p:regular r:id="rId33"/>
      <p:bold r:id="rId34"/>
      <p: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9437FF"/>
    <a:srgbClr val="02CB09"/>
    <a:srgbClr val="FF7E79"/>
    <a:srgbClr val="FF9300"/>
    <a:srgbClr val="FF9091"/>
    <a:srgbClr val="F1F2EF"/>
    <a:srgbClr val="941100"/>
    <a:srgbClr val="FEFE49"/>
    <a:srgbClr val="0118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46"/>
    <p:restoredTop sz="91532"/>
  </p:normalViewPr>
  <p:slideViewPr>
    <p:cSldViewPr snapToGrid="0" snapToObjects="1">
      <p:cViewPr varScale="1">
        <p:scale>
          <a:sx n="134" d="100"/>
          <a:sy n="134" d="100"/>
        </p:scale>
        <p:origin x="192" y="296"/>
      </p:cViewPr>
      <p:guideLst/>
    </p:cSldViewPr>
  </p:slideViewPr>
  <p:outlineViewPr>
    <p:cViewPr>
      <p:scale>
        <a:sx n="33" d="100"/>
        <a:sy n="33" d="100"/>
      </p:scale>
      <p:origin x="0" y="-55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A6405B-00B8-3E4A-9AA6-3D774933F5DA}" type="datetimeFigureOut">
              <a:rPr lang="en-US" smtClean="0"/>
              <a:t>1/28/22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05A51-B7C2-5247-8E8B-2C8B87934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31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05A51-B7C2-5247-8E8B-2C8B8793421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67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05A51-B7C2-5247-8E8B-2C8B8793421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169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>
              <a:defRPr b="1" i="0" baseline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nux Biolinum" panose="02000503000000000000" pitchFamily="2" charset="0"/>
                <a:ea typeface="Microsoft YaHei" panose="020B0503020204020204" pitchFamily="34" charset="-122"/>
                <a:cs typeface="Linux Biolinum" panose="02000503000000000000" pitchFamily="2" charset="0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0" i="0" baseline="0">
                <a:solidFill>
                  <a:schemeClr val="tx1"/>
                </a:solidFill>
                <a:latin typeface="Linux Biolinum" panose="02000503000000000000" pitchFamily="2" charset="0"/>
                <a:ea typeface="Microsoft YaHei" panose="020B0503020204020204" pitchFamily="34" charset="-122"/>
                <a:cs typeface="Linux Biolinum" panose="02000503000000000000" pitchFamily="2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dirty="0"/>
              <a:t>Click to edit Master subtitle style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79388" y="6356352"/>
            <a:ext cx="2133600" cy="365125"/>
          </a:xfrm>
        </p:spPr>
        <p:txBody>
          <a:bodyPr/>
          <a:lstStyle>
            <a:lvl1pPr>
              <a:defRPr>
                <a:latin typeface="CMU Sans Serif" pitchFamily="2" charset="0"/>
                <a:cs typeface="CMU Sans Serif" pitchFamily="2" charset="0"/>
              </a:defRPr>
            </a:lvl1pPr>
          </a:lstStyle>
          <a:p>
            <a:r>
              <a:rPr lang="en-US"/>
              <a:t>22/10/2021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MU Sans Serif" pitchFamily="2" charset="0"/>
                <a:cs typeface="CMU Sans Serif" pitchFamily="2" charset="0"/>
              </a:defRPr>
            </a:lvl1pPr>
          </a:lstStyle>
          <a:p>
            <a:r>
              <a:rPr lang="en-US" altLang="zh-CN"/>
              <a:t>LHCb upgrade @ CLHCP 2020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831013" y="6356352"/>
            <a:ext cx="2133600" cy="365125"/>
          </a:xfrm>
        </p:spPr>
        <p:txBody>
          <a:bodyPr/>
          <a:lstStyle>
            <a:lvl1pPr>
              <a:defRPr>
                <a:latin typeface="CMU Sans Serif" pitchFamily="2" charset="0"/>
                <a:cs typeface="CMU Sans Serif" pitchFamily="2" charset="0"/>
              </a:defRPr>
            </a:lvl1pPr>
          </a:lstStyle>
          <a:p>
            <a:fld id="{566862BE-5619-7743-AF6C-700AF04A4E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22/10/2021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LHCb upgrade @ CLHCP 2020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6862BE-5619-7743-AF6C-700AF04A4E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22/10/2021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LHCb upgrade @ CLHCP 2020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6862BE-5619-7743-AF6C-700AF04A4E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>
            <a:normAutofit/>
          </a:bodyPr>
          <a:lstStyle>
            <a:lvl1pPr algn="l">
              <a:spcBef>
                <a:spcPts val="0"/>
              </a:spcBef>
              <a:spcAft>
                <a:spcPts val="450"/>
              </a:spcAft>
              <a:defRPr sz="2700" b="1" i="0" baseline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nux Biolinum" panose="02000503000000000000" pitchFamily="2" charset="0"/>
                <a:ea typeface="Microsoft YaHei" panose="020B0503020204020204" pitchFamily="34" charset="-122"/>
                <a:cs typeface="Linux Biolinum" panose="02000503000000000000" pitchFamily="2" charset="0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>
            <a:lvl1pPr>
              <a:spcBef>
                <a:spcPts val="0"/>
              </a:spcBef>
              <a:spcAft>
                <a:spcPts val="450"/>
              </a:spcAft>
              <a:defRPr sz="2000" baseline="0">
                <a:latin typeface="Linux Biolinum" panose="02000503000000000000" pitchFamily="2" charset="0"/>
                <a:ea typeface="Microsoft YaHei" panose="020B0503020204020204" pitchFamily="34" charset="-122"/>
                <a:cs typeface="CMU Sans Serif" pitchFamily="2" charset="0"/>
              </a:defRPr>
            </a:lvl1pPr>
            <a:lvl2pPr>
              <a:spcBef>
                <a:spcPts val="0"/>
              </a:spcBef>
              <a:spcAft>
                <a:spcPts val="450"/>
              </a:spcAft>
              <a:defRPr sz="1800" baseline="0">
                <a:latin typeface="Linux Biolinum" panose="02000503000000000000" pitchFamily="2" charset="0"/>
                <a:ea typeface="Linux Biolinum" panose="02000503000000000000" pitchFamily="2" charset="0"/>
                <a:cs typeface="Linux Biolinum" panose="02000503000000000000" pitchFamily="2" charset="0"/>
              </a:defRPr>
            </a:lvl2pPr>
            <a:lvl3pPr>
              <a:spcBef>
                <a:spcPts val="0"/>
              </a:spcBef>
              <a:spcAft>
                <a:spcPts val="450"/>
              </a:spcAft>
              <a:defRPr sz="1500" baseline="0">
                <a:latin typeface="CMU Sans Serif" pitchFamily="2" charset="0"/>
                <a:ea typeface="KaiTi" panose="02010609060101010101" pitchFamily="49" charset="-122"/>
                <a:cs typeface="CMU Sans Serif" pitchFamily="2" charset="0"/>
              </a:defRPr>
            </a:lvl3pPr>
            <a:lvl4pPr>
              <a:spcBef>
                <a:spcPts val="0"/>
              </a:spcBef>
              <a:spcAft>
                <a:spcPts val="450"/>
              </a:spcAft>
              <a:defRPr baseline="0">
                <a:latin typeface="CMU Sans Serif" pitchFamily="2" charset="0"/>
                <a:ea typeface="KaiTi" panose="02010609060101010101" pitchFamily="49" charset="-122"/>
                <a:cs typeface="CMU Sans Serif" pitchFamily="2" charset="0"/>
              </a:defRPr>
            </a:lvl4pPr>
            <a:lvl5pPr>
              <a:spcBef>
                <a:spcPts val="0"/>
              </a:spcBef>
              <a:spcAft>
                <a:spcPts val="450"/>
              </a:spcAft>
              <a:defRPr baseline="0">
                <a:latin typeface="CMU Sans Serif" pitchFamily="2" charset="0"/>
                <a:ea typeface="KaiTi" panose="02010609060101010101" pitchFamily="49" charset="-122"/>
                <a:cs typeface="CMU Sans Serif" pitchFamily="2" charset="0"/>
              </a:defRPr>
            </a:lvl5pPr>
          </a:lstStyle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79388" y="6356352"/>
            <a:ext cx="2133600" cy="365125"/>
          </a:xfrm>
        </p:spPr>
        <p:txBody>
          <a:bodyPr/>
          <a:lstStyle>
            <a:lvl1pPr>
              <a:defRPr>
                <a:solidFill>
                  <a:srgbClr val="0070C0"/>
                </a:solidFill>
                <a:latin typeface="CMU Sans Serif" pitchFamily="2" charset="0"/>
                <a:cs typeface="CMU Sans Serif" pitchFamily="2" charset="0"/>
              </a:defRPr>
            </a:lvl1pPr>
          </a:lstStyle>
          <a:p>
            <a:r>
              <a:rPr lang="en-US"/>
              <a:t>22/10/2021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  <a:latin typeface="CMU Sans Serif" pitchFamily="2" charset="0"/>
                <a:cs typeface="CMU Sans Serif" pitchFamily="2" charset="0"/>
              </a:defRPr>
            </a:lvl1pPr>
          </a:lstStyle>
          <a:p>
            <a:r>
              <a:rPr lang="en-US" altLang="zh-CN"/>
              <a:t>LHCb upgrade @ CLHCP 2020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831013" y="6356352"/>
            <a:ext cx="2133600" cy="365125"/>
          </a:xfrm>
        </p:spPr>
        <p:txBody>
          <a:bodyPr/>
          <a:lstStyle>
            <a:lvl1pPr>
              <a:defRPr>
                <a:solidFill>
                  <a:srgbClr val="0070C0"/>
                </a:solidFill>
                <a:latin typeface="CMU Sans Serif" pitchFamily="2" charset="0"/>
                <a:cs typeface="CMU Sans Serif" pitchFamily="2" charset="0"/>
              </a:defRPr>
            </a:lvl1pPr>
          </a:lstStyle>
          <a:p>
            <a:fld id="{566862BE-5619-7743-AF6C-700AF04A4E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 baseline="0"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22/10/2021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LHCb upgrade @ CLHCP 2020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6862BE-5619-7743-AF6C-700AF04A4E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lang="zh-CN" altLang="en-US" sz="2700" b="1" i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YaHei" panose="020B0503020204020204" pitchFamily="34" charset="-122"/>
                <a:cs typeface="Linux Biolinum" panose="02000503000000000000" pitchFamily="2" charset="0"/>
              </a:defRPr>
            </a:lvl1pPr>
          </a:lstStyle>
          <a:p>
            <a:pPr lvl="0" algn="l">
              <a:spcBef>
                <a:spcPts val="0"/>
              </a:spcBef>
              <a:spcAft>
                <a:spcPts val="450"/>
              </a:spcAft>
            </a:pPr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altLang="zh-CN" sz="2000">
                <a:latin typeface="Linux Biolinum" panose="02000503000000000000" pitchFamily="2" charset="0"/>
                <a:cs typeface="CMU Sans Serif" pitchFamily="2" charset="0"/>
              </a:defRPr>
            </a:lvl1pPr>
            <a:lvl2pPr>
              <a:defRPr lang="en-US" altLang="zh-CN" sz="1800">
                <a:latin typeface="Linux Biolinum" panose="02000503000000000000" pitchFamily="2" charset="0"/>
                <a:ea typeface="Linux Biolinum" panose="02000503000000000000" pitchFamily="2" charset="0"/>
                <a:cs typeface="Linux Biolinum" panose="02000503000000000000" pitchFamily="2" charset="0"/>
              </a:defRPr>
            </a:lvl2pPr>
            <a:lvl3pPr>
              <a:defRPr lang="en-US" altLang="zh-CN" sz="1500">
                <a:ea typeface="KaiTi" panose="02010609060101010101" pitchFamily="49" charset="-122"/>
                <a:cs typeface="CMU Sans Serif" pitchFamily="2" charset="0"/>
              </a:defRPr>
            </a:lvl3pPr>
            <a:lvl4pPr>
              <a:defRPr lang="en-US" altLang="zh-CN">
                <a:ea typeface="KaiTi" panose="02010609060101010101" pitchFamily="49" charset="-122"/>
                <a:cs typeface="CMU Sans Serif" pitchFamily="2" charset="0"/>
              </a:defRPr>
            </a:lvl4pPr>
            <a:lvl5pPr>
              <a:defRPr lang="zh-CN" altLang="en-US">
                <a:ea typeface="KaiTi" panose="02010609060101010101" pitchFamily="49" charset="-122"/>
                <a:cs typeface="CMU Sans Serif" pitchFamily="2" charset="0"/>
              </a:defRPr>
            </a:lvl5pPr>
          </a:lstStyle>
          <a:p>
            <a:pPr lvl="0">
              <a:spcBef>
                <a:spcPts val="0"/>
              </a:spcBef>
              <a:spcAft>
                <a:spcPts val="450"/>
              </a:spcAft>
            </a:pPr>
            <a:r>
              <a:rPr lang="en-US" altLang="zh-CN" dirty="0"/>
              <a:t>Click to edit Master text styles</a:t>
            </a:r>
          </a:p>
          <a:p>
            <a:pPr lvl="1">
              <a:spcBef>
                <a:spcPts val="0"/>
              </a:spcBef>
              <a:spcAft>
                <a:spcPts val="450"/>
              </a:spcAft>
            </a:pPr>
            <a:r>
              <a:rPr lang="en-US" altLang="zh-CN" dirty="0"/>
              <a:t>Second level</a:t>
            </a:r>
          </a:p>
          <a:p>
            <a:pPr lvl="2">
              <a:spcBef>
                <a:spcPts val="0"/>
              </a:spcBef>
              <a:spcAft>
                <a:spcPts val="450"/>
              </a:spcAft>
            </a:pPr>
            <a:r>
              <a:rPr lang="en-US" altLang="zh-CN" dirty="0"/>
              <a:t>Third level</a:t>
            </a:r>
          </a:p>
          <a:p>
            <a:pPr lvl="3">
              <a:spcBef>
                <a:spcPts val="0"/>
              </a:spcBef>
              <a:spcAft>
                <a:spcPts val="450"/>
              </a:spcAft>
            </a:pPr>
            <a:r>
              <a:rPr lang="en-US" altLang="zh-CN" dirty="0"/>
              <a:t>Fourth level</a:t>
            </a:r>
          </a:p>
          <a:p>
            <a:pPr lvl="4">
              <a:spcBef>
                <a:spcPts val="0"/>
              </a:spcBef>
              <a:spcAft>
                <a:spcPts val="450"/>
              </a:spcAft>
            </a:pPr>
            <a:r>
              <a:rPr lang="en-US" altLang="zh-CN" dirty="0"/>
              <a:t>Fifth level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altLang="zh-CN" sz="2000">
                <a:latin typeface="Linux Biolinum" panose="02000503000000000000" pitchFamily="2" charset="0"/>
                <a:cs typeface="CMU Sans Serif" pitchFamily="2" charset="0"/>
              </a:defRPr>
            </a:lvl1pPr>
            <a:lvl2pPr>
              <a:defRPr lang="en-US" altLang="zh-CN" sz="1800">
                <a:latin typeface="Linux Biolinum" panose="02000503000000000000" pitchFamily="2" charset="0"/>
                <a:ea typeface="Linux Biolinum" panose="02000503000000000000" pitchFamily="2" charset="0"/>
                <a:cs typeface="Linux Biolinum" panose="02000503000000000000" pitchFamily="2" charset="0"/>
              </a:defRPr>
            </a:lvl2pPr>
            <a:lvl3pPr>
              <a:defRPr lang="en-US" altLang="zh-CN" sz="1500">
                <a:ea typeface="KaiTi" panose="02010609060101010101" pitchFamily="49" charset="-122"/>
                <a:cs typeface="CMU Sans Serif" pitchFamily="2" charset="0"/>
              </a:defRPr>
            </a:lvl3pPr>
            <a:lvl4pPr>
              <a:defRPr lang="en-US" altLang="zh-CN">
                <a:ea typeface="KaiTi" panose="02010609060101010101" pitchFamily="49" charset="-122"/>
                <a:cs typeface="CMU Sans Serif" pitchFamily="2" charset="0"/>
              </a:defRPr>
            </a:lvl4pPr>
            <a:lvl5pPr>
              <a:defRPr lang="zh-CN" altLang="en-US">
                <a:ea typeface="KaiTi" panose="02010609060101010101" pitchFamily="49" charset="-122"/>
                <a:cs typeface="CMU Sans Serif" pitchFamily="2" charset="0"/>
              </a:defRPr>
            </a:lvl5pPr>
          </a:lstStyle>
          <a:p>
            <a:pPr lvl="0">
              <a:spcBef>
                <a:spcPts val="0"/>
              </a:spcBef>
              <a:spcAft>
                <a:spcPts val="450"/>
              </a:spcAft>
            </a:pPr>
            <a:r>
              <a:rPr lang="en-US" altLang="zh-CN" dirty="0"/>
              <a:t>Click to edit Master text styles</a:t>
            </a:r>
          </a:p>
          <a:p>
            <a:pPr lvl="1">
              <a:spcBef>
                <a:spcPts val="0"/>
              </a:spcBef>
              <a:spcAft>
                <a:spcPts val="450"/>
              </a:spcAft>
            </a:pPr>
            <a:r>
              <a:rPr lang="en-US" altLang="zh-CN" dirty="0"/>
              <a:t>Second level</a:t>
            </a:r>
          </a:p>
          <a:p>
            <a:pPr lvl="2">
              <a:spcBef>
                <a:spcPts val="0"/>
              </a:spcBef>
              <a:spcAft>
                <a:spcPts val="450"/>
              </a:spcAft>
            </a:pPr>
            <a:r>
              <a:rPr lang="en-US" altLang="zh-CN" dirty="0"/>
              <a:t>Third level</a:t>
            </a:r>
          </a:p>
          <a:p>
            <a:pPr lvl="3">
              <a:spcBef>
                <a:spcPts val="0"/>
              </a:spcBef>
              <a:spcAft>
                <a:spcPts val="450"/>
              </a:spcAft>
            </a:pPr>
            <a:r>
              <a:rPr lang="en-US" altLang="zh-CN" dirty="0"/>
              <a:t>Fourth level</a:t>
            </a:r>
          </a:p>
          <a:p>
            <a:pPr lvl="4">
              <a:spcBef>
                <a:spcPts val="0"/>
              </a:spcBef>
              <a:spcAft>
                <a:spcPts val="450"/>
              </a:spcAft>
            </a:pPr>
            <a:r>
              <a:rPr lang="en-US" altLang="zh-CN" dirty="0"/>
              <a:t>Fifth level</a:t>
            </a:r>
            <a:endParaRPr lang="zh-CN" altLang="en-US" dirty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22/10/2021</a:t>
            </a: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LHCb upgrade @ CLHCP 2020</a:t>
            </a:r>
            <a:endParaRPr 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6862BE-5619-7743-AF6C-700AF04A4E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22/10/2021</a:t>
            </a: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LHCb upgrade @ CLHCP 2020</a:t>
            </a:r>
            <a:endParaRPr 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6862BE-5619-7743-AF6C-700AF04A4E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22/10/2021</a:t>
            </a: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LHCb upgrade @ CLHCP 2020</a:t>
            </a:r>
            <a:endParaRPr 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6862BE-5619-7743-AF6C-700AF04A4E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22/10/2021</a:t>
            </a: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LHCb upgrade @ CLHCP 2020</a:t>
            </a:r>
            <a:endParaRPr 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6862BE-5619-7743-AF6C-700AF04A4E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22/10/2021</a:t>
            </a: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LHCb upgrade @ CLHCP 2020</a:t>
            </a:r>
            <a:endParaRPr 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6862BE-5619-7743-AF6C-700AF04A4E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altLang="zh-CN" noProof="0"/>
              <a:t>Drag picture to placeholder or click icon to add</a:t>
            </a:r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22/10/2021</a:t>
            </a: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LHCb upgrade @ CLHCP 2020</a:t>
            </a:r>
            <a:endParaRPr 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6862BE-5619-7743-AF6C-700AF04A4E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2"/>
            <a:ext cx="9144000" cy="1196975"/>
          </a:xfrm>
          <a:prstGeom prst="rect">
            <a:avLst/>
          </a:prstGeom>
          <a:gradFill flip="none" rotWithShape="1">
            <a:gsLst>
              <a:gs pos="0">
                <a:srgbClr val="BA9BCC"/>
              </a:gs>
              <a:gs pos="0">
                <a:schemeClr val="accent6">
                  <a:lumMod val="40000"/>
                  <a:lumOff val="60000"/>
                </a:schemeClr>
              </a:gs>
              <a:gs pos="5200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/>
          </a:p>
        </p:txBody>
      </p:sp>
      <p:sp>
        <p:nvSpPr>
          <p:cNvPr id="1027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8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r>
              <a:rPr lang="en-US"/>
              <a:t>22/10/2021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r>
              <a:rPr lang="en-US" altLang="zh-CN"/>
              <a:t>LHCb upgrade @ CLHCP 2020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fld id="{566862BE-5619-7743-AF6C-700AF04A4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643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300" kern="1200" baseline="0">
          <a:solidFill>
            <a:schemeClr val="tx1"/>
          </a:solidFill>
          <a:latin typeface="Linux Biolinum" panose="02000503000000000000" pitchFamily="2" charset="0"/>
          <a:ea typeface="黑体-简" pitchFamily="2" charset="-128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rgbClr val="7E4E99"/>
        </a:buClr>
        <a:buSzPct val="50000"/>
        <a:buBlip>
          <a:blip r:embed="rId13"/>
        </a:buBlip>
        <a:defRPr sz="2400" kern="1200" baseline="0">
          <a:solidFill>
            <a:schemeClr val="tx1"/>
          </a:solidFill>
          <a:latin typeface="CMU Sans Serif" panose="02000603000000000000" pitchFamily="2" charset="0"/>
          <a:ea typeface="Microsoft YaHei" panose="020B0503020204020204" pitchFamily="34" charset="-122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lr>
          <a:srgbClr val="7E4E99"/>
        </a:buClr>
        <a:buSzPct val="50000"/>
        <a:buFont typeface="Wingdings" charset="2"/>
        <a:buChar char="l"/>
        <a:defRPr sz="2100" kern="1200" baseline="0">
          <a:solidFill>
            <a:schemeClr val="tx1"/>
          </a:solidFill>
          <a:latin typeface="CMU Sans Serif" panose="02000603000000000000" pitchFamily="2" charset="0"/>
          <a:ea typeface="Microsoft YaHei" panose="020B0503020204020204" pitchFamily="34" charset="-122"/>
          <a:cs typeface="+mn-cs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lr>
          <a:srgbClr val="7E4E99"/>
        </a:buClr>
        <a:buFont typeface="Arial" charset="0"/>
        <a:buChar char="•"/>
        <a:defRPr sz="1800" kern="1200" baseline="0">
          <a:solidFill>
            <a:schemeClr val="tx1"/>
          </a:solidFill>
          <a:latin typeface="CMU Sans Serif" panose="02000603000000000000" pitchFamily="2" charset="0"/>
          <a:ea typeface="Microsoft YaHei" panose="020B0503020204020204" pitchFamily="34" charset="-122"/>
          <a:cs typeface="+mn-cs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500" kern="1200" baseline="0">
          <a:solidFill>
            <a:schemeClr val="tx1"/>
          </a:solidFill>
          <a:latin typeface="CMU Sans Serif" panose="02000603000000000000" pitchFamily="2" charset="0"/>
          <a:ea typeface="Microsoft YaHei" panose="020B0503020204020204" pitchFamily="34" charset="-122"/>
          <a:cs typeface="+mn-cs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500" kern="1200" baseline="0">
          <a:solidFill>
            <a:schemeClr val="tx1"/>
          </a:solidFill>
          <a:latin typeface="CMU Sans Serif" panose="02000603000000000000" pitchFamily="2" charset="0"/>
          <a:ea typeface="Microsoft YaHei" panose="020B0503020204020204" pitchFamily="34" charset="-122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D7DC491-3816-D446-A396-026BB510A8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1241600"/>
            <a:ext cx="7772400" cy="1470025"/>
          </a:xfrm>
        </p:spPr>
        <p:txBody>
          <a:bodyPr/>
          <a:lstStyle/>
          <a:p>
            <a:r>
              <a:rPr lang="en-US" altLang="zh-CN" sz="3200" dirty="0"/>
              <a:t>Status of the Silicon Tracker</a:t>
            </a:r>
            <a:endParaRPr lang="en-US" sz="3200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42107AC-6B53-264F-869E-E8D45181BD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598" y="2796967"/>
            <a:ext cx="6748273" cy="911711"/>
          </a:xfrm>
        </p:spPr>
        <p:txBody>
          <a:bodyPr/>
          <a:lstStyle/>
          <a:p>
            <a:r>
              <a:rPr lang="en-US" altLang="zh-CN" dirty="0" err="1"/>
              <a:t>Yiming</a:t>
            </a:r>
            <a:r>
              <a:rPr lang="en-US" altLang="zh-CN" dirty="0"/>
              <a:t> Li (IHEP, CAS)</a:t>
            </a:r>
          </a:p>
          <a:p>
            <a:r>
              <a:rPr lang="en-US" dirty="0"/>
              <a:t>On behalf of the CEPC silicon tracker community</a:t>
            </a:r>
          </a:p>
        </p:txBody>
      </p:sp>
      <p:sp>
        <p:nvSpPr>
          <p:cNvPr id="8" name="Subtitle 6">
            <a:extLst>
              <a:ext uri="{FF2B5EF4-FFF2-40B4-BE49-F238E27FC236}">
                <a16:creationId xmlns:a16="http://schemas.microsoft.com/office/drawing/2014/main" id="{1834DC96-31A0-2646-8BCE-D2532F114060}"/>
              </a:ext>
            </a:extLst>
          </p:cNvPr>
          <p:cNvSpPr txBox="1">
            <a:spLocks/>
          </p:cNvSpPr>
          <p:nvPr/>
        </p:nvSpPr>
        <p:spPr bwMode="auto">
          <a:xfrm>
            <a:off x="244463" y="5641647"/>
            <a:ext cx="8552329" cy="636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E4E99"/>
              </a:buClr>
              <a:buSzPct val="50000"/>
              <a:buNone/>
              <a:defRPr sz="2400" b="0" i="0" kern="1200" baseline="0">
                <a:solidFill>
                  <a:schemeClr val="tx1"/>
                </a:solidFill>
                <a:latin typeface="Linux Biolinum" panose="02000503000000000000" pitchFamily="2" charset="0"/>
                <a:ea typeface="Microsoft YaHei" panose="020B0503020204020204" pitchFamily="34" charset="-122"/>
                <a:cs typeface="Linux Biolinum" panose="02000503000000000000" pitchFamily="2" charset="0"/>
              </a:defRPr>
            </a:lvl1pPr>
            <a:lvl2pPr marL="3429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E4E99"/>
              </a:buClr>
              <a:buSzPct val="50000"/>
              <a:buFont typeface="Wingdings" charset="2"/>
              <a:buNone/>
              <a:defRPr sz="2100" kern="1200" baseline="0">
                <a:solidFill>
                  <a:schemeClr val="tx1">
                    <a:tint val="75000"/>
                  </a:schemeClr>
                </a:solidFill>
                <a:latin typeface="CMU Sans Serif" panose="02000603000000000000" pitchFamily="2" charset="0"/>
                <a:ea typeface="Microsoft YaHei" panose="020B0503020204020204" pitchFamily="34" charset="-122"/>
                <a:cs typeface="+mn-cs"/>
              </a:defRPr>
            </a:lvl2pPr>
            <a:lvl3pPr marL="6858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E4E99"/>
              </a:buClr>
              <a:buFont typeface="Arial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CMU Sans Serif" panose="02000603000000000000" pitchFamily="2" charset="0"/>
                <a:ea typeface="Microsoft YaHei" panose="020B0503020204020204" pitchFamily="34" charset="-122"/>
                <a:cs typeface="+mn-cs"/>
              </a:defRPr>
            </a:lvl3pPr>
            <a:lvl4pPr marL="10287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500" kern="1200" baseline="0">
                <a:solidFill>
                  <a:schemeClr val="tx1">
                    <a:tint val="75000"/>
                  </a:schemeClr>
                </a:solidFill>
                <a:latin typeface="CMU Sans Serif" panose="02000603000000000000" pitchFamily="2" charset="0"/>
                <a:ea typeface="Microsoft YaHei" panose="020B0503020204020204" pitchFamily="34" charset="-122"/>
                <a:cs typeface="+mn-cs"/>
              </a:defRPr>
            </a:lvl4pPr>
            <a:lvl5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500" kern="1200" baseline="0">
                <a:solidFill>
                  <a:schemeClr val="tx1">
                    <a:tint val="75000"/>
                  </a:schemeClr>
                </a:solidFill>
                <a:latin typeface="CMU Sans Serif" panose="02000603000000000000" pitchFamily="2" charset="0"/>
                <a:ea typeface="Microsoft YaHei" panose="020B0503020204020204" pitchFamily="34" charset="-122"/>
                <a:cs typeface="+mn-cs"/>
              </a:defRPr>
            </a:lvl5pPr>
            <a:lvl6pPr marL="1714500" indent="0" algn="ctr" defTabSz="685800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CEPC Day, 29 Jan 2022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866341-21A5-4E43-A4BF-B50F3C642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295" y="4270950"/>
            <a:ext cx="1512944" cy="9880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5F4C26-DF4B-8945-B0B0-136DA599D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240" y="4270951"/>
            <a:ext cx="1682934" cy="98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268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B93C2-E8C3-4C47-9440-9725596D7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</a:t>
            </a:r>
            <a:r>
              <a:rPr lang="en-US" dirty="0" err="1"/>
              <a:t>testbeam</a:t>
            </a: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6D766-B865-0A44-80B7-75CBC3C6C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38324"/>
            <a:ext cx="5276850" cy="4287839"/>
          </a:xfrm>
        </p:spPr>
        <p:txBody>
          <a:bodyPr/>
          <a:lstStyle/>
          <a:p>
            <a:r>
              <a:rPr lang="en-US" dirty="0"/>
              <a:t>Motivation: </a:t>
            </a:r>
          </a:p>
          <a:p>
            <a:pPr lvl="1"/>
            <a:r>
              <a:rPr lang="en-US" dirty="0"/>
              <a:t>Ultimate test of a sensor system</a:t>
            </a:r>
          </a:p>
          <a:p>
            <a:pPr lvl="1"/>
            <a:r>
              <a:rPr lang="en-US" dirty="0"/>
              <a:t>Measure efficiency and position resolution</a:t>
            </a:r>
          </a:p>
          <a:p>
            <a:pPr lvl="1"/>
            <a:r>
              <a:rPr lang="en-US" dirty="0"/>
              <a:t>Study performance with angled tracks</a:t>
            </a:r>
          </a:p>
          <a:p>
            <a:pPr lvl="1"/>
            <a:endParaRPr lang="en-US" dirty="0"/>
          </a:p>
          <a:p>
            <a:r>
              <a:rPr lang="en-US" dirty="0"/>
              <a:t>Beam time at DESY booked for 4</a:t>
            </a:r>
            <a:r>
              <a:rPr lang="en-US" baseline="30000" dirty="0"/>
              <a:t>th</a:t>
            </a:r>
            <a:r>
              <a:rPr lang="en-US" dirty="0"/>
              <a:t> April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1DE5C-D71F-0540-83F8-20C15C65B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22/10/2021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E151D5-E150-5044-898F-F643377F9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862BE-5619-7743-AF6C-700AF04A4E3D}" type="slidenum">
              <a:rPr lang="en-US" smtClean="0"/>
              <a:t>10</a:t>
            </a:fld>
            <a:endParaRPr lang="en-US" dirty="0"/>
          </a:p>
        </p:txBody>
      </p:sp>
      <p:pic>
        <p:nvPicPr>
          <p:cNvPr id="6" name="Picture 4" descr="Cartoon showing the TimePix3 telescope [7] used to study the UT sensors. |  Download Scientific Diagram">
            <a:extLst>
              <a:ext uri="{FF2B5EF4-FFF2-40B4-BE49-F238E27FC236}">
                <a16:creationId xmlns:a16="http://schemas.microsoft.com/office/drawing/2014/main" id="{94D4F2A9-3784-7444-AE8F-3C91468FD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5" y="1838324"/>
            <a:ext cx="3248025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21D61A-6D55-A441-82FA-48FD3431A5E0}"/>
              </a:ext>
            </a:extLst>
          </p:cNvPr>
          <p:cNvSpPr txBox="1"/>
          <p:nvPr/>
        </p:nvSpPr>
        <p:spPr>
          <a:xfrm>
            <a:off x="5824183" y="5375423"/>
            <a:ext cx="2073630" cy="461665"/>
          </a:xfrm>
          <a:prstGeom prst="rect">
            <a:avLst/>
          </a:prstGeom>
          <a:noFill/>
          <a:ln w="25400">
            <a:noFill/>
          </a:ln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/>
              <a:t>Jaap </a:t>
            </a:r>
            <a:r>
              <a:rPr lang="en-US" sz="1200" i="1" dirty="0" err="1"/>
              <a:t>Veltuis</a:t>
            </a:r>
            <a:r>
              <a:rPr lang="en-US" sz="1200" i="1" dirty="0"/>
              <a:t>, talk at </a:t>
            </a:r>
            <a:r>
              <a:rPr lang="en-US" sz="1200" i="1" dirty="0" err="1"/>
              <a:t>SiTracker</a:t>
            </a:r>
            <a:r>
              <a:rPr lang="en-US" sz="1200" i="1" dirty="0"/>
              <a:t> meeting 20 Jan 2022</a:t>
            </a:r>
          </a:p>
        </p:txBody>
      </p:sp>
    </p:spTree>
    <p:extLst>
      <p:ext uri="{BB962C8B-B14F-4D97-AF65-F5344CB8AC3E}">
        <p14:creationId xmlns:p14="http://schemas.microsoft.com/office/powerpoint/2010/main" val="111349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CC62E-F5E5-174F-8E2D-7044A598C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DUT configuration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C08C0-75FC-8941-A4DF-642A2FA76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4143375" cy="2589127"/>
          </a:xfrm>
        </p:spPr>
        <p:txBody>
          <a:bodyPr/>
          <a:lstStyle/>
          <a:p>
            <a:r>
              <a:rPr lang="en-US" sz="1800" dirty="0"/>
              <a:t>KIT produced telescope cards carrying 4 sensors with ~2.5 cm spacing</a:t>
            </a:r>
          </a:p>
          <a:p>
            <a:r>
              <a:rPr lang="en-US" sz="1800" dirty="0"/>
              <a:t>Two stations of 4-sensors in zipper configuration – closest as possible</a:t>
            </a:r>
          </a:p>
          <a:p>
            <a:r>
              <a:rPr lang="en-US" sz="1800" dirty="0"/>
              <a:t>No need for trigger: each sensor provides hits and time stamps</a:t>
            </a:r>
          </a:p>
          <a:p>
            <a:r>
              <a:rPr lang="en-US" sz="1800" dirty="0"/>
              <a:t>Test setup being assembled by Bristol/Edinburgh/Lancaster</a:t>
            </a:r>
          </a:p>
          <a:p>
            <a:endParaRPr lang="en-US" sz="1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7747F6-D47B-F147-BC8E-9C0ECC579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22/10/2021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522AE3-6B41-E945-A57E-2D82BF67C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862BE-5619-7743-AF6C-700AF04A4E3D}" type="slidenum">
              <a:rPr lang="en-US" smtClean="0"/>
              <a:t>11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A59DC9B-3820-6A47-B514-CB1E3CCA2F58}"/>
              </a:ext>
            </a:extLst>
          </p:cNvPr>
          <p:cNvGrpSpPr/>
          <p:nvPr/>
        </p:nvGrpSpPr>
        <p:grpSpPr>
          <a:xfrm>
            <a:off x="5743573" y="1354290"/>
            <a:ext cx="2757054" cy="4052631"/>
            <a:chOff x="6256815" y="955864"/>
            <a:chExt cx="2044214" cy="300481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33F20DD-D409-5445-881C-F960E7023507}"/>
                </a:ext>
              </a:extLst>
            </p:cNvPr>
            <p:cNvGrpSpPr/>
            <p:nvPr/>
          </p:nvGrpSpPr>
          <p:grpSpPr>
            <a:xfrm>
              <a:off x="6528432" y="1556971"/>
              <a:ext cx="1500981" cy="1802973"/>
              <a:chOff x="6375400" y="1630681"/>
              <a:chExt cx="1500981" cy="180297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997A4252-8BA6-1C45-B2A5-561B621DA3C0}"/>
                  </a:ext>
                </a:extLst>
              </p:cNvPr>
              <p:cNvGrpSpPr/>
              <p:nvPr/>
            </p:nvGrpSpPr>
            <p:grpSpPr>
              <a:xfrm>
                <a:off x="6375400" y="1630681"/>
                <a:ext cx="977900" cy="1551937"/>
                <a:chOff x="6375400" y="1630681"/>
                <a:chExt cx="977900" cy="1551937"/>
              </a:xfrm>
            </p:grpSpPr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A94C8FBA-9826-304E-9453-9374DED44C81}"/>
                    </a:ext>
                  </a:extLst>
                </p:cNvPr>
                <p:cNvSpPr/>
                <p:nvPr/>
              </p:nvSpPr>
              <p:spPr>
                <a:xfrm>
                  <a:off x="6375400" y="1630681"/>
                  <a:ext cx="977900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2C20E400-EC33-124F-9ADB-E0B82A9CC761}"/>
                    </a:ext>
                  </a:extLst>
                </p:cNvPr>
                <p:cNvSpPr/>
                <p:nvPr/>
              </p:nvSpPr>
              <p:spPr>
                <a:xfrm>
                  <a:off x="6375400" y="2132754"/>
                  <a:ext cx="977900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63BF3382-F48B-8A47-BD93-EDF6D8FD9C93}"/>
                    </a:ext>
                  </a:extLst>
                </p:cNvPr>
                <p:cNvSpPr/>
                <p:nvPr/>
              </p:nvSpPr>
              <p:spPr>
                <a:xfrm>
                  <a:off x="6375400" y="2634827"/>
                  <a:ext cx="977900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BFB2409D-EC84-BE4B-89EE-C330C2E45777}"/>
                    </a:ext>
                  </a:extLst>
                </p:cNvPr>
                <p:cNvSpPr/>
                <p:nvPr/>
              </p:nvSpPr>
              <p:spPr>
                <a:xfrm>
                  <a:off x="6375400" y="3136899"/>
                  <a:ext cx="977900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3DEF61CA-C1FE-8F48-8394-5580C5D744B0}"/>
                  </a:ext>
                </a:extLst>
              </p:cNvPr>
              <p:cNvGrpSpPr/>
              <p:nvPr/>
            </p:nvGrpSpPr>
            <p:grpSpPr>
              <a:xfrm>
                <a:off x="6898481" y="1881717"/>
                <a:ext cx="977900" cy="1551937"/>
                <a:chOff x="6375400" y="1630681"/>
                <a:chExt cx="977900" cy="1551937"/>
              </a:xfrm>
              <a:solidFill>
                <a:srgbClr val="C00000"/>
              </a:solidFill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E8821959-0CB2-0C42-9924-3D22AA7ED7A6}"/>
                    </a:ext>
                  </a:extLst>
                </p:cNvPr>
                <p:cNvSpPr/>
                <p:nvPr/>
              </p:nvSpPr>
              <p:spPr>
                <a:xfrm>
                  <a:off x="6375400" y="1630681"/>
                  <a:ext cx="977900" cy="45719"/>
                </a:xfrm>
                <a:prstGeom prst="rect">
                  <a:avLst/>
                </a:prstGeom>
                <a:grpFill/>
                <a:ln>
                  <a:solidFill>
                    <a:srgbClr val="C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BFFEA7B7-D733-E44A-ADAD-FA1C8A877C17}"/>
                    </a:ext>
                  </a:extLst>
                </p:cNvPr>
                <p:cNvSpPr/>
                <p:nvPr/>
              </p:nvSpPr>
              <p:spPr>
                <a:xfrm>
                  <a:off x="6375400" y="2132754"/>
                  <a:ext cx="977900" cy="45719"/>
                </a:xfrm>
                <a:prstGeom prst="rect">
                  <a:avLst/>
                </a:prstGeom>
                <a:grpFill/>
                <a:ln>
                  <a:solidFill>
                    <a:srgbClr val="C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E64E8CBE-9375-504F-8871-CFCCB0547749}"/>
                    </a:ext>
                  </a:extLst>
                </p:cNvPr>
                <p:cNvSpPr/>
                <p:nvPr/>
              </p:nvSpPr>
              <p:spPr>
                <a:xfrm>
                  <a:off x="6375400" y="2634827"/>
                  <a:ext cx="977900" cy="45719"/>
                </a:xfrm>
                <a:prstGeom prst="rect">
                  <a:avLst/>
                </a:prstGeom>
                <a:grpFill/>
                <a:ln>
                  <a:solidFill>
                    <a:srgbClr val="C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6824F0B8-F2C9-8249-B95F-4355FAFB5552}"/>
                    </a:ext>
                  </a:extLst>
                </p:cNvPr>
                <p:cNvSpPr/>
                <p:nvPr/>
              </p:nvSpPr>
              <p:spPr>
                <a:xfrm>
                  <a:off x="6375400" y="3136899"/>
                  <a:ext cx="977900" cy="45719"/>
                </a:xfrm>
                <a:prstGeom prst="rect">
                  <a:avLst/>
                </a:prstGeom>
                <a:grpFill/>
                <a:ln>
                  <a:solidFill>
                    <a:srgbClr val="C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1C92C12-379F-7245-B17D-FAB1363E0E80}"/>
                </a:ext>
              </a:extLst>
            </p:cNvPr>
            <p:cNvSpPr txBox="1"/>
            <p:nvPr/>
          </p:nvSpPr>
          <p:spPr>
            <a:xfrm>
              <a:off x="6256815" y="955864"/>
              <a:ext cx="2044214" cy="369332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Telescope module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FF2FC76-143B-5649-A5D4-C4C027CD0C56}"/>
                </a:ext>
              </a:extLst>
            </p:cNvPr>
            <p:cNvSpPr txBox="1"/>
            <p:nvPr/>
          </p:nvSpPr>
          <p:spPr>
            <a:xfrm>
              <a:off x="6256815" y="3591350"/>
              <a:ext cx="2044214" cy="369332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Telescope module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B1865398-7A29-E543-AC2A-175C7CB57F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43" r="11866" b="12538"/>
          <a:stretch/>
        </p:blipFill>
        <p:spPr>
          <a:xfrm>
            <a:off x="921932" y="3888718"/>
            <a:ext cx="3857108" cy="24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387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D4A1A-2AAF-2C46-9DF9-B004ED0EA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sensor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BE362-086C-E046-BDC5-717A749F8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4362450" cy="4857403"/>
          </a:xfrm>
        </p:spPr>
        <p:txBody>
          <a:bodyPr/>
          <a:lstStyle/>
          <a:p>
            <a:r>
              <a:rPr lang="en-US" dirty="0"/>
              <a:t>Improved sensor designs for tracking at electron colliders </a:t>
            </a:r>
          </a:p>
          <a:p>
            <a:pPr lvl="1"/>
            <a:r>
              <a:rPr lang="en-US" dirty="0"/>
              <a:t>Joint engineering run with </a:t>
            </a:r>
            <a:r>
              <a:rPr lang="en-US" dirty="0" err="1"/>
              <a:t>LHCb</a:t>
            </a:r>
            <a:r>
              <a:rPr lang="en-US" dirty="0"/>
              <a:t> 2020</a:t>
            </a:r>
          </a:p>
          <a:p>
            <a:pPr lvl="1"/>
            <a:r>
              <a:rPr lang="en-US" dirty="0"/>
              <a:t>Designs for CLIC, CEPC, DESY telescope upgrade (TELEPIX)</a:t>
            </a:r>
          </a:p>
          <a:p>
            <a:pPr lvl="1"/>
            <a:r>
              <a:rPr lang="en-US" dirty="0"/>
              <a:t>Pixels 25µm X 165µm</a:t>
            </a:r>
          </a:p>
          <a:p>
            <a:r>
              <a:rPr lang="en-US" dirty="0"/>
              <a:t>Key improvement</a:t>
            </a:r>
          </a:p>
          <a:p>
            <a:pPr lvl="1"/>
            <a:r>
              <a:rPr lang="en-US" dirty="0"/>
              <a:t>Reduced pixel size</a:t>
            </a:r>
          </a:p>
          <a:p>
            <a:pPr lvl="1"/>
            <a:r>
              <a:rPr lang="en-US" dirty="0"/>
              <a:t>Different amplifier/comparator types</a:t>
            </a:r>
          </a:p>
          <a:p>
            <a:pPr lvl="1"/>
            <a:r>
              <a:rPr lang="en-US" dirty="0"/>
              <a:t>Reduced power consumption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D364A-D915-764E-9D7C-F7FE72A10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22/10/2021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61B694-045E-2A49-B66E-CC5A589AA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862BE-5619-7743-AF6C-700AF04A4E3D}" type="slidenum">
              <a:rPr lang="en-US" smtClean="0"/>
              <a:t>12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E2AD9B-C274-F64E-AE19-660C68DE815B}"/>
              </a:ext>
            </a:extLst>
          </p:cNvPr>
          <p:cNvSpPr txBox="1"/>
          <p:nvPr/>
        </p:nvSpPr>
        <p:spPr>
          <a:xfrm>
            <a:off x="5381773" y="6077249"/>
            <a:ext cx="2914502" cy="461665"/>
          </a:xfrm>
          <a:prstGeom prst="rect">
            <a:avLst/>
          </a:prstGeom>
          <a:noFill/>
          <a:ln w="25400">
            <a:noFill/>
          </a:ln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/>
              <a:t>Ivan </a:t>
            </a:r>
            <a:r>
              <a:rPr lang="en-US" sz="1200" i="1" dirty="0" err="1"/>
              <a:t>Peric</a:t>
            </a:r>
            <a:r>
              <a:rPr lang="en-US" sz="1200" i="1" dirty="0"/>
              <a:t>, UK-CEPC tracker workshop, https://</a:t>
            </a:r>
            <a:r>
              <a:rPr lang="en-US" sz="1200" i="1" dirty="0" err="1"/>
              <a:t>indico.ph.ed.ac.uk</a:t>
            </a:r>
            <a:r>
              <a:rPr lang="en-US" sz="1200" i="1" dirty="0"/>
              <a:t>/event/103/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B86303-6419-4C49-9EBF-F3ABFBD9C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772" y="2422416"/>
            <a:ext cx="3158210" cy="3302109"/>
          </a:xfrm>
          <a:prstGeom prst="rect">
            <a:avLst/>
          </a:prstGeom>
        </p:spPr>
      </p:pic>
      <p:graphicFrame>
        <p:nvGraphicFramePr>
          <p:cNvPr id="9" name="Tabelle 20">
            <a:extLst>
              <a:ext uri="{FF2B5EF4-FFF2-40B4-BE49-F238E27FC236}">
                <a16:creationId xmlns:a16="http://schemas.microsoft.com/office/drawing/2014/main" id="{F725921D-E816-DE43-8758-C4D050E864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4172587"/>
              </p:ext>
            </p:extLst>
          </p:nvPr>
        </p:nvGraphicFramePr>
        <p:xfrm>
          <a:off x="5193989" y="814873"/>
          <a:ext cx="3533776" cy="14679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4078">
                  <a:extLst>
                    <a:ext uri="{9D8B030D-6E8A-4147-A177-3AD203B41FA5}">
                      <a16:colId xmlns:a16="http://schemas.microsoft.com/office/drawing/2014/main" val="3967565939"/>
                    </a:ext>
                  </a:extLst>
                </a:gridCol>
                <a:gridCol w="681889">
                  <a:extLst>
                    <a:ext uri="{9D8B030D-6E8A-4147-A177-3AD203B41FA5}">
                      <a16:colId xmlns:a16="http://schemas.microsoft.com/office/drawing/2014/main" val="3380906474"/>
                    </a:ext>
                  </a:extLst>
                </a:gridCol>
                <a:gridCol w="756822">
                  <a:extLst>
                    <a:ext uri="{9D8B030D-6E8A-4147-A177-3AD203B41FA5}">
                      <a16:colId xmlns:a16="http://schemas.microsoft.com/office/drawing/2014/main" val="172348428"/>
                    </a:ext>
                  </a:extLst>
                </a:gridCol>
                <a:gridCol w="727543">
                  <a:extLst>
                    <a:ext uri="{9D8B030D-6E8A-4147-A177-3AD203B41FA5}">
                      <a16:colId xmlns:a16="http://schemas.microsoft.com/office/drawing/2014/main" val="3839326367"/>
                    </a:ext>
                  </a:extLst>
                </a:gridCol>
                <a:gridCol w="883444">
                  <a:extLst>
                    <a:ext uri="{9D8B030D-6E8A-4147-A177-3AD203B41FA5}">
                      <a16:colId xmlns:a16="http://schemas.microsoft.com/office/drawing/2014/main" val="2032921215"/>
                    </a:ext>
                  </a:extLst>
                </a:gridCol>
              </a:tblGrid>
              <a:tr h="260318">
                <a:tc>
                  <a:txBody>
                    <a:bodyPr/>
                    <a:lstStyle/>
                    <a:p>
                      <a:r>
                        <a:rPr lang="en-GB" sz="1100" dirty="0"/>
                        <a:t>Matrix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Pixel size µm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Pixel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Amplifier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Comparator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258335"/>
                  </a:ext>
                </a:extLst>
              </a:tr>
              <a:tr h="260318">
                <a:tc>
                  <a:txBody>
                    <a:bodyPr/>
                    <a:lstStyle/>
                    <a:p>
                      <a:r>
                        <a:rPr lang="en-GB" sz="11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25x165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HVCMOS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N/C MOS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NMOS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8130225"/>
                  </a:ext>
                </a:extLst>
              </a:tr>
              <a:tr h="260318">
                <a:tc>
                  <a:txBody>
                    <a:bodyPr/>
                    <a:lstStyle/>
                    <a:p>
                      <a:r>
                        <a:rPr lang="en-GB" sz="11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25x165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HVCMOS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N/P MOS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CMOS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1244564"/>
                  </a:ext>
                </a:extLst>
              </a:tr>
              <a:tr h="260318">
                <a:tc>
                  <a:txBody>
                    <a:bodyPr/>
                    <a:lstStyle/>
                    <a:p>
                      <a:r>
                        <a:rPr lang="en-GB" sz="11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25x165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HVCMOS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NMOS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distributed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1216996"/>
                  </a:ext>
                </a:extLst>
              </a:tr>
              <a:tr h="260318">
                <a:tc>
                  <a:txBody>
                    <a:bodyPr/>
                    <a:lstStyle/>
                    <a:p>
                      <a:r>
                        <a:rPr lang="en-GB" sz="11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25x35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DMAPS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NMOS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CMOS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91566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2693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A869D-0285-4B45-B7D1-0A0612DF5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measurements and implications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06D7A-45F8-1B40-BA7D-47E814A3A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1"/>
            <a:ext cx="8229600" cy="1379190"/>
          </a:xfrm>
        </p:spPr>
        <p:txBody>
          <a:bodyPr/>
          <a:lstStyle/>
          <a:p>
            <a:r>
              <a:rPr lang="en-US" sz="1400" dirty="0"/>
              <a:t>Pixel matrices with three amplifier types have been operated with smallest possible threshold</a:t>
            </a:r>
          </a:p>
          <a:p>
            <a:r>
              <a:rPr lang="en-US" sz="1400" dirty="0"/>
              <a:t>Signal to noise ratio (from </a:t>
            </a:r>
            <a:r>
              <a:rPr lang="en-US" sz="1400" dirty="0" err="1"/>
              <a:t>ToT</a:t>
            </a:r>
            <a:r>
              <a:rPr lang="en-US" sz="1400" dirty="0"/>
              <a:t>) and time walk for signals larger than 3200e have been measured</a:t>
            </a:r>
          </a:p>
          <a:p>
            <a:r>
              <a:rPr lang="en-US" sz="1400" dirty="0"/>
              <a:t>CMOS amplifier has smallest time walk</a:t>
            </a:r>
          </a:p>
          <a:p>
            <a:r>
              <a:rPr lang="en-US" sz="1400" dirty="0"/>
              <a:t>Low power consumption is possible (up to factor of 4 reduction compared with ATLASPix3)</a:t>
            </a:r>
          </a:p>
          <a:p>
            <a:endParaRPr lang="en-US" sz="1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03C0BA-CE6B-4545-8688-DB53E81F4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22/10/2021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63C83F-1478-784B-AAAF-69C6C089A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862BE-5619-7743-AF6C-700AF04A4E3D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47275C-3D19-8849-B621-2E7104931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25" y="2647951"/>
            <a:ext cx="7677150" cy="36538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1CD60C-348B-5048-990F-A05D9F5F85AB}"/>
              </a:ext>
            </a:extLst>
          </p:cNvPr>
          <p:cNvSpPr txBox="1"/>
          <p:nvPr/>
        </p:nvSpPr>
        <p:spPr>
          <a:xfrm>
            <a:off x="179388" y="5840159"/>
            <a:ext cx="2914502" cy="461665"/>
          </a:xfrm>
          <a:prstGeom prst="rect">
            <a:avLst/>
          </a:prstGeom>
          <a:noFill/>
          <a:ln w="25400">
            <a:noFill/>
          </a:ln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/>
              <a:t>Ivan </a:t>
            </a:r>
            <a:r>
              <a:rPr lang="en-US" sz="1200" i="1" dirty="0" err="1"/>
              <a:t>Peric</a:t>
            </a:r>
            <a:r>
              <a:rPr lang="en-US" sz="1200" i="1" dirty="0"/>
              <a:t>, UK-CEPC tracker workshop, https://</a:t>
            </a:r>
            <a:r>
              <a:rPr lang="en-US" sz="1200" i="1" dirty="0" err="1"/>
              <a:t>indico.ph.ed.ac.uk</a:t>
            </a:r>
            <a:r>
              <a:rPr lang="en-US" sz="1200" i="1" dirty="0"/>
              <a:t>/event/103/</a:t>
            </a:r>
          </a:p>
        </p:txBody>
      </p:sp>
    </p:spTree>
    <p:extLst>
      <p:ext uri="{BB962C8B-B14F-4D97-AF65-F5344CB8AC3E}">
        <p14:creationId xmlns:p14="http://schemas.microsoft.com/office/powerpoint/2010/main" val="4143913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F5D99-3ADA-1D4D-BC08-0086969F0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 in 55nm technology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1075C9-4362-A448-B1D4-A258521CA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1655415"/>
          </a:xfrm>
        </p:spPr>
        <p:txBody>
          <a:bodyPr/>
          <a:lstStyle/>
          <a:p>
            <a:r>
              <a:rPr lang="en-US" dirty="0"/>
              <a:t>HLMC (</a:t>
            </a:r>
            <a:r>
              <a:rPr lang="zh-CN" altLang="en-US" dirty="0"/>
              <a:t>上海华力</a:t>
            </a:r>
            <a:r>
              <a:rPr lang="en-US" dirty="0"/>
              <a:t>) offers 55nm technology with similar layers as TSI</a:t>
            </a:r>
          </a:p>
          <a:p>
            <a:r>
              <a:rPr lang="en-US" dirty="0"/>
              <a:t>Test sensors designs will be submitted within a MPW run</a:t>
            </a:r>
          </a:p>
          <a:p>
            <a:r>
              <a:rPr lang="en-US" dirty="0"/>
              <a:t>Originally planned for Aug 2021, seeking opportunity in Mar 2022</a:t>
            </a:r>
          </a:p>
          <a:p>
            <a:r>
              <a:rPr lang="en-US" dirty="0"/>
              <a:t>An area of 3mm*4mm is targeted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645F7-EA0B-4D46-8684-C79E827B9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22/10/2021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77658B-C08B-0745-81CC-CD6424CF7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862BE-5619-7743-AF6C-700AF04A4E3D}" type="slidenum">
              <a:rPr lang="en-US" smtClean="0"/>
              <a:t>14</a:t>
            </a:fld>
            <a:endParaRPr lang="en-US"/>
          </a:p>
        </p:txBody>
      </p:sp>
      <p:pic>
        <p:nvPicPr>
          <p:cNvPr id="6" name="Grafik 9">
            <a:extLst>
              <a:ext uri="{FF2B5EF4-FFF2-40B4-BE49-F238E27FC236}">
                <a16:creationId xmlns:a16="http://schemas.microsoft.com/office/drawing/2014/main" id="{2A3F4812-243F-F847-A9EB-C449CAF100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40" y="2924175"/>
            <a:ext cx="3985027" cy="26574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E0B3A0-5632-F845-912B-91334040CAB7}"/>
              </a:ext>
            </a:extLst>
          </p:cNvPr>
          <p:cNvSpPr txBox="1"/>
          <p:nvPr/>
        </p:nvSpPr>
        <p:spPr>
          <a:xfrm>
            <a:off x="1246188" y="5648624"/>
            <a:ext cx="2914502" cy="276999"/>
          </a:xfrm>
          <a:prstGeom prst="rect">
            <a:avLst/>
          </a:prstGeom>
          <a:noFill/>
          <a:ln w="25400">
            <a:noFill/>
          </a:ln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/>
              <a:t>KIT design for test sensors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D5A6F40-43D5-F64D-B4FA-04F91FC12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4363" y="3257550"/>
            <a:ext cx="4043362" cy="218560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D8B00B3-C43F-DD47-BDFB-D732C896D6FF}"/>
              </a:ext>
            </a:extLst>
          </p:cNvPr>
          <p:cNvSpPr txBox="1"/>
          <p:nvPr/>
        </p:nvSpPr>
        <p:spPr>
          <a:xfrm>
            <a:off x="5553223" y="5648624"/>
            <a:ext cx="2914502" cy="276999"/>
          </a:xfrm>
          <a:prstGeom prst="rect">
            <a:avLst/>
          </a:prstGeom>
          <a:noFill/>
          <a:ln w="25400">
            <a:noFill/>
          </a:ln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/>
              <a:t>IHEP simulation for 6-pixel test structure</a:t>
            </a:r>
          </a:p>
        </p:txBody>
      </p:sp>
    </p:spTree>
    <p:extLst>
      <p:ext uri="{BB962C8B-B14F-4D97-AF65-F5344CB8AC3E}">
        <p14:creationId xmlns:p14="http://schemas.microsoft.com/office/powerpoint/2010/main" val="2063000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C1DB4-02D9-6340-9E6E-8EBAB0539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Mechanics design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A41568-E300-514A-83DD-E2B4D74AA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27264"/>
            <a:ext cx="5657850" cy="1207740"/>
          </a:xfrm>
        </p:spPr>
        <p:txBody>
          <a:bodyPr/>
          <a:lstStyle/>
          <a:p>
            <a:r>
              <a:rPr lang="en-US" sz="1800" dirty="0"/>
              <a:t>System design concept (SIT2)</a:t>
            </a:r>
          </a:p>
          <a:p>
            <a:pPr lvl="1"/>
            <a:r>
              <a:rPr lang="en-US" sz="1600" dirty="0"/>
              <a:t>Truss structure for long stave hosting 16 quads</a:t>
            </a:r>
          </a:p>
          <a:p>
            <a:pPr lvl="1"/>
            <a:r>
              <a:rPr lang="en-US" sz="1600" dirty="0"/>
              <a:t>Distribute power and data signals along the stave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865010-2F2A-D14D-B892-7EE4E26F8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22/10/2021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6D8C5F-6205-9940-900E-570C0EF6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862BE-5619-7743-AF6C-700AF04A4E3D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61CBA7-61F0-3340-BAE0-2B340ED3A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67" y="2307214"/>
            <a:ext cx="5233716" cy="36914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6B27A2-051E-1945-8AF7-2795FDF46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9495" y="625252"/>
            <a:ext cx="2375453" cy="174141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0EF6BA9-6529-4344-9FFC-846840396031}"/>
              </a:ext>
            </a:extLst>
          </p:cNvPr>
          <p:cNvSpPr/>
          <p:nvPr/>
        </p:nvSpPr>
        <p:spPr>
          <a:xfrm>
            <a:off x="6409495" y="1130077"/>
            <a:ext cx="1301196" cy="299207"/>
          </a:xfrm>
          <a:prstGeom prst="ellipse">
            <a:avLst/>
          </a:prstGeom>
          <a:noFill/>
          <a:ln w="254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CB3165-5E04-C449-8A48-15255537FC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8761" y="2741488"/>
            <a:ext cx="1906378" cy="30956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D68CC9-8D09-9347-ABFC-E7849E97503F}"/>
              </a:ext>
            </a:extLst>
          </p:cNvPr>
          <p:cNvSpPr txBox="1"/>
          <p:nvPr/>
        </p:nvSpPr>
        <p:spPr>
          <a:xfrm>
            <a:off x="839788" y="6096509"/>
            <a:ext cx="7058025" cy="276999"/>
          </a:xfrm>
          <a:prstGeom prst="rect">
            <a:avLst/>
          </a:prstGeom>
          <a:noFill/>
          <a:ln w="25400">
            <a:noFill/>
          </a:ln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/>
              <a:t>F. </a:t>
            </a:r>
            <a:r>
              <a:rPr lang="en-US" sz="1200" i="1" dirty="0" err="1"/>
              <a:t>Palla</a:t>
            </a:r>
            <a:r>
              <a:rPr lang="en-US" sz="1200" i="1" dirty="0"/>
              <a:t>, F. </a:t>
            </a:r>
            <a:r>
              <a:rPr lang="en-US" sz="1200" i="1" dirty="0" err="1"/>
              <a:t>Bosi</a:t>
            </a:r>
            <a:r>
              <a:rPr lang="en-US" sz="1200" i="1" dirty="0"/>
              <a:t>, A. </a:t>
            </a:r>
            <a:r>
              <a:rPr lang="en-US" sz="1200" i="1" dirty="0" err="1"/>
              <a:t>Andreazza</a:t>
            </a:r>
            <a:r>
              <a:rPr lang="en-US" sz="1200" i="1" dirty="0"/>
              <a:t>, F. Sabatini, UK-CEPC tracker workshop, https://</a:t>
            </a:r>
            <a:r>
              <a:rPr lang="en-US" sz="1200" i="1" dirty="0" err="1"/>
              <a:t>indico.ph.ed.ac.uk</a:t>
            </a:r>
            <a:r>
              <a:rPr lang="en-US" sz="1200" i="1" dirty="0"/>
              <a:t>/event/103/</a:t>
            </a:r>
          </a:p>
        </p:txBody>
      </p:sp>
    </p:spTree>
    <p:extLst>
      <p:ext uri="{BB962C8B-B14F-4D97-AF65-F5344CB8AC3E}">
        <p14:creationId xmlns:p14="http://schemas.microsoft.com/office/powerpoint/2010/main" val="16900358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B2E91-D707-DA4B-B961-0CFD65408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Mechanics prototyping (for SIT-I)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D1EBC-0FCC-DB49-B5BB-1C6810DF3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89" y="1134441"/>
            <a:ext cx="4857750" cy="1903065"/>
          </a:xfrm>
        </p:spPr>
        <p:txBody>
          <a:bodyPr/>
          <a:lstStyle/>
          <a:p>
            <a:pPr lvl="1"/>
            <a:r>
              <a:rPr lang="en-US" sz="1600" dirty="0"/>
              <a:t>Sensors glued to CF base</a:t>
            </a:r>
          </a:p>
          <a:p>
            <a:pPr lvl="1"/>
            <a:r>
              <a:rPr lang="en-US" sz="1600" dirty="0"/>
              <a:t>Base attaches to support tube via saddles</a:t>
            </a:r>
          </a:p>
          <a:p>
            <a:pPr lvl="1"/>
            <a:r>
              <a:rPr lang="en-US" sz="1600" dirty="0"/>
              <a:t>Saddles have apertures through which the foam heat exchangers pass and glue to the base</a:t>
            </a:r>
          </a:p>
          <a:p>
            <a:r>
              <a:rPr lang="en-US" sz="1800" dirty="0"/>
              <a:t>Thermal performance of foam under study</a:t>
            </a:r>
          </a:p>
          <a:p>
            <a:pPr lvl="1"/>
            <a:r>
              <a:rPr lang="en-US" sz="1600" dirty="0"/>
              <a:t>Pre-prototyping ongoing</a:t>
            </a:r>
          </a:p>
          <a:p>
            <a:pPr lvl="1"/>
            <a:r>
              <a:rPr lang="en-US" sz="1600" dirty="0"/>
              <a:t>Thermal conductivities under characterization</a:t>
            </a:r>
          </a:p>
          <a:p>
            <a:pPr lvl="1"/>
            <a:r>
              <a:rPr lang="en-US" sz="1600" dirty="0"/>
              <a:t>FEA models under development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1D44-FB30-4F40-9AE0-1B8CEFF48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22/10/2021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E6AF5F-4A6F-654E-8010-6DC7B3D32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862BE-5619-7743-AF6C-700AF04A4E3D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C5EF72-E1D5-D640-8925-1A72413E5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339" y="942974"/>
            <a:ext cx="3901235" cy="3895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5C8A88-F6A0-8446-92AC-CC2CD81CE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579" y="4019661"/>
            <a:ext cx="2793705" cy="20794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84A6E9-69A5-7E41-B772-DE13574AB8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281" y="3762377"/>
            <a:ext cx="1961045" cy="2593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23A4D8-1E3E-404D-B064-4EE16714DD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3537" y="4838699"/>
            <a:ext cx="1350211" cy="1066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DF7A93-E523-2544-B610-4C723B6B3E2B}"/>
              </a:ext>
            </a:extLst>
          </p:cNvPr>
          <p:cNvSpPr txBox="1"/>
          <p:nvPr/>
        </p:nvSpPr>
        <p:spPr>
          <a:xfrm>
            <a:off x="852819" y="6255567"/>
            <a:ext cx="7058025" cy="276999"/>
          </a:xfrm>
          <a:prstGeom prst="rect">
            <a:avLst/>
          </a:prstGeom>
          <a:noFill/>
          <a:ln w="25400">
            <a:noFill/>
          </a:ln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/>
              <a:t>T. Jones, UK-CEPC tracker workshop, https://</a:t>
            </a:r>
            <a:r>
              <a:rPr lang="en-US" sz="1200" i="1" dirty="0" err="1"/>
              <a:t>indico.ph.ed.ac.uk</a:t>
            </a:r>
            <a:r>
              <a:rPr lang="en-US" sz="1200" i="1" dirty="0"/>
              <a:t>/event/103/</a:t>
            </a:r>
          </a:p>
        </p:txBody>
      </p:sp>
    </p:spTree>
    <p:extLst>
      <p:ext uri="{BB962C8B-B14F-4D97-AF65-F5344CB8AC3E}">
        <p14:creationId xmlns:p14="http://schemas.microsoft.com/office/powerpoint/2010/main" val="3946756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E75D2-6366-7346-810E-E624D9DB9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DAQ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B28D9-27BF-A940-8291-B957A3F0B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05135"/>
            <a:ext cx="8229600" cy="998190"/>
          </a:xfrm>
        </p:spPr>
        <p:txBody>
          <a:bodyPr/>
          <a:lstStyle/>
          <a:p>
            <a:r>
              <a:rPr lang="en-US" sz="1800" dirty="0"/>
              <a:t>GECCO works in prototyping phase but not solution for the system</a:t>
            </a:r>
          </a:p>
          <a:p>
            <a:r>
              <a:rPr lang="en-US" sz="1800" dirty="0"/>
              <a:t>Efforts ongoing to investigate the feasibility of other readout system</a:t>
            </a:r>
          </a:p>
          <a:p>
            <a:pPr lvl="1"/>
            <a:r>
              <a:rPr lang="en-US" sz="1600" dirty="0"/>
              <a:t>VLDB: used for </a:t>
            </a:r>
            <a:r>
              <a:rPr lang="en-US" sz="1600" dirty="0" err="1"/>
              <a:t>LHCb</a:t>
            </a:r>
            <a:r>
              <a:rPr lang="en-US" sz="1600" dirty="0"/>
              <a:t> upgrade, successfully commissioned in real beam</a:t>
            </a:r>
          </a:p>
          <a:p>
            <a:pPr lvl="1"/>
            <a:r>
              <a:rPr lang="en-US" sz="1600" dirty="0"/>
              <a:t>Now managed to read the data stream by “hacking” the data stream in FPGA</a:t>
            </a:r>
          </a:p>
          <a:p>
            <a:pPr lvl="1"/>
            <a:r>
              <a:rPr lang="en-US" sz="1600" dirty="0"/>
              <a:t>In synergy with </a:t>
            </a:r>
            <a:r>
              <a:rPr lang="en-US" sz="1600" dirty="0" err="1"/>
              <a:t>LHCb</a:t>
            </a:r>
            <a:r>
              <a:rPr lang="en-US" sz="1600" dirty="0"/>
              <a:t> upgrade efforts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A7A84E-DE2A-544B-9A07-58F29BFB4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22/10/2021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9EEBE2-C246-D64F-A162-C4CED531C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862BE-5619-7743-AF6C-700AF04A4E3D}" type="slidenum">
              <a:rPr lang="en-US" smtClean="0"/>
              <a:t>17</a:t>
            </a:fld>
            <a:endParaRPr lang="en-US"/>
          </a:p>
        </p:txBody>
      </p:sp>
      <p:pic>
        <p:nvPicPr>
          <p:cNvPr id="6" name="图片 13">
            <a:extLst>
              <a:ext uri="{FF2B5EF4-FFF2-40B4-BE49-F238E27FC236}">
                <a16:creationId xmlns:a16="http://schemas.microsoft.com/office/drawing/2014/main" id="{663C0786-126B-9E48-ADAB-78627F95B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080" y="3009899"/>
            <a:ext cx="6083129" cy="31718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2AAE4B-6858-944A-8AA2-8F73AE9B5258}"/>
              </a:ext>
            </a:extLst>
          </p:cNvPr>
          <p:cNvSpPr txBox="1"/>
          <p:nvPr/>
        </p:nvSpPr>
        <p:spPr>
          <a:xfrm>
            <a:off x="6553200" y="6096509"/>
            <a:ext cx="1638299" cy="461665"/>
          </a:xfrm>
          <a:prstGeom prst="rect">
            <a:avLst/>
          </a:prstGeom>
          <a:noFill/>
          <a:ln w="25400">
            <a:noFill/>
          </a:ln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 err="1"/>
              <a:t>Ruoshi</a:t>
            </a:r>
            <a:r>
              <a:rPr lang="en-US" sz="1200" i="1" dirty="0"/>
              <a:t> Dong (IHEP-KIT joint postdoc fellow)</a:t>
            </a:r>
          </a:p>
        </p:txBody>
      </p:sp>
    </p:spTree>
    <p:extLst>
      <p:ext uri="{BB962C8B-B14F-4D97-AF65-F5344CB8AC3E}">
        <p14:creationId xmlns:p14="http://schemas.microsoft.com/office/powerpoint/2010/main" val="7632938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EFF26-7251-454A-BB3B-264EE2875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DCD4C-59BD-AC46-97F2-E3F5587351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SiTracker</a:t>
            </a:r>
            <a:r>
              <a:rPr lang="en-US" dirty="0"/>
              <a:t> community has accumulated a lot of experience with single chip ATLASPix3 sensors</a:t>
            </a:r>
          </a:p>
          <a:p>
            <a:pPr lvl="1"/>
            <a:r>
              <a:rPr lang="en-US" dirty="0"/>
              <a:t>Progress are being made with quad modules towards a demonstrator </a:t>
            </a:r>
            <a:r>
              <a:rPr lang="en-US" dirty="0" err="1"/>
              <a:t>stavelet</a:t>
            </a:r>
            <a:endParaRPr lang="en-US" dirty="0"/>
          </a:p>
          <a:p>
            <a:pPr lvl="1"/>
            <a:r>
              <a:rPr lang="en-US" dirty="0"/>
              <a:t>The system will be tested at real beam in April</a:t>
            </a:r>
          </a:p>
          <a:p>
            <a:pPr lvl="1"/>
            <a:r>
              <a:rPr lang="en-US" dirty="0"/>
              <a:t>New ATLASPix3.1 sensors are being distributed, new results expected</a:t>
            </a:r>
          </a:p>
          <a:p>
            <a:pPr lvl="1"/>
            <a:endParaRPr lang="en-US" dirty="0"/>
          </a:p>
          <a:p>
            <a:r>
              <a:rPr lang="en-US" dirty="0"/>
              <a:t>New sensors are under development dedicated to CEPC need </a:t>
            </a:r>
          </a:p>
          <a:p>
            <a:pPr lvl="1"/>
            <a:r>
              <a:rPr lang="en-US" dirty="0"/>
              <a:t>Hopefully with 55nm technology</a:t>
            </a:r>
          </a:p>
          <a:p>
            <a:pPr lvl="1"/>
            <a:endParaRPr lang="en-US" dirty="0"/>
          </a:p>
          <a:p>
            <a:r>
              <a:rPr lang="en-US" dirty="0"/>
              <a:t>Mechanical design for the system and pre-prototyping are progressing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495BE-EC1F-AF44-B981-A039EC99F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22/10/2021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559AE2-372A-1943-867F-A161E75EB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862BE-5619-7743-AF6C-700AF04A4E3D}" type="slidenum">
              <a:rPr lang="en-US" smtClean="0"/>
              <a:t>18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A30DE0-3170-5347-91FC-5D1EB9B022F1}"/>
              </a:ext>
            </a:extLst>
          </p:cNvPr>
          <p:cNvSpPr/>
          <p:nvPr/>
        </p:nvSpPr>
        <p:spPr>
          <a:xfrm>
            <a:off x="879517" y="5437467"/>
            <a:ext cx="6765294" cy="338554"/>
          </a:xfrm>
          <a:prstGeom prst="rect">
            <a:avLst/>
          </a:prstGeom>
          <a:noFill/>
          <a:ln w="2540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http://</a:t>
            </a:r>
            <a:r>
              <a:rPr lang="en-US" sz="1600" i="1" dirty="0" err="1"/>
              <a:t>cepc.ihep.ac.cn</a:t>
            </a:r>
            <a:r>
              <a:rPr lang="en-US" sz="1600" i="1" dirty="0"/>
              <a:t>/~</a:t>
            </a:r>
            <a:r>
              <a:rPr lang="en-US" sz="1600" i="1" dirty="0" err="1"/>
              <a:t>cepc</a:t>
            </a:r>
            <a:r>
              <a:rPr lang="en-US" sz="1600" i="1" dirty="0"/>
              <a:t>/</a:t>
            </a:r>
            <a:r>
              <a:rPr lang="en-US" sz="1600" i="1" dirty="0" err="1"/>
              <a:t>cepc_twiki</a:t>
            </a:r>
            <a:r>
              <a:rPr lang="en-US" sz="1600" i="1" dirty="0"/>
              <a:t>/</a:t>
            </a:r>
            <a:r>
              <a:rPr lang="en-US" sz="1600" i="1" dirty="0" err="1"/>
              <a:t>index.php</a:t>
            </a:r>
            <a:r>
              <a:rPr lang="en-US" sz="1600" i="1" dirty="0"/>
              <a:t>/</a:t>
            </a:r>
            <a:r>
              <a:rPr lang="en-US" sz="1600" i="1" dirty="0" err="1"/>
              <a:t>Si_Tracker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3826810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E5D5E04-A648-9C48-9564-32C5CAAD2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756E12-BB75-7045-BABC-2243E78169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EDE3E-920B-F649-90DD-4E95551C1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22/10/2021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F856B8-906E-2843-9D1D-4CDED98DF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862BE-5619-7743-AF6C-700AF04A4E3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497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82855-6F09-2C45-B27A-644EADD7A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 Tracker for CEPC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FA44F-0EDF-0E4A-8442-D3946AFCA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50173"/>
            <a:ext cx="5383488" cy="1984803"/>
          </a:xfrm>
        </p:spPr>
        <p:txBody>
          <a:bodyPr/>
          <a:lstStyle/>
          <a:p>
            <a:r>
              <a:rPr lang="en-US" dirty="0"/>
              <a:t>CEPC requires a high-resolution and low-material tracking system</a:t>
            </a:r>
          </a:p>
          <a:p>
            <a:r>
              <a:rPr lang="en-US" dirty="0"/>
              <a:t>Large area of silicon!</a:t>
            </a:r>
          </a:p>
          <a:p>
            <a:pPr lvl="1"/>
            <a:r>
              <a:rPr lang="en-US" dirty="0"/>
              <a:t>&gt; 70 m</a:t>
            </a:r>
            <a:r>
              <a:rPr lang="en-US" baseline="30000" dirty="0"/>
              <a:t>2</a:t>
            </a:r>
            <a:r>
              <a:rPr lang="en-US" dirty="0"/>
              <a:t> for baseline design: Silicon + TPC</a:t>
            </a:r>
          </a:p>
          <a:p>
            <a:pPr lvl="1"/>
            <a:r>
              <a:rPr lang="en-US" dirty="0"/>
              <a:t>~ 140 m</a:t>
            </a:r>
            <a:r>
              <a:rPr lang="en-US" baseline="30000" dirty="0"/>
              <a:t>2</a:t>
            </a:r>
            <a:r>
              <a:rPr lang="en-US" dirty="0"/>
              <a:t> for Full Silicon Tracker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F7835-A660-AA49-9E42-476468249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22/10/2021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A67B8C-2BBA-EF47-A5C4-251686DB1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862BE-5619-7743-AF6C-700AF04A4E3D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9AF63E-8BDE-6C49-9926-B26A76F39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37" y="3611636"/>
            <a:ext cx="3544584" cy="25984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30DE75-A48A-F140-AEEC-3AD313323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2725" y="1019484"/>
            <a:ext cx="3233664" cy="7194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DC98E5-66D1-0944-BEED-184443018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1926" y="1750735"/>
            <a:ext cx="1945759" cy="4921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855ACC-E073-2145-B936-351AFDCB05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10" y="2067220"/>
            <a:ext cx="1260365" cy="40426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7A9D654-1BC3-0241-8DF6-12A208C10628}"/>
              </a:ext>
            </a:extLst>
          </p:cNvPr>
          <p:cNvSpPr/>
          <p:nvPr/>
        </p:nvSpPr>
        <p:spPr>
          <a:xfrm>
            <a:off x="6443330" y="1196752"/>
            <a:ext cx="191386" cy="37686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AFE7FD9-D3BB-F545-A4F8-7D71EEA55F3C}"/>
              </a:ext>
            </a:extLst>
          </p:cNvPr>
          <p:cNvCxnSpPr/>
          <p:nvPr/>
        </p:nvCxnSpPr>
        <p:spPr>
          <a:xfrm flipH="1">
            <a:off x="6443330" y="1573619"/>
            <a:ext cx="106326" cy="25518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04265D6D-CA61-504A-94A0-14CF433B3E44}"/>
              </a:ext>
            </a:extLst>
          </p:cNvPr>
          <p:cNvSpPr/>
          <p:nvPr/>
        </p:nvSpPr>
        <p:spPr>
          <a:xfrm>
            <a:off x="7093964" y="963630"/>
            <a:ext cx="339560" cy="376867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6EE2808-EAB2-D44A-8556-AA5443F595ED}"/>
              </a:ext>
            </a:extLst>
          </p:cNvPr>
          <p:cNvCxnSpPr>
            <a:cxnSpLocks/>
          </p:cNvCxnSpPr>
          <p:nvPr/>
        </p:nvCxnSpPr>
        <p:spPr>
          <a:xfrm>
            <a:off x="7433524" y="1162841"/>
            <a:ext cx="808823" cy="943789"/>
          </a:xfrm>
          <a:prstGeom prst="straightConnector1">
            <a:avLst/>
          </a:prstGeom>
          <a:ln w="1905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0E9603E-A20B-E24B-B910-7C69078E5295}"/>
              </a:ext>
            </a:extLst>
          </p:cNvPr>
          <p:cNvSpPr txBox="1">
            <a:spLocks/>
          </p:cNvSpPr>
          <p:nvPr/>
        </p:nvSpPr>
        <p:spPr bwMode="auto">
          <a:xfrm>
            <a:off x="429185" y="2975527"/>
            <a:ext cx="8535427" cy="19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1" fontAlgn="base" hangingPunct="1">
              <a:spcBef>
                <a:spcPts val="0"/>
              </a:spcBef>
              <a:spcAft>
                <a:spcPts val="450"/>
              </a:spcAft>
              <a:buClr>
                <a:srgbClr val="7E4E99"/>
              </a:buClr>
              <a:buSzPct val="50000"/>
              <a:buBlip>
                <a:blip r:embed="rId6"/>
              </a:buBlip>
              <a:defRPr sz="2000" kern="1200" baseline="0">
                <a:solidFill>
                  <a:schemeClr val="tx1"/>
                </a:solidFill>
                <a:latin typeface="Linux Biolinum" panose="02000503000000000000" pitchFamily="2" charset="0"/>
                <a:ea typeface="Microsoft YaHei" panose="020B0503020204020204" pitchFamily="34" charset="-122"/>
                <a:cs typeface="CMU Sans Serif" pitchFamily="2" charset="0"/>
              </a:defRPr>
            </a:lvl1pPr>
            <a:lvl2pPr marL="557213" indent="-214313" algn="l" rtl="0" eaLnBrk="1" fontAlgn="base" hangingPunct="1">
              <a:spcBef>
                <a:spcPts val="0"/>
              </a:spcBef>
              <a:spcAft>
                <a:spcPts val="450"/>
              </a:spcAft>
              <a:buClr>
                <a:srgbClr val="7E4E99"/>
              </a:buClr>
              <a:buSzPct val="50000"/>
              <a:buFont typeface="Wingdings" charset="2"/>
              <a:buChar char="l"/>
              <a:defRPr sz="1800" kern="1200" baseline="0">
                <a:solidFill>
                  <a:schemeClr val="tx1"/>
                </a:solidFill>
                <a:latin typeface="Linux Biolinum" panose="02000503000000000000" pitchFamily="2" charset="0"/>
                <a:ea typeface="Linux Biolinum" panose="02000503000000000000" pitchFamily="2" charset="0"/>
                <a:cs typeface="Linux Biolinum" panose="02000503000000000000" pitchFamily="2" charset="0"/>
              </a:defRPr>
            </a:lvl2pPr>
            <a:lvl3pPr marL="857250" indent="-171450" algn="l" rtl="0" eaLnBrk="1" fontAlgn="base" hangingPunct="1">
              <a:spcBef>
                <a:spcPts val="0"/>
              </a:spcBef>
              <a:spcAft>
                <a:spcPts val="450"/>
              </a:spcAft>
              <a:buClr>
                <a:srgbClr val="7E4E99"/>
              </a:buClr>
              <a:buFont typeface="Arial" charset="0"/>
              <a:buChar char="•"/>
              <a:defRPr sz="1500" kern="1200" baseline="0">
                <a:solidFill>
                  <a:schemeClr val="tx1"/>
                </a:solidFill>
                <a:latin typeface="CMU Sans Serif" pitchFamily="2" charset="0"/>
                <a:ea typeface="KaiTi" panose="02010609060101010101" pitchFamily="49" charset="-122"/>
                <a:cs typeface="CMU Sans Serif" pitchFamily="2" charset="0"/>
              </a:defRPr>
            </a:lvl3pPr>
            <a:lvl4pPr marL="1200150" indent="-171450" algn="l" rtl="0" eaLnBrk="1" fontAlgn="base" hangingPunct="1">
              <a:spcBef>
                <a:spcPts val="0"/>
              </a:spcBef>
              <a:spcAft>
                <a:spcPts val="450"/>
              </a:spcAft>
              <a:buFont typeface="Arial" charset="0"/>
              <a:buChar char="–"/>
              <a:defRPr sz="1500" kern="1200" baseline="0">
                <a:solidFill>
                  <a:schemeClr val="tx1"/>
                </a:solidFill>
                <a:latin typeface="CMU Sans Serif" pitchFamily="2" charset="0"/>
                <a:ea typeface="KaiTi" panose="02010609060101010101" pitchFamily="49" charset="-122"/>
                <a:cs typeface="CMU Sans Serif" pitchFamily="2" charset="0"/>
              </a:defRPr>
            </a:lvl4pPr>
            <a:lvl5pPr marL="1543050" indent="-171450" algn="l" rtl="0" eaLnBrk="1" fontAlgn="base" hangingPunct="1">
              <a:spcBef>
                <a:spcPts val="0"/>
              </a:spcBef>
              <a:spcAft>
                <a:spcPts val="450"/>
              </a:spcAft>
              <a:buFont typeface="Arial" charset="0"/>
              <a:buChar char="»"/>
              <a:defRPr sz="1500" kern="1200" baseline="0">
                <a:solidFill>
                  <a:schemeClr val="tx1"/>
                </a:solidFill>
                <a:latin typeface="CMU Sans Serif" pitchFamily="2" charset="0"/>
                <a:ea typeface="KaiTi" panose="02010609060101010101" pitchFamily="49" charset="-122"/>
                <a:cs typeface="CMU Sans Serif" pitchFamily="2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CMOS is the promising technology for cost effectiveness and performance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A6A7B8D-7A1B-E543-A7B9-E42ADF6BC6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8119" y="3535051"/>
            <a:ext cx="3554228" cy="275166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6D2EF93-A904-884D-81C0-2FCD84542A6C}"/>
              </a:ext>
            </a:extLst>
          </p:cNvPr>
          <p:cNvSpPr txBox="1"/>
          <p:nvPr/>
        </p:nvSpPr>
        <p:spPr>
          <a:xfrm>
            <a:off x="1380679" y="6113962"/>
            <a:ext cx="2626242" cy="338554"/>
          </a:xfrm>
          <a:prstGeom prst="rect">
            <a:avLst/>
          </a:prstGeom>
          <a:noFill/>
          <a:ln w="25400">
            <a:noFill/>
          </a:ln>
          <a:effectLst/>
        </p:spPr>
        <p:txBody>
          <a:bodyPr wrap="square" rtlCol="0">
            <a:spAutoFit/>
          </a:bodyPr>
          <a:lstStyle/>
          <a:p>
            <a:pPr algn="l" fontAlgn="base">
              <a:spcAft>
                <a:spcPts val="450"/>
              </a:spcAft>
              <a:buClr>
                <a:srgbClr val="7E4E99"/>
              </a:buClr>
              <a:buSzPct val="50000"/>
            </a:pPr>
            <a:r>
              <a:rPr lang="en-US" sz="1600" i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Baseline design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A5AD9B6-7391-174F-ADB5-DF85E1B0EE56}"/>
              </a:ext>
            </a:extLst>
          </p:cNvPr>
          <p:cNvSpPr txBox="1"/>
          <p:nvPr/>
        </p:nvSpPr>
        <p:spPr>
          <a:xfrm>
            <a:off x="5592725" y="6152255"/>
            <a:ext cx="2626242" cy="338554"/>
          </a:xfrm>
          <a:prstGeom prst="rect">
            <a:avLst/>
          </a:prstGeom>
          <a:noFill/>
          <a:ln w="25400">
            <a:noFill/>
          </a:ln>
          <a:effectLst/>
        </p:spPr>
        <p:txBody>
          <a:bodyPr wrap="square" rtlCol="0">
            <a:spAutoFit/>
          </a:bodyPr>
          <a:lstStyle/>
          <a:p>
            <a:pPr algn="l" fontAlgn="base">
              <a:spcAft>
                <a:spcPts val="450"/>
              </a:spcAft>
              <a:buClr>
                <a:srgbClr val="7E4E99"/>
              </a:buClr>
              <a:buSzPct val="50000"/>
            </a:pPr>
            <a:r>
              <a:rPr lang="en-US" sz="1600" i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Full Silicon Tracker</a:t>
            </a:r>
          </a:p>
        </p:txBody>
      </p:sp>
    </p:spTree>
    <p:extLst>
      <p:ext uri="{BB962C8B-B14F-4D97-AF65-F5344CB8AC3E}">
        <p14:creationId xmlns:p14="http://schemas.microsoft.com/office/powerpoint/2010/main" val="39355436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91B4860-C47A-6041-8388-79F216FBF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ATLASPix3 readout electronics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11F4E59-2667-1C45-AFB3-101E057A43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1452" y="1196752"/>
            <a:ext cx="4031096" cy="485775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A61AA-A73C-244F-8CCA-9CF9F89A8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22/10/2021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A3BE8E-A650-4C48-AD9C-17CCFB9BA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862BE-5619-7743-AF6C-700AF04A4E3D}" type="slidenum">
              <a:rPr lang="en-US" smtClean="0"/>
              <a:t>20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CD7FDC-2815-BC4F-8C43-6A7AE6BC5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8521" y="1315814"/>
            <a:ext cx="2872305" cy="46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5722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24470-DB54-D344-B5E7-801C3577E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6C5F965-6550-8D4E-8DF8-5D809B42FE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628650"/>
            <a:ext cx="7992145" cy="553561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E4561-6EBD-5B4B-8B7C-AC1D7DFAA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22/10/2021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35C9AF-14F5-044D-B879-B01011032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862BE-5619-7743-AF6C-700AF04A4E3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83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D50E9-4804-C540-9A76-9885C5DD4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CMOS Si tracker collaborators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1A12D56-E044-5C45-A6DF-6901927F37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9610" y="1417638"/>
            <a:ext cx="4104167" cy="4708527"/>
          </a:xfrm>
        </p:spPr>
        <p:txBody>
          <a:bodyPr/>
          <a:lstStyle/>
          <a:p>
            <a:r>
              <a:rPr lang="en-US" sz="1800" dirty="0">
                <a:solidFill>
                  <a:schemeClr val="accent4">
                    <a:lumMod val="75000"/>
                  </a:schemeClr>
                </a:solidFill>
              </a:rPr>
              <a:t>Australia</a:t>
            </a:r>
          </a:p>
          <a:p>
            <a:pPr lvl="1"/>
            <a:r>
              <a:rPr lang="en-US" sz="1400" dirty="0"/>
              <a:t>University of Adelaide</a:t>
            </a:r>
          </a:p>
          <a:p>
            <a:pPr lvl="1"/>
            <a:endParaRPr lang="en-US" sz="1400" dirty="0"/>
          </a:p>
          <a:p>
            <a:r>
              <a:rPr lang="en-US" altLang="zh-CN" sz="1800" dirty="0">
                <a:solidFill>
                  <a:schemeClr val="accent4">
                    <a:lumMod val="75000"/>
                  </a:schemeClr>
                </a:solidFill>
              </a:rPr>
              <a:t>China</a:t>
            </a:r>
          </a:p>
          <a:p>
            <a:pPr lvl="1"/>
            <a:r>
              <a:rPr lang="en-US" sz="1400" dirty="0"/>
              <a:t>Harbin Institute of Technology</a:t>
            </a:r>
          </a:p>
          <a:p>
            <a:pPr lvl="1"/>
            <a:r>
              <a:rPr lang="en-US" sz="1400" dirty="0"/>
              <a:t>Institute of High Energy Physics, CAS</a:t>
            </a:r>
          </a:p>
          <a:p>
            <a:pPr lvl="1"/>
            <a:r>
              <a:rPr lang="en-US" sz="1400" dirty="0"/>
              <a:t>Northwestern </a:t>
            </a:r>
            <a:r>
              <a:rPr lang="en-US" sz="1400" dirty="0" err="1"/>
              <a:t>Polytechnical</a:t>
            </a:r>
            <a:r>
              <a:rPr lang="en-US" sz="1400" dirty="0"/>
              <a:t> University</a:t>
            </a:r>
          </a:p>
          <a:p>
            <a:pPr lvl="1"/>
            <a:r>
              <a:rPr lang="en-US" sz="1400" dirty="0"/>
              <a:t>Shandong University</a:t>
            </a:r>
          </a:p>
          <a:p>
            <a:pPr lvl="1"/>
            <a:r>
              <a:rPr lang="en-US" sz="1400" dirty="0"/>
              <a:t>T. D. Lee Institute – Shanghai Jiao Tong University</a:t>
            </a:r>
          </a:p>
          <a:p>
            <a:pPr lvl="1"/>
            <a:r>
              <a:rPr lang="en-US" sz="1400" dirty="0"/>
              <a:t>University of Science and Technology of China</a:t>
            </a:r>
          </a:p>
          <a:p>
            <a:pPr lvl="1"/>
            <a:r>
              <a:rPr lang="en-US" sz="1400" dirty="0"/>
              <a:t>University of South China</a:t>
            </a:r>
          </a:p>
          <a:p>
            <a:pPr lvl="1"/>
            <a:r>
              <a:rPr lang="en-US" sz="1400" dirty="0"/>
              <a:t>Zhejiang University</a:t>
            </a:r>
          </a:p>
          <a:p>
            <a:pPr lvl="1"/>
            <a:endParaRPr lang="en-US" sz="1400" dirty="0"/>
          </a:p>
          <a:p>
            <a:r>
              <a:rPr lang="en-US" altLang="zh-CN" sz="1800" dirty="0">
                <a:solidFill>
                  <a:schemeClr val="accent4">
                    <a:lumMod val="75000"/>
                  </a:schemeClr>
                </a:solidFill>
              </a:rPr>
              <a:t>Germany</a:t>
            </a:r>
          </a:p>
          <a:p>
            <a:pPr lvl="1"/>
            <a:r>
              <a:rPr lang="en-US" sz="1400" dirty="0"/>
              <a:t>Karlsruhe Institute </a:t>
            </a:r>
            <a:r>
              <a:rPr lang="en-US" sz="1400" dirty="0" err="1"/>
              <a:t>für</a:t>
            </a:r>
            <a:r>
              <a:rPr lang="en-US" sz="1400" dirty="0"/>
              <a:t> </a:t>
            </a:r>
            <a:r>
              <a:rPr lang="en-US" sz="1400" dirty="0" err="1"/>
              <a:t>Technologie</a:t>
            </a:r>
            <a:endParaRPr lang="en-US" sz="14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14B6170-D0FA-F145-A3D1-8345193B4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61368" y="1417638"/>
            <a:ext cx="4253022" cy="4708527"/>
          </a:xfrm>
        </p:spPr>
        <p:txBody>
          <a:bodyPr/>
          <a:lstStyle/>
          <a:p>
            <a:r>
              <a:rPr lang="en-US" altLang="zh-CN" sz="1800" dirty="0">
                <a:solidFill>
                  <a:schemeClr val="accent4">
                    <a:lumMod val="75000"/>
                  </a:schemeClr>
                </a:solidFill>
              </a:rPr>
              <a:t>Italy</a:t>
            </a:r>
          </a:p>
          <a:p>
            <a:pPr lvl="1"/>
            <a:r>
              <a:rPr lang="en-US" sz="1400" dirty="0"/>
              <a:t>INFN </a:t>
            </a:r>
            <a:r>
              <a:rPr lang="en-US" sz="1400" dirty="0" err="1"/>
              <a:t>Sezione</a:t>
            </a:r>
            <a:r>
              <a:rPr lang="en-US" sz="1400" dirty="0"/>
              <a:t> di Milano, </a:t>
            </a:r>
            <a:r>
              <a:rPr lang="en-US" sz="1400" dirty="0" err="1"/>
              <a:t>Università</a:t>
            </a:r>
            <a:r>
              <a:rPr lang="en-US" sz="1400" dirty="0"/>
              <a:t> </a:t>
            </a:r>
            <a:r>
              <a:rPr lang="en-US" sz="1400" dirty="0" err="1"/>
              <a:t>degli</a:t>
            </a:r>
            <a:r>
              <a:rPr lang="en-US" sz="1400" dirty="0"/>
              <a:t> </a:t>
            </a:r>
            <a:r>
              <a:rPr lang="en-US" sz="1400" dirty="0" err="1"/>
              <a:t>Studi</a:t>
            </a:r>
            <a:r>
              <a:rPr lang="en-US" sz="1400" dirty="0"/>
              <a:t> di Milano e </a:t>
            </a:r>
            <a:r>
              <a:rPr lang="en-US" sz="1400" dirty="0" err="1"/>
              <a:t>Università</a:t>
            </a:r>
            <a:r>
              <a:rPr lang="en-US" sz="1400" dirty="0"/>
              <a:t> </a:t>
            </a:r>
            <a:r>
              <a:rPr lang="en-US" sz="1400" dirty="0" err="1"/>
              <a:t>degli</a:t>
            </a:r>
            <a:r>
              <a:rPr lang="en-US" sz="1400" dirty="0"/>
              <a:t> </a:t>
            </a:r>
            <a:r>
              <a:rPr lang="en-US" sz="1400" dirty="0" err="1"/>
              <a:t>Studi</a:t>
            </a:r>
            <a:r>
              <a:rPr lang="en-US" sz="1400" dirty="0"/>
              <a:t> </a:t>
            </a:r>
            <a:r>
              <a:rPr lang="en-US" sz="1400" dirty="0" err="1"/>
              <a:t>dell’Insubria</a:t>
            </a:r>
            <a:endParaRPr lang="en-US" sz="1400" dirty="0"/>
          </a:p>
          <a:p>
            <a:pPr lvl="1"/>
            <a:r>
              <a:rPr lang="en-US" sz="1400" dirty="0"/>
              <a:t>INFN </a:t>
            </a:r>
            <a:r>
              <a:rPr lang="en-US" sz="1400" dirty="0" err="1"/>
              <a:t>Sezione</a:t>
            </a:r>
            <a:r>
              <a:rPr lang="en-US" sz="1400" dirty="0"/>
              <a:t> die Pisa e </a:t>
            </a:r>
            <a:r>
              <a:rPr lang="en-US" sz="1400" dirty="0" err="1"/>
              <a:t>Università</a:t>
            </a:r>
            <a:r>
              <a:rPr lang="en-US" sz="1400" dirty="0"/>
              <a:t> di Pisa</a:t>
            </a:r>
          </a:p>
          <a:p>
            <a:pPr lvl="1"/>
            <a:r>
              <a:rPr lang="en-US" sz="1400" dirty="0"/>
              <a:t>INFN </a:t>
            </a:r>
            <a:r>
              <a:rPr lang="en-US" sz="1400" dirty="0" err="1"/>
              <a:t>Sezione</a:t>
            </a:r>
            <a:r>
              <a:rPr lang="en-US" sz="1400" dirty="0"/>
              <a:t> di Torino e </a:t>
            </a:r>
            <a:r>
              <a:rPr lang="en-US" sz="1400" dirty="0" err="1"/>
              <a:t>Università</a:t>
            </a:r>
            <a:r>
              <a:rPr lang="en-US" sz="1400" dirty="0"/>
              <a:t> </a:t>
            </a:r>
            <a:r>
              <a:rPr lang="en-US" sz="1400" dirty="0" err="1"/>
              <a:t>degli</a:t>
            </a:r>
            <a:r>
              <a:rPr lang="en-US" sz="1400" dirty="0"/>
              <a:t> </a:t>
            </a:r>
            <a:r>
              <a:rPr lang="en-US" sz="1400" dirty="0" err="1"/>
              <a:t>Studi</a:t>
            </a:r>
            <a:r>
              <a:rPr lang="en-US" sz="1400" dirty="0"/>
              <a:t> di Torino</a:t>
            </a:r>
          </a:p>
          <a:p>
            <a:pPr lvl="1"/>
            <a:endParaRPr lang="en-US" sz="1400" dirty="0"/>
          </a:p>
          <a:p>
            <a:r>
              <a:rPr lang="en-US" altLang="zh-CN" sz="1800" dirty="0">
                <a:solidFill>
                  <a:schemeClr val="accent4">
                    <a:lumMod val="75000"/>
                  </a:schemeClr>
                </a:solidFill>
              </a:rPr>
              <a:t>UK</a:t>
            </a:r>
          </a:p>
          <a:p>
            <a:pPr lvl="1"/>
            <a:r>
              <a:rPr lang="en-US" sz="1400" dirty="0"/>
              <a:t>Lancaster University</a:t>
            </a:r>
          </a:p>
          <a:p>
            <a:pPr lvl="1"/>
            <a:r>
              <a:rPr lang="en-US" sz="1400" dirty="0"/>
              <a:t>Queen Mary University of London</a:t>
            </a:r>
          </a:p>
          <a:p>
            <a:pPr lvl="1"/>
            <a:r>
              <a:rPr lang="en-US" sz="1400" dirty="0"/>
              <a:t>STFC – Daresbury Laboratory</a:t>
            </a:r>
          </a:p>
          <a:p>
            <a:pPr lvl="1"/>
            <a:r>
              <a:rPr lang="en-US" sz="1400" dirty="0"/>
              <a:t>STFC – Rutherford Appleton Laboratory</a:t>
            </a:r>
          </a:p>
          <a:p>
            <a:pPr lvl="1"/>
            <a:r>
              <a:rPr lang="en-US" sz="1400" dirty="0"/>
              <a:t>University of Bristol</a:t>
            </a:r>
          </a:p>
          <a:p>
            <a:pPr lvl="1"/>
            <a:r>
              <a:rPr lang="en-US" sz="1400" dirty="0"/>
              <a:t>University of Edinburg</a:t>
            </a:r>
          </a:p>
          <a:p>
            <a:pPr lvl="1"/>
            <a:r>
              <a:rPr lang="en-US" sz="1400" dirty="0"/>
              <a:t>University of Liverpool</a:t>
            </a:r>
          </a:p>
          <a:p>
            <a:pPr lvl="1"/>
            <a:r>
              <a:rPr lang="en-US" sz="1400" dirty="0"/>
              <a:t>University of Oxford</a:t>
            </a:r>
          </a:p>
          <a:p>
            <a:pPr lvl="1"/>
            <a:r>
              <a:rPr lang="en-US" sz="1400" dirty="0"/>
              <a:t>University of Sheffield</a:t>
            </a:r>
          </a:p>
          <a:p>
            <a:pPr lvl="1"/>
            <a:r>
              <a:rPr lang="en-US" sz="1400" dirty="0"/>
              <a:t>University of Warwick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39B1C-F587-4646-AA80-BE2719567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22/10/2021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5AF087-B56F-4C4F-B1BD-346D20FB4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862BE-5619-7743-AF6C-700AF04A4E3D}" type="slidenum">
              <a:rPr lang="en-US" smtClean="0"/>
              <a:t>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C0180A-4F8A-BE49-A9A5-65FDBD081FBF}"/>
              </a:ext>
            </a:extLst>
          </p:cNvPr>
          <p:cNvSpPr txBox="1"/>
          <p:nvPr/>
        </p:nvSpPr>
        <p:spPr>
          <a:xfrm>
            <a:off x="1627632" y="1024128"/>
            <a:ext cx="6355080" cy="400110"/>
          </a:xfrm>
          <a:prstGeom prst="rect">
            <a:avLst/>
          </a:prstGeom>
          <a:noFill/>
          <a:ln w="25400">
            <a:noFill/>
          </a:ln>
          <a:effectLst/>
        </p:spPr>
        <p:txBody>
          <a:bodyPr wrap="square" rtlCol="0">
            <a:spAutoFit/>
          </a:bodyPr>
          <a:lstStyle/>
          <a:p>
            <a:pPr algn="l" fontAlgn="base">
              <a:spcAft>
                <a:spcPts val="450"/>
              </a:spcAft>
              <a:buClr>
                <a:srgbClr val="7E4E99"/>
              </a:buClr>
              <a:buSzPct val="50000"/>
            </a:pPr>
            <a:r>
              <a:rPr lang="en-US" sz="2000" i="1" dirty="0" err="1">
                <a:solidFill>
                  <a:prstClr val="black"/>
                </a:solidFill>
                <a:latin typeface="Linux Biolinum" panose="02000503000000000000" pitchFamily="2" charset="0"/>
                <a:ea typeface="Microsoft YaHei" panose="020B0503020204020204" pitchFamily="34" charset="-122"/>
                <a:cs typeface="CMU Sans Serif" pitchFamily="2" charset="0"/>
              </a:rPr>
              <a:t>Convenors</a:t>
            </a:r>
            <a:r>
              <a:rPr lang="en-US" sz="2000" i="1" dirty="0">
                <a:solidFill>
                  <a:prstClr val="black"/>
                </a:solidFill>
                <a:latin typeface="Linux Biolinum" panose="02000503000000000000" pitchFamily="2" charset="0"/>
                <a:ea typeface="Microsoft YaHei" panose="020B0503020204020204" pitchFamily="34" charset="-122"/>
                <a:cs typeface="CMU Sans Serif" pitchFamily="2" charset="0"/>
              </a:rPr>
              <a:t>: Harald Fox (U. Lancaster), Meng Wang (SDU)</a:t>
            </a:r>
          </a:p>
        </p:txBody>
      </p:sp>
    </p:spTree>
    <p:extLst>
      <p:ext uri="{BB962C8B-B14F-4D97-AF65-F5344CB8AC3E}">
        <p14:creationId xmlns:p14="http://schemas.microsoft.com/office/powerpoint/2010/main" val="780841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35F4B30-D4BA-B342-9E49-F7188F87D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Prototyping Overview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854A7C-1E75-2541-B667-F6D91A019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22/10/2021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082A2-F47B-B848-986B-C70B7752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862BE-5619-7743-AF6C-700AF04A4E3D}" type="slidenum">
              <a:rPr lang="en-US" smtClean="0"/>
              <a:t>4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8E82B1-6399-A649-AFD8-2957B8930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10" y="1494716"/>
            <a:ext cx="2136873" cy="16005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38943F-ED59-974D-B760-C63E46F2F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4641" y="3963775"/>
            <a:ext cx="2217620" cy="195161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C4F657F-2152-5A42-9F44-574D6D914CD8}"/>
              </a:ext>
            </a:extLst>
          </p:cNvPr>
          <p:cNvGrpSpPr/>
          <p:nvPr/>
        </p:nvGrpSpPr>
        <p:grpSpPr>
          <a:xfrm>
            <a:off x="5291036" y="1151752"/>
            <a:ext cx="3212884" cy="4630803"/>
            <a:chOff x="398634" y="591580"/>
            <a:chExt cx="3368332" cy="553259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4B3A0A4-BD75-7749-A6AD-69F12F029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8634" y="591580"/>
              <a:ext cx="3368332" cy="5532599"/>
            </a:xfrm>
            <a:prstGeom prst="rect">
              <a:avLst/>
            </a:prstGeom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EB04107-5599-6846-B5C9-388BFE08EE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3681" y="1689833"/>
              <a:ext cx="223460" cy="707927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066A839-2B42-3D4A-960C-902955FEE55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73681" y="2913621"/>
              <a:ext cx="302294" cy="515379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65A3880-229C-4F44-A43B-B7B45F1367AE}"/>
                </a:ext>
              </a:extLst>
            </p:cNvPr>
            <p:cNvSpPr txBox="1"/>
            <p:nvPr/>
          </p:nvSpPr>
          <p:spPr>
            <a:xfrm>
              <a:off x="2227314" y="1224247"/>
              <a:ext cx="1539652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Power IN/OUT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D21E19C-9DE3-EA4D-9152-997572A40D9E}"/>
                </a:ext>
              </a:extLst>
            </p:cNvPr>
            <p:cNvSpPr txBox="1"/>
            <p:nvPr/>
          </p:nvSpPr>
          <p:spPr>
            <a:xfrm>
              <a:off x="2384985" y="3581880"/>
              <a:ext cx="1381981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Data IN/OUT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3BEA470-147A-654F-8DDB-9E664A4A3E3F}"/>
                </a:ext>
              </a:extLst>
            </p:cNvPr>
            <p:cNvSpPr txBox="1"/>
            <p:nvPr/>
          </p:nvSpPr>
          <p:spPr>
            <a:xfrm>
              <a:off x="499012" y="3581880"/>
              <a:ext cx="510445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HV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CFE5C3D-D089-DB46-923A-7A5BD74FD3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4080" y="2773680"/>
              <a:ext cx="883491" cy="655320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Line Callout 1 19">
            <a:extLst>
              <a:ext uri="{FF2B5EF4-FFF2-40B4-BE49-F238E27FC236}">
                <a16:creationId xmlns:a16="http://schemas.microsoft.com/office/drawing/2014/main" id="{718E4B00-59DF-544A-9422-50FD8347FB79}"/>
              </a:ext>
            </a:extLst>
          </p:cNvPr>
          <p:cNvSpPr/>
          <p:nvPr/>
        </p:nvSpPr>
        <p:spPr>
          <a:xfrm>
            <a:off x="2842591" y="4428650"/>
            <a:ext cx="550860" cy="521037"/>
          </a:xfrm>
          <a:prstGeom prst="borderCallout1">
            <a:avLst>
              <a:gd name="adj1" fmla="val 23365"/>
              <a:gd name="adj2" fmla="val -4246"/>
              <a:gd name="adj3" fmla="val -255434"/>
              <a:gd name="adj4" fmla="val -160392"/>
            </a:avLst>
          </a:prstGeom>
          <a:solidFill>
            <a:schemeClr val="bg1">
              <a:alpha val="50000"/>
            </a:schemeClr>
          </a:solidFill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ine Callout 1 20">
            <a:extLst>
              <a:ext uri="{FF2B5EF4-FFF2-40B4-BE49-F238E27FC236}">
                <a16:creationId xmlns:a16="http://schemas.microsoft.com/office/drawing/2014/main" id="{5F31C55D-E9B9-6445-BD67-8C86AB41316A}"/>
              </a:ext>
            </a:extLst>
          </p:cNvPr>
          <p:cNvSpPr/>
          <p:nvPr/>
        </p:nvSpPr>
        <p:spPr>
          <a:xfrm>
            <a:off x="5625548" y="3407359"/>
            <a:ext cx="2703443" cy="2155317"/>
          </a:xfrm>
          <a:prstGeom prst="borderCallout1">
            <a:avLst>
              <a:gd name="adj1" fmla="val 23365"/>
              <a:gd name="adj2" fmla="val -4246"/>
              <a:gd name="adj3" fmla="val 71675"/>
              <a:gd name="adj4" fmla="val -51384"/>
            </a:avLst>
          </a:prstGeom>
          <a:solidFill>
            <a:schemeClr val="bg1">
              <a:alpha val="50000"/>
            </a:schemeClr>
          </a:solidFill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36C6B0-C418-E742-8A53-6A612CC83186}"/>
              </a:ext>
            </a:extLst>
          </p:cNvPr>
          <p:cNvSpPr txBox="1"/>
          <p:nvPr/>
        </p:nvSpPr>
        <p:spPr>
          <a:xfrm>
            <a:off x="1055410" y="1062224"/>
            <a:ext cx="1878496" cy="400110"/>
          </a:xfrm>
          <a:prstGeom prst="rect">
            <a:avLst/>
          </a:prstGeom>
          <a:noFill/>
          <a:ln w="25400">
            <a:noFill/>
          </a:ln>
          <a:effectLst/>
        </p:spPr>
        <p:txBody>
          <a:bodyPr wrap="square" rtlCol="0">
            <a:spAutoFit/>
          </a:bodyPr>
          <a:lstStyle/>
          <a:p>
            <a:pPr algn="l" fontAlgn="base">
              <a:spcAft>
                <a:spcPts val="450"/>
              </a:spcAft>
              <a:buClr>
                <a:srgbClr val="7E4E99"/>
              </a:buClr>
              <a:buSzPct val="50000"/>
            </a:pPr>
            <a:r>
              <a:rPr lang="en-US" sz="2000" dirty="0">
                <a:solidFill>
                  <a:prstClr val="black"/>
                </a:solidFill>
                <a:latin typeface="Linux Biolinum" panose="02000503000000000000" pitchFamily="2" charset="0"/>
                <a:ea typeface="Microsoft YaHei" panose="020B0503020204020204" pitchFamily="34" charset="-122"/>
                <a:cs typeface="CMU Sans Serif" pitchFamily="2" charset="0"/>
              </a:rPr>
              <a:t>Single chip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500947E-8843-314C-9256-BE90FA460EFD}"/>
              </a:ext>
            </a:extLst>
          </p:cNvPr>
          <p:cNvSpPr txBox="1"/>
          <p:nvPr/>
        </p:nvSpPr>
        <p:spPr>
          <a:xfrm>
            <a:off x="2549949" y="3462951"/>
            <a:ext cx="1878496" cy="400110"/>
          </a:xfrm>
          <a:prstGeom prst="rect">
            <a:avLst/>
          </a:prstGeom>
          <a:noFill/>
          <a:ln w="25400">
            <a:noFill/>
          </a:ln>
          <a:effectLst/>
        </p:spPr>
        <p:txBody>
          <a:bodyPr wrap="square" rtlCol="0">
            <a:spAutoFit/>
          </a:bodyPr>
          <a:lstStyle/>
          <a:p>
            <a:pPr algn="l" fontAlgn="base">
              <a:spcAft>
                <a:spcPts val="450"/>
              </a:spcAft>
              <a:buClr>
                <a:srgbClr val="7E4E99"/>
              </a:buClr>
              <a:buSzPct val="50000"/>
            </a:pPr>
            <a:r>
              <a:rPr lang="en-US" sz="2000" dirty="0">
                <a:solidFill>
                  <a:prstClr val="black"/>
                </a:solidFill>
                <a:latin typeface="Linux Biolinum" panose="02000503000000000000" pitchFamily="2" charset="0"/>
                <a:ea typeface="Microsoft YaHei" panose="020B0503020204020204" pitchFamily="34" charset="-122"/>
                <a:cs typeface="CMU Sans Serif" pitchFamily="2" charset="0"/>
              </a:rPr>
              <a:t>Quad module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A37394B-137D-7449-B862-C80BD0882405}"/>
              </a:ext>
            </a:extLst>
          </p:cNvPr>
          <p:cNvSpPr txBox="1"/>
          <p:nvPr/>
        </p:nvSpPr>
        <p:spPr>
          <a:xfrm>
            <a:off x="5386782" y="664799"/>
            <a:ext cx="1878496" cy="400110"/>
          </a:xfrm>
          <a:prstGeom prst="rect">
            <a:avLst/>
          </a:prstGeom>
          <a:noFill/>
          <a:ln w="25400">
            <a:noFill/>
          </a:ln>
          <a:effectLst/>
        </p:spPr>
        <p:txBody>
          <a:bodyPr wrap="square" rtlCol="0">
            <a:spAutoFit/>
          </a:bodyPr>
          <a:lstStyle/>
          <a:p>
            <a:pPr algn="l" fontAlgn="base">
              <a:spcAft>
                <a:spcPts val="450"/>
              </a:spcAft>
              <a:buClr>
                <a:srgbClr val="7E4E99"/>
              </a:buClr>
              <a:buSzPct val="50000"/>
            </a:pPr>
            <a:r>
              <a:rPr lang="en-US" sz="2000" dirty="0">
                <a:solidFill>
                  <a:prstClr val="black"/>
                </a:solidFill>
                <a:latin typeface="Linux Biolinum" panose="02000503000000000000" pitchFamily="2" charset="0"/>
                <a:ea typeface="Microsoft YaHei" panose="020B0503020204020204" pitchFamily="34" charset="-122"/>
                <a:cs typeface="CMU Sans Serif" pitchFamily="2" charset="0"/>
              </a:rPr>
              <a:t>Stave(let)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B116CFC-C92C-2148-AD68-09FB00C6A50F}"/>
              </a:ext>
            </a:extLst>
          </p:cNvPr>
          <p:cNvSpPr txBox="1"/>
          <p:nvPr/>
        </p:nvSpPr>
        <p:spPr>
          <a:xfrm rot="5400000">
            <a:off x="6636138" y="6272011"/>
            <a:ext cx="1082371" cy="400110"/>
          </a:xfrm>
          <a:prstGeom prst="rect">
            <a:avLst/>
          </a:prstGeom>
          <a:noFill/>
          <a:ln w="25400">
            <a:noFill/>
          </a:ln>
          <a:effectLst/>
        </p:spPr>
        <p:txBody>
          <a:bodyPr wrap="square" rtlCol="0">
            <a:spAutoFit/>
          </a:bodyPr>
          <a:lstStyle/>
          <a:p>
            <a:pPr algn="l" fontAlgn="base">
              <a:spcAft>
                <a:spcPts val="450"/>
              </a:spcAft>
              <a:buClr>
                <a:srgbClr val="7E4E99"/>
              </a:buClr>
              <a:buSzPct val="50000"/>
            </a:pPr>
            <a:r>
              <a:rPr lang="en-US" sz="2000" dirty="0">
                <a:solidFill>
                  <a:prstClr val="black"/>
                </a:solidFill>
                <a:latin typeface="Linux Biolinum" panose="02000503000000000000" pitchFamily="2" charset="0"/>
                <a:ea typeface="Microsoft YaHei" panose="020B0503020204020204" pitchFamily="34" charset="-122"/>
                <a:cs typeface="CMU Sans Serif" pitchFamily="2" charset="0"/>
              </a:rPr>
              <a:t>…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854DCD8-9E58-D04C-8291-57CDEE132C80}"/>
              </a:ext>
            </a:extLst>
          </p:cNvPr>
          <p:cNvSpPr txBox="1"/>
          <p:nvPr/>
        </p:nvSpPr>
        <p:spPr>
          <a:xfrm rot="5400000">
            <a:off x="6615477" y="1029309"/>
            <a:ext cx="1082371" cy="400110"/>
          </a:xfrm>
          <a:prstGeom prst="rect">
            <a:avLst/>
          </a:prstGeom>
          <a:noFill/>
          <a:ln w="25400">
            <a:noFill/>
          </a:ln>
          <a:effectLst/>
        </p:spPr>
        <p:txBody>
          <a:bodyPr wrap="square" rtlCol="0">
            <a:spAutoFit/>
          </a:bodyPr>
          <a:lstStyle/>
          <a:p>
            <a:pPr algn="l" fontAlgn="base">
              <a:spcAft>
                <a:spcPts val="450"/>
              </a:spcAft>
              <a:buClr>
                <a:srgbClr val="7E4E99"/>
              </a:buClr>
              <a:buSzPct val="50000"/>
            </a:pPr>
            <a:r>
              <a:rPr lang="en-US" sz="2000" dirty="0">
                <a:solidFill>
                  <a:prstClr val="black"/>
                </a:solidFill>
                <a:latin typeface="Linux Biolinum" panose="02000503000000000000" pitchFamily="2" charset="0"/>
                <a:ea typeface="Microsoft YaHei" panose="020B0503020204020204" pitchFamily="34" charset="-122"/>
                <a:cs typeface="CMU Sans Serif" pitchFamily="2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130351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88B88-66BE-5047-A728-69DE685E3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ATLASPix3 sensor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572DBB-89C6-924F-8CDC-210474ABF1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9452" y="1366463"/>
                <a:ext cx="5684625" cy="4587030"/>
              </a:xfrm>
            </p:spPr>
            <p:txBody>
              <a:bodyPr/>
              <a:lstStyle/>
              <a:p>
                <a:pPr lvl="1"/>
                <a:r>
                  <a:rPr lang="en-US" dirty="0"/>
                  <a:t>TSI 180nm HV process on 200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dirty="0"/>
                  <a:t>cm substrate</a:t>
                </a:r>
              </a:p>
              <a:p>
                <a:pPr lvl="1"/>
                <a:r>
                  <a:rPr lang="en-US" dirty="0"/>
                  <a:t>Pixel size 50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 150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en-US" dirty="0"/>
                  <a:t>m</a:t>
                </a:r>
                <a:r>
                  <a:rPr lang="en-US" baseline="30000" dirty="0"/>
                  <a:t>2</a:t>
                </a:r>
              </a:p>
              <a:p>
                <a:pPr lvl="1"/>
                <a:r>
                  <a:rPr lang="en-US" dirty="0"/>
                  <a:t>132 columns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 372 rows (20.2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 21 mm</a:t>
                </a:r>
                <a:r>
                  <a:rPr lang="en-US" baseline="30000" dirty="0"/>
                  <a:t>2</a:t>
                </a:r>
                <a:r>
                  <a:rPr lang="en-US" dirty="0"/>
                  <a:t> chip)</a:t>
                </a:r>
              </a:p>
              <a:p>
                <a:pPr lvl="1"/>
                <a:r>
                  <a:rPr lang="en-US" dirty="0" err="1"/>
                  <a:t>Triggerless</a:t>
                </a:r>
                <a:r>
                  <a:rPr lang="en-US" dirty="0"/>
                  <a:t>/triggered readout possible</a:t>
                </a:r>
              </a:p>
              <a:p>
                <a:pPr lvl="1"/>
                <a:r>
                  <a:rPr lang="en-US" dirty="0"/>
                  <a:t>Binary with </a:t>
                </a:r>
                <a:r>
                  <a:rPr lang="en-US" dirty="0" err="1"/>
                  <a:t>ToT</a:t>
                </a:r>
                <a:r>
                  <a:rPr lang="en-US" dirty="0"/>
                  <a:t> information</a:t>
                </a:r>
              </a:p>
              <a:p>
                <a:pPr lvl="1"/>
                <a:r>
                  <a:rPr lang="en-US" dirty="0"/>
                  <a:t>Power consumption ~140 </a:t>
                </a:r>
                <a:r>
                  <a:rPr lang="en-US" dirty="0" err="1"/>
                  <a:t>mW</a:t>
                </a:r>
                <a:r>
                  <a:rPr lang="en-US" dirty="0"/>
                  <a:t>/cm</a:t>
                </a:r>
                <a:r>
                  <a:rPr lang="en-US" baseline="30000" dirty="0"/>
                  <a:t>2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572DBB-89C6-924F-8CDC-210474ABF1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9452" y="1366463"/>
                <a:ext cx="5684625" cy="4587030"/>
              </a:xfrm>
              <a:blipFill>
                <a:blip r:embed="rId3"/>
                <a:stretch>
                  <a:fillRect t="-8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1F488-E99A-CD4B-AE44-50C115CC7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22/10/2021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8D4631-C9FF-C849-99EF-85CC03BCD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862BE-5619-7743-AF6C-700AF04A4E3D}" type="slidenum">
              <a:rPr lang="en-US" smtClean="0"/>
              <a:t>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D04707-C43C-9949-922E-5B2368382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623" y="3736356"/>
            <a:ext cx="4247977" cy="17005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E8E620-498D-6546-93C5-861A74A2C7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9241" y="4034733"/>
            <a:ext cx="1867706" cy="7247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6FDC1A-B302-6C44-A7F4-25FD14999B19}"/>
              </a:ext>
            </a:extLst>
          </p:cNvPr>
          <p:cNvSpPr txBox="1"/>
          <p:nvPr/>
        </p:nvSpPr>
        <p:spPr>
          <a:xfrm>
            <a:off x="4955376" y="4747672"/>
            <a:ext cx="3137611" cy="646331"/>
          </a:xfrm>
          <a:prstGeom prst="rect">
            <a:avLst/>
          </a:prstGeom>
          <a:noFill/>
          <a:ln w="25400">
            <a:noFill/>
          </a:ln>
          <a:effectLst/>
        </p:spPr>
        <p:txBody>
          <a:bodyPr wrap="square" rtlCol="0">
            <a:spAutoFit/>
          </a:bodyPr>
          <a:lstStyle/>
          <a:p>
            <a:pPr algn="l" fontAlgn="base">
              <a:spcAft>
                <a:spcPts val="450"/>
              </a:spcAft>
              <a:buClr>
                <a:srgbClr val="7E4E99"/>
              </a:buClr>
              <a:buSzPct val="50000"/>
            </a:pPr>
            <a:r>
              <a:rPr lang="en-US" dirty="0">
                <a:solidFill>
                  <a:prstClr val="black"/>
                </a:solidFill>
                <a:latin typeface="Linux Biolinum" panose="02000503000000000000" pitchFamily="2" charset="0"/>
                <a:ea typeface="Microsoft YaHei" panose="020B0503020204020204" pitchFamily="34" charset="-122"/>
                <a:cs typeface="CMU Sans Serif" pitchFamily="2" charset="0"/>
              </a:rPr>
              <a:t>Time-over-Threshold (</a:t>
            </a:r>
            <a:r>
              <a:rPr lang="en-US" dirty="0" err="1">
                <a:solidFill>
                  <a:prstClr val="black"/>
                </a:solidFill>
                <a:latin typeface="Linux Biolinum" panose="02000503000000000000" pitchFamily="2" charset="0"/>
                <a:ea typeface="Microsoft YaHei" panose="020B0503020204020204" pitchFamily="34" charset="-122"/>
                <a:cs typeface="CMU Sans Serif" pitchFamily="2" charset="0"/>
              </a:rPr>
              <a:t>ToT</a:t>
            </a:r>
            <a:r>
              <a:rPr lang="en-US" dirty="0">
                <a:solidFill>
                  <a:prstClr val="black"/>
                </a:solidFill>
                <a:latin typeface="Linux Biolinum" panose="02000503000000000000" pitchFamily="2" charset="0"/>
                <a:ea typeface="Microsoft YaHei" panose="020B0503020204020204" pitchFamily="34" charset="-122"/>
                <a:cs typeface="CMU Sans Serif" pitchFamily="2" charset="0"/>
              </a:rPr>
              <a:t>) as proxy of signal amplitude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94AB4C-EB30-CA41-AF4D-32F871089D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6771" y="1086895"/>
            <a:ext cx="2556216" cy="19146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A7069AE-B0F5-E44D-B80C-77AF5C6FF363}"/>
              </a:ext>
            </a:extLst>
          </p:cNvPr>
          <p:cNvSpPr txBox="1"/>
          <p:nvPr/>
        </p:nvSpPr>
        <p:spPr>
          <a:xfrm>
            <a:off x="4944441" y="3090025"/>
            <a:ext cx="3455377" cy="646331"/>
          </a:xfrm>
          <a:prstGeom prst="rect">
            <a:avLst/>
          </a:prstGeom>
          <a:noFill/>
          <a:ln w="25400">
            <a:noFill/>
          </a:ln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/>
              <a:t>I. </a:t>
            </a:r>
            <a:r>
              <a:rPr lang="en-US" sz="1200" i="1" dirty="0" err="1"/>
              <a:t>Peric</a:t>
            </a:r>
            <a:r>
              <a:rPr lang="en-US" sz="1200" i="1" dirty="0"/>
              <a:t> et al., High-Voltage CMOS Active Pixel Sensor, IEEE JSSC, Volume: 56, Issue: 8, Aug. 2021</a:t>
            </a:r>
          </a:p>
          <a:p>
            <a:pPr algn="r"/>
            <a:r>
              <a:rPr lang="en-US" sz="1200" i="1" dirty="0"/>
              <a:t>https://</a:t>
            </a:r>
            <a:r>
              <a:rPr lang="en-US" sz="1200" i="1" dirty="0" err="1"/>
              <a:t>ieeexplore.ieee.org</a:t>
            </a:r>
            <a:r>
              <a:rPr lang="en-US" sz="1200" i="1" dirty="0"/>
              <a:t>/document/9373986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073CC2-35F7-8141-9BF7-4DBDED319F84}"/>
              </a:ext>
            </a:extLst>
          </p:cNvPr>
          <p:cNvSpPr txBox="1"/>
          <p:nvPr/>
        </p:nvSpPr>
        <p:spPr>
          <a:xfrm>
            <a:off x="501887" y="5553383"/>
            <a:ext cx="7591100" cy="772006"/>
          </a:xfrm>
          <a:prstGeom prst="rect">
            <a:avLst/>
          </a:prstGeom>
          <a:noFill/>
          <a:ln w="25400">
            <a:noFill/>
          </a:ln>
          <a:effectLst/>
        </p:spPr>
        <p:txBody>
          <a:bodyPr wrap="square" rtlCol="0">
            <a:spAutoFit/>
          </a:bodyPr>
          <a:lstStyle/>
          <a:p>
            <a:pPr fontAlgn="base">
              <a:spcAft>
                <a:spcPts val="450"/>
              </a:spcAft>
              <a:buClr>
                <a:srgbClr val="7E4E99"/>
              </a:buClr>
              <a:buSzPct val="50000"/>
            </a:pPr>
            <a:r>
              <a:rPr lang="en-US" sz="2000" i="1" dirty="0">
                <a:solidFill>
                  <a:srgbClr val="0070C0"/>
                </a:solidFill>
                <a:latin typeface="Linux Biolinum" panose="02000503000000000000" pitchFamily="2" charset="0"/>
                <a:ea typeface="Microsoft YaHei" panose="020B0503020204020204" pitchFamily="34" charset="-122"/>
                <a:cs typeface="CMU Sans Serif" pitchFamily="2" charset="0"/>
              </a:rPr>
              <a:t>Mainly working with ATLASPix3.0 (some thinned to 150um) </a:t>
            </a:r>
          </a:p>
          <a:p>
            <a:pPr fontAlgn="base">
              <a:spcAft>
                <a:spcPts val="450"/>
              </a:spcAft>
              <a:buClr>
                <a:srgbClr val="7E4E99"/>
              </a:buClr>
              <a:buSzPct val="50000"/>
            </a:pPr>
            <a:r>
              <a:rPr lang="en-US" sz="2000" i="1" dirty="0">
                <a:solidFill>
                  <a:srgbClr val="0070C0"/>
                </a:solidFill>
                <a:latin typeface="Linux Biolinum" panose="02000503000000000000" pitchFamily="2" charset="0"/>
                <a:ea typeface="Microsoft YaHei" panose="020B0503020204020204" pitchFamily="34" charset="-122"/>
                <a:cs typeface="CMU Sans Serif" pitchFamily="2" charset="0"/>
              </a:rPr>
              <a:t>ATLASPix3.1 delivered in Feb 2021 </a:t>
            </a:r>
          </a:p>
        </p:txBody>
      </p:sp>
    </p:spTree>
    <p:extLst>
      <p:ext uri="{BB962C8B-B14F-4D97-AF65-F5344CB8AC3E}">
        <p14:creationId xmlns:p14="http://schemas.microsoft.com/office/powerpoint/2010/main" val="1450124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0B5BE-01AB-484F-91B2-4BECD0DF2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Single-chip </a:t>
            </a:r>
            <a:r>
              <a:rPr lang="en-US" dirty="0" err="1"/>
              <a:t>programme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8FA2F3-A177-5E47-8CDC-0516A6CC58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10094"/>
            <a:ext cx="8229600" cy="5116070"/>
          </a:xfrm>
        </p:spPr>
        <p:txBody>
          <a:bodyPr/>
          <a:lstStyle/>
          <a:p>
            <a:r>
              <a:rPr lang="en-US" dirty="0"/>
              <a:t>Experience gained with single chip tests (up to last CEPC Day) </a:t>
            </a:r>
          </a:p>
          <a:p>
            <a:pPr lvl="1"/>
            <a:r>
              <a:rPr lang="en-US" dirty="0" err="1">
                <a:solidFill>
                  <a:srgbClr val="0432FF"/>
                </a:solidFill>
              </a:rPr>
              <a:t>GE</a:t>
            </a:r>
            <a:r>
              <a:rPr lang="en-US" dirty="0" err="1"/>
              <a:t>neric</a:t>
            </a:r>
            <a:r>
              <a:rPr lang="en-US" dirty="0"/>
              <a:t> </a:t>
            </a:r>
            <a:r>
              <a:rPr lang="en-US" dirty="0">
                <a:solidFill>
                  <a:srgbClr val="0432FF"/>
                </a:solidFill>
              </a:rPr>
              <a:t>C</a:t>
            </a:r>
            <a:r>
              <a:rPr lang="en-US" dirty="0"/>
              <a:t>onfiguration and </a:t>
            </a:r>
            <a:r>
              <a:rPr lang="en-US" dirty="0" err="1">
                <a:solidFill>
                  <a:srgbClr val="0432FF"/>
                </a:solidFill>
              </a:rPr>
              <a:t>CO</a:t>
            </a:r>
            <a:r>
              <a:rPr lang="en-US" dirty="0" err="1"/>
              <a:t>ntrol</a:t>
            </a:r>
            <a:r>
              <a:rPr lang="en-US" dirty="0"/>
              <a:t> System - designed at KIT</a:t>
            </a:r>
          </a:p>
          <a:p>
            <a:pPr lvl="1"/>
            <a:r>
              <a:rPr lang="en-US" dirty="0"/>
              <a:t>LFP-FMC connection to </a:t>
            </a:r>
            <a:r>
              <a:rPr lang="en-US" dirty="0" err="1"/>
              <a:t>Nexys</a:t>
            </a:r>
            <a:r>
              <a:rPr lang="en-US" dirty="0"/>
              <a:t> FPGA, PCIe x16 to DUT, allows extensive tests</a:t>
            </a:r>
          </a:p>
          <a:p>
            <a:pPr lvl="1"/>
            <a:r>
              <a:rPr lang="en-US" dirty="0"/>
              <a:t>Carrier board for ATLASPix3 single-chip</a:t>
            </a:r>
          </a:p>
          <a:p>
            <a:r>
              <a:rPr lang="en-US" dirty="0"/>
              <a:t>O(65) GECCO boards and carrier boards produced in China </a:t>
            </a:r>
          </a:p>
          <a:p>
            <a:r>
              <a:rPr lang="en-US" dirty="0"/>
              <a:t>Chips &amp; boards distributed globally and multiple institutes set up lab tests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A154A-FC4E-6648-83CE-2C55B5EED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22/10/2021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598C0A-8D36-CE45-A5FC-11C5CE2BC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862BE-5619-7743-AF6C-700AF04A4E3D}" type="slidenum">
              <a:rPr lang="en-US" smtClean="0"/>
              <a:t>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FF7BA3-4D51-AD43-B3DE-962A9FC9E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320" y="3176775"/>
            <a:ext cx="5532565" cy="3453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B90927-2BA1-0540-B53D-3DF323300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2002" y="5921927"/>
            <a:ext cx="2033846" cy="4084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0B3E4C-2DC4-6745-B438-22D40FC6D7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6527" y="5506827"/>
            <a:ext cx="830722" cy="62224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B97CA2B-0DB6-2C40-A73E-C883C008C154}"/>
              </a:ext>
            </a:extLst>
          </p:cNvPr>
          <p:cNvCxnSpPr>
            <a:cxnSpLocks/>
          </p:cNvCxnSpPr>
          <p:nvPr/>
        </p:nvCxnSpPr>
        <p:spPr>
          <a:xfrm flipH="1" flipV="1">
            <a:off x="6492240" y="5394960"/>
            <a:ext cx="616445" cy="24925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7467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67707-6DB0-1D4B-93D6-108D81B94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chip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24A5F-1191-1549-BD1E-1B9EFFDC7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1"/>
            <a:ext cx="8229600" cy="1930692"/>
          </a:xfrm>
        </p:spPr>
        <p:txBody>
          <a:bodyPr/>
          <a:lstStyle/>
          <a:p>
            <a:r>
              <a:rPr lang="en-US" dirty="0"/>
              <a:t>ATLASPix3 responses to cosmic ray or various radioactive sources (</a:t>
            </a:r>
            <a:r>
              <a:rPr lang="en-US" baseline="30000" dirty="0"/>
              <a:t>55</a:t>
            </a:r>
            <a:r>
              <a:rPr lang="en-US" dirty="0"/>
              <a:t>Fe, </a:t>
            </a:r>
            <a:r>
              <a:rPr lang="en-US" baseline="30000" dirty="0"/>
              <a:t>90</a:t>
            </a:r>
            <a:r>
              <a:rPr lang="en-US" dirty="0"/>
              <a:t>Sr, </a:t>
            </a:r>
            <a:r>
              <a:rPr lang="en-US" baseline="30000" dirty="0"/>
              <a:t>241</a:t>
            </a:r>
            <a:r>
              <a:rPr lang="en-US" dirty="0"/>
              <a:t>Am) are observed at different sites</a:t>
            </a:r>
          </a:p>
          <a:p>
            <a:r>
              <a:rPr lang="en-US" dirty="0"/>
              <a:t>Thresholds at 800e noise &lt;~ 80e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0FCB17-2235-6B41-B8AC-0363177ED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22/10/2021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F34FFD-A21D-244D-A542-9D6C9735C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862BE-5619-7743-AF6C-700AF04A4E3D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B42979-8B21-D744-A4BE-1D0016A35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2815591"/>
            <a:ext cx="3236912" cy="25788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D99369-7D3D-D241-AB44-56EACC54B463}"/>
              </a:ext>
            </a:extLst>
          </p:cNvPr>
          <p:cNvSpPr txBox="1"/>
          <p:nvPr/>
        </p:nvSpPr>
        <p:spPr>
          <a:xfrm>
            <a:off x="4735512" y="5394486"/>
            <a:ext cx="3857625" cy="648896"/>
          </a:xfrm>
          <a:prstGeom prst="rect">
            <a:avLst/>
          </a:prstGeom>
          <a:noFill/>
          <a:ln w="25400">
            <a:noFill/>
          </a:ln>
          <a:effectLst/>
        </p:spPr>
        <p:txBody>
          <a:bodyPr wrap="square" rtlCol="0">
            <a:spAutoFit/>
          </a:bodyPr>
          <a:lstStyle/>
          <a:p>
            <a:pPr algn="l" fontAlgn="base">
              <a:spcAft>
                <a:spcPts val="450"/>
              </a:spcAft>
              <a:buClr>
                <a:srgbClr val="7E4E99"/>
              </a:buClr>
              <a:buSzPct val="50000"/>
            </a:pPr>
            <a:r>
              <a:rPr lang="en-US" sz="1600" dirty="0">
                <a:solidFill>
                  <a:prstClr val="black"/>
                </a:solidFill>
                <a:latin typeface="Linux Biolinum" panose="02000503000000000000" pitchFamily="2" charset="0"/>
                <a:ea typeface="Microsoft YaHei" panose="020B0503020204020204" pitchFamily="34" charset="-122"/>
                <a:cs typeface="CMU Sans Serif" pitchFamily="2" charset="0"/>
              </a:rPr>
              <a:t>Test with injection charge: (1) untuned</a:t>
            </a:r>
          </a:p>
          <a:p>
            <a:pPr algn="l" fontAlgn="base">
              <a:spcAft>
                <a:spcPts val="450"/>
              </a:spcAft>
              <a:buClr>
                <a:srgbClr val="7E4E99"/>
              </a:buClr>
              <a:buSzPct val="50000"/>
            </a:pPr>
            <a:r>
              <a:rPr lang="en-US" sz="1600" dirty="0">
                <a:solidFill>
                  <a:prstClr val="black"/>
                </a:solidFill>
                <a:latin typeface="Linux Biolinum" panose="02000503000000000000" pitchFamily="2" charset="0"/>
                <a:ea typeface="Microsoft YaHei" panose="020B0503020204020204" pitchFamily="34" charset="-122"/>
                <a:cs typeface="CMU Sans Serif" pitchFamily="2" charset="0"/>
              </a:rPr>
              <a:t>(2, 3) tuned with higher / lower thresholds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B0DD31-2FDE-6042-B9BF-111287BB1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527" y="2845670"/>
            <a:ext cx="3855585" cy="23228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C95085-8C94-E04D-8057-76385EEED27E}"/>
              </a:ext>
            </a:extLst>
          </p:cNvPr>
          <p:cNvSpPr txBox="1"/>
          <p:nvPr/>
        </p:nvSpPr>
        <p:spPr>
          <a:xfrm>
            <a:off x="1708149" y="5168558"/>
            <a:ext cx="1640340" cy="338554"/>
          </a:xfrm>
          <a:prstGeom prst="rect">
            <a:avLst/>
          </a:prstGeom>
          <a:noFill/>
          <a:ln w="25400">
            <a:noFill/>
          </a:ln>
          <a:effectLst/>
        </p:spPr>
        <p:txBody>
          <a:bodyPr wrap="square" rtlCol="0">
            <a:spAutoFit/>
          </a:bodyPr>
          <a:lstStyle/>
          <a:p>
            <a:pPr algn="l" fontAlgn="base">
              <a:spcAft>
                <a:spcPts val="450"/>
              </a:spcAft>
              <a:buClr>
                <a:srgbClr val="7E4E99"/>
              </a:buClr>
              <a:buSzPct val="50000"/>
            </a:pPr>
            <a:r>
              <a:rPr lang="en-US" sz="1600" dirty="0" err="1">
                <a:solidFill>
                  <a:prstClr val="black"/>
                </a:solidFill>
                <a:latin typeface="Linux Biolinum" panose="02000503000000000000" pitchFamily="2" charset="0"/>
                <a:ea typeface="Microsoft YaHei" panose="020B0503020204020204" pitchFamily="34" charset="-122"/>
                <a:cs typeface="CMU Sans Serif" pitchFamily="2" charset="0"/>
              </a:rPr>
              <a:t>ToT</a:t>
            </a:r>
            <a:r>
              <a:rPr lang="en-US" sz="1600" dirty="0">
                <a:solidFill>
                  <a:prstClr val="black"/>
                </a:solidFill>
                <a:latin typeface="Linux Biolinum" panose="02000503000000000000" pitchFamily="2" charset="0"/>
                <a:ea typeface="Microsoft YaHei" panose="020B0503020204020204" pitchFamily="34" charset="-122"/>
                <a:cs typeface="CMU Sans Serif" pitchFamily="2" charset="0"/>
              </a:rPr>
              <a:t> response </a:t>
            </a:r>
          </a:p>
        </p:txBody>
      </p:sp>
    </p:spTree>
    <p:extLst>
      <p:ext uri="{BB962C8B-B14F-4D97-AF65-F5344CB8AC3E}">
        <p14:creationId xmlns:p14="http://schemas.microsoft.com/office/powerpoint/2010/main" val="228273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C6FAB-5EF9-A743-9881-2FC991FE9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Quad module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E3A11-4EAA-CA4A-B73B-DAB1AA6DA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1"/>
            <a:ext cx="8229600" cy="2617440"/>
          </a:xfrm>
        </p:spPr>
        <p:txBody>
          <a:bodyPr/>
          <a:lstStyle/>
          <a:p>
            <a:r>
              <a:rPr lang="en-US" dirty="0"/>
              <a:t>Four chips sharing services by common power connections and configuration lines</a:t>
            </a:r>
          </a:p>
          <a:p>
            <a:r>
              <a:rPr lang="en-US" dirty="0"/>
              <a:t>Inspired by ATLAS </a:t>
            </a:r>
            <a:r>
              <a:rPr lang="en-US" dirty="0" err="1"/>
              <a:t>ITk</a:t>
            </a:r>
            <a:r>
              <a:rPr lang="en-US" dirty="0"/>
              <a:t> quad module concept for large area application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719E98-4AB8-3447-92AD-01472C26A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22/10/2021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EF4C02-3EA0-7C4A-8E34-012130A28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862BE-5619-7743-AF6C-700AF04A4E3D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44C41B-E5EF-834E-A20A-D5B722210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" y="2896908"/>
            <a:ext cx="7562850" cy="22243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65682D-FEEA-7340-811B-C95222E283BD}"/>
              </a:ext>
            </a:extLst>
          </p:cNvPr>
          <p:cNvSpPr txBox="1"/>
          <p:nvPr/>
        </p:nvSpPr>
        <p:spPr>
          <a:xfrm>
            <a:off x="5963882" y="5323315"/>
            <a:ext cx="2265718" cy="276999"/>
          </a:xfrm>
          <a:prstGeom prst="rect">
            <a:avLst/>
          </a:prstGeom>
          <a:noFill/>
          <a:ln w="25400">
            <a:noFill/>
          </a:ln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/>
              <a:t>Bianca </a:t>
            </a:r>
            <a:r>
              <a:rPr lang="en-US" sz="1200" i="1" dirty="0" err="1"/>
              <a:t>Raciti</a:t>
            </a:r>
            <a:r>
              <a:rPr lang="en-US" sz="1200" i="1" dirty="0"/>
              <a:t>, PSD 2021 poster</a:t>
            </a:r>
          </a:p>
        </p:txBody>
      </p:sp>
    </p:spTree>
    <p:extLst>
      <p:ext uri="{BB962C8B-B14F-4D97-AF65-F5344CB8AC3E}">
        <p14:creationId xmlns:p14="http://schemas.microsoft.com/office/powerpoint/2010/main" val="1853448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67561-C2A4-4E42-97EE-02CF5979C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Quad module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D7A70-406E-9C4E-AD4F-0354106F46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1279502"/>
          </a:xfrm>
        </p:spPr>
        <p:txBody>
          <a:bodyPr/>
          <a:lstStyle/>
          <a:p>
            <a:r>
              <a:rPr lang="en-US" dirty="0"/>
              <a:t>Data flex and power cables designed by INFN Milano, under verification</a:t>
            </a:r>
          </a:p>
          <a:p>
            <a:r>
              <a:rPr lang="en-US" dirty="0"/>
              <a:t>Adapter card for connecting to GECCO</a:t>
            </a:r>
          </a:p>
          <a:p>
            <a:r>
              <a:rPr lang="en-US" dirty="0"/>
              <a:t>9 quads with ATLASPix3.0 assembled, test ongoing</a:t>
            </a:r>
          </a:p>
          <a:p>
            <a:pPr lvl="1"/>
            <a:r>
              <a:rPr lang="en-US" dirty="0"/>
              <a:t>All chips can be configured on a quad</a:t>
            </a:r>
          </a:p>
          <a:p>
            <a:pPr lvl="1"/>
            <a:r>
              <a:rPr lang="en-US" dirty="0"/>
              <a:t>Single chip responsive to radiative source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FB974-054F-DA42-BD4A-C363847B1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22/10/2021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274E3E-3F39-8646-A746-BD19CA2CF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862BE-5619-7743-AF6C-700AF04A4E3D}" type="slidenum">
              <a:rPr lang="en-US" smtClean="0"/>
              <a:t>9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FC84062-D49D-D94C-BACB-9E66C8975AF8}"/>
              </a:ext>
            </a:extLst>
          </p:cNvPr>
          <p:cNvGrpSpPr/>
          <p:nvPr/>
        </p:nvGrpSpPr>
        <p:grpSpPr>
          <a:xfrm>
            <a:off x="3057525" y="2729237"/>
            <a:ext cx="5907088" cy="3175115"/>
            <a:chOff x="1757231" y="2352675"/>
            <a:chExt cx="6773992" cy="35630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BFF28BD-6AF2-2142-8D40-94451E5E6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57231" y="2352675"/>
              <a:ext cx="6124706" cy="306235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4EB9E84-CFA5-9240-8148-C371FA5BFFD3}"/>
                </a:ext>
              </a:extLst>
            </p:cNvPr>
            <p:cNvSpPr txBox="1"/>
            <p:nvPr/>
          </p:nvSpPr>
          <p:spPr>
            <a:xfrm>
              <a:off x="5256676" y="5237855"/>
              <a:ext cx="1129558" cy="656215"/>
            </a:xfrm>
            <a:prstGeom prst="rect">
              <a:avLst/>
            </a:prstGeom>
            <a:noFill/>
            <a:ln w="25400"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ts val="450"/>
                </a:spcAft>
                <a:buClr>
                  <a:srgbClr val="7E4E99"/>
                </a:buClr>
                <a:buSzPct val="50000"/>
              </a:pPr>
              <a:r>
                <a:rPr lang="en-US" sz="1600" dirty="0">
                  <a:solidFill>
                    <a:srgbClr val="0070C0"/>
                  </a:solidFill>
                  <a:latin typeface="Linux Biolinum" panose="02000503000000000000" pitchFamily="2" charset="0"/>
                  <a:ea typeface="Microsoft YaHei" panose="020B0503020204020204" pitchFamily="34" charset="-122"/>
                  <a:cs typeface="CMU Sans Serif" pitchFamily="2" charset="0"/>
                </a:rPr>
                <a:t>Adapter card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EF904B0-9E12-D24C-9C96-8AFF6802FAE5}"/>
                </a:ext>
              </a:extLst>
            </p:cNvPr>
            <p:cNvCxnSpPr/>
            <p:nvPr/>
          </p:nvCxnSpPr>
          <p:spPr>
            <a:xfrm flipV="1">
              <a:off x="5893959" y="4900224"/>
              <a:ext cx="0" cy="352424"/>
            </a:xfrm>
            <a:prstGeom prst="straightConnector1">
              <a:avLst/>
            </a:prstGeom>
            <a:ln w="158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9BD6870-044F-5547-A1CE-A0BE3D950760}"/>
                </a:ext>
              </a:extLst>
            </p:cNvPr>
            <p:cNvSpPr txBox="1"/>
            <p:nvPr/>
          </p:nvSpPr>
          <p:spPr>
            <a:xfrm>
              <a:off x="6697520" y="5535771"/>
              <a:ext cx="1317909" cy="379914"/>
            </a:xfrm>
            <a:prstGeom prst="rect">
              <a:avLst/>
            </a:prstGeom>
            <a:noFill/>
            <a:ln w="25400"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ts val="450"/>
                </a:spcAft>
                <a:buClr>
                  <a:srgbClr val="7E4E99"/>
                </a:buClr>
                <a:buSzPct val="50000"/>
              </a:pPr>
              <a:r>
                <a:rPr lang="en-US" sz="1600" dirty="0">
                  <a:solidFill>
                    <a:srgbClr val="0070C0"/>
                  </a:solidFill>
                  <a:latin typeface="Linux Biolinum" panose="02000503000000000000" pitchFamily="2" charset="0"/>
                  <a:ea typeface="Microsoft YaHei" panose="020B0503020204020204" pitchFamily="34" charset="-122"/>
                  <a:cs typeface="CMU Sans Serif" pitchFamily="2" charset="0"/>
                </a:rPr>
                <a:t>Data flex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A7903F0-142E-4A49-9013-5FBEEC479A7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81888" y="5310189"/>
              <a:ext cx="82158" cy="255773"/>
            </a:xfrm>
            <a:prstGeom prst="straightConnector1">
              <a:avLst/>
            </a:prstGeom>
            <a:ln w="158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49838FC8-6615-DE4A-B843-9C6B5B0A48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56475" y="3409950"/>
              <a:ext cx="247649" cy="68771"/>
            </a:xfrm>
            <a:prstGeom prst="straightConnector1">
              <a:avLst/>
            </a:prstGeom>
            <a:ln w="158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ACD062A-D244-024D-A09A-361DD7F7DC01}"/>
                </a:ext>
              </a:extLst>
            </p:cNvPr>
            <p:cNvSpPr txBox="1"/>
            <p:nvPr/>
          </p:nvSpPr>
          <p:spPr>
            <a:xfrm>
              <a:off x="7480299" y="2945555"/>
              <a:ext cx="1050924" cy="830997"/>
            </a:xfrm>
            <a:prstGeom prst="rect">
              <a:avLst/>
            </a:prstGeom>
            <a:noFill/>
            <a:ln w="25400"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ts val="450"/>
                </a:spcAft>
                <a:buClr>
                  <a:srgbClr val="7E4E99"/>
                </a:buClr>
                <a:buSzPct val="50000"/>
              </a:pPr>
              <a:r>
                <a:rPr lang="en-US" sz="1600" dirty="0">
                  <a:solidFill>
                    <a:srgbClr val="0070C0"/>
                  </a:solidFill>
                  <a:latin typeface="Linux Biolinum" panose="02000503000000000000" pitchFamily="2" charset="0"/>
                  <a:ea typeface="Microsoft YaHei" panose="020B0503020204020204" pitchFamily="34" charset="-122"/>
                  <a:cs typeface="CMU Sans Serif" pitchFamily="2" charset="0"/>
                </a:rPr>
                <a:t>Custom power cable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1D088F0-71F1-8146-963B-862E1878A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311" y="3555995"/>
            <a:ext cx="2525424" cy="21481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6A37AFA-CA8B-A84D-BB42-B6C7F9887FC4}"/>
              </a:ext>
            </a:extLst>
          </p:cNvPr>
          <p:cNvSpPr txBox="1"/>
          <p:nvPr/>
        </p:nvSpPr>
        <p:spPr>
          <a:xfrm>
            <a:off x="2763482" y="5637822"/>
            <a:ext cx="2265718" cy="276999"/>
          </a:xfrm>
          <a:prstGeom prst="rect">
            <a:avLst/>
          </a:prstGeom>
          <a:noFill/>
          <a:ln w="25400">
            <a:noFill/>
          </a:ln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/>
              <a:t>Bianca </a:t>
            </a:r>
            <a:r>
              <a:rPr lang="en-US" sz="1200" i="1" dirty="0" err="1"/>
              <a:t>Raciti</a:t>
            </a:r>
            <a:r>
              <a:rPr lang="en-US" sz="1200" i="1" dirty="0"/>
              <a:t>, PSD 2021 poster</a:t>
            </a:r>
          </a:p>
        </p:txBody>
      </p:sp>
    </p:spTree>
    <p:extLst>
      <p:ext uri="{BB962C8B-B14F-4D97-AF65-F5344CB8AC3E}">
        <p14:creationId xmlns:p14="http://schemas.microsoft.com/office/powerpoint/2010/main" val="1750479400"/>
      </p:ext>
    </p:extLst>
  </p:cSld>
  <p:clrMapOvr>
    <a:masterClrMapping/>
  </p:clrMapOvr>
</p:sld>
</file>

<file path=ppt/theme/theme1.xml><?xml version="1.0" encoding="utf-8"?>
<a:theme xmlns:a="http://schemas.openxmlformats.org/drawingml/2006/main" name="mytemp">
  <a:themeElements>
    <a:clrScheme name="顶峰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 w="25400">
          <a:noFill/>
        </a:ln>
        <a:effectLst/>
      </a:spPr>
      <a:bodyPr wrap="square" rtlCol="0">
        <a:spAutoFit/>
      </a:bodyPr>
      <a:lstStyle>
        <a:defPPr algn="l" fontAlgn="base">
          <a:spcAft>
            <a:spcPts val="450"/>
          </a:spcAft>
          <a:buClr>
            <a:srgbClr val="7E4E99"/>
          </a:buClr>
          <a:buSzPct val="50000"/>
          <a:defRPr sz="2000" dirty="0">
            <a:solidFill>
              <a:prstClr val="black"/>
            </a:solidFill>
            <a:latin typeface="Linux Biolinum" panose="02000503000000000000" pitchFamily="2" charset="0"/>
            <a:ea typeface="Microsoft YaHei" panose="020B0503020204020204" pitchFamily="34" charset="-122"/>
            <a:cs typeface="CMU Sans Serif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yTempLAL [Mode de compatibilité]" id="{F59E534E-B163-4E50-9A89-80A5F95648FE}" vid="{C8A8E2F8-CCB0-42B9-900F-377D615AB26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myTempLAL</Template>
  <TotalTime>44098</TotalTime>
  <Words>1211</Words>
  <Application>Microsoft Macintosh PowerPoint</Application>
  <PresentationFormat>On-screen Show (4:3)</PresentationFormat>
  <Paragraphs>232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Cambria Math</vt:lpstr>
      <vt:lpstr>宋体</vt:lpstr>
      <vt:lpstr>Calibri</vt:lpstr>
      <vt:lpstr>Wingdings</vt:lpstr>
      <vt:lpstr>Microsoft YaHei</vt:lpstr>
      <vt:lpstr>KaiTi</vt:lpstr>
      <vt:lpstr>Linux Biolinum</vt:lpstr>
      <vt:lpstr>Arial</vt:lpstr>
      <vt:lpstr>黑体-简</vt:lpstr>
      <vt:lpstr>CMU Sans Serif</vt:lpstr>
      <vt:lpstr>mytemp</vt:lpstr>
      <vt:lpstr>Status of the Silicon Tracker</vt:lpstr>
      <vt:lpstr>Si Tracker for CEPC</vt:lpstr>
      <vt:lpstr>CMOS Si tracker collaborators</vt:lpstr>
      <vt:lpstr>Prototyping Overview</vt:lpstr>
      <vt:lpstr>ATLASPix3 sensor</vt:lpstr>
      <vt:lpstr>Single-chip programme</vt:lpstr>
      <vt:lpstr>Single chip tests</vt:lpstr>
      <vt:lpstr>Quad module</vt:lpstr>
      <vt:lpstr>Quad module test</vt:lpstr>
      <vt:lpstr>Plan for testbeam </vt:lpstr>
      <vt:lpstr>DUT configuration</vt:lpstr>
      <vt:lpstr>New sensor development</vt:lpstr>
      <vt:lpstr>Preliminary measurements and implications</vt:lpstr>
      <vt:lpstr>Sensor in 55nm technology</vt:lpstr>
      <vt:lpstr>Mechanics design </vt:lpstr>
      <vt:lpstr>Mechanics prototyping (for SIT-I)</vt:lpstr>
      <vt:lpstr>DAQ development</vt:lpstr>
      <vt:lpstr>Summary </vt:lpstr>
      <vt:lpstr>backup</vt:lpstr>
      <vt:lpstr>ATLASPix3 readout electronics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Updates from RAL</dc:title>
  <dc:creator>Yiming Li</dc:creator>
  <cp:lastModifiedBy>Li Yiming</cp:lastModifiedBy>
  <cp:revision>1227</cp:revision>
  <cp:lastPrinted>2022-01-29T06:49:30Z</cp:lastPrinted>
  <dcterms:created xsi:type="dcterms:W3CDTF">2017-09-28T20:04:12Z</dcterms:created>
  <dcterms:modified xsi:type="dcterms:W3CDTF">2022-01-29T07:35:53Z</dcterms:modified>
</cp:coreProperties>
</file>