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72" r:id="rId1"/>
  </p:sldMasterIdLst>
  <p:notesMasterIdLst>
    <p:notesMasterId r:id="rId30"/>
  </p:notesMasterIdLst>
  <p:handoutMasterIdLst>
    <p:handoutMasterId r:id="rId31"/>
  </p:handoutMasterIdLst>
  <p:sldIdLst>
    <p:sldId id="261" r:id="rId2"/>
    <p:sldId id="418" r:id="rId3"/>
    <p:sldId id="748" r:id="rId4"/>
    <p:sldId id="747" r:id="rId5"/>
    <p:sldId id="749" r:id="rId6"/>
    <p:sldId id="751" r:id="rId7"/>
    <p:sldId id="750" r:id="rId8"/>
    <p:sldId id="753" r:id="rId9"/>
    <p:sldId id="754" r:id="rId10"/>
    <p:sldId id="755" r:id="rId11"/>
    <p:sldId id="758" r:id="rId12"/>
    <p:sldId id="756" r:id="rId13"/>
    <p:sldId id="760" r:id="rId14"/>
    <p:sldId id="759" r:id="rId15"/>
    <p:sldId id="761" r:id="rId16"/>
    <p:sldId id="762" r:id="rId17"/>
    <p:sldId id="766" r:id="rId18"/>
    <p:sldId id="767" r:id="rId19"/>
    <p:sldId id="768" r:id="rId20"/>
    <p:sldId id="769" r:id="rId21"/>
    <p:sldId id="772" r:id="rId22"/>
    <p:sldId id="773" r:id="rId23"/>
    <p:sldId id="774" r:id="rId24"/>
    <p:sldId id="775" r:id="rId25"/>
    <p:sldId id="776" r:id="rId26"/>
    <p:sldId id="777" r:id="rId27"/>
    <p:sldId id="778" r:id="rId28"/>
    <p:sldId id="779"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孟才" initials="孟才" lastIdx="1" clrIdx="0">
    <p:extLst>
      <p:ext uri="{19B8F6BF-5375-455C-9EA6-DF929625EA0E}">
        <p15:presenceInfo xmlns:p15="http://schemas.microsoft.com/office/powerpoint/2012/main" userId="9dded5530b46db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86" autoAdjust="0"/>
    <p:restoredTop sz="95070" autoAdjust="0"/>
  </p:normalViewPr>
  <p:slideViewPr>
    <p:cSldViewPr snapToGrid="0">
      <p:cViewPr varScale="1">
        <p:scale>
          <a:sx n="84" d="100"/>
          <a:sy n="84" d="100"/>
        </p:scale>
        <p:origin x="110" y="144"/>
      </p:cViewPr>
      <p:guideLst/>
    </p:cSldViewPr>
  </p:slideViewPr>
  <p:notesTextViewPr>
    <p:cViewPr>
      <p:scale>
        <a:sx n="1" d="1"/>
        <a:sy n="1" d="1"/>
      </p:scale>
      <p:origin x="0" y="0"/>
    </p:cViewPr>
  </p:notesTextViewPr>
  <p:notesViewPr>
    <p:cSldViewPr snapToGrid="0">
      <p:cViewPr varScale="1">
        <p:scale>
          <a:sx n="70" d="100"/>
          <a:sy n="70" d="100"/>
        </p:scale>
        <p:origin x="278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E6650D-9494-41FF-9806-8B83AE6D8378}" type="datetimeFigureOut">
              <a:rPr lang="zh-CN" altLang="en-US" smtClean="0"/>
              <a:t>22/01/28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AEF94D-5812-4AAB-BFF2-D0A300FCBCB3}" type="slidenum">
              <a:rPr lang="zh-CN" altLang="en-US" smtClean="0"/>
              <a:t>‹#›</a:t>
            </a:fld>
            <a:endParaRPr lang="zh-CN" altLang="en-US"/>
          </a:p>
        </p:txBody>
      </p:sp>
    </p:spTree>
    <p:extLst>
      <p:ext uri="{BB962C8B-B14F-4D97-AF65-F5344CB8AC3E}">
        <p14:creationId xmlns:p14="http://schemas.microsoft.com/office/powerpoint/2010/main" val="3117690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A4537-8308-4F40-AB51-228B839276B7}" type="datetimeFigureOut">
              <a:rPr lang="zh-CN" altLang="en-US" smtClean="0"/>
              <a:t>22/01/28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6EE03-0A88-4680-904D-DAEB55ADA7D5}" type="slidenum">
              <a:rPr lang="zh-CN" altLang="en-US" smtClean="0"/>
              <a:t>‹#›</a:t>
            </a:fld>
            <a:endParaRPr lang="zh-CN" altLang="en-US"/>
          </a:p>
        </p:txBody>
      </p:sp>
    </p:spTree>
    <p:extLst>
      <p:ext uri="{BB962C8B-B14F-4D97-AF65-F5344CB8AC3E}">
        <p14:creationId xmlns:p14="http://schemas.microsoft.com/office/powerpoint/2010/main" val="236028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316EE03-0A88-4680-904D-DAEB55ADA7D5}" type="slidenum">
              <a:rPr lang="zh-CN" altLang="en-US" smtClean="0"/>
              <a:t>1</a:t>
            </a:fld>
            <a:endParaRPr lang="zh-CN" altLang="en-US"/>
          </a:p>
        </p:txBody>
      </p:sp>
    </p:spTree>
    <p:extLst>
      <p:ext uri="{BB962C8B-B14F-4D97-AF65-F5344CB8AC3E}">
        <p14:creationId xmlns:p14="http://schemas.microsoft.com/office/powerpoint/2010/main" val="234975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316EE03-0A88-4680-904D-DAEB55ADA7D5}" type="slidenum">
              <a:rPr lang="zh-CN" altLang="en-US" smtClean="0"/>
              <a:t>2</a:t>
            </a:fld>
            <a:endParaRPr lang="zh-CN" altLang="en-US"/>
          </a:p>
        </p:txBody>
      </p:sp>
    </p:spTree>
    <p:extLst>
      <p:ext uri="{BB962C8B-B14F-4D97-AF65-F5344CB8AC3E}">
        <p14:creationId xmlns:p14="http://schemas.microsoft.com/office/powerpoint/2010/main" val="2992822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grpSp>
        <p:nvGrpSpPr>
          <p:cNvPr id="11" name="组合 2"/>
          <p:cNvGrpSpPr>
            <a:grpSpLocks/>
          </p:cNvGrpSpPr>
          <p:nvPr userDrawn="1"/>
        </p:nvGrpSpPr>
        <p:grpSpPr bwMode="auto">
          <a:xfrm>
            <a:off x="0" y="1643081"/>
            <a:ext cx="12192000" cy="2500294"/>
            <a:chOff x="0" y="1643074"/>
            <a:chExt cx="9144000" cy="2500282"/>
          </a:xfrm>
        </p:grpSpPr>
        <p:sp>
          <p:nvSpPr>
            <p:cNvPr id="12" name="矩形 11"/>
            <p:cNvSpPr/>
            <p:nvPr/>
          </p:nvSpPr>
          <p:spPr>
            <a:xfrm>
              <a:off x="0" y="4071942"/>
              <a:ext cx="9144000" cy="71414"/>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矩形 12"/>
            <p:cNvSpPr/>
            <p:nvPr/>
          </p:nvSpPr>
          <p:spPr>
            <a:xfrm>
              <a:off x="0" y="1643074"/>
              <a:ext cx="9144000" cy="2285992"/>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2" name="标题 1"/>
          <p:cNvSpPr>
            <a:spLocks noGrp="1"/>
          </p:cNvSpPr>
          <p:nvPr>
            <p:ph type="ctrTitle"/>
          </p:nvPr>
        </p:nvSpPr>
        <p:spPr>
          <a:xfrm>
            <a:off x="914400" y="2130426"/>
            <a:ext cx="10363200" cy="1470025"/>
          </a:xfrm>
          <a:prstGeom prst="rect">
            <a:avLst/>
          </a:prstGeom>
        </p:spPr>
        <p:txBody>
          <a:bodyPr/>
          <a:lstStyle>
            <a:lvl1pPr>
              <a:lnSpc>
                <a:spcPct val="200000"/>
              </a:lnSpc>
              <a:defRPr sz="3600" b="1">
                <a:solidFill>
                  <a:schemeClr val="bg1"/>
                </a:solidFill>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副标题 2"/>
          <p:cNvSpPr>
            <a:spLocks noGrp="1"/>
          </p:cNvSpPr>
          <p:nvPr>
            <p:ph type="subTitle" idx="1"/>
          </p:nvPr>
        </p:nvSpPr>
        <p:spPr>
          <a:xfrm>
            <a:off x="1828800" y="4286252"/>
            <a:ext cx="8534400" cy="726924"/>
          </a:xfrm>
          <a:prstGeom prst="rect">
            <a:avLst/>
          </a:prstGeom>
        </p:spPr>
        <p:txBody>
          <a:bodyPr/>
          <a:lstStyle>
            <a:lvl1pPr marL="0" indent="0" algn="ctr">
              <a:buNone/>
              <a:defRPr sz="2800" b="1">
                <a:solidFill>
                  <a:schemeClr val="tx1">
                    <a:tint val="75000"/>
                  </a:schemeClr>
                </a:solidFill>
                <a:latin typeface="黑体" panose="02010609060101010101" pitchFamily="49" charset="-122"/>
                <a:ea typeface="黑体" panose="02010609060101010101" pitchFamily="49"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endParaRPr lang="en-US" altLang="zh-CN" dirty="0"/>
          </a:p>
        </p:txBody>
      </p:sp>
      <p:sp>
        <p:nvSpPr>
          <p:cNvPr id="26" name="内容占位符 25"/>
          <p:cNvSpPr>
            <a:spLocks noGrp="1"/>
          </p:cNvSpPr>
          <p:nvPr>
            <p:ph sz="quarter" idx="12"/>
          </p:nvPr>
        </p:nvSpPr>
        <p:spPr>
          <a:xfrm>
            <a:off x="2663182" y="5227563"/>
            <a:ext cx="6865639" cy="914400"/>
          </a:xfrm>
          <a:prstGeom prst="rect">
            <a:avLst/>
          </a:prstGeom>
        </p:spPr>
        <p:txBody>
          <a:bodyPr/>
          <a:lstStyle>
            <a:lvl1pPr marL="0" indent="0">
              <a:buNone/>
              <a:defRPr sz="2400">
                <a:latin typeface="华文中宋" panose="02010600040101010101" pitchFamily="2" charset="-122"/>
                <a:ea typeface="华文中宋" panose="02010600040101010101" pitchFamily="2" charset="-122"/>
              </a:defRPr>
            </a:lvl1pPr>
          </a:lstStyle>
          <a:p>
            <a:pPr lvl="0"/>
            <a:r>
              <a:rPr lang="zh-CN" altLang="en-US" dirty="0"/>
              <a:t>单击此处编辑母版文本样式</a:t>
            </a: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4" y="436172"/>
            <a:ext cx="3768517" cy="732228"/>
          </a:xfrm>
          <a:prstGeom prst="rect">
            <a:avLst/>
          </a:prstGeom>
        </p:spPr>
      </p:pic>
    </p:spTree>
    <p:extLst>
      <p:ext uri="{BB962C8B-B14F-4D97-AF65-F5344CB8AC3E}">
        <p14:creationId xmlns:p14="http://schemas.microsoft.com/office/powerpoint/2010/main" val="218607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343504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221975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1178284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3596729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167124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Tree>
    <p:extLst>
      <p:ext uri="{BB962C8B-B14F-4D97-AF65-F5344CB8AC3E}">
        <p14:creationId xmlns:p14="http://schemas.microsoft.com/office/powerpoint/2010/main" val="48559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861868" y="1855821"/>
            <a:ext cx="8371114" cy="1649376"/>
          </a:xfrm>
          <a:prstGeom prst="rect">
            <a:avLst/>
          </a:prstGeom>
          <a:solidFill>
            <a:srgbClr val="00B0F0"/>
          </a:solidFill>
        </p:spPr>
        <p:txBody>
          <a:bodyPr anchor="b">
            <a:scene3d>
              <a:camera prst="orthographicFront"/>
              <a:lightRig rig="soft" dir="t">
                <a:rot lat="0" lon="0" rev="15600000"/>
              </a:lightRig>
            </a:scene3d>
            <a:sp3d extrusionH="57150" prstMaterial="softEdge">
              <a:bevelT w="25400" h="38100"/>
            </a:sp3d>
          </a:bodyPr>
          <a:lstStyle>
            <a:lvl1pPr algn="l">
              <a:lnSpc>
                <a:spcPct val="100000"/>
              </a:lnSpc>
              <a:defRPr sz="7200" b="1" cap="none" spc="0">
                <a:ln>
                  <a:solidFill>
                    <a:srgbClr val="FF0000"/>
                  </a:solidFill>
                </a:ln>
                <a:solidFill>
                  <a:srgbClr val="FF0000"/>
                </a:solidFill>
                <a:effectLst/>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861868" y="3788228"/>
            <a:ext cx="8459022" cy="2775857"/>
          </a:xfrm>
        </p:spPr>
        <p:txBody>
          <a:bodyPr>
            <a:normAutofit/>
          </a:bodyPr>
          <a:lstStyle>
            <a:lvl1pPr marL="342900" indent="-342900" algn="l">
              <a:buFont typeface="Arial" panose="020B0604020202020204" pitchFamily="34" charset="0"/>
              <a:buChar char="•"/>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5" name="矩形 4"/>
          <p:cNvSpPr/>
          <p:nvPr userDrawn="1"/>
        </p:nvSpPr>
        <p:spPr>
          <a:xfrm>
            <a:off x="0" y="2468238"/>
            <a:ext cx="1861868" cy="4245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0080582" y="2468238"/>
            <a:ext cx="2111418" cy="4245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0971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节标题">
    <p:spTree>
      <p:nvGrpSpPr>
        <p:cNvPr id="1" name=""/>
        <p:cNvGrpSpPr/>
        <p:nvPr/>
      </p:nvGrpSpPr>
      <p:grpSpPr>
        <a:xfrm>
          <a:off x="0" y="0"/>
          <a:ext cx="0" cy="0"/>
          <a:chOff x="0" y="0"/>
          <a:chExt cx="0" cy="0"/>
        </a:xfrm>
      </p:grpSpPr>
      <p:sp>
        <p:nvSpPr>
          <p:cNvPr id="9" name="Slide Number Placeholder 5"/>
          <p:cNvSpPr txBox="1">
            <a:spLocks/>
          </p:cNvSpPr>
          <p:nvPr/>
        </p:nvSpPr>
        <p:spPr>
          <a:xfrm>
            <a:off x="10277090" y="6521982"/>
            <a:ext cx="1092523" cy="267236"/>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800" b="1" smtClean="0">
                <a:latin typeface="+mn-ea"/>
                <a:ea typeface="+mn-ea"/>
                <a:cs typeface="Calibri" panose="020F0502020204030204" pitchFamily="34" charset="0"/>
              </a:rPr>
              <a:pPr/>
              <a:t>‹#›</a:t>
            </a:fld>
            <a:endParaRPr lang="zh-CN" altLang="en-US" sz="1800" b="1" dirty="0">
              <a:latin typeface="+mn-ea"/>
              <a:ea typeface="+mn-ea"/>
              <a:cs typeface="Calibri" panose="020F0502020204030204" pitchFamily="34" charset="0"/>
            </a:endParaRPr>
          </a:p>
        </p:txBody>
      </p:sp>
      <p:cxnSp>
        <p:nvCxnSpPr>
          <p:cNvPr id="12" name="直接连接符 11"/>
          <p:cNvCxnSpPr>
            <a:cxnSpLocks/>
          </p:cNvCxnSpPr>
          <p:nvPr/>
        </p:nvCxnSpPr>
        <p:spPr>
          <a:xfrm>
            <a:off x="11445105" y="6430455"/>
            <a:ext cx="0" cy="424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内容占位符 13"/>
          <p:cNvSpPr>
            <a:spLocks noGrp="1"/>
          </p:cNvSpPr>
          <p:nvPr>
            <p:ph sz="quarter" idx="10" hasCustomPrompt="1"/>
          </p:nvPr>
        </p:nvSpPr>
        <p:spPr>
          <a:xfrm>
            <a:off x="0" y="1329893"/>
            <a:ext cx="8783781" cy="1912071"/>
          </a:xfrm>
          <a:solidFill>
            <a:srgbClr val="000099"/>
          </a:solidFill>
        </p:spPr>
        <p:txBody>
          <a:bodyPr anchor="ctr">
            <a:normAutofit/>
          </a:bodyPr>
          <a:lstStyle>
            <a:lvl1pPr marL="0" indent="457200">
              <a:buNone/>
              <a:defRPr sz="4400" b="1" baseline="0">
                <a:solidFill>
                  <a:schemeClr val="bg1"/>
                </a:solidFill>
              </a:defRPr>
            </a:lvl1pPr>
          </a:lstStyle>
          <a:p>
            <a:pPr lvl="0"/>
            <a:r>
              <a:rPr lang="en-US" altLang="zh-CN" dirty="0"/>
              <a:t>Click here to add title</a:t>
            </a:r>
            <a:endParaRPr lang="zh-CN" altLang="en-US" dirty="0"/>
          </a:p>
        </p:txBody>
      </p:sp>
      <p:sp>
        <p:nvSpPr>
          <p:cNvPr id="16" name="文本占位符 15"/>
          <p:cNvSpPr>
            <a:spLocks noGrp="1"/>
          </p:cNvSpPr>
          <p:nvPr>
            <p:ph type="body" sz="quarter" idx="11"/>
          </p:nvPr>
        </p:nvSpPr>
        <p:spPr>
          <a:xfrm>
            <a:off x="1676402" y="3460607"/>
            <a:ext cx="9628909" cy="2711593"/>
          </a:xfrm>
        </p:spPr>
        <p:txBody>
          <a:bodyPr/>
          <a:lstStyle>
            <a:lvl1pPr marL="361950" indent="-361950">
              <a:buClrTx/>
              <a:buSzPct val="100000"/>
              <a:buFont typeface="+mj-lt"/>
              <a:buAutoNum type="arabicPeriod"/>
              <a:defRPr/>
            </a:lvl1pPr>
            <a:lvl2pPr marL="806450" indent="-304800">
              <a:buClrTx/>
              <a:buSzPct val="100000"/>
              <a:buFont typeface="Wingdings" panose="05000000000000000000" pitchFamily="2" charset="2"/>
              <a:buChar char="Ø"/>
              <a:defRPr/>
            </a:lvl2pPr>
            <a:lvl3pPr marL="1168400" indent="-209550">
              <a:buClrTx/>
              <a:buSzPct val="100000"/>
              <a:buFont typeface="Wingdings" panose="05000000000000000000" pitchFamily="2" charset="2"/>
              <a:buChar char="l"/>
              <a:defRPr/>
            </a:lvl3pPr>
            <a:lvl4pPr marL="1701800" indent="-285750">
              <a:buClrTx/>
              <a:buSzPct val="100000"/>
              <a:buFont typeface="Wingdings" panose="05000000000000000000" pitchFamily="2" charset="2"/>
              <a:buChar char="u"/>
              <a:defRPr/>
            </a:lvl4pPr>
            <a:lvl5pPr marL="2217420" indent="-342900">
              <a:buClrTx/>
              <a:buSzPct val="100000"/>
              <a:buFont typeface="Wingdings" panose="05000000000000000000" pitchFamily="2" charset="2"/>
              <a:buChar char="u"/>
              <a:defRPr/>
            </a:lvl5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grpSp>
        <p:nvGrpSpPr>
          <p:cNvPr id="20" name="组合 2">
            <a:extLst>
              <a:ext uri="{FF2B5EF4-FFF2-40B4-BE49-F238E27FC236}">
                <a16:creationId xmlns:a16="http://schemas.microsoft.com/office/drawing/2014/main" id="{8797780E-64AE-404F-932D-F471FE9221B9}"/>
              </a:ext>
            </a:extLst>
          </p:cNvPr>
          <p:cNvGrpSpPr>
            <a:grpSpLocks/>
          </p:cNvGrpSpPr>
          <p:nvPr userDrawn="1"/>
        </p:nvGrpSpPr>
        <p:grpSpPr bwMode="auto">
          <a:xfrm>
            <a:off x="0" y="0"/>
            <a:ext cx="12192000" cy="1026160"/>
            <a:chOff x="0" y="1643074"/>
            <a:chExt cx="9144000" cy="2500282"/>
          </a:xfrm>
        </p:grpSpPr>
        <p:sp>
          <p:nvSpPr>
            <p:cNvPr id="21" name="矩形 8">
              <a:extLst>
                <a:ext uri="{FF2B5EF4-FFF2-40B4-BE49-F238E27FC236}">
                  <a16:creationId xmlns:a16="http://schemas.microsoft.com/office/drawing/2014/main" id="{ADC44F60-449D-4BB9-93B2-6022568BAB30}"/>
                </a:ext>
              </a:extLst>
            </p:cNvPr>
            <p:cNvSpPr/>
            <p:nvPr/>
          </p:nvSpPr>
          <p:spPr>
            <a:xfrm>
              <a:off x="0" y="4071942"/>
              <a:ext cx="9144000" cy="71414"/>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矩形 9">
              <a:extLst>
                <a:ext uri="{FF2B5EF4-FFF2-40B4-BE49-F238E27FC236}">
                  <a16:creationId xmlns:a16="http://schemas.microsoft.com/office/drawing/2014/main" id="{95B0C14E-7516-444B-BACC-2A802EEF69A5}"/>
                </a:ext>
              </a:extLst>
            </p:cNvPr>
            <p:cNvSpPr/>
            <p:nvPr/>
          </p:nvSpPr>
          <p:spPr>
            <a:xfrm>
              <a:off x="0" y="1643074"/>
              <a:ext cx="9144000" cy="2285992"/>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11" name="矩形 10">
            <a:extLst>
              <a:ext uri="{FF2B5EF4-FFF2-40B4-BE49-F238E27FC236}">
                <a16:creationId xmlns:a16="http://schemas.microsoft.com/office/drawing/2014/main" id="{66B91342-10BE-48FD-831A-9D67B2EFA4E7}"/>
              </a:ext>
            </a:extLst>
          </p:cNvPr>
          <p:cNvSpPr/>
          <p:nvPr userDrawn="1"/>
        </p:nvSpPr>
        <p:spPr bwMode="auto">
          <a:xfrm>
            <a:off x="-21336" y="6490108"/>
            <a:ext cx="12192000" cy="29310"/>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页脚占位符 28">
            <a:extLst>
              <a:ext uri="{FF2B5EF4-FFF2-40B4-BE49-F238E27FC236}">
                <a16:creationId xmlns:a16="http://schemas.microsoft.com/office/drawing/2014/main" id="{CA9675A1-83F5-427E-A063-26CCD9DD6910}"/>
              </a:ext>
            </a:extLst>
          </p:cNvPr>
          <p:cNvSpPr>
            <a:spLocks noGrp="1"/>
          </p:cNvSpPr>
          <p:nvPr>
            <p:ph type="ftr" sz="quarter" idx="15"/>
          </p:nvPr>
        </p:nvSpPr>
        <p:spPr>
          <a:xfrm>
            <a:off x="-21337" y="6490108"/>
            <a:ext cx="6952891" cy="365125"/>
          </a:xfrm>
        </p:spPr>
        <p:txBody>
          <a:bodyPr/>
          <a:lstStyle/>
          <a:p>
            <a:endParaRPr lang="zh-CN" altLang="en-US" dirty="0"/>
          </a:p>
        </p:txBody>
      </p:sp>
      <p:sp>
        <p:nvSpPr>
          <p:cNvPr id="15" name="矩形 30">
            <a:extLst>
              <a:ext uri="{FF2B5EF4-FFF2-40B4-BE49-F238E27FC236}">
                <a16:creationId xmlns:a16="http://schemas.microsoft.com/office/drawing/2014/main" id="{47A4A19C-0CF5-41AB-A0DA-CAF8F900284F}"/>
              </a:ext>
            </a:extLst>
          </p:cNvPr>
          <p:cNvSpPr/>
          <p:nvPr userDrawn="1"/>
        </p:nvSpPr>
        <p:spPr>
          <a:xfrm>
            <a:off x="0" y="6527644"/>
            <a:ext cx="12192000" cy="33035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200" b="1" dirty="0">
                <a:solidFill>
                  <a:schemeClr val="bg1"/>
                </a:solidFill>
                <a:latin typeface="Comic Sans MS" panose="030F0702030302020204" pitchFamily="66" charset="0"/>
              </a:rPr>
              <a:t>CEPC Day, Jan. 29 2022</a:t>
            </a:r>
            <a:r>
              <a:rPr lang="en-US" altLang="zh-CN" sz="1200" b="1" kern="1200" dirty="0">
                <a:solidFill>
                  <a:schemeClr val="bg1"/>
                </a:solidFill>
                <a:latin typeface="Comic Sans MS" panose="030F0702030302020204" pitchFamily="66" charset="0"/>
                <a:ea typeface="+mn-ea"/>
                <a:cs typeface="+mn-cs"/>
              </a:rPr>
              <a:t>		</a:t>
            </a:r>
            <a:r>
              <a:rPr lang="en-US" altLang="zh-CN" sz="1200" b="1" dirty="0">
                <a:solidFill>
                  <a:schemeClr val="bg1"/>
                </a:solidFill>
                <a:latin typeface="Comic Sans MS" panose="030F0702030302020204" pitchFamily="66" charset="0"/>
              </a:rPr>
              <a:t>	   CEPC Timing Consideration                             Cai</a:t>
            </a:r>
            <a:r>
              <a:rPr lang="en-US" altLang="zh-CN" sz="1200" b="1" baseline="0" dirty="0">
                <a:solidFill>
                  <a:schemeClr val="bg1"/>
                </a:solidFill>
                <a:latin typeface="Comic Sans MS" panose="030F0702030302020204" pitchFamily="66" charset="0"/>
              </a:rPr>
              <a:t> Meng                                           </a:t>
            </a:r>
            <a:fld id="{3771D156-31C7-4A0D-88C3-08F7D3EE48DA}" type="slidenum">
              <a:rPr lang="en-US" altLang="zh-CN" sz="1200" b="1" smtClean="0">
                <a:solidFill>
                  <a:srgbClr val="FF0000"/>
                </a:solidFill>
                <a:latin typeface="Calibri" panose="020F0502020204030204" pitchFamily="34" charset="0"/>
                <a:cs typeface="Calibri" panose="020F050202020403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a:t>
            </a:fld>
            <a:endParaRPr lang="zh-CN" altLang="en-US" sz="12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7" name="图片 9">
            <a:extLst>
              <a:ext uri="{FF2B5EF4-FFF2-40B4-BE49-F238E27FC236}">
                <a16:creationId xmlns:a16="http://schemas.microsoft.com/office/drawing/2014/main" id="{8B2F2D91-22D7-4645-B9B3-67ACFCF2CA5B}"/>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498317" y="6480981"/>
            <a:ext cx="652471" cy="324854"/>
          </a:xfrm>
          <a:prstGeom prst="rect">
            <a:avLst/>
          </a:prstGeom>
        </p:spPr>
      </p:pic>
      <p:cxnSp>
        <p:nvCxnSpPr>
          <p:cNvPr id="18" name="直接连接符 11">
            <a:extLst>
              <a:ext uri="{FF2B5EF4-FFF2-40B4-BE49-F238E27FC236}">
                <a16:creationId xmlns:a16="http://schemas.microsoft.com/office/drawing/2014/main" id="{C0C76400-5356-48DC-B057-0770FFDF6D69}"/>
              </a:ext>
            </a:extLst>
          </p:cNvPr>
          <p:cNvCxnSpPr>
            <a:cxnSpLocks/>
          </p:cNvCxnSpPr>
          <p:nvPr userDrawn="1"/>
        </p:nvCxnSpPr>
        <p:spPr>
          <a:xfrm>
            <a:off x="11423769" y="6418263"/>
            <a:ext cx="0" cy="424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图片 10">
            <a:extLst>
              <a:ext uri="{FF2B5EF4-FFF2-40B4-BE49-F238E27FC236}">
                <a16:creationId xmlns:a16="http://schemas.microsoft.com/office/drawing/2014/main" id="{8251C04D-E30D-4AEE-815C-C68E5708E6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5590" y="-24685"/>
            <a:ext cx="1636420" cy="963641"/>
          </a:xfrm>
          <a:prstGeom prst="rect">
            <a:avLst/>
          </a:prstGeom>
        </p:spPr>
      </p:pic>
      <p:sp>
        <p:nvSpPr>
          <p:cNvPr id="23" name="Title 1">
            <a:extLst>
              <a:ext uri="{FF2B5EF4-FFF2-40B4-BE49-F238E27FC236}">
                <a16:creationId xmlns:a16="http://schemas.microsoft.com/office/drawing/2014/main" id="{95C18588-9527-454C-A655-A9C17C2C1B18}"/>
              </a:ext>
            </a:extLst>
          </p:cNvPr>
          <p:cNvSpPr>
            <a:spLocks noGrp="1"/>
          </p:cNvSpPr>
          <p:nvPr>
            <p:ph type="title"/>
          </p:nvPr>
        </p:nvSpPr>
        <p:spPr>
          <a:xfrm>
            <a:off x="472440" y="30481"/>
            <a:ext cx="8112760" cy="894079"/>
          </a:xfrm>
          <a:prstGeom prst="rect">
            <a:avLst/>
          </a:prstGeom>
        </p:spPr>
        <p:txBody>
          <a:bodyPr/>
          <a:lstStyle>
            <a:lvl1pPr>
              <a:lnSpc>
                <a:spcPct val="150000"/>
              </a:lnSpc>
              <a:defRPr b="1">
                <a:solidFill>
                  <a:schemeClr val="bg1"/>
                </a:solidFill>
                <a:latin typeface="Times New Roman" panose="02020603050405020304" pitchFamily="18" charset="0"/>
                <a:cs typeface="Times New Roman" panose="02020603050405020304" pitchFamily="18" charset="0"/>
              </a:defRPr>
            </a:lvl1pPr>
          </a:lstStyle>
          <a:p>
            <a:r>
              <a:rPr lang="zh-CN" altLang="en-US" dirty="0"/>
              <a:t>单击此处编辑母版标题样式</a:t>
            </a:r>
            <a:endParaRPr lang="en-US" dirty="0"/>
          </a:p>
        </p:txBody>
      </p:sp>
      <p:pic>
        <p:nvPicPr>
          <p:cNvPr id="24" name="Picture 23">
            <a:extLst>
              <a:ext uri="{FF2B5EF4-FFF2-40B4-BE49-F238E27FC236}">
                <a16:creationId xmlns:a16="http://schemas.microsoft.com/office/drawing/2014/main" id="{7E03F5CA-3AF4-4D94-B506-C182DD340B55}"/>
              </a:ext>
            </a:extLst>
          </p:cNvPr>
          <p:cNvPicPr>
            <a:picLocks noChangeAspect="1"/>
          </p:cNvPicPr>
          <p:nvPr userDrawn="1"/>
        </p:nvPicPr>
        <p:blipFill>
          <a:blip r:embed="rId4"/>
          <a:stretch>
            <a:fillRect/>
          </a:stretch>
        </p:blipFill>
        <p:spPr>
          <a:xfrm>
            <a:off x="8971280" y="1291917"/>
            <a:ext cx="3007360" cy="1945034"/>
          </a:xfrm>
          <a:prstGeom prst="ellipse">
            <a:avLst/>
          </a:prstGeom>
          <a:ln>
            <a:noFill/>
          </a:ln>
          <a:effectLst>
            <a:softEdge rad="112500"/>
          </a:effectLst>
        </p:spPr>
      </p:pic>
    </p:spTree>
    <p:extLst>
      <p:ext uri="{BB962C8B-B14F-4D97-AF65-F5344CB8AC3E}">
        <p14:creationId xmlns:p14="http://schemas.microsoft.com/office/powerpoint/2010/main" val="165421810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72440" y="30481"/>
            <a:ext cx="4831080" cy="894079"/>
          </a:xfrm>
          <a:prstGeom prst="rect">
            <a:avLst/>
          </a:prstGeom>
        </p:spPr>
        <p:txBody>
          <a:bodyPr/>
          <a:lstStyle>
            <a:lvl1pPr>
              <a:lnSpc>
                <a:spcPct val="150000"/>
              </a:lnSpc>
              <a:defRPr b="1">
                <a:solidFill>
                  <a:schemeClr val="bg1"/>
                </a:solidFill>
                <a:latin typeface="Times New Roman" panose="02020603050405020304" pitchFamily="18" charset="0"/>
                <a:cs typeface="Times New Roman" panose="02020603050405020304" pitchFamily="18" charset="0"/>
              </a:defRPr>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Ø"/>
              <a:defRPr sz="2600"/>
            </a:lvl1pPr>
            <a:lvl2pPr marL="685800" indent="-228600">
              <a:buFont typeface="Arial" panose="020B0604020202020204" pitchFamily="34" charset="0"/>
              <a:buChar char="•"/>
              <a:defRPr>
                <a:solidFill>
                  <a:srgbClr val="0070C0"/>
                </a:solidFill>
              </a:defRPr>
            </a:lvl2pPr>
            <a:lvl3pPr marL="1143000" indent="-228600">
              <a:buFont typeface="Wingdings" panose="05000000000000000000" pitchFamily="2" charset="2"/>
              <a:buChar char="ü"/>
              <a:defRPr/>
            </a:lvl3pPr>
            <a:lvl4pPr marL="1600200" indent="-228600">
              <a:buFont typeface="Wingdings" panose="05000000000000000000" pitchFamily="2" charset="2"/>
              <a:buChar char="p"/>
              <a:defRPr/>
            </a:lvl4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12" name="文本占位符 11"/>
          <p:cNvSpPr>
            <a:spLocks noGrp="1"/>
          </p:cNvSpPr>
          <p:nvPr>
            <p:ph type="body" sz="quarter" idx="13"/>
          </p:nvPr>
        </p:nvSpPr>
        <p:spPr>
          <a:xfrm>
            <a:off x="5730240" y="233680"/>
            <a:ext cx="6147435" cy="690880"/>
          </a:xfrm>
        </p:spPr>
        <p:txBody>
          <a:bodyPr>
            <a:noAutofit/>
          </a:bodyPr>
          <a:lstStyle>
            <a:lvl1pPr marL="0" indent="0">
              <a:lnSpc>
                <a:spcPct val="120000"/>
              </a:lnSpc>
              <a:buNone/>
              <a:defRPr sz="3200" b="1">
                <a:solidFill>
                  <a:srgbClr val="FFC000"/>
                </a:solidFill>
                <a:latin typeface="Times New Roman" panose="02020603050405020304" pitchFamily="18" charset="0"/>
                <a:cs typeface="Times New Roman" panose="02020603050405020304" pitchFamily="18" charset="0"/>
              </a:defRPr>
            </a:lvl1pPr>
          </a:lstStyle>
          <a:p>
            <a:pPr lvl="0"/>
            <a:r>
              <a:rPr lang="zh-CN" altLang="en-US" dirty="0"/>
              <a:t>编辑母版文本样式</a:t>
            </a:r>
          </a:p>
        </p:txBody>
      </p:sp>
      <p:sp>
        <p:nvSpPr>
          <p:cNvPr id="11" name="矩形 10"/>
          <p:cNvSpPr/>
          <p:nvPr userDrawn="1"/>
        </p:nvSpPr>
        <p:spPr bwMode="auto">
          <a:xfrm>
            <a:off x="0" y="6502300"/>
            <a:ext cx="12192000" cy="29310"/>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9" name="页脚占位符 28"/>
          <p:cNvSpPr>
            <a:spLocks noGrp="1"/>
          </p:cNvSpPr>
          <p:nvPr>
            <p:ph type="ftr" sz="quarter" idx="15"/>
          </p:nvPr>
        </p:nvSpPr>
        <p:spPr>
          <a:xfrm>
            <a:off x="-1" y="6502300"/>
            <a:ext cx="6952891" cy="365125"/>
          </a:xfrm>
        </p:spPr>
        <p:txBody>
          <a:bodyPr/>
          <a:lstStyle/>
          <a:p>
            <a:endParaRPr lang="zh-CN" altLang="en-US" dirty="0"/>
          </a:p>
        </p:txBody>
      </p:sp>
      <p:sp>
        <p:nvSpPr>
          <p:cNvPr id="31" name="矩形 30"/>
          <p:cNvSpPr/>
          <p:nvPr userDrawn="1"/>
        </p:nvSpPr>
        <p:spPr>
          <a:xfrm>
            <a:off x="0" y="6539836"/>
            <a:ext cx="12192000" cy="318163"/>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200" b="1" dirty="0">
                <a:solidFill>
                  <a:schemeClr val="bg1"/>
                </a:solidFill>
                <a:latin typeface="Comic Sans MS" panose="030F0702030302020204" pitchFamily="66" charset="0"/>
              </a:rPr>
              <a:t>CEPC Day, Jan. 29 2022</a:t>
            </a:r>
            <a:r>
              <a:rPr lang="en-US" altLang="zh-CN" sz="1200" b="1" kern="1200" dirty="0">
                <a:solidFill>
                  <a:schemeClr val="bg1"/>
                </a:solidFill>
                <a:latin typeface="Comic Sans MS" panose="030F0702030302020204" pitchFamily="66" charset="0"/>
                <a:ea typeface="+mn-ea"/>
                <a:cs typeface="+mn-cs"/>
              </a:rPr>
              <a:t>		</a:t>
            </a:r>
            <a:r>
              <a:rPr lang="en-US" altLang="zh-CN" sz="1200" b="1" dirty="0">
                <a:solidFill>
                  <a:schemeClr val="bg1"/>
                </a:solidFill>
                <a:latin typeface="Comic Sans MS" panose="030F0702030302020204" pitchFamily="66" charset="0"/>
              </a:rPr>
              <a:t>	   CEPC Timing Consideration                            Cai</a:t>
            </a:r>
            <a:r>
              <a:rPr lang="en-US" altLang="zh-CN" sz="1200" b="1" baseline="0" dirty="0">
                <a:solidFill>
                  <a:schemeClr val="bg1"/>
                </a:solidFill>
                <a:latin typeface="Comic Sans MS" panose="030F0702030302020204" pitchFamily="66" charset="0"/>
              </a:rPr>
              <a:t> Meng                                           </a:t>
            </a:r>
            <a:fld id="{3771D156-31C7-4A0D-88C3-08F7D3EE48DA}" type="slidenum">
              <a:rPr lang="en-US" altLang="zh-CN" sz="1200" b="1" smtClean="0">
                <a:solidFill>
                  <a:srgbClr val="FF0000"/>
                </a:solidFill>
                <a:latin typeface="Calibri" panose="020F0502020204030204" pitchFamily="34" charset="0"/>
                <a:cs typeface="Calibri" panose="020F050202020403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a:t>
            </a:fld>
            <a:endParaRPr lang="zh-CN" altLang="en-US" sz="12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8" name="图片 9">
            <a:extLst>
              <a:ext uri="{FF2B5EF4-FFF2-40B4-BE49-F238E27FC236}">
                <a16:creationId xmlns:a16="http://schemas.microsoft.com/office/drawing/2014/main" id="{2386AB5D-FD7E-46BF-9A5B-430461F02750}"/>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519653" y="6493173"/>
            <a:ext cx="652471" cy="324854"/>
          </a:xfrm>
          <a:prstGeom prst="rect">
            <a:avLst/>
          </a:prstGeom>
        </p:spPr>
      </p:pic>
      <p:cxnSp>
        <p:nvCxnSpPr>
          <p:cNvPr id="21" name="直接连接符 11">
            <a:extLst>
              <a:ext uri="{FF2B5EF4-FFF2-40B4-BE49-F238E27FC236}">
                <a16:creationId xmlns:a16="http://schemas.microsoft.com/office/drawing/2014/main" id="{7622DEAD-8C5D-4BF0-B2C4-66826522FF43}"/>
              </a:ext>
            </a:extLst>
          </p:cNvPr>
          <p:cNvCxnSpPr>
            <a:cxnSpLocks/>
          </p:cNvCxnSpPr>
          <p:nvPr userDrawn="1"/>
        </p:nvCxnSpPr>
        <p:spPr>
          <a:xfrm>
            <a:off x="11445105" y="6430455"/>
            <a:ext cx="0" cy="424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9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378674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138958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2415697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2487162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09040"/>
            <a:ext cx="10515600" cy="496792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8C91C-952E-4B54-AB6D-0DB235DE1A43}" type="slidenum">
              <a:rPr lang="zh-CN" altLang="en-US" smtClean="0"/>
              <a:t>‹#›</a:t>
            </a:fld>
            <a:endParaRPr lang="zh-CN" altLang="en-US"/>
          </a:p>
        </p:txBody>
      </p:sp>
      <p:grpSp>
        <p:nvGrpSpPr>
          <p:cNvPr id="8" name="组合 2"/>
          <p:cNvGrpSpPr>
            <a:grpSpLocks/>
          </p:cNvGrpSpPr>
          <p:nvPr userDrawn="1"/>
        </p:nvGrpSpPr>
        <p:grpSpPr bwMode="auto">
          <a:xfrm>
            <a:off x="0" y="0"/>
            <a:ext cx="12192000" cy="1026160"/>
            <a:chOff x="0" y="1643074"/>
            <a:chExt cx="9144000" cy="2500282"/>
          </a:xfrm>
        </p:grpSpPr>
        <p:sp>
          <p:nvSpPr>
            <p:cNvPr id="9" name="矩形 8"/>
            <p:cNvSpPr/>
            <p:nvPr/>
          </p:nvSpPr>
          <p:spPr>
            <a:xfrm>
              <a:off x="0" y="4071942"/>
              <a:ext cx="9144000" cy="71414"/>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矩形 9"/>
            <p:cNvSpPr/>
            <p:nvPr/>
          </p:nvSpPr>
          <p:spPr>
            <a:xfrm>
              <a:off x="0" y="1643074"/>
              <a:ext cx="9144000" cy="2285992"/>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pic>
        <p:nvPicPr>
          <p:cNvPr id="11" name="图片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535590" y="-24685"/>
            <a:ext cx="1636420" cy="963641"/>
          </a:xfrm>
          <a:prstGeom prst="rect">
            <a:avLst/>
          </a:prstGeom>
        </p:spPr>
      </p:pic>
    </p:spTree>
    <p:extLst>
      <p:ext uri="{BB962C8B-B14F-4D97-AF65-F5344CB8AC3E}">
        <p14:creationId xmlns:p14="http://schemas.microsoft.com/office/powerpoint/2010/main" val="90927632"/>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 id="2147483687"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86118" y="2087513"/>
            <a:ext cx="11444141" cy="1517716"/>
          </a:xfrm>
        </p:spPr>
        <p:txBody>
          <a:bodyPr>
            <a:normAutofit fontScale="90000"/>
          </a:bodyPr>
          <a:lstStyle/>
          <a:p>
            <a:pPr algn="ctr">
              <a:lnSpc>
                <a:spcPct val="100000"/>
              </a:lnSpc>
            </a:pPr>
            <a:r>
              <a:rPr lang="en-US" sz="5300" dirty="0"/>
              <a:t>Timing and bunch pattern compatibility study</a:t>
            </a:r>
            <a:br>
              <a:rPr lang="en-US" dirty="0">
                <a:effectLst/>
              </a:rPr>
            </a:br>
            <a:r>
              <a:rPr lang="en-US" altLang="zh-CN" dirty="0">
                <a:effectLst/>
              </a:rPr>
              <a:t>@</a:t>
            </a:r>
            <a:r>
              <a:rPr lang="en-US" sz="4900" dirty="0">
                <a:solidFill>
                  <a:srgbClr val="FF0000"/>
                </a:solidFill>
              </a:rPr>
              <a:t>High</a:t>
            </a:r>
            <a:r>
              <a:rPr lang="en-US" altLang="zh-CN" sz="4900" dirty="0">
                <a:solidFill>
                  <a:srgbClr val="FF0000"/>
                </a:solidFill>
              </a:rPr>
              <a:t> luminosity Z scheme</a:t>
            </a:r>
            <a:r>
              <a:rPr lang="en-US" sz="4900" dirty="0">
                <a:solidFill>
                  <a:srgbClr val="FF0000"/>
                </a:solidFill>
              </a:rPr>
              <a:t> </a:t>
            </a:r>
            <a:endParaRPr lang="zh-CN" altLang="en-US" sz="6000" b="0" dirty="0">
              <a:solidFill>
                <a:srgbClr val="FF0000"/>
              </a:solidFill>
              <a:effectLst/>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877825" y="5049283"/>
            <a:ext cx="10396728" cy="1395451"/>
          </a:xfrm>
        </p:spPr>
        <p:txBody>
          <a:bodyPr>
            <a:normAutofit/>
          </a:bodyPr>
          <a:lstStyle/>
          <a:p>
            <a:pPr>
              <a:lnSpc>
                <a:spcPct val="150000"/>
              </a:lnSpc>
            </a:pPr>
            <a:r>
              <a:rPr lang="en-US" altLang="zh-CN" sz="1800" dirty="0">
                <a:solidFill>
                  <a:schemeClr val="tx1"/>
                </a:solidFill>
                <a:latin typeface="Times New Roman" panose="02020603050405020304" pitchFamily="18" charset="0"/>
                <a:cs typeface="Times New Roman" panose="02020603050405020304" pitchFamily="18" charset="0"/>
              </a:rPr>
              <a:t>C. Meng, D. Wang, X. Cui, G.</a:t>
            </a:r>
            <a:r>
              <a:rPr lang="zh-CN" altLang="en-US" sz="1800" dirty="0">
                <a:solidFill>
                  <a:schemeClr val="tx1"/>
                </a:solidFill>
                <a:latin typeface="Times New Roman" panose="02020603050405020304" pitchFamily="18" charset="0"/>
                <a:cs typeface="Times New Roman" panose="02020603050405020304" pitchFamily="18" charset="0"/>
              </a:rPr>
              <a:t> </a:t>
            </a:r>
            <a:r>
              <a:rPr lang="en-US" altLang="zh-CN" sz="1800" dirty="0">
                <a:solidFill>
                  <a:schemeClr val="tx1"/>
                </a:solidFill>
                <a:latin typeface="Times New Roman" panose="02020603050405020304" pitchFamily="18" charset="0"/>
                <a:cs typeface="Times New Roman" panose="02020603050405020304" pitchFamily="18" charset="0"/>
              </a:rPr>
              <a:t>Lei, J. R. Zhang, </a:t>
            </a:r>
          </a:p>
          <a:p>
            <a:pPr>
              <a:lnSpc>
                <a:spcPct val="150000"/>
              </a:lnSpc>
            </a:pPr>
            <a:r>
              <a:rPr lang="en-US" altLang="zh-CN" sz="1800" dirty="0">
                <a:solidFill>
                  <a:schemeClr val="tx1"/>
                </a:solidFill>
                <a:latin typeface="Times New Roman" panose="02020603050405020304" pitchFamily="18" charset="0"/>
                <a:cs typeface="Times New Roman" panose="02020603050405020304" pitchFamily="18" charset="0"/>
              </a:rPr>
              <a:t>G. Li, J. Gao, Y. H. Li,</a:t>
            </a:r>
            <a:r>
              <a:rPr lang="zh-CN" altLang="en-US" sz="1800" dirty="0">
                <a:solidFill>
                  <a:schemeClr val="tx1"/>
                </a:solidFill>
                <a:latin typeface="Times New Roman" panose="02020603050405020304" pitchFamily="18" charset="0"/>
                <a:cs typeface="Times New Roman" panose="02020603050405020304" pitchFamily="18" charset="0"/>
              </a:rPr>
              <a:t> </a:t>
            </a:r>
            <a:r>
              <a:rPr lang="en-US" altLang="zh-CN" sz="1800" dirty="0">
                <a:solidFill>
                  <a:schemeClr val="tx1"/>
                </a:solidFill>
                <a:latin typeface="Times New Roman" panose="02020603050405020304" pitchFamily="18" charset="0"/>
                <a:cs typeface="Times New Roman" panose="02020603050405020304" pitchFamily="18" charset="0"/>
              </a:rPr>
              <a:t>X. P.  Li, T. M. Xin, et al.</a:t>
            </a:r>
          </a:p>
        </p:txBody>
      </p:sp>
      <p:grpSp>
        <p:nvGrpSpPr>
          <p:cNvPr id="5" name="组合 4"/>
          <p:cNvGrpSpPr/>
          <p:nvPr/>
        </p:nvGrpSpPr>
        <p:grpSpPr>
          <a:xfrm>
            <a:off x="7552194" y="460282"/>
            <a:ext cx="4639806" cy="769441"/>
            <a:chOff x="4497077" y="389339"/>
            <a:chExt cx="5353333" cy="951241"/>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7077" y="389339"/>
              <a:ext cx="1541104" cy="907513"/>
            </a:xfrm>
            <a:prstGeom prst="rect">
              <a:avLst/>
            </a:prstGeom>
          </p:spPr>
        </p:pic>
        <p:sp>
          <p:nvSpPr>
            <p:cNvPr id="13" name="文本框 12"/>
            <p:cNvSpPr txBox="1"/>
            <p:nvPr/>
          </p:nvSpPr>
          <p:spPr>
            <a:xfrm>
              <a:off x="6038181" y="389339"/>
              <a:ext cx="3812229" cy="951241"/>
            </a:xfrm>
            <a:prstGeom prst="rect">
              <a:avLst/>
            </a:prstGeom>
            <a:noFill/>
          </p:spPr>
          <p:txBody>
            <a:bodyPr wrap="none" rtlCol="0">
              <a:spAutoFit/>
            </a:bodyPr>
            <a:lstStyle/>
            <a:p>
              <a:pPr algn="ctr"/>
              <a:r>
                <a:rPr lang="zh-CN" altLang="en-US" sz="2400" dirty="0">
                  <a:latin typeface="华文行楷" panose="02010800040101010101" pitchFamily="2" charset="-122"/>
                  <a:ea typeface="华文行楷" panose="02010800040101010101" pitchFamily="2" charset="-122"/>
                </a:rPr>
                <a:t>环形正负电子对撞机</a:t>
              </a:r>
              <a:endParaRPr lang="en-US" altLang="zh-CN" sz="2400" dirty="0">
                <a:latin typeface="华文行楷" panose="02010800040101010101" pitchFamily="2" charset="-122"/>
                <a:ea typeface="华文行楷" panose="02010800040101010101" pitchFamily="2" charset="-122"/>
              </a:endParaRPr>
            </a:p>
            <a:p>
              <a:r>
                <a:rPr lang="en-US" altLang="zh-CN" sz="2000" dirty="0">
                  <a:latin typeface="Monotype Corsiva" panose="03010101010201010101" pitchFamily="66" charset="0"/>
                </a:rPr>
                <a:t>Circular Electron Positron Collider</a:t>
              </a:r>
              <a:endParaRPr lang="zh-CN" altLang="en-US" sz="2000" dirty="0">
                <a:latin typeface="Monotype Corsiva" panose="03010101010201010101" pitchFamily="66" charset="0"/>
              </a:endParaRPr>
            </a:p>
          </p:txBody>
        </p:sp>
      </p:grpSp>
      <p:sp>
        <p:nvSpPr>
          <p:cNvPr id="4" name="Rectangle 3">
            <a:extLst>
              <a:ext uri="{FF2B5EF4-FFF2-40B4-BE49-F238E27FC236}">
                <a16:creationId xmlns:a16="http://schemas.microsoft.com/office/drawing/2014/main" id="{56999426-551E-4228-B1FF-B89253E2A0D2}"/>
              </a:ext>
            </a:extLst>
          </p:cNvPr>
          <p:cNvSpPr/>
          <p:nvPr/>
        </p:nvSpPr>
        <p:spPr>
          <a:xfrm>
            <a:off x="3826578" y="4256807"/>
            <a:ext cx="4384734" cy="469167"/>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lnSpc>
                <a:spcPct val="110000"/>
              </a:lnSpc>
            </a:pPr>
            <a:r>
              <a:rPr lang="en-US" altLang="zh-CN" sz="2400" b="1" dirty="0">
                <a:ln>
                  <a:solidFill>
                    <a:srgbClr val="FF0000"/>
                  </a:solidFill>
                </a:ln>
                <a:solidFill>
                  <a:srgbClr val="FF0000"/>
                </a:solidFill>
                <a:latin typeface="Times New Roman" panose="02020603050405020304" pitchFamily="18" charset="0"/>
                <a:cs typeface="Times New Roman" panose="02020603050405020304" pitchFamily="18" charset="0"/>
              </a:rPr>
              <a:t>CEPC DAY  Jan. 29 2022</a:t>
            </a:r>
          </a:p>
        </p:txBody>
      </p:sp>
    </p:spTree>
    <p:extLst>
      <p:ext uri="{BB962C8B-B14F-4D97-AF65-F5344CB8AC3E}">
        <p14:creationId xmlns:p14="http://schemas.microsoft.com/office/powerpoint/2010/main" val="3329172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E9AF-6A4C-4E41-87FD-AECD3C6C68ED}"/>
              </a:ext>
            </a:extLst>
          </p:cNvPr>
          <p:cNvSpPr>
            <a:spLocks noGrp="1"/>
          </p:cNvSpPr>
          <p:nvPr>
            <p:ph type="title"/>
          </p:nvPr>
        </p:nvSpPr>
        <p:spPr/>
        <p:txBody>
          <a:bodyPr/>
          <a:lstStyle/>
          <a:p>
            <a:r>
              <a:rPr lang="en-US" altLang="zh-CN" dirty="0"/>
              <a:t>Injection scheme</a:t>
            </a:r>
            <a:endParaRPr lang="en-US" dirty="0"/>
          </a:p>
        </p:txBody>
      </p:sp>
      <p:sp>
        <p:nvSpPr>
          <p:cNvPr id="3" name="Content Placeholder 2">
            <a:extLst>
              <a:ext uri="{FF2B5EF4-FFF2-40B4-BE49-F238E27FC236}">
                <a16:creationId xmlns:a16="http://schemas.microsoft.com/office/drawing/2014/main" id="{CDB15E21-9C4D-4E13-95E7-79585C4E8093}"/>
              </a:ext>
            </a:extLst>
          </p:cNvPr>
          <p:cNvSpPr>
            <a:spLocks noGrp="1"/>
          </p:cNvSpPr>
          <p:nvPr>
            <p:ph idx="1"/>
          </p:nvPr>
        </p:nvSpPr>
        <p:spPr>
          <a:xfrm>
            <a:off x="838200" y="1209041"/>
            <a:ext cx="10994136" cy="1817624"/>
          </a:xfrm>
        </p:spPr>
        <p:txBody>
          <a:bodyPr/>
          <a:lstStyle/>
          <a:p>
            <a:r>
              <a:rPr lang="en-US" dirty="0"/>
              <a:t>Repetition frequency + Coincidence clock </a:t>
            </a:r>
            <a:r>
              <a:rPr lang="en-US" dirty="0">
                <a:sym typeface="Wingdings" panose="05000000000000000000" pitchFamily="2" charset="2"/>
              </a:rPr>
              <a:t> zero bucket time, </a:t>
            </a:r>
            <a:r>
              <a:rPr lang="en-US" i="1" dirty="0"/>
              <a:t>t</a:t>
            </a:r>
            <a:r>
              <a:rPr lang="en-US" baseline="-25000" dirty="0"/>
              <a:t>1</a:t>
            </a:r>
          </a:p>
          <a:p>
            <a:r>
              <a:rPr lang="en-US" dirty="0">
                <a:sym typeface="Wingdings" panose="05000000000000000000" pitchFamily="2" charset="2"/>
              </a:rPr>
              <a:t>Bucket section: delay </a:t>
            </a:r>
            <a:r>
              <a:rPr lang="en-US" i="1" dirty="0">
                <a:sym typeface="Wingdings" panose="05000000000000000000" pitchFamily="2" charset="2"/>
              </a:rPr>
              <a:t>M</a:t>
            </a:r>
            <a:r>
              <a:rPr lang="en-US" dirty="0">
                <a:sym typeface="Wingdings" panose="05000000000000000000" pitchFamily="2" charset="2"/>
              </a:rPr>
              <a:t> bucket time relative to the zero bucket, </a:t>
            </a:r>
            <a:r>
              <a:rPr lang="en-US" i="1" dirty="0"/>
              <a:t>t</a:t>
            </a:r>
            <a:r>
              <a:rPr lang="en-US" baseline="-25000" dirty="0"/>
              <a:t>2</a:t>
            </a:r>
            <a:endParaRPr lang="en-US" dirty="0">
              <a:sym typeface="Wingdings" panose="05000000000000000000" pitchFamily="2" charset="2"/>
            </a:endParaRPr>
          </a:p>
          <a:p>
            <a:pPr lvl="1"/>
            <a:r>
              <a:rPr lang="en-US" dirty="0"/>
              <a:t>If </a:t>
            </a:r>
            <a:r>
              <a:rPr lang="en-US" i="1" dirty="0"/>
              <a:t>t</a:t>
            </a:r>
            <a:r>
              <a:rPr lang="en-US" baseline="-25000" dirty="0"/>
              <a:t>1</a:t>
            </a:r>
            <a:r>
              <a:rPr lang="en-US" dirty="0"/>
              <a:t>+ </a:t>
            </a:r>
            <a:r>
              <a:rPr lang="en-US" i="1" dirty="0"/>
              <a:t>t</a:t>
            </a:r>
            <a:r>
              <a:rPr lang="en-US" baseline="-25000" dirty="0"/>
              <a:t>2 </a:t>
            </a:r>
            <a:r>
              <a:rPr lang="en-US" dirty="0"/>
              <a:t>&lt; </a:t>
            </a:r>
            <a:r>
              <a:rPr lang="en-US" i="1" dirty="0" err="1"/>
              <a:t>t</a:t>
            </a:r>
            <a:r>
              <a:rPr lang="en-US" baseline="-25000" dirty="0" err="1"/>
              <a:t>rep</a:t>
            </a:r>
            <a:r>
              <a:rPr lang="en-US" dirty="0"/>
              <a:t>,  general injection</a:t>
            </a:r>
          </a:p>
          <a:p>
            <a:pPr lvl="1"/>
            <a:r>
              <a:rPr lang="en-US" dirty="0"/>
              <a:t>If </a:t>
            </a:r>
            <a:r>
              <a:rPr lang="en-US" i="1" dirty="0"/>
              <a:t>t</a:t>
            </a:r>
            <a:r>
              <a:rPr lang="en-US" baseline="-25000" dirty="0"/>
              <a:t>1</a:t>
            </a:r>
            <a:r>
              <a:rPr lang="en-US" dirty="0"/>
              <a:t>+ </a:t>
            </a:r>
            <a:r>
              <a:rPr lang="en-US" i="1" dirty="0"/>
              <a:t>t</a:t>
            </a:r>
            <a:r>
              <a:rPr lang="en-US" baseline="-25000" dirty="0"/>
              <a:t>2 </a:t>
            </a:r>
            <a:r>
              <a:rPr lang="en-US" dirty="0"/>
              <a:t>&gt; </a:t>
            </a:r>
            <a:r>
              <a:rPr lang="en-US" i="1" dirty="0" err="1"/>
              <a:t>t</a:t>
            </a:r>
            <a:r>
              <a:rPr lang="en-US" baseline="-25000" dirty="0" err="1"/>
              <a:t>rep</a:t>
            </a:r>
            <a:r>
              <a:rPr lang="en-US" dirty="0"/>
              <a:t>,  </a:t>
            </a:r>
            <a:r>
              <a:rPr lang="en-US" altLang="zh-CN" dirty="0"/>
              <a:t>specific injection, define the injection trigger train firstly  </a:t>
            </a:r>
            <a:endParaRPr lang="en-US" dirty="0"/>
          </a:p>
          <a:p>
            <a:pPr lvl="1"/>
            <a:endParaRPr lang="en-US" dirty="0"/>
          </a:p>
        </p:txBody>
      </p:sp>
      <p:sp>
        <p:nvSpPr>
          <p:cNvPr id="4" name="Text Placeholder 3">
            <a:extLst>
              <a:ext uri="{FF2B5EF4-FFF2-40B4-BE49-F238E27FC236}">
                <a16:creationId xmlns:a16="http://schemas.microsoft.com/office/drawing/2014/main" id="{6D7638FD-61E7-4A53-8E60-19316584BB85}"/>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F0C14570-2AB7-4547-9DF8-5EAC26ADC844}"/>
              </a:ext>
            </a:extLst>
          </p:cNvPr>
          <p:cNvPicPr>
            <a:picLocks noChangeAspect="1"/>
          </p:cNvPicPr>
          <p:nvPr/>
        </p:nvPicPr>
        <p:blipFill>
          <a:blip r:embed="rId2"/>
          <a:stretch>
            <a:fillRect/>
          </a:stretch>
        </p:blipFill>
        <p:spPr>
          <a:xfrm>
            <a:off x="923544" y="3314099"/>
            <a:ext cx="10323576" cy="3050294"/>
          </a:xfrm>
          <a:prstGeom prst="rect">
            <a:avLst/>
          </a:prstGeom>
        </p:spPr>
      </p:pic>
    </p:spTree>
    <p:extLst>
      <p:ext uri="{BB962C8B-B14F-4D97-AF65-F5344CB8AC3E}">
        <p14:creationId xmlns:p14="http://schemas.microsoft.com/office/powerpoint/2010/main" val="330648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E9AF-6A4C-4E41-87FD-AECD3C6C68ED}"/>
              </a:ext>
            </a:extLst>
          </p:cNvPr>
          <p:cNvSpPr>
            <a:spLocks noGrp="1"/>
          </p:cNvSpPr>
          <p:nvPr>
            <p:ph type="title"/>
          </p:nvPr>
        </p:nvSpPr>
        <p:spPr/>
        <p:txBody>
          <a:bodyPr/>
          <a:lstStyle/>
          <a:p>
            <a:r>
              <a:rPr lang="en-US" altLang="zh-CN" dirty="0"/>
              <a:t>Injection scheme</a:t>
            </a:r>
            <a:endParaRPr lang="en-US" dirty="0"/>
          </a:p>
        </p:txBody>
      </p:sp>
      <p:sp>
        <p:nvSpPr>
          <p:cNvPr id="3" name="Content Placeholder 2">
            <a:extLst>
              <a:ext uri="{FF2B5EF4-FFF2-40B4-BE49-F238E27FC236}">
                <a16:creationId xmlns:a16="http://schemas.microsoft.com/office/drawing/2014/main" id="{CDB15E21-9C4D-4E13-95E7-79585C4E8093}"/>
              </a:ext>
            </a:extLst>
          </p:cNvPr>
          <p:cNvSpPr>
            <a:spLocks noGrp="1"/>
          </p:cNvSpPr>
          <p:nvPr>
            <p:ph idx="1"/>
          </p:nvPr>
        </p:nvSpPr>
        <p:spPr>
          <a:xfrm>
            <a:off x="838200" y="1209041"/>
            <a:ext cx="10994136" cy="1817624"/>
          </a:xfrm>
        </p:spPr>
        <p:txBody>
          <a:bodyPr/>
          <a:lstStyle/>
          <a:p>
            <a:r>
              <a:rPr lang="en-US" dirty="0"/>
              <a:t>Repetition frequency + Coincidence clock </a:t>
            </a:r>
            <a:r>
              <a:rPr lang="en-US" dirty="0">
                <a:sym typeface="Wingdings" panose="05000000000000000000" pitchFamily="2" charset="2"/>
              </a:rPr>
              <a:t> zero bucket time, </a:t>
            </a:r>
            <a:r>
              <a:rPr lang="en-US" i="1" dirty="0"/>
              <a:t>t</a:t>
            </a:r>
            <a:r>
              <a:rPr lang="en-US" baseline="-25000" dirty="0"/>
              <a:t>1</a:t>
            </a:r>
          </a:p>
          <a:p>
            <a:r>
              <a:rPr lang="en-US" dirty="0">
                <a:sym typeface="Wingdings" panose="05000000000000000000" pitchFamily="2" charset="2"/>
              </a:rPr>
              <a:t>Bucket section: delay </a:t>
            </a:r>
            <a:r>
              <a:rPr lang="en-US" i="1" dirty="0">
                <a:sym typeface="Wingdings" panose="05000000000000000000" pitchFamily="2" charset="2"/>
              </a:rPr>
              <a:t>M</a:t>
            </a:r>
            <a:r>
              <a:rPr lang="en-US" dirty="0">
                <a:sym typeface="Wingdings" panose="05000000000000000000" pitchFamily="2" charset="2"/>
              </a:rPr>
              <a:t> bucket time relative to the zero bucket, </a:t>
            </a:r>
            <a:r>
              <a:rPr lang="en-US" i="1" dirty="0"/>
              <a:t>t</a:t>
            </a:r>
            <a:r>
              <a:rPr lang="en-US" baseline="-25000" dirty="0"/>
              <a:t>2</a:t>
            </a:r>
            <a:endParaRPr lang="en-US" dirty="0">
              <a:sym typeface="Wingdings" panose="05000000000000000000" pitchFamily="2" charset="2"/>
            </a:endParaRPr>
          </a:p>
          <a:p>
            <a:pPr lvl="1"/>
            <a:endParaRPr lang="en-US" dirty="0"/>
          </a:p>
        </p:txBody>
      </p:sp>
      <p:sp>
        <p:nvSpPr>
          <p:cNvPr id="4" name="Text Placeholder 3">
            <a:extLst>
              <a:ext uri="{FF2B5EF4-FFF2-40B4-BE49-F238E27FC236}">
                <a16:creationId xmlns:a16="http://schemas.microsoft.com/office/drawing/2014/main" id="{6D7638FD-61E7-4A53-8E60-19316584BB85}"/>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F0C14570-2AB7-4547-9DF8-5EAC26ADC844}"/>
              </a:ext>
            </a:extLst>
          </p:cNvPr>
          <p:cNvPicPr>
            <a:picLocks noChangeAspect="1"/>
          </p:cNvPicPr>
          <p:nvPr/>
        </p:nvPicPr>
        <p:blipFill>
          <a:blip r:embed="rId3"/>
          <a:stretch>
            <a:fillRect/>
          </a:stretch>
        </p:blipFill>
        <p:spPr>
          <a:xfrm>
            <a:off x="923544" y="3314099"/>
            <a:ext cx="10323576" cy="3050294"/>
          </a:xfrm>
          <a:prstGeom prst="rect">
            <a:avLst/>
          </a:prstGeom>
        </p:spPr>
      </p:pic>
      <p:graphicFrame>
        <p:nvGraphicFramePr>
          <p:cNvPr id="7" name="Object 6">
            <a:extLst>
              <a:ext uri="{FF2B5EF4-FFF2-40B4-BE49-F238E27FC236}">
                <a16:creationId xmlns:a16="http://schemas.microsoft.com/office/drawing/2014/main" id="{EAD9429B-D9E6-4506-8491-4EDCB8497B00}"/>
              </a:ext>
            </a:extLst>
          </p:cNvPr>
          <p:cNvGraphicFramePr>
            <a:graphicFrameLocks noChangeAspect="1"/>
          </p:cNvGraphicFramePr>
          <p:nvPr>
            <p:extLst>
              <p:ext uri="{D42A27DB-BD31-4B8C-83A1-F6EECF244321}">
                <p14:modId xmlns:p14="http://schemas.microsoft.com/office/powerpoint/2010/main" val="3028211354"/>
              </p:ext>
            </p:extLst>
          </p:nvPr>
        </p:nvGraphicFramePr>
        <p:xfrm>
          <a:off x="1682497" y="2240280"/>
          <a:ext cx="3374136" cy="891232"/>
        </p:xfrm>
        <a:graphic>
          <a:graphicData uri="http://schemas.openxmlformats.org/presentationml/2006/ole">
            <mc:AlternateContent xmlns:mc="http://schemas.openxmlformats.org/markup-compatibility/2006">
              <mc:Choice xmlns:v="urn:schemas-microsoft-com:vml" Requires="v">
                <p:oleObj spid="_x0000_s16419" name="Equation" r:id="rId4" imgW="1905000" imgH="508000" progId="Equation.DSMT4">
                  <p:embed/>
                </p:oleObj>
              </mc:Choice>
              <mc:Fallback>
                <p:oleObj name="Equation" r:id="rId4" imgW="1905000" imgH="508000" progId="Equation.DSMT4">
                  <p:embed/>
                  <p:pic>
                    <p:nvPicPr>
                      <p:cNvPr id="7" name="Object 6">
                        <a:extLst>
                          <a:ext uri="{FF2B5EF4-FFF2-40B4-BE49-F238E27FC236}">
                            <a16:creationId xmlns:a16="http://schemas.microsoft.com/office/drawing/2014/main" id="{34BB13FD-3DC9-415A-94F7-BBF44C83B4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497" y="2240280"/>
                        <a:ext cx="3374136" cy="891232"/>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7F7F2209-C1D9-48C4-B477-D7064D98063D}"/>
                  </a:ext>
                </a:extLst>
              </p:cNvPr>
              <p:cNvSpPr/>
              <p:nvPr/>
            </p:nvSpPr>
            <p:spPr>
              <a:xfrm>
                <a:off x="5090656" y="2244767"/>
                <a:ext cx="4931167" cy="131100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a:latin typeface="Cambria Math" panose="02040503050406030204" pitchFamily="18" charset="0"/>
                            </a:rPr>
                          </m:ctrlPr>
                        </m:sSubPr>
                        <m:e>
                          <m:r>
                            <a:rPr lang="en-US" i="1">
                              <a:latin typeface="Cambria Math" panose="02040503050406030204" pitchFamily="18" charset="0"/>
                            </a:rPr>
                            <m:t>𝑡</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𝑟𝑖𝑛𝑔</m:t>
                          </m:r>
                        </m:sub>
                      </m:sSub>
                      <m:r>
                        <a:rPr lang="en-US" i="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𝑁</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𝑟𝑖𝑛𝑔</m:t>
                              </m:r>
                            </m:sub>
                          </m:sSub>
                          <m:r>
                            <a:rPr lang="en-US" i="0">
                              <a:latin typeface="Cambria Math" panose="02040503050406030204" pitchFamily="18" charset="0"/>
                            </a:rPr>
                            <m:t>+</m:t>
                          </m:r>
                          <m:r>
                            <a:rPr lang="en-US" i="1">
                              <a:latin typeface="Cambria Math" panose="02040503050406030204" pitchFamily="18" charset="0"/>
                            </a:rPr>
                            <m:t>𝑀</m:t>
                          </m:r>
                        </m:e>
                      </m:d>
                    </m:oMath>
                  </m:oMathPara>
                </a14:m>
                <a:endParaRPr lang="en-US" dirty="0"/>
              </a:p>
              <a:p>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m</m:t>
                      </m:r>
                      <m:r>
                        <m:rPr>
                          <m:sty m:val="p"/>
                        </m:rPr>
                        <a:rPr lang="en-US">
                          <a:latin typeface="Cambria Math" panose="02040503050406030204" pitchFamily="18" charset="0"/>
                        </a:rPr>
                        <m:t>od</m:t>
                      </m:r>
                      <m:d>
                        <m:dPr>
                          <m:ctrlPr>
                            <a:rPr lang="en-US" i="1">
                              <a:latin typeface="Cambria Math" panose="02040503050406030204" pitchFamily="18" charset="0"/>
                            </a:rPr>
                          </m:ctrlPr>
                        </m:dPr>
                        <m:e>
                          <m:r>
                            <a:rPr lang="en-US" i="1">
                              <a:latin typeface="Cambria Math" panose="02040503050406030204" pitchFamily="18" charset="0"/>
                            </a:rPr>
                            <m:t>𝑁</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𝑟𝑖𝑛𝑔</m:t>
                              </m:r>
                            </m:sub>
                          </m:sSub>
                          <m:r>
                            <a:rPr lang="en-US">
                              <a:latin typeface="Cambria Math" panose="02040503050406030204" pitchFamily="18" charset="0"/>
                            </a:rPr>
                            <m:t>+</m:t>
                          </m:r>
                          <m:r>
                            <a:rPr lang="en-US" i="1">
                              <a:latin typeface="Cambria Math" panose="02040503050406030204" pitchFamily="18" charset="0"/>
                            </a:rPr>
                            <m:t>𝑀</m:t>
                          </m:r>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𝑟𝑖𝑛𝑔</m:t>
                                  </m:r>
                                </m:sub>
                              </m:sSub>
                            </m:num>
                            <m:den>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𝑏𝑢𝑛𝑐h</m:t>
                                  </m:r>
                                </m:sub>
                              </m:sSub>
                            </m:den>
                          </m:f>
                        </m:e>
                      </m:d>
                      <m:r>
                        <a:rPr lang="en-US">
                          <a:latin typeface="Cambria Math" panose="02040503050406030204" pitchFamily="18" charset="0"/>
                        </a:rPr>
                        <m:t>=0</m:t>
                      </m:r>
                    </m:oMath>
                  </m:oMathPara>
                </a14:m>
                <a:endParaRPr lang="en-US" dirty="0"/>
              </a:p>
              <a:p>
                <a:endParaRPr lang="en-US" dirty="0"/>
              </a:p>
            </p:txBody>
          </p:sp>
        </mc:Choice>
        <mc:Fallback>
          <p:sp>
            <p:nvSpPr>
              <p:cNvPr id="8" name="Rectangle 7">
                <a:extLst>
                  <a:ext uri="{FF2B5EF4-FFF2-40B4-BE49-F238E27FC236}">
                    <a16:creationId xmlns:a16="http://schemas.microsoft.com/office/drawing/2014/main" id="{7F7F2209-C1D9-48C4-B477-D7064D98063D}"/>
                  </a:ext>
                </a:extLst>
              </p:cNvPr>
              <p:cNvSpPr>
                <a:spLocks noRot="1" noChangeAspect="1" noMove="1" noResize="1" noEditPoints="1" noAdjustHandles="1" noChangeArrowheads="1" noChangeShapeType="1" noTextEdit="1"/>
              </p:cNvSpPr>
              <p:nvPr/>
            </p:nvSpPr>
            <p:spPr>
              <a:xfrm>
                <a:off x="5090656" y="2244767"/>
                <a:ext cx="4931167" cy="1311000"/>
              </a:xfrm>
              <a:prstGeom prst="rect">
                <a:avLst/>
              </a:prstGeom>
              <a:blipFill>
                <a:blip r:embed="rId6"/>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C4BCAE9-3446-4ABE-A225-6EB3BAFD0B74}"/>
              </a:ext>
            </a:extLst>
          </p:cNvPr>
          <p:cNvSpPr txBox="1"/>
          <p:nvPr/>
        </p:nvSpPr>
        <p:spPr>
          <a:xfrm>
            <a:off x="9470884" y="2587752"/>
            <a:ext cx="2483372" cy="369332"/>
          </a:xfrm>
          <a:prstGeom prst="rect">
            <a:avLst/>
          </a:prstGeom>
          <a:noFill/>
        </p:spPr>
        <p:txBody>
          <a:bodyPr wrap="none" rtlCol="0">
            <a:spAutoFit/>
          </a:bodyPr>
          <a:lstStyle/>
          <a:p>
            <a:r>
              <a:rPr lang="en-US" dirty="0"/>
              <a:t>N is the number of turns</a:t>
            </a:r>
          </a:p>
        </p:txBody>
      </p:sp>
    </p:spTree>
    <p:extLst>
      <p:ext uri="{BB962C8B-B14F-4D97-AF65-F5344CB8AC3E}">
        <p14:creationId xmlns:p14="http://schemas.microsoft.com/office/powerpoint/2010/main" val="1704443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6151-C3AF-4BC0-A226-A7020CEF3FB6}"/>
              </a:ext>
            </a:extLst>
          </p:cNvPr>
          <p:cNvSpPr>
            <a:spLocks noGrp="1"/>
          </p:cNvSpPr>
          <p:nvPr>
            <p:ph type="title"/>
          </p:nvPr>
        </p:nvSpPr>
        <p:spPr/>
        <p:txBody>
          <a:bodyPr/>
          <a:lstStyle/>
          <a:p>
            <a:r>
              <a:rPr lang="en-US" dirty="0"/>
              <a:t>RF pulse of Linac</a:t>
            </a:r>
          </a:p>
        </p:txBody>
      </p:sp>
      <p:sp>
        <p:nvSpPr>
          <p:cNvPr id="3" name="Content Placeholder 2">
            <a:extLst>
              <a:ext uri="{FF2B5EF4-FFF2-40B4-BE49-F238E27FC236}">
                <a16:creationId xmlns:a16="http://schemas.microsoft.com/office/drawing/2014/main" id="{33D3D1FF-4192-437E-AD47-BA2F9714A09A}"/>
              </a:ext>
            </a:extLst>
          </p:cNvPr>
          <p:cNvSpPr>
            <a:spLocks noGrp="1"/>
          </p:cNvSpPr>
          <p:nvPr>
            <p:ph idx="1"/>
          </p:nvPr>
        </p:nvSpPr>
        <p:spPr/>
        <p:txBody>
          <a:bodyPr/>
          <a:lstStyle/>
          <a:p>
            <a:r>
              <a:rPr lang="en-US" altLang="zh-CN" dirty="0"/>
              <a:t>CEPC is a 100km ring collider</a:t>
            </a:r>
          </a:p>
          <a:p>
            <a:pPr lvl="1"/>
            <a:r>
              <a:rPr lang="en-US" dirty="0"/>
              <a:t>Revolution time = 100km/C = 0.333ms</a:t>
            </a:r>
          </a:p>
          <a:p>
            <a:r>
              <a:rPr lang="en-US" dirty="0"/>
              <a:t>Linac repetition frequency is 200Hz</a:t>
            </a:r>
          </a:p>
          <a:p>
            <a:pPr lvl="1"/>
            <a:r>
              <a:rPr lang="en-US" dirty="0"/>
              <a:t>Interval is 5ms, only about 15 revolution time</a:t>
            </a:r>
          </a:p>
          <a:p>
            <a:r>
              <a:rPr lang="en-US" dirty="0"/>
              <a:t>Minimum RF pulse interval 1ms is possible ? </a:t>
            </a:r>
          </a:p>
          <a:p>
            <a:pPr lvl="1"/>
            <a:r>
              <a:rPr lang="en-US" dirty="0"/>
              <a:t>So far yes !</a:t>
            </a:r>
          </a:p>
          <a:p>
            <a:endParaRPr lang="en-US" dirty="0"/>
          </a:p>
        </p:txBody>
      </p:sp>
      <p:sp>
        <p:nvSpPr>
          <p:cNvPr id="4" name="Text Placeholder 3">
            <a:extLst>
              <a:ext uri="{FF2B5EF4-FFF2-40B4-BE49-F238E27FC236}">
                <a16:creationId xmlns:a16="http://schemas.microsoft.com/office/drawing/2014/main" id="{2F533E9D-CFDD-4F7B-A144-90E9B02FDD03}"/>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208E7A57-681C-4CDD-A93F-C4A5A60984EE}"/>
              </a:ext>
            </a:extLst>
          </p:cNvPr>
          <p:cNvPicPr>
            <a:picLocks noChangeAspect="1"/>
          </p:cNvPicPr>
          <p:nvPr/>
        </p:nvPicPr>
        <p:blipFill>
          <a:blip r:embed="rId2"/>
          <a:stretch>
            <a:fillRect/>
          </a:stretch>
        </p:blipFill>
        <p:spPr>
          <a:xfrm>
            <a:off x="1794510" y="3847656"/>
            <a:ext cx="8666226" cy="2643822"/>
          </a:xfrm>
          <a:prstGeom prst="rect">
            <a:avLst/>
          </a:prstGeom>
        </p:spPr>
      </p:pic>
    </p:spTree>
    <p:extLst>
      <p:ext uri="{BB962C8B-B14F-4D97-AF65-F5344CB8AC3E}">
        <p14:creationId xmlns:p14="http://schemas.microsoft.com/office/powerpoint/2010/main" val="310971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DB4C6B-9EB3-427B-9DF7-21483F1C9175}"/>
              </a:ext>
            </a:extLst>
          </p:cNvPr>
          <p:cNvSpPr>
            <a:spLocks noGrp="1"/>
          </p:cNvSpPr>
          <p:nvPr>
            <p:ph sz="quarter" idx="10"/>
          </p:nvPr>
        </p:nvSpPr>
        <p:spPr/>
        <p:txBody>
          <a:bodyPr/>
          <a:lstStyle/>
          <a:p>
            <a:r>
              <a:rPr lang="en-US" dirty="0"/>
              <a:t>Linac Scheme</a:t>
            </a:r>
          </a:p>
        </p:txBody>
      </p:sp>
      <p:sp>
        <p:nvSpPr>
          <p:cNvPr id="3" name="Text Placeholder 2">
            <a:extLst>
              <a:ext uri="{FF2B5EF4-FFF2-40B4-BE49-F238E27FC236}">
                <a16:creationId xmlns:a16="http://schemas.microsoft.com/office/drawing/2014/main" id="{39548060-615F-45E4-993F-EDB8B2A9FC49}"/>
              </a:ext>
            </a:extLst>
          </p:cNvPr>
          <p:cNvSpPr>
            <a:spLocks noGrp="1"/>
          </p:cNvSpPr>
          <p:nvPr>
            <p:ph type="body" sz="quarter" idx="11"/>
          </p:nvPr>
        </p:nvSpPr>
        <p:spPr/>
        <p:txBody>
          <a:bodyPr>
            <a:normAutofit/>
          </a:bodyPr>
          <a:lstStyle/>
          <a:p>
            <a:r>
              <a:rPr lang="en-US" dirty="0"/>
              <a:t>Based on </a:t>
            </a:r>
            <a:r>
              <a:rPr lang="en-US" altLang="zh-CN" dirty="0"/>
              <a:t>thermionic cathode electron gun</a:t>
            </a:r>
          </a:p>
          <a:p>
            <a:pPr lvl="1"/>
            <a:r>
              <a:rPr lang="en-US" dirty="0"/>
              <a:t>Scheme-1</a:t>
            </a:r>
          </a:p>
          <a:p>
            <a:pPr lvl="1"/>
            <a:r>
              <a:rPr lang="en-US" dirty="0"/>
              <a:t>Scheme-2</a:t>
            </a:r>
          </a:p>
          <a:p>
            <a:r>
              <a:rPr lang="en-US" dirty="0"/>
              <a:t>Based on </a:t>
            </a:r>
            <a:r>
              <a:rPr lang="en-US" altLang="zh-CN" dirty="0"/>
              <a:t>RF gun</a:t>
            </a:r>
            <a:endParaRPr lang="en-US" dirty="0"/>
          </a:p>
          <a:p>
            <a:pPr lvl="1"/>
            <a:r>
              <a:rPr lang="en-US" dirty="0"/>
              <a:t>Scheme-3</a:t>
            </a:r>
          </a:p>
        </p:txBody>
      </p:sp>
    </p:spTree>
    <p:extLst>
      <p:ext uri="{BB962C8B-B14F-4D97-AF65-F5344CB8AC3E}">
        <p14:creationId xmlns:p14="http://schemas.microsoft.com/office/powerpoint/2010/main" val="1289811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0489FB-7CD2-4204-9AE7-EE504AFF07F3}"/>
              </a:ext>
            </a:extLst>
          </p:cNvPr>
          <p:cNvSpPr>
            <a:spLocks noGrp="1"/>
          </p:cNvSpPr>
          <p:nvPr>
            <p:ph idx="1"/>
          </p:nvPr>
        </p:nvSpPr>
        <p:spPr/>
        <p:txBody>
          <a:bodyPr/>
          <a:lstStyle/>
          <a:p>
            <a:r>
              <a:rPr lang="en-US" dirty="0"/>
              <a:t>The baseline scheme have two SHB with frequency as 143MHz/572MHz</a:t>
            </a:r>
          </a:p>
          <a:p>
            <a:pPr lvl="1"/>
            <a:r>
              <a:rPr lang="en-US" dirty="0"/>
              <a:t>22*n=m3*m2*m1</a:t>
            </a:r>
          </a:p>
          <a:p>
            <a:pPr lvl="1"/>
            <a:r>
              <a:rPr lang="en-US" dirty="0"/>
              <a:t>n=10</a:t>
            </a:r>
            <a:r>
              <a:rPr lang="zh-CN" altLang="en-US" dirty="0"/>
              <a:t>，</a:t>
            </a:r>
            <a:r>
              <a:rPr lang="en-US" dirty="0"/>
              <a:t>m1=11</a:t>
            </a:r>
            <a:r>
              <a:rPr lang="zh-CN" altLang="en-US" dirty="0"/>
              <a:t>，</a:t>
            </a:r>
            <a:r>
              <a:rPr lang="en-US" dirty="0"/>
              <a:t>m2=4</a:t>
            </a:r>
            <a:r>
              <a:rPr lang="zh-CN" altLang="en-US" dirty="0"/>
              <a:t>，</a:t>
            </a:r>
            <a:r>
              <a:rPr lang="en-US" dirty="0"/>
              <a:t>m3=5</a:t>
            </a:r>
          </a:p>
          <a:p>
            <a:pPr lvl="1"/>
            <a:r>
              <a:rPr lang="en-US" dirty="0"/>
              <a:t>Bunch interval is 76.9ns, corresponding to </a:t>
            </a:r>
            <a:r>
              <a:rPr lang="en-US" b="1" dirty="0">
                <a:solidFill>
                  <a:srgbClr val="FF0000"/>
                </a:solidFill>
              </a:rPr>
              <a:t>50</a:t>
            </a:r>
            <a:r>
              <a:rPr lang="en-US" dirty="0"/>
              <a:t> bucket, this scheme can increase repetition frequency (200Hz) and can’t be two-bunch acceleration.</a:t>
            </a:r>
          </a:p>
          <a:p>
            <a:pPr lvl="1"/>
            <a:endParaRPr lang="en-US" dirty="0"/>
          </a:p>
        </p:txBody>
      </p:sp>
      <p:sp>
        <p:nvSpPr>
          <p:cNvPr id="2" name="Title 1">
            <a:extLst>
              <a:ext uri="{FF2B5EF4-FFF2-40B4-BE49-F238E27FC236}">
                <a16:creationId xmlns:a16="http://schemas.microsoft.com/office/drawing/2014/main" id="{13874A54-659E-4AF5-88C4-1AE42EEC608D}"/>
              </a:ext>
            </a:extLst>
          </p:cNvPr>
          <p:cNvSpPr>
            <a:spLocks noGrp="1"/>
          </p:cNvSpPr>
          <p:nvPr>
            <p:ph type="title"/>
          </p:nvPr>
        </p:nvSpPr>
        <p:spPr/>
        <p:txBody>
          <a:bodyPr/>
          <a:lstStyle/>
          <a:p>
            <a:r>
              <a:rPr lang="en-US" dirty="0"/>
              <a:t>Scheme-1</a:t>
            </a:r>
          </a:p>
        </p:txBody>
      </p:sp>
      <p:sp>
        <p:nvSpPr>
          <p:cNvPr id="4" name="Text Placeholder 3">
            <a:extLst>
              <a:ext uri="{FF2B5EF4-FFF2-40B4-BE49-F238E27FC236}">
                <a16:creationId xmlns:a16="http://schemas.microsoft.com/office/drawing/2014/main" id="{FD6EADBE-CEAC-4119-8B42-4CBEA35C67A8}"/>
              </a:ext>
            </a:extLst>
          </p:cNvPr>
          <p:cNvSpPr>
            <a:spLocks noGrp="1"/>
          </p:cNvSpPr>
          <p:nvPr>
            <p:ph type="body" sz="quarter" idx="13"/>
          </p:nvPr>
        </p:nvSpPr>
        <p:spPr/>
        <p:txBody>
          <a:bodyPr/>
          <a:lstStyle/>
          <a:p>
            <a:endParaRPr lang="en-US"/>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98B55404-36A4-4821-8F8A-BEC40A23D540}"/>
                  </a:ext>
                </a:extLst>
              </p:cNvPr>
              <p:cNvGraphicFramePr>
                <a:graphicFrameLocks noGrp="1"/>
              </p:cNvGraphicFramePr>
              <p:nvPr>
                <p:extLst>
                  <p:ext uri="{D42A27DB-BD31-4B8C-83A1-F6EECF244321}">
                    <p14:modId xmlns:p14="http://schemas.microsoft.com/office/powerpoint/2010/main" val="2896193788"/>
                  </p:ext>
                </p:extLst>
              </p:nvPr>
            </p:nvGraphicFramePr>
            <p:xfrm>
              <a:off x="1207008" y="3498247"/>
              <a:ext cx="9632316" cy="2793747"/>
            </p:xfrm>
            <a:graphic>
              <a:graphicData uri="http://schemas.openxmlformats.org/drawingml/2006/table">
                <a:tbl>
                  <a:tblPr>
                    <a:tableStyleId>{5C22544A-7EE6-4342-B048-85BDC9FD1C3A}</a:tableStyleId>
                  </a:tblPr>
                  <a:tblGrid>
                    <a:gridCol w="2145094">
                      <a:extLst>
                        <a:ext uri="{9D8B030D-6E8A-4147-A177-3AD203B41FA5}">
                          <a16:colId xmlns:a16="http://schemas.microsoft.com/office/drawing/2014/main" val="3153878786"/>
                        </a:ext>
                      </a:extLst>
                    </a:gridCol>
                    <a:gridCol w="1276637">
                      <a:extLst>
                        <a:ext uri="{9D8B030D-6E8A-4147-A177-3AD203B41FA5}">
                          <a16:colId xmlns:a16="http://schemas.microsoft.com/office/drawing/2014/main" val="1144222808"/>
                        </a:ext>
                      </a:extLst>
                    </a:gridCol>
                    <a:gridCol w="956857">
                      <a:extLst>
                        <a:ext uri="{9D8B030D-6E8A-4147-A177-3AD203B41FA5}">
                          <a16:colId xmlns:a16="http://schemas.microsoft.com/office/drawing/2014/main" val="2352693254"/>
                        </a:ext>
                      </a:extLst>
                    </a:gridCol>
                    <a:gridCol w="618172">
                      <a:extLst>
                        <a:ext uri="{9D8B030D-6E8A-4147-A177-3AD203B41FA5}">
                          <a16:colId xmlns:a16="http://schemas.microsoft.com/office/drawing/2014/main" val="3970399056"/>
                        </a:ext>
                      </a:extLst>
                    </a:gridCol>
                    <a:gridCol w="1368358">
                      <a:extLst>
                        <a:ext uri="{9D8B030D-6E8A-4147-A177-3AD203B41FA5}">
                          <a16:colId xmlns:a16="http://schemas.microsoft.com/office/drawing/2014/main" val="451469617"/>
                        </a:ext>
                      </a:extLst>
                    </a:gridCol>
                    <a:gridCol w="1306383">
                      <a:extLst>
                        <a:ext uri="{9D8B030D-6E8A-4147-A177-3AD203B41FA5}">
                          <a16:colId xmlns:a16="http://schemas.microsoft.com/office/drawing/2014/main" val="1633372039"/>
                        </a:ext>
                      </a:extLst>
                    </a:gridCol>
                    <a:gridCol w="1306383">
                      <a:extLst>
                        <a:ext uri="{9D8B030D-6E8A-4147-A177-3AD203B41FA5}">
                          <a16:colId xmlns:a16="http://schemas.microsoft.com/office/drawing/2014/main" val="1600620368"/>
                        </a:ext>
                      </a:extLst>
                    </a:gridCol>
                    <a:gridCol w="654432">
                      <a:extLst>
                        <a:ext uri="{9D8B030D-6E8A-4147-A177-3AD203B41FA5}">
                          <a16:colId xmlns:a16="http://schemas.microsoft.com/office/drawing/2014/main" val="2394349915"/>
                        </a:ext>
                      </a:extLst>
                    </a:gridCol>
                  </a:tblGrid>
                  <a:tr h="179705">
                    <a:tc>
                      <a:txBody>
                        <a:bodyPr/>
                        <a:lstStyle/>
                        <a:p>
                          <a:pPr algn="just">
                            <a:spcAft>
                              <a:spcPts val="0"/>
                            </a:spcAft>
                          </a:pPr>
                          <a:r>
                            <a:rPr lang="zh-CN" sz="1800">
                              <a:effectLst/>
                            </a:rPr>
                            <a:t>　</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gridSpan="3">
                      <a:txBody>
                        <a:bodyPr/>
                        <a:lstStyle/>
                        <a:p>
                          <a:pPr algn="just">
                            <a:spcAft>
                              <a:spcPts val="0"/>
                            </a:spcAft>
                          </a:pPr>
                          <a:r>
                            <a:rPr lang="en-US" sz="1800">
                              <a:effectLst/>
                            </a:rPr>
                            <a:t>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pPr algn="just">
                            <a:spcAft>
                              <a:spcPts val="0"/>
                            </a:spcAft>
                          </a:pPr>
                          <a:r>
                            <a:rPr lang="en-US" sz="1800" dirty="0">
                              <a:effectLst/>
                            </a:rPr>
                            <a:t>Multiple</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T w="19050" cap="flat" cmpd="sng" algn="ctr">
                          <a:solidFill>
                            <a:schemeClr val="tx1"/>
                          </a:solidFill>
                          <a:prstDash val="solid"/>
                          <a:round/>
                          <a:headEnd type="none" w="med" len="med"/>
                          <a:tailEnd type="none" w="med" len="med"/>
                        </a:lnT>
                      </a:tcPr>
                    </a:tc>
                    <a:tc gridSpan="3">
                      <a:txBody>
                        <a:bodyPr/>
                        <a:lstStyle/>
                        <a:p>
                          <a:pPr algn="ctr">
                            <a:spcAft>
                              <a:spcPts val="0"/>
                            </a:spcAft>
                          </a:pPr>
                          <a:r>
                            <a:rPr lang="en-US" sz="1800">
                              <a:effectLst/>
                            </a:rPr>
                            <a:t>Period</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8882530"/>
                      </a:ext>
                    </a:extLst>
                  </a:tr>
                  <a:tr h="179705">
                    <a:tc>
                      <a:txBody>
                        <a:bodyPr/>
                        <a:lstStyle/>
                        <a:p>
                          <a:pPr algn="just">
                            <a:spcAft>
                              <a:spcPts val="0"/>
                            </a:spcAft>
                          </a:pPr>
                          <a:r>
                            <a:rPr lang="en-US" sz="1800">
                              <a:effectLst/>
                            </a:rPr>
                            <a:t>Repetition 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𝑟𝑒𝑝</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200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𝑟𝑒𝑝</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5.0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3886911"/>
                      </a:ext>
                    </a:extLst>
                  </a:tr>
                  <a:tr h="179705">
                    <a:tc>
                      <a:txBody>
                        <a:bodyPr/>
                        <a:lstStyle/>
                        <a:p>
                          <a:pPr algn="just">
                            <a:spcAft>
                              <a:spcPts val="0"/>
                            </a:spcAft>
                          </a:pPr>
                          <a:r>
                            <a:rPr lang="en-US" sz="1800">
                              <a:effectLst/>
                            </a:rPr>
                            <a:t>Common 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𝑐𝑚</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130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MHz</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𝑐𝑚</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76.9231</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8957500"/>
                      </a:ext>
                    </a:extLst>
                  </a:tr>
                  <a:tr h="179705">
                    <a:tc>
                      <a:txBody>
                        <a:bodyPr/>
                        <a:lstStyle/>
                        <a:p>
                          <a:pPr algn="just">
                            <a:spcAft>
                              <a:spcPts val="0"/>
                            </a:spcAft>
                          </a:pPr>
                          <a:r>
                            <a:rPr lang="en-US" sz="1800">
                              <a:effectLst/>
                            </a:rPr>
                            <a:t>Bunch 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𝑏𝑢𝑛𝑐h</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13</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𝑏𝑢𝑛𝑐h</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76.9231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3007316"/>
                      </a:ext>
                    </a:extLst>
                  </a:tr>
                  <a:tr h="179705">
                    <a:tc>
                      <a:txBody>
                        <a:bodyPr/>
                        <a:lstStyle/>
                        <a:p>
                          <a:pPr algn="just">
                            <a:spcAft>
                              <a:spcPts val="0"/>
                            </a:spcAft>
                          </a:pPr>
                          <a:r>
                            <a:rPr lang="en-US" sz="1800">
                              <a:effectLst/>
                            </a:rPr>
                            <a:t>SHB1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𝑠h𝑏</m:t>
                                    </m:r>
                                    <m:r>
                                      <a:rPr lang="en-US" sz="1800">
                                        <a:effectLst/>
                                      </a:rPr>
                                      <m:t>1</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143</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𝑠h𝑏</m:t>
                                    </m:r>
                                    <m:r>
                                      <a:rPr lang="en-US" sz="1800">
                                        <a:effectLst/>
                                      </a:rPr>
                                      <m:t>1</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6.9930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7123344"/>
                      </a:ext>
                    </a:extLst>
                  </a:tr>
                  <a:tr h="179705">
                    <a:tc>
                      <a:txBody>
                        <a:bodyPr/>
                        <a:lstStyle/>
                        <a:p>
                          <a:pPr algn="just">
                            <a:spcAft>
                              <a:spcPts val="0"/>
                            </a:spcAft>
                          </a:pPr>
                          <a:r>
                            <a:rPr lang="en-US" sz="1800">
                              <a:effectLst/>
                            </a:rPr>
                            <a:t>SHB2</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𝑠h𝑏</m:t>
                                    </m:r>
                                    <m:r>
                                      <a:rPr lang="en-US" sz="1800">
                                        <a:effectLst/>
                                      </a:rPr>
                                      <m:t>2</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572</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44</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𝑠h𝑏</m:t>
                                    </m:r>
                                    <m:r>
                                      <a:rPr lang="en-US" sz="1800">
                                        <a:effectLst/>
                                      </a:rPr>
                                      <m:t>2</m:t>
                                    </m:r>
                                  </m:sub>
                                </m:sSub>
                              </m:oMath>
                            </m:oMathPara>
                          </a14:m>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1.7483</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04184177"/>
                      </a:ext>
                    </a:extLst>
                  </a:tr>
                  <a:tr h="179705">
                    <a:tc rowSpan="2">
                      <a:txBody>
                        <a:bodyPr/>
                        <a:lstStyle/>
                        <a:p>
                          <a:pPr algn="just">
                            <a:spcAft>
                              <a:spcPts val="0"/>
                            </a:spcAft>
                          </a:pPr>
                          <a:r>
                            <a:rPr lang="en-US" sz="1800">
                              <a:effectLst/>
                            </a:rPr>
                            <a:t>LINAC</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𝑙𝑖𝑛𝑎𝑐</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2860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220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𝑙𝑖𝑛𝑎𝑐</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0.3497</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3838863"/>
                      </a:ext>
                    </a:extLst>
                  </a:tr>
                  <a:tr h="179705">
                    <a:tc vMerge="1">
                      <a:txBody>
                        <a:bodyPr/>
                        <a:lstStyle/>
                        <a:p>
                          <a:endParaRPr lang="en-US"/>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𝑙𝑖𝑛𝑎𝑐</m:t>
                                    </m:r>
                                    <m:r>
                                      <a:rPr lang="en-US" sz="1800">
                                        <a:effectLst/>
                                      </a:rPr>
                                      <m:t>2</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5720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440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𝑙𝑖𝑛𝑎𝑐</m:t>
                                    </m:r>
                                    <m:r>
                                      <a:rPr lang="en-US" sz="1800">
                                        <a:effectLst/>
                                      </a:rPr>
                                      <m:t>2</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0.1748</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78953992"/>
                      </a:ext>
                    </a:extLst>
                  </a:tr>
                  <a:tr h="179705">
                    <a:tc>
                      <a:txBody>
                        <a:bodyPr/>
                        <a:lstStyle/>
                        <a:p>
                          <a:pPr algn="just">
                            <a:spcAft>
                              <a:spcPts val="0"/>
                            </a:spcAft>
                          </a:pPr>
                          <a:r>
                            <a:rPr lang="en-US" sz="1800">
                              <a:effectLst/>
                            </a:rPr>
                            <a:t>Booster</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𝑏𝑜𝑜𝑠𝑡𝑒𝑟</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1300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100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𝑏𝑜𝑜𝑠𝑡𝑒𝑟</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0.7692</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6093183"/>
                      </a:ext>
                    </a:extLst>
                  </a:tr>
                  <a:tr h="179705">
                    <a:tc>
                      <a:txBody>
                        <a:bodyPr/>
                        <a:lstStyle/>
                        <a:p>
                          <a:pPr algn="just">
                            <a:spcAft>
                              <a:spcPts val="0"/>
                            </a:spcAft>
                          </a:pPr>
                          <a:r>
                            <a:rPr lang="en-US" sz="1800">
                              <a:effectLst/>
                            </a:rPr>
                            <a:t>Ring</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𝑟𝑖𝑛𝑔</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rPr>
                            <a:t>650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rPr>
                            <a:t>50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𝑟𝑖𝑛𝑔</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rPr>
                            <a:t>1.5385</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rPr>
                            <a:t>ns</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3092802"/>
                      </a:ext>
                    </a:extLst>
                  </a:tr>
                </a:tbl>
              </a:graphicData>
            </a:graphic>
          </p:graphicFrame>
        </mc:Choice>
        <mc:Fallback>
          <p:graphicFrame>
            <p:nvGraphicFramePr>
              <p:cNvPr id="5" name="Table 4">
                <a:extLst>
                  <a:ext uri="{FF2B5EF4-FFF2-40B4-BE49-F238E27FC236}">
                    <a16:creationId xmlns:a16="http://schemas.microsoft.com/office/drawing/2014/main" id="{98B55404-36A4-4821-8F8A-BEC40A23D540}"/>
                  </a:ext>
                </a:extLst>
              </p:cNvPr>
              <p:cNvGraphicFramePr>
                <a:graphicFrameLocks noGrp="1"/>
              </p:cNvGraphicFramePr>
              <p:nvPr>
                <p:extLst>
                  <p:ext uri="{D42A27DB-BD31-4B8C-83A1-F6EECF244321}">
                    <p14:modId xmlns:p14="http://schemas.microsoft.com/office/powerpoint/2010/main" val="2896193788"/>
                  </p:ext>
                </p:extLst>
              </p:nvPr>
            </p:nvGraphicFramePr>
            <p:xfrm>
              <a:off x="1207008" y="3498247"/>
              <a:ext cx="9632316" cy="2793747"/>
            </p:xfrm>
            <a:graphic>
              <a:graphicData uri="http://schemas.openxmlformats.org/drawingml/2006/table">
                <a:tbl>
                  <a:tblPr>
                    <a:tableStyleId>{5C22544A-7EE6-4342-B048-85BDC9FD1C3A}</a:tableStyleId>
                  </a:tblPr>
                  <a:tblGrid>
                    <a:gridCol w="2145094">
                      <a:extLst>
                        <a:ext uri="{9D8B030D-6E8A-4147-A177-3AD203B41FA5}">
                          <a16:colId xmlns:a16="http://schemas.microsoft.com/office/drawing/2014/main" val="3153878786"/>
                        </a:ext>
                      </a:extLst>
                    </a:gridCol>
                    <a:gridCol w="1276637">
                      <a:extLst>
                        <a:ext uri="{9D8B030D-6E8A-4147-A177-3AD203B41FA5}">
                          <a16:colId xmlns:a16="http://schemas.microsoft.com/office/drawing/2014/main" val="1144222808"/>
                        </a:ext>
                      </a:extLst>
                    </a:gridCol>
                    <a:gridCol w="956857">
                      <a:extLst>
                        <a:ext uri="{9D8B030D-6E8A-4147-A177-3AD203B41FA5}">
                          <a16:colId xmlns:a16="http://schemas.microsoft.com/office/drawing/2014/main" val="2352693254"/>
                        </a:ext>
                      </a:extLst>
                    </a:gridCol>
                    <a:gridCol w="618172">
                      <a:extLst>
                        <a:ext uri="{9D8B030D-6E8A-4147-A177-3AD203B41FA5}">
                          <a16:colId xmlns:a16="http://schemas.microsoft.com/office/drawing/2014/main" val="3970399056"/>
                        </a:ext>
                      </a:extLst>
                    </a:gridCol>
                    <a:gridCol w="1368358">
                      <a:extLst>
                        <a:ext uri="{9D8B030D-6E8A-4147-A177-3AD203B41FA5}">
                          <a16:colId xmlns:a16="http://schemas.microsoft.com/office/drawing/2014/main" val="451469617"/>
                        </a:ext>
                      </a:extLst>
                    </a:gridCol>
                    <a:gridCol w="1306383">
                      <a:extLst>
                        <a:ext uri="{9D8B030D-6E8A-4147-A177-3AD203B41FA5}">
                          <a16:colId xmlns:a16="http://schemas.microsoft.com/office/drawing/2014/main" val="1633372039"/>
                        </a:ext>
                      </a:extLst>
                    </a:gridCol>
                    <a:gridCol w="1306383">
                      <a:extLst>
                        <a:ext uri="{9D8B030D-6E8A-4147-A177-3AD203B41FA5}">
                          <a16:colId xmlns:a16="http://schemas.microsoft.com/office/drawing/2014/main" val="1600620368"/>
                        </a:ext>
                      </a:extLst>
                    </a:gridCol>
                    <a:gridCol w="654432">
                      <a:extLst>
                        <a:ext uri="{9D8B030D-6E8A-4147-A177-3AD203B41FA5}">
                          <a16:colId xmlns:a16="http://schemas.microsoft.com/office/drawing/2014/main" val="2394349915"/>
                        </a:ext>
                      </a:extLst>
                    </a:gridCol>
                  </a:tblGrid>
                  <a:tr h="274320">
                    <a:tc>
                      <a:txBody>
                        <a:bodyPr/>
                        <a:lstStyle/>
                        <a:p>
                          <a:pPr algn="just">
                            <a:spcAft>
                              <a:spcPts val="0"/>
                            </a:spcAft>
                          </a:pPr>
                          <a:r>
                            <a:rPr lang="zh-CN" sz="1800">
                              <a:effectLst/>
                            </a:rPr>
                            <a:t>　</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gridSpan="3">
                      <a:txBody>
                        <a:bodyPr/>
                        <a:lstStyle/>
                        <a:p>
                          <a:pPr algn="just">
                            <a:spcAft>
                              <a:spcPts val="0"/>
                            </a:spcAft>
                          </a:pPr>
                          <a:r>
                            <a:rPr lang="en-US" sz="1800">
                              <a:effectLst/>
                            </a:rPr>
                            <a:t>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pPr algn="just">
                            <a:spcAft>
                              <a:spcPts val="0"/>
                            </a:spcAft>
                          </a:pPr>
                          <a:r>
                            <a:rPr lang="en-US" sz="1800" dirty="0">
                              <a:effectLst/>
                            </a:rPr>
                            <a:t>Multiple</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T w="19050" cap="flat" cmpd="sng" algn="ctr">
                          <a:solidFill>
                            <a:schemeClr val="tx1"/>
                          </a:solidFill>
                          <a:prstDash val="solid"/>
                          <a:round/>
                          <a:headEnd type="none" w="med" len="med"/>
                          <a:tailEnd type="none" w="med" len="med"/>
                        </a:lnT>
                      </a:tcPr>
                    </a:tc>
                    <a:tc gridSpan="3">
                      <a:txBody>
                        <a:bodyPr/>
                        <a:lstStyle/>
                        <a:p>
                          <a:pPr algn="ctr">
                            <a:spcAft>
                              <a:spcPts val="0"/>
                            </a:spcAft>
                          </a:pPr>
                          <a:r>
                            <a:rPr lang="en-US" sz="1800">
                              <a:effectLst/>
                            </a:rPr>
                            <a:t>Period</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8882530"/>
                      </a:ext>
                    </a:extLst>
                  </a:tr>
                  <a:tr h="298895">
                    <a:tc>
                      <a:txBody>
                        <a:bodyPr/>
                        <a:lstStyle/>
                        <a:p>
                          <a:pPr algn="just">
                            <a:spcAft>
                              <a:spcPts val="0"/>
                            </a:spcAft>
                          </a:pPr>
                          <a:r>
                            <a:rPr lang="en-US" sz="1800">
                              <a:effectLst/>
                            </a:rPr>
                            <a:t>Repetition 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68571" t="-116327" r="-486667" b="-783673"/>
                          </a:stretch>
                        </a:blipFill>
                      </a:tcPr>
                    </a:tc>
                    <a:tc>
                      <a:txBody>
                        <a:bodyPr/>
                        <a:lstStyle/>
                        <a:p>
                          <a:pPr algn="ctr">
                            <a:spcAft>
                              <a:spcPts val="0"/>
                            </a:spcAft>
                          </a:pPr>
                          <a:r>
                            <a:rPr lang="en-US" sz="1800">
                              <a:effectLst/>
                            </a:rPr>
                            <a:t>200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489252" t="-116327" r="-151869" b="-783673"/>
                          </a:stretch>
                        </a:blipFill>
                      </a:tcPr>
                    </a:tc>
                    <a:tc>
                      <a:txBody>
                        <a:bodyPr/>
                        <a:lstStyle/>
                        <a:p>
                          <a:pPr algn="ctr">
                            <a:spcAft>
                              <a:spcPts val="0"/>
                            </a:spcAft>
                          </a:pPr>
                          <a:r>
                            <a:rPr lang="en-US" sz="1800">
                              <a:effectLst/>
                            </a:rPr>
                            <a:t>5.0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3886911"/>
                      </a:ext>
                    </a:extLst>
                  </a:tr>
                  <a:tr h="274320">
                    <a:tc>
                      <a:txBody>
                        <a:bodyPr/>
                        <a:lstStyle/>
                        <a:p>
                          <a:pPr algn="just">
                            <a:spcAft>
                              <a:spcPts val="0"/>
                            </a:spcAft>
                          </a:pPr>
                          <a:r>
                            <a:rPr lang="en-US" sz="1800">
                              <a:effectLst/>
                            </a:rPr>
                            <a:t>Common 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68571" t="-230435" r="-486667" b="-734783"/>
                          </a:stretch>
                        </a:blipFill>
                      </a:tcPr>
                    </a:tc>
                    <a:tc>
                      <a:txBody>
                        <a:bodyPr/>
                        <a:lstStyle/>
                        <a:p>
                          <a:pPr algn="ctr">
                            <a:spcAft>
                              <a:spcPts val="0"/>
                            </a:spcAft>
                          </a:pPr>
                          <a:r>
                            <a:rPr lang="en-US" sz="1800">
                              <a:effectLst/>
                            </a:rPr>
                            <a:t>130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MHz</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489252" t="-230435" r="-151869" b="-734783"/>
                          </a:stretch>
                        </a:blipFill>
                      </a:tcPr>
                    </a:tc>
                    <a:tc>
                      <a:txBody>
                        <a:bodyPr/>
                        <a:lstStyle/>
                        <a:p>
                          <a:pPr algn="ctr">
                            <a:spcAft>
                              <a:spcPts val="0"/>
                            </a:spcAft>
                          </a:pPr>
                          <a:r>
                            <a:rPr lang="en-US" sz="1800" dirty="0">
                              <a:effectLst/>
                            </a:rPr>
                            <a:t>76.9231</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8957500"/>
                      </a:ext>
                    </a:extLst>
                  </a:tr>
                  <a:tr h="274320">
                    <a:tc>
                      <a:txBody>
                        <a:bodyPr/>
                        <a:lstStyle/>
                        <a:p>
                          <a:pPr algn="just">
                            <a:spcAft>
                              <a:spcPts val="0"/>
                            </a:spcAft>
                          </a:pPr>
                          <a:r>
                            <a:rPr lang="en-US" sz="1800">
                              <a:effectLst/>
                            </a:rPr>
                            <a:t>Bunch 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68571" t="-337778" r="-486667" b="-651111"/>
                          </a:stretch>
                        </a:blipFill>
                      </a:tcPr>
                    </a:tc>
                    <a:tc>
                      <a:txBody>
                        <a:bodyPr/>
                        <a:lstStyle/>
                        <a:p>
                          <a:pPr algn="ctr">
                            <a:spcAft>
                              <a:spcPts val="0"/>
                            </a:spcAft>
                          </a:pPr>
                          <a:r>
                            <a:rPr lang="en-US" sz="1800">
                              <a:effectLst/>
                            </a:rPr>
                            <a:t>13</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489252" t="-337778" r="-151869" b="-651111"/>
                          </a:stretch>
                        </a:blipFill>
                      </a:tcPr>
                    </a:tc>
                    <a:tc>
                      <a:txBody>
                        <a:bodyPr/>
                        <a:lstStyle/>
                        <a:p>
                          <a:pPr algn="ctr">
                            <a:spcAft>
                              <a:spcPts val="0"/>
                            </a:spcAft>
                          </a:pPr>
                          <a:r>
                            <a:rPr lang="en-US" sz="1800">
                              <a:effectLst/>
                            </a:rPr>
                            <a:t>76.9231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3007316"/>
                      </a:ext>
                    </a:extLst>
                  </a:tr>
                  <a:tr h="274320">
                    <a:tc>
                      <a:txBody>
                        <a:bodyPr/>
                        <a:lstStyle/>
                        <a:p>
                          <a:pPr algn="just">
                            <a:spcAft>
                              <a:spcPts val="0"/>
                            </a:spcAft>
                          </a:pPr>
                          <a:r>
                            <a:rPr lang="en-US" sz="1800">
                              <a:effectLst/>
                            </a:rPr>
                            <a:t>SHB1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68571" t="-437778" r="-486667" b="-551111"/>
                          </a:stretch>
                        </a:blipFill>
                      </a:tcPr>
                    </a:tc>
                    <a:tc>
                      <a:txBody>
                        <a:bodyPr/>
                        <a:lstStyle/>
                        <a:p>
                          <a:pPr algn="ctr">
                            <a:spcAft>
                              <a:spcPts val="0"/>
                            </a:spcAft>
                          </a:pPr>
                          <a:r>
                            <a:rPr lang="en-US" sz="1800">
                              <a:effectLst/>
                            </a:rPr>
                            <a:t>143</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489252" t="-437778" r="-151869" b="-551111"/>
                          </a:stretch>
                        </a:blipFill>
                      </a:tcPr>
                    </a:tc>
                    <a:tc>
                      <a:txBody>
                        <a:bodyPr/>
                        <a:lstStyle/>
                        <a:p>
                          <a:pPr algn="ctr">
                            <a:spcAft>
                              <a:spcPts val="0"/>
                            </a:spcAft>
                          </a:pPr>
                          <a:r>
                            <a:rPr lang="en-US" sz="1800">
                              <a:effectLst/>
                            </a:rPr>
                            <a:t>6.9930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7123344"/>
                      </a:ext>
                    </a:extLst>
                  </a:tr>
                  <a:tr h="274320">
                    <a:tc>
                      <a:txBody>
                        <a:bodyPr/>
                        <a:lstStyle/>
                        <a:p>
                          <a:pPr algn="just">
                            <a:spcAft>
                              <a:spcPts val="0"/>
                            </a:spcAft>
                          </a:pPr>
                          <a:r>
                            <a:rPr lang="en-US" sz="1800">
                              <a:effectLst/>
                            </a:rPr>
                            <a:t>SHB2</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68571" t="-537778" r="-486667" b="-451111"/>
                          </a:stretch>
                        </a:blipFill>
                      </a:tcPr>
                    </a:tc>
                    <a:tc>
                      <a:txBody>
                        <a:bodyPr/>
                        <a:lstStyle/>
                        <a:p>
                          <a:pPr algn="ctr">
                            <a:spcAft>
                              <a:spcPts val="0"/>
                            </a:spcAft>
                          </a:pPr>
                          <a:r>
                            <a:rPr lang="en-US" sz="1800">
                              <a:effectLst/>
                            </a:rPr>
                            <a:t>572</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44</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489252" t="-537778" r="-151869" b="-451111"/>
                          </a:stretch>
                        </a:blipFill>
                      </a:tcPr>
                    </a:tc>
                    <a:tc>
                      <a:txBody>
                        <a:bodyPr/>
                        <a:lstStyle/>
                        <a:p>
                          <a:pPr algn="ctr">
                            <a:spcAft>
                              <a:spcPts val="0"/>
                            </a:spcAft>
                          </a:pPr>
                          <a:r>
                            <a:rPr lang="en-US" sz="1800">
                              <a:effectLst/>
                            </a:rPr>
                            <a:t>1.7483</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04184177"/>
                      </a:ext>
                    </a:extLst>
                  </a:tr>
                  <a:tr h="274320">
                    <a:tc rowSpan="2">
                      <a:txBody>
                        <a:bodyPr/>
                        <a:lstStyle/>
                        <a:p>
                          <a:pPr algn="just">
                            <a:spcAft>
                              <a:spcPts val="0"/>
                            </a:spcAft>
                          </a:pPr>
                          <a:r>
                            <a:rPr lang="en-US" sz="1800">
                              <a:effectLst/>
                            </a:rPr>
                            <a:t>LINAC</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68571" t="-637778" r="-486667" b="-351111"/>
                          </a:stretch>
                        </a:blipFill>
                      </a:tcPr>
                    </a:tc>
                    <a:tc>
                      <a:txBody>
                        <a:bodyPr/>
                        <a:lstStyle/>
                        <a:p>
                          <a:pPr algn="ctr">
                            <a:spcAft>
                              <a:spcPts val="0"/>
                            </a:spcAft>
                          </a:pPr>
                          <a:r>
                            <a:rPr lang="en-US" sz="1800">
                              <a:effectLst/>
                            </a:rPr>
                            <a:t>2860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220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489252" t="-637778" r="-151869" b="-351111"/>
                          </a:stretch>
                        </a:blipFill>
                      </a:tcPr>
                    </a:tc>
                    <a:tc>
                      <a:txBody>
                        <a:bodyPr/>
                        <a:lstStyle/>
                        <a:p>
                          <a:pPr algn="ctr">
                            <a:spcAft>
                              <a:spcPts val="0"/>
                            </a:spcAft>
                          </a:pPr>
                          <a:r>
                            <a:rPr lang="en-US" sz="1800">
                              <a:effectLst/>
                            </a:rPr>
                            <a:t>0.3497</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3838863"/>
                      </a:ext>
                    </a:extLst>
                  </a:tr>
                  <a:tr h="274320">
                    <a:tc vMerge="1">
                      <a:txBody>
                        <a:bodyPr/>
                        <a:lstStyle/>
                        <a:p>
                          <a:endParaRPr lang="en-US"/>
                        </a:p>
                      </a:txBody>
                      <a:tcPr/>
                    </a:tc>
                    <a:tc>
                      <a:txBody>
                        <a:bodyPr/>
                        <a:lstStyle/>
                        <a:p>
                          <a:endParaRPr lang="en-US"/>
                        </a:p>
                      </a:txBody>
                      <a:tcPr marL="68580" marR="68580" marT="0" marB="0">
                        <a:blipFill>
                          <a:blip r:embed="rId2"/>
                          <a:stretch>
                            <a:fillRect l="-168571" t="-737778" r="-486667" b="-251111"/>
                          </a:stretch>
                        </a:blipFill>
                      </a:tcPr>
                    </a:tc>
                    <a:tc>
                      <a:txBody>
                        <a:bodyPr/>
                        <a:lstStyle/>
                        <a:p>
                          <a:pPr algn="ctr">
                            <a:spcAft>
                              <a:spcPts val="0"/>
                            </a:spcAft>
                          </a:pPr>
                          <a:r>
                            <a:rPr lang="en-US" sz="1800">
                              <a:effectLst/>
                            </a:rPr>
                            <a:t>5720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440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489252" t="-737778" r="-151869" b="-251111"/>
                          </a:stretch>
                        </a:blipFill>
                      </a:tcPr>
                    </a:tc>
                    <a:tc>
                      <a:txBody>
                        <a:bodyPr/>
                        <a:lstStyle/>
                        <a:p>
                          <a:pPr algn="ctr">
                            <a:spcAft>
                              <a:spcPts val="0"/>
                            </a:spcAft>
                          </a:pPr>
                          <a:r>
                            <a:rPr lang="en-US" sz="1800">
                              <a:effectLst/>
                            </a:rPr>
                            <a:t>0.1748</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78953992"/>
                      </a:ext>
                    </a:extLst>
                  </a:tr>
                  <a:tr h="274320">
                    <a:tc>
                      <a:txBody>
                        <a:bodyPr/>
                        <a:lstStyle/>
                        <a:p>
                          <a:pPr algn="just">
                            <a:spcAft>
                              <a:spcPts val="0"/>
                            </a:spcAft>
                          </a:pPr>
                          <a:r>
                            <a:rPr lang="en-US" sz="1800">
                              <a:effectLst/>
                            </a:rPr>
                            <a:t>Booster</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68571" t="-819565" r="-486667" b="-145652"/>
                          </a:stretch>
                        </a:blipFill>
                      </a:tcPr>
                    </a:tc>
                    <a:tc>
                      <a:txBody>
                        <a:bodyPr/>
                        <a:lstStyle/>
                        <a:p>
                          <a:pPr algn="ctr">
                            <a:spcAft>
                              <a:spcPts val="0"/>
                            </a:spcAft>
                          </a:pPr>
                          <a:r>
                            <a:rPr lang="en-US" sz="1800">
                              <a:effectLst/>
                            </a:rPr>
                            <a:t>1300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100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489252" t="-819565" r="-151869" b="-145652"/>
                          </a:stretch>
                        </a:blipFill>
                      </a:tcPr>
                    </a:tc>
                    <a:tc>
                      <a:txBody>
                        <a:bodyPr/>
                        <a:lstStyle/>
                        <a:p>
                          <a:pPr algn="ctr">
                            <a:spcAft>
                              <a:spcPts val="0"/>
                            </a:spcAft>
                          </a:pPr>
                          <a:r>
                            <a:rPr lang="en-US" sz="1800">
                              <a:effectLst/>
                            </a:rPr>
                            <a:t>0.7692</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6093183"/>
                      </a:ext>
                    </a:extLst>
                  </a:tr>
                  <a:tr h="300292">
                    <a:tc>
                      <a:txBody>
                        <a:bodyPr/>
                        <a:lstStyle/>
                        <a:p>
                          <a:pPr algn="just">
                            <a:spcAft>
                              <a:spcPts val="0"/>
                            </a:spcAft>
                          </a:pPr>
                          <a:r>
                            <a:rPr lang="en-US" sz="1800">
                              <a:effectLst/>
                            </a:rPr>
                            <a:t>Ring</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endParaRPr lang="en-US"/>
                        </a:p>
                      </a:txBody>
                      <a:tcPr marL="68580" marR="68580" marT="0" marB="0">
                        <a:lnB w="19050" cap="flat" cmpd="sng" algn="ctr">
                          <a:solidFill>
                            <a:schemeClr val="tx1"/>
                          </a:solidFill>
                          <a:prstDash val="solid"/>
                          <a:round/>
                          <a:headEnd type="none" w="med" len="med"/>
                          <a:tailEnd type="none" w="med" len="med"/>
                        </a:lnB>
                        <a:blipFill>
                          <a:blip r:embed="rId2"/>
                          <a:stretch>
                            <a:fillRect l="-168571" t="-863265" r="-486667" b="-36735"/>
                          </a:stretch>
                        </a:blipFill>
                      </a:tcPr>
                    </a:tc>
                    <a:tc>
                      <a:txBody>
                        <a:bodyPr/>
                        <a:lstStyle/>
                        <a:p>
                          <a:pPr algn="ctr">
                            <a:spcAft>
                              <a:spcPts val="0"/>
                            </a:spcAft>
                          </a:pPr>
                          <a:r>
                            <a:rPr lang="en-US" sz="1800">
                              <a:effectLst/>
                            </a:rPr>
                            <a:t>650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rPr>
                            <a:t>50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endParaRPr lang="en-US"/>
                        </a:p>
                      </a:txBody>
                      <a:tcPr marL="68580" marR="68580" marT="0" marB="0">
                        <a:lnB w="19050" cap="flat" cmpd="sng" algn="ctr">
                          <a:solidFill>
                            <a:schemeClr val="tx1"/>
                          </a:solidFill>
                          <a:prstDash val="solid"/>
                          <a:round/>
                          <a:headEnd type="none" w="med" len="med"/>
                          <a:tailEnd type="none" w="med" len="med"/>
                        </a:lnB>
                        <a:blipFill>
                          <a:blip r:embed="rId2"/>
                          <a:stretch>
                            <a:fillRect l="-489252" t="-863265" r="-151869" b="-36735"/>
                          </a:stretch>
                        </a:blipFill>
                      </a:tcPr>
                    </a:tc>
                    <a:tc>
                      <a:txBody>
                        <a:bodyPr/>
                        <a:lstStyle/>
                        <a:p>
                          <a:pPr algn="ctr">
                            <a:spcAft>
                              <a:spcPts val="0"/>
                            </a:spcAft>
                          </a:pPr>
                          <a:r>
                            <a:rPr lang="en-US" sz="1800">
                              <a:effectLst/>
                            </a:rPr>
                            <a:t>1.5385</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rPr>
                            <a:t>ns</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3092802"/>
                      </a:ext>
                    </a:extLst>
                  </a:tr>
                </a:tbl>
              </a:graphicData>
            </a:graphic>
          </p:graphicFrame>
        </mc:Fallback>
      </mc:AlternateContent>
      <p:sp>
        <p:nvSpPr>
          <p:cNvPr id="6" name="Rectangle 1">
            <a:extLst>
              <a:ext uri="{FF2B5EF4-FFF2-40B4-BE49-F238E27FC236}">
                <a16:creationId xmlns:a16="http://schemas.microsoft.com/office/drawing/2014/main" id="{F271B424-38FD-4C49-A435-AAF0346E481E}"/>
              </a:ext>
            </a:extLst>
          </p:cNvPr>
          <p:cNvSpPr>
            <a:spLocks noChangeArrowheads="1"/>
          </p:cNvSpPr>
          <p:nvPr/>
        </p:nvSpPr>
        <p:spPr bwMode="auto">
          <a:xfrm>
            <a:off x="3965575" y="2017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8358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AAE137-1D7A-4EB8-8793-D33110A7CAA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0327" y="2979928"/>
            <a:ext cx="8024305" cy="3347720"/>
          </a:xfrm>
          <a:prstGeom prst="rect">
            <a:avLst/>
          </a:prstGeom>
          <a:noFill/>
          <a:ln>
            <a:noFill/>
          </a:ln>
        </p:spPr>
      </p:pic>
      <p:sp>
        <p:nvSpPr>
          <p:cNvPr id="2" name="Title 1">
            <a:extLst>
              <a:ext uri="{FF2B5EF4-FFF2-40B4-BE49-F238E27FC236}">
                <a16:creationId xmlns:a16="http://schemas.microsoft.com/office/drawing/2014/main" id="{AED4B73E-FE25-4651-8522-6A8CF175FA09}"/>
              </a:ext>
            </a:extLst>
          </p:cNvPr>
          <p:cNvSpPr>
            <a:spLocks noGrp="1"/>
          </p:cNvSpPr>
          <p:nvPr>
            <p:ph type="title"/>
          </p:nvPr>
        </p:nvSpPr>
        <p:spPr/>
        <p:txBody>
          <a:bodyPr/>
          <a:lstStyle/>
          <a:p>
            <a:r>
              <a:rPr lang="en-US" dirty="0"/>
              <a:t>Scheme-1</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913D5C5-04B3-4A78-8D3C-5275167ED3BC}"/>
                  </a:ext>
                </a:extLst>
              </p:cNvPr>
              <p:cNvSpPr>
                <a:spLocks noGrp="1"/>
              </p:cNvSpPr>
              <p:nvPr>
                <p:ph idx="1"/>
              </p:nvPr>
            </p:nvSpPr>
            <p:spPr/>
            <p:txBody>
              <a:bodyPr/>
              <a:lstStyle/>
              <a:p>
                <a:r>
                  <a:rPr lang="en-US" dirty="0"/>
                  <a:t>To fill the bunch pattern,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𝑟𝑖𝑛𝑔</m:t>
                            </m:r>
                          </m:sub>
                        </m:sSub>
                        <m:r>
                          <a:rPr lang="en-US">
                            <a:latin typeface="Cambria Math" panose="02040503050406030204" pitchFamily="18" charset="0"/>
                          </a:rPr>
                          <m:t>,</m:t>
                        </m:r>
                        <m:r>
                          <a:rPr lang="en-US" i="1" smtClean="0">
                            <a:latin typeface="Cambria Math" panose="02040503050406030204" pitchFamily="18" charset="0"/>
                          </a:rPr>
                          <m:t> </m:t>
                        </m:r>
                        <m:r>
                          <a:rPr lang="en-US" b="0" i="1" smtClean="0">
                            <a:latin typeface="Cambria Math" panose="02040503050406030204" pitchFamily="18" charset="0"/>
                          </a:rPr>
                          <m:t>50</m:t>
                        </m:r>
                      </m:e>
                    </m:d>
                  </m:oMath>
                </a14:m>
                <a:r>
                  <a:rPr lang="en-US" dirty="0"/>
                  <a:t>=5</a:t>
                </a:r>
              </a:p>
              <a:p>
                <a:pPr lvl="1"/>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𝑟𝑖𝑛𝑔</m:t>
                        </m:r>
                      </m:sub>
                    </m:sSub>
                  </m:oMath>
                </a14:m>
                <a:r>
                  <a:rPr lang="en-US" dirty="0"/>
                  <a:t>= </a:t>
                </a:r>
                <a:r>
                  <a:rPr lang="en-US" dirty="0">
                    <a:solidFill>
                      <a:srgbClr val="FF0000"/>
                    </a:solidFill>
                  </a:rPr>
                  <a:t>50* N + 5</a:t>
                </a:r>
                <a:r>
                  <a:rPr lang="en-US" dirty="0"/>
                  <a:t>, 15, 35, 45</a:t>
                </a:r>
              </a:p>
              <a:p>
                <a:pPr lvl="1"/>
                <a14:m>
                  <m:oMath xmlns:m="http://schemas.openxmlformats.org/officeDocument/2006/math">
                    <m:sSub>
                      <m:sSubPr>
                        <m:ctrlPr>
                          <a:rPr lang="en-US" i="1"/>
                        </m:ctrlPr>
                      </m:sSubPr>
                      <m:e>
                        <m:r>
                          <a:rPr lang="en-US" i="1"/>
                          <m:t>𝑓</m:t>
                        </m:r>
                      </m:e>
                      <m:sub>
                        <m:r>
                          <a:rPr lang="en-US" i="1"/>
                          <m:t>𝑐𝑡</m:t>
                        </m:r>
                      </m:sub>
                    </m:sSub>
                    <m:r>
                      <a:rPr lang="en-US" i="1"/>
                      <m:t>=</m:t>
                    </m:r>
                    <m:f>
                      <m:fPr>
                        <m:ctrlPr>
                          <a:rPr lang="en-US" i="1"/>
                        </m:ctrlPr>
                      </m:fPr>
                      <m:num>
                        <m:sSub>
                          <m:sSubPr>
                            <m:ctrlPr>
                              <a:rPr lang="en-US" i="1"/>
                            </m:ctrlPr>
                          </m:sSubPr>
                          <m:e>
                            <m:r>
                              <a:rPr lang="en-US" i="1"/>
                              <m:t>𝑓</m:t>
                            </m:r>
                          </m:e>
                          <m:sub>
                            <m:r>
                              <a:rPr lang="en-US" i="1"/>
                              <m:t>𝑟𝑖𝑛𝑔</m:t>
                            </m:r>
                          </m:sub>
                        </m:sSub>
                      </m:num>
                      <m:den>
                        <m:d>
                          <m:dPr>
                            <m:begChr m:val="["/>
                            <m:endChr m:val="]"/>
                            <m:ctrlPr>
                              <a:rPr lang="en-US" i="1"/>
                            </m:ctrlPr>
                          </m:dPr>
                          <m:e>
                            <m:sSub>
                              <m:sSubPr>
                                <m:ctrlPr>
                                  <a:rPr lang="en-US" i="1"/>
                                </m:ctrlPr>
                              </m:sSubPr>
                              <m:e>
                                <m:r>
                                  <a:rPr lang="en-US" i="1"/>
                                  <m:t>h</m:t>
                                </m:r>
                              </m:e>
                              <m:sub>
                                <m:r>
                                  <a:rPr lang="en-US" i="1"/>
                                  <m:t>𝑟𝑖𝑛𝑔</m:t>
                                </m:r>
                              </m:sub>
                            </m:sSub>
                            <m:r>
                              <a:rPr lang="en-US" i="1"/>
                              <m:t>,50</m:t>
                            </m:r>
                          </m:e>
                        </m:d>
                      </m:den>
                    </m:f>
                    <m:r>
                      <a:rPr lang="en-US" i="1"/>
                      <m:t> ≈</m:t>
                    </m:r>
                    <m:r>
                      <a:rPr lang="en-US" b="0" i="1" smtClean="0">
                        <a:latin typeface="Cambria Math" panose="02040503050406030204" pitchFamily="18" charset="0"/>
                      </a:rPr>
                      <m:t>300</m:t>
                    </m:r>
                    <m:r>
                      <m:rPr>
                        <m:sty m:val="p"/>
                      </m:rPr>
                      <a:rPr lang="en-US" b="0" i="0" smtClean="0">
                        <a:latin typeface="Cambria Math" panose="02040503050406030204" pitchFamily="18" charset="0"/>
                      </a:rPr>
                      <m:t>Hz</m:t>
                    </m:r>
                  </m:oMath>
                </a14:m>
                <a:endParaRPr lang="en-US" dirty="0"/>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𝑟𝑖𝑛𝑔</m:t>
                        </m:r>
                      </m:sub>
                    </m:sSub>
                  </m:oMath>
                </a14:m>
                <a:r>
                  <a:rPr lang="en-US" altLang="zh-CN" dirty="0"/>
                  <a:t>=216805</a:t>
                </a:r>
              </a:p>
              <a:p>
                <a:pPr lvl="1"/>
                <a:r>
                  <a:rPr lang="en-US" altLang="zh-CN" dirty="0"/>
                  <a:t>C=99.995km</a:t>
                </a:r>
              </a:p>
              <a:p>
                <a:r>
                  <a:rPr lang="en-US" altLang="zh-CN" dirty="0"/>
                  <a:t>Minimum RF interval</a:t>
                </a:r>
              </a:p>
              <a:p>
                <a:pPr lvl="1"/>
                <a:r>
                  <a:rPr lang="en-US" altLang="zh-CN" dirty="0"/>
                  <a:t>3 </a:t>
                </a:r>
                <a:r>
                  <a:rPr lang="en-US" altLang="zh-CN" dirty="0" err="1"/>
                  <a:t>ms</a:t>
                </a:r>
                <a:endParaRPr lang="en-US" altLang="zh-CN" dirty="0"/>
              </a:p>
              <a:p>
                <a:pPr lvl="1"/>
                <a:endParaRPr lang="en-US" dirty="0"/>
              </a:p>
            </p:txBody>
          </p:sp>
        </mc:Choice>
        <mc:Fallback>
          <p:sp>
            <p:nvSpPr>
              <p:cNvPr id="3" name="Content Placeholder 2">
                <a:extLst>
                  <a:ext uri="{FF2B5EF4-FFF2-40B4-BE49-F238E27FC236}">
                    <a16:creationId xmlns:a16="http://schemas.microsoft.com/office/drawing/2014/main" id="{5913D5C5-04B3-4A78-8D3C-5275167ED3BC}"/>
                  </a:ext>
                </a:extLst>
              </p:cNvPr>
              <p:cNvSpPr>
                <a:spLocks noGrp="1" noRot="1" noChangeAspect="1" noMove="1" noResize="1" noEditPoints="1" noAdjustHandles="1" noChangeArrowheads="1" noChangeShapeType="1" noTextEdit="1"/>
              </p:cNvSpPr>
              <p:nvPr>
                <p:ph idx="1"/>
              </p:nvPr>
            </p:nvSpPr>
            <p:spPr>
              <a:blipFill>
                <a:blip r:embed="rId3"/>
                <a:stretch>
                  <a:fillRect l="-928" t="-982"/>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52E6071A-62EA-48DF-911D-44CAD728C14D}"/>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2BA2786F-B5D3-4389-9535-B095B8790139}"/>
              </a:ext>
            </a:extLst>
          </p:cNvPr>
          <p:cNvPicPr>
            <a:picLocks noChangeAspect="1"/>
          </p:cNvPicPr>
          <p:nvPr/>
        </p:nvPicPr>
        <p:blipFill>
          <a:blip r:embed="rId4"/>
          <a:stretch>
            <a:fillRect/>
          </a:stretch>
        </p:blipFill>
        <p:spPr>
          <a:xfrm>
            <a:off x="8522208" y="984361"/>
            <a:ext cx="3669792" cy="1979647"/>
          </a:xfrm>
          <a:prstGeom prst="rect">
            <a:avLst/>
          </a:prstGeom>
        </p:spPr>
      </p:pic>
      <p:sp>
        <p:nvSpPr>
          <p:cNvPr id="8" name="Oval 7">
            <a:extLst>
              <a:ext uri="{FF2B5EF4-FFF2-40B4-BE49-F238E27FC236}">
                <a16:creationId xmlns:a16="http://schemas.microsoft.com/office/drawing/2014/main" id="{33AD5481-C404-4640-8FB3-69FE1CAA118E}"/>
              </a:ext>
            </a:extLst>
          </p:cNvPr>
          <p:cNvSpPr/>
          <p:nvPr/>
        </p:nvSpPr>
        <p:spPr>
          <a:xfrm>
            <a:off x="4407408" y="2907792"/>
            <a:ext cx="338328" cy="11521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9BD88-41AF-4ABE-BFFA-B5B3C0BD9F6A}"/>
              </a:ext>
            </a:extLst>
          </p:cNvPr>
          <p:cNvSpPr>
            <a:spLocks noGrp="1"/>
          </p:cNvSpPr>
          <p:nvPr>
            <p:ph type="title"/>
          </p:nvPr>
        </p:nvSpPr>
        <p:spPr/>
        <p:txBody>
          <a:bodyPr/>
          <a:lstStyle/>
          <a:p>
            <a:r>
              <a:rPr lang="en-US" dirty="0"/>
              <a:t>Scheme-1</a:t>
            </a:r>
          </a:p>
        </p:txBody>
      </p:sp>
      <p:sp>
        <p:nvSpPr>
          <p:cNvPr id="4" name="Text Placeholder 3">
            <a:extLst>
              <a:ext uri="{FF2B5EF4-FFF2-40B4-BE49-F238E27FC236}">
                <a16:creationId xmlns:a16="http://schemas.microsoft.com/office/drawing/2014/main" id="{0175EF7E-634B-4CE6-A664-D4662EE89499}"/>
              </a:ext>
            </a:extLst>
          </p:cNvPr>
          <p:cNvSpPr>
            <a:spLocks noGrp="1"/>
          </p:cNvSpPr>
          <p:nvPr>
            <p:ph type="body" sz="quarter" idx="13"/>
          </p:nvPr>
        </p:nvSpPr>
        <p:spPr/>
        <p:txBody>
          <a:bodyPr/>
          <a:lstStyle/>
          <a:p>
            <a:endParaRPr lang="en-US"/>
          </a:p>
        </p:txBody>
      </p:sp>
      <p:pic>
        <p:nvPicPr>
          <p:cNvPr id="6" name="Content Placeholder 5">
            <a:extLst>
              <a:ext uri="{FF2B5EF4-FFF2-40B4-BE49-F238E27FC236}">
                <a16:creationId xmlns:a16="http://schemas.microsoft.com/office/drawing/2014/main" id="{0FE5A8D6-B977-4DB4-B0DE-052DA99B21FF}"/>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71648" y="1209675"/>
            <a:ext cx="8848703" cy="4967288"/>
          </a:xfrm>
          <a:prstGeom prst="rect">
            <a:avLst/>
          </a:prstGeom>
          <a:noFill/>
          <a:ln>
            <a:noFill/>
          </a:ln>
        </p:spPr>
      </p:pic>
    </p:spTree>
    <p:extLst>
      <p:ext uri="{BB962C8B-B14F-4D97-AF65-F5344CB8AC3E}">
        <p14:creationId xmlns:p14="http://schemas.microsoft.com/office/powerpoint/2010/main" val="814034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C2CB7-CE40-4670-9066-CCE9175D2CEB}"/>
              </a:ext>
            </a:extLst>
          </p:cNvPr>
          <p:cNvSpPr>
            <a:spLocks noGrp="1"/>
          </p:cNvSpPr>
          <p:nvPr>
            <p:ph type="title"/>
          </p:nvPr>
        </p:nvSpPr>
        <p:spPr/>
        <p:txBody>
          <a:bodyPr/>
          <a:lstStyle/>
          <a:p>
            <a:r>
              <a:rPr lang="en-US" dirty="0"/>
              <a:t>Scheme-2</a:t>
            </a:r>
          </a:p>
        </p:txBody>
      </p:sp>
      <p:sp>
        <p:nvSpPr>
          <p:cNvPr id="3" name="Content Placeholder 2">
            <a:extLst>
              <a:ext uri="{FF2B5EF4-FFF2-40B4-BE49-F238E27FC236}">
                <a16:creationId xmlns:a16="http://schemas.microsoft.com/office/drawing/2014/main" id="{A24A560A-34B7-4517-8082-9097F63BB364}"/>
              </a:ext>
            </a:extLst>
          </p:cNvPr>
          <p:cNvSpPr>
            <a:spLocks noGrp="1"/>
          </p:cNvSpPr>
          <p:nvPr>
            <p:ph idx="1"/>
          </p:nvPr>
        </p:nvSpPr>
        <p:spPr>
          <a:xfrm>
            <a:off x="838200" y="1209040"/>
            <a:ext cx="11021568" cy="4967923"/>
          </a:xfrm>
        </p:spPr>
        <p:txBody>
          <a:bodyPr/>
          <a:lstStyle/>
          <a:p>
            <a:r>
              <a:rPr lang="en-US" dirty="0"/>
              <a:t>If use two-bunch acceleration, we need change the SHB frequency</a:t>
            </a:r>
          </a:p>
          <a:p>
            <a:pPr lvl="1"/>
            <a:r>
              <a:rPr lang="en-US" dirty="0"/>
              <a:t>22*n=m3*m2*m1</a:t>
            </a:r>
          </a:p>
          <a:p>
            <a:pPr lvl="1"/>
            <a:r>
              <a:rPr lang="en-US" dirty="0"/>
              <a:t>n=12</a:t>
            </a:r>
            <a:r>
              <a:rPr lang="zh-CN" altLang="en-US" dirty="0"/>
              <a:t>，</a:t>
            </a:r>
            <a:r>
              <a:rPr lang="en-US" dirty="0"/>
              <a:t>m1=11</a:t>
            </a:r>
            <a:r>
              <a:rPr lang="zh-CN" altLang="en-US" dirty="0"/>
              <a:t>，</a:t>
            </a:r>
            <a:r>
              <a:rPr lang="en-US" dirty="0"/>
              <a:t>m2=4/6</a:t>
            </a:r>
            <a:r>
              <a:rPr lang="zh-CN" altLang="en-US" dirty="0"/>
              <a:t>，</a:t>
            </a:r>
            <a:r>
              <a:rPr lang="en-US" dirty="0"/>
              <a:t>m3=6/4</a:t>
            </a:r>
          </a:p>
          <a:p>
            <a:pPr lvl="1"/>
            <a:r>
              <a:rPr lang="en-US" dirty="0"/>
              <a:t>Bunch interval is 92.3ns, corresponding to </a:t>
            </a:r>
            <a:r>
              <a:rPr lang="en-US" b="1" dirty="0">
                <a:solidFill>
                  <a:srgbClr val="FF0000"/>
                </a:solidFill>
              </a:rPr>
              <a:t>60</a:t>
            </a:r>
            <a:r>
              <a:rPr lang="en-US" dirty="0"/>
              <a:t> bucket, can be two-bunch acceleration (100Hz)</a:t>
            </a:r>
          </a:p>
          <a:p>
            <a:pPr lvl="2"/>
            <a:r>
              <a:rPr lang="en-US" dirty="0"/>
              <a:t>this scheme can increase repetition frequency (200Hz)</a:t>
            </a:r>
          </a:p>
          <a:p>
            <a:endParaRPr lang="en-US" dirty="0"/>
          </a:p>
        </p:txBody>
      </p:sp>
      <p:sp>
        <p:nvSpPr>
          <p:cNvPr id="4" name="Text Placeholder 3">
            <a:extLst>
              <a:ext uri="{FF2B5EF4-FFF2-40B4-BE49-F238E27FC236}">
                <a16:creationId xmlns:a16="http://schemas.microsoft.com/office/drawing/2014/main" id="{56BE21F3-0016-442D-80A7-16CBD54BC30C}"/>
              </a:ext>
            </a:extLst>
          </p:cNvPr>
          <p:cNvSpPr>
            <a:spLocks noGrp="1"/>
          </p:cNvSpPr>
          <p:nvPr>
            <p:ph type="body" sz="quarter" idx="13"/>
          </p:nvPr>
        </p:nvSpPr>
        <p:spPr/>
        <p:txBody>
          <a:bodyPr/>
          <a:lstStyle/>
          <a:p>
            <a:endParaRPr lang="en-US"/>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F8405EC1-0F0C-45E7-8C02-F5F632194B84}"/>
                  </a:ext>
                </a:extLst>
              </p:cNvPr>
              <p:cNvGraphicFramePr>
                <a:graphicFrameLocks noGrp="1"/>
              </p:cNvGraphicFramePr>
              <p:nvPr>
                <p:extLst>
                  <p:ext uri="{D42A27DB-BD31-4B8C-83A1-F6EECF244321}">
                    <p14:modId xmlns:p14="http://schemas.microsoft.com/office/powerpoint/2010/main" val="933345390"/>
                  </p:ext>
                </p:extLst>
              </p:nvPr>
            </p:nvGraphicFramePr>
            <p:xfrm>
              <a:off x="923544" y="3449479"/>
              <a:ext cx="10706501" cy="3068067"/>
            </p:xfrm>
            <a:graphic>
              <a:graphicData uri="http://schemas.openxmlformats.org/drawingml/2006/table">
                <a:tbl>
                  <a:tblPr>
                    <a:tableStyleId>{5C22544A-7EE6-4342-B048-85BDC9FD1C3A}</a:tableStyleId>
                  </a:tblPr>
                  <a:tblGrid>
                    <a:gridCol w="2145094">
                      <a:extLst>
                        <a:ext uri="{9D8B030D-6E8A-4147-A177-3AD203B41FA5}">
                          <a16:colId xmlns:a16="http://schemas.microsoft.com/office/drawing/2014/main" val="2144243662"/>
                        </a:ext>
                      </a:extLst>
                    </a:gridCol>
                    <a:gridCol w="1219627">
                      <a:extLst>
                        <a:ext uri="{9D8B030D-6E8A-4147-A177-3AD203B41FA5}">
                          <a16:colId xmlns:a16="http://schemas.microsoft.com/office/drawing/2014/main" val="2864751901"/>
                        </a:ext>
                      </a:extLst>
                    </a:gridCol>
                    <a:gridCol w="1219627">
                      <a:extLst>
                        <a:ext uri="{9D8B030D-6E8A-4147-A177-3AD203B41FA5}">
                          <a16:colId xmlns:a16="http://schemas.microsoft.com/office/drawing/2014/main" val="482425638"/>
                        </a:ext>
                      </a:extLst>
                    </a:gridCol>
                    <a:gridCol w="1395305">
                      <a:extLst>
                        <a:ext uri="{9D8B030D-6E8A-4147-A177-3AD203B41FA5}">
                          <a16:colId xmlns:a16="http://schemas.microsoft.com/office/drawing/2014/main" val="378737234"/>
                        </a:ext>
                      </a:extLst>
                    </a:gridCol>
                    <a:gridCol w="1395305">
                      <a:extLst>
                        <a:ext uri="{9D8B030D-6E8A-4147-A177-3AD203B41FA5}">
                          <a16:colId xmlns:a16="http://schemas.microsoft.com/office/drawing/2014/main" val="883321926"/>
                        </a:ext>
                      </a:extLst>
                    </a:gridCol>
                    <a:gridCol w="1332111">
                      <a:extLst>
                        <a:ext uri="{9D8B030D-6E8A-4147-A177-3AD203B41FA5}">
                          <a16:colId xmlns:a16="http://schemas.microsoft.com/office/drawing/2014/main" val="602084316"/>
                        </a:ext>
                      </a:extLst>
                    </a:gridCol>
                    <a:gridCol w="1332111">
                      <a:extLst>
                        <a:ext uri="{9D8B030D-6E8A-4147-A177-3AD203B41FA5}">
                          <a16:colId xmlns:a16="http://schemas.microsoft.com/office/drawing/2014/main" val="3584052244"/>
                        </a:ext>
                      </a:extLst>
                    </a:gridCol>
                    <a:gridCol w="667321">
                      <a:extLst>
                        <a:ext uri="{9D8B030D-6E8A-4147-A177-3AD203B41FA5}">
                          <a16:colId xmlns:a16="http://schemas.microsoft.com/office/drawing/2014/main" val="612718854"/>
                        </a:ext>
                      </a:extLst>
                    </a:gridCol>
                  </a:tblGrid>
                  <a:tr h="255712">
                    <a:tc>
                      <a:txBody>
                        <a:bodyPr/>
                        <a:lstStyle/>
                        <a:p>
                          <a:pPr algn="just">
                            <a:spcAft>
                              <a:spcPts val="0"/>
                            </a:spcAft>
                          </a:pPr>
                          <a:r>
                            <a:rPr lang="zh-CN" sz="1800">
                              <a:effectLst/>
                            </a:rPr>
                            <a:t>　</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gridSpan="3">
                      <a:txBody>
                        <a:bodyPr/>
                        <a:lstStyle/>
                        <a:p>
                          <a:pPr algn="just">
                            <a:spcAft>
                              <a:spcPts val="0"/>
                            </a:spcAft>
                          </a:pPr>
                          <a:r>
                            <a:rPr lang="en-US" sz="1800" dirty="0">
                              <a:effectLst/>
                            </a:rPr>
                            <a:t>frequency</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pPr algn="just">
                            <a:spcAft>
                              <a:spcPts val="0"/>
                            </a:spcAft>
                          </a:pPr>
                          <a:r>
                            <a:rPr lang="en-US" sz="1800">
                              <a:effectLst/>
                            </a:rPr>
                            <a:t>Multiple</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T w="19050" cap="flat" cmpd="sng" algn="ctr">
                          <a:solidFill>
                            <a:schemeClr val="tx1"/>
                          </a:solidFill>
                          <a:prstDash val="solid"/>
                          <a:round/>
                          <a:headEnd type="none" w="med" len="med"/>
                          <a:tailEnd type="none" w="med" len="med"/>
                        </a:lnT>
                      </a:tcPr>
                    </a:tc>
                    <a:tc gridSpan="3">
                      <a:txBody>
                        <a:bodyPr/>
                        <a:lstStyle/>
                        <a:p>
                          <a:pPr algn="ctr">
                            <a:spcAft>
                              <a:spcPts val="0"/>
                            </a:spcAft>
                          </a:pPr>
                          <a:r>
                            <a:rPr lang="en-US" sz="1800">
                              <a:effectLst/>
                            </a:rPr>
                            <a:t>Period</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9706863"/>
                      </a:ext>
                    </a:extLst>
                  </a:tr>
                  <a:tr h="278620">
                    <a:tc>
                      <a:txBody>
                        <a:bodyPr/>
                        <a:lstStyle/>
                        <a:p>
                          <a:pPr algn="just">
                            <a:spcAft>
                              <a:spcPts val="0"/>
                            </a:spcAft>
                          </a:pPr>
                          <a:r>
                            <a:rPr lang="en-US" sz="1800">
                              <a:effectLst/>
                            </a:rPr>
                            <a:t>Repetition 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𝑟𝑒𝑝</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100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𝑟𝑒𝑝</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5.0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08967099"/>
                      </a:ext>
                    </a:extLst>
                  </a:tr>
                  <a:tr h="255712">
                    <a:tc>
                      <a:txBody>
                        <a:bodyPr/>
                        <a:lstStyle/>
                        <a:p>
                          <a:pPr algn="just">
                            <a:spcAft>
                              <a:spcPts val="0"/>
                            </a:spcAft>
                          </a:pPr>
                          <a:r>
                            <a:rPr lang="en-US" sz="1800">
                              <a:effectLst/>
                            </a:rPr>
                            <a:t>Common 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𝑐𝑚</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130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12</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𝑐𝑚</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76.9231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87995550"/>
                      </a:ext>
                    </a:extLst>
                  </a:tr>
                  <a:tr h="255712">
                    <a:tc>
                      <a:txBody>
                        <a:bodyPr/>
                        <a:lstStyle/>
                        <a:p>
                          <a:pPr algn="just">
                            <a:spcAft>
                              <a:spcPts val="0"/>
                            </a:spcAft>
                          </a:pPr>
                          <a:r>
                            <a:rPr lang="en-US" sz="1800">
                              <a:effectLst/>
                            </a:rPr>
                            <a:t>Bunch 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𝑏𝑢𝑛𝑐h</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10.833</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𝑏𝑢𝑛𝑐h</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92.3077</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5059353"/>
                      </a:ext>
                    </a:extLst>
                  </a:tr>
                  <a:tr h="255712">
                    <a:tc>
                      <a:txBody>
                        <a:bodyPr/>
                        <a:lstStyle/>
                        <a:p>
                          <a:pPr algn="just">
                            <a:spcAft>
                              <a:spcPts val="0"/>
                            </a:spcAft>
                          </a:pPr>
                          <a:r>
                            <a:rPr lang="en-US" sz="1800">
                              <a:effectLst/>
                            </a:rPr>
                            <a:t>SHB1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𝑠h𝑏</m:t>
                                    </m:r>
                                    <m:r>
                                      <a:rPr lang="en-US" sz="1800">
                                        <a:effectLst/>
                                      </a:rPr>
                                      <m:t>1</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119.17</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𝑠h𝑏</m:t>
                                    </m:r>
                                    <m:r>
                                      <a:rPr lang="en-US" sz="1800">
                                        <a:effectLst/>
                                      </a:rPr>
                                      <m:t>1</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8.3916</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23085666"/>
                      </a:ext>
                    </a:extLst>
                  </a:tr>
                  <a:tr h="511423">
                    <a:tc>
                      <a:txBody>
                        <a:bodyPr/>
                        <a:lstStyle/>
                        <a:p>
                          <a:pPr algn="just">
                            <a:spcAft>
                              <a:spcPts val="0"/>
                            </a:spcAft>
                          </a:pPr>
                          <a:r>
                            <a:rPr lang="en-US" sz="1800">
                              <a:effectLst/>
                            </a:rPr>
                            <a:t>SHB2</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𝑠h𝑏</m:t>
                                    </m:r>
                                    <m:r>
                                      <a:rPr lang="en-US" sz="1800">
                                        <a:effectLst/>
                                      </a:rPr>
                                      <m:t>2</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476.76/</a:t>
                          </a:r>
                          <a:br>
                            <a:rPr lang="en-US" sz="1800">
                              <a:effectLst/>
                            </a:rPr>
                          </a:br>
                          <a:r>
                            <a:rPr lang="en-US" sz="1800">
                              <a:effectLst/>
                            </a:rPr>
                            <a:t>715.0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44/66</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𝑠h𝑏</m:t>
                                    </m:r>
                                    <m:r>
                                      <a:rPr lang="en-US" sz="1800">
                                        <a:effectLst/>
                                      </a:rPr>
                                      <m:t>2</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2.0979/</a:t>
                          </a:r>
                          <a:br>
                            <a:rPr lang="en-US" sz="1800">
                              <a:effectLst/>
                            </a:rPr>
                          </a:br>
                          <a:r>
                            <a:rPr lang="en-US" sz="1800">
                              <a:effectLst/>
                            </a:rPr>
                            <a:t>1.3986</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6718837"/>
                      </a:ext>
                    </a:extLst>
                  </a:tr>
                  <a:tr h="255712">
                    <a:tc rowSpan="2">
                      <a:txBody>
                        <a:bodyPr/>
                        <a:lstStyle/>
                        <a:p>
                          <a:pPr algn="just">
                            <a:spcAft>
                              <a:spcPts val="0"/>
                            </a:spcAft>
                          </a:pPr>
                          <a:r>
                            <a:rPr lang="en-US" sz="1800">
                              <a:effectLst/>
                            </a:rPr>
                            <a:t>LINAC</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𝑙𝑖𝑛𝑎𝑐</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2860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264</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𝑙𝑖𝑛𝑎𝑐</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0.3497</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27752322"/>
                      </a:ext>
                    </a:extLst>
                  </a:tr>
                  <a:tr h="255712">
                    <a:tc vMerge="1">
                      <a:txBody>
                        <a:bodyPr/>
                        <a:lstStyle/>
                        <a:p>
                          <a:endParaRPr lang="en-US"/>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𝑙𝑖𝑛𝑎𝑐</m:t>
                                    </m:r>
                                    <m:r>
                                      <a:rPr lang="en-US" sz="1800">
                                        <a:effectLst/>
                                      </a:rPr>
                                      <m:t>2</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5720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528</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𝑙𝑖𝑛𝑎𝑐</m:t>
                                    </m:r>
                                    <m:r>
                                      <a:rPr lang="en-US" sz="1800">
                                        <a:effectLst/>
                                      </a:rPr>
                                      <m:t>2</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0.1748</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4584941"/>
                      </a:ext>
                    </a:extLst>
                  </a:tr>
                  <a:tr h="255712">
                    <a:tc>
                      <a:txBody>
                        <a:bodyPr/>
                        <a:lstStyle/>
                        <a:p>
                          <a:pPr algn="just">
                            <a:spcAft>
                              <a:spcPts val="0"/>
                            </a:spcAft>
                          </a:pPr>
                          <a:r>
                            <a:rPr lang="en-US" sz="1800">
                              <a:effectLst/>
                            </a:rPr>
                            <a:t>Booster</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𝑏𝑜𝑜𝑠𝑡𝑒𝑟</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1300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120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𝑏𝑜𝑜𝑠𝑡𝑒𝑟</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0.7692</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10276826"/>
                      </a:ext>
                    </a:extLst>
                  </a:tr>
                  <a:tr h="279922">
                    <a:tc>
                      <a:txBody>
                        <a:bodyPr/>
                        <a:lstStyle/>
                        <a:p>
                          <a:pPr algn="just">
                            <a:spcAft>
                              <a:spcPts val="0"/>
                            </a:spcAft>
                          </a:pPr>
                          <a:r>
                            <a:rPr lang="en-US" sz="1800">
                              <a:effectLst/>
                            </a:rPr>
                            <a:t>Ring</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𝑓</m:t>
                                    </m:r>
                                  </m:e>
                                  <m:sub>
                                    <m:r>
                                      <a:rPr lang="en-US" sz="1800">
                                        <a:effectLst/>
                                      </a:rPr>
                                      <m:t>𝑟𝑖𝑛𝑔</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rPr>
                            <a:t>650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rPr>
                            <a:t>60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a:effectLst/>
                                      </a:rPr>
                                    </m:ctrlPr>
                                  </m:sSubPr>
                                  <m:e>
                                    <m:r>
                                      <a:rPr lang="en-US" sz="1800">
                                        <a:effectLst/>
                                      </a:rPr>
                                      <m:t>𝑡</m:t>
                                    </m:r>
                                  </m:e>
                                  <m:sub>
                                    <m:r>
                                      <a:rPr lang="en-US" sz="1800">
                                        <a:effectLst/>
                                      </a:rPr>
                                      <m:t>𝑟𝑖𝑛𝑔</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rPr>
                            <a:t>1.5385</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rPr>
                            <a:t>ns</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147633"/>
                      </a:ext>
                    </a:extLst>
                  </a:tr>
                </a:tbl>
              </a:graphicData>
            </a:graphic>
          </p:graphicFrame>
        </mc:Choice>
        <mc:Fallback>
          <p:graphicFrame>
            <p:nvGraphicFramePr>
              <p:cNvPr id="5" name="Table 4">
                <a:extLst>
                  <a:ext uri="{FF2B5EF4-FFF2-40B4-BE49-F238E27FC236}">
                    <a16:creationId xmlns:a16="http://schemas.microsoft.com/office/drawing/2014/main" id="{F8405EC1-0F0C-45E7-8C02-F5F632194B84}"/>
                  </a:ext>
                </a:extLst>
              </p:cNvPr>
              <p:cNvGraphicFramePr>
                <a:graphicFrameLocks noGrp="1"/>
              </p:cNvGraphicFramePr>
              <p:nvPr>
                <p:extLst>
                  <p:ext uri="{D42A27DB-BD31-4B8C-83A1-F6EECF244321}">
                    <p14:modId xmlns:p14="http://schemas.microsoft.com/office/powerpoint/2010/main" val="933345390"/>
                  </p:ext>
                </p:extLst>
              </p:nvPr>
            </p:nvGraphicFramePr>
            <p:xfrm>
              <a:off x="923544" y="3449479"/>
              <a:ext cx="10706501" cy="3068067"/>
            </p:xfrm>
            <a:graphic>
              <a:graphicData uri="http://schemas.openxmlformats.org/drawingml/2006/table">
                <a:tbl>
                  <a:tblPr>
                    <a:tableStyleId>{5C22544A-7EE6-4342-B048-85BDC9FD1C3A}</a:tableStyleId>
                  </a:tblPr>
                  <a:tblGrid>
                    <a:gridCol w="2145094">
                      <a:extLst>
                        <a:ext uri="{9D8B030D-6E8A-4147-A177-3AD203B41FA5}">
                          <a16:colId xmlns:a16="http://schemas.microsoft.com/office/drawing/2014/main" val="2144243662"/>
                        </a:ext>
                      </a:extLst>
                    </a:gridCol>
                    <a:gridCol w="1219627">
                      <a:extLst>
                        <a:ext uri="{9D8B030D-6E8A-4147-A177-3AD203B41FA5}">
                          <a16:colId xmlns:a16="http://schemas.microsoft.com/office/drawing/2014/main" val="2864751901"/>
                        </a:ext>
                      </a:extLst>
                    </a:gridCol>
                    <a:gridCol w="1219627">
                      <a:extLst>
                        <a:ext uri="{9D8B030D-6E8A-4147-A177-3AD203B41FA5}">
                          <a16:colId xmlns:a16="http://schemas.microsoft.com/office/drawing/2014/main" val="482425638"/>
                        </a:ext>
                      </a:extLst>
                    </a:gridCol>
                    <a:gridCol w="1395305">
                      <a:extLst>
                        <a:ext uri="{9D8B030D-6E8A-4147-A177-3AD203B41FA5}">
                          <a16:colId xmlns:a16="http://schemas.microsoft.com/office/drawing/2014/main" val="378737234"/>
                        </a:ext>
                      </a:extLst>
                    </a:gridCol>
                    <a:gridCol w="1395305">
                      <a:extLst>
                        <a:ext uri="{9D8B030D-6E8A-4147-A177-3AD203B41FA5}">
                          <a16:colId xmlns:a16="http://schemas.microsoft.com/office/drawing/2014/main" val="883321926"/>
                        </a:ext>
                      </a:extLst>
                    </a:gridCol>
                    <a:gridCol w="1332111">
                      <a:extLst>
                        <a:ext uri="{9D8B030D-6E8A-4147-A177-3AD203B41FA5}">
                          <a16:colId xmlns:a16="http://schemas.microsoft.com/office/drawing/2014/main" val="602084316"/>
                        </a:ext>
                      </a:extLst>
                    </a:gridCol>
                    <a:gridCol w="1332111">
                      <a:extLst>
                        <a:ext uri="{9D8B030D-6E8A-4147-A177-3AD203B41FA5}">
                          <a16:colId xmlns:a16="http://schemas.microsoft.com/office/drawing/2014/main" val="3584052244"/>
                        </a:ext>
                      </a:extLst>
                    </a:gridCol>
                    <a:gridCol w="667321">
                      <a:extLst>
                        <a:ext uri="{9D8B030D-6E8A-4147-A177-3AD203B41FA5}">
                          <a16:colId xmlns:a16="http://schemas.microsoft.com/office/drawing/2014/main" val="612718854"/>
                        </a:ext>
                      </a:extLst>
                    </a:gridCol>
                  </a:tblGrid>
                  <a:tr h="274320">
                    <a:tc>
                      <a:txBody>
                        <a:bodyPr/>
                        <a:lstStyle/>
                        <a:p>
                          <a:pPr algn="just">
                            <a:spcAft>
                              <a:spcPts val="0"/>
                            </a:spcAft>
                          </a:pPr>
                          <a:r>
                            <a:rPr lang="zh-CN" sz="1800">
                              <a:effectLst/>
                            </a:rPr>
                            <a:t>　</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gridSpan="3">
                      <a:txBody>
                        <a:bodyPr/>
                        <a:lstStyle/>
                        <a:p>
                          <a:pPr algn="just">
                            <a:spcAft>
                              <a:spcPts val="0"/>
                            </a:spcAft>
                          </a:pPr>
                          <a:r>
                            <a:rPr lang="en-US" sz="1800" dirty="0">
                              <a:effectLst/>
                            </a:rPr>
                            <a:t>frequency</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pPr algn="just">
                            <a:spcAft>
                              <a:spcPts val="0"/>
                            </a:spcAft>
                          </a:pPr>
                          <a:r>
                            <a:rPr lang="en-US" sz="1800">
                              <a:effectLst/>
                            </a:rPr>
                            <a:t>Multiple</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T w="19050" cap="flat" cmpd="sng" algn="ctr">
                          <a:solidFill>
                            <a:schemeClr val="tx1"/>
                          </a:solidFill>
                          <a:prstDash val="solid"/>
                          <a:round/>
                          <a:headEnd type="none" w="med" len="med"/>
                          <a:tailEnd type="none" w="med" len="med"/>
                        </a:lnT>
                      </a:tcPr>
                    </a:tc>
                    <a:tc gridSpan="3">
                      <a:txBody>
                        <a:bodyPr/>
                        <a:lstStyle/>
                        <a:p>
                          <a:pPr algn="ctr">
                            <a:spcAft>
                              <a:spcPts val="0"/>
                            </a:spcAft>
                          </a:pPr>
                          <a:r>
                            <a:rPr lang="en-US" sz="1800">
                              <a:effectLst/>
                            </a:rPr>
                            <a:t>Period</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9706863"/>
                      </a:ext>
                    </a:extLst>
                  </a:tr>
                  <a:tr h="298895">
                    <a:tc>
                      <a:txBody>
                        <a:bodyPr/>
                        <a:lstStyle/>
                        <a:p>
                          <a:pPr algn="just">
                            <a:spcAft>
                              <a:spcPts val="0"/>
                            </a:spcAft>
                          </a:pPr>
                          <a:r>
                            <a:rPr lang="en-US" sz="1800">
                              <a:effectLst/>
                            </a:rPr>
                            <a:t>Repetition 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77000" t="-116327" r="-604000" b="-875510"/>
                          </a:stretch>
                        </a:blipFill>
                      </a:tcPr>
                    </a:tc>
                    <a:tc>
                      <a:txBody>
                        <a:bodyPr/>
                        <a:lstStyle/>
                        <a:p>
                          <a:pPr algn="ctr">
                            <a:spcAft>
                              <a:spcPts val="0"/>
                            </a:spcAft>
                          </a:pPr>
                          <a:r>
                            <a:rPr lang="en-US" sz="1800">
                              <a:effectLst/>
                            </a:rPr>
                            <a:t>100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53425" t="-116327" r="-151142" b="-875510"/>
                          </a:stretch>
                        </a:blipFill>
                      </a:tcPr>
                    </a:tc>
                    <a:tc>
                      <a:txBody>
                        <a:bodyPr/>
                        <a:lstStyle/>
                        <a:p>
                          <a:pPr algn="ctr">
                            <a:spcAft>
                              <a:spcPts val="0"/>
                            </a:spcAft>
                          </a:pPr>
                          <a:r>
                            <a:rPr lang="en-US" sz="1800">
                              <a:effectLst/>
                            </a:rPr>
                            <a:t>5.0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08967099"/>
                      </a:ext>
                    </a:extLst>
                  </a:tr>
                  <a:tr h="274320">
                    <a:tc>
                      <a:txBody>
                        <a:bodyPr/>
                        <a:lstStyle/>
                        <a:p>
                          <a:pPr algn="just">
                            <a:spcAft>
                              <a:spcPts val="0"/>
                            </a:spcAft>
                          </a:pPr>
                          <a:r>
                            <a:rPr lang="en-US" sz="1800">
                              <a:effectLst/>
                            </a:rPr>
                            <a:t>Common 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77000" t="-230435" r="-604000" b="-832609"/>
                          </a:stretch>
                        </a:blipFill>
                      </a:tcPr>
                    </a:tc>
                    <a:tc>
                      <a:txBody>
                        <a:bodyPr/>
                        <a:lstStyle/>
                        <a:p>
                          <a:pPr algn="ctr">
                            <a:spcAft>
                              <a:spcPts val="0"/>
                            </a:spcAft>
                          </a:pPr>
                          <a:r>
                            <a:rPr lang="en-US" sz="1800">
                              <a:effectLst/>
                            </a:rPr>
                            <a:t>130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12</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53425" t="-230435" r="-151142" b="-832609"/>
                          </a:stretch>
                        </a:blipFill>
                      </a:tcPr>
                    </a:tc>
                    <a:tc>
                      <a:txBody>
                        <a:bodyPr/>
                        <a:lstStyle/>
                        <a:p>
                          <a:pPr algn="ctr">
                            <a:spcAft>
                              <a:spcPts val="0"/>
                            </a:spcAft>
                          </a:pPr>
                          <a:r>
                            <a:rPr lang="en-US" sz="1800">
                              <a:effectLst/>
                            </a:rPr>
                            <a:t>76.9231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87995550"/>
                      </a:ext>
                    </a:extLst>
                  </a:tr>
                  <a:tr h="274320">
                    <a:tc>
                      <a:txBody>
                        <a:bodyPr/>
                        <a:lstStyle/>
                        <a:p>
                          <a:pPr algn="just">
                            <a:spcAft>
                              <a:spcPts val="0"/>
                            </a:spcAft>
                          </a:pPr>
                          <a:r>
                            <a:rPr lang="en-US" sz="1800">
                              <a:effectLst/>
                            </a:rPr>
                            <a:t>Bunch 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77000" t="-337778" r="-604000" b="-751111"/>
                          </a:stretch>
                        </a:blipFill>
                      </a:tcPr>
                    </a:tc>
                    <a:tc>
                      <a:txBody>
                        <a:bodyPr/>
                        <a:lstStyle/>
                        <a:p>
                          <a:pPr algn="ctr">
                            <a:spcAft>
                              <a:spcPts val="0"/>
                            </a:spcAft>
                          </a:pPr>
                          <a:r>
                            <a:rPr lang="en-US" sz="1800">
                              <a:effectLst/>
                            </a:rPr>
                            <a:t>10.833</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53425" t="-337778" r="-151142" b="-751111"/>
                          </a:stretch>
                        </a:blipFill>
                      </a:tcPr>
                    </a:tc>
                    <a:tc>
                      <a:txBody>
                        <a:bodyPr/>
                        <a:lstStyle/>
                        <a:p>
                          <a:pPr algn="ctr">
                            <a:spcAft>
                              <a:spcPts val="0"/>
                            </a:spcAft>
                          </a:pPr>
                          <a:r>
                            <a:rPr lang="en-US" sz="1800" dirty="0">
                              <a:effectLst/>
                            </a:rPr>
                            <a:t>92.3077</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5059353"/>
                      </a:ext>
                    </a:extLst>
                  </a:tr>
                  <a:tr h="274320">
                    <a:tc>
                      <a:txBody>
                        <a:bodyPr/>
                        <a:lstStyle/>
                        <a:p>
                          <a:pPr algn="just">
                            <a:spcAft>
                              <a:spcPts val="0"/>
                            </a:spcAft>
                          </a:pPr>
                          <a:r>
                            <a:rPr lang="en-US" sz="1800">
                              <a:effectLst/>
                            </a:rPr>
                            <a:t>SHB1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77000" t="-437778" r="-604000" b="-651111"/>
                          </a:stretch>
                        </a:blipFill>
                      </a:tcPr>
                    </a:tc>
                    <a:tc>
                      <a:txBody>
                        <a:bodyPr/>
                        <a:lstStyle/>
                        <a:p>
                          <a:pPr algn="ctr">
                            <a:spcAft>
                              <a:spcPts val="0"/>
                            </a:spcAft>
                          </a:pPr>
                          <a:r>
                            <a:rPr lang="en-US" sz="1800">
                              <a:effectLst/>
                            </a:rPr>
                            <a:t>119.17</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53425" t="-437778" r="-151142" b="-651111"/>
                          </a:stretch>
                        </a:blipFill>
                      </a:tcPr>
                    </a:tc>
                    <a:tc>
                      <a:txBody>
                        <a:bodyPr/>
                        <a:lstStyle/>
                        <a:p>
                          <a:pPr algn="ctr">
                            <a:spcAft>
                              <a:spcPts val="0"/>
                            </a:spcAft>
                          </a:pPr>
                          <a:r>
                            <a:rPr lang="en-US" sz="1800">
                              <a:effectLst/>
                            </a:rPr>
                            <a:t>8.3916</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23085666"/>
                      </a:ext>
                    </a:extLst>
                  </a:tr>
                  <a:tr h="548640">
                    <a:tc>
                      <a:txBody>
                        <a:bodyPr/>
                        <a:lstStyle/>
                        <a:p>
                          <a:pPr algn="just">
                            <a:spcAft>
                              <a:spcPts val="0"/>
                            </a:spcAft>
                          </a:pPr>
                          <a:r>
                            <a:rPr lang="en-US" sz="1800">
                              <a:effectLst/>
                            </a:rPr>
                            <a:t>SHB2</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77000" t="-268889" r="-604000" b="-225556"/>
                          </a:stretch>
                        </a:blipFill>
                      </a:tcPr>
                    </a:tc>
                    <a:tc>
                      <a:txBody>
                        <a:bodyPr/>
                        <a:lstStyle/>
                        <a:p>
                          <a:pPr algn="ctr">
                            <a:spcAft>
                              <a:spcPts val="0"/>
                            </a:spcAft>
                          </a:pPr>
                          <a:r>
                            <a:rPr lang="en-US" sz="1800">
                              <a:effectLst/>
                            </a:rPr>
                            <a:t>476.76/</a:t>
                          </a:r>
                          <a:br>
                            <a:rPr lang="en-US" sz="1800">
                              <a:effectLst/>
                            </a:rPr>
                          </a:br>
                          <a:r>
                            <a:rPr lang="en-US" sz="1800">
                              <a:effectLst/>
                            </a:rPr>
                            <a:t>715.0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44/66</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53425" t="-268889" r="-151142" b="-225556"/>
                          </a:stretch>
                        </a:blipFill>
                      </a:tcPr>
                    </a:tc>
                    <a:tc>
                      <a:txBody>
                        <a:bodyPr/>
                        <a:lstStyle/>
                        <a:p>
                          <a:pPr algn="ctr">
                            <a:spcAft>
                              <a:spcPts val="0"/>
                            </a:spcAft>
                          </a:pPr>
                          <a:r>
                            <a:rPr lang="en-US" sz="1800">
                              <a:effectLst/>
                            </a:rPr>
                            <a:t>2.0979/</a:t>
                          </a:r>
                          <a:br>
                            <a:rPr lang="en-US" sz="1800">
                              <a:effectLst/>
                            </a:rPr>
                          </a:br>
                          <a:r>
                            <a:rPr lang="en-US" sz="1800">
                              <a:effectLst/>
                            </a:rPr>
                            <a:t>1.3986</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6718837"/>
                      </a:ext>
                    </a:extLst>
                  </a:tr>
                  <a:tr h="274320">
                    <a:tc rowSpan="2">
                      <a:txBody>
                        <a:bodyPr/>
                        <a:lstStyle/>
                        <a:p>
                          <a:pPr algn="just">
                            <a:spcAft>
                              <a:spcPts val="0"/>
                            </a:spcAft>
                          </a:pPr>
                          <a:r>
                            <a:rPr lang="en-US" sz="1800">
                              <a:effectLst/>
                            </a:rPr>
                            <a:t>LINAC</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77000" t="-737778" r="-604000" b="-351111"/>
                          </a:stretch>
                        </a:blipFill>
                      </a:tcPr>
                    </a:tc>
                    <a:tc>
                      <a:txBody>
                        <a:bodyPr/>
                        <a:lstStyle/>
                        <a:p>
                          <a:pPr algn="ctr">
                            <a:spcAft>
                              <a:spcPts val="0"/>
                            </a:spcAft>
                          </a:pPr>
                          <a:r>
                            <a:rPr lang="en-US" sz="1800">
                              <a:effectLst/>
                            </a:rPr>
                            <a:t>2860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264</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53425" t="-737778" r="-151142" b="-351111"/>
                          </a:stretch>
                        </a:blipFill>
                      </a:tcPr>
                    </a:tc>
                    <a:tc>
                      <a:txBody>
                        <a:bodyPr/>
                        <a:lstStyle/>
                        <a:p>
                          <a:pPr algn="ctr">
                            <a:spcAft>
                              <a:spcPts val="0"/>
                            </a:spcAft>
                          </a:pPr>
                          <a:r>
                            <a:rPr lang="en-US" sz="1800">
                              <a:effectLst/>
                            </a:rPr>
                            <a:t>0.3497</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27752322"/>
                      </a:ext>
                    </a:extLst>
                  </a:tr>
                  <a:tr h="274320">
                    <a:tc vMerge="1">
                      <a:txBody>
                        <a:bodyPr/>
                        <a:lstStyle/>
                        <a:p>
                          <a:endParaRPr lang="en-US"/>
                        </a:p>
                      </a:txBody>
                      <a:tcPr/>
                    </a:tc>
                    <a:tc>
                      <a:txBody>
                        <a:bodyPr/>
                        <a:lstStyle/>
                        <a:p>
                          <a:endParaRPr lang="en-US"/>
                        </a:p>
                      </a:txBody>
                      <a:tcPr marL="68580" marR="68580" marT="0" marB="0">
                        <a:blipFill>
                          <a:blip r:embed="rId2"/>
                          <a:stretch>
                            <a:fillRect l="-177000" t="-837778" r="-604000" b="-251111"/>
                          </a:stretch>
                        </a:blipFill>
                      </a:tcPr>
                    </a:tc>
                    <a:tc>
                      <a:txBody>
                        <a:bodyPr/>
                        <a:lstStyle/>
                        <a:p>
                          <a:pPr algn="ctr">
                            <a:spcAft>
                              <a:spcPts val="0"/>
                            </a:spcAft>
                          </a:pPr>
                          <a:r>
                            <a:rPr lang="en-US" sz="1800">
                              <a:effectLst/>
                            </a:rPr>
                            <a:t>5720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528</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53425" t="-837778" r="-151142" b="-251111"/>
                          </a:stretch>
                        </a:blipFill>
                      </a:tcPr>
                    </a:tc>
                    <a:tc>
                      <a:txBody>
                        <a:bodyPr/>
                        <a:lstStyle/>
                        <a:p>
                          <a:pPr algn="ctr">
                            <a:spcAft>
                              <a:spcPts val="0"/>
                            </a:spcAft>
                          </a:pPr>
                          <a:r>
                            <a:rPr lang="en-US" sz="1800">
                              <a:effectLst/>
                            </a:rPr>
                            <a:t>0.1748</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84584941"/>
                      </a:ext>
                    </a:extLst>
                  </a:tr>
                  <a:tr h="274320">
                    <a:tc>
                      <a:txBody>
                        <a:bodyPr/>
                        <a:lstStyle/>
                        <a:p>
                          <a:pPr algn="just">
                            <a:spcAft>
                              <a:spcPts val="0"/>
                            </a:spcAft>
                          </a:pPr>
                          <a:r>
                            <a:rPr lang="en-US" sz="1800">
                              <a:effectLst/>
                            </a:rPr>
                            <a:t>Booster</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77000" t="-917391" r="-604000" b="-145652"/>
                          </a:stretch>
                        </a:blipFill>
                      </a:tcPr>
                    </a:tc>
                    <a:tc>
                      <a:txBody>
                        <a:bodyPr/>
                        <a:lstStyle/>
                        <a:p>
                          <a:pPr algn="ctr">
                            <a:spcAft>
                              <a:spcPts val="0"/>
                            </a:spcAft>
                          </a:pPr>
                          <a:r>
                            <a:rPr lang="en-US" sz="1800">
                              <a:effectLst/>
                            </a:rPr>
                            <a:t>1300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120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53425" t="-917391" r="-151142" b="-145652"/>
                          </a:stretch>
                        </a:blipFill>
                      </a:tcPr>
                    </a:tc>
                    <a:tc>
                      <a:txBody>
                        <a:bodyPr/>
                        <a:lstStyle/>
                        <a:p>
                          <a:pPr algn="ctr">
                            <a:spcAft>
                              <a:spcPts val="0"/>
                            </a:spcAft>
                          </a:pPr>
                          <a:r>
                            <a:rPr lang="en-US" sz="1800">
                              <a:effectLst/>
                            </a:rPr>
                            <a:t>0.7692</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10276826"/>
                      </a:ext>
                    </a:extLst>
                  </a:tr>
                  <a:tr h="300292">
                    <a:tc>
                      <a:txBody>
                        <a:bodyPr/>
                        <a:lstStyle/>
                        <a:p>
                          <a:pPr algn="just">
                            <a:spcAft>
                              <a:spcPts val="0"/>
                            </a:spcAft>
                          </a:pPr>
                          <a:r>
                            <a:rPr lang="en-US" sz="1800">
                              <a:effectLst/>
                            </a:rPr>
                            <a:t>Ring</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endParaRPr lang="en-US"/>
                        </a:p>
                      </a:txBody>
                      <a:tcPr marL="68580" marR="68580" marT="0" marB="0">
                        <a:lnB w="19050" cap="flat" cmpd="sng" algn="ctr">
                          <a:solidFill>
                            <a:schemeClr val="tx1"/>
                          </a:solidFill>
                          <a:prstDash val="solid"/>
                          <a:round/>
                          <a:headEnd type="none" w="med" len="med"/>
                          <a:tailEnd type="none" w="med" len="med"/>
                        </a:lnB>
                        <a:blipFill>
                          <a:blip r:embed="rId2"/>
                          <a:stretch>
                            <a:fillRect l="-177000" t="-955102" r="-604000" b="-36735"/>
                          </a:stretch>
                        </a:blipFill>
                      </a:tcPr>
                    </a:tc>
                    <a:tc>
                      <a:txBody>
                        <a:bodyPr/>
                        <a:lstStyle/>
                        <a:p>
                          <a:pPr algn="ctr">
                            <a:spcAft>
                              <a:spcPts val="0"/>
                            </a:spcAft>
                          </a:pPr>
                          <a:r>
                            <a:rPr lang="en-US" sz="1800">
                              <a:effectLst/>
                            </a:rPr>
                            <a:t>650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rPr>
                            <a:t>60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endParaRPr lang="en-US"/>
                        </a:p>
                      </a:txBody>
                      <a:tcPr marL="68580" marR="68580" marT="0" marB="0">
                        <a:lnB w="19050" cap="flat" cmpd="sng" algn="ctr">
                          <a:solidFill>
                            <a:schemeClr val="tx1"/>
                          </a:solidFill>
                          <a:prstDash val="solid"/>
                          <a:round/>
                          <a:headEnd type="none" w="med" len="med"/>
                          <a:tailEnd type="none" w="med" len="med"/>
                        </a:lnB>
                        <a:blipFill>
                          <a:blip r:embed="rId2"/>
                          <a:stretch>
                            <a:fillRect l="-553425" t="-955102" r="-151142" b="-36735"/>
                          </a:stretch>
                        </a:blipFill>
                      </a:tcPr>
                    </a:tc>
                    <a:tc>
                      <a:txBody>
                        <a:bodyPr/>
                        <a:lstStyle/>
                        <a:p>
                          <a:pPr algn="ctr">
                            <a:spcAft>
                              <a:spcPts val="0"/>
                            </a:spcAft>
                          </a:pPr>
                          <a:r>
                            <a:rPr lang="en-US" sz="1800">
                              <a:effectLst/>
                            </a:rPr>
                            <a:t>1.5385</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rPr>
                            <a:t>ns</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147633"/>
                      </a:ext>
                    </a:extLst>
                  </a:tr>
                </a:tbl>
              </a:graphicData>
            </a:graphic>
          </p:graphicFrame>
        </mc:Fallback>
      </mc:AlternateContent>
    </p:spTree>
    <p:extLst>
      <p:ext uri="{BB962C8B-B14F-4D97-AF65-F5344CB8AC3E}">
        <p14:creationId xmlns:p14="http://schemas.microsoft.com/office/powerpoint/2010/main" val="48371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4B73E-FE25-4651-8522-6A8CF175FA09}"/>
              </a:ext>
            </a:extLst>
          </p:cNvPr>
          <p:cNvSpPr>
            <a:spLocks noGrp="1"/>
          </p:cNvSpPr>
          <p:nvPr>
            <p:ph type="title"/>
          </p:nvPr>
        </p:nvSpPr>
        <p:spPr/>
        <p:txBody>
          <a:bodyPr/>
          <a:lstStyle/>
          <a:p>
            <a:r>
              <a:rPr lang="en-US" dirty="0"/>
              <a:t>Scheme-2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913D5C5-04B3-4A78-8D3C-5275167ED3BC}"/>
                  </a:ext>
                </a:extLst>
              </p:cNvPr>
              <p:cNvSpPr>
                <a:spLocks noGrp="1"/>
              </p:cNvSpPr>
              <p:nvPr>
                <p:ph idx="1"/>
              </p:nvPr>
            </p:nvSpPr>
            <p:spPr/>
            <p:txBody>
              <a:bodyPr/>
              <a:lstStyle/>
              <a:p>
                <a:r>
                  <a:rPr lang="en-US" dirty="0"/>
                  <a:t>To fill the bunch pattern,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𝑟𝑖𝑛𝑔</m:t>
                            </m:r>
                          </m:sub>
                        </m:sSub>
                        <m:r>
                          <a:rPr lang="en-US">
                            <a:latin typeface="Cambria Math" panose="02040503050406030204" pitchFamily="18" charset="0"/>
                          </a:rPr>
                          <m:t>,</m:t>
                        </m:r>
                        <m:r>
                          <a:rPr lang="en-US" i="1" smtClean="0">
                            <a:latin typeface="Cambria Math" panose="02040503050406030204" pitchFamily="18" charset="0"/>
                          </a:rPr>
                          <m:t> </m:t>
                        </m:r>
                        <m:r>
                          <a:rPr lang="en-US" b="0" i="1" smtClean="0">
                            <a:latin typeface="Cambria Math" panose="02040503050406030204" pitchFamily="18" charset="0"/>
                          </a:rPr>
                          <m:t>60</m:t>
                        </m:r>
                      </m:e>
                    </m:d>
                  </m:oMath>
                </a14:m>
                <a:r>
                  <a:rPr lang="en-US" dirty="0"/>
                  <a:t>=5 or 15</a:t>
                </a:r>
              </a:p>
              <a:p>
                <a:pPr lvl="1"/>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𝑟𝑖𝑛𝑔</m:t>
                        </m:r>
                      </m:sub>
                    </m:sSub>
                  </m:oMath>
                </a14:m>
                <a:r>
                  <a:rPr lang="en-US" dirty="0"/>
                  <a:t>= </a:t>
                </a:r>
                <a:r>
                  <a:rPr lang="en-US" dirty="0">
                    <a:solidFill>
                      <a:srgbClr val="FF0000"/>
                    </a:solidFill>
                  </a:rPr>
                  <a:t>60* N + 5</a:t>
                </a:r>
                <a:r>
                  <a:rPr lang="en-US" dirty="0"/>
                  <a:t>, 15,25, 35, 45,55</a:t>
                </a:r>
              </a:p>
              <a:p>
                <a:pPr lvl="1"/>
                <a14:m>
                  <m:oMath xmlns:m="http://schemas.openxmlformats.org/officeDocument/2006/math">
                    <m:sSub>
                      <m:sSubPr>
                        <m:ctrlPr>
                          <a:rPr lang="en-US" i="1"/>
                        </m:ctrlPr>
                      </m:sSubPr>
                      <m:e>
                        <m:r>
                          <a:rPr lang="en-US" i="1"/>
                          <m:t>𝑓</m:t>
                        </m:r>
                      </m:e>
                      <m:sub>
                        <m:r>
                          <a:rPr lang="en-US" i="1"/>
                          <m:t>𝑐𝑡</m:t>
                        </m:r>
                      </m:sub>
                    </m:sSub>
                    <m:r>
                      <a:rPr lang="en-US" i="1"/>
                      <m:t>=</m:t>
                    </m:r>
                    <m:f>
                      <m:fPr>
                        <m:ctrlPr>
                          <a:rPr lang="en-US" i="1"/>
                        </m:ctrlPr>
                      </m:fPr>
                      <m:num>
                        <m:sSub>
                          <m:sSubPr>
                            <m:ctrlPr>
                              <a:rPr lang="en-US" i="1"/>
                            </m:ctrlPr>
                          </m:sSubPr>
                          <m:e>
                            <m:r>
                              <a:rPr lang="en-US" i="1"/>
                              <m:t>𝑓</m:t>
                            </m:r>
                          </m:e>
                          <m:sub>
                            <m:r>
                              <a:rPr lang="en-US" i="1"/>
                              <m:t>𝑟𝑖𝑛𝑔</m:t>
                            </m:r>
                          </m:sub>
                        </m:sSub>
                      </m:num>
                      <m:den>
                        <m:d>
                          <m:dPr>
                            <m:begChr m:val="["/>
                            <m:endChr m:val="]"/>
                            <m:ctrlPr>
                              <a:rPr lang="en-US" i="1"/>
                            </m:ctrlPr>
                          </m:dPr>
                          <m:e>
                            <m:sSub>
                              <m:sSubPr>
                                <m:ctrlPr>
                                  <a:rPr lang="en-US" i="1"/>
                                </m:ctrlPr>
                              </m:sSubPr>
                              <m:e>
                                <m:r>
                                  <a:rPr lang="en-US" i="1"/>
                                  <m:t>h</m:t>
                                </m:r>
                              </m:e>
                              <m:sub>
                                <m:r>
                                  <a:rPr lang="en-US" i="1"/>
                                  <m:t>𝑟𝑖𝑛𝑔</m:t>
                                </m:r>
                              </m:sub>
                            </m:sSub>
                            <m:r>
                              <a:rPr lang="en-US" i="1"/>
                              <m:t>,</m:t>
                            </m:r>
                            <m:r>
                              <a:rPr lang="en-US" b="0" i="1" smtClean="0">
                                <a:latin typeface="Cambria Math" panose="02040503050406030204" pitchFamily="18" charset="0"/>
                              </a:rPr>
                              <m:t>6</m:t>
                            </m:r>
                            <m:r>
                              <a:rPr lang="en-US" i="1"/>
                              <m:t>0</m:t>
                            </m:r>
                          </m:e>
                        </m:d>
                      </m:den>
                    </m:f>
                    <m:r>
                      <a:rPr lang="en-US" i="1"/>
                      <m:t> ≈</m:t>
                    </m:r>
                    <m:r>
                      <a:rPr lang="en-US" b="0" i="1" smtClean="0">
                        <a:latin typeface="Cambria Math" panose="02040503050406030204" pitchFamily="18" charset="0"/>
                      </a:rPr>
                      <m:t>250</m:t>
                    </m:r>
                    <m:r>
                      <m:rPr>
                        <m:sty m:val="p"/>
                      </m:rPr>
                      <a:rPr lang="en-US" b="0" i="0" smtClean="0">
                        <a:latin typeface="Cambria Math" panose="02040503050406030204" pitchFamily="18" charset="0"/>
                      </a:rPr>
                      <m:t>Hz</m:t>
                    </m:r>
                  </m:oMath>
                </a14:m>
                <a:endParaRPr lang="en-US" dirty="0"/>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𝑟𝑖𝑛𝑔</m:t>
                        </m:r>
                      </m:sub>
                    </m:sSub>
                  </m:oMath>
                </a14:m>
                <a:r>
                  <a:rPr lang="en-US" altLang="zh-CN" dirty="0"/>
                  <a:t>=216845</a:t>
                </a:r>
              </a:p>
              <a:p>
                <a:pPr lvl="1"/>
                <a:r>
                  <a:rPr lang="en-US" altLang="zh-CN" dirty="0"/>
                  <a:t>C=100.013km</a:t>
                </a:r>
              </a:p>
              <a:p>
                <a:r>
                  <a:rPr lang="en-US" altLang="zh-CN" dirty="0"/>
                  <a:t>Minimum RF interval</a:t>
                </a:r>
              </a:p>
              <a:p>
                <a:pPr lvl="1"/>
                <a:r>
                  <a:rPr lang="en-US" altLang="zh-CN" dirty="0"/>
                  <a:t>7 </a:t>
                </a:r>
                <a:r>
                  <a:rPr lang="en-US" altLang="zh-CN" dirty="0" err="1"/>
                  <a:t>ms</a:t>
                </a:r>
                <a:endParaRPr lang="en-US" altLang="zh-CN" dirty="0"/>
              </a:p>
              <a:p>
                <a:endParaRPr lang="en-US" dirty="0"/>
              </a:p>
            </p:txBody>
          </p:sp>
        </mc:Choice>
        <mc:Fallback>
          <p:sp>
            <p:nvSpPr>
              <p:cNvPr id="3" name="Content Placeholder 2">
                <a:extLst>
                  <a:ext uri="{FF2B5EF4-FFF2-40B4-BE49-F238E27FC236}">
                    <a16:creationId xmlns:a16="http://schemas.microsoft.com/office/drawing/2014/main" id="{5913D5C5-04B3-4A78-8D3C-5275167ED3BC}"/>
                  </a:ext>
                </a:extLst>
              </p:cNvPr>
              <p:cNvSpPr>
                <a:spLocks noGrp="1" noRot="1" noChangeAspect="1" noMove="1" noResize="1" noEditPoints="1" noAdjustHandles="1" noChangeArrowheads="1" noChangeShapeType="1" noTextEdit="1"/>
              </p:cNvSpPr>
              <p:nvPr>
                <p:ph idx="1"/>
              </p:nvPr>
            </p:nvSpPr>
            <p:spPr>
              <a:blipFill>
                <a:blip r:embed="rId2"/>
                <a:stretch>
                  <a:fillRect l="-928" t="-982"/>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52E6071A-62EA-48DF-911D-44CAD728C14D}"/>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2BA2786F-B5D3-4389-9535-B095B8790139}"/>
              </a:ext>
            </a:extLst>
          </p:cNvPr>
          <p:cNvPicPr>
            <a:picLocks noChangeAspect="1"/>
          </p:cNvPicPr>
          <p:nvPr/>
        </p:nvPicPr>
        <p:blipFill>
          <a:blip r:embed="rId3"/>
          <a:stretch>
            <a:fillRect/>
          </a:stretch>
        </p:blipFill>
        <p:spPr>
          <a:xfrm>
            <a:off x="8595360" y="984361"/>
            <a:ext cx="3596640" cy="1940185"/>
          </a:xfrm>
          <a:prstGeom prst="rect">
            <a:avLst/>
          </a:prstGeom>
        </p:spPr>
      </p:pic>
      <p:pic>
        <p:nvPicPr>
          <p:cNvPr id="9" name="Picture 8">
            <a:extLst>
              <a:ext uri="{FF2B5EF4-FFF2-40B4-BE49-F238E27FC236}">
                <a16:creationId xmlns:a16="http://schemas.microsoft.com/office/drawing/2014/main" id="{583430EC-836B-4D28-B0B7-B2D0914FF33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28" y="3035808"/>
            <a:ext cx="8019288" cy="3392424"/>
          </a:xfrm>
          <a:prstGeom prst="rect">
            <a:avLst/>
          </a:prstGeom>
          <a:noFill/>
          <a:ln>
            <a:noFill/>
          </a:ln>
        </p:spPr>
      </p:pic>
      <p:sp>
        <p:nvSpPr>
          <p:cNvPr id="8" name="Oval 7">
            <a:extLst>
              <a:ext uri="{FF2B5EF4-FFF2-40B4-BE49-F238E27FC236}">
                <a16:creationId xmlns:a16="http://schemas.microsoft.com/office/drawing/2014/main" id="{33AD5481-C404-4640-8FB3-69FE1CAA118E}"/>
              </a:ext>
            </a:extLst>
          </p:cNvPr>
          <p:cNvSpPr/>
          <p:nvPr/>
        </p:nvSpPr>
        <p:spPr>
          <a:xfrm>
            <a:off x="4361688" y="4059936"/>
            <a:ext cx="310896" cy="18836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31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9BD88-41AF-4ABE-BFFA-B5B3C0BD9F6A}"/>
              </a:ext>
            </a:extLst>
          </p:cNvPr>
          <p:cNvSpPr>
            <a:spLocks noGrp="1"/>
          </p:cNvSpPr>
          <p:nvPr>
            <p:ph type="title"/>
          </p:nvPr>
        </p:nvSpPr>
        <p:spPr/>
        <p:txBody>
          <a:bodyPr/>
          <a:lstStyle/>
          <a:p>
            <a:r>
              <a:rPr lang="en-US" dirty="0"/>
              <a:t>Scheme-2</a:t>
            </a:r>
          </a:p>
        </p:txBody>
      </p:sp>
      <p:sp>
        <p:nvSpPr>
          <p:cNvPr id="4" name="Text Placeholder 3">
            <a:extLst>
              <a:ext uri="{FF2B5EF4-FFF2-40B4-BE49-F238E27FC236}">
                <a16:creationId xmlns:a16="http://schemas.microsoft.com/office/drawing/2014/main" id="{0175EF7E-634B-4CE6-A664-D4662EE89499}"/>
              </a:ext>
            </a:extLst>
          </p:cNvPr>
          <p:cNvSpPr>
            <a:spLocks noGrp="1"/>
          </p:cNvSpPr>
          <p:nvPr>
            <p:ph type="body" sz="quarter" idx="13"/>
          </p:nvPr>
        </p:nvSpPr>
        <p:spPr/>
        <p:txBody>
          <a:bodyPr/>
          <a:lstStyle/>
          <a:p>
            <a:endParaRPr lang="en-US"/>
          </a:p>
        </p:txBody>
      </p:sp>
      <p:pic>
        <p:nvPicPr>
          <p:cNvPr id="8" name="Content Placeholder 7">
            <a:extLst>
              <a:ext uri="{FF2B5EF4-FFF2-40B4-BE49-F238E27FC236}">
                <a16:creationId xmlns:a16="http://schemas.microsoft.com/office/drawing/2014/main" id="{7690A538-8D52-4F8B-BBAC-B840390D75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1648" y="1209675"/>
            <a:ext cx="8848703" cy="4967288"/>
          </a:xfrm>
        </p:spPr>
      </p:pic>
    </p:spTree>
    <p:extLst>
      <p:ext uri="{BB962C8B-B14F-4D97-AF65-F5344CB8AC3E}">
        <p14:creationId xmlns:p14="http://schemas.microsoft.com/office/powerpoint/2010/main" val="2968380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a:xfrm>
            <a:off x="846908" y="1304834"/>
            <a:ext cx="10615419" cy="4967923"/>
          </a:xfrm>
        </p:spPr>
        <p:txBody>
          <a:bodyPr>
            <a:normAutofit/>
          </a:bodyPr>
          <a:lstStyle/>
          <a:p>
            <a:pPr>
              <a:lnSpc>
                <a:spcPct val="150000"/>
              </a:lnSpc>
            </a:pPr>
            <a:r>
              <a:rPr lang="en-US" altLang="zh-CN" sz="3200" dirty="0"/>
              <a:t>Background &amp;</a:t>
            </a:r>
            <a:r>
              <a:rPr lang="zh-CN" altLang="en-US" sz="3200" dirty="0"/>
              <a:t> </a:t>
            </a:r>
            <a:r>
              <a:rPr lang="en-US" sz="3200" dirty="0"/>
              <a:t>Motivation </a:t>
            </a:r>
          </a:p>
          <a:p>
            <a:pPr>
              <a:lnSpc>
                <a:spcPct val="150000"/>
              </a:lnSpc>
            </a:pPr>
            <a:r>
              <a:rPr lang="en-US" altLang="zh-CN" sz="3200" dirty="0"/>
              <a:t>Basic Consideration</a:t>
            </a:r>
          </a:p>
          <a:p>
            <a:pPr>
              <a:lnSpc>
                <a:spcPct val="150000"/>
              </a:lnSpc>
            </a:pPr>
            <a:r>
              <a:rPr lang="en-US" sz="3200" dirty="0"/>
              <a:t>Linac scheme</a:t>
            </a:r>
          </a:p>
          <a:p>
            <a:pPr>
              <a:lnSpc>
                <a:spcPct val="150000"/>
              </a:lnSpc>
            </a:pPr>
            <a:r>
              <a:rPr lang="en-US" sz="3200" dirty="0"/>
              <a:t>Summary</a:t>
            </a:r>
          </a:p>
          <a:p>
            <a:endParaRPr lang="en-US" dirty="0"/>
          </a:p>
        </p:txBody>
      </p:sp>
      <p:sp>
        <p:nvSpPr>
          <p:cNvPr id="4" name="文本占位符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06241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CFD44E-356D-4652-B0BE-AB60523D9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040" y="1696979"/>
            <a:ext cx="8269224" cy="4641993"/>
          </a:xfrm>
          <a:prstGeom prst="rect">
            <a:avLst/>
          </a:prstGeom>
        </p:spPr>
      </p:pic>
      <p:sp>
        <p:nvSpPr>
          <p:cNvPr id="2" name="Title 1">
            <a:extLst>
              <a:ext uri="{FF2B5EF4-FFF2-40B4-BE49-F238E27FC236}">
                <a16:creationId xmlns:a16="http://schemas.microsoft.com/office/drawing/2014/main" id="{263D0D53-98C2-44A3-A0B5-EC70D694CF28}"/>
              </a:ext>
            </a:extLst>
          </p:cNvPr>
          <p:cNvSpPr>
            <a:spLocks noGrp="1"/>
          </p:cNvSpPr>
          <p:nvPr>
            <p:ph type="title"/>
          </p:nvPr>
        </p:nvSpPr>
        <p:spPr/>
        <p:txBody>
          <a:bodyPr/>
          <a:lstStyle/>
          <a:p>
            <a:r>
              <a:rPr lang="en-US" dirty="0"/>
              <a:t>Scheme-2</a:t>
            </a:r>
          </a:p>
        </p:txBody>
      </p:sp>
      <p:sp>
        <p:nvSpPr>
          <p:cNvPr id="3" name="Content Placeholder 2">
            <a:extLst>
              <a:ext uri="{FF2B5EF4-FFF2-40B4-BE49-F238E27FC236}">
                <a16:creationId xmlns:a16="http://schemas.microsoft.com/office/drawing/2014/main" id="{D605CBAA-1E8C-43F3-8CA9-6E269764295E}"/>
              </a:ext>
            </a:extLst>
          </p:cNvPr>
          <p:cNvSpPr>
            <a:spLocks noGrp="1"/>
          </p:cNvSpPr>
          <p:nvPr>
            <p:ph idx="1"/>
          </p:nvPr>
        </p:nvSpPr>
        <p:spPr>
          <a:xfrm>
            <a:off x="838200" y="1209040"/>
            <a:ext cx="10308336" cy="4967923"/>
          </a:xfrm>
        </p:spPr>
        <p:txBody>
          <a:bodyPr/>
          <a:lstStyle/>
          <a:p>
            <a:r>
              <a:rPr lang="en-US" dirty="0"/>
              <a:t>This scheme can increase repetition frequency (200Hz)</a:t>
            </a:r>
          </a:p>
          <a:p>
            <a:r>
              <a:rPr lang="en-US" altLang="zh-CN" dirty="0"/>
              <a:t>Minimum RF interval</a:t>
            </a:r>
          </a:p>
          <a:p>
            <a:pPr lvl="1"/>
            <a:r>
              <a:rPr lang="en-US" altLang="zh-CN" dirty="0"/>
              <a:t>3 </a:t>
            </a:r>
            <a:r>
              <a:rPr lang="en-US" altLang="zh-CN" dirty="0" err="1"/>
              <a:t>ms</a:t>
            </a:r>
            <a:endParaRPr lang="en-US" altLang="zh-CN" dirty="0"/>
          </a:p>
          <a:p>
            <a:pPr lvl="1"/>
            <a:endParaRPr lang="en-US" dirty="0"/>
          </a:p>
        </p:txBody>
      </p:sp>
      <p:sp>
        <p:nvSpPr>
          <p:cNvPr id="4" name="Text Placeholder 3">
            <a:extLst>
              <a:ext uri="{FF2B5EF4-FFF2-40B4-BE49-F238E27FC236}">
                <a16:creationId xmlns:a16="http://schemas.microsoft.com/office/drawing/2014/main" id="{FC711345-4D5F-408F-9B76-228571377EE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78606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B9D5A-EB32-45E7-B16B-1D21B1A452BC}"/>
              </a:ext>
            </a:extLst>
          </p:cNvPr>
          <p:cNvSpPr>
            <a:spLocks noGrp="1"/>
          </p:cNvSpPr>
          <p:nvPr>
            <p:ph type="title"/>
          </p:nvPr>
        </p:nvSpPr>
        <p:spPr/>
        <p:txBody>
          <a:bodyPr/>
          <a:lstStyle/>
          <a:p>
            <a:r>
              <a:rPr lang="en-US" dirty="0"/>
              <a:t>Scheme-2</a:t>
            </a:r>
          </a:p>
        </p:txBody>
      </p:sp>
      <p:sp>
        <p:nvSpPr>
          <p:cNvPr id="3" name="Content Placeholder 2">
            <a:extLst>
              <a:ext uri="{FF2B5EF4-FFF2-40B4-BE49-F238E27FC236}">
                <a16:creationId xmlns:a16="http://schemas.microsoft.com/office/drawing/2014/main" id="{63DF41F8-8C5F-48D1-9023-6DF10EF21D03}"/>
              </a:ext>
            </a:extLst>
          </p:cNvPr>
          <p:cNvSpPr>
            <a:spLocks noGrp="1"/>
          </p:cNvSpPr>
          <p:nvPr>
            <p:ph idx="1"/>
          </p:nvPr>
        </p:nvSpPr>
        <p:spPr/>
        <p:txBody>
          <a:bodyPr/>
          <a:lstStyle/>
          <a:p>
            <a:r>
              <a:rPr lang="en-US" dirty="0"/>
              <a:t>200Hz + Two-bunch acceleration</a:t>
            </a:r>
          </a:p>
          <a:p>
            <a:r>
              <a:rPr lang="en-US" altLang="zh-CN" dirty="0"/>
              <a:t>Minimum RF interval</a:t>
            </a:r>
          </a:p>
          <a:p>
            <a:pPr lvl="1"/>
            <a:r>
              <a:rPr lang="en-US" altLang="zh-CN" dirty="0"/>
              <a:t>3 </a:t>
            </a:r>
            <a:r>
              <a:rPr lang="en-US" altLang="zh-CN" dirty="0" err="1"/>
              <a:t>ms</a:t>
            </a:r>
            <a:endParaRPr lang="en-US" altLang="zh-CN" dirty="0"/>
          </a:p>
          <a:p>
            <a:endParaRPr lang="en-US" dirty="0"/>
          </a:p>
        </p:txBody>
      </p:sp>
      <p:sp>
        <p:nvSpPr>
          <p:cNvPr id="4" name="Text Placeholder 3">
            <a:extLst>
              <a:ext uri="{FF2B5EF4-FFF2-40B4-BE49-F238E27FC236}">
                <a16:creationId xmlns:a16="http://schemas.microsoft.com/office/drawing/2014/main" id="{3A4D95C6-D66A-4944-8282-A8D90DF6B6D1}"/>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95E5B6AD-3629-4B61-9713-3C84B1BC7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7367" y="1791422"/>
            <a:ext cx="7985193" cy="4517938"/>
          </a:xfrm>
          <a:prstGeom prst="rect">
            <a:avLst/>
          </a:prstGeom>
        </p:spPr>
      </p:pic>
    </p:spTree>
    <p:extLst>
      <p:ext uri="{BB962C8B-B14F-4D97-AF65-F5344CB8AC3E}">
        <p14:creationId xmlns:p14="http://schemas.microsoft.com/office/powerpoint/2010/main" val="525175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C2CB7-CE40-4670-9066-CCE9175D2CEB}"/>
              </a:ext>
            </a:extLst>
          </p:cNvPr>
          <p:cNvSpPr>
            <a:spLocks noGrp="1"/>
          </p:cNvSpPr>
          <p:nvPr>
            <p:ph type="title"/>
          </p:nvPr>
        </p:nvSpPr>
        <p:spPr/>
        <p:txBody>
          <a:bodyPr/>
          <a:lstStyle/>
          <a:p>
            <a:r>
              <a:rPr lang="en-US" dirty="0"/>
              <a:t>Scheme-3</a:t>
            </a:r>
          </a:p>
        </p:txBody>
      </p:sp>
      <p:sp>
        <p:nvSpPr>
          <p:cNvPr id="3" name="Content Placeholder 2">
            <a:extLst>
              <a:ext uri="{FF2B5EF4-FFF2-40B4-BE49-F238E27FC236}">
                <a16:creationId xmlns:a16="http://schemas.microsoft.com/office/drawing/2014/main" id="{A24A560A-34B7-4517-8082-9097F63BB364}"/>
              </a:ext>
            </a:extLst>
          </p:cNvPr>
          <p:cNvSpPr>
            <a:spLocks noGrp="1"/>
          </p:cNvSpPr>
          <p:nvPr>
            <p:ph idx="1"/>
          </p:nvPr>
        </p:nvSpPr>
        <p:spPr>
          <a:xfrm>
            <a:off x="838200" y="1209040"/>
            <a:ext cx="11149584" cy="4967923"/>
          </a:xfrm>
        </p:spPr>
        <p:txBody>
          <a:bodyPr/>
          <a:lstStyle/>
          <a:p>
            <a:r>
              <a:rPr lang="en-US" dirty="0"/>
              <a:t>RF gun</a:t>
            </a:r>
          </a:p>
          <a:p>
            <a:pPr lvl="1"/>
            <a:r>
              <a:rPr lang="en-US" dirty="0"/>
              <a:t>22*n=m3</a:t>
            </a:r>
          </a:p>
          <a:p>
            <a:pPr lvl="1"/>
            <a:r>
              <a:rPr lang="en-US" dirty="0"/>
              <a:t>n=1</a:t>
            </a:r>
          </a:p>
          <a:p>
            <a:pPr lvl="1"/>
            <a:r>
              <a:rPr lang="en-US" dirty="0"/>
              <a:t>Bunch interval is 7.69ns, corresponding to </a:t>
            </a:r>
            <a:r>
              <a:rPr lang="en-US" b="1" dirty="0">
                <a:solidFill>
                  <a:srgbClr val="FF0000"/>
                </a:solidFill>
              </a:rPr>
              <a:t>5</a:t>
            </a:r>
            <a:r>
              <a:rPr lang="en-US" dirty="0"/>
              <a:t> bucket, can be two-bunch acceleration (100Hz)</a:t>
            </a:r>
          </a:p>
          <a:p>
            <a:pPr lvl="2"/>
            <a:r>
              <a:rPr lang="en-US" dirty="0"/>
              <a:t>this scheme can increase repetition frequency (200Hz)</a:t>
            </a:r>
          </a:p>
          <a:p>
            <a:endParaRPr lang="en-US" dirty="0"/>
          </a:p>
        </p:txBody>
      </p:sp>
      <p:sp>
        <p:nvSpPr>
          <p:cNvPr id="4" name="Text Placeholder 3">
            <a:extLst>
              <a:ext uri="{FF2B5EF4-FFF2-40B4-BE49-F238E27FC236}">
                <a16:creationId xmlns:a16="http://schemas.microsoft.com/office/drawing/2014/main" id="{56BE21F3-0016-442D-80A7-16CBD54BC30C}"/>
              </a:ext>
            </a:extLst>
          </p:cNvPr>
          <p:cNvSpPr>
            <a:spLocks noGrp="1"/>
          </p:cNvSpPr>
          <p:nvPr>
            <p:ph type="body" sz="quarter" idx="13"/>
          </p:nvPr>
        </p:nvSpPr>
        <p:spPr/>
        <p:txBody>
          <a:bodyPr/>
          <a:lstStyle/>
          <a:p>
            <a:endParaRPr lang="en-US"/>
          </a:p>
        </p:txBody>
      </p:sp>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30D68147-B199-4E35-91AD-4AFA04FAA347}"/>
                  </a:ext>
                </a:extLst>
              </p:cNvPr>
              <p:cNvGraphicFramePr>
                <a:graphicFrameLocks noGrp="1"/>
              </p:cNvGraphicFramePr>
              <p:nvPr>
                <p:extLst>
                  <p:ext uri="{D42A27DB-BD31-4B8C-83A1-F6EECF244321}">
                    <p14:modId xmlns:p14="http://schemas.microsoft.com/office/powerpoint/2010/main" val="2252141495"/>
                  </p:ext>
                </p:extLst>
              </p:nvPr>
            </p:nvGraphicFramePr>
            <p:xfrm>
              <a:off x="848105" y="3919855"/>
              <a:ext cx="10810495" cy="2162429"/>
            </p:xfrm>
            <a:graphic>
              <a:graphicData uri="http://schemas.openxmlformats.org/drawingml/2006/table">
                <a:tbl>
                  <a:tblPr>
                    <a:tableStyleId>{5C22544A-7EE6-4342-B048-85BDC9FD1C3A}</a:tableStyleId>
                  </a:tblPr>
                  <a:tblGrid>
                    <a:gridCol w="2619120">
                      <a:extLst>
                        <a:ext uri="{9D8B030D-6E8A-4147-A177-3AD203B41FA5}">
                          <a16:colId xmlns:a16="http://schemas.microsoft.com/office/drawing/2014/main" val="1490715111"/>
                        </a:ext>
                      </a:extLst>
                    </a:gridCol>
                    <a:gridCol w="1269503">
                      <a:extLst>
                        <a:ext uri="{9D8B030D-6E8A-4147-A177-3AD203B41FA5}">
                          <a16:colId xmlns:a16="http://schemas.microsoft.com/office/drawing/2014/main" val="2129071122"/>
                        </a:ext>
                      </a:extLst>
                    </a:gridCol>
                    <a:gridCol w="951511">
                      <a:extLst>
                        <a:ext uri="{9D8B030D-6E8A-4147-A177-3AD203B41FA5}">
                          <a16:colId xmlns:a16="http://schemas.microsoft.com/office/drawing/2014/main" val="630687462"/>
                        </a:ext>
                      </a:extLst>
                    </a:gridCol>
                    <a:gridCol w="1360711">
                      <a:extLst>
                        <a:ext uri="{9D8B030D-6E8A-4147-A177-3AD203B41FA5}">
                          <a16:colId xmlns:a16="http://schemas.microsoft.com/office/drawing/2014/main" val="1145467217"/>
                        </a:ext>
                      </a:extLst>
                    </a:gridCol>
                    <a:gridCol w="1360711">
                      <a:extLst>
                        <a:ext uri="{9D8B030D-6E8A-4147-A177-3AD203B41FA5}">
                          <a16:colId xmlns:a16="http://schemas.microsoft.com/office/drawing/2014/main" val="76407886"/>
                        </a:ext>
                      </a:extLst>
                    </a:gridCol>
                    <a:gridCol w="1299082">
                      <a:extLst>
                        <a:ext uri="{9D8B030D-6E8A-4147-A177-3AD203B41FA5}">
                          <a16:colId xmlns:a16="http://schemas.microsoft.com/office/drawing/2014/main" val="4269759889"/>
                        </a:ext>
                      </a:extLst>
                    </a:gridCol>
                    <a:gridCol w="1299082">
                      <a:extLst>
                        <a:ext uri="{9D8B030D-6E8A-4147-A177-3AD203B41FA5}">
                          <a16:colId xmlns:a16="http://schemas.microsoft.com/office/drawing/2014/main" val="4182700945"/>
                        </a:ext>
                      </a:extLst>
                    </a:gridCol>
                    <a:gridCol w="650775">
                      <a:extLst>
                        <a:ext uri="{9D8B030D-6E8A-4147-A177-3AD203B41FA5}">
                          <a16:colId xmlns:a16="http://schemas.microsoft.com/office/drawing/2014/main" val="488013656"/>
                        </a:ext>
                      </a:extLst>
                    </a:gridCol>
                  </a:tblGrid>
                  <a:tr h="139097">
                    <a:tc>
                      <a:txBody>
                        <a:bodyPr/>
                        <a:lstStyle/>
                        <a:p>
                          <a:pPr algn="just">
                            <a:spcAft>
                              <a:spcPts val="0"/>
                            </a:spcAft>
                          </a:pPr>
                          <a:r>
                            <a:rPr lang="zh-CN" sz="2000">
                              <a:effectLst/>
                            </a:rPr>
                            <a:t>　</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gridSpan="3">
                      <a:txBody>
                        <a:bodyPr/>
                        <a:lstStyle/>
                        <a:p>
                          <a:pPr algn="just">
                            <a:spcAft>
                              <a:spcPts val="0"/>
                            </a:spcAft>
                          </a:pPr>
                          <a:r>
                            <a:rPr lang="en-US" sz="2000">
                              <a:effectLst/>
                            </a:rPr>
                            <a:t>frequency</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pPr algn="just">
                            <a:spcAft>
                              <a:spcPts val="0"/>
                            </a:spcAft>
                          </a:pPr>
                          <a:r>
                            <a:rPr lang="en-US" sz="2000">
                              <a:effectLst/>
                            </a:rPr>
                            <a:t>Multiple</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T w="19050" cap="flat" cmpd="sng" algn="ctr">
                          <a:solidFill>
                            <a:schemeClr val="tx1"/>
                          </a:solidFill>
                          <a:prstDash val="solid"/>
                          <a:round/>
                          <a:headEnd type="none" w="med" len="med"/>
                          <a:tailEnd type="none" w="med" len="med"/>
                        </a:lnT>
                      </a:tcPr>
                    </a:tc>
                    <a:tc gridSpan="3">
                      <a:txBody>
                        <a:bodyPr/>
                        <a:lstStyle/>
                        <a:p>
                          <a:pPr algn="ctr">
                            <a:spcAft>
                              <a:spcPts val="0"/>
                            </a:spcAft>
                          </a:pPr>
                          <a:r>
                            <a:rPr lang="en-US" sz="2000">
                              <a:effectLst/>
                            </a:rPr>
                            <a:t>Period</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2059972"/>
                      </a:ext>
                    </a:extLst>
                  </a:tr>
                  <a:tr h="179705">
                    <a:tc>
                      <a:txBody>
                        <a:bodyPr/>
                        <a:lstStyle/>
                        <a:p>
                          <a:pPr algn="just">
                            <a:spcAft>
                              <a:spcPts val="0"/>
                            </a:spcAft>
                          </a:pPr>
                          <a:r>
                            <a:rPr lang="en-US" sz="2000">
                              <a:effectLst/>
                            </a:rPr>
                            <a:t>Common frequency</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2000">
                                        <a:effectLst/>
                                      </a:rPr>
                                    </m:ctrlPr>
                                  </m:sSubPr>
                                  <m:e>
                                    <m:r>
                                      <a:rPr lang="en-US" sz="2000">
                                        <a:effectLst/>
                                      </a:rPr>
                                      <m:t>𝑓</m:t>
                                    </m:r>
                                  </m:e>
                                  <m:sub>
                                    <m:r>
                                      <a:rPr lang="en-US" sz="2000">
                                        <a:effectLst/>
                                      </a:rPr>
                                      <m:t>𝑐𝑚</m:t>
                                    </m:r>
                                  </m:sub>
                                </m:sSub>
                              </m:oMath>
                            </m:oMathPara>
                          </a14:m>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130</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MHz</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1</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2000">
                                        <a:effectLst/>
                                      </a:rPr>
                                    </m:ctrlPr>
                                  </m:sSubPr>
                                  <m:e>
                                    <m:r>
                                      <a:rPr lang="en-US" sz="2000">
                                        <a:effectLst/>
                                      </a:rPr>
                                      <m:t>𝑡</m:t>
                                    </m:r>
                                  </m:e>
                                  <m:sub>
                                    <m:r>
                                      <a:rPr lang="en-US" sz="2000">
                                        <a:effectLst/>
                                      </a:rPr>
                                      <m:t>𝑐𝑚</m:t>
                                    </m:r>
                                  </m:sub>
                                </m:sSub>
                              </m:oMath>
                            </m:oMathPara>
                          </a14:m>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7.6923</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ns</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82861562"/>
                      </a:ext>
                    </a:extLst>
                  </a:tr>
                  <a:tr h="179705">
                    <a:tc>
                      <a:txBody>
                        <a:bodyPr/>
                        <a:lstStyle/>
                        <a:p>
                          <a:pPr algn="just">
                            <a:spcAft>
                              <a:spcPts val="0"/>
                            </a:spcAft>
                          </a:pPr>
                          <a:r>
                            <a:rPr lang="en-US" sz="2000">
                              <a:effectLst/>
                            </a:rPr>
                            <a:t>Bunch frequency</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2000">
                                        <a:effectLst/>
                                      </a:rPr>
                                    </m:ctrlPr>
                                  </m:sSubPr>
                                  <m:e>
                                    <m:r>
                                      <a:rPr lang="en-US" sz="2000">
                                        <a:effectLst/>
                                      </a:rPr>
                                      <m:t>𝑓</m:t>
                                    </m:r>
                                  </m:e>
                                  <m:sub>
                                    <m:r>
                                      <a:rPr lang="en-US" sz="2000">
                                        <a:effectLst/>
                                      </a:rPr>
                                      <m:t>𝑏𝑢𝑛𝑐h</m:t>
                                    </m:r>
                                  </m:sub>
                                </m:sSub>
                              </m:oMath>
                            </m:oMathPara>
                          </a14:m>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130</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MHz</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1</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2000">
                                        <a:effectLst/>
                                      </a:rPr>
                                    </m:ctrlPr>
                                  </m:sSubPr>
                                  <m:e>
                                    <m:r>
                                      <a:rPr lang="en-US" sz="2000">
                                        <a:effectLst/>
                                      </a:rPr>
                                      <m:t>𝑡</m:t>
                                    </m:r>
                                  </m:e>
                                  <m:sub>
                                    <m:r>
                                      <a:rPr lang="en-US" sz="2000">
                                        <a:effectLst/>
                                      </a:rPr>
                                      <m:t>𝑏𝑢𝑛𝑐h</m:t>
                                    </m:r>
                                  </m:sub>
                                </m:sSub>
                              </m:oMath>
                            </m:oMathPara>
                          </a14:m>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7.6923</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ns</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01324751"/>
                      </a:ext>
                    </a:extLst>
                  </a:tr>
                  <a:tr h="179705">
                    <a:tc rowSpan="2">
                      <a:txBody>
                        <a:bodyPr/>
                        <a:lstStyle/>
                        <a:p>
                          <a:pPr algn="just">
                            <a:spcAft>
                              <a:spcPts val="0"/>
                            </a:spcAft>
                          </a:pPr>
                          <a:r>
                            <a:rPr lang="en-US" sz="2000">
                              <a:effectLst/>
                            </a:rPr>
                            <a:t>LINAC</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2000">
                                        <a:effectLst/>
                                      </a:rPr>
                                    </m:ctrlPr>
                                  </m:sSubPr>
                                  <m:e>
                                    <m:r>
                                      <a:rPr lang="en-US" sz="2000">
                                        <a:effectLst/>
                                      </a:rPr>
                                      <m:t>𝑓</m:t>
                                    </m:r>
                                  </m:e>
                                  <m:sub>
                                    <m:r>
                                      <a:rPr lang="en-US" sz="2000">
                                        <a:effectLst/>
                                      </a:rPr>
                                      <m:t>𝑙𝑖𝑛𝑎𝑐</m:t>
                                    </m:r>
                                  </m:sub>
                                </m:sSub>
                              </m:oMath>
                            </m:oMathPara>
                          </a14:m>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2860</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MHz</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22</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2000">
                                        <a:effectLst/>
                                      </a:rPr>
                                    </m:ctrlPr>
                                  </m:sSubPr>
                                  <m:e>
                                    <m:r>
                                      <a:rPr lang="en-US" sz="2000">
                                        <a:effectLst/>
                                      </a:rPr>
                                      <m:t>𝑡</m:t>
                                    </m:r>
                                  </m:e>
                                  <m:sub>
                                    <m:r>
                                      <a:rPr lang="en-US" sz="2000">
                                        <a:effectLst/>
                                      </a:rPr>
                                      <m:t>𝑙𝑖𝑛𝑎𝑐</m:t>
                                    </m:r>
                                  </m:sub>
                                </m:sSub>
                              </m:oMath>
                            </m:oMathPara>
                          </a14:m>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0.3497</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ns</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03817765"/>
                      </a:ext>
                    </a:extLst>
                  </a:tr>
                  <a:tr h="179705">
                    <a:tc vMerge="1">
                      <a:txBody>
                        <a:bodyPr/>
                        <a:lstStyle/>
                        <a:p>
                          <a:endParaRPr lang="en-US"/>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2000">
                                        <a:effectLst/>
                                      </a:rPr>
                                    </m:ctrlPr>
                                  </m:sSubPr>
                                  <m:e>
                                    <m:r>
                                      <a:rPr lang="en-US" sz="2000">
                                        <a:effectLst/>
                                      </a:rPr>
                                      <m:t>𝑓</m:t>
                                    </m:r>
                                  </m:e>
                                  <m:sub>
                                    <m:r>
                                      <a:rPr lang="en-US" sz="2000">
                                        <a:effectLst/>
                                      </a:rPr>
                                      <m:t>𝑙𝑖𝑛𝑎𝑐</m:t>
                                    </m:r>
                                    <m:r>
                                      <a:rPr lang="en-US" sz="2000">
                                        <a:effectLst/>
                                      </a:rPr>
                                      <m:t>2</m:t>
                                    </m:r>
                                  </m:sub>
                                </m:sSub>
                              </m:oMath>
                            </m:oMathPara>
                          </a14:m>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5720</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MHz</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44</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2000">
                                        <a:effectLst/>
                                      </a:rPr>
                                    </m:ctrlPr>
                                  </m:sSubPr>
                                  <m:e>
                                    <m:r>
                                      <a:rPr lang="en-US" sz="2000">
                                        <a:effectLst/>
                                      </a:rPr>
                                      <m:t>𝑡</m:t>
                                    </m:r>
                                  </m:e>
                                  <m:sub>
                                    <m:r>
                                      <a:rPr lang="en-US" sz="2000">
                                        <a:effectLst/>
                                      </a:rPr>
                                      <m:t>𝑙𝑖𝑛𝑎𝑐</m:t>
                                    </m:r>
                                    <m:r>
                                      <a:rPr lang="en-US" sz="2000">
                                        <a:effectLst/>
                                      </a:rPr>
                                      <m:t>2</m:t>
                                    </m:r>
                                  </m:sub>
                                </m:sSub>
                              </m:oMath>
                            </m:oMathPara>
                          </a14:m>
                          <a:endParaRPr lang="en-US"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0.1748</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ns</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0639462"/>
                      </a:ext>
                    </a:extLst>
                  </a:tr>
                  <a:tr h="179705">
                    <a:tc>
                      <a:txBody>
                        <a:bodyPr/>
                        <a:lstStyle/>
                        <a:p>
                          <a:pPr algn="just">
                            <a:spcAft>
                              <a:spcPts val="0"/>
                            </a:spcAft>
                          </a:pPr>
                          <a:r>
                            <a:rPr lang="en-US" sz="2000">
                              <a:effectLst/>
                            </a:rPr>
                            <a:t>Booster</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2000">
                                        <a:effectLst/>
                                      </a:rPr>
                                    </m:ctrlPr>
                                  </m:sSubPr>
                                  <m:e>
                                    <m:r>
                                      <a:rPr lang="en-US" sz="2000">
                                        <a:effectLst/>
                                      </a:rPr>
                                      <m:t>𝑓</m:t>
                                    </m:r>
                                  </m:e>
                                  <m:sub>
                                    <m:r>
                                      <a:rPr lang="en-US" sz="2000">
                                        <a:effectLst/>
                                      </a:rPr>
                                      <m:t>𝑏𝑜𝑜𝑠𝑡𝑒𝑟</m:t>
                                    </m:r>
                                  </m:sub>
                                </m:sSub>
                              </m:oMath>
                            </m:oMathPara>
                          </a14:m>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1300</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MHz</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10</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2000">
                                        <a:effectLst/>
                                      </a:rPr>
                                    </m:ctrlPr>
                                  </m:sSubPr>
                                  <m:e>
                                    <m:r>
                                      <a:rPr lang="en-US" sz="2000">
                                        <a:effectLst/>
                                      </a:rPr>
                                      <m:t>𝑡</m:t>
                                    </m:r>
                                  </m:e>
                                  <m:sub>
                                    <m:r>
                                      <a:rPr lang="en-US" sz="2000">
                                        <a:effectLst/>
                                      </a:rPr>
                                      <m:t>𝑏𝑜𝑜𝑠𝑡𝑒𝑟</m:t>
                                    </m:r>
                                  </m:sub>
                                </m:sSub>
                              </m:oMath>
                            </m:oMathPara>
                          </a14:m>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0.7692</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ns</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03903092"/>
                      </a:ext>
                    </a:extLst>
                  </a:tr>
                  <a:tr h="252317">
                    <a:tc>
                      <a:txBody>
                        <a:bodyPr/>
                        <a:lstStyle/>
                        <a:p>
                          <a:pPr algn="just">
                            <a:spcAft>
                              <a:spcPts val="0"/>
                            </a:spcAft>
                          </a:pPr>
                          <a:r>
                            <a:rPr lang="en-US" sz="2000">
                              <a:effectLst/>
                            </a:rPr>
                            <a:t>Ring</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2000">
                                        <a:effectLst/>
                                      </a:rPr>
                                    </m:ctrlPr>
                                  </m:sSubPr>
                                  <m:e>
                                    <m:r>
                                      <a:rPr lang="en-US" sz="2000">
                                        <a:effectLst/>
                                      </a:rPr>
                                      <m:t>𝑓</m:t>
                                    </m:r>
                                  </m:e>
                                  <m:sub>
                                    <m:r>
                                      <a:rPr lang="en-US" sz="2000">
                                        <a:effectLst/>
                                      </a:rPr>
                                      <m:t>𝑟𝑖𝑛𝑔</m:t>
                                    </m:r>
                                  </m:sub>
                                </m:sSub>
                              </m:oMath>
                            </m:oMathPara>
                          </a14:m>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a:effectLst/>
                            </a:rPr>
                            <a:t>650</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a:effectLst/>
                            </a:rPr>
                            <a:t>MHz</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a:effectLst/>
                            </a:rPr>
                            <a:t>5</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2000">
                                        <a:effectLst/>
                                      </a:rPr>
                                    </m:ctrlPr>
                                  </m:sSubPr>
                                  <m:e>
                                    <m:r>
                                      <a:rPr lang="en-US" sz="2000">
                                        <a:effectLst/>
                                      </a:rPr>
                                      <m:t>𝑡</m:t>
                                    </m:r>
                                  </m:e>
                                  <m:sub>
                                    <m:r>
                                      <a:rPr lang="en-US" sz="2000">
                                        <a:effectLst/>
                                      </a:rPr>
                                      <m:t>𝑟𝑖𝑛𝑔</m:t>
                                    </m:r>
                                  </m:sub>
                                </m:sSub>
                              </m:oMath>
                            </m:oMathPara>
                          </a14:m>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a:effectLst/>
                            </a:rPr>
                            <a:t>1.5385</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dirty="0">
                              <a:effectLst/>
                            </a:rPr>
                            <a:t>ns</a:t>
                          </a:r>
                          <a:endParaRPr lang="en-US"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5824443"/>
                      </a:ext>
                    </a:extLst>
                  </a:tr>
                </a:tbl>
              </a:graphicData>
            </a:graphic>
          </p:graphicFrame>
        </mc:Choice>
        <mc:Fallback>
          <p:graphicFrame>
            <p:nvGraphicFramePr>
              <p:cNvPr id="6" name="Table 5">
                <a:extLst>
                  <a:ext uri="{FF2B5EF4-FFF2-40B4-BE49-F238E27FC236}">
                    <a16:creationId xmlns:a16="http://schemas.microsoft.com/office/drawing/2014/main" id="{30D68147-B199-4E35-91AD-4AFA04FAA347}"/>
                  </a:ext>
                </a:extLst>
              </p:cNvPr>
              <p:cNvGraphicFramePr>
                <a:graphicFrameLocks noGrp="1"/>
              </p:cNvGraphicFramePr>
              <p:nvPr>
                <p:extLst>
                  <p:ext uri="{D42A27DB-BD31-4B8C-83A1-F6EECF244321}">
                    <p14:modId xmlns:p14="http://schemas.microsoft.com/office/powerpoint/2010/main" val="2252141495"/>
                  </p:ext>
                </p:extLst>
              </p:nvPr>
            </p:nvGraphicFramePr>
            <p:xfrm>
              <a:off x="848105" y="3919855"/>
              <a:ext cx="10810495" cy="2162429"/>
            </p:xfrm>
            <a:graphic>
              <a:graphicData uri="http://schemas.openxmlformats.org/drawingml/2006/table">
                <a:tbl>
                  <a:tblPr>
                    <a:tableStyleId>{5C22544A-7EE6-4342-B048-85BDC9FD1C3A}</a:tableStyleId>
                  </a:tblPr>
                  <a:tblGrid>
                    <a:gridCol w="2619120">
                      <a:extLst>
                        <a:ext uri="{9D8B030D-6E8A-4147-A177-3AD203B41FA5}">
                          <a16:colId xmlns:a16="http://schemas.microsoft.com/office/drawing/2014/main" val="1490715111"/>
                        </a:ext>
                      </a:extLst>
                    </a:gridCol>
                    <a:gridCol w="1269503">
                      <a:extLst>
                        <a:ext uri="{9D8B030D-6E8A-4147-A177-3AD203B41FA5}">
                          <a16:colId xmlns:a16="http://schemas.microsoft.com/office/drawing/2014/main" val="2129071122"/>
                        </a:ext>
                      </a:extLst>
                    </a:gridCol>
                    <a:gridCol w="951511">
                      <a:extLst>
                        <a:ext uri="{9D8B030D-6E8A-4147-A177-3AD203B41FA5}">
                          <a16:colId xmlns:a16="http://schemas.microsoft.com/office/drawing/2014/main" val="630687462"/>
                        </a:ext>
                      </a:extLst>
                    </a:gridCol>
                    <a:gridCol w="1360711">
                      <a:extLst>
                        <a:ext uri="{9D8B030D-6E8A-4147-A177-3AD203B41FA5}">
                          <a16:colId xmlns:a16="http://schemas.microsoft.com/office/drawing/2014/main" val="1145467217"/>
                        </a:ext>
                      </a:extLst>
                    </a:gridCol>
                    <a:gridCol w="1360711">
                      <a:extLst>
                        <a:ext uri="{9D8B030D-6E8A-4147-A177-3AD203B41FA5}">
                          <a16:colId xmlns:a16="http://schemas.microsoft.com/office/drawing/2014/main" val="76407886"/>
                        </a:ext>
                      </a:extLst>
                    </a:gridCol>
                    <a:gridCol w="1299082">
                      <a:extLst>
                        <a:ext uri="{9D8B030D-6E8A-4147-A177-3AD203B41FA5}">
                          <a16:colId xmlns:a16="http://schemas.microsoft.com/office/drawing/2014/main" val="4269759889"/>
                        </a:ext>
                      </a:extLst>
                    </a:gridCol>
                    <a:gridCol w="1299082">
                      <a:extLst>
                        <a:ext uri="{9D8B030D-6E8A-4147-A177-3AD203B41FA5}">
                          <a16:colId xmlns:a16="http://schemas.microsoft.com/office/drawing/2014/main" val="4182700945"/>
                        </a:ext>
                      </a:extLst>
                    </a:gridCol>
                    <a:gridCol w="650775">
                      <a:extLst>
                        <a:ext uri="{9D8B030D-6E8A-4147-A177-3AD203B41FA5}">
                          <a16:colId xmlns:a16="http://schemas.microsoft.com/office/drawing/2014/main" val="488013656"/>
                        </a:ext>
                      </a:extLst>
                    </a:gridCol>
                  </a:tblGrid>
                  <a:tr h="304800">
                    <a:tc>
                      <a:txBody>
                        <a:bodyPr/>
                        <a:lstStyle/>
                        <a:p>
                          <a:pPr algn="just">
                            <a:spcAft>
                              <a:spcPts val="0"/>
                            </a:spcAft>
                          </a:pPr>
                          <a:r>
                            <a:rPr lang="zh-CN" sz="2000">
                              <a:effectLst/>
                            </a:rPr>
                            <a:t>　</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gridSpan="3">
                      <a:txBody>
                        <a:bodyPr/>
                        <a:lstStyle/>
                        <a:p>
                          <a:pPr algn="just">
                            <a:spcAft>
                              <a:spcPts val="0"/>
                            </a:spcAft>
                          </a:pPr>
                          <a:r>
                            <a:rPr lang="en-US" sz="2000">
                              <a:effectLst/>
                            </a:rPr>
                            <a:t>frequency</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pPr algn="just">
                            <a:spcAft>
                              <a:spcPts val="0"/>
                            </a:spcAft>
                          </a:pPr>
                          <a:r>
                            <a:rPr lang="en-US" sz="2000">
                              <a:effectLst/>
                            </a:rPr>
                            <a:t>Multiple</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T w="19050" cap="flat" cmpd="sng" algn="ctr">
                          <a:solidFill>
                            <a:schemeClr val="tx1"/>
                          </a:solidFill>
                          <a:prstDash val="solid"/>
                          <a:round/>
                          <a:headEnd type="none" w="med" len="med"/>
                          <a:tailEnd type="none" w="med" len="med"/>
                        </a:lnT>
                      </a:tcPr>
                    </a:tc>
                    <a:tc gridSpan="3">
                      <a:txBody>
                        <a:bodyPr/>
                        <a:lstStyle/>
                        <a:p>
                          <a:pPr algn="ctr">
                            <a:spcAft>
                              <a:spcPts val="0"/>
                            </a:spcAft>
                          </a:pPr>
                          <a:r>
                            <a:rPr lang="en-US" sz="2000">
                              <a:effectLst/>
                            </a:rPr>
                            <a:t>Period</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2059972"/>
                      </a:ext>
                    </a:extLst>
                  </a:tr>
                  <a:tr h="304800">
                    <a:tc>
                      <a:txBody>
                        <a:bodyPr/>
                        <a:lstStyle/>
                        <a:p>
                          <a:pPr algn="just">
                            <a:spcAft>
                              <a:spcPts val="0"/>
                            </a:spcAft>
                          </a:pPr>
                          <a:r>
                            <a:rPr lang="en-US" sz="2000">
                              <a:effectLst/>
                            </a:rPr>
                            <a:t>Common frequency</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207692" t="-126000" r="-547596" b="-552000"/>
                          </a:stretch>
                        </a:blipFill>
                      </a:tcPr>
                    </a:tc>
                    <a:tc>
                      <a:txBody>
                        <a:bodyPr/>
                        <a:lstStyle/>
                        <a:p>
                          <a:pPr algn="ctr">
                            <a:spcAft>
                              <a:spcPts val="0"/>
                            </a:spcAft>
                          </a:pPr>
                          <a:r>
                            <a:rPr lang="en-US" sz="2000">
                              <a:effectLst/>
                            </a:rPr>
                            <a:t>130</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MHz</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1</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83568" t="-126000" r="-151643" b="-552000"/>
                          </a:stretch>
                        </a:blipFill>
                      </a:tcPr>
                    </a:tc>
                    <a:tc>
                      <a:txBody>
                        <a:bodyPr/>
                        <a:lstStyle/>
                        <a:p>
                          <a:pPr algn="ctr">
                            <a:spcAft>
                              <a:spcPts val="0"/>
                            </a:spcAft>
                          </a:pPr>
                          <a:r>
                            <a:rPr lang="en-US" sz="2000">
                              <a:effectLst/>
                            </a:rPr>
                            <a:t>7.6923</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ns</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82861562"/>
                      </a:ext>
                    </a:extLst>
                  </a:tr>
                  <a:tr h="304800">
                    <a:tc>
                      <a:txBody>
                        <a:bodyPr/>
                        <a:lstStyle/>
                        <a:p>
                          <a:pPr algn="just">
                            <a:spcAft>
                              <a:spcPts val="0"/>
                            </a:spcAft>
                          </a:pPr>
                          <a:r>
                            <a:rPr lang="en-US" sz="2000">
                              <a:effectLst/>
                            </a:rPr>
                            <a:t>Bunch frequency</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207692" t="-226000" r="-547596" b="-452000"/>
                          </a:stretch>
                        </a:blipFill>
                      </a:tcPr>
                    </a:tc>
                    <a:tc>
                      <a:txBody>
                        <a:bodyPr/>
                        <a:lstStyle/>
                        <a:p>
                          <a:pPr algn="ctr">
                            <a:spcAft>
                              <a:spcPts val="0"/>
                            </a:spcAft>
                          </a:pPr>
                          <a:r>
                            <a:rPr lang="en-US" sz="2000">
                              <a:effectLst/>
                            </a:rPr>
                            <a:t>130</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MHz</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1</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83568" t="-226000" r="-151643" b="-452000"/>
                          </a:stretch>
                        </a:blipFill>
                      </a:tcPr>
                    </a:tc>
                    <a:tc>
                      <a:txBody>
                        <a:bodyPr/>
                        <a:lstStyle/>
                        <a:p>
                          <a:pPr algn="ctr">
                            <a:spcAft>
                              <a:spcPts val="0"/>
                            </a:spcAft>
                          </a:pPr>
                          <a:r>
                            <a:rPr lang="en-US" sz="2000">
                              <a:effectLst/>
                            </a:rPr>
                            <a:t>7.6923</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ns</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01324751"/>
                      </a:ext>
                    </a:extLst>
                  </a:tr>
                  <a:tr h="304800">
                    <a:tc rowSpan="2">
                      <a:txBody>
                        <a:bodyPr/>
                        <a:lstStyle/>
                        <a:p>
                          <a:pPr algn="just">
                            <a:spcAft>
                              <a:spcPts val="0"/>
                            </a:spcAft>
                          </a:pPr>
                          <a:r>
                            <a:rPr lang="en-US" sz="2000">
                              <a:effectLst/>
                            </a:rPr>
                            <a:t>LINAC</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207692" t="-326000" r="-547596" b="-352000"/>
                          </a:stretch>
                        </a:blipFill>
                      </a:tcPr>
                    </a:tc>
                    <a:tc>
                      <a:txBody>
                        <a:bodyPr/>
                        <a:lstStyle/>
                        <a:p>
                          <a:pPr algn="ctr">
                            <a:spcAft>
                              <a:spcPts val="0"/>
                            </a:spcAft>
                          </a:pPr>
                          <a:r>
                            <a:rPr lang="en-US" sz="2000">
                              <a:effectLst/>
                            </a:rPr>
                            <a:t>2860</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MHz</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22</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83568" t="-326000" r="-151643" b="-352000"/>
                          </a:stretch>
                        </a:blipFill>
                      </a:tcPr>
                    </a:tc>
                    <a:tc>
                      <a:txBody>
                        <a:bodyPr/>
                        <a:lstStyle/>
                        <a:p>
                          <a:pPr algn="ctr">
                            <a:spcAft>
                              <a:spcPts val="0"/>
                            </a:spcAft>
                          </a:pPr>
                          <a:r>
                            <a:rPr lang="en-US" sz="2000">
                              <a:effectLst/>
                            </a:rPr>
                            <a:t>0.3497</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ns</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03817765"/>
                      </a:ext>
                    </a:extLst>
                  </a:tr>
                  <a:tr h="304800">
                    <a:tc vMerge="1">
                      <a:txBody>
                        <a:bodyPr/>
                        <a:lstStyle/>
                        <a:p>
                          <a:endParaRPr lang="en-US"/>
                        </a:p>
                      </a:txBody>
                      <a:tcPr/>
                    </a:tc>
                    <a:tc>
                      <a:txBody>
                        <a:bodyPr/>
                        <a:lstStyle/>
                        <a:p>
                          <a:endParaRPr lang="en-US"/>
                        </a:p>
                      </a:txBody>
                      <a:tcPr marL="68580" marR="68580" marT="0" marB="0">
                        <a:blipFill>
                          <a:blip r:embed="rId2"/>
                          <a:stretch>
                            <a:fillRect l="-207692" t="-426000" r="-547596" b="-252000"/>
                          </a:stretch>
                        </a:blipFill>
                      </a:tcPr>
                    </a:tc>
                    <a:tc>
                      <a:txBody>
                        <a:bodyPr/>
                        <a:lstStyle/>
                        <a:p>
                          <a:pPr algn="ctr">
                            <a:spcAft>
                              <a:spcPts val="0"/>
                            </a:spcAft>
                          </a:pPr>
                          <a:r>
                            <a:rPr lang="en-US" sz="2000">
                              <a:effectLst/>
                            </a:rPr>
                            <a:t>5720</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MHz</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44</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83568" t="-426000" r="-151643" b="-252000"/>
                          </a:stretch>
                        </a:blipFill>
                      </a:tcPr>
                    </a:tc>
                    <a:tc>
                      <a:txBody>
                        <a:bodyPr/>
                        <a:lstStyle/>
                        <a:p>
                          <a:pPr algn="ctr">
                            <a:spcAft>
                              <a:spcPts val="0"/>
                            </a:spcAft>
                          </a:pPr>
                          <a:r>
                            <a:rPr lang="en-US" sz="2000">
                              <a:effectLst/>
                            </a:rPr>
                            <a:t>0.1748</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ns</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60639462"/>
                      </a:ext>
                    </a:extLst>
                  </a:tr>
                  <a:tr h="304800">
                    <a:tc>
                      <a:txBody>
                        <a:bodyPr/>
                        <a:lstStyle/>
                        <a:p>
                          <a:pPr algn="just">
                            <a:spcAft>
                              <a:spcPts val="0"/>
                            </a:spcAft>
                          </a:pPr>
                          <a:r>
                            <a:rPr lang="en-US" sz="2000">
                              <a:effectLst/>
                            </a:rPr>
                            <a:t>Booster</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207692" t="-526000" r="-547596" b="-152000"/>
                          </a:stretch>
                        </a:blipFill>
                      </a:tcPr>
                    </a:tc>
                    <a:tc>
                      <a:txBody>
                        <a:bodyPr/>
                        <a:lstStyle/>
                        <a:p>
                          <a:pPr algn="ctr">
                            <a:spcAft>
                              <a:spcPts val="0"/>
                            </a:spcAft>
                          </a:pPr>
                          <a:r>
                            <a:rPr lang="en-US" sz="2000">
                              <a:effectLst/>
                            </a:rPr>
                            <a:t>1300</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MHz</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10</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83568" t="-526000" r="-151643" b="-152000"/>
                          </a:stretch>
                        </a:blipFill>
                      </a:tcPr>
                    </a:tc>
                    <a:tc>
                      <a:txBody>
                        <a:bodyPr/>
                        <a:lstStyle/>
                        <a:p>
                          <a:pPr algn="ctr">
                            <a:spcAft>
                              <a:spcPts val="0"/>
                            </a:spcAft>
                          </a:pPr>
                          <a:r>
                            <a:rPr lang="en-US" sz="2000">
                              <a:effectLst/>
                            </a:rPr>
                            <a:t>0.7692</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a:effectLst/>
                            </a:rPr>
                            <a:t>ns</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03903092"/>
                      </a:ext>
                    </a:extLst>
                  </a:tr>
                  <a:tr h="333629">
                    <a:tc>
                      <a:txBody>
                        <a:bodyPr/>
                        <a:lstStyle/>
                        <a:p>
                          <a:pPr algn="just">
                            <a:spcAft>
                              <a:spcPts val="0"/>
                            </a:spcAft>
                          </a:pPr>
                          <a:r>
                            <a:rPr lang="en-US" sz="2000">
                              <a:effectLst/>
                            </a:rPr>
                            <a:t>Ring</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endParaRPr lang="en-US"/>
                        </a:p>
                      </a:txBody>
                      <a:tcPr marL="68580" marR="68580" marT="0" marB="0">
                        <a:lnB w="19050" cap="flat" cmpd="sng" algn="ctr">
                          <a:solidFill>
                            <a:schemeClr val="tx1"/>
                          </a:solidFill>
                          <a:prstDash val="solid"/>
                          <a:round/>
                          <a:headEnd type="none" w="med" len="med"/>
                          <a:tailEnd type="none" w="med" len="med"/>
                        </a:lnB>
                        <a:blipFill>
                          <a:blip r:embed="rId2"/>
                          <a:stretch>
                            <a:fillRect l="-207692" t="-569091" r="-547596" b="-38182"/>
                          </a:stretch>
                        </a:blipFill>
                      </a:tcPr>
                    </a:tc>
                    <a:tc>
                      <a:txBody>
                        <a:bodyPr/>
                        <a:lstStyle/>
                        <a:p>
                          <a:pPr algn="ctr">
                            <a:spcAft>
                              <a:spcPts val="0"/>
                            </a:spcAft>
                          </a:pPr>
                          <a:r>
                            <a:rPr lang="en-US" sz="2000">
                              <a:effectLst/>
                            </a:rPr>
                            <a:t>650</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a:effectLst/>
                            </a:rPr>
                            <a:t>MHz</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a:effectLst/>
                            </a:rPr>
                            <a:t>5</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endParaRPr lang="en-US"/>
                        </a:p>
                      </a:txBody>
                      <a:tcPr marL="68580" marR="68580" marT="0" marB="0">
                        <a:lnB w="19050" cap="flat" cmpd="sng" algn="ctr">
                          <a:solidFill>
                            <a:schemeClr val="tx1"/>
                          </a:solidFill>
                          <a:prstDash val="solid"/>
                          <a:round/>
                          <a:headEnd type="none" w="med" len="med"/>
                          <a:tailEnd type="none" w="med" len="med"/>
                        </a:lnB>
                        <a:blipFill>
                          <a:blip r:embed="rId2"/>
                          <a:stretch>
                            <a:fillRect l="-583568" t="-569091" r="-151643" b="-38182"/>
                          </a:stretch>
                        </a:blipFill>
                      </a:tcPr>
                    </a:tc>
                    <a:tc>
                      <a:txBody>
                        <a:bodyPr/>
                        <a:lstStyle/>
                        <a:p>
                          <a:pPr algn="ctr">
                            <a:spcAft>
                              <a:spcPts val="0"/>
                            </a:spcAft>
                          </a:pPr>
                          <a:r>
                            <a:rPr lang="en-US" sz="2000">
                              <a:effectLst/>
                            </a:rPr>
                            <a:t>1.5385</a:t>
                          </a:r>
                          <a:endParaRPr lang="en-US"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dirty="0">
                              <a:effectLst/>
                            </a:rPr>
                            <a:t>ns</a:t>
                          </a:r>
                          <a:endParaRPr lang="en-US"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5824443"/>
                      </a:ext>
                    </a:extLst>
                  </a:tr>
                </a:tbl>
              </a:graphicData>
            </a:graphic>
          </p:graphicFrame>
        </mc:Fallback>
      </mc:AlternateContent>
    </p:spTree>
    <p:extLst>
      <p:ext uri="{BB962C8B-B14F-4D97-AF65-F5344CB8AC3E}">
        <p14:creationId xmlns:p14="http://schemas.microsoft.com/office/powerpoint/2010/main" val="2256073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4B73E-FE25-4651-8522-6A8CF175FA09}"/>
              </a:ext>
            </a:extLst>
          </p:cNvPr>
          <p:cNvSpPr>
            <a:spLocks noGrp="1"/>
          </p:cNvSpPr>
          <p:nvPr>
            <p:ph type="title"/>
          </p:nvPr>
        </p:nvSpPr>
        <p:spPr/>
        <p:txBody>
          <a:bodyPr/>
          <a:lstStyle/>
          <a:p>
            <a:r>
              <a:rPr lang="en-US" dirty="0"/>
              <a:t>Scheme-3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913D5C5-04B3-4A78-8D3C-5275167ED3BC}"/>
                  </a:ext>
                </a:extLst>
              </p:cNvPr>
              <p:cNvSpPr>
                <a:spLocks noGrp="1"/>
              </p:cNvSpPr>
              <p:nvPr>
                <p:ph idx="1"/>
              </p:nvPr>
            </p:nvSpPr>
            <p:spPr/>
            <p:txBody>
              <a:bodyPr/>
              <a:lstStyle/>
              <a:p>
                <a:r>
                  <a:rPr lang="en-US" dirty="0"/>
                  <a:t>To fill the bunch pattern,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𝑟𝑖𝑛𝑔</m:t>
                            </m:r>
                          </m:sub>
                        </m:sSub>
                        <m:r>
                          <a:rPr lang="en-US">
                            <a:latin typeface="Cambria Math" panose="02040503050406030204" pitchFamily="18" charset="0"/>
                          </a:rPr>
                          <m:t>,</m:t>
                        </m:r>
                        <m:r>
                          <a:rPr lang="en-US" i="1" smtClean="0">
                            <a:latin typeface="Cambria Math" panose="02040503050406030204" pitchFamily="18" charset="0"/>
                          </a:rPr>
                          <m:t> </m:t>
                        </m:r>
                        <m:r>
                          <a:rPr lang="en-US" b="0" i="1" smtClean="0">
                            <a:latin typeface="Cambria Math" panose="02040503050406030204" pitchFamily="18" charset="0"/>
                          </a:rPr>
                          <m:t>5</m:t>
                        </m:r>
                      </m:e>
                    </m:d>
                  </m:oMath>
                </a14:m>
                <a:r>
                  <a:rPr lang="en-US" dirty="0"/>
                  <a:t>=1,2,3,4,5</a:t>
                </a:r>
              </a:p>
              <a:p>
                <a:pPr lvl="1"/>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𝑟𝑖𝑛𝑔</m:t>
                        </m:r>
                      </m:sub>
                    </m:sSub>
                  </m:oMath>
                </a14:m>
                <a:r>
                  <a:rPr lang="en-US" dirty="0"/>
                  <a:t>= </a:t>
                </a:r>
                <a:r>
                  <a:rPr lang="en-US" dirty="0">
                    <a:solidFill>
                      <a:srgbClr val="FF0000"/>
                    </a:solidFill>
                  </a:rPr>
                  <a:t>5* N + </a:t>
                </a:r>
                <a:r>
                  <a:rPr lang="en-US" dirty="0">
                    <a:solidFill>
                      <a:schemeClr val="tx1"/>
                    </a:solidFill>
                  </a:rPr>
                  <a:t>1,2,3,</a:t>
                </a:r>
                <a:r>
                  <a:rPr lang="en-US" dirty="0">
                    <a:solidFill>
                      <a:srgbClr val="FF0000"/>
                    </a:solidFill>
                  </a:rPr>
                  <a:t>4,5</a:t>
                </a:r>
                <a:endParaRPr lang="en-US" dirty="0"/>
              </a:p>
              <a:p>
                <a:pPr lvl="1"/>
                <a14:m>
                  <m:oMath xmlns:m="http://schemas.openxmlformats.org/officeDocument/2006/math">
                    <m:sSub>
                      <m:sSubPr>
                        <m:ctrlPr>
                          <a:rPr lang="en-US" i="1"/>
                        </m:ctrlPr>
                      </m:sSubPr>
                      <m:e>
                        <m:r>
                          <a:rPr lang="en-US" i="1"/>
                          <m:t>𝑓</m:t>
                        </m:r>
                      </m:e>
                      <m:sub>
                        <m:r>
                          <a:rPr lang="en-US" i="1"/>
                          <m:t>𝑐𝑡</m:t>
                        </m:r>
                      </m:sub>
                    </m:sSub>
                    <m:r>
                      <a:rPr lang="en-US" i="1"/>
                      <m:t>=</m:t>
                    </m:r>
                    <m:f>
                      <m:fPr>
                        <m:ctrlPr>
                          <a:rPr lang="en-US" i="1"/>
                        </m:ctrlPr>
                      </m:fPr>
                      <m:num>
                        <m:sSub>
                          <m:sSubPr>
                            <m:ctrlPr>
                              <a:rPr lang="en-US" i="1"/>
                            </m:ctrlPr>
                          </m:sSubPr>
                          <m:e>
                            <m:r>
                              <a:rPr lang="en-US" i="1"/>
                              <m:t>𝑓</m:t>
                            </m:r>
                          </m:e>
                          <m:sub>
                            <m:r>
                              <a:rPr lang="en-US" i="1"/>
                              <m:t>𝑟𝑖𝑛𝑔</m:t>
                            </m:r>
                          </m:sub>
                        </m:sSub>
                      </m:num>
                      <m:den>
                        <m:d>
                          <m:dPr>
                            <m:begChr m:val="["/>
                            <m:endChr m:val="]"/>
                            <m:ctrlPr>
                              <a:rPr lang="en-US" i="1"/>
                            </m:ctrlPr>
                          </m:dPr>
                          <m:e>
                            <m:sSub>
                              <m:sSubPr>
                                <m:ctrlPr>
                                  <a:rPr lang="en-US" i="1"/>
                                </m:ctrlPr>
                              </m:sSubPr>
                              <m:e>
                                <m:r>
                                  <a:rPr lang="en-US" i="1"/>
                                  <m:t>h</m:t>
                                </m:r>
                              </m:e>
                              <m:sub>
                                <m:r>
                                  <a:rPr lang="en-US" i="1"/>
                                  <m:t>𝑟𝑖𝑛𝑔</m:t>
                                </m:r>
                              </m:sub>
                            </m:sSub>
                            <m:r>
                              <a:rPr lang="en-US" i="1"/>
                              <m:t>,5</m:t>
                            </m:r>
                          </m:e>
                        </m:d>
                      </m:den>
                    </m:f>
                    <m:r>
                      <a:rPr lang="en-US" i="1"/>
                      <m:t> ≈</m:t>
                    </m:r>
                    <m:r>
                      <a:rPr lang="en-US" b="0" i="1" smtClean="0">
                        <a:latin typeface="Cambria Math" panose="02040503050406030204" pitchFamily="18" charset="0"/>
                      </a:rPr>
                      <m:t>300</m:t>
                    </m:r>
                    <m:r>
                      <a:rPr lang="en-US" b="0" i="0" smtClean="0">
                        <a:latin typeface="Cambria Math" panose="02040503050406030204" pitchFamily="18" charset="0"/>
                      </a:rPr>
                      <m:t>0</m:t>
                    </m:r>
                    <m:r>
                      <m:rPr>
                        <m:sty m:val="p"/>
                      </m:rPr>
                      <a:rPr lang="en-US" b="0" i="0" smtClean="0">
                        <a:latin typeface="Cambria Math" panose="02040503050406030204" pitchFamily="18" charset="0"/>
                      </a:rPr>
                      <m:t>Hz</m:t>
                    </m:r>
                    <m:r>
                      <a:rPr lang="en-US" b="0" i="0" smtClean="0">
                        <a:latin typeface="Cambria Math" panose="02040503050406030204" pitchFamily="18" charset="0"/>
                      </a:rPr>
                      <m:t> </m:t>
                    </m:r>
                    <m:r>
                      <m:rPr>
                        <m:sty m:val="p"/>
                      </m:rPr>
                      <a:rPr lang="en-US" b="0" i="0" smtClean="0">
                        <a:latin typeface="Cambria Math" panose="02040503050406030204" pitchFamily="18" charset="0"/>
                      </a:rPr>
                      <m:t>or</m:t>
                    </m:r>
                    <m:r>
                      <a:rPr lang="en-US" b="0" i="0" smtClean="0">
                        <a:latin typeface="Cambria Math" panose="02040503050406030204" pitchFamily="18" charset="0"/>
                      </a:rPr>
                      <m:t> 600</m:t>
                    </m:r>
                    <m:r>
                      <m:rPr>
                        <m:sty m:val="p"/>
                      </m:rPr>
                      <a:rPr lang="en-US" b="0" i="0" smtClean="0">
                        <a:latin typeface="Cambria Math" panose="02040503050406030204" pitchFamily="18" charset="0"/>
                      </a:rPr>
                      <m:t>Hz</m:t>
                    </m:r>
                  </m:oMath>
                </a14:m>
                <a:endParaRPr lang="en-US" dirty="0"/>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𝑟𝑖𝑛𝑔</m:t>
                        </m:r>
                      </m:sub>
                    </m:sSub>
                  </m:oMath>
                </a14:m>
                <a:r>
                  <a:rPr lang="en-US" altLang="zh-CN" dirty="0"/>
                  <a:t>=216845</a:t>
                </a:r>
              </a:p>
              <a:p>
                <a:pPr lvl="1"/>
                <a:r>
                  <a:rPr lang="en-US" altLang="zh-CN" dirty="0"/>
                  <a:t>C=100.013km</a:t>
                </a:r>
              </a:p>
              <a:p>
                <a:r>
                  <a:rPr lang="en-US" altLang="zh-CN" dirty="0"/>
                  <a:t>Minimum RF interval</a:t>
                </a:r>
              </a:p>
              <a:p>
                <a:pPr lvl="1"/>
                <a:r>
                  <a:rPr lang="en-US" altLang="zh-CN" dirty="0"/>
                  <a:t>4.67 </a:t>
                </a:r>
                <a:r>
                  <a:rPr lang="en-US" altLang="zh-CN" dirty="0" err="1"/>
                  <a:t>ms</a:t>
                </a:r>
                <a:endParaRPr lang="en-US" altLang="zh-CN" dirty="0"/>
              </a:p>
              <a:p>
                <a:r>
                  <a:rPr lang="en-US" dirty="0"/>
                  <a:t>Suggested</a:t>
                </a:r>
              </a:p>
              <a:p>
                <a:pPr lvl="1"/>
                <a:r>
                  <a:rPr lang="en-US" dirty="0"/>
                  <a:t>216844</a:t>
                </a:r>
              </a:p>
            </p:txBody>
          </p:sp>
        </mc:Choice>
        <mc:Fallback>
          <p:sp>
            <p:nvSpPr>
              <p:cNvPr id="3" name="Content Placeholder 2">
                <a:extLst>
                  <a:ext uri="{FF2B5EF4-FFF2-40B4-BE49-F238E27FC236}">
                    <a16:creationId xmlns:a16="http://schemas.microsoft.com/office/drawing/2014/main" id="{5913D5C5-04B3-4A78-8D3C-5275167ED3BC}"/>
                  </a:ext>
                </a:extLst>
              </p:cNvPr>
              <p:cNvSpPr>
                <a:spLocks noGrp="1" noRot="1" noChangeAspect="1" noMove="1" noResize="1" noEditPoints="1" noAdjustHandles="1" noChangeArrowheads="1" noChangeShapeType="1" noTextEdit="1"/>
              </p:cNvSpPr>
              <p:nvPr>
                <p:ph idx="1"/>
              </p:nvPr>
            </p:nvSpPr>
            <p:spPr>
              <a:blipFill>
                <a:blip r:embed="rId2"/>
                <a:stretch>
                  <a:fillRect l="-928" t="-982"/>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9CED75AC-2DDB-4219-93A9-62A8C56A435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7952" y="2855340"/>
            <a:ext cx="8004049" cy="3527172"/>
          </a:xfrm>
          <a:prstGeom prst="rect">
            <a:avLst/>
          </a:prstGeom>
          <a:noFill/>
          <a:ln>
            <a:noFill/>
          </a:ln>
        </p:spPr>
      </p:pic>
      <p:sp>
        <p:nvSpPr>
          <p:cNvPr id="4" name="Text Placeholder 3">
            <a:extLst>
              <a:ext uri="{FF2B5EF4-FFF2-40B4-BE49-F238E27FC236}">
                <a16:creationId xmlns:a16="http://schemas.microsoft.com/office/drawing/2014/main" id="{52E6071A-62EA-48DF-911D-44CAD728C14D}"/>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2BA2786F-B5D3-4389-9535-B095B8790139}"/>
              </a:ext>
            </a:extLst>
          </p:cNvPr>
          <p:cNvPicPr>
            <a:picLocks noChangeAspect="1"/>
          </p:cNvPicPr>
          <p:nvPr/>
        </p:nvPicPr>
        <p:blipFill>
          <a:blip r:embed="rId4"/>
          <a:stretch>
            <a:fillRect/>
          </a:stretch>
        </p:blipFill>
        <p:spPr>
          <a:xfrm>
            <a:off x="8643369" y="984361"/>
            <a:ext cx="3548631" cy="1914287"/>
          </a:xfrm>
          <a:prstGeom prst="rect">
            <a:avLst/>
          </a:prstGeom>
        </p:spPr>
      </p:pic>
      <p:sp>
        <p:nvSpPr>
          <p:cNvPr id="8" name="Oval 7">
            <a:extLst>
              <a:ext uri="{FF2B5EF4-FFF2-40B4-BE49-F238E27FC236}">
                <a16:creationId xmlns:a16="http://schemas.microsoft.com/office/drawing/2014/main" id="{33AD5481-C404-4640-8FB3-69FE1CAA118E}"/>
              </a:ext>
            </a:extLst>
          </p:cNvPr>
          <p:cNvSpPr/>
          <p:nvPr/>
        </p:nvSpPr>
        <p:spPr>
          <a:xfrm>
            <a:off x="6958584" y="3995928"/>
            <a:ext cx="338328" cy="11521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4716894-C251-49BC-B176-595E5AB7FD3E}"/>
              </a:ext>
            </a:extLst>
          </p:cNvPr>
          <p:cNvSpPr/>
          <p:nvPr/>
        </p:nvSpPr>
        <p:spPr>
          <a:xfrm>
            <a:off x="7668768" y="2630424"/>
            <a:ext cx="338328" cy="11521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413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C2CF1-8BF7-4F83-A166-112B1C1BD2CF}"/>
              </a:ext>
            </a:extLst>
          </p:cNvPr>
          <p:cNvSpPr>
            <a:spLocks noGrp="1"/>
          </p:cNvSpPr>
          <p:nvPr>
            <p:ph type="title"/>
          </p:nvPr>
        </p:nvSpPr>
        <p:spPr/>
        <p:txBody>
          <a:bodyPr/>
          <a:lstStyle/>
          <a:p>
            <a:r>
              <a:rPr lang="en-US" dirty="0"/>
              <a:t>Scheme-3</a:t>
            </a:r>
          </a:p>
        </p:txBody>
      </p:sp>
      <p:sp>
        <p:nvSpPr>
          <p:cNvPr id="4" name="Text Placeholder 3">
            <a:extLst>
              <a:ext uri="{FF2B5EF4-FFF2-40B4-BE49-F238E27FC236}">
                <a16:creationId xmlns:a16="http://schemas.microsoft.com/office/drawing/2014/main" id="{5BA21D52-DFB3-49FC-9EB4-C6C3DA65DE4A}"/>
              </a:ext>
            </a:extLst>
          </p:cNvPr>
          <p:cNvSpPr>
            <a:spLocks noGrp="1"/>
          </p:cNvSpPr>
          <p:nvPr>
            <p:ph type="body" sz="quarter" idx="13"/>
          </p:nvPr>
        </p:nvSpPr>
        <p:spPr/>
        <p:txBody>
          <a:bodyPr/>
          <a:lstStyle/>
          <a:p>
            <a:r>
              <a:rPr lang="en-US" dirty="0"/>
              <a:t>200Hz</a:t>
            </a:r>
          </a:p>
        </p:txBody>
      </p:sp>
      <p:sp>
        <p:nvSpPr>
          <p:cNvPr id="7" name="Content Placeholder 6">
            <a:extLst>
              <a:ext uri="{FF2B5EF4-FFF2-40B4-BE49-F238E27FC236}">
                <a16:creationId xmlns:a16="http://schemas.microsoft.com/office/drawing/2014/main" id="{C1FD572F-5D65-4208-8D5A-301B9D9DBADE}"/>
              </a:ext>
            </a:extLst>
          </p:cNvPr>
          <p:cNvSpPr>
            <a:spLocks noGrp="1"/>
          </p:cNvSpPr>
          <p:nvPr>
            <p:ph idx="1"/>
          </p:nvPr>
        </p:nvSpPr>
        <p:spPr/>
        <p:txBody>
          <a:bodyPr/>
          <a:lstStyle/>
          <a:p>
            <a:r>
              <a:rPr lang="en-US" dirty="0"/>
              <a:t>200Hz</a:t>
            </a:r>
          </a:p>
        </p:txBody>
      </p:sp>
      <p:pic>
        <p:nvPicPr>
          <p:cNvPr id="8" name="Content Placeholder 5">
            <a:extLst>
              <a:ext uri="{FF2B5EF4-FFF2-40B4-BE49-F238E27FC236}">
                <a16:creationId xmlns:a16="http://schemas.microsoft.com/office/drawing/2014/main" id="{C1A6C190-046E-49B9-950B-44BA424D9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544" y="1663796"/>
            <a:ext cx="8316647" cy="4668614"/>
          </a:xfrm>
          <a:prstGeom prst="rect">
            <a:avLst/>
          </a:prstGeom>
        </p:spPr>
      </p:pic>
    </p:spTree>
    <p:extLst>
      <p:ext uri="{BB962C8B-B14F-4D97-AF65-F5344CB8AC3E}">
        <p14:creationId xmlns:p14="http://schemas.microsoft.com/office/powerpoint/2010/main" val="14950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A4DD-5DD2-4994-B2D7-11C1DA9AAB2D}"/>
              </a:ext>
            </a:extLst>
          </p:cNvPr>
          <p:cNvSpPr>
            <a:spLocks noGrp="1"/>
          </p:cNvSpPr>
          <p:nvPr>
            <p:ph type="title"/>
          </p:nvPr>
        </p:nvSpPr>
        <p:spPr/>
        <p:txBody>
          <a:bodyPr/>
          <a:lstStyle/>
          <a:p>
            <a:r>
              <a:rPr lang="en-US" dirty="0"/>
              <a:t>Scheme-3</a:t>
            </a:r>
          </a:p>
        </p:txBody>
      </p:sp>
      <p:sp>
        <p:nvSpPr>
          <p:cNvPr id="3" name="Content Placeholder 2">
            <a:extLst>
              <a:ext uri="{FF2B5EF4-FFF2-40B4-BE49-F238E27FC236}">
                <a16:creationId xmlns:a16="http://schemas.microsoft.com/office/drawing/2014/main" id="{F8C4A800-3D48-4D0A-8A04-2E4C2130005A}"/>
              </a:ext>
            </a:extLst>
          </p:cNvPr>
          <p:cNvSpPr>
            <a:spLocks noGrp="1"/>
          </p:cNvSpPr>
          <p:nvPr>
            <p:ph idx="1"/>
          </p:nvPr>
        </p:nvSpPr>
        <p:spPr/>
        <p:txBody>
          <a:bodyPr/>
          <a:lstStyle/>
          <a:p>
            <a:r>
              <a:rPr lang="en-US" dirty="0"/>
              <a:t>Two-bunch acceleration@100Hz</a:t>
            </a:r>
          </a:p>
          <a:p>
            <a:endParaRPr lang="en-US" dirty="0"/>
          </a:p>
        </p:txBody>
      </p:sp>
      <p:sp>
        <p:nvSpPr>
          <p:cNvPr id="4" name="Text Placeholder 3">
            <a:extLst>
              <a:ext uri="{FF2B5EF4-FFF2-40B4-BE49-F238E27FC236}">
                <a16:creationId xmlns:a16="http://schemas.microsoft.com/office/drawing/2014/main" id="{528B96F9-021B-473A-8906-F38FA7DA7E1E}"/>
              </a:ext>
            </a:extLst>
          </p:cNvPr>
          <p:cNvSpPr>
            <a:spLocks noGrp="1"/>
          </p:cNvSpPr>
          <p:nvPr>
            <p:ph type="body" sz="quarter" idx="13"/>
          </p:nvPr>
        </p:nvSpPr>
        <p:spPr/>
        <p:txBody>
          <a:bodyPr/>
          <a:lstStyle/>
          <a:p>
            <a:endParaRPr lang="en-US" dirty="0"/>
          </a:p>
        </p:txBody>
      </p:sp>
      <p:pic>
        <p:nvPicPr>
          <p:cNvPr id="6" name="Picture 5">
            <a:extLst>
              <a:ext uri="{FF2B5EF4-FFF2-40B4-BE49-F238E27FC236}">
                <a16:creationId xmlns:a16="http://schemas.microsoft.com/office/drawing/2014/main" id="{EF7F8A37-3479-4594-95A8-84DBCA4C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256" y="1728756"/>
            <a:ext cx="8570976" cy="4811384"/>
          </a:xfrm>
          <a:prstGeom prst="rect">
            <a:avLst/>
          </a:prstGeom>
        </p:spPr>
      </p:pic>
    </p:spTree>
    <p:extLst>
      <p:ext uri="{BB962C8B-B14F-4D97-AF65-F5344CB8AC3E}">
        <p14:creationId xmlns:p14="http://schemas.microsoft.com/office/powerpoint/2010/main" val="140127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A4DD-5DD2-4994-B2D7-11C1DA9AAB2D}"/>
              </a:ext>
            </a:extLst>
          </p:cNvPr>
          <p:cNvSpPr>
            <a:spLocks noGrp="1"/>
          </p:cNvSpPr>
          <p:nvPr>
            <p:ph type="title"/>
          </p:nvPr>
        </p:nvSpPr>
        <p:spPr/>
        <p:txBody>
          <a:bodyPr/>
          <a:lstStyle/>
          <a:p>
            <a:r>
              <a:rPr lang="en-US" dirty="0"/>
              <a:t>Scheme-3</a:t>
            </a:r>
          </a:p>
        </p:txBody>
      </p:sp>
      <p:sp>
        <p:nvSpPr>
          <p:cNvPr id="3" name="Content Placeholder 2">
            <a:extLst>
              <a:ext uri="{FF2B5EF4-FFF2-40B4-BE49-F238E27FC236}">
                <a16:creationId xmlns:a16="http://schemas.microsoft.com/office/drawing/2014/main" id="{F8C4A800-3D48-4D0A-8A04-2E4C2130005A}"/>
              </a:ext>
            </a:extLst>
          </p:cNvPr>
          <p:cNvSpPr>
            <a:spLocks noGrp="1"/>
          </p:cNvSpPr>
          <p:nvPr>
            <p:ph idx="1"/>
          </p:nvPr>
        </p:nvSpPr>
        <p:spPr/>
        <p:txBody>
          <a:bodyPr/>
          <a:lstStyle/>
          <a:p>
            <a:r>
              <a:rPr lang="en-US" dirty="0"/>
              <a:t>Two-bunch acceleration@200Hz</a:t>
            </a:r>
          </a:p>
          <a:p>
            <a:endParaRPr lang="en-US" dirty="0"/>
          </a:p>
        </p:txBody>
      </p:sp>
      <p:sp>
        <p:nvSpPr>
          <p:cNvPr id="4" name="Text Placeholder 3">
            <a:extLst>
              <a:ext uri="{FF2B5EF4-FFF2-40B4-BE49-F238E27FC236}">
                <a16:creationId xmlns:a16="http://schemas.microsoft.com/office/drawing/2014/main" id="{528B96F9-021B-473A-8906-F38FA7DA7E1E}"/>
              </a:ext>
            </a:extLst>
          </p:cNvPr>
          <p:cNvSpPr>
            <a:spLocks noGrp="1"/>
          </p:cNvSpPr>
          <p:nvPr>
            <p:ph type="body" sz="quarter" idx="13"/>
          </p:nvPr>
        </p:nvSpPr>
        <p:spPr/>
        <p:txBody>
          <a:bodyPr/>
          <a:lstStyle/>
          <a:p>
            <a:endParaRPr lang="en-US" dirty="0"/>
          </a:p>
        </p:txBody>
      </p:sp>
      <p:pic>
        <p:nvPicPr>
          <p:cNvPr id="7" name="Picture 6">
            <a:extLst>
              <a:ext uri="{FF2B5EF4-FFF2-40B4-BE49-F238E27FC236}">
                <a16:creationId xmlns:a16="http://schemas.microsoft.com/office/drawing/2014/main" id="{3307F604-882D-46D5-ADB2-9626C7A44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112" y="1701786"/>
            <a:ext cx="8321396" cy="4708158"/>
          </a:xfrm>
          <a:prstGeom prst="rect">
            <a:avLst/>
          </a:prstGeom>
        </p:spPr>
      </p:pic>
    </p:spTree>
    <p:extLst>
      <p:ext uri="{BB962C8B-B14F-4D97-AF65-F5344CB8AC3E}">
        <p14:creationId xmlns:p14="http://schemas.microsoft.com/office/powerpoint/2010/main" val="3933356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D89A5-9404-4A9F-B70A-B3BDA4DE728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538B71C-85E1-4213-9F4C-5B3843C019A8}"/>
              </a:ext>
            </a:extLst>
          </p:cNvPr>
          <p:cNvSpPr>
            <a:spLocks noGrp="1"/>
          </p:cNvSpPr>
          <p:nvPr>
            <p:ph idx="1"/>
          </p:nvPr>
        </p:nvSpPr>
        <p:spPr>
          <a:xfrm>
            <a:off x="838200" y="1209040"/>
            <a:ext cx="10515600" cy="3298951"/>
          </a:xfrm>
        </p:spPr>
        <p:txBody>
          <a:bodyPr/>
          <a:lstStyle/>
          <a:p>
            <a:r>
              <a:rPr lang="en-US" dirty="0"/>
              <a:t>Baseline scheme with 200Hz scheme can meet the requirements of high luminosity Z scheme @ 30MW</a:t>
            </a:r>
          </a:p>
          <a:p>
            <a:r>
              <a:rPr lang="en-US" dirty="0"/>
              <a:t>Baseline scheme with two-bunch acceleration scheme can’t meet the requirements of high luminosity Z scheme @ 30MW, we should change the SHB frequency. In this case, all scheme can works.</a:t>
            </a:r>
          </a:p>
          <a:p>
            <a:r>
              <a:rPr lang="en-US" dirty="0"/>
              <a:t>RF gun scheme can meet the requirements of high luminosity Z scheme @ 30MW.</a:t>
            </a:r>
          </a:p>
        </p:txBody>
      </p:sp>
      <p:sp>
        <p:nvSpPr>
          <p:cNvPr id="4" name="Text Placeholder 3">
            <a:extLst>
              <a:ext uri="{FF2B5EF4-FFF2-40B4-BE49-F238E27FC236}">
                <a16:creationId xmlns:a16="http://schemas.microsoft.com/office/drawing/2014/main" id="{A3F36CDA-AF31-4507-8D7A-0082861A1A26}"/>
              </a:ext>
            </a:extLst>
          </p:cNvPr>
          <p:cNvSpPr>
            <a:spLocks noGrp="1"/>
          </p:cNvSpPr>
          <p:nvPr>
            <p:ph type="body" sz="quarter" idx="13"/>
          </p:nvPr>
        </p:nvSpPr>
        <p:spPr/>
        <p:txBody>
          <a:bodyPr/>
          <a:lstStyle/>
          <a:p>
            <a:r>
              <a:rPr lang="en-US" dirty="0"/>
              <a:t>Only timing</a:t>
            </a:r>
          </a:p>
        </p:txBody>
      </p:sp>
      <p:graphicFrame>
        <p:nvGraphicFramePr>
          <p:cNvPr id="5" name="Table 4">
            <a:extLst>
              <a:ext uri="{FF2B5EF4-FFF2-40B4-BE49-F238E27FC236}">
                <a16:creationId xmlns:a16="http://schemas.microsoft.com/office/drawing/2014/main" id="{F8F5C17E-F245-428A-BCC0-12AC5866D5CB}"/>
              </a:ext>
            </a:extLst>
          </p:cNvPr>
          <p:cNvGraphicFramePr>
            <a:graphicFrameLocks noGrp="1"/>
          </p:cNvGraphicFramePr>
          <p:nvPr>
            <p:extLst>
              <p:ext uri="{D42A27DB-BD31-4B8C-83A1-F6EECF244321}">
                <p14:modId xmlns:p14="http://schemas.microsoft.com/office/powerpoint/2010/main" val="2881147053"/>
              </p:ext>
            </p:extLst>
          </p:nvPr>
        </p:nvGraphicFramePr>
        <p:xfrm>
          <a:off x="317389" y="4465193"/>
          <a:ext cx="11582003" cy="1684020"/>
        </p:xfrm>
        <a:graphic>
          <a:graphicData uri="http://schemas.openxmlformats.org/drawingml/2006/table">
            <a:tbl>
              <a:tblPr>
                <a:tableStyleId>{5C22544A-7EE6-4342-B048-85BDC9FD1C3A}</a:tableStyleId>
              </a:tblPr>
              <a:tblGrid>
                <a:gridCol w="2150682">
                  <a:extLst>
                    <a:ext uri="{9D8B030D-6E8A-4147-A177-3AD203B41FA5}">
                      <a16:colId xmlns:a16="http://schemas.microsoft.com/office/drawing/2014/main" val="295101306"/>
                    </a:ext>
                  </a:extLst>
                </a:gridCol>
                <a:gridCol w="1003096">
                  <a:extLst>
                    <a:ext uri="{9D8B030D-6E8A-4147-A177-3AD203B41FA5}">
                      <a16:colId xmlns:a16="http://schemas.microsoft.com/office/drawing/2014/main" val="4255516602"/>
                    </a:ext>
                  </a:extLst>
                </a:gridCol>
                <a:gridCol w="652618">
                  <a:extLst>
                    <a:ext uri="{9D8B030D-6E8A-4147-A177-3AD203B41FA5}">
                      <a16:colId xmlns:a16="http://schemas.microsoft.com/office/drawing/2014/main" val="1695394074"/>
                    </a:ext>
                  </a:extLst>
                </a:gridCol>
                <a:gridCol w="2049630">
                  <a:extLst>
                    <a:ext uri="{9D8B030D-6E8A-4147-A177-3AD203B41FA5}">
                      <a16:colId xmlns:a16="http://schemas.microsoft.com/office/drawing/2014/main" val="2174941744"/>
                    </a:ext>
                  </a:extLst>
                </a:gridCol>
                <a:gridCol w="2519878">
                  <a:extLst>
                    <a:ext uri="{9D8B030D-6E8A-4147-A177-3AD203B41FA5}">
                      <a16:colId xmlns:a16="http://schemas.microsoft.com/office/drawing/2014/main" val="3044768128"/>
                    </a:ext>
                  </a:extLst>
                </a:gridCol>
                <a:gridCol w="1783080">
                  <a:extLst>
                    <a:ext uri="{9D8B030D-6E8A-4147-A177-3AD203B41FA5}">
                      <a16:colId xmlns:a16="http://schemas.microsoft.com/office/drawing/2014/main" val="2663259135"/>
                    </a:ext>
                  </a:extLst>
                </a:gridCol>
                <a:gridCol w="1423019">
                  <a:extLst>
                    <a:ext uri="{9D8B030D-6E8A-4147-A177-3AD203B41FA5}">
                      <a16:colId xmlns:a16="http://schemas.microsoft.com/office/drawing/2014/main" val="4183107327"/>
                    </a:ext>
                  </a:extLst>
                </a:gridCol>
              </a:tblGrid>
              <a:tr h="182880">
                <a:tc>
                  <a:txBody>
                    <a:bodyPr/>
                    <a:lstStyle/>
                    <a:p>
                      <a:pPr algn="ctr" fontAlgn="b"/>
                      <a:endParaRPr lang="en-US" sz="1800" b="0" i="0" u="none" strike="noStrike">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7620" marR="7620" marT="7620" marB="0" anchor="ctr">
                    <a:lnT w="19050" cap="flat" cmpd="sng" algn="ctr">
                      <a:solidFill>
                        <a:schemeClr val="tx1"/>
                      </a:solidFill>
                      <a:prstDash val="solid"/>
                      <a:round/>
                      <a:headEnd type="none" w="med" len="med"/>
                      <a:tailEnd type="none" w="med" len="med"/>
                    </a:lnT>
                  </a:tcPr>
                </a:tc>
                <a:tc gridSpan="5">
                  <a:txBody>
                    <a:bodyPr/>
                    <a:lstStyle/>
                    <a:p>
                      <a:pPr algn="ctr" fontAlgn="b"/>
                      <a:r>
                        <a:rPr lang="en-US" sz="1800" u="none" strike="noStrike" dirty="0">
                          <a:effectLst/>
                        </a:rPr>
                        <a:t>High luminosity Z scheme @ 30MW</a:t>
                      </a:r>
                      <a:endParaRPr lang="en-US" sz="1800" b="0" i="0" u="none" strike="noStrike" dirty="0">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7620" marR="7620" marT="7620" marB="0" anchor="ctr">
                    <a:lnT w="19050" cap="flat" cmpd="sng" algn="ctr">
                      <a:solidFill>
                        <a:schemeClr val="tx1"/>
                      </a:solidFill>
                      <a:prstDash val="solid"/>
                      <a:round/>
                      <a:headEnd type="none" w="med" len="med"/>
                      <a:tailEnd type="none" w="med" len="med"/>
                    </a:lnT>
                  </a:tcPr>
                </a:tc>
                <a:tc hMerge="1">
                  <a:txBody>
                    <a:bodyPr/>
                    <a:lstStyle/>
                    <a:p>
                      <a:pPr algn="ctr" fontAlgn="b"/>
                      <a:endParaRPr lang="en-US" sz="1800" b="0" i="0" u="none" strike="noStrike" dirty="0">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7392212"/>
                  </a:ext>
                </a:extLst>
              </a:tr>
              <a:tr h="182880">
                <a:tc>
                  <a:txBody>
                    <a:bodyPr/>
                    <a:lstStyle/>
                    <a:p>
                      <a:pPr algn="ctr" fontAlgn="b"/>
                      <a:endParaRPr lang="en-US" sz="1800" b="0" i="0" u="none" strike="noStrike">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dirty="0">
                          <a:effectLst/>
                        </a:rPr>
                        <a:t>200Hz </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a:effectLst/>
                        </a:rPr>
                        <a:t>Two-bunch acceleration@100Hz</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a:effectLst/>
                        </a:rPr>
                        <a:t>Two-bunch acceleration@200Hz</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a:effectLst/>
                        </a:rPr>
                        <a:t>Harmonic number</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a:effectLst/>
                        </a:rPr>
                        <a:t>comments</a:t>
                      </a:r>
                      <a:endParaRPr lang="en-US" sz="1800" b="0" i="0" u="none" strike="noStrike">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1103717"/>
                  </a:ext>
                </a:extLst>
              </a:tr>
              <a:tr h="182880">
                <a:tc rowSpan="2">
                  <a:txBody>
                    <a:bodyPr/>
                    <a:lstStyle/>
                    <a:p>
                      <a:pPr algn="ctr" fontAlgn="ctr"/>
                      <a:r>
                        <a:rPr lang="en-US" sz="1800" u="none" strike="noStrike" dirty="0">
                          <a:effectLst/>
                        </a:rPr>
                        <a:t>Based on thermionic cathode electron gun</a:t>
                      </a:r>
                      <a:endParaRPr lang="en-US" sz="1800" b="0" i="0" u="none" strike="noStrike" dirty="0">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b"/>
                      <a:r>
                        <a:rPr lang="en-US" sz="1800" u="none" strike="noStrike">
                          <a:effectLst/>
                        </a:rPr>
                        <a:t>Scheme1</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dirty="0">
                          <a:solidFill>
                            <a:srgbClr val="00B050"/>
                          </a:solidFill>
                          <a:effectLst/>
                        </a:rPr>
                        <a:t>Yes</a:t>
                      </a:r>
                      <a:endParaRPr lang="en-US" sz="1800" b="0" i="0" u="none" strike="noStrike" dirty="0">
                        <a:solidFill>
                          <a:srgbClr val="00B050"/>
                        </a:solidFill>
                        <a:effectLst/>
                        <a:latin typeface="Calibri" panose="020F0502020204030204" pitchFamily="34" charset="0"/>
                      </a:endParaRPr>
                    </a:p>
                  </a:txBody>
                  <a:tcPr marL="7620" marR="7620" marT="7620" marB="0" anchor="ctr"/>
                </a:tc>
                <a:tc>
                  <a:txBody>
                    <a:bodyPr/>
                    <a:lstStyle/>
                    <a:p>
                      <a:pPr algn="ctr"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a:effectLst/>
                        </a:rPr>
                        <a:t>216805</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a:effectLst/>
                        </a:rPr>
                        <a:t>Baseline SHB</a:t>
                      </a:r>
                      <a:endParaRPr lang="en-US" sz="1800" b="0" i="0" u="none" strike="noStrike">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4033416"/>
                  </a:ext>
                </a:extLst>
              </a:tr>
              <a:tr h="182880">
                <a:tc vMerge="1">
                  <a:txBody>
                    <a:bodyPr/>
                    <a:lstStyle/>
                    <a:p>
                      <a:endParaRPr lang="en-US"/>
                    </a:p>
                  </a:txBody>
                  <a:tcPr/>
                </a:tc>
                <a:tc>
                  <a:txBody>
                    <a:bodyPr/>
                    <a:lstStyle/>
                    <a:p>
                      <a:pPr algn="ctr" fontAlgn="b"/>
                      <a:r>
                        <a:rPr lang="en-US" sz="1800" u="none" strike="noStrike">
                          <a:effectLst/>
                        </a:rPr>
                        <a:t>Scheme2</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dirty="0">
                          <a:solidFill>
                            <a:srgbClr val="00B050"/>
                          </a:solidFill>
                          <a:effectLst/>
                        </a:rPr>
                        <a:t>Yes</a:t>
                      </a:r>
                      <a:endParaRPr lang="en-US" sz="1800" b="0" i="0" u="none" strike="noStrike" dirty="0">
                        <a:solidFill>
                          <a:srgbClr val="00B050"/>
                        </a:solidFill>
                        <a:effectLst/>
                        <a:latin typeface="Calibri" panose="020F0502020204030204" pitchFamily="34" charset="0"/>
                      </a:endParaRPr>
                    </a:p>
                  </a:txBody>
                  <a:tcPr marL="7620" marR="7620" marT="7620" marB="0" anchor="ctr"/>
                </a:tc>
                <a:tc>
                  <a:txBody>
                    <a:bodyPr/>
                    <a:lstStyle/>
                    <a:p>
                      <a:pPr algn="ctr" fontAlgn="b"/>
                      <a:r>
                        <a:rPr lang="en-US" sz="1800" u="none" strike="noStrike" dirty="0">
                          <a:solidFill>
                            <a:srgbClr val="00B050"/>
                          </a:solidFill>
                          <a:effectLst/>
                        </a:rPr>
                        <a:t>Yes</a:t>
                      </a:r>
                      <a:endParaRPr lang="en-US" sz="1800" b="0" i="0" u="none" strike="noStrike" dirty="0">
                        <a:solidFill>
                          <a:srgbClr val="00B050"/>
                        </a:solidFill>
                        <a:effectLst/>
                        <a:latin typeface="Calibri" panose="020F0502020204030204" pitchFamily="34" charset="0"/>
                      </a:endParaRPr>
                    </a:p>
                  </a:txBody>
                  <a:tcPr marL="7620" marR="7620" marT="7620" marB="0" anchor="ctr"/>
                </a:tc>
                <a:tc>
                  <a:txBody>
                    <a:bodyPr/>
                    <a:lstStyle/>
                    <a:p>
                      <a:pPr algn="ctr" fontAlgn="b"/>
                      <a:r>
                        <a:rPr lang="en-US" sz="1800" u="none" strike="noStrike">
                          <a:solidFill>
                            <a:srgbClr val="00B050"/>
                          </a:solidFill>
                          <a:effectLst/>
                        </a:rPr>
                        <a:t>Yes</a:t>
                      </a:r>
                      <a:endParaRPr lang="en-US" sz="1800" b="0" i="0" u="none" strike="noStrike">
                        <a:solidFill>
                          <a:srgbClr val="00B050"/>
                        </a:solidFill>
                        <a:effectLst/>
                        <a:latin typeface="Calibri" panose="020F0502020204030204" pitchFamily="34" charset="0"/>
                      </a:endParaRPr>
                    </a:p>
                  </a:txBody>
                  <a:tcPr marL="7620" marR="7620" marT="7620" marB="0" anchor="ctr"/>
                </a:tc>
                <a:tc>
                  <a:txBody>
                    <a:bodyPr/>
                    <a:lstStyle/>
                    <a:p>
                      <a:pPr algn="ctr" fontAlgn="b"/>
                      <a:r>
                        <a:rPr lang="en-US" sz="1800" u="none" strike="noStrike">
                          <a:effectLst/>
                        </a:rPr>
                        <a:t>216845</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a:effectLst/>
                        </a:rPr>
                        <a:t>Modified SHB</a:t>
                      </a:r>
                      <a:endParaRPr lang="en-US" sz="1800" b="0" i="0" u="none" strike="noStrike">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4280352"/>
                  </a:ext>
                </a:extLst>
              </a:tr>
              <a:tr h="182880">
                <a:tc>
                  <a:txBody>
                    <a:bodyPr/>
                    <a:lstStyle/>
                    <a:p>
                      <a:pPr algn="ctr" fontAlgn="b"/>
                      <a:r>
                        <a:rPr lang="en-US" sz="1800" u="none" strike="noStrike">
                          <a:effectLst/>
                        </a:rPr>
                        <a:t>RF gun</a:t>
                      </a:r>
                      <a:endParaRPr lang="en-US" sz="1800" b="0" i="0" u="none" strike="noStrike">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Scheme3</a:t>
                      </a:r>
                      <a:endParaRPr lang="en-US" sz="1800" b="0" i="0" u="none" strike="noStrike">
                        <a:solidFill>
                          <a:srgbClr val="000000"/>
                        </a:solidFill>
                        <a:effectLst/>
                        <a:latin typeface="Calibri" panose="020F0502020204030204" pitchFamily="34" charset="0"/>
                      </a:endParaRPr>
                    </a:p>
                  </a:txBody>
                  <a:tcPr marL="7620" marR="7620" marT="7620" marB="0" anchor="ctr">
                    <a:lnB w="19050" cap="flat" cmpd="sng" algn="ctr">
                      <a:solidFill>
                        <a:schemeClr val="tx1"/>
                      </a:solidFill>
                      <a:prstDash val="solid"/>
                      <a:round/>
                      <a:headEnd type="none" w="med" len="med"/>
                      <a:tailEnd type="none" w="med" len="med"/>
                    </a:lnB>
                  </a:tcPr>
                </a:tc>
                <a:tc>
                  <a:txBody>
                    <a:bodyPr/>
                    <a:lstStyle/>
                    <a:p>
                      <a:pPr algn="ctr" fontAlgn="b"/>
                      <a:r>
                        <a:rPr lang="en-US" sz="1800" u="none" strike="noStrike" dirty="0">
                          <a:solidFill>
                            <a:srgbClr val="00B050"/>
                          </a:solidFill>
                          <a:effectLst/>
                        </a:rPr>
                        <a:t>Yes</a:t>
                      </a:r>
                      <a:endParaRPr lang="en-US" sz="1800" b="0" i="0" u="none" strike="noStrike" dirty="0">
                        <a:solidFill>
                          <a:srgbClr val="00B050"/>
                        </a:solidFill>
                        <a:effectLst/>
                        <a:latin typeface="Calibri" panose="020F0502020204030204" pitchFamily="34" charset="0"/>
                      </a:endParaRPr>
                    </a:p>
                  </a:txBody>
                  <a:tcPr marL="7620" marR="7620" marT="7620" marB="0" anchor="ctr">
                    <a:lnB w="19050" cap="flat" cmpd="sng" algn="ctr">
                      <a:solidFill>
                        <a:schemeClr val="tx1"/>
                      </a:solidFill>
                      <a:prstDash val="solid"/>
                      <a:round/>
                      <a:headEnd type="none" w="med" len="med"/>
                      <a:tailEnd type="none" w="med" len="med"/>
                    </a:lnB>
                  </a:tcPr>
                </a:tc>
                <a:tc>
                  <a:txBody>
                    <a:bodyPr/>
                    <a:lstStyle/>
                    <a:p>
                      <a:pPr algn="ctr" fontAlgn="b"/>
                      <a:r>
                        <a:rPr lang="en-US" sz="1800" u="none" strike="noStrike" dirty="0">
                          <a:solidFill>
                            <a:srgbClr val="00B050"/>
                          </a:solidFill>
                          <a:effectLst/>
                        </a:rPr>
                        <a:t>Yes</a:t>
                      </a:r>
                      <a:endParaRPr lang="en-US" sz="1800" b="0" i="0" u="none" strike="noStrike" dirty="0">
                        <a:solidFill>
                          <a:srgbClr val="00B050"/>
                        </a:solidFill>
                        <a:effectLst/>
                        <a:latin typeface="Calibri" panose="020F0502020204030204" pitchFamily="34" charset="0"/>
                      </a:endParaRPr>
                    </a:p>
                  </a:txBody>
                  <a:tcPr marL="7620" marR="7620" marT="7620" marB="0" anchor="ctr">
                    <a:lnB w="19050" cap="flat" cmpd="sng" algn="ctr">
                      <a:solidFill>
                        <a:schemeClr val="tx1"/>
                      </a:solidFill>
                      <a:prstDash val="solid"/>
                      <a:round/>
                      <a:headEnd type="none" w="med" len="med"/>
                      <a:tailEnd type="none" w="med" len="med"/>
                    </a:lnB>
                  </a:tcPr>
                </a:tc>
                <a:tc>
                  <a:txBody>
                    <a:bodyPr/>
                    <a:lstStyle/>
                    <a:p>
                      <a:pPr algn="ctr" fontAlgn="b"/>
                      <a:r>
                        <a:rPr lang="en-US" sz="1800" u="none" strike="noStrike" dirty="0">
                          <a:solidFill>
                            <a:srgbClr val="00B050"/>
                          </a:solidFill>
                          <a:effectLst/>
                        </a:rPr>
                        <a:t>Yes</a:t>
                      </a:r>
                      <a:endParaRPr lang="en-US" sz="1800" b="0" i="0" u="none" strike="noStrike" dirty="0">
                        <a:solidFill>
                          <a:srgbClr val="00B050"/>
                        </a:solidFill>
                        <a:effectLst/>
                        <a:latin typeface="Calibri" panose="020F0502020204030204" pitchFamily="34" charset="0"/>
                      </a:endParaRPr>
                    </a:p>
                  </a:txBody>
                  <a:tcPr marL="7620" marR="7620" marT="7620" marB="0" anchor="ctr">
                    <a:lnB w="1905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216845</a:t>
                      </a:r>
                      <a:endParaRPr lang="en-US" sz="1800" b="0" i="0" u="none" strike="noStrike">
                        <a:solidFill>
                          <a:srgbClr val="000000"/>
                        </a:solidFill>
                        <a:effectLst/>
                        <a:latin typeface="Calibri" panose="020F0502020204030204" pitchFamily="34" charset="0"/>
                      </a:endParaRPr>
                    </a:p>
                  </a:txBody>
                  <a:tcPr marL="7620" marR="7620" marT="7620" marB="0" anchor="ctr">
                    <a:lnB w="1905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216844</a:t>
                      </a:r>
                      <a:endParaRPr lang="en-US" sz="1800" b="0" i="0" u="none" strike="noStrike" dirty="0">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72031"/>
                  </a:ext>
                </a:extLst>
              </a:tr>
            </a:tbl>
          </a:graphicData>
        </a:graphic>
      </p:graphicFrame>
    </p:spTree>
    <p:extLst>
      <p:ext uri="{BB962C8B-B14F-4D97-AF65-F5344CB8AC3E}">
        <p14:creationId xmlns:p14="http://schemas.microsoft.com/office/powerpoint/2010/main" val="3850244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D89A5-9404-4A9F-B70A-B3BDA4DE728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538B71C-85E1-4213-9F4C-5B3843C019A8}"/>
              </a:ext>
            </a:extLst>
          </p:cNvPr>
          <p:cNvSpPr>
            <a:spLocks noGrp="1"/>
          </p:cNvSpPr>
          <p:nvPr>
            <p:ph idx="1"/>
          </p:nvPr>
        </p:nvSpPr>
        <p:spPr>
          <a:xfrm>
            <a:off x="283464" y="1209040"/>
            <a:ext cx="11658600" cy="3298951"/>
          </a:xfrm>
        </p:spPr>
        <p:txBody>
          <a:bodyPr/>
          <a:lstStyle/>
          <a:p>
            <a:r>
              <a:rPr lang="en-US" altLang="zh-CN" dirty="0"/>
              <a:t>Considering compatibility, it is recommended:</a:t>
            </a:r>
          </a:p>
          <a:p>
            <a:pPr lvl="1"/>
            <a:r>
              <a:rPr lang="en-US" altLang="zh-CN" b="1" dirty="0"/>
              <a:t>The baseline scheme update the bunch system design, using the new frequency SHBs </a:t>
            </a:r>
          </a:p>
          <a:p>
            <a:pPr lvl="1"/>
            <a:r>
              <a:rPr lang="en-US" altLang="zh-CN" dirty="0"/>
              <a:t>Or develop the RF gun to replace the thermionic cathode electron gun</a:t>
            </a:r>
            <a:endParaRPr lang="en-US" dirty="0"/>
          </a:p>
        </p:txBody>
      </p:sp>
      <p:sp>
        <p:nvSpPr>
          <p:cNvPr id="4" name="Text Placeholder 3">
            <a:extLst>
              <a:ext uri="{FF2B5EF4-FFF2-40B4-BE49-F238E27FC236}">
                <a16:creationId xmlns:a16="http://schemas.microsoft.com/office/drawing/2014/main" id="{A3F36CDA-AF31-4507-8D7A-0082861A1A26}"/>
              </a:ext>
            </a:extLst>
          </p:cNvPr>
          <p:cNvSpPr>
            <a:spLocks noGrp="1"/>
          </p:cNvSpPr>
          <p:nvPr>
            <p:ph type="body" sz="quarter" idx="13"/>
          </p:nvPr>
        </p:nvSpPr>
        <p:spPr/>
        <p:txBody>
          <a:bodyPr/>
          <a:lstStyle/>
          <a:p>
            <a:r>
              <a:rPr lang="en-US" dirty="0"/>
              <a:t>Only timing</a:t>
            </a:r>
          </a:p>
        </p:txBody>
      </p:sp>
      <p:graphicFrame>
        <p:nvGraphicFramePr>
          <p:cNvPr id="5" name="Table 4">
            <a:extLst>
              <a:ext uri="{FF2B5EF4-FFF2-40B4-BE49-F238E27FC236}">
                <a16:creationId xmlns:a16="http://schemas.microsoft.com/office/drawing/2014/main" id="{F8F5C17E-F245-428A-BCC0-12AC5866D5CB}"/>
              </a:ext>
            </a:extLst>
          </p:cNvPr>
          <p:cNvGraphicFramePr>
            <a:graphicFrameLocks noGrp="1"/>
          </p:cNvGraphicFramePr>
          <p:nvPr>
            <p:extLst>
              <p:ext uri="{D42A27DB-BD31-4B8C-83A1-F6EECF244321}">
                <p14:modId xmlns:p14="http://schemas.microsoft.com/office/powerpoint/2010/main" val="746582852"/>
              </p:ext>
            </p:extLst>
          </p:nvPr>
        </p:nvGraphicFramePr>
        <p:xfrm>
          <a:off x="299101" y="2782697"/>
          <a:ext cx="11582003" cy="1684020"/>
        </p:xfrm>
        <a:graphic>
          <a:graphicData uri="http://schemas.openxmlformats.org/drawingml/2006/table">
            <a:tbl>
              <a:tblPr>
                <a:tableStyleId>{5C22544A-7EE6-4342-B048-85BDC9FD1C3A}</a:tableStyleId>
              </a:tblPr>
              <a:tblGrid>
                <a:gridCol w="2150682">
                  <a:extLst>
                    <a:ext uri="{9D8B030D-6E8A-4147-A177-3AD203B41FA5}">
                      <a16:colId xmlns:a16="http://schemas.microsoft.com/office/drawing/2014/main" val="295101306"/>
                    </a:ext>
                  </a:extLst>
                </a:gridCol>
                <a:gridCol w="1003096">
                  <a:extLst>
                    <a:ext uri="{9D8B030D-6E8A-4147-A177-3AD203B41FA5}">
                      <a16:colId xmlns:a16="http://schemas.microsoft.com/office/drawing/2014/main" val="4255516602"/>
                    </a:ext>
                  </a:extLst>
                </a:gridCol>
                <a:gridCol w="652618">
                  <a:extLst>
                    <a:ext uri="{9D8B030D-6E8A-4147-A177-3AD203B41FA5}">
                      <a16:colId xmlns:a16="http://schemas.microsoft.com/office/drawing/2014/main" val="1695394074"/>
                    </a:ext>
                  </a:extLst>
                </a:gridCol>
                <a:gridCol w="2049630">
                  <a:extLst>
                    <a:ext uri="{9D8B030D-6E8A-4147-A177-3AD203B41FA5}">
                      <a16:colId xmlns:a16="http://schemas.microsoft.com/office/drawing/2014/main" val="2174941744"/>
                    </a:ext>
                  </a:extLst>
                </a:gridCol>
                <a:gridCol w="2519878">
                  <a:extLst>
                    <a:ext uri="{9D8B030D-6E8A-4147-A177-3AD203B41FA5}">
                      <a16:colId xmlns:a16="http://schemas.microsoft.com/office/drawing/2014/main" val="3044768128"/>
                    </a:ext>
                  </a:extLst>
                </a:gridCol>
                <a:gridCol w="1783080">
                  <a:extLst>
                    <a:ext uri="{9D8B030D-6E8A-4147-A177-3AD203B41FA5}">
                      <a16:colId xmlns:a16="http://schemas.microsoft.com/office/drawing/2014/main" val="2663259135"/>
                    </a:ext>
                  </a:extLst>
                </a:gridCol>
                <a:gridCol w="1423019">
                  <a:extLst>
                    <a:ext uri="{9D8B030D-6E8A-4147-A177-3AD203B41FA5}">
                      <a16:colId xmlns:a16="http://schemas.microsoft.com/office/drawing/2014/main" val="4183107327"/>
                    </a:ext>
                  </a:extLst>
                </a:gridCol>
              </a:tblGrid>
              <a:tr h="182880">
                <a:tc>
                  <a:txBody>
                    <a:bodyPr/>
                    <a:lstStyle/>
                    <a:p>
                      <a:pPr algn="ctr" fontAlgn="b"/>
                      <a:endParaRPr lang="en-US" sz="1800" b="0" i="0" u="none" strike="noStrike">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7620" marR="7620" marT="7620" marB="0" anchor="ctr">
                    <a:lnT w="19050" cap="flat" cmpd="sng" algn="ctr">
                      <a:solidFill>
                        <a:schemeClr val="tx1"/>
                      </a:solidFill>
                      <a:prstDash val="solid"/>
                      <a:round/>
                      <a:headEnd type="none" w="med" len="med"/>
                      <a:tailEnd type="none" w="med" len="med"/>
                    </a:lnT>
                  </a:tcPr>
                </a:tc>
                <a:tc gridSpan="5">
                  <a:txBody>
                    <a:bodyPr/>
                    <a:lstStyle/>
                    <a:p>
                      <a:pPr algn="ctr" fontAlgn="b"/>
                      <a:r>
                        <a:rPr lang="en-US" sz="1800" u="none" strike="noStrike" dirty="0">
                          <a:effectLst/>
                        </a:rPr>
                        <a:t>High luminosity Z scheme @ 30MW</a:t>
                      </a:r>
                      <a:endParaRPr lang="en-US" sz="1800" b="0" i="0" u="none" strike="noStrike" dirty="0">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pPr algn="ctr" fontAlgn="b"/>
                      <a:endParaRPr lang="en-US" sz="1800" b="0" i="0" u="none" strike="noStrike">
                        <a:solidFill>
                          <a:srgbClr val="000000"/>
                        </a:solidFill>
                        <a:effectLst/>
                        <a:latin typeface="Calibri" panose="020F0502020204030204" pitchFamily="34" charset="0"/>
                      </a:endParaRPr>
                    </a:p>
                  </a:txBody>
                  <a:tcPr marL="7620" marR="7620" marT="7620" marB="0" anchor="ctr">
                    <a:lnT w="19050" cap="flat" cmpd="sng" algn="ctr">
                      <a:solidFill>
                        <a:schemeClr val="tx1"/>
                      </a:solidFill>
                      <a:prstDash val="solid"/>
                      <a:round/>
                      <a:headEnd type="none" w="med" len="med"/>
                      <a:tailEnd type="none" w="med" len="med"/>
                    </a:lnT>
                  </a:tcPr>
                </a:tc>
                <a:tc hMerge="1">
                  <a:txBody>
                    <a:bodyPr/>
                    <a:lstStyle/>
                    <a:p>
                      <a:pPr algn="ctr" fontAlgn="b"/>
                      <a:endParaRPr lang="en-US" sz="1800" b="0" i="0" u="none" strike="noStrike" dirty="0">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7392212"/>
                  </a:ext>
                </a:extLst>
              </a:tr>
              <a:tr h="182880">
                <a:tc>
                  <a:txBody>
                    <a:bodyPr/>
                    <a:lstStyle/>
                    <a:p>
                      <a:pPr algn="ctr" fontAlgn="b"/>
                      <a:endParaRPr lang="en-US" sz="1800" b="0" i="0" u="none" strike="noStrike">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dirty="0">
                          <a:effectLst/>
                        </a:rPr>
                        <a:t>200Hz </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a:effectLst/>
                        </a:rPr>
                        <a:t>Two-bunch acceleration@100Hz</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a:effectLst/>
                        </a:rPr>
                        <a:t>Two-bunch acceleration@200Hz</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a:effectLst/>
                        </a:rPr>
                        <a:t>Harmonic number</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a:effectLst/>
                        </a:rPr>
                        <a:t>comments</a:t>
                      </a:r>
                      <a:endParaRPr lang="en-US" sz="1800" b="0" i="0" u="none" strike="noStrike">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1103717"/>
                  </a:ext>
                </a:extLst>
              </a:tr>
              <a:tr h="182880">
                <a:tc rowSpan="2">
                  <a:txBody>
                    <a:bodyPr/>
                    <a:lstStyle/>
                    <a:p>
                      <a:pPr algn="ctr" fontAlgn="ctr"/>
                      <a:r>
                        <a:rPr lang="en-US" sz="1800" u="none" strike="noStrike" dirty="0">
                          <a:effectLst/>
                        </a:rPr>
                        <a:t>Based on thermionic cathode electron gun</a:t>
                      </a:r>
                      <a:endParaRPr lang="en-US" sz="1800" b="0" i="0" u="none" strike="noStrike" dirty="0">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b"/>
                      <a:r>
                        <a:rPr lang="en-US" sz="1800" u="none" strike="noStrike">
                          <a:effectLst/>
                        </a:rPr>
                        <a:t>Scheme1</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dirty="0">
                          <a:solidFill>
                            <a:srgbClr val="00B050"/>
                          </a:solidFill>
                          <a:effectLst/>
                        </a:rPr>
                        <a:t>Yes</a:t>
                      </a:r>
                      <a:endParaRPr lang="en-US" sz="1800" b="0" i="0" u="none" strike="noStrike" dirty="0">
                        <a:solidFill>
                          <a:srgbClr val="00B050"/>
                        </a:solidFill>
                        <a:effectLst/>
                        <a:latin typeface="Calibri" panose="020F0502020204030204" pitchFamily="34" charset="0"/>
                      </a:endParaRPr>
                    </a:p>
                  </a:txBody>
                  <a:tcPr marL="7620" marR="7620" marT="7620" marB="0" anchor="ctr"/>
                </a:tc>
                <a:tc>
                  <a:txBody>
                    <a:bodyPr/>
                    <a:lstStyle/>
                    <a:p>
                      <a:pPr algn="ctr"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dirty="0">
                          <a:effectLst/>
                        </a:rPr>
                        <a:t>No</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a:effectLst/>
                        </a:rPr>
                        <a:t>216805</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a:effectLst/>
                        </a:rPr>
                        <a:t>Baseline SHB</a:t>
                      </a:r>
                      <a:endParaRPr lang="en-US" sz="1800" b="0" i="0" u="none" strike="noStrike">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4033416"/>
                  </a:ext>
                </a:extLst>
              </a:tr>
              <a:tr h="182880">
                <a:tc vMerge="1">
                  <a:txBody>
                    <a:bodyPr/>
                    <a:lstStyle/>
                    <a:p>
                      <a:endParaRPr lang="en-US"/>
                    </a:p>
                  </a:txBody>
                  <a:tcPr/>
                </a:tc>
                <a:tc>
                  <a:txBody>
                    <a:bodyPr/>
                    <a:lstStyle/>
                    <a:p>
                      <a:pPr algn="ctr" fontAlgn="b"/>
                      <a:r>
                        <a:rPr lang="en-US" sz="1800" u="none" strike="noStrike">
                          <a:effectLst/>
                        </a:rPr>
                        <a:t>Scheme2</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dirty="0">
                          <a:solidFill>
                            <a:srgbClr val="00B050"/>
                          </a:solidFill>
                          <a:effectLst/>
                        </a:rPr>
                        <a:t>Yes</a:t>
                      </a:r>
                      <a:endParaRPr lang="en-US" sz="1800" b="0" i="0" u="none" strike="noStrike" dirty="0">
                        <a:solidFill>
                          <a:srgbClr val="00B050"/>
                        </a:solidFill>
                        <a:effectLst/>
                        <a:latin typeface="Calibri" panose="020F0502020204030204" pitchFamily="34" charset="0"/>
                      </a:endParaRPr>
                    </a:p>
                  </a:txBody>
                  <a:tcPr marL="7620" marR="7620" marT="7620" marB="0" anchor="ctr"/>
                </a:tc>
                <a:tc>
                  <a:txBody>
                    <a:bodyPr/>
                    <a:lstStyle/>
                    <a:p>
                      <a:pPr algn="ctr" fontAlgn="b"/>
                      <a:r>
                        <a:rPr lang="en-US" sz="1800" u="none" strike="noStrike" dirty="0">
                          <a:solidFill>
                            <a:srgbClr val="00B050"/>
                          </a:solidFill>
                          <a:effectLst/>
                        </a:rPr>
                        <a:t>Yes</a:t>
                      </a:r>
                      <a:endParaRPr lang="en-US" sz="1800" b="0" i="0" u="none" strike="noStrike" dirty="0">
                        <a:solidFill>
                          <a:srgbClr val="00B050"/>
                        </a:solidFill>
                        <a:effectLst/>
                        <a:latin typeface="Calibri" panose="020F0502020204030204" pitchFamily="34" charset="0"/>
                      </a:endParaRPr>
                    </a:p>
                  </a:txBody>
                  <a:tcPr marL="7620" marR="7620" marT="7620" marB="0" anchor="ctr"/>
                </a:tc>
                <a:tc>
                  <a:txBody>
                    <a:bodyPr/>
                    <a:lstStyle/>
                    <a:p>
                      <a:pPr algn="ctr" fontAlgn="b"/>
                      <a:r>
                        <a:rPr lang="en-US" sz="1800" u="none" strike="noStrike">
                          <a:solidFill>
                            <a:srgbClr val="00B050"/>
                          </a:solidFill>
                          <a:effectLst/>
                        </a:rPr>
                        <a:t>Yes</a:t>
                      </a:r>
                      <a:endParaRPr lang="en-US" sz="1800" b="0" i="0" u="none" strike="noStrike">
                        <a:solidFill>
                          <a:srgbClr val="00B050"/>
                        </a:solidFill>
                        <a:effectLst/>
                        <a:latin typeface="Calibri" panose="020F0502020204030204" pitchFamily="34" charset="0"/>
                      </a:endParaRPr>
                    </a:p>
                  </a:txBody>
                  <a:tcPr marL="7620" marR="7620" marT="7620" marB="0" anchor="ctr"/>
                </a:tc>
                <a:tc>
                  <a:txBody>
                    <a:bodyPr/>
                    <a:lstStyle/>
                    <a:p>
                      <a:pPr algn="ctr" fontAlgn="b"/>
                      <a:r>
                        <a:rPr lang="en-US" sz="1800" u="none" strike="noStrike">
                          <a:effectLst/>
                        </a:rPr>
                        <a:t>216845</a:t>
                      </a:r>
                      <a:endParaRPr lang="en-US" sz="1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800" u="none" strike="noStrike">
                          <a:effectLst/>
                        </a:rPr>
                        <a:t>Modified SHB</a:t>
                      </a:r>
                      <a:endParaRPr lang="en-US" sz="1800" b="0" i="0" u="none" strike="noStrike">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4280352"/>
                  </a:ext>
                </a:extLst>
              </a:tr>
              <a:tr h="182880">
                <a:tc>
                  <a:txBody>
                    <a:bodyPr/>
                    <a:lstStyle/>
                    <a:p>
                      <a:pPr algn="ctr" fontAlgn="b"/>
                      <a:r>
                        <a:rPr lang="en-US" sz="1800" u="none" strike="noStrike">
                          <a:effectLst/>
                        </a:rPr>
                        <a:t>RF gun</a:t>
                      </a:r>
                      <a:endParaRPr lang="en-US" sz="1800" b="0" i="0" u="none" strike="noStrike">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Scheme3</a:t>
                      </a:r>
                      <a:endParaRPr lang="en-US" sz="1800" b="0" i="0" u="none" strike="noStrike">
                        <a:solidFill>
                          <a:srgbClr val="000000"/>
                        </a:solidFill>
                        <a:effectLst/>
                        <a:latin typeface="Calibri" panose="020F0502020204030204" pitchFamily="34" charset="0"/>
                      </a:endParaRPr>
                    </a:p>
                  </a:txBody>
                  <a:tcPr marL="7620" marR="7620" marT="7620" marB="0" anchor="ctr">
                    <a:lnB w="19050" cap="flat" cmpd="sng" algn="ctr">
                      <a:solidFill>
                        <a:schemeClr val="tx1"/>
                      </a:solidFill>
                      <a:prstDash val="solid"/>
                      <a:round/>
                      <a:headEnd type="none" w="med" len="med"/>
                      <a:tailEnd type="none" w="med" len="med"/>
                    </a:lnB>
                  </a:tcPr>
                </a:tc>
                <a:tc>
                  <a:txBody>
                    <a:bodyPr/>
                    <a:lstStyle/>
                    <a:p>
                      <a:pPr algn="ctr" fontAlgn="b"/>
                      <a:r>
                        <a:rPr lang="en-US" sz="1800" u="none" strike="noStrike" dirty="0">
                          <a:solidFill>
                            <a:srgbClr val="00B050"/>
                          </a:solidFill>
                          <a:effectLst/>
                        </a:rPr>
                        <a:t>Yes</a:t>
                      </a:r>
                      <a:endParaRPr lang="en-US" sz="1800" b="0" i="0" u="none" strike="noStrike" dirty="0">
                        <a:solidFill>
                          <a:srgbClr val="00B050"/>
                        </a:solidFill>
                        <a:effectLst/>
                        <a:latin typeface="Calibri" panose="020F0502020204030204" pitchFamily="34" charset="0"/>
                      </a:endParaRPr>
                    </a:p>
                  </a:txBody>
                  <a:tcPr marL="7620" marR="7620" marT="7620" marB="0" anchor="ctr">
                    <a:lnB w="19050" cap="flat" cmpd="sng" algn="ctr">
                      <a:solidFill>
                        <a:schemeClr val="tx1"/>
                      </a:solidFill>
                      <a:prstDash val="solid"/>
                      <a:round/>
                      <a:headEnd type="none" w="med" len="med"/>
                      <a:tailEnd type="none" w="med" len="med"/>
                    </a:lnB>
                  </a:tcPr>
                </a:tc>
                <a:tc>
                  <a:txBody>
                    <a:bodyPr/>
                    <a:lstStyle/>
                    <a:p>
                      <a:pPr algn="ctr" fontAlgn="b"/>
                      <a:r>
                        <a:rPr lang="en-US" sz="1800" u="none" strike="noStrike" dirty="0">
                          <a:solidFill>
                            <a:srgbClr val="00B050"/>
                          </a:solidFill>
                          <a:effectLst/>
                        </a:rPr>
                        <a:t>Yes</a:t>
                      </a:r>
                      <a:endParaRPr lang="en-US" sz="1800" b="0" i="0" u="none" strike="noStrike" dirty="0">
                        <a:solidFill>
                          <a:srgbClr val="00B050"/>
                        </a:solidFill>
                        <a:effectLst/>
                        <a:latin typeface="Calibri" panose="020F0502020204030204" pitchFamily="34" charset="0"/>
                      </a:endParaRPr>
                    </a:p>
                  </a:txBody>
                  <a:tcPr marL="7620" marR="7620" marT="7620" marB="0" anchor="ctr">
                    <a:lnB w="19050" cap="flat" cmpd="sng" algn="ctr">
                      <a:solidFill>
                        <a:schemeClr val="tx1"/>
                      </a:solidFill>
                      <a:prstDash val="solid"/>
                      <a:round/>
                      <a:headEnd type="none" w="med" len="med"/>
                      <a:tailEnd type="none" w="med" len="med"/>
                    </a:lnB>
                  </a:tcPr>
                </a:tc>
                <a:tc>
                  <a:txBody>
                    <a:bodyPr/>
                    <a:lstStyle/>
                    <a:p>
                      <a:pPr algn="ctr" fontAlgn="b"/>
                      <a:r>
                        <a:rPr lang="en-US" sz="1800" u="none" strike="noStrike" dirty="0">
                          <a:solidFill>
                            <a:srgbClr val="00B050"/>
                          </a:solidFill>
                          <a:effectLst/>
                        </a:rPr>
                        <a:t>Yes</a:t>
                      </a:r>
                      <a:endParaRPr lang="en-US" sz="1800" b="0" i="0" u="none" strike="noStrike" dirty="0">
                        <a:solidFill>
                          <a:srgbClr val="00B050"/>
                        </a:solidFill>
                        <a:effectLst/>
                        <a:latin typeface="Calibri" panose="020F0502020204030204" pitchFamily="34" charset="0"/>
                      </a:endParaRPr>
                    </a:p>
                  </a:txBody>
                  <a:tcPr marL="7620" marR="7620" marT="7620" marB="0" anchor="ctr">
                    <a:lnB w="1905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216845</a:t>
                      </a:r>
                      <a:endParaRPr lang="en-US" sz="1800" b="0" i="0" u="none" strike="noStrike">
                        <a:solidFill>
                          <a:srgbClr val="000000"/>
                        </a:solidFill>
                        <a:effectLst/>
                        <a:latin typeface="Calibri" panose="020F0502020204030204" pitchFamily="34" charset="0"/>
                      </a:endParaRPr>
                    </a:p>
                  </a:txBody>
                  <a:tcPr marL="7620" marR="7620" marT="7620" marB="0" anchor="ctr">
                    <a:lnB w="1905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216844</a:t>
                      </a:r>
                      <a:endParaRPr lang="en-US" sz="1800" b="0" i="0" u="none" strike="noStrike" dirty="0">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72031"/>
                  </a:ext>
                </a:extLst>
              </a:tr>
            </a:tbl>
          </a:graphicData>
        </a:graphic>
      </p:graphicFrame>
      <p:sp>
        <p:nvSpPr>
          <p:cNvPr id="6" name="TextBox 5">
            <a:extLst>
              <a:ext uri="{FF2B5EF4-FFF2-40B4-BE49-F238E27FC236}">
                <a16:creationId xmlns:a16="http://schemas.microsoft.com/office/drawing/2014/main" id="{DBE6EEE5-F053-4E2A-B839-28A97EB74DC2}"/>
              </a:ext>
            </a:extLst>
          </p:cNvPr>
          <p:cNvSpPr txBox="1"/>
          <p:nvPr/>
        </p:nvSpPr>
        <p:spPr>
          <a:xfrm>
            <a:off x="2834640" y="5056632"/>
            <a:ext cx="7324344" cy="707886"/>
          </a:xfrm>
          <a:prstGeom prst="rect">
            <a:avLst/>
          </a:prstGeom>
          <a:noFill/>
        </p:spPr>
        <p:txBody>
          <a:bodyPr wrap="square" rtlCol="0">
            <a:spAutoFit/>
          </a:bodyPr>
          <a:lstStyle/>
          <a:p>
            <a:r>
              <a:rPr lang="en-US" sz="4000" dirty="0">
                <a:solidFill>
                  <a:srgbClr val="FF0000"/>
                </a:solidFill>
              </a:rPr>
              <a:t>Thank you for your attention!</a:t>
            </a:r>
          </a:p>
        </p:txBody>
      </p:sp>
    </p:spTree>
    <p:extLst>
      <p:ext uri="{BB962C8B-B14F-4D97-AF65-F5344CB8AC3E}">
        <p14:creationId xmlns:p14="http://schemas.microsoft.com/office/powerpoint/2010/main" val="28361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6C9C91-4DE6-4593-81AC-189A9D072304}"/>
              </a:ext>
            </a:extLst>
          </p:cNvPr>
          <p:cNvSpPr>
            <a:spLocks noGrp="1"/>
          </p:cNvSpPr>
          <p:nvPr>
            <p:ph idx="1"/>
          </p:nvPr>
        </p:nvSpPr>
        <p:spPr>
          <a:xfrm>
            <a:off x="838199" y="1209040"/>
            <a:ext cx="10734965" cy="4967923"/>
          </a:xfrm>
        </p:spPr>
        <p:txBody>
          <a:bodyPr>
            <a:normAutofit lnSpcReduction="10000"/>
          </a:bodyPr>
          <a:lstStyle/>
          <a:p>
            <a:r>
              <a:rPr lang="en-US" altLang="zh-CN" dirty="0"/>
              <a:t>CEPC is a 100km ring collider</a:t>
            </a:r>
          </a:p>
          <a:p>
            <a:pPr lvl="1"/>
            <a:r>
              <a:rPr lang="en-US" dirty="0"/>
              <a:t>Revolution time = 100km/C = 0.333ms</a:t>
            </a:r>
          </a:p>
          <a:p>
            <a:pPr lvl="1"/>
            <a:r>
              <a:rPr lang="en-US" dirty="0"/>
              <a:t>Revolution frequency </a:t>
            </a:r>
            <a:r>
              <a:rPr lang="en-US" i="1" dirty="0" err="1"/>
              <a:t>f</a:t>
            </a:r>
            <a:r>
              <a:rPr lang="en-US" i="1" baseline="-25000" dirty="0" err="1"/>
              <a:t>rev</a:t>
            </a:r>
            <a:r>
              <a:rPr lang="en-US" dirty="0"/>
              <a:t> = 3kHz</a:t>
            </a:r>
          </a:p>
          <a:p>
            <a:r>
              <a:rPr lang="en-US" dirty="0"/>
              <a:t>Linac repetition frequency is 100Hz or 200Hz</a:t>
            </a:r>
          </a:p>
          <a:p>
            <a:pPr lvl="1"/>
            <a:r>
              <a:rPr lang="en-US" dirty="0"/>
              <a:t>RF interval is 10ms or 5ms, only about 30 or 15 revolution time </a:t>
            </a:r>
          </a:p>
          <a:p>
            <a:r>
              <a:rPr lang="en-US" dirty="0"/>
              <a:t>Harmonic number </a:t>
            </a:r>
          </a:p>
          <a:p>
            <a:pPr lvl="1"/>
            <a:r>
              <a:rPr lang="en-US" i="1" dirty="0"/>
              <a:t>h</a:t>
            </a:r>
            <a:r>
              <a:rPr lang="en-US" dirty="0"/>
              <a:t>=</a:t>
            </a:r>
            <a:r>
              <a:rPr lang="en-US" i="1" dirty="0"/>
              <a:t> </a:t>
            </a:r>
            <a:r>
              <a:rPr lang="en-US" i="1" dirty="0" err="1"/>
              <a:t>f</a:t>
            </a:r>
            <a:r>
              <a:rPr lang="en-US" i="1" baseline="-25000" dirty="0" err="1"/>
              <a:t>rf</a:t>
            </a:r>
            <a:r>
              <a:rPr lang="en-US" i="1" baseline="-25000" dirty="0"/>
              <a:t> </a:t>
            </a:r>
            <a:r>
              <a:rPr lang="en-US" i="1" dirty="0"/>
              <a:t>/ </a:t>
            </a:r>
            <a:r>
              <a:rPr lang="en-US" i="1" dirty="0" err="1"/>
              <a:t>f</a:t>
            </a:r>
            <a:r>
              <a:rPr lang="en-US" i="1" baseline="-25000" dirty="0" err="1"/>
              <a:t>rev</a:t>
            </a:r>
            <a:r>
              <a:rPr lang="en-US" i="1" baseline="-25000" dirty="0"/>
              <a:t> </a:t>
            </a:r>
          </a:p>
          <a:p>
            <a:pPr lvl="1"/>
            <a:r>
              <a:rPr lang="en-US" dirty="0"/>
              <a:t>Maximum bunch number</a:t>
            </a:r>
          </a:p>
          <a:p>
            <a:r>
              <a:rPr lang="en-US" altLang="zh-CN" dirty="0"/>
              <a:t>Frequency lock</a:t>
            </a:r>
          </a:p>
          <a:p>
            <a:pPr lvl="1"/>
            <a:r>
              <a:rPr lang="en-US" altLang="zh-CN" i="1" dirty="0" err="1"/>
              <a:t>f</a:t>
            </a:r>
            <a:r>
              <a:rPr lang="en-US" altLang="zh-CN" i="1" baseline="-25000" dirty="0" err="1"/>
              <a:t>cm</a:t>
            </a:r>
            <a:r>
              <a:rPr lang="en-US" altLang="zh-CN" i="1" baseline="-25000" dirty="0"/>
              <a:t>  </a:t>
            </a:r>
            <a:r>
              <a:rPr lang="en-US" altLang="zh-CN" i="1" dirty="0"/>
              <a:t>as common frequency</a:t>
            </a:r>
          </a:p>
          <a:p>
            <a:pPr lvl="1"/>
            <a:r>
              <a:rPr lang="en-US" altLang="zh-CN" i="1" dirty="0" err="1"/>
              <a:t>f</a:t>
            </a:r>
            <a:r>
              <a:rPr lang="en-US" altLang="zh-CN" i="1" baseline="-25000" dirty="0" err="1"/>
              <a:t>Linac</a:t>
            </a:r>
            <a:r>
              <a:rPr lang="en-US" altLang="zh-CN" i="1" dirty="0"/>
              <a:t>=m*</a:t>
            </a:r>
            <a:r>
              <a:rPr lang="en-US" altLang="zh-CN" i="1" dirty="0" err="1"/>
              <a:t>f</a:t>
            </a:r>
            <a:r>
              <a:rPr lang="en-US" altLang="zh-CN" i="1" baseline="-25000" dirty="0" err="1"/>
              <a:t>cm</a:t>
            </a:r>
            <a:endParaRPr lang="en-US" altLang="zh-CN" i="1" baseline="-25000" dirty="0"/>
          </a:p>
          <a:p>
            <a:pPr lvl="1"/>
            <a:r>
              <a:rPr lang="en-US" altLang="zh-CN" i="1" dirty="0" err="1"/>
              <a:t>f</a:t>
            </a:r>
            <a:r>
              <a:rPr lang="en-US" altLang="zh-CN" i="1" baseline="-25000" dirty="0" err="1"/>
              <a:t>Booster</a:t>
            </a:r>
            <a:r>
              <a:rPr lang="en-US" altLang="zh-CN" i="1" dirty="0"/>
              <a:t>=n*</a:t>
            </a:r>
            <a:r>
              <a:rPr lang="en-US" altLang="zh-CN" i="1" dirty="0" err="1"/>
              <a:t>f</a:t>
            </a:r>
            <a:r>
              <a:rPr lang="en-US" altLang="zh-CN" i="1" baseline="-25000" dirty="0" err="1"/>
              <a:t>cm</a:t>
            </a:r>
            <a:endParaRPr lang="en-US" baseline="-25000" dirty="0"/>
          </a:p>
          <a:p>
            <a:pPr lvl="1"/>
            <a:r>
              <a:rPr lang="en-US" altLang="zh-CN" i="1" dirty="0" err="1"/>
              <a:t>f</a:t>
            </a:r>
            <a:r>
              <a:rPr lang="en-US" altLang="zh-CN" i="1" baseline="-25000" dirty="0" err="1"/>
              <a:t>Ring</a:t>
            </a:r>
            <a:r>
              <a:rPr lang="en-US" altLang="zh-CN" i="1" dirty="0"/>
              <a:t>=k*</a:t>
            </a:r>
            <a:r>
              <a:rPr lang="en-US" altLang="zh-CN" i="1" dirty="0" err="1"/>
              <a:t>f</a:t>
            </a:r>
            <a:r>
              <a:rPr lang="en-US" altLang="zh-CN" i="1" baseline="-25000" dirty="0" err="1"/>
              <a:t>cm</a:t>
            </a:r>
            <a:endParaRPr lang="en-US" baseline="-25000" dirty="0"/>
          </a:p>
          <a:p>
            <a:pPr lvl="1"/>
            <a:endParaRPr lang="en-US" baseline="-25000" dirty="0"/>
          </a:p>
        </p:txBody>
      </p:sp>
      <p:sp>
        <p:nvSpPr>
          <p:cNvPr id="2" name="Title 1">
            <a:extLst>
              <a:ext uri="{FF2B5EF4-FFF2-40B4-BE49-F238E27FC236}">
                <a16:creationId xmlns:a16="http://schemas.microsoft.com/office/drawing/2014/main" id="{D71BED12-765E-4081-BFEE-28722ACF2E34}"/>
              </a:ext>
            </a:extLst>
          </p:cNvPr>
          <p:cNvSpPr>
            <a:spLocks noGrp="1"/>
          </p:cNvSpPr>
          <p:nvPr>
            <p:ph type="title"/>
          </p:nvPr>
        </p:nvSpPr>
        <p:spPr/>
        <p:txBody>
          <a:bodyPr/>
          <a:lstStyle/>
          <a:p>
            <a:r>
              <a:rPr lang="en-US" altLang="zh-CN" dirty="0"/>
              <a:t>Background</a:t>
            </a:r>
            <a:endParaRPr lang="en-US" dirty="0"/>
          </a:p>
        </p:txBody>
      </p:sp>
      <p:sp>
        <p:nvSpPr>
          <p:cNvPr id="4" name="Text Placeholder 3">
            <a:extLst>
              <a:ext uri="{FF2B5EF4-FFF2-40B4-BE49-F238E27FC236}">
                <a16:creationId xmlns:a16="http://schemas.microsoft.com/office/drawing/2014/main" id="{4BBAFD16-30B8-4609-A33E-3ED8EC348E8B}"/>
              </a:ext>
            </a:extLst>
          </p:cNvPr>
          <p:cNvSpPr>
            <a:spLocks noGrp="1"/>
          </p:cNvSpPr>
          <p:nvPr>
            <p:ph type="body" sz="quarter" idx="13"/>
          </p:nvPr>
        </p:nvSpPr>
        <p:spPr/>
        <p:txBody>
          <a:bodyPr/>
          <a:lstStyle/>
          <a:p>
            <a:endParaRPr lang="en-US" dirty="0"/>
          </a:p>
        </p:txBody>
      </p:sp>
      <p:grpSp>
        <p:nvGrpSpPr>
          <p:cNvPr id="5" name="Group 4">
            <a:extLst>
              <a:ext uri="{FF2B5EF4-FFF2-40B4-BE49-F238E27FC236}">
                <a16:creationId xmlns:a16="http://schemas.microsoft.com/office/drawing/2014/main" id="{4B72EABF-F4C2-4578-BEDF-EEA562709D6A}"/>
              </a:ext>
            </a:extLst>
          </p:cNvPr>
          <p:cNvGrpSpPr/>
          <p:nvPr/>
        </p:nvGrpSpPr>
        <p:grpSpPr>
          <a:xfrm>
            <a:off x="4837176" y="3456432"/>
            <a:ext cx="7217664" cy="2964209"/>
            <a:chOff x="4837176" y="3456432"/>
            <a:chExt cx="7217664" cy="2964209"/>
          </a:xfrm>
        </p:grpSpPr>
        <p:pic>
          <p:nvPicPr>
            <p:cNvPr id="16" name="Picture 15">
              <a:extLst>
                <a:ext uri="{FF2B5EF4-FFF2-40B4-BE49-F238E27FC236}">
                  <a16:creationId xmlns:a16="http://schemas.microsoft.com/office/drawing/2014/main" id="{FB12548E-0170-4902-B84B-4DC034459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176" y="3766310"/>
              <a:ext cx="7217664" cy="2654331"/>
            </a:xfrm>
            <a:prstGeom prst="rect">
              <a:avLst/>
            </a:prstGeom>
            <a:ln>
              <a:noFill/>
            </a:ln>
            <a:effectLst>
              <a:outerShdw blurRad="292100" dist="139700" dir="2700000" algn="tl" rotWithShape="0">
                <a:srgbClr val="333333">
                  <a:alpha val="65000"/>
                </a:srgbClr>
              </a:outerShdw>
            </a:effectLst>
          </p:spPr>
        </p:pic>
        <p:cxnSp>
          <p:nvCxnSpPr>
            <p:cNvPr id="13" name="Straight Arrow Connector 12">
              <a:extLst>
                <a:ext uri="{FF2B5EF4-FFF2-40B4-BE49-F238E27FC236}">
                  <a16:creationId xmlns:a16="http://schemas.microsoft.com/office/drawing/2014/main" id="{20A3A545-3623-43A0-ACED-E391AB0DFAE8}"/>
                </a:ext>
              </a:extLst>
            </p:cNvPr>
            <p:cNvCxnSpPr/>
            <p:nvPr/>
          </p:nvCxnSpPr>
          <p:spPr>
            <a:xfrm>
              <a:off x="5623560" y="3456432"/>
              <a:ext cx="0" cy="4480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018AFB9-43F0-4F91-9DC7-EC7FFFD7EAFC}"/>
                </a:ext>
              </a:extLst>
            </p:cNvPr>
            <p:cNvCxnSpPr/>
            <p:nvPr/>
          </p:nvCxnSpPr>
          <p:spPr>
            <a:xfrm>
              <a:off x="10283952" y="3471672"/>
              <a:ext cx="0" cy="4480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584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1000"/>
                                        <p:tgtEl>
                                          <p:spTgt spid="3">
                                            <p:txEl>
                                              <p:pRg st="9" end="9"/>
                                            </p:txEl>
                                          </p:spTgt>
                                        </p:tgtEl>
                                      </p:cBhvr>
                                    </p:animEffect>
                                    <p:anim calcmode="lin" valueType="num">
                                      <p:cBhvr>
                                        <p:cTn id="3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1000"/>
                                        <p:tgtEl>
                                          <p:spTgt spid="3">
                                            <p:txEl>
                                              <p:pRg st="10" end="10"/>
                                            </p:txEl>
                                          </p:spTgt>
                                        </p:tgtEl>
                                      </p:cBhvr>
                                    </p:animEffect>
                                    <p:anim calcmode="lin" valueType="num">
                                      <p:cBhvr>
                                        <p:cTn id="4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1000"/>
                                        <p:tgtEl>
                                          <p:spTgt spid="3">
                                            <p:txEl>
                                              <p:pRg st="11" end="11"/>
                                            </p:txEl>
                                          </p:spTgt>
                                        </p:tgtEl>
                                      </p:cBhvr>
                                    </p:animEffect>
                                    <p:anim calcmode="lin" valueType="num">
                                      <p:cBhvr>
                                        <p:cTn id="4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1000"/>
                                        <p:tgtEl>
                                          <p:spTgt spid="3">
                                            <p:txEl>
                                              <p:pRg st="12" end="12"/>
                                            </p:txEl>
                                          </p:spTgt>
                                        </p:tgtEl>
                                      </p:cBhvr>
                                    </p:animEffect>
                                    <p:anim calcmode="lin" valueType="num">
                                      <p:cBhvr>
                                        <p:cTn id="5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fill="hold"/>
                                        <p:tgtEl>
                                          <p:spTgt spid="5"/>
                                        </p:tgtEl>
                                        <p:attrNameLst>
                                          <p:attrName>ppt_x</p:attrName>
                                        </p:attrNameLst>
                                      </p:cBhvr>
                                      <p:tavLst>
                                        <p:tav tm="0">
                                          <p:val>
                                            <p:strVal val="#ppt_x"/>
                                          </p:val>
                                        </p:tav>
                                        <p:tav tm="100000">
                                          <p:val>
                                            <p:strVal val="#ppt_x"/>
                                          </p:val>
                                        </p:tav>
                                      </p:tavLst>
                                    </p:anim>
                                    <p:anim calcmode="lin" valueType="num">
                                      <p:cBhvr additive="base">
                                        <p:cTn id="5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DA1F-6BEA-4CEE-A454-83D2483B7673}"/>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B6747980-67F1-4333-AAFD-69E1B39D6C98}"/>
              </a:ext>
            </a:extLst>
          </p:cNvPr>
          <p:cNvSpPr>
            <a:spLocks noGrp="1"/>
          </p:cNvSpPr>
          <p:nvPr>
            <p:ph idx="1"/>
          </p:nvPr>
        </p:nvSpPr>
        <p:spPr>
          <a:xfrm>
            <a:off x="838200" y="1209040"/>
            <a:ext cx="10975848" cy="1579879"/>
          </a:xfrm>
        </p:spPr>
        <p:txBody>
          <a:bodyPr>
            <a:normAutofit fontScale="92500"/>
          </a:bodyPr>
          <a:lstStyle/>
          <a:p>
            <a:r>
              <a:rPr lang="en-US" dirty="0"/>
              <a:t>High luminosity Z scheme @30MW need more bunch number</a:t>
            </a:r>
          </a:p>
          <a:p>
            <a:pPr lvl="1"/>
            <a:r>
              <a:rPr lang="en-US" dirty="0"/>
              <a:t>Minimum bunch number per second of Linac should be larger than </a:t>
            </a:r>
            <a:br>
              <a:rPr lang="en-US" dirty="0"/>
            </a:br>
            <a:r>
              <a:rPr lang="en-US" dirty="0"/>
              <a:t>11920/((153-10)/2) ≈168, which is larger than the repetition frequency of Linac(100Hz) </a:t>
            </a:r>
          </a:p>
          <a:p>
            <a:pPr lvl="1"/>
            <a:r>
              <a:rPr lang="en-US" dirty="0"/>
              <a:t>Need speed up the Linac injection </a:t>
            </a:r>
          </a:p>
          <a:p>
            <a:pPr lvl="1"/>
            <a:endParaRPr lang="en-US" dirty="0"/>
          </a:p>
        </p:txBody>
      </p:sp>
      <p:sp>
        <p:nvSpPr>
          <p:cNvPr id="4" name="Text Placeholder 3">
            <a:extLst>
              <a:ext uri="{FF2B5EF4-FFF2-40B4-BE49-F238E27FC236}">
                <a16:creationId xmlns:a16="http://schemas.microsoft.com/office/drawing/2014/main" id="{408646F0-9764-4CDD-AA9B-4517AFBDBD5E}"/>
              </a:ext>
            </a:extLst>
          </p:cNvPr>
          <p:cNvSpPr>
            <a:spLocks noGrp="1"/>
          </p:cNvSpPr>
          <p:nvPr>
            <p:ph type="body" sz="quarter" idx="13"/>
          </p:nvPr>
        </p:nvSpPr>
        <p:spPr/>
        <p:txBody>
          <a:bodyPr/>
          <a:lstStyle/>
          <a:p>
            <a:r>
              <a:rPr lang="en-US" dirty="0"/>
              <a:t>Requirement</a:t>
            </a:r>
          </a:p>
        </p:txBody>
      </p:sp>
      <p:graphicFrame>
        <p:nvGraphicFramePr>
          <p:cNvPr id="6" name="Table 5">
            <a:extLst>
              <a:ext uri="{FF2B5EF4-FFF2-40B4-BE49-F238E27FC236}">
                <a16:creationId xmlns:a16="http://schemas.microsoft.com/office/drawing/2014/main" id="{AD90BA93-0CA0-4240-B173-5BDFD2C92CC8}"/>
              </a:ext>
            </a:extLst>
          </p:cNvPr>
          <p:cNvGraphicFramePr>
            <a:graphicFrameLocks noGrp="1"/>
          </p:cNvGraphicFramePr>
          <p:nvPr>
            <p:extLst>
              <p:ext uri="{D42A27DB-BD31-4B8C-83A1-F6EECF244321}">
                <p14:modId xmlns:p14="http://schemas.microsoft.com/office/powerpoint/2010/main" val="3616778526"/>
              </p:ext>
            </p:extLst>
          </p:nvPr>
        </p:nvGraphicFramePr>
        <p:xfrm>
          <a:off x="539242" y="2916936"/>
          <a:ext cx="11139101" cy="3246230"/>
        </p:xfrm>
        <a:graphic>
          <a:graphicData uri="http://schemas.openxmlformats.org/drawingml/2006/table">
            <a:tbl>
              <a:tblPr>
                <a:tableStyleId>{5C22544A-7EE6-4342-B048-85BDC9FD1C3A}</a:tableStyleId>
              </a:tblPr>
              <a:tblGrid>
                <a:gridCol w="2946641">
                  <a:extLst>
                    <a:ext uri="{9D8B030D-6E8A-4147-A177-3AD203B41FA5}">
                      <a16:colId xmlns:a16="http://schemas.microsoft.com/office/drawing/2014/main" val="2002199036"/>
                    </a:ext>
                  </a:extLst>
                </a:gridCol>
                <a:gridCol w="610629">
                  <a:extLst>
                    <a:ext uri="{9D8B030D-6E8A-4147-A177-3AD203B41FA5}">
                      <a16:colId xmlns:a16="http://schemas.microsoft.com/office/drawing/2014/main" val="1228580601"/>
                    </a:ext>
                  </a:extLst>
                </a:gridCol>
                <a:gridCol w="776749">
                  <a:extLst>
                    <a:ext uri="{9D8B030D-6E8A-4147-A177-3AD203B41FA5}">
                      <a16:colId xmlns:a16="http://schemas.microsoft.com/office/drawing/2014/main" val="793002586"/>
                    </a:ext>
                  </a:extLst>
                </a:gridCol>
                <a:gridCol w="972089">
                  <a:extLst>
                    <a:ext uri="{9D8B030D-6E8A-4147-A177-3AD203B41FA5}">
                      <a16:colId xmlns:a16="http://schemas.microsoft.com/office/drawing/2014/main" val="3494274865"/>
                    </a:ext>
                  </a:extLst>
                </a:gridCol>
                <a:gridCol w="972088">
                  <a:extLst>
                    <a:ext uri="{9D8B030D-6E8A-4147-A177-3AD203B41FA5}">
                      <a16:colId xmlns:a16="http://schemas.microsoft.com/office/drawing/2014/main" val="1471561466"/>
                    </a:ext>
                  </a:extLst>
                </a:gridCol>
                <a:gridCol w="972089">
                  <a:extLst>
                    <a:ext uri="{9D8B030D-6E8A-4147-A177-3AD203B41FA5}">
                      <a16:colId xmlns:a16="http://schemas.microsoft.com/office/drawing/2014/main" val="1096157021"/>
                    </a:ext>
                  </a:extLst>
                </a:gridCol>
                <a:gridCol w="972088">
                  <a:extLst>
                    <a:ext uri="{9D8B030D-6E8A-4147-A177-3AD203B41FA5}">
                      <a16:colId xmlns:a16="http://schemas.microsoft.com/office/drawing/2014/main" val="1413262965"/>
                    </a:ext>
                  </a:extLst>
                </a:gridCol>
                <a:gridCol w="972552">
                  <a:extLst>
                    <a:ext uri="{9D8B030D-6E8A-4147-A177-3AD203B41FA5}">
                      <a16:colId xmlns:a16="http://schemas.microsoft.com/office/drawing/2014/main" val="1312330180"/>
                    </a:ext>
                  </a:extLst>
                </a:gridCol>
                <a:gridCol w="972088">
                  <a:extLst>
                    <a:ext uri="{9D8B030D-6E8A-4147-A177-3AD203B41FA5}">
                      <a16:colId xmlns:a16="http://schemas.microsoft.com/office/drawing/2014/main" val="1076507923"/>
                    </a:ext>
                  </a:extLst>
                </a:gridCol>
                <a:gridCol w="972088">
                  <a:extLst>
                    <a:ext uri="{9D8B030D-6E8A-4147-A177-3AD203B41FA5}">
                      <a16:colId xmlns:a16="http://schemas.microsoft.com/office/drawing/2014/main" val="151201187"/>
                    </a:ext>
                  </a:extLst>
                </a:gridCol>
              </a:tblGrid>
              <a:tr h="347965">
                <a:tc gridSpan="2">
                  <a:txBody>
                    <a:bodyPr/>
                    <a:lstStyle/>
                    <a:p>
                      <a:pPr algn="ctr"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algn="ctr" fontAlgn="ctr"/>
                      <a:r>
                        <a:rPr lang="en-US" sz="1600" u="none" strike="noStrike" dirty="0">
                          <a:effectLst/>
                        </a:rPr>
                        <a:t>ttbar</a:t>
                      </a:r>
                      <a:endParaRPr lang="en-US" sz="1600" b="0" i="0" u="none" strike="noStrike" dirty="0">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algn="ctr" fontAlgn="ctr"/>
                      <a:r>
                        <a:rPr lang="en-US" sz="1600" u="none" strike="noStrike" dirty="0">
                          <a:effectLst/>
                        </a:rPr>
                        <a:t>Higgs</a:t>
                      </a:r>
                      <a:endParaRPr lang="en-US" sz="1600" b="0" i="0" u="none" strike="noStrike" dirty="0">
                        <a:solidFill>
                          <a:srgbClr val="000000"/>
                        </a:solidFill>
                        <a:effectLst/>
                        <a:latin typeface="Calibri" panose="020F0502020204030204" pitchFamily="34" charset="0"/>
                      </a:endParaRPr>
                    </a:p>
                  </a:txBody>
                  <a:tcPr marL="7620" marR="7620" marT="7620" marB="0" anchor="ctr">
                    <a:lnT w="1905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algn="ctr" fontAlgn="ctr"/>
                      <a:r>
                        <a:rPr lang="en-US" sz="1600" u="none" strike="noStrike">
                          <a:effectLst/>
                        </a:rPr>
                        <a:t>W</a:t>
                      </a:r>
                      <a:endParaRPr lang="en-US" sz="1600" b="0" i="0" u="none" strike="noStrike">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algn="ctr" fontAlgn="ctr"/>
                      <a:r>
                        <a:rPr lang="en-US" sz="1600" u="none" strike="noStrike">
                          <a:effectLst/>
                        </a:rPr>
                        <a:t>Z</a:t>
                      </a:r>
                      <a:endParaRPr lang="en-US" sz="1600" b="0" i="0" u="none" strike="noStrike">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4080859794"/>
                  </a:ext>
                </a:extLst>
              </a:tr>
              <a:tr h="411588">
                <a:tc>
                  <a:txBody>
                    <a:bodyPr/>
                    <a:lstStyle/>
                    <a:p>
                      <a:pPr algn="l" rtl="0" fontAlgn="ctr"/>
                      <a:r>
                        <a:rPr lang="en-US" sz="1600" u="none" strike="noStrike">
                          <a:effectLst/>
                        </a:rPr>
                        <a:t>SR power /beam </a:t>
                      </a:r>
                      <a:endParaRPr lang="en-US" sz="1600" b="1" i="0" u="none" strike="noStrike">
                        <a:solidFill>
                          <a:srgbClr val="FF0000"/>
                        </a:solidFill>
                        <a:effectLst/>
                        <a:latin typeface="Times New Roman" panose="02020603050405020304" pitchFamily="18"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ctr"/>
                      <a:r>
                        <a:rPr lang="en-US" sz="1600" u="none" strike="noStrike">
                          <a:effectLst/>
                        </a:rPr>
                        <a:t>MW</a:t>
                      </a:r>
                      <a:endParaRPr lang="en-US" sz="1600" b="0" i="0" u="none" strike="noStrike">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tc>
                  <a:txBody>
                    <a:bodyPr/>
                    <a:lstStyle/>
                    <a:p>
                      <a:pPr algn="ctr" fontAlgn="ctr"/>
                      <a:r>
                        <a:rPr lang="en-US" sz="1600" u="none" strike="noStrike" dirty="0">
                          <a:effectLst/>
                        </a:rPr>
                        <a:t>30</a:t>
                      </a:r>
                      <a:endParaRPr lang="en-US" sz="1600" b="0" i="0" u="none" strike="noStrike" dirty="0">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ctr"/>
                      <a:r>
                        <a:rPr lang="en-US" sz="1600" u="none" strike="noStrike" dirty="0">
                          <a:effectLst/>
                        </a:rPr>
                        <a:t>50</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30</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50</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30</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50</a:t>
                      </a:r>
                      <a:endParaRPr lang="en-US" sz="1600" b="0" i="0" u="none" strike="noStrike">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tc>
                  <a:txBody>
                    <a:bodyPr/>
                    <a:lstStyle/>
                    <a:p>
                      <a:pPr algn="ctr" fontAlgn="ctr"/>
                      <a:r>
                        <a:rPr lang="en-US" sz="1600" u="none" strike="noStrike">
                          <a:effectLst/>
                        </a:rPr>
                        <a:t>30</a:t>
                      </a:r>
                      <a:endParaRPr lang="en-US" sz="1600" b="0" i="0" u="none" strike="noStrike">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ctr"/>
                      <a:r>
                        <a:rPr lang="en-US" sz="1600" u="none" strike="noStrike" dirty="0">
                          <a:solidFill>
                            <a:schemeClr val="bg1">
                              <a:lumMod val="65000"/>
                            </a:schemeClr>
                          </a:solidFill>
                          <a:effectLst/>
                        </a:rPr>
                        <a:t>50</a:t>
                      </a:r>
                      <a:endParaRPr lang="en-US" sz="1600" b="0" i="0" u="none" strike="noStrike" dirty="0">
                        <a:solidFill>
                          <a:schemeClr val="bg1">
                            <a:lumMod val="65000"/>
                          </a:schemeClr>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47083516"/>
                  </a:ext>
                </a:extLst>
              </a:tr>
              <a:tr h="411588">
                <a:tc>
                  <a:txBody>
                    <a:bodyPr/>
                    <a:lstStyle/>
                    <a:p>
                      <a:pPr algn="just" fontAlgn="ctr"/>
                      <a:r>
                        <a:rPr lang="en-US" sz="1600" u="none" strike="noStrike">
                          <a:effectLst/>
                        </a:rPr>
                        <a:t>Bunch number</a:t>
                      </a:r>
                      <a:endParaRPr lang="en-US" sz="1600" b="0" i="0" u="none" strike="noStrike">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ctr"/>
                      <a:r>
                        <a:rPr lang="en-US" sz="1600" u="none" strike="noStrike">
                          <a:effectLst/>
                        </a:rPr>
                        <a:t>/</a:t>
                      </a:r>
                      <a:endParaRPr lang="en-US" sz="1600" b="0" i="0" u="none" strike="noStrike">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tc>
                  <a:txBody>
                    <a:bodyPr/>
                    <a:lstStyle/>
                    <a:p>
                      <a:pPr algn="ctr" fontAlgn="ctr"/>
                      <a:r>
                        <a:rPr lang="en-US" sz="1600" u="none" strike="noStrike" dirty="0">
                          <a:effectLst/>
                        </a:rPr>
                        <a:t>37</a:t>
                      </a:r>
                      <a:endParaRPr lang="en-US" sz="1600" b="0" i="0" u="none" strike="noStrike" dirty="0">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ctr"/>
                      <a:r>
                        <a:rPr lang="en-US" sz="1600" u="none" strike="noStrike" dirty="0">
                          <a:effectLst/>
                        </a:rPr>
                        <a:t>58</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240</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415</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1230</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2162</a:t>
                      </a:r>
                      <a:endParaRPr lang="en-US" sz="1600" b="0" i="0" u="none" strike="noStrike">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tc>
                  <a:txBody>
                    <a:bodyPr/>
                    <a:lstStyle/>
                    <a:p>
                      <a:pPr algn="ctr" fontAlgn="ctr"/>
                      <a:r>
                        <a:rPr lang="en-US" sz="1600" b="1" u="none" strike="noStrike" dirty="0">
                          <a:solidFill>
                            <a:srgbClr val="FF0000"/>
                          </a:solidFill>
                          <a:effectLst/>
                        </a:rPr>
                        <a:t>11920</a:t>
                      </a:r>
                      <a:endParaRPr lang="en-US" sz="1600" b="1" i="0" u="none" strike="noStrike" dirty="0">
                        <a:solidFill>
                          <a:srgbClr val="FF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ctr"/>
                      <a:r>
                        <a:rPr lang="en-US" sz="1600" b="1" u="none" strike="noStrike" dirty="0">
                          <a:solidFill>
                            <a:schemeClr val="bg1">
                              <a:lumMod val="65000"/>
                            </a:schemeClr>
                          </a:solidFill>
                          <a:effectLst/>
                        </a:rPr>
                        <a:t>19912</a:t>
                      </a:r>
                      <a:endParaRPr lang="en-US" sz="1600" b="1" i="0" u="none" strike="noStrike" dirty="0">
                        <a:solidFill>
                          <a:schemeClr val="bg1">
                            <a:lumMod val="65000"/>
                          </a:schemeClr>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14974831"/>
                  </a:ext>
                </a:extLst>
              </a:tr>
              <a:tr h="411588">
                <a:tc>
                  <a:txBody>
                    <a:bodyPr/>
                    <a:lstStyle/>
                    <a:p>
                      <a:pPr algn="just" fontAlgn="ctr"/>
                      <a:r>
                        <a:rPr lang="en-US" sz="1600" u="none" strike="noStrike">
                          <a:effectLst/>
                        </a:rPr>
                        <a:t>Train number</a:t>
                      </a:r>
                      <a:endParaRPr lang="en-US" sz="1600" b="0" i="0" u="none" strike="noStrike">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ctr"/>
                      <a:r>
                        <a:rPr lang="en-US" sz="1600" u="none" strike="noStrike">
                          <a:effectLst/>
                        </a:rPr>
                        <a:t>/</a:t>
                      </a:r>
                      <a:endParaRPr lang="en-US" sz="1600" b="0" i="0" u="none" strike="noStrike">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tc>
                  <a:txBody>
                    <a:bodyPr/>
                    <a:lstStyle/>
                    <a:p>
                      <a:pPr algn="ctr" fontAlgn="ctr"/>
                      <a:r>
                        <a:rPr lang="en-US" sz="1600" u="none" strike="noStrike">
                          <a:effectLst/>
                        </a:rPr>
                        <a:t>37</a:t>
                      </a:r>
                      <a:endParaRPr lang="en-US" sz="1600" b="0" i="0" u="none" strike="noStrike">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ctr"/>
                      <a:r>
                        <a:rPr lang="en-US" sz="1600" u="none" strike="noStrike" dirty="0">
                          <a:effectLst/>
                        </a:rPr>
                        <a:t>58</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240</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415</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1230</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2162</a:t>
                      </a:r>
                      <a:endParaRPr lang="en-US" sz="1600" b="0" i="0" u="none" strike="noStrike">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tc>
                  <a:txBody>
                    <a:bodyPr/>
                    <a:lstStyle/>
                    <a:p>
                      <a:pPr algn="ctr" fontAlgn="ctr"/>
                      <a:r>
                        <a:rPr lang="en-US" sz="1600" u="none" strike="noStrike" dirty="0">
                          <a:effectLst/>
                        </a:rPr>
                        <a:t>149</a:t>
                      </a:r>
                      <a:endParaRPr lang="en-US" sz="1600" b="0" i="0" u="none" strike="noStrike" dirty="0">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ctr"/>
                      <a:r>
                        <a:rPr lang="en-US" sz="1600" u="none" strike="noStrike" dirty="0">
                          <a:solidFill>
                            <a:schemeClr val="bg1">
                              <a:lumMod val="65000"/>
                            </a:schemeClr>
                          </a:solidFill>
                          <a:effectLst/>
                        </a:rPr>
                        <a:t>152</a:t>
                      </a:r>
                      <a:endParaRPr lang="en-US" sz="1600" b="0" i="0" u="none" strike="noStrike" dirty="0">
                        <a:solidFill>
                          <a:schemeClr val="bg1">
                            <a:lumMod val="65000"/>
                          </a:schemeClr>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05211076"/>
                  </a:ext>
                </a:extLst>
              </a:tr>
              <a:tr h="411588">
                <a:tc>
                  <a:txBody>
                    <a:bodyPr/>
                    <a:lstStyle/>
                    <a:p>
                      <a:pPr algn="just" fontAlgn="ctr"/>
                      <a:r>
                        <a:rPr lang="en-US" sz="1600" u="none" strike="noStrike">
                          <a:effectLst/>
                        </a:rPr>
                        <a:t>Bunch number/train</a:t>
                      </a:r>
                      <a:endParaRPr lang="en-US" sz="1600" b="0" i="0" u="none" strike="noStrike">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ctr"/>
                      <a:r>
                        <a:rPr lang="en-US" sz="1600" u="none" strike="noStrike">
                          <a:effectLst/>
                        </a:rPr>
                        <a:t>/</a:t>
                      </a:r>
                      <a:endParaRPr lang="en-US" sz="1600" b="0" i="0" u="none" strike="noStrike">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tc>
                  <a:txBody>
                    <a:bodyPr/>
                    <a:lstStyle/>
                    <a:p>
                      <a:pPr algn="ctr" fontAlgn="ctr"/>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ctr"/>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tc>
                  <a:txBody>
                    <a:bodyPr/>
                    <a:lstStyle/>
                    <a:p>
                      <a:pPr algn="ctr" fontAlgn="ctr"/>
                      <a:r>
                        <a:rPr lang="en-US" sz="1600" u="none" strike="noStrike">
                          <a:effectLst/>
                        </a:rPr>
                        <a:t>80</a:t>
                      </a:r>
                      <a:endParaRPr lang="en-US" sz="1600" b="0" i="0" u="none" strike="noStrike">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ctr"/>
                      <a:r>
                        <a:rPr lang="en-US" sz="1600" u="none" strike="noStrike" dirty="0">
                          <a:solidFill>
                            <a:schemeClr val="bg1">
                              <a:lumMod val="65000"/>
                            </a:schemeClr>
                          </a:solidFill>
                          <a:effectLst/>
                        </a:rPr>
                        <a:t>131</a:t>
                      </a:r>
                      <a:endParaRPr lang="en-US" sz="1600" b="0" i="0" u="none" strike="noStrike" dirty="0">
                        <a:solidFill>
                          <a:schemeClr val="bg1">
                            <a:lumMod val="65000"/>
                          </a:schemeClr>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15340584"/>
                  </a:ext>
                </a:extLst>
              </a:tr>
              <a:tr h="411588">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Interval for top up* </a:t>
                      </a: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ctr"/>
                      <a:r>
                        <a:rPr lang="en-US" sz="1600" b="0" i="0" u="none" strike="noStrike" dirty="0">
                          <a:solidFill>
                            <a:srgbClr val="000000"/>
                          </a:solidFill>
                          <a:effectLst/>
                          <a:latin typeface="Calibri" panose="020F0502020204030204" pitchFamily="34" charset="0"/>
                        </a:rPr>
                        <a:t>s</a:t>
                      </a:r>
                    </a:p>
                  </a:txBody>
                  <a:tcPr marL="7620" marR="7620" marT="7620" marB="0" anchor="ctr">
                    <a:lnR w="1905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0000"/>
                          </a:solidFill>
                          <a:effectLst/>
                          <a:latin typeface="Calibri" panose="020F0502020204030204" pitchFamily="34" charset="0"/>
                        </a:rPr>
                        <a:t>65</a:t>
                      </a: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38</a:t>
                      </a:r>
                    </a:p>
                  </a:txBody>
                  <a:tcPr marL="7620" marR="7620" marT="7620" marB="0" anchor="ct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155</a:t>
                      </a:r>
                    </a:p>
                  </a:txBody>
                  <a:tcPr marL="7620" marR="7620" marT="7620" marB="0" anchor="ct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0000"/>
                          </a:solidFill>
                          <a:effectLst/>
                          <a:latin typeface="Calibri" panose="020F0502020204030204" pitchFamily="34" charset="0"/>
                        </a:rPr>
                        <a:t>153</a:t>
                      </a: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ctr"/>
                      <a:endParaRPr lang="en-US" sz="1600" b="0" i="0" u="none" strike="noStrike" dirty="0">
                        <a:solidFill>
                          <a:schemeClr val="bg1">
                            <a:lumMod val="65000"/>
                          </a:schemeClr>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56446671"/>
                  </a:ext>
                </a:extLst>
              </a:tr>
              <a:tr h="411588">
                <a:tc>
                  <a:txBody>
                    <a:bodyPr/>
                    <a:lstStyle/>
                    <a:p>
                      <a:pPr algn="just" fontAlgn="ctr"/>
                      <a:r>
                        <a:rPr lang="en-US" sz="1600" u="none" strike="noStrike">
                          <a:effectLst/>
                        </a:rPr>
                        <a:t>Bunch spacing</a:t>
                      </a:r>
                      <a:endParaRPr lang="en-US" sz="1600" b="0" i="0" u="none" strike="noStrike">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ctr"/>
                      <a:r>
                        <a:rPr lang="en-US" sz="1600" u="none" strike="noStrike">
                          <a:effectLst/>
                        </a:rPr>
                        <a:t>ns</a:t>
                      </a:r>
                      <a:endParaRPr lang="en-US" sz="1600" b="0" i="0" u="none" strike="noStrike">
                        <a:solidFill>
                          <a:srgbClr val="000000"/>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tc rowSpan="2" gridSpan="6">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lnL w="19050" cap="flat" cmpd="sng" algn="ctr">
                      <a:solidFill>
                        <a:schemeClr val="tx1"/>
                      </a:solidFill>
                      <a:prstDash val="solid"/>
                      <a:round/>
                      <a:headEnd type="none" w="med" len="med"/>
                      <a:tailEnd type="none" w="med" len="med"/>
                    </a:lnL>
                  </a:tcPr>
                </a:tc>
                <a:tc rowSpan="2" hMerge="1">
                  <a:txBody>
                    <a:bodyPr/>
                    <a:lstStyle/>
                    <a:p>
                      <a:endParaRPr lang="en-US"/>
                    </a:p>
                  </a:txBody>
                  <a:tcPr>
                    <a:lnL w="19050" cap="flat" cmpd="sng" algn="ctr">
                      <a:solidFill>
                        <a:schemeClr val="tx1"/>
                      </a:solidFill>
                      <a:prstDash val="solid"/>
                      <a:round/>
                      <a:headEnd type="none" w="med" len="med"/>
                      <a:tailEnd type="none" w="med" len="med"/>
                    </a:lnL>
                  </a:tcPr>
                </a:tc>
                <a:tc rowSpan="2" hMerge="1">
                  <a:txBody>
                    <a:bodyPr/>
                    <a:lstStyle/>
                    <a:p>
                      <a:endParaRPr lang="en-US"/>
                    </a:p>
                  </a:txBody>
                  <a:tcPr>
                    <a:lnL w="19050" cap="flat" cmpd="sng" algn="ctr">
                      <a:solidFill>
                        <a:schemeClr val="tx1"/>
                      </a:solidFill>
                      <a:prstDash val="solid"/>
                      <a:round/>
                      <a:headEnd type="none" w="med" len="med"/>
                      <a:tailEnd type="none" w="med" len="med"/>
                    </a:lnL>
                  </a:tcPr>
                </a:tc>
                <a:tc rowSpan="2" hMerge="1">
                  <a:txBody>
                    <a:bodyPr/>
                    <a:lstStyle/>
                    <a:p>
                      <a:endParaRPr lang="en-US"/>
                    </a:p>
                  </a:txBody>
                  <a:tcPr/>
                </a:tc>
                <a:tc>
                  <a:txBody>
                    <a:bodyPr/>
                    <a:lstStyle/>
                    <a:p>
                      <a:pPr algn="ctr" fontAlgn="ctr"/>
                      <a:r>
                        <a:rPr lang="en-US" sz="1600" u="none" strike="noStrike" dirty="0">
                          <a:effectLst/>
                        </a:rPr>
                        <a:t>23.076</a:t>
                      </a:r>
                      <a:endParaRPr lang="en-US" sz="1600" b="0" i="0" u="none" strike="noStrike" dirty="0">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tcPr>
                </a:tc>
                <a:tc>
                  <a:txBody>
                    <a:bodyPr/>
                    <a:lstStyle/>
                    <a:p>
                      <a:pPr algn="ctr" fontAlgn="ctr"/>
                      <a:r>
                        <a:rPr lang="en-US" sz="1600" u="none" strike="noStrike" dirty="0">
                          <a:solidFill>
                            <a:schemeClr val="bg1">
                              <a:lumMod val="65000"/>
                            </a:schemeClr>
                          </a:solidFill>
                          <a:effectLst/>
                        </a:rPr>
                        <a:t>15.384</a:t>
                      </a:r>
                      <a:endParaRPr lang="en-US" sz="1600" b="0" i="0" u="none" strike="noStrike" dirty="0">
                        <a:solidFill>
                          <a:schemeClr val="bg1">
                            <a:lumMod val="65000"/>
                          </a:schemeClr>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99861355"/>
                  </a:ext>
                </a:extLst>
              </a:tr>
              <a:tr h="428737">
                <a:tc>
                  <a:txBody>
                    <a:bodyPr/>
                    <a:lstStyle/>
                    <a:p>
                      <a:pPr algn="just" fontAlgn="ctr"/>
                      <a:r>
                        <a:rPr lang="en-US" sz="1600" u="none" strike="noStrike">
                          <a:effectLst/>
                        </a:rPr>
                        <a:t>Bunch spacing (bucket number)</a:t>
                      </a:r>
                      <a:endParaRPr lang="en-US" sz="1600" b="0" i="0" u="none" strike="noStrike">
                        <a:solidFill>
                          <a:srgbClr val="00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600" b="1" u="none" strike="noStrike" dirty="0">
                          <a:solidFill>
                            <a:srgbClr val="FF0000"/>
                          </a:solidFill>
                          <a:effectLst/>
                        </a:rPr>
                        <a:t>15</a:t>
                      </a:r>
                      <a:endParaRPr lang="en-US" sz="1600" b="1" i="0" u="none" strike="noStrike" dirty="0">
                        <a:solidFill>
                          <a:srgbClr val="FF0000"/>
                        </a:solidFill>
                        <a:effectLst/>
                        <a:latin typeface="Calibri" panose="020F0502020204030204" pitchFamily="34" charset="0"/>
                      </a:endParaRPr>
                    </a:p>
                  </a:txBody>
                  <a:tcPr marL="7620" marR="7620" marT="762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solidFill>
                            <a:schemeClr val="bg1">
                              <a:lumMod val="65000"/>
                            </a:schemeClr>
                          </a:solidFill>
                          <a:effectLst/>
                        </a:rPr>
                        <a:t>10</a:t>
                      </a:r>
                      <a:endParaRPr lang="en-US" sz="1600" b="1" i="0" u="none" strike="noStrike" dirty="0">
                        <a:solidFill>
                          <a:schemeClr val="bg1">
                            <a:lumMod val="65000"/>
                          </a:schemeClr>
                        </a:solidFill>
                        <a:effectLst/>
                        <a:latin typeface="Calibri" panose="020F0502020204030204" pitchFamily="34" charset="0"/>
                      </a:endParaRPr>
                    </a:p>
                  </a:txBody>
                  <a:tcPr marL="7620" marR="7620" marT="762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4761606"/>
                  </a:ext>
                </a:extLst>
              </a:tr>
            </a:tbl>
          </a:graphicData>
        </a:graphic>
      </p:graphicFrame>
      <p:sp>
        <p:nvSpPr>
          <p:cNvPr id="7" name="文本框 3">
            <a:extLst>
              <a:ext uri="{FF2B5EF4-FFF2-40B4-BE49-F238E27FC236}">
                <a16:creationId xmlns:a16="http://schemas.microsoft.com/office/drawing/2014/main" id="{A1F51D7B-1D72-406D-A228-5A5D39FD69D4}"/>
              </a:ext>
            </a:extLst>
          </p:cNvPr>
          <p:cNvSpPr txBox="1"/>
          <p:nvPr/>
        </p:nvSpPr>
        <p:spPr>
          <a:xfrm>
            <a:off x="255375" y="6151237"/>
            <a:ext cx="7755954"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 Beam current in collider decays by 3%.</a:t>
            </a:r>
          </a:p>
        </p:txBody>
      </p:sp>
      <p:sp>
        <p:nvSpPr>
          <p:cNvPr id="8" name="TextBox 7">
            <a:extLst>
              <a:ext uri="{FF2B5EF4-FFF2-40B4-BE49-F238E27FC236}">
                <a16:creationId xmlns:a16="http://schemas.microsoft.com/office/drawing/2014/main" id="{1190F957-8861-435F-950E-D4A94899E19E}"/>
              </a:ext>
            </a:extLst>
          </p:cNvPr>
          <p:cNvSpPr txBox="1"/>
          <p:nvPr/>
        </p:nvSpPr>
        <p:spPr>
          <a:xfrm>
            <a:off x="9774936" y="6153912"/>
            <a:ext cx="1883664" cy="369332"/>
          </a:xfrm>
          <a:prstGeom prst="rect">
            <a:avLst/>
          </a:prstGeom>
          <a:noFill/>
        </p:spPr>
        <p:txBody>
          <a:bodyPr wrap="square" rtlCol="0">
            <a:spAutoFit/>
          </a:bodyPr>
          <a:lstStyle/>
          <a:p>
            <a:r>
              <a:rPr lang="en-US" dirty="0"/>
              <a:t>    168            </a:t>
            </a:r>
            <a:r>
              <a:rPr lang="en-US" dirty="0">
                <a:solidFill>
                  <a:schemeClr val="bg1">
                    <a:lumMod val="65000"/>
                  </a:schemeClr>
                </a:solidFill>
              </a:rPr>
              <a:t>280</a:t>
            </a:r>
            <a:r>
              <a:rPr lang="en-US" dirty="0"/>
              <a:t>  </a:t>
            </a:r>
          </a:p>
        </p:txBody>
      </p:sp>
    </p:spTree>
    <p:extLst>
      <p:ext uri="{BB962C8B-B14F-4D97-AF65-F5344CB8AC3E}">
        <p14:creationId xmlns:p14="http://schemas.microsoft.com/office/powerpoint/2010/main" val="4485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DA1F-6BEA-4CEE-A454-83D2483B7673}"/>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B6747980-67F1-4333-AAFD-69E1B39D6C98}"/>
              </a:ext>
            </a:extLst>
          </p:cNvPr>
          <p:cNvSpPr>
            <a:spLocks noGrp="1"/>
          </p:cNvSpPr>
          <p:nvPr>
            <p:ph idx="1"/>
          </p:nvPr>
        </p:nvSpPr>
        <p:spPr>
          <a:xfrm>
            <a:off x="838200" y="1209040"/>
            <a:ext cx="11241024" cy="5228336"/>
          </a:xfrm>
        </p:spPr>
        <p:txBody>
          <a:bodyPr>
            <a:normAutofit/>
          </a:bodyPr>
          <a:lstStyle/>
          <a:p>
            <a:r>
              <a:rPr lang="en-US" dirty="0"/>
              <a:t>In order to speed up the Linac injection, provide more bunches in the limit time, we can increase the repetition frequency or increase bunch number per pulse.</a:t>
            </a:r>
          </a:p>
          <a:p>
            <a:r>
              <a:rPr lang="en-US" dirty="0"/>
              <a:t>There are three schemes:</a:t>
            </a:r>
          </a:p>
          <a:p>
            <a:pPr lvl="1"/>
            <a:r>
              <a:rPr lang="en-US" dirty="0"/>
              <a:t>S1: Increase the repetition frequency from 100Hz to 200Hz</a:t>
            </a:r>
          </a:p>
          <a:p>
            <a:pPr lvl="2"/>
            <a:r>
              <a:rPr lang="en-US" dirty="0"/>
              <a:t>Power source, modulator and so on</a:t>
            </a:r>
          </a:p>
          <a:p>
            <a:pPr lvl="1"/>
            <a:r>
              <a:rPr lang="en-US" altLang="zh-CN" dirty="0"/>
              <a:t>S2: </a:t>
            </a:r>
            <a:r>
              <a:rPr lang="en-US" dirty="0"/>
              <a:t>Double-bunch acceleration scheme( two bunch per pulse @ 100Hz)</a:t>
            </a:r>
          </a:p>
          <a:p>
            <a:pPr lvl="2"/>
            <a:r>
              <a:rPr lang="en-US" dirty="0"/>
              <a:t>To filling the required bucket pattern, the SHB frequency should be changed from 143MHz/572MHz to 119.17MHz/(476.76MHZ or 715.0MHz )</a:t>
            </a:r>
          </a:p>
          <a:p>
            <a:pPr lvl="2"/>
            <a:r>
              <a:rPr lang="en-US" dirty="0"/>
              <a:t>Difficulties on BPM, LLRF, commissioning</a:t>
            </a:r>
          </a:p>
          <a:p>
            <a:pPr lvl="1"/>
            <a:r>
              <a:rPr lang="en-US" dirty="0"/>
              <a:t>S3: The thermal electron gun and bunching system (ESBS) is replaced by RF gun</a:t>
            </a:r>
          </a:p>
          <a:p>
            <a:pPr lvl="2"/>
            <a:r>
              <a:rPr lang="en-US" dirty="0"/>
              <a:t>More flexible injection scheme</a:t>
            </a:r>
          </a:p>
          <a:p>
            <a:pPr lvl="2"/>
            <a:r>
              <a:rPr lang="en-US" dirty="0"/>
              <a:t>The Linac have better potential in terms of compatibility </a:t>
            </a:r>
          </a:p>
        </p:txBody>
      </p:sp>
      <p:sp>
        <p:nvSpPr>
          <p:cNvPr id="4" name="Text Placeholder 3">
            <a:extLst>
              <a:ext uri="{FF2B5EF4-FFF2-40B4-BE49-F238E27FC236}">
                <a16:creationId xmlns:a16="http://schemas.microsoft.com/office/drawing/2014/main" id="{408646F0-9764-4CDD-AA9B-4517AFBDBD5E}"/>
              </a:ext>
            </a:extLst>
          </p:cNvPr>
          <p:cNvSpPr>
            <a:spLocks noGrp="1"/>
          </p:cNvSpPr>
          <p:nvPr>
            <p:ph type="body" sz="quarter" idx="13"/>
          </p:nvPr>
        </p:nvSpPr>
        <p:spPr/>
        <p:txBody>
          <a:bodyPr/>
          <a:lstStyle/>
          <a:p>
            <a:r>
              <a:rPr lang="en-US" dirty="0"/>
              <a:t>Solution</a:t>
            </a:r>
          </a:p>
        </p:txBody>
      </p:sp>
    </p:spTree>
    <p:extLst>
      <p:ext uri="{BB962C8B-B14F-4D97-AF65-F5344CB8AC3E}">
        <p14:creationId xmlns:p14="http://schemas.microsoft.com/office/powerpoint/2010/main" val="230071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DB4C6B-9EB3-427B-9DF7-21483F1C9175}"/>
              </a:ext>
            </a:extLst>
          </p:cNvPr>
          <p:cNvSpPr>
            <a:spLocks noGrp="1"/>
          </p:cNvSpPr>
          <p:nvPr>
            <p:ph sz="quarter" idx="10"/>
          </p:nvPr>
        </p:nvSpPr>
        <p:spPr/>
        <p:txBody>
          <a:bodyPr/>
          <a:lstStyle/>
          <a:p>
            <a:r>
              <a:rPr lang="en-US" dirty="0"/>
              <a:t>Consideration</a:t>
            </a:r>
          </a:p>
        </p:txBody>
      </p:sp>
      <p:sp>
        <p:nvSpPr>
          <p:cNvPr id="3" name="Text Placeholder 2">
            <a:extLst>
              <a:ext uri="{FF2B5EF4-FFF2-40B4-BE49-F238E27FC236}">
                <a16:creationId xmlns:a16="http://schemas.microsoft.com/office/drawing/2014/main" id="{39548060-615F-45E4-993F-EDB8B2A9FC49}"/>
              </a:ext>
            </a:extLst>
          </p:cNvPr>
          <p:cNvSpPr>
            <a:spLocks noGrp="1"/>
          </p:cNvSpPr>
          <p:nvPr>
            <p:ph type="body" sz="quarter" idx="11"/>
          </p:nvPr>
        </p:nvSpPr>
        <p:spPr/>
        <p:txBody>
          <a:bodyPr>
            <a:normAutofit/>
          </a:bodyPr>
          <a:lstStyle/>
          <a:p>
            <a:r>
              <a:rPr lang="en-US" dirty="0"/>
              <a:t>Common frequency</a:t>
            </a:r>
          </a:p>
          <a:p>
            <a:r>
              <a:rPr lang="en-US" dirty="0"/>
              <a:t>Coincidence clock</a:t>
            </a:r>
          </a:p>
          <a:p>
            <a:r>
              <a:rPr lang="en-US" dirty="0"/>
              <a:t>RF pulse of the Linac</a:t>
            </a:r>
          </a:p>
        </p:txBody>
      </p:sp>
    </p:spTree>
    <p:extLst>
      <p:ext uri="{BB962C8B-B14F-4D97-AF65-F5344CB8AC3E}">
        <p14:creationId xmlns:p14="http://schemas.microsoft.com/office/powerpoint/2010/main" val="25099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34-3F5C-4C61-85F0-DBDB78139E45}"/>
              </a:ext>
            </a:extLst>
          </p:cNvPr>
          <p:cNvSpPr>
            <a:spLocks noGrp="1"/>
          </p:cNvSpPr>
          <p:nvPr>
            <p:ph idx="1"/>
          </p:nvPr>
        </p:nvSpPr>
        <p:spPr>
          <a:xfrm>
            <a:off x="600456" y="1209040"/>
            <a:ext cx="11353800" cy="5283200"/>
          </a:xfrm>
        </p:spPr>
        <p:txBody>
          <a:bodyPr>
            <a:normAutofit fontScale="92500" lnSpcReduction="10000"/>
          </a:bodyPr>
          <a:lstStyle/>
          <a:p>
            <a:r>
              <a:rPr lang="en-US" dirty="0"/>
              <a:t>RF frequency of the Linac, booster and ring is 2860MHz,1300MHz and 650MHz</a:t>
            </a:r>
          </a:p>
          <a:p>
            <a:pPr lvl="1"/>
            <a:r>
              <a:rPr lang="en-US" dirty="0"/>
              <a:t>Greatest common divisor (GCD) is 130MHz</a:t>
            </a:r>
          </a:p>
          <a:p>
            <a:pPr lvl="1"/>
            <a:r>
              <a:rPr lang="en-US" altLang="zh-CN" b="1" dirty="0"/>
              <a:t>All RF frequency is based on the common frequency</a:t>
            </a:r>
            <a:endParaRPr lang="en-US" b="1" dirty="0"/>
          </a:p>
          <a:p>
            <a:pPr lvl="1"/>
            <a:endParaRPr lang="en-US" b="1" dirty="0"/>
          </a:p>
          <a:p>
            <a:pPr lvl="1"/>
            <a:endParaRPr lang="en-US" b="1" dirty="0"/>
          </a:p>
          <a:p>
            <a:pPr lvl="1"/>
            <a:endParaRPr lang="en-US" b="1" dirty="0"/>
          </a:p>
          <a:p>
            <a:pPr lvl="1"/>
            <a:endParaRPr lang="en-US" b="1" dirty="0"/>
          </a:p>
          <a:p>
            <a:pPr lvl="1"/>
            <a:endParaRPr lang="en-US" b="1" dirty="0"/>
          </a:p>
          <a:p>
            <a:pPr lvl="1"/>
            <a:endParaRPr lang="en-US" b="1" dirty="0"/>
          </a:p>
          <a:p>
            <a:endParaRPr lang="en-US" altLang="zh-CN" dirty="0"/>
          </a:p>
          <a:p>
            <a:r>
              <a:rPr lang="en-US" altLang="zh-CN" dirty="0"/>
              <a:t>The circumference of the booster and the ring is same and the frequency of the ring is half of the booster, so all the following consideration is based on the ring frequency and parameters, such as bucket number, bunch interval, harmonic number et al.</a:t>
            </a:r>
          </a:p>
          <a:p>
            <a:r>
              <a:rPr lang="en-US" altLang="zh-CN" dirty="0"/>
              <a:t> T</a:t>
            </a:r>
            <a:r>
              <a:rPr lang="en-US" dirty="0"/>
              <a:t>he initial bucket in this article is denoted as a zero-numbered bucket, that is, the bucket number starts from 0.</a:t>
            </a:r>
            <a:endParaRPr lang="en-US" altLang="zh-CN" dirty="0"/>
          </a:p>
          <a:p>
            <a:pPr lvl="1"/>
            <a:endParaRPr lang="en-US" b="1" dirty="0"/>
          </a:p>
          <a:p>
            <a:pPr lvl="1"/>
            <a:endParaRPr lang="en-US" dirty="0"/>
          </a:p>
        </p:txBody>
      </p:sp>
      <p:sp>
        <p:nvSpPr>
          <p:cNvPr id="2" name="Title 1">
            <a:extLst>
              <a:ext uri="{FF2B5EF4-FFF2-40B4-BE49-F238E27FC236}">
                <a16:creationId xmlns:a16="http://schemas.microsoft.com/office/drawing/2014/main" id="{12BD07C9-41AC-415D-973D-6CA8C8A8E6B0}"/>
              </a:ext>
            </a:extLst>
          </p:cNvPr>
          <p:cNvSpPr>
            <a:spLocks noGrp="1"/>
          </p:cNvSpPr>
          <p:nvPr>
            <p:ph type="title"/>
          </p:nvPr>
        </p:nvSpPr>
        <p:spPr>
          <a:xfrm>
            <a:off x="472440" y="30481"/>
            <a:ext cx="8561832" cy="894079"/>
          </a:xfrm>
        </p:spPr>
        <p:txBody>
          <a:bodyPr/>
          <a:lstStyle/>
          <a:p>
            <a:r>
              <a:rPr lang="en-US" dirty="0"/>
              <a:t>Common frequency</a:t>
            </a:r>
            <a:br>
              <a:rPr lang="en-US" dirty="0"/>
            </a:br>
            <a:endParaRPr lang="en-US" dirty="0"/>
          </a:p>
        </p:txBody>
      </p:sp>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BAC1A482-7008-4B9B-BECC-CB04CB2E1451}"/>
                  </a:ext>
                </a:extLst>
              </p:cNvPr>
              <p:cNvGraphicFramePr>
                <a:graphicFrameLocks noGrp="1"/>
              </p:cNvGraphicFramePr>
              <p:nvPr>
                <p:extLst>
                  <p:ext uri="{D42A27DB-BD31-4B8C-83A1-F6EECF244321}">
                    <p14:modId xmlns:p14="http://schemas.microsoft.com/office/powerpoint/2010/main" val="4207005832"/>
                  </p:ext>
                </p:extLst>
              </p:nvPr>
            </p:nvGraphicFramePr>
            <p:xfrm>
              <a:off x="994408" y="2432304"/>
              <a:ext cx="10419612" cy="2021466"/>
            </p:xfrm>
            <a:graphic>
              <a:graphicData uri="http://schemas.openxmlformats.org/drawingml/2006/table">
                <a:tbl>
                  <a:tblPr>
                    <a:tableStyleId>{5C22544A-7EE6-4342-B048-85BDC9FD1C3A}</a:tableStyleId>
                  </a:tblPr>
                  <a:tblGrid>
                    <a:gridCol w="2145094">
                      <a:extLst>
                        <a:ext uri="{9D8B030D-6E8A-4147-A177-3AD203B41FA5}">
                          <a16:colId xmlns:a16="http://schemas.microsoft.com/office/drawing/2014/main" val="3381551974"/>
                        </a:ext>
                      </a:extLst>
                    </a:gridCol>
                    <a:gridCol w="1282389">
                      <a:extLst>
                        <a:ext uri="{9D8B030D-6E8A-4147-A177-3AD203B41FA5}">
                          <a16:colId xmlns:a16="http://schemas.microsoft.com/office/drawing/2014/main" val="1037404002"/>
                        </a:ext>
                      </a:extLst>
                    </a:gridCol>
                    <a:gridCol w="961169">
                      <a:extLst>
                        <a:ext uri="{9D8B030D-6E8A-4147-A177-3AD203B41FA5}">
                          <a16:colId xmlns:a16="http://schemas.microsoft.com/office/drawing/2014/main" val="3261060402"/>
                        </a:ext>
                      </a:extLst>
                    </a:gridCol>
                    <a:gridCol w="1374522">
                      <a:extLst>
                        <a:ext uri="{9D8B030D-6E8A-4147-A177-3AD203B41FA5}">
                          <a16:colId xmlns:a16="http://schemas.microsoft.com/office/drawing/2014/main" val="1674424884"/>
                        </a:ext>
                      </a:extLst>
                    </a:gridCol>
                    <a:gridCol w="1374522">
                      <a:extLst>
                        <a:ext uri="{9D8B030D-6E8A-4147-A177-3AD203B41FA5}">
                          <a16:colId xmlns:a16="http://schemas.microsoft.com/office/drawing/2014/main" val="3357228754"/>
                        </a:ext>
                      </a:extLst>
                    </a:gridCol>
                    <a:gridCol w="1312268">
                      <a:extLst>
                        <a:ext uri="{9D8B030D-6E8A-4147-A177-3AD203B41FA5}">
                          <a16:colId xmlns:a16="http://schemas.microsoft.com/office/drawing/2014/main" val="1868399571"/>
                        </a:ext>
                      </a:extLst>
                    </a:gridCol>
                    <a:gridCol w="1312268">
                      <a:extLst>
                        <a:ext uri="{9D8B030D-6E8A-4147-A177-3AD203B41FA5}">
                          <a16:colId xmlns:a16="http://schemas.microsoft.com/office/drawing/2014/main" val="3063378578"/>
                        </a:ext>
                      </a:extLst>
                    </a:gridCol>
                    <a:gridCol w="657380">
                      <a:extLst>
                        <a:ext uri="{9D8B030D-6E8A-4147-A177-3AD203B41FA5}">
                          <a16:colId xmlns:a16="http://schemas.microsoft.com/office/drawing/2014/main" val="980580497"/>
                        </a:ext>
                      </a:extLst>
                    </a:gridCol>
                  </a:tblGrid>
                  <a:tr h="285853">
                    <a:tc>
                      <a:txBody>
                        <a:bodyPr/>
                        <a:lstStyle/>
                        <a:p>
                          <a:pPr algn="just">
                            <a:spcAft>
                              <a:spcPts val="0"/>
                            </a:spcAft>
                          </a:pPr>
                          <a:r>
                            <a:rPr lang="zh-CN" sz="1800">
                              <a:effectLst/>
                            </a:rPr>
                            <a:t>　</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gridSpan="3">
                      <a:txBody>
                        <a:bodyPr/>
                        <a:lstStyle/>
                        <a:p>
                          <a:pPr algn="just">
                            <a:spcAft>
                              <a:spcPts val="0"/>
                            </a:spcAft>
                          </a:pPr>
                          <a:r>
                            <a:rPr lang="en-US" sz="1800" dirty="0">
                              <a:effectLst/>
                            </a:rPr>
                            <a:t>frequency</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pPr algn="just">
                            <a:spcAft>
                              <a:spcPts val="0"/>
                            </a:spcAft>
                          </a:pPr>
                          <a:r>
                            <a:rPr lang="en-US" sz="1800" dirty="0">
                              <a:effectLst/>
                            </a:rPr>
                            <a:t>Multiple</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T w="19050" cap="flat" cmpd="sng" algn="ctr">
                          <a:solidFill>
                            <a:schemeClr val="tx1"/>
                          </a:solidFill>
                          <a:prstDash val="solid"/>
                          <a:round/>
                          <a:headEnd type="none" w="med" len="med"/>
                          <a:tailEnd type="none" w="med" len="med"/>
                        </a:lnT>
                      </a:tcPr>
                    </a:tc>
                    <a:tc gridSpan="3">
                      <a:txBody>
                        <a:bodyPr/>
                        <a:lstStyle/>
                        <a:p>
                          <a:pPr algn="ctr">
                            <a:spcAft>
                              <a:spcPts val="0"/>
                            </a:spcAft>
                          </a:pPr>
                          <a:r>
                            <a:rPr lang="en-US" sz="1800" dirty="0">
                              <a:effectLst/>
                            </a:rPr>
                            <a:t>Period</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179529"/>
                      </a:ext>
                    </a:extLst>
                  </a:tr>
                  <a:tr h="290500">
                    <a:tc>
                      <a:txBody>
                        <a:bodyPr/>
                        <a:lstStyle/>
                        <a:p>
                          <a:pPr algn="just">
                            <a:spcAft>
                              <a:spcPts val="0"/>
                            </a:spcAft>
                          </a:pPr>
                          <a:r>
                            <a:rPr lang="en-US" sz="1800">
                              <a:effectLst/>
                            </a:rPr>
                            <a:t>Repetition 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𝑓</m:t>
                                    </m:r>
                                  </m:e>
                                  <m:sub>
                                    <m:r>
                                      <a:rPr lang="en-US" sz="1800">
                                        <a:effectLst/>
                                        <a:latin typeface="Cambria Math" panose="02040503050406030204" pitchFamily="18" charset="0"/>
                                      </a:rPr>
                                      <m:t>𝑟𝑒𝑝</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200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𝑡</m:t>
                                    </m:r>
                                  </m:e>
                                  <m:sub>
                                    <m:r>
                                      <a:rPr lang="en-US" sz="1800">
                                        <a:effectLst/>
                                        <a:latin typeface="Cambria Math" panose="02040503050406030204" pitchFamily="18" charset="0"/>
                                      </a:rPr>
                                      <m:t>𝑟𝑒𝑝</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5.0</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8758373"/>
                      </a:ext>
                    </a:extLst>
                  </a:tr>
                  <a:tr h="285853">
                    <a:tc>
                      <a:txBody>
                        <a:bodyPr/>
                        <a:lstStyle/>
                        <a:p>
                          <a:pPr algn="just">
                            <a:spcAft>
                              <a:spcPts val="0"/>
                            </a:spcAft>
                          </a:pPr>
                          <a:r>
                            <a:rPr lang="en-US" sz="1800">
                              <a:effectLst/>
                            </a:rPr>
                            <a:t>Common 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𝑓</m:t>
                                    </m:r>
                                  </m:e>
                                  <m:sub>
                                    <m:r>
                                      <a:rPr lang="en-US" sz="1800">
                                        <a:effectLst/>
                                        <a:latin typeface="Cambria Math" panose="02040503050406030204" pitchFamily="18" charset="0"/>
                                      </a:rPr>
                                      <m:t>𝑐𝑚</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130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1</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𝑡</m:t>
                                    </m:r>
                                  </m:e>
                                  <m:sub>
                                    <m:r>
                                      <a:rPr lang="en-US" sz="1800">
                                        <a:effectLst/>
                                        <a:latin typeface="Cambria Math" panose="02040503050406030204" pitchFamily="18" charset="0"/>
                                      </a:rPr>
                                      <m:t>𝑐𝑚</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76.9231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45646327"/>
                      </a:ext>
                    </a:extLst>
                  </a:tr>
                  <a:tr h="285853">
                    <a:tc rowSpan="2">
                      <a:txBody>
                        <a:bodyPr/>
                        <a:lstStyle/>
                        <a:p>
                          <a:pPr algn="just">
                            <a:spcAft>
                              <a:spcPts val="0"/>
                            </a:spcAft>
                          </a:pPr>
                          <a:r>
                            <a:rPr lang="en-US" sz="1800">
                              <a:effectLst/>
                            </a:rPr>
                            <a:t>LINAC</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𝑓</m:t>
                                    </m:r>
                                  </m:e>
                                  <m:sub>
                                    <m:r>
                                      <a:rPr lang="en-US" sz="1800">
                                        <a:effectLst/>
                                        <a:latin typeface="Cambria Math" panose="02040503050406030204" pitchFamily="18" charset="0"/>
                                      </a:rPr>
                                      <m:t>𝑙𝑖𝑛𝑎𝑐</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2860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22</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𝑡</m:t>
                                    </m:r>
                                  </m:e>
                                  <m:sub>
                                    <m:r>
                                      <a:rPr lang="en-US" sz="1800">
                                        <a:effectLst/>
                                        <a:latin typeface="Cambria Math" panose="02040503050406030204" pitchFamily="18" charset="0"/>
                                      </a:rPr>
                                      <m:t>𝑙𝑖𝑛𝑎𝑐</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0.3497</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ns</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3552216"/>
                      </a:ext>
                    </a:extLst>
                  </a:tr>
                  <a:tr h="285853">
                    <a:tc vMerge="1">
                      <a:txBody>
                        <a:bodyPr/>
                        <a:lstStyle/>
                        <a:p>
                          <a:endParaRPr lang="en-US"/>
                        </a:p>
                      </a:txBody>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𝑓</m:t>
                                    </m:r>
                                  </m:e>
                                  <m:sub>
                                    <m:r>
                                      <a:rPr lang="en-US" sz="1800">
                                        <a:effectLst/>
                                        <a:latin typeface="Cambria Math" panose="02040503050406030204" pitchFamily="18" charset="0"/>
                                      </a:rPr>
                                      <m:t>𝑙𝑖𝑛𝑎𝑐</m:t>
                                    </m:r>
                                    <m:r>
                                      <a:rPr lang="en-US" sz="1800">
                                        <a:effectLst/>
                                        <a:latin typeface="Cambria Math" panose="02040503050406030204" pitchFamily="18" charset="0"/>
                                      </a:rPr>
                                      <m:t>2</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5720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44</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𝑡</m:t>
                                    </m:r>
                                  </m:e>
                                  <m:sub>
                                    <m:r>
                                      <a:rPr lang="en-US" sz="1800">
                                        <a:effectLst/>
                                        <a:latin typeface="Cambria Math" panose="02040503050406030204" pitchFamily="18" charset="0"/>
                                      </a:rPr>
                                      <m:t>𝑙𝑖𝑛𝑎𝑐</m:t>
                                    </m:r>
                                    <m:r>
                                      <a:rPr lang="en-US" sz="1800">
                                        <a:effectLst/>
                                        <a:latin typeface="Cambria Math" panose="02040503050406030204" pitchFamily="18" charset="0"/>
                                      </a:rPr>
                                      <m:t>2</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0.1748</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9239042"/>
                      </a:ext>
                    </a:extLst>
                  </a:tr>
                  <a:tr h="285853">
                    <a:tc>
                      <a:txBody>
                        <a:bodyPr/>
                        <a:lstStyle/>
                        <a:p>
                          <a:pPr algn="just">
                            <a:spcAft>
                              <a:spcPts val="0"/>
                            </a:spcAft>
                          </a:pPr>
                          <a:r>
                            <a:rPr lang="en-US" sz="1800">
                              <a:effectLst/>
                            </a:rPr>
                            <a:t>Booster</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𝑓</m:t>
                                    </m:r>
                                  </m:e>
                                  <m:sub>
                                    <m:r>
                                      <a:rPr lang="en-US" sz="1800">
                                        <a:effectLst/>
                                        <a:latin typeface="Cambria Math" panose="02040503050406030204" pitchFamily="18" charset="0"/>
                                      </a:rPr>
                                      <m:t>𝑏𝑜𝑜𝑠𝑡𝑒𝑟</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1300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10</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𝑡</m:t>
                                    </m:r>
                                  </m:e>
                                  <m:sub>
                                    <m:r>
                                      <a:rPr lang="en-US" sz="1800">
                                        <a:effectLst/>
                                        <a:latin typeface="Cambria Math" panose="02040503050406030204" pitchFamily="18" charset="0"/>
                                      </a:rPr>
                                      <m:t>𝑏𝑜𝑜𝑠𝑡𝑒𝑟</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0.7692</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ns</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28767859"/>
                      </a:ext>
                    </a:extLst>
                  </a:tr>
                  <a:tr h="291914">
                    <a:tc>
                      <a:txBody>
                        <a:bodyPr/>
                        <a:lstStyle/>
                        <a:p>
                          <a:pPr algn="just">
                            <a:spcAft>
                              <a:spcPts val="0"/>
                            </a:spcAft>
                          </a:pPr>
                          <a:r>
                            <a:rPr lang="en-US" sz="1800">
                              <a:effectLst/>
                            </a:rPr>
                            <a:t>Ring</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𝑓</m:t>
                                    </m:r>
                                  </m:e>
                                  <m:sub>
                                    <m:r>
                                      <a:rPr lang="en-US" sz="1800">
                                        <a:effectLst/>
                                        <a:latin typeface="Cambria Math" panose="02040503050406030204" pitchFamily="18" charset="0"/>
                                      </a:rPr>
                                      <m:t>𝑟𝑖𝑛𝑔</m:t>
                                    </m:r>
                                  </m:sub>
                                </m:sSub>
                              </m:oMath>
                            </m:oMathPara>
                          </a14:m>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rPr>
                            <a:t>650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rPr>
                            <a:t>5</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𝑡</m:t>
                                    </m:r>
                                  </m:e>
                                  <m:sub>
                                    <m:r>
                                      <a:rPr lang="en-US" sz="1800">
                                        <a:effectLst/>
                                        <a:latin typeface="Cambria Math" panose="02040503050406030204" pitchFamily="18" charset="0"/>
                                      </a:rPr>
                                      <m:t>𝑟𝑖𝑛𝑔</m:t>
                                    </m:r>
                                  </m:sub>
                                </m:sSub>
                              </m:oMath>
                            </m:oMathPara>
                          </a14:m>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rPr>
                            <a:t>1.5385</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rPr>
                            <a:t>ns</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9131685"/>
                      </a:ext>
                    </a:extLst>
                  </a:tr>
                </a:tbl>
              </a:graphicData>
            </a:graphic>
          </p:graphicFrame>
        </mc:Choice>
        <mc:Fallback>
          <p:graphicFrame>
            <p:nvGraphicFramePr>
              <p:cNvPr id="9" name="Table 8">
                <a:extLst>
                  <a:ext uri="{FF2B5EF4-FFF2-40B4-BE49-F238E27FC236}">
                    <a16:creationId xmlns:a16="http://schemas.microsoft.com/office/drawing/2014/main" id="{BAC1A482-7008-4B9B-BECC-CB04CB2E1451}"/>
                  </a:ext>
                </a:extLst>
              </p:cNvPr>
              <p:cNvGraphicFramePr>
                <a:graphicFrameLocks noGrp="1"/>
              </p:cNvGraphicFramePr>
              <p:nvPr>
                <p:extLst>
                  <p:ext uri="{D42A27DB-BD31-4B8C-83A1-F6EECF244321}">
                    <p14:modId xmlns:p14="http://schemas.microsoft.com/office/powerpoint/2010/main" val="4207005832"/>
                  </p:ext>
                </p:extLst>
              </p:nvPr>
            </p:nvGraphicFramePr>
            <p:xfrm>
              <a:off x="994408" y="2432304"/>
              <a:ext cx="10419612" cy="2021466"/>
            </p:xfrm>
            <a:graphic>
              <a:graphicData uri="http://schemas.openxmlformats.org/drawingml/2006/table">
                <a:tbl>
                  <a:tblPr>
                    <a:tableStyleId>{5C22544A-7EE6-4342-B048-85BDC9FD1C3A}</a:tableStyleId>
                  </a:tblPr>
                  <a:tblGrid>
                    <a:gridCol w="2145094">
                      <a:extLst>
                        <a:ext uri="{9D8B030D-6E8A-4147-A177-3AD203B41FA5}">
                          <a16:colId xmlns:a16="http://schemas.microsoft.com/office/drawing/2014/main" val="3381551974"/>
                        </a:ext>
                      </a:extLst>
                    </a:gridCol>
                    <a:gridCol w="1282389">
                      <a:extLst>
                        <a:ext uri="{9D8B030D-6E8A-4147-A177-3AD203B41FA5}">
                          <a16:colId xmlns:a16="http://schemas.microsoft.com/office/drawing/2014/main" val="1037404002"/>
                        </a:ext>
                      </a:extLst>
                    </a:gridCol>
                    <a:gridCol w="961169">
                      <a:extLst>
                        <a:ext uri="{9D8B030D-6E8A-4147-A177-3AD203B41FA5}">
                          <a16:colId xmlns:a16="http://schemas.microsoft.com/office/drawing/2014/main" val="3261060402"/>
                        </a:ext>
                      </a:extLst>
                    </a:gridCol>
                    <a:gridCol w="1374522">
                      <a:extLst>
                        <a:ext uri="{9D8B030D-6E8A-4147-A177-3AD203B41FA5}">
                          <a16:colId xmlns:a16="http://schemas.microsoft.com/office/drawing/2014/main" val="1674424884"/>
                        </a:ext>
                      </a:extLst>
                    </a:gridCol>
                    <a:gridCol w="1374522">
                      <a:extLst>
                        <a:ext uri="{9D8B030D-6E8A-4147-A177-3AD203B41FA5}">
                          <a16:colId xmlns:a16="http://schemas.microsoft.com/office/drawing/2014/main" val="3357228754"/>
                        </a:ext>
                      </a:extLst>
                    </a:gridCol>
                    <a:gridCol w="1312268">
                      <a:extLst>
                        <a:ext uri="{9D8B030D-6E8A-4147-A177-3AD203B41FA5}">
                          <a16:colId xmlns:a16="http://schemas.microsoft.com/office/drawing/2014/main" val="1868399571"/>
                        </a:ext>
                      </a:extLst>
                    </a:gridCol>
                    <a:gridCol w="1312268">
                      <a:extLst>
                        <a:ext uri="{9D8B030D-6E8A-4147-A177-3AD203B41FA5}">
                          <a16:colId xmlns:a16="http://schemas.microsoft.com/office/drawing/2014/main" val="3063378578"/>
                        </a:ext>
                      </a:extLst>
                    </a:gridCol>
                    <a:gridCol w="657380">
                      <a:extLst>
                        <a:ext uri="{9D8B030D-6E8A-4147-A177-3AD203B41FA5}">
                          <a16:colId xmlns:a16="http://schemas.microsoft.com/office/drawing/2014/main" val="980580497"/>
                        </a:ext>
                      </a:extLst>
                    </a:gridCol>
                  </a:tblGrid>
                  <a:tr h="285853">
                    <a:tc>
                      <a:txBody>
                        <a:bodyPr/>
                        <a:lstStyle/>
                        <a:p>
                          <a:pPr algn="just">
                            <a:spcAft>
                              <a:spcPts val="0"/>
                            </a:spcAft>
                          </a:pPr>
                          <a:r>
                            <a:rPr lang="zh-CN" sz="1800">
                              <a:effectLst/>
                            </a:rPr>
                            <a:t>　</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gridSpan="3">
                      <a:txBody>
                        <a:bodyPr/>
                        <a:lstStyle/>
                        <a:p>
                          <a:pPr algn="just">
                            <a:spcAft>
                              <a:spcPts val="0"/>
                            </a:spcAft>
                          </a:pPr>
                          <a:r>
                            <a:rPr lang="en-US" sz="1800" dirty="0">
                              <a:effectLst/>
                            </a:rPr>
                            <a:t>frequency</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pPr algn="just">
                            <a:spcAft>
                              <a:spcPts val="0"/>
                            </a:spcAft>
                          </a:pPr>
                          <a:r>
                            <a:rPr lang="en-US" sz="1800" dirty="0">
                              <a:effectLst/>
                            </a:rPr>
                            <a:t>Multiple</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T w="19050" cap="flat" cmpd="sng" algn="ctr">
                          <a:solidFill>
                            <a:schemeClr val="tx1"/>
                          </a:solidFill>
                          <a:prstDash val="solid"/>
                          <a:round/>
                          <a:headEnd type="none" w="med" len="med"/>
                          <a:tailEnd type="none" w="med" len="med"/>
                        </a:lnT>
                      </a:tcPr>
                    </a:tc>
                    <a:tc gridSpan="3">
                      <a:txBody>
                        <a:bodyPr/>
                        <a:lstStyle/>
                        <a:p>
                          <a:pPr algn="ctr">
                            <a:spcAft>
                              <a:spcPts val="0"/>
                            </a:spcAft>
                          </a:pPr>
                          <a:r>
                            <a:rPr lang="en-US" sz="1800" dirty="0">
                              <a:effectLst/>
                            </a:rPr>
                            <a:t>Period</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179529"/>
                      </a:ext>
                    </a:extLst>
                  </a:tr>
                  <a:tr h="295529">
                    <a:tc>
                      <a:txBody>
                        <a:bodyPr/>
                        <a:lstStyle/>
                        <a:p>
                          <a:pPr algn="just">
                            <a:spcAft>
                              <a:spcPts val="0"/>
                            </a:spcAft>
                          </a:pPr>
                          <a:r>
                            <a:rPr lang="en-US" sz="1800">
                              <a:effectLst/>
                            </a:rPr>
                            <a:t>Repetition 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68571" t="-125000" r="-548095" b="-533333"/>
                          </a:stretch>
                        </a:blipFill>
                      </a:tcPr>
                    </a:tc>
                    <a:tc>
                      <a:txBody>
                        <a:bodyPr/>
                        <a:lstStyle/>
                        <a:p>
                          <a:pPr algn="ctr">
                            <a:spcAft>
                              <a:spcPts val="0"/>
                            </a:spcAft>
                          </a:pPr>
                          <a:r>
                            <a:rPr lang="en-US" sz="1800">
                              <a:effectLst/>
                            </a:rPr>
                            <a:t>200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43056" t="-125000" r="-150926" b="-533333"/>
                          </a:stretch>
                        </a:blipFill>
                      </a:tcPr>
                    </a:tc>
                    <a:tc>
                      <a:txBody>
                        <a:bodyPr/>
                        <a:lstStyle/>
                        <a:p>
                          <a:pPr algn="ctr">
                            <a:spcAft>
                              <a:spcPts val="0"/>
                            </a:spcAft>
                          </a:pPr>
                          <a:r>
                            <a:rPr lang="en-US" sz="1800" dirty="0">
                              <a:effectLst/>
                            </a:rPr>
                            <a:t>5.0</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88758373"/>
                      </a:ext>
                    </a:extLst>
                  </a:tr>
                  <a:tr h="285853">
                    <a:tc>
                      <a:txBody>
                        <a:bodyPr/>
                        <a:lstStyle/>
                        <a:p>
                          <a:pPr algn="just">
                            <a:spcAft>
                              <a:spcPts val="0"/>
                            </a:spcAft>
                          </a:pPr>
                          <a:r>
                            <a:rPr lang="en-US" sz="1800">
                              <a:effectLst/>
                            </a:rPr>
                            <a:t>Common frequency</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68571" t="-229787" r="-548095" b="-444681"/>
                          </a:stretch>
                        </a:blipFill>
                      </a:tcPr>
                    </a:tc>
                    <a:tc>
                      <a:txBody>
                        <a:bodyPr/>
                        <a:lstStyle/>
                        <a:p>
                          <a:pPr algn="ctr">
                            <a:spcAft>
                              <a:spcPts val="0"/>
                            </a:spcAft>
                          </a:pPr>
                          <a:r>
                            <a:rPr lang="en-US" sz="1800">
                              <a:effectLst/>
                            </a:rPr>
                            <a:t>130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1</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43056" t="-229787" r="-150926" b="-444681"/>
                          </a:stretch>
                        </a:blipFill>
                      </a:tcPr>
                    </a:tc>
                    <a:tc>
                      <a:txBody>
                        <a:bodyPr/>
                        <a:lstStyle/>
                        <a:p>
                          <a:pPr algn="ctr">
                            <a:spcAft>
                              <a:spcPts val="0"/>
                            </a:spcAft>
                          </a:pPr>
                          <a:r>
                            <a:rPr lang="en-US" sz="1800">
                              <a:effectLst/>
                            </a:rPr>
                            <a:t>76.9231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45646327"/>
                      </a:ext>
                    </a:extLst>
                  </a:tr>
                  <a:tr h="285853">
                    <a:tc rowSpan="2">
                      <a:txBody>
                        <a:bodyPr/>
                        <a:lstStyle/>
                        <a:p>
                          <a:pPr algn="just">
                            <a:spcAft>
                              <a:spcPts val="0"/>
                            </a:spcAft>
                          </a:pPr>
                          <a:r>
                            <a:rPr lang="en-US" sz="1800">
                              <a:effectLst/>
                            </a:rPr>
                            <a:t>LINAC</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68571" t="-329787" r="-548095" b="-344681"/>
                          </a:stretch>
                        </a:blipFill>
                      </a:tcPr>
                    </a:tc>
                    <a:tc>
                      <a:txBody>
                        <a:bodyPr/>
                        <a:lstStyle/>
                        <a:p>
                          <a:pPr algn="ctr">
                            <a:spcAft>
                              <a:spcPts val="0"/>
                            </a:spcAft>
                          </a:pPr>
                          <a:r>
                            <a:rPr lang="en-US" sz="1800">
                              <a:effectLst/>
                            </a:rPr>
                            <a:t>2860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22</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43056" t="-329787" r="-150926" b="-344681"/>
                          </a:stretch>
                        </a:blipFill>
                      </a:tcPr>
                    </a:tc>
                    <a:tc>
                      <a:txBody>
                        <a:bodyPr/>
                        <a:lstStyle/>
                        <a:p>
                          <a:pPr algn="ctr">
                            <a:spcAft>
                              <a:spcPts val="0"/>
                            </a:spcAft>
                          </a:pPr>
                          <a:r>
                            <a:rPr lang="en-US" sz="1800">
                              <a:effectLst/>
                            </a:rPr>
                            <a:t>0.3497</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ns</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3552216"/>
                      </a:ext>
                    </a:extLst>
                  </a:tr>
                  <a:tr h="285853">
                    <a:tc vMerge="1">
                      <a:txBody>
                        <a:bodyPr/>
                        <a:lstStyle/>
                        <a:p>
                          <a:endParaRPr lang="en-US"/>
                        </a:p>
                      </a:txBody>
                      <a:tcPr/>
                    </a:tc>
                    <a:tc>
                      <a:txBody>
                        <a:bodyPr/>
                        <a:lstStyle/>
                        <a:p>
                          <a:endParaRPr lang="en-US"/>
                        </a:p>
                      </a:txBody>
                      <a:tcPr marL="68580" marR="68580" marT="0" marB="0">
                        <a:blipFill>
                          <a:blip r:embed="rId2"/>
                          <a:stretch>
                            <a:fillRect l="-168571" t="-429787" r="-548095" b="-244681"/>
                          </a:stretch>
                        </a:blipFill>
                      </a:tcPr>
                    </a:tc>
                    <a:tc>
                      <a:txBody>
                        <a:bodyPr/>
                        <a:lstStyle/>
                        <a:p>
                          <a:pPr algn="ctr">
                            <a:spcAft>
                              <a:spcPts val="0"/>
                            </a:spcAft>
                          </a:pPr>
                          <a:r>
                            <a:rPr lang="en-US" sz="1800">
                              <a:effectLst/>
                            </a:rPr>
                            <a:t>5720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44</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43056" t="-429787" r="-150926" b="-244681"/>
                          </a:stretch>
                        </a:blipFill>
                      </a:tcPr>
                    </a:tc>
                    <a:tc>
                      <a:txBody>
                        <a:bodyPr/>
                        <a:lstStyle/>
                        <a:p>
                          <a:pPr algn="ctr">
                            <a:spcAft>
                              <a:spcPts val="0"/>
                            </a:spcAft>
                          </a:pPr>
                          <a:r>
                            <a:rPr lang="en-US" sz="1800">
                              <a:effectLst/>
                            </a:rPr>
                            <a:t>0.1748</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ns</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9239042"/>
                      </a:ext>
                    </a:extLst>
                  </a:tr>
                  <a:tr h="285853">
                    <a:tc>
                      <a:txBody>
                        <a:bodyPr/>
                        <a:lstStyle/>
                        <a:p>
                          <a:pPr algn="just">
                            <a:spcAft>
                              <a:spcPts val="0"/>
                            </a:spcAft>
                          </a:pPr>
                          <a:r>
                            <a:rPr lang="en-US" sz="1800">
                              <a:effectLst/>
                            </a:rPr>
                            <a:t>Booster</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tcPr>
                    </a:tc>
                    <a:tc>
                      <a:txBody>
                        <a:bodyPr/>
                        <a:lstStyle/>
                        <a:p>
                          <a:endParaRPr lang="en-US"/>
                        </a:p>
                      </a:txBody>
                      <a:tcPr marL="68580" marR="68580" marT="0" marB="0">
                        <a:blipFill>
                          <a:blip r:embed="rId2"/>
                          <a:stretch>
                            <a:fillRect l="-168571" t="-529787" r="-548095" b="-144681"/>
                          </a:stretch>
                        </a:blipFill>
                      </a:tcPr>
                    </a:tc>
                    <a:tc>
                      <a:txBody>
                        <a:bodyPr/>
                        <a:lstStyle/>
                        <a:p>
                          <a:pPr algn="ctr">
                            <a:spcAft>
                              <a:spcPts val="0"/>
                            </a:spcAft>
                          </a:pPr>
                          <a:r>
                            <a:rPr lang="en-US" sz="1800">
                              <a:effectLst/>
                            </a:rPr>
                            <a:t>1300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10</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43056" t="-529787" r="-150926" b="-144681"/>
                          </a:stretch>
                        </a:blipFill>
                      </a:tcPr>
                    </a:tc>
                    <a:tc>
                      <a:txBody>
                        <a:bodyPr/>
                        <a:lstStyle/>
                        <a:p>
                          <a:pPr algn="ctr">
                            <a:spcAft>
                              <a:spcPts val="0"/>
                            </a:spcAft>
                          </a:pPr>
                          <a:r>
                            <a:rPr lang="en-US" sz="1800">
                              <a:effectLst/>
                            </a:rPr>
                            <a:t>0.7692</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dirty="0">
                              <a:effectLst/>
                            </a:rPr>
                            <a:t>ns</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28767859"/>
                      </a:ext>
                    </a:extLst>
                  </a:tr>
                  <a:tr h="296672">
                    <a:tc>
                      <a:txBody>
                        <a:bodyPr/>
                        <a:lstStyle/>
                        <a:p>
                          <a:pPr algn="just">
                            <a:spcAft>
                              <a:spcPts val="0"/>
                            </a:spcAft>
                          </a:pPr>
                          <a:r>
                            <a:rPr lang="en-US" sz="1800">
                              <a:effectLst/>
                            </a:rPr>
                            <a:t>Ring</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endParaRPr lang="en-US"/>
                        </a:p>
                      </a:txBody>
                      <a:tcPr marL="68580" marR="68580" marT="0" marB="0">
                        <a:lnB w="19050" cap="flat" cmpd="sng" algn="ctr">
                          <a:solidFill>
                            <a:schemeClr val="tx1"/>
                          </a:solidFill>
                          <a:prstDash val="solid"/>
                          <a:round/>
                          <a:headEnd type="none" w="med" len="med"/>
                          <a:tailEnd type="none" w="med" len="med"/>
                        </a:lnB>
                        <a:blipFill>
                          <a:blip r:embed="rId2"/>
                          <a:stretch>
                            <a:fillRect l="-168571" t="-604082" r="-548095" b="-38776"/>
                          </a:stretch>
                        </a:blipFill>
                      </a:tcPr>
                    </a:tc>
                    <a:tc>
                      <a:txBody>
                        <a:bodyPr/>
                        <a:lstStyle/>
                        <a:p>
                          <a:pPr algn="ctr">
                            <a:spcAft>
                              <a:spcPts val="0"/>
                            </a:spcAft>
                          </a:pPr>
                          <a:r>
                            <a:rPr lang="en-US" sz="1800">
                              <a:effectLst/>
                            </a:rPr>
                            <a:t>650</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rPr>
                            <a:t>MHz</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rPr>
                            <a:t>5</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endParaRPr lang="en-US"/>
                        </a:p>
                      </a:txBody>
                      <a:tcPr marL="68580" marR="68580" marT="0" marB="0">
                        <a:lnB w="19050" cap="flat" cmpd="sng" algn="ctr">
                          <a:solidFill>
                            <a:schemeClr val="tx1"/>
                          </a:solidFill>
                          <a:prstDash val="solid"/>
                          <a:round/>
                          <a:headEnd type="none" w="med" len="med"/>
                          <a:tailEnd type="none" w="med" len="med"/>
                        </a:lnB>
                        <a:blipFill>
                          <a:blip r:embed="rId2"/>
                          <a:stretch>
                            <a:fillRect l="-543056" t="-604082" r="-150926" b="-38776"/>
                          </a:stretch>
                        </a:blipFill>
                      </a:tcPr>
                    </a:tc>
                    <a:tc>
                      <a:txBody>
                        <a:bodyPr/>
                        <a:lstStyle/>
                        <a:p>
                          <a:pPr algn="ctr">
                            <a:spcAft>
                              <a:spcPts val="0"/>
                            </a:spcAft>
                          </a:pPr>
                          <a:r>
                            <a:rPr lang="en-US" sz="1800" dirty="0">
                              <a:effectLst/>
                            </a:rPr>
                            <a:t>1.5385</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rPr>
                            <a:t>ns</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9131685"/>
                      </a:ext>
                    </a:extLst>
                  </a:tr>
                </a:tbl>
              </a:graphicData>
            </a:graphic>
          </p:graphicFrame>
        </mc:Fallback>
      </mc:AlternateContent>
      <p:sp>
        <p:nvSpPr>
          <p:cNvPr id="10" name="Rectangle 4">
            <a:extLst>
              <a:ext uri="{FF2B5EF4-FFF2-40B4-BE49-F238E27FC236}">
                <a16:creationId xmlns:a16="http://schemas.microsoft.com/office/drawing/2014/main" id="{EBE95717-2BDB-4425-A931-4F9BEFD63B8C}"/>
              </a:ext>
            </a:extLst>
          </p:cNvPr>
          <p:cNvSpPr>
            <a:spLocks noChangeArrowheads="1"/>
          </p:cNvSpPr>
          <p:nvPr/>
        </p:nvSpPr>
        <p:spPr bwMode="auto">
          <a:xfrm>
            <a:off x="3965575" y="2017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794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34C2-00A3-45B2-AD0A-97A2DCFC517A}"/>
              </a:ext>
            </a:extLst>
          </p:cNvPr>
          <p:cNvSpPr>
            <a:spLocks noGrp="1"/>
          </p:cNvSpPr>
          <p:nvPr>
            <p:ph type="title"/>
          </p:nvPr>
        </p:nvSpPr>
        <p:spPr/>
        <p:txBody>
          <a:bodyPr/>
          <a:lstStyle/>
          <a:p>
            <a:r>
              <a:rPr lang="en-US" altLang="zh-CN" dirty="0"/>
              <a:t>Scheme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C2D831-447F-4E52-A515-2B0ACE3A7CAF}"/>
                  </a:ext>
                </a:extLst>
              </p:cNvPr>
              <p:cNvSpPr>
                <a:spLocks noGrp="1"/>
              </p:cNvSpPr>
              <p:nvPr>
                <p:ph idx="1"/>
              </p:nvPr>
            </p:nvSpPr>
            <p:spPr>
              <a:xfrm>
                <a:off x="182880" y="1209040"/>
                <a:ext cx="11923776" cy="5118608"/>
              </a:xfrm>
            </p:spPr>
            <p:txBody>
              <a:bodyPr>
                <a:normAutofit/>
              </a:bodyPr>
              <a:lstStyle/>
              <a:p>
                <a:r>
                  <a:rPr lang="en-US" altLang="zh-CN" dirty="0"/>
                  <a:t>Thermionic cathode electron gun + subharmonic buncher</a:t>
                </a:r>
              </a:p>
              <a:p>
                <a:pPr lvl="1"/>
                <a:r>
                  <a:rPr lang="en-US" dirty="0"/>
                  <a:t>There are two SHB with different RF frequency</a:t>
                </a:r>
              </a:p>
              <a:p>
                <a:pPr lvl="1"/>
                <a:r>
                  <a:rPr lang="en-US" dirty="0"/>
                  <a:t>More frequency should be considered for bunch frequency</a:t>
                </a:r>
              </a:p>
              <a:p>
                <a:pPr lvl="2"/>
                <a:r>
                  <a:rPr lang="en-US" altLang="zh-CN" dirty="0"/>
                  <a:t>The bunch interval should be an integer multiple, </a:t>
                </a:r>
                <a:r>
                  <a:rPr lang="en-US" altLang="zh-CN" b="1" dirty="0"/>
                  <a:t>n</a:t>
                </a:r>
                <a:r>
                  <a:rPr lang="en-US" altLang="zh-CN" dirty="0"/>
                  <a:t>, of the time corresponding to the common frequency,</a:t>
                </a:r>
                <a:r>
                  <a:rPr lang="zh-CN" alt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𝑏𝑢𝑛𝑐h</m:t>
                        </m:r>
                      </m:sub>
                    </m:sSub>
                    <m:r>
                      <a:rPr lang="en-US" i="1">
                        <a:latin typeface="Cambria Math" panose="02040503050406030204" pitchFamily="18" charset="0"/>
                      </a:rPr>
                      <m:t>=</m:t>
                    </m:r>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𝑐𝑚</m:t>
                            </m:r>
                          </m:sub>
                        </m:sSub>
                      </m:num>
                      <m:den>
                        <m:r>
                          <a:rPr lang="en-US" i="1">
                            <a:latin typeface="Cambria Math" panose="02040503050406030204" pitchFamily="18" charset="0"/>
                          </a:rPr>
                          <m:t>𝑛</m:t>
                        </m:r>
                      </m:den>
                    </m:f>
                  </m:oMath>
                </a14:m>
                <a:endParaRPr lang="en-US" dirty="0"/>
              </a:p>
              <a:p>
                <a:pPr lvl="2"/>
                <a:r>
                  <a:rPr lang="en-US" altLang="zh-CN" dirty="0"/>
                  <a:t>SHB1 frequency is an integer multiple, </a:t>
                </a:r>
                <a:r>
                  <a:rPr lang="en-US" altLang="zh-CN" b="1" dirty="0"/>
                  <a:t>m1</a:t>
                </a:r>
                <a:r>
                  <a:rPr lang="en-US" altLang="zh-CN" dirty="0"/>
                  <a:t>, of bunch frequency,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𝑠h𝑏</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𝑏𝑢𝑛𝑐h</m:t>
                        </m:r>
                      </m:sub>
                    </m:sSub>
                  </m:oMath>
                </a14:m>
                <a:endParaRPr lang="en-US" dirty="0"/>
              </a:p>
              <a:p>
                <a:pPr lvl="2"/>
                <a:r>
                  <a:rPr lang="en-US" altLang="zh-CN" dirty="0"/>
                  <a:t>SHB2 frequency is an integer multiple, </a:t>
                </a:r>
                <a:r>
                  <a:rPr lang="en-US" altLang="zh-CN" b="1" dirty="0"/>
                  <a:t>m2</a:t>
                </a:r>
                <a:r>
                  <a:rPr lang="en-US" altLang="zh-CN" dirty="0"/>
                  <a:t>, of SHB1 frequency,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𝑠h𝑏</m:t>
                        </m:r>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𝑠h𝑏</m:t>
                        </m:r>
                        <m:r>
                          <a:rPr lang="en-US" i="1">
                            <a:latin typeface="Cambria Math" panose="02040503050406030204" pitchFamily="18" charset="0"/>
                          </a:rPr>
                          <m:t>1</m:t>
                        </m:r>
                      </m:sub>
                    </m:sSub>
                  </m:oMath>
                </a14:m>
                <a:endParaRPr lang="en-US" dirty="0"/>
              </a:p>
              <a:p>
                <a:pPr lvl="2"/>
                <a:r>
                  <a:rPr lang="en-US" dirty="0"/>
                  <a:t>Linac </a:t>
                </a:r>
                <a:r>
                  <a:rPr lang="en-US" altLang="zh-CN" dirty="0"/>
                  <a:t>frequency is an integer multiple, </a:t>
                </a:r>
                <a:r>
                  <a:rPr lang="en-US" altLang="zh-CN" b="1" dirty="0"/>
                  <a:t>m3</a:t>
                </a:r>
                <a:r>
                  <a:rPr lang="en-US" altLang="zh-CN" dirty="0"/>
                  <a:t>, of SHB2 frequency,</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𝑙𝑖𝑛𝑎𝑐</m:t>
                        </m:r>
                      </m:sub>
                    </m:sSub>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𝑠h𝑏</m:t>
                        </m:r>
                        <m:r>
                          <a:rPr lang="en-US" i="1">
                            <a:latin typeface="Cambria Math" panose="02040503050406030204" pitchFamily="18" charset="0"/>
                          </a:rPr>
                          <m:t>2</m:t>
                        </m:r>
                      </m:sub>
                    </m:sSub>
                  </m:oMath>
                </a14:m>
                <a:endParaRPr lang="en-US" dirty="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𝑙𝑖𝑛𝑎𝑐</m:t>
                        </m:r>
                      </m:sub>
                    </m:sSub>
                    <m:r>
                      <a:rPr lang="en-US">
                        <a:latin typeface="Cambria Math" panose="02040503050406030204" pitchFamily="18" charset="0"/>
                      </a:rPr>
                      <m:t>=</m:t>
                    </m:r>
                    <m:f>
                      <m:fPr>
                        <m:type m:val="lin"/>
                        <m:ctrlPr>
                          <a:rPr lang="en-US" i="1">
                            <a:latin typeface="Cambria Math" panose="02040503050406030204" pitchFamily="18" charset="0"/>
                          </a:rPr>
                        </m:ctrlPr>
                      </m:fPr>
                      <m:num>
                        <m:r>
                          <a:rPr lang="en-US" i="1">
                            <a:latin typeface="Cambria Math" panose="02040503050406030204" pitchFamily="18" charset="0"/>
                          </a:rPr>
                          <m:t>𝑚</m:t>
                        </m:r>
                        <m:r>
                          <a:rPr lang="en-US" i="1">
                            <a:latin typeface="Cambria Math" panose="02040503050406030204" pitchFamily="18" charset="0"/>
                          </a:rPr>
                          <m:t>3</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r>
                              <a:rPr lang="en-US">
                                <a:latin typeface="Cambria Math" panose="02040503050406030204" pitchFamily="18" charset="0"/>
                              </a:rPr>
                              <m:t>2×</m:t>
                            </m:r>
                            <m:r>
                              <a:rPr lang="en-US" i="1">
                                <a:latin typeface="Cambria Math" panose="02040503050406030204" pitchFamily="18" charset="0"/>
                              </a:rPr>
                              <m:t>𝑚</m:t>
                            </m:r>
                            <m:r>
                              <a:rPr lang="en-US">
                                <a:latin typeface="Cambria Math" panose="02040503050406030204" pitchFamily="18" charset="0"/>
                              </a:rPr>
                              <m:t>1×</m:t>
                            </m:r>
                            <m:r>
                              <a:rPr lang="en-US" i="1">
                                <a:latin typeface="Cambria Math" panose="02040503050406030204" pitchFamily="18" charset="0"/>
                              </a:rPr>
                              <m:t>𝑓</m:t>
                            </m:r>
                          </m:e>
                          <m:sub>
                            <m:r>
                              <a:rPr lang="en-US" i="1">
                                <a:latin typeface="Cambria Math" panose="02040503050406030204" pitchFamily="18" charset="0"/>
                              </a:rPr>
                              <m:t>𝑐𝑚</m:t>
                            </m:r>
                          </m:sub>
                        </m:sSub>
                      </m:num>
                      <m:den>
                        <m:r>
                          <a:rPr lang="en-US" i="1">
                            <a:latin typeface="Cambria Math" panose="02040503050406030204" pitchFamily="18" charset="0"/>
                          </a:rPr>
                          <m:t>𝑛</m:t>
                        </m:r>
                      </m:den>
                    </m:f>
                  </m:oMath>
                </a14:m>
                <a:r>
                  <a:rPr lang="en-US" dirty="0"/>
                  <a:t>           </a:t>
                </a:r>
                <a:r>
                  <a:rPr lang="en-US" dirty="0">
                    <a:sym typeface="Wingdings" panose="05000000000000000000" pitchFamily="2" charset="2"/>
                  </a:rPr>
                  <a:t>           </a:t>
                </a:r>
                <a:r>
                  <a:rPr lang="en-US" dirty="0"/>
                  <a:t> </a:t>
                </a:r>
                <a:r>
                  <a:rPr lang="en-US" b="1" dirty="0">
                    <a:solidFill>
                      <a:srgbClr val="FF0000"/>
                    </a:solidFill>
                  </a:rPr>
                  <a:t>22*n=m3*m2*m1</a:t>
                </a:r>
              </a:p>
              <a:p>
                <a:r>
                  <a:rPr lang="en-US" dirty="0"/>
                  <a:t>RF gun</a:t>
                </a:r>
              </a:p>
              <a:p>
                <a:pPr lvl="2"/>
                <a:r>
                  <a:rPr lang="en-US" altLang="zh-CN" dirty="0"/>
                  <a:t>The bunch interval should be an integer multiple, </a:t>
                </a:r>
                <a:r>
                  <a:rPr lang="en-US" altLang="zh-CN" b="1" dirty="0"/>
                  <a:t>n</a:t>
                </a:r>
                <a:r>
                  <a:rPr lang="en-US" altLang="zh-CN" dirty="0"/>
                  <a:t>, of the time corresponding to the common frequency,</a:t>
                </a:r>
                <a:r>
                  <a:rPr lang="zh-CN" alt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𝑏𝑢𝑛𝑐h</m:t>
                        </m:r>
                      </m:sub>
                    </m:sSub>
                    <m:r>
                      <a:rPr lang="en-US" i="1">
                        <a:latin typeface="Cambria Math" panose="02040503050406030204" pitchFamily="18" charset="0"/>
                      </a:rPr>
                      <m:t>=</m:t>
                    </m:r>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𝑐𝑚</m:t>
                            </m:r>
                          </m:sub>
                        </m:sSub>
                      </m:num>
                      <m:den>
                        <m:r>
                          <a:rPr lang="en-US" i="1">
                            <a:latin typeface="Cambria Math" panose="02040503050406030204" pitchFamily="18" charset="0"/>
                          </a:rPr>
                          <m:t>𝑛</m:t>
                        </m:r>
                      </m:den>
                    </m:f>
                  </m:oMath>
                </a14:m>
                <a:endParaRPr lang="en-US" dirty="0"/>
              </a:p>
              <a:p>
                <a:pPr lvl="2"/>
                <a:r>
                  <a:rPr lang="en-US" dirty="0"/>
                  <a:t>Linac </a:t>
                </a:r>
                <a:r>
                  <a:rPr lang="en-US" altLang="zh-CN" dirty="0"/>
                  <a:t>frequency is an integer multiple, </a:t>
                </a:r>
                <a:r>
                  <a:rPr lang="en-US" altLang="zh-CN" b="1" dirty="0"/>
                  <a:t>m3</a:t>
                </a:r>
                <a:r>
                  <a:rPr lang="en-US" altLang="zh-CN" dirty="0"/>
                  <a:t>, of bunch frequency,</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𝑙𝑖𝑛𝑎𝑐</m:t>
                        </m:r>
                      </m:sub>
                    </m:sSub>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𝑏𝑢𝑛𝑐h</m:t>
                        </m:r>
                      </m:sub>
                    </m:sSub>
                  </m:oMath>
                </a14:m>
                <a:endParaRPr lang="en-US" dirty="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𝑙𝑖𝑛𝑎𝑐</m:t>
                        </m:r>
                      </m:sub>
                    </m:sSub>
                    <m:r>
                      <a:rPr lang="en-US">
                        <a:latin typeface="Cambria Math" panose="02040503050406030204" pitchFamily="18" charset="0"/>
                      </a:rPr>
                      <m:t>=</m:t>
                    </m:r>
                    <m:f>
                      <m:fPr>
                        <m:type m:val="lin"/>
                        <m:ctrlPr>
                          <a:rPr lang="en-US" i="1">
                            <a:latin typeface="Cambria Math" panose="02040503050406030204" pitchFamily="18" charset="0"/>
                          </a:rPr>
                        </m:ctrlPr>
                      </m:fPr>
                      <m:num>
                        <m:r>
                          <a:rPr lang="en-US" i="1">
                            <a:latin typeface="Cambria Math" panose="02040503050406030204" pitchFamily="18" charset="0"/>
                          </a:rPr>
                          <m:t>𝑚</m:t>
                        </m:r>
                        <m:r>
                          <a:rPr lang="en-US" i="1">
                            <a:latin typeface="Cambria Math" panose="02040503050406030204" pitchFamily="18" charset="0"/>
                          </a:rPr>
                          <m:t>3</m:t>
                        </m:r>
                        <m:sSub>
                          <m:sSubPr>
                            <m:ctrlPr>
                              <a:rPr lang="en-US" i="1">
                                <a:latin typeface="Cambria Math" panose="02040503050406030204" pitchFamily="18" charset="0"/>
                              </a:rPr>
                            </m:ctrlPr>
                          </m:sSubPr>
                          <m:e>
                            <m:r>
                              <a:rPr lang="en-US">
                                <a:latin typeface="Cambria Math" panose="02040503050406030204" pitchFamily="18" charset="0"/>
                              </a:rPr>
                              <m:t>×</m:t>
                            </m:r>
                            <m:r>
                              <a:rPr lang="en-US" i="1">
                                <a:latin typeface="Cambria Math" panose="02040503050406030204" pitchFamily="18" charset="0"/>
                              </a:rPr>
                              <m:t>𝑓</m:t>
                            </m:r>
                          </m:e>
                          <m:sub>
                            <m:r>
                              <a:rPr lang="en-US" i="1">
                                <a:latin typeface="Cambria Math" panose="02040503050406030204" pitchFamily="18" charset="0"/>
                              </a:rPr>
                              <m:t>𝑐𝑚</m:t>
                            </m:r>
                          </m:sub>
                        </m:sSub>
                      </m:num>
                      <m:den>
                        <m:r>
                          <a:rPr lang="en-US" i="1">
                            <a:latin typeface="Cambria Math" panose="02040503050406030204" pitchFamily="18" charset="0"/>
                          </a:rPr>
                          <m:t>𝑛</m:t>
                        </m:r>
                      </m:den>
                    </m:f>
                  </m:oMath>
                </a14:m>
                <a:r>
                  <a:rPr lang="en-US" dirty="0"/>
                  <a:t>                                 </a:t>
                </a:r>
                <a:r>
                  <a:rPr lang="en-US" dirty="0">
                    <a:sym typeface="Wingdings" panose="05000000000000000000" pitchFamily="2" charset="2"/>
                  </a:rPr>
                  <a:t>           </a:t>
                </a:r>
                <a:r>
                  <a:rPr lang="en-US" dirty="0"/>
                  <a:t> </a:t>
                </a:r>
                <a:r>
                  <a:rPr lang="en-US" b="1" dirty="0">
                    <a:solidFill>
                      <a:srgbClr val="FF0000"/>
                    </a:solidFill>
                  </a:rPr>
                  <a:t>22*n=m3</a:t>
                </a:r>
              </a:p>
            </p:txBody>
          </p:sp>
        </mc:Choice>
        <mc:Fallback xmlns="">
          <p:sp>
            <p:nvSpPr>
              <p:cNvPr id="3" name="Content Placeholder 2">
                <a:extLst>
                  <a:ext uri="{FF2B5EF4-FFF2-40B4-BE49-F238E27FC236}">
                    <a16:creationId xmlns:a16="http://schemas.microsoft.com/office/drawing/2014/main" id="{22C2D831-447F-4E52-A515-2B0ACE3A7CAF}"/>
                  </a:ext>
                </a:extLst>
              </p:cNvPr>
              <p:cNvSpPr>
                <a:spLocks noGrp="1" noRot="1" noChangeAspect="1" noMove="1" noResize="1" noEditPoints="1" noAdjustHandles="1" noChangeArrowheads="1" noChangeShapeType="1" noTextEdit="1"/>
              </p:cNvSpPr>
              <p:nvPr>
                <p:ph idx="1"/>
              </p:nvPr>
            </p:nvSpPr>
            <p:spPr>
              <a:xfrm>
                <a:off x="182880" y="1209040"/>
                <a:ext cx="11923776" cy="5118608"/>
              </a:xfrm>
              <a:blipFill>
                <a:blip r:embed="rId2"/>
                <a:stretch>
                  <a:fillRect l="-767" t="-1786" b="-11071"/>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C2B325BB-B8FD-4E71-BAC5-CF35287871F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49141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34C2-00A3-45B2-AD0A-97A2DCFC517A}"/>
              </a:ext>
            </a:extLst>
          </p:cNvPr>
          <p:cNvSpPr>
            <a:spLocks noGrp="1"/>
          </p:cNvSpPr>
          <p:nvPr>
            <p:ph type="title"/>
          </p:nvPr>
        </p:nvSpPr>
        <p:spPr/>
        <p:txBody>
          <a:bodyPr/>
          <a:lstStyle/>
          <a:p>
            <a:r>
              <a:rPr lang="en-US" dirty="0"/>
              <a:t>Coincidence clock</a:t>
            </a:r>
            <a:br>
              <a:rPr lang="en-US" dirty="0"/>
            </a:b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2C2D831-447F-4E52-A515-2B0ACE3A7CAF}"/>
                  </a:ext>
                </a:extLst>
              </p:cNvPr>
              <p:cNvSpPr>
                <a:spLocks noGrp="1"/>
              </p:cNvSpPr>
              <p:nvPr>
                <p:ph idx="1"/>
              </p:nvPr>
            </p:nvSpPr>
            <p:spPr>
              <a:xfrm>
                <a:off x="234696" y="1282192"/>
                <a:ext cx="8772144" cy="4967923"/>
              </a:xfrm>
            </p:spPr>
            <p:txBody>
              <a:bodyPr>
                <a:normAutofit lnSpcReduction="10000"/>
              </a:bodyPr>
              <a:lstStyle/>
              <a:p>
                <a:r>
                  <a:rPr lang="en-US" dirty="0"/>
                  <a:t>Assuming the harmonic numbers of the booster </a:t>
                </a:r>
                <a:br>
                  <a:rPr lang="en-US" dirty="0"/>
                </a:br>
                <a:r>
                  <a:rPr lang="en-US" dirty="0"/>
                  <a:t>and the colliding ring are </a:t>
                </a:r>
                <a:r>
                  <a:rPr lang="en-US" i="1" dirty="0" err="1"/>
                  <a:t>h</a:t>
                </a:r>
                <a:r>
                  <a:rPr lang="en-US" i="1" baseline="-25000" dirty="0" err="1"/>
                  <a:t>booster</a:t>
                </a:r>
                <a:r>
                  <a:rPr lang="en-US" dirty="0"/>
                  <a:t> and </a:t>
                </a:r>
                <a:r>
                  <a:rPr lang="en-US" i="1" dirty="0"/>
                  <a:t> </a:t>
                </a:r>
                <a:r>
                  <a:rPr lang="en-US" i="1" dirty="0" err="1"/>
                  <a:t>h</a:t>
                </a:r>
                <a:r>
                  <a:rPr lang="en-US" i="1" baseline="-25000" dirty="0" err="1"/>
                  <a:t>ring</a:t>
                </a:r>
                <a:endParaRPr lang="en-US" dirty="0"/>
              </a:p>
              <a:p>
                <a:r>
                  <a:rPr lang="en-US" dirty="0"/>
                  <a:t>The zero buckets of booster and ring should be </a:t>
                </a:r>
                <a:br>
                  <a:rPr lang="en-US" dirty="0"/>
                </a:br>
                <a:r>
                  <a:rPr lang="en-US" dirty="0"/>
                  <a:t>aligned and need to be locked with the bunch frequency</a:t>
                </a:r>
              </a:p>
              <a:p>
                <a:r>
                  <a:rPr lang="en-US" altLang="zh-CN" dirty="0"/>
                  <a:t>Zero-bucket align frequency: </a:t>
                </a:r>
                <a14:m>
                  <m:oMath xmlns:m="http://schemas.openxmlformats.org/officeDocument/2006/math">
                    <m:sSub>
                      <m:sSubPr>
                        <m:ctrlPr>
                          <a:rPr lang="en-US"/>
                        </m:ctrlPr>
                      </m:sSubPr>
                      <m:e>
                        <m:r>
                          <a:rPr lang="en-US"/>
                          <m:t>𝑓</m:t>
                        </m:r>
                      </m:e>
                      <m:sub>
                        <m:r>
                          <a:rPr lang="en-US"/>
                          <m:t>𝑐𝑡</m:t>
                        </m:r>
                      </m:sub>
                    </m:sSub>
                    <m:r>
                      <a:rPr lang="en-US"/>
                      <m:t>=</m:t>
                    </m:r>
                    <m:f>
                      <m:fPr>
                        <m:ctrlPr>
                          <a:rPr lang="en-US"/>
                        </m:ctrlPr>
                      </m:fPr>
                      <m:num>
                        <m:sSub>
                          <m:sSubPr>
                            <m:ctrlPr>
                              <a:rPr lang="en-US"/>
                            </m:ctrlPr>
                          </m:sSubPr>
                          <m:e>
                            <m:r>
                              <a:rPr lang="en-US"/>
                              <m:t>𝑓</m:t>
                            </m:r>
                          </m:e>
                          <m:sub>
                            <m:r>
                              <a:rPr lang="en-US"/>
                              <m:t>𝐵𝑜𝑜𝑠𝑡𝑒𝑟</m:t>
                            </m:r>
                          </m:sub>
                        </m:sSub>
                      </m:num>
                      <m:den>
                        <m:d>
                          <m:dPr>
                            <m:begChr m:val="["/>
                            <m:endChr m:val="]"/>
                            <m:ctrlPr>
                              <a:rPr lang="en-US"/>
                            </m:ctrlPr>
                          </m:dPr>
                          <m:e>
                            <m:sSub>
                              <m:sSubPr>
                                <m:ctrlPr>
                                  <a:rPr lang="en-US"/>
                                </m:ctrlPr>
                              </m:sSubPr>
                              <m:e>
                                <m:r>
                                  <a:rPr lang="en-US"/>
                                  <m:t>2</m:t>
                                </m:r>
                                <m:r>
                                  <a:rPr lang="en-US"/>
                                  <m:t>h</m:t>
                                </m:r>
                              </m:e>
                              <m:sub>
                                <m:r>
                                  <a:rPr lang="en-US"/>
                                  <m:t>𝑟𝑖𝑛𝑔</m:t>
                                </m:r>
                              </m:sub>
                            </m:sSub>
                            <m:r>
                              <a:rPr lang="en-US"/>
                              <m:t>,</m:t>
                            </m:r>
                            <m:sSub>
                              <m:sSubPr>
                                <m:ctrlPr>
                                  <a:rPr lang="en-US"/>
                                </m:ctrlPr>
                              </m:sSubPr>
                              <m:e>
                                <m:r>
                                  <a:rPr lang="en-US"/>
                                  <m:t>h</m:t>
                                </m:r>
                              </m:e>
                              <m:sub>
                                <m:r>
                                  <a:rPr lang="en-US"/>
                                  <m:t>𝑏𝑜𝑜𝑠𝑡𝑒𝑟</m:t>
                                </m:r>
                              </m:sub>
                            </m:sSub>
                            <m:r>
                              <a:rPr lang="en-US"/>
                              <m:t>,10</m:t>
                            </m:r>
                            <m:r>
                              <a:rPr lang="en-US"/>
                              <m:t>𝑛</m:t>
                            </m:r>
                          </m:e>
                        </m:d>
                      </m:den>
                    </m:f>
                  </m:oMath>
                </a14:m>
                <a:r>
                  <a:rPr lang="en-US" dirty="0"/>
                  <a:t> </a:t>
                </a:r>
              </a:p>
              <a:p>
                <a:pPr lvl="1"/>
                <a:r>
                  <a:rPr lang="en-US" dirty="0"/>
                  <a:t> </a:t>
                </a:r>
                <a14:m>
                  <m:oMath xmlns:m="http://schemas.openxmlformats.org/officeDocument/2006/math">
                    <m:d>
                      <m:dPr>
                        <m:begChr m:val="["/>
                        <m:endChr m:val="]"/>
                        <m:ctrlPr>
                          <a:rPr lang="en-US"/>
                        </m:ctrlPr>
                      </m:dPr>
                      <m:e>
                        <m:sSub>
                          <m:sSubPr>
                            <m:ctrlPr>
                              <a:rPr lang="en-US"/>
                            </m:ctrlPr>
                          </m:sSubPr>
                          <m:e>
                            <m:r>
                              <a:rPr lang="en-US"/>
                              <m:t>2</m:t>
                            </m:r>
                            <m:r>
                              <a:rPr lang="en-US"/>
                              <m:t>h</m:t>
                            </m:r>
                          </m:e>
                          <m:sub>
                            <m:r>
                              <a:rPr lang="en-US"/>
                              <m:t>𝑟𝑖𝑛𝑔</m:t>
                            </m:r>
                          </m:sub>
                        </m:sSub>
                        <m:r>
                          <a:rPr lang="en-US"/>
                          <m:t>,</m:t>
                        </m:r>
                        <m:sSub>
                          <m:sSubPr>
                            <m:ctrlPr>
                              <a:rPr lang="en-US"/>
                            </m:ctrlPr>
                          </m:sSubPr>
                          <m:e>
                            <m:r>
                              <a:rPr lang="en-US"/>
                              <m:t>h</m:t>
                            </m:r>
                          </m:e>
                          <m:sub>
                            <m:r>
                              <a:rPr lang="en-US"/>
                              <m:t>𝑏𝑜𝑜𝑠𝑡𝑒𝑟</m:t>
                            </m:r>
                          </m:sub>
                        </m:sSub>
                        <m:r>
                          <a:rPr lang="en-US"/>
                          <m:t>,10</m:t>
                        </m:r>
                        <m:r>
                          <a:rPr lang="en-US"/>
                          <m:t>𝑛</m:t>
                        </m:r>
                      </m:e>
                    </m:d>
                  </m:oMath>
                </a14:m>
                <a:r>
                  <a:rPr lang="zh-CN" altLang="en-US" dirty="0"/>
                  <a:t> </a:t>
                </a:r>
                <a:r>
                  <a:rPr lang="en-US" altLang="zh-CN" dirty="0"/>
                  <a:t>is least common multiple</a:t>
                </a:r>
              </a:p>
              <a:p>
                <a:r>
                  <a:rPr lang="en-US" altLang="zh-CN" dirty="0"/>
                  <a:t>CEPC: </a:t>
                </a:r>
                <a:r>
                  <a:rPr lang="en-US" i="1" dirty="0" err="1"/>
                  <a:t>h</a:t>
                </a:r>
                <a:r>
                  <a:rPr lang="en-US" i="1" baseline="-25000" dirty="0" err="1"/>
                  <a:t>booster</a:t>
                </a:r>
                <a:r>
                  <a:rPr lang="en-US" dirty="0"/>
                  <a:t> =2 </a:t>
                </a:r>
                <a:r>
                  <a:rPr lang="en-US" i="1" dirty="0" err="1"/>
                  <a:t>h</a:t>
                </a:r>
                <a:r>
                  <a:rPr lang="en-US" i="1" baseline="-25000" dirty="0" err="1"/>
                  <a:t>ring</a:t>
                </a:r>
                <a:endParaRPr lang="en-US" i="1" baseline="-25000" dirty="0"/>
              </a:p>
              <a:p>
                <a:pPr lvl="1"/>
                <a14:m>
                  <m:oMath xmlns:m="http://schemas.openxmlformats.org/officeDocument/2006/math">
                    <m:sSub>
                      <m:sSubPr>
                        <m:ctrlPr>
                          <a:rPr lang="en-US" i="1"/>
                        </m:ctrlPr>
                      </m:sSubPr>
                      <m:e>
                        <m:r>
                          <a:rPr lang="en-US" i="1"/>
                          <m:t>𝑓</m:t>
                        </m:r>
                      </m:e>
                      <m:sub>
                        <m:r>
                          <a:rPr lang="en-US" i="1"/>
                          <m:t>𝑐𝑡</m:t>
                        </m:r>
                      </m:sub>
                    </m:sSub>
                    <m:r>
                      <a:rPr lang="en-US" i="1"/>
                      <m:t>=</m:t>
                    </m:r>
                    <m:f>
                      <m:fPr>
                        <m:ctrlPr>
                          <a:rPr lang="en-US" i="1"/>
                        </m:ctrlPr>
                      </m:fPr>
                      <m:num>
                        <m:sSub>
                          <m:sSubPr>
                            <m:ctrlPr>
                              <a:rPr lang="en-US" i="1"/>
                            </m:ctrlPr>
                          </m:sSubPr>
                          <m:e>
                            <m:r>
                              <a:rPr lang="en-US" i="1"/>
                              <m:t>𝑓</m:t>
                            </m:r>
                          </m:e>
                          <m:sub>
                            <m:r>
                              <a:rPr lang="en-US" i="1"/>
                              <m:t>𝑟𝑖𝑛𝑔</m:t>
                            </m:r>
                          </m:sub>
                        </m:sSub>
                      </m:num>
                      <m:den>
                        <m:d>
                          <m:dPr>
                            <m:begChr m:val="["/>
                            <m:endChr m:val="]"/>
                            <m:ctrlPr>
                              <a:rPr lang="en-US" i="1"/>
                            </m:ctrlPr>
                          </m:dPr>
                          <m:e>
                            <m:sSub>
                              <m:sSubPr>
                                <m:ctrlPr>
                                  <a:rPr lang="en-US" i="1"/>
                                </m:ctrlPr>
                              </m:sSubPr>
                              <m:e>
                                <m:r>
                                  <a:rPr lang="en-US" i="1"/>
                                  <m:t>h</m:t>
                                </m:r>
                              </m:e>
                              <m:sub>
                                <m:r>
                                  <a:rPr lang="en-US" i="1"/>
                                  <m:t>𝑟𝑖𝑛𝑔</m:t>
                                </m:r>
                              </m:sub>
                            </m:sSub>
                            <m:r>
                              <a:rPr lang="en-US" i="1"/>
                              <m:t>,5</m:t>
                            </m:r>
                            <m:r>
                              <a:rPr lang="en-US" i="1"/>
                              <m:t>𝑛</m:t>
                            </m:r>
                          </m:e>
                        </m:d>
                      </m:den>
                    </m:f>
                  </m:oMath>
                </a14:m>
                <a:r>
                  <a:rPr lang="en-US" dirty="0"/>
                  <a:t>	</a:t>
                </a:r>
              </a:p>
              <a:p>
                <a:r>
                  <a:rPr lang="en-US" altLang="zh-CN" b="1" dirty="0"/>
                  <a:t>All injection related time based on coincidence clock</a:t>
                </a:r>
              </a:p>
              <a:p>
                <a:pPr lvl="1"/>
                <a:r>
                  <a:rPr lang="en-US" dirty="0"/>
                  <a:t>Should larger than the repetition frequency</a:t>
                </a:r>
              </a:p>
              <a:p>
                <a:pPr lvl="1"/>
                <a14:m>
                  <m:oMath xmlns:m="http://schemas.openxmlformats.org/officeDocument/2006/math">
                    <m:sSub>
                      <m:sSubPr>
                        <m:ctrlPr>
                          <a:rPr lang="en-US" i="1"/>
                        </m:ctrlPr>
                      </m:sSubPr>
                      <m:e>
                        <m:r>
                          <a:rPr lang="en-US" i="1"/>
                          <m:t>𝑡</m:t>
                        </m:r>
                      </m:e>
                      <m:sub>
                        <m:r>
                          <a:rPr lang="en-US" i="1"/>
                          <m:t>𝑐𝑡</m:t>
                        </m:r>
                      </m:sub>
                    </m:sSub>
                    <m:r>
                      <a:rPr lang="en-US" i="1"/>
                      <m:t>=</m:t>
                    </m:r>
                    <m:f>
                      <m:fPr>
                        <m:type m:val="lin"/>
                        <m:ctrlPr>
                          <a:rPr lang="en-US" i="1"/>
                        </m:ctrlPr>
                      </m:fPr>
                      <m:num>
                        <m:r>
                          <a:rPr lang="en-US" i="1"/>
                          <m:t>1</m:t>
                        </m:r>
                      </m:num>
                      <m:den>
                        <m:sSub>
                          <m:sSubPr>
                            <m:ctrlPr>
                              <a:rPr lang="en-US" i="1"/>
                            </m:ctrlPr>
                          </m:sSubPr>
                          <m:e>
                            <m:r>
                              <a:rPr lang="en-US" i="1"/>
                              <m:t>𝑓</m:t>
                            </m:r>
                          </m:e>
                          <m:sub>
                            <m:r>
                              <a:rPr lang="en-US" i="1"/>
                              <m:t>𝑐𝑡</m:t>
                            </m:r>
                          </m:sub>
                        </m:sSub>
                      </m:den>
                    </m:f>
                  </m:oMath>
                </a14:m>
                <a:endParaRPr lang="en-US" altLang="zh-CN" b="1" dirty="0"/>
              </a:p>
              <a:p>
                <a:pPr lvl="1"/>
                <a:endParaRPr lang="en-US" altLang="zh-CN" b="1" dirty="0"/>
              </a:p>
            </p:txBody>
          </p:sp>
        </mc:Choice>
        <mc:Fallback>
          <p:sp>
            <p:nvSpPr>
              <p:cNvPr id="3" name="Content Placeholder 2">
                <a:extLst>
                  <a:ext uri="{FF2B5EF4-FFF2-40B4-BE49-F238E27FC236}">
                    <a16:creationId xmlns:a16="http://schemas.microsoft.com/office/drawing/2014/main" id="{22C2D831-447F-4E52-A515-2B0ACE3A7CAF}"/>
                  </a:ext>
                </a:extLst>
              </p:cNvPr>
              <p:cNvSpPr>
                <a:spLocks noGrp="1" noRot="1" noChangeAspect="1" noMove="1" noResize="1" noEditPoints="1" noAdjustHandles="1" noChangeArrowheads="1" noChangeShapeType="1" noTextEdit="1"/>
              </p:cNvSpPr>
              <p:nvPr>
                <p:ph idx="1"/>
              </p:nvPr>
            </p:nvSpPr>
            <p:spPr>
              <a:xfrm>
                <a:off x="234696" y="1282192"/>
                <a:ext cx="8772144" cy="4967923"/>
              </a:xfrm>
              <a:blipFill>
                <a:blip r:embed="rId3"/>
                <a:stretch>
                  <a:fillRect l="-1112" t="-2454" b="-13865"/>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C2B325BB-B8FD-4E71-BAC5-CF35287871F6}"/>
              </a:ext>
            </a:extLst>
          </p:cNvPr>
          <p:cNvSpPr>
            <a:spLocks noGrp="1"/>
          </p:cNvSpPr>
          <p:nvPr>
            <p:ph type="body" sz="quarter" idx="13"/>
          </p:nvPr>
        </p:nvSpPr>
        <p:spPr/>
        <p:txBody>
          <a:bodyPr/>
          <a:lstStyle/>
          <a:p>
            <a:r>
              <a:rPr lang="en-US" dirty="0"/>
              <a:t>Scheme1</a:t>
            </a:r>
          </a:p>
        </p:txBody>
      </p:sp>
      <p:graphicFrame>
        <p:nvGraphicFramePr>
          <p:cNvPr id="6" name="Object 5">
            <a:extLst>
              <a:ext uri="{FF2B5EF4-FFF2-40B4-BE49-F238E27FC236}">
                <a16:creationId xmlns:a16="http://schemas.microsoft.com/office/drawing/2014/main" id="{2AE11E44-527D-4FD9-B274-1A88CD0D1A95}"/>
              </a:ext>
            </a:extLst>
          </p:cNvPr>
          <p:cNvGraphicFramePr>
            <a:graphicFrameLocks noChangeAspect="1"/>
          </p:cNvGraphicFramePr>
          <p:nvPr>
            <p:extLst>
              <p:ext uri="{D42A27DB-BD31-4B8C-83A1-F6EECF244321}">
                <p14:modId xmlns:p14="http://schemas.microsoft.com/office/powerpoint/2010/main" val="3861083740"/>
              </p:ext>
            </p:extLst>
          </p:nvPr>
        </p:nvGraphicFramePr>
        <p:xfrm>
          <a:off x="8351520" y="1618488"/>
          <a:ext cx="3840480" cy="2163233"/>
        </p:xfrm>
        <a:graphic>
          <a:graphicData uri="http://schemas.openxmlformats.org/presentationml/2006/ole">
            <mc:AlternateContent xmlns:mc="http://schemas.openxmlformats.org/markup-compatibility/2006">
              <mc:Choice xmlns:v="urn:schemas-microsoft-com:vml" Requires="v">
                <p:oleObj spid="_x0000_s13361" name="Equation" r:id="rId4" imgW="2057400" imgH="1155700" progId="Equation.DSMT4">
                  <p:embed/>
                </p:oleObj>
              </mc:Choice>
              <mc:Fallback>
                <p:oleObj name="Equation" r:id="rId4" imgW="2057400" imgH="1155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1520" y="1618488"/>
                        <a:ext cx="3840480" cy="2163233"/>
                      </a:xfrm>
                      <a:prstGeom prst="rect">
                        <a:avLst/>
                      </a:prstGeom>
                      <a:noFill/>
                    </p:spPr>
                  </p:pic>
                </p:oleObj>
              </mc:Fallback>
            </mc:AlternateContent>
          </a:graphicData>
        </a:graphic>
      </p:graphicFrame>
    </p:spTree>
    <p:extLst>
      <p:ext uri="{BB962C8B-B14F-4D97-AF65-F5344CB8AC3E}">
        <p14:creationId xmlns:p14="http://schemas.microsoft.com/office/powerpoint/2010/main" val="1164465887"/>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HEPS</Template>
  <TotalTime>84880</TotalTime>
  <Words>1726</Words>
  <Application>Microsoft Office PowerPoint</Application>
  <PresentationFormat>Widescreen</PresentationFormat>
  <Paragraphs>548</Paragraphs>
  <Slides>28</Slides>
  <Notes>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45" baseType="lpstr">
      <vt:lpstr>等线</vt:lpstr>
      <vt:lpstr>黑体</vt:lpstr>
      <vt:lpstr>华文行楷</vt:lpstr>
      <vt:lpstr>华文中宋</vt:lpstr>
      <vt:lpstr>楷体</vt:lpstr>
      <vt:lpstr>宋体</vt:lpstr>
      <vt:lpstr>Arial</vt:lpstr>
      <vt:lpstr>Calibri</vt:lpstr>
      <vt:lpstr>Calibri Light</vt:lpstr>
      <vt:lpstr>Cambria Math</vt:lpstr>
      <vt:lpstr>Comic Sans MS</vt:lpstr>
      <vt:lpstr>Monotype Corsiva</vt:lpstr>
      <vt:lpstr>Times New Roman</vt:lpstr>
      <vt:lpstr>Wingdings</vt:lpstr>
      <vt:lpstr>Office 主题</vt:lpstr>
      <vt:lpstr>Equation</vt:lpstr>
      <vt:lpstr>MathType 6.0 Equation</vt:lpstr>
      <vt:lpstr>Timing and bunch pattern compatibility study @High luminosity Z scheme </vt:lpstr>
      <vt:lpstr>Outline</vt:lpstr>
      <vt:lpstr>Background</vt:lpstr>
      <vt:lpstr>Motivation</vt:lpstr>
      <vt:lpstr>Motivation</vt:lpstr>
      <vt:lpstr>PowerPoint Presentation</vt:lpstr>
      <vt:lpstr>Common frequency </vt:lpstr>
      <vt:lpstr>Scheme</vt:lpstr>
      <vt:lpstr>Coincidence clock </vt:lpstr>
      <vt:lpstr>Injection scheme</vt:lpstr>
      <vt:lpstr>Injection scheme</vt:lpstr>
      <vt:lpstr>RF pulse of Linac</vt:lpstr>
      <vt:lpstr>PowerPoint Presentation</vt:lpstr>
      <vt:lpstr>Scheme-1</vt:lpstr>
      <vt:lpstr>Scheme-1</vt:lpstr>
      <vt:lpstr>Scheme-1</vt:lpstr>
      <vt:lpstr>Scheme-2</vt:lpstr>
      <vt:lpstr>Scheme-2</vt:lpstr>
      <vt:lpstr>Scheme-2</vt:lpstr>
      <vt:lpstr>Scheme-2</vt:lpstr>
      <vt:lpstr>Scheme-2</vt:lpstr>
      <vt:lpstr>Scheme-3</vt:lpstr>
      <vt:lpstr>Scheme-3</vt:lpstr>
      <vt:lpstr>Scheme-3</vt:lpstr>
      <vt:lpstr>Scheme-3</vt:lpstr>
      <vt:lpstr>Scheme-3</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孟才</dc:creator>
  <cp:keywords>CEPC</cp:keywords>
  <cp:lastModifiedBy>孟 才</cp:lastModifiedBy>
  <cp:revision>974</cp:revision>
  <dcterms:created xsi:type="dcterms:W3CDTF">2016-06-16T12:03:06Z</dcterms:created>
  <dcterms:modified xsi:type="dcterms:W3CDTF">2022-01-28T18:25:21Z</dcterms:modified>
</cp:coreProperties>
</file>