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3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304" r:id="rId13"/>
    <p:sldId id="268" r:id="rId14"/>
    <p:sldId id="269" r:id="rId15"/>
    <p:sldId id="270" r:id="rId16"/>
    <p:sldId id="295" r:id="rId17"/>
    <p:sldId id="296" r:id="rId18"/>
    <p:sldId id="297" r:id="rId19"/>
    <p:sldId id="277" r:id="rId20"/>
    <p:sldId id="300" r:id="rId21"/>
    <p:sldId id="301" r:id="rId22"/>
    <p:sldId id="302" r:id="rId23"/>
    <p:sldId id="291" r:id="rId24"/>
    <p:sldId id="272" r:id="rId25"/>
    <p:sldId id="298" r:id="rId26"/>
    <p:sldId id="303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666B1-F20D-4896-B015-24FC5D32EE39}" type="datetimeFigureOut">
              <a:rPr lang="zh-CN" altLang="en-US" smtClean="0"/>
              <a:t>2022/1/29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30C42-DBD9-4048-8EF9-F50423ECA3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076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024893-FBE9-4F5D-8C6A-13C14519959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0042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?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_𝑥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×15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_𝑦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×1.7%(booster 3.6nm)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4DA0-051F-4D56-B4F9-DBF64DC2126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577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?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_𝑥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×15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_𝑦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×1.7%(booster 3.6nm)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4DA0-051F-4D56-B4F9-DBF64DC2126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34323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?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_𝑥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×15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_𝑦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×1.7%(booster 3.6nm)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4DA0-051F-4D56-B4F9-DBF64DC2126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6497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?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_𝑥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×15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_𝑦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×1.7%(booster 3.6nm)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4DA0-051F-4D56-B4F9-DBF64DC2126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346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?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_𝑥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×15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_𝑦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×1.7%(booster 3.6nm)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4DA0-051F-4D56-B4F9-DBF64DC2126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2994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?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_𝑥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×15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_𝑦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×1.7%(booster 3.6nm)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4DA0-051F-4D56-B4F9-DBF64DC2126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89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208B2-3F48-4B6B-95B1-DAABF66BA3E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7734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208B2-3F48-4B6B-95B1-DAABF66BA3E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178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92AD2-DAF6-4583-9B5F-10F6A4CCD7E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181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?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_𝑥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×15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_𝑦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×1.7%(booster 3.6nm)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4DA0-051F-4D56-B4F9-DBF64DC2126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6102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?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_𝑥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×15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_𝑦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×1.7%(booster 3.6nm)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4DA0-051F-4D56-B4F9-DBF64DC2126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4795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?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_𝑥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×15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_𝑦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×1.7%(booster 3.6nm)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4DA0-051F-4D56-B4F9-DBF64DC2126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508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?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_𝑥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×15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_𝑦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×1.7%(booster 3.6nm)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4DA0-051F-4D56-B4F9-DBF64DC2126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132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20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1</a:t>
                </a:r>
                <a:r>
                  <a:rPr lang="en-US" altLang="zh-CN" sz="1200" b="0" i="0" smtClean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?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_𝑥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×15</a:t>
                </a:r>
                <a:r>
                  <a:rPr lang="zh-CN" altLang="en-US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𝜎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_𝑦</a:t>
                </a:r>
                <a:r>
                  <a:rPr lang="en-US" altLang="zh-CN" sz="1200" i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×1.7%(booster 3.6nm)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54DA0-051F-4D56-B4F9-DBF64DC2126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7244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208B2-3F48-4B6B-95B1-DAABF66BA3E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6791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ACC4-0BCA-4F85-A333-11357BF0622A}" type="datetimeFigureOut">
              <a:rPr lang="zh-CN" altLang="en-US" smtClean="0"/>
              <a:t>2022/1/29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BC2-5CEB-45F5-AE51-4D4033D658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2077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ACC4-0BCA-4F85-A333-11357BF0622A}" type="datetimeFigureOut">
              <a:rPr lang="zh-CN" altLang="en-US" smtClean="0"/>
              <a:t>2022/1/29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BC2-5CEB-45F5-AE51-4D4033D658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8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ACC4-0BCA-4F85-A333-11357BF0622A}" type="datetimeFigureOut">
              <a:rPr lang="zh-CN" altLang="en-US" smtClean="0"/>
              <a:t>2022/1/29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BC2-5CEB-45F5-AE51-4D4033D658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839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ACC4-0BCA-4F85-A333-11357BF0622A}" type="datetimeFigureOut">
              <a:rPr lang="zh-CN" altLang="en-US" smtClean="0"/>
              <a:t>2022/1/29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BC2-5CEB-45F5-AE51-4D4033D658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26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ACC4-0BCA-4F85-A333-11357BF0622A}" type="datetimeFigureOut">
              <a:rPr lang="zh-CN" altLang="en-US" smtClean="0"/>
              <a:t>2022/1/29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BC2-5CEB-45F5-AE51-4D4033D658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32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ACC4-0BCA-4F85-A333-11357BF0622A}" type="datetimeFigureOut">
              <a:rPr lang="zh-CN" altLang="en-US" smtClean="0"/>
              <a:t>2022/1/29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BC2-5CEB-45F5-AE51-4D4033D658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80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ACC4-0BCA-4F85-A333-11357BF0622A}" type="datetimeFigureOut">
              <a:rPr lang="zh-CN" altLang="en-US" smtClean="0"/>
              <a:t>2022/1/29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BC2-5CEB-45F5-AE51-4D4033D658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4597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ACC4-0BCA-4F85-A333-11357BF0622A}" type="datetimeFigureOut">
              <a:rPr lang="zh-CN" altLang="en-US" smtClean="0"/>
              <a:t>2022/1/29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BC2-5CEB-45F5-AE51-4D4033D658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18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ACC4-0BCA-4F85-A333-11357BF0622A}" type="datetimeFigureOut">
              <a:rPr lang="zh-CN" altLang="en-US" smtClean="0"/>
              <a:t>2022/1/29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BC2-5CEB-45F5-AE51-4D4033D658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583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ACC4-0BCA-4F85-A333-11357BF0622A}" type="datetimeFigureOut">
              <a:rPr lang="zh-CN" altLang="en-US" smtClean="0"/>
              <a:t>2022/1/29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BC2-5CEB-45F5-AE51-4D4033D658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07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6ACC4-0BCA-4F85-A333-11357BF0622A}" type="datetimeFigureOut">
              <a:rPr lang="zh-CN" altLang="en-US" smtClean="0"/>
              <a:t>2022/1/29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E3BC2-5CEB-45F5-AE51-4D4033D658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381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6ACC4-0BCA-4F85-A333-11357BF0622A}" type="datetimeFigureOut">
              <a:rPr lang="zh-CN" altLang="en-US" smtClean="0"/>
              <a:t>2022/1/29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3BC2-5CEB-45F5-AE51-4D4033D6584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7060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5.png"/><Relationship Id="rId4" Type="http://schemas.openxmlformats.org/officeDocument/2006/relationships/image" Target="../media/image23.png"/><Relationship Id="rId9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1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.jpe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.jpe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.jpe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4.jpe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4.jpe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4.jpe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24025" y="1122363"/>
            <a:ext cx="8734426" cy="23876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altLang="zh-CN" sz="3200" b="1" dirty="0" smtClean="0">
                <a:solidFill>
                  <a:srgbClr val="0070C0"/>
                </a:solidFill>
              </a:rPr>
              <a:t>Update of the dynamic aperture for the CEPC collider ring</a:t>
            </a:r>
            <a:endParaRPr lang="en-US" altLang="zh-CN" sz="3200" b="1" dirty="0">
              <a:solidFill>
                <a:srgbClr val="0070C0"/>
              </a:solidFill>
            </a:endParaRPr>
          </a:p>
        </p:txBody>
      </p:sp>
      <p:pic>
        <p:nvPicPr>
          <p:cNvPr id="4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25" y="68629"/>
            <a:ext cx="1536169" cy="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Administrator\Desktop\1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357" y="442303"/>
            <a:ext cx="3960284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5" y="68627"/>
            <a:ext cx="5848615" cy="9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副标题 2"/>
          <p:cNvSpPr>
            <a:spLocks noGrp="1"/>
          </p:cNvSpPr>
          <p:nvPr>
            <p:ph type="subTitle" idx="1"/>
          </p:nvPr>
        </p:nvSpPr>
        <p:spPr>
          <a:xfrm>
            <a:off x="527382" y="3886200"/>
            <a:ext cx="11425269" cy="2279104"/>
          </a:xfrm>
        </p:spPr>
        <p:txBody>
          <a:bodyPr>
            <a:normAutofit/>
          </a:bodyPr>
          <a:lstStyle/>
          <a:p>
            <a:r>
              <a:rPr lang="en-US" altLang="zh-CN" sz="2533" dirty="0"/>
              <a:t>Yiwei </a:t>
            </a:r>
            <a:r>
              <a:rPr lang="en-US" altLang="zh-CN" sz="2533" dirty="0" smtClean="0"/>
              <a:t>Wang </a:t>
            </a:r>
            <a:endParaRPr lang="en-US" altLang="zh-CN" sz="2533" dirty="0"/>
          </a:p>
          <a:p>
            <a:r>
              <a:rPr lang="en-US" altLang="zh-CN" sz="2533" dirty="0" smtClean="0"/>
              <a:t>for the CEPC Accelerator Physics Group</a:t>
            </a:r>
          </a:p>
          <a:p>
            <a:endParaRPr lang="en-US" altLang="zh-CN" sz="2667" dirty="0"/>
          </a:p>
          <a:p>
            <a:r>
              <a:rPr lang="en-US" altLang="zh-CN" sz="2133" dirty="0" smtClean="0"/>
              <a:t>CEPC day, </a:t>
            </a:r>
            <a:r>
              <a:rPr lang="en-US" altLang="zh-CN" sz="2133" smtClean="0"/>
              <a:t>Jan 29, </a:t>
            </a:r>
            <a:r>
              <a:rPr lang="en-US" altLang="zh-CN" sz="2133" dirty="0" smtClean="0"/>
              <a:t>2022, IHEP</a:t>
            </a:r>
            <a:endParaRPr lang="en-US" altLang="zh-CN" sz="2133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631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10</a:t>
            </a:fld>
            <a:endParaRPr lang="zh-CN" alt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263581" y="1526628"/>
            <a:ext cx="11616683" cy="4688842"/>
            <a:chOff x="263581" y="1526628"/>
            <a:chExt cx="11616683" cy="4688842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3581" y="3946638"/>
              <a:ext cx="3730360" cy="2261386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01481" y="3927587"/>
              <a:ext cx="3851810" cy="2287883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06214" y="3958023"/>
              <a:ext cx="3774050" cy="2227009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34789" y="1526628"/>
              <a:ext cx="3742295" cy="2227009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330256" y="1908257"/>
            <a:ext cx="7718688" cy="1463749"/>
            <a:chOff x="3654541" y="4739035"/>
            <a:chExt cx="7718688" cy="1463749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31678" y="4788749"/>
              <a:ext cx="2341551" cy="141403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38188" y="4755619"/>
              <a:ext cx="2379573" cy="143239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54541" y="4739035"/>
              <a:ext cx="2372934" cy="1417371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5975559" y="5118921"/>
              <a:ext cx="3626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/>
                <a:t>+</a:t>
              </a:r>
              <a:endParaRPr lang="zh-CN" altLang="en-US" sz="2800" b="1" dirty="0"/>
            </a:p>
          </p:txBody>
        </p:sp>
        <p:sp>
          <p:nvSpPr>
            <p:cNvPr id="12" name="右箭头 11"/>
            <p:cNvSpPr/>
            <p:nvPr/>
          </p:nvSpPr>
          <p:spPr>
            <a:xfrm>
              <a:off x="8814303" y="5261250"/>
              <a:ext cx="143487" cy="238561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7095573" y="4831315"/>
              <a:ext cx="123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case </a:t>
              </a:r>
              <a:r>
                <a:rPr lang="en-US" altLang="zh-CN" dirty="0" smtClean="0"/>
                <a:t>{3,4}</a:t>
              </a:r>
              <a:endParaRPr lang="zh-CN" altLang="en-US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9430021" y="4841036"/>
              <a:ext cx="169309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case </a:t>
              </a:r>
              <a:r>
                <a:rPr lang="en-US" altLang="zh-CN" dirty="0" smtClean="0"/>
                <a:t>{4,3}+{3,4}</a:t>
              </a:r>
              <a:endParaRPr lang="zh-CN" altLang="en-US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4390069" y="4815193"/>
              <a:ext cx="11095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case {</a:t>
              </a:r>
              <a:r>
                <a:rPr lang="en-US" altLang="zh-CN" dirty="0" smtClean="0"/>
                <a:t>4,3</a:t>
              </a:r>
              <a:r>
                <a:rPr lang="en-US" altLang="zh-CN" dirty="0"/>
                <a:t>}</a:t>
              </a:r>
              <a:endParaRPr lang="zh-CN" altLang="en-US" dirty="0"/>
            </a:p>
          </p:txBody>
        </p:sp>
      </p:grpSp>
      <p:sp>
        <p:nvSpPr>
          <p:cNvPr id="16" name="标题 1"/>
          <p:cNvSpPr txBox="1">
            <a:spLocks/>
          </p:cNvSpPr>
          <p:nvPr/>
        </p:nvSpPr>
        <p:spPr>
          <a:xfrm>
            <a:off x="2400716" y="343926"/>
            <a:ext cx="7105650" cy="85696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800" b="1" dirty="0" smtClean="0">
                <a:solidFill>
                  <a:srgbClr val="0070C0"/>
                </a:solidFill>
                <a:latin typeface="+mn-lt"/>
              </a:rPr>
              <a:t>Optimization of the ARC aberration at</a:t>
            </a:r>
            <a:br>
              <a:rPr lang="en-US" altLang="zh-CN" sz="2800" b="1" dirty="0" smtClean="0">
                <a:solidFill>
                  <a:srgbClr val="0070C0"/>
                </a:solidFill>
                <a:latin typeface="+mn-lt"/>
              </a:rPr>
            </a:br>
            <a:r>
              <a:rPr lang="en-US" altLang="zh-CN" sz="2800" b="1" dirty="0" smtClean="0">
                <a:solidFill>
                  <a:srgbClr val="0070C0"/>
                </a:solidFill>
                <a:latin typeface="+mn-lt"/>
              </a:rPr>
              <a:t>W and Z modes (cont.)</a:t>
            </a:r>
            <a:endParaRPr lang="zh-CN" altLang="en-US" sz="28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7" name="Picture 8" descr="logo_main20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1111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内容占位符 2"/>
          <p:cNvSpPr txBox="1">
            <a:spLocks/>
          </p:cNvSpPr>
          <p:nvPr/>
        </p:nvSpPr>
        <p:spPr>
          <a:xfrm>
            <a:off x="658931" y="1302988"/>
            <a:ext cx="10515600" cy="4246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Cancellation of main 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berration has period of 23*3 cells.</a:t>
            </a:r>
          </a:p>
        </p:txBody>
      </p:sp>
    </p:spTree>
    <p:extLst>
      <p:ext uri="{BB962C8B-B14F-4D97-AF65-F5344CB8AC3E}">
        <p14:creationId xmlns:p14="http://schemas.microsoft.com/office/powerpoint/2010/main" val="1249344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2201322" y="7093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  <a:latin typeface="+mn-lt"/>
              </a:rPr>
              <a:t>Lattice of </a:t>
            </a:r>
            <a:r>
              <a:rPr lang="en-US" altLang="zh-CN" sz="3200" b="1" dirty="0">
                <a:solidFill>
                  <a:srgbClr val="0070C0"/>
                </a:solidFill>
                <a:latin typeface="+mn-lt"/>
              </a:rPr>
              <a:t>h</a:t>
            </a:r>
            <a:r>
              <a:rPr lang="en-US" altLang="zh-CN" sz="3200" b="1" dirty="0" smtClean="0">
                <a:solidFill>
                  <a:srgbClr val="0070C0"/>
                </a:solidFill>
                <a:latin typeface="+mn-lt"/>
              </a:rPr>
              <a:t>alf ring</a:t>
            </a:r>
            <a:endParaRPr lang="zh-CN" altLang="en-US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2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11</a:t>
            </a:fld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1142651" y="1209675"/>
            <a:ext cx="9421926" cy="5214329"/>
            <a:chOff x="1142651" y="889635"/>
            <a:chExt cx="9421926" cy="5214329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57401" y="3600051"/>
              <a:ext cx="4545838" cy="2503913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42651" y="889635"/>
              <a:ext cx="4456400" cy="2541757"/>
            </a:xfrm>
            <a:prstGeom prst="rect">
              <a:avLst/>
            </a:prstGeom>
          </p:spPr>
        </p:pic>
        <p:sp>
          <p:nvSpPr>
            <p:cNvPr id="29" name="文本框 28"/>
            <p:cNvSpPr txBox="1"/>
            <p:nvPr/>
          </p:nvSpPr>
          <p:spPr>
            <a:xfrm>
              <a:off x="1763953" y="1168159"/>
              <a:ext cx="3950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ttbar: εx=1.4nm, </a:t>
              </a:r>
              <a:r>
                <a:rPr lang="el-GR" altLang="zh-CN" dirty="0" smtClean="0"/>
                <a:t>β</a:t>
              </a:r>
              <a:r>
                <a:rPr lang="en-US" altLang="zh-CN" dirty="0" smtClean="0"/>
                <a:t>=1.04m/2.7mm</a:t>
              </a:r>
              <a:endParaRPr lang="zh-CN" altLang="en-US" dirty="0"/>
            </a:p>
          </p:txBody>
        </p:sp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59547" y="889636"/>
              <a:ext cx="4362710" cy="2458029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6553109" y="1168159"/>
              <a:ext cx="3950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Higgs: εx=0.64nm, </a:t>
              </a:r>
              <a:r>
                <a:rPr lang="el-GR" altLang="zh-CN" dirty="0" smtClean="0"/>
                <a:t>β</a:t>
              </a:r>
              <a:r>
                <a:rPr lang="en-US" altLang="zh-CN" dirty="0" smtClean="0"/>
                <a:t>=0.33m/1mm</a:t>
              </a:r>
              <a:endParaRPr lang="zh-CN" altLang="en-US" dirty="0"/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98792" y="3622911"/>
              <a:ext cx="4439319" cy="2481053"/>
            </a:xfrm>
            <a:prstGeom prst="rect">
              <a:avLst/>
            </a:prstGeom>
          </p:spPr>
        </p:pic>
        <p:sp>
          <p:nvSpPr>
            <p:cNvPr id="39" name="文本框 38"/>
            <p:cNvSpPr txBox="1"/>
            <p:nvPr/>
          </p:nvSpPr>
          <p:spPr>
            <a:xfrm>
              <a:off x="1877832" y="3802649"/>
              <a:ext cx="37223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W: εx=0.87nm, </a:t>
              </a:r>
              <a:r>
                <a:rPr lang="el-GR" altLang="zh-CN" dirty="0" smtClean="0"/>
                <a:t>β</a:t>
              </a:r>
              <a:r>
                <a:rPr lang="en-US" altLang="zh-CN" dirty="0" smtClean="0"/>
                <a:t>=0.21m/1mm</a:t>
              </a:r>
              <a:endParaRPr lang="zh-CN" altLang="en-US" dirty="0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614447" y="3779789"/>
              <a:ext cx="3950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Z: εx=0.27nm, </a:t>
              </a:r>
              <a:r>
                <a:rPr lang="el-GR" altLang="zh-CN" dirty="0" smtClean="0"/>
                <a:t>β</a:t>
              </a:r>
              <a:r>
                <a:rPr lang="en-US" altLang="zh-CN" dirty="0" smtClean="0"/>
                <a:t>=0.13m/0.9mm</a:t>
              </a:r>
              <a:endParaRPr lang="zh-CN" altLang="en-US" dirty="0"/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866849" y="6484718"/>
            <a:ext cx="40988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The new RF layout has not been implemented in these lattices. </a:t>
            </a:r>
            <a:endParaRPr lang="zh-CN" altLang="en-US" sz="1100" dirty="0"/>
          </a:p>
        </p:txBody>
      </p:sp>
    </p:spTree>
    <p:extLst>
      <p:ext uri="{BB962C8B-B14F-4D97-AF65-F5344CB8AC3E}">
        <p14:creationId xmlns:p14="http://schemas.microsoft.com/office/powerpoint/2010/main" val="132331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2201322" y="7093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  <a:latin typeface="+mn-lt"/>
              </a:rPr>
              <a:t>Dynamic aperture requirement</a:t>
            </a:r>
            <a:endParaRPr lang="zh-CN" alt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12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表格 1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1294" y="4754303"/>
              <a:ext cx="7056134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39822">
                      <a:extLst>
                        <a:ext uri="{9D8B030D-6E8A-4147-A177-3AD203B41FA5}">
                          <a16:colId xmlns:a16="http://schemas.microsoft.com/office/drawing/2014/main" val="2350593610"/>
                        </a:ext>
                      </a:extLst>
                    </a:gridCol>
                    <a:gridCol w="2180492">
                      <a:extLst>
                        <a:ext uri="{9D8B030D-6E8A-4147-A177-3AD203B41FA5}">
                          <a16:colId xmlns:a16="http://schemas.microsoft.com/office/drawing/2014/main" val="1305737256"/>
                        </a:ext>
                      </a:extLst>
                    </a:gridCol>
                    <a:gridCol w="2035820">
                      <a:extLst>
                        <a:ext uri="{9D8B030D-6E8A-4147-A177-3AD203B41FA5}">
                          <a16:colId xmlns:a16="http://schemas.microsoft.com/office/drawing/2014/main" val="222420454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1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DA requirement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CEPC Higgs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FCC-</a:t>
                          </a:r>
                          <a:r>
                            <a:rPr lang="en-US" altLang="zh-CN" sz="1600" b="1" dirty="0" err="1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ee</a:t>
                          </a:r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Higgs</a:t>
                          </a:r>
                          <a:endParaRPr lang="zh-CN" altLang="en-US" sz="1600" b="1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87555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altLang="zh-CN" sz="16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with on-axis injection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sz="1600" b="0" i="0" kern="120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  <m:r>
                                    <a:rPr lang="zh-CN" altLang="en-US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CN" sz="1600" b="0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en-US" altLang="zh-CN" sz="1600" b="0" i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  <m:sSub>
                                <m:sSubPr>
                                  <m:ctrlPr>
                                    <a:rPr lang="en-US" altLang="zh-CN" sz="1600" b="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zh-CN" sz="16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6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1.7%</a:t>
                          </a:r>
                          <a:endParaRPr lang="zh-CN" altLang="en-US" sz="1600" b="0" kern="12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5 </m:t>
                                  </m:r>
                                  <m:r>
                                    <a:rPr lang="zh-CN" altLang="en-US" sz="1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zh-CN" sz="16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15</m:t>
                              </m:r>
                              <m:sSub>
                                <m:sSubPr>
                                  <m:ctrlPr>
                                    <a:rPr lang="en-US" altLang="zh-CN" sz="1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zh-CN" sz="16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6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1.7%</a:t>
                          </a:r>
                          <a:endParaRPr lang="zh-CN" altLang="en-US" sz="1600" b="0" kern="12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47899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altLang="zh-CN" sz="16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with off-axis injection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sz="1600" b="0" i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14</m:t>
                                  </m:r>
                                  <m:r>
                                    <a:rPr lang="zh-CN" altLang="en-US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CN" sz="1600" b="0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en-US" altLang="zh-CN" sz="1600" b="0" i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  <m:sSub>
                                <m:sSubPr>
                                  <m:ctrlPr>
                                    <a:rPr lang="en-US" altLang="zh-CN" sz="1600" b="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zh-CN" sz="16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6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1.7%</a:t>
                          </a:r>
                          <a:endParaRPr lang="zh-CN" altLang="en-US" sz="1600" b="0" kern="12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sz="1600" b="0" i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en-US" altLang="zh-CN" sz="1600" b="0" i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a:rPr lang="zh-CN" altLang="en-US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CN" sz="1600" b="0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en-US" altLang="zh-CN" sz="1600" b="0" i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  <m:sSub>
                                <m:sSubPr>
                                  <m:ctrlPr>
                                    <a:rPr lang="en-US" altLang="zh-CN" sz="1600" b="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zh-CN" sz="16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6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1.7%</a:t>
                          </a:r>
                          <a:endParaRPr lang="zh-CN" altLang="en-US" sz="1600" b="0" kern="12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60315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表格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4176408"/>
                  </p:ext>
                </p:extLst>
              </p:nvPr>
            </p:nvGraphicFramePr>
            <p:xfrm>
              <a:off x="4571294" y="4754303"/>
              <a:ext cx="7056134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39822">
                      <a:extLst>
                        <a:ext uri="{9D8B030D-6E8A-4147-A177-3AD203B41FA5}">
                          <a16:colId xmlns:a16="http://schemas.microsoft.com/office/drawing/2014/main" val="2350593610"/>
                        </a:ext>
                      </a:extLst>
                    </a:gridCol>
                    <a:gridCol w="2180492">
                      <a:extLst>
                        <a:ext uri="{9D8B030D-6E8A-4147-A177-3AD203B41FA5}">
                          <a16:colId xmlns:a16="http://schemas.microsoft.com/office/drawing/2014/main" val="1305737256"/>
                        </a:ext>
                      </a:extLst>
                    </a:gridCol>
                    <a:gridCol w="2035820">
                      <a:extLst>
                        <a:ext uri="{9D8B030D-6E8A-4147-A177-3AD203B41FA5}">
                          <a16:colId xmlns:a16="http://schemas.microsoft.com/office/drawing/2014/main" val="222420454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1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DA requirement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CEPC Higgs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FCC-</a:t>
                          </a:r>
                          <a:r>
                            <a:rPr lang="en-US" altLang="zh-CN" sz="1600" b="1" dirty="0" err="1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ee</a:t>
                          </a:r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Higgs</a:t>
                          </a:r>
                          <a:endParaRPr lang="zh-CN" altLang="en-US" sz="1600" b="1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87555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altLang="zh-CN" sz="16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with on-axis injection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30084" t="-101613" r="-94150" b="-1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47305" t="-101613" r="-1198" b="-1096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647899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altLang="zh-CN" sz="16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with off-axis injection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30084" t="-204918" r="-94150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47305" t="-204918" r="-1198" b="-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60315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文本框 13"/>
          <p:cNvSpPr txBox="1"/>
          <p:nvPr/>
        </p:nvSpPr>
        <p:spPr>
          <a:xfrm>
            <a:off x="4640755" y="6023460"/>
            <a:ext cx="4300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* need beam-beam simulation to check for y </a:t>
            </a:r>
            <a:endParaRPr lang="zh-CN" alt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表格 1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4571294" y="1145021"/>
              <a:ext cx="7056134" cy="34879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33428">
                      <a:extLst>
                        <a:ext uri="{9D8B030D-6E8A-4147-A177-3AD203B41FA5}">
                          <a16:colId xmlns:a16="http://schemas.microsoft.com/office/drawing/2014/main" val="1838936193"/>
                        </a:ext>
                      </a:extLst>
                    </a:gridCol>
                    <a:gridCol w="2206070">
                      <a:extLst>
                        <a:ext uri="{9D8B030D-6E8A-4147-A177-3AD203B41FA5}">
                          <a16:colId xmlns:a16="http://schemas.microsoft.com/office/drawing/2014/main" val="542674080"/>
                        </a:ext>
                      </a:extLst>
                    </a:gridCol>
                    <a:gridCol w="2016636">
                      <a:extLst>
                        <a:ext uri="{9D8B030D-6E8A-4147-A177-3AD203B41FA5}">
                          <a16:colId xmlns:a16="http://schemas.microsoft.com/office/drawing/2014/main" val="2102345144"/>
                        </a:ext>
                      </a:extLst>
                    </a:gridCol>
                  </a:tblGrid>
                  <a:tr h="397281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CEPC Higgs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FCC-</a:t>
                          </a:r>
                          <a:r>
                            <a:rPr lang="en-US" altLang="zh-CN" sz="1600" b="1" dirty="0" err="1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ee</a:t>
                          </a:r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Higgs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1663356"/>
                      </a:ext>
                    </a:extLst>
                  </a:tr>
                  <a:tr h="410484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Horizontal Emittance</a:t>
                          </a:r>
                          <a:r>
                            <a:rPr lang="en-US" altLang="zh-CN" sz="1600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in collider/booster [nm]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0.64 </m:t>
                              </m:r>
                            </m:oMath>
                          </a14:m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 1.26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0.63 /  0.55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8217953"/>
                      </a:ext>
                    </a:extLst>
                  </a:tr>
                  <a:tr h="98050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 requirement from injection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zh-CN" altLang="en-US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zh-CN" sz="16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  <m:sSub>
                                  <m:sSubPr>
                                    <m:ctrlP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zh-CN" altLang="en-US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off axis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zh-CN" altLang="en-US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zh-CN" sz="16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7 </m:t>
                                </m:r>
                                <m:sSub>
                                  <m:sSubPr>
                                    <m:ctrlP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on axis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11 </m:t>
                                    </m:r>
                                    <m:r>
                                      <a:rPr lang="zh-CN" altLang="en-US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6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b>
                                  <m:sSubPr>
                                    <m:ctrlP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5 </m:t>
                                    </m:r>
                                    <m:r>
                                      <a:rPr lang="zh-CN" altLang="en-US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off axis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5 </m:t>
                                    </m:r>
                                    <m:r>
                                      <a:rPr lang="zh-CN" altLang="en-US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zh-CN" sz="16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5 </m:t>
                                </m:r>
                                <m:sSub>
                                  <m:sSubPr>
                                    <m:ctrlP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on axis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833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</a:t>
                          </a:r>
                          <a:r>
                            <a:rPr lang="en-US" altLang="zh-CN" sz="1600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lifetime (mainly </a:t>
                          </a:r>
                          <a:r>
                            <a:rPr lang="en-US" altLang="zh-CN" sz="16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bhabha</a:t>
                          </a:r>
                          <a:r>
                            <a:rPr lang="en-US" altLang="zh-CN" sz="1600" b="0" u="none" strike="noStrike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and </a:t>
                          </a:r>
                          <a:r>
                            <a:rPr lang="en-US" altLang="zh-CN" sz="16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beamstrahlung</a:t>
                          </a:r>
                          <a:r>
                            <a:rPr lang="en-US" altLang="zh-CN" sz="1600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altLang="zh-CN" sz="16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600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[min]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1552911"/>
                      </a:ext>
                    </a:extLst>
                  </a:tr>
                  <a:tr h="5833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Energy acceptance</a:t>
                          </a:r>
                          <a:r>
                            <a:rPr lang="en-US" altLang="zh-CN" sz="1600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l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requirement </a:t>
                          </a:r>
                          <a:r>
                            <a:rPr lang="en-US" altLang="zh-CN" sz="1600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from beam lifetime [%]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表格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04845505"/>
                  </p:ext>
                </p:extLst>
              </p:nvPr>
            </p:nvGraphicFramePr>
            <p:xfrm>
              <a:off x="4571294" y="1145021"/>
              <a:ext cx="7056134" cy="34879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33428">
                      <a:extLst>
                        <a:ext uri="{9D8B030D-6E8A-4147-A177-3AD203B41FA5}">
                          <a16:colId xmlns:a16="http://schemas.microsoft.com/office/drawing/2014/main" val="1838936193"/>
                        </a:ext>
                      </a:extLst>
                    </a:gridCol>
                    <a:gridCol w="2206070">
                      <a:extLst>
                        <a:ext uri="{9D8B030D-6E8A-4147-A177-3AD203B41FA5}">
                          <a16:colId xmlns:a16="http://schemas.microsoft.com/office/drawing/2014/main" val="542674080"/>
                        </a:ext>
                      </a:extLst>
                    </a:gridCol>
                    <a:gridCol w="2016636">
                      <a:extLst>
                        <a:ext uri="{9D8B030D-6E8A-4147-A177-3AD203B41FA5}">
                          <a16:colId xmlns:a16="http://schemas.microsoft.com/office/drawing/2014/main" val="2102345144"/>
                        </a:ext>
                      </a:extLst>
                    </a:gridCol>
                  </a:tblGrid>
                  <a:tr h="397281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CEPC Higgs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FCC-</a:t>
                          </a:r>
                          <a:r>
                            <a:rPr lang="en-US" altLang="zh-CN" sz="1600" b="1" dirty="0" err="1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ee</a:t>
                          </a:r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Higgs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166335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Horizontal Emittance</a:t>
                          </a:r>
                          <a:r>
                            <a:rPr lang="en-US" altLang="zh-CN" sz="1600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in collider/booster [nm]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28375" t="-69792" r="-92287" b="-4427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0.63 /  0.55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8217953"/>
                      </a:ext>
                    </a:extLst>
                  </a:tr>
                  <a:tr h="110528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 requirement from injection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28375" t="-89560" r="-92287" b="-133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50453" t="-89560" r="-1208" b="-1335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833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</a:t>
                          </a:r>
                          <a:r>
                            <a:rPr lang="en-US" altLang="zh-CN" sz="1600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lifetime (mainly </a:t>
                          </a:r>
                          <a:r>
                            <a:rPr lang="en-US" altLang="zh-CN" sz="16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bhabha</a:t>
                          </a:r>
                          <a:r>
                            <a:rPr lang="en-US" altLang="zh-CN" sz="1600" b="0" u="none" strike="noStrike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and </a:t>
                          </a:r>
                          <a:r>
                            <a:rPr lang="en-US" altLang="zh-CN" sz="16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beamstrahlung</a:t>
                          </a:r>
                          <a:r>
                            <a:rPr lang="en-US" altLang="zh-CN" sz="1600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altLang="zh-CN" sz="16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600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[min]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155291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Energy acceptance</a:t>
                          </a:r>
                          <a:r>
                            <a:rPr lang="en-US" altLang="zh-CN" sz="1600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l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requirement </a:t>
                          </a:r>
                          <a:r>
                            <a:rPr lang="en-US" altLang="zh-CN" sz="1600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from beam lifetime [%]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43" name="组合 42"/>
          <p:cNvGrpSpPr/>
          <p:nvPr/>
        </p:nvGrpSpPr>
        <p:grpSpPr>
          <a:xfrm>
            <a:off x="179043" y="2537288"/>
            <a:ext cx="4265069" cy="3228364"/>
            <a:chOff x="204621" y="2881451"/>
            <a:chExt cx="4265069" cy="3228364"/>
          </a:xfrm>
        </p:grpSpPr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E7787C6D-4797-46DB-97F8-D043A4A2422B}"/>
                </a:ext>
              </a:extLst>
            </p:cNvPr>
            <p:cNvCxnSpPr/>
            <p:nvPr/>
          </p:nvCxnSpPr>
          <p:spPr>
            <a:xfrm flipV="1">
              <a:off x="1495336" y="2881451"/>
              <a:ext cx="0" cy="315157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E81921A8-08AC-4B9E-90DD-1CE97AF7DDA6}"/>
                </a:ext>
              </a:extLst>
            </p:cNvPr>
            <p:cNvCxnSpPr/>
            <p:nvPr/>
          </p:nvCxnSpPr>
          <p:spPr>
            <a:xfrm>
              <a:off x="204621" y="4527238"/>
              <a:ext cx="4265069" cy="639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84E18504-703B-45C6-B7FF-C80112A5BE4A}"/>
                </a:ext>
              </a:extLst>
            </p:cNvPr>
            <p:cNvSpPr/>
            <p:nvPr/>
          </p:nvSpPr>
          <p:spPr>
            <a:xfrm>
              <a:off x="2602813" y="3253418"/>
              <a:ext cx="387902" cy="24618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5611B88E-B401-4407-85EB-922D1774116B}"/>
                </a:ext>
              </a:extLst>
            </p:cNvPr>
            <p:cNvSpPr/>
            <p:nvPr/>
          </p:nvSpPr>
          <p:spPr>
            <a:xfrm>
              <a:off x="447039" y="4103363"/>
              <a:ext cx="2045217" cy="86316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2EC2AC8A-DD27-4E44-B68E-19166DCCAF1A}"/>
                </a:ext>
              </a:extLst>
            </p:cNvPr>
            <p:cNvSpPr/>
            <p:nvPr/>
          </p:nvSpPr>
          <p:spPr>
            <a:xfrm>
              <a:off x="3101272" y="3983018"/>
              <a:ext cx="785655" cy="110385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787481E9-8DCD-45BB-BACC-58AC1115E1D7}"/>
                </a:ext>
              </a:extLst>
            </p:cNvPr>
            <p:cNvSpPr txBox="1"/>
            <p:nvPr/>
          </p:nvSpPr>
          <p:spPr>
            <a:xfrm>
              <a:off x="1629294" y="5450897"/>
              <a:ext cx="99319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5.4 mm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7" name="右大括号 36">
              <a:extLst>
                <a:ext uri="{FF2B5EF4-FFF2-40B4-BE49-F238E27FC236}">
                  <a16:creationId xmlns:a16="http://schemas.microsoft.com/office/drawing/2014/main" id="{E0849362-6678-4903-B266-4883E9572413}"/>
                </a:ext>
              </a:extLst>
            </p:cNvPr>
            <p:cNvSpPr/>
            <p:nvPr/>
          </p:nvSpPr>
          <p:spPr>
            <a:xfrm rot="5400000">
              <a:off x="2026211" y="4681799"/>
              <a:ext cx="45719" cy="1107471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9" name="右大括号 38">
              <a:extLst>
                <a:ext uri="{FF2B5EF4-FFF2-40B4-BE49-F238E27FC236}">
                  <a16:creationId xmlns:a16="http://schemas.microsoft.com/office/drawing/2014/main" id="{D707CB3E-EADB-4299-A259-1ECFAE598834}"/>
                </a:ext>
              </a:extLst>
            </p:cNvPr>
            <p:cNvSpPr/>
            <p:nvPr/>
          </p:nvSpPr>
          <p:spPr>
            <a:xfrm rot="5400000">
              <a:off x="3389389" y="4763650"/>
              <a:ext cx="48512" cy="946564"/>
            </a:xfrm>
            <a:prstGeom prst="rightBrac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835868D4-4FBF-458D-A772-BB5F6602951F}"/>
                </a:ext>
              </a:extLst>
            </p:cNvPr>
            <p:cNvSpPr txBox="1"/>
            <p:nvPr/>
          </p:nvSpPr>
          <p:spPr>
            <a:xfrm>
              <a:off x="2450955" y="5802038"/>
              <a:ext cx="6503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rPr>
                <a:t>2 mm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99899378-46AC-4442-80B3-F52702F66682}"/>
                </a:ext>
              </a:extLst>
            </p:cNvPr>
            <p:cNvSpPr txBox="1"/>
            <p:nvPr/>
          </p:nvSpPr>
          <p:spPr>
            <a:xfrm>
              <a:off x="3066636" y="5488190"/>
              <a:ext cx="13646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7.4 </a:t>
              </a:r>
              <a:r>
                <a:rPr lang="en-US" altLang="zh-CN" sz="1400" dirty="0" smtClean="0"/>
                <a:t>mm CEPC</a:t>
              </a:r>
            </a:p>
            <a:p>
              <a:r>
                <a:rPr lang="en-US" altLang="zh-CN" sz="1400" dirty="0" smtClean="0"/>
                <a:t>4.6mm FCC-</a:t>
              </a:r>
              <a:r>
                <a:rPr lang="en-US" altLang="zh-CN" sz="1400" dirty="0" err="1" smtClean="0"/>
                <a:t>ee</a:t>
              </a:r>
              <a:endParaRPr lang="zh-CN" altLang="en-US" sz="1400" dirty="0"/>
            </a:p>
          </p:txBody>
        </p:sp>
      </p:grpSp>
      <p:sp>
        <p:nvSpPr>
          <p:cNvPr id="42" name="文本框 41">
            <a:extLst>
              <a:ext uri="{FF2B5EF4-FFF2-40B4-BE49-F238E27FC236}">
                <a16:creationId xmlns:a16="http://schemas.microsoft.com/office/drawing/2014/main" id="{BF8EEA0B-5ACB-4238-A590-4B12384D1504}"/>
              </a:ext>
            </a:extLst>
          </p:cNvPr>
          <p:cNvSpPr txBox="1"/>
          <p:nvPr/>
        </p:nvSpPr>
        <p:spPr>
          <a:xfrm>
            <a:off x="325885" y="1345702"/>
            <a:ext cx="4079863" cy="1172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/>
              <a:t>循环束发射度</a:t>
            </a:r>
            <a:r>
              <a:rPr lang="en-US" altLang="zh-CN" sz="1200" dirty="0"/>
              <a:t>: 0.64 </a:t>
            </a:r>
            <a:r>
              <a:rPr lang="en-US" altLang="zh-CN" sz="1200" dirty="0" err="1"/>
              <a:t>nm.rad</a:t>
            </a:r>
            <a:r>
              <a:rPr lang="en-US" altLang="zh-CN" sz="1200" dirty="0"/>
              <a:t>, </a:t>
            </a:r>
            <a:r>
              <a:rPr lang="zh-CN" altLang="en-US" sz="1200" dirty="0" smtClean="0"/>
              <a:t>注入</a:t>
            </a:r>
            <a:r>
              <a:rPr lang="zh-CN" altLang="en-US" sz="1200" dirty="0"/>
              <a:t>束发射度</a:t>
            </a:r>
            <a:r>
              <a:rPr lang="en-US" altLang="zh-CN" sz="1200" dirty="0"/>
              <a:t>: 1.26 </a:t>
            </a:r>
            <a:r>
              <a:rPr lang="en-US" altLang="zh-CN" sz="1200" dirty="0" err="1"/>
              <a:t>nm.rad</a:t>
            </a:r>
            <a:endParaRPr lang="en-US" altLang="zh-CN" sz="1200" dirty="0"/>
          </a:p>
          <a:p>
            <a:pPr>
              <a:lnSpc>
                <a:spcPct val="150000"/>
              </a:lnSpc>
            </a:pPr>
            <a:r>
              <a:rPr lang="zh-CN" altLang="en-US" sz="1200" dirty="0"/>
              <a:t>循环束</a:t>
            </a:r>
            <a:r>
              <a:rPr lang="en-US" altLang="zh-CN" sz="1200" dirty="0"/>
              <a:t>Beta 1800</a:t>
            </a:r>
            <a:r>
              <a:rPr lang="zh-CN" altLang="en-US" sz="1200" dirty="0"/>
              <a:t>米， 注入束</a:t>
            </a:r>
            <a:r>
              <a:rPr lang="en-US" altLang="zh-CN" sz="1200" dirty="0"/>
              <a:t>Beta 680</a:t>
            </a:r>
            <a:r>
              <a:rPr lang="zh-CN" altLang="en-US" sz="1200" dirty="0"/>
              <a:t>米</a:t>
            </a:r>
            <a:r>
              <a:rPr lang="zh-CN" altLang="en-US" sz="1200" dirty="0" smtClean="0"/>
              <a:t>。</a:t>
            </a:r>
            <a:endParaRPr lang="en-US" altLang="zh-CN" sz="1200" dirty="0" smtClean="0"/>
          </a:p>
          <a:p>
            <a:pPr>
              <a:lnSpc>
                <a:spcPct val="150000"/>
              </a:lnSpc>
            </a:pPr>
            <a:r>
              <a:rPr lang="zh-CN" altLang="en-US" sz="1200" dirty="0" smtClean="0"/>
              <a:t>循环</a:t>
            </a:r>
            <a:r>
              <a:rPr lang="zh-CN" altLang="en-US" sz="1200" dirty="0"/>
              <a:t>考虑</a:t>
            </a:r>
            <a:r>
              <a:rPr lang="en-US" altLang="zh-CN" sz="1200" dirty="0"/>
              <a:t>5 Sigma</a:t>
            </a:r>
            <a:r>
              <a:rPr lang="zh-CN" altLang="en-US" sz="1200" dirty="0"/>
              <a:t>，注入考虑单边</a:t>
            </a:r>
            <a:r>
              <a:rPr lang="en-US" altLang="zh-CN" sz="1200" dirty="0"/>
              <a:t>4 Sigma, </a:t>
            </a:r>
            <a:endParaRPr lang="en-US" altLang="zh-CN" sz="1200" dirty="0" smtClean="0"/>
          </a:p>
          <a:p>
            <a:pPr>
              <a:lnSpc>
                <a:spcPct val="150000"/>
              </a:lnSpc>
            </a:pPr>
            <a:r>
              <a:rPr lang="zh-CN" altLang="en-US" sz="1200" dirty="0" smtClean="0"/>
              <a:t>切割板</a:t>
            </a:r>
            <a:r>
              <a:rPr lang="en-US" altLang="zh-CN" sz="1200" dirty="0" smtClean="0"/>
              <a:t>2mm</a:t>
            </a:r>
            <a:endParaRPr lang="en-US" altLang="zh-CN" sz="1200" dirty="0"/>
          </a:p>
        </p:txBody>
      </p:sp>
      <p:pic>
        <p:nvPicPr>
          <p:cNvPr id="44" name="Picture 8" descr="logo_main20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istrator\Desktop\1111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534" y="16463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87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2201322" y="7093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  <a:latin typeface="+mn-lt"/>
              </a:rPr>
              <a:t>Dynamic aperture requirement</a:t>
            </a:r>
            <a:endParaRPr lang="zh-CN" alt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13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表格 1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712962" y="4794402"/>
              <a:ext cx="11164908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30034">
                      <a:extLst>
                        <a:ext uri="{9D8B030D-6E8A-4147-A177-3AD203B41FA5}">
                          <a16:colId xmlns:a16="http://schemas.microsoft.com/office/drawing/2014/main" val="2350593610"/>
                        </a:ext>
                      </a:extLst>
                    </a:gridCol>
                    <a:gridCol w="2080726">
                      <a:extLst>
                        <a:ext uri="{9D8B030D-6E8A-4147-A177-3AD203B41FA5}">
                          <a16:colId xmlns:a16="http://schemas.microsoft.com/office/drawing/2014/main" val="3369499111"/>
                        </a:ext>
                      </a:extLst>
                    </a:gridCol>
                    <a:gridCol w="2108719">
                      <a:extLst>
                        <a:ext uri="{9D8B030D-6E8A-4147-A177-3AD203B41FA5}">
                          <a16:colId xmlns:a16="http://schemas.microsoft.com/office/drawing/2014/main" val="1305737256"/>
                        </a:ext>
                      </a:extLst>
                    </a:gridCol>
                    <a:gridCol w="2146041">
                      <a:extLst>
                        <a:ext uri="{9D8B030D-6E8A-4147-A177-3AD203B41FA5}">
                          <a16:colId xmlns:a16="http://schemas.microsoft.com/office/drawing/2014/main" val="1284960759"/>
                        </a:ext>
                      </a:extLst>
                    </a:gridCol>
                    <a:gridCol w="2099388">
                      <a:extLst>
                        <a:ext uri="{9D8B030D-6E8A-4147-A177-3AD203B41FA5}">
                          <a16:colId xmlns:a16="http://schemas.microsoft.com/office/drawing/2014/main" val="3921459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1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DA requirement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1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ttbar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1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Higgs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1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1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187555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altLang="zh-CN" sz="16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with on-axis injection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sz="1600" b="0" i="0" kern="120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7</m:t>
                                  </m:r>
                                  <m:r>
                                    <a:rPr lang="zh-CN" altLang="en-US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CN" sz="1600" b="0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en-US" altLang="zh-CN" sz="1600" b="0" i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  <m:sSub>
                                <m:sSubPr>
                                  <m:ctrlPr>
                                    <a:rPr lang="en-US" altLang="zh-CN" sz="1600" b="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zh-CN" sz="16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6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1.7%</a:t>
                          </a:r>
                          <a:endParaRPr lang="zh-CN" altLang="en-US" sz="1600" b="0" kern="12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647899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altLang="zh-CN" sz="16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with off-axis injection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sz="1600" b="0" kern="1200" dirty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13.9</m:t>
                                  </m:r>
                                  <m:r>
                                    <a:rPr lang="zh-CN" altLang="en-US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CN" sz="1600" b="0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altLang="zh-CN" sz="1600" b="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600" b="0" i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20</m:t>
                                  </m:r>
                                  <m:r>
                                    <a:rPr lang="zh-CN" altLang="en-US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zh-CN" sz="16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6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2.3%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sz="1600" b="0" i="0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14.4</m:t>
                                  </m:r>
                                  <m:r>
                                    <a:rPr lang="zh-CN" altLang="en-US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CN" sz="1600" b="0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en-US" altLang="zh-CN" sz="1600" b="0" i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  <m:sSub>
                                <m:sSubPr>
                                  <m:ctrlPr>
                                    <a:rPr lang="en-US" altLang="zh-CN" sz="1600" b="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zh-CN" sz="16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6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1.7%</a:t>
                          </a:r>
                          <a:endParaRPr lang="zh-CN" altLang="en-US" sz="1600" b="0" kern="12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sz="1600" b="0" kern="1200" dirty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1600" b="0" i="0" kern="1200" dirty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0.5</m:t>
                                  </m:r>
                                  <m:r>
                                    <a:rPr lang="zh-CN" altLang="en-US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CN" sz="1600" b="0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en-US" altLang="zh-CN" sz="1600" b="0" i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  <m:sSub>
                                <m:sSubPr>
                                  <m:ctrlPr>
                                    <a:rPr lang="en-US" altLang="zh-CN" sz="1600" b="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zh-CN" sz="16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6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1.2%</a:t>
                          </a:r>
                          <a:endParaRPr lang="zh-CN" altLang="en-US" sz="1600" b="0" kern="12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zh-CN" sz="1600" b="0" i="1" kern="120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sz="1600" b="0" kern="1200" dirty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altLang="zh-CN" sz="1600" b="0" i="0" kern="1200" dirty="0" smtClean="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1.8</m:t>
                                  </m:r>
                                  <m:r>
                                    <a:rPr lang="zh-CN" altLang="en-US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altLang="zh-CN" sz="1600" b="0" kern="12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  <m:r>
                                <a:rPr lang="en-US" altLang="zh-CN" sz="1600" b="0" i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9</m:t>
                              </m:r>
                              <m:sSub>
                                <m:sSubPr>
                                  <m:ctrlPr>
                                    <a:rPr lang="en-US" altLang="zh-CN" sz="1600" b="0" i="1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1600" b="0" kern="120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altLang="zh-CN" sz="1600" b="0" kern="12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Times New Roman" panose="020206030504050203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en-US" altLang="zh-CN" sz="16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1.3%</a:t>
                          </a:r>
                          <a:endParaRPr lang="zh-CN" altLang="en-US" sz="1600" b="0" kern="120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860315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表格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80917891"/>
                  </p:ext>
                </p:extLst>
              </p:nvPr>
            </p:nvGraphicFramePr>
            <p:xfrm>
              <a:off x="712962" y="4794402"/>
              <a:ext cx="11164908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3003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350593610"/>
                        </a:ext>
                      </a:extLst>
                    </a:gridCol>
                    <a:gridCol w="208072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369499111"/>
                        </a:ext>
                      </a:extLst>
                    </a:gridCol>
                    <a:gridCol w="2108719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305737256"/>
                        </a:ext>
                      </a:extLst>
                    </a:gridCol>
                    <a:gridCol w="214604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284960759"/>
                        </a:ext>
                      </a:extLst>
                    </a:gridCol>
                    <a:gridCol w="209938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921459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1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DA requirement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1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ttbar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1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Higgs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1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1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zh-CN" altLang="en-US" sz="1600" b="1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187555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altLang="zh-CN" sz="16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with on-axis injection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8613" t="-104918" r="-202601" b="-1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/>
                          <a:r>
                            <a:rPr lang="en-US" altLang="zh-CN" sz="16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-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7647899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algn="l" defTabSz="914400" rtl="0" eaLnBrk="1" latinLnBrk="0" hangingPunct="1"/>
                          <a:r>
                            <a:rPr lang="en-US" altLang="zh-CN" sz="1600" b="0" kern="120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with off-axis injection</a:t>
                          </a:r>
                          <a:endParaRPr lang="zh-CN" altLang="en-US" sz="1600" b="0" kern="12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31287" t="-204918" r="-306140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28613" t="-204918" r="-202601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323011" t="-204918" r="-99148" b="-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431594" t="-204918" r="-1159" b="-114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1860315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文本框 13"/>
          <p:cNvSpPr txBox="1"/>
          <p:nvPr/>
        </p:nvSpPr>
        <p:spPr>
          <a:xfrm>
            <a:off x="8787882" y="5996019"/>
            <a:ext cx="3312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* need beam-beam simulation to check for y </a:t>
            </a:r>
            <a:endParaRPr lang="zh-CN" alt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表格 15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712962" y="1182043"/>
              <a:ext cx="11164908" cy="34217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0703">
                      <a:extLst>
                        <a:ext uri="{9D8B030D-6E8A-4147-A177-3AD203B41FA5}">
                          <a16:colId xmlns:a16="http://schemas.microsoft.com/office/drawing/2014/main" val="1838936193"/>
                        </a:ext>
                      </a:extLst>
                    </a:gridCol>
                    <a:gridCol w="2090057">
                      <a:extLst>
                        <a:ext uri="{9D8B030D-6E8A-4147-A177-3AD203B41FA5}">
                          <a16:colId xmlns:a16="http://schemas.microsoft.com/office/drawing/2014/main" val="4224557666"/>
                        </a:ext>
                      </a:extLst>
                    </a:gridCol>
                    <a:gridCol w="2108719">
                      <a:extLst>
                        <a:ext uri="{9D8B030D-6E8A-4147-A177-3AD203B41FA5}">
                          <a16:colId xmlns:a16="http://schemas.microsoft.com/office/drawing/2014/main" val="542674080"/>
                        </a:ext>
                      </a:extLst>
                    </a:gridCol>
                    <a:gridCol w="2146041">
                      <a:extLst>
                        <a:ext uri="{9D8B030D-6E8A-4147-A177-3AD203B41FA5}">
                          <a16:colId xmlns:a16="http://schemas.microsoft.com/office/drawing/2014/main" val="3589964933"/>
                        </a:ext>
                      </a:extLst>
                    </a:gridCol>
                    <a:gridCol w="2099388">
                      <a:extLst>
                        <a:ext uri="{9D8B030D-6E8A-4147-A177-3AD203B41FA5}">
                          <a16:colId xmlns:a16="http://schemas.microsoft.com/office/drawing/2014/main" val="3909266692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ttbar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Higgs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1663356"/>
                      </a:ext>
                    </a:extLst>
                  </a:tr>
                  <a:tr h="29918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Horizontal Emittance</a:t>
                          </a:r>
                          <a:r>
                            <a:rPr lang="en-US" altLang="zh-CN" sz="1600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in collider/booster [nm]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1.4</m:t>
                              </m:r>
                            </m:oMath>
                          </a14:m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/ 2.83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0.64 </m:t>
                              </m:r>
                            </m:oMath>
                          </a14:m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 1.26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0.87 </m:t>
                              </m:r>
                            </m:oMath>
                          </a14:m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/ 0.56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altLang="zh-CN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0.27</m:t>
                              </m:r>
                            </m:oMath>
                          </a14:m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/ 0.19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08217953"/>
                      </a:ext>
                    </a:extLst>
                  </a:tr>
                  <a:tr h="29918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 requirement from injection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1600" b="0" dirty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13.9</m:t>
                                    </m:r>
                                    <m:r>
                                      <a:rPr lang="en-US" altLang="zh-CN" sz="1600" b="0" i="1" dirty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zh-CN" altLang="en-US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zh-CN" sz="16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7 </m:t>
                                </m:r>
                                <m:sSub>
                                  <m:sSubPr>
                                    <m:ctrlP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off axis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14.4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zh-CN" altLang="en-US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zh-CN" sz="16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</m:t>
                                </m:r>
                                <m:sSub>
                                  <m:sSubPr>
                                    <m:ctrlP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zh-CN" altLang="en-US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off axis</a:t>
                          </a: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zh-CN" altLang="en-US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zh-CN" sz="16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7 </m:t>
                                </m:r>
                                <m:sSub>
                                  <m:sSubPr>
                                    <m:ctrlP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on axis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1600" b="0" dirty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10.5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1600" b="0" i="0" dirty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zh-CN" altLang="en-US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zh-CN" sz="16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5 </m:t>
                                </m:r>
                                <m:sSub>
                                  <m:sSubPr>
                                    <m:ctrlP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off axis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altLang="zh-CN" sz="1600" b="0" dirty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11.8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en-US" altLang="zh-CN" sz="1600" b="0" i="0" dirty="0" smtClean="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zh-CN" altLang="en-US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n-US" altLang="zh-CN" sz="1600" b="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zh-CN" sz="1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  <m:sSub>
                                  <m:sSubPr>
                                    <m:ctrlP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zh-CN" altLang="en-US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1600" b="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zh-CN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off axis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</a:t>
                          </a:r>
                          <a:r>
                            <a:rPr lang="en-US" altLang="zh-CN" sz="1600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lifetime (mainly </a:t>
                          </a:r>
                          <a:r>
                            <a:rPr lang="en-US" altLang="zh-CN" sz="16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bhabha</a:t>
                          </a:r>
                          <a:r>
                            <a:rPr lang="en-US" altLang="zh-CN" sz="1600" b="0" u="none" strike="noStrike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and </a:t>
                          </a:r>
                          <a:r>
                            <a:rPr lang="en-US" altLang="zh-CN" sz="16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beamstrahlung</a:t>
                          </a:r>
                          <a:r>
                            <a:rPr lang="en-US" altLang="zh-CN" sz="1600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altLang="zh-CN" sz="16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600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[min]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61552911"/>
                      </a:ext>
                    </a:extLst>
                  </a:tr>
                  <a:tr h="2895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Energy acceptance</a:t>
                          </a:r>
                          <a:r>
                            <a:rPr lang="en-US" altLang="zh-CN" sz="1600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l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requirement </a:t>
                          </a:r>
                          <a:r>
                            <a:rPr lang="en-US" altLang="zh-CN" sz="1600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from beam lifetime [%]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2.3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表格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10310102"/>
                  </p:ext>
                </p:extLst>
              </p:nvPr>
            </p:nvGraphicFramePr>
            <p:xfrm>
              <a:off x="712962" y="1182043"/>
              <a:ext cx="11164908" cy="342176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2070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838936193"/>
                        </a:ext>
                      </a:extLst>
                    </a:gridCol>
                    <a:gridCol w="2090057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224557666"/>
                        </a:ext>
                      </a:extLst>
                    </a:gridCol>
                    <a:gridCol w="2108719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542674080"/>
                        </a:ext>
                      </a:extLst>
                    </a:gridCol>
                    <a:gridCol w="214604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589964933"/>
                        </a:ext>
                      </a:extLst>
                    </a:gridCol>
                    <a:gridCol w="209938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909266692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pPr algn="ctr"/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ttbar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Higgs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W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1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Z</a:t>
                          </a:r>
                          <a:endParaRPr lang="zh-CN" altLang="en-US" sz="16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94166335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Horizontal Emittance</a:t>
                          </a:r>
                          <a:r>
                            <a:rPr lang="en-US" altLang="zh-CN" sz="1600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in collider/booster [nm]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30612" t="-60000" r="-305248" b="-44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28613" t="-60000" r="-202601" b="-44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23011" t="-60000" r="-99148" b="-44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31594" t="-60000" r="-1159" b="-4473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408217953"/>
                      </a:ext>
                    </a:extLst>
                  </a:tr>
                  <a:tr h="110528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DA requirement from injection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30612" t="-83516" r="-305248" b="-133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228613" t="-83516" r="-202601" b="-133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323011" t="-83516" r="-99148" b="-133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431594" t="-83516" r="-1159" b="-133516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</a:t>
                          </a:r>
                          <a:r>
                            <a:rPr lang="en-US" altLang="zh-CN" sz="1600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lifetime (mainly </a:t>
                          </a:r>
                          <a:r>
                            <a:rPr lang="en-US" altLang="zh-CN" sz="1600" b="0" u="none" strike="noStrike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bhabha</a:t>
                          </a:r>
                          <a:r>
                            <a:rPr lang="en-US" altLang="zh-CN" sz="1600" b="0" u="none" strike="noStrike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and </a:t>
                          </a:r>
                          <a:r>
                            <a:rPr lang="en-US" altLang="zh-CN" sz="1600" b="0" u="none" strike="noStrike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beamstrahlung</a:t>
                          </a:r>
                          <a:r>
                            <a:rPr lang="en-US" altLang="zh-CN" sz="1600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r>
                            <a:rPr lang="en-US" altLang="zh-CN" sz="1600" b="0" u="none" strike="noStrike" kern="1200" dirty="0" smtClean="0">
                              <a:solidFill>
                                <a:schemeClr val="tx1"/>
                              </a:solidFill>
                              <a:effectLst/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altLang="zh-CN" sz="1600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[min]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55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46155291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Energy acceptance</a:t>
                          </a:r>
                          <a:r>
                            <a:rPr lang="en-US" altLang="zh-CN" sz="1600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</a:p>
                        <a:p>
                          <a:pPr algn="l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requirement </a:t>
                          </a:r>
                          <a:r>
                            <a:rPr lang="en-US" altLang="zh-CN" sz="1600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from </a:t>
                          </a:r>
                          <a:r>
                            <a:rPr lang="en-US" altLang="zh-CN" sz="1600" b="0" baseline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beam lifetime [%]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2.3</a:t>
                          </a:r>
                          <a:endParaRPr lang="zh-CN" altLang="en-US" sz="16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1.7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1.2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sz="1600" b="0" dirty="0" smtClean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1.3</a:t>
                          </a:r>
                          <a:endParaRPr lang="zh-CN" altLang="en-US" sz="1600" b="0" dirty="0" smtClean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文本框 1"/>
          <p:cNvSpPr txBox="1"/>
          <p:nvPr/>
        </p:nvSpPr>
        <p:spPr>
          <a:xfrm>
            <a:off x="9298770" y="578726"/>
            <a:ext cx="2579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X. H. Cui, Y. Zhang, Y. W. Wang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1416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1724025" y="70934"/>
            <a:ext cx="8363997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  <a:latin typeface="+mn-lt"/>
              </a:rPr>
              <a:t>Dynamic aperture status @ Higgs and ttbar</a:t>
            </a:r>
            <a:endParaRPr lang="zh-CN" altLang="en-US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2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14</a:t>
            </a:fld>
            <a:endParaRPr lang="zh-CN" altLang="en-US"/>
          </a:p>
        </p:txBody>
      </p:sp>
      <p:sp>
        <p:nvSpPr>
          <p:cNvPr id="32" name="内容占位符 2"/>
          <p:cNvSpPr>
            <a:spLocks noGrp="1"/>
          </p:cNvSpPr>
          <p:nvPr>
            <p:ph idx="1"/>
          </p:nvPr>
        </p:nvSpPr>
        <p:spPr>
          <a:xfrm>
            <a:off x="1345904" y="1241162"/>
            <a:ext cx="10767952" cy="1036968"/>
          </a:xfrm>
        </p:spPr>
        <p:txBody>
          <a:bodyPr>
            <a:norm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to get DA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errors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turns for one transvers damping time, with 4 initial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phases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optimized with 84 variables (64 arc sextupoles + 8 IR sextupoles + 4 multipoles + 8 phase advance)</a:t>
            </a:r>
          </a:p>
          <a:p>
            <a:pPr lvl="1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optimization is under going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totally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256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 families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内容占位符 2"/>
          <p:cNvGraphicFramePr>
            <a:graphicFrameLocks/>
          </p:cNvGraphicFramePr>
          <p:nvPr>
            <p:extLst/>
          </p:nvPr>
        </p:nvGraphicFramePr>
        <p:xfrm>
          <a:off x="1672672" y="2297180"/>
          <a:ext cx="1608429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429">
                  <a:extLst>
                    <a:ext uri="{9D8B030D-6E8A-4147-A177-3AD203B41FA5}">
                      <a16:colId xmlns:a16="http://schemas.microsoft.com/office/drawing/2014/main" val="1233461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Effects included in tracking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90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motion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846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Radiation loss in all magnets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686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Tapering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32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Crab waist sextupole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08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Maxwellian fringes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147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Kinematic terms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728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Finite length of sextupole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332027"/>
                  </a:ext>
                </a:extLst>
              </a:tr>
            </a:tbl>
          </a:graphicData>
        </a:graphic>
      </p:graphicFrame>
      <p:grpSp>
        <p:nvGrpSpPr>
          <p:cNvPr id="17" name="组合 16"/>
          <p:cNvGrpSpPr/>
          <p:nvPr/>
        </p:nvGrpSpPr>
        <p:grpSpPr>
          <a:xfrm>
            <a:off x="3478099" y="2240289"/>
            <a:ext cx="7661388" cy="4430035"/>
            <a:chOff x="3478099" y="2240289"/>
            <a:chExt cx="7661388" cy="4430035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28835" y="4467303"/>
              <a:ext cx="3107929" cy="220302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78099" y="4446164"/>
              <a:ext cx="3179185" cy="221137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59543" y="2240414"/>
              <a:ext cx="3066349" cy="218212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48433" y="2240289"/>
              <a:ext cx="3050720" cy="2173898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0025062" y="4989366"/>
              <a:ext cx="1114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ttbar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025062" y="2838273"/>
              <a:ext cx="1114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Higgs</a:t>
              </a:r>
            </a:p>
          </p:txBody>
        </p:sp>
        <p:cxnSp>
          <p:nvCxnSpPr>
            <p:cNvPr id="9" name="直接箭头连接符 8"/>
            <p:cNvCxnSpPr/>
            <p:nvPr/>
          </p:nvCxnSpPr>
          <p:spPr>
            <a:xfrm>
              <a:off x="3913379" y="3226787"/>
              <a:ext cx="260252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5064113" y="3231455"/>
              <a:ext cx="620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/>
                <a:t>1.7 %</a:t>
              </a:r>
              <a:endParaRPr lang="zh-CN" altLang="en-US" sz="1200" b="1" dirty="0"/>
            </a:p>
          </p:txBody>
        </p:sp>
        <p:cxnSp>
          <p:nvCxnSpPr>
            <p:cNvPr id="20" name="直接箭头连接符 19"/>
            <p:cNvCxnSpPr/>
            <p:nvPr/>
          </p:nvCxnSpPr>
          <p:spPr>
            <a:xfrm>
              <a:off x="7058361" y="3219333"/>
              <a:ext cx="260252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文本框 24"/>
            <p:cNvSpPr txBox="1"/>
            <p:nvPr/>
          </p:nvSpPr>
          <p:spPr>
            <a:xfrm>
              <a:off x="8215489" y="3236789"/>
              <a:ext cx="620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/>
                <a:t>1.7 %</a:t>
              </a:r>
              <a:endParaRPr lang="zh-CN" altLang="en-US" sz="1200" b="1" dirty="0"/>
            </a:p>
          </p:txBody>
        </p:sp>
        <p:cxnSp>
          <p:nvCxnSpPr>
            <p:cNvPr id="26" name="直接箭头连接符 25"/>
            <p:cNvCxnSpPr/>
            <p:nvPr/>
          </p:nvCxnSpPr>
          <p:spPr>
            <a:xfrm>
              <a:off x="3905924" y="5444567"/>
              <a:ext cx="260252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5056658" y="5468417"/>
              <a:ext cx="620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/>
                <a:t>2.3 %</a:t>
              </a:r>
              <a:endParaRPr lang="zh-CN" altLang="en-US" sz="1200" b="1" dirty="0"/>
            </a:p>
          </p:txBody>
        </p:sp>
        <p:cxnSp>
          <p:nvCxnSpPr>
            <p:cNvPr id="28" name="直接箭头连接符 27"/>
            <p:cNvCxnSpPr/>
            <p:nvPr/>
          </p:nvCxnSpPr>
          <p:spPr>
            <a:xfrm>
              <a:off x="7044506" y="5456296"/>
              <a:ext cx="260252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8220816" y="5467358"/>
              <a:ext cx="6202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b="1" dirty="0" smtClean="0"/>
                <a:t>2.3 %</a:t>
              </a:r>
              <a:endParaRPr lang="zh-CN" altLang="en-US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2738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2201322" y="7093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  <a:latin typeface="+mn-lt"/>
              </a:rPr>
              <a:t>Dynamic aperture status @ Z and W</a:t>
            </a:r>
            <a:endParaRPr lang="zh-CN" altLang="en-US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2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15</a:t>
            </a:fld>
            <a:endParaRPr lang="zh-CN" altLang="en-US"/>
          </a:p>
        </p:txBody>
      </p:sp>
      <p:graphicFrame>
        <p:nvGraphicFramePr>
          <p:cNvPr id="21" name="内容占位符 2"/>
          <p:cNvGraphicFramePr>
            <a:graphicFrameLocks/>
          </p:cNvGraphicFramePr>
          <p:nvPr>
            <p:extLst/>
          </p:nvPr>
        </p:nvGraphicFramePr>
        <p:xfrm>
          <a:off x="1729822" y="2306705"/>
          <a:ext cx="1608429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429">
                  <a:extLst>
                    <a:ext uri="{9D8B030D-6E8A-4147-A177-3AD203B41FA5}">
                      <a16:colId xmlns:a16="http://schemas.microsoft.com/office/drawing/2014/main" val="1233461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Effects included in tracking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90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motion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846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Radiation loss in all magnets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686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Tapering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32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Crab waist sextupole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08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Maxwellian fringes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147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Kinematic terms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728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Finite length of sextupole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332027"/>
                  </a:ext>
                </a:extLst>
              </a:tr>
            </a:tbl>
          </a:graphicData>
        </a:graphic>
      </p:graphicFrame>
      <p:sp>
        <p:nvSpPr>
          <p:cNvPr id="18" name="内容占位符 2"/>
          <p:cNvSpPr txBox="1">
            <a:spLocks/>
          </p:cNvSpPr>
          <p:nvPr/>
        </p:nvSpPr>
        <p:spPr>
          <a:xfrm>
            <a:off x="1393529" y="1241162"/>
            <a:ext cx="10767952" cy="1036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to get DA 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 errors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with turns for one transvers damping time, with 4 initial phases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optimized with 116 variables (96 arc sextupole families + 8 IR sextupoles + 4 multipoles + 8 phase advance)</a:t>
            </a:r>
          </a:p>
          <a:p>
            <a:pPr lvl="1"/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 optimization is under going (160 arc familes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be turned on)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574874" y="2264728"/>
            <a:ext cx="7726538" cy="4364672"/>
            <a:chOff x="3083750" y="2283778"/>
            <a:chExt cx="7455662" cy="4236922"/>
          </a:xfrm>
        </p:grpSpPr>
        <p:sp>
          <p:nvSpPr>
            <p:cNvPr id="5" name="文本框 4"/>
            <p:cNvSpPr txBox="1"/>
            <p:nvPr/>
          </p:nvSpPr>
          <p:spPr>
            <a:xfrm>
              <a:off x="9424987" y="5008416"/>
              <a:ext cx="1114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W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424987" y="3173334"/>
              <a:ext cx="1114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Z</a:t>
              </a: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83750" y="2283778"/>
              <a:ext cx="2960602" cy="207346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63204" y="2304115"/>
              <a:ext cx="2934378" cy="205312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08431" y="4445000"/>
              <a:ext cx="2954774" cy="20757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29805" y="4445000"/>
              <a:ext cx="2923084" cy="2075700"/>
            </a:xfrm>
            <a:prstGeom prst="rect">
              <a:avLst/>
            </a:prstGeom>
          </p:spPr>
        </p:pic>
      </p:grpSp>
      <p:cxnSp>
        <p:nvCxnSpPr>
          <p:cNvPr id="15" name="直接箭头连接符 14"/>
          <p:cNvCxnSpPr/>
          <p:nvPr/>
        </p:nvCxnSpPr>
        <p:spPr>
          <a:xfrm>
            <a:off x="3957076" y="3225711"/>
            <a:ext cx="260252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5101416" y="3236773"/>
            <a:ext cx="620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/>
              <a:t>1.3 %</a:t>
            </a:r>
            <a:endParaRPr lang="zh-CN" altLang="en-US" sz="1200" b="1" dirty="0"/>
          </a:p>
        </p:txBody>
      </p:sp>
      <p:cxnSp>
        <p:nvCxnSpPr>
          <p:cNvPr id="20" name="直接箭头连接符 19"/>
          <p:cNvCxnSpPr/>
          <p:nvPr/>
        </p:nvCxnSpPr>
        <p:spPr>
          <a:xfrm>
            <a:off x="7012534" y="3231044"/>
            <a:ext cx="260252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8156874" y="3242106"/>
            <a:ext cx="620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/>
              <a:t>1.3 %</a:t>
            </a:r>
            <a:endParaRPr lang="zh-CN" altLang="en-US" sz="1200" b="1" dirty="0"/>
          </a:p>
        </p:txBody>
      </p:sp>
      <p:cxnSp>
        <p:nvCxnSpPr>
          <p:cNvPr id="23" name="直接箭头连接符 22"/>
          <p:cNvCxnSpPr/>
          <p:nvPr/>
        </p:nvCxnSpPr>
        <p:spPr>
          <a:xfrm>
            <a:off x="3949614" y="5462682"/>
            <a:ext cx="260252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5093954" y="5473744"/>
            <a:ext cx="620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/>
              <a:t>1.2 %</a:t>
            </a:r>
            <a:endParaRPr lang="zh-CN" altLang="en-US" sz="1200" b="1" dirty="0"/>
          </a:p>
        </p:txBody>
      </p:sp>
      <p:cxnSp>
        <p:nvCxnSpPr>
          <p:cNvPr id="26" name="直接箭头连接符 25"/>
          <p:cNvCxnSpPr/>
          <p:nvPr/>
        </p:nvCxnSpPr>
        <p:spPr>
          <a:xfrm>
            <a:off x="7076468" y="5462685"/>
            <a:ext cx="260252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8208020" y="5473747"/>
            <a:ext cx="6202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/>
              <a:t>1.2 %</a:t>
            </a:r>
            <a:endParaRPr lang="zh-CN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14395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33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+mn-lt"/>
              </a:rPr>
              <a:t>Dynamic aperture  with error </a:t>
            </a:r>
            <a:r>
              <a:rPr lang="en-US" altLang="zh-CN" sz="3200" b="1" dirty="0" smtClean="0">
                <a:solidFill>
                  <a:srgbClr val="0070C0"/>
                </a:solidFill>
                <a:latin typeface="+mn-lt"/>
              </a:rPr>
              <a:t>@ Higgs</a:t>
            </a:r>
            <a:endParaRPr lang="zh-CN" alt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E2D4-2725-4FFC-A6D2-3A56C1620C03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729402" y="1165048"/>
            <a:ext cx="95082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 correction with 50 and 100 um misalignment in IR quadrupoles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closed orbit distortion (COD) and dispersion free steering (DFS) correction has been done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with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418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270 (out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1000)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error seeds satisfy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on-axis injection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 optimization with 100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misalignment in IR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quadrupoles is undergoing.</a:t>
            </a:r>
          </a:p>
        </p:txBody>
      </p:sp>
      <p:sp>
        <p:nvSpPr>
          <p:cNvPr id="13" name="矩形 12"/>
          <p:cNvSpPr/>
          <p:nvPr/>
        </p:nvSpPr>
        <p:spPr>
          <a:xfrm>
            <a:off x="371237" y="5251487"/>
            <a:ext cx="3113353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1200" dirty="0" smtClean="0"/>
              <a:t>Lattice version </a:t>
            </a:r>
            <a:r>
              <a:rPr lang="zh-CN" altLang="en-US" sz="1200" dirty="0" smtClean="0"/>
              <a:t>cepc</a:t>
            </a:r>
            <a:r>
              <a:rPr lang="zh-CN" altLang="en-US" sz="1200" dirty="0"/>
              <a:t>.lat.diff.8713.346.2</a:t>
            </a:r>
            <a:r>
              <a:rPr lang="zh-CN" altLang="en-US" sz="1200" dirty="0" smtClean="0"/>
              <a:t>p </a:t>
            </a:r>
            <a:r>
              <a:rPr lang="en-US" altLang="zh-CN" sz="1200" dirty="0" smtClean="0"/>
              <a:t>used</a:t>
            </a:r>
          </a:p>
          <a:p>
            <a:r>
              <a:rPr lang="en-US" altLang="zh-CN" sz="1200" dirty="0" smtClean="0"/>
              <a:t>εx=0.64nm</a:t>
            </a:r>
            <a:r>
              <a:rPr lang="en-US" altLang="zh-CN" sz="1200" dirty="0"/>
              <a:t>, </a:t>
            </a:r>
            <a:r>
              <a:rPr lang="el-GR" altLang="zh-CN" sz="1200" dirty="0"/>
              <a:t>β</a:t>
            </a:r>
            <a:r>
              <a:rPr lang="en-US" altLang="zh-CN" sz="1200" dirty="0"/>
              <a:t>=0.33m/1mm, L*=1.9m</a:t>
            </a:r>
            <a:endParaRPr lang="zh-CN" altLang="en-US" sz="1200" dirty="0"/>
          </a:p>
        </p:txBody>
      </p:sp>
      <p:sp>
        <p:nvSpPr>
          <p:cNvPr id="4" name="文本框 3"/>
          <p:cNvSpPr txBox="1"/>
          <p:nvPr/>
        </p:nvSpPr>
        <p:spPr>
          <a:xfrm>
            <a:off x="10362427" y="727404"/>
            <a:ext cx="164218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Bin Wang,</a:t>
            </a:r>
          </a:p>
          <a:p>
            <a:r>
              <a:rPr lang="en-US" altLang="zh-CN" sz="1600" dirty="0" smtClean="0"/>
              <a:t>Yuanyuan Wei,</a:t>
            </a:r>
          </a:p>
          <a:p>
            <a:r>
              <a:rPr lang="en-US" altLang="zh-CN" sz="1600" dirty="0" smtClean="0"/>
              <a:t>Yiwei Wang</a:t>
            </a:r>
            <a:endParaRPr lang="zh-CN" altLang="en-US" sz="1600" dirty="0"/>
          </a:p>
        </p:txBody>
      </p:sp>
      <p:pic>
        <p:nvPicPr>
          <p:cNvPr id="14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表格 15">
            <a:extLst>
              <a:ext uri="{FF2B5EF4-FFF2-40B4-BE49-F238E27FC236}">
                <a16:creationId xmlns:a16="http://schemas.microsoft.com/office/drawing/2014/main" id="{E161E412-D517-42F5-8AE4-CA4EC0F2603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980" y="2666947"/>
          <a:ext cx="5488333" cy="106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(mm)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(mm)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</a:t>
                      </a:r>
                      <a:r>
                        <a:rPr lang="en-GB" sz="1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(mrad)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 error 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0.01%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 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0.02%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IR </a:t>
                      </a:r>
                      <a:r>
                        <a:rPr lang="en-GB" altLang="zh-CN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altLang="zh-CN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0.05</a:t>
                      </a:r>
                      <a:endParaRPr lang="zh-CN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0.05</a:t>
                      </a:r>
                      <a:endParaRPr lang="zh-CN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0.05</a:t>
                      </a:r>
                      <a:endParaRPr lang="zh-CN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Sextupole</a:t>
                      </a:r>
                      <a:endParaRPr lang="zh-CN" alt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888FF22A-43DE-483A-B681-83C67573F53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980" y="3902845"/>
          <a:ext cx="5488333" cy="1066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38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 (mm)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(mm)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</a:t>
                      </a:r>
                      <a:r>
                        <a:rPr lang="en-GB" sz="14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(mrad)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Field error 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0.01%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 </a:t>
                      </a: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0.02%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IR </a:t>
                      </a:r>
                      <a:r>
                        <a:rPr lang="en-GB" altLang="zh-CN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altLang="zh-CN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Sextupole</a:t>
                      </a:r>
                      <a:endParaRPr lang="zh-CN" alt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GB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CN" sz="14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4457405" y="2584452"/>
            <a:ext cx="6961656" cy="3913654"/>
            <a:chOff x="4457405" y="2584452"/>
            <a:chExt cx="6961656" cy="3913654"/>
          </a:xfrm>
        </p:grpSpPr>
        <p:sp>
          <p:nvSpPr>
            <p:cNvPr id="12" name="内容占位符 2">
              <a:extLst>
                <a:ext uri="{FF2B5EF4-FFF2-40B4-BE49-F238E27FC236}">
                  <a16:creationId xmlns:a16="http://schemas.microsoft.com/office/drawing/2014/main" id="{FDF9F705-16B6-4F8B-88D5-40ECE8162CD0}"/>
                </a:ext>
              </a:extLst>
            </p:cNvPr>
            <p:cNvSpPr txBox="1">
              <a:spLocks/>
            </p:cNvSpPr>
            <p:nvPr/>
          </p:nvSpPr>
          <p:spPr>
            <a:xfrm>
              <a:off x="4457405" y="5142359"/>
              <a:ext cx="1530942" cy="1319536"/>
            </a:xfrm>
            <a:prstGeom prst="rect">
              <a:avLst/>
            </a:prstGeom>
            <a:ln>
              <a:noFill/>
            </a:ln>
          </p:spPr>
          <p:txBody>
            <a:bodyPr>
              <a:noAutofit/>
            </a:bodyPr>
            <a:lstStyle>
              <a:lvl1pPr marL="182880" indent="-18288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-18288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31520" indent="-18288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05840" indent="-18288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80160" indent="-18288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2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500000" indent="-228600" algn="l" defTabSz="914400" rtl="0" eaLnBrk="1" latinLnBrk="0" hangingPunct="1">
                <a:lnSpc>
                  <a:spcPct val="90000"/>
                </a:lnSpc>
                <a:spcBef>
                  <a:spcPts val="400"/>
                </a:spcBef>
                <a:spcAft>
                  <a:spcPts val="200"/>
                </a:spcAft>
                <a:buClr>
                  <a:schemeClr val="accent1">
                    <a:lumMod val="75000"/>
                  </a:schemeClr>
                </a:buClr>
                <a:buSzPct val="85000"/>
                <a:buFont typeface="Wingdings" pitchFamily="2" charset="2"/>
                <a:buChar char="§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sz="1100" b="1" dirty="0"/>
                <a:t>—DA </a:t>
              </a:r>
              <a:r>
                <a:rPr lang="en-US" altLang="zh-CN" sz="1100" b="1" dirty="0" smtClean="0"/>
                <a:t>w/o error</a:t>
              </a: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sz="1100" b="1" dirty="0" smtClean="0">
                  <a:solidFill>
                    <a:srgbClr val="0000FF"/>
                  </a:solidFill>
                </a:rPr>
                <a:t>—DA of each seed</a:t>
              </a: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sz="1100" b="1" dirty="0" smtClean="0">
                  <a:solidFill>
                    <a:srgbClr val="FFD961"/>
                  </a:solidFill>
                </a:rPr>
                <a:t>—mean value </a:t>
              </a: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sz="1100" b="1" dirty="0" smtClean="0">
                  <a:solidFill>
                    <a:srgbClr val="00B050"/>
                  </a:solidFill>
                </a:rPr>
                <a:t>—statistic errors</a:t>
              </a:r>
            </a:p>
            <a:p>
              <a:pPr marL="0"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sz="1100" b="1" dirty="0" smtClean="0">
                  <a:solidFill>
                    <a:srgbClr val="FF3399"/>
                  </a:solidFill>
                </a:rPr>
                <a:t>—requirement</a:t>
              </a:r>
              <a:endParaRPr lang="zh-CN" altLang="en-US" sz="1100" b="1" dirty="0">
                <a:solidFill>
                  <a:srgbClr val="FF3399"/>
                </a:solidFill>
              </a:endParaRPr>
            </a:p>
          </p:txBody>
        </p: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AABDC3FC-9DAB-4708-B3EC-313E397D9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26218" y="2588746"/>
              <a:ext cx="2664268" cy="1914524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3DDAE480-7BEC-4EC5-95A3-F76C06907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87061" y="2584452"/>
              <a:ext cx="2664268" cy="1914524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96E2C946-1932-41E6-A2DD-0EA216ECA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87061" y="4583582"/>
              <a:ext cx="2664268" cy="1914524"/>
            </a:xfrm>
            <a:prstGeom prst="rect">
              <a:avLst/>
            </a:prstGeom>
          </p:spPr>
        </p:pic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A5EFAEC2-3E33-49B3-92E6-B5743E898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754793" y="4578351"/>
              <a:ext cx="2664268" cy="1914524"/>
            </a:xfrm>
            <a:prstGeom prst="rect">
              <a:avLst/>
            </a:prstGeom>
          </p:spPr>
        </p:pic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D1C81C66-0207-4713-BE1A-B30CA7283EBC}"/>
                </a:ext>
              </a:extLst>
            </p:cNvPr>
            <p:cNvSpPr/>
            <p:nvPr/>
          </p:nvSpPr>
          <p:spPr>
            <a:xfrm>
              <a:off x="6414549" y="2736067"/>
              <a:ext cx="1053771" cy="3724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400" b="1" dirty="0">
                  <a:solidFill>
                    <a:srgbClr val="FF40FF"/>
                  </a:solidFill>
                </a:rPr>
                <a:t>IR=50</a:t>
              </a:r>
              <a:r>
                <a:rPr lang="en-US" altLang="zh-CN" sz="1400" b="1" dirty="0">
                  <a:solidFill>
                    <a:srgbClr val="FF40FF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zh-CN" sz="1400" b="1" dirty="0">
                  <a:solidFill>
                    <a:srgbClr val="FF40FF"/>
                  </a:solidFill>
                </a:rPr>
                <a:t>m</a:t>
              </a:r>
              <a:endParaRPr lang="en-US" altLang="zh-CN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70EBF647-E6CF-40E2-8D67-433A3F6F8786}"/>
                </a:ext>
              </a:extLst>
            </p:cNvPr>
            <p:cNvSpPr/>
            <p:nvPr/>
          </p:nvSpPr>
          <p:spPr>
            <a:xfrm>
              <a:off x="6414548" y="4743375"/>
              <a:ext cx="1053771" cy="37241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400" b="1" dirty="0">
                  <a:solidFill>
                    <a:srgbClr val="FF40FF"/>
                  </a:solidFill>
                </a:rPr>
                <a:t>IR=100</a:t>
              </a:r>
              <a:r>
                <a:rPr lang="en-US" altLang="zh-CN" sz="1400" b="1" dirty="0">
                  <a:solidFill>
                    <a:srgbClr val="FF40FF"/>
                  </a:solidFill>
                  <a:latin typeface="Symbol" panose="05050102010706020507" pitchFamily="18" charset="2"/>
                </a:rPr>
                <a:t>m</a:t>
              </a:r>
              <a:r>
                <a:rPr lang="en-US" altLang="zh-CN" sz="1400" b="1" dirty="0">
                  <a:solidFill>
                    <a:srgbClr val="FF40FF"/>
                  </a:solidFill>
                </a:rPr>
                <a:t>m</a:t>
              </a:r>
              <a:endParaRPr lang="en-US" altLang="zh-CN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058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1724025" y="70934"/>
            <a:ext cx="8363997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  <a:latin typeface="+mn-lt"/>
              </a:rPr>
              <a:t>Dynamic aperture status @ Higgs and ttbar</a:t>
            </a:r>
            <a:endParaRPr lang="zh-CN" altLang="en-US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2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17</a:t>
            </a:fld>
            <a:endParaRPr lang="zh-CN" altLang="en-US"/>
          </a:p>
        </p:txBody>
      </p:sp>
      <p:sp>
        <p:nvSpPr>
          <p:cNvPr id="32" name="内容占位符 2"/>
          <p:cNvSpPr>
            <a:spLocks noGrp="1"/>
          </p:cNvSpPr>
          <p:nvPr>
            <p:ph idx="1"/>
          </p:nvPr>
        </p:nvSpPr>
        <p:spPr>
          <a:xfrm>
            <a:off x="1345904" y="1241162"/>
            <a:ext cx="10767952" cy="1036968"/>
          </a:xfrm>
        </p:spPr>
        <p:txBody>
          <a:bodyPr>
            <a:norm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to get DA 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without errors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with turns for one transvers damping time, with 4 initial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phases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optimized with 84 variables (64 arc sextupoles + 8 IR sextupoles + 4 multipoles + 8 phase advance)</a:t>
            </a:r>
          </a:p>
          <a:p>
            <a:pPr lvl="1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 optimization is under going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totally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256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 families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内容占位符 2"/>
          <p:cNvGraphicFramePr>
            <a:graphicFrameLocks/>
          </p:cNvGraphicFramePr>
          <p:nvPr>
            <p:extLst/>
          </p:nvPr>
        </p:nvGraphicFramePr>
        <p:xfrm>
          <a:off x="1672672" y="2297180"/>
          <a:ext cx="1608429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429">
                  <a:extLst>
                    <a:ext uri="{9D8B030D-6E8A-4147-A177-3AD203B41FA5}">
                      <a16:colId xmlns:a16="http://schemas.microsoft.com/office/drawing/2014/main" val="1233461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Effects included in tracking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90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motion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846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Radiation loss in all magnets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686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Tapering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32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Crab waist sextupole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08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Maxwellian fringes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147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Kinematic terms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728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Finite length of sextupole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332027"/>
                  </a:ext>
                </a:extLst>
              </a:tr>
            </a:tbl>
          </a:graphicData>
        </a:graphic>
      </p:graphicFrame>
      <p:grpSp>
        <p:nvGrpSpPr>
          <p:cNvPr id="13" name="组合 12"/>
          <p:cNvGrpSpPr/>
          <p:nvPr/>
        </p:nvGrpSpPr>
        <p:grpSpPr>
          <a:xfrm>
            <a:off x="3313708" y="2256400"/>
            <a:ext cx="7781818" cy="3973873"/>
            <a:chOff x="3313708" y="2256400"/>
            <a:chExt cx="7781818" cy="3973873"/>
          </a:xfrm>
        </p:grpSpPr>
        <p:sp>
          <p:nvSpPr>
            <p:cNvPr id="5" name="文本框 4"/>
            <p:cNvSpPr txBox="1"/>
            <p:nvPr/>
          </p:nvSpPr>
          <p:spPr>
            <a:xfrm>
              <a:off x="9981101" y="2934639"/>
              <a:ext cx="1114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ttbar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981101" y="4845592"/>
              <a:ext cx="11144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Higgs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22499" y="4247608"/>
              <a:ext cx="3284293" cy="1982665"/>
            </a:xfrm>
            <a:prstGeom prst="rect">
              <a:avLst/>
            </a:prstGeom>
          </p:spPr>
        </p:pic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00925" y="4257866"/>
              <a:ext cx="3289951" cy="1963615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13708" y="2256400"/>
              <a:ext cx="3290022" cy="1974013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24376" y="2277701"/>
              <a:ext cx="3266500" cy="19527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799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2201322" y="7093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  <a:latin typeface="+mn-lt"/>
              </a:rPr>
              <a:t>Dynamic aperture status @ Z and W</a:t>
            </a:r>
            <a:endParaRPr lang="zh-CN" altLang="en-US" sz="32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2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18</a:t>
            </a:fld>
            <a:endParaRPr lang="zh-CN" altLang="en-US"/>
          </a:p>
        </p:txBody>
      </p:sp>
      <p:graphicFrame>
        <p:nvGraphicFramePr>
          <p:cNvPr id="21" name="内容占位符 2"/>
          <p:cNvGraphicFramePr>
            <a:graphicFrameLocks/>
          </p:cNvGraphicFramePr>
          <p:nvPr>
            <p:extLst/>
          </p:nvPr>
        </p:nvGraphicFramePr>
        <p:xfrm>
          <a:off x="1729822" y="2306705"/>
          <a:ext cx="1608429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8429">
                  <a:extLst>
                    <a:ext uri="{9D8B030D-6E8A-4147-A177-3AD203B41FA5}">
                      <a16:colId xmlns:a16="http://schemas.microsoft.com/office/drawing/2014/main" val="1233461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1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Effects included in tracking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90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Synchrotron motion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846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Radiation loss in all magnets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686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Tapering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32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Crab waist sextupole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08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Maxwellian fringes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3147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Kinematic terms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728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Finite length of sextupole</a:t>
                      </a:r>
                      <a:endParaRPr lang="zh-CN" altLang="en-US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332027"/>
                  </a:ext>
                </a:extLst>
              </a:tr>
            </a:tbl>
          </a:graphicData>
        </a:graphic>
      </p:graphicFrame>
      <p:sp>
        <p:nvSpPr>
          <p:cNvPr id="18" name="内容占位符 2"/>
          <p:cNvSpPr txBox="1">
            <a:spLocks/>
          </p:cNvSpPr>
          <p:nvPr/>
        </p:nvSpPr>
        <p:spPr>
          <a:xfrm>
            <a:off x="1393529" y="1241162"/>
            <a:ext cx="10767952" cy="1036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to get DA </a:t>
            </a:r>
            <a:r>
              <a:rPr lang="en-US" altLang="zh-CN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without errors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with turns for one transvers damping time, with 4 initial phases</a:t>
            </a: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optimized with 116 variables (96 arc sextupole families + 8 IR sextupoles + 4 multipoles + 8 phase advance)</a:t>
            </a:r>
          </a:p>
          <a:p>
            <a:pPr lvl="1"/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Further optimization is under going (160 arc familes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be turned on)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3355835" y="2286922"/>
            <a:ext cx="7945577" cy="4034749"/>
            <a:chOff x="3355835" y="2286922"/>
            <a:chExt cx="7945577" cy="4034749"/>
          </a:xfrm>
        </p:grpSpPr>
        <p:sp>
          <p:nvSpPr>
            <p:cNvPr id="5" name="文本框 4"/>
            <p:cNvSpPr txBox="1"/>
            <p:nvPr/>
          </p:nvSpPr>
          <p:spPr>
            <a:xfrm>
              <a:off x="10146498" y="2891028"/>
              <a:ext cx="1154914" cy="380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W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0146498" y="5256090"/>
              <a:ext cx="1154914" cy="380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Z</a:t>
              </a: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5835" y="2286922"/>
              <a:ext cx="3354192" cy="201981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15258" y="2300860"/>
              <a:ext cx="3324391" cy="1997085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65758" y="4308235"/>
              <a:ext cx="3327091" cy="197827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02772" y="4285508"/>
              <a:ext cx="3381190" cy="20361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744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标题 1"/>
          <p:cNvSpPr>
            <a:spLocks noGrp="1"/>
          </p:cNvSpPr>
          <p:nvPr>
            <p:ph type="title"/>
          </p:nvPr>
        </p:nvSpPr>
        <p:spPr>
          <a:xfrm>
            <a:off x="1724025" y="70935"/>
            <a:ext cx="8980920" cy="1088182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+mn-lt"/>
              </a:rPr>
              <a:t>Further optimization of the </a:t>
            </a:r>
            <a:r>
              <a:rPr lang="en-US" altLang="zh-CN" sz="3200" b="1" dirty="0" smtClean="0">
                <a:solidFill>
                  <a:srgbClr val="0070C0"/>
                </a:solidFill>
                <a:latin typeface="+mn-lt"/>
              </a:rPr>
              <a:t>on-momentum </a:t>
            </a:r>
            <a:r>
              <a:rPr lang="en-US" altLang="zh-CN" sz="3200" b="1" dirty="0">
                <a:solidFill>
                  <a:srgbClr val="0070C0"/>
                </a:solidFill>
                <a:latin typeface="+mn-lt"/>
              </a:rPr>
              <a:t>DA </a:t>
            </a:r>
          </a:p>
        </p:txBody>
      </p:sp>
      <p:pic>
        <p:nvPicPr>
          <p:cNvPr id="12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16" name="内容占位符 2"/>
          <p:cNvSpPr txBox="1">
            <a:spLocks/>
          </p:cNvSpPr>
          <p:nvPr/>
        </p:nvSpPr>
        <p:spPr>
          <a:xfrm>
            <a:off x="732254" y="945426"/>
            <a:ext cx="10767952" cy="1312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On-momentum DA </a:t>
            </a:r>
          </a:p>
          <a:p>
            <a:pPr lvl="1"/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turn off the multipoles for high order chromaticity correction (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ttbar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/Higgs)</a:t>
            </a:r>
          </a:p>
          <a:p>
            <a:pPr lvl="1"/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more arc 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sextupoles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(96 =&gt;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256 W/Z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Off-momentum DA</a:t>
            </a:r>
          </a:p>
          <a:p>
            <a:pPr lvl="1"/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more families of arc 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sextupoles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(64 =&gt;256 for </a:t>
            </a:r>
            <a:r>
              <a:rPr lang="en-US" altLang="zh-CN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ttbar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/Higgs, 96 =&gt;256 W/Z)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675824" y="4101597"/>
            <a:ext cx="354907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en-US" altLang="zh-CN" baseline="30000" dirty="0" smtClean="0"/>
              <a:t>st</a:t>
            </a:r>
            <a:r>
              <a:rPr lang="en-US" altLang="zh-CN" dirty="0" smtClean="0"/>
              <a:t> result for Higgs mode</a:t>
            </a:r>
          </a:p>
          <a:p>
            <a:r>
              <a:rPr lang="en-US" altLang="zh-CN" dirty="0"/>
              <a:t>w</a:t>
            </a:r>
            <a:r>
              <a:rPr lang="en-US" altLang="zh-CN" dirty="0" smtClean="0"/>
              <a:t>ithout refitting of the </a:t>
            </a:r>
            <a:r>
              <a:rPr lang="en-US" altLang="zh-CN" dirty="0" err="1" smtClean="0"/>
              <a:t>sextupoles</a:t>
            </a:r>
            <a:endParaRPr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682" y="2560095"/>
            <a:ext cx="2892592" cy="206151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0594" y="2560097"/>
            <a:ext cx="2799922" cy="2018428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8081836" y="3069554"/>
            <a:ext cx="2055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 smtClean="0"/>
              <a:t>RESULT_Higgs_wo_rf</a:t>
            </a:r>
            <a:endParaRPr lang="en-US" altLang="zh-CN" sz="1200" dirty="0" smtClean="0"/>
          </a:p>
          <a:p>
            <a:r>
              <a:rPr lang="en-US" altLang="zh-CN" sz="1200" dirty="0" smtClean="0"/>
              <a:t>33</a:t>
            </a:r>
            <a:r>
              <a:rPr lang="zh-CN" altLang="en-US" sz="1200" dirty="0" smtClean="0"/>
              <a:t>，</a:t>
            </a:r>
            <a:r>
              <a:rPr lang="en-US" altLang="zh-CN" sz="1200" dirty="0" smtClean="0"/>
              <a:t>300</a:t>
            </a:r>
          </a:p>
          <a:p>
            <a:r>
              <a:rPr lang="en-US" altLang="zh-CN" sz="1200" dirty="0" smtClean="0"/>
              <a:t>@MRF</a:t>
            </a:r>
            <a:endParaRPr lang="zh-CN" altLang="en-US" sz="1200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375" y="4669146"/>
            <a:ext cx="2947178" cy="2125771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2051" y="4721201"/>
            <a:ext cx="2808131" cy="199919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8081835" y="5281201"/>
            <a:ext cx="30664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RESULT_Higgs_wo_rf_wo_ir_chromx_chromhighorderx_k3_k4_wo_ir_chromhighordery_k3_k4_w_arc</a:t>
            </a:r>
            <a:r>
              <a:rPr lang="zh-CN" altLang="en-US" sz="1200" dirty="0" smtClean="0"/>
              <a:t>，</a:t>
            </a:r>
            <a:endParaRPr lang="en-US" altLang="zh-CN" sz="1200" dirty="0"/>
          </a:p>
          <a:p>
            <a:r>
              <a:rPr lang="en-US" altLang="zh-CN" sz="1200" dirty="0"/>
              <a:t>7</a:t>
            </a:r>
            <a:r>
              <a:rPr lang="en-US" altLang="zh-CN" sz="1200" dirty="0" smtClean="0"/>
              <a:t>0, 350</a:t>
            </a:r>
          </a:p>
          <a:p>
            <a:r>
              <a:rPr lang="en-US" altLang="zh-CN" sz="1200" dirty="0" smtClean="0"/>
              <a:t>@MRF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554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33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+mn-lt"/>
              </a:rPr>
              <a:t>Design requirement of the CEPC collider ring</a:t>
            </a:r>
            <a:endParaRPr lang="zh-CN" altLang="en-US" sz="3200" b="1" dirty="0">
              <a:solidFill>
                <a:srgbClr val="0070C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88949" y="1332937"/>
                <a:ext cx="10515600" cy="4351339"/>
              </a:xfrm>
            </p:spPr>
            <p:txBody>
              <a:bodyPr>
                <a:noAutofit/>
              </a:bodyPr>
              <a:lstStyle/>
              <a:p>
                <a:r>
                  <a:rPr lang="en-US" altLang="zh-CN" sz="1800" dirty="0" smtClean="0"/>
                  <a:t>SR power 30MW (50 MW upgradable), 100km, 2 IPs</a:t>
                </a:r>
              </a:p>
              <a:p>
                <a:r>
                  <a:rPr lang="en-US" altLang="zh-CN" sz="1800" dirty="0" smtClean="0"/>
                  <a:t>Crab waist collision</a:t>
                </a:r>
              </a:p>
              <a:p>
                <a:r>
                  <a:rPr lang="en-US" altLang="zh-CN" sz="1800" dirty="0" smtClean="0"/>
                  <a:t>Local chromaticity correction for the interaction region</a:t>
                </a:r>
              </a:p>
              <a:p>
                <a:r>
                  <a:rPr lang="en-US" altLang="zh-CN" sz="1800" dirty="0" smtClean="0"/>
                  <a:t>Non-interleaved sextupoles </a:t>
                </a:r>
              </a:p>
              <a:p>
                <a:r>
                  <a:rPr lang="en-US" altLang="zh-CN" sz="1800" dirty="0" smtClean="0"/>
                  <a:t>Correction of sawtooth orbit</a:t>
                </a:r>
                <a:endParaRPr lang="en-US" altLang="zh-CN" sz="1800" dirty="0"/>
              </a:p>
              <a:p>
                <a:r>
                  <a:rPr lang="en-US" altLang="zh-CN" sz="1800" dirty="0" smtClean="0"/>
                  <a:t>Shared cavities for two beam @ tt, Higgs</a:t>
                </a:r>
              </a:p>
              <a:p>
                <a:r>
                  <a:rPr lang="en-US" altLang="zh-CN" sz="1800" dirty="0" smtClean="0"/>
                  <a:t>Dual aperture dipole and quadrupole magnets</a:t>
                </a:r>
              </a:p>
              <a:p>
                <a:r>
                  <a:rPr lang="en-US" altLang="zh-CN" sz="1800" dirty="0" smtClean="0"/>
                  <a:t>Spin polarized </a:t>
                </a:r>
                <a:r>
                  <a:rPr lang="en-US" altLang="zh-CN" sz="1800" dirty="0"/>
                  <a:t>beam @ </a:t>
                </a:r>
                <a:r>
                  <a:rPr lang="en-US" altLang="zh-CN" sz="1800" dirty="0" smtClean="0"/>
                  <a:t>Z</a:t>
                </a:r>
                <a:endParaRPr lang="en-US" altLang="zh-CN" sz="1800" dirty="0"/>
              </a:p>
              <a:p>
                <a:r>
                  <a:rPr lang="en-US" altLang="zh-CN" sz="1800" dirty="0" smtClean="0"/>
                  <a:t>Asymmetric interaction region</a:t>
                </a:r>
              </a:p>
              <a:p>
                <a:r>
                  <a:rPr lang="en-US" altLang="zh-CN" sz="1800" dirty="0"/>
                  <a:t>Compatible of </a:t>
                </a:r>
                <a14:m>
                  <m:oMath xmlns:m="http://schemas.openxmlformats.org/officeDocument/2006/math">
                    <m:r>
                      <a:rPr lang="en-US" altLang="zh-CN" sz="1800" b="0" i="1">
                        <a:latin typeface="Cambria Math" panose="02040503050406030204" pitchFamily="18" charset="0"/>
                      </a:rPr>
                      <m:t>𝑡</m:t>
                    </m:r>
                    <m:acc>
                      <m:accPr>
                        <m:chr m:val="̅"/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800" b="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acc>
                  </m:oMath>
                </a14:m>
                <a:r>
                  <a:rPr lang="en-US" altLang="zh-CN" sz="1800" dirty="0"/>
                  <a:t>/H/W/Z modes</a:t>
                </a:r>
              </a:p>
              <a:p>
                <a:r>
                  <a:rPr lang="en-US" altLang="zh-CN" sz="1800" dirty="0"/>
                  <a:t>Compatible with </a:t>
                </a:r>
                <a:r>
                  <a:rPr lang="en-US" altLang="zh-CN" sz="1800" dirty="0" smtClean="0"/>
                  <a:t>SPPC</a:t>
                </a:r>
                <a:endParaRPr lang="en-US" altLang="zh-CN" sz="1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8949" y="1332937"/>
                <a:ext cx="10515600" cy="4351339"/>
              </a:xfrm>
              <a:blipFill>
                <a:blip r:embed="rId3"/>
                <a:stretch>
                  <a:fillRect l="-348" t="-15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E2D4-2725-4FFC-A6D2-3A56C1620C03}" type="slidenum">
              <a:rPr lang="zh-CN" altLang="en-US" smtClean="0"/>
              <a:t>2</a:t>
            </a:fld>
            <a:endParaRPr lang="zh-CN" altLang="en-US"/>
          </a:p>
        </p:txBody>
      </p:sp>
      <p:pic>
        <p:nvPicPr>
          <p:cNvPr id="9" name="Picture 8" descr="logo_main2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534" y="16463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2995" y="2554536"/>
            <a:ext cx="5560805" cy="29033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622772" y="1338310"/>
            <a:ext cx="3781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*ref: K. Oide, arXiv:1610.07170; </a:t>
            </a:r>
            <a:r>
              <a:rPr lang="en-US" altLang="zh-CN" sz="1200" dirty="0"/>
              <a:t>M. Zobov et </a:t>
            </a:r>
            <a:r>
              <a:rPr lang="en-US" altLang="zh-CN" sz="1200" dirty="0" smtClean="0"/>
              <a:t>al, Phys</a:t>
            </a:r>
            <a:r>
              <a:rPr lang="en-US" altLang="zh-CN" sz="1200" dirty="0"/>
              <a:t>. Rev. Lett. 104, </a:t>
            </a:r>
            <a:r>
              <a:rPr lang="en-US" altLang="zh-CN" sz="1200" dirty="0" smtClean="0"/>
              <a:t>174801(2010); </a:t>
            </a:r>
            <a:r>
              <a:rPr lang="it-IT" altLang="zh-CN" sz="1200" dirty="0" smtClean="0"/>
              <a:t>A</a:t>
            </a:r>
            <a:r>
              <a:rPr lang="it-IT" altLang="zh-CN" sz="1200" dirty="0"/>
              <a:t>. Milanese, PRAB 19, 112401 (2016</a:t>
            </a:r>
            <a:r>
              <a:rPr lang="it-IT" altLang="zh-CN" sz="1200" dirty="0" smtClean="0"/>
              <a:t>); CEPC pre-CDR; CEPC-CDR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7023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7499172" y="1747158"/>
            <a:ext cx="1854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 smtClean="0"/>
              <a:t>RESULT_ttbar_wo_rf</a:t>
            </a:r>
            <a:endParaRPr lang="en-US" altLang="zh-CN" sz="1200" dirty="0" smtClean="0"/>
          </a:p>
          <a:p>
            <a:r>
              <a:rPr lang="en-US" altLang="zh-CN" sz="1200" dirty="0"/>
              <a:t>5</a:t>
            </a:r>
            <a:r>
              <a:rPr lang="en-US" altLang="zh-CN" sz="1200" dirty="0" smtClean="0"/>
              <a:t>0</a:t>
            </a:r>
            <a:r>
              <a:rPr lang="zh-CN" altLang="en-US" sz="1200" dirty="0" smtClean="0"/>
              <a:t>，</a:t>
            </a:r>
            <a:r>
              <a:rPr lang="en-US" altLang="zh-CN" sz="1200" dirty="0" smtClean="0"/>
              <a:t>320</a:t>
            </a:r>
          </a:p>
          <a:p>
            <a:r>
              <a:rPr lang="en-US" altLang="zh-CN" sz="1200" dirty="0" smtClean="0"/>
              <a:t>@MRF</a:t>
            </a:r>
            <a:endParaRPr lang="zh-CN" altLang="en-US" sz="12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025" y="1274320"/>
            <a:ext cx="3026323" cy="21371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6020" y="1295276"/>
            <a:ext cx="2955090" cy="209520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723" y="3435793"/>
            <a:ext cx="3087298" cy="21958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96020" y="3465461"/>
            <a:ext cx="3021129" cy="2136473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499172" y="3691757"/>
            <a:ext cx="2425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RESULT_ttbar_wo_rf_wo_ir_chromx_chromhighorderx_k3_k4_wo_ir_chromhighordery_k3_k4_w_arc</a:t>
            </a:r>
            <a:r>
              <a:rPr lang="zh-CN" altLang="en-US" sz="1200" dirty="0" smtClean="0"/>
              <a:t>，</a:t>
            </a:r>
            <a:endParaRPr lang="en-US" altLang="zh-CN" sz="1200" dirty="0"/>
          </a:p>
          <a:p>
            <a:r>
              <a:rPr lang="en-US" altLang="zh-CN" sz="1200" dirty="0" smtClean="0"/>
              <a:t>100, 330</a:t>
            </a:r>
          </a:p>
          <a:p>
            <a:r>
              <a:rPr lang="en-US" altLang="zh-CN" sz="1200" dirty="0" smtClean="0"/>
              <a:t>@MRF</a:t>
            </a:r>
            <a:endParaRPr lang="zh-CN" altLang="en-US" sz="1200" dirty="0"/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1724025" y="70935"/>
            <a:ext cx="8980920" cy="1088182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+mn-lt"/>
              </a:rPr>
              <a:t>Further optimization of the </a:t>
            </a:r>
            <a:r>
              <a:rPr lang="en-US" altLang="zh-CN" sz="3200" b="1" dirty="0" smtClean="0">
                <a:solidFill>
                  <a:srgbClr val="0070C0"/>
                </a:solidFill>
                <a:latin typeface="+mn-lt"/>
              </a:rPr>
              <a:t>on-momentum </a:t>
            </a:r>
            <a:r>
              <a:rPr lang="en-US" altLang="zh-CN" sz="3200" b="1" dirty="0">
                <a:solidFill>
                  <a:srgbClr val="0070C0"/>
                </a:solidFill>
                <a:latin typeface="+mn-lt"/>
              </a:rPr>
              <a:t>DA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443471" y="2902194"/>
            <a:ext cx="354907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en-US" altLang="zh-CN" baseline="30000" dirty="0" smtClean="0"/>
              <a:t>st</a:t>
            </a:r>
            <a:r>
              <a:rPr lang="en-US" altLang="zh-CN" dirty="0" smtClean="0"/>
              <a:t> result for Z mode</a:t>
            </a:r>
          </a:p>
          <a:p>
            <a:r>
              <a:rPr lang="en-US" altLang="zh-CN" dirty="0"/>
              <a:t>w</a:t>
            </a:r>
            <a:r>
              <a:rPr lang="en-US" altLang="zh-CN" dirty="0" smtClean="0"/>
              <a:t>ithout refitting of the </a:t>
            </a:r>
            <a:r>
              <a:rPr lang="en-US" altLang="zh-CN" dirty="0" err="1" smtClean="0"/>
              <a:t>sextupoles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95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21</a:t>
            </a:fld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7499172" y="2020498"/>
            <a:ext cx="1854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 smtClean="0"/>
              <a:t>RESULT_ttbar_wo_rf</a:t>
            </a:r>
            <a:endParaRPr lang="en-US" altLang="zh-CN" sz="1200" dirty="0" smtClean="0"/>
          </a:p>
          <a:p>
            <a:r>
              <a:rPr lang="en-US" altLang="zh-CN" sz="1200" dirty="0" smtClean="0"/>
              <a:t>25</a:t>
            </a:r>
            <a:r>
              <a:rPr lang="zh-CN" altLang="en-US" sz="1200" dirty="0" smtClean="0"/>
              <a:t>，</a:t>
            </a:r>
            <a:r>
              <a:rPr lang="en-US" altLang="zh-CN" sz="1200" dirty="0" smtClean="0"/>
              <a:t>250</a:t>
            </a:r>
          </a:p>
          <a:p>
            <a:r>
              <a:rPr lang="en-US" altLang="zh-CN" sz="1200" dirty="0" smtClean="0"/>
              <a:t>@MRF</a:t>
            </a:r>
            <a:endParaRPr lang="zh-CN" altLang="en-US" sz="1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502" y="1298900"/>
            <a:ext cx="3077401" cy="21786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8065" y="1334571"/>
            <a:ext cx="3099236" cy="214786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8502" y="3513189"/>
            <a:ext cx="3090249" cy="22062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99954" y="3528210"/>
            <a:ext cx="3007347" cy="2177489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7499172" y="3832975"/>
            <a:ext cx="2425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RESULT_ttbar_wo_rf_wo_ir_chromx_chromhighorderx_k3_k4_wo_ir_chromhighordery_k3_k4_w_arc</a:t>
            </a:r>
            <a:r>
              <a:rPr lang="zh-CN" altLang="en-US" sz="1200" dirty="0" smtClean="0"/>
              <a:t>，</a:t>
            </a:r>
            <a:endParaRPr lang="en-US" altLang="zh-CN" sz="1200" dirty="0"/>
          </a:p>
          <a:p>
            <a:r>
              <a:rPr lang="en-US" altLang="zh-CN" sz="1200" dirty="0" smtClean="0"/>
              <a:t>60, 400</a:t>
            </a:r>
          </a:p>
          <a:p>
            <a:r>
              <a:rPr lang="en-US" altLang="zh-CN" sz="1200" dirty="0" smtClean="0"/>
              <a:t>@MRF</a:t>
            </a:r>
            <a:endParaRPr lang="zh-CN" altLang="en-US" sz="1200" dirty="0"/>
          </a:p>
        </p:txBody>
      </p:sp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1724025" y="70935"/>
            <a:ext cx="8980920" cy="1088182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+mn-lt"/>
              </a:rPr>
              <a:t>Further optimization of the </a:t>
            </a:r>
            <a:r>
              <a:rPr lang="en-US" altLang="zh-CN" sz="3200" b="1" dirty="0" smtClean="0">
                <a:solidFill>
                  <a:srgbClr val="0070C0"/>
                </a:solidFill>
                <a:latin typeface="+mn-lt"/>
              </a:rPr>
              <a:t>on-momentum </a:t>
            </a:r>
            <a:r>
              <a:rPr lang="en-US" altLang="zh-CN" sz="3200" b="1" dirty="0">
                <a:solidFill>
                  <a:srgbClr val="0070C0"/>
                </a:solidFill>
                <a:latin typeface="+mn-lt"/>
              </a:rPr>
              <a:t>DA 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443471" y="2902194"/>
            <a:ext cx="354907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en-US" altLang="zh-CN" baseline="30000" dirty="0" smtClean="0"/>
              <a:t>st</a:t>
            </a:r>
            <a:r>
              <a:rPr lang="en-US" altLang="zh-CN" dirty="0" smtClean="0"/>
              <a:t> result for </a:t>
            </a:r>
            <a:r>
              <a:rPr lang="en-US" altLang="zh-CN" dirty="0" err="1" smtClean="0"/>
              <a:t>ttbar</a:t>
            </a:r>
            <a:r>
              <a:rPr lang="en-US" altLang="zh-CN" dirty="0" smtClean="0"/>
              <a:t> mode</a:t>
            </a:r>
          </a:p>
          <a:p>
            <a:r>
              <a:rPr lang="en-US" altLang="zh-CN" dirty="0"/>
              <a:t>w</a:t>
            </a:r>
            <a:r>
              <a:rPr lang="en-US" altLang="zh-CN" dirty="0" smtClean="0"/>
              <a:t>ithout refitting of the </a:t>
            </a:r>
            <a:r>
              <a:rPr lang="en-US" altLang="zh-CN" dirty="0" err="1" smtClean="0"/>
              <a:t>sextupoles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699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22</a:t>
            </a:fld>
            <a:endParaRPr lang="zh-CN" altLang="en-US"/>
          </a:p>
        </p:txBody>
      </p:sp>
      <p:sp>
        <p:nvSpPr>
          <p:cNvPr id="25" name="文本框 24"/>
          <p:cNvSpPr txBox="1"/>
          <p:nvPr/>
        </p:nvSpPr>
        <p:spPr>
          <a:xfrm>
            <a:off x="7499172" y="1396497"/>
            <a:ext cx="1854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err="1" smtClean="0"/>
              <a:t>RESULT_ttbar_wo_rf</a:t>
            </a:r>
            <a:endParaRPr lang="en-US" altLang="zh-CN" sz="1200" dirty="0" smtClean="0"/>
          </a:p>
          <a:p>
            <a:r>
              <a:rPr lang="en-US" altLang="zh-CN" sz="1200" dirty="0"/>
              <a:t>2</a:t>
            </a:r>
            <a:r>
              <a:rPr lang="en-US" altLang="zh-CN" sz="1200" dirty="0" smtClean="0"/>
              <a:t>0</a:t>
            </a:r>
            <a:r>
              <a:rPr lang="zh-CN" altLang="en-US" sz="1200" dirty="0" smtClean="0"/>
              <a:t>，</a:t>
            </a:r>
            <a:r>
              <a:rPr lang="en-US" altLang="zh-CN" sz="1200" dirty="0" smtClean="0"/>
              <a:t>210</a:t>
            </a:r>
          </a:p>
          <a:p>
            <a:r>
              <a:rPr lang="en-US" altLang="zh-CN" sz="1200" dirty="0" smtClean="0"/>
              <a:t>@MRF</a:t>
            </a:r>
            <a:endParaRPr lang="zh-CN" altLang="en-US" sz="12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721" y="1235056"/>
            <a:ext cx="3114678" cy="220945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4399" y="1243653"/>
            <a:ext cx="3105268" cy="220105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721" y="3566364"/>
            <a:ext cx="3114678" cy="22252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6384" y="3566364"/>
            <a:ext cx="3060094" cy="216683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556323" y="3786100"/>
            <a:ext cx="2425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RESULT_ttbar_wo_rf_wo_ir_chromx_chromhighorderx_k3_k4_wo_ir_chromhighordery_k3_k4_w_arc</a:t>
            </a:r>
            <a:r>
              <a:rPr lang="zh-CN" altLang="en-US" sz="1200" dirty="0" smtClean="0"/>
              <a:t>，</a:t>
            </a:r>
            <a:endParaRPr lang="en-US" altLang="zh-CN" sz="1200" dirty="0"/>
          </a:p>
          <a:p>
            <a:r>
              <a:rPr lang="en-US" altLang="zh-CN" sz="1200" dirty="0" smtClean="0"/>
              <a:t>60, 240</a:t>
            </a:r>
          </a:p>
          <a:p>
            <a:r>
              <a:rPr lang="en-US" altLang="zh-CN" sz="1200" dirty="0" smtClean="0"/>
              <a:t>@MRF</a:t>
            </a:r>
            <a:endParaRPr lang="zh-CN" altLang="en-US" sz="1200" dirty="0"/>
          </a:p>
        </p:txBody>
      </p:sp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1724025" y="70935"/>
            <a:ext cx="8980920" cy="1088182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>
                <a:solidFill>
                  <a:srgbClr val="0070C0"/>
                </a:solidFill>
                <a:latin typeface="+mn-lt"/>
              </a:rPr>
              <a:t>Further optimization of the </a:t>
            </a:r>
            <a:r>
              <a:rPr lang="en-US" altLang="zh-CN" sz="3200" b="1" dirty="0" smtClean="0">
                <a:solidFill>
                  <a:srgbClr val="0070C0"/>
                </a:solidFill>
                <a:latin typeface="+mn-lt"/>
              </a:rPr>
              <a:t>on-momentum </a:t>
            </a:r>
            <a:r>
              <a:rPr lang="en-US" altLang="zh-CN" sz="3200" b="1" dirty="0">
                <a:solidFill>
                  <a:srgbClr val="0070C0"/>
                </a:solidFill>
                <a:latin typeface="+mn-lt"/>
              </a:rPr>
              <a:t>DA 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7443471" y="2902194"/>
            <a:ext cx="354907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en-US" altLang="zh-CN" baseline="30000" dirty="0" smtClean="0"/>
              <a:t>st</a:t>
            </a:r>
            <a:r>
              <a:rPr lang="en-US" altLang="zh-CN" dirty="0" smtClean="0"/>
              <a:t> result for W mode</a:t>
            </a:r>
          </a:p>
          <a:p>
            <a:r>
              <a:rPr lang="en-US" altLang="zh-CN" dirty="0"/>
              <a:t>w</a:t>
            </a:r>
            <a:r>
              <a:rPr lang="en-US" altLang="zh-CN" dirty="0" smtClean="0"/>
              <a:t>ithout refitting of the </a:t>
            </a:r>
            <a:r>
              <a:rPr lang="en-US" altLang="zh-CN" dirty="0" err="1" smtClean="0"/>
              <a:t>sextupoles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8971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45335"/>
            <a:ext cx="10515600" cy="4351338"/>
          </a:xfrm>
        </p:spPr>
        <p:txBody>
          <a:bodyPr/>
          <a:lstStyle/>
          <a:p>
            <a:r>
              <a:rPr lang="en-US" altLang="zh-CN" dirty="0" smtClean="0"/>
              <a:t>DA optimization with lattice</a:t>
            </a:r>
          </a:p>
          <a:p>
            <a:r>
              <a:rPr lang="en-US" altLang="zh-CN" dirty="0" smtClean="0"/>
              <a:t>FD</a:t>
            </a:r>
            <a:r>
              <a:rPr lang="zh-CN" altLang="en-US" dirty="0" smtClean="0"/>
              <a:t> </a:t>
            </a:r>
            <a:r>
              <a:rPr lang="en-US" altLang="zh-CN" dirty="0" smtClean="0"/>
              <a:t>length</a:t>
            </a:r>
          </a:p>
          <a:p>
            <a:r>
              <a:rPr lang="en-US" altLang="zh-CN" dirty="0" smtClean="0"/>
              <a:t>IR photon background</a:t>
            </a:r>
          </a:p>
          <a:p>
            <a:r>
              <a:rPr lang="en-US" altLang="zh-CN" dirty="0" smtClean="0"/>
              <a:t>IR geometry</a:t>
            </a:r>
          </a:p>
          <a:p>
            <a:r>
              <a:rPr lang="en-US" altLang="zh-CN" dirty="0" smtClean="0"/>
              <a:t>Length of straight sections</a:t>
            </a:r>
          </a:p>
          <a:p>
            <a:r>
              <a:rPr lang="en-US" altLang="zh-CN" dirty="0" smtClean="0"/>
              <a:t>Booster emittance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23</a:t>
            </a:fld>
            <a:endParaRPr lang="zh-CN" altLang="en-US"/>
          </a:p>
        </p:txBody>
      </p:sp>
      <p:pic>
        <p:nvPicPr>
          <p:cNvPr id="5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2201322" y="7093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200" b="1" dirty="0" smtClean="0">
                <a:solidFill>
                  <a:srgbClr val="0070C0"/>
                </a:solidFill>
                <a:latin typeface="+mn-lt"/>
              </a:rPr>
              <a:t>Possible way for further optimization</a:t>
            </a:r>
            <a:endParaRPr lang="zh-CN" altLang="en-US" sz="32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646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33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200" b="1" dirty="0" smtClean="0">
                <a:solidFill>
                  <a:srgbClr val="0070C0"/>
                </a:solidFill>
                <a:latin typeface="+mn-lt"/>
              </a:rPr>
              <a:t>Summary</a:t>
            </a:r>
            <a:endParaRPr lang="zh-CN" alt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8931" y="1190061"/>
            <a:ext cx="10603429" cy="5531413"/>
          </a:xfrm>
        </p:spPr>
        <p:txBody>
          <a:bodyPr>
            <a:noAutofit/>
          </a:bodyPr>
          <a:lstStyle/>
          <a:p>
            <a:pPr marL="342900" lvl="1" indent="-342900">
              <a:lnSpc>
                <a:spcPct val="150000"/>
              </a:lnSpc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The high luminosity scheme of CEPC collider ring with </a:t>
            </a:r>
            <a:r>
              <a:rPr lang="en-US" altLang="zh-CN" sz="1800" kern="100" dirty="0" smtClean="0">
                <a:latin typeface="Arial" panose="020B0604020202020204" pitchFamily="34" charset="0"/>
                <a:cs typeface="Arial" panose="020B0604020202020204" pitchFamily="34" charset="0"/>
              </a:rPr>
              <a:t>30MW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has been designed by mainly squeezing the </a:t>
            </a:r>
            <a:r>
              <a:rPr lang="el-GR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y* and emittance.</a:t>
            </a:r>
          </a:p>
          <a:p>
            <a:pPr marL="800100" lvl="2" indent="-342900">
              <a:lnSpc>
                <a:spcPct val="150000"/>
              </a:lnSpc>
            </a:pP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aberration correction scheme in ARC 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region,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ompatible final quadrupoles in IR</a:t>
            </a:r>
            <a:endParaRPr lang="en-US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2" indent="-342900">
              <a:lnSpc>
                <a:spcPct val="150000"/>
              </a:lnSpc>
            </a:pP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Phase advance reduced from 90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to 60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 for </a:t>
            </a: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W/Z mode to suppress impedance instability and increase stable tune area </a:t>
            </a:r>
          </a:p>
          <a:p>
            <a:pPr marL="800100" lvl="2" indent="-342900">
              <a:lnSpc>
                <a:spcPct val="150000"/>
              </a:lnSpc>
            </a:pPr>
            <a:r>
              <a:rPr lang="en-US" altLang="zh-CN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Dynamic aperture w/o error for four modes achieve the requirement of energy acceptance. The DA can be further optimized with more arc sextupole families.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altLang="ru-RU" sz="1800" dirty="0" smtClean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The </a:t>
            </a:r>
            <a:r>
              <a:rPr lang="en-US" altLang="ru-RU" sz="1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imperfection correction to the high luminosity lattice is on going.</a:t>
            </a:r>
          </a:p>
          <a:p>
            <a:pPr lvl="1" algn="just">
              <a:lnSpc>
                <a:spcPct val="150000"/>
              </a:lnSpc>
              <a:spcBef>
                <a:spcPct val="0"/>
              </a:spcBef>
            </a:pPr>
            <a:r>
              <a:rPr lang="en-US" altLang="ru-RU" sz="1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ru-RU" sz="1800" dirty="0" smtClean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With transverse alignment of 50um and 100um for final quadrupoles and 100um for other magnets</a:t>
            </a:r>
            <a:endParaRPr lang="en-US" altLang="ru-RU" sz="1800" dirty="0">
              <a:latin typeface="Arial" panose="020B0604020202020204" pitchFamily="34" charset="0"/>
              <a:ea typeface="Microsoft Sans Serif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lvl="1" algn="just">
              <a:lnSpc>
                <a:spcPct val="150000"/>
              </a:lnSpc>
              <a:spcBef>
                <a:spcPct val="0"/>
              </a:spcBef>
            </a:pPr>
            <a:r>
              <a:rPr lang="en-US" altLang="zh-CN" sz="1800" dirty="0" smtClean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The </a:t>
            </a:r>
            <a:r>
              <a:rPr lang="en-US" altLang="zh-CN" sz="1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dynamic aperture @ Higgs </a:t>
            </a:r>
            <a:r>
              <a:rPr lang="en-US" altLang="zh-CN" sz="1800" dirty="0">
                <a:latin typeface="Arial" panose="020B0604020202020204" pitchFamily="34" charset="0"/>
                <a:ea typeface="Microsoft Sans Serif" panose="020B0604020202020204" pitchFamily="34" charset="0"/>
                <a:cs typeface="Arial" panose="020B0604020202020204" pitchFamily="34" charset="0"/>
              </a:rPr>
              <a:t>with 418 and 270 out of 1000 error seeds satisfy the on-axis injection requirements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5E2D4-2725-4FFC-A6D2-3A56C1620C03}" type="slidenum">
              <a:rPr lang="zh-CN" altLang="en-US" smtClean="0"/>
              <a:t>24</a:t>
            </a:fld>
            <a:endParaRPr lang="zh-CN" altLang="en-US"/>
          </a:p>
        </p:txBody>
      </p:sp>
      <p:pic>
        <p:nvPicPr>
          <p:cNvPr id="9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534" y="16463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20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01075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 txBox="1">
            <a:spLocks/>
          </p:cNvSpPr>
          <p:nvPr/>
        </p:nvSpPr>
        <p:spPr>
          <a:xfrm>
            <a:off x="2026538" y="371533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Optimization of final doublet </a:t>
            </a:r>
            <a:r>
              <a:rPr lang="en-US" altLang="zh-CN" sz="24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design for Higgs</a:t>
            </a:r>
            <a:endParaRPr lang="zh-CN" altLang="en-US" sz="24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26</a:t>
            </a:fld>
            <a:endParaRPr lang="zh-CN" altLang="en-US"/>
          </a:p>
        </p:txBody>
      </p:sp>
      <p:sp>
        <p:nvSpPr>
          <p:cNvPr id="19" name="TextBox 1"/>
          <p:cNvSpPr txBox="1"/>
          <p:nvPr/>
        </p:nvSpPr>
        <p:spPr>
          <a:xfrm>
            <a:off x="9341500" y="2523944"/>
            <a:ext cx="2783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b="1" dirty="0" smtClean="0">
                <a:solidFill>
                  <a:srgbClr val="FF0000"/>
                </a:solidFill>
              </a:rPr>
              <a:t>—relative chromaticity </a:t>
            </a:r>
            <a:r>
              <a:rPr lang="en-US" altLang="zh-CN" sz="1100" b="1" dirty="0">
                <a:solidFill>
                  <a:srgbClr val="FF0000"/>
                </a:solidFill>
              </a:rPr>
              <a:t>on y plane</a:t>
            </a:r>
            <a:endParaRPr lang="en-US" altLang="zh-CN" sz="1100" b="1" dirty="0">
              <a:solidFill>
                <a:srgbClr val="0070C0"/>
              </a:solidFill>
            </a:endParaRPr>
          </a:p>
          <a:p>
            <a:r>
              <a:rPr lang="en-US" altLang="zh-CN" sz="1100" b="1" dirty="0" smtClean="0">
                <a:solidFill>
                  <a:srgbClr val="0070C0"/>
                </a:solidFill>
              </a:rPr>
              <a:t>—relative radiation </a:t>
            </a:r>
            <a:r>
              <a:rPr lang="en-US" altLang="zh-CN" sz="1100" b="1" dirty="0">
                <a:solidFill>
                  <a:srgbClr val="0070C0"/>
                </a:solidFill>
              </a:rPr>
              <a:t>power on y plane</a:t>
            </a:r>
          </a:p>
        </p:txBody>
      </p:sp>
      <p:pic>
        <p:nvPicPr>
          <p:cNvPr id="17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1"/>
          <p:cNvSpPr txBox="1"/>
          <p:nvPr/>
        </p:nvSpPr>
        <p:spPr>
          <a:xfrm>
            <a:off x="9270337" y="4757517"/>
            <a:ext cx="2737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1200" dirty="0"/>
              <a:t>Minimum of radiation power occurs at </a:t>
            </a:r>
            <a:r>
              <a:rPr lang="en-US" altLang="zh-CN" sz="1200" b="1" dirty="0"/>
              <a:t>KQ1B/KQ1A≈0.6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200" dirty="0"/>
              <a:t>Different length of Q1A and Q1B doesn’t affect much on the minimum of the power and chromaticity. This provides more freedom of the FD technical design.</a:t>
            </a:r>
          </a:p>
        </p:txBody>
      </p:sp>
      <p:sp>
        <p:nvSpPr>
          <p:cNvPr id="26" name="TextBox 1"/>
          <p:cNvSpPr txBox="1"/>
          <p:nvPr/>
        </p:nvSpPr>
        <p:spPr>
          <a:xfrm>
            <a:off x="658931" y="870539"/>
            <a:ext cx="104609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zh-CN" sz="1400" dirty="0" smtClean="0"/>
              <a:t>CEPC is mainly optimized at Higgs energy. The final doublet design was mainly optimized for Higgs.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zh-CN" sz="1400" dirty="0" smtClean="0"/>
              <a:t>Status </a:t>
            </a:r>
            <a:r>
              <a:rPr lang="en-US" altLang="zh-CN" sz="1400" dirty="0"/>
              <a:t>of the FD @ Higgs</a:t>
            </a:r>
            <a:r>
              <a:rPr lang="zh-CN" altLang="en-US" sz="1400" dirty="0"/>
              <a:t>：</a:t>
            </a:r>
            <a:r>
              <a:rPr lang="en-US" altLang="zh-CN" sz="1400" dirty="0"/>
              <a:t>L*=1.9m, LQ1=2.5m, LQ2=1.5m, d=0.3m, KQ1A=142T/m,  KQ1B=85T/m, </a:t>
            </a:r>
            <a:r>
              <a:rPr lang="en-US" altLang="zh-CN" sz="1400" dirty="0" smtClean="0"/>
              <a:t>KQ2=96T/m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zh-CN" sz="1400" dirty="0"/>
              <a:t>Minimum of radiation power occurs at KQ1B/KQ1A≈</a:t>
            </a:r>
            <a:r>
              <a:rPr lang="en-US" altLang="zh-CN" sz="1400" dirty="0" smtClean="0"/>
              <a:t>0.6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altLang="zh-CN" sz="1400" dirty="0" smtClean="0"/>
              <a:t>Strength, length of Q1, Q2 and their distance are mainly constrained by superconducting, mechanical installation, vacuum technologies in the MDI.</a:t>
            </a:r>
            <a:endParaRPr lang="en-US" altLang="zh-CN" sz="1400" dirty="0"/>
          </a:p>
        </p:txBody>
      </p:sp>
      <p:grpSp>
        <p:nvGrpSpPr>
          <p:cNvPr id="36" name="组合 35"/>
          <p:cNvGrpSpPr/>
          <p:nvPr/>
        </p:nvGrpSpPr>
        <p:grpSpPr>
          <a:xfrm>
            <a:off x="855299" y="2066380"/>
            <a:ext cx="8415038" cy="4207856"/>
            <a:chOff x="1400375" y="2263620"/>
            <a:chExt cx="7373427" cy="3589410"/>
          </a:xfrm>
        </p:grpSpPr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0375" y="2263620"/>
              <a:ext cx="7373427" cy="3589410"/>
            </a:xfrm>
            <a:prstGeom prst="rect">
              <a:avLst/>
            </a:prstGeom>
          </p:spPr>
        </p:pic>
        <p:cxnSp>
          <p:nvCxnSpPr>
            <p:cNvPr id="35" name="直接连接符 34"/>
            <p:cNvCxnSpPr/>
            <p:nvPr/>
          </p:nvCxnSpPr>
          <p:spPr>
            <a:xfrm>
              <a:off x="5320145" y="4680707"/>
              <a:ext cx="0" cy="99113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6117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4371" y="1066687"/>
            <a:ext cx="10001493" cy="714703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altLang="zh-CN" sz="2000" dirty="0"/>
              <a:t>For the interaction region, the IP beta functions are refitted with the different combination of final doulets and the matching quadruples.</a:t>
            </a: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057878" y="170028"/>
            <a:ext cx="8229600" cy="963526"/>
          </a:xfrm>
        </p:spPr>
        <p:txBody>
          <a:bodyPr>
            <a:noAutofit/>
          </a:bodyPr>
          <a:lstStyle/>
          <a:p>
            <a:pPr lvl="1" algn="ctr"/>
            <a:r>
              <a:rPr lang="en-US" altLang="zh-CN" sz="3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Interaction region </a:t>
            </a:r>
            <a:r>
              <a:rPr lang="en-US" altLang="zh-CN" sz="32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for all modes</a:t>
            </a:r>
            <a:endParaRPr lang="en-US" altLang="zh-CN" sz="3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20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" name="表格 39"/>
          <p:cNvGraphicFramePr>
            <a:graphicFrameLocks noGrp="1"/>
          </p:cNvGraphicFramePr>
          <p:nvPr>
            <p:extLst/>
          </p:nvPr>
        </p:nvGraphicFramePr>
        <p:xfrm>
          <a:off x="6467184" y="1968376"/>
          <a:ext cx="46786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540">
                  <a:extLst>
                    <a:ext uri="{9D8B030D-6E8A-4147-A177-3AD203B41FA5}">
                      <a16:colId xmlns:a16="http://schemas.microsoft.com/office/drawing/2014/main" val="2042595001"/>
                    </a:ext>
                  </a:extLst>
                </a:gridCol>
                <a:gridCol w="1120140">
                  <a:extLst>
                    <a:ext uri="{9D8B030D-6E8A-4147-A177-3AD203B41FA5}">
                      <a16:colId xmlns:a16="http://schemas.microsoft.com/office/drawing/2014/main" val="14526494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1743273999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230975099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657693977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1358716519"/>
                    </a:ext>
                  </a:extLst>
                </a:gridCol>
              </a:tblGrid>
              <a:tr h="283338"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[m]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Strength [T/m]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461600"/>
                  </a:ext>
                </a:extLst>
              </a:tr>
              <a:tr h="283338"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ttbar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Higgs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444675"/>
                  </a:ext>
                </a:extLst>
              </a:tr>
              <a:tr h="28333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Q1AIRU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-141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-141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-94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224948"/>
                  </a:ext>
                </a:extLst>
              </a:tr>
              <a:tr h="28333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Q1BIRU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-59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-85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-56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107411"/>
                  </a:ext>
                </a:extLst>
              </a:tr>
              <a:tr h="28333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Q2IRU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-51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+95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+63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067684"/>
                  </a:ext>
                </a:extLst>
              </a:tr>
              <a:tr h="28333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Q3AIRU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677621"/>
                  </a:ext>
                </a:extLst>
              </a:tr>
              <a:tr h="28333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Q3BIRU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5380"/>
                  </a:ext>
                </a:extLst>
              </a:tr>
              <a:tr h="28333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Q1AIRD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-142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-142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785500"/>
                  </a:ext>
                </a:extLst>
              </a:tr>
              <a:tr h="28333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Q1BIRD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-64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-85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-57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820027"/>
                  </a:ext>
                </a:extLst>
              </a:tr>
              <a:tr h="28333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Q2IRD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-47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+96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+64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431831"/>
                  </a:ext>
                </a:extLst>
              </a:tr>
              <a:tr h="28333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Q3AIRD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122725"/>
                  </a:ext>
                </a:extLst>
              </a:tr>
              <a:tr h="28333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Q3BIRD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371822"/>
                  </a:ext>
                </a:extLst>
              </a:tr>
            </a:tbl>
          </a:graphicData>
        </a:graphic>
      </p:graphicFrame>
      <p:sp>
        <p:nvSpPr>
          <p:cNvPr id="54" name="文本框 53"/>
          <p:cNvSpPr txBox="1"/>
          <p:nvPr/>
        </p:nvSpPr>
        <p:spPr>
          <a:xfrm>
            <a:off x="6420796" y="5746095"/>
            <a:ext cx="4571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Strength of other modes doesn’t exceeded the one of Higgs mode.</a:t>
            </a:r>
            <a:endParaRPr lang="zh-CN" altLang="en-US" dirty="0"/>
          </a:p>
        </p:txBody>
      </p:sp>
      <p:graphicFrame>
        <p:nvGraphicFramePr>
          <p:cNvPr id="55" name="表格 54"/>
          <p:cNvGraphicFramePr>
            <a:graphicFrameLocks noGrp="1"/>
          </p:cNvGraphicFramePr>
          <p:nvPr>
            <p:extLst/>
          </p:nvPr>
        </p:nvGraphicFramePr>
        <p:xfrm>
          <a:off x="1726673" y="5166144"/>
          <a:ext cx="41148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591">
                  <a:extLst>
                    <a:ext uri="{9D8B030D-6E8A-4147-A177-3AD203B41FA5}">
                      <a16:colId xmlns:a16="http://schemas.microsoft.com/office/drawing/2014/main" val="2026968635"/>
                    </a:ext>
                  </a:extLst>
                </a:gridCol>
                <a:gridCol w="1379049">
                  <a:extLst>
                    <a:ext uri="{9D8B030D-6E8A-4147-A177-3AD203B41FA5}">
                      <a16:colId xmlns:a16="http://schemas.microsoft.com/office/drawing/2014/main" val="2457192394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1252367208"/>
                    </a:ext>
                  </a:extLst>
                </a:gridCol>
              </a:tblGrid>
              <a:tr h="216530"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QD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QF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21090"/>
                  </a:ext>
                </a:extLst>
              </a:tr>
              <a:tr h="2165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Z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Q1A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Q1B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409886"/>
                  </a:ext>
                </a:extLst>
              </a:tr>
              <a:tr h="2165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W/H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Q1A+Q1B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Q2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349804"/>
                  </a:ext>
                </a:extLst>
              </a:tr>
              <a:tr h="2165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ttbar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Q1A+Q1B+Q2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add</a:t>
                      </a:r>
                      <a:r>
                        <a:rPr lang="en-US" altLang="zh-CN" sz="1400" baseline="0" dirty="0" smtClean="0"/>
                        <a:t> quad Q3A and Q3B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495598"/>
                  </a:ext>
                </a:extLst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0360320" y="1145118"/>
            <a:ext cx="1571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*ref: FCC-ee CDR</a:t>
            </a:r>
            <a:endParaRPr lang="zh-CN" altLang="en-US" sz="1400" dirty="0"/>
          </a:p>
        </p:txBody>
      </p:sp>
      <p:grpSp>
        <p:nvGrpSpPr>
          <p:cNvPr id="37" name="组合 36"/>
          <p:cNvGrpSpPr/>
          <p:nvPr/>
        </p:nvGrpSpPr>
        <p:grpSpPr>
          <a:xfrm>
            <a:off x="1173019" y="1896249"/>
            <a:ext cx="5142340" cy="3197863"/>
            <a:chOff x="558358" y="1604011"/>
            <a:chExt cx="6047022" cy="3922832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8358" y="1604011"/>
              <a:ext cx="6047022" cy="3657600"/>
            </a:xfrm>
            <a:prstGeom prst="rect">
              <a:avLst/>
            </a:prstGeom>
          </p:spPr>
        </p:pic>
        <p:sp>
          <p:nvSpPr>
            <p:cNvPr id="56" name="文本框 55"/>
            <p:cNvSpPr txBox="1"/>
            <p:nvPr/>
          </p:nvSpPr>
          <p:spPr>
            <a:xfrm>
              <a:off x="1361720" y="1921866"/>
              <a:ext cx="1075124" cy="4908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ttbar</a:t>
              </a:r>
              <a:endPara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2903601" y="5292091"/>
              <a:ext cx="57740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Q1AIRU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2382841" y="5295878"/>
              <a:ext cx="57259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Q1BIRU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矩形 58"/>
            <p:cNvSpPr/>
            <p:nvPr/>
          </p:nvSpPr>
          <p:spPr>
            <a:xfrm>
              <a:off x="1964924" y="5292091"/>
              <a:ext cx="50366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Q2IRU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1390233" y="5303522"/>
              <a:ext cx="57740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Q3AIRU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矩形 60"/>
            <p:cNvSpPr/>
            <p:nvPr/>
          </p:nvSpPr>
          <p:spPr>
            <a:xfrm>
              <a:off x="837501" y="5311399"/>
              <a:ext cx="57259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Q3BIRU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3800185" y="5292091"/>
              <a:ext cx="57740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Q1AIRD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矩形 62"/>
            <p:cNvSpPr/>
            <p:nvPr/>
          </p:nvSpPr>
          <p:spPr>
            <a:xfrm>
              <a:off x="4329083" y="5292091"/>
              <a:ext cx="57259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Q1BIRD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4837358" y="5288282"/>
              <a:ext cx="503664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Q2IRD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5325113" y="5288260"/>
              <a:ext cx="577402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Q3AIRD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6" name="矩形 65"/>
            <p:cNvSpPr/>
            <p:nvPr/>
          </p:nvSpPr>
          <p:spPr>
            <a:xfrm>
              <a:off x="5859404" y="5288240"/>
              <a:ext cx="57259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Q3BIRD</a:t>
              </a:r>
              <a:endParaRPr lang="zh-CN" alt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650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44371" y="1066687"/>
            <a:ext cx="10001493" cy="714703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altLang="zh-CN" sz="2000" dirty="0"/>
              <a:t>For the interaction region, the IP beta functions are refitted with the different combination of final doulets and the matching quadruples.</a:t>
            </a: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057878" y="170028"/>
            <a:ext cx="8229600" cy="963526"/>
          </a:xfrm>
        </p:spPr>
        <p:txBody>
          <a:bodyPr>
            <a:noAutofit/>
          </a:bodyPr>
          <a:lstStyle/>
          <a:p>
            <a:pPr lvl="1" algn="ctr"/>
            <a:r>
              <a:rPr lang="en-US" altLang="zh-CN" sz="32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Interaction region </a:t>
            </a:r>
            <a:r>
              <a:rPr lang="en-US" altLang="zh-CN" sz="32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for all modes (cont.)</a:t>
            </a:r>
            <a:endParaRPr lang="en-US" altLang="zh-CN" sz="32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20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" name="表格 39"/>
          <p:cNvGraphicFramePr>
            <a:graphicFrameLocks noGrp="1"/>
          </p:cNvGraphicFramePr>
          <p:nvPr>
            <p:extLst/>
          </p:nvPr>
        </p:nvGraphicFramePr>
        <p:xfrm>
          <a:off x="6467184" y="1968376"/>
          <a:ext cx="467868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1540">
                  <a:extLst>
                    <a:ext uri="{9D8B030D-6E8A-4147-A177-3AD203B41FA5}">
                      <a16:colId xmlns:a16="http://schemas.microsoft.com/office/drawing/2014/main" val="2042595001"/>
                    </a:ext>
                  </a:extLst>
                </a:gridCol>
                <a:gridCol w="1120140">
                  <a:extLst>
                    <a:ext uri="{9D8B030D-6E8A-4147-A177-3AD203B41FA5}">
                      <a16:colId xmlns:a16="http://schemas.microsoft.com/office/drawing/2014/main" val="1452649402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1743273999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230975099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657693977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1358716519"/>
                    </a:ext>
                  </a:extLst>
                </a:gridCol>
              </a:tblGrid>
              <a:tr h="283338"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 [m]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Strength [T/m]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461600"/>
                  </a:ext>
                </a:extLst>
              </a:tr>
              <a:tr h="283338"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ttbar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Higgs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6444675"/>
                  </a:ext>
                </a:extLst>
              </a:tr>
              <a:tr h="28333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Q1AIRU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-141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-141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-94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224948"/>
                  </a:ext>
                </a:extLst>
              </a:tr>
              <a:tr h="28333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Q1BIRU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-59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-85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-56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107411"/>
                  </a:ext>
                </a:extLst>
              </a:tr>
              <a:tr h="28333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Q2IRU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-51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+95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+63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1067684"/>
                  </a:ext>
                </a:extLst>
              </a:tr>
              <a:tr h="28333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Q3AIRU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2677621"/>
                  </a:ext>
                </a:extLst>
              </a:tr>
              <a:tr h="28333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Q3BIRU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5380"/>
                  </a:ext>
                </a:extLst>
              </a:tr>
              <a:tr h="28333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Q1AIRD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-142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-142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6785500"/>
                  </a:ext>
                </a:extLst>
              </a:tr>
              <a:tr h="28333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Q1BIRD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-64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-85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-57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820027"/>
                  </a:ext>
                </a:extLst>
              </a:tr>
              <a:tr h="28333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Q2IRD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-47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+96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+64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2431831"/>
                  </a:ext>
                </a:extLst>
              </a:tr>
              <a:tr h="28333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Q3AIRD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122725"/>
                  </a:ext>
                </a:extLst>
              </a:tr>
              <a:tr h="283338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Q3BIRD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+40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+2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371822"/>
                  </a:ext>
                </a:extLst>
              </a:tr>
            </a:tbl>
          </a:graphicData>
        </a:graphic>
      </p:graphicFrame>
      <p:sp>
        <p:nvSpPr>
          <p:cNvPr id="54" name="文本框 53"/>
          <p:cNvSpPr txBox="1"/>
          <p:nvPr/>
        </p:nvSpPr>
        <p:spPr>
          <a:xfrm>
            <a:off x="6420796" y="5746095"/>
            <a:ext cx="4571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Strength of other modes doesn’t exceeded the one of Higgs mode.</a:t>
            </a:r>
            <a:endParaRPr lang="zh-CN" altLang="en-US" dirty="0"/>
          </a:p>
        </p:txBody>
      </p:sp>
      <p:graphicFrame>
        <p:nvGraphicFramePr>
          <p:cNvPr id="55" name="表格 54"/>
          <p:cNvGraphicFramePr>
            <a:graphicFrameLocks noGrp="1"/>
          </p:cNvGraphicFramePr>
          <p:nvPr>
            <p:extLst/>
          </p:nvPr>
        </p:nvGraphicFramePr>
        <p:xfrm>
          <a:off x="1726673" y="5166144"/>
          <a:ext cx="4114800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3591">
                  <a:extLst>
                    <a:ext uri="{9D8B030D-6E8A-4147-A177-3AD203B41FA5}">
                      <a16:colId xmlns:a16="http://schemas.microsoft.com/office/drawing/2014/main" val="2026968635"/>
                    </a:ext>
                  </a:extLst>
                </a:gridCol>
                <a:gridCol w="1379049">
                  <a:extLst>
                    <a:ext uri="{9D8B030D-6E8A-4147-A177-3AD203B41FA5}">
                      <a16:colId xmlns:a16="http://schemas.microsoft.com/office/drawing/2014/main" val="2457192394"/>
                    </a:ext>
                  </a:extLst>
                </a:gridCol>
                <a:gridCol w="2042160">
                  <a:extLst>
                    <a:ext uri="{9D8B030D-6E8A-4147-A177-3AD203B41FA5}">
                      <a16:colId xmlns:a16="http://schemas.microsoft.com/office/drawing/2014/main" val="1252367208"/>
                    </a:ext>
                  </a:extLst>
                </a:gridCol>
              </a:tblGrid>
              <a:tr h="216530">
                <a:tc>
                  <a:txBody>
                    <a:bodyPr/>
                    <a:lstStyle/>
                    <a:p>
                      <a:pPr algn="ctr"/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QD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QF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21090"/>
                  </a:ext>
                </a:extLst>
              </a:tr>
              <a:tr h="2165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Z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Q1A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Q1B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409886"/>
                  </a:ext>
                </a:extLst>
              </a:tr>
              <a:tr h="2165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W/H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Q1A+Q1B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Q2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9349804"/>
                  </a:ext>
                </a:extLst>
              </a:tr>
              <a:tr h="2165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ttbar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Q1A+Q1B+Q2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add</a:t>
                      </a:r>
                      <a:r>
                        <a:rPr lang="en-US" altLang="zh-CN" sz="1400" baseline="0" dirty="0" smtClean="0"/>
                        <a:t> quad Q3A and Q3B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495598"/>
                  </a:ext>
                </a:extLst>
              </a:tr>
            </a:tbl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10360320" y="1145118"/>
            <a:ext cx="1571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*ref: FCC-ee CDR</a:t>
            </a:r>
            <a:endParaRPr lang="zh-CN" altLang="en-US" sz="1400" dirty="0"/>
          </a:p>
        </p:txBody>
      </p:sp>
      <p:grpSp>
        <p:nvGrpSpPr>
          <p:cNvPr id="13" name="组合 12"/>
          <p:cNvGrpSpPr/>
          <p:nvPr/>
        </p:nvGrpSpPr>
        <p:grpSpPr>
          <a:xfrm>
            <a:off x="745030" y="1781390"/>
            <a:ext cx="5646241" cy="3342560"/>
            <a:chOff x="745030" y="1781390"/>
            <a:chExt cx="5646241" cy="3342560"/>
          </a:xfrm>
        </p:grpSpPr>
        <p:grpSp>
          <p:nvGrpSpPr>
            <p:cNvPr id="41" name="组合 40"/>
            <p:cNvGrpSpPr/>
            <p:nvPr/>
          </p:nvGrpSpPr>
          <p:grpSpPr>
            <a:xfrm>
              <a:off x="1173019" y="1896249"/>
              <a:ext cx="5142340" cy="3197863"/>
              <a:chOff x="558358" y="1604011"/>
              <a:chExt cx="6047022" cy="3922832"/>
            </a:xfrm>
          </p:grpSpPr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8358" y="1604011"/>
                <a:ext cx="6047022" cy="3657600"/>
              </a:xfrm>
              <a:prstGeom prst="rect">
                <a:avLst/>
              </a:prstGeom>
            </p:spPr>
          </p:pic>
          <p:sp>
            <p:nvSpPr>
              <p:cNvPr id="43" name="文本框 42"/>
              <p:cNvSpPr txBox="1"/>
              <p:nvPr/>
            </p:nvSpPr>
            <p:spPr>
              <a:xfrm>
                <a:off x="1361720" y="1921866"/>
                <a:ext cx="1075124" cy="4908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ttbar</a:t>
                </a:r>
                <a:endParaRPr lang="zh-CN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2903601" y="5292091"/>
                <a:ext cx="577402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Q1AIRU</a:t>
                </a:r>
                <a:endParaRPr lang="zh-CN" altLang="en-US" sz="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2382841" y="5295878"/>
                <a:ext cx="572593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Q1BIRU</a:t>
                </a:r>
                <a:endParaRPr lang="zh-CN" altLang="en-US" sz="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1964924" y="5292091"/>
                <a:ext cx="503664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Q2IRU</a:t>
                </a:r>
                <a:endParaRPr lang="zh-CN" altLang="en-US" sz="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矩形 46"/>
              <p:cNvSpPr/>
              <p:nvPr/>
            </p:nvSpPr>
            <p:spPr>
              <a:xfrm>
                <a:off x="1390233" y="5303522"/>
                <a:ext cx="577402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Q3AIRU</a:t>
                </a:r>
                <a:endParaRPr lang="zh-CN" altLang="en-US" sz="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837501" y="5311399"/>
                <a:ext cx="572593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Q3BIRU</a:t>
                </a:r>
                <a:endParaRPr lang="zh-CN" altLang="en-US" sz="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3800185" y="5292091"/>
                <a:ext cx="577402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Q1AIRD</a:t>
                </a:r>
                <a:endParaRPr lang="zh-CN" altLang="en-US" sz="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4329083" y="5292091"/>
                <a:ext cx="572593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Q1BIRD</a:t>
                </a:r>
                <a:endParaRPr lang="zh-CN" altLang="en-US" sz="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4837358" y="5288282"/>
                <a:ext cx="503664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Q2IRD</a:t>
                </a:r>
                <a:endParaRPr lang="zh-CN" altLang="en-US" sz="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5325113" y="5288260"/>
                <a:ext cx="577402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Q3AIRD</a:t>
                </a:r>
                <a:endParaRPr lang="zh-CN" altLang="en-US" sz="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5859404" y="5288240"/>
                <a:ext cx="572593" cy="2154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Q3BIRD</a:t>
                </a:r>
                <a:endParaRPr lang="zh-CN" altLang="en-US" sz="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030" y="1781390"/>
              <a:ext cx="5646241" cy="3342560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</p:pic>
        <p:cxnSp>
          <p:nvCxnSpPr>
            <p:cNvPr id="9" name="直接箭头连接符 8"/>
            <p:cNvCxnSpPr/>
            <p:nvPr/>
          </p:nvCxnSpPr>
          <p:spPr>
            <a:xfrm>
              <a:off x="3293119" y="2212464"/>
              <a:ext cx="45107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/>
            <p:nvPr/>
          </p:nvCxnSpPr>
          <p:spPr>
            <a:xfrm>
              <a:off x="2786891" y="2211400"/>
              <a:ext cx="45107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/>
            <p:cNvCxnSpPr/>
            <p:nvPr/>
          </p:nvCxnSpPr>
          <p:spPr>
            <a:xfrm>
              <a:off x="2101623" y="2210339"/>
              <a:ext cx="45107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/>
            <p:cNvCxnSpPr/>
            <p:nvPr/>
          </p:nvCxnSpPr>
          <p:spPr>
            <a:xfrm>
              <a:off x="1525062" y="2209275"/>
              <a:ext cx="45107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32"/>
            <p:cNvSpPr txBox="1"/>
            <p:nvPr/>
          </p:nvSpPr>
          <p:spPr>
            <a:xfrm>
              <a:off x="1547448" y="1961982"/>
              <a:ext cx="3967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 smtClean="0"/>
                <a:t>CW</a:t>
              </a:r>
              <a:endParaRPr lang="zh-CN" altLang="en-US" sz="1000" b="1" dirty="0"/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096295" y="1960918"/>
              <a:ext cx="5055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 smtClean="0"/>
                <a:t>CCX</a:t>
              </a:r>
              <a:endParaRPr lang="zh-CN" altLang="en-US" sz="1000" b="1" dirty="0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805129" y="1960920"/>
              <a:ext cx="46159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 smtClean="0"/>
                <a:t>CCY</a:t>
              </a:r>
              <a:endParaRPr lang="zh-CN" altLang="en-US" sz="1000" b="1" dirty="0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324022" y="1967312"/>
              <a:ext cx="3967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 smtClean="0"/>
                <a:t>FT</a:t>
              </a:r>
              <a:endParaRPr lang="zh-CN" altLang="en-US" sz="1000" b="1" dirty="0"/>
            </a:p>
          </p:txBody>
        </p:sp>
        <p:sp>
          <p:nvSpPr>
            <p:cNvPr id="12" name="右箭头 11"/>
            <p:cNvSpPr/>
            <p:nvPr/>
          </p:nvSpPr>
          <p:spPr>
            <a:xfrm>
              <a:off x="1897329" y="2417085"/>
              <a:ext cx="519756" cy="23659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1840524" y="2587568"/>
              <a:ext cx="53098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00" b="1" dirty="0" smtClean="0"/>
                <a:t>beam</a:t>
              </a:r>
              <a:endParaRPr lang="zh-CN" altLang="en-US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5562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 txBox="1">
            <a:spLocks/>
          </p:cNvSpPr>
          <p:nvPr/>
        </p:nvSpPr>
        <p:spPr>
          <a:xfrm>
            <a:off x="2131769" y="258056"/>
            <a:ext cx="8229600" cy="57534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r>
              <a:rPr lang="en-US" altLang="zh-CN" sz="2800" b="1" kern="0" dirty="0">
                <a:solidFill>
                  <a:srgbClr val="0070C0"/>
                </a:solidFill>
              </a:rPr>
              <a:t>RF staging for compatible modes</a:t>
            </a:r>
          </a:p>
        </p:txBody>
      </p:sp>
      <p:sp>
        <p:nvSpPr>
          <p:cNvPr id="10" name="矩形 9"/>
          <p:cNvSpPr/>
          <p:nvPr/>
        </p:nvSpPr>
        <p:spPr>
          <a:xfrm>
            <a:off x="2689210" y="6385023"/>
            <a:ext cx="22723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1400" dirty="0">
                <a:ea typeface="Times New Roman" charset="0"/>
                <a:cs typeface="Times New Roman" charset="0"/>
              </a:rPr>
              <a:t>by </a:t>
            </a:r>
            <a:r>
              <a:rPr kumimoji="1" lang="en-US" altLang="zh-CN" sz="1400" dirty="0" smtClean="0">
                <a:ea typeface="Times New Roman" charset="0"/>
                <a:cs typeface="Times New Roman" charset="0"/>
              </a:rPr>
              <a:t>J. Y. </a:t>
            </a:r>
            <a:r>
              <a:rPr kumimoji="1" lang="en-US" altLang="zh-CN" sz="1400" dirty="0">
                <a:ea typeface="Times New Roman" charset="0"/>
                <a:cs typeface="Times New Roman" charset="0"/>
              </a:rPr>
              <a:t>Zhai, Yiwei Wang</a:t>
            </a:r>
          </a:p>
        </p:txBody>
      </p:sp>
      <p:pic>
        <p:nvPicPr>
          <p:cNvPr id="9" name="图形 6">
            <a:extLst>
              <a:ext uri="{FF2B5EF4-FFF2-40B4-BE49-F238E27FC236}">
                <a16:creationId xmlns:a16="http://schemas.microsoft.com/office/drawing/2014/main" id="{9AE7803C-9D03-409E-ACC5-8F0BB509AB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l="12019" t="10954" r="10685" b="12457"/>
          <a:stretch/>
        </p:blipFill>
        <p:spPr>
          <a:xfrm>
            <a:off x="1099127" y="817637"/>
            <a:ext cx="5337711" cy="5632924"/>
          </a:xfrm>
          <a:prstGeom prst="rect">
            <a:avLst/>
          </a:prstGeom>
        </p:spPr>
      </p:pic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33F2F9D3-A2B1-4A5F-AA33-E16A45BB946B}"/>
              </a:ext>
            </a:extLst>
          </p:cNvPr>
          <p:cNvSpPr txBox="1">
            <a:spLocks/>
          </p:cNvSpPr>
          <p:nvPr/>
        </p:nvSpPr>
        <p:spPr>
          <a:xfrm>
            <a:off x="6428541" y="833396"/>
            <a:ext cx="5183425" cy="134490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1600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priority of the Higgs running and 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flexible switching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Low cost at early stage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Get high luminosity for all modes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4A35F4E-0B07-4B17-85F4-83C5FB250A7B}"/>
              </a:ext>
            </a:extLst>
          </p:cNvPr>
          <p:cNvSpPr/>
          <p:nvPr/>
        </p:nvSpPr>
        <p:spPr>
          <a:xfrm>
            <a:off x="6476989" y="2140972"/>
            <a:ext cx="4381666" cy="43057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Stage 1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(H/W run) 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Layout and parameters are same with CDR except longer central part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Medium or low luminosity at Z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Stage 2 (HL-Z upgrade)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Move Higgs cavities to center and add high current Z cavities.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By-pass low current H cavities.</a:t>
            </a: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Stage 3(ttbar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upgrade)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ttbar cavities (low current, high gradient, high Q)</a:t>
            </a:r>
          </a:p>
          <a:p>
            <a:pPr marL="171450" indent="-17145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Nb3Sn@4.2 K or others to significant reducing the cost of cryo-system and AC power.</a:t>
            </a:r>
          </a:p>
        </p:txBody>
      </p:sp>
      <p:pic>
        <p:nvPicPr>
          <p:cNvPr id="11" name="Picture 8" descr="logo_main20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111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26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78012" y="176746"/>
            <a:ext cx="7886700" cy="74252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+mn-lt"/>
              </a:rPr>
              <a:t>ARC region for </a:t>
            </a:r>
            <a:r>
              <a:rPr lang="en-US" sz="3200" b="1" dirty="0" smtClean="0">
                <a:solidFill>
                  <a:srgbClr val="0070C0"/>
                </a:solidFill>
                <a:latin typeface="+mn-lt"/>
              </a:rPr>
              <a:t>all modes</a:t>
            </a:r>
            <a:endParaRPr lang="en-US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35871" y="900719"/>
            <a:ext cx="109379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cs typeface="Times New Roman" panose="02020603050405020304" pitchFamily="18" charset="0"/>
              </a:rPr>
              <a:t>Z and W modes need larger </a:t>
            </a:r>
            <a:r>
              <a:rPr lang="en-US" altLang="zh-CN" sz="2000" dirty="0">
                <a:cs typeface="Times New Roman" panose="02020603050405020304" pitchFamily="18" charset="0"/>
              </a:rPr>
              <a:t>momentum compaction factor </a:t>
            </a:r>
            <a:r>
              <a:rPr lang="en-US" altLang="zh-CN" sz="2000" dirty="0"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altLang="zh-CN" sz="2000" dirty="0">
                <a:cs typeface="Times New Roman" panose="02020603050405020304" pitchFamily="18" charset="0"/>
              </a:rPr>
              <a:t>p and thus larger emittance </a:t>
            </a:r>
            <a:r>
              <a:rPr lang="el-GR" altLang="zh-CN" sz="2000" dirty="0">
                <a:cs typeface="Times New Roman" panose="02020603050405020304" pitchFamily="18" charset="0"/>
              </a:rPr>
              <a:t>ε</a:t>
            </a:r>
            <a:r>
              <a:rPr lang="en-US" altLang="zh-CN" sz="2000" dirty="0">
                <a:cs typeface="Times New Roman" panose="02020603050405020304" pitchFamily="18" charset="0"/>
              </a:rPr>
              <a:t>x, Qs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cs typeface="Times New Roman" panose="02020603050405020304" pitchFamily="18" charset="0"/>
              </a:rPr>
              <a:t>To suppress </a:t>
            </a:r>
            <a:r>
              <a:rPr lang="en-US" altLang="zh-CN" sz="2000" dirty="0">
                <a:cs typeface="Times New Roman" panose="02020603050405020304" pitchFamily="18" charset="0"/>
              </a:rPr>
              <a:t>the impedance 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induced instability at Z mode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cs typeface="Times New Roman" panose="02020603050405020304" pitchFamily="18" charset="0"/>
              </a:rPr>
              <a:t>To increase </a:t>
            </a:r>
            <a:r>
              <a:rPr lang="en-US" altLang="zh-CN" sz="2000" dirty="0">
                <a:cs typeface="Times New Roman" panose="02020603050405020304" pitchFamily="18" charset="0"/>
              </a:rPr>
              <a:t>stable tune area if 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considering </a:t>
            </a:r>
            <a:r>
              <a:rPr lang="en-US" altLang="zh-CN" sz="2000" dirty="0">
                <a:cs typeface="Times New Roman" panose="02020603050405020304" pitchFamily="18" charset="0"/>
              </a:rPr>
              <a:t>beam-beam effect and impedance 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consistently at W and Z modes</a:t>
            </a:r>
            <a:endParaRPr lang="en-US" altLang="zh-CN" sz="2000" dirty="0">
              <a:cs typeface="Times New Roman" panose="02020603050405020304" pitchFamily="18" charset="0"/>
            </a:endParaRPr>
          </a:p>
        </p:txBody>
      </p:sp>
      <p:pic>
        <p:nvPicPr>
          <p:cNvPr id="12" name="内容占位符 3">
            <a:extLst>
              <a:ext uri="{FF2B5EF4-FFF2-40B4-BE49-F238E27FC236}">
                <a16:creationId xmlns:a16="http://schemas.microsoft.com/office/drawing/2014/main" id="{2A5B1F4C-88F8-4778-A262-2AAD0B648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363" y="2485508"/>
            <a:ext cx="4423664" cy="221264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2D6FA00-DBE2-472F-A04D-C65B78EEF931}"/>
              </a:ext>
            </a:extLst>
          </p:cNvPr>
          <p:cNvSpPr txBox="1"/>
          <p:nvPr/>
        </p:nvSpPr>
        <p:spPr>
          <a:xfrm>
            <a:off x="5791689" y="2162119"/>
            <a:ext cx="5523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Calibri" charset="0"/>
                <a:ea typeface="宋体" charset="0"/>
              </a:rPr>
              <a:t>stable tune area </a:t>
            </a:r>
            <a:r>
              <a:rPr lang="en-US" altLang="zh-CN" sz="1400" b="1" dirty="0" smtClean="0">
                <a:latin typeface="Calibri" charset="0"/>
                <a:ea typeface="宋体" charset="0"/>
              </a:rPr>
              <a:t>with both beam-beam </a:t>
            </a:r>
            <a:r>
              <a:rPr lang="en-US" altLang="zh-CN" sz="1400" b="1" dirty="0">
                <a:latin typeface="Calibri" charset="0"/>
                <a:ea typeface="宋体" charset="0"/>
              </a:rPr>
              <a:t>and </a:t>
            </a:r>
            <a:r>
              <a:rPr lang="en-US" altLang="zh-CN" sz="1400" b="1" dirty="0" smtClean="0">
                <a:latin typeface="Calibri" charset="0"/>
                <a:ea typeface="宋体" charset="0"/>
              </a:rPr>
              <a:t>impedance  (Z mode 90/90)</a:t>
            </a:r>
            <a:endParaRPr lang="zh-CN" altLang="en-US" sz="1400" b="1" dirty="0">
              <a:latin typeface="Calibri" charset="0"/>
              <a:ea typeface="宋体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717187" y="2509462"/>
            <a:ext cx="25507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50"/>
              </a:spcBef>
            </a:pPr>
            <a:r>
              <a:rPr lang="en-US" altLang="zh-CN" sz="1400" dirty="0">
                <a:cs typeface="Times New Roman" panose="02020603050405020304" pitchFamily="18" charset="0"/>
              </a:rPr>
              <a:t>Yuan </a:t>
            </a:r>
            <a:r>
              <a:rPr lang="en-US" altLang="zh-CN" sz="1400" dirty="0" smtClean="0">
                <a:cs typeface="Times New Roman" panose="02020603050405020304" pitchFamily="18" charset="0"/>
              </a:rPr>
              <a:t>Zhang</a:t>
            </a:r>
            <a:endParaRPr lang="en-US" altLang="zh-CN" sz="1400" dirty="0">
              <a:cs typeface="Times New Roman" panose="02020603050405020304" pitchFamily="18" charset="0"/>
            </a:endParaRPr>
          </a:p>
        </p:txBody>
      </p:sp>
      <p:graphicFrame>
        <p:nvGraphicFramePr>
          <p:cNvPr id="24" name="对象 23">
            <a:extLst>
              <a:ext uri="{FF2B5EF4-FFF2-40B4-BE49-F238E27FC236}">
                <a16:creationId xmlns:a16="http://schemas.microsoft.com/office/drawing/2014/main" id="{CA2C342B-00AF-41F6-AFA1-3A74A083203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18314" y="2878007"/>
          <a:ext cx="1787572" cy="1057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5" name="公式" r:id="rId4" imgW="1270000" imgH="749300" progId="Equation.3">
                  <p:embed/>
                </p:oleObj>
              </mc:Choice>
              <mc:Fallback>
                <p:oleObj name="公式" r:id="rId4" imgW="1270000" imgH="749300" progId="Equation.3">
                  <p:embed/>
                  <p:pic>
                    <p:nvPicPr>
                      <p:cNvPr id="24" name="对象 23">
                        <a:extLst>
                          <a:ext uri="{FF2B5EF4-FFF2-40B4-BE49-F238E27FC236}">
                            <a16:creationId xmlns:a16="http://schemas.microsoft.com/office/drawing/2014/main" id="{CA2C342B-00AF-41F6-AFA1-3A74A08320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8314" y="2878007"/>
                        <a:ext cx="1787572" cy="10574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1418314" y="2220112"/>
            <a:ext cx="17881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800"/>
              </a:spcBef>
            </a:pPr>
            <a:r>
              <a:rPr lang="en-US" altLang="zh-CN" sz="1400" b="1" dirty="0">
                <a:latin typeface="Calibri" charset="0"/>
                <a:ea typeface="宋体" charset="0"/>
              </a:rPr>
              <a:t>Microwave instability</a:t>
            </a:r>
          </a:p>
        </p:txBody>
      </p:sp>
      <p:sp>
        <p:nvSpPr>
          <p:cNvPr id="31" name="矩形 30"/>
          <p:cNvSpPr/>
          <p:nvPr/>
        </p:nvSpPr>
        <p:spPr>
          <a:xfrm>
            <a:off x="711059" y="4501220"/>
            <a:ext cx="106039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n-US" altLang="zh-CN" sz="2000" b="1" dirty="0">
                <a:cs typeface="Times New Roman" panose="02020603050405020304" pitchFamily="18" charset="0"/>
              </a:rPr>
              <a:t>Phase advance reduced from 90</a:t>
            </a:r>
            <a:r>
              <a:rPr lang="en-US" altLang="zh-CN" sz="2000" b="1" dirty="0"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altLang="zh-CN" sz="2000" b="1" dirty="0">
                <a:cs typeface="Times New Roman" panose="02020603050405020304" pitchFamily="18" charset="0"/>
              </a:rPr>
              <a:t> to 60</a:t>
            </a:r>
            <a:r>
              <a:rPr lang="en-US" altLang="zh-CN" sz="2000" b="1" dirty="0">
                <a:cs typeface="Times New Roman" panose="02020603050405020304" pitchFamily="18" charset="0"/>
                <a:sym typeface="Symbol" panose="05050102010706020507" pitchFamily="18" charset="2"/>
              </a:rPr>
              <a:t> </a:t>
            </a:r>
            <a:r>
              <a:rPr lang="en-US" altLang="zh-CN" sz="2000" dirty="0" smtClean="0">
                <a:cs typeface="Times New Roman" panose="02020603050405020304" pitchFamily="18" charset="0"/>
              </a:rPr>
              <a:t>for W and Z modes</a:t>
            </a:r>
            <a:endParaRPr lang="en-US" altLang="zh-CN" sz="2000" dirty="0">
              <a:cs typeface="Times New Roman" panose="02020603050405020304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381520" y="2529707"/>
            <a:ext cx="22133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 smtClean="0"/>
              <a:t>Na  Wang, </a:t>
            </a:r>
          </a:p>
          <a:p>
            <a:r>
              <a:rPr lang="en-US" altLang="zh-CN" sz="1400" dirty="0" smtClean="0"/>
              <a:t>CEPC Day, March 2020</a:t>
            </a:r>
            <a:endParaRPr lang="en-US" altLang="zh-CN" sz="2400" dirty="0">
              <a:cs typeface="Times New Roman" panose="02020603050405020304" pitchFamily="18" charset="0"/>
            </a:endParaRPr>
          </a:p>
        </p:txBody>
      </p:sp>
      <p:pic>
        <p:nvPicPr>
          <p:cNvPr id="18" name="Picture 8" descr="logo_main20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istrator\Desktop\111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1418314" y="4929118"/>
            <a:ext cx="2690058" cy="1684065"/>
            <a:chOff x="1418314" y="4929118"/>
            <a:chExt cx="2690058" cy="1684065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29746" y="4929118"/>
              <a:ext cx="2578626" cy="1684065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1418314" y="5376204"/>
              <a:ext cx="262357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00100" lvl="2" indent="-342900"/>
              <a:r>
                <a:rPr lang="en-US" altLang="zh-CN" sz="1600" dirty="0" smtClean="0"/>
                <a:t>H/tt mode </a:t>
              </a:r>
              <a:r>
                <a:rPr lang="en-US" altLang="zh-CN" sz="1600" dirty="0" smtClean="0">
                  <a:cs typeface="Times New Roman" panose="02020603050405020304" pitchFamily="18" charset="0"/>
                </a:rPr>
                <a:t>90</a:t>
              </a:r>
              <a:r>
                <a:rPr lang="en-US" altLang="zh-CN" sz="1600" dirty="0" smtClean="0">
                  <a:cs typeface="Times New Roman" panose="02020603050405020304" pitchFamily="18" charset="0"/>
                  <a:sym typeface="Symbol" panose="05050102010706020507" pitchFamily="18" charset="2"/>
                </a:rPr>
                <a:t>/</a:t>
              </a:r>
              <a:r>
                <a:rPr lang="en-US" altLang="zh-CN" sz="1600" dirty="0">
                  <a:cs typeface="Times New Roman" panose="02020603050405020304" pitchFamily="18" charset="0"/>
                </a:rPr>
                <a:t> 90</a:t>
              </a:r>
              <a:r>
                <a:rPr lang="en-US" altLang="zh-CN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</a:t>
              </a:r>
              <a:r>
                <a:rPr lang="en-US" altLang="zh-CN" sz="1600" dirty="0">
                  <a:cs typeface="Times New Roman" panose="02020603050405020304" pitchFamily="18" charset="0"/>
                </a:rPr>
                <a:t> </a:t>
              </a:r>
              <a:endParaRPr lang="en-US" altLang="zh-CN" sz="1600" dirty="0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085899" y="4898592"/>
            <a:ext cx="2752218" cy="1754083"/>
            <a:chOff x="6085899" y="4898592"/>
            <a:chExt cx="2752218" cy="1754083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148745" y="4898592"/>
              <a:ext cx="2689372" cy="1754083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6085899" y="5357974"/>
              <a:ext cx="2689373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800100" lvl="2" indent="-342900"/>
              <a:r>
                <a:rPr lang="en-US" altLang="zh-CN" sz="1600" dirty="0" smtClean="0"/>
                <a:t>W/Z mode </a:t>
              </a:r>
              <a:r>
                <a:rPr lang="en-US" altLang="zh-CN" sz="1600" dirty="0" smtClean="0">
                  <a:cs typeface="Times New Roman" panose="02020603050405020304" pitchFamily="18" charset="0"/>
                </a:rPr>
                <a:t>60</a:t>
              </a:r>
              <a:r>
                <a:rPr lang="en-US" altLang="zh-CN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/</a:t>
              </a:r>
              <a:r>
                <a:rPr lang="en-US" altLang="zh-CN" sz="1600" dirty="0">
                  <a:cs typeface="Times New Roman" panose="02020603050405020304" pitchFamily="18" charset="0"/>
                </a:rPr>
                <a:t> </a:t>
              </a:r>
              <a:r>
                <a:rPr lang="en-US" altLang="zh-CN" sz="1600" dirty="0" smtClean="0">
                  <a:cs typeface="Times New Roman" panose="02020603050405020304" pitchFamily="18" charset="0"/>
                </a:rPr>
                <a:t>60</a:t>
              </a:r>
              <a:r>
                <a:rPr lang="en-US" altLang="zh-CN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</a:t>
              </a:r>
              <a:r>
                <a:rPr lang="en-US" altLang="zh-CN" sz="1600" dirty="0">
                  <a:cs typeface="Times New Roman" panose="02020603050405020304" pitchFamily="18" charset="0"/>
                </a:rPr>
                <a:t> </a:t>
              </a:r>
              <a:endParaRPr lang="en-US" altLang="zh-CN" sz="1600" dirty="0"/>
            </a:p>
          </p:txBody>
        </p:sp>
      </p:grp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1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12938" y="100577"/>
            <a:ext cx="7037201" cy="973037"/>
          </a:xfrm>
        </p:spPr>
        <p:txBody>
          <a:bodyPr>
            <a:normAutofit/>
          </a:bodyPr>
          <a:lstStyle/>
          <a:p>
            <a:pPr algn="ctr"/>
            <a:r>
              <a:rPr lang="en-US" altLang="zh-CN" sz="2667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Status of beam parameters</a:t>
            </a:r>
            <a:endParaRPr lang="zh-CN" altLang="en-US" sz="2667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 dirty="0"/>
          </a:p>
        </p:txBody>
      </p:sp>
      <p:pic>
        <p:nvPicPr>
          <p:cNvPr id="8" name="Picture 8" descr="logo_main2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10421648" y="945817"/>
            <a:ext cx="12387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/>
              <a:t>Y.W. Wang</a:t>
            </a:r>
            <a:r>
              <a:rPr lang="en-US" altLang="zh-CN" sz="1200" dirty="0"/>
              <a:t>, D. Wang, Y. </a:t>
            </a:r>
            <a:r>
              <a:rPr lang="en-US" altLang="zh-CN" sz="1200" dirty="0" smtClean="0"/>
              <a:t>Zhang, J. Y. zhai, S.Bai, Y.D. Liu, N. Wang, C. X. Cui, C.H. Yu,  J. Gao et </a:t>
            </a:r>
            <a:r>
              <a:rPr lang="en-US" altLang="zh-CN" sz="1200" dirty="0"/>
              <a:t>al</a:t>
            </a:r>
            <a:endParaRPr lang="zh-CN" altLang="en-US" sz="1200" dirty="0"/>
          </a:p>
        </p:txBody>
      </p:sp>
      <p:sp>
        <p:nvSpPr>
          <p:cNvPr id="5" name="矩形 4"/>
          <p:cNvSpPr/>
          <p:nvPr/>
        </p:nvSpPr>
        <p:spPr>
          <a:xfrm>
            <a:off x="7668629" y="6569504"/>
            <a:ext cx="26276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b="1" dirty="0" smtClean="0"/>
              <a:t>*Yiwei Wang et al, </a:t>
            </a:r>
            <a:r>
              <a:rPr lang="zh-CN" altLang="en-US" sz="1100" b="1" dirty="0" smtClean="0"/>
              <a:t>IPAC21</a:t>
            </a:r>
            <a:r>
              <a:rPr lang="en-US" altLang="zh-CN" sz="1100" b="1" dirty="0" smtClean="0"/>
              <a:t>,</a:t>
            </a:r>
            <a:r>
              <a:rPr lang="zh-CN" altLang="en-US" sz="1100" b="1" dirty="0" smtClean="0"/>
              <a:t> </a:t>
            </a:r>
            <a:r>
              <a:rPr lang="zh-CN" altLang="en-US" sz="1100" b="1" dirty="0"/>
              <a:t>WEPAB033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/>
          </p:nvPr>
        </p:nvGraphicFramePr>
        <p:xfrm>
          <a:off x="1679938" y="852050"/>
          <a:ext cx="8527194" cy="5599695"/>
        </p:xfrm>
        <a:graphic>
          <a:graphicData uri="http://schemas.openxmlformats.org/drawingml/2006/table">
            <a:tbl>
              <a:tblPr firstRow="1" bandRow="1"/>
              <a:tblGrid>
                <a:gridCol w="3175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3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7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0105">
                  <a:extLst>
                    <a:ext uri="{9D8B030D-6E8A-4147-A177-3AD203B41FA5}">
                      <a16:colId xmlns:a16="http://schemas.microsoft.com/office/drawing/2014/main" val="3624536658"/>
                    </a:ext>
                  </a:extLst>
                </a:gridCol>
                <a:gridCol w="1270105">
                  <a:extLst>
                    <a:ext uri="{9D8B030D-6E8A-4147-A177-3AD203B41FA5}">
                      <a16:colId xmlns:a16="http://schemas.microsoft.com/office/drawing/2014/main" val="3438979285"/>
                    </a:ext>
                  </a:extLst>
                </a:gridCol>
              </a:tblGrid>
              <a:tr h="194575">
                <a:tc>
                  <a:txBody>
                    <a:bodyPr/>
                    <a:lstStyle/>
                    <a:p>
                      <a:pPr algn="l" fontAlgn="b"/>
                      <a:endParaRPr lang="zh-CN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ttbar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Higgs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96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Number of </a:t>
                      </a:r>
                      <a:r>
                        <a:rPr lang="en-US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IPs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953" marR="5953" marT="5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5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Circumference [km]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100.0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953" marR="5953" marT="5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96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de-DE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SR power per beam [MW]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953" marR="5953" marT="5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84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Half crossing angle at IP [mrad</a:t>
                      </a:r>
                      <a:r>
                        <a:rPr lang="en-US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]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16.5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953" marR="5953" marT="5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96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altLang="zh-CN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Bending radius [km] 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767" marR="6767" marT="676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5953" marR="5953" marT="595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656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[GeV]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45.5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7705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loss per turn [GeV]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9.1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0.357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0.037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205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Piwinski angle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5.94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6.08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24.68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41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</a:t>
                      </a:r>
                      <a:r>
                        <a:rPr lang="en-US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number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1297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11951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</a:t>
                      </a:r>
                      <a:r>
                        <a:rPr lang="en-US" sz="12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spacing [ns]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4524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636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257</a:t>
                      </a:r>
                      <a:endParaRPr lang="en-US" altLang="zh-CN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25 (10% gap)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13215218"/>
                  </a:ext>
                </a:extLst>
              </a:tr>
              <a:tr h="889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population [10^10]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13.5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current [mA]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84.1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803.5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3983798"/>
                  </a:ext>
                </a:extLst>
              </a:tr>
              <a:tr h="9629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Momentum compaction [10^-5]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0.71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1.43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1.43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Beta functions at IP (bx/by) [m/mm]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1.04/2.7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0.33/1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.21/1</a:t>
                      </a:r>
                      <a:endParaRPr lang="en-US" altLang="zh-CN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0.13/0.9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0361073"/>
                  </a:ext>
                </a:extLst>
              </a:tr>
              <a:tr h="91484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Emittance (ex/ey) [nm/pm]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1.4/4.7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0.64/1.3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.87/1.7</a:t>
                      </a:r>
                      <a:endParaRPr lang="en-US" altLang="zh-CN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0.27/1.4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size at IP (sigx/sigy) [um/nm]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39/113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15/36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13/42</a:t>
                      </a:r>
                      <a:endParaRPr lang="en-US" altLang="zh-CN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6/35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1337561"/>
                  </a:ext>
                </a:extLst>
              </a:tr>
              <a:tr h="9328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Bunch length (SR/total) [mm]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2.2/2.9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2.3/3.9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2.5/4.9</a:t>
                      </a:r>
                      <a:endParaRPr lang="en-US" altLang="zh-CN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2.5/8.7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spread (SR/total) [%]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0.15/0.20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0.10/0.17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.07/</a:t>
                      </a:r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.14</a:t>
                      </a:r>
                      <a:endParaRPr lang="en-US" altLang="zh-CN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0.04/0.13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41401459"/>
                  </a:ext>
                </a:extLst>
              </a:tr>
              <a:tr h="9328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Energy acceptance (DA/RF) [%]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2.3/2.6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1.7/2.2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1.2/2.5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1.3/1.7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Beam-beam parameters (ksix/ksiy)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0.071/0.1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0.015/0.11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.012/</a:t>
                      </a:r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.113</a:t>
                      </a:r>
                      <a:endParaRPr lang="en-US" altLang="zh-CN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0.004/0.127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64676684"/>
                  </a:ext>
                </a:extLst>
              </a:tr>
              <a:tr h="889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voltage [GV]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0.7</a:t>
                      </a:r>
                      <a:endParaRPr lang="en-US" altLang="zh-CN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RF frequency [MHz]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650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0215096"/>
                  </a:ext>
                </a:extLst>
              </a:tr>
              <a:tr h="8382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HOM power per cavity (5/2/1cell)[kw]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0.4/0.2/0.1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1/0.4/0.2</a:t>
                      </a: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-/1.8/</a:t>
                      </a:r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.9</a:t>
                      </a: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-/-/</a:t>
                      </a:r>
                      <a:r>
                        <a:rPr lang="en-US" altLang="zh-CN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5.8</a:t>
                      </a: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Longitudinal</a:t>
                      </a:r>
                      <a:r>
                        <a:rPr lang="en-US" sz="12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tune </a:t>
                      </a:r>
                      <a:r>
                        <a:rPr lang="en-US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Qs</a:t>
                      </a:r>
                      <a:endParaRPr lang="en-US" sz="12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0.078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0.049</a:t>
                      </a: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0.062</a:t>
                      </a: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0.035</a:t>
                      </a:r>
                      <a:endParaRPr lang="en-US" altLang="zh-CN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9604730"/>
                  </a:ext>
                </a:extLst>
              </a:tr>
              <a:tr h="10409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lifetime </a:t>
                      </a:r>
                      <a:r>
                        <a:rPr lang="en-US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(b</a:t>
                      </a:r>
                      <a:r>
                        <a:rPr lang="en-US" altLang="zh-CN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</a:t>
                      </a:r>
                      <a:r>
                        <a:rPr lang="en-US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bha</a:t>
                      </a:r>
                      <a:r>
                        <a:rPr lang="en-US" altLang="zh-CN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/beamstrahlung</a:t>
                      </a:r>
                      <a:r>
                        <a:rPr lang="en-US" sz="12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)[</a:t>
                      </a:r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min]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81/23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39/40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60/700</a:t>
                      </a:r>
                      <a:endParaRPr lang="en-US" altLang="zh-CN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80/18000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Beam lifetime [min]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115358"/>
                  </a:ext>
                </a:extLst>
              </a:tr>
              <a:tr h="9328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Hour glass Factor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0.89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0.9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2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Luminosity per IP[1e34/cm^2/s]</a:t>
                      </a: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5.0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23" marR="9023" marT="902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altLang="zh-CN" sz="12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  <a:endParaRPr lang="en-US" altLang="zh-CN" sz="120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0160" marR="10160" marT="1016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7937" marR="7937" marT="793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17164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78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00716" y="48650"/>
            <a:ext cx="710565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  <a:latin typeface="+mn-lt"/>
              </a:rPr>
              <a:t>Optimization of the ARC </a:t>
            </a:r>
            <a:r>
              <a:rPr lang="en-US" altLang="zh-CN" sz="2800" b="1" dirty="0" smtClean="0">
                <a:solidFill>
                  <a:srgbClr val="0070C0"/>
                </a:solidFill>
                <a:latin typeface="+mn-lt"/>
              </a:rPr>
              <a:t>aberration at</a:t>
            </a:r>
            <a:br>
              <a:rPr lang="en-US" altLang="zh-CN" sz="2800" b="1" dirty="0" smtClean="0">
                <a:solidFill>
                  <a:srgbClr val="0070C0"/>
                </a:solidFill>
                <a:latin typeface="+mn-lt"/>
              </a:rPr>
            </a:br>
            <a:r>
              <a:rPr lang="en-US" altLang="zh-CN" sz="2800" b="1" dirty="0" smtClean="0">
                <a:solidFill>
                  <a:srgbClr val="0070C0"/>
                </a:solidFill>
                <a:latin typeface="+mn-lt"/>
              </a:rPr>
              <a:t>ttbar and Higgs modes</a:t>
            </a:r>
            <a:endParaRPr lang="zh-CN" altLang="en-US" sz="28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00648" y="1216345"/>
            <a:ext cx="9376852" cy="2769517"/>
          </a:xfrm>
        </p:spPr>
        <p:txBody>
          <a:bodyPr>
            <a:normAutofit/>
          </a:bodyPr>
          <a:lstStyle/>
          <a:p>
            <a:r>
              <a:rPr lang="en-US" altLang="zh-CN" sz="1800" dirty="0"/>
              <a:t>2</a:t>
            </a:r>
            <a:r>
              <a:rPr lang="en-US" altLang="zh-CN" sz="1800" baseline="30000" dirty="0"/>
              <a:t>nd</a:t>
            </a:r>
            <a:r>
              <a:rPr lang="en-US" altLang="zh-CN" sz="1800" dirty="0"/>
              <a:t> order chromaticity is a main aberration for the optimization of momentum acceptance with </a:t>
            </a:r>
            <a:r>
              <a:rPr lang="en-US" altLang="zh-CN" sz="1800" b="1" dirty="0"/>
              <a:t>2-repeated sextupole scheme</a:t>
            </a:r>
            <a:r>
              <a:rPr lang="en-US" altLang="zh-CN" sz="1800" dirty="0"/>
              <a:t>.</a:t>
            </a:r>
          </a:p>
          <a:p>
            <a:pPr lvl="1"/>
            <a:r>
              <a:rPr lang="en-US" altLang="zh-CN" sz="1800" dirty="0"/>
              <a:t>In previous versions, 2</a:t>
            </a:r>
            <a:r>
              <a:rPr lang="en-US" altLang="zh-CN" sz="1800" baseline="30000" dirty="0"/>
              <a:t>nd</a:t>
            </a:r>
            <a:r>
              <a:rPr lang="en-US" altLang="zh-CN" sz="1800" dirty="0"/>
              <a:t> order chromaticity generated in the ARC region are corrected with IR knobs (phase advance or K1).</a:t>
            </a:r>
          </a:p>
          <a:p>
            <a:pPr lvl="1"/>
            <a:r>
              <a:rPr lang="en-US" altLang="zh-CN" sz="1800" dirty="0"/>
              <a:t>However, the IR  knobs will generate distortions at IP (beta, alfa and dispersion) </a:t>
            </a:r>
            <a:r>
              <a:rPr lang="en-US" altLang="zh-CN" sz="1800" b="1" dirty="0"/>
              <a:t>especially for the horizontal plane</a:t>
            </a:r>
            <a:r>
              <a:rPr lang="en-US" altLang="zh-CN" sz="1800" dirty="0"/>
              <a:t>.</a:t>
            </a:r>
          </a:p>
          <a:p>
            <a:r>
              <a:rPr lang="en-US" altLang="zh-CN" sz="1800" dirty="0"/>
              <a:t>A lattice with </a:t>
            </a:r>
            <a:r>
              <a:rPr lang="en-US" altLang="zh-CN" sz="1800" b="1" dirty="0" smtClean="0"/>
              <a:t>8-repeated </a:t>
            </a:r>
            <a:r>
              <a:rPr lang="en-US" altLang="zh-CN" sz="1800" b="1" dirty="0"/>
              <a:t>sextupoles </a:t>
            </a:r>
            <a:r>
              <a:rPr lang="en-US" altLang="zh-CN" sz="1800" b="1" dirty="0" smtClean="0"/>
              <a:t>scheme</a:t>
            </a:r>
            <a:endParaRPr lang="en-US" altLang="zh-CN" sz="1800" b="1" dirty="0"/>
          </a:p>
          <a:p>
            <a:pPr lvl="1"/>
            <a:r>
              <a:rPr lang="en-US" altLang="zh-CN" sz="1800" dirty="0"/>
              <a:t>much less 2</a:t>
            </a:r>
            <a:r>
              <a:rPr lang="en-US" altLang="zh-CN" sz="1800" baseline="30000" dirty="0"/>
              <a:t>nd</a:t>
            </a:r>
            <a:r>
              <a:rPr lang="en-US" altLang="zh-CN" sz="1800" dirty="0"/>
              <a:t> order chromaticity for the horizontal plane 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390035" y="3622079"/>
            <a:ext cx="1934542" cy="1078421"/>
            <a:chOff x="162438" y="4522050"/>
            <a:chExt cx="3016119" cy="181409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2438" y="4522050"/>
              <a:ext cx="3016119" cy="1814096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432281" y="4752749"/>
              <a:ext cx="1419103" cy="3750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00" b="1" dirty="0"/>
                <a:t>Q’’=313, 410</a:t>
              </a:r>
              <a:endParaRPr lang="zh-CN" altLang="en-US" sz="1100" b="1" dirty="0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449646" y="4866154"/>
            <a:ext cx="1826163" cy="1094057"/>
            <a:chOff x="170096" y="510687"/>
            <a:chExt cx="2937517" cy="1790452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0096" y="510687"/>
              <a:ext cx="2937517" cy="1790452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419338" y="750515"/>
              <a:ext cx="1206583" cy="3554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100" b="1" dirty="0"/>
                <a:t>Q’’=9, </a:t>
              </a:r>
              <a:r>
                <a:rPr lang="zh-CN" altLang="en-US" sz="1100" b="1" dirty="0"/>
                <a:t>145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9024" y="3622853"/>
            <a:ext cx="1945590" cy="108950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9690" y="4850822"/>
            <a:ext cx="2040577" cy="111266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195882" y="3849987"/>
            <a:ext cx="30989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 smtClean="0"/>
              <a:t>Scheme with </a:t>
            </a:r>
            <a:r>
              <a:rPr lang="en-US" altLang="zh-CN" sz="1000" b="1" dirty="0" smtClean="0"/>
              <a:t>2 repeated sextupoles</a:t>
            </a:r>
          </a:p>
          <a:p>
            <a:r>
              <a:rPr lang="en-US" altLang="zh-CN" sz="1000" dirty="0" smtClean="0"/>
              <a:t>Proposed by K. Oide</a:t>
            </a:r>
            <a:endParaRPr lang="en-US" altLang="zh-CN" sz="1000" dirty="0"/>
          </a:p>
        </p:txBody>
      </p:sp>
      <p:sp>
        <p:nvSpPr>
          <p:cNvPr id="21" name="矩形 20"/>
          <p:cNvSpPr/>
          <p:nvPr/>
        </p:nvSpPr>
        <p:spPr>
          <a:xfrm>
            <a:off x="1270533" y="5524421"/>
            <a:ext cx="28474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/>
              <a:t>Scheme with </a:t>
            </a:r>
            <a:r>
              <a:rPr lang="en-US" altLang="zh-CN" sz="1000" b="1" dirty="0"/>
              <a:t>8 repeated sextupoles</a:t>
            </a:r>
          </a:p>
          <a:p>
            <a:r>
              <a:rPr lang="en-US" altLang="zh-CN" sz="1000" dirty="0"/>
              <a:t>Proposed by Tianjian Bian</a:t>
            </a:r>
          </a:p>
        </p:txBody>
      </p:sp>
      <p:pic>
        <p:nvPicPr>
          <p:cNvPr id="23" name="Picture 8" descr="logo_main20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Administrator\Desktop\111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灯片编号占位符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8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717" y="3824132"/>
            <a:ext cx="1710626" cy="67431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941" y="4859751"/>
            <a:ext cx="4642611" cy="586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3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13201" y="1215473"/>
            <a:ext cx="10515600" cy="994155"/>
          </a:xfrm>
        </p:spPr>
        <p:txBody>
          <a:bodyPr>
            <a:normAutofit/>
          </a:bodyPr>
          <a:lstStyle/>
          <a:p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distribution of sextupoles for Higgs &amp; ttbar mode allowed to select –I sextupole pairs for W &amp;Z mode.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6*6=36 cases for 23 cells</a:t>
            </a:r>
          </a:p>
          <a:p>
            <a:pPr lvl="1"/>
            <a:r>
              <a:rPr lang="en-US" altLang="zh-C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much more combinations if choose different cases in each arc section (184 cells)</a:t>
            </a:r>
          </a:p>
        </p:txBody>
      </p:sp>
      <p:graphicFrame>
        <p:nvGraphicFramePr>
          <p:cNvPr id="98" name="表格 97"/>
          <p:cNvGraphicFramePr>
            <a:graphicFrameLocks noGrp="1"/>
          </p:cNvGraphicFramePr>
          <p:nvPr>
            <p:extLst/>
          </p:nvPr>
        </p:nvGraphicFramePr>
        <p:xfrm>
          <a:off x="266691" y="4747945"/>
          <a:ext cx="3206216" cy="1327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1554">
                  <a:extLst>
                    <a:ext uri="{9D8B030D-6E8A-4147-A177-3AD203B41FA5}">
                      <a16:colId xmlns:a16="http://schemas.microsoft.com/office/drawing/2014/main" val="1865330038"/>
                    </a:ext>
                  </a:extLst>
                </a:gridCol>
                <a:gridCol w="801554">
                  <a:extLst>
                    <a:ext uri="{9D8B030D-6E8A-4147-A177-3AD203B41FA5}">
                      <a16:colId xmlns:a16="http://schemas.microsoft.com/office/drawing/2014/main" val="768702573"/>
                    </a:ext>
                  </a:extLst>
                </a:gridCol>
                <a:gridCol w="801554">
                  <a:extLst>
                    <a:ext uri="{9D8B030D-6E8A-4147-A177-3AD203B41FA5}">
                      <a16:colId xmlns:a16="http://schemas.microsoft.com/office/drawing/2014/main" val="78868398"/>
                    </a:ext>
                  </a:extLst>
                </a:gridCol>
                <a:gridCol w="801554">
                  <a:extLst>
                    <a:ext uri="{9D8B030D-6E8A-4147-A177-3AD203B41FA5}">
                      <a16:colId xmlns:a16="http://schemas.microsoft.com/office/drawing/2014/main" val="3289851836"/>
                    </a:ext>
                  </a:extLst>
                </a:gridCol>
              </a:tblGrid>
              <a:tr h="34089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</a:t>
                      </a:r>
                      <a:r>
                        <a:rPr lang="en-US" altLang="zh-CN" sz="1400" baseline="30000" dirty="0" smtClean="0"/>
                        <a:t>st</a:t>
                      </a:r>
                      <a:r>
                        <a:rPr lang="en-US" altLang="zh-CN" sz="1400" dirty="0" smtClean="0"/>
                        <a:t> pair</a:t>
                      </a:r>
                      <a:endParaRPr lang="zh-CN" alt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</a:t>
                      </a:r>
                      <a:r>
                        <a:rPr lang="en-US" altLang="zh-CN" sz="1400" baseline="30000" dirty="0" smtClean="0"/>
                        <a:t>nd</a:t>
                      </a:r>
                      <a:r>
                        <a:rPr lang="en-US" altLang="zh-CN" sz="1400" dirty="0" smtClean="0"/>
                        <a:t> pair</a:t>
                      </a:r>
                      <a:endParaRPr lang="zh-CN" alt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065188"/>
                  </a:ext>
                </a:extLst>
              </a:tr>
              <a:tr h="34089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(1A, 2A)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(2B,3B)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(3A,4A)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(3B,4B)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1011901"/>
                  </a:ext>
                </a:extLst>
              </a:tr>
              <a:tr h="2371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(1B, 2B)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-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(3A,4A)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(3B,4B)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364637"/>
                  </a:ext>
                </a:extLst>
              </a:tr>
              <a:tr h="3408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(2A, 3A)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-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-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(3B,4B)</a:t>
                      </a:r>
                      <a:endParaRPr lang="zh-CN" alt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3325861"/>
                  </a:ext>
                </a:extLst>
              </a:tr>
            </a:tbl>
          </a:graphicData>
        </a:graphic>
      </p:graphicFrame>
      <p:sp>
        <p:nvSpPr>
          <p:cNvPr id="99" name="标题 1"/>
          <p:cNvSpPr>
            <a:spLocks noGrp="1"/>
          </p:cNvSpPr>
          <p:nvPr>
            <p:ph type="title"/>
          </p:nvPr>
        </p:nvSpPr>
        <p:spPr>
          <a:xfrm>
            <a:off x="2400716" y="48650"/>
            <a:ext cx="710565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b="1" dirty="0">
                <a:solidFill>
                  <a:srgbClr val="0070C0"/>
                </a:solidFill>
                <a:latin typeface="+mn-lt"/>
              </a:rPr>
              <a:t>Optimization of the ARC </a:t>
            </a:r>
            <a:r>
              <a:rPr lang="en-US" altLang="zh-CN" sz="2800" b="1" dirty="0" smtClean="0">
                <a:solidFill>
                  <a:srgbClr val="0070C0"/>
                </a:solidFill>
                <a:latin typeface="+mn-lt"/>
              </a:rPr>
              <a:t>aberration at</a:t>
            </a:r>
            <a:br>
              <a:rPr lang="en-US" altLang="zh-CN" sz="2800" b="1" dirty="0" smtClean="0">
                <a:solidFill>
                  <a:srgbClr val="0070C0"/>
                </a:solidFill>
                <a:latin typeface="+mn-lt"/>
              </a:rPr>
            </a:br>
            <a:r>
              <a:rPr lang="en-US" altLang="zh-CN" sz="2800" b="1" dirty="0" smtClean="0">
                <a:solidFill>
                  <a:srgbClr val="0070C0"/>
                </a:solidFill>
                <a:latin typeface="+mn-lt"/>
              </a:rPr>
              <a:t>W and Z modes</a:t>
            </a:r>
            <a:endParaRPr lang="zh-CN" altLang="en-US" sz="28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1" name="Picture 8" descr="logo_main2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9" y="71950"/>
            <a:ext cx="1223204" cy="86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544" y="142298"/>
            <a:ext cx="1015325" cy="5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灯片编号占位符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1457-C063-4D8E-B76C-6152AF5215F9}" type="slidenum">
              <a:rPr lang="zh-CN" altLang="en-US" smtClean="0"/>
              <a:t>9</a:t>
            </a:fld>
            <a:endParaRPr lang="zh-CN" altLang="en-US"/>
          </a:p>
        </p:txBody>
      </p:sp>
      <p:grpSp>
        <p:nvGrpSpPr>
          <p:cNvPr id="70" name="组合 69"/>
          <p:cNvGrpSpPr/>
          <p:nvPr/>
        </p:nvGrpSpPr>
        <p:grpSpPr>
          <a:xfrm>
            <a:off x="66675" y="2272604"/>
            <a:ext cx="12058650" cy="2013281"/>
            <a:chOff x="66675" y="2272604"/>
            <a:chExt cx="12058650" cy="2013281"/>
          </a:xfrm>
        </p:grpSpPr>
        <p:grpSp>
          <p:nvGrpSpPr>
            <p:cNvPr id="4" name="组合 3"/>
            <p:cNvGrpSpPr/>
            <p:nvPr/>
          </p:nvGrpSpPr>
          <p:grpSpPr>
            <a:xfrm>
              <a:off x="66675" y="2272604"/>
              <a:ext cx="12058650" cy="1027115"/>
              <a:chOff x="57150" y="4695825"/>
              <a:chExt cx="12058650" cy="1027115"/>
            </a:xfrm>
          </p:grpSpPr>
          <p:cxnSp>
            <p:nvCxnSpPr>
              <p:cNvPr id="5" name="直接连接符 4"/>
              <p:cNvCxnSpPr/>
              <p:nvPr/>
            </p:nvCxnSpPr>
            <p:spPr>
              <a:xfrm>
                <a:off x="133350" y="4981576"/>
                <a:ext cx="11982450" cy="19049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箭头连接符 5"/>
              <p:cNvCxnSpPr/>
              <p:nvPr/>
            </p:nvCxnSpPr>
            <p:spPr>
              <a:xfrm>
                <a:off x="209550" y="469582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直接箭头连接符 6"/>
              <p:cNvCxnSpPr/>
              <p:nvPr/>
            </p:nvCxnSpPr>
            <p:spPr>
              <a:xfrm>
                <a:off x="723900" y="469582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箭头连接符 7"/>
              <p:cNvCxnSpPr/>
              <p:nvPr/>
            </p:nvCxnSpPr>
            <p:spPr>
              <a:xfrm>
                <a:off x="1228725" y="470535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箭头连接符 8"/>
              <p:cNvCxnSpPr/>
              <p:nvPr/>
            </p:nvCxnSpPr>
            <p:spPr>
              <a:xfrm>
                <a:off x="1743075" y="470535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箭头连接符 9"/>
              <p:cNvCxnSpPr/>
              <p:nvPr/>
            </p:nvCxnSpPr>
            <p:spPr>
              <a:xfrm>
                <a:off x="2266950" y="470535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箭头连接符 10"/>
              <p:cNvCxnSpPr/>
              <p:nvPr/>
            </p:nvCxnSpPr>
            <p:spPr>
              <a:xfrm>
                <a:off x="2781300" y="470535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箭头连接符 11"/>
              <p:cNvCxnSpPr/>
              <p:nvPr/>
            </p:nvCxnSpPr>
            <p:spPr>
              <a:xfrm>
                <a:off x="3286125" y="471487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箭头连接符 12"/>
              <p:cNvCxnSpPr/>
              <p:nvPr/>
            </p:nvCxnSpPr>
            <p:spPr>
              <a:xfrm>
                <a:off x="3800475" y="471487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箭头连接符 13"/>
              <p:cNvCxnSpPr/>
              <p:nvPr/>
            </p:nvCxnSpPr>
            <p:spPr>
              <a:xfrm>
                <a:off x="4295775" y="471487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箭头连接符 14"/>
              <p:cNvCxnSpPr/>
              <p:nvPr/>
            </p:nvCxnSpPr>
            <p:spPr>
              <a:xfrm>
                <a:off x="4810125" y="471487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箭头连接符 15"/>
              <p:cNvCxnSpPr/>
              <p:nvPr/>
            </p:nvCxnSpPr>
            <p:spPr>
              <a:xfrm>
                <a:off x="5314950" y="472440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箭头连接符 16"/>
              <p:cNvCxnSpPr/>
              <p:nvPr/>
            </p:nvCxnSpPr>
            <p:spPr>
              <a:xfrm>
                <a:off x="5829300" y="472440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箭头连接符 17"/>
              <p:cNvCxnSpPr/>
              <p:nvPr/>
            </p:nvCxnSpPr>
            <p:spPr>
              <a:xfrm>
                <a:off x="6353175" y="472440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箭头连接符 18"/>
              <p:cNvCxnSpPr/>
              <p:nvPr/>
            </p:nvCxnSpPr>
            <p:spPr>
              <a:xfrm>
                <a:off x="6867525" y="472440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箭头连接符 19"/>
              <p:cNvCxnSpPr/>
              <p:nvPr/>
            </p:nvCxnSpPr>
            <p:spPr>
              <a:xfrm>
                <a:off x="7372350" y="473392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箭头连接符 20"/>
              <p:cNvCxnSpPr/>
              <p:nvPr/>
            </p:nvCxnSpPr>
            <p:spPr>
              <a:xfrm>
                <a:off x="7886700" y="473392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箭头连接符 21"/>
              <p:cNvCxnSpPr/>
              <p:nvPr/>
            </p:nvCxnSpPr>
            <p:spPr>
              <a:xfrm>
                <a:off x="8391525" y="473392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箭头连接符 22"/>
              <p:cNvCxnSpPr/>
              <p:nvPr/>
            </p:nvCxnSpPr>
            <p:spPr>
              <a:xfrm>
                <a:off x="8896350" y="474345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箭头连接符 23"/>
              <p:cNvCxnSpPr/>
              <p:nvPr/>
            </p:nvCxnSpPr>
            <p:spPr>
              <a:xfrm>
                <a:off x="9410700" y="474345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箭头连接符 24"/>
              <p:cNvCxnSpPr/>
              <p:nvPr/>
            </p:nvCxnSpPr>
            <p:spPr>
              <a:xfrm>
                <a:off x="9934575" y="474345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箭头连接符 25"/>
              <p:cNvCxnSpPr/>
              <p:nvPr/>
            </p:nvCxnSpPr>
            <p:spPr>
              <a:xfrm>
                <a:off x="10448925" y="4743450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箭头连接符 26"/>
              <p:cNvCxnSpPr/>
              <p:nvPr/>
            </p:nvCxnSpPr>
            <p:spPr>
              <a:xfrm>
                <a:off x="10953750" y="475297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箭头连接符 27"/>
              <p:cNvCxnSpPr/>
              <p:nvPr/>
            </p:nvCxnSpPr>
            <p:spPr>
              <a:xfrm>
                <a:off x="11468100" y="475297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457200" y="473392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971550" y="474345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1485900" y="473392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2000250" y="474345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2495550" y="474345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3009900" y="475297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3524250" y="474345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4038600" y="475297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 36"/>
              <p:cNvCxnSpPr/>
              <p:nvPr/>
            </p:nvCxnSpPr>
            <p:spPr>
              <a:xfrm>
                <a:off x="4543425" y="474345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>
              <a:xfrm>
                <a:off x="5057775" y="475297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5572125" y="474345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6086475" y="475297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6581775" y="475297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7096125" y="47625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>
              <a:xfrm>
                <a:off x="7610475" y="475297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/>
            </p:nvCxnSpPr>
            <p:spPr>
              <a:xfrm>
                <a:off x="8124825" y="47625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>
              <a:xfrm>
                <a:off x="8648700" y="475297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>
              <a:xfrm>
                <a:off x="9163050" y="47625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>
                <a:off x="9677400" y="475297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>
              <a:xfrm>
                <a:off x="10191750" y="47625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 48"/>
              <p:cNvCxnSpPr/>
              <p:nvPr/>
            </p:nvCxnSpPr>
            <p:spPr>
              <a:xfrm>
                <a:off x="10687050" y="4762500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11201400" y="477202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文本框 50"/>
              <p:cNvSpPr txBox="1"/>
              <p:nvPr/>
            </p:nvSpPr>
            <p:spPr>
              <a:xfrm>
                <a:off x="57150" y="5257800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SF</a:t>
                </a:r>
              </a:p>
              <a:p>
                <a:r>
                  <a:rPr lang="en-US" altLang="zh-CN" sz="11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1A</a:t>
                </a:r>
                <a:endParaRPr lang="zh-CN" altLang="en-US" sz="11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2" name="文本框 51"/>
              <p:cNvSpPr txBox="1"/>
              <p:nvPr/>
            </p:nvSpPr>
            <p:spPr>
              <a:xfrm>
                <a:off x="1080033" y="5276850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SF</a:t>
                </a:r>
              </a:p>
              <a:p>
                <a:r>
                  <a:rPr lang="en-US" altLang="zh-CN" sz="11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1B</a:t>
                </a:r>
                <a:endParaRPr lang="zh-CN" altLang="en-US" sz="11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3" name="文本框 52"/>
              <p:cNvSpPr txBox="1"/>
              <p:nvPr/>
            </p:nvSpPr>
            <p:spPr>
              <a:xfrm>
                <a:off x="1575332" y="5276851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SF</a:t>
                </a:r>
              </a:p>
              <a:p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altLang="zh-CN" sz="11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A</a:t>
                </a:r>
                <a:endParaRPr lang="zh-CN" altLang="en-US" sz="11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4" name="文本框 53"/>
              <p:cNvSpPr txBox="1"/>
              <p:nvPr/>
            </p:nvSpPr>
            <p:spPr>
              <a:xfrm>
                <a:off x="2615666" y="5279396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SF</a:t>
                </a:r>
              </a:p>
              <a:p>
                <a:r>
                  <a:rPr lang="en-US" altLang="zh-CN" sz="11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2</a:t>
                </a:r>
                <a:r>
                  <a:rPr lang="en-US" altLang="zh-CN" sz="1100" b="1" dirty="0">
                    <a:solidFill>
                      <a:schemeClr val="accent1">
                        <a:lumMod val="75000"/>
                      </a:schemeClr>
                    </a:solidFill>
                  </a:rPr>
                  <a:t>B</a:t>
                </a:r>
                <a:endParaRPr lang="zh-CN" altLang="en-US" sz="11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5" name="文本框 54"/>
              <p:cNvSpPr txBox="1"/>
              <p:nvPr/>
            </p:nvSpPr>
            <p:spPr>
              <a:xfrm>
                <a:off x="3143250" y="5279395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SF3A</a:t>
                </a:r>
                <a:endParaRPr lang="zh-CN" altLang="en-US" sz="11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4100512" y="5279396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SF</a:t>
                </a:r>
              </a:p>
              <a:p>
                <a:r>
                  <a:rPr lang="en-US" altLang="zh-CN" sz="11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3B</a:t>
                </a:r>
                <a:endParaRPr lang="zh-CN" altLang="en-US" sz="11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7" name="文本框 56"/>
              <p:cNvSpPr txBox="1"/>
              <p:nvPr/>
            </p:nvSpPr>
            <p:spPr>
              <a:xfrm>
                <a:off x="4675721" y="5279395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SF</a:t>
                </a:r>
              </a:p>
              <a:p>
                <a:r>
                  <a:rPr lang="en-US" altLang="zh-CN" sz="11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4A</a:t>
                </a:r>
                <a:endParaRPr lang="zh-CN" altLang="en-US" sz="11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8" name="文本框 57"/>
              <p:cNvSpPr txBox="1"/>
              <p:nvPr/>
            </p:nvSpPr>
            <p:spPr>
              <a:xfrm>
                <a:off x="5632983" y="5269871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SF</a:t>
                </a:r>
              </a:p>
              <a:p>
                <a:r>
                  <a:rPr lang="en-US" altLang="zh-CN" sz="1100" b="1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4B</a:t>
                </a:r>
                <a:endParaRPr lang="zh-CN" altLang="en-US" sz="11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cxnSp>
            <p:nvCxnSpPr>
              <p:cNvPr id="59" name="直接箭头连接符 58"/>
              <p:cNvCxnSpPr/>
              <p:nvPr/>
            </p:nvCxnSpPr>
            <p:spPr>
              <a:xfrm>
                <a:off x="11991975" y="4752975"/>
                <a:ext cx="0" cy="504825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11725275" y="4772025"/>
                <a:ext cx="0" cy="4572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文本框 60"/>
              <p:cNvSpPr txBox="1"/>
              <p:nvPr/>
            </p:nvSpPr>
            <p:spPr>
              <a:xfrm>
                <a:off x="5933104" y="5270457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 smtClean="0"/>
                  <a:t>SD</a:t>
                </a:r>
              </a:p>
              <a:p>
                <a:r>
                  <a:rPr lang="en-US" altLang="zh-CN" sz="1100" b="1" dirty="0" smtClean="0"/>
                  <a:t>1A</a:t>
                </a:r>
                <a:endParaRPr lang="zh-CN" altLang="en-US" sz="1100" b="1" dirty="0"/>
              </a:p>
            </p:txBody>
          </p:sp>
          <p:sp>
            <p:nvSpPr>
              <p:cNvPr id="62" name="文本框 61"/>
              <p:cNvSpPr txBox="1"/>
              <p:nvPr/>
            </p:nvSpPr>
            <p:spPr>
              <a:xfrm>
                <a:off x="6955987" y="5289507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 smtClean="0"/>
                  <a:t>SD</a:t>
                </a:r>
              </a:p>
              <a:p>
                <a:r>
                  <a:rPr lang="en-US" altLang="zh-CN" sz="1100" b="1" dirty="0" smtClean="0"/>
                  <a:t>1B</a:t>
                </a:r>
                <a:endParaRPr lang="zh-CN" altLang="en-US" sz="1100" b="1" dirty="0"/>
              </a:p>
            </p:txBody>
          </p:sp>
          <p:sp>
            <p:nvSpPr>
              <p:cNvPr id="63" name="文本框 62"/>
              <p:cNvSpPr txBox="1"/>
              <p:nvPr/>
            </p:nvSpPr>
            <p:spPr>
              <a:xfrm>
                <a:off x="7451286" y="5289508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 smtClean="0"/>
                  <a:t>SD</a:t>
                </a:r>
              </a:p>
              <a:p>
                <a:r>
                  <a:rPr lang="en-US" altLang="zh-CN" sz="1100" b="1" dirty="0"/>
                  <a:t>2</a:t>
                </a:r>
                <a:r>
                  <a:rPr lang="en-US" altLang="zh-CN" sz="1100" b="1" dirty="0" smtClean="0"/>
                  <a:t>A</a:t>
                </a:r>
                <a:endParaRPr lang="zh-CN" altLang="en-US" sz="1100" b="1" dirty="0"/>
              </a:p>
            </p:txBody>
          </p:sp>
          <p:sp>
            <p:nvSpPr>
              <p:cNvPr id="64" name="文本框 63"/>
              <p:cNvSpPr txBox="1"/>
              <p:nvPr/>
            </p:nvSpPr>
            <p:spPr>
              <a:xfrm>
                <a:off x="8491620" y="5292053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 smtClean="0"/>
                  <a:t>SD</a:t>
                </a:r>
              </a:p>
              <a:p>
                <a:r>
                  <a:rPr lang="en-US" altLang="zh-CN" sz="1100" b="1" dirty="0" smtClean="0"/>
                  <a:t>2</a:t>
                </a:r>
                <a:r>
                  <a:rPr lang="en-US" altLang="zh-CN" sz="1100" b="1" dirty="0"/>
                  <a:t>B</a:t>
                </a:r>
                <a:endParaRPr lang="zh-CN" altLang="en-US" sz="1100" b="1" dirty="0"/>
              </a:p>
            </p:txBody>
          </p:sp>
          <p:sp>
            <p:nvSpPr>
              <p:cNvPr id="65" name="文本框 64"/>
              <p:cNvSpPr txBox="1"/>
              <p:nvPr/>
            </p:nvSpPr>
            <p:spPr>
              <a:xfrm>
                <a:off x="9019204" y="5292052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 smtClean="0"/>
                  <a:t>SD3A</a:t>
                </a:r>
                <a:endParaRPr lang="zh-CN" altLang="en-US" sz="1100" b="1" dirty="0"/>
              </a:p>
            </p:txBody>
          </p:sp>
          <p:sp>
            <p:nvSpPr>
              <p:cNvPr id="66" name="文本框 65"/>
              <p:cNvSpPr txBox="1"/>
              <p:nvPr/>
            </p:nvSpPr>
            <p:spPr>
              <a:xfrm>
                <a:off x="9976466" y="5292053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 smtClean="0"/>
                  <a:t>SD</a:t>
                </a:r>
              </a:p>
              <a:p>
                <a:r>
                  <a:rPr lang="en-US" altLang="zh-CN" sz="1100" b="1" dirty="0" smtClean="0"/>
                  <a:t>3B</a:t>
                </a:r>
                <a:endParaRPr lang="zh-CN" altLang="en-US" sz="1100" b="1" dirty="0"/>
              </a:p>
            </p:txBody>
          </p:sp>
          <p:sp>
            <p:nvSpPr>
              <p:cNvPr id="67" name="文本框 66"/>
              <p:cNvSpPr txBox="1"/>
              <p:nvPr/>
            </p:nvSpPr>
            <p:spPr>
              <a:xfrm>
                <a:off x="10551675" y="5292052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 smtClean="0"/>
                  <a:t>SD</a:t>
                </a:r>
              </a:p>
              <a:p>
                <a:r>
                  <a:rPr lang="en-US" altLang="zh-CN" sz="1100" b="1" dirty="0" smtClean="0"/>
                  <a:t>4A</a:t>
                </a:r>
                <a:endParaRPr lang="zh-CN" altLang="en-US" sz="1100" b="1" dirty="0"/>
              </a:p>
            </p:txBody>
          </p:sp>
          <p:sp>
            <p:nvSpPr>
              <p:cNvPr id="68" name="文本框 67"/>
              <p:cNvSpPr txBox="1"/>
              <p:nvPr/>
            </p:nvSpPr>
            <p:spPr>
              <a:xfrm>
                <a:off x="11508937" y="5282528"/>
                <a:ext cx="39052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100" b="1" dirty="0" smtClean="0"/>
                  <a:t>SD</a:t>
                </a:r>
              </a:p>
              <a:p>
                <a:r>
                  <a:rPr lang="en-US" altLang="zh-CN" sz="1100" b="1" dirty="0" smtClean="0"/>
                  <a:t>4B</a:t>
                </a:r>
                <a:endParaRPr lang="zh-CN" altLang="en-US" sz="1100" b="1" dirty="0"/>
              </a:p>
            </p:txBody>
          </p:sp>
        </p:grpSp>
        <p:cxnSp>
          <p:nvCxnSpPr>
            <p:cNvPr id="74" name="直接连接符 73"/>
            <p:cNvCxnSpPr/>
            <p:nvPr/>
          </p:nvCxnSpPr>
          <p:spPr>
            <a:xfrm flipV="1">
              <a:off x="230408" y="3419453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V="1">
              <a:off x="1780120" y="4273700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flipV="1">
              <a:off x="1214287" y="3866861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 flipV="1">
              <a:off x="2766549" y="3420506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/>
            <p:cNvCxnSpPr/>
            <p:nvPr/>
          </p:nvCxnSpPr>
          <p:spPr>
            <a:xfrm flipV="1">
              <a:off x="3328849" y="3459398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/>
            <p:cNvCxnSpPr/>
            <p:nvPr/>
          </p:nvCxnSpPr>
          <p:spPr>
            <a:xfrm flipV="1">
              <a:off x="4288448" y="3498287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/>
            <p:cNvCxnSpPr/>
            <p:nvPr/>
          </p:nvCxnSpPr>
          <p:spPr>
            <a:xfrm flipV="1">
              <a:off x="3310982" y="3832512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接连接符 85"/>
            <p:cNvCxnSpPr/>
            <p:nvPr/>
          </p:nvCxnSpPr>
          <p:spPr>
            <a:xfrm flipV="1">
              <a:off x="4276881" y="3865095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 flipV="1">
              <a:off x="4290547" y="4244516"/>
              <a:ext cx="1522192" cy="11130"/>
            </a:xfrm>
            <a:prstGeom prst="line">
              <a:avLst/>
            </a:prstGeom>
            <a:ln w="19050">
              <a:solidFill>
                <a:srgbClr val="0070C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/>
            <p:nvPr/>
          </p:nvCxnSpPr>
          <p:spPr>
            <a:xfrm flipV="1">
              <a:off x="6071001" y="3420508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 flipV="1">
              <a:off x="7620713" y="4274755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V="1">
              <a:off x="7054880" y="3867916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olid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/>
            <p:nvPr/>
          </p:nvCxnSpPr>
          <p:spPr>
            <a:xfrm flipV="1">
              <a:off x="8607142" y="3421561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flipV="1">
              <a:off x="9169442" y="3460453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接连接符 92"/>
            <p:cNvCxnSpPr/>
            <p:nvPr/>
          </p:nvCxnSpPr>
          <p:spPr>
            <a:xfrm flipV="1">
              <a:off x="10129041" y="3499342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接连接符 93"/>
            <p:cNvCxnSpPr/>
            <p:nvPr/>
          </p:nvCxnSpPr>
          <p:spPr>
            <a:xfrm flipV="1">
              <a:off x="9151575" y="3833567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 flipV="1">
              <a:off x="10117474" y="3866150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/>
            <p:nvPr/>
          </p:nvCxnSpPr>
          <p:spPr>
            <a:xfrm flipV="1">
              <a:off x="10131140" y="4245571"/>
              <a:ext cx="1522192" cy="1113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文本框 1"/>
            <p:cNvSpPr txBox="1"/>
            <p:nvPr/>
          </p:nvSpPr>
          <p:spPr>
            <a:xfrm>
              <a:off x="857250" y="3414167"/>
              <a:ext cx="480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-I</a:t>
              </a:r>
              <a:endPara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文本框 102"/>
            <p:cNvSpPr txBox="1"/>
            <p:nvPr/>
          </p:nvSpPr>
          <p:spPr>
            <a:xfrm>
              <a:off x="3352800" y="3423692"/>
              <a:ext cx="480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-I</a:t>
              </a:r>
              <a:endParaRPr lang="zh-CN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6705600" y="3414167"/>
              <a:ext cx="480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-I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文本框 104"/>
            <p:cNvSpPr txBox="1"/>
            <p:nvPr/>
          </p:nvSpPr>
          <p:spPr>
            <a:xfrm>
              <a:off x="9201150" y="3423692"/>
              <a:ext cx="4808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-I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" name="组合 111"/>
          <p:cNvGrpSpPr/>
          <p:nvPr/>
        </p:nvGrpSpPr>
        <p:grpSpPr>
          <a:xfrm>
            <a:off x="3518120" y="4568635"/>
            <a:ext cx="8648699" cy="1736042"/>
            <a:chOff x="3339918" y="4568635"/>
            <a:chExt cx="8852082" cy="1770416"/>
          </a:xfrm>
        </p:grpSpPr>
        <p:pic>
          <p:nvPicPr>
            <p:cNvPr id="113" name="图片 1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9918" y="4568635"/>
              <a:ext cx="8852082" cy="1770416"/>
            </a:xfrm>
            <a:prstGeom prst="rect">
              <a:avLst/>
            </a:prstGeom>
          </p:spPr>
        </p:pic>
        <p:sp>
          <p:nvSpPr>
            <p:cNvPr id="114" name="文本框 113"/>
            <p:cNvSpPr txBox="1"/>
            <p:nvPr/>
          </p:nvSpPr>
          <p:spPr>
            <a:xfrm>
              <a:off x="8501145" y="4568635"/>
              <a:ext cx="124483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b="1" dirty="0" smtClean="0"/>
                <a:t>@ dp/p=1%</a:t>
              </a:r>
              <a:endParaRPr lang="zh-CN" altLang="en-US" sz="9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177939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2915</TotalTime>
  <Words>2584</Words>
  <Application>Microsoft Office PowerPoint</Application>
  <PresentationFormat>宽屏</PresentationFormat>
  <Paragraphs>765</Paragraphs>
  <Slides>26</Slides>
  <Notes>16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0" baseType="lpstr">
      <vt:lpstr>MS Mincho</vt:lpstr>
      <vt:lpstr>等线</vt:lpstr>
      <vt:lpstr>等线 Light</vt:lpstr>
      <vt:lpstr>宋体</vt:lpstr>
      <vt:lpstr>微软雅黑</vt:lpstr>
      <vt:lpstr>Arial</vt:lpstr>
      <vt:lpstr>Calibri</vt:lpstr>
      <vt:lpstr>Cambria Math</vt:lpstr>
      <vt:lpstr>Microsoft Sans Serif</vt:lpstr>
      <vt:lpstr>Symbol</vt:lpstr>
      <vt:lpstr>Times New Roman</vt:lpstr>
      <vt:lpstr>Wingdings</vt:lpstr>
      <vt:lpstr>Office 主题​​</vt:lpstr>
      <vt:lpstr>公式</vt:lpstr>
      <vt:lpstr>Update of the dynamic aperture for the CEPC collider ring</vt:lpstr>
      <vt:lpstr>Design requirement of the CEPC collider ring</vt:lpstr>
      <vt:lpstr>Interaction region for all modes</vt:lpstr>
      <vt:lpstr>Interaction region for all modes (cont.)</vt:lpstr>
      <vt:lpstr>PowerPoint 演示文稿</vt:lpstr>
      <vt:lpstr>ARC region for all modes</vt:lpstr>
      <vt:lpstr>Status of beam parameters</vt:lpstr>
      <vt:lpstr>Optimization of the ARC aberration at ttbar and Higgs modes</vt:lpstr>
      <vt:lpstr>Optimization of the ARC aberration at W and Z modes</vt:lpstr>
      <vt:lpstr>PowerPoint 演示文稿</vt:lpstr>
      <vt:lpstr>Lattice of half ring</vt:lpstr>
      <vt:lpstr>Dynamic aperture requirement</vt:lpstr>
      <vt:lpstr>Dynamic aperture requirement</vt:lpstr>
      <vt:lpstr>Dynamic aperture status @ Higgs and ttbar</vt:lpstr>
      <vt:lpstr>Dynamic aperture status @ Z and W</vt:lpstr>
      <vt:lpstr>Dynamic aperture  with error @ Higgs</vt:lpstr>
      <vt:lpstr>Dynamic aperture status @ Higgs and ttbar</vt:lpstr>
      <vt:lpstr>Dynamic aperture status @ Z and W</vt:lpstr>
      <vt:lpstr>Further optimization of the on-momentum DA </vt:lpstr>
      <vt:lpstr>Further optimization of the on-momentum DA </vt:lpstr>
      <vt:lpstr>Further optimization of the on-momentum DA </vt:lpstr>
      <vt:lpstr>Further optimization of the on-momentum DA </vt:lpstr>
      <vt:lpstr>PowerPoint 演示文稿</vt:lpstr>
      <vt:lpstr>Summary</vt:lpstr>
      <vt:lpstr>backup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Yiwei</dc:creator>
  <cp:lastModifiedBy>Yiwei</cp:lastModifiedBy>
  <cp:revision>297</cp:revision>
  <dcterms:created xsi:type="dcterms:W3CDTF">2022-01-11T03:08:09Z</dcterms:created>
  <dcterms:modified xsi:type="dcterms:W3CDTF">2022-01-29T01:58:56Z</dcterms:modified>
</cp:coreProperties>
</file>