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 id="2147483820" r:id="rId2"/>
    <p:sldMasterId id="2147483824" r:id="rId3"/>
    <p:sldMasterId id="2147483836" r:id="rId4"/>
    <p:sldMasterId id="2147483856" r:id="rId5"/>
    <p:sldMasterId id="2147483893" r:id="rId6"/>
    <p:sldMasterId id="2147483947" r:id="rId7"/>
    <p:sldMasterId id="2147483969" r:id="rId8"/>
    <p:sldMasterId id="2147483976" r:id="rId9"/>
    <p:sldMasterId id="2147483980" r:id="rId10"/>
  </p:sldMasterIdLst>
  <p:notesMasterIdLst>
    <p:notesMasterId r:id="rId41"/>
  </p:notesMasterIdLst>
  <p:handoutMasterIdLst>
    <p:handoutMasterId r:id="rId42"/>
  </p:handoutMasterIdLst>
  <p:sldIdLst>
    <p:sldId id="351" r:id="rId11"/>
    <p:sldId id="1316" r:id="rId12"/>
    <p:sldId id="352" r:id="rId13"/>
    <p:sldId id="1303" r:id="rId14"/>
    <p:sldId id="1353" r:id="rId15"/>
    <p:sldId id="1339" r:id="rId16"/>
    <p:sldId id="1368" r:id="rId17"/>
    <p:sldId id="1369" r:id="rId18"/>
    <p:sldId id="1357" r:id="rId19"/>
    <p:sldId id="1351" r:id="rId20"/>
    <p:sldId id="1349" r:id="rId21"/>
    <p:sldId id="1358" r:id="rId22"/>
    <p:sldId id="1370" r:id="rId23"/>
    <p:sldId id="1352" r:id="rId24"/>
    <p:sldId id="1350" r:id="rId25"/>
    <p:sldId id="1344" r:id="rId26"/>
    <p:sldId id="1346" r:id="rId27"/>
    <p:sldId id="1345" r:id="rId28"/>
    <p:sldId id="1347" r:id="rId29"/>
    <p:sldId id="1359" r:id="rId30"/>
    <p:sldId id="1338" r:id="rId31"/>
    <p:sldId id="1364" r:id="rId32"/>
    <p:sldId id="1360" r:id="rId33"/>
    <p:sldId id="1365" r:id="rId34"/>
    <p:sldId id="1366" r:id="rId35"/>
    <p:sldId id="1367" r:id="rId36"/>
    <p:sldId id="1362" r:id="rId37"/>
    <p:sldId id="1372" r:id="rId38"/>
    <p:sldId id="1341" r:id="rId39"/>
    <p:sldId id="1329" r:id="rId40"/>
  </p:sldIdLst>
  <p:sldSz cx="9144000" cy="5143500" type="screen16x9"/>
  <p:notesSz cx="7104063" cy="10234613"/>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 xmlns:p15="http://schemas.microsoft.com/office/powerpoint/2012/main">
        <p15:guide id="1" orient="horz"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CC00"/>
    <a:srgbClr val="89ED92"/>
    <a:srgbClr val="C576F6"/>
    <a:srgbClr val="FFB530"/>
    <a:srgbClr val="00FF99"/>
    <a:srgbClr val="FF33CC"/>
    <a:srgbClr val="333333"/>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948" autoAdjust="0"/>
  </p:normalViewPr>
  <p:slideViewPr>
    <p:cSldViewPr>
      <p:cViewPr varScale="1">
        <p:scale>
          <a:sx n="94" d="100"/>
          <a:sy n="94" d="100"/>
        </p:scale>
        <p:origin x="-1070" y="-77"/>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2957" y="-8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l" eaLnBrk="0" hangingPunct="0">
              <a:defRPr sz="13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eaLnBrk="0" hangingPunct="0">
              <a:defRPr sz="13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2022-01-28</a:t>
            </a:fld>
            <a:endParaRPr lang="en-US" altLang="zh-CN"/>
          </a:p>
        </p:txBody>
      </p:sp>
      <p:sp>
        <p:nvSpPr>
          <p:cNvPr id="100356" name="Rectangle 4"/>
          <p:cNvSpPr>
            <a:spLocks noGrp="1" noChangeArrowheads="1"/>
          </p:cNvSpPr>
          <p:nvPr>
            <p:ph type="ftr" sz="quarter" idx="2"/>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l" eaLnBrk="0" hangingPunct="0">
              <a:defRPr sz="13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eaLnBrk="0" hangingPunct="0">
              <a:defRPr sz="13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917389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b="0">
                <a:solidFill>
                  <a:schemeClr val="tx1"/>
                </a:solidFill>
                <a:effectLst/>
                <a:latin typeface="Tahoma" pitchFamily="34" charset="0"/>
                <a:ea typeface="+mn-ea"/>
              </a:defRPr>
            </a:lvl1pPr>
          </a:lstStyle>
          <a:p>
            <a:pPr>
              <a:defRPr/>
            </a:pPr>
            <a:fld id="{61FFC5FB-8FAD-4A82-A31A-6D07400DB7BC}" type="datetimeFigureOut">
              <a:rPr lang="zh-CN" altLang="en-US"/>
              <a:pPr>
                <a:defRPr/>
              </a:pPr>
              <a:t>2022-01-28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lvl="0"/>
            <a:endParaRPr lang="zh-CN" altLang="en-US" noProof="0"/>
          </a:p>
        </p:txBody>
      </p:sp>
      <p:sp>
        <p:nvSpPr>
          <p:cNvPr id="5" name="备注占位符 4"/>
          <p:cNvSpPr>
            <a:spLocks noGrp="1"/>
          </p:cNvSpPr>
          <p:nvPr>
            <p:ph type="body" sz="quarter" idx="3"/>
          </p:nvPr>
        </p:nvSpPr>
        <p:spPr>
          <a:xfrm>
            <a:off x="710407" y="4861441"/>
            <a:ext cx="5683250" cy="4605576"/>
          </a:xfrm>
          <a:prstGeom prst="rect">
            <a:avLst/>
          </a:prstGeom>
        </p:spPr>
        <p:txBody>
          <a:bodyPr vert="horz" wrap="square" lIns="99075" tIns="49538" rIns="99075" bIns="49538"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16929544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752">
              <a:defRPr/>
            </a:pPr>
            <a:r>
              <a:rPr lang="zh-CN" altLang="zh-CN" sz="1300" dirty="0">
                <a:latin typeface="微软雅黑" panose="020B0503020204020204" pitchFamily="34" charset="-122"/>
                <a:ea typeface="微软雅黑" panose="020B0503020204020204" pitchFamily="34" charset="-122"/>
              </a:rPr>
              <a:t>超流氦冷却具有如下两个优点，超流氦的黏度极低，很容易渗透到磁体绕组的缝隙中进行良好的换热；另一个优点是超流氦具有特别高的体积比热容和导热系数</a:t>
            </a:r>
            <a:r>
              <a:rPr lang="en-US" altLang="zh-CN" sz="1300" dirty="0">
                <a:latin typeface="微软雅黑" panose="020B0503020204020204" pitchFamily="34" charset="-122"/>
                <a:ea typeface="微软雅黑" panose="020B0503020204020204" pitchFamily="34" charset="-122"/>
              </a:rPr>
              <a:t>(</a:t>
            </a:r>
            <a:r>
              <a:rPr lang="zh-CN" altLang="zh-CN" sz="1300" dirty="0">
                <a:latin typeface="微软雅黑" panose="020B0503020204020204" pitchFamily="34" charset="-122"/>
                <a:ea typeface="微软雅黑" panose="020B0503020204020204" pitchFamily="34" charset="-122"/>
              </a:rPr>
              <a:t>是相同温度下铜比热</a:t>
            </a:r>
            <a:r>
              <a:rPr lang="en-US" altLang="zh-CN" sz="1300" dirty="0">
                <a:latin typeface="微软雅黑" panose="020B0503020204020204" pitchFamily="34" charset="-122"/>
                <a:ea typeface="微软雅黑" panose="020B0503020204020204" pitchFamily="34" charset="-122"/>
              </a:rPr>
              <a:t>2000</a:t>
            </a:r>
            <a:r>
              <a:rPr lang="zh-CN" altLang="zh-CN" sz="1300" dirty="0">
                <a:latin typeface="微软雅黑" panose="020B0503020204020204" pitchFamily="34" charset="-122"/>
                <a:ea typeface="微软雅黑" panose="020B0503020204020204" pitchFamily="34" charset="-122"/>
              </a:rPr>
              <a:t>倍，铜导热系数</a:t>
            </a:r>
            <a:r>
              <a:rPr lang="en-US" altLang="zh-CN" sz="1300" dirty="0">
                <a:latin typeface="微软雅黑" panose="020B0503020204020204" pitchFamily="34" charset="-122"/>
                <a:ea typeface="微软雅黑" panose="020B0503020204020204" pitchFamily="34" charset="-122"/>
              </a:rPr>
              <a:t>1000</a:t>
            </a:r>
            <a:r>
              <a:rPr lang="zh-CN" altLang="zh-CN" sz="1300" dirty="0">
                <a:latin typeface="微软雅黑" panose="020B0503020204020204" pitchFamily="34" charset="-122"/>
                <a:ea typeface="微软雅黑" panose="020B0503020204020204" pitchFamily="34" charset="-122"/>
              </a:rPr>
              <a:t>倍</a:t>
            </a:r>
            <a:r>
              <a:rPr lang="en-US" altLang="zh-CN" sz="1300" dirty="0">
                <a:latin typeface="微软雅黑" panose="020B0503020204020204" pitchFamily="34" charset="-122"/>
                <a:ea typeface="微软雅黑" panose="020B0503020204020204" pitchFamily="34" charset="-122"/>
              </a:rPr>
              <a:t>)</a:t>
            </a:r>
            <a:r>
              <a:rPr lang="zh-CN" altLang="zh-CN" sz="1300" dirty="0">
                <a:latin typeface="微软雅黑" panose="020B0503020204020204" pitchFamily="34" charset="-122"/>
                <a:ea typeface="微软雅黑" panose="020B0503020204020204" pitchFamily="34" charset="-122"/>
              </a:rPr>
              <a:t>。高的比热容有助于稳定磁体的工作温度，高导热系数则利于磁体发热的排出</a:t>
            </a:r>
          </a:p>
          <a:p>
            <a:endParaRPr lang="zh-CN" altLang="en-US" dirty="0"/>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pPr>
                <a:defRPr/>
              </a:pPr>
              <a:t>6</a:t>
            </a:fld>
            <a:endParaRPr lang="zh-CN" altLang="en-US"/>
          </a:p>
        </p:txBody>
      </p:sp>
    </p:spTree>
    <p:extLst>
      <p:ext uri="{BB962C8B-B14F-4D97-AF65-F5344CB8AC3E}">
        <p14:creationId xmlns:p14="http://schemas.microsoft.com/office/powerpoint/2010/main" val="389320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gn="l">
              <a:lnSpc>
                <a:spcPct val="150000"/>
              </a:lnSpc>
              <a:buFont typeface="+mj-lt"/>
              <a:buAutoNum type="arabicPeriod"/>
            </a:pPr>
            <a:r>
              <a:rPr lang="zh-CN" altLang="en-US" sz="1200" b="0" dirty="0" smtClean="0">
                <a:solidFill>
                  <a:schemeClr val="tx1"/>
                </a:solidFill>
                <a:latin typeface="微软雅黑" panose="020B0503020204020204" pitchFamily="34" charset="-122"/>
                <a:ea typeface="微软雅黑" panose="020B0503020204020204" pitchFamily="34" charset="-122"/>
              </a:rPr>
              <a:t>可以促进磁体的冷却循环</a:t>
            </a:r>
            <a:r>
              <a:rPr lang="en-US" altLang="zh-CN" sz="1200" b="0" dirty="0" smtClean="0">
                <a:solidFill>
                  <a:schemeClr val="tx1"/>
                </a:solidFill>
                <a:latin typeface="微软雅黑" panose="020B0503020204020204" pitchFamily="34" charset="-122"/>
                <a:ea typeface="微软雅黑" panose="020B0503020204020204" pitchFamily="34" charset="-122"/>
              </a:rPr>
              <a:t>, </a:t>
            </a:r>
            <a:r>
              <a:rPr lang="zh-CN" altLang="en-US" sz="1200" b="0" dirty="0" smtClean="0">
                <a:solidFill>
                  <a:schemeClr val="tx1"/>
                </a:solidFill>
                <a:latin typeface="微软雅黑" panose="020B0503020204020204" pitchFamily="34" charset="-122"/>
                <a:ea typeface="微软雅黑" panose="020B0503020204020204" pitchFamily="34" charset="-122"/>
              </a:rPr>
              <a:t>加大冷却介质流量以提高超导磁体的冷却效果，</a:t>
            </a:r>
            <a:r>
              <a:rPr lang="en-US" altLang="zh-CN" sz="1200" b="0" dirty="0" smtClean="0">
                <a:solidFill>
                  <a:schemeClr val="tx1"/>
                </a:solidFill>
                <a:latin typeface="微软雅黑" panose="020B0503020204020204" pitchFamily="34" charset="-122"/>
                <a:ea typeface="微软雅黑" panose="020B0503020204020204" pitchFamily="34" charset="-122"/>
              </a:rPr>
              <a:t> </a:t>
            </a:r>
            <a:r>
              <a:rPr lang="zh-CN" altLang="en-US" sz="1200" b="0" dirty="0" smtClean="0">
                <a:solidFill>
                  <a:schemeClr val="tx1"/>
                </a:solidFill>
                <a:latin typeface="微软雅黑" panose="020B0503020204020204" pitchFamily="34" charset="-122"/>
                <a:ea typeface="微软雅黑" panose="020B0503020204020204" pitchFamily="34" charset="-122"/>
              </a:rPr>
              <a:t>从而提高超导磁体的稳定性。</a:t>
            </a:r>
            <a:endParaRPr lang="en-US" altLang="zh-CN" sz="1200" b="0" dirty="0" smtClean="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en-US" sz="1200" b="0" dirty="0" smtClean="0">
                <a:solidFill>
                  <a:schemeClr val="tx1"/>
                </a:solidFill>
                <a:latin typeface="微软雅黑" panose="020B0503020204020204" pitchFamily="34" charset="-122"/>
                <a:ea typeface="微软雅黑" panose="020B0503020204020204" pitchFamily="34" charset="-122"/>
              </a:rPr>
              <a:t>可以方便的改变磁体冷却循环的冷却介质流量而不需要改变制冷机的节流路流量</a:t>
            </a:r>
            <a:r>
              <a:rPr lang="en-US" altLang="zh-CN" sz="1200" b="0" dirty="0" smtClean="0">
                <a:solidFill>
                  <a:schemeClr val="tx1"/>
                </a:solidFill>
                <a:latin typeface="微软雅黑" panose="020B0503020204020204" pitchFamily="34" charset="-122"/>
                <a:ea typeface="微软雅黑" panose="020B0503020204020204" pitchFamily="34" charset="-122"/>
              </a:rPr>
              <a:t>, </a:t>
            </a:r>
            <a:r>
              <a:rPr lang="zh-CN" altLang="en-US" sz="1200" b="0" dirty="0" smtClean="0">
                <a:solidFill>
                  <a:schemeClr val="tx1"/>
                </a:solidFill>
                <a:latin typeface="微软雅黑" panose="020B0503020204020204" pitchFamily="34" charset="-122"/>
                <a:ea typeface="微软雅黑" panose="020B0503020204020204" pitchFamily="34" charset="-122"/>
              </a:rPr>
              <a:t>此调节过程中产生的热扰动会首先被液氦槽或过冷槽吸收</a:t>
            </a:r>
            <a:r>
              <a:rPr lang="en-US" altLang="zh-CN" sz="1200" b="0" dirty="0" smtClean="0">
                <a:solidFill>
                  <a:schemeClr val="tx1"/>
                </a:solidFill>
                <a:latin typeface="微软雅黑" panose="020B0503020204020204" pitchFamily="34" charset="-122"/>
                <a:ea typeface="微软雅黑" panose="020B0503020204020204" pitchFamily="34" charset="-122"/>
              </a:rPr>
              <a:t>, </a:t>
            </a:r>
            <a:r>
              <a:rPr lang="zh-CN" altLang="en-US" sz="1200" b="0" dirty="0" smtClean="0">
                <a:solidFill>
                  <a:schemeClr val="tx1"/>
                </a:solidFill>
                <a:latin typeface="微软雅黑" panose="020B0503020204020204" pitchFamily="34" charset="-122"/>
                <a:ea typeface="微软雅黑" panose="020B0503020204020204" pitchFamily="34" charset="-122"/>
              </a:rPr>
              <a:t>再慢慢地传送到制冷机。</a:t>
            </a:r>
            <a:endParaRPr lang="en-US" altLang="zh-CN" sz="1200" b="0" dirty="0" smtClean="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en-US" sz="1200" b="0" dirty="0" smtClean="0">
                <a:solidFill>
                  <a:schemeClr val="tx1"/>
                </a:solidFill>
                <a:latin typeface="微软雅黑" panose="020B0503020204020204" pitchFamily="34" charset="-122"/>
                <a:ea typeface="微软雅黑" panose="020B0503020204020204" pitchFamily="34" charset="-122"/>
              </a:rPr>
              <a:t>可以提高超导磁体的入口压力</a:t>
            </a:r>
            <a:r>
              <a:rPr lang="en-US" altLang="zh-CN" sz="1200" b="0" dirty="0" smtClean="0">
                <a:solidFill>
                  <a:schemeClr val="tx1"/>
                </a:solidFill>
                <a:latin typeface="微软雅黑" panose="020B0503020204020204" pitchFamily="34" charset="-122"/>
                <a:ea typeface="微软雅黑" panose="020B0503020204020204" pitchFamily="34" charset="-122"/>
              </a:rPr>
              <a:t>, </a:t>
            </a:r>
            <a:r>
              <a:rPr lang="zh-CN" altLang="en-US" sz="1200" b="0" dirty="0" smtClean="0">
                <a:solidFill>
                  <a:schemeClr val="tx1"/>
                </a:solidFill>
                <a:latin typeface="微软雅黑" panose="020B0503020204020204" pitchFamily="34" charset="-122"/>
                <a:ea typeface="微软雅黑" panose="020B0503020204020204" pitchFamily="34" charset="-122"/>
              </a:rPr>
              <a:t>保证出口冷却介质仍为超临界氦</a:t>
            </a:r>
            <a:r>
              <a:rPr lang="en-US" altLang="zh-CN" sz="1200" b="0" dirty="0" smtClean="0">
                <a:solidFill>
                  <a:schemeClr val="tx1"/>
                </a:solidFill>
                <a:latin typeface="微软雅黑" panose="020B0503020204020204" pitchFamily="34" charset="-122"/>
                <a:ea typeface="微软雅黑" panose="020B0503020204020204" pitchFamily="34" charset="-122"/>
              </a:rPr>
              <a:t>, </a:t>
            </a:r>
            <a:r>
              <a:rPr lang="zh-CN" altLang="en-US" sz="1200" b="0" dirty="0" smtClean="0">
                <a:solidFill>
                  <a:schemeClr val="tx1"/>
                </a:solidFill>
                <a:latin typeface="微软雅黑" panose="020B0503020204020204" pitchFamily="34" charset="-122"/>
                <a:ea typeface="微软雅黑" panose="020B0503020204020204" pitchFamily="34" charset="-122"/>
              </a:rPr>
              <a:t>从而避免超导磁体内冷通道发生两相流。</a:t>
            </a:r>
            <a:endParaRPr lang="en-US" altLang="zh-CN" sz="1200" b="0" dirty="0" smtClean="0">
              <a:solidFill>
                <a:schemeClr val="tx1"/>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pPr>
                <a:defRPr/>
              </a:pPr>
              <a:t>11</a:t>
            </a:fld>
            <a:endParaRPr lang="zh-CN" altLang="en-US"/>
          </a:p>
        </p:txBody>
      </p:sp>
    </p:spTree>
    <p:extLst>
      <p:ext uri="{BB962C8B-B14F-4D97-AF65-F5344CB8AC3E}">
        <p14:creationId xmlns:p14="http://schemas.microsoft.com/office/powerpoint/2010/main" val="185805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772"/>
            <a:ext cx="6858000" cy="17907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2"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B3DD6CA0-1A2D-434F-B2B3-4348B30BBC8F}"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30649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36B299AF-AA67-4B53-9539-02F80047C91B}"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030009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1"/>
            <a:ext cx="7772400" cy="1021556"/>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180041"/>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526EE09-7B4E-4229-9374-4E1E60228E81}"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24787714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45AB41A5-9A89-441A-AD47-675E8269C38E}" type="datetime1">
              <a:rPr lang="zh-CN" altLang="en-US" smtClean="0">
                <a:solidFill>
                  <a:srgbClr val="FFFFFF"/>
                </a:solidFill>
              </a:rPr>
              <a:t>2022-01-28</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1170677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3"/>
            <a:ext cx="8229600" cy="857251"/>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2"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41CE1FB9-64B3-44F1-8995-DA3E9754501A}" type="datetime1">
              <a:rPr lang="zh-CN" altLang="en-US" smtClean="0">
                <a:solidFill>
                  <a:srgbClr val="FFFFFF"/>
                </a:solidFill>
              </a:rPr>
              <a:t>2022-01-28</a:t>
            </a:fld>
            <a:endParaRPr lang="en-US" altLang="zh-CN">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7294059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4076B0B4-8019-430E-9F3F-8AA67D5E43F5}" type="datetime1">
              <a:rPr lang="zh-CN" altLang="en-US" smtClean="0">
                <a:solidFill>
                  <a:srgbClr val="FFFFFF"/>
                </a:solidFill>
              </a:rPr>
              <a:t>2022-01-28</a:t>
            </a:fld>
            <a:endParaRPr lang="en-US" altLang="zh-CN">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6620287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9508636-35CF-48F3-9582-C6871CCC8E89}" type="datetime1">
              <a:rPr lang="zh-CN" altLang="en-US" smtClean="0">
                <a:solidFill>
                  <a:srgbClr val="FFFFFF"/>
                </a:solidFill>
              </a:rPr>
              <a:t>2022-01-28</a:t>
            </a:fld>
            <a:endParaRPr lang="en-US" altLang="zh-CN">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40954734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6"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8985BB2-2F43-4623-9AB8-29A1613E3350}" type="datetime1">
              <a:rPr lang="zh-CN" altLang="en-US" smtClean="0">
                <a:solidFill>
                  <a:srgbClr val="FFFFFF"/>
                </a:solidFill>
              </a:rPr>
              <a:t>2022-01-28</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3798919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9" y="45958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F14A4211-9E1F-4633-8239-3CB0E57ACC91}" type="datetime1">
              <a:rPr lang="zh-CN" altLang="en-US" smtClean="0">
                <a:solidFill>
                  <a:srgbClr val="FFFFFF"/>
                </a:solidFill>
              </a:rPr>
              <a:t>2022-01-28</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25273740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671A092A-46A1-484E-91DE-90CD618AFCB0}"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25148163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4"/>
            <a:ext cx="2057400" cy="4388644"/>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05984"/>
            <a:ext cx="6019800" cy="4388644"/>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8EBC9E2A-20E1-4510-8EB1-DE427487842E}"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7945071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9" y="755656"/>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1FB0E0C9-DBCC-4EA7-950E-C37EFD7690CD}"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118021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4" name="图片 7" descr="高能所.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2"/>
          <p:cNvSpPr>
            <a:spLocks noGrp="1" noChangeArrowheads="1"/>
          </p:cNvSpPr>
          <p:nvPr>
            <p:ph type="ctrTitle"/>
          </p:nvPr>
        </p:nvSpPr>
        <p:spPr>
          <a:xfrm>
            <a:off x="685800" y="1597824"/>
            <a:ext cx="7772400" cy="1102519"/>
          </a:xfrm>
        </p:spPr>
        <p:txBody>
          <a:bodyPr/>
          <a:lstStyle>
            <a:lvl1pPr algn="ctr">
              <a:defRPr sz="6000" b="1">
                <a:solidFill>
                  <a:srgbClr val="002060"/>
                </a:solidFill>
                <a:effectLst/>
                <a:latin typeface="华文新魏" pitchFamily="2" charset="-122"/>
                <a:ea typeface="华文新魏" pitchFamily="2" charset="-122"/>
              </a:defRPr>
            </a:lvl1pPr>
          </a:lstStyle>
          <a:p>
            <a:r>
              <a:rPr lang="zh-CN" altLang="en-US" dirty="0"/>
              <a:t>单击此处编辑母版标题样式</a:t>
            </a:r>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
        <p:nvSpPr>
          <p:cNvPr id="5" name="Rectangle 4"/>
          <p:cNvSpPr>
            <a:spLocks noGrp="1" noChangeArrowheads="1"/>
          </p:cNvSpPr>
          <p:nvPr>
            <p:ph type="dt" sz="half" idx="13"/>
          </p:nvPr>
        </p:nvSpPr>
        <p:spPr/>
        <p:txBody>
          <a:bodyPr/>
          <a:lstStyle>
            <a:lvl1pPr>
              <a:defRPr/>
            </a:lvl1pPr>
          </a:lstStyle>
          <a:p>
            <a:pPr>
              <a:defRPr/>
            </a:pPr>
            <a:fld id="{84F5452A-E2C2-419A-9494-3420FD74919B}" type="datetime1">
              <a:rPr lang="zh-CN" altLang="en-US" smtClean="0">
                <a:solidFill>
                  <a:srgbClr val="000000"/>
                </a:solidFill>
              </a:rPr>
              <a:t>2022-01-28</a:t>
            </a:fld>
            <a:endParaRPr lang="en-US" altLang="zh-CN">
              <a:solidFill>
                <a:srgbClr val="000000"/>
              </a:solidFill>
            </a:endParaRPr>
          </a:p>
          <a:p>
            <a:pPr>
              <a:defRPr/>
            </a:pPr>
            <a:endParaRPr lang="en-US" altLang="zh-CN">
              <a:solidFill>
                <a:srgbClr val="000000"/>
              </a:solidFill>
            </a:endParaRPr>
          </a:p>
        </p:txBody>
      </p:sp>
      <p:sp>
        <p:nvSpPr>
          <p:cNvPr id="6" name="Rectangle 5"/>
          <p:cNvSpPr>
            <a:spLocks noGrp="1" noChangeArrowheads="1"/>
          </p:cNvSpPr>
          <p:nvPr>
            <p:ph type="ftr" sz="quarter" idx="14"/>
          </p:nvPr>
        </p:nvSpPr>
        <p:spPr>
          <a:xfrm>
            <a:off x="3124202" y="4683922"/>
            <a:ext cx="2895600" cy="357188"/>
          </a:xfrm>
          <a:prstGeom prst="rect">
            <a:avLst/>
          </a:prstGeom>
        </p:spPr>
        <p:txBody>
          <a:bodyPr/>
          <a:lstStyle>
            <a:lvl1pPr>
              <a:defRPr>
                <a:latin typeface="Arial" charset="0"/>
                <a:ea typeface="宋体" charset="-122"/>
              </a:defRPr>
            </a:lvl1pPr>
          </a:lstStyle>
          <a:p>
            <a:pPr algn="l">
              <a:defRPr/>
            </a:pPr>
            <a:r>
              <a:rPr lang="en-US" altLang="zh-CN" sz="1800" b="0" smtClean="0">
                <a:solidFill>
                  <a:srgbClr val="000000"/>
                </a:solidFill>
              </a:rPr>
              <a:t>CEPC Day, IHEP, Beijing</a:t>
            </a:r>
            <a:endParaRPr lang="en-US" altLang="zh-CN" sz="1800" b="0">
              <a:solidFill>
                <a:srgbClr val="000000"/>
              </a:solidFill>
            </a:endParaRPr>
          </a:p>
        </p:txBody>
      </p:sp>
    </p:spTree>
    <p:extLst>
      <p:ext uri="{BB962C8B-B14F-4D97-AF65-F5344CB8AC3E}">
        <p14:creationId xmlns:p14="http://schemas.microsoft.com/office/powerpoint/2010/main" val="28058931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ea"/>
                <a:ea typeface="+mj-ea"/>
              </a:defRPr>
            </a:lvl1pPr>
          </a:lstStyle>
          <a:p>
            <a:r>
              <a:rPr lang="zh-CN" altLang="en-US" dirty="0"/>
              <a:t>单击此处编辑母版标题样式</a:t>
            </a:r>
          </a:p>
        </p:txBody>
      </p:sp>
      <p:sp>
        <p:nvSpPr>
          <p:cNvPr id="3" name="Content Placeholder 2"/>
          <p:cNvSpPr>
            <a:spLocks noGrp="1"/>
          </p:cNvSpPr>
          <p:nvPr>
            <p:ph idx="1"/>
          </p:nvPr>
        </p:nvSpPr>
        <p:spPr/>
        <p:txBody>
          <a:bodyPr/>
          <a:lstStyle>
            <a:lvl4pPr>
              <a:defRPr sz="2000"/>
            </a:lvl4pPr>
            <a:lvl5pPr>
              <a:defRPr sz="20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p:txBody>
          <a:bodyPr/>
          <a:lstStyle>
            <a:lvl1pPr>
              <a:defRPr/>
            </a:lvl1pPr>
          </a:lstStyle>
          <a:p>
            <a:pPr>
              <a:defRPr/>
            </a:pPr>
            <a:fld id="{399425BD-6BE9-4EB3-B9AC-F7655E714B1F}" type="datetime1">
              <a:rPr lang="zh-CN" altLang="en-US" smtClean="0">
                <a:solidFill>
                  <a:srgbClr val="000000"/>
                </a:solidFill>
              </a:rPr>
              <a:t>2022-01-28</a:t>
            </a:fld>
            <a:endParaRPr lang="en-US" altLang="zh-CN">
              <a:solidFill>
                <a:srgbClr val="000000"/>
              </a:solidFill>
            </a:endParaRPr>
          </a:p>
        </p:txBody>
      </p:sp>
      <p:sp>
        <p:nvSpPr>
          <p:cNvPr id="5" name="Rectangle 5"/>
          <p:cNvSpPr>
            <a:spLocks noGrp="1" noChangeArrowheads="1"/>
          </p:cNvSpPr>
          <p:nvPr>
            <p:ph type="ftr" sz="quarter" idx="11"/>
          </p:nvPr>
        </p:nvSpPr>
        <p:spPr>
          <a:xfrm>
            <a:off x="7505700" y="4629150"/>
            <a:ext cx="3276600" cy="357188"/>
          </a:xfrm>
          <a:prstGeom prst="rect">
            <a:avLst/>
          </a:prstGeom>
        </p:spPr>
        <p:txBody>
          <a:bodyPr/>
          <a:lstStyle>
            <a:lvl1pPr>
              <a:defRPr>
                <a:latin typeface="Arial" charset="0"/>
                <a:ea typeface="宋体" charset="-122"/>
              </a:defRPr>
            </a:lvl1pPr>
          </a:lstStyle>
          <a:p>
            <a:pPr algn="l">
              <a:defRPr/>
            </a:pPr>
            <a:r>
              <a:rPr lang="en-US" altLang="zh-CN" sz="1800" b="0" smtClean="0">
                <a:solidFill>
                  <a:srgbClr val="000000"/>
                </a:solidFill>
              </a:rPr>
              <a:t>CEPC Day, IHEP, Beijing</a:t>
            </a:r>
            <a:endParaRPr lang="en-US" altLang="zh-CN" sz="1800" b="0">
              <a:solidFill>
                <a:srgbClr val="000000"/>
              </a:solidFill>
            </a:endParaRPr>
          </a:p>
        </p:txBody>
      </p:sp>
    </p:spTree>
    <p:extLst>
      <p:ext uri="{BB962C8B-B14F-4D97-AF65-F5344CB8AC3E}">
        <p14:creationId xmlns:p14="http://schemas.microsoft.com/office/powerpoint/2010/main" val="5989854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C0CA637B-14D3-45BF-9B22-7FCA149B37B2}"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115988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8" y="755652"/>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325CFF09-C9AB-4644-BE46-E0A3AC582E26}"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3913879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915F98CD-23C0-4E85-A990-4F6E9B4FF78C}"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4583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03660"/>
            <a:ext cx="8229600" cy="339447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8"/>
          <p:cNvSpPr>
            <a:spLocks noGrp="1"/>
          </p:cNvSpPr>
          <p:nvPr>
            <p:ph type="dt" sz="half" idx="10"/>
          </p:nvPr>
        </p:nvSpPr>
        <p:spPr>
          <a:xfrm>
            <a:off x="0" y="4865232"/>
            <a:ext cx="3929058" cy="273844"/>
          </a:xfrm>
        </p:spPr>
        <p:txBody>
          <a:bodyPr/>
          <a:lstStyle/>
          <a:p>
            <a:fld id="{D5B95E1C-9CF1-47B1-ABA6-B574AFC93061}" type="datetime1">
              <a:rPr lang="zh-CN" altLang="en-US" smtClean="0"/>
              <a:t>2022-01-28</a:t>
            </a:fld>
            <a:endParaRPr lang="zh-CN" altLang="en-US" dirty="0"/>
          </a:p>
        </p:txBody>
      </p:sp>
      <p:sp>
        <p:nvSpPr>
          <p:cNvPr id="10" name="灯片编号占位符 9"/>
          <p:cNvSpPr>
            <a:spLocks noGrp="1"/>
          </p:cNvSpPr>
          <p:nvPr>
            <p:ph type="sldNum" sz="quarter" idx="11"/>
          </p:nvPr>
        </p:nvSpPr>
        <p:spPr/>
        <p:txBody>
          <a:bodyPr/>
          <a:lstStyle/>
          <a:p>
            <a:fld id="{82C2210E-7580-4BB3-875E-98C1E92AB03C}" type="slidenum">
              <a:rPr lang="zh-CN" altLang="en-US" smtClean="0"/>
              <a:pPr/>
              <a:t>‹#›</a:t>
            </a:fld>
            <a:endParaRPr lang="zh-CN" altLang="en-US"/>
          </a:p>
        </p:txBody>
      </p:sp>
      <p:sp>
        <p:nvSpPr>
          <p:cNvPr id="11" name="页脚占位符 10"/>
          <p:cNvSpPr>
            <a:spLocks noGrp="1"/>
          </p:cNvSpPr>
          <p:nvPr>
            <p:ph type="ftr" sz="quarter" idx="12"/>
          </p:nvPr>
        </p:nvSpPr>
        <p:spPr/>
        <p:txBody>
          <a:bodyPr/>
          <a:lstStyle/>
          <a:p>
            <a:r>
              <a:rPr lang="en-US" altLang="zh-CN" smtClean="0"/>
              <a:t>CEPC Day, IHEP, Beijing</a:t>
            </a:r>
            <a:endParaRPr lang="zh-CN" altLang="en-US"/>
          </a:p>
        </p:txBody>
      </p:sp>
    </p:spTree>
    <p:extLst>
      <p:ext uri="{BB962C8B-B14F-4D97-AF65-F5344CB8AC3E}">
        <p14:creationId xmlns:p14="http://schemas.microsoft.com/office/powerpoint/2010/main" val="2341616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5143500"/>
          </a:xfrm>
          <a:prstGeom prst="rect">
            <a:avLst/>
          </a:prstGeom>
        </p:spPr>
      </p:pic>
      <p:sp>
        <p:nvSpPr>
          <p:cNvPr id="155650" name="Rectangle 2"/>
          <p:cNvSpPr>
            <a:spLocks noGrp="1" noChangeArrowheads="1"/>
          </p:cNvSpPr>
          <p:nvPr>
            <p:ph type="ctrTitle"/>
          </p:nvPr>
        </p:nvSpPr>
        <p:spPr>
          <a:xfrm>
            <a:off x="685800" y="1597821"/>
            <a:ext cx="7772400" cy="1102519"/>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B1040642-4905-4D4B-A166-54D98FC13DF7}"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
        <p:nvSpPr>
          <p:cNvPr id="19" name="文本占位符 18"/>
          <p:cNvSpPr>
            <a:spLocks noGrp="1"/>
          </p:cNvSpPr>
          <p:nvPr>
            <p:ph type="body" sz="quarter" idx="12"/>
          </p:nvPr>
        </p:nvSpPr>
        <p:spPr>
          <a:xfrm>
            <a:off x="1979712" y="3436146"/>
            <a:ext cx="4968552" cy="594122"/>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18208485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30EE2F58-53CA-4114-A1B2-10FF15A6989C}"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38446376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D50D34C3-7139-4E43-A2D0-EC7C4CC614A9}"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275652849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59834A55-55C9-468D-93B5-AE4DA93B0990}" type="datetime1">
              <a:rPr lang="zh-CN" altLang="en-US" smtClean="0">
                <a:solidFill>
                  <a:srgbClr val="FFFFFF"/>
                </a:solidFill>
              </a:rPr>
              <a:t>2022-01-28</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30959604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CD6E0037-36AC-404F-807A-304AFAC3100B}"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561063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330A678A-D9B3-47D3-9659-6527FD4D20B8}" type="datetime1">
              <a:rPr lang="zh-CN" altLang="en-US" smtClean="0">
                <a:solidFill>
                  <a:srgbClr val="FFFFFF"/>
                </a:solidFill>
              </a:rPr>
              <a:t>2022-01-28</a:t>
            </a:fld>
            <a:endParaRPr lang="en-US" altLang="zh-CN">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35477251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9931B8A9-CF84-400E-834A-2C3111980CDC}" type="datetime1">
              <a:rPr lang="zh-CN" altLang="en-US" smtClean="0">
                <a:solidFill>
                  <a:srgbClr val="FFFFFF"/>
                </a:solidFill>
              </a:rPr>
              <a:t>2022-01-28</a:t>
            </a:fld>
            <a:endParaRPr lang="en-US" altLang="zh-CN">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5504727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3F7B41F-B6FC-457E-A0D8-F1EDFDDB1520}" type="datetime1">
              <a:rPr lang="zh-CN" altLang="en-US" smtClean="0">
                <a:solidFill>
                  <a:srgbClr val="FFFFFF"/>
                </a:solidFill>
              </a:rPr>
              <a:t>2022-01-28</a:t>
            </a:fld>
            <a:endParaRPr lang="en-US" altLang="zh-CN">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6918177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620B13AB-E1A6-42FB-8F03-EC927D20E0C7}" type="datetime1">
              <a:rPr lang="zh-CN" altLang="en-US" smtClean="0">
                <a:solidFill>
                  <a:srgbClr val="FFFFFF"/>
                </a:solidFill>
              </a:rPr>
              <a:t>2022-01-28</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2648405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CE80F7A7-D30D-4924-986F-46D02216B450}" type="datetime1">
              <a:rPr lang="zh-CN" altLang="en-US" smtClean="0">
                <a:solidFill>
                  <a:srgbClr val="FFFFFF"/>
                </a:solidFill>
              </a:rPr>
              <a:t>2022-01-28</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110010829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C0FF25B4-86A8-486F-81FB-5171CD7995B9}"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38961220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E78F49C4-F144-4C1C-9001-13DB7B274DC7}"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Tree>
    <p:extLst>
      <p:ext uri="{BB962C8B-B14F-4D97-AF65-F5344CB8AC3E}">
        <p14:creationId xmlns:p14="http://schemas.microsoft.com/office/powerpoint/2010/main" val="52093276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5D31A5C1-9FDC-41C5-B897-E94B69BB5B69}"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1397025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8" y="755652"/>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9040B482-7C00-4EDC-88A3-B4649BFBDAB1}"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xfrm>
            <a:off x="3124200" y="4786313"/>
            <a:ext cx="3320008" cy="342900"/>
          </a:xfrm>
          <a:ln/>
        </p:spPr>
        <p:txBody>
          <a:bodyPr/>
          <a:lstStyle>
            <a:lvl1pPr>
              <a:defRPr/>
            </a:lvl1pPr>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295038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4EF7DBB9-648B-40DB-9622-47F889F4A928}"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141248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4"/>
            <a:ext cx="9144000" cy="5143500"/>
          </a:xfrm>
          <a:prstGeom prst="rect">
            <a:avLst/>
          </a:prstGeom>
        </p:spPr>
      </p:pic>
      <p:sp>
        <p:nvSpPr>
          <p:cNvPr id="155650" name="Rectangle 2"/>
          <p:cNvSpPr>
            <a:spLocks noGrp="1" noChangeArrowheads="1"/>
          </p:cNvSpPr>
          <p:nvPr>
            <p:ph type="ctrTitle"/>
          </p:nvPr>
        </p:nvSpPr>
        <p:spPr>
          <a:xfrm>
            <a:off x="685800" y="1597824"/>
            <a:ext cx="7772400" cy="1102519"/>
          </a:xfrm>
          <a:prstGeom prst="rect">
            <a:avLst/>
          </a:prstGeo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FA7E6EA9-B7D6-4A86-B0FB-AA6D21618283}" type="datetime1">
              <a:rPr lang="zh-CN" altLang="en-US" smtClean="0"/>
              <a:t>2022-01-28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CEPC Day, IHEP, Beijing</a:t>
            </a:r>
            <a:endParaRPr lang="en-US" altLang="zh-CN"/>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772"/>
            <a:ext cx="6858000" cy="17907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2"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B6F4D96F-FE5F-4678-BD18-8E43EE07E31F}"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832299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9" y="755656"/>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6CD69F80-4A64-4FFF-B383-E2F74DD80259}"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125631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AE0FA09D-E491-4ED3-833F-0F60812203D3}"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812571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4"/>
            <a:ext cx="9144000" cy="5143500"/>
          </a:xfrm>
          <a:prstGeom prst="rect">
            <a:avLst/>
          </a:prstGeom>
        </p:spPr>
      </p:pic>
      <p:sp>
        <p:nvSpPr>
          <p:cNvPr id="155650" name="Rectangle 2"/>
          <p:cNvSpPr>
            <a:spLocks noGrp="1" noChangeArrowheads="1"/>
          </p:cNvSpPr>
          <p:nvPr>
            <p:ph type="ctrTitle"/>
          </p:nvPr>
        </p:nvSpPr>
        <p:spPr>
          <a:xfrm>
            <a:off x="685800" y="1597824"/>
            <a:ext cx="7772400" cy="1102519"/>
          </a:xfrm>
          <a:prstGeom prst="rect">
            <a:avLst/>
          </a:prstGeo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6318D12C-04AD-4207-8725-829ECECD9C1F}"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39389150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03660"/>
            <a:ext cx="8229600" cy="339447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8"/>
          <p:cNvSpPr>
            <a:spLocks noGrp="1"/>
          </p:cNvSpPr>
          <p:nvPr>
            <p:ph type="dt" sz="half" idx="10"/>
          </p:nvPr>
        </p:nvSpPr>
        <p:spPr>
          <a:xfrm>
            <a:off x="0" y="4865232"/>
            <a:ext cx="3929058" cy="273844"/>
          </a:xfrm>
        </p:spPr>
        <p:txBody>
          <a:bodyPr/>
          <a:lstStyle/>
          <a:p>
            <a:fld id="{B491CF9B-7C64-4AC8-AEBF-3F51CD58B241}" type="datetime1">
              <a:rPr lang="zh-CN" altLang="en-US" smtClean="0">
                <a:solidFill>
                  <a:srgbClr val="FFFFFF"/>
                </a:solidFill>
              </a:rPr>
              <a:t>2022-01-28</a:t>
            </a:fld>
            <a:endParaRPr lang="zh-CN" altLang="en-US" dirty="0">
              <a:solidFill>
                <a:srgbClr val="FFFFFF"/>
              </a:solidFill>
            </a:endParaRPr>
          </a:p>
        </p:txBody>
      </p:sp>
      <p:sp>
        <p:nvSpPr>
          <p:cNvPr id="10" name="灯片编号占位符 9"/>
          <p:cNvSpPr>
            <a:spLocks noGrp="1"/>
          </p:cNvSpPr>
          <p:nvPr>
            <p:ph type="sldNum" sz="quarter" idx="11"/>
          </p:nvPr>
        </p:nvSpPr>
        <p:spPr/>
        <p:txBody>
          <a:bodyPr/>
          <a:lstStyle/>
          <a:p>
            <a:fld id="{82C2210E-7580-4BB3-875E-98C1E92AB03C}" type="slidenum">
              <a:rPr lang="zh-CN" altLang="en-US" smtClean="0">
                <a:solidFill>
                  <a:srgbClr val="FFFFFF"/>
                </a:solidFill>
              </a:rPr>
              <a:pPr/>
              <a:t>‹#›</a:t>
            </a:fld>
            <a:endParaRPr lang="zh-CN" altLang="en-US">
              <a:solidFill>
                <a:srgbClr val="FFFFFF"/>
              </a:solidFill>
            </a:endParaRPr>
          </a:p>
        </p:txBody>
      </p:sp>
      <p:sp>
        <p:nvSpPr>
          <p:cNvPr id="11" name="页脚占位符 10"/>
          <p:cNvSpPr>
            <a:spLocks noGrp="1"/>
          </p:cNvSpPr>
          <p:nvPr>
            <p:ph type="ftr" sz="quarter" idx="12"/>
          </p:nvPr>
        </p:nvSpPr>
        <p:spPr/>
        <p:txBody>
          <a:bodyPr/>
          <a:lstStyle/>
          <a:p>
            <a:r>
              <a:rPr lang="en-US" altLang="zh-CN" smtClean="0">
                <a:solidFill>
                  <a:srgbClr val="FFFFFF"/>
                </a:solidFill>
              </a:rPr>
              <a:t>CEPC Day, IHEP, Beijing</a:t>
            </a:r>
            <a:endParaRPr lang="zh-CN" altLang="en-US">
              <a:solidFill>
                <a:srgbClr val="FFFFFF"/>
              </a:solidFill>
            </a:endParaRPr>
          </a:p>
        </p:txBody>
      </p:sp>
    </p:spTree>
    <p:extLst>
      <p:ext uri="{BB962C8B-B14F-4D97-AF65-F5344CB8AC3E}">
        <p14:creationId xmlns:p14="http://schemas.microsoft.com/office/powerpoint/2010/main" val="239804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5" descr="C:\Users\donglinlang\Desktop\logo_main201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4686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4C311A94-698D-4735-A9DC-14EF4CE0C0F3}"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98616215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66738" y="755650"/>
            <a:ext cx="8001000" cy="3911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dt" sz="half" idx="10"/>
          </p:nvPr>
        </p:nvSpPr>
        <p:spPr>
          <a:ln/>
        </p:spPr>
        <p:txBody>
          <a:bodyPr/>
          <a:lstStyle>
            <a:lvl1pPr>
              <a:defRPr/>
            </a:lvl1pPr>
          </a:lstStyle>
          <a:p>
            <a:pPr>
              <a:defRPr/>
            </a:pPr>
            <a:fld id="{B52144FE-884E-4532-A328-E36A87CD6C44}"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0665090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DA79518C-B2AD-4214-8D5C-97A1AC94ABDB}"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4971834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365F1BCE-7374-4848-A752-772CCD684AB7}"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3567768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03660"/>
            <a:ext cx="8229600" cy="339447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8"/>
          <p:cNvSpPr>
            <a:spLocks noGrp="1"/>
          </p:cNvSpPr>
          <p:nvPr>
            <p:ph type="dt" sz="half" idx="10"/>
          </p:nvPr>
        </p:nvSpPr>
        <p:spPr>
          <a:xfrm>
            <a:off x="0" y="4865232"/>
            <a:ext cx="3929058" cy="273844"/>
          </a:xfrm>
        </p:spPr>
        <p:txBody>
          <a:bodyPr/>
          <a:lstStyle/>
          <a:p>
            <a:fld id="{52E3B243-6FFC-4088-96F5-DBFAA1EE1ADE}" type="datetime1">
              <a:rPr lang="zh-CN" altLang="en-US" smtClean="0"/>
              <a:t>2022-01-28</a:t>
            </a:fld>
            <a:endParaRPr lang="zh-CN" altLang="en-US" dirty="0"/>
          </a:p>
        </p:txBody>
      </p:sp>
      <p:sp>
        <p:nvSpPr>
          <p:cNvPr id="10" name="灯片编号占位符 9"/>
          <p:cNvSpPr>
            <a:spLocks noGrp="1"/>
          </p:cNvSpPr>
          <p:nvPr>
            <p:ph type="sldNum" sz="quarter" idx="11"/>
          </p:nvPr>
        </p:nvSpPr>
        <p:spPr/>
        <p:txBody>
          <a:bodyPr/>
          <a:lstStyle/>
          <a:p>
            <a:fld id="{82C2210E-7580-4BB3-875E-98C1E92AB03C}" type="slidenum">
              <a:rPr lang="zh-CN" altLang="en-US" smtClean="0"/>
              <a:pPr/>
              <a:t>‹#›</a:t>
            </a:fld>
            <a:endParaRPr lang="zh-CN" altLang="en-US"/>
          </a:p>
        </p:txBody>
      </p:sp>
      <p:sp>
        <p:nvSpPr>
          <p:cNvPr id="11" name="页脚占位符 10"/>
          <p:cNvSpPr>
            <a:spLocks noGrp="1"/>
          </p:cNvSpPr>
          <p:nvPr>
            <p:ph type="ftr" sz="quarter" idx="12"/>
          </p:nvPr>
        </p:nvSpPr>
        <p:spPr/>
        <p:txBody>
          <a:bodyPr/>
          <a:lstStyle/>
          <a:p>
            <a:r>
              <a:rPr lang="en-US" altLang="zh-CN" smtClean="0"/>
              <a:t>CEPC Day, IHEP, Beijing</a:t>
            </a:r>
            <a:endParaRPr lang="zh-CN" altLang="en-US"/>
          </a:p>
        </p:txBody>
      </p:sp>
    </p:spTree>
    <p:extLst>
      <p:ext uri="{BB962C8B-B14F-4D97-AF65-F5344CB8AC3E}">
        <p14:creationId xmlns:p14="http://schemas.microsoft.com/office/powerpoint/2010/main" val="480884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66738" y="755650"/>
            <a:ext cx="8001000" cy="3911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dt" sz="half" idx="10"/>
          </p:nvPr>
        </p:nvSpPr>
        <p:spPr>
          <a:ln/>
        </p:spPr>
        <p:txBody>
          <a:bodyPr/>
          <a:lstStyle>
            <a:lvl1pPr>
              <a:defRPr/>
            </a:lvl1pPr>
          </a:lstStyle>
          <a:p>
            <a:pPr>
              <a:defRPr/>
            </a:pPr>
            <a:fld id="{3813A30C-DC28-43BA-A3BC-A217A8859F9D}"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1896865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BC4A45AD-8706-4CE6-8DD7-39D3EB13249D}"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24766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2"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3C942BE2-770B-402F-AF9F-2396EBB03DF9}" type="datetime1">
              <a:rPr lang="zh-CN" altLang="en-US" smtClean="0">
                <a:solidFill>
                  <a:srgbClr val="000000"/>
                </a:solidFill>
              </a:rPr>
              <a:t>2022-01-28</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135600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9" y="755656"/>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E95BA250-06E1-4A64-A604-5E574600C415}" type="datetime1">
              <a:rPr lang="zh-CN" altLang="en-US" smtClean="0">
                <a:solidFill>
                  <a:srgbClr val="000000"/>
                </a:solidFill>
              </a:rPr>
              <a:t>2022-01-28</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Tree>
    <p:extLst>
      <p:ext uri="{BB962C8B-B14F-4D97-AF65-F5344CB8AC3E}">
        <p14:creationId xmlns:p14="http://schemas.microsoft.com/office/powerpoint/2010/main" val="239888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D5A595D0-6C0A-4689-839A-1773850F0CB6}" type="datetime1">
              <a:rPr lang="zh-CN" altLang="en-US" smtClean="0">
                <a:solidFill>
                  <a:srgbClr val="000000"/>
                </a:solidFill>
              </a:rPr>
              <a:t>2022-01-28</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 Day, IHEP, Beijing</a:t>
            </a:r>
            <a:endParaRPr lang="en-US">
              <a:solidFill>
                <a:srgbClr val="000000"/>
              </a:solidFill>
            </a:endParaRPr>
          </a:p>
        </p:txBody>
      </p:sp>
      <p:sp>
        <p:nvSpPr>
          <p:cNvPr id="6"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51819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4"/>
            <a:ext cx="9144000" cy="5143500"/>
          </a:xfrm>
          <a:prstGeom prst="rect">
            <a:avLst/>
          </a:prstGeom>
        </p:spPr>
      </p:pic>
      <p:sp>
        <p:nvSpPr>
          <p:cNvPr id="155650" name="Rectangle 2"/>
          <p:cNvSpPr>
            <a:spLocks noGrp="1" noChangeArrowheads="1"/>
          </p:cNvSpPr>
          <p:nvPr>
            <p:ph type="ctrTitle"/>
          </p:nvPr>
        </p:nvSpPr>
        <p:spPr>
          <a:xfrm>
            <a:off x="685800" y="1597824"/>
            <a:ext cx="7772400" cy="1102519"/>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3AB525CF-EA6D-43A4-939A-9B0BDBA9C875}" type="datetime1">
              <a:rPr lang="zh-CN" altLang="en-US" smtClean="0">
                <a:solidFill>
                  <a:srgbClr val="FFFFFF"/>
                </a:solidFill>
              </a:rPr>
              <a:t>2022-01-28</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 Day, IHEP, Beijing</a:t>
            </a:r>
            <a:endParaRPr lang="en-US" altLang="zh-CN">
              <a:solidFill>
                <a:srgbClr val="FFFFFF"/>
              </a:solidFill>
            </a:endParaRPr>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81614033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9" y="1314454"/>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8"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498FCAED-86DD-4940-A526-84DD4D5F1B1A}" type="datetime1">
              <a:rPr lang="zh-CN" altLang="en-US" b="0" smtClean="0">
                <a:solidFill>
                  <a:srgbClr val="000000"/>
                </a:solidFill>
                <a:latin typeface="Arial" panose="020B0604020202020204" pitchFamily="34" charset="0"/>
                <a:ea typeface="宋体"/>
              </a:rPr>
              <a:t>2022-01-28</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71" y="358383"/>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2"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 Day, IHEP, Beijing</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71"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8462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55" r:id="rId4"/>
    <p:sldLayoutId id="2147483968" r:id="rId5"/>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7" name="AutoShape 4"/>
          <p:cNvSpPr>
            <a:spLocks/>
          </p:cNvSpPr>
          <p:nvPr/>
        </p:nvSpPr>
        <p:spPr bwMode="auto">
          <a:xfrm>
            <a:off x="609602"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6FD87B7A-083E-4EF8-9E2D-A4939D1BE871}" type="datetime1">
              <a:rPr lang="zh-CN" altLang="en-US" b="0" smtClean="0">
                <a:solidFill>
                  <a:srgbClr val="000000"/>
                </a:solidFill>
                <a:latin typeface="Arial" panose="020B0604020202020204" pitchFamily="34" charset="0"/>
                <a:ea typeface="宋体"/>
              </a:rPr>
              <a:t>2022-01-28</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65"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smtClean="0">
                <a:solidFill>
                  <a:srgbClr val="000000"/>
                </a:solidFill>
                <a:latin typeface="Arial Black" panose="020B0A04020102020204" pitchFamily="34" charset="0"/>
              </a:rPr>
              <a:t>      </a:t>
            </a:r>
            <a:endParaRPr lang="en-US" sz="1400" b="0" smtClean="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 Day, IHEP, Beijing</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0" y="226219"/>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3583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iming>
    <p:tnLst>
      <p:par>
        <p:cTn id="1" dur="indefinite" restart="never" nodeType="tmRoot"/>
      </p:par>
    </p:tnLst>
  </p:timing>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9" y="1314454"/>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8"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F98F0FDC-66BE-436B-A93E-9D3BCDC7D2EA}" type="datetime1">
              <a:rPr lang="zh-CN" altLang="en-US" b="0" smtClean="0">
                <a:solidFill>
                  <a:srgbClr val="000000"/>
                </a:solidFill>
                <a:latin typeface="Arial" panose="020B0604020202020204" pitchFamily="34" charset="0"/>
                <a:ea typeface="宋体"/>
              </a:rPr>
              <a:t>2022-01-28</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71" y="358383"/>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2"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 Day, IHEP, Beijing</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1"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71508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40319"/>
            <a:ext cx="7139136"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57200" y="1200155"/>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457200" y="468392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71BD4C3A-37F6-46EE-AF7D-69ABFC3F0405}" type="datetime1">
              <a:rPr lang="zh-CN" altLang="en-US" smtClean="0">
                <a:solidFill>
                  <a:srgbClr val="FFFFFF"/>
                </a:solidFill>
              </a:rPr>
              <a:t>2022-01-28</a:t>
            </a:fld>
            <a:endParaRPr lang="en-US" altLang="zh-CN">
              <a:solidFill>
                <a:srgbClr val="FFFFFF"/>
              </a:solidFill>
            </a:endParaRPr>
          </a:p>
        </p:txBody>
      </p:sp>
      <p:sp>
        <p:nvSpPr>
          <p:cNvPr id="153605" name="Rectangle 5"/>
          <p:cNvSpPr>
            <a:spLocks noGrp="1" noChangeArrowheads="1"/>
          </p:cNvSpPr>
          <p:nvPr>
            <p:ph type="ftr" sz="quarter" idx="3"/>
          </p:nvPr>
        </p:nvSpPr>
        <p:spPr bwMode="auto">
          <a:xfrm>
            <a:off x="3124202" y="4683922"/>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r>
              <a:rPr lang="en-US" altLang="zh-CN" smtClean="0">
                <a:solidFill>
                  <a:srgbClr val="FFFFFF"/>
                </a:solidFill>
              </a:rPr>
              <a:t>CEPC Day, IHEP, Beijing</a:t>
            </a:r>
            <a:endParaRPr lang="en-US" altLang="zh-CN">
              <a:solidFill>
                <a:srgbClr val="FFFFFF"/>
              </a:solidFill>
            </a:endParaRPr>
          </a:p>
        </p:txBody>
      </p:sp>
      <p:pic>
        <p:nvPicPr>
          <p:cNvPr id="9" name="图片 8" descr="高能所.jpg"/>
          <p:cNvPicPr>
            <a:picLocks noChangeAspect="1"/>
          </p:cNvPicPr>
          <p:nvPr/>
        </p:nvPicPr>
        <p:blipFill>
          <a:blip r:embed="rId13" cstate="print"/>
          <a:srcRect t="46505" r="42913"/>
          <a:stretch>
            <a:fillRect/>
          </a:stretch>
        </p:blipFill>
        <p:spPr>
          <a:xfrm>
            <a:off x="1" y="0"/>
            <a:ext cx="1619672" cy="853733"/>
          </a:xfrm>
          <a:prstGeom prst="rect">
            <a:avLst/>
          </a:prstGeom>
        </p:spPr>
      </p:pic>
      <p:sp>
        <p:nvSpPr>
          <p:cNvPr id="10" name="矩形 9"/>
          <p:cNvSpPr/>
          <p:nvPr/>
        </p:nvSpPr>
        <p:spPr bwMode="auto">
          <a:xfrm>
            <a:off x="0" y="5002020"/>
            <a:ext cx="9144000" cy="646331"/>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endParaRPr lang="zh-CN" altLang="en-US" sz="3600">
              <a:solidFill>
                <a:srgbClr val="FFFFFF"/>
              </a:solidFill>
            </a:endParaRPr>
          </a:p>
        </p:txBody>
      </p:sp>
    </p:spTree>
    <p:extLst>
      <p:ext uri="{BB962C8B-B14F-4D97-AF65-F5344CB8AC3E}">
        <p14:creationId xmlns:p14="http://schemas.microsoft.com/office/powerpoint/2010/main" val="396416615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split orient="vert"/>
  </p:transition>
  <p:hf sldNum="0" hdr="0"/>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endParaRPr lang="zh-CN" altLang="en-US"/>
          </a:p>
        </p:txBody>
      </p:sp>
      <p:sp>
        <p:nvSpPr>
          <p:cNvPr id="153604" name="Rectangle 4"/>
          <p:cNvSpPr>
            <a:spLocks noGrp="1" noChangeArrowheads="1"/>
          </p:cNvSpPr>
          <p:nvPr>
            <p:ph type="dt" sz="half" idx="2"/>
          </p:nvPr>
        </p:nvSpPr>
        <p:spPr bwMode="auto">
          <a:xfrm>
            <a:off x="457200" y="468392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ea typeface="宋体" pitchFamily="2" charset="-122"/>
              </a:defRPr>
            </a:lvl1pPr>
          </a:lstStyle>
          <a:p>
            <a:pPr>
              <a:defRPr/>
            </a:pPr>
            <a:fld id="{73A828B8-4941-471F-88C0-6B369833EB60}" type="datetime1">
              <a:rPr lang="zh-CN" altLang="en-US" b="0" smtClean="0">
                <a:solidFill>
                  <a:srgbClr val="000000"/>
                </a:solidFill>
              </a:rPr>
              <a:t>2022-01-28</a:t>
            </a:fld>
            <a:endParaRPr lang="en-US" altLang="zh-CN" b="0">
              <a:solidFill>
                <a:srgbClr val="000000"/>
              </a:solidFill>
            </a:endParaRPr>
          </a:p>
        </p:txBody>
      </p:sp>
      <p:pic>
        <p:nvPicPr>
          <p:cNvPr id="1028" name="图片 8" descr="高能所.jpg"/>
          <p:cNvPicPr>
            <a:picLocks noChangeAspect="1"/>
          </p:cNvPicPr>
          <p:nvPr/>
        </p:nvPicPr>
        <p:blipFill>
          <a:blip r:embed="rId4" cstate="print">
            <a:extLst>
              <a:ext uri="{28A0092B-C50C-407E-A947-70E740481C1C}">
                <a14:useLocalDpi xmlns:a14="http://schemas.microsoft.com/office/drawing/2010/main" val="0"/>
              </a:ext>
            </a:extLst>
          </a:blip>
          <a:srcRect t="46506" r="42912"/>
          <a:stretch>
            <a:fillRect/>
          </a:stretch>
        </p:blipFill>
        <p:spPr bwMode="auto">
          <a:xfrm>
            <a:off x="0" y="0"/>
            <a:ext cx="161925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矩形 9"/>
          <p:cNvSpPr>
            <a:spLocks noChangeArrowheads="1"/>
          </p:cNvSpPr>
          <p:nvPr/>
        </p:nvSpPr>
        <p:spPr bwMode="auto">
          <a:xfrm>
            <a:off x="0" y="5001816"/>
            <a:ext cx="9144000" cy="646331"/>
          </a:xfrm>
          <a:prstGeom prst="rect">
            <a:avLst/>
          </a:prstGeom>
          <a:solidFill>
            <a:srgbClr val="C3C3EB"/>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1588"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sz="3600">
              <a:solidFill>
                <a:srgbClr val="FFFFFF"/>
              </a:solidFill>
              <a:latin typeface="Times New Roman" pitchFamily="18" charset="0"/>
              <a:ea typeface="华文中宋" pitchFamily="2" charset="-122"/>
            </a:endParaRPr>
          </a:p>
        </p:txBody>
      </p:sp>
      <p:cxnSp>
        <p:nvCxnSpPr>
          <p:cNvPr id="9" name="直接连接符 8"/>
          <p:cNvCxnSpPr/>
          <p:nvPr/>
        </p:nvCxnSpPr>
        <p:spPr bwMode="auto">
          <a:xfrm>
            <a:off x="1066800" y="857251"/>
            <a:ext cx="8077200" cy="0"/>
          </a:xfrm>
          <a:prstGeom prst="line">
            <a:avLst/>
          </a:prstGeom>
          <a:solidFill>
            <a:srgbClr val="FF0000"/>
          </a:solidFill>
          <a:ln w="31750" cap="flat" cmpd="sng" algn="ctr">
            <a:solidFill>
              <a:schemeClr val="bg1">
                <a:lumMod val="75000"/>
              </a:schemeClr>
            </a:solidFill>
            <a:prstDash val="solid"/>
            <a:round/>
            <a:headEnd type="none" w="med" len="med"/>
            <a:tailEnd type="none" w="med" len="med"/>
          </a:ln>
          <a:effectLst>
            <a:outerShdw blurRad="50800" dist="50800" dir="5400000" algn="ctr" rotWithShape="0">
              <a:schemeClr val="bg1"/>
            </a:outerShdw>
          </a:effectLst>
        </p:spPr>
      </p:cxnSp>
      <p:sp>
        <p:nvSpPr>
          <p:cNvPr id="1027" name="Rectangle 2"/>
          <p:cNvSpPr>
            <a:spLocks noGrp="1" noChangeArrowheads="1"/>
          </p:cNvSpPr>
          <p:nvPr>
            <p:ph type="title"/>
          </p:nvPr>
        </p:nvSpPr>
        <p:spPr bwMode="auto">
          <a:xfrm>
            <a:off x="1219201" y="40486"/>
            <a:ext cx="7138988"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1012249257"/>
      </p:ext>
    </p:extLst>
  </p:cSld>
  <p:clrMap bg1="lt1" tx1="dk1" bg2="lt2" tx2="dk2" accent1="accent1" accent2="accent2" accent3="accent3" accent4="accent4" accent5="accent5" accent6="accent6" hlink="hlink" folHlink="folHlink"/>
  <p:sldLayoutIdLst>
    <p:sldLayoutId id="2147483837" r:id="rId1"/>
    <p:sldLayoutId id="2147483838" r:id="rId2"/>
  </p:sldLayoutIdLst>
  <p:transition>
    <p:split orient="vert"/>
  </p:transition>
  <p:hf sldNum="0" hdr="0"/>
  <p:txStyles>
    <p:titleStyle>
      <a:lvl1pPr algn="l" rtl="0" eaLnBrk="0" fontAlgn="base" hangingPunct="0">
        <a:spcBef>
          <a:spcPct val="0"/>
        </a:spcBef>
        <a:spcAft>
          <a:spcPct val="0"/>
        </a:spcAft>
        <a:defRPr lang="zh-CN" altLang="en-US" sz="3200" b="1" dirty="0">
          <a:ln w="19050">
            <a:solidFill>
              <a:schemeClr val="tx2">
                <a:tint val="1000"/>
              </a:schemeClr>
            </a:solidFill>
            <a:prstDash val="solid"/>
          </a:ln>
          <a:solidFill>
            <a:srgbClr val="002060"/>
          </a:solidFill>
          <a:latin typeface="+mj-ea"/>
          <a:ea typeface="+mj-ea"/>
          <a:cs typeface="+mj-cs"/>
        </a:defRPr>
      </a:lvl1pPr>
      <a:lvl2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2pPr>
      <a:lvl3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3pPr>
      <a:lvl4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4pPr>
      <a:lvl5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5pPr>
      <a:lvl6pPr marL="457200" algn="l" rtl="0" eaLnBrk="1" fontAlgn="base" hangingPunct="1">
        <a:spcBef>
          <a:spcPct val="0"/>
        </a:spcBef>
        <a:spcAft>
          <a:spcPct val="0"/>
        </a:spcAft>
        <a:defRPr sz="4000" b="1">
          <a:solidFill>
            <a:srgbClr val="0090F2"/>
          </a:solidFill>
          <a:latin typeface="Arial" charset="0"/>
          <a:ea typeface="黑体" pitchFamily="2" charset="-122"/>
        </a:defRPr>
      </a:lvl6pPr>
      <a:lvl7pPr marL="914400" algn="l" rtl="0" eaLnBrk="1" fontAlgn="base" hangingPunct="1">
        <a:spcBef>
          <a:spcPct val="0"/>
        </a:spcBef>
        <a:spcAft>
          <a:spcPct val="0"/>
        </a:spcAft>
        <a:defRPr sz="4000" b="1">
          <a:solidFill>
            <a:srgbClr val="0090F2"/>
          </a:solidFill>
          <a:latin typeface="Arial" charset="0"/>
          <a:ea typeface="黑体" pitchFamily="2" charset="-122"/>
        </a:defRPr>
      </a:lvl7pPr>
      <a:lvl8pPr marL="1371600" algn="l" rtl="0" eaLnBrk="1" fontAlgn="base" hangingPunct="1">
        <a:spcBef>
          <a:spcPct val="0"/>
        </a:spcBef>
        <a:spcAft>
          <a:spcPct val="0"/>
        </a:spcAft>
        <a:defRPr sz="4000" b="1">
          <a:solidFill>
            <a:srgbClr val="0090F2"/>
          </a:solidFill>
          <a:latin typeface="Arial" charset="0"/>
          <a:ea typeface="黑体" pitchFamily="2" charset="-122"/>
        </a:defRPr>
      </a:lvl8pPr>
      <a:lvl9pPr marL="1828800" algn="l" rtl="0" eaLnBrk="1" fontAlgn="base" hangingPunct="1">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2D2D8A"/>
        </a:buClr>
        <a:buSzPct val="90000"/>
        <a:buFont typeface="Wingdings" pitchFamily="2" charset="2"/>
        <a:buChar char="n"/>
        <a:defRPr sz="2400" b="1">
          <a:solidFill>
            <a:srgbClr val="0070C0"/>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SzPct val="75000"/>
        <a:buFont typeface="Wingdings" pitchFamily="2" charset="2"/>
        <a:buChar char="Ø"/>
        <a:defRPr sz="20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0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eaLnBrk="1" fontAlgn="base" hangingPunct="1">
        <a:spcBef>
          <a:spcPct val="20000"/>
        </a:spcBef>
        <a:spcAft>
          <a:spcPct val="0"/>
        </a:spcAft>
        <a:buChar char="»"/>
        <a:defRPr sz="2800">
          <a:solidFill>
            <a:srgbClr val="003399"/>
          </a:solidFill>
          <a:latin typeface="+mn-lt"/>
          <a:ea typeface="+mn-ea"/>
        </a:defRPr>
      </a:lvl6pPr>
      <a:lvl7pPr marL="2971800" indent="-228600" algn="l" rtl="0" eaLnBrk="1" fontAlgn="base" hangingPunct="1">
        <a:spcBef>
          <a:spcPct val="20000"/>
        </a:spcBef>
        <a:spcAft>
          <a:spcPct val="0"/>
        </a:spcAft>
        <a:buChar char="»"/>
        <a:defRPr sz="2800">
          <a:solidFill>
            <a:srgbClr val="003399"/>
          </a:solidFill>
          <a:latin typeface="+mn-lt"/>
          <a:ea typeface="+mn-ea"/>
        </a:defRPr>
      </a:lvl7pPr>
      <a:lvl8pPr marL="3429000" indent="-228600" algn="l" rtl="0" eaLnBrk="1" fontAlgn="base" hangingPunct="1">
        <a:spcBef>
          <a:spcPct val="20000"/>
        </a:spcBef>
        <a:spcAft>
          <a:spcPct val="0"/>
        </a:spcAft>
        <a:buChar char="»"/>
        <a:defRPr sz="2800">
          <a:solidFill>
            <a:srgbClr val="003399"/>
          </a:solidFill>
          <a:latin typeface="+mn-lt"/>
          <a:ea typeface="+mn-ea"/>
        </a:defRPr>
      </a:lvl8pPr>
      <a:lvl9pPr marL="3886200" indent="-228600" algn="l" rtl="0" eaLnBrk="1" fontAlgn="base" hangingPunct="1">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3"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0033EC4C-6196-48BE-8BCA-8C8494433E79}" type="datetime1">
              <a:rPr lang="zh-CN" altLang="en-US" b="0" smtClean="0">
                <a:solidFill>
                  <a:srgbClr val="000000"/>
                </a:solidFill>
                <a:latin typeface="Arial" panose="020B0604020202020204" pitchFamily="34" charset="0"/>
                <a:ea typeface="宋体"/>
              </a:rPr>
              <a:t>2022-01-28</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66"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 Day, IHEP, Beijing</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71" y="226221"/>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0508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967" r:id="rId4"/>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40314"/>
            <a:ext cx="713913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57200" y="1200152"/>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5988BEB3-EE57-46AF-AB83-6CB6B268CBCB}" type="datetime1">
              <a:rPr lang="zh-CN" altLang="en-US" smtClean="0">
                <a:solidFill>
                  <a:srgbClr val="FFFFFF"/>
                </a:solidFill>
              </a:rPr>
              <a:t>2022-01-28</a:t>
            </a:fld>
            <a:endParaRPr lang="en-US" altLang="zh-CN">
              <a:solidFill>
                <a:srgbClr val="FFFFFF"/>
              </a:solidFill>
            </a:endParaRPr>
          </a:p>
        </p:txBody>
      </p:sp>
      <p:sp>
        <p:nvSpPr>
          <p:cNvPr id="15360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r>
              <a:rPr lang="en-US" altLang="zh-CN" smtClean="0">
                <a:solidFill>
                  <a:srgbClr val="FFFFFF"/>
                </a:solidFill>
              </a:rPr>
              <a:t>CEPC Day, IHEP, Beijing</a:t>
            </a:r>
            <a:endParaRPr lang="en-US" altLang="zh-CN">
              <a:solidFill>
                <a:srgbClr val="FFFFFF"/>
              </a:solidFill>
            </a:endParaRPr>
          </a:p>
        </p:txBody>
      </p:sp>
      <p:pic>
        <p:nvPicPr>
          <p:cNvPr id="9" name="图片 8" descr="高能所.jpg"/>
          <p:cNvPicPr>
            <a:picLocks noChangeAspect="1"/>
          </p:cNvPicPr>
          <p:nvPr/>
        </p:nvPicPr>
        <p:blipFill>
          <a:blip r:embed="rId13" cstate="print"/>
          <a:srcRect t="46505" r="42913"/>
          <a:stretch>
            <a:fillRect/>
          </a:stretch>
        </p:blipFill>
        <p:spPr>
          <a:xfrm>
            <a:off x="1" y="0"/>
            <a:ext cx="1619672" cy="853733"/>
          </a:xfrm>
          <a:prstGeom prst="rect">
            <a:avLst/>
          </a:prstGeom>
        </p:spPr>
      </p:pic>
      <p:sp>
        <p:nvSpPr>
          <p:cNvPr id="10" name="矩形 9"/>
          <p:cNvSpPr/>
          <p:nvPr/>
        </p:nvSpPr>
        <p:spPr bwMode="auto">
          <a:xfrm>
            <a:off x="0" y="5002022"/>
            <a:ext cx="9144000" cy="646331"/>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endParaRPr lang="zh-CN" altLang="en-US" sz="3600">
              <a:solidFill>
                <a:srgbClr val="FFFFFF"/>
              </a:solidFill>
            </a:endParaRPr>
          </a:p>
        </p:txBody>
      </p:sp>
    </p:spTree>
    <p:extLst>
      <p:ext uri="{BB962C8B-B14F-4D97-AF65-F5344CB8AC3E}">
        <p14:creationId xmlns:p14="http://schemas.microsoft.com/office/powerpoint/2010/main" val="121046433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split orient="vert"/>
  </p:transition>
  <p:hf sldNum="0" hdr="0"/>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3"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eaLnBrk="0" fontAlgn="base" hangingPunct="0">
              <a:spcBef>
                <a:spcPct val="0"/>
              </a:spcBef>
              <a:spcAft>
                <a:spcPct val="0"/>
              </a:spcAft>
            </a:pPr>
            <a:endParaRPr lang="zh-CN" altLang="en-US" sz="1800">
              <a:solidFill>
                <a:srgbClr val="000000"/>
              </a:solidFill>
              <a:latin typeface="Arial" panose="020B0604020202020204" pitchFamily="34" charset="0"/>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sz="1800">
              <a:solidFill>
                <a:srgbClr val="000000"/>
              </a:solidFill>
              <a:latin typeface="Arial" panose="020B0604020202020204" pitchFamily="34" charset="0"/>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fld id="{28685CC0-C678-4320-82F1-7D9EA6E2ED29}" type="datetime1">
              <a:rPr lang="zh-CN" altLang="en-US" smtClean="0">
                <a:solidFill>
                  <a:srgbClr val="000000"/>
                </a:solidFill>
                <a:latin typeface="Arial" panose="020B0604020202020204" pitchFamily="34" charset="0"/>
              </a:rPr>
              <a:t>2022-01-28</a:t>
            </a:fld>
            <a:endParaRPr lang="en-US">
              <a:solidFill>
                <a:srgbClr val="000000"/>
              </a:solidFill>
              <a:latin typeface="Arial" panose="020B0604020202020204" pitchFamily="34" charset="0"/>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B831B966-AF75-41A4-BC03-16B646C9F413}" type="slidenum">
              <a:rPr lang="en-US">
                <a:solidFill>
                  <a:srgbClr val="000000"/>
                </a:solidFill>
                <a:latin typeface="Arial" panose="020B0604020202020204" pitchFamily="34" charset="0"/>
              </a:rPr>
              <a:pPr fontAlgn="base">
                <a:spcBef>
                  <a:spcPct val="0"/>
                </a:spcBef>
                <a:spcAft>
                  <a:spcPct val="0"/>
                </a:spcAft>
                <a:defRPr/>
              </a:pPr>
              <a:t>‹#›</a:t>
            </a:fld>
            <a:endParaRPr lang="en-US">
              <a:solidFill>
                <a:srgbClr val="000000"/>
              </a:solidFill>
              <a:latin typeface="Arial" panose="020B0604020202020204" pitchFamily="34" charset="0"/>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1000" kern="10">
                <a:solidFill>
                  <a:srgbClr val="000000"/>
                </a:solidFill>
                <a:latin typeface="宋体" panose="02010600030101010101" pitchFamily="2" charset="-122"/>
              </a:rPr>
              <a:t> </a:t>
            </a:r>
          </a:p>
        </p:txBody>
      </p:sp>
      <p:sp>
        <p:nvSpPr>
          <p:cNvPr id="1033" name="Text Box 14"/>
          <p:cNvSpPr txBox="1">
            <a:spLocks noChangeArrowheads="1"/>
          </p:cNvSpPr>
          <p:nvPr/>
        </p:nvSpPr>
        <p:spPr bwMode="auto">
          <a:xfrm>
            <a:off x="6659566"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defRPr/>
            </a:pPr>
            <a:r>
              <a:rPr lang="en-US" sz="1400">
                <a:solidFill>
                  <a:srgbClr val="000000"/>
                </a:solidFill>
                <a:latin typeface="Arial Black" panose="020B0A04020102020204" pitchFamily="34" charset="0"/>
              </a:rPr>
              <a:t>      </a:t>
            </a:r>
            <a:endParaRPr lang="en-US" sz="140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r>
              <a:rPr lang="en-US" altLang="zh-CN" smtClean="0">
                <a:solidFill>
                  <a:srgbClr val="000000"/>
                </a:solidFill>
                <a:latin typeface="Arial" panose="020B0604020202020204" pitchFamily="34" charset="0"/>
              </a:rPr>
              <a:t>CEPC Day, IHEP, Beijing</a:t>
            </a:r>
            <a:endParaRPr lang="en-US">
              <a:solidFill>
                <a:srgbClr val="000000"/>
              </a:solidFill>
              <a:latin typeface="Arial" panose="020B0604020202020204" pitchFamily="34" charset="0"/>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1" y="226221"/>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50584"/>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9" y="1314454"/>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8"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1BEC1CDD-40A0-40CF-B515-8FF579BF4AE2}" type="datetime1">
              <a:rPr lang="zh-CN" altLang="en-US" b="0" smtClean="0">
                <a:solidFill>
                  <a:srgbClr val="000000"/>
                </a:solidFill>
                <a:latin typeface="Arial" panose="020B0604020202020204" pitchFamily="34" charset="0"/>
                <a:ea typeface="宋体"/>
              </a:rPr>
              <a:t>2022-01-28</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71" y="358383"/>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2"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 Day, IHEP, Beijing</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071"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56806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7" name="AutoShape 4"/>
          <p:cNvSpPr>
            <a:spLocks/>
          </p:cNvSpPr>
          <p:nvPr/>
        </p:nvSpPr>
        <p:spPr bwMode="auto">
          <a:xfrm>
            <a:off x="609602"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DC16F6C7-5DAC-43E6-8AF6-8061A32C7374}" type="datetime1">
              <a:rPr lang="zh-CN" altLang="en-US" b="0" smtClean="0">
                <a:solidFill>
                  <a:srgbClr val="000000"/>
                </a:solidFill>
                <a:latin typeface="Arial" panose="020B0604020202020204" pitchFamily="34" charset="0"/>
                <a:ea typeface="宋体"/>
              </a:rPr>
              <a:t>2022-01-28</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65"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smtClean="0">
                <a:solidFill>
                  <a:srgbClr val="000000"/>
                </a:solidFill>
                <a:latin typeface="Arial Black" panose="020B0A04020102020204" pitchFamily="34" charset="0"/>
              </a:rPr>
              <a:t>      </a:t>
            </a:r>
            <a:endParaRPr lang="en-US" sz="1400" b="0" smtClean="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 Day, IHEP, Beijing</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0" y="226219"/>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18763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Lst>
  <p:timing>
    <p:tnLst>
      <p:par>
        <p:cTn id="1" dur="indefinite" restart="never" nodeType="tmRoot"/>
      </p:par>
    </p:tnLst>
  </p:timing>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9.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9.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2" Type="http://schemas.openxmlformats.org/officeDocument/2006/relationships/hyperlink" Target="mailto:0.16g/s@2300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95537" y="930994"/>
            <a:ext cx="8496943" cy="1532744"/>
          </a:xfrm>
        </p:spPr>
        <p:txBody>
          <a:bodyPr/>
          <a:lstStyle/>
          <a:p>
            <a:r>
              <a:rPr lang="en-US" altLang="zh-CN" sz="4000" dirty="0" smtClean="0">
                <a:solidFill>
                  <a:srgbClr val="C00000"/>
                </a:solidFill>
                <a:latin typeface="微软雅黑" panose="020B0503020204020204" pitchFamily="34" charset="-122"/>
                <a:ea typeface="微软雅黑" panose="020B0503020204020204" pitchFamily="34" charset="-122"/>
              </a:rPr>
              <a:t>The Cryostat for MDI Superconducting Magnets</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sz="quarter" idx="12"/>
          </p:nvPr>
        </p:nvSpPr>
        <p:spPr>
          <a:xfrm>
            <a:off x="367921" y="3651871"/>
            <a:ext cx="8352928" cy="1080119"/>
          </a:xfrm>
        </p:spPr>
        <p:txBody>
          <a:bodyPr/>
          <a:lstStyle/>
          <a:p>
            <a:r>
              <a:rPr lang="en-US" altLang="zh-CN" sz="2000" dirty="0">
                <a:latin typeface="微软雅黑" panose="020B0503020204020204" pitchFamily="34" charset="-122"/>
                <a:ea typeface="微软雅黑" panose="020B0503020204020204" pitchFamily="34" charset="-122"/>
              </a:rPr>
              <a:t>Cryogenics Group, Accelerator Research Center  </a:t>
            </a:r>
            <a:br>
              <a:rPr lang="en-US" altLang="zh-CN" sz="2000" dirty="0">
                <a:latin typeface="微软雅黑" panose="020B0503020204020204" pitchFamily="34" charset="-122"/>
                <a:ea typeface="微软雅黑" panose="020B0503020204020204" pitchFamily="34" charset="-122"/>
              </a:rPr>
            </a:br>
            <a:r>
              <a:rPr lang="en-US" altLang="zh-CN" sz="2000" dirty="0">
                <a:latin typeface="微软雅黑" panose="020B0503020204020204" pitchFamily="34" charset="-122"/>
                <a:ea typeface="微软雅黑" panose="020B0503020204020204" pitchFamily="34" charset="-122"/>
              </a:rPr>
              <a:t>Institute of High Energy Physics(IHEP)  </a:t>
            </a:r>
            <a:br>
              <a:rPr lang="en-US" altLang="zh-CN" sz="2000" dirty="0">
                <a:latin typeface="微软雅黑" panose="020B0503020204020204" pitchFamily="34" charset="-122"/>
                <a:ea typeface="微软雅黑" panose="020B0503020204020204" pitchFamily="34" charset="-122"/>
              </a:rPr>
            </a:br>
            <a:r>
              <a:rPr lang="en-US" altLang="zh-CN" sz="2000" dirty="0" smtClean="0">
                <a:latin typeface="微软雅黑" panose="020B0503020204020204" pitchFamily="34" charset="-122"/>
                <a:ea typeface="微软雅黑" panose="020B0503020204020204" pitchFamily="34" charset="-122"/>
              </a:rPr>
              <a:t>2022.1.29;  Email</a:t>
            </a:r>
            <a:r>
              <a:rPr lang="en-US" altLang="zh-CN" sz="2000" dirty="0">
                <a:latin typeface="微软雅黑" panose="020B0503020204020204" pitchFamily="34" charset="-122"/>
                <a:ea typeface="微软雅黑" panose="020B0503020204020204" pitchFamily="34" charset="-122"/>
              </a:rPr>
              <a:t>: </a:t>
            </a:r>
            <a:r>
              <a:rPr lang="en-US" altLang="zh-CN" sz="2000" u="sng" dirty="0">
                <a:solidFill>
                  <a:srgbClr val="FF0000"/>
                </a:solidFill>
                <a:latin typeface="微软雅黑" panose="020B0503020204020204" pitchFamily="34" charset="-122"/>
                <a:ea typeface="微软雅黑" panose="020B0503020204020204" pitchFamily="34" charset="-122"/>
              </a:rPr>
              <a:t>xumf@ihep.ac.cn</a:t>
            </a:r>
            <a:endParaRPr lang="zh-CN" altLang="en-US" sz="2000" u="sng" dirty="0">
              <a:solidFill>
                <a:srgbClr val="FF0000"/>
              </a:solidFill>
              <a:latin typeface="微软雅黑" panose="020B0503020204020204" pitchFamily="34" charset="-122"/>
              <a:ea typeface="微软雅黑" panose="020B0503020204020204" pitchFamily="34" charset="-122"/>
            </a:endParaRPr>
          </a:p>
        </p:txBody>
      </p:sp>
      <p:sp>
        <p:nvSpPr>
          <p:cNvPr id="6" name="文本占位符 4">
            <a:extLst>
              <a:ext uri="{FF2B5EF4-FFF2-40B4-BE49-F238E27FC236}">
                <a16:creationId xmlns="" xmlns:a16="http://schemas.microsoft.com/office/drawing/2014/main" id="{449A9E1E-0DC6-459A-9574-54D933A49422}"/>
              </a:ext>
            </a:extLst>
          </p:cNvPr>
          <p:cNvSpPr txBox="1">
            <a:spLocks/>
          </p:cNvSpPr>
          <p:nvPr/>
        </p:nvSpPr>
        <p:spPr bwMode="auto">
          <a:xfrm>
            <a:off x="395536" y="2679763"/>
            <a:ext cx="8424936"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ctr" rtl="0" eaLnBrk="0" fontAlgn="base" hangingPunct="0">
              <a:spcBef>
                <a:spcPct val="20000"/>
              </a:spcBef>
              <a:spcAft>
                <a:spcPct val="0"/>
              </a:spcAft>
              <a:buClr>
                <a:schemeClr val="tx1"/>
              </a:buClr>
              <a:buFont typeface="Wingdings" panose="05000000000000000000" pitchFamily="2" charset="2"/>
              <a:buNone/>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u="sng" dirty="0" err="1">
                <a:solidFill>
                  <a:srgbClr val="FF0000"/>
                </a:solidFill>
                <a:latin typeface="微软雅黑" panose="020B0503020204020204" pitchFamily="34" charset="-122"/>
                <a:ea typeface="微软雅黑" panose="020B0503020204020204" pitchFamily="34" charset="-122"/>
              </a:rPr>
              <a:t>Miaofu</a:t>
            </a:r>
            <a:r>
              <a:rPr lang="en-US" altLang="zh-CN" sz="2000" b="0" u="sng" dirty="0">
                <a:solidFill>
                  <a:srgbClr val="FF0000"/>
                </a:solidFill>
                <a:latin typeface="微软雅黑" panose="020B0503020204020204" pitchFamily="34" charset="-122"/>
                <a:ea typeface="微软雅黑" panose="020B0503020204020204" pitchFamily="34" charset="-122"/>
              </a:rPr>
              <a:t> Xu</a:t>
            </a:r>
            <a:r>
              <a:rPr lang="en-US" altLang="zh-CN" sz="2000" b="0" dirty="0">
                <a:latin typeface="微软雅黑" panose="020B0503020204020204" pitchFamily="34" charset="-122"/>
                <a:ea typeface="微软雅黑" panose="020B0503020204020204" pitchFamily="34" charset="-122"/>
              </a:rPr>
              <a:t>, </a:t>
            </a:r>
            <a:r>
              <a:rPr lang="en-US" altLang="zh-CN" sz="2000" b="0" dirty="0" err="1" smtClean="0">
                <a:latin typeface="微软雅黑" panose="020B0503020204020204" pitchFamily="34" charset="-122"/>
                <a:ea typeface="微软雅黑" panose="020B0503020204020204" pitchFamily="34" charset="-122"/>
              </a:rPr>
              <a:t>Penghui</a:t>
            </a:r>
            <a:r>
              <a:rPr lang="en-US" altLang="zh-CN" sz="2000" b="0" dirty="0" smtClean="0">
                <a:latin typeface="微软雅黑" panose="020B0503020204020204" pitchFamily="34" charset="-122"/>
                <a:ea typeface="微软雅黑" panose="020B0503020204020204" pitchFamily="34" charset="-122"/>
              </a:rPr>
              <a:t> Li, </a:t>
            </a:r>
            <a:r>
              <a:rPr lang="en-US" altLang="zh-CN" sz="2000" b="0" dirty="0" err="1" smtClean="0">
                <a:latin typeface="微软雅黑" panose="020B0503020204020204" pitchFamily="34" charset="-122"/>
                <a:ea typeface="微软雅黑" panose="020B0503020204020204" pitchFamily="34" charset="-122"/>
              </a:rPr>
              <a:t>Zhengze</a:t>
            </a:r>
            <a:r>
              <a:rPr lang="en-US" altLang="zh-CN" sz="2000" b="0" dirty="0" smtClean="0">
                <a:latin typeface="微软雅黑" panose="020B0503020204020204" pitchFamily="34" charset="-122"/>
                <a:ea typeface="微软雅黑" panose="020B0503020204020204" pitchFamily="34" charset="-122"/>
              </a:rPr>
              <a:t> Chang, </a:t>
            </a:r>
            <a:r>
              <a:rPr lang="en-US" altLang="zh-CN" sz="2000" b="0" dirty="0" err="1" smtClean="0">
                <a:latin typeface="微软雅黑" panose="020B0503020204020204" pitchFamily="34" charset="-122"/>
                <a:ea typeface="微软雅黑" panose="020B0503020204020204" pitchFamily="34" charset="-122"/>
              </a:rPr>
              <a:t>Shaopeng</a:t>
            </a:r>
            <a:r>
              <a:rPr lang="en-US" altLang="zh-CN" sz="2000" b="0" dirty="0" smtClean="0">
                <a:latin typeface="微软雅黑" panose="020B0503020204020204" pitchFamily="34" charset="-122"/>
                <a:ea typeface="微软雅黑" panose="020B0503020204020204" pitchFamily="34" charset="-122"/>
              </a:rPr>
              <a:t> Li, </a:t>
            </a:r>
            <a:r>
              <a:rPr lang="en-US" altLang="zh-CN" sz="2000" b="0" dirty="0" err="1" smtClean="0">
                <a:latin typeface="微软雅黑" panose="020B0503020204020204" pitchFamily="34" charset="-122"/>
                <a:ea typeface="微软雅黑" panose="020B0503020204020204" pitchFamily="34" charset="-122"/>
              </a:rPr>
              <a:t>Rui</a:t>
            </a:r>
            <a:r>
              <a:rPr lang="en-US" altLang="zh-CN" sz="2000" b="0" dirty="0" smtClean="0">
                <a:latin typeface="微软雅黑" panose="020B0503020204020204" pitchFamily="34" charset="-122"/>
                <a:ea typeface="微软雅黑" panose="020B0503020204020204" pitchFamily="34" charset="-122"/>
              </a:rPr>
              <a:t> Ge</a:t>
            </a:r>
            <a:endParaRPr lang="zh-CN" altLang="en-US" sz="2000" b="0"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pPr>
              <a:defRPr/>
            </a:pPr>
            <a:fld id="{B68AFC40-EB41-4D58-870C-D0EAF83196BC}" type="datetime1">
              <a:rPr lang="zh-CN" altLang="en-US" smtClean="0"/>
              <a:t>2022-01-28</a:t>
            </a:fld>
            <a:endParaRPr lang="en-US" altLang="zh-CN"/>
          </a:p>
        </p:txBody>
      </p:sp>
      <p:sp>
        <p:nvSpPr>
          <p:cNvPr id="3" name="页脚占位符 2"/>
          <p:cNvSpPr>
            <a:spLocks noGrp="1"/>
          </p:cNvSpPr>
          <p:nvPr>
            <p:ph type="ftr" sz="quarter" idx="11"/>
          </p:nvPr>
        </p:nvSpPr>
        <p:spPr/>
        <p:txBody>
          <a:bodyPr/>
          <a:lstStyle/>
          <a:p>
            <a:pPr>
              <a:defRPr/>
            </a:pPr>
            <a:r>
              <a:rPr lang="en-US" altLang="zh-CN" dirty="0" smtClean="0"/>
              <a:t>CEPC Day, IHEP, Beijing</a:t>
            </a:r>
            <a:endParaRPr lang="en-US" altLang="zh-CN" dirty="0"/>
          </a:p>
        </p:txBody>
      </p:sp>
    </p:spTree>
    <p:extLst>
      <p:ext uri="{BB962C8B-B14F-4D97-AF65-F5344CB8AC3E}">
        <p14:creationId xmlns:p14="http://schemas.microsoft.com/office/powerpoint/2010/main" val="2321839720"/>
      </p:ext>
    </p:extLst>
  </p:cSld>
  <p:clrMapOvr>
    <a:masterClrMapping/>
  </p:clrMapOvr>
  <p:transition advTm="128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07703" y="3449856"/>
            <a:ext cx="1656980" cy="495569"/>
          </a:xfrm>
          <a:prstGeom prst="rect">
            <a:avLst/>
          </a:prstGeom>
          <a:gradFill flip="none" rotWithShape="1">
            <a:gsLst>
              <a:gs pos="0">
                <a:srgbClr val="FFEFD1"/>
              </a:gs>
              <a:gs pos="0">
                <a:srgbClr val="3333FF"/>
              </a:gs>
              <a:gs pos="100000">
                <a:srgbClr val="D1C39F"/>
              </a:gs>
            </a:gsLst>
            <a:lin ang="16200000" scaled="1"/>
            <a:tileRect/>
          </a:gradFill>
          <a:ln>
            <a:solidFill>
              <a:schemeClr val="tx1"/>
            </a:solidFill>
          </a:ln>
        </p:spPr>
        <p:txBody>
          <a:bodyPr wrap="square" rtlCol="0">
            <a:noAutofit/>
          </a:bodyPr>
          <a:lstStyle/>
          <a:p>
            <a:endParaRPr lang="zh-CN" altLang="en-US" sz="1600" dirty="0">
              <a:solidFill>
                <a:schemeClr val="tx1"/>
              </a:solidFill>
            </a:endParaRPr>
          </a:p>
        </p:txBody>
      </p:sp>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The Solution of Cryogenic System</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395536" y="699542"/>
            <a:ext cx="8352928" cy="2246769"/>
          </a:xfrm>
          <a:prstGeom prst="rect">
            <a:avLst/>
          </a:prstGeom>
          <a:noFill/>
        </p:spPr>
        <p:txBody>
          <a:bodyPr wrap="square" rtlCol="0">
            <a:spAutoFit/>
          </a:bodyPr>
          <a:lstStyle/>
          <a:p>
            <a:pPr algn="l" latinLnBrk="1">
              <a:lnSpc>
                <a:spcPts val="2100"/>
              </a:lnSpc>
            </a:pPr>
            <a:r>
              <a:rPr lang="en-US" altLang="zh-CN" sz="1600" dirty="0">
                <a:solidFill>
                  <a:schemeClr val="tx1"/>
                </a:solidFill>
                <a:ea typeface="微软雅黑" pitchFamily="34" charset="-122"/>
                <a:cs typeface="Times New Roman" pitchFamily="18" charset="0"/>
              </a:rPr>
              <a:t>Application cases of large flow forced flow cooling ---- supercritical helium cycle pump: </a:t>
            </a:r>
            <a:r>
              <a:rPr lang="en-US" altLang="zh-CN" sz="1800" dirty="0">
                <a:solidFill>
                  <a:schemeClr val="tx1"/>
                </a:solidFill>
                <a:ea typeface="微软雅黑" pitchFamily="34" charset="-122"/>
                <a:cs typeface="Times New Roman" pitchFamily="18" charset="0"/>
              </a:rPr>
              <a:t> </a:t>
            </a:r>
          </a:p>
          <a:p>
            <a:pPr marL="342900" indent="-342900" algn="l" latinLnBrk="1">
              <a:lnSpc>
                <a:spcPts val="2100"/>
              </a:lnSpc>
              <a:buFont typeface="+mj-lt"/>
              <a:buAutoNum type="arabicPeriod"/>
            </a:pPr>
            <a:r>
              <a:rPr lang="en-US" altLang="zh-CN" sz="1400" b="0" dirty="0" smtClean="0">
                <a:solidFill>
                  <a:schemeClr val="tx1"/>
                </a:solidFill>
                <a:ea typeface="微软雅黑" pitchFamily="34" charset="-122"/>
                <a:cs typeface="Times New Roman" pitchFamily="18" charset="0"/>
              </a:rPr>
              <a:t>The </a:t>
            </a:r>
            <a:r>
              <a:rPr lang="en-US" altLang="zh-CN" sz="1400" b="0" dirty="0">
                <a:solidFill>
                  <a:schemeClr val="tx1"/>
                </a:solidFill>
                <a:ea typeface="微软雅黑" pitchFamily="34" charset="-122"/>
                <a:cs typeface="Times New Roman" pitchFamily="18" charset="0"/>
              </a:rPr>
              <a:t>electron-proton collider </a:t>
            </a:r>
            <a:r>
              <a:rPr lang="en-US" altLang="zh-CN" sz="1400" b="0" dirty="0" smtClean="0">
                <a:solidFill>
                  <a:schemeClr val="tx1"/>
                </a:solidFill>
                <a:ea typeface="微软雅黑" pitchFamily="34" charset="-122"/>
                <a:cs typeface="Times New Roman" pitchFamily="18" charset="0"/>
              </a:rPr>
              <a:t>HERA at </a:t>
            </a:r>
            <a:r>
              <a:rPr lang="en-US" altLang="zh-CN" sz="1400" b="0" dirty="0">
                <a:solidFill>
                  <a:schemeClr val="tx1"/>
                </a:solidFill>
                <a:ea typeface="微软雅黑" pitchFamily="34" charset="-122"/>
                <a:cs typeface="Times New Roman" pitchFamily="18" charset="0"/>
              </a:rPr>
              <a:t>the electron synchrotron laboratory (DESY) in Hamburg, Germany, uses a 45g/s helium circulating </a:t>
            </a:r>
            <a:r>
              <a:rPr lang="en-US" altLang="zh-CN" sz="1400" b="0" dirty="0" smtClean="0">
                <a:solidFill>
                  <a:schemeClr val="tx1"/>
                </a:solidFill>
                <a:ea typeface="微软雅黑" pitchFamily="34" charset="-122"/>
                <a:cs typeface="Times New Roman" pitchFamily="18" charset="0"/>
              </a:rPr>
              <a:t>pump.</a:t>
            </a:r>
            <a:r>
              <a:rPr lang="en-US" altLang="zh-CN" sz="1000" b="0" dirty="0">
                <a:solidFill>
                  <a:schemeClr val="tx1"/>
                </a:solidFill>
                <a:ea typeface="微软雅黑" pitchFamily="34" charset="-122"/>
                <a:cs typeface="Times New Roman" pitchFamily="18" charset="0"/>
              </a:rPr>
              <a:t> </a:t>
            </a:r>
            <a:r>
              <a:rPr lang="zh-CN" altLang="en-US" sz="1000" b="0" dirty="0">
                <a:solidFill>
                  <a:schemeClr val="tx1"/>
                </a:solidFill>
                <a:ea typeface="微软雅黑" panose="020B0503020204020204" pitchFamily="34" charset="-122"/>
                <a:cs typeface="Times New Roman" pitchFamily="18" charset="0"/>
              </a:rPr>
              <a:t>德国汉堡电子同步加速器实验室（</a:t>
            </a:r>
            <a:r>
              <a:rPr lang="en-US" altLang="zh-CN" sz="1000" b="0" dirty="0">
                <a:solidFill>
                  <a:schemeClr val="tx1"/>
                </a:solidFill>
                <a:ea typeface="微软雅黑" panose="020B0503020204020204" pitchFamily="34" charset="-122"/>
                <a:cs typeface="Times New Roman" pitchFamily="18" charset="0"/>
              </a:rPr>
              <a:t>DESY</a:t>
            </a:r>
            <a:r>
              <a:rPr lang="zh-CN" altLang="en-US" sz="1000" b="0" dirty="0">
                <a:solidFill>
                  <a:schemeClr val="tx1"/>
                </a:solidFill>
                <a:ea typeface="微软雅黑" panose="020B0503020204020204" pitchFamily="34" charset="-122"/>
                <a:cs typeface="Times New Roman" pitchFamily="18" charset="0"/>
              </a:rPr>
              <a:t>）</a:t>
            </a:r>
            <a:endParaRPr lang="en-US" altLang="zh-CN" sz="1000" b="0" dirty="0">
              <a:solidFill>
                <a:schemeClr val="tx1"/>
              </a:solidFill>
              <a:ea typeface="微软雅黑" pitchFamily="34" charset="-122"/>
              <a:cs typeface="Times New Roman" pitchFamily="18" charset="0"/>
            </a:endParaRPr>
          </a:p>
          <a:p>
            <a:pPr marL="342900" indent="-342900" algn="l" latinLnBrk="1">
              <a:lnSpc>
                <a:spcPts val="2100"/>
              </a:lnSpc>
              <a:buFont typeface="+mj-lt"/>
              <a:buAutoNum type="arabicPeriod"/>
            </a:pPr>
            <a:r>
              <a:rPr lang="en-US" altLang="zh-CN" sz="1400" b="0" dirty="0">
                <a:solidFill>
                  <a:schemeClr val="tx1"/>
                </a:solidFill>
                <a:ea typeface="微软雅黑" pitchFamily="34" charset="-122"/>
                <a:cs typeface="Times New Roman" pitchFamily="18" charset="0"/>
              </a:rPr>
              <a:t>The Atlas-LHC at CERN in Geneva, Switzerland, uses two 600g/s helium circulation pumps and two 1.2Kg/s helium circulation </a:t>
            </a:r>
            <a:r>
              <a:rPr lang="en-US" altLang="zh-CN" sz="1400" b="0" dirty="0" smtClean="0">
                <a:solidFill>
                  <a:schemeClr val="tx1"/>
                </a:solidFill>
                <a:ea typeface="微软雅黑" pitchFamily="34" charset="-122"/>
                <a:cs typeface="Times New Roman" pitchFamily="18" charset="0"/>
              </a:rPr>
              <a:t>pumps.</a:t>
            </a:r>
            <a:r>
              <a:rPr lang="en-US" altLang="zh-CN" sz="1400" b="0" dirty="0">
                <a:solidFill>
                  <a:schemeClr val="tx1"/>
                </a:solidFill>
                <a:ea typeface="微软雅黑" pitchFamily="34" charset="-122"/>
                <a:cs typeface="Times New Roman" pitchFamily="18" charset="0"/>
              </a:rPr>
              <a:t> </a:t>
            </a:r>
            <a:r>
              <a:rPr lang="zh-CN" altLang="en-US" sz="1000" b="0" dirty="0">
                <a:solidFill>
                  <a:schemeClr val="tx1"/>
                </a:solidFill>
                <a:ea typeface="微软雅黑" panose="020B0503020204020204" pitchFamily="34" charset="-122"/>
                <a:cs typeface="Times New Roman" pitchFamily="18" charset="0"/>
              </a:rPr>
              <a:t>瑞士日内瓦的欧洲联合核子研究中心</a:t>
            </a:r>
            <a:endParaRPr lang="en-US" altLang="zh-CN" sz="1000" b="0" dirty="0">
              <a:solidFill>
                <a:schemeClr val="tx1"/>
              </a:solidFill>
              <a:ea typeface="微软雅黑" pitchFamily="34" charset="-122"/>
              <a:cs typeface="Times New Roman" pitchFamily="18" charset="0"/>
            </a:endParaRPr>
          </a:p>
          <a:p>
            <a:pPr marL="342900" indent="-342900" algn="l" latinLnBrk="1">
              <a:lnSpc>
                <a:spcPts val="2100"/>
              </a:lnSpc>
              <a:buFont typeface="+mj-lt"/>
              <a:buAutoNum type="arabicPeriod"/>
            </a:pPr>
            <a:r>
              <a:rPr lang="en-US" altLang="zh-CN" sz="1400" b="0" dirty="0">
                <a:solidFill>
                  <a:schemeClr val="tx1"/>
                </a:solidFill>
                <a:ea typeface="微软雅黑" pitchFamily="34" charset="-122"/>
                <a:cs typeface="Times New Roman" pitchFamily="18" charset="0"/>
              </a:rPr>
              <a:t>The Superconducting magnet Test Facility at the Atomic Energy Research Institute of </a:t>
            </a:r>
            <a:r>
              <a:rPr lang="en-US" altLang="zh-CN" sz="1400" b="0" dirty="0" smtClean="0">
                <a:solidFill>
                  <a:schemeClr val="tx1"/>
                </a:solidFill>
                <a:ea typeface="微软雅黑" pitchFamily="34" charset="-122"/>
                <a:cs typeface="Times New Roman" pitchFamily="18" charset="0"/>
              </a:rPr>
              <a:t>Japan.</a:t>
            </a:r>
            <a:r>
              <a:rPr lang="zh-CN" altLang="en-US" sz="1000" b="0" dirty="0" smtClean="0">
                <a:solidFill>
                  <a:schemeClr val="tx1"/>
                </a:solidFill>
                <a:ea typeface="微软雅黑" panose="020B0503020204020204" pitchFamily="34" charset="-122"/>
                <a:cs typeface="Times New Roman" pitchFamily="18" charset="0"/>
              </a:rPr>
              <a:t>日本原子能研究所</a:t>
            </a:r>
            <a:endParaRPr lang="en-US" altLang="zh-CN" sz="1000" b="0" dirty="0">
              <a:solidFill>
                <a:schemeClr val="tx1"/>
              </a:solidFill>
              <a:ea typeface="微软雅黑" panose="020B0503020204020204" pitchFamily="34" charset="-122"/>
              <a:cs typeface="Times New Roman" pitchFamily="18" charset="0"/>
            </a:endParaRPr>
          </a:p>
          <a:p>
            <a:pPr marL="342900" indent="-342900" algn="l" latinLnBrk="1">
              <a:lnSpc>
                <a:spcPts val="2100"/>
              </a:lnSpc>
              <a:buFont typeface="+mj-lt"/>
              <a:buAutoNum type="arabicPeriod"/>
            </a:pPr>
            <a:r>
              <a:rPr lang="en-US" altLang="zh-CN" sz="1400" b="0" dirty="0" smtClean="0">
                <a:solidFill>
                  <a:schemeClr val="tx1"/>
                </a:solidFill>
                <a:ea typeface="微软雅黑" pitchFamily="34" charset="-122"/>
                <a:cs typeface="Times New Roman" pitchFamily="18" charset="0"/>
              </a:rPr>
              <a:t>TOSKA </a:t>
            </a:r>
            <a:r>
              <a:rPr lang="en-US" altLang="zh-CN" sz="1400" b="0" dirty="0">
                <a:solidFill>
                  <a:schemeClr val="tx1"/>
                </a:solidFill>
                <a:ea typeface="微软雅黑" pitchFamily="34" charset="-122"/>
                <a:cs typeface="Times New Roman" pitchFamily="18" charset="0"/>
              </a:rPr>
              <a:t>at the Institute of Technical Physics at the Karlsruhe Research Center in </a:t>
            </a:r>
            <a:r>
              <a:rPr lang="en-US" altLang="zh-CN" sz="1400" b="0" dirty="0" smtClean="0">
                <a:solidFill>
                  <a:schemeClr val="tx1"/>
                </a:solidFill>
                <a:ea typeface="微软雅黑" pitchFamily="34" charset="-122"/>
                <a:cs typeface="Times New Roman" pitchFamily="18" charset="0"/>
              </a:rPr>
              <a:t>Germany.</a:t>
            </a:r>
            <a:r>
              <a:rPr lang="zh-CN" altLang="en-US" sz="1000" b="0" dirty="0" smtClean="0">
                <a:solidFill>
                  <a:schemeClr val="tx1"/>
                </a:solidFill>
                <a:ea typeface="微软雅黑" panose="020B0503020204020204" pitchFamily="34" charset="-122"/>
                <a:cs typeface="Times New Roman" pitchFamily="18" charset="0"/>
              </a:rPr>
              <a:t>德国</a:t>
            </a:r>
            <a:r>
              <a:rPr lang="zh-CN" altLang="en-US" sz="1000" b="0" dirty="0">
                <a:solidFill>
                  <a:schemeClr val="tx1"/>
                </a:solidFill>
                <a:ea typeface="微软雅黑" panose="020B0503020204020204" pitchFamily="34" charset="-122"/>
                <a:cs typeface="Times New Roman" pitchFamily="18" charset="0"/>
              </a:rPr>
              <a:t>卡尔斯鲁厄研究中心技术物理研究所</a:t>
            </a:r>
            <a:r>
              <a:rPr lang="en-US" altLang="zh-CN" sz="1000" b="0" dirty="0">
                <a:solidFill>
                  <a:schemeClr val="tx1"/>
                </a:solidFill>
                <a:ea typeface="微软雅黑" panose="020B0503020204020204" pitchFamily="34" charset="-122"/>
                <a:cs typeface="Times New Roman" pitchFamily="18" charset="0"/>
              </a:rPr>
              <a:t> </a:t>
            </a:r>
            <a:endParaRPr lang="zh-CN" altLang="en-US" sz="1000" b="0" dirty="0">
              <a:solidFill>
                <a:schemeClr val="tx1"/>
              </a:solidFill>
              <a:ea typeface="微软雅黑" panose="020B0503020204020204" pitchFamily="34" charset="-122"/>
              <a:cs typeface="Times New Roman" pitchFamily="18" charset="0"/>
            </a:endParaRPr>
          </a:p>
        </p:txBody>
      </p:sp>
      <p:sp>
        <p:nvSpPr>
          <p:cNvPr id="3" name="TextBox 2"/>
          <p:cNvSpPr txBox="1"/>
          <p:nvPr/>
        </p:nvSpPr>
        <p:spPr>
          <a:xfrm>
            <a:off x="2195735" y="2780225"/>
            <a:ext cx="1080120" cy="276999"/>
          </a:xfrm>
          <a:prstGeom prst="rect">
            <a:avLst/>
          </a:prstGeom>
          <a:noFill/>
          <a:ln>
            <a:solidFill>
              <a:schemeClr val="tx1"/>
            </a:solidFill>
          </a:ln>
        </p:spPr>
        <p:txBody>
          <a:bodyPr wrap="square" rtlCol="0">
            <a:spAutoFit/>
          </a:bodyPr>
          <a:lstStyle/>
          <a:p>
            <a:r>
              <a:rPr lang="en-US" altLang="zh-CN" sz="1200" dirty="0" smtClean="0">
                <a:solidFill>
                  <a:schemeClr val="tx1"/>
                </a:solidFill>
              </a:rPr>
              <a:t>Refrigerator</a:t>
            </a:r>
            <a:endParaRPr lang="zh-CN" altLang="en-US" sz="1200" dirty="0">
              <a:solidFill>
                <a:schemeClr val="tx1"/>
              </a:solidFill>
            </a:endParaRPr>
          </a:p>
        </p:txBody>
      </p:sp>
      <p:sp>
        <p:nvSpPr>
          <p:cNvPr id="9" name="流程图: 对照 8"/>
          <p:cNvSpPr/>
          <p:nvPr/>
        </p:nvSpPr>
        <p:spPr bwMode="auto">
          <a:xfrm>
            <a:off x="2987823" y="3189341"/>
            <a:ext cx="144016" cy="162018"/>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1" name="直接连接符 10"/>
          <p:cNvCxnSpPr>
            <a:stCxn id="9" idx="0"/>
          </p:cNvCxnSpPr>
          <p:nvPr/>
        </p:nvCxnSpPr>
        <p:spPr bwMode="auto">
          <a:xfrm flipV="1">
            <a:off x="3059831" y="3065214"/>
            <a:ext cx="0" cy="1241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a:stCxn id="9" idx="2"/>
          </p:cNvCxnSpPr>
          <p:nvPr/>
        </p:nvCxnSpPr>
        <p:spPr bwMode="auto">
          <a:xfrm>
            <a:off x="3059831" y="3351359"/>
            <a:ext cx="0" cy="3969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flipV="1">
            <a:off x="2555776" y="3094177"/>
            <a:ext cx="0" cy="3846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流程图: 对照 29"/>
          <p:cNvSpPr/>
          <p:nvPr/>
        </p:nvSpPr>
        <p:spPr bwMode="auto">
          <a:xfrm rot="5400000">
            <a:off x="1889701" y="3149524"/>
            <a:ext cx="108012" cy="216024"/>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TextBox 30"/>
          <p:cNvSpPr txBox="1"/>
          <p:nvPr/>
        </p:nvSpPr>
        <p:spPr>
          <a:xfrm>
            <a:off x="2195735" y="4083917"/>
            <a:ext cx="1044514" cy="216024"/>
          </a:xfrm>
          <a:prstGeom prst="rect">
            <a:avLst/>
          </a:prstGeom>
          <a:noFill/>
          <a:ln>
            <a:solidFill>
              <a:schemeClr val="tx1"/>
            </a:solidFill>
          </a:ln>
        </p:spPr>
        <p:txBody>
          <a:bodyPr wrap="square" rtlCol="0" anchor="ctr">
            <a:noAutofit/>
          </a:bodyPr>
          <a:lstStyle/>
          <a:p>
            <a:r>
              <a:rPr lang="en-US" altLang="zh-CN" sz="1200" dirty="0" smtClean="0">
                <a:solidFill>
                  <a:schemeClr val="tx1"/>
                </a:solidFill>
                <a:latin typeface="微软雅黑" panose="020B0503020204020204" pitchFamily="34" charset="-122"/>
                <a:ea typeface="微软雅黑" panose="020B0503020204020204" pitchFamily="34" charset="-122"/>
              </a:rPr>
              <a:t>SC Magnet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1929551" y="3683670"/>
            <a:ext cx="914256" cy="276999"/>
          </a:xfrm>
          <a:prstGeom prst="rect">
            <a:avLst/>
          </a:prstGeom>
        </p:spPr>
        <p:txBody>
          <a:bodyPr wrap="square">
            <a:spAutoFit/>
          </a:bodyPr>
          <a:lstStyle/>
          <a:p>
            <a:r>
              <a:rPr lang="en-US" altLang="zh-CN" sz="1200" b="0" dirty="0" err="1" smtClean="0">
                <a:solidFill>
                  <a:schemeClr val="tx1"/>
                </a:solidFill>
                <a:latin typeface="微软雅黑" panose="020B0503020204020204" pitchFamily="34" charset="-122"/>
                <a:ea typeface="微软雅黑" panose="020B0503020204020204" pitchFamily="34" charset="-122"/>
              </a:rPr>
              <a:t>LHe</a:t>
            </a:r>
            <a:endParaRPr lang="zh-CN" altLang="en-US" sz="1200" dirty="0"/>
          </a:p>
        </p:txBody>
      </p:sp>
      <p:cxnSp>
        <p:nvCxnSpPr>
          <p:cNvPr id="34" name="直接连接符 33"/>
          <p:cNvCxnSpPr>
            <a:stCxn id="30" idx="0"/>
          </p:cNvCxnSpPr>
          <p:nvPr/>
        </p:nvCxnSpPr>
        <p:spPr bwMode="auto">
          <a:xfrm>
            <a:off x="2051719" y="3257536"/>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箭头连接符 36"/>
          <p:cNvCxnSpPr/>
          <p:nvPr/>
        </p:nvCxnSpPr>
        <p:spPr bwMode="auto">
          <a:xfrm>
            <a:off x="2267743" y="3257535"/>
            <a:ext cx="0" cy="2558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a:off x="1619671" y="3258587"/>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a:off x="1619671" y="3258587"/>
            <a:ext cx="0" cy="9298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箭头连接符 44"/>
          <p:cNvCxnSpPr>
            <a:stCxn id="31" idx="1"/>
          </p:cNvCxnSpPr>
          <p:nvPr/>
        </p:nvCxnSpPr>
        <p:spPr bwMode="auto">
          <a:xfrm flipH="1">
            <a:off x="1619671" y="4191929"/>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a:stCxn id="31" idx="3"/>
          </p:cNvCxnSpPr>
          <p:nvPr/>
        </p:nvCxnSpPr>
        <p:spPr bwMode="auto">
          <a:xfrm>
            <a:off x="3240249" y="4191929"/>
            <a:ext cx="68367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3923927" y="3742593"/>
            <a:ext cx="0" cy="44585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3059831" y="3748265"/>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p:cNvCxnSpPr/>
          <p:nvPr/>
        </p:nvCxnSpPr>
        <p:spPr bwMode="auto">
          <a:xfrm>
            <a:off x="3203847" y="3748265"/>
            <a:ext cx="36402" cy="39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V="1">
            <a:off x="3240250" y="3697641"/>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a:off x="3294057" y="3697641"/>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flipV="1">
            <a:off x="3347864" y="3693503"/>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3401671" y="3693503"/>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flipV="1">
            <a:off x="3455478" y="3738455"/>
            <a:ext cx="18997" cy="490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箭头连接符 72"/>
          <p:cNvCxnSpPr/>
          <p:nvPr/>
        </p:nvCxnSpPr>
        <p:spPr bwMode="auto">
          <a:xfrm>
            <a:off x="3474735" y="3742593"/>
            <a:ext cx="44919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矩形 83"/>
          <p:cNvSpPr/>
          <p:nvPr/>
        </p:nvSpPr>
        <p:spPr>
          <a:xfrm>
            <a:off x="1168676" y="4443957"/>
            <a:ext cx="3350276" cy="307777"/>
          </a:xfrm>
          <a:prstGeom prst="rect">
            <a:avLst/>
          </a:prstGeom>
          <a:solidFill>
            <a:schemeClr val="accent2">
              <a:lumMod val="20000"/>
              <a:lumOff val="80000"/>
            </a:schemeClr>
          </a:solidFill>
        </p:spPr>
        <p:txBody>
          <a:bodyPr wrap="none">
            <a:spAutoFit/>
          </a:bodyPr>
          <a:lstStyle/>
          <a:p>
            <a:r>
              <a:rPr lang="en-US" altLang="zh-CN" sz="1400" dirty="0" smtClean="0">
                <a:solidFill>
                  <a:schemeClr val="tx1"/>
                </a:solidFill>
                <a:latin typeface="微软雅黑" panose="020B0503020204020204" pitchFamily="34" charset="-122"/>
                <a:ea typeface="微软雅黑" panose="020B0503020204020204" pitchFamily="34" charset="-122"/>
              </a:rPr>
              <a:t>Conventional helium cooling mode</a:t>
            </a:r>
            <a:endParaRPr lang="zh-CN" altLang="en-US" sz="1400" dirty="0">
              <a:solidFill>
                <a:schemeClr val="tx1"/>
              </a:solidFill>
            </a:endParaRPr>
          </a:p>
        </p:txBody>
      </p:sp>
      <p:sp>
        <p:nvSpPr>
          <p:cNvPr id="110" name="TextBox 109"/>
          <p:cNvSpPr txBox="1"/>
          <p:nvPr/>
        </p:nvSpPr>
        <p:spPr>
          <a:xfrm>
            <a:off x="5580111" y="3449857"/>
            <a:ext cx="1656980" cy="495569"/>
          </a:xfrm>
          <a:prstGeom prst="rect">
            <a:avLst/>
          </a:prstGeom>
          <a:gradFill flip="none" rotWithShape="1">
            <a:gsLst>
              <a:gs pos="0">
                <a:srgbClr val="FFEFD1"/>
              </a:gs>
              <a:gs pos="0">
                <a:srgbClr val="3333FF"/>
              </a:gs>
              <a:gs pos="100000">
                <a:srgbClr val="D1C39F"/>
              </a:gs>
            </a:gsLst>
            <a:lin ang="16200000" scaled="1"/>
            <a:tileRect/>
          </a:gradFill>
          <a:ln>
            <a:solidFill>
              <a:schemeClr val="tx1"/>
            </a:solidFill>
          </a:ln>
        </p:spPr>
        <p:txBody>
          <a:bodyPr wrap="square" rtlCol="0">
            <a:noAutofit/>
          </a:bodyPr>
          <a:lstStyle/>
          <a:p>
            <a:endParaRPr lang="zh-CN" altLang="en-US" sz="1600" dirty="0">
              <a:solidFill>
                <a:schemeClr val="tx1"/>
              </a:solidFill>
            </a:endParaRPr>
          </a:p>
        </p:txBody>
      </p:sp>
      <p:sp>
        <p:nvSpPr>
          <p:cNvPr id="111" name="TextBox 110"/>
          <p:cNvSpPr txBox="1"/>
          <p:nvPr/>
        </p:nvSpPr>
        <p:spPr>
          <a:xfrm>
            <a:off x="5868143" y="2780225"/>
            <a:ext cx="1080120" cy="276999"/>
          </a:xfrm>
          <a:prstGeom prst="rect">
            <a:avLst/>
          </a:prstGeom>
          <a:noFill/>
          <a:ln>
            <a:solidFill>
              <a:schemeClr val="tx1"/>
            </a:solidFill>
          </a:ln>
        </p:spPr>
        <p:txBody>
          <a:bodyPr wrap="square" rtlCol="0">
            <a:spAutoFit/>
          </a:bodyPr>
          <a:lstStyle/>
          <a:p>
            <a:r>
              <a:rPr lang="en-US" altLang="zh-CN" sz="1200" dirty="0">
                <a:solidFill>
                  <a:schemeClr val="tx1"/>
                </a:solidFill>
              </a:rPr>
              <a:t>Refrigerator</a:t>
            </a:r>
            <a:endParaRPr lang="zh-CN" altLang="en-US" sz="1200" dirty="0">
              <a:solidFill>
                <a:schemeClr val="tx1"/>
              </a:solidFill>
            </a:endParaRPr>
          </a:p>
        </p:txBody>
      </p:sp>
      <p:sp>
        <p:nvSpPr>
          <p:cNvPr id="112" name="流程图: 对照 111"/>
          <p:cNvSpPr/>
          <p:nvPr/>
        </p:nvSpPr>
        <p:spPr bwMode="auto">
          <a:xfrm>
            <a:off x="6660231" y="3189342"/>
            <a:ext cx="144016" cy="162018"/>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13" name="直接连接符 112"/>
          <p:cNvCxnSpPr>
            <a:stCxn id="112" idx="0"/>
          </p:cNvCxnSpPr>
          <p:nvPr/>
        </p:nvCxnSpPr>
        <p:spPr bwMode="auto">
          <a:xfrm flipV="1">
            <a:off x="6732239" y="3065215"/>
            <a:ext cx="0" cy="1241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接箭头连接符 113"/>
          <p:cNvCxnSpPr>
            <a:stCxn id="112" idx="2"/>
          </p:cNvCxnSpPr>
          <p:nvPr/>
        </p:nvCxnSpPr>
        <p:spPr bwMode="auto">
          <a:xfrm>
            <a:off x="6732239" y="3351360"/>
            <a:ext cx="0" cy="107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接箭头连接符 114"/>
          <p:cNvCxnSpPr/>
          <p:nvPr/>
        </p:nvCxnSpPr>
        <p:spPr bwMode="auto">
          <a:xfrm flipV="1">
            <a:off x="6228183" y="3094177"/>
            <a:ext cx="0" cy="3846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p:cNvSpPr txBox="1"/>
          <p:nvPr/>
        </p:nvSpPr>
        <p:spPr>
          <a:xfrm>
            <a:off x="5868143" y="4083918"/>
            <a:ext cx="1044514" cy="216024"/>
          </a:xfrm>
          <a:prstGeom prst="rect">
            <a:avLst/>
          </a:prstGeom>
          <a:noFill/>
          <a:ln>
            <a:solidFill>
              <a:schemeClr val="tx1"/>
            </a:solidFill>
          </a:ln>
        </p:spPr>
        <p:txBody>
          <a:bodyPr wrap="square" rtlCol="0" anchor="ctr">
            <a:noAutofit/>
          </a:bodyPr>
          <a:lstStyle/>
          <a:p>
            <a:r>
              <a:rPr lang="en-US" altLang="zh-CN" sz="1200" dirty="0">
                <a:solidFill>
                  <a:schemeClr val="tx1"/>
                </a:solidFill>
                <a:latin typeface="微软雅黑" panose="020B0503020204020204" pitchFamily="34" charset="-122"/>
                <a:ea typeface="微软雅黑" panose="020B0503020204020204" pitchFamily="34" charset="-122"/>
              </a:rPr>
              <a:t>SC Magnet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8" name="矩形 117"/>
          <p:cNvSpPr/>
          <p:nvPr/>
        </p:nvSpPr>
        <p:spPr>
          <a:xfrm>
            <a:off x="5292079" y="3444717"/>
            <a:ext cx="914256" cy="276999"/>
          </a:xfrm>
          <a:prstGeom prst="rect">
            <a:avLst/>
          </a:prstGeom>
        </p:spPr>
        <p:txBody>
          <a:bodyPr wrap="square">
            <a:spAutoFit/>
          </a:bodyPr>
          <a:lstStyle/>
          <a:p>
            <a:r>
              <a:rPr lang="en-US" altLang="zh-CN" sz="1200" b="0" dirty="0" err="1" smtClean="0">
                <a:solidFill>
                  <a:schemeClr val="tx1"/>
                </a:solidFill>
                <a:latin typeface="微软雅黑" panose="020B0503020204020204" pitchFamily="34" charset="-122"/>
                <a:ea typeface="微软雅黑" panose="020B0503020204020204" pitchFamily="34" charset="-122"/>
              </a:rPr>
              <a:t>LHe</a:t>
            </a:r>
            <a:endParaRPr lang="zh-CN" altLang="en-US" sz="1200" dirty="0"/>
          </a:p>
        </p:txBody>
      </p:sp>
      <p:cxnSp>
        <p:nvCxnSpPr>
          <p:cNvPr id="121" name="直接连接符 120"/>
          <p:cNvCxnSpPr/>
          <p:nvPr/>
        </p:nvCxnSpPr>
        <p:spPr bwMode="auto">
          <a:xfrm flipV="1">
            <a:off x="5292079" y="3750306"/>
            <a:ext cx="504056"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121"/>
          <p:cNvCxnSpPr/>
          <p:nvPr/>
        </p:nvCxnSpPr>
        <p:spPr bwMode="auto">
          <a:xfrm>
            <a:off x="5292079" y="3751464"/>
            <a:ext cx="0" cy="4369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接箭头连接符 122"/>
          <p:cNvCxnSpPr>
            <a:stCxn id="117" idx="1"/>
          </p:cNvCxnSpPr>
          <p:nvPr/>
        </p:nvCxnSpPr>
        <p:spPr bwMode="auto">
          <a:xfrm flipH="1">
            <a:off x="5292079" y="4191930"/>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连接符 123"/>
          <p:cNvCxnSpPr>
            <a:stCxn id="117" idx="3"/>
          </p:cNvCxnSpPr>
          <p:nvPr/>
        </p:nvCxnSpPr>
        <p:spPr bwMode="auto">
          <a:xfrm>
            <a:off x="6912657" y="4191930"/>
            <a:ext cx="68367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接箭头连接符 124"/>
          <p:cNvCxnSpPr/>
          <p:nvPr/>
        </p:nvCxnSpPr>
        <p:spPr bwMode="auto">
          <a:xfrm>
            <a:off x="7596335" y="3742594"/>
            <a:ext cx="0" cy="44585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接连接符 125"/>
          <p:cNvCxnSpPr/>
          <p:nvPr/>
        </p:nvCxnSpPr>
        <p:spPr bwMode="auto">
          <a:xfrm>
            <a:off x="6516215" y="374826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接连接符 126"/>
          <p:cNvCxnSpPr/>
          <p:nvPr/>
        </p:nvCxnSpPr>
        <p:spPr bwMode="auto">
          <a:xfrm>
            <a:off x="6876255" y="3748266"/>
            <a:ext cx="36402" cy="39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接连接符 127"/>
          <p:cNvCxnSpPr/>
          <p:nvPr/>
        </p:nvCxnSpPr>
        <p:spPr bwMode="auto">
          <a:xfrm flipV="1">
            <a:off x="6912658" y="3697641"/>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连接符 128"/>
          <p:cNvCxnSpPr/>
          <p:nvPr/>
        </p:nvCxnSpPr>
        <p:spPr bwMode="auto">
          <a:xfrm>
            <a:off x="6966465" y="3697641"/>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接连接符 129"/>
          <p:cNvCxnSpPr/>
          <p:nvPr/>
        </p:nvCxnSpPr>
        <p:spPr bwMode="auto">
          <a:xfrm flipV="1">
            <a:off x="7020272" y="3693504"/>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接连接符 130"/>
          <p:cNvCxnSpPr/>
          <p:nvPr/>
        </p:nvCxnSpPr>
        <p:spPr bwMode="auto">
          <a:xfrm>
            <a:off x="7074079" y="3693504"/>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接连接符 131"/>
          <p:cNvCxnSpPr/>
          <p:nvPr/>
        </p:nvCxnSpPr>
        <p:spPr bwMode="auto">
          <a:xfrm flipV="1">
            <a:off x="7127886" y="3738456"/>
            <a:ext cx="18997" cy="490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接箭头连接符 132"/>
          <p:cNvCxnSpPr/>
          <p:nvPr/>
        </p:nvCxnSpPr>
        <p:spPr bwMode="auto">
          <a:xfrm>
            <a:off x="7147143" y="3742593"/>
            <a:ext cx="44919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矩形 133"/>
          <p:cNvSpPr/>
          <p:nvPr/>
        </p:nvSpPr>
        <p:spPr>
          <a:xfrm>
            <a:off x="4884495" y="4443958"/>
            <a:ext cx="3169394" cy="307777"/>
          </a:xfrm>
          <a:prstGeom prst="rect">
            <a:avLst/>
          </a:prstGeom>
          <a:solidFill>
            <a:schemeClr val="accent2">
              <a:lumMod val="20000"/>
              <a:lumOff val="80000"/>
            </a:schemeClr>
          </a:solidFill>
        </p:spPr>
        <p:txBody>
          <a:bodyPr wrap="none">
            <a:spAutoFit/>
          </a:bodyPr>
          <a:lstStyle/>
          <a:p>
            <a:pPr latinLnBrk="1"/>
            <a:r>
              <a:rPr lang="en-US" altLang="zh-CN" sz="1400" dirty="0">
                <a:solidFill>
                  <a:schemeClr val="tx1"/>
                </a:solidFill>
              </a:rPr>
              <a:t>Helium circulation pump cooling mode</a:t>
            </a:r>
          </a:p>
        </p:txBody>
      </p:sp>
      <p:cxnSp>
        <p:nvCxnSpPr>
          <p:cNvPr id="146" name="直接连接符 145"/>
          <p:cNvCxnSpPr/>
          <p:nvPr/>
        </p:nvCxnSpPr>
        <p:spPr bwMode="auto">
          <a:xfrm>
            <a:off x="5796135" y="3752333"/>
            <a:ext cx="36402" cy="39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接连接符 146"/>
          <p:cNvCxnSpPr/>
          <p:nvPr/>
        </p:nvCxnSpPr>
        <p:spPr bwMode="auto">
          <a:xfrm flipV="1">
            <a:off x="5832538" y="3702978"/>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接连接符 147"/>
          <p:cNvCxnSpPr/>
          <p:nvPr/>
        </p:nvCxnSpPr>
        <p:spPr bwMode="auto">
          <a:xfrm>
            <a:off x="5886345" y="3702978"/>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接连接符 148"/>
          <p:cNvCxnSpPr/>
          <p:nvPr/>
        </p:nvCxnSpPr>
        <p:spPr bwMode="auto">
          <a:xfrm flipV="1">
            <a:off x="5940152" y="3698840"/>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接连接符 149"/>
          <p:cNvCxnSpPr/>
          <p:nvPr/>
        </p:nvCxnSpPr>
        <p:spPr bwMode="auto">
          <a:xfrm>
            <a:off x="5993959" y="3698840"/>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接连接符 152"/>
          <p:cNvCxnSpPr/>
          <p:nvPr/>
        </p:nvCxnSpPr>
        <p:spPr bwMode="auto">
          <a:xfrm flipV="1">
            <a:off x="6049930" y="3757136"/>
            <a:ext cx="27504" cy="333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7" name="组合 156"/>
          <p:cNvGrpSpPr/>
          <p:nvPr/>
        </p:nvGrpSpPr>
        <p:grpSpPr>
          <a:xfrm>
            <a:off x="6260821" y="3592355"/>
            <a:ext cx="327402" cy="265326"/>
            <a:chOff x="5975758" y="5180718"/>
            <a:chExt cx="216820" cy="192498"/>
          </a:xfrm>
        </p:grpSpPr>
        <p:sp>
          <p:nvSpPr>
            <p:cNvPr id="155" name="流程图: 联系 154"/>
            <p:cNvSpPr/>
            <p:nvPr/>
          </p:nvSpPr>
          <p:spPr bwMode="auto">
            <a:xfrm>
              <a:off x="5975758" y="5180718"/>
              <a:ext cx="216820" cy="192498"/>
            </a:xfrm>
            <a:prstGeom prst="flowChartConnector">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6" name="等腰三角形 155"/>
            <p:cNvSpPr/>
            <p:nvPr/>
          </p:nvSpPr>
          <p:spPr bwMode="auto">
            <a:xfrm rot="5400000">
              <a:off x="6033532" y="5201536"/>
              <a:ext cx="152589" cy="165502"/>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cxnSp>
        <p:nvCxnSpPr>
          <p:cNvPr id="158" name="直接连接符 157"/>
          <p:cNvCxnSpPr/>
          <p:nvPr/>
        </p:nvCxnSpPr>
        <p:spPr bwMode="auto">
          <a:xfrm flipV="1">
            <a:off x="6077435" y="3749036"/>
            <a:ext cx="222757" cy="242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矩形 161"/>
          <p:cNvSpPr/>
          <p:nvPr/>
        </p:nvSpPr>
        <p:spPr>
          <a:xfrm>
            <a:off x="5523925" y="3822758"/>
            <a:ext cx="1766830" cy="246221"/>
          </a:xfrm>
          <a:prstGeom prst="rect">
            <a:avLst/>
          </a:prstGeom>
        </p:spPr>
        <p:txBody>
          <a:bodyPr wrap="none">
            <a:spAutoFit/>
          </a:bodyPr>
          <a:lstStyle/>
          <a:p>
            <a:r>
              <a:rPr lang="en-US" altLang="zh-CN" sz="1000" dirty="0" smtClean="0">
                <a:solidFill>
                  <a:schemeClr val="tx1"/>
                </a:solidFill>
                <a:latin typeface="微软雅黑" panose="020B0503020204020204" pitchFamily="34" charset="-122"/>
                <a:ea typeface="微软雅黑" panose="020B0503020204020204" pitchFamily="34" charset="-122"/>
              </a:rPr>
              <a:t>helium circulating pump</a:t>
            </a:r>
            <a:endParaRPr lang="zh-CN" altLang="en-US" sz="1000" dirty="0"/>
          </a:p>
        </p:txBody>
      </p:sp>
      <p:sp>
        <p:nvSpPr>
          <p:cNvPr id="4" name="日期占位符 3"/>
          <p:cNvSpPr>
            <a:spLocks noGrp="1"/>
          </p:cNvSpPr>
          <p:nvPr>
            <p:ph type="dt" sz="half" idx="10"/>
          </p:nvPr>
        </p:nvSpPr>
        <p:spPr/>
        <p:txBody>
          <a:bodyPr/>
          <a:lstStyle/>
          <a:p>
            <a:pPr>
              <a:defRPr/>
            </a:pPr>
            <a:fld id="{28827DCE-5B1C-451D-8CEE-4819ABA25ACF}" type="datetime1">
              <a:rPr lang="zh-CN" altLang="en-US" smtClean="0">
                <a:solidFill>
                  <a:srgbClr val="000000"/>
                </a:solidFill>
              </a:rPr>
              <a:t>2022-01-28</a:t>
            </a:fld>
            <a:endParaRPr lang="en-US" dirty="0">
              <a:solidFill>
                <a:srgbClr val="000000"/>
              </a:solidFill>
            </a:endParaRPr>
          </a:p>
        </p:txBody>
      </p:sp>
      <p:sp>
        <p:nvSpPr>
          <p:cNvPr id="5" name="页脚占位符 4"/>
          <p:cNvSpPr>
            <a:spLocks noGrp="1"/>
          </p:cNvSpPr>
          <p:nvPr>
            <p:ph type="ftr" sz="quarter" idx="12"/>
          </p:nvPr>
        </p:nvSpPr>
        <p:spPr/>
        <p:txBody>
          <a:bodyPr/>
          <a:lstStyle/>
          <a:p>
            <a:pPr>
              <a:defRPr/>
            </a:pPr>
            <a:r>
              <a:rPr lang="en-US" altLang="zh-CN" dirty="0"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489606088"/>
      </p:ext>
    </p:extLst>
  </p:cSld>
  <p:clrMapOvr>
    <a:masterClrMapping/>
  </p:clrMapOvr>
  <mc:AlternateContent xmlns:mc="http://schemas.openxmlformats.org/markup-compatibility/2006" xmlns:p14="http://schemas.microsoft.com/office/powerpoint/2010/main">
    <mc:Choice Requires="p14">
      <p:transition spd="slow" p14:dur="2000" advTm="100228"/>
    </mc:Choice>
    <mc:Fallback xmlns="">
      <p:transition spd="slow" advTm="10022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AB294AE5-339D-4619-9314-5E651E506ED5}"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2" y="4786313"/>
            <a:ext cx="4112094" cy="342900"/>
          </a:xfrm>
        </p:spPr>
        <p:txBody>
          <a:bodyPr/>
          <a:lstStyle/>
          <a:p>
            <a:pPr>
              <a:defRPr/>
            </a:pPr>
            <a:r>
              <a:rPr lang="en-US" altLang="zh-CN" smtClean="0">
                <a:solidFill>
                  <a:srgbClr val="000000"/>
                </a:solidFill>
              </a:rPr>
              <a:t>CEPC Day, IHEP, Beijing</a:t>
            </a:r>
            <a:endParaRPr lang="en-US">
              <a:solidFill>
                <a:srgbClr val="000000"/>
              </a:solidFill>
            </a:endParaRPr>
          </a:p>
        </p:txBody>
      </p:sp>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The Solution of Cryogenic System</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3" name="矩形 2"/>
          <p:cNvSpPr/>
          <p:nvPr/>
        </p:nvSpPr>
        <p:spPr>
          <a:xfrm>
            <a:off x="395536" y="771550"/>
            <a:ext cx="8483478" cy="3179332"/>
          </a:xfrm>
          <a:prstGeom prst="rect">
            <a:avLst/>
          </a:prstGeom>
        </p:spPr>
        <p:txBody>
          <a:bodyPr wrap="square">
            <a:spAutoFit/>
          </a:bodyPr>
          <a:lstStyle/>
          <a:p>
            <a:pPr algn="l" latinLnBrk="1">
              <a:lnSpc>
                <a:spcPts val="2200"/>
              </a:lnSpc>
            </a:pPr>
            <a:r>
              <a:rPr lang="en-US" altLang="zh-CN" sz="2000" dirty="0">
                <a:solidFill>
                  <a:schemeClr val="tx1"/>
                </a:solidFill>
              </a:rPr>
              <a:t>Advantages of using a helium circulating pump:  </a:t>
            </a:r>
          </a:p>
          <a:p>
            <a:pPr marL="342900" indent="-342900" algn="l" latinLnBrk="1">
              <a:lnSpc>
                <a:spcPts val="2200"/>
              </a:lnSpc>
              <a:buFont typeface="+mj-lt"/>
              <a:buAutoNum type="arabicPeriod"/>
            </a:pPr>
            <a:r>
              <a:rPr lang="en-US" altLang="zh-CN" sz="1800" b="0" dirty="0">
                <a:solidFill>
                  <a:schemeClr val="tx1"/>
                </a:solidFill>
              </a:rPr>
              <a:t>It can promote the cooling cycle of the magnet and increase the flow rate of the cooling medium to improve the cooling effect of the superconducting magnet, so as to improve the stability of the superconducting </a:t>
            </a:r>
            <a:r>
              <a:rPr lang="en-US" altLang="zh-CN" sz="1800" b="0" dirty="0" smtClean="0">
                <a:solidFill>
                  <a:schemeClr val="tx1"/>
                </a:solidFill>
              </a:rPr>
              <a:t>magnet</a:t>
            </a:r>
            <a:endParaRPr lang="en-US" altLang="zh-CN" sz="1800" b="0" dirty="0">
              <a:solidFill>
                <a:schemeClr val="tx1"/>
              </a:solidFill>
            </a:endParaRPr>
          </a:p>
          <a:p>
            <a:pPr marL="342900" indent="-342900" algn="l" latinLnBrk="1">
              <a:lnSpc>
                <a:spcPts val="2200"/>
              </a:lnSpc>
              <a:buFont typeface="+mj-lt"/>
              <a:buAutoNum type="arabicPeriod"/>
            </a:pPr>
            <a:r>
              <a:rPr lang="en-US" altLang="zh-CN" sz="1800" b="0" dirty="0">
                <a:solidFill>
                  <a:schemeClr val="tx1"/>
                </a:solidFill>
              </a:rPr>
              <a:t>The cooling medium flow rate of the magnet cooling cycle can be easily changed without changing the flow rate of the </a:t>
            </a:r>
            <a:r>
              <a:rPr lang="en-US" altLang="zh-CN" sz="1800" b="0" dirty="0" smtClean="0">
                <a:solidFill>
                  <a:schemeClr val="tx1"/>
                </a:solidFill>
              </a:rPr>
              <a:t>refrigerator. </a:t>
            </a:r>
            <a:r>
              <a:rPr lang="en-US" altLang="zh-CN" sz="1800" b="0" dirty="0">
                <a:solidFill>
                  <a:schemeClr val="tx1"/>
                </a:solidFill>
              </a:rPr>
              <a:t>The thermal disturbance generated in the adjustment process will be absorbed by the liquid helium </a:t>
            </a:r>
            <a:r>
              <a:rPr lang="en-US" altLang="zh-CN" sz="1800" b="0" dirty="0" smtClean="0">
                <a:solidFill>
                  <a:schemeClr val="tx1"/>
                </a:solidFill>
              </a:rPr>
              <a:t>tank, </a:t>
            </a:r>
            <a:r>
              <a:rPr lang="en-US" altLang="zh-CN" sz="1800" b="0" dirty="0">
                <a:solidFill>
                  <a:schemeClr val="tx1"/>
                </a:solidFill>
              </a:rPr>
              <a:t>and then slowly transmitted to the </a:t>
            </a:r>
            <a:r>
              <a:rPr lang="en-US" altLang="zh-CN" sz="1800" b="0" dirty="0" smtClean="0">
                <a:solidFill>
                  <a:schemeClr val="tx1"/>
                </a:solidFill>
              </a:rPr>
              <a:t>refrigerator </a:t>
            </a:r>
            <a:r>
              <a:rPr lang="en-US" altLang="zh-CN" sz="1800" b="0" dirty="0">
                <a:solidFill>
                  <a:schemeClr val="tx1"/>
                </a:solidFill>
              </a:rPr>
              <a:t> </a:t>
            </a:r>
          </a:p>
          <a:p>
            <a:pPr marL="342900" indent="-342900" algn="l" latinLnBrk="1">
              <a:lnSpc>
                <a:spcPts val="2200"/>
              </a:lnSpc>
              <a:buFont typeface="+mj-lt"/>
              <a:buAutoNum type="arabicPeriod"/>
            </a:pPr>
            <a:r>
              <a:rPr lang="en-US" altLang="zh-CN" sz="1800" b="0" dirty="0">
                <a:solidFill>
                  <a:schemeClr val="tx1"/>
                </a:solidFill>
              </a:rPr>
              <a:t>The inlet pressure of the superconducting magnet can be increased to ensure that the outlet cooling medium is still supercritical helium, so as to avoid two-phase flow in the cold channel of the superconducting magnet.   </a:t>
            </a:r>
          </a:p>
        </p:txBody>
      </p:sp>
      <p:sp>
        <p:nvSpPr>
          <p:cNvPr id="5" name="矩形 4"/>
          <p:cNvSpPr/>
          <p:nvPr/>
        </p:nvSpPr>
        <p:spPr>
          <a:xfrm>
            <a:off x="414412" y="4011910"/>
            <a:ext cx="8483478" cy="716671"/>
          </a:xfrm>
          <a:prstGeom prst="rect">
            <a:avLst/>
          </a:prstGeom>
        </p:spPr>
        <p:txBody>
          <a:bodyPr wrap="square">
            <a:spAutoFit/>
          </a:bodyPr>
          <a:lstStyle/>
          <a:p>
            <a:pPr algn="l" latinLnBrk="1">
              <a:lnSpc>
                <a:spcPts val="2200"/>
              </a:lnSpc>
            </a:pPr>
            <a:r>
              <a:rPr lang="en-US" altLang="zh-CN" sz="2000" dirty="0" smtClean="0">
                <a:solidFill>
                  <a:schemeClr val="tx1"/>
                </a:solidFill>
              </a:rPr>
              <a:t>Disadvantages:</a:t>
            </a:r>
            <a:endParaRPr lang="en-US" altLang="zh-CN" sz="2000" dirty="0">
              <a:solidFill>
                <a:schemeClr val="tx1"/>
              </a:solidFill>
            </a:endParaRPr>
          </a:p>
          <a:p>
            <a:pPr algn="l" latinLnBrk="1">
              <a:lnSpc>
                <a:spcPts val="2200"/>
              </a:lnSpc>
            </a:pPr>
            <a:r>
              <a:rPr lang="en-US" altLang="zh-CN" sz="1800" b="0" dirty="0" smtClean="0">
                <a:solidFill>
                  <a:schemeClr val="tx1"/>
                </a:solidFill>
              </a:rPr>
              <a:t>The </a:t>
            </a:r>
            <a:r>
              <a:rPr lang="en-US" altLang="zh-CN" sz="1800" b="0" dirty="0">
                <a:solidFill>
                  <a:schemeClr val="tx1"/>
                </a:solidFill>
              </a:rPr>
              <a:t>inductor helium circulating pump adds to the heat load of the cryogenic system </a:t>
            </a:r>
            <a:r>
              <a:rPr lang="en-US" altLang="zh-CN" sz="1800" b="0" dirty="0" smtClean="0">
                <a:solidFill>
                  <a:schemeClr val="tx1"/>
                </a:solidFill>
              </a:rPr>
              <a:t> </a:t>
            </a:r>
            <a:r>
              <a:rPr lang="en-US" altLang="zh-CN" b="0" dirty="0">
                <a:solidFill>
                  <a:schemeClr val="tx1"/>
                </a:solidFill>
              </a:rPr>
              <a:t> </a:t>
            </a:r>
          </a:p>
        </p:txBody>
      </p:sp>
    </p:spTree>
    <p:extLst>
      <p:ext uri="{BB962C8B-B14F-4D97-AF65-F5344CB8AC3E}">
        <p14:creationId xmlns:p14="http://schemas.microsoft.com/office/powerpoint/2010/main" val="4171515600"/>
      </p:ext>
    </p:extLst>
  </p:cSld>
  <p:clrMapOvr>
    <a:masterClrMapping/>
  </p:clrMapOvr>
  <mc:AlternateContent xmlns:mc="http://schemas.openxmlformats.org/markup-compatibility/2006" xmlns:p14="http://schemas.microsoft.com/office/powerpoint/2010/main">
    <mc:Choice Requires="p14">
      <p:transition spd="slow" p14:dur="2000" advTm="150218"/>
    </mc:Choice>
    <mc:Fallback xmlns="">
      <p:transition spd="slow" advTm="15021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E28CF068-4C8C-4E36-A2EC-E673FB30972C}"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2" y="4786313"/>
            <a:ext cx="3752054" cy="342900"/>
          </a:xfrm>
        </p:spPr>
        <p:txBody>
          <a:bodyPr/>
          <a:lstStyle/>
          <a:p>
            <a:pPr>
              <a:defRPr/>
            </a:pPr>
            <a:r>
              <a:rPr lang="en-US" altLang="zh-CN" smtClean="0">
                <a:solidFill>
                  <a:srgbClr val="000000"/>
                </a:solidFill>
              </a:rPr>
              <a:t>CEPC Day, IHEP, Beijing</a:t>
            </a:r>
            <a:endParaRPr lang="en-US" dirty="0">
              <a:solidFill>
                <a:srgbClr val="000000"/>
              </a:solidFill>
            </a:endParaRPr>
          </a:p>
        </p:txBody>
      </p:sp>
      <p:sp>
        <p:nvSpPr>
          <p:cNvPr id="8" name="标题 1"/>
          <p:cNvSpPr txBox="1">
            <a:spLocks/>
          </p:cNvSpPr>
          <p:nvPr/>
        </p:nvSpPr>
        <p:spPr>
          <a:xfrm>
            <a:off x="2843808" y="123478"/>
            <a:ext cx="6168434"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latinLnBrk="1"/>
            <a:r>
              <a:rPr lang="en-US" altLang="zh-CN" sz="2400" b="0" dirty="0" err="1"/>
              <a:t>Supercooled</a:t>
            </a:r>
            <a:r>
              <a:rPr lang="en-US" altLang="zh-CN" sz="2400" b="0" dirty="0"/>
              <a:t> helium circulation system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7574"/>
            <a:ext cx="890473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758177"/>
      </p:ext>
    </p:extLst>
  </p:cSld>
  <p:clrMapOvr>
    <a:masterClrMapping/>
  </p:clrMapOvr>
  <mc:AlternateContent xmlns:mc="http://schemas.openxmlformats.org/markup-compatibility/2006" xmlns:p14="http://schemas.microsoft.com/office/powerpoint/2010/main">
    <mc:Choice Requires="p14">
      <p:transition spd="slow" p14:dur="2000" advTm="83751"/>
    </mc:Choice>
    <mc:Fallback xmlns="">
      <p:transition spd="slow" advTm="837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668610"/>
            <a:ext cx="2736304" cy="4444856"/>
          </a:xfrm>
          <a:prstGeom prst="rect">
            <a:avLst/>
          </a:prstGeom>
        </p:spPr>
      </p:pic>
      <p:sp>
        <p:nvSpPr>
          <p:cNvPr id="2" name="标题 1"/>
          <p:cNvSpPr>
            <a:spLocks noGrp="1"/>
          </p:cNvSpPr>
          <p:nvPr>
            <p:ph type="title"/>
          </p:nvPr>
        </p:nvSpPr>
        <p:spPr>
          <a:xfrm>
            <a:off x="1149796" y="123478"/>
            <a:ext cx="7886700" cy="348455"/>
          </a:xfrm>
        </p:spPr>
        <p:txBody>
          <a:bodyPr/>
          <a:lstStyle/>
          <a:p>
            <a:r>
              <a:rPr lang="en-US" altLang="zh-CN" b="1" dirty="0" smtClean="0"/>
              <a:t>Technical</a:t>
            </a:r>
            <a:r>
              <a:rPr lang="en-US" altLang="zh-CN" dirty="0"/>
              <a:t> </a:t>
            </a:r>
            <a:r>
              <a:rPr lang="en-US" altLang="zh-CN" b="1" dirty="0" smtClean="0"/>
              <a:t>Reserve</a:t>
            </a:r>
            <a:endParaRPr lang="zh-CN" altLang="en-US" dirty="0"/>
          </a:p>
        </p:txBody>
      </p:sp>
      <p:sp>
        <p:nvSpPr>
          <p:cNvPr id="4" name="日期占位符 3"/>
          <p:cNvSpPr>
            <a:spLocks noGrp="1"/>
          </p:cNvSpPr>
          <p:nvPr>
            <p:ph type="dt" sz="half" idx="10"/>
          </p:nvPr>
        </p:nvSpPr>
        <p:spPr/>
        <p:txBody>
          <a:bodyPr/>
          <a:lstStyle/>
          <a:p>
            <a:pPr>
              <a:defRPr/>
            </a:pPr>
            <a:fld id="{1FB0E0C9-DBCC-4EA7-950E-C37EFD7690CD}" type="datetime1">
              <a:rPr lang="zh-CN" altLang="en-US" smtClean="0">
                <a:solidFill>
                  <a:srgbClr val="000000"/>
                </a:solidFill>
              </a:rPr>
              <a:t>2022-01-28</a:t>
            </a:fld>
            <a:endParaRPr lang="en-US">
              <a:solidFill>
                <a:srgbClr val="000000"/>
              </a:solidFill>
            </a:endParaRPr>
          </a:p>
        </p:txBody>
      </p:sp>
      <p:sp>
        <p:nvSpPr>
          <p:cNvPr id="5" name="页脚占位符 4"/>
          <p:cNvSpPr>
            <a:spLocks noGrp="1"/>
          </p:cNvSpPr>
          <p:nvPr>
            <p:ph type="ftr" sz="quarter" idx="12"/>
          </p:nvPr>
        </p:nvSpPr>
        <p:spPr/>
        <p:txBody>
          <a:bodyPr/>
          <a:lstStyle/>
          <a:p>
            <a:pPr>
              <a:defRPr/>
            </a:pPr>
            <a:r>
              <a:rPr lang="en-US" altLang="zh-CN" smtClean="0">
                <a:solidFill>
                  <a:srgbClr val="000000"/>
                </a:solidFill>
              </a:rPr>
              <a:t>CEPC Day, IHEP, Beijing</a:t>
            </a:r>
            <a:endParaRPr lang="en-US">
              <a:solidFill>
                <a:srgbClr val="000000"/>
              </a:solidFill>
            </a:endParaRPr>
          </a:p>
        </p:txBody>
      </p:sp>
      <p:sp>
        <p:nvSpPr>
          <p:cNvPr id="7" name="内容占位符 2"/>
          <p:cNvSpPr>
            <a:spLocks noGrp="1"/>
          </p:cNvSpPr>
          <p:nvPr>
            <p:ph idx="1"/>
          </p:nvPr>
        </p:nvSpPr>
        <p:spPr>
          <a:xfrm>
            <a:off x="323528" y="843558"/>
            <a:ext cx="5544616" cy="1528062"/>
          </a:xfrm>
        </p:spPr>
        <p:txBody>
          <a:bodyPr/>
          <a:lstStyle/>
          <a:p>
            <a:r>
              <a:rPr lang="en-US" altLang="zh-CN" sz="1800" dirty="0" err="1"/>
              <a:t>Supercooler</a:t>
            </a:r>
            <a:r>
              <a:rPr lang="en-US" altLang="zh-CN" sz="1800" dirty="0"/>
              <a:t> </a:t>
            </a:r>
            <a:r>
              <a:rPr lang="en-US" altLang="zh-CN" sz="1800" dirty="0" smtClean="0"/>
              <a:t>cooler at liquid nitrogen temperature---CPMU of HEPS-TF/HEPS project</a:t>
            </a:r>
            <a:endParaRPr lang="en-US" altLang="zh-CN" sz="1800" dirty="0"/>
          </a:p>
          <a:p>
            <a:r>
              <a:rPr lang="en-US" altLang="zh-CN" sz="1800" dirty="0" smtClean="0"/>
              <a:t>3W1 SC Wiggler cryogenic system----assembly/dressing/commissioning/normal operation </a:t>
            </a:r>
          </a:p>
          <a:p>
            <a:r>
              <a:rPr lang="en-US" altLang="zh-CN" sz="1800" dirty="0" smtClean="0">
                <a:latin typeface="微软雅黑" panose="020B0503020204020204" pitchFamily="34" charset="-122"/>
                <a:ea typeface="微软雅黑" panose="020B0503020204020204" pitchFamily="34" charset="-122"/>
              </a:rPr>
              <a:t>SC </a:t>
            </a:r>
            <a:r>
              <a:rPr lang="en-US" altLang="zh-CN" sz="1800" dirty="0" err="1" smtClean="0">
                <a:latin typeface="微软雅黑" panose="020B0503020204020204" pitchFamily="34" charset="-122"/>
                <a:ea typeface="微软雅黑" panose="020B0503020204020204" pitchFamily="34" charset="-122"/>
              </a:rPr>
              <a:t>Undulator</a:t>
            </a:r>
            <a:r>
              <a:rPr lang="en-US" altLang="zh-CN" sz="1800" dirty="0" smtClean="0">
                <a:latin typeface="微软雅黑" panose="020B0503020204020204" pitchFamily="34" charset="-122"/>
                <a:ea typeface="微软雅黑" panose="020B0503020204020204" pitchFamily="34" charset="-122"/>
              </a:rPr>
              <a:t> cryogenic system----</a:t>
            </a:r>
            <a:r>
              <a:rPr lang="en-US" altLang="zh-CN" sz="1800" dirty="0"/>
              <a:t>Thermal siphon </a:t>
            </a:r>
            <a:r>
              <a:rPr lang="en-US" altLang="zh-CN" sz="1800" dirty="0" smtClean="0"/>
              <a:t>cycle/ cryogenic test </a:t>
            </a:r>
            <a:endParaRPr lang="en-US" altLang="zh-CN" sz="1800" dirty="0" smtClean="0">
              <a:latin typeface="微软雅黑" panose="020B0503020204020204" pitchFamily="34" charset="-122"/>
              <a:ea typeface="微软雅黑" panose="020B0503020204020204" pitchFamily="34" charset="-122"/>
            </a:endParaRPr>
          </a:p>
          <a:p>
            <a:r>
              <a:rPr lang="en-US" altLang="zh-CN" sz="1800" dirty="0" smtClean="0">
                <a:latin typeface="微软雅黑" panose="020B0503020204020204" pitchFamily="34" charset="-122"/>
                <a:ea typeface="微软雅黑" panose="020B0503020204020204" pitchFamily="34" charset="-122"/>
              </a:rPr>
              <a:t>Current lead cryogenic test system---- work with power system and quench protection system</a:t>
            </a:r>
          </a:p>
          <a:p>
            <a:r>
              <a:rPr lang="en-US" altLang="zh-CN" sz="1800" dirty="0" smtClean="0">
                <a:latin typeface="微软雅黑" panose="020B0503020204020204" pitchFamily="34" charset="-122"/>
                <a:ea typeface="微软雅黑" panose="020B0503020204020204" pitchFamily="34" charset="-122"/>
              </a:rPr>
              <a:t>BEPC-II IR SC magnet cryogenic system----</a:t>
            </a:r>
            <a:r>
              <a:rPr lang="en-US" altLang="zh-CN" sz="1800" dirty="0"/>
              <a:t>normal operation </a:t>
            </a:r>
            <a:r>
              <a:rPr lang="en-US" altLang="zh-CN" sz="1800" dirty="0" smtClean="0">
                <a:latin typeface="微软雅黑" panose="020B0503020204020204" pitchFamily="34" charset="-122"/>
                <a:ea typeface="微软雅黑" panose="020B0503020204020204" pitchFamily="34" charset="-122"/>
              </a:rPr>
              <a:t>  </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671581"/>
            <a:ext cx="2952328" cy="415352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180" y="690787"/>
            <a:ext cx="2592287" cy="444392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954" y="678961"/>
            <a:ext cx="2952327" cy="4436783"/>
          </a:xfrm>
          <a:prstGeom prst="rect">
            <a:avLst/>
          </a:prstGeom>
        </p:spPr>
      </p:pic>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l="54553" t="637" r="11654" b="53351"/>
          <a:stretch/>
        </p:blipFill>
        <p:spPr>
          <a:xfrm>
            <a:off x="5883366" y="1331671"/>
            <a:ext cx="3241909" cy="3112287"/>
          </a:xfrm>
          <a:prstGeom prst="rect">
            <a:avLst/>
          </a:prstGeom>
        </p:spPr>
      </p:pic>
    </p:spTree>
    <p:extLst>
      <p:ext uri="{BB962C8B-B14F-4D97-AF65-F5344CB8AC3E}">
        <p14:creationId xmlns:p14="http://schemas.microsoft.com/office/powerpoint/2010/main" val="124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Mechanical </a:t>
            </a:r>
            <a:r>
              <a:rPr lang="en-US" altLang="zh-CN" sz="28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Design</a:t>
            </a:r>
          </a:p>
          <a:p>
            <a:pPr marL="514350" indent="-514350">
              <a:lnSpc>
                <a:spcPct val="150000"/>
              </a:lnSpc>
              <a:buClrTx/>
              <a:buFont typeface="+mj-lt"/>
              <a:buAutoNum type="arabicPeriod"/>
              <a:defRPr/>
            </a:pPr>
            <a:r>
              <a:rPr lang="en-US" altLang="zh-CN" sz="28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Calculation and Simulation Results </a:t>
            </a:r>
            <a:endParaRPr lang="en-US" altLang="zh-CN" sz="28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800" u="sng" dirty="0">
                <a:solidFill>
                  <a:srgbClr val="333333"/>
                </a:solidFill>
                <a:latin typeface="微软雅黑" panose="020B0503020204020204" pitchFamily="34" charset="-122"/>
                <a:ea typeface="微软雅黑" panose="020B0503020204020204" pitchFamily="34" charset="-122"/>
              </a:rPr>
              <a:t>Summary </a:t>
            </a:r>
            <a:r>
              <a:rPr lang="en-US" altLang="zh-CN" sz="28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8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Plan</a:t>
            </a:r>
            <a:endParaRPr lang="en-US" altLang="zh-CN" sz="28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3"/>
          <p:cNvSpPr>
            <a:spLocks noGrp="1"/>
          </p:cNvSpPr>
          <p:nvPr>
            <p:ph type="title"/>
          </p:nvPr>
        </p:nvSpPr>
        <p:spPr>
          <a:xfrm>
            <a:off x="2987824" y="51470"/>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F5DB0512-9A41-4D4C-97BB-936EF3227EF7}" type="datetime1">
              <a:rPr lang="zh-CN" altLang="en-US" smtClean="0">
                <a:solidFill>
                  <a:srgbClr val="000000"/>
                </a:solidFill>
              </a:rPr>
              <a:t>2022-01-28</a:t>
            </a:fld>
            <a:endParaRPr lang="en-US" dirty="0">
              <a:solidFill>
                <a:srgbClr val="000000"/>
              </a:solidFill>
            </a:endParaRPr>
          </a:p>
        </p:txBody>
      </p:sp>
      <p:sp>
        <p:nvSpPr>
          <p:cNvPr id="5" name="页脚占位符 4"/>
          <p:cNvSpPr>
            <a:spLocks noGrp="1"/>
          </p:cNvSpPr>
          <p:nvPr>
            <p:ph type="ftr" sz="quarter" idx="12"/>
          </p:nvPr>
        </p:nvSpPr>
        <p:spPr>
          <a:xfrm>
            <a:off x="2843808" y="4786313"/>
            <a:ext cx="3528392" cy="342900"/>
          </a:xfrm>
        </p:spPr>
        <p:txBody>
          <a:bodyPr anchor="ctr"/>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2303753069"/>
      </p:ext>
    </p:extLst>
  </p:cSld>
  <p:clrMapOvr>
    <a:masterClrMapping/>
  </p:clrMapOvr>
  <mc:AlternateContent xmlns:mc="http://schemas.openxmlformats.org/markup-compatibility/2006" xmlns:p14="http://schemas.microsoft.com/office/powerpoint/2010/main">
    <mc:Choice Requires="p14">
      <p:transition spd="slow" p14:dur="2000" advTm="3888"/>
    </mc:Choice>
    <mc:Fallback xmlns="">
      <p:transition spd="slow" advTm="388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1411" r="46093"/>
          <a:stretch/>
        </p:blipFill>
        <p:spPr bwMode="auto">
          <a:xfrm>
            <a:off x="5297650" y="3291830"/>
            <a:ext cx="3234790" cy="135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57" t="19729" r="20827" b="20546"/>
          <a:stretch/>
        </p:blipFill>
        <p:spPr bwMode="auto">
          <a:xfrm>
            <a:off x="4945002" y="738483"/>
            <a:ext cx="3978334" cy="219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占位符 3"/>
          <p:cNvSpPr>
            <a:spLocks noGrp="1"/>
          </p:cNvSpPr>
          <p:nvPr>
            <p:ph type="dt" sz="half" idx="10"/>
          </p:nvPr>
        </p:nvSpPr>
        <p:spPr/>
        <p:txBody>
          <a:bodyPr/>
          <a:lstStyle/>
          <a:p>
            <a:pPr>
              <a:defRPr/>
            </a:pPr>
            <a:fld id="{32407730-F601-41B6-B87F-85A944BC1FA6}"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1" y="4786313"/>
            <a:ext cx="3896071" cy="342900"/>
          </a:xfrm>
        </p:spPr>
        <p:txBody>
          <a:bodyPr/>
          <a:lstStyle/>
          <a:p>
            <a:pPr>
              <a:defRPr/>
            </a:pPr>
            <a:r>
              <a:rPr lang="en-US" altLang="zh-CN" smtClean="0">
                <a:solidFill>
                  <a:srgbClr val="000000"/>
                </a:solidFill>
              </a:rPr>
              <a:t>CEPC Day, IHEP, Beijing</a:t>
            </a:r>
            <a:endParaRPr lang="en-US" dirty="0">
              <a:solidFill>
                <a:srgbClr val="000000"/>
              </a:solidFill>
            </a:endParaRPr>
          </a:p>
        </p:txBody>
      </p:sp>
      <p:sp>
        <p:nvSpPr>
          <p:cNvPr id="8" name="标题 1"/>
          <p:cNvSpPr txBox="1">
            <a:spLocks/>
          </p:cNvSpPr>
          <p:nvPr/>
        </p:nvSpPr>
        <p:spPr>
          <a:xfrm>
            <a:off x="2843808" y="13506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7" y="771550"/>
            <a:ext cx="2376263" cy="2214246"/>
          </a:xfrm>
          <a:prstGeom prst="rect">
            <a:avLst/>
          </a:prstGeom>
        </p:spPr>
      </p:pic>
      <p:sp>
        <p:nvSpPr>
          <p:cNvPr id="3" name="右弧形箭头 2"/>
          <p:cNvSpPr/>
          <p:nvPr/>
        </p:nvSpPr>
        <p:spPr bwMode="auto">
          <a:xfrm>
            <a:off x="8382170" y="1672090"/>
            <a:ext cx="654326" cy="2377937"/>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834"/>
          <a:stretch/>
        </p:blipFill>
        <p:spPr bwMode="auto">
          <a:xfrm>
            <a:off x="439086" y="3291830"/>
            <a:ext cx="4060906" cy="132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973192" y="2859782"/>
            <a:ext cx="3991296" cy="461665"/>
          </a:xfrm>
          <a:prstGeom prst="rect">
            <a:avLst/>
          </a:prstGeom>
        </p:spPr>
        <p:txBody>
          <a:bodyPr wrap="square">
            <a:spAutoFit/>
          </a:bodyPr>
          <a:lstStyle/>
          <a:p>
            <a:r>
              <a:rPr lang="en-US" altLang="zh-CN" sz="1200" b="0" dirty="0">
                <a:solidFill>
                  <a:schemeClr val="tx1"/>
                </a:solidFill>
              </a:rPr>
              <a:t>The </a:t>
            </a:r>
            <a:r>
              <a:rPr lang="en-US" altLang="zh-CN" sz="1200" b="0" dirty="0" smtClean="0">
                <a:solidFill>
                  <a:schemeClr val="tx1"/>
                </a:solidFill>
              </a:rPr>
              <a:t>KEK SC </a:t>
            </a:r>
            <a:r>
              <a:rPr lang="en-US" altLang="zh-CN" sz="1200" b="0" dirty="0">
                <a:solidFill>
                  <a:schemeClr val="tx1"/>
                </a:solidFill>
              </a:rPr>
              <a:t>magnets are cooled with the sub-cooled </a:t>
            </a:r>
            <a:r>
              <a:rPr lang="en-US" altLang="zh-CN" sz="1200" b="0" dirty="0" err="1" smtClean="0">
                <a:solidFill>
                  <a:schemeClr val="tx1"/>
                </a:solidFill>
              </a:rPr>
              <a:t>LHe</a:t>
            </a:r>
            <a:endParaRPr lang="en-US" altLang="zh-CN" sz="1200" b="0" dirty="0" smtClean="0">
              <a:solidFill>
                <a:schemeClr val="tx1"/>
              </a:solidFill>
            </a:endParaRPr>
          </a:p>
          <a:p>
            <a:r>
              <a:rPr lang="en-US" altLang="zh-CN" sz="1200" b="0" dirty="0" smtClean="0">
                <a:solidFill>
                  <a:schemeClr val="tx1"/>
                </a:solidFill>
              </a:rPr>
              <a:t> </a:t>
            </a:r>
            <a:r>
              <a:rPr lang="en-US" altLang="zh-CN" sz="1200" b="0" dirty="0">
                <a:solidFill>
                  <a:schemeClr val="tx1"/>
                </a:solidFill>
              </a:rPr>
              <a:t>at 20 g/s </a:t>
            </a:r>
            <a:r>
              <a:rPr lang="en-US" altLang="zh-CN" sz="1200" b="0" dirty="0" smtClean="0">
                <a:solidFill>
                  <a:schemeClr val="tx1"/>
                </a:solidFill>
              </a:rPr>
              <a:t>and </a:t>
            </a:r>
            <a:r>
              <a:rPr lang="en-US" altLang="zh-CN" sz="1200" b="0" dirty="0">
                <a:solidFill>
                  <a:schemeClr val="tx1"/>
                </a:solidFill>
              </a:rPr>
              <a:t>0.16 MPa (~40 W).</a:t>
            </a:r>
            <a:endParaRPr lang="zh-CN" altLang="en-US" sz="1200" dirty="0">
              <a:solidFill>
                <a:schemeClr val="tx1"/>
              </a:solidFill>
            </a:endParaRPr>
          </a:p>
        </p:txBody>
      </p:sp>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54553" t="637" r="11654" b="53351"/>
          <a:stretch/>
        </p:blipFill>
        <p:spPr>
          <a:xfrm>
            <a:off x="254718" y="766831"/>
            <a:ext cx="2284655" cy="2193307"/>
          </a:xfrm>
          <a:prstGeom prst="rect">
            <a:avLst/>
          </a:prstGeom>
        </p:spPr>
      </p:pic>
      <p:sp>
        <p:nvSpPr>
          <p:cNvPr id="13" name="矩形 12"/>
          <p:cNvSpPr/>
          <p:nvPr/>
        </p:nvSpPr>
        <p:spPr>
          <a:xfrm>
            <a:off x="270733" y="2921197"/>
            <a:ext cx="2285043" cy="276999"/>
          </a:xfrm>
          <a:prstGeom prst="rect">
            <a:avLst/>
          </a:prstGeom>
        </p:spPr>
        <p:txBody>
          <a:bodyPr wrap="square">
            <a:spAutoFit/>
          </a:bodyPr>
          <a:lstStyle/>
          <a:p>
            <a:r>
              <a:rPr lang="en-US" altLang="zh-CN" sz="1200" b="0" dirty="0" smtClean="0">
                <a:solidFill>
                  <a:schemeClr val="tx1"/>
                </a:solidFill>
              </a:rPr>
              <a:t>BEPC-II IR SC Magnet cryostat</a:t>
            </a:r>
            <a:endParaRPr lang="zh-CN" altLang="en-US" sz="1200" dirty="0">
              <a:solidFill>
                <a:schemeClr val="tx1"/>
              </a:solidFill>
            </a:endParaRPr>
          </a:p>
        </p:txBody>
      </p:sp>
      <p:sp>
        <p:nvSpPr>
          <p:cNvPr id="14" name="矩形 13"/>
          <p:cNvSpPr/>
          <p:nvPr/>
        </p:nvSpPr>
        <p:spPr>
          <a:xfrm>
            <a:off x="539552" y="4611546"/>
            <a:ext cx="3888432" cy="276999"/>
          </a:xfrm>
          <a:prstGeom prst="rect">
            <a:avLst/>
          </a:prstGeom>
        </p:spPr>
        <p:txBody>
          <a:bodyPr wrap="square">
            <a:spAutoFit/>
          </a:bodyPr>
          <a:lstStyle/>
          <a:p>
            <a:r>
              <a:rPr lang="en-US" altLang="zh-CN" sz="1200" b="0" dirty="0" smtClean="0">
                <a:solidFill>
                  <a:schemeClr val="tx1"/>
                </a:solidFill>
              </a:rPr>
              <a:t>Conceptual design of the cryostat of  MDI FCC-</a:t>
            </a:r>
            <a:r>
              <a:rPr lang="en-US" altLang="zh-CN" sz="1200" b="0" dirty="0" err="1" smtClean="0">
                <a:solidFill>
                  <a:schemeClr val="tx1"/>
                </a:solidFill>
              </a:rPr>
              <a:t>ee</a:t>
            </a:r>
            <a:r>
              <a:rPr lang="en-US" altLang="zh-CN" sz="1200" b="0" dirty="0" smtClean="0">
                <a:solidFill>
                  <a:schemeClr val="tx1"/>
                </a:solidFill>
              </a:rPr>
              <a:t> </a:t>
            </a:r>
            <a:endParaRPr lang="zh-CN" altLang="en-US" sz="1200" dirty="0">
              <a:solidFill>
                <a:schemeClr val="tx1"/>
              </a:solidFill>
            </a:endParaRPr>
          </a:p>
        </p:txBody>
      </p:sp>
    </p:spTree>
    <p:extLst>
      <p:ext uri="{BB962C8B-B14F-4D97-AF65-F5344CB8AC3E}">
        <p14:creationId xmlns:p14="http://schemas.microsoft.com/office/powerpoint/2010/main" val="4171515600"/>
      </p:ext>
    </p:extLst>
  </p:cSld>
  <p:clrMapOvr>
    <a:masterClrMapping/>
  </p:clrMapOvr>
  <mc:AlternateContent xmlns:mc="http://schemas.openxmlformats.org/markup-compatibility/2006" xmlns:p14="http://schemas.microsoft.com/office/powerpoint/2010/main">
    <mc:Choice Requires="p14">
      <p:transition spd="slow" p14:dur="2000" advTm="65796"/>
    </mc:Choice>
    <mc:Fallback xmlns="">
      <p:transition spd="slow" advTm="6579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3" t="35758" r="7018" b="25849"/>
          <a:stretch/>
        </p:blipFill>
        <p:spPr bwMode="auto">
          <a:xfrm>
            <a:off x="443317" y="1113588"/>
            <a:ext cx="8320217" cy="203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4"/>
          <p:cNvSpPr txBox="1">
            <a:spLocks noChangeArrowheads="1"/>
          </p:cNvSpPr>
          <p:nvPr/>
        </p:nvSpPr>
        <p:spPr bwMode="auto">
          <a:xfrm>
            <a:off x="611560" y="735546"/>
            <a:ext cx="7344816" cy="424732"/>
          </a:xfrm>
          <a:prstGeom prst="rect">
            <a:avLst/>
          </a:prstGeom>
          <a:noFill/>
          <a:ln w="9525">
            <a:noFill/>
            <a:miter lim="800000"/>
            <a:headEnd/>
            <a:tailEnd/>
          </a:ln>
        </p:spPr>
        <p:txBody>
          <a:bodyPr wrap="square" anchor="ctr">
            <a:spAutoFit/>
          </a:bodyPr>
          <a:lstStyle/>
          <a:p>
            <a:pPr marL="273050" indent="-273050" algn="l">
              <a:lnSpc>
                <a:spcPct val="120000"/>
              </a:lnSpc>
              <a:spcBef>
                <a:spcPts val="400"/>
              </a:spcBef>
              <a:buFont typeface="Arial"/>
              <a:buChar char="•"/>
            </a:pPr>
            <a:r>
              <a:rPr lang="en-US" altLang="zh-CN" sz="1800" b="0" dirty="0" smtClean="0">
                <a:solidFill>
                  <a:schemeClr val="tx1"/>
                </a:solidFill>
                <a:latin typeface="微软雅黑" panose="020B0503020204020204" pitchFamily="34" charset="-122"/>
                <a:ea typeface="微软雅黑" panose="020B0503020204020204" pitchFamily="34" charset="-122"/>
              </a:rPr>
              <a:t>We are not at the level of a real, detailed, mechanical design</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425" t="19940" r="8155" b="34983"/>
          <a:stretch/>
        </p:blipFill>
        <p:spPr bwMode="auto">
          <a:xfrm>
            <a:off x="971600" y="3003798"/>
            <a:ext cx="756084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接箭头连接符 8"/>
          <p:cNvCxnSpPr/>
          <p:nvPr/>
        </p:nvCxnSpPr>
        <p:spPr bwMode="auto">
          <a:xfrm>
            <a:off x="1619672" y="2297219"/>
            <a:ext cx="5040560" cy="1350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491880" y="2011075"/>
            <a:ext cx="1512168" cy="338554"/>
          </a:xfrm>
          <a:prstGeom prst="rect">
            <a:avLst/>
          </a:prstGeom>
          <a:noFill/>
        </p:spPr>
        <p:txBody>
          <a:bodyPr wrap="square" rtlCol="0" anchor="ctr">
            <a:spAutoFit/>
          </a:bodyPr>
          <a:lstStyle/>
          <a:p>
            <a:r>
              <a:rPr lang="en-US" altLang="zh-CN" sz="1600" dirty="0" smtClean="0">
                <a:solidFill>
                  <a:srgbClr val="FF0000"/>
                </a:solidFill>
              </a:rPr>
              <a:t>5322 mm</a:t>
            </a:r>
            <a:endParaRPr lang="zh-CN" altLang="en-US" sz="1600" dirty="0">
              <a:solidFill>
                <a:srgbClr val="FF0000"/>
              </a:solidFill>
            </a:endParaRPr>
          </a:p>
        </p:txBody>
      </p:sp>
      <p:cxnSp>
        <p:nvCxnSpPr>
          <p:cNvPr id="20" name="直接连接符 19"/>
          <p:cNvCxnSpPr/>
          <p:nvPr/>
        </p:nvCxnSpPr>
        <p:spPr bwMode="auto">
          <a:xfrm>
            <a:off x="1619672" y="1842669"/>
            <a:ext cx="0" cy="5400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6660232" y="1923678"/>
            <a:ext cx="0" cy="4590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4"/>
          <p:cNvSpPr txBox="1">
            <a:spLocks noChangeArrowheads="1"/>
          </p:cNvSpPr>
          <p:nvPr/>
        </p:nvSpPr>
        <p:spPr bwMode="auto">
          <a:xfrm>
            <a:off x="1829427" y="2355726"/>
            <a:ext cx="4254741" cy="350865"/>
          </a:xfrm>
          <a:prstGeom prst="rect">
            <a:avLst/>
          </a:prstGeom>
          <a:noFill/>
          <a:ln w="9525">
            <a:noFill/>
            <a:miter lim="800000"/>
            <a:headEnd/>
            <a:tailEnd/>
          </a:ln>
        </p:spPr>
        <p:txBody>
          <a:bodyPr wrap="square" anchor="ctr">
            <a:spAutoFit/>
          </a:bodyPr>
          <a:lstStyle/>
          <a:p>
            <a:pPr marL="273050" indent="-273050" algn="l">
              <a:lnSpc>
                <a:spcPct val="120000"/>
              </a:lnSpc>
              <a:spcBef>
                <a:spcPts val="400"/>
              </a:spcBef>
              <a:buFont typeface="Arial"/>
              <a:buChar char="•"/>
            </a:pPr>
            <a:r>
              <a:rPr lang="en-US" altLang="zh-CN" sz="1400" b="0" dirty="0" smtClean="0">
                <a:solidFill>
                  <a:schemeClr val="tx1"/>
                </a:solidFill>
                <a:latin typeface="微软雅黑" panose="020B0503020204020204" pitchFamily="34" charset="-122"/>
                <a:ea typeface="微软雅黑" panose="020B0503020204020204" pitchFamily="34" charset="-122"/>
              </a:rPr>
              <a:t>From support to the side flange of cryostat</a:t>
            </a:r>
            <a:endParaRPr lang="en-US" altLang="zh-CN" sz="1400" b="0" dirty="0">
              <a:solidFill>
                <a:schemeClr val="tx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bwMode="auto">
          <a:xfrm>
            <a:off x="527013" y="1707654"/>
            <a:ext cx="0" cy="7020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flipV="1">
            <a:off x="527014" y="2297066"/>
            <a:ext cx="1092659" cy="6751"/>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323528" y="2001783"/>
            <a:ext cx="1512168" cy="338554"/>
          </a:xfrm>
          <a:prstGeom prst="rect">
            <a:avLst/>
          </a:prstGeom>
          <a:noFill/>
        </p:spPr>
        <p:txBody>
          <a:bodyPr wrap="square" rtlCol="0" anchor="ctr">
            <a:spAutoFit/>
          </a:bodyPr>
          <a:lstStyle/>
          <a:p>
            <a:r>
              <a:rPr lang="en-US" altLang="zh-CN" sz="1600" dirty="0" smtClean="0">
                <a:solidFill>
                  <a:srgbClr val="FF0000"/>
                </a:solidFill>
              </a:rPr>
              <a:t>1132 mm</a:t>
            </a:r>
            <a:endParaRPr lang="zh-CN" altLang="en-US" sz="1600" dirty="0">
              <a:solidFill>
                <a:srgbClr val="FF0000"/>
              </a:solidFill>
            </a:endParaRPr>
          </a:p>
        </p:txBody>
      </p:sp>
      <p:sp>
        <p:nvSpPr>
          <p:cNvPr id="26" name="圆角矩形标注 25"/>
          <p:cNvSpPr/>
          <p:nvPr/>
        </p:nvSpPr>
        <p:spPr bwMode="auto">
          <a:xfrm>
            <a:off x="1403648" y="3957904"/>
            <a:ext cx="504056" cy="270030"/>
          </a:xfrm>
          <a:prstGeom prst="wedgeRoundRectCallout">
            <a:avLst>
              <a:gd name="adj1" fmla="val -97655"/>
              <a:gd name="adj2" fmla="val 270948"/>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IP</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5" name="圆角矩形标注 34"/>
          <p:cNvSpPr/>
          <p:nvPr/>
        </p:nvSpPr>
        <p:spPr bwMode="auto">
          <a:xfrm>
            <a:off x="7341761" y="4533968"/>
            <a:ext cx="1421773" cy="270030"/>
          </a:xfrm>
          <a:prstGeom prst="wedgeRoundRectCallout">
            <a:avLst>
              <a:gd name="adj1" fmla="val -85838"/>
              <a:gd name="adj2" fmla="val -32085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SUPPORT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6" name="圆角矩形标注 35"/>
          <p:cNvSpPr/>
          <p:nvPr/>
        </p:nvSpPr>
        <p:spPr bwMode="auto">
          <a:xfrm>
            <a:off x="4788025" y="4822000"/>
            <a:ext cx="1421773" cy="270030"/>
          </a:xfrm>
          <a:prstGeom prst="wedgeRoundRectCallout">
            <a:avLst>
              <a:gd name="adj1" fmla="val -85838"/>
              <a:gd name="adj2" fmla="val -32085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CRYOSTAT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7" name="圆角矩形标注 36"/>
          <p:cNvSpPr/>
          <p:nvPr/>
        </p:nvSpPr>
        <p:spPr bwMode="auto">
          <a:xfrm>
            <a:off x="2117459" y="3579862"/>
            <a:ext cx="1590445" cy="270030"/>
          </a:xfrm>
          <a:prstGeom prst="wedgeRoundRectCallout">
            <a:avLst>
              <a:gd name="adj1" fmla="val -72967"/>
              <a:gd name="adj2" fmla="val 340431"/>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33</a:t>
            </a:r>
            <a:r>
              <a:rPr lang="zh-CN" altLang="en-US" sz="1600" b="0" dirty="0">
                <a:solidFill>
                  <a:schemeClr val="tx1"/>
                </a:solidFill>
                <a:latin typeface="Arial" panose="020B0604020202020204" pitchFamily="34" charset="0"/>
                <a:ea typeface="宋体" panose="02010600030101010101" pitchFamily="2" charset="-122"/>
              </a:rPr>
              <a:t> </a:t>
            </a:r>
            <a:r>
              <a:rPr lang="en-US" altLang="zh-CN" sz="1600" b="0" dirty="0" err="1" smtClean="0">
                <a:solidFill>
                  <a:schemeClr val="tx1"/>
                </a:solidFill>
                <a:latin typeface="Arial" panose="020B0604020202020204" pitchFamily="34" charset="0"/>
                <a:ea typeface="宋体" panose="02010600030101010101" pitchFamily="2" charset="-122"/>
              </a:rPr>
              <a:t>mrad</a:t>
            </a:r>
            <a:r>
              <a:rPr lang="en-US" altLang="zh-CN" sz="1600" b="0" dirty="0" smtClean="0">
                <a:solidFill>
                  <a:schemeClr val="tx1"/>
                </a:solidFill>
                <a:latin typeface="Arial" panose="020B0604020202020204" pitchFamily="34" charset="0"/>
                <a:ea typeface="宋体" panose="02010600030101010101" pitchFamily="2" charset="-122"/>
              </a:rPr>
              <a:t> cone</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9" name="标题 1"/>
          <p:cNvSpPr txBox="1">
            <a:spLocks/>
          </p:cNvSpPr>
          <p:nvPr/>
        </p:nvSpPr>
        <p:spPr>
          <a:xfrm>
            <a:off x="2843808" y="135063"/>
            <a:ext cx="6035206" cy="348455"/>
          </a:xfrm>
          <a:prstGeom prst="rect">
            <a:avLst/>
          </a:prstGeom>
        </p:spPr>
        <p:txBody>
          <a:bodyPr anchor="ct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1099752"/>
      </p:ext>
    </p:extLst>
  </p:cSld>
  <p:clrMapOvr>
    <a:masterClrMapping/>
  </p:clrMapOvr>
  <mc:AlternateContent xmlns:mc="http://schemas.openxmlformats.org/markup-compatibility/2006" xmlns:p14="http://schemas.microsoft.com/office/powerpoint/2010/main">
    <mc:Choice Requires="p14">
      <p:transition spd="slow" p14:dur="2000" advTm="29412"/>
    </mc:Choice>
    <mc:Fallback xmlns="">
      <p:transition spd="slow" advTm="2941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126" b="21535"/>
          <a:stretch/>
        </p:blipFill>
        <p:spPr bwMode="auto">
          <a:xfrm>
            <a:off x="683568" y="1052670"/>
            <a:ext cx="7848872" cy="188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4"/>
          <p:cNvSpPr txBox="1">
            <a:spLocks noChangeArrowheads="1"/>
          </p:cNvSpPr>
          <p:nvPr/>
        </p:nvSpPr>
        <p:spPr bwMode="auto">
          <a:xfrm>
            <a:off x="611560" y="699542"/>
            <a:ext cx="7344816" cy="424732"/>
          </a:xfrm>
          <a:prstGeom prst="rect">
            <a:avLst/>
          </a:prstGeom>
          <a:noFill/>
          <a:ln w="9525">
            <a:noFill/>
            <a:miter lim="800000"/>
            <a:headEnd/>
            <a:tailEnd/>
          </a:ln>
        </p:spPr>
        <p:txBody>
          <a:bodyPr wrap="square" anchor="ctr">
            <a:spAutoFit/>
          </a:bodyPr>
          <a:lstStyle/>
          <a:p>
            <a:pPr marL="273050" indent="-273050" algn="l">
              <a:lnSpc>
                <a:spcPct val="120000"/>
              </a:lnSpc>
              <a:spcBef>
                <a:spcPts val="400"/>
              </a:spcBef>
              <a:buFont typeface="Arial"/>
              <a:buChar char="•"/>
            </a:pPr>
            <a:r>
              <a:rPr lang="en-US" altLang="zh-CN" sz="1800" b="0" dirty="0" smtClean="0">
                <a:solidFill>
                  <a:schemeClr val="tx1"/>
                </a:solidFill>
                <a:latin typeface="微软雅黑" panose="020B0503020204020204" pitchFamily="34" charset="-122"/>
                <a:ea typeface="微软雅黑" panose="020B0503020204020204" pitchFamily="34" charset="-122"/>
              </a:rPr>
              <a:t>The total weight of cryostat is about 2.5 T</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97" t="35305" b="35302"/>
          <a:stretch/>
        </p:blipFill>
        <p:spPr bwMode="auto">
          <a:xfrm>
            <a:off x="683568" y="3579862"/>
            <a:ext cx="7848872" cy="118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1"/>
          <p:cNvSpPr txBox="1">
            <a:spLocks/>
          </p:cNvSpPr>
          <p:nvPr/>
        </p:nvSpPr>
        <p:spPr>
          <a:xfrm>
            <a:off x="2843808" y="135063"/>
            <a:ext cx="6035206" cy="348455"/>
          </a:xfrm>
          <a:prstGeom prst="rect">
            <a:avLst/>
          </a:prstGeom>
        </p:spPr>
        <p:txBody>
          <a:bodyPr anchor="ct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9" name="圆角矩形标注 8"/>
          <p:cNvSpPr/>
          <p:nvPr/>
        </p:nvSpPr>
        <p:spPr bwMode="auto">
          <a:xfrm>
            <a:off x="179512" y="3093808"/>
            <a:ext cx="504056" cy="270030"/>
          </a:xfrm>
          <a:prstGeom prst="wedgeRoundRectCallout">
            <a:avLst>
              <a:gd name="adj1" fmla="val 53297"/>
              <a:gd name="adj2" fmla="val 332742"/>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IP</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圆角矩形标注 9"/>
          <p:cNvSpPr/>
          <p:nvPr/>
        </p:nvSpPr>
        <p:spPr bwMode="auto">
          <a:xfrm>
            <a:off x="1115616" y="3111810"/>
            <a:ext cx="1944216" cy="270030"/>
          </a:xfrm>
          <a:prstGeom prst="wedgeRoundRectCallout">
            <a:avLst>
              <a:gd name="adj1" fmla="val 41419"/>
              <a:gd name="adj2" fmla="val 284399"/>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Anti-solenoid coils</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圆角矩形标注 10"/>
          <p:cNvSpPr/>
          <p:nvPr/>
        </p:nvSpPr>
        <p:spPr bwMode="auto">
          <a:xfrm>
            <a:off x="3635896" y="3111810"/>
            <a:ext cx="779540" cy="270030"/>
          </a:xfrm>
          <a:prstGeom prst="wedgeRoundRectCallout">
            <a:avLst>
              <a:gd name="adj1" fmla="val 32488"/>
              <a:gd name="adj2" fmla="val 303080"/>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QD0</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标注 11"/>
          <p:cNvSpPr/>
          <p:nvPr/>
        </p:nvSpPr>
        <p:spPr bwMode="auto">
          <a:xfrm>
            <a:off x="6660232" y="3099420"/>
            <a:ext cx="648072" cy="270030"/>
          </a:xfrm>
          <a:prstGeom prst="wedgeRoundRectCallout">
            <a:avLst>
              <a:gd name="adj1" fmla="val -96625"/>
              <a:gd name="adj2" fmla="val 280835"/>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QF1</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3" name="圆角矩形标注 12"/>
          <p:cNvSpPr/>
          <p:nvPr/>
        </p:nvSpPr>
        <p:spPr bwMode="auto">
          <a:xfrm>
            <a:off x="4860032" y="3111810"/>
            <a:ext cx="1656184" cy="270030"/>
          </a:xfrm>
          <a:prstGeom prst="wedgeRoundRectCallout">
            <a:avLst>
              <a:gd name="adj1" fmla="val -60689"/>
              <a:gd name="adj2" fmla="val 258301"/>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zh-CN" sz="1600" b="0" dirty="0" smtClean="0">
                <a:solidFill>
                  <a:schemeClr val="tx1"/>
                </a:solidFill>
                <a:latin typeface="Arial" panose="020B0604020202020204" pitchFamily="34" charset="0"/>
                <a:ea typeface="宋体" panose="02010600030101010101" pitchFamily="2" charset="-122"/>
              </a:rPr>
              <a:t>Thermal shield</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4" name="圆角矩形标注 13"/>
          <p:cNvSpPr/>
          <p:nvPr/>
        </p:nvSpPr>
        <p:spPr bwMode="auto">
          <a:xfrm>
            <a:off x="7452320" y="3111810"/>
            <a:ext cx="1368152" cy="270030"/>
          </a:xfrm>
          <a:prstGeom prst="wedgeRoundRectCallout">
            <a:avLst>
              <a:gd name="adj1" fmla="val -5794"/>
              <a:gd name="adj2" fmla="val 291814"/>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Beam pipe</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87170771"/>
      </p:ext>
    </p:extLst>
  </p:cSld>
  <p:clrMapOvr>
    <a:masterClrMapping/>
  </p:clrMapOvr>
  <mc:AlternateContent xmlns:mc="http://schemas.openxmlformats.org/markup-compatibility/2006" xmlns:p14="http://schemas.microsoft.com/office/powerpoint/2010/main">
    <mc:Choice Requires="p14">
      <p:transition spd="slow" p14:dur="2000" advTm="43439"/>
    </mc:Choice>
    <mc:Fallback xmlns="">
      <p:transition spd="slow" advTm="4343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60" t="7662" r="21034" b="13754"/>
          <a:stretch/>
        </p:blipFill>
        <p:spPr bwMode="auto">
          <a:xfrm>
            <a:off x="323528" y="2527030"/>
            <a:ext cx="3312964" cy="25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1640" t="11341" r="11111" b="9879"/>
          <a:stretch/>
        </p:blipFill>
        <p:spPr bwMode="auto">
          <a:xfrm>
            <a:off x="5507544" y="2501830"/>
            <a:ext cx="3518557" cy="25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箭头连接符 4"/>
          <p:cNvCxnSpPr/>
          <p:nvPr/>
        </p:nvCxnSpPr>
        <p:spPr bwMode="auto">
          <a:xfrm>
            <a:off x="1727201" y="3898630"/>
            <a:ext cx="3780343" cy="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椭圆 5"/>
          <p:cNvSpPr/>
          <p:nvPr/>
        </p:nvSpPr>
        <p:spPr bwMode="auto">
          <a:xfrm>
            <a:off x="1254760" y="3701018"/>
            <a:ext cx="436880" cy="32532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endParaRPr lang="zh-CN" altLang="en-US" sz="1800" b="0" smtClean="0">
              <a:solidFill>
                <a:srgbClr val="000000"/>
              </a:solidFill>
              <a:latin typeface="Arial" panose="020B0604020202020204" pitchFamily="34" charset="0"/>
              <a:ea typeface="宋体" panose="02010600030101010101" pitchFamily="2" charset="-122"/>
            </a:endParaRPr>
          </a:p>
        </p:txBody>
      </p:sp>
      <p:sp>
        <p:nvSpPr>
          <p:cNvPr id="8" name="矩形 7"/>
          <p:cNvSpPr/>
          <p:nvPr/>
        </p:nvSpPr>
        <p:spPr>
          <a:xfrm>
            <a:off x="3780508" y="3526251"/>
            <a:ext cx="1649811" cy="369332"/>
          </a:xfrm>
          <a:prstGeom prst="rect">
            <a:avLst/>
          </a:prstGeom>
        </p:spPr>
        <p:txBody>
          <a:bodyPr wrap="none">
            <a:spAutoFit/>
          </a:bodyPr>
          <a:lstStyle/>
          <a:p>
            <a:pPr algn="l" fontAlgn="auto">
              <a:spcBef>
                <a:spcPts val="0"/>
              </a:spcBef>
              <a:spcAft>
                <a:spcPts val="0"/>
              </a:spcAft>
            </a:pPr>
            <a:r>
              <a:rPr lang="en-US" altLang="zh-CN" sz="1800" b="0" dirty="0" smtClean="0">
                <a:solidFill>
                  <a:srgbClr val="000000"/>
                </a:solidFill>
                <a:latin typeface="Verdana"/>
                <a:ea typeface="宋体"/>
              </a:rPr>
              <a:t>enlargement</a:t>
            </a:r>
            <a:endParaRPr lang="zh-CN" altLang="en-US" sz="1800" b="0" dirty="0">
              <a:solidFill>
                <a:srgbClr val="000000"/>
              </a:solidFill>
              <a:latin typeface="Verdana"/>
              <a:ea typeface="宋体"/>
            </a:endParaRPr>
          </a:p>
        </p:txBody>
      </p:sp>
      <p:sp>
        <p:nvSpPr>
          <p:cNvPr id="16" name="矩形 15"/>
          <p:cNvSpPr/>
          <p:nvPr/>
        </p:nvSpPr>
        <p:spPr>
          <a:xfrm>
            <a:off x="3617372" y="2863311"/>
            <a:ext cx="1923925" cy="369332"/>
          </a:xfrm>
          <a:prstGeom prst="rect">
            <a:avLst/>
          </a:prstGeom>
        </p:spPr>
        <p:txBody>
          <a:bodyPr wrap="none">
            <a:spAutoFit/>
          </a:bodyPr>
          <a:lstStyle/>
          <a:p>
            <a:pPr algn="l" fontAlgn="auto">
              <a:spcBef>
                <a:spcPts val="0"/>
              </a:spcBef>
              <a:spcAft>
                <a:spcPts val="0"/>
              </a:spcAft>
            </a:pPr>
            <a:r>
              <a:rPr lang="en-US" altLang="zh-CN" sz="1800" b="0" dirty="0" smtClean="0">
                <a:solidFill>
                  <a:srgbClr val="000000"/>
                </a:solidFill>
                <a:latin typeface="Verdana"/>
                <a:ea typeface="宋体"/>
              </a:rPr>
              <a:t> thermal shield</a:t>
            </a:r>
            <a:endParaRPr lang="zh-CN" altLang="en-US" sz="1800" b="0" dirty="0">
              <a:solidFill>
                <a:srgbClr val="000000"/>
              </a:solidFill>
              <a:latin typeface="Verdana"/>
              <a:ea typeface="宋体"/>
            </a:endParaRPr>
          </a:p>
        </p:txBody>
      </p:sp>
      <p:cxnSp>
        <p:nvCxnSpPr>
          <p:cNvPr id="12" name="直接箭头连接符 11"/>
          <p:cNvCxnSpPr/>
          <p:nvPr/>
        </p:nvCxnSpPr>
        <p:spPr bwMode="auto">
          <a:xfrm flipV="1">
            <a:off x="2753360" y="3047977"/>
            <a:ext cx="883132" cy="17775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a:endCxn id="16" idx="3"/>
          </p:cNvCxnSpPr>
          <p:nvPr/>
        </p:nvCxnSpPr>
        <p:spPr bwMode="auto">
          <a:xfrm flipH="1" flipV="1">
            <a:off x="5541297" y="3047977"/>
            <a:ext cx="757903" cy="2438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4030323" y="2534788"/>
            <a:ext cx="1217000" cy="369332"/>
          </a:xfrm>
          <a:prstGeom prst="rect">
            <a:avLst/>
          </a:prstGeom>
        </p:spPr>
        <p:txBody>
          <a:bodyPr wrap="none">
            <a:spAutoFit/>
          </a:bodyPr>
          <a:lstStyle/>
          <a:p>
            <a:pPr algn="l" fontAlgn="auto">
              <a:spcBef>
                <a:spcPts val="0"/>
              </a:spcBef>
              <a:spcAft>
                <a:spcPts val="0"/>
              </a:spcAft>
            </a:pPr>
            <a:r>
              <a:rPr lang="en-US" altLang="zh-CN" sz="1800" b="0" dirty="0" err="1" smtClean="0">
                <a:solidFill>
                  <a:srgbClr val="000000"/>
                </a:solidFill>
                <a:latin typeface="Verdana"/>
                <a:ea typeface="宋体"/>
              </a:rPr>
              <a:t>LHe</a:t>
            </a:r>
            <a:r>
              <a:rPr lang="en-US" altLang="zh-CN" sz="1800" b="0" dirty="0" smtClean="0">
                <a:solidFill>
                  <a:srgbClr val="000000"/>
                </a:solidFill>
                <a:latin typeface="Verdana"/>
                <a:ea typeface="宋体"/>
              </a:rPr>
              <a:t> tank</a:t>
            </a:r>
            <a:endParaRPr lang="zh-CN" altLang="en-US" sz="1800" b="0" dirty="0">
              <a:solidFill>
                <a:srgbClr val="000000"/>
              </a:solidFill>
              <a:latin typeface="Verdana"/>
              <a:ea typeface="宋体"/>
            </a:endParaRPr>
          </a:p>
        </p:txBody>
      </p:sp>
      <p:cxnSp>
        <p:nvCxnSpPr>
          <p:cNvPr id="15" name="直接箭头连接符 14"/>
          <p:cNvCxnSpPr>
            <a:endCxn id="14" idx="1"/>
          </p:cNvCxnSpPr>
          <p:nvPr/>
        </p:nvCxnSpPr>
        <p:spPr bwMode="auto">
          <a:xfrm flipV="1">
            <a:off x="2483769" y="2719454"/>
            <a:ext cx="1546554" cy="4472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a:xfrm>
            <a:off x="3886307" y="3198993"/>
            <a:ext cx="1556836" cy="369332"/>
          </a:xfrm>
          <a:prstGeom prst="rect">
            <a:avLst/>
          </a:prstGeom>
        </p:spPr>
        <p:txBody>
          <a:bodyPr wrap="none">
            <a:spAutoFit/>
          </a:bodyPr>
          <a:lstStyle/>
          <a:p>
            <a:pPr algn="l" fontAlgn="auto">
              <a:spcBef>
                <a:spcPts val="0"/>
              </a:spcBef>
              <a:spcAft>
                <a:spcPts val="0"/>
              </a:spcAft>
            </a:pPr>
            <a:r>
              <a:rPr lang="en-US" altLang="zh-CN" sz="1800" b="0" dirty="0" smtClean="0">
                <a:solidFill>
                  <a:srgbClr val="000000"/>
                </a:solidFill>
                <a:latin typeface="Verdana"/>
                <a:ea typeface="宋体"/>
              </a:rPr>
              <a:t>SC Magnets</a:t>
            </a:r>
            <a:endParaRPr lang="zh-CN" altLang="en-US" sz="1800" b="0" dirty="0">
              <a:solidFill>
                <a:srgbClr val="000000"/>
              </a:solidFill>
              <a:latin typeface="Verdana"/>
              <a:ea typeface="宋体"/>
            </a:endParaRPr>
          </a:p>
        </p:txBody>
      </p:sp>
      <p:cxnSp>
        <p:nvCxnSpPr>
          <p:cNvPr id="18" name="直接箭头连接符 17"/>
          <p:cNvCxnSpPr>
            <a:endCxn id="17" idx="1"/>
          </p:cNvCxnSpPr>
          <p:nvPr/>
        </p:nvCxnSpPr>
        <p:spPr bwMode="auto">
          <a:xfrm flipV="1">
            <a:off x="2555777" y="3383659"/>
            <a:ext cx="1330530" cy="1425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Design---supports</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7" y="735547"/>
            <a:ext cx="3819977" cy="164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735547"/>
            <a:ext cx="3819976" cy="164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497569"/>
      </p:ext>
    </p:extLst>
  </p:cSld>
  <p:clrMapOvr>
    <a:masterClrMapping/>
  </p:clrMapOvr>
  <mc:AlternateContent xmlns:mc="http://schemas.openxmlformats.org/markup-compatibility/2006" xmlns:p14="http://schemas.microsoft.com/office/powerpoint/2010/main">
    <mc:Choice Requires="p14">
      <p:transition spd="slow" p14:dur="2000" advTm="67793"/>
    </mc:Choice>
    <mc:Fallback xmlns="">
      <p:transition spd="slow" advTm="6779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2843808" y="225073"/>
            <a:ext cx="6035206" cy="348455"/>
          </a:xfrm>
          <a:prstGeom prst="rect">
            <a:avLst/>
          </a:prstGeom>
        </p:spPr>
        <p:txBody>
          <a:bodyPr anchor="ct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Connectors and Support</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01" t="26893" r="29620" b="12813"/>
          <a:stretch/>
        </p:blipFill>
        <p:spPr bwMode="auto">
          <a:xfrm>
            <a:off x="722760" y="803262"/>
            <a:ext cx="3417192" cy="20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83" t="12532" r="1889" b="2957"/>
          <a:stretch/>
        </p:blipFill>
        <p:spPr bwMode="auto">
          <a:xfrm>
            <a:off x="4572000" y="789552"/>
            <a:ext cx="3961346" cy="20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圆角矩形标注 7"/>
          <p:cNvSpPr/>
          <p:nvPr/>
        </p:nvSpPr>
        <p:spPr bwMode="auto">
          <a:xfrm>
            <a:off x="179512" y="2247714"/>
            <a:ext cx="1368152" cy="270030"/>
          </a:xfrm>
          <a:prstGeom prst="wedgeRoundRectCallout">
            <a:avLst>
              <a:gd name="adj1" fmla="val 71237"/>
              <a:gd name="adj2" fmla="val -145974"/>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chemeClr val="tx1"/>
                </a:solidFill>
                <a:effectLst/>
                <a:latin typeface="Arial" panose="020B0604020202020204" pitchFamily="34" charset="0"/>
                <a:ea typeface="宋体" panose="02010600030101010101" pitchFamily="2" charset="-122"/>
              </a:rPr>
              <a:t>LHe</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inlet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9" name="圆角矩形标注 8"/>
          <p:cNvSpPr/>
          <p:nvPr/>
        </p:nvSpPr>
        <p:spPr bwMode="auto">
          <a:xfrm>
            <a:off x="1909480" y="2352063"/>
            <a:ext cx="1870432" cy="270030"/>
          </a:xfrm>
          <a:prstGeom prst="wedgeRoundRectCallout">
            <a:avLst>
              <a:gd name="adj1" fmla="val -16585"/>
              <a:gd name="adj2" fmla="val -220394"/>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LN2 or</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a:t>
            </a:r>
            <a:r>
              <a:rPr kumimoji="0" lang="en-US" altLang="zh-CN" sz="1600" b="0" i="0" u="none" strike="noStrike" cap="none" normalizeH="0" dirty="0" err="1" smtClean="0">
                <a:ln>
                  <a:noFill/>
                </a:ln>
                <a:solidFill>
                  <a:schemeClr val="tx1"/>
                </a:solidFill>
                <a:effectLst/>
                <a:latin typeface="Arial" panose="020B0604020202020204" pitchFamily="34" charset="0"/>
                <a:ea typeface="宋体" panose="02010600030101010101" pitchFamily="2" charset="-122"/>
              </a:rPr>
              <a:t>GHe</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inlet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圆角矩形标注 9"/>
          <p:cNvSpPr/>
          <p:nvPr/>
        </p:nvSpPr>
        <p:spPr bwMode="auto">
          <a:xfrm>
            <a:off x="-7600" y="1581640"/>
            <a:ext cx="1368152" cy="270030"/>
          </a:xfrm>
          <a:prstGeom prst="wedgeRoundRectCallout">
            <a:avLst>
              <a:gd name="adj1" fmla="val 89948"/>
              <a:gd name="adj2" fmla="val -108218"/>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zh-CN" sz="1600" b="0" dirty="0" err="1">
                <a:solidFill>
                  <a:schemeClr val="tx1"/>
                </a:solidFill>
                <a:latin typeface="Arial" panose="020B0604020202020204" pitchFamily="34" charset="0"/>
                <a:ea typeface="宋体" panose="02010600030101010101" pitchFamily="2" charset="-122"/>
              </a:rPr>
              <a:t>G</a:t>
            </a:r>
            <a:r>
              <a:rPr kumimoji="0" lang="en-US" altLang="zh-CN" sz="1600" b="0" i="0" u="none" strike="noStrike" cap="none" normalizeH="0" baseline="0" dirty="0" err="1" smtClean="0">
                <a:ln>
                  <a:noFill/>
                </a:ln>
                <a:solidFill>
                  <a:schemeClr val="tx1"/>
                </a:solidFill>
                <a:effectLst/>
                <a:latin typeface="Arial" panose="020B0604020202020204" pitchFamily="34" charset="0"/>
                <a:ea typeface="宋体" panose="02010600030101010101" pitchFamily="2" charset="-122"/>
              </a:rPr>
              <a:t>He</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a:t>
            </a:r>
            <a:r>
              <a:rPr lang="en-US" altLang="zh-CN" sz="1600" b="0" dirty="0" smtClean="0">
                <a:solidFill>
                  <a:schemeClr val="tx1"/>
                </a:solidFill>
                <a:latin typeface="Arial" panose="020B0604020202020204" pitchFamily="34" charset="0"/>
                <a:ea typeface="宋体" panose="02010600030101010101" pitchFamily="2" charset="-122"/>
              </a:rPr>
              <a:t>out</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圆角矩形标注 10"/>
          <p:cNvSpPr/>
          <p:nvPr/>
        </p:nvSpPr>
        <p:spPr bwMode="auto">
          <a:xfrm>
            <a:off x="2411760" y="1005576"/>
            <a:ext cx="1944216" cy="270030"/>
          </a:xfrm>
          <a:prstGeom prst="wedgeRoundRectCallout">
            <a:avLst>
              <a:gd name="adj1" fmla="val -59040"/>
              <a:gd name="adj2" fmla="val 180647"/>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zh-CN" sz="1600" b="0" dirty="0" smtClean="0">
                <a:solidFill>
                  <a:schemeClr val="tx1"/>
                </a:solidFill>
                <a:latin typeface="Arial" panose="020B0604020202020204" pitchFamily="34" charset="0"/>
                <a:ea typeface="宋体" panose="02010600030101010101" pitchFamily="2" charset="-122"/>
              </a:rPr>
              <a:t>GN2 or </a:t>
            </a:r>
            <a:r>
              <a:rPr lang="en-US" altLang="zh-CN" sz="1600" b="0" dirty="0" err="1" smtClean="0">
                <a:solidFill>
                  <a:schemeClr val="tx1"/>
                </a:solidFill>
                <a:latin typeface="Arial" panose="020B0604020202020204" pitchFamily="34" charset="0"/>
                <a:ea typeface="宋体" panose="02010600030101010101" pitchFamily="2" charset="-122"/>
              </a:rPr>
              <a:t>GHe</a:t>
            </a:r>
            <a:r>
              <a:rPr lang="en-US" altLang="zh-CN" sz="1600" b="0" dirty="0" smtClean="0">
                <a:solidFill>
                  <a:schemeClr val="tx1"/>
                </a:solidFill>
                <a:latin typeface="Arial" panose="020B0604020202020204" pitchFamily="34" charset="0"/>
                <a:ea typeface="宋体" panose="02010600030101010101" pitchFamily="2" charset="-122"/>
              </a:rPr>
              <a:t> out</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48" t="24275" r="8639" b="20812"/>
          <a:stretch/>
        </p:blipFill>
        <p:spPr bwMode="auto">
          <a:xfrm>
            <a:off x="54610" y="3162408"/>
            <a:ext cx="3725302" cy="1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777" t="47227" r="35884" b="31807"/>
          <a:stretch/>
        </p:blipFill>
        <p:spPr bwMode="auto">
          <a:xfrm>
            <a:off x="3832634" y="3162408"/>
            <a:ext cx="4987838" cy="1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292043" y="2792066"/>
            <a:ext cx="2748253" cy="369332"/>
          </a:xfrm>
          <a:prstGeom prst="rect">
            <a:avLst/>
          </a:prstGeom>
        </p:spPr>
        <p:txBody>
          <a:bodyPr wrap="none" anchor="ctr">
            <a:spAutoFit/>
          </a:bodyPr>
          <a:lstStyle/>
          <a:p>
            <a:pPr eaLnBrk="0" hangingPunct="0"/>
            <a:r>
              <a:rPr lang="en-US" altLang="zh-CN" sz="1800" b="0" dirty="0" smtClean="0">
                <a:solidFill>
                  <a:schemeClr val="tx1"/>
                </a:solidFill>
                <a:latin typeface="微软雅黑" panose="020B0503020204020204" pitchFamily="34" charset="-122"/>
                <a:ea typeface="微软雅黑" panose="020B0503020204020204" pitchFamily="34" charset="-122"/>
              </a:rPr>
              <a:t>Thermal shield support</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430662" y="4477200"/>
            <a:ext cx="3053978" cy="369332"/>
          </a:xfrm>
          <a:prstGeom prst="rect">
            <a:avLst/>
          </a:prstGeom>
        </p:spPr>
        <p:txBody>
          <a:bodyPr wrap="none" anchor="ctr">
            <a:spAutoFit/>
          </a:bodyPr>
          <a:lstStyle/>
          <a:p>
            <a:pPr eaLnBrk="0" hangingPunct="0"/>
            <a:r>
              <a:rPr lang="en-US" altLang="zh-CN" sz="1800" b="0" dirty="0" smtClean="0">
                <a:solidFill>
                  <a:schemeClr val="tx1"/>
                </a:solidFill>
                <a:latin typeface="微软雅黑" panose="020B0503020204020204" pitchFamily="34" charset="-122"/>
                <a:ea typeface="微软雅黑" panose="020B0503020204020204" pitchFamily="34" charset="-122"/>
              </a:rPr>
              <a:t>Helium tank support-QD0</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5037749" y="4461960"/>
            <a:ext cx="3001079" cy="369332"/>
          </a:xfrm>
          <a:prstGeom prst="rect">
            <a:avLst/>
          </a:prstGeom>
        </p:spPr>
        <p:txBody>
          <a:bodyPr wrap="none" anchor="ctr">
            <a:spAutoFit/>
          </a:bodyPr>
          <a:lstStyle/>
          <a:p>
            <a:pPr eaLnBrk="0" hangingPunct="0"/>
            <a:r>
              <a:rPr lang="en-US" altLang="zh-CN" sz="1800" b="0" dirty="0" smtClean="0">
                <a:solidFill>
                  <a:schemeClr val="tx1"/>
                </a:solidFill>
                <a:latin typeface="微软雅黑" panose="020B0503020204020204" pitchFamily="34" charset="-122"/>
                <a:ea typeface="微软雅黑" panose="020B0503020204020204" pitchFamily="34" charset="-122"/>
              </a:rPr>
              <a:t>Helium tank support-QF1</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3744568"/>
      </p:ext>
    </p:extLst>
  </p:cSld>
  <p:clrMapOvr>
    <a:masterClrMapping/>
  </p:clrMapOvr>
  <mc:AlternateContent xmlns:mc="http://schemas.openxmlformats.org/markup-compatibility/2006" xmlns:p14="http://schemas.microsoft.com/office/powerpoint/2010/main">
    <mc:Choice Requires="p14">
      <p:transition spd="slow" p14:dur="2000" advTm="31832"/>
    </mc:Choice>
    <mc:Fallback xmlns="">
      <p:transition spd="slow" advTm="3183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b="1" u="sng"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Mechanical Design</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Calculation and </a:t>
            </a:r>
            <a:r>
              <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S</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imulation Results </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a:solidFill>
                  <a:srgbClr val="333333"/>
                </a:solidFill>
                <a:latin typeface="微软雅黑" panose="020B0503020204020204" pitchFamily="34" charset="-122"/>
                <a:ea typeface="微软雅黑" panose="020B0503020204020204" pitchFamily="34" charset="-122"/>
              </a:rPr>
              <a:t>Summary </a:t>
            </a:r>
            <a:r>
              <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Plan</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3"/>
          <p:cNvSpPr>
            <a:spLocks noGrp="1"/>
          </p:cNvSpPr>
          <p:nvPr>
            <p:ph type="title"/>
          </p:nvPr>
        </p:nvSpPr>
        <p:spPr>
          <a:xfrm>
            <a:off x="2987824" y="-8953"/>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4D316508-FE62-44D1-BE30-721D4228AB49}" type="datetime1">
              <a:rPr lang="zh-CN" altLang="en-US" smtClean="0">
                <a:solidFill>
                  <a:srgbClr val="000000"/>
                </a:solidFill>
              </a:rPr>
              <a:t>2022-01-28</a:t>
            </a:fld>
            <a:endParaRPr lang="en-US" dirty="0">
              <a:solidFill>
                <a:srgbClr val="000000"/>
              </a:solidFill>
            </a:endParaRPr>
          </a:p>
        </p:txBody>
      </p:sp>
      <p:sp>
        <p:nvSpPr>
          <p:cNvPr id="5" name="页脚占位符 4"/>
          <p:cNvSpPr>
            <a:spLocks noGrp="1"/>
          </p:cNvSpPr>
          <p:nvPr>
            <p:ph type="ftr" sz="quarter" idx="12"/>
          </p:nvPr>
        </p:nvSpPr>
        <p:spPr>
          <a:xfrm>
            <a:off x="2843808" y="4786313"/>
            <a:ext cx="4896544" cy="342900"/>
          </a:xfrm>
        </p:spPr>
        <p:txBody>
          <a:bodyPr anchor="ctr"/>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1765960260"/>
      </p:ext>
    </p:extLst>
  </p:cSld>
  <p:clrMapOvr>
    <a:masterClrMapping/>
  </p:clrMapOvr>
  <mc:AlternateContent xmlns:mc="http://schemas.openxmlformats.org/markup-compatibility/2006" xmlns:p14="http://schemas.microsoft.com/office/powerpoint/2010/main">
    <mc:Choice Requires="p14">
      <p:transition spd="slow" p14:dur="2000" advTm="21069"/>
    </mc:Choice>
    <mc:Fallback xmlns="">
      <p:transition spd="slow" advTm="210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Mechanical Design</a:t>
            </a:r>
          </a:p>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Calculation and Simulation Results </a:t>
            </a:r>
            <a:endParaRPr lang="en-US" altLang="zh-CN" sz="2400" b="1" u="sng"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rPr>
              <a:t>Summary </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Plan</a:t>
            </a:r>
          </a:p>
        </p:txBody>
      </p:sp>
      <p:sp>
        <p:nvSpPr>
          <p:cNvPr id="4" name="标题 3"/>
          <p:cNvSpPr>
            <a:spLocks noGrp="1"/>
          </p:cNvSpPr>
          <p:nvPr>
            <p:ph type="title"/>
          </p:nvPr>
        </p:nvSpPr>
        <p:spPr>
          <a:xfrm>
            <a:off x="2987824" y="-20538"/>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00491C50-0B8F-4968-AC99-32A1862CF470}" type="datetime1">
              <a:rPr lang="zh-CN" altLang="en-US" smtClean="0">
                <a:solidFill>
                  <a:srgbClr val="000000"/>
                </a:solidFill>
              </a:rPr>
              <a:t>2022-01-28</a:t>
            </a:fld>
            <a:endParaRPr lang="en-US" dirty="0">
              <a:solidFill>
                <a:srgbClr val="000000"/>
              </a:solidFill>
            </a:endParaRPr>
          </a:p>
        </p:txBody>
      </p:sp>
      <p:sp>
        <p:nvSpPr>
          <p:cNvPr id="5" name="页脚占位符 4"/>
          <p:cNvSpPr>
            <a:spLocks noGrp="1"/>
          </p:cNvSpPr>
          <p:nvPr>
            <p:ph type="ftr" sz="quarter" idx="12"/>
          </p:nvPr>
        </p:nvSpPr>
        <p:spPr>
          <a:xfrm>
            <a:off x="2843808" y="4786313"/>
            <a:ext cx="3528392" cy="342900"/>
          </a:xfrm>
        </p:spPr>
        <p:txBody>
          <a:bodyPr anchor="ctr"/>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1386669181"/>
      </p:ext>
    </p:extLst>
  </p:cSld>
  <p:clrMapOvr>
    <a:masterClrMapping/>
  </p:clrMapOvr>
  <mc:AlternateContent xmlns:mc="http://schemas.openxmlformats.org/markup-compatibility/2006" xmlns:p14="http://schemas.microsoft.com/office/powerpoint/2010/main">
    <mc:Choice Requires="p14">
      <p:transition spd="slow" p14:dur="2000" advTm="3478"/>
    </mc:Choice>
    <mc:Fallback xmlns="">
      <p:transition spd="slow" advTm="347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chor="ctr"/>
          <a:lstStyle/>
          <a:p>
            <a:pPr>
              <a:defRPr/>
            </a:pPr>
            <a:fld id="{E01ADEC0-DB1E-4E07-A8AB-1A3DA87915E8}" type="datetime1">
              <a:rPr lang="zh-CN" altLang="en-US" smtClean="0">
                <a:solidFill>
                  <a:srgbClr val="000000"/>
                </a:solidFill>
              </a:rPr>
              <a:t>2022-01-28</a:t>
            </a:fld>
            <a:endParaRPr lang="en-US">
              <a:solidFill>
                <a:srgbClr val="000000"/>
              </a:solidFill>
            </a:endParaRPr>
          </a:p>
        </p:txBody>
      </p:sp>
      <p:sp>
        <p:nvSpPr>
          <p:cNvPr id="3" name="页脚占位符 2"/>
          <p:cNvSpPr>
            <a:spLocks noGrp="1"/>
          </p:cNvSpPr>
          <p:nvPr>
            <p:ph type="ftr" sz="quarter" idx="12"/>
          </p:nvPr>
        </p:nvSpPr>
        <p:spPr>
          <a:xfrm>
            <a:off x="3124202" y="4786313"/>
            <a:ext cx="3968078" cy="342900"/>
          </a:xfrm>
        </p:spPr>
        <p:txBody>
          <a:bodyPr anchor="ctr"/>
          <a:lstStyle/>
          <a:p>
            <a:pPr>
              <a:defRPr/>
            </a:pPr>
            <a:r>
              <a:rPr lang="en-US" altLang="zh-CN" smtClean="0">
                <a:solidFill>
                  <a:srgbClr val="000000"/>
                </a:solidFill>
              </a:rPr>
              <a:t>CEPC Day, IHEP, Beijing</a:t>
            </a:r>
            <a:endParaRPr lang="en-US" dirty="0">
              <a:solidFill>
                <a:srgbClr val="000000"/>
              </a:solidFill>
            </a:endParaRPr>
          </a:p>
        </p:txBody>
      </p:sp>
      <p:graphicFrame>
        <p:nvGraphicFramePr>
          <p:cNvPr id="29" name="表格 28">
            <a:extLst>
              <a:ext uri="{FF2B5EF4-FFF2-40B4-BE49-F238E27FC236}">
                <a16:creationId xmlns="" xmlns:a16="http://schemas.microsoft.com/office/drawing/2014/main" id="{C84DD377-3BAC-40C5-B2C0-386F4FF6953B}"/>
              </a:ext>
            </a:extLst>
          </p:cNvPr>
          <p:cNvGraphicFramePr>
            <a:graphicFrameLocks noGrp="1"/>
          </p:cNvGraphicFramePr>
          <p:nvPr>
            <p:extLst>
              <p:ext uri="{D42A27DB-BD31-4B8C-83A1-F6EECF244321}">
                <p14:modId xmlns:p14="http://schemas.microsoft.com/office/powerpoint/2010/main" val="390092790"/>
              </p:ext>
            </p:extLst>
          </p:nvPr>
        </p:nvGraphicFramePr>
        <p:xfrm>
          <a:off x="72006" y="3515288"/>
          <a:ext cx="7020274" cy="1288710"/>
        </p:xfrm>
        <a:graphic>
          <a:graphicData uri="http://schemas.openxmlformats.org/drawingml/2006/table">
            <a:tbl>
              <a:tblPr>
                <a:tableStyleId>{5940675A-B579-460E-94D1-54222C63F5DA}</a:tableStyleId>
              </a:tblPr>
              <a:tblGrid>
                <a:gridCol w="1675692">
                  <a:extLst>
                    <a:ext uri="{9D8B030D-6E8A-4147-A177-3AD203B41FA5}">
                      <a16:colId xmlns="" xmlns:a16="http://schemas.microsoft.com/office/drawing/2014/main" val="291164184"/>
                    </a:ext>
                  </a:extLst>
                </a:gridCol>
                <a:gridCol w="1170796">
                  <a:extLst>
                    <a:ext uri="{9D8B030D-6E8A-4147-A177-3AD203B41FA5}">
                      <a16:colId xmlns="" xmlns:a16="http://schemas.microsoft.com/office/drawing/2014/main" val="4225921923"/>
                    </a:ext>
                  </a:extLst>
                </a:gridCol>
                <a:gridCol w="1088814">
                  <a:extLst>
                    <a:ext uri="{9D8B030D-6E8A-4147-A177-3AD203B41FA5}">
                      <a16:colId xmlns="" xmlns:a16="http://schemas.microsoft.com/office/drawing/2014/main" val="272296429"/>
                    </a:ext>
                  </a:extLst>
                </a:gridCol>
                <a:gridCol w="967834">
                  <a:extLst>
                    <a:ext uri="{9D8B030D-6E8A-4147-A177-3AD203B41FA5}">
                      <a16:colId xmlns="" xmlns:a16="http://schemas.microsoft.com/office/drawing/2014/main" val="2236856033"/>
                    </a:ext>
                  </a:extLst>
                </a:gridCol>
                <a:gridCol w="1088814">
                  <a:extLst>
                    <a:ext uri="{9D8B030D-6E8A-4147-A177-3AD203B41FA5}">
                      <a16:colId xmlns="" xmlns:a16="http://schemas.microsoft.com/office/drawing/2014/main" val="1918881268"/>
                    </a:ext>
                  </a:extLst>
                </a:gridCol>
                <a:gridCol w="1028324">
                  <a:extLst>
                    <a:ext uri="{9D8B030D-6E8A-4147-A177-3AD203B41FA5}">
                      <a16:colId xmlns="" xmlns:a16="http://schemas.microsoft.com/office/drawing/2014/main" val="3729482890"/>
                    </a:ext>
                  </a:extLst>
                </a:gridCol>
              </a:tblGrid>
              <a:tr h="323169">
                <a:tc gridSpan="6">
                  <a:txBody>
                    <a:bodyPr/>
                    <a:lstStyle/>
                    <a:p>
                      <a:pPr algn="ctr" fontAlgn="b"/>
                      <a:r>
                        <a:rPr lang="zh-CN" altLang="en-US" sz="1200" u="none" strike="noStrike" dirty="0">
                          <a:effectLst/>
                        </a:rPr>
                        <a:t>　</a:t>
                      </a:r>
                      <a:r>
                        <a:rPr lang="en-US" altLang="zh-CN" sz="1200" u="none" strike="noStrike" dirty="0" smtClean="0">
                          <a:effectLst/>
                        </a:rPr>
                        <a:t>Support</a:t>
                      </a:r>
                      <a:r>
                        <a:rPr lang="en-US" altLang="zh-CN" sz="1200" u="none" strike="noStrike" baseline="0" dirty="0" smtClean="0">
                          <a:effectLst/>
                        </a:rPr>
                        <a:t> numbers</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hMerge="1">
                  <a:txBody>
                    <a:bodyPr/>
                    <a:lstStyle/>
                    <a:p>
                      <a:pPr algn="ctr" fontAlgn="b"/>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fontAlgn="b"/>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b"/>
                </a:tc>
                <a:extLst>
                  <a:ext uri="{0D108BD9-81ED-4DB2-BD59-A6C34878D82A}">
                    <a16:rowId xmlns="" xmlns:a16="http://schemas.microsoft.com/office/drawing/2014/main" val="3964021009"/>
                  </a:ext>
                </a:extLst>
              </a:tr>
              <a:tr h="270897">
                <a:tc>
                  <a:txBody>
                    <a:bodyPr/>
                    <a:lstStyle/>
                    <a:p>
                      <a:pPr algn="ctr" fontAlgn="b"/>
                      <a:r>
                        <a:rPr lang="en-US" altLang="zh-CN" sz="1200" u="none" strike="noStrike" dirty="0" smtClean="0">
                          <a:effectLst/>
                        </a:rPr>
                        <a:t>convective</a:t>
                      </a:r>
                      <a:r>
                        <a:rPr lang="en-US" altLang="zh-CN" sz="1200" u="none" strike="noStrike" baseline="0" dirty="0" smtClean="0">
                          <a:effectLst/>
                        </a:rPr>
                        <a:t> heat transfer coefficient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a:effectLst/>
                        </a:rPr>
                        <a:t>3</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a:effectLst/>
                        </a:rPr>
                        <a:t>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extLst>
                  <a:ext uri="{0D108BD9-81ED-4DB2-BD59-A6C34878D82A}">
                    <a16:rowId xmlns="" xmlns:a16="http://schemas.microsoft.com/office/drawing/2014/main" val="366175255"/>
                  </a:ext>
                </a:extLst>
              </a:tr>
              <a:tr h="324036">
                <a:tc>
                  <a:txBody>
                    <a:bodyPr/>
                    <a:lstStyle/>
                    <a:p>
                      <a:pPr algn="ctr" fontAlgn="b"/>
                      <a:r>
                        <a:rPr lang="en-US" altLang="zh-CN" sz="1200" u="none" strike="noStrike" dirty="0" smtClean="0">
                          <a:effectLst/>
                        </a:rPr>
                        <a:t>5</a:t>
                      </a:r>
                      <a:r>
                        <a:rPr lang="pl-PL" altLang="zh-CN" sz="1200" dirty="0" smtClean="0"/>
                        <a:t>W m^-2 K^-1</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268.97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268.98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270.52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282.76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283.32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extLst>
                  <a:ext uri="{0D108BD9-81ED-4DB2-BD59-A6C34878D82A}">
                    <a16:rowId xmlns="" xmlns:a16="http://schemas.microsoft.com/office/drawing/2014/main" val="709287348"/>
                  </a:ext>
                </a:extLst>
              </a:tr>
              <a:tr h="27003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200" u="none" strike="noStrike" dirty="0" smtClean="0">
                          <a:effectLst/>
                        </a:rPr>
                        <a:t>8</a:t>
                      </a:r>
                      <a:r>
                        <a:rPr lang="pl-PL" altLang="zh-CN" sz="1200" dirty="0" smtClean="0"/>
                        <a:t>W m^-2 K^-1</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273.14</a:t>
                      </a:r>
                      <a:r>
                        <a:rPr lang="en-US" altLang="zh-CN" sz="1200" u="none" strike="noStrike" baseline="0" dirty="0" smtClean="0">
                          <a:effectLst/>
                        </a:rPr>
                        <a:t> </a:t>
                      </a:r>
                      <a:r>
                        <a:rPr lang="en-US" altLang="zh-CN" sz="1200" u="none" strike="noStrike" dirty="0" smtClean="0">
                          <a:effectLst/>
                        </a:rPr>
                        <a:t>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273.14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274.09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285.34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200" u="none" strike="noStrike" dirty="0" smtClean="0">
                          <a:effectLst/>
                        </a:rPr>
                        <a:t>286.65 K</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extLst>
                  <a:ext uri="{0D108BD9-81ED-4DB2-BD59-A6C34878D82A}">
                    <a16:rowId xmlns="" xmlns:a16="http://schemas.microsoft.com/office/drawing/2014/main" val="3224663559"/>
                  </a:ext>
                </a:extLst>
              </a:tr>
            </a:tbl>
          </a:graphicData>
        </a:graphic>
      </p:graphicFrame>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02743"/>
            <a:ext cx="7885524" cy="2479097"/>
          </a:xfrm>
          <a:prstGeom prst="rect">
            <a:avLst/>
          </a:prstGeom>
        </p:spPr>
      </p:pic>
      <p:grpSp>
        <p:nvGrpSpPr>
          <p:cNvPr id="36" name="组合 35"/>
          <p:cNvGrpSpPr/>
          <p:nvPr/>
        </p:nvGrpSpPr>
        <p:grpSpPr>
          <a:xfrm>
            <a:off x="3059832" y="740725"/>
            <a:ext cx="720080" cy="480875"/>
            <a:chOff x="3059832" y="987633"/>
            <a:chExt cx="720080" cy="641167"/>
          </a:xfrm>
        </p:grpSpPr>
        <p:sp>
          <p:nvSpPr>
            <p:cNvPr id="31" name="八角星 30"/>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35" name="直接连接符 34"/>
            <p:cNvCxnSpPr>
              <a:stCxn id="31"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组合 39"/>
          <p:cNvGrpSpPr/>
          <p:nvPr/>
        </p:nvGrpSpPr>
        <p:grpSpPr>
          <a:xfrm>
            <a:off x="3978258" y="728887"/>
            <a:ext cx="720080" cy="480875"/>
            <a:chOff x="3059832" y="987633"/>
            <a:chExt cx="720080" cy="641167"/>
          </a:xfrm>
        </p:grpSpPr>
        <p:sp>
          <p:nvSpPr>
            <p:cNvPr id="41" name="八角星 40"/>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42" name="直接连接符 41"/>
            <p:cNvCxnSpPr>
              <a:stCxn id="41"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组合 42"/>
          <p:cNvGrpSpPr/>
          <p:nvPr/>
        </p:nvGrpSpPr>
        <p:grpSpPr>
          <a:xfrm>
            <a:off x="4860032" y="735547"/>
            <a:ext cx="720080" cy="480875"/>
            <a:chOff x="3059832" y="987633"/>
            <a:chExt cx="720080" cy="641167"/>
          </a:xfrm>
        </p:grpSpPr>
        <p:sp>
          <p:nvSpPr>
            <p:cNvPr id="44" name="八角星 43"/>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45" name="直接连接符 44"/>
            <p:cNvCxnSpPr>
              <a:stCxn id="44"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组合 45"/>
          <p:cNvGrpSpPr/>
          <p:nvPr/>
        </p:nvGrpSpPr>
        <p:grpSpPr>
          <a:xfrm>
            <a:off x="5580112" y="717050"/>
            <a:ext cx="720080" cy="480875"/>
            <a:chOff x="3059832" y="987633"/>
            <a:chExt cx="720080" cy="641167"/>
          </a:xfrm>
        </p:grpSpPr>
        <p:sp>
          <p:nvSpPr>
            <p:cNvPr id="47" name="八角星 46"/>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4</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48" name="直接连接符 47"/>
            <p:cNvCxnSpPr>
              <a:stCxn id="47"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组合 48"/>
          <p:cNvGrpSpPr/>
          <p:nvPr/>
        </p:nvGrpSpPr>
        <p:grpSpPr>
          <a:xfrm>
            <a:off x="6948264" y="717050"/>
            <a:ext cx="720080" cy="480875"/>
            <a:chOff x="3059832" y="987633"/>
            <a:chExt cx="720080" cy="641167"/>
          </a:xfrm>
        </p:grpSpPr>
        <p:sp>
          <p:nvSpPr>
            <p:cNvPr id="50" name="八角星 49"/>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5</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51" name="直接连接符 50"/>
            <p:cNvCxnSpPr>
              <a:stCxn id="50"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矩形 23"/>
          <p:cNvSpPr/>
          <p:nvPr/>
        </p:nvSpPr>
        <p:spPr>
          <a:xfrm>
            <a:off x="144016" y="1556087"/>
            <a:ext cx="3131840" cy="1015663"/>
          </a:xfrm>
          <a:prstGeom prst="rect">
            <a:avLst/>
          </a:prstGeom>
        </p:spPr>
        <p:txBody>
          <a:bodyPr wrap="square" anchor="ctr">
            <a:spAutoFit/>
          </a:bodyPr>
          <a:lstStyle/>
          <a:p>
            <a:pPr algn="l"/>
            <a:r>
              <a:rPr lang="en-US" altLang="zh-CN" sz="1200" b="0" dirty="0">
                <a:solidFill>
                  <a:schemeClr val="tx1"/>
                </a:solidFill>
              </a:rPr>
              <a:t>Calculation conditions: the outermost layer is set as convective boundary condition, the surface that the support structure contacts with the helium </a:t>
            </a:r>
            <a:r>
              <a:rPr lang="en-US" altLang="zh-CN" sz="1200" b="0" dirty="0" smtClean="0">
                <a:solidFill>
                  <a:schemeClr val="tx1"/>
                </a:solidFill>
              </a:rPr>
              <a:t>tank </a:t>
            </a:r>
            <a:r>
              <a:rPr lang="en-US" altLang="zh-CN" sz="1200" b="0" dirty="0">
                <a:solidFill>
                  <a:schemeClr val="tx1"/>
                </a:solidFill>
              </a:rPr>
              <a:t>is set as 5K, and the surface that contacts with the cold screen is set as 60K</a:t>
            </a:r>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25"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Vacuum chamber---temperature field</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xmlns="" id="{D68724FB-D1C7-447D-9B09-ECDA50C89D67}"/>
              </a:ext>
            </a:extLst>
          </p:cNvPr>
          <p:cNvPicPr>
            <a:picLocks noChangeAspect="1"/>
          </p:cNvPicPr>
          <p:nvPr/>
        </p:nvPicPr>
        <p:blipFill>
          <a:blip r:embed="rId3"/>
          <a:stretch>
            <a:fillRect/>
          </a:stretch>
        </p:blipFill>
        <p:spPr>
          <a:xfrm>
            <a:off x="7236296" y="3453848"/>
            <a:ext cx="1688120" cy="1494166"/>
          </a:xfrm>
          <a:prstGeom prst="rect">
            <a:avLst/>
          </a:prstGeom>
        </p:spPr>
      </p:pic>
    </p:spTree>
    <p:extLst>
      <p:ext uri="{BB962C8B-B14F-4D97-AF65-F5344CB8AC3E}">
        <p14:creationId xmlns:p14="http://schemas.microsoft.com/office/powerpoint/2010/main" val="1838708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chor="ctr"/>
          <a:lstStyle/>
          <a:p>
            <a:pPr>
              <a:defRPr/>
            </a:pPr>
            <a:fld id="{4CDB1FEA-DD6D-4820-B21C-1BD1DC8CBB5B}"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2" y="4786313"/>
            <a:ext cx="4184102" cy="342900"/>
          </a:xfrm>
        </p:spPr>
        <p:txBody>
          <a:bodyPr anchor="ctr"/>
          <a:lstStyle/>
          <a:p>
            <a:pPr>
              <a:defRPr/>
            </a:pPr>
            <a:r>
              <a:rPr lang="en-US" altLang="zh-CN" smtClean="0">
                <a:solidFill>
                  <a:srgbClr val="000000"/>
                </a:solidFill>
              </a:rPr>
              <a:t>CEPC Day, IHEP, Beijing</a:t>
            </a:r>
            <a:endParaRPr lang="en-US" dirty="0">
              <a:solidFill>
                <a:srgbClr val="000000"/>
              </a:solidFill>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97" y="735546"/>
            <a:ext cx="4686771" cy="1755000"/>
          </a:xfrm>
          <a:prstGeom prst="rect">
            <a:avLst/>
          </a:prstGeom>
        </p:spPr>
      </p:pic>
      <p:sp>
        <p:nvSpPr>
          <p:cNvPr id="5" name="矩形 4"/>
          <p:cNvSpPr/>
          <p:nvPr/>
        </p:nvSpPr>
        <p:spPr>
          <a:xfrm>
            <a:off x="504475" y="2548521"/>
            <a:ext cx="4274375" cy="307777"/>
          </a:xfrm>
          <a:prstGeom prst="rect">
            <a:avLst/>
          </a:prstGeom>
        </p:spPr>
        <p:txBody>
          <a:bodyPr wrap="none" anchor="ctr">
            <a:spAutoFit/>
          </a:bodyPr>
          <a:lstStyle/>
          <a:p>
            <a:r>
              <a:rPr lang="en-US" altLang="zh-CN" sz="1400" dirty="0" smtClean="0">
                <a:solidFill>
                  <a:schemeClr val="tx1"/>
                </a:solidFill>
                <a:latin typeface="微软雅黑" panose="020B0503020204020204" pitchFamily="34" charset="-122"/>
                <a:ea typeface="微软雅黑" panose="020B0503020204020204" pitchFamily="34" charset="-122"/>
              </a:rPr>
              <a:t>Maximum deformation is 0.1mm@P</a:t>
            </a:r>
            <a:r>
              <a:rPr lang="en-US" altLang="zh-CN" sz="1400" baseline="-25000" dirty="0" smtClean="0">
                <a:solidFill>
                  <a:schemeClr val="tx1"/>
                </a:solidFill>
                <a:latin typeface="微软雅黑" panose="020B0503020204020204" pitchFamily="34" charset="-122"/>
                <a:ea typeface="微软雅黑" panose="020B0503020204020204" pitchFamily="34" charset="-122"/>
              </a:rPr>
              <a:t>OUT</a:t>
            </a:r>
            <a:r>
              <a:rPr lang="en-US" altLang="zh-CN" sz="1400" dirty="0" smtClean="0">
                <a:solidFill>
                  <a:schemeClr val="tx1"/>
                </a:solidFill>
                <a:latin typeface="微软雅黑" panose="020B0503020204020204" pitchFamily="34" charset="-122"/>
                <a:ea typeface="微软雅黑" panose="020B0503020204020204" pitchFamily="34" charset="-122"/>
              </a:rPr>
              <a:t>1Bar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895"/>
          <a:stretch/>
        </p:blipFill>
        <p:spPr>
          <a:xfrm>
            <a:off x="251520" y="2859782"/>
            <a:ext cx="4269876" cy="1755000"/>
          </a:xfrm>
          <a:prstGeom prst="rect">
            <a:avLst/>
          </a:prstGeom>
        </p:spPr>
      </p:pic>
      <p:sp>
        <p:nvSpPr>
          <p:cNvPr id="12" name="矩形 11"/>
          <p:cNvSpPr/>
          <p:nvPr/>
        </p:nvSpPr>
        <p:spPr>
          <a:xfrm>
            <a:off x="728813" y="4593780"/>
            <a:ext cx="3713389" cy="307777"/>
          </a:xfrm>
          <a:prstGeom prst="rect">
            <a:avLst/>
          </a:prstGeom>
        </p:spPr>
        <p:txBody>
          <a:bodyPr wrap="none" anchor="ctr">
            <a:spAutoFit/>
          </a:bodyPr>
          <a:lstStyle/>
          <a:p>
            <a:r>
              <a:rPr lang="en-US" altLang="zh-CN" sz="1400" dirty="0">
                <a:solidFill>
                  <a:schemeClr val="tx1"/>
                </a:solidFill>
                <a:latin typeface="微软雅黑" panose="020B0503020204020204" pitchFamily="34" charset="-122"/>
                <a:ea typeface="微软雅黑" panose="020B0503020204020204" pitchFamily="34" charset="-122"/>
              </a:rPr>
              <a:t>Maximum stress </a:t>
            </a:r>
            <a:r>
              <a:rPr lang="en-US" altLang="zh-CN" sz="1400" dirty="0" smtClean="0">
                <a:solidFill>
                  <a:schemeClr val="tx1"/>
                </a:solidFill>
                <a:latin typeface="微软雅黑" panose="020B0503020204020204" pitchFamily="34" charset="-122"/>
                <a:ea typeface="微软雅黑" panose="020B0503020204020204" pitchFamily="34" charset="-122"/>
              </a:rPr>
              <a:t>69.343MPa@P</a:t>
            </a:r>
            <a:r>
              <a:rPr lang="en-US" altLang="zh-CN" sz="1400" baseline="-25000" dirty="0" smtClean="0">
                <a:solidFill>
                  <a:schemeClr val="tx1"/>
                </a:solidFill>
                <a:latin typeface="微软雅黑" panose="020B0503020204020204" pitchFamily="34" charset="-122"/>
                <a:ea typeface="微软雅黑" panose="020B0503020204020204" pitchFamily="34" charset="-122"/>
              </a:rPr>
              <a:t>OUT</a:t>
            </a:r>
            <a:r>
              <a:rPr lang="en-US" altLang="zh-CN" sz="1400" dirty="0" smtClean="0">
                <a:solidFill>
                  <a:schemeClr val="tx1"/>
                </a:solidFill>
                <a:latin typeface="微软雅黑" panose="020B0503020204020204" pitchFamily="34" charset="-122"/>
                <a:ea typeface="微软雅黑" panose="020B0503020204020204" pitchFamily="34" charset="-122"/>
              </a:rPr>
              <a:t>1Bar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r="18650"/>
          <a:stretch/>
        </p:blipFill>
        <p:spPr>
          <a:xfrm>
            <a:off x="5079780" y="737970"/>
            <a:ext cx="3812700" cy="1755000"/>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r="6337"/>
          <a:stretch/>
        </p:blipFill>
        <p:spPr>
          <a:xfrm>
            <a:off x="4716017" y="2874086"/>
            <a:ext cx="4389755" cy="1755000"/>
          </a:xfrm>
          <a:prstGeom prst="rect">
            <a:avLst/>
          </a:prstGeom>
        </p:spPr>
      </p:pic>
      <p:sp>
        <p:nvSpPr>
          <p:cNvPr id="15" name="矩形 14"/>
          <p:cNvSpPr/>
          <p:nvPr/>
        </p:nvSpPr>
        <p:spPr>
          <a:xfrm>
            <a:off x="4903002" y="2548521"/>
            <a:ext cx="4413837" cy="307777"/>
          </a:xfrm>
          <a:prstGeom prst="rect">
            <a:avLst/>
          </a:prstGeom>
        </p:spPr>
        <p:txBody>
          <a:bodyPr wrap="none" anchor="ctr">
            <a:spAutoFit/>
          </a:bodyPr>
          <a:lstStyle/>
          <a:p>
            <a:r>
              <a:rPr lang="en-US" altLang="zh-CN" sz="1400" dirty="0">
                <a:solidFill>
                  <a:schemeClr val="tx1"/>
                </a:solidFill>
                <a:latin typeface="微软雅黑" panose="020B0503020204020204" pitchFamily="34" charset="-122"/>
                <a:ea typeface="微软雅黑" panose="020B0503020204020204" pitchFamily="34" charset="-122"/>
              </a:rPr>
              <a:t>Maximum deformation is </a:t>
            </a:r>
            <a:r>
              <a:rPr lang="en-US" altLang="zh-CN" sz="1400" dirty="0" smtClean="0">
                <a:solidFill>
                  <a:schemeClr val="tx1"/>
                </a:solidFill>
                <a:latin typeface="微软雅黑" panose="020B0503020204020204" pitchFamily="34" charset="-122"/>
                <a:ea typeface="微软雅黑" panose="020B0503020204020204" pitchFamily="34" charset="-122"/>
              </a:rPr>
              <a:t>0.15mm@P</a:t>
            </a:r>
            <a:r>
              <a:rPr lang="en-US" altLang="zh-CN" sz="1400" baseline="-25000" dirty="0" smtClean="0">
                <a:solidFill>
                  <a:schemeClr val="tx1"/>
                </a:solidFill>
                <a:latin typeface="微软雅黑" panose="020B0503020204020204" pitchFamily="34" charset="-122"/>
                <a:ea typeface="微软雅黑" panose="020B0503020204020204" pitchFamily="34" charset="-122"/>
              </a:rPr>
              <a:t>IN</a:t>
            </a:r>
            <a:r>
              <a:rPr lang="en-US" altLang="zh-CN" sz="1400" dirty="0" smtClean="0">
                <a:solidFill>
                  <a:schemeClr val="tx1"/>
                </a:solidFill>
                <a:latin typeface="微软雅黑" panose="020B0503020204020204" pitchFamily="34" charset="-122"/>
                <a:ea typeface="微软雅黑" panose="020B0503020204020204" pitchFamily="34" charset="-122"/>
              </a:rPr>
              <a:t>1.2Bar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5079290" y="4600749"/>
            <a:ext cx="3849645" cy="307777"/>
          </a:xfrm>
          <a:prstGeom prst="rect">
            <a:avLst/>
          </a:prstGeom>
        </p:spPr>
        <p:txBody>
          <a:bodyPr wrap="none" anchor="ctr">
            <a:spAutoFit/>
          </a:bodyPr>
          <a:lstStyle/>
          <a:p>
            <a:r>
              <a:rPr lang="en-US" altLang="zh-CN" sz="1400" dirty="0" smtClean="0">
                <a:solidFill>
                  <a:schemeClr val="tx1"/>
                </a:solidFill>
                <a:latin typeface="微软雅黑" panose="020B0503020204020204" pitchFamily="34" charset="-122"/>
                <a:ea typeface="微软雅黑" panose="020B0503020204020204" pitchFamily="34" charset="-122"/>
              </a:rPr>
              <a:t>Maximum </a:t>
            </a:r>
            <a:r>
              <a:rPr lang="en-US" altLang="zh-CN" sz="1400" dirty="0">
                <a:solidFill>
                  <a:schemeClr val="tx1"/>
                </a:solidFill>
                <a:latin typeface="微软雅黑" panose="020B0503020204020204" pitchFamily="34" charset="-122"/>
                <a:ea typeface="微软雅黑" panose="020B0503020204020204" pitchFamily="34" charset="-122"/>
              </a:rPr>
              <a:t>stress 125.73MPa@P</a:t>
            </a:r>
            <a:r>
              <a:rPr lang="en-US" altLang="zh-CN" sz="1400" baseline="-25000" dirty="0">
                <a:solidFill>
                  <a:schemeClr val="tx1"/>
                </a:solidFill>
                <a:latin typeface="微软雅黑" panose="020B0503020204020204" pitchFamily="34" charset="-122"/>
                <a:ea typeface="微软雅黑" panose="020B0503020204020204" pitchFamily="34" charset="-122"/>
              </a:rPr>
              <a:t>IN</a:t>
            </a:r>
            <a:r>
              <a:rPr lang="en-US" altLang="zh-CN" sz="1400" dirty="0" smtClean="0">
                <a:solidFill>
                  <a:schemeClr val="tx1"/>
                </a:solidFill>
                <a:latin typeface="微软雅黑" panose="020B0503020204020204" pitchFamily="34" charset="-122"/>
                <a:ea typeface="微软雅黑" panose="020B0503020204020204" pitchFamily="34" charset="-122"/>
              </a:rPr>
              <a:t>1.2Bar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sp>
        <p:nvSpPr>
          <p:cNvPr id="17"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Vacuum chamber---stress analysis</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92844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735546"/>
            <a:ext cx="6174432" cy="584775"/>
          </a:xfrm>
          <a:prstGeom prst="rect">
            <a:avLst/>
          </a:prstGeom>
        </p:spPr>
        <p:txBody>
          <a:bodyPr wrap="square">
            <a:spAutoFit/>
          </a:bodyPr>
          <a:lstStyle/>
          <a:p>
            <a:pPr algn="l"/>
            <a:r>
              <a:rPr lang="en-US" altLang="zh-CN" sz="1600" b="0" dirty="0" smtClean="0">
                <a:solidFill>
                  <a:schemeClr val="tx1"/>
                </a:solidFill>
              </a:rPr>
              <a:t>Thermal shield: inlet </a:t>
            </a:r>
            <a:r>
              <a:rPr lang="en-US" altLang="zh-CN" sz="1600" b="0" dirty="0">
                <a:solidFill>
                  <a:schemeClr val="tx1"/>
                </a:solidFill>
              </a:rPr>
              <a:t>40K cold </a:t>
            </a:r>
            <a:r>
              <a:rPr lang="en-US" altLang="zh-CN" sz="1600" b="0" dirty="0" smtClean="0">
                <a:solidFill>
                  <a:schemeClr val="tx1"/>
                </a:solidFill>
              </a:rPr>
              <a:t>helium; outlet 70K </a:t>
            </a:r>
            <a:r>
              <a:rPr lang="en-US" altLang="zh-CN" sz="1600" b="0" dirty="0">
                <a:solidFill>
                  <a:schemeClr val="tx1"/>
                </a:solidFill>
              </a:rPr>
              <a:t>cold </a:t>
            </a:r>
            <a:r>
              <a:rPr lang="en-US" altLang="zh-CN" sz="1600" b="0" dirty="0" smtClean="0">
                <a:solidFill>
                  <a:schemeClr val="tx1"/>
                </a:solidFill>
              </a:rPr>
              <a:t>helium. </a:t>
            </a:r>
          </a:p>
          <a:p>
            <a:pPr algn="l"/>
            <a:r>
              <a:rPr lang="en-US" altLang="zh-CN" sz="1600" b="0" dirty="0" smtClean="0">
                <a:solidFill>
                  <a:schemeClr val="tx1"/>
                </a:solidFill>
              </a:rPr>
              <a:t>set </a:t>
            </a:r>
            <a:r>
              <a:rPr lang="en-US" altLang="zh-CN" sz="1600" b="0" dirty="0">
                <a:solidFill>
                  <a:schemeClr val="tx1"/>
                </a:solidFill>
              </a:rPr>
              <a:t>the temperature </a:t>
            </a:r>
            <a:r>
              <a:rPr lang="en-US" altLang="zh-CN" sz="1600" b="0" dirty="0" smtClean="0">
                <a:solidFill>
                  <a:schemeClr val="tx1"/>
                </a:solidFill>
              </a:rPr>
              <a:t>of cold </a:t>
            </a:r>
            <a:r>
              <a:rPr lang="en-US" altLang="zh-CN" sz="1600" b="0" dirty="0">
                <a:solidFill>
                  <a:schemeClr val="tx1"/>
                </a:solidFill>
              </a:rPr>
              <a:t>screen coil </a:t>
            </a:r>
            <a:r>
              <a:rPr lang="en-US" altLang="zh-CN" sz="1600" b="0" dirty="0" smtClean="0">
                <a:solidFill>
                  <a:schemeClr val="tx1"/>
                </a:solidFill>
              </a:rPr>
              <a:t>is 50K</a:t>
            </a:r>
            <a:endParaRPr lang="en-US" altLang="zh-CN" sz="1600" b="0" dirty="0">
              <a:solidFill>
                <a:schemeClr val="tx1"/>
              </a:solidFill>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r="5708"/>
          <a:stretch/>
        </p:blipFill>
        <p:spPr>
          <a:xfrm>
            <a:off x="251520" y="1275606"/>
            <a:ext cx="8667018" cy="3441903"/>
          </a:xfrm>
          <a:prstGeom prst="rect">
            <a:avLst/>
          </a:prstGeom>
        </p:spPr>
      </p:pic>
      <p:sp>
        <p:nvSpPr>
          <p:cNvPr id="5" name="矩形 4"/>
          <p:cNvSpPr/>
          <p:nvPr/>
        </p:nvSpPr>
        <p:spPr>
          <a:xfrm>
            <a:off x="1349896" y="3723878"/>
            <a:ext cx="6534472" cy="830997"/>
          </a:xfrm>
          <a:prstGeom prst="rect">
            <a:avLst/>
          </a:prstGeom>
        </p:spPr>
        <p:txBody>
          <a:bodyPr wrap="square">
            <a:spAutoFit/>
          </a:bodyPr>
          <a:lstStyle/>
          <a:p>
            <a:r>
              <a:rPr lang="en-US" altLang="zh-CN" sz="1600" dirty="0" smtClean="0">
                <a:solidFill>
                  <a:srgbClr val="FF0000"/>
                </a:solidFill>
                <a:latin typeface="微软雅黑" panose="020B0503020204020204" pitchFamily="34" charset="-122"/>
                <a:ea typeface="微软雅黑" panose="020B0503020204020204" pitchFamily="34" charset="-122"/>
              </a:rPr>
              <a:t>The average temperature of thermal shield is 50.15K</a:t>
            </a:r>
            <a:r>
              <a:rPr lang="zh-CN" altLang="en-US" sz="1600" dirty="0" smtClean="0">
                <a:solidFill>
                  <a:srgbClr val="FF0000"/>
                </a:solidFill>
                <a:latin typeface="微软雅黑" panose="020B0503020204020204" pitchFamily="34" charset="-122"/>
                <a:ea typeface="微软雅黑" panose="020B0503020204020204" pitchFamily="34" charset="-122"/>
              </a:rPr>
              <a:t>，</a:t>
            </a:r>
            <a:endParaRPr lang="en-US" altLang="zh-CN" sz="1600" dirty="0" smtClean="0">
              <a:solidFill>
                <a:srgbClr val="FF0000"/>
              </a:solidFill>
              <a:latin typeface="微软雅黑" panose="020B0503020204020204" pitchFamily="34" charset="-122"/>
              <a:ea typeface="微软雅黑" panose="020B0503020204020204" pitchFamily="34" charset="-122"/>
            </a:endParaRPr>
          </a:p>
          <a:p>
            <a:r>
              <a:rPr lang="en-US" altLang="zh-CN" sz="1600" b="0" dirty="0" smtClean="0"/>
              <a:t> </a:t>
            </a:r>
            <a:r>
              <a:rPr lang="en-US" altLang="zh-CN" sz="1600" dirty="0">
                <a:solidFill>
                  <a:srgbClr val="FF0000"/>
                </a:solidFill>
                <a:latin typeface="微软雅黑" panose="020B0503020204020204" pitchFamily="34" charset="-122"/>
                <a:ea typeface="微软雅黑" panose="020B0503020204020204" pitchFamily="34" charset="-122"/>
              </a:rPr>
              <a:t>The temperature uniformity is good</a:t>
            </a:r>
          </a:p>
          <a:p>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a:xfrm>
            <a:off x="609600" y="4803998"/>
            <a:ext cx="1981200" cy="357188"/>
          </a:xfrm>
        </p:spPr>
        <p:txBody>
          <a:bodyPr anchor="b"/>
          <a:lstStyle/>
          <a:p>
            <a:pPr>
              <a:defRPr/>
            </a:pPr>
            <a:fld id="{B132D26A-F53F-4CA1-8763-76DEE6270BD8}" type="datetime1">
              <a:rPr lang="zh-CN" altLang="en-US" smtClean="0">
                <a:solidFill>
                  <a:srgbClr val="000000"/>
                </a:solidFill>
              </a:rPr>
              <a:t>2022-01-28</a:t>
            </a:fld>
            <a:endParaRPr lang="en-US" dirty="0">
              <a:solidFill>
                <a:srgbClr val="000000"/>
              </a:solidFill>
            </a:endParaRPr>
          </a:p>
        </p:txBody>
      </p:sp>
      <p:sp>
        <p:nvSpPr>
          <p:cNvPr id="4" name="页脚占位符 3"/>
          <p:cNvSpPr>
            <a:spLocks noGrp="1"/>
          </p:cNvSpPr>
          <p:nvPr>
            <p:ph type="ftr" sz="quarter" idx="12"/>
          </p:nvPr>
        </p:nvSpPr>
        <p:spPr>
          <a:xfrm>
            <a:off x="3124202" y="4803998"/>
            <a:ext cx="3968078" cy="342900"/>
          </a:xfrm>
        </p:spPr>
        <p:txBody>
          <a:bodyPr anchor="b"/>
          <a:lstStyle/>
          <a:p>
            <a:pPr>
              <a:defRPr/>
            </a:pPr>
            <a:r>
              <a:rPr lang="en-US" altLang="zh-CN" smtClean="0">
                <a:solidFill>
                  <a:srgbClr val="000000"/>
                </a:solidFill>
              </a:rPr>
              <a:t>CEPC Day, IHEP, Beijing</a:t>
            </a:r>
            <a:endParaRPr lang="en-US" dirty="0">
              <a:solidFill>
                <a:srgbClr val="000000"/>
              </a:solidFill>
            </a:endParaRPr>
          </a:p>
        </p:txBody>
      </p:sp>
      <p:sp>
        <p:nvSpPr>
          <p:cNvPr id="9" name="标题 1"/>
          <p:cNvSpPr txBox="1">
            <a:spLocks/>
          </p:cNvSpPr>
          <p:nvPr/>
        </p:nvSpPr>
        <p:spPr>
          <a:xfrm>
            <a:off x="2664296" y="207071"/>
            <a:ext cx="651621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000" b="0" dirty="0" smtClean="0">
                <a:solidFill>
                  <a:srgbClr val="000000"/>
                </a:solidFill>
                <a:latin typeface="微软雅黑" panose="020B0503020204020204" pitchFamily="34" charset="-122"/>
                <a:ea typeface="微软雅黑" panose="020B0503020204020204" pitchFamily="34" charset="-122"/>
              </a:rPr>
              <a:t>Thermal shield and supports--temperature field</a:t>
            </a:r>
            <a:endParaRPr lang="en-US" altLang="zh-CN" sz="20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7843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735546"/>
            <a:ext cx="8280920" cy="584775"/>
          </a:xfrm>
          <a:prstGeom prst="rect">
            <a:avLst/>
          </a:prstGeom>
        </p:spPr>
        <p:txBody>
          <a:bodyPr wrap="square">
            <a:spAutoFit/>
          </a:bodyPr>
          <a:lstStyle/>
          <a:p>
            <a:pPr lvl="0" algn="l"/>
            <a:r>
              <a:rPr lang="en-US" altLang="zh-CN" sz="1600" dirty="0" smtClean="0">
                <a:solidFill>
                  <a:schemeClr val="tx1"/>
                </a:solidFill>
                <a:latin typeface="微软雅黑" panose="020B0503020204020204" pitchFamily="34" charset="-122"/>
                <a:ea typeface="微软雅黑" panose="020B0503020204020204" pitchFamily="34" charset="-122"/>
              </a:rPr>
              <a:t>Boundary conditions: T</a:t>
            </a:r>
            <a:r>
              <a:rPr lang="en-US" altLang="zh-CN" sz="1600" baseline="-25000" dirty="0" smtClean="0">
                <a:solidFill>
                  <a:schemeClr val="tx1"/>
                </a:solidFill>
                <a:latin typeface="微软雅黑" panose="020B0503020204020204" pitchFamily="34" charset="-122"/>
                <a:ea typeface="微软雅黑" panose="020B0503020204020204" pitchFamily="34" charset="-122"/>
              </a:rPr>
              <a:t>INLET</a:t>
            </a:r>
            <a:r>
              <a:rPr lang="en-US" altLang="zh-CN" sz="1600" dirty="0" smtClean="0">
                <a:solidFill>
                  <a:schemeClr val="tx1"/>
                </a:solidFill>
                <a:latin typeface="微软雅黑" panose="020B0503020204020204" pitchFamily="34" charset="-122"/>
                <a:ea typeface="微软雅黑" panose="020B0503020204020204" pitchFamily="34" charset="-122"/>
              </a:rPr>
              <a:t>=40K cold helium gas</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T</a:t>
            </a:r>
            <a:r>
              <a:rPr lang="en-US" altLang="zh-CN" sz="1600" baseline="-25000" dirty="0" smtClean="0">
                <a:solidFill>
                  <a:schemeClr val="tx1"/>
                </a:solidFill>
                <a:latin typeface="微软雅黑" panose="020B0503020204020204" pitchFamily="34" charset="-122"/>
                <a:ea typeface="微软雅黑" panose="020B0503020204020204" pitchFamily="34" charset="-122"/>
              </a:rPr>
              <a:t>OUTLET</a:t>
            </a:r>
            <a:r>
              <a:rPr lang="en-US" altLang="zh-CN" sz="1600" dirty="0" smtClean="0">
                <a:solidFill>
                  <a:schemeClr val="tx1"/>
                </a:solidFill>
                <a:latin typeface="微软雅黑" panose="020B0503020204020204" pitchFamily="34" charset="-122"/>
                <a:ea typeface="微软雅黑" panose="020B0503020204020204" pitchFamily="34" charset="-122"/>
              </a:rPr>
              <a:t>=70K;</a:t>
            </a:r>
          </a:p>
          <a:p>
            <a:pPr lvl="0" algn="l"/>
            <a:r>
              <a:rPr lang="en-US" altLang="zh-CN" sz="1600" dirty="0" smtClean="0">
                <a:solidFill>
                  <a:schemeClr val="tx1"/>
                </a:solidFill>
                <a:latin typeface="微软雅黑" panose="020B0503020204020204" pitchFamily="34" charset="-122"/>
                <a:ea typeface="微软雅黑" panose="020B0503020204020204" pitchFamily="34" charset="-122"/>
              </a:rPr>
              <a:t>Set thermal shield coils temperature is 50K.</a:t>
            </a:r>
            <a:endParaRPr lang="zh-CN" altLang="zh-CN" sz="1600" dirty="0">
              <a:solidFill>
                <a:schemeClr val="tx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392910"/>
            <a:ext cx="8995681" cy="2763016"/>
          </a:xfrm>
          <a:prstGeom prst="rect">
            <a:avLst/>
          </a:prstGeom>
        </p:spPr>
      </p:pic>
      <p:sp>
        <p:nvSpPr>
          <p:cNvPr id="5" name="矩形 4"/>
          <p:cNvSpPr/>
          <p:nvPr/>
        </p:nvSpPr>
        <p:spPr>
          <a:xfrm>
            <a:off x="1277888" y="4219223"/>
            <a:ext cx="6534472" cy="584775"/>
          </a:xfrm>
          <a:prstGeom prst="rect">
            <a:avLst/>
          </a:prstGeom>
        </p:spPr>
        <p:txBody>
          <a:bodyPr wrap="square">
            <a:spAutoFit/>
          </a:bodyPr>
          <a:lstStyle/>
          <a:p>
            <a:r>
              <a:rPr lang="en-US" altLang="zh-CN" sz="1600" dirty="0" smtClean="0">
                <a:solidFill>
                  <a:srgbClr val="FF0000"/>
                </a:solidFill>
                <a:latin typeface="微软雅黑" panose="020B0503020204020204" pitchFamily="34" charset="-122"/>
                <a:ea typeface="微软雅黑" panose="020B0503020204020204" pitchFamily="34" charset="-122"/>
              </a:rPr>
              <a:t>Heat load of thermal shield</a:t>
            </a:r>
            <a:r>
              <a:rPr lang="zh-CN" altLang="zh-CN" sz="1600" dirty="0" smtClean="0">
                <a:solidFill>
                  <a:srgbClr val="FF0000"/>
                </a:solidFill>
                <a:latin typeface="微软雅黑" panose="020B0503020204020204" pitchFamily="34" charset="-122"/>
                <a:ea typeface="微软雅黑" panose="020B0503020204020204" pitchFamily="34" charset="-122"/>
              </a:rPr>
              <a:t>：</a:t>
            </a:r>
            <a:r>
              <a:rPr lang="en-US" altLang="zh-CN" sz="1600" dirty="0" smtClean="0">
                <a:solidFill>
                  <a:srgbClr val="FF0000"/>
                </a:solidFill>
                <a:latin typeface="微软雅黑" panose="020B0503020204020204" pitchFamily="34" charset="-122"/>
                <a:ea typeface="微软雅黑" panose="020B0503020204020204" pitchFamily="34" charset="-122"/>
              </a:rPr>
              <a:t>7.12*4=28.48W@50K</a:t>
            </a:r>
            <a:r>
              <a:rPr lang="en-US" altLang="zh-CN" sz="1600" dirty="0">
                <a:solidFill>
                  <a:srgbClr val="FF0000"/>
                </a:solidFill>
                <a:latin typeface="微软雅黑" panose="020B0503020204020204" pitchFamily="34" charset="-122"/>
                <a:ea typeface="微软雅黑" panose="020B0503020204020204" pitchFamily="34" charset="-122"/>
              </a:rPr>
              <a:t> </a:t>
            </a:r>
            <a:endParaRPr lang="zh-CN"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smtClean="0">
                <a:solidFill>
                  <a:srgbClr val="FF0000"/>
                </a:solidFill>
                <a:latin typeface="微软雅黑" panose="020B0503020204020204" pitchFamily="34" charset="-122"/>
                <a:ea typeface="微软雅黑" panose="020B0503020204020204" pitchFamily="34" charset="-122"/>
              </a:rPr>
              <a:t>Heat load for 4.2K temperature zone</a:t>
            </a:r>
            <a:r>
              <a:rPr lang="zh-CN" altLang="zh-CN" sz="1600" dirty="0" smtClean="0">
                <a:solidFill>
                  <a:srgbClr val="FF0000"/>
                </a:solidFill>
                <a:latin typeface="微软雅黑" panose="020B0503020204020204" pitchFamily="34" charset="-122"/>
                <a:ea typeface="微软雅黑" panose="020B0503020204020204" pitchFamily="34" charset="-122"/>
              </a:rPr>
              <a:t>：</a:t>
            </a:r>
            <a:r>
              <a:rPr lang="en-US" altLang="zh-CN" sz="1600" dirty="0">
                <a:solidFill>
                  <a:srgbClr val="FF0000"/>
                </a:solidFill>
                <a:latin typeface="微软雅黑" panose="020B0503020204020204" pitchFamily="34" charset="-122"/>
                <a:ea typeface="微软雅黑" panose="020B0503020204020204" pitchFamily="34" charset="-122"/>
              </a:rPr>
              <a:t>2.01*4=8.04W@4.2K</a:t>
            </a:r>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p:txBody>
          <a:bodyPr/>
          <a:lstStyle/>
          <a:p>
            <a:pPr>
              <a:defRPr/>
            </a:pPr>
            <a:fld id="{8779C309-BC1F-416F-BA56-DAF8F4A34659}" type="datetime1">
              <a:rPr lang="zh-CN" altLang="en-US" smtClean="0">
                <a:solidFill>
                  <a:srgbClr val="000000"/>
                </a:solidFill>
              </a:rPr>
              <a:t>2022-01-28</a:t>
            </a:fld>
            <a:endParaRPr lang="en-US">
              <a:solidFill>
                <a:srgbClr val="000000"/>
              </a:solidFill>
            </a:endParaRPr>
          </a:p>
        </p:txBody>
      </p:sp>
      <p:sp>
        <p:nvSpPr>
          <p:cNvPr id="4" name="页脚占位符 3"/>
          <p:cNvSpPr>
            <a:spLocks noGrp="1"/>
          </p:cNvSpPr>
          <p:nvPr>
            <p:ph type="ftr" sz="quarter" idx="12"/>
          </p:nvPr>
        </p:nvSpPr>
        <p:spPr>
          <a:xfrm>
            <a:off x="3124202" y="4786313"/>
            <a:ext cx="4544142" cy="342900"/>
          </a:xfrm>
        </p:spPr>
        <p:txBody>
          <a:bodyPr/>
          <a:lstStyle/>
          <a:p>
            <a:pPr>
              <a:defRPr/>
            </a:pPr>
            <a:r>
              <a:rPr lang="en-US" altLang="zh-CN" smtClean="0">
                <a:solidFill>
                  <a:srgbClr val="000000"/>
                </a:solidFill>
              </a:rPr>
              <a:t>CEPC Day, IHEP, Beijing</a:t>
            </a:r>
            <a:endParaRPr lang="en-US" dirty="0">
              <a:solidFill>
                <a:srgbClr val="000000"/>
              </a:solidFill>
            </a:endParaRPr>
          </a:p>
        </p:txBody>
      </p:sp>
      <p:sp>
        <p:nvSpPr>
          <p:cNvPr id="9" name="标题 1"/>
          <p:cNvSpPr txBox="1">
            <a:spLocks/>
          </p:cNvSpPr>
          <p:nvPr/>
        </p:nvSpPr>
        <p:spPr>
          <a:xfrm>
            <a:off x="2483768" y="-8953"/>
            <a:ext cx="6660232"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000" b="0" dirty="0" smtClean="0">
                <a:solidFill>
                  <a:srgbClr val="000000"/>
                </a:solidFill>
                <a:latin typeface="微软雅黑" panose="020B0503020204020204" pitchFamily="34" charset="-122"/>
                <a:ea typeface="微软雅黑" panose="020B0503020204020204" pitchFamily="34" charset="-122"/>
              </a:rPr>
              <a:t>Thermal field analysis of thermal shields and supports</a:t>
            </a:r>
            <a:endParaRPr lang="en-US" altLang="zh-CN" sz="20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1966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31590"/>
            <a:ext cx="8710841" cy="3261846"/>
          </a:xfrm>
          <a:prstGeom prst="rect">
            <a:avLst/>
          </a:prstGeom>
        </p:spPr>
      </p:pic>
      <p:sp>
        <p:nvSpPr>
          <p:cNvPr id="8" name="标题 1"/>
          <p:cNvSpPr txBox="1">
            <a:spLocks/>
          </p:cNvSpPr>
          <p:nvPr/>
        </p:nvSpPr>
        <p:spPr>
          <a:xfrm>
            <a:off x="2483768" y="-8953"/>
            <a:ext cx="6660232"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000" b="0" dirty="0" smtClean="0">
                <a:solidFill>
                  <a:srgbClr val="000000"/>
                </a:solidFill>
                <a:latin typeface="微软雅黑" panose="020B0503020204020204" pitchFamily="34" charset="-122"/>
                <a:ea typeface="微软雅黑" panose="020B0503020204020204" pitchFamily="34" charset="-122"/>
              </a:rPr>
              <a:t>Thermal field analysis of thermal shields and supports</a:t>
            </a:r>
            <a:endParaRPr lang="en-US" altLang="zh-CN" sz="2000" b="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0" y="735546"/>
            <a:ext cx="9144000" cy="338554"/>
          </a:xfrm>
          <a:prstGeom prst="rect">
            <a:avLst/>
          </a:prstGeom>
        </p:spPr>
        <p:txBody>
          <a:bodyPr wrap="square">
            <a:spAutoFit/>
          </a:bodyPr>
          <a:lstStyle/>
          <a:p>
            <a:pPr lvl="0" algn="l"/>
            <a:r>
              <a:rPr lang="en-US" altLang="zh-CN" sz="1600" dirty="0" smtClean="0">
                <a:solidFill>
                  <a:schemeClr val="tx1"/>
                </a:solidFill>
                <a:latin typeface="微软雅黑" panose="020B0503020204020204" pitchFamily="34" charset="-122"/>
                <a:ea typeface="微软雅黑" panose="020B0503020204020204" pitchFamily="34" charset="-122"/>
              </a:rPr>
              <a:t>Thermal shield cooled by liquid nitrogen</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 Set thermal shield coils temperature is </a:t>
            </a:r>
            <a:r>
              <a:rPr lang="en-US" altLang="zh-CN" sz="1600" dirty="0" smtClean="0">
                <a:solidFill>
                  <a:schemeClr val="tx1"/>
                </a:solidFill>
                <a:latin typeface="微软雅黑" panose="020B0503020204020204" pitchFamily="34" charset="-122"/>
                <a:ea typeface="微软雅黑" panose="020B0503020204020204" pitchFamily="34" charset="-122"/>
              </a:rPr>
              <a:t>77K</a:t>
            </a:r>
            <a:endParaRPr lang="zh-CN" altLang="zh-CN" sz="1600" dirty="0">
              <a:solidFill>
                <a:schemeClr val="tx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p:txBody>
          <a:bodyPr anchor="b"/>
          <a:lstStyle/>
          <a:p>
            <a:pPr>
              <a:defRPr/>
            </a:pPr>
            <a:fld id="{0116D643-9705-4FB5-BA67-3E96C69E6C2A}" type="datetime1">
              <a:rPr lang="zh-CN" altLang="en-US" smtClean="0">
                <a:solidFill>
                  <a:srgbClr val="000000"/>
                </a:solidFill>
              </a:rPr>
              <a:t>2022-01-28</a:t>
            </a:fld>
            <a:endParaRPr lang="en-US" dirty="0">
              <a:solidFill>
                <a:srgbClr val="000000"/>
              </a:solidFill>
            </a:endParaRPr>
          </a:p>
        </p:txBody>
      </p:sp>
      <p:sp>
        <p:nvSpPr>
          <p:cNvPr id="4" name="页脚占位符 3"/>
          <p:cNvSpPr>
            <a:spLocks noGrp="1"/>
          </p:cNvSpPr>
          <p:nvPr>
            <p:ph type="ftr" sz="quarter" idx="12"/>
          </p:nvPr>
        </p:nvSpPr>
        <p:spPr>
          <a:xfrm>
            <a:off x="3124202" y="4786313"/>
            <a:ext cx="4040086" cy="342900"/>
          </a:xfrm>
        </p:spPr>
        <p:txBody>
          <a:bodyPr anchor="b"/>
          <a:lstStyle/>
          <a:p>
            <a:pPr>
              <a:defRPr/>
            </a:pPr>
            <a:r>
              <a:rPr lang="en-US" altLang="zh-CN" smtClean="0">
                <a:solidFill>
                  <a:srgbClr val="000000"/>
                </a:solidFill>
              </a:rPr>
              <a:t>CEPC Day, IHEP, Beijing</a:t>
            </a:r>
            <a:endParaRPr lang="en-US" dirty="0">
              <a:solidFill>
                <a:srgbClr val="000000"/>
              </a:solidFill>
            </a:endParaRPr>
          </a:p>
        </p:txBody>
      </p:sp>
      <p:sp>
        <p:nvSpPr>
          <p:cNvPr id="9" name="矩形 8"/>
          <p:cNvSpPr/>
          <p:nvPr/>
        </p:nvSpPr>
        <p:spPr>
          <a:xfrm>
            <a:off x="1365858" y="3219822"/>
            <a:ext cx="6534472" cy="830997"/>
          </a:xfrm>
          <a:prstGeom prst="rect">
            <a:avLst/>
          </a:prstGeom>
        </p:spPr>
        <p:txBody>
          <a:bodyPr wrap="square">
            <a:spAutoFit/>
          </a:bodyPr>
          <a:lstStyle/>
          <a:p>
            <a:r>
              <a:rPr lang="en-US" altLang="zh-CN" sz="1600" dirty="0" smtClean="0">
                <a:solidFill>
                  <a:srgbClr val="FF0000"/>
                </a:solidFill>
                <a:latin typeface="微软雅黑" panose="020B0503020204020204" pitchFamily="34" charset="-122"/>
                <a:ea typeface="微软雅黑" panose="020B0503020204020204" pitchFamily="34" charset="-122"/>
              </a:rPr>
              <a:t>The average temperature of thermal shield is </a:t>
            </a:r>
            <a:r>
              <a:rPr lang="en-US" altLang="zh-CN" sz="1600" dirty="0" smtClean="0">
                <a:solidFill>
                  <a:srgbClr val="FF0000"/>
                </a:solidFill>
                <a:latin typeface="微软雅黑" panose="020B0503020204020204" pitchFamily="34" charset="-122"/>
                <a:ea typeface="微软雅黑" panose="020B0503020204020204" pitchFamily="34" charset="-122"/>
              </a:rPr>
              <a:t>77.15K</a:t>
            </a:r>
            <a:r>
              <a:rPr lang="zh-CN" altLang="en-US" sz="1600" dirty="0" smtClean="0">
                <a:solidFill>
                  <a:srgbClr val="FF0000"/>
                </a:solidFill>
                <a:latin typeface="微软雅黑" panose="020B0503020204020204" pitchFamily="34" charset="-122"/>
                <a:ea typeface="微软雅黑" panose="020B0503020204020204" pitchFamily="34" charset="-122"/>
              </a:rPr>
              <a:t>，</a:t>
            </a:r>
            <a:endParaRPr lang="en-US" altLang="zh-CN" sz="1600" dirty="0" smtClean="0">
              <a:solidFill>
                <a:srgbClr val="FF0000"/>
              </a:solidFill>
              <a:latin typeface="微软雅黑" panose="020B0503020204020204" pitchFamily="34" charset="-122"/>
              <a:ea typeface="微软雅黑" panose="020B0503020204020204" pitchFamily="34" charset="-122"/>
            </a:endParaRPr>
          </a:p>
          <a:p>
            <a:r>
              <a:rPr lang="en-US" altLang="zh-CN" sz="1600" b="0" dirty="0" smtClean="0"/>
              <a:t> </a:t>
            </a:r>
            <a:r>
              <a:rPr lang="en-US" altLang="zh-CN" sz="1600" dirty="0">
                <a:solidFill>
                  <a:srgbClr val="FF0000"/>
                </a:solidFill>
                <a:latin typeface="微软雅黑" panose="020B0503020204020204" pitchFamily="34" charset="-122"/>
                <a:ea typeface="微软雅黑" panose="020B0503020204020204" pitchFamily="34" charset="-122"/>
              </a:rPr>
              <a:t>The temperature uniformity is good</a:t>
            </a:r>
          </a:p>
          <a:p>
            <a:endParaRPr lang="zh-CN" altLang="zh-CN" sz="1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7785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77888" y="4353948"/>
            <a:ext cx="6534472" cy="584775"/>
          </a:xfrm>
          <a:prstGeom prst="rect">
            <a:avLst/>
          </a:prstGeom>
        </p:spPr>
        <p:txBody>
          <a:bodyPr wrap="square">
            <a:spAutoFit/>
          </a:bodyPr>
          <a:lstStyle/>
          <a:p>
            <a:r>
              <a:rPr lang="en-US" altLang="zh-CN" sz="1600" dirty="0" smtClean="0">
                <a:solidFill>
                  <a:srgbClr val="FF0000"/>
                </a:solidFill>
                <a:latin typeface="微软雅黑" panose="020B0503020204020204" pitchFamily="34" charset="-122"/>
                <a:ea typeface="微软雅黑" panose="020B0503020204020204" pitchFamily="34" charset="-122"/>
              </a:rPr>
              <a:t>Heat load of thermal shield</a:t>
            </a:r>
            <a:r>
              <a:rPr lang="zh-CN" altLang="zh-CN" sz="1600" dirty="0" smtClean="0">
                <a:solidFill>
                  <a:srgbClr val="FF0000"/>
                </a:solidFill>
                <a:latin typeface="微软雅黑" panose="020B0503020204020204" pitchFamily="34" charset="-122"/>
                <a:ea typeface="微软雅黑" panose="020B0503020204020204" pitchFamily="34" charset="-122"/>
              </a:rPr>
              <a:t>：</a:t>
            </a:r>
            <a:r>
              <a:rPr lang="en-US" altLang="zh-CN" sz="1600" dirty="0" smtClean="0">
                <a:solidFill>
                  <a:srgbClr val="FF0000"/>
                </a:solidFill>
                <a:latin typeface="微软雅黑" panose="020B0503020204020204" pitchFamily="34" charset="-122"/>
                <a:ea typeface="微软雅黑" panose="020B0503020204020204" pitchFamily="34" charset="-122"/>
              </a:rPr>
              <a:t>5.35*4=21.4W@77K</a:t>
            </a:r>
            <a:r>
              <a:rPr lang="en-US" altLang="zh-CN" sz="1600" dirty="0">
                <a:solidFill>
                  <a:srgbClr val="FF0000"/>
                </a:solidFill>
                <a:latin typeface="微软雅黑" panose="020B0503020204020204" pitchFamily="34" charset="-122"/>
                <a:ea typeface="微软雅黑" panose="020B0503020204020204" pitchFamily="34" charset="-122"/>
              </a:rPr>
              <a:t> </a:t>
            </a:r>
            <a:endParaRPr lang="zh-CN"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smtClean="0">
                <a:solidFill>
                  <a:srgbClr val="FF0000"/>
                </a:solidFill>
                <a:latin typeface="微软雅黑" panose="020B0503020204020204" pitchFamily="34" charset="-122"/>
                <a:ea typeface="微软雅黑" panose="020B0503020204020204" pitchFamily="34" charset="-122"/>
              </a:rPr>
              <a:t>Heat load for 4.2K temperature zone</a:t>
            </a:r>
            <a:r>
              <a:rPr lang="zh-CN" altLang="zh-CN" sz="1600" dirty="0" smtClean="0">
                <a:solidFill>
                  <a:srgbClr val="FF0000"/>
                </a:solidFill>
                <a:latin typeface="微软雅黑" panose="020B0503020204020204" pitchFamily="34" charset="-122"/>
                <a:ea typeface="微软雅黑" panose="020B0503020204020204" pitchFamily="34" charset="-122"/>
              </a:rPr>
              <a:t>：</a:t>
            </a:r>
            <a:r>
              <a:rPr lang="en-US" altLang="zh-CN" sz="1600" dirty="0">
                <a:solidFill>
                  <a:srgbClr val="FF0000"/>
                </a:solidFill>
                <a:latin typeface="微软雅黑" panose="020B0503020204020204" pitchFamily="34" charset="-122"/>
                <a:ea typeface="微软雅黑" panose="020B0503020204020204" pitchFamily="34" charset="-122"/>
              </a:rPr>
              <a:t>3.42*4=13.68W@4.2K</a:t>
            </a:r>
            <a:endParaRPr lang="zh-CN" altLang="zh-CN" sz="1600"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798" y="1077582"/>
            <a:ext cx="8797691" cy="3294368"/>
          </a:xfrm>
          <a:prstGeom prst="rect">
            <a:avLst/>
          </a:prstGeom>
        </p:spPr>
      </p:pic>
      <p:sp>
        <p:nvSpPr>
          <p:cNvPr id="3" name="日期占位符 2"/>
          <p:cNvSpPr>
            <a:spLocks noGrp="1"/>
          </p:cNvSpPr>
          <p:nvPr>
            <p:ph type="dt" sz="half" idx="10"/>
          </p:nvPr>
        </p:nvSpPr>
        <p:spPr/>
        <p:txBody>
          <a:bodyPr anchor="b"/>
          <a:lstStyle/>
          <a:p>
            <a:pPr>
              <a:defRPr/>
            </a:pPr>
            <a:fld id="{ED1F42B9-5454-476D-87A3-1051A29EE662}" type="datetime1">
              <a:rPr lang="zh-CN" altLang="en-US" smtClean="0">
                <a:solidFill>
                  <a:srgbClr val="000000"/>
                </a:solidFill>
              </a:rPr>
              <a:t>2022-01-28</a:t>
            </a:fld>
            <a:endParaRPr lang="en-US" dirty="0">
              <a:solidFill>
                <a:srgbClr val="000000"/>
              </a:solidFill>
            </a:endParaRPr>
          </a:p>
        </p:txBody>
      </p:sp>
      <p:sp>
        <p:nvSpPr>
          <p:cNvPr id="4" name="页脚占位符 3"/>
          <p:cNvSpPr>
            <a:spLocks noGrp="1"/>
          </p:cNvSpPr>
          <p:nvPr>
            <p:ph type="ftr" sz="quarter" idx="12"/>
          </p:nvPr>
        </p:nvSpPr>
        <p:spPr>
          <a:xfrm>
            <a:off x="3124202" y="4786313"/>
            <a:ext cx="4040086" cy="342900"/>
          </a:xfrm>
        </p:spPr>
        <p:txBody>
          <a:bodyPr anchor="b"/>
          <a:lstStyle/>
          <a:p>
            <a:pPr>
              <a:defRPr/>
            </a:pPr>
            <a:r>
              <a:rPr lang="en-US" altLang="zh-CN" smtClean="0">
                <a:solidFill>
                  <a:srgbClr val="000000"/>
                </a:solidFill>
              </a:rPr>
              <a:t>CEPC Day, IHEP, Beijing</a:t>
            </a:r>
            <a:endParaRPr lang="en-US" dirty="0">
              <a:solidFill>
                <a:srgbClr val="000000"/>
              </a:solidFill>
            </a:endParaRPr>
          </a:p>
        </p:txBody>
      </p:sp>
      <p:sp>
        <p:nvSpPr>
          <p:cNvPr id="9" name="标题 1"/>
          <p:cNvSpPr txBox="1">
            <a:spLocks/>
          </p:cNvSpPr>
          <p:nvPr/>
        </p:nvSpPr>
        <p:spPr>
          <a:xfrm>
            <a:off x="2483768" y="-8953"/>
            <a:ext cx="6660232"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000" b="0" dirty="0" smtClean="0">
                <a:solidFill>
                  <a:srgbClr val="000000"/>
                </a:solidFill>
                <a:latin typeface="微软雅黑" panose="020B0503020204020204" pitchFamily="34" charset="-122"/>
                <a:ea typeface="微软雅黑" panose="020B0503020204020204" pitchFamily="34" charset="-122"/>
              </a:rPr>
              <a:t>Thermal field analysis of thermal shields and supports</a:t>
            </a:r>
            <a:endParaRPr lang="en-US" altLang="zh-CN" sz="2000" b="0" dirty="0">
              <a:solidFill>
                <a:srgbClr val="000000"/>
              </a:solidFill>
              <a:latin typeface="微软雅黑" panose="020B0503020204020204" pitchFamily="34" charset="-122"/>
              <a:ea typeface="微软雅黑" panose="020B0503020204020204" pitchFamily="34" charset="-122"/>
            </a:endParaRPr>
          </a:p>
        </p:txBody>
      </p:sp>
      <p:sp>
        <p:nvSpPr>
          <p:cNvPr id="8" name="矩形 7"/>
          <p:cNvSpPr/>
          <p:nvPr/>
        </p:nvSpPr>
        <p:spPr>
          <a:xfrm>
            <a:off x="0" y="735546"/>
            <a:ext cx="9144000" cy="338554"/>
          </a:xfrm>
          <a:prstGeom prst="rect">
            <a:avLst/>
          </a:prstGeom>
        </p:spPr>
        <p:txBody>
          <a:bodyPr wrap="square">
            <a:spAutoFit/>
          </a:bodyPr>
          <a:lstStyle/>
          <a:p>
            <a:pPr lvl="0" algn="l"/>
            <a:r>
              <a:rPr lang="en-US" altLang="zh-CN" sz="1600" b="0" dirty="0" smtClean="0">
                <a:solidFill>
                  <a:schemeClr val="tx1"/>
                </a:solidFill>
                <a:latin typeface="微软雅黑" panose="020B0503020204020204" pitchFamily="34" charset="-122"/>
                <a:ea typeface="微软雅黑" panose="020B0503020204020204" pitchFamily="34" charset="-122"/>
              </a:rPr>
              <a:t>Thermal shield cooled by liquid nitrogen</a:t>
            </a:r>
            <a:r>
              <a:rPr lang="zh-CN" altLang="zh-CN" sz="1600" b="0" dirty="0" smtClean="0">
                <a:solidFill>
                  <a:schemeClr val="tx1"/>
                </a:solidFill>
                <a:latin typeface="微软雅黑" panose="020B0503020204020204" pitchFamily="34" charset="-122"/>
                <a:ea typeface="微软雅黑" panose="020B0503020204020204" pitchFamily="34" charset="-122"/>
              </a:rPr>
              <a:t>，</a:t>
            </a:r>
            <a:r>
              <a:rPr lang="en-US" altLang="zh-CN" sz="1600" b="0" dirty="0">
                <a:solidFill>
                  <a:schemeClr val="tx1"/>
                </a:solidFill>
                <a:latin typeface="微软雅黑" panose="020B0503020204020204" pitchFamily="34" charset="-122"/>
                <a:ea typeface="微软雅黑" panose="020B0503020204020204" pitchFamily="34" charset="-122"/>
              </a:rPr>
              <a:t> Set thermal shield coils temperature is </a:t>
            </a:r>
            <a:r>
              <a:rPr lang="en-US" altLang="zh-CN" sz="1600" b="0" dirty="0" smtClean="0">
                <a:solidFill>
                  <a:schemeClr val="tx1"/>
                </a:solidFill>
                <a:latin typeface="微软雅黑" panose="020B0503020204020204" pitchFamily="34" charset="-122"/>
                <a:ea typeface="微软雅黑" panose="020B0503020204020204" pitchFamily="34" charset="-122"/>
              </a:rPr>
              <a:t>77K</a:t>
            </a:r>
            <a:endParaRPr lang="zh-CN" altLang="zh-CN" sz="1600"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4388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Stress analysis of helium tank</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 name="矩形 1"/>
              <p:cNvSpPr/>
              <p:nvPr/>
            </p:nvSpPr>
            <p:spPr>
              <a:xfrm>
                <a:off x="467544" y="699542"/>
                <a:ext cx="8568952" cy="338554"/>
              </a:xfrm>
              <a:prstGeom prst="rect">
                <a:avLst/>
              </a:prstGeom>
            </p:spPr>
            <p:txBody>
              <a:bodyPr wrap="square">
                <a:spAutoFit/>
              </a:bodyPr>
              <a:lstStyle/>
              <a:p>
                <a:pPr algn="l"/>
                <a:r>
                  <a:rPr lang="en-US" altLang="zh-CN" sz="1600" b="0" dirty="0" smtClean="0">
                    <a:solidFill>
                      <a:schemeClr val="tx1"/>
                    </a:solidFill>
                    <a:latin typeface="微软雅黑" panose="020B0503020204020204" pitchFamily="34" charset="-122"/>
                    <a:ea typeface="微软雅黑" panose="020B0503020204020204" pitchFamily="34" charset="-122"/>
                  </a:rPr>
                  <a:t>Material:316L</a:t>
                </a:r>
                <a:r>
                  <a:rPr lang="zh-CN" altLang="zh-CN" sz="1600" b="0" dirty="0" smtClean="0">
                    <a:solidFill>
                      <a:schemeClr val="tx1"/>
                    </a:solidFill>
                    <a:latin typeface="微软雅黑" panose="020B0503020204020204" pitchFamily="34" charset="-122"/>
                    <a:ea typeface="微软雅黑" panose="020B0503020204020204" pitchFamily="34" charset="-122"/>
                  </a:rPr>
                  <a:t>，</a:t>
                </a:r>
                <a:r>
                  <a:rPr lang="en-US" altLang="zh-CN" sz="1600" b="0" dirty="0" smtClean="0">
                    <a:solidFill>
                      <a:schemeClr val="tx1"/>
                    </a:solidFill>
                    <a:latin typeface="微软雅黑" panose="020B0503020204020204" pitchFamily="34" charset="-122"/>
                    <a:ea typeface="微软雅黑" panose="020B0503020204020204" pitchFamily="34" charset="-122"/>
                  </a:rPr>
                  <a:t>E=1.93E11Pa</a:t>
                </a:r>
                <a:r>
                  <a:rPr lang="zh-CN" altLang="zh-CN" sz="1600" b="0" dirty="0" smtClean="0">
                    <a:solidFill>
                      <a:schemeClr val="tx1"/>
                    </a:solidFill>
                    <a:latin typeface="微软雅黑" panose="020B0503020204020204" pitchFamily="34" charset="-122"/>
                    <a:ea typeface="微软雅黑" panose="020B0503020204020204" pitchFamily="34" charset="-122"/>
                  </a:rPr>
                  <a:t>，</a:t>
                </a:r>
                <a:r>
                  <a:rPr lang="en-US" altLang="zh-CN" sz="1600" b="0" dirty="0" smtClean="0">
                    <a:solidFill>
                      <a:schemeClr val="tx1"/>
                    </a:solidFill>
                    <a:latin typeface="微软雅黑" panose="020B0503020204020204" pitchFamily="34" charset="-122"/>
                    <a:ea typeface="微软雅黑" panose="020B0503020204020204" pitchFamily="34" charset="-122"/>
                  </a:rPr>
                  <a:t>Poisson’s ratio: 0.27</a:t>
                </a:r>
                <a:r>
                  <a:rPr lang="zh-CN" altLang="zh-CN" sz="1600" b="0" dirty="0" smtClean="0">
                    <a:solidFill>
                      <a:schemeClr val="tx1"/>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1600" b="0" i="1" smtClean="0">
                        <a:solidFill>
                          <a:schemeClr val="tx1"/>
                        </a:solidFill>
                        <a:latin typeface="Cambria Math"/>
                        <a:ea typeface="微软雅黑" panose="020B0503020204020204" pitchFamily="34" charset="-122"/>
                      </a:rPr>
                      <m:t>[</m:t>
                    </m:r>
                    <m:sSub>
                      <m:sSubPr>
                        <m:ctrlPr>
                          <a:rPr lang="en-US" altLang="zh-CN" sz="1600" b="0" i="1" smtClean="0">
                            <a:solidFill>
                              <a:schemeClr val="tx1"/>
                            </a:solidFill>
                            <a:latin typeface="Cambria Math"/>
                            <a:ea typeface="微软雅黑" panose="020B0503020204020204" pitchFamily="34" charset="-122"/>
                          </a:rPr>
                        </m:ctrlPr>
                      </m:sSubPr>
                      <m:e>
                        <m:r>
                          <a:rPr lang="zh-CN" altLang="en-US" sz="1600" b="0" i="1" smtClean="0">
                            <a:solidFill>
                              <a:schemeClr val="tx1"/>
                            </a:solidFill>
                            <a:latin typeface="Cambria Math"/>
                            <a:ea typeface="微软雅黑" panose="020B0503020204020204" pitchFamily="34" charset="-122"/>
                          </a:rPr>
                          <m:t>𝜎</m:t>
                        </m:r>
                      </m:e>
                      <m:sub>
                        <m:r>
                          <a:rPr lang="en-US" altLang="zh-CN" sz="1600" b="0" i="1" smtClean="0">
                            <a:solidFill>
                              <a:schemeClr val="tx1"/>
                            </a:solidFill>
                            <a:latin typeface="Cambria Math"/>
                            <a:ea typeface="微软雅黑" panose="020B0503020204020204" pitchFamily="34" charset="-122"/>
                          </a:rPr>
                          <m:t>𝑎𝑙𝑙𝑜𝑤</m:t>
                        </m:r>
                      </m:sub>
                    </m:sSub>
                    <m:r>
                      <a:rPr lang="en-US" altLang="zh-CN" sz="1600" b="0" i="1" smtClean="0">
                        <a:solidFill>
                          <a:schemeClr val="tx1"/>
                        </a:solidFill>
                        <a:latin typeface="Cambria Math"/>
                        <a:ea typeface="微软雅黑" panose="020B0503020204020204" pitchFamily="34" charset="-122"/>
                      </a:rPr>
                      <m:t>]</m:t>
                    </m:r>
                  </m:oMath>
                </a14:m>
                <a:r>
                  <a:rPr lang="en-US" altLang="zh-CN" sz="1600" b="0" dirty="0" smtClean="0">
                    <a:solidFill>
                      <a:schemeClr val="tx1"/>
                    </a:solidFill>
                    <a:latin typeface="微软雅黑" panose="020B0503020204020204" pitchFamily="34" charset="-122"/>
                    <a:ea typeface="微软雅黑" panose="020B0503020204020204" pitchFamily="34" charset="-122"/>
                  </a:rPr>
                  <a:t>=120.3MPa </a:t>
                </a:r>
                <a:endParaRPr lang="zh-CN" altLang="zh-CN" sz="1600" b="0" dirty="0">
                  <a:solidFill>
                    <a:schemeClr val="tx1"/>
                  </a:solidFill>
                  <a:latin typeface="微软雅黑" panose="020B0503020204020204" pitchFamily="34" charset="-122"/>
                  <a:ea typeface="微软雅黑" panose="020B0503020204020204" pitchFamily="34" charset="-122"/>
                </a:endParaRPr>
              </a:p>
            </p:txBody>
          </p:sp>
        </mc:Choice>
        <mc:Fallback xmlns="">
          <p:sp>
            <p:nvSpPr>
              <p:cNvPr id="2" name="矩形 1"/>
              <p:cNvSpPr>
                <a:spLocks noRot="1" noChangeAspect="1" noMove="1" noResize="1" noEditPoints="1" noAdjustHandles="1" noChangeArrowheads="1" noChangeShapeType="1" noTextEdit="1"/>
              </p:cNvSpPr>
              <p:nvPr/>
            </p:nvSpPr>
            <p:spPr>
              <a:xfrm>
                <a:off x="467544" y="699542"/>
                <a:ext cx="8568952" cy="338554"/>
              </a:xfrm>
              <a:prstGeom prst="rect">
                <a:avLst/>
              </a:prstGeom>
              <a:blipFill rotWithShape="1">
                <a:blip r:embed="rId2"/>
                <a:stretch>
                  <a:fillRect l="-427" t="-5455" b="-23636"/>
                </a:stretch>
              </a:blipFill>
            </p:spPr>
            <p:txBody>
              <a:bodyPr/>
              <a:lstStyle/>
              <a:p>
                <a:r>
                  <a:rPr lang="zh-CN" altLang="en-US">
                    <a:noFill/>
                  </a:rPr>
                  <a:t> </a:t>
                </a:r>
              </a:p>
            </p:txBody>
          </p:sp>
        </mc:Fallback>
      </mc:AlternateContent>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059582"/>
            <a:ext cx="5536524" cy="194421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818" y="3069582"/>
            <a:ext cx="5554250" cy="1950440"/>
          </a:xfrm>
          <a:prstGeom prst="rect">
            <a:avLst/>
          </a:prstGeom>
        </p:spPr>
      </p:pic>
      <p:sp>
        <p:nvSpPr>
          <p:cNvPr id="5" name="矩形 4"/>
          <p:cNvSpPr/>
          <p:nvPr/>
        </p:nvSpPr>
        <p:spPr>
          <a:xfrm>
            <a:off x="6084168" y="1869672"/>
            <a:ext cx="2880320" cy="584775"/>
          </a:xfrm>
          <a:prstGeom prst="rect">
            <a:avLst/>
          </a:prstGeom>
        </p:spPr>
        <p:txBody>
          <a:bodyPr wrap="square">
            <a:spAutoFit/>
          </a:bodyPr>
          <a:lstStyle/>
          <a:p>
            <a:pPr algn="l"/>
            <a:r>
              <a:rPr lang="en-US" altLang="zh-CN" sz="1600" dirty="0">
                <a:solidFill>
                  <a:schemeClr val="tx1"/>
                </a:solidFill>
                <a:latin typeface="微软雅黑" panose="020B0503020204020204" pitchFamily="34" charset="-122"/>
                <a:ea typeface="微软雅黑" panose="020B0503020204020204" pitchFamily="34" charset="-122"/>
              </a:rPr>
              <a:t>Maximum deformation</a:t>
            </a:r>
            <a:r>
              <a:rPr lang="zh-CN" altLang="zh-CN" sz="1600" dirty="0" smtClean="0">
                <a:solidFill>
                  <a:schemeClr val="tx1"/>
                </a:solidFill>
                <a:latin typeface="微软雅黑" panose="020B0503020204020204" pitchFamily="34" charset="-122"/>
                <a:ea typeface="微软雅黑" panose="020B0503020204020204" pitchFamily="34" charset="-122"/>
              </a:rPr>
              <a:t>为</a:t>
            </a:r>
            <a:r>
              <a:rPr lang="en-US" altLang="zh-CN" sz="1600" dirty="0">
                <a:solidFill>
                  <a:schemeClr val="tx1"/>
                </a:solidFill>
                <a:latin typeface="微软雅黑" panose="020B0503020204020204" pitchFamily="34" charset="-122"/>
                <a:ea typeface="微软雅黑" panose="020B0503020204020204" pitchFamily="34" charset="-122"/>
              </a:rPr>
              <a:t>0.4mm@P</a:t>
            </a:r>
            <a:r>
              <a:rPr lang="en-US" altLang="zh-CN" sz="1600" baseline="-25000" dirty="0">
                <a:solidFill>
                  <a:schemeClr val="tx1"/>
                </a:solidFill>
                <a:latin typeface="微软雅黑" panose="020B0503020204020204" pitchFamily="34" charset="-122"/>
                <a:ea typeface="微软雅黑" panose="020B0503020204020204" pitchFamily="34" charset="-122"/>
              </a:rPr>
              <a:t>IN</a:t>
            </a:r>
            <a:r>
              <a:rPr lang="en-US" altLang="zh-CN" sz="1600" dirty="0" smtClean="0">
                <a:solidFill>
                  <a:schemeClr val="tx1"/>
                </a:solidFill>
                <a:latin typeface="微软雅黑" panose="020B0503020204020204" pitchFamily="34" charset="-122"/>
                <a:ea typeface="微软雅黑" panose="020B0503020204020204" pitchFamily="34" charset="-122"/>
              </a:rPr>
              <a:t>3Bar </a:t>
            </a:r>
            <a:endParaRPr lang="zh-CN" altLang="en-US" sz="1600" dirty="0"/>
          </a:p>
        </p:txBody>
      </p:sp>
      <p:sp>
        <p:nvSpPr>
          <p:cNvPr id="10" name="矩形 9"/>
          <p:cNvSpPr/>
          <p:nvPr/>
        </p:nvSpPr>
        <p:spPr>
          <a:xfrm>
            <a:off x="6004068" y="3869143"/>
            <a:ext cx="3139932" cy="584775"/>
          </a:xfrm>
          <a:prstGeom prst="rect">
            <a:avLst/>
          </a:prstGeom>
        </p:spPr>
        <p:txBody>
          <a:bodyPr wrap="square">
            <a:spAutoFit/>
          </a:bodyPr>
          <a:lstStyle/>
          <a:p>
            <a:pPr algn="l"/>
            <a:r>
              <a:rPr lang="en-US" altLang="zh-CN" sz="1600" dirty="0">
                <a:solidFill>
                  <a:schemeClr val="tx1"/>
                </a:solidFill>
                <a:latin typeface="微软雅黑" panose="020B0503020204020204" pitchFamily="34" charset="-122"/>
                <a:ea typeface="微软雅黑" panose="020B0503020204020204" pitchFamily="34" charset="-122"/>
              </a:rPr>
              <a:t>Maximum </a:t>
            </a:r>
            <a:r>
              <a:rPr lang="en-US" altLang="zh-CN" sz="1600" dirty="0" smtClean="0">
                <a:solidFill>
                  <a:schemeClr val="tx1"/>
                </a:solidFill>
                <a:latin typeface="微软雅黑" panose="020B0503020204020204" pitchFamily="34" charset="-122"/>
                <a:ea typeface="微软雅黑" panose="020B0503020204020204" pitchFamily="34" charset="-122"/>
              </a:rPr>
              <a:t>stress </a:t>
            </a:r>
            <a:r>
              <a:rPr lang="en-US" altLang="zh-CN" sz="1600" dirty="0">
                <a:solidFill>
                  <a:schemeClr val="tx1"/>
                </a:solidFill>
                <a:latin typeface="微软雅黑" panose="020B0503020204020204" pitchFamily="34" charset="-122"/>
                <a:ea typeface="微软雅黑" panose="020B0503020204020204" pitchFamily="34" charset="-122"/>
              </a:rPr>
              <a:t>118.13MPa@P</a:t>
            </a:r>
            <a:r>
              <a:rPr lang="en-US" altLang="zh-CN" sz="1600" baseline="-25000" dirty="0">
                <a:solidFill>
                  <a:schemeClr val="tx1"/>
                </a:solidFill>
                <a:latin typeface="微软雅黑" panose="020B0503020204020204" pitchFamily="34" charset="-122"/>
                <a:ea typeface="微软雅黑" panose="020B0503020204020204" pitchFamily="34" charset="-122"/>
              </a:rPr>
              <a:t>IN</a:t>
            </a:r>
            <a:r>
              <a:rPr lang="en-US" altLang="zh-CN" sz="1600" dirty="0" smtClean="0">
                <a:solidFill>
                  <a:schemeClr val="tx1"/>
                </a:solidFill>
                <a:latin typeface="微软雅黑" panose="020B0503020204020204" pitchFamily="34" charset="-122"/>
                <a:ea typeface="微软雅黑" panose="020B0503020204020204" pitchFamily="34" charset="-122"/>
              </a:rPr>
              <a:t>3Bar </a:t>
            </a:r>
            <a:endParaRPr lang="zh-CN" altLang="en-US" sz="1600" dirty="0"/>
          </a:p>
        </p:txBody>
      </p:sp>
      <p:sp>
        <p:nvSpPr>
          <p:cNvPr id="3" name="日期占位符 2"/>
          <p:cNvSpPr>
            <a:spLocks noGrp="1"/>
          </p:cNvSpPr>
          <p:nvPr>
            <p:ph type="dt" sz="half" idx="10"/>
          </p:nvPr>
        </p:nvSpPr>
        <p:spPr/>
        <p:txBody>
          <a:bodyPr anchor="b"/>
          <a:lstStyle/>
          <a:p>
            <a:pPr>
              <a:defRPr/>
            </a:pPr>
            <a:fld id="{7C996615-E506-446A-ABEE-3D70E9A897AE}" type="datetime1">
              <a:rPr lang="zh-CN" altLang="en-US" smtClean="0">
                <a:solidFill>
                  <a:srgbClr val="000000"/>
                </a:solidFill>
              </a:rPr>
              <a:t>2022-01-28</a:t>
            </a:fld>
            <a:endParaRPr lang="en-US" dirty="0">
              <a:solidFill>
                <a:srgbClr val="000000"/>
              </a:solidFill>
            </a:endParaRPr>
          </a:p>
        </p:txBody>
      </p:sp>
      <p:sp>
        <p:nvSpPr>
          <p:cNvPr id="4" name="页脚占位符 3"/>
          <p:cNvSpPr>
            <a:spLocks noGrp="1"/>
          </p:cNvSpPr>
          <p:nvPr>
            <p:ph type="ftr" sz="quarter" idx="12"/>
          </p:nvPr>
        </p:nvSpPr>
        <p:spPr>
          <a:xfrm>
            <a:off x="3124202" y="4786313"/>
            <a:ext cx="4112094" cy="342900"/>
          </a:xfrm>
        </p:spPr>
        <p:txBody>
          <a:bodyPr anchor="b"/>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2257843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3972" y="63055"/>
            <a:ext cx="6086500" cy="348455"/>
          </a:xfrm>
        </p:spPr>
        <p:txBody>
          <a:bodyPr/>
          <a:lstStyle/>
          <a:p>
            <a:r>
              <a:rPr lang="en-US" altLang="zh-CN" dirty="0" smtClean="0"/>
              <a:t>Current lead design calculation</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2973526394"/>
              </p:ext>
            </p:extLst>
          </p:nvPr>
        </p:nvGraphicFramePr>
        <p:xfrm>
          <a:off x="179512" y="756280"/>
          <a:ext cx="4392488" cy="2215922"/>
        </p:xfrm>
        <a:graphic>
          <a:graphicData uri="http://schemas.openxmlformats.org/drawingml/2006/table">
            <a:tbl>
              <a:tblPr>
                <a:tableStyleId>{5940675A-B579-460E-94D1-54222C63F5DA}</a:tableStyleId>
              </a:tblPr>
              <a:tblGrid>
                <a:gridCol w="1513247"/>
                <a:gridCol w="1513243"/>
                <a:gridCol w="1365998"/>
              </a:tblGrid>
              <a:tr h="303302">
                <a:tc gridSpan="3">
                  <a:txBody>
                    <a:bodyPr/>
                    <a:lstStyle/>
                    <a:p>
                      <a:pPr algn="ctr" fontAlgn="b"/>
                      <a:r>
                        <a:rPr lang="en-US" altLang="zh-CN" sz="1400" u="none" strike="noStrike" dirty="0">
                          <a:solidFill>
                            <a:srgbClr val="FF0000"/>
                          </a:solidFill>
                          <a:effectLst/>
                        </a:rPr>
                        <a:t>2080A</a:t>
                      </a:r>
                      <a:r>
                        <a:rPr lang="en-US" altLang="zh-CN" sz="1400" u="none" strike="noStrike" dirty="0">
                          <a:effectLst/>
                        </a:rPr>
                        <a:t> </a:t>
                      </a:r>
                      <a:r>
                        <a:rPr lang="en-US" altLang="zh-CN" sz="1400" b="0" i="0" kern="1200" dirty="0" smtClean="0">
                          <a:solidFill>
                            <a:schemeClr val="tx1"/>
                          </a:solidFill>
                          <a:effectLst/>
                          <a:latin typeface="+mn-lt"/>
                          <a:ea typeface="+mn-ea"/>
                          <a:cs typeface="+mn-cs"/>
                        </a:rPr>
                        <a:t>current lead design parameters</a:t>
                      </a:r>
                      <a:endParaRPr lang="zh-CN" altLang="en-US" sz="1400" b="1" i="0" u="none" strike="noStrike" dirty="0">
                        <a:effectLst/>
                        <a:latin typeface="Times New Roman"/>
                      </a:endParaRPr>
                    </a:p>
                  </a:txBody>
                  <a:tcPr marL="9525" marR="9525" marT="9525" marB="0" anchor="ctr"/>
                </a:tc>
                <a:tc hMerge="1">
                  <a:txBody>
                    <a:bodyPr/>
                    <a:lstStyle/>
                    <a:p>
                      <a:endParaRPr lang="zh-CN" altLang="en-US"/>
                    </a:p>
                  </a:txBody>
                  <a:tcPr/>
                </a:tc>
                <a:tc hMerge="1">
                  <a:txBody>
                    <a:bodyPr/>
                    <a:lstStyle/>
                    <a:p>
                      <a:endParaRPr lang="zh-CN" altLang="en-US"/>
                    </a:p>
                  </a:txBody>
                  <a:tcPr/>
                </a:tc>
              </a:tr>
              <a:tr h="200025">
                <a:tc>
                  <a:txBody>
                    <a:bodyPr/>
                    <a:lstStyle/>
                    <a:p>
                      <a:pPr algn="ctr" fontAlgn="b"/>
                      <a:r>
                        <a:rPr lang="zh-CN" altLang="en-US" sz="1200" u="none" strike="noStrike">
                          <a:effectLst/>
                        </a:rPr>
                        <a:t>　</a:t>
                      </a:r>
                      <a:endParaRPr lang="zh-CN" altLang="en-US" sz="1200" b="0" i="0" u="none" strike="noStrike">
                        <a:effectLst/>
                        <a:latin typeface="Times New Roman"/>
                      </a:endParaRPr>
                    </a:p>
                  </a:txBody>
                  <a:tcPr marL="9525" marR="9525" marT="9525" marB="0" anchor="ctr"/>
                </a:tc>
                <a:tc>
                  <a:txBody>
                    <a:bodyPr/>
                    <a:lstStyle/>
                    <a:p>
                      <a:pPr algn="ctr" fontAlgn="b"/>
                      <a:r>
                        <a:rPr lang="en-US" altLang="zh-CN" sz="1200" u="none" strike="noStrike" dirty="0" smtClean="0">
                          <a:effectLst/>
                        </a:rPr>
                        <a:t>Copper</a:t>
                      </a:r>
                      <a:r>
                        <a:rPr lang="en-US" altLang="zh-CN" sz="1200" u="none" strike="noStrike" baseline="0" dirty="0" smtClean="0">
                          <a:effectLst/>
                        </a:rPr>
                        <a:t> section</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HTS</a:t>
                      </a:r>
                      <a:r>
                        <a:rPr lang="zh-CN" altLang="en-US" sz="1200" u="none" strike="noStrike" baseline="0" dirty="0" smtClean="0">
                          <a:effectLst/>
                        </a:rPr>
                        <a:t> </a:t>
                      </a:r>
                      <a:r>
                        <a:rPr lang="en-US" altLang="zh-CN" sz="1200" u="none" strike="noStrike" baseline="0" dirty="0" smtClean="0">
                          <a:effectLst/>
                        </a:rPr>
                        <a:t>section</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Rated</a:t>
                      </a:r>
                      <a:r>
                        <a:rPr lang="en-US" altLang="zh-CN" sz="1200" u="none" strike="noStrike" baseline="0" dirty="0" smtClean="0">
                          <a:effectLst/>
                        </a:rPr>
                        <a:t> current</a:t>
                      </a:r>
                      <a:endParaRPr lang="zh-CN" altLang="en-US" sz="1200" b="0" i="0" u="none" strike="noStrike" dirty="0">
                        <a:effectLst/>
                        <a:latin typeface="宋体"/>
                      </a:endParaRPr>
                    </a:p>
                  </a:txBody>
                  <a:tcPr marL="9525" marR="9525" marT="9525" marB="0" anchor="ctr"/>
                </a:tc>
                <a:tc gridSpan="2">
                  <a:txBody>
                    <a:bodyPr/>
                    <a:lstStyle/>
                    <a:p>
                      <a:pPr algn="ctr" fontAlgn="b"/>
                      <a:r>
                        <a:rPr lang="en-US" sz="1200" u="none" strike="noStrike">
                          <a:effectLst/>
                        </a:rPr>
                        <a:t>2080A</a:t>
                      </a:r>
                      <a:endParaRPr lang="en-US" sz="1200" b="0" i="0" u="none" strike="noStrike">
                        <a:effectLst/>
                        <a:latin typeface="宋体"/>
                      </a:endParaRPr>
                    </a:p>
                  </a:txBody>
                  <a:tcPr marL="9525" marR="9525" marT="9525" marB="0" anchor="ctr"/>
                </a:tc>
                <a:tc hMerge="1">
                  <a:txBody>
                    <a:bodyPr/>
                    <a:lstStyle/>
                    <a:p>
                      <a:endParaRPr lang="zh-CN" altLang="en-US"/>
                    </a:p>
                  </a:txBody>
                  <a:tcPr/>
                </a:tc>
              </a:tr>
              <a:tr h="180975">
                <a:tc>
                  <a:txBody>
                    <a:bodyPr/>
                    <a:lstStyle/>
                    <a:p>
                      <a:pPr algn="ctr" fontAlgn="b"/>
                      <a:r>
                        <a:rPr lang="en-US" altLang="zh-CN" sz="1200" b="0" i="0" u="none" strike="noStrike" dirty="0" smtClean="0">
                          <a:effectLst/>
                          <a:latin typeface="+mn-lt"/>
                        </a:rPr>
                        <a:t>Cooling</a:t>
                      </a:r>
                      <a:r>
                        <a:rPr lang="en-US" altLang="zh-CN" sz="1200" b="0" i="0" u="none" strike="noStrike" baseline="0" dirty="0" smtClean="0">
                          <a:effectLst/>
                          <a:latin typeface="+mn-lt"/>
                        </a:rPr>
                        <a:t> mode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4.5K</a:t>
                      </a:r>
                      <a:r>
                        <a:rPr lang="zh-CN" altLang="en-US" sz="1200" u="none" strike="noStrike" dirty="0" smtClean="0">
                          <a:effectLst/>
                        </a:rPr>
                        <a:t> </a:t>
                      </a:r>
                      <a:r>
                        <a:rPr lang="en-US" altLang="zh-CN" sz="1200" u="none" strike="noStrike" dirty="0" smtClean="0">
                          <a:effectLst/>
                        </a:rPr>
                        <a:t>helium </a:t>
                      </a:r>
                      <a:endParaRPr lang="zh-CN" altLang="en-US" sz="1200" b="0" i="0" u="none" strike="noStrike" dirty="0">
                        <a:effectLst/>
                        <a:latin typeface="宋体"/>
                      </a:endParaRPr>
                    </a:p>
                  </a:txBody>
                  <a:tcPr marL="9525" marR="9525" marT="9525" marB="0" anchor="ctr"/>
                </a:tc>
                <a:tc>
                  <a:txBody>
                    <a:bodyPr/>
                    <a:lstStyle/>
                    <a:p>
                      <a:pPr algn="ctr" fontAlgn="b"/>
                      <a:r>
                        <a:rPr lang="en-US" altLang="zh-CN" sz="1200" u="none" strike="noStrike" dirty="0" smtClean="0">
                          <a:effectLst/>
                        </a:rPr>
                        <a:t>Conduction cooling</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Temperature zone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300K-60K</a:t>
                      </a:r>
                      <a:endParaRPr 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60K-4.5K</a:t>
                      </a:r>
                      <a:endParaRPr 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Structure</a:t>
                      </a:r>
                      <a:endParaRPr lang="zh-CN" altLang="en-US" sz="1200" b="0" i="0" u="none" strike="noStrike" dirty="0">
                        <a:effectLst/>
                        <a:latin typeface="宋体"/>
                      </a:endParaRPr>
                    </a:p>
                  </a:txBody>
                  <a:tcPr marL="9525" marR="9525" marT="9525" marB="0" anchor="ctr"/>
                </a:tc>
                <a:tc>
                  <a:txBody>
                    <a:bodyPr/>
                    <a:lstStyle/>
                    <a:p>
                      <a:pPr algn="ctr" fontAlgn="b"/>
                      <a:r>
                        <a:rPr lang="en-US" altLang="zh-CN" sz="1200" u="none" strike="noStrike" dirty="0" smtClean="0">
                          <a:effectLst/>
                        </a:rPr>
                        <a:t>Copper exchanger</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err="1" smtClean="0">
                          <a:effectLst/>
                        </a:rPr>
                        <a:t>HTS+</a:t>
                      </a:r>
                      <a:r>
                        <a:rPr lang="en-US" altLang="zh-CN" sz="1200" u="none" strike="noStrike" dirty="0" err="1" smtClean="0">
                          <a:effectLst/>
                        </a:rPr>
                        <a:t>stainless</a:t>
                      </a:r>
                      <a:r>
                        <a:rPr lang="en-US" altLang="zh-CN" sz="1200" u="none" strike="noStrike" dirty="0" smtClean="0">
                          <a:effectLst/>
                        </a:rPr>
                        <a:t> steel </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Heat</a:t>
                      </a:r>
                      <a:r>
                        <a:rPr lang="en-US" altLang="zh-CN" sz="1200" u="none" strike="noStrike" baseline="0" dirty="0" smtClean="0">
                          <a:effectLst/>
                        </a:rPr>
                        <a:t> load</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&lt;120W @2080A</a:t>
                      </a:r>
                      <a:endParaRPr lang="en-US" sz="1200" b="0" i="0" u="none" strike="noStrike" dirty="0">
                        <a:effectLst/>
                        <a:latin typeface="宋体"/>
                      </a:endParaRPr>
                    </a:p>
                  </a:txBody>
                  <a:tcPr marL="9525" marR="9525" marT="9525" marB="0" anchor="ctr"/>
                </a:tc>
                <a:tc>
                  <a:txBody>
                    <a:bodyPr/>
                    <a:lstStyle/>
                    <a:p>
                      <a:pPr algn="ctr" fontAlgn="b"/>
                      <a:r>
                        <a:rPr lang="en-US" sz="1200" u="none" strike="noStrike">
                          <a:effectLst/>
                        </a:rPr>
                        <a:t>&lt;1W</a:t>
                      </a:r>
                      <a:endParaRPr lang="en-US" sz="1200" b="0" i="0" u="none" strike="noStrike">
                        <a:effectLst/>
                        <a:latin typeface="宋体"/>
                      </a:endParaRPr>
                    </a:p>
                  </a:txBody>
                  <a:tcPr marL="9525" marR="9525" marT="9525" marB="0" anchor="ctr"/>
                </a:tc>
              </a:tr>
              <a:tr h="180975">
                <a:tc>
                  <a:txBody>
                    <a:bodyPr/>
                    <a:lstStyle/>
                    <a:p>
                      <a:pPr algn="ctr" fontAlgn="b"/>
                      <a:r>
                        <a:rPr lang="en-US" altLang="zh-CN" sz="1200" u="none" strike="noStrike" dirty="0" smtClean="0">
                          <a:effectLst/>
                        </a:rPr>
                        <a:t>Flow rate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a:effectLst/>
                        </a:rPr>
                        <a:t>0.14g/s</a:t>
                      </a:r>
                      <a:endParaRPr lang="en-US" sz="1200" b="0" i="0" u="none" strike="noStrike">
                        <a:effectLst/>
                        <a:latin typeface="宋体"/>
                      </a:endParaRPr>
                    </a:p>
                  </a:txBody>
                  <a:tcPr marL="9525" marR="9525" marT="9525" marB="0" anchor="ctr"/>
                </a:tc>
                <a:tc>
                  <a:txBody>
                    <a:bodyPr/>
                    <a:lstStyle/>
                    <a:p>
                      <a:pPr algn="ctr" fontAlgn="b"/>
                      <a:r>
                        <a:rPr lang="en-US" altLang="zh-CN" sz="1200" u="none" strike="noStrike">
                          <a:effectLst/>
                        </a:rPr>
                        <a:t>-</a:t>
                      </a:r>
                      <a:endParaRPr lang="en-US" altLang="zh-CN" sz="1200" b="0" i="0" u="none" strike="noStrike">
                        <a:effectLst/>
                        <a:latin typeface="宋体"/>
                      </a:endParaRPr>
                    </a:p>
                  </a:txBody>
                  <a:tcPr marL="9525" marR="9525" marT="9525" marB="0" anchor="ctr"/>
                </a:tc>
              </a:tr>
              <a:tr h="180975">
                <a:tc>
                  <a:txBody>
                    <a:bodyPr/>
                    <a:lstStyle/>
                    <a:p>
                      <a:pPr algn="ctr" fontAlgn="b"/>
                      <a:r>
                        <a:rPr lang="en-US" altLang="zh-CN" sz="1200" u="none" strike="noStrike" dirty="0" smtClean="0">
                          <a:effectLst/>
                        </a:rPr>
                        <a:t>Isolation voltage</a:t>
                      </a:r>
                      <a:endParaRPr lang="zh-CN" altLang="en-US" sz="1200" b="0" i="0" u="none" strike="noStrike" dirty="0">
                        <a:effectLst/>
                        <a:latin typeface="宋体"/>
                      </a:endParaRPr>
                    </a:p>
                  </a:txBody>
                  <a:tcPr marL="9525" marR="9525" marT="9525" marB="0" anchor="ctr"/>
                </a:tc>
                <a:tc gridSpan="2">
                  <a:txBody>
                    <a:bodyPr/>
                    <a:lstStyle/>
                    <a:p>
                      <a:pPr algn="ctr" fontAlgn="b"/>
                      <a:r>
                        <a:rPr lang="en-US" sz="1200" u="none" strike="noStrike" dirty="0">
                          <a:effectLst/>
                        </a:rPr>
                        <a:t> 1000V</a:t>
                      </a:r>
                      <a:endParaRPr lang="en-US" sz="1200" b="0" i="0" u="none" strike="noStrike" dirty="0">
                        <a:effectLst/>
                        <a:latin typeface="宋体"/>
                      </a:endParaRPr>
                    </a:p>
                  </a:txBody>
                  <a:tcPr marL="9525" marR="9525" marT="9525" marB="0" anchor="ctr"/>
                </a:tc>
                <a:tc hMerge="1">
                  <a:txBody>
                    <a:bodyPr/>
                    <a:lstStyle/>
                    <a:p>
                      <a:endParaRPr lang="zh-CN" altLang="en-US"/>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070944045"/>
              </p:ext>
            </p:extLst>
          </p:nvPr>
        </p:nvGraphicFramePr>
        <p:xfrm>
          <a:off x="179512" y="3003798"/>
          <a:ext cx="4392488" cy="2017772"/>
        </p:xfrm>
        <a:graphic>
          <a:graphicData uri="http://schemas.openxmlformats.org/drawingml/2006/table">
            <a:tbl>
              <a:tblPr>
                <a:tableStyleId>{5940675A-B579-460E-94D1-54222C63F5DA}</a:tableStyleId>
              </a:tblPr>
              <a:tblGrid>
                <a:gridCol w="1441285"/>
                <a:gridCol w="1441285"/>
                <a:gridCol w="1509918"/>
              </a:tblGrid>
              <a:tr h="288032">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u="none" strike="noStrike" dirty="0">
                          <a:solidFill>
                            <a:srgbClr val="FF0000"/>
                          </a:solidFill>
                          <a:effectLst/>
                        </a:rPr>
                        <a:t>2300A</a:t>
                      </a:r>
                      <a:r>
                        <a:rPr lang="en-US" altLang="zh-CN" sz="1400" u="none" strike="noStrike" dirty="0">
                          <a:effectLst/>
                        </a:rPr>
                        <a:t> </a:t>
                      </a:r>
                      <a:r>
                        <a:rPr lang="en-US" altLang="zh-CN" sz="1400" b="0" i="0" kern="1200" dirty="0" smtClean="0">
                          <a:solidFill>
                            <a:schemeClr val="tx1"/>
                          </a:solidFill>
                          <a:effectLst/>
                          <a:latin typeface="+mn-lt"/>
                          <a:ea typeface="+mn-ea"/>
                          <a:cs typeface="+mn-cs"/>
                        </a:rPr>
                        <a:t>current lead design parameters</a:t>
                      </a:r>
                      <a:endParaRPr lang="zh-CN" altLang="en-US" sz="1400" b="1" i="0" u="none" strike="noStrike" dirty="0">
                        <a:effectLst/>
                        <a:latin typeface="Times New Roman"/>
                      </a:endParaRPr>
                    </a:p>
                  </a:txBody>
                  <a:tcPr marL="9525" marR="9525" marT="9525" marB="0" anchor="ctr"/>
                </a:tc>
                <a:tc hMerge="1">
                  <a:txBody>
                    <a:bodyPr/>
                    <a:lstStyle/>
                    <a:p>
                      <a:endParaRPr lang="zh-CN" altLang="en-US"/>
                    </a:p>
                  </a:txBody>
                  <a:tcPr/>
                </a:tc>
                <a:tc hMerge="1">
                  <a:txBody>
                    <a:bodyPr/>
                    <a:lstStyle/>
                    <a:p>
                      <a:endParaRPr lang="zh-CN" altLang="en-US"/>
                    </a:p>
                  </a:txBody>
                  <a:tcPr/>
                </a:tc>
              </a:tr>
              <a:tr h="200025">
                <a:tc>
                  <a:txBody>
                    <a:bodyPr/>
                    <a:lstStyle/>
                    <a:p>
                      <a:pPr algn="ctr" fontAlgn="b"/>
                      <a:r>
                        <a:rPr lang="zh-CN" altLang="en-US" sz="1200" u="none" strike="noStrike" dirty="0">
                          <a:effectLst/>
                        </a:rPr>
                        <a:t>　</a:t>
                      </a:r>
                      <a:endParaRPr lang="zh-CN" altLang="en-US" sz="1200" b="0" i="0" u="none" strike="noStrike" dirty="0">
                        <a:effectLst/>
                        <a:latin typeface="Times New Roman"/>
                      </a:endParaRPr>
                    </a:p>
                  </a:txBody>
                  <a:tcPr marL="9525" marR="9525" marT="9525" marB="0" anchor="ctr"/>
                </a:tc>
                <a:tc>
                  <a:txBody>
                    <a:bodyPr/>
                    <a:lstStyle/>
                    <a:p>
                      <a:pPr algn="ctr" fontAlgn="b"/>
                      <a:r>
                        <a:rPr lang="en-US" altLang="zh-CN" sz="1200" u="none" strike="noStrike" dirty="0" smtClean="0">
                          <a:effectLst/>
                        </a:rPr>
                        <a:t>Copper</a:t>
                      </a:r>
                      <a:r>
                        <a:rPr lang="en-US" altLang="zh-CN" sz="1200" u="none" strike="noStrike" baseline="0" dirty="0" smtClean="0">
                          <a:effectLst/>
                        </a:rPr>
                        <a:t> section</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HTS</a:t>
                      </a:r>
                      <a:r>
                        <a:rPr lang="zh-CN" altLang="en-US" sz="1200" u="none" strike="noStrike" baseline="0" dirty="0" smtClean="0">
                          <a:effectLst/>
                        </a:rPr>
                        <a:t> </a:t>
                      </a:r>
                      <a:r>
                        <a:rPr lang="en-US" altLang="zh-CN" sz="1200" u="none" strike="noStrike" baseline="0" dirty="0" smtClean="0">
                          <a:effectLst/>
                        </a:rPr>
                        <a:t>section</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Rated</a:t>
                      </a:r>
                      <a:r>
                        <a:rPr lang="en-US" altLang="zh-CN" sz="1200" u="none" strike="noStrike" baseline="0" dirty="0" smtClean="0">
                          <a:effectLst/>
                        </a:rPr>
                        <a:t> current</a:t>
                      </a:r>
                      <a:endParaRPr lang="zh-CN" altLang="en-US" sz="1200" b="0" i="0" u="none" strike="noStrike" dirty="0">
                        <a:effectLst/>
                        <a:latin typeface="宋体"/>
                      </a:endParaRPr>
                    </a:p>
                  </a:txBody>
                  <a:tcPr marL="9525" marR="9525" marT="9525" marB="0" anchor="ctr"/>
                </a:tc>
                <a:tc gridSpan="2">
                  <a:txBody>
                    <a:bodyPr/>
                    <a:lstStyle/>
                    <a:p>
                      <a:pPr algn="ctr" fontAlgn="b"/>
                      <a:r>
                        <a:rPr lang="en-US" sz="1200" u="none" strike="noStrike" dirty="0">
                          <a:effectLst/>
                        </a:rPr>
                        <a:t>2300A</a:t>
                      </a:r>
                      <a:endParaRPr lang="en-US" sz="1200" b="0" i="0" u="none" strike="noStrike" dirty="0">
                        <a:effectLst/>
                        <a:latin typeface="宋体"/>
                      </a:endParaRPr>
                    </a:p>
                  </a:txBody>
                  <a:tcPr marL="9525" marR="9525" marT="9525" marB="0" anchor="b"/>
                </a:tc>
                <a:tc hMerge="1">
                  <a:txBody>
                    <a:bodyPr/>
                    <a:lstStyle/>
                    <a:p>
                      <a:endParaRPr lang="zh-CN" altLang="en-US"/>
                    </a:p>
                  </a:txBody>
                  <a:tcPr/>
                </a:tc>
              </a:tr>
              <a:tr h="180975">
                <a:tc>
                  <a:txBody>
                    <a:bodyPr/>
                    <a:lstStyle/>
                    <a:p>
                      <a:pPr algn="ctr" fontAlgn="b"/>
                      <a:r>
                        <a:rPr lang="en-US" altLang="zh-CN" sz="1200" b="0" i="0" u="none" strike="noStrike" dirty="0" smtClean="0">
                          <a:effectLst/>
                          <a:latin typeface="+mn-lt"/>
                        </a:rPr>
                        <a:t>Cooling</a:t>
                      </a:r>
                      <a:r>
                        <a:rPr lang="en-US" altLang="zh-CN" sz="1200" b="0" i="0" u="none" strike="noStrike" baseline="0" dirty="0" smtClean="0">
                          <a:effectLst/>
                          <a:latin typeface="+mn-lt"/>
                        </a:rPr>
                        <a:t> mode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4.5K</a:t>
                      </a:r>
                      <a:r>
                        <a:rPr lang="zh-CN" altLang="en-US" sz="1200" u="none" strike="noStrike" dirty="0" smtClean="0">
                          <a:effectLst/>
                        </a:rPr>
                        <a:t> </a:t>
                      </a:r>
                      <a:r>
                        <a:rPr lang="en-US" altLang="zh-CN" sz="1200" u="none" strike="noStrike" dirty="0" smtClean="0">
                          <a:effectLst/>
                        </a:rPr>
                        <a:t>helium </a:t>
                      </a:r>
                      <a:endParaRPr lang="zh-CN" altLang="en-US" sz="1200" b="0" i="0" u="none" strike="noStrike" dirty="0">
                        <a:effectLst/>
                        <a:latin typeface="宋体"/>
                      </a:endParaRPr>
                    </a:p>
                  </a:txBody>
                  <a:tcPr marL="9525" marR="9525" marT="9525" marB="0" anchor="ctr"/>
                </a:tc>
                <a:tc>
                  <a:txBody>
                    <a:bodyPr/>
                    <a:lstStyle/>
                    <a:p>
                      <a:pPr algn="ctr" fontAlgn="b"/>
                      <a:r>
                        <a:rPr lang="en-US" altLang="zh-CN" sz="1200" u="none" strike="noStrike" dirty="0" smtClean="0">
                          <a:effectLst/>
                        </a:rPr>
                        <a:t>Conduction cooling</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Temperature zone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300K-60K</a:t>
                      </a:r>
                      <a:endParaRPr lang="en-US" sz="1200" b="0" i="0" u="none" strike="noStrike" dirty="0">
                        <a:effectLst/>
                        <a:latin typeface="宋体"/>
                      </a:endParaRPr>
                    </a:p>
                  </a:txBody>
                  <a:tcPr marL="9525" marR="9525" marT="9525" marB="0" anchor="b"/>
                </a:tc>
                <a:tc>
                  <a:txBody>
                    <a:bodyPr/>
                    <a:lstStyle/>
                    <a:p>
                      <a:pPr algn="ctr" fontAlgn="b"/>
                      <a:r>
                        <a:rPr lang="en-US" sz="1200" u="none" strike="noStrike" dirty="0">
                          <a:effectLst/>
                        </a:rPr>
                        <a:t>60K-4.5K</a:t>
                      </a:r>
                      <a:endParaRPr lang="en-US" sz="1200" b="0" i="0" u="none" strike="noStrike" dirty="0">
                        <a:effectLst/>
                        <a:latin typeface="宋体"/>
                      </a:endParaRPr>
                    </a:p>
                  </a:txBody>
                  <a:tcPr marL="9525" marR="9525" marT="9525" marB="0" anchor="b"/>
                </a:tc>
              </a:tr>
              <a:tr h="180975">
                <a:tc>
                  <a:txBody>
                    <a:bodyPr/>
                    <a:lstStyle/>
                    <a:p>
                      <a:pPr algn="ctr" fontAlgn="b"/>
                      <a:r>
                        <a:rPr lang="en-US" altLang="zh-CN" sz="1200" u="none" strike="noStrike" dirty="0" smtClean="0">
                          <a:effectLst/>
                        </a:rPr>
                        <a:t>Structure</a:t>
                      </a:r>
                      <a:endParaRPr lang="zh-CN" altLang="en-US" sz="1200" b="0" i="0" u="none" strike="noStrike" dirty="0">
                        <a:effectLst/>
                        <a:latin typeface="宋体"/>
                      </a:endParaRPr>
                    </a:p>
                  </a:txBody>
                  <a:tcPr marL="9525" marR="9525" marT="9525" marB="0" anchor="ctr"/>
                </a:tc>
                <a:tc>
                  <a:txBody>
                    <a:bodyPr/>
                    <a:lstStyle/>
                    <a:p>
                      <a:pPr algn="ctr" fontAlgn="b"/>
                      <a:r>
                        <a:rPr lang="en-US" altLang="zh-CN" sz="1200" u="none" strike="noStrike" dirty="0" smtClean="0">
                          <a:effectLst/>
                        </a:rPr>
                        <a:t>Copper exchanger</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err="1" smtClean="0">
                          <a:effectLst/>
                        </a:rPr>
                        <a:t>HTS+</a:t>
                      </a:r>
                      <a:r>
                        <a:rPr lang="en-US" altLang="zh-CN" sz="1200" u="none" strike="noStrike" dirty="0" err="1" smtClean="0">
                          <a:effectLst/>
                        </a:rPr>
                        <a:t>stainless</a:t>
                      </a:r>
                      <a:r>
                        <a:rPr lang="en-US" altLang="zh-CN" sz="1200" u="none" strike="noStrike" dirty="0" smtClean="0">
                          <a:effectLst/>
                        </a:rPr>
                        <a:t> steel </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Heat</a:t>
                      </a:r>
                      <a:r>
                        <a:rPr lang="en-US" altLang="zh-CN" sz="1200" u="none" strike="noStrike" baseline="0" dirty="0" smtClean="0">
                          <a:effectLst/>
                        </a:rPr>
                        <a:t> load</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a:effectLst/>
                        </a:rPr>
                        <a:t>&lt;135W @2300A</a:t>
                      </a:r>
                      <a:endParaRPr lang="en-US" sz="1200" b="0" i="0" u="none" strike="noStrike">
                        <a:effectLst/>
                        <a:latin typeface="宋体"/>
                      </a:endParaRPr>
                    </a:p>
                  </a:txBody>
                  <a:tcPr marL="9525" marR="9525" marT="9525" marB="0" anchor="b"/>
                </a:tc>
                <a:tc>
                  <a:txBody>
                    <a:bodyPr/>
                    <a:lstStyle/>
                    <a:p>
                      <a:pPr algn="ctr" fontAlgn="b"/>
                      <a:r>
                        <a:rPr lang="en-US" sz="1200" u="none" strike="noStrike">
                          <a:effectLst/>
                        </a:rPr>
                        <a:t>&lt;1W</a:t>
                      </a:r>
                      <a:endParaRPr lang="en-US" sz="1200" b="0" i="0" u="none" strike="noStrike">
                        <a:effectLst/>
                        <a:latin typeface="宋体"/>
                      </a:endParaRPr>
                    </a:p>
                  </a:txBody>
                  <a:tcPr marL="9525" marR="9525" marT="9525" marB="0" anchor="b"/>
                </a:tc>
              </a:tr>
              <a:tr h="180975">
                <a:tc>
                  <a:txBody>
                    <a:bodyPr/>
                    <a:lstStyle/>
                    <a:p>
                      <a:pPr algn="ctr" fontAlgn="b"/>
                      <a:r>
                        <a:rPr lang="en-US" altLang="zh-CN" sz="1200" u="none" strike="noStrike" dirty="0" smtClean="0">
                          <a:effectLst/>
                        </a:rPr>
                        <a:t>Flow rate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a:effectLst/>
                          <a:hlinkClick r:id="rId2"/>
                        </a:rPr>
                        <a:t>0.16g/s</a:t>
                      </a:r>
                      <a:endParaRPr lang="en-US" sz="1200" b="0" i="0" u="none" strike="noStrike">
                        <a:effectLst/>
                        <a:latin typeface="宋体"/>
                      </a:endParaRPr>
                    </a:p>
                  </a:txBody>
                  <a:tcPr marL="9525" marR="9525" marT="9525" marB="0" anchor="b"/>
                </a:tc>
                <a:tc>
                  <a:txBody>
                    <a:bodyPr/>
                    <a:lstStyle/>
                    <a:p>
                      <a:pPr algn="ctr" fontAlgn="b"/>
                      <a:r>
                        <a:rPr lang="en-US" altLang="zh-CN" sz="1200" u="none" strike="noStrike">
                          <a:effectLst/>
                        </a:rPr>
                        <a:t>-</a:t>
                      </a:r>
                      <a:endParaRPr lang="en-US" altLang="zh-CN" sz="1200" b="0" i="0" u="none" strike="noStrike">
                        <a:effectLst/>
                        <a:latin typeface="宋体"/>
                      </a:endParaRPr>
                    </a:p>
                  </a:txBody>
                  <a:tcPr marL="9525" marR="9525" marT="9525" marB="0" anchor="b"/>
                </a:tc>
              </a:tr>
              <a:tr h="180975">
                <a:tc>
                  <a:txBody>
                    <a:bodyPr/>
                    <a:lstStyle/>
                    <a:p>
                      <a:pPr algn="ctr" fontAlgn="b"/>
                      <a:r>
                        <a:rPr lang="en-US" altLang="zh-CN" sz="1200" u="none" strike="noStrike" dirty="0" smtClean="0">
                          <a:effectLst/>
                        </a:rPr>
                        <a:t>Isolation voltage</a:t>
                      </a:r>
                      <a:endParaRPr lang="zh-CN" altLang="en-US" sz="1200" b="0" i="0" u="none" strike="noStrike" dirty="0">
                        <a:effectLst/>
                        <a:latin typeface="宋体"/>
                      </a:endParaRPr>
                    </a:p>
                  </a:txBody>
                  <a:tcPr marL="9525" marR="9525" marT="9525" marB="0" anchor="ctr"/>
                </a:tc>
                <a:tc gridSpan="2">
                  <a:txBody>
                    <a:bodyPr/>
                    <a:lstStyle/>
                    <a:p>
                      <a:pPr algn="ctr" fontAlgn="b"/>
                      <a:r>
                        <a:rPr lang="en-US" sz="1200" u="none" strike="noStrike" dirty="0">
                          <a:effectLst/>
                        </a:rPr>
                        <a:t> 1000V</a:t>
                      </a:r>
                      <a:endParaRPr lang="en-US" sz="1200" b="0" i="0" u="none" strike="noStrike" dirty="0">
                        <a:effectLst/>
                        <a:latin typeface="宋体"/>
                      </a:endParaRPr>
                    </a:p>
                  </a:txBody>
                  <a:tcPr marL="9525" marR="9525" marT="9525" marB="0" anchor="b"/>
                </a:tc>
                <a:tc hMerge="1">
                  <a:txBody>
                    <a:bodyPr/>
                    <a:lstStyle/>
                    <a:p>
                      <a:endParaRPr lang="zh-CN" altLang="en-US"/>
                    </a:p>
                  </a:txBody>
                  <a:tcPr/>
                </a:tc>
              </a:tr>
            </a:tbl>
          </a:graphicData>
        </a:graphic>
      </p:graphicFrame>
      <p:sp>
        <p:nvSpPr>
          <p:cNvPr id="9" name="矩形 8"/>
          <p:cNvSpPr/>
          <p:nvPr/>
        </p:nvSpPr>
        <p:spPr>
          <a:xfrm>
            <a:off x="4644008" y="3147814"/>
            <a:ext cx="4499992" cy="1569660"/>
          </a:xfrm>
          <a:prstGeom prst="rect">
            <a:avLst/>
          </a:prstGeom>
        </p:spPr>
        <p:txBody>
          <a:bodyPr wrap="square">
            <a:spAutoFit/>
          </a:bodyPr>
          <a:lstStyle/>
          <a:p>
            <a:pPr marL="285750" indent="-285750" algn="l">
              <a:buFont typeface="Wingdings" pitchFamily="2" charset="2"/>
              <a:buChar char="Ø"/>
            </a:pPr>
            <a:r>
              <a:rPr lang="en-US" altLang="zh-CN" sz="1600" b="0" dirty="0">
                <a:solidFill>
                  <a:schemeClr val="tx1"/>
                </a:solidFill>
              </a:rPr>
              <a:t>Include 1 QD0 coil</a:t>
            </a:r>
            <a:r>
              <a:rPr lang="zh-CN" altLang="zh-CN" sz="1600" b="0" dirty="0" smtClean="0">
                <a:solidFill>
                  <a:schemeClr val="tx1"/>
                </a:solidFill>
              </a:rPr>
              <a:t>、</a:t>
            </a:r>
            <a:r>
              <a:rPr lang="en-US" altLang="zh-CN" sz="1600" b="0" dirty="0" smtClean="0">
                <a:solidFill>
                  <a:schemeClr val="tx1"/>
                </a:solidFill>
              </a:rPr>
              <a:t>1 QF1 </a:t>
            </a:r>
            <a:r>
              <a:rPr lang="en-US" altLang="zh-CN" sz="1600" b="0" dirty="0">
                <a:solidFill>
                  <a:schemeClr val="tx1"/>
                </a:solidFill>
              </a:rPr>
              <a:t>coil</a:t>
            </a:r>
            <a:r>
              <a:rPr lang="zh-CN" altLang="zh-CN" sz="1600" b="0" dirty="0" smtClean="0">
                <a:solidFill>
                  <a:schemeClr val="tx1"/>
                </a:solidFill>
              </a:rPr>
              <a:t>、</a:t>
            </a:r>
            <a:r>
              <a:rPr lang="en-US" altLang="zh-CN" sz="1600" b="0" dirty="0" smtClean="0">
                <a:solidFill>
                  <a:schemeClr val="tx1"/>
                </a:solidFill>
              </a:rPr>
              <a:t>1 Anti-Solenoids coil and 4 correcting coils</a:t>
            </a:r>
            <a:r>
              <a:rPr lang="zh-CN" altLang="zh-CN" sz="1600" b="0" dirty="0" smtClean="0">
                <a:solidFill>
                  <a:schemeClr val="tx1"/>
                </a:solidFill>
              </a:rPr>
              <a:t>，</a:t>
            </a:r>
            <a:r>
              <a:rPr lang="en-US" altLang="zh-CN" sz="1600" b="0" dirty="0" smtClean="0">
                <a:solidFill>
                  <a:schemeClr val="tx1"/>
                </a:solidFill>
              </a:rPr>
              <a:t>need two connectors each coil</a:t>
            </a:r>
          </a:p>
          <a:p>
            <a:pPr marL="285750" indent="-285750" algn="l">
              <a:buFont typeface="Wingdings" pitchFamily="2" charset="2"/>
              <a:buChar char="Ø"/>
            </a:pPr>
            <a:r>
              <a:rPr lang="en-US" altLang="zh-CN" sz="1600" b="0" dirty="0" smtClean="0">
                <a:solidFill>
                  <a:schemeClr val="tx1"/>
                </a:solidFill>
              </a:rPr>
              <a:t>Use binary </a:t>
            </a:r>
            <a:r>
              <a:rPr lang="en-US" altLang="zh-CN" sz="1600" b="0" dirty="0">
                <a:solidFill>
                  <a:schemeClr val="tx1"/>
                </a:solidFill>
              </a:rPr>
              <a:t>air cooled conduction current </a:t>
            </a:r>
            <a:r>
              <a:rPr lang="en-US" altLang="zh-CN" sz="1600" b="0" dirty="0" smtClean="0">
                <a:solidFill>
                  <a:schemeClr val="tx1"/>
                </a:solidFill>
              </a:rPr>
              <a:t>lead</a:t>
            </a:r>
          </a:p>
          <a:p>
            <a:pPr marL="285750" indent="-285750" algn="l">
              <a:buFont typeface="Wingdings" pitchFamily="2" charset="2"/>
              <a:buChar char="Ø"/>
            </a:pPr>
            <a:r>
              <a:rPr lang="en-US" altLang="zh-CN" sz="1600" b="0" dirty="0" smtClean="0">
                <a:solidFill>
                  <a:schemeClr val="tx1"/>
                </a:solidFill>
              </a:rPr>
              <a:t>Cold source---40K~60K </a:t>
            </a:r>
            <a:r>
              <a:rPr lang="en-US" altLang="zh-CN" sz="1600" b="0" dirty="0">
                <a:solidFill>
                  <a:schemeClr val="tx1"/>
                </a:solidFill>
              </a:rPr>
              <a:t>helium gas/ liquid </a:t>
            </a:r>
            <a:r>
              <a:rPr lang="en-US" altLang="zh-CN" sz="1600" b="0" dirty="0" smtClean="0">
                <a:solidFill>
                  <a:schemeClr val="tx1"/>
                </a:solidFill>
              </a:rPr>
              <a:t>nitrogen and 4.5K liquid helium </a:t>
            </a:r>
            <a:endParaRPr lang="zh-CN" altLang="en-US" sz="1600" b="0" dirty="0">
              <a:solidFill>
                <a:schemeClr val="tx1"/>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210749123"/>
              </p:ext>
            </p:extLst>
          </p:nvPr>
        </p:nvGraphicFramePr>
        <p:xfrm>
          <a:off x="4644009" y="764235"/>
          <a:ext cx="4176463" cy="2215922"/>
        </p:xfrm>
        <a:graphic>
          <a:graphicData uri="http://schemas.openxmlformats.org/drawingml/2006/table">
            <a:tbl>
              <a:tblPr>
                <a:tableStyleId>{5940675A-B579-460E-94D1-54222C63F5DA}</a:tableStyleId>
              </a:tblPr>
              <a:tblGrid>
                <a:gridCol w="1512167"/>
                <a:gridCol w="1368152"/>
                <a:gridCol w="1296144"/>
              </a:tblGrid>
              <a:tr h="303302">
                <a:tc gridSpan="3">
                  <a:txBody>
                    <a:bodyPr/>
                    <a:lstStyle/>
                    <a:p>
                      <a:pPr algn="ctr" fontAlgn="b"/>
                      <a:r>
                        <a:rPr lang="en-US" altLang="zh-CN" sz="1400" u="none" strike="noStrike" dirty="0" smtClean="0">
                          <a:solidFill>
                            <a:srgbClr val="FF0000"/>
                          </a:solidFill>
                          <a:effectLst/>
                        </a:rPr>
                        <a:t>1000A</a:t>
                      </a:r>
                      <a:r>
                        <a:rPr lang="en-US" altLang="zh-CN" sz="1400" u="none" strike="noStrike" dirty="0" smtClean="0">
                          <a:effectLst/>
                        </a:rPr>
                        <a:t> </a:t>
                      </a:r>
                      <a:r>
                        <a:rPr lang="en-US" altLang="zh-CN" sz="1400" b="0" i="0" kern="1200" dirty="0" smtClean="0">
                          <a:solidFill>
                            <a:schemeClr val="tx1"/>
                          </a:solidFill>
                          <a:effectLst/>
                          <a:latin typeface="+mn-lt"/>
                          <a:ea typeface="+mn-ea"/>
                          <a:cs typeface="+mn-cs"/>
                        </a:rPr>
                        <a:t>current lead design parameters</a:t>
                      </a:r>
                      <a:endParaRPr lang="zh-CN" altLang="en-US" sz="1400" b="1" i="0" u="none" strike="noStrike" dirty="0">
                        <a:effectLst/>
                        <a:latin typeface="Times New Roman"/>
                      </a:endParaRPr>
                    </a:p>
                  </a:txBody>
                  <a:tcPr marL="9525" marR="9525" marT="9525" marB="0" anchor="ctr"/>
                </a:tc>
                <a:tc hMerge="1">
                  <a:txBody>
                    <a:bodyPr/>
                    <a:lstStyle/>
                    <a:p>
                      <a:endParaRPr lang="zh-CN" altLang="en-US"/>
                    </a:p>
                  </a:txBody>
                  <a:tcPr/>
                </a:tc>
                <a:tc hMerge="1">
                  <a:txBody>
                    <a:bodyPr/>
                    <a:lstStyle/>
                    <a:p>
                      <a:endParaRPr lang="zh-CN" altLang="en-US"/>
                    </a:p>
                  </a:txBody>
                  <a:tcPr/>
                </a:tc>
              </a:tr>
              <a:tr h="200025">
                <a:tc>
                  <a:txBody>
                    <a:bodyPr/>
                    <a:lstStyle/>
                    <a:p>
                      <a:pPr algn="ctr" fontAlgn="b"/>
                      <a:r>
                        <a:rPr lang="zh-CN" altLang="en-US" sz="1200" u="none" strike="noStrike">
                          <a:effectLst/>
                        </a:rPr>
                        <a:t>　</a:t>
                      </a:r>
                      <a:endParaRPr lang="zh-CN" altLang="en-US" sz="1200" b="0" i="0" u="none" strike="noStrike">
                        <a:effectLst/>
                        <a:latin typeface="Times New Roman"/>
                      </a:endParaRPr>
                    </a:p>
                  </a:txBody>
                  <a:tcPr marL="9525" marR="9525" marT="9525" marB="0" anchor="ctr"/>
                </a:tc>
                <a:tc>
                  <a:txBody>
                    <a:bodyPr/>
                    <a:lstStyle/>
                    <a:p>
                      <a:pPr algn="ctr" fontAlgn="b"/>
                      <a:r>
                        <a:rPr lang="en-US" altLang="zh-CN" sz="1200" u="none" strike="noStrike" dirty="0" smtClean="0">
                          <a:effectLst/>
                        </a:rPr>
                        <a:t>Copper</a:t>
                      </a:r>
                      <a:r>
                        <a:rPr lang="en-US" altLang="zh-CN" sz="1200" u="none" strike="noStrike" baseline="0" dirty="0" smtClean="0">
                          <a:effectLst/>
                        </a:rPr>
                        <a:t> section</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HTS</a:t>
                      </a:r>
                      <a:r>
                        <a:rPr lang="zh-CN" altLang="en-US" sz="1200" u="none" strike="noStrike" baseline="0" dirty="0" smtClean="0">
                          <a:effectLst/>
                        </a:rPr>
                        <a:t> </a:t>
                      </a:r>
                      <a:r>
                        <a:rPr lang="en-US" altLang="zh-CN" sz="1200" u="none" strike="noStrike" baseline="0" dirty="0" smtClean="0">
                          <a:effectLst/>
                        </a:rPr>
                        <a:t>section</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Rated</a:t>
                      </a:r>
                      <a:r>
                        <a:rPr lang="en-US" altLang="zh-CN" sz="1200" u="none" strike="noStrike" baseline="0" dirty="0" smtClean="0">
                          <a:effectLst/>
                        </a:rPr>
                        <a:t> current</a:t>
                      </a:r>
                      <a:endParaRPr lang="zh-CN" altLang="en-US" sz="1200" b="0" i="0" u="none" strike="noStrike" dirty="0">
                        <a:effectLst/>
                        <a:latin typeface="宋体"/>
                      </a:endParaRPr>
                    </a:p>
                  </a:txBody>
                  <a:tcPr marL="9525" marR="9525" marT="9525" marB="0" anchor="ctr"/>
                </a:tc>
                <a:tc gridSpan="2">
                  <a:txBody>
                    <a:bodyPr/>
                    <a:lstStyle/>
                    <a:p>
                      <a:pPr algn="ctr" fontAlgn="b"/>
                      <a:r>
                        <a:rPr lang="en-US" sz="1200" u="none" strike="noStrike" dirty="0" smtClean="0">
                          <a:effectLst/>
                        </a:rPr>
                        <a:t>1000A</a:t>
                      </a:r>
                      <a:endParaRPr lang="en-US" sz="1200" b="0" i="0" u="none" strike="noStrike" dirty="0">
                        <a:effectLst/>
                        <a:latin typeface="宋体"/>
                      </a:endParaRPr>
                    </a:p>
                  </a:txBody>
                  <a:tcPr marL="9525" marR="9525" marT="9525" marB="0" anchor="ctr"/>
                </a:tc>
                <a:tc hMerge="1">
                  <a:txBody>
                    <a:bodyPr/>
                    <a:lstStyle/>
                    <a:p>
                      <a:endParaRPr lang="zh-CN" altLang="en-US"/>
                    </a:p>
                  </a:txBody>
                  <a:tcPr/>
                </a:tc>
              </a:tr>
              <a:tr h="180975">
                <a:tc>
                  <a:txBody>
                    <a:bodyPr/>
                    <a:lstStyle/>
                    <a:p>
                      <a:pPr algn="ctr" fontAlgn="b"/>
                      <a:r>
                        <a:rPr lang="en-US" altLang="zh-CN" sz="1200" b="0" i="0" u="none" strike="noStrike" dirty="0" smtClean="0">
                          <a:effectLst/>
                          <a:latin typeface="+mn-lt"/>
                        </a:rPr>
                        <a:t>Cooling</a:t>
                      </a:r>
                      <a:r>
                        <a:rPr lang="en-US" altLang="zh-CN" sz="1200" b="0" i="0" u="none" strike="noStrike" baseline="0" dirty="0" smtClean="0">
                          <a:effectLst/>
                          <a:latin typeface="+mn-lt"/>
                        </a:rPr>
                        <a:t> mode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4.5K</a:t>
                      </a:r>
                      <a:r>
                        <a:rPr lang="zh-CN" altLang="en-US" sz="1200" u="none" strike="noStrike" dirty="0" smtClean="0">
                          <a:effectLst/>
                        </a:rPr>
                        <a:t> </a:t>
                      </a:r>
                      <a:r>
                        <a:rPr lang="en-US" altLang="zh-CN" sz="1200" u="none" strike="noStrike" dirty="0" smtClean="0">
                          <a:effectLst/>
                        </a:rPr>
                        <a:t>helium </a:t>
                      </a:r>
                      <a:endParaRPr lang="zh-CN" altLang="en-US" sz="1200" b="0" i="0" u="none" strike="noStrike" dirty="0">
                        <a:effectLst/>
                        <a:latin typeface="宋体"/>
                      </a:endParaRPr>
                    </a:p>
                  </a:txBody>
                  <a:tcPr marL="9525" marR="9525" marT="9525" marB="0" anchor="ctr"/>
                </a:tc>
                <a:tc>
                  <a:txBody>
                    <a:bodyPr/>
                    <a:lstStyle/>
                    <a:p>
                      <a:pPr algn="ctr" fontAlgn="b"/>
                      <a:r>
                        <a:rPr lang="en-US" altLang="zh-CN" sz="1200" u="none" strike="noStrike" dirty="0" smtClean="0">
                          <a:effectLst/>
                        </a:rPr>
                        <a:t>Conduction cooling</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Temperature zone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300K-60K</a:t>
                      </a:r>
                      <a:endParaRPr 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60K-4.5K</a:t>
                      </a:r>
                      <a:endParaRPr 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Structure</a:t>
                      </a:r>
                      <a:endParaRPr lang="zh-CN" altLang="en-US" sz="1200" b="0" i="0" u="none" strike="noStrike" dirty="0">
                        <a:effectLst/>
                        <a:latin typeface="宋体"/>
                      </a:endParaRPr>
                    </a:p>
                  </a:txBody>
                  <a:tcPr marL="9525" marR="9525" marT="9525" marB="0" anchor="ctr"/>
                </a:tc>
                <a:tc>
                  <a:txBody>
                    <a:bodyPr/>
                    <a:lstStyle/>
                    <a:p>
                      <a:pPr algn="ctr" fontAlgn="b"/>
                      <a:r>
                        <a:rPr lang="en-US" altLang="zh-CN" sz="1200" u="none" strike="noStrike" dirty="0" smtClean="0">
                          <a:effectLst/>
                        </a:rPr>
                        <a:t>Copper exchanger</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err="1" smtClean="0">
                          <a:effectLst/>
                        </a:rPr>
                        <a:t>HTS+</a:t>
                      </a:r>
                      <a:r>
                        <a:rPr lang="en-US" altLang="zh-CN" sz="1200" u="none" strike="noStrike" dirty="0" err="1" smtClean="0">
                          <a:effectLst/>
                        </a:rPr>
                        <a:t>stainless</a:t>
                      </a:r>
                      <a:r>
                        <a:rPr lang="en-US" altLang="zh-CN" sz="1200" u="none" strike="noStrike" dirty="0" smtClean="0">
                          <a:effectLst/>
                        </a:rPr>
                        <a:t> steel </a:t>
                      </a:r>
                      <a:endParaRPr lang="zh-CN" altLang="en-US" sz="1200" b="0" i="0" u="none" strike="noStrike" dirty="0">
                        <a:effectLst/>
                        <a:latin typeface="宋体"/>
                      </a:endParaRPr>
                    </a:p>
                  </a:txBody>
                  <a:tcPr marL="9525" marR="9525" marT="9525" marB="0" anchor="ctr"/>
                </a:tc>
              </a:tr>
              <a:tr h="180975">
                <a:tc>
                  <a:txBody>
                    <a:bodyPr/>
                    <a:lstStyle/>
                    <a:p>
                      <a:pPr algn="ctr" fontAlgn="b"/>
                      <a:r>
                        <a:rPr lang="en-US" altLang="zh-CN" sz="1200" u="none" strike="noStrike" dirty="0" smtClean="0">
                          <a:effectLst/>
                        </a:rPr>
                        <a:t>Heat</a:t>
                      </a:r>
                      <a:r>
                        <a:rPr lang="en-US" altLang="zh-CN" sz="1200" u="none" strike="noStrike" baseline="0" dirty="0" smtClean="0">
                          <a:effectLst/>
                        </a:rPr>
                        <a:t> load</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a:effectLst/>
                        </a:rPr>
                        <a:t>&lt;60W @1000A</a:t>
                      </a:r>
                      <a:endParaRPr lang="en-US" sz="1200" b="0" i="0" u="none" strike="noStrike" dirty="0">
                        <a:effectLst/>
                        <a:latin typeface="宋体"/>
                      </a:endParaRPr>
                    </a:p>
                  </a:txBody>
                  <a:tcPr marL="9525" marR="9525" marT="9525" marB="0" anchor="b"/>
                </a:tc>
                <a:tc>
                  <a:txBody>
                    <a:bodyPr/>
                    <a:lstStyle/>
                    <a:p>
                      <a:pPr algn="ctr" fontAlgn="b"/>
                      <a:r>
                        <a:rPr lang="en-US" sz="1200" u="none" strike="noStrike" dirty="0">
                          <a:effectLst/>
                        </a:rPr>
                        <a:t>&lt;0.5W</a:t>
                      </a:r>
                      <a:endParaRPr lang="en-US" sz="1200" b="0" i="0" u="none" strike="noStrike" dirty="0">
                        <a:effectLst/>
                        <a:latin typeface="宋体"/>
                      </a:endParaRPr>
                    </a:p>
                  </a:txBody>
                  <a:tcPr marL="9525" marR="9525" marT="9525" marB="0" anchor="b"/>
                </a:tc>
              </a:tr>
              <a:tr h="180975">
                <a:tc>
                  <a:txBody>
                    <a:bodyPr/>
                    <a:lstStyle/>
                    <a:p>
                      <a:pPr algn="ctr" fontAlgn="b"/>
                      <a:r>
                        <a:rPr lang="en-US" altLang="zh-CN" sz="1200" u="none" strike="noStrike" dirty="0" smtClean="0">
                          <a:effectLst/>
                        </a:rPr>
                        <a:t>Flow rate</a:t>
                      </a:r>
                      <a:endParaRPr lang="zh-CN" altLang="en-US" sz="1200" b="0" i="0" u="none" strike="noStrike" dirty="0">
                        <a:effectLst/>
                        <a:latin typeface="宋体"/>
                      </a:endParaRPr>
                    </a:p>
                  </a:txBody>
                  <a:tcPr marL="9525" marR="9525" marT="9525" marB="0" anchor="ctr"/>
                </a:tc>
                <a:tc>
                  <a:txBody>
                    <a:bodyPr/>
                    <a:lstStyle/>
                    <a:p>
                      <a:pPr algn="ctr" fontAlgn="b"/>
                      <a:r>
                        <a:rPr lang="en-US" sz="1200" u="none" strike="noStrike" dirty="0" smtClean="0">
                          <a:effectLst/>
                        </a:rPr>
                        <a:t>0.07g/s</a:t>
                      </a:r>
                      <a:endParaRPr lang="en-US" sz="1200" b="0" i="0" u="none" strike="noStrike" dirty="0">
                        <a:effectLst/>
                        <a:latin typeface="宋体"/>
                      </a:endParaRPr>
                    </a:p>
                  </a:txBody>
                  <a:tcPr marL="9525" marR="9525" marT="9525" marB="0" anchor="ctr"/>
                </a:tc>
                <a:tc>
                  <a:txBody>
                    <a:bodyPr/>
                    <a:lstStyle/>
                    <a:p>
                      <a:pPr algn="ctr" fontAlgn="b"/>
                      <a:r>
                        <a:rPr lang="en-US" altLang="zh-CN" sz="1200" u="none" strike="noStrike">
                          <a:effectLst/>
                        </a:rPr>
                        <a:t>-</a:t>
                      </a:r>
                      <a:endParaRPr lang="en-US" altLang="zh-CN" sz="1200" b="0" i="0" u="none" strike="noStrike">
                        <a:effectLst/>
                        <a:latin typeface="宋体"/>
                      </a:endParaRPr>
                    </a:p>
                  </a:txBody>
                  <a:tcPr marL="9525" marR="9525" marT="9525" marB="0" anchor="ctr"/>
                </a:tc>
              </a:tr>
              <a:tr h="180975">
                <a:tc>
                  <a:txBody>
                    <a:bodyPr/>
                    <a:lstStyle/>
                    <a:p>
                      <a:pPr algn="ctr" fontAlgn="b"/>
                      <a:r>
                        <a:rPr lang="en-US" altLang="zh-CN" sz="1200" u="none" strike="noStrike" dirty="0" smtClean="0">
                          <a:effectLst/>
                        </a:rPr>
                        <a:t>Isolation voltage</a:t>
                      </a:r>
                      <a:endParaRPr lang="zh-CN" altLang="en-US" sz="1200" b="0" i="0" u="none" strike="noStrike" dirty="0">
                        <a:effectLst/>
                        <a:latin typeface="宋体"/>
                      </a:endParaRPr>
                    </a:p>
                  </a:txBody>
                  <a:tcPr marL="9525" marR="9525" marT="9525" marB="0" anchor="ctr"/>
                </a:tc>
                <a:tc gridSpan="2">
                  <a:txBody>
                    <a:bodyPr/>
                    <a:lstStyle/>
                    <a:p>
                      <a:pPr algn="ctr" fontAlgn="b"/>
                      <a:r>
                        <a:rPr lang="en-US" sz="1200" u="none" strike="noStrike" dirty="0">
                          <a:effectLst/>
                        </a:rPr>
                        <a:t> 1000V</a:t>
                      </a:r>
                      <a:endParaRPr lang="en-US" sz="1200" b="0" i="0" u="none" strike="noStrike" dirty="0">
                        <a:effectLst/>
                        <a:latin typeface="宋体"/>
                      </a:endParaRPr>
                    </a:p>
                  </a:txBody>
                  <a:tcPr marL="9525" marR="9525" marT="9525" marB="0" anchor="ctr"/>
                </a:tc>
                <a:tc hMerge="1">
                  <a:txBody>
                    <a:bodyPr/>
                    <a:lstStyle/>
                    <a:p>
                      <a:endParaRPr lang="zh-CN" altLang="en-US"/>
                    </a:p>
                  </a:txBody>
                  <a:tcPr/>
                </a:tc>
              </a:tr>
            </a:tbl>
          </a:graphicData>
        </a:graphic>
      </p:graphicFrame>
    </p:spTree>
    <p:extLst>
      <p:ext uri="{BB962C8B-B14F-4D97-AF65-F5344CB8AC3E}">
        <p14:creationId xmlns:p14="http://schemas.microsoft.com/office/powerpoint/2010/main" val="1558164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699542"/>
            <a:ext cx="8001000" cy="4176464"/>
          </a:xfrm>
        </p:spPr>
        <p:txBody>
          <a:bodyPr/>
          <a:lstStyle/>
          <a:p>
            <a:r>
              <a:rPr lang="en-US" altLang="zh-CN" sz="2000" dirty="0" smtClean="0">
                <a:latin typeface="微软雅黑" panose="020B0503020204020204" pitchFamily="34" charset="-122"/>
                <a:ea typeface="微软雅黑" panose="020B0503020204020204" pitchFamily="34" charset="-122"/>
              </a:rPr>
              <a:t>Summary </a:t>
            </a:r>
          </a:p>
          <a:p>
            <a:pPr latinLnBrk="1">
              <a:buFont typeface="+mj-lt"/>
              <a:buAutoNum type="arabicPeriod"/>
            </a:pPr>
            <a:r>
              <a:rPr lang="en-US" altLang="zh-CN" sz="1400" dirty="0">
                <a:latin typeface="微软雅黑" pitchFamily="34" charset="-122"/>
                <a:ea typeface="微软雅黑" pitchFamily="34" charset="-122"/>
              </a:rPr>
              <a:t>The preliminary design of </a:t>
            </a:r>
            <a:r>
              <a:rPr lang="en-US" altLang="zh-CN" sz="1400" dirty="0" smtClean="0">
                <a:latin typeface="微软雅黑" pitchFamily="34" charset="-122"/>
                <a:ea typeface="微软雅黑" pitchFamily="34" charset="-122"/>
              </a:rPr>
              <a:t>cryogenic system </a:t>
            </a:r>
            <a:r>
              <a:rPr lang="en-US" altLang="zh-CN" sz="1400" dirty="0">
                <a:latin typeface="微软雅黑" pitchFamily="34" charset="-122"/>
                <a:ea typeface="微软雅黑" pitchFamily="34" charset="-122"/>
              </a:rPr>
              <a:t>of </a:t>
            </a:r>
            <a:r>
              <a:rPr lang="en-US" altLang="zh-CN" sz="1400" dirty="0" smtClean="0">
                <a:latin typeface="微软雅黑" pitchFamily="34" charset="-122"/>
                <a:ea typeface="微软雅黑" pitchFamily="34" charset="-122"/>
              </a:rPr>
              <a:t> IR SC </a:t>
            </a:r>
            <a:r>
              <a:rPr lang="en-US" altLang="zh-CN" sz="1400" dirty="0" err="1" smtClean="0">
                <a:latin typeface="微软雅黑" pitchFamily="34" charset="-122"/>
                <a:ea typeface="微软雅黑" pitchFamily="34" charset="-122"/>
              </a:rPr>
              <a:t>quadrupole</a:t>
            </a:r>
            <a:r>
              <a:rPr lang="en-US" altLang="zh-CN" sz="1400" dirty="0" smtClean="0">
                <a:latin typeface="微软雅黑" pitchFamily="34" charset="-122"/>
                <a:ea typeface="微软雅黑" pitchFamily="34" charset="-122"/>
              </a:rPr>
              <a:t> magnet is </a:t>
            </a:r>
            <a:r>
              <a:rPr lang="en-US" altLang="zh-CN" sz="1400" dirty="0">
                <a:latin typeface="微软雅黑" pitchFamily="34" charset="-122"/>
                <a:ea typeface="微软雅黑" pitchFamily="34" charset="-122"/>
              </a:rPr>
              <a:t>completed. The high flow forced flow cooling </a:t>
            </a:r>
            <a:r>
              <a:rPr lang="en-US" altLang="zh-CN" sz="1400" dirty="0" smtClean="0">
                <a:latin typeface="微软雅黑" pitchFamily="34" charset="-122"/>
                <a:ea typeface="微软雅黑" pitchFamily="34" charset="-122"/>
              </a:rPr>
              <a:t>scheme is adopted-</a:t>
            </a:r>
            <a:r>
              <a:rPr lang="en-US" altLang="zh-CN" sz="1400" dirty="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Super-cooled </a:t>
            </a:r>
            <a:r>
              <a:rPr lang="en-US" altLang="zh-CN" sz="1400" dirty="0">
                <a:latin typeface="微软雅黑" pitchFamily="34" charset="-122"/>
                <a:ea typeface="微软雅黑" pitchFamily="34" charset="-122"/>
              </a:rPr>
              <a:t>helium circulation system </a:t>
            </a:r>
            <a:endParaRPr lang="en-US" altLang="zh-CN" sz="1400" dirty="0" smtClean="0">
              <a:latin typeface="微软雅黑" pitchFamily="34" charset="-122"/>
              <a:ea typeface="微软雅黑" pitchFamily="34" charset="-122"/>
            </a:endParaRPr>
          </a:p>
          <a:p>
            <a:pPr latinLnBrk="1">
              <a:buFont typeface="+mj-lt"/>
              <a:buAutoNum type="arabicPeriod"/>
            </a:pPr>
            <a:r>
              <a:rPr lang="en-US" altLang="zh-CN" sz="1400" dirty="0" smtClean="0">
                <a:latin typeface="微软雅黑" pitchFamily="34" charset="-122"/>
                <a:ea typeface="微软雅黑" pitchFamily="34" charset="-122"/>
              </a:rPr>
              <a:t>The preliminary structure design of the cryostat is completed, and the structural strength check and the </a:t>
            </a:r>
            <a:r>
              <a:rPr lang="en-US" altLang="zh-CN" sz="1400" dirty="0">
                <a:latin typeface="微软雅黑" pitchFamily="34" charset="-122"/>
                <a:ea typeface="微软雅黑" pitchFamily="34" charset="-122"/>
              </a:rPr>
              <a:t>temperature field </a:t>
            </a:r>
            <a:r>
              <a:rPr lang="en-US" altLang="zh-CN" sz="1400" dirty="0" smtClean="0">
                <a:latin typeface="微软雅黑" pitchFamily="34" charset="-122"/>
                <a:ea typeface="微软雅黑" pitchFamily="34" charset="-122"/>
              </a:rPr>
              <a:t>analysis under different working conditions are carried out</a:t>
            </a:r>
          </a:p>
          <a:p>
            <a:pPr marL="514350" indent="-514350">
              <a:lnSpc>
                <a:spcPct val="120000"/>
              </a:lnSpc>
              <a:buFont typeface="+mj-lt"/>
              <a:buAutoNum type="arabicPeriod"/>
            </a:pPr>
            <a:r>
              <a:rPr lang="en-US" altLang="zh-CN" sz="1400" dirty="0">
                <a:latin typeface="微软雅黑" pitchFamily="34" charset="-122"/>
                <a:ea typeface="微软雅黑" pitchFamily="34" charset="-122"/>
              </a:rPr>
              <a:t>The </a:t>
            </a:r>
            <a:r>
              <a:rPr lang="en-US" altLang="zh-CN" sz="1400" dirty="0" smtClean="0">
                <a:latin typeface="微软雅黑" pitchFamily="34" charset="-122"/>
                <a:ea typeface="微软雅黑" pitchFamily="34" charset="-122"/>
              </a:rPr>
              <a:t>preliminary calculation of current lead is completed</a:t>
            </a:r>
            <a:r>
              <a:rPr lang="zh-CN" altLang="en-US" sz="1400" dirty="0" smtClean="0">
                <a:latin typeface="微软雅黑" pitchFamily="34" charset="-122"/>
                <a:ea typeface="微软雅黑" pitchFamily="34" charset="-122"/>
              </a:rPr>
              <a:t>，</a:t>
            </a:r>
            <a:r>
              <a:rPr lang="en-US" altLang="zh-CN" sz="1400" dirty="0"/>
              <a:t> binary air cooled conduction current </a:t>
            </a:r>
            <a:r>
              <a:rPr lang="en-US" altLang="zh-CN" sz="1400" dirty="0" smtClean="0"/>
              <a:t>lead scheme is adopted</a:t>
            </a:r>
            <a:endParaRPr lang="en-US" altLang="zh-CN" sz="14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Plan</a:t>
            </a:r>
          </a:p>
          <a:p>
            <a:pPr marL="514350" indent="-514350">
              <a:lnSpc>
                <a:spcPct val="120000"/>
              </a:lnSpc>
              <a:buFont typeface="+mj-lt"/>
              <a:buAutoNum type="arabicPeriod"/>
            </a:pPr>
            <a:r>
              <a:rPr lang="en-US" altLang="zh-CN" sz="1400" dirty="0" smtClean="0">
                <a:latin typeface="微软雅黑" panose="020B0503020204020204" pitchFamily="34" charset="-122"/>
                <a:ea typeface="微软雅黑" panose="020B0503020204020204" pitchFamily="34" charset="-122"/>
              </a:rPr>
              <a:t>Discuss the finally support structure between cryostat and detector</a:t>
            </a:r>
          </a:p>
          <a:p>
            <a:pPr marL="514350" indent="-514350">
              <a:lnSpc>
                <a:spcPct val="120000"/>
              </a:lnSpc>
              <a:buFont typeface="+mj-lt"/>
              <a:buAutoNum type="arabicPeriod"/>
            </a:pPr>
            <a:r>
              <a:rPr lang="en-US" altLang="zh-CN" sz="1400" dirty="0" smtClean="0">
                <a:latin typeface="微软雅黑" panose="020B0503020204020204" pitchFamily="34" charset="-122"/>
                <a:ea typeface="微软雅黑" panose="020B0503020204020204" pitchFamily="34" charset="-122"/>
              </a:rPr>
              <a:t>Discuss the finally value of heat load released to cryogenic system when magnet quench----400KJ/2s, magnet system, power system and quench protection system</a:t>
            </a:r>
            <a:endParaRPr lang="en-US" altLang="zh-CN" sz="1400" dirty="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en-US" altLang="zh-CN" sz="1400" dirty="0" smtClean="0">
                <a:latin typeface="微软雅黑" panose="020B0503020204020204" pitchFamily="34" charset="-122"/>
                <a:ea typeface="微软雅黑" panose="020B0503020204020204" pitchFamily="34" charset="-122"/>
              </a:rPr>
              <a:t>Alignment requirement </a:t>
            </a:r>
            <a:endParaRPr lang="en-US" altLang="zh-CN" sz="1400" dirty="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en-US" altLang="zh-CN" sz="1400" dirty="0" smtClean="0">
                <a:latin typeface="微软雅黑" panose="020B0503020204020204" pitchFamily="34" charset="-122"/>
                <a:ea typeface="微软雅黑" panose="020B0503020204020204" pitchFamily="34" charset="-122"/>
              </a:rPr>
              <a:t>Prototype  R&amp;D---- It is </a:t>
            </a:r>
            <a:r>
              <a:rPr lang="en-US" altLang="zh-CN" sz="1400" dirty="0" smtClean="0">
                <a:latin typeface="微软雅黑" panose="020B0503020204020204" pitchFamily="34" charset="-122"/>
                <a:ea typeface="微软雅黑" panose="020B0503020204020204" pitchFamily="34" charset="-122"/>
              </a:rPr>
              <a:t>necessary</a:t>
            </a:r>
            <a:endParaRPr lang="zh-CN" altLang="en-US" sz="14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lstStyle/>
          <a:p>
            <a:pPr>
              <a:defRPr/>
            </a:pPr>
            <a:fld id="{8FE9C8F1-4AEB-4AAE-AD61-5B5F9A3D053D}"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2" y="4786313"/>
            <a:ext cx="4112094" cy="342900"/>
          </a:xfrm>
        </p:spPr>
        <p:txBody>
          <a:bodyPr/>
          <a:lstStyle/>
          <a:p>
            <a:pPr>
              <a:defRPr/>
            </a:pPr>
            <a:r>
              <a:rPr lang="en-US" altLang="zh-CN" dirty="0" smtClean="0">
                <a:solidFill>
                  <a:srgbClr val="000000"/>
                </a:solidFill>
              </a:rPr>
              <a:t>CEPC Day, IHEP, Beijing</a:t>
            </a:r>
            <a:endParaRPr lang="en-US" dirty="0">
              <a:solidFill>
                <a:srgbClr val="000000"/>
              </a:solidFill>
            </a:endParaRPr>
          </a:p>
        </p:txBody>
      </p:sp>
      <p:sp>
        <p:nvSpPr>
          <p:cNvPr id="5"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Summary and plan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7364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4810" y="134947"/>
            <a:ext cx="3929090" cy="584775"/>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altLang="zh-CN" sz="3200" b="0" dirty="0">
                <a:solidFill>
                  <a:schemeClr val="tx1"/>
                </a:solidFill>
                <a:latin typeface="微软雅黑" panose="020B0503020204020204" pitchFamily="34" charset="-122"/>
                <a:ea typeface="微软雅黑" panose="020B0503020204020204" pitchFamily="34" charset="-122"/>
              </a:rPr>
              <a:t>Introduction</a:t>
            </a:r>
            <a:endParaRPr lang="zh-CN" altLang="en-US" sz="3200" b="0" dirty="0">
              <a:solidFill>
                <a:schemeClr val="tx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772" y="2715766"/>
            <a:ext cx="556770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29" y="2715766"/>
            <a:ext cx="2637995"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日期占位符 1"/>
          <p:cNvSpPr>
            <a:spLocks noGrp="1"/>
          </p:cNvSpPr>
          <p:nvPr>
            <p:ph type="dt" sz="half" idx="10"/>
          </p:nvPr>
        </p:nvSpPr>
        <p:spPr/>
        <p:txBody>
          <a:bodyPr/>
          <a:lstStyle/>
          <a:p>
            <a:fld id="{861D53F9-FC5E-49F8-B552-83E7CD3FAD02}" type="datetime1">
              <a:rPr lang="zh-CN" altLang="en-US" smtClean="0">
                <a:solidFill>
                  <a:schemeClr val="tx1"/>
                </a:solidFill>
              </a:rPr>
              <a:t>2022-01-28</a:t>
            </a:fld>
            <a:endParaRPr lang="zh-CN" altLang="en-US" dirty="0">
              <a:solidFill>
                <a:schemeClr val="tx1"/>
              </a:solidFill>
            </a:endParaRPr>
          </a:p>
        </p:txBody>
      </p:sp>
      <p:sp>
        <p:nvSpPr>
          <p:cNvPr id="4" name="页脚占位符 3"/>
          <p:cNvSpPr>
            <a:spLocks noGrp="1"/>
          </p:cNvSpPr>
          <p:nvPr>
            <p:ph type="ftr" sz="quarter" idx="12"/>
          </p:nvPr>
        </p:nvSpPr>
        <p:spPr>
          <a:xfrm>
            <a:off x="3124220" y="4799536"/>
            <a:ext cx="3896072" cy="342900"/>
          </a:xfrm>
        </p:spPr>
        <p:txBody>
          <a:bodyPr anchor="b"/>
          <a:lstStyle/>
          <a:p>
            <a:r>
              <a:rPr lang="en-US" altLang="zh-CN" smtClean="0">
                <a:solidFill>
                  <a:schemeClr val="tx1"/>
                </a:solidFill>
              </a:rPr>
              <a:t>CEPC Day, IHEP, Beijing</a:t>
            </a:r>
            <a:endParaRPr lang="zh-CN" altLang="en-US" dirty="0">
              <a:solidFill>
                <a:schemeClr val="tx1"/>
              </a:solidFill>
            </a:endParaRPr>
          </a:p>
        </p:txBody>
      </p:sp>
      <p:sp>
        <p:nvSpPr>
          <p:cNvPr id="6" name="TextBox 4"/>
          <p:cNvSpPr txBox="1">
            <a:spLocks noChangeArrowheads="1"/>
          </p:cNvSpPr>
          <p:nvPr/>
        </p:nvSpPr>
        <p:spPr bwMode="auto">
          <a:xfrm>
            <a:off x="179512" y="698106"/>
            <a:ext cx="8749382" cy="1967718"/>
          </a:xfrm>
          <a:prstGeom prst="rect">
            <a:avLst/>
          </a:prstGeom>
          <a:noFill/>
          <a:ln w="9525">
            <a:noFill/>
            <a:miter lim="800000"/>
            <a:headEnd/>
            <a:tailEnd/>
          </a:ln>
        </p:spPr>
        <p:txBody>
          <a:bodyPr wrap="square">
            <a:spAutoFit/>
          </a:bodyPr>
          <a:lstStyle/>
          <a:p>
            <a:pPr marL="273050" indent="-273050" algn="l">
              <a:lnSpc>
                <a:spcPct val="120000"/>
              </a:lnSpc>
              <a:spcBef>
                <a:spcPts val="400"/>
              </a:spcBef>
              <a:buFont typeface="Arial"/>
              <a:buChar char="•"/>
            </a:pPr>
            <a:r>
              <a:rPr lang="en-US" altLang="zh-CN" sz="1600" b="0" dirty="0" smtClean="0">
                <a:solidFill>
                  <a:schemeClr val="tx1"/>
                </a:solidFill>
                <a:latin typeface="微软雅黑" panose="020B0503020204020204" pitchFamily="34" charset="-122"/>
                <a:ea typeface="微软雅黑" panose="020B0503020204020204" pitchFamily="34" charset="-122"/>
              </a:rPr>
              <a:t>CEPC is a Circular Electron Positron Collider with a circumference about 100 km</a:t>
            </a:r>
            <a:r>
              <a:rPr lang="zh-CN" altLang="en-US" sz="1600" b="0" dirty="0" smtClean="0">
                <a:solidFill>
                  <a:schemeClr val="tx1"/>
                </a:solidFill>
                <a:latin typeface="微软雅黑" panose="020B0503020204020204" pitchFamily="34" charset="-122"/>
                <a:ea typeface="微软雅黑" panose="020B0503020204020204" pitchFamily="34" charset="-122"/>
              </a:rPr>
              <a:t>，</a:t>
            </a:r>
            <a:r>
              <a:rPr lang="en-US" altLang="zh-CN" sz="1600" b="0" dirty="0" smtClean="0">
                <a:solidFill>
                  <a:schemeClr val="tx1"/>
                </a:solidFill>
                <a:latin typeface="微软雅黑" panose="020B0503020204020204" pitchFamily="34" charset="-122"/>
                <a:ea typeface="微软雅黑" panose="020B0503020204020204" pitchFamily="34" charset="-122"/>
              </a:rPr>
              <a:t>beam energy up to 120 GeV Proposed by IHEP</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273050" indent="-273050" algn="l">
              <a:lnSpc>
                <a:spcPct val="120000"/>
              </a:lnSpc>
              <a:spcBef>
                <a:spcPts val="400"/>
              </a:spcBef>
              <a:buFont typeface="Arial"/>
              <a:buChar char="•"/>
            </a:pPr>
            <a:r>
              <a:rPr lang="en-US" altLang="zh-CN" sz="1600" b="0" dirty="0" smtClean="0">
                <a:solidFill>
                  <a:schemeClr val="tx1"/>
                </a:solidFill>
                <a:latin typeface="微软雅黑" panose="020B0503020204020204" pitchFamily="34" charset="-122"/>
                <a:ea typeface="微软雅黑" panose="020B0503020204020204" pitchFamily="34" charset="-122"/>
              </a:rPr>
              <a:t>Both sides of the collision points in the interaction region of CEPC collider ring require compact high gradient final focus quadrupole magnets </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273050" indent="-273050" algn="l">
              <a:lnSpc>
                <a:spcPct val="120000"/>
              </a:lnSpc>
              <a:spcBef>
                <a:spcPts val="400"/>
              </a:spcBef>
              <a:buFont typeface="Arial"/>
              <a:buChar char="•"/>
            </a:pPr>
            <a:r>
              <a:rPr lang="en-US" altLang="zh-CN" sz="1600" b="0" dirty="0">
                <a:solidFill>
                  <a:schemeClr val="tx1"/>
                </a:solidFill>
                <a:latin typeface="微软雅黑" panose="020B0503020204020204" pitchFamily="34" charset="-122"/>
                <a:ea typeface="微软雅黑" panose="020B0503020204020204" pitchFamily="34" charset="-122"/>
              </a:rPr>
              <a:t>The primary goal of the cryostat design is to create reliable safe cryogenic system with the possibility of </a:t>
            </a:r>
            <a:r>
              <a:rPr lang="en-US" altLang="zh-CN" sz="1600" b="0" dirty="0" smtClean="0">
                <a:solidFill>
                  <a:schemeClr val="tx1"/>
                </a:solidFill>
                <a:latin typeface="微软雅黑" panose="020B0503020204020204" pitchFamily="34" charset="-122"/>
                <a:ea typeface="微软雅黑" panose="020B0503020204020204" pitchFamily="34" charset="-122"/>
              </a:rPr>
              <a:t>failure-free operation for SC </a:t>
            </a:r>
            <a:r>
              <a:rPr lang="en-US" altLang="zh-CN" sz="1600" b="0" dirty="0">
                <a:solidFill>
                  <a:schemeClr val="tx1"/>
                </a:solidFill>
                <a:latin typeface="微软雅黑" panose="020B0503020204020204" pitchFamily="34" charset="-122"/>
                <a:ea typeface="微软雅黑" panose="020B0503020204020204" pitchFamily="34" charset="-122"/>
              </a:rPr>
              <a:t>magnets </a:t>
            </a:r>
            <a:r>
              <a:rPr lang="en-US" altLang="zh-CN" sz="1600" b="0" dirty="0" smtClean="0">
                <a:solidFill>
                  <a:schemeClr val="tx1"/>
                </a:solidFill>
                <a:latin typeface="微软雅黑" panose="020B0503020204020204" pitchFamily="34" charset="-122"/>
                <a:ea typeface="微软雅黑" panose="020B0503020204020204" pitchFamily="34" charset="-122"/>
              </a:rPr>
              <a:t>with helium </a:t>
            </a:r>
            <a:r>
              <a:rPr lang="en-US" altLang="zh-CN" sz="1600" b="0" dirty="0">
                <a:solidFill>
                  <a:schemeClr val="tx1"/>
                </a:solidFill>
                <a:latin typeface="微软雅黑" panose="020B0503020204020204" pitchFamily="34" charset="-122"/>
                <a:ea typeface="微软雅黑" panose="020B0503020204020204" pitchFamily="34" charset="-122"/>
              </a:rPr>
              <a:t>refrigerator</a:t>
            </a:r>
          </a:p>
        </p:txBody>
      </p:sp>
    </p:spTree>
  </p:cSld>
  <p:clrMapOvr>
    <a:masterClrMapping/>
  </p:clrMapOvr>
  <mc:AlternateContent xmlns:mc="http://schemas.openxmlformats.org/markup-compatibility/2006" xmlns:p14="http://schemas.microsoft.com/office/powerpoint/2010/main">
    <mc:Choice Requires="p14">
      <p:transition spd="slow" p14:dur="2000" advTm="31940"/>
    </mc:Choice>
    <mc:Fallback xmlns="">
      <p:transition spd="slow" advTm="3194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755576" y="2139702"/>
            <a:ext cx="7689519" cy="857250"/>
          </a:xfrm>
        </p:spPr>
        <p:txBody>
          <a:bodyPr/>
          <a:lstStyle/>
          <a:p>
            <a:pPr>
              <a:defRPr/>
            </a:pPr>
            <a:r>
              <a:rPr lang="en-US" altLang="zh-CN" sz="4800" b="1" noProof="1">
                <a:solidFill>
                  <a:schemeClr val="tx1"/>
                </a:solidFill>
                <a:latin typeface="Times New Roman" panose="02020603050405020304" pitchFamily="18" charset="0"/>
              </a:rPr>
              <a:t>Thanks for your attentions !</a:t>
            </a:r>
          </a:p>
        </p:txBody>
      </p:sp>
      <p:sp>
        <p:nvSpPr>
          <p:cNvPr id="2" name="日期占位符 1"/>
          <p:cNvSpPr>
            <a:spLocks noGrp="1"/>
          </p:cNvSpPr>
          <p:nvPr>
            <p:ph type="dt" sz="half" idx="10"/>
          </p:nvPr>
        </p:nvSpPr>
        <p:spPr/>
        <p:txBody>
          <a:bodyPr/>
          <a:lstStyle/>
          <a:p>
            <a:pPr>
              <a:defRPr/>
            </a:pPr>
            <a:fld id="{095E5BF4-EEFF-41E9-AE2B-44AF9B5D1BFE}" type="datetime1">
              <a:rPr lang="zh-CN" altLang="en-US" smtClean="0">
                <a:solidFill>
                  <a:srgbClr val="000000"/>
                </a:solidFill>
              </a:rPr>
              <a:t>2022-01-28</a:t>
            </a:fld>
            <a:endParaRPr lang="en-US">
              <a:solidFill>
                <a:srgbClr val="000000"/>
              </a:solidFill>
            </a:endParaRPr>
          </a:p>
        </p:txBody>
      </p:sp>
      <p:sp>
        <p:nvSpPr>
          <p:cNvPr id="3" name="页脚占位符 2"/>
          <p:cNvSpPr>
            <a:spLocks noGrp="1"/>
          </p:cNvSpPr>
          <p:nvPr>
            <p:ph type="ftr" sz="quarter" idx="12"/>
          </p:nvPr>
        </p:nvSpPr>
        <p:spPr>
          <a:xfrm>
            <a:off x="3124202" y="4786313"/>
            <a:ext cx="4328118" cy="342900"/>
          </a:xfrm>
        </p:spPr>
        <p:txBody>
          <a:bodyPr/>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2681607490"/>
      </p:ext>
    </p:extLst>
  </p:cSld>
  <p:clrMapOvr>
    <a:masterClrMapping/>
  </p:clrMapOvr>
  <mc:AlternateContent xmlns:mc="http://schemas.openxmlformats.org/markup-compatibility/2006" xmlns:p14="http://schemas.microsoft.com/office/powerpoint/2010/main">
    <mc:Choice Requires="p14">
      <p:transition spd="slow" p14:dur="2000" advTm="3022"/>
    </mc:Choice>
    <mc:Fallback xmlns="">
      <p:transition spd="slow" advTm="302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5384" y="123478"/>
            <a:ext cx="6651112" cy="553998"/>
          </a:xfrm>
          <a:prstGeom prst="rect">
            <a:avLst/>
          </a:prstGeom>
          <a:noFill/>
          <a:effectLst>
            <a:outerShdw blurRad="50800" dist="38100" algn="l" rotWithShape="0">
              <a:prstClr val="black">
                <a:alpha val="40000"/>
              </a:prstClr>
            </a:outerShdw>
          </a:effectLst>
        </p:spPr>
        <p:txBody>
          <a:bodyPr wrap="square" rtlCol="0">
            <a:spAutoFit/>
          </a:bodyPr>
          <a:lstStyle/>
          <a:p>
            <a:pPr lvl="1"/>
            <a:r>
              <a:rPr lang="en-US" altLang="zh-CN" sz="3000" b="0" dirty="0">
                <a:solidFill>
                  <a:schemeClr val="tx1"/>
                </a:solidFill>
                <a:latin typeface="微软雅黑" panose="020B0503020204020204" pitchFamily="34" charset="-122"/>
                <a:ea typeface="微软雅黑" panose="020B0503020204020204" pitchFamily="34" charset="-122"/>
              </a:rPr>
              <a:t>Basic Parameter of </a:t>
            </a:r>
            <a:r>
              <a:rPr lang="en-US" altLang="zh-CN" sz="3000" b="0" dirty="0" smtClean="0">
                <a:solidFill>
                  <a:schemeClr val="tx1"/>
                </a:solidFill>
                <a:latin typeface="微软雅黑" panose="020B0503020204020204" pitchFamily="34" charset="-122"/>
                <a:ea typeface="微软雅黑" panose="020B0503020204020204" pitchFamily="34" charset="-122"/>
              </a:rPr>
              <a:t>SC </a:t>
            </a:r>
            <a:r>
              <a:rPr lang="en-US" altLang="zh-CN" sz="3000" b="0" dirty="0">
                <a:solidFill>
                  <a:schemeClr val="tx1"/>
                </a:solidFill>
                <a:latin typeface="微软雅黑" panose="020B0503020204020204" pitchFamily="34" charset="-122"/>
                <a:ea typeface="微软雅黑" panose="020B0503020204020204" pitchFamily="34" charset="-122"/>
              </a:rPr>
              <a:t>Magnet</a:t>
            </a:r>
            <a:endParaRPr lang="zh-CN" altLang="en-US" sz="3000" b="0" dirty="0">
              <a:solidFill>
                <a:schemeClr val="tx1"/>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DE4D843B-D49F-4657-9F98-83357D4C7B43}"/>
              </a:ext>
            </a:extLst>
          </p:cNvPr>
          <p:cNvGraphicFramePr>
            <a:graphicFrameLocks noGrp="1"/>
          </p:cNvGraphicFramePr>
          <p:nvPr>
            <p:extLst>
              <p:ext uri="{D42A27DB-BD31-4B8C-83A1-F6EECF244321}">
                <p14:modId xmlns:p14="http://schemas.microsoft.com/office/powerpoint/2010/main" val="1436111357"/>
              </p:ext>
            </p:extLst>
          </p:nvPr>
        </p:nvGraphicFramePr>
        <p:xfrm>
          <a:off x="215108" y="1551406"/>
          <a:ext cx="8749381" cy="2892552"/>
        </p:xfrm>
        <a:graphic>
          <a:graphicData uri="http://schemas.openxmlformats.org/drawingml/2006/table">
            <a:tbl>
              <a:tblPr firstRow="1" bandRow="1">
                <a:tableStyleId>{5940675A-B579-460E-94D1-54222C63F5DA}</a:tableStyleId>
              </a:tblPr>
              <a:tblGrid>
                <a:gridCol w="2880319">
                  <a:extLst>
                    <a:ext uri="{9D8B030D-6E8A-4147-A177-3AD203B41FA5}">
                      <a16:colId xmlns="" xmlns:a16="http://schemas.microsoft.com/office/drawing/2014/main" val="1958225860"/>
                    </a:ext>
                  </a:extLst>
                </a:gridCol>
                <a:gridCol w="1665928">
                  <a:extLst>
                    <a:ext uri="{9D8B030D-6E8A-4147-A177-3AD203B41FA5}">
                      <a16:colId xmlns="" xmlns:a16="http://schemas.microsoft.com/office/drawing/2014/main" val="1934513740"/>
                    </a:ext>
                  </a:extLst>
                </a:gridCol>
                <a:gridCol w="2101567"/>
                <a:gridCol w="2101567"/>
              </a:tblGrid>
              <a:tr h="271465">
                <a:tc>
                  <a:txBody>
                    <a:bodyPr/>
                    <a:lstStyle/>
                    <a:p>
                      <a:pPr marL="0" algn="l"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ITEM</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QD0</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QF1</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Anti-S</a:t>
                      </a:r>
                      <a:r>
                        <a:rPr lang="en-US" altLang="zh-CN"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olenoids</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665289832"/>
                  </a:ext>
                </a:extLst>
              </a:tr>
              <a:tr h="271465">
                <a:tc>
                  <a:txBody>
                    <a:bodyPr/>
                    <a:lstStyle/>
                    <a:p>
                      <a:pPr marL="0" algn="l" defTabSz="914400" rtl="0" eaLnBrk="1" fontAlgn="ctr" latinLnBrk="0" hangingPunct="1">
                        <a:lnSpc>
                          <a:spcPct val="130000"/>
                        </a:lnSpc>
                      </a:pPr>
                      <a:r>
                        <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rPr>
                        <a:t> Central </a:t>
                      </a: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field gradient </a:t>
                      </a:r>
                      <a:r>
                        <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rPr>
                        <a:t>(</a:t>
                      </a: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T/m)</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136</a:t>
                      </a:r>
                      <a:endParaRPr lang="en-US" altLang="zh-CN"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110</a:t>
                      </a:r>
                      <a:endParaRPr lang="en-US" altLang="zh-CN"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endParaRPr lang="en-US" altLang="zh-CN"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989559504"/>
                  </a:ext>
                </a:extLst>
              </a:tr>
              <a:tr h="271465">
                <a:tc>
                  <a:txBody>
                    <a:bodyPr/>
                    <a:lstStyle/>
                    <a:p>
                      <a:pPr marL="0" algn="l" defTabSz="914400" rtl="0" eaLnBrk="1" fontAlgn="ctr" latinLnBrk="0" hangingPunct="1">
                        <a:lnSpc>
                          <a:spcPct val="130000"/>
                        </a:lnSpc>
                      </a:pPr>
                      <a:r>
                        <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rPr>
                        <a:t> Cooling type </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err="1" smtClean="0">
                          <a:solidFill>
                            <a:schemeClr val="tx1"/>
                          </a:solidFill>
                          <a:latin typeface="Times New Roman" panose="02020603050405020304" pitchFamily="18" charset="0"/>
                          <a:ea typeface="+mn-ea"/>
                          <a:cs typeface="Times New Roman" panose="02020603050405020304" pitchFamily="18" charset="0"/>
                        </a:rPr>
                        <a:t>LHe</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err="1" smtClean="0">
                          <a:solidFill>
                            <a:schemeClr val="tx1"/>
                          </a:solidFill>
                          <a:latin typeface="Times New Roman" panose="02020603050405020304" pitchFamily="18" charset="0"/>
                          <a:ea typeface="+mn-ea"/>
                          <a:cs typeface="Times New Roman" panose="02020603050405020304" pitchFamily="18" charset="0"/>
                        </a:rPr>
                        <a:t>LHe</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err="1" smtClean="0">
                          <a:solidFill>
                            <a:schemeClr val="tx1"/>
                          </a:solidFill>
                          <a:latin typeface="Times New Roman" panose="02020603050405020304" pitchFamily="18" charset="0"/>
                          <a:ea typeface="+mn-ea"/>
                          <a:cs typeface="Times New Roman" panose="02020603050405020304" pitchFamily="18" charset="0"/>
                        </a:rPr>
                        <a:t>LHe</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261210351"/>
                  </a:ext>
                </a:extLst>
              </a:tr>
              <a:tr h="271465">
                <a:tc>
                  <a:txBody>
                    <a:bodyPr/>
                    <a:lstStyle/>
                    <a:p>
                      <a:pPr marL="0" algn="l" defTabSz="914400" rtl="0" eaLnBrk="1" fontAlgn="ctr" latinLnBrk="0" hangingPunct="1">
                        <a:lnSpc>
                          <a:spcPct val="130000"/>
                        </a:lnSpc>
                      </a:pPr>
                      <a:r>
                        <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rPr>
                        <a:t> Operating current (A)</a:t>
                      </a: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2080</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2300</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1000</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487954880"/>
                  </a:ext>
                </a:extLst>
              </a:tr>
              <a:tr h="271465">
                <a:tc>
                  <a:txBody>
                    <a:bodyPr/>
                    <a:lstStyle/>
                    <a:p>
                      <a:pPr marL="0" algn="l" defTabSz="914400" rtl="0" eaLnBrk="1" fontAlgn="ctr" latinLnBrk="0" hangingPunct="1">
                        <a:lnSpc>
                          <a:spcPct val="130000"/>
                        </a:lnSpc>
                      </a:pPr>
                      <a:r>
                        <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rPr>
                        <a:t> Magnetic storage</a:t>
                      </a:r>
                      <a:r>
                        <a:rPr lang="en-US" sz="14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energy </a:t>
                      </a:r>
                      <a:r>
                        <a:rPr lang="en-US" sz="14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(KJ</a:t>
                      </a:r>
                      <a:r>
                        <a:rPr lang="en-US" sz="14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25</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30.5</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715</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941992763"/>
                  </a:ext>
                </a:extLst>
              </a:tr>
              <a:tr h="271465">
                <a:tc>
                  <a:txBody>
                    <a:bodyPr/>
                    <a:lstStyle/>
                    <a:p>
                      <a:pPr marL="0" algn="l" defTabSz="914400" rtl="0" eaLnBrk="1" fontAlgn="ctr" latinLnBrk="0" hangingPunct="1">
                        <a:lnSpc>
                          <a:spcPct val="130000"/>
                        </a:lnSpc>
                      </a:pPr>
                      <a:r>
                        <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rPr>
                        <a:t> Operating temperature（K）</a:t>
                      </a: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4.5K</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4.5K</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4.5K</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441684121"/>
                  </a:ext>
                </a:extLst>
              </a:tr>
              <a:tr h="271465">
                <a:tc>
                  <a:txBody>
                    <a:bodyPr/>
                    <a:lstStyle/>
                    <a:p>
                      <a:pPr marL="0" algn="l" defTabSz="914400" rtl="0" eaLnBrk="1" fontAlgn="ctr" latinLnBrk="0" hangingPunct="1">
                        <a:lnSpc>
                          <a:spcPct val="130000"/>
                        </a:lnSpc>
                      </a:pPr>
                      <a:r>
                        <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rPr>
                        <a:t> Magnet length (</a:t>
                      </a:r>
                      <a:r>
                        <a:rPr 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m)</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2</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1.48</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1.1+2+1.7</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91461890"/>
                  </a:ext>
                </a:extLst>
              </a:tr>
              <a:tr h="475488">
                <a:tc>
                  <a:txBody>
                    <a:bodyPr/>
                    <a:lstStyle/>
                    <a:p>
                      <a:pPr marL="0" algn="l" defTabSz="914400" rtl="0" eaLnBrk="1" fontAlgn="ctr" latinLnBrk="0" hangingPunct="1">
                        <a:lnSpc>
                          <a:spcPct val="130000"/>
                        </a:lnSpc>
                      </a:pPr>
                      <a:r>
                        <a:rPr 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X </a:t>
                      </a: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direction</a:t>
                      </a:r>
                      <a:r>
                        <a:rPr lang="en-US" altLang="zh-CN" sz="1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Lorentz force/octant(KN)</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68</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110</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zh-CN" alt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593818873"/>
                  </a:ext>
                </a:extLst>
              </a:tr>
              <a:tr h="475488">
                <a:tc>
                  <a:txBody>
                    <a:bodyPr/>
                    <a:lstStyle/>
                    <a:p>
                      <a:pPr marL="0" algn="l" defTabSz="914400" rtl="0" eaLnBrk="1" fontAlgn="ctr" latinLnBrk="0" hangingPunct="1">
                        <a:lnSpc>
                          <a:spcPct val="130000"/>
                        </a:lnSpc>
                      </a:pPr>
                      <a:r>
                        <a:rPr 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Y </a:t>
                      </a: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direction</a:t>
                      </a:r>
                      <a:r>
                        <a:rPr lang="en-US" altLang="zh-CN" sz="1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Lorentz force/octant(KN)</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-140</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-120</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zh-CN" alt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r>
            </a:tbl>
          </a:graphicData>
        </a:graphic>
      </p:graphicFrame>
      <p:sp>
        <p:nvSpPr>
          <p:cNvPr id="6" name="TextBox 4"/>
          <p:cNvSpPr txBox="1">
            <a:spLocks noChangeArrowheads="1"/>
          </p:cNvSpPr>
          <p:nvPr/>
        </p:nvSpPr>
        <p:spPr bwMode="auto">
          <a:xfrm>
            <a:off x="0" y="771550"/>
            <a:ext cx="9036496" cy="757130"/>
          </a:xfrm>
          <a:prstGeom prst="rect">
            <a:avLst/>
          </a:prstGeom>
          <a:noFill/>
          <a:ln w="9525">
            <a:noFill/>
            <a:miter lim="800000"/>
            <a:headEnd/>
            <a:tailEnd/>
          </a:ln>
        </p:spPr>
        <p:txBody>
          <a:bodyPr wrap="square">
            <a:spAutoFit/>
          </a:bodyPr>
          <a:lstStyle/>
          <a:p>
            <a:pPr marL="273050" indent="-273050" algn="l">
              <a:lnSpc>
                <a:spcPct val="120000"/>
              </a:lnSpc>
              <a:spcBef>
                <a:spcPts val="400"/>
              </a:spcBef>
              <a:buFont typeface="Arial"/>
              <a:buChar char="•"/>
            </a:pPr>
            <a:r>
              <a:rPr lang="en-US" altLang="zh-CN" sz="1800" b="0" dirty="0" smtClean="0">
                <a:solidFill>
                  <a:schemeClr val="tx1"/>
                </a:solidFill>
                <a:latin typeface="微软雅黑" panose="020B0503020204020204" pitchFamily="34" charset="-122"/>
                <a:ea typeface="微软雅黑" panose="020B0503020204020204" pitchFamily="34" charset="-122"/>
              </a:rPr>
              <a:t>The requirements of the Final Focus quadrupoles(QD0 and QF1) are based on the length of 2.2 m, beam crossing angle of 33 </a:t>
            </a:r>
            <a:r>
              <a:rPr lang="en-US" altLang="zh-CN" sz="1800" b="0" dirty="0" err="1" smtClean="0">
                <a:solidFill>
                  <a:schemeClr val="tx1"/>
                </a:solidFill>
                <a:latin typeface="微软雅黑" panose="020B0503020204020204" pitchFamily="34" charset="-122"/>
                <a:ea typeface="微软雅黑" panose="020B0503020204020204" pitchFamily="34" charset="-122"/>
              </a:rPr>
              <a:t>mrad</a:t>
            </a:r>
            <a:r>
              <a:rPr lang="en-US" altLang="zh-CN" sz="1800" b="0" dirty="0" smtClean="0">
                <a:solidFill>
                  <a:schemeClr val="tx1"/>
                </a:solidFill>
                <a:latin typeface="微软雅黑" panose="020B0503020204020204" pitchFamily="34" charset="-122"/>
                <a:ea typeface="微软雅黑" panose="020B0503020204020204" pitchFamily="34" charset="-122"/>
              </a:rPr>
              <a:t> in the interaction region</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6900660" y="4889584"/>
            <a:ext cx="2103781" cy="338554"/>
          </a:xfrm>
          <a:prstGeom prst="rect">
            <a:avLst/>
          </a:prstGeom>
        </p:spPr>
        <p:txBody>
          <a:bodyPr wrap="none">
            <a:spAutoFit/>
          </a:bodyPr>
          <a:lstStyle/>
          <a:p>
            <a:r>
              <a:rPr lang="en-US" altLang="zh-CN" sz="1600" b="0" dirty="0" smtClean="0">
                <a:solidFill>
                  <a:schemeClr val="tx1"/>
                </a:solidFill>
                <a:latin typeface="微软雅黑" panose="020B0503020204020204" pitchFamily="34" charset="-122"/>
                <a:ea typeface="微软雅黑" panose="020B0503020204020204" pitchFamily="34" charset="-122"/>
              </a:rPr>
              <a:t>From </a:t>
            </a:r>
            <a:r>
              <a:rPr lang="en-US" altLang="zh-CN" sz="1600" b="0" dirty="0" err="1" smtClean="0">
                <a:solidFill>
                  <a:schemeClr val="tx1"/>
                </a:solidFill>
                <a:latin typeface="微软雅黑" panose="020B0503020204020204" pitchFamily="34" charset="-122"/>
                <a:ea typeface="微软雅黑" panose="020B0503020204020204" pitchFamily="34" charset="-122"/>
              </a:rPr>
              <a:t>Yingshun</a:t>
            </a:r>
            <a:r>
              <a:rPr lang="en-US" altLang="zh-CN" sz="1600" b="0" dirty="0" smtClean="0">
                <a:solidFill>
                  <a:schemeClr val="tx1"/>
                </a:solidFill>
                <a:latin typeface="微软雅黑" panose="020B0503020204020204" pitchFamily="34" charset="-122"/>
                <a:ea typeface="微软雅黑" panose="020B0503020204020204" pitchFamily="34" charset="-122"/>
              </a:rPr>
              <a:t> Zhu</a:t>
            </a:r>
            <a:endParaRPr lang="zh-CN" altLang="en-US" sz="1600" dirty="0"/>
          </a:p>
        </p:txBody>
      </p:sp>
      <p:sp>
        <p:nvSpPr>
          <p:cNvPr id="3" name="矩形 2"/>
          <p:cNvSpPr/>
          <p:nvPr/>
        </p:nvSpPr>
        <p:spPr>
          <a:xfrm>
            <a:off x="395536" y="4443958"/>
            <a:ext cx="8424936" cy="707886"/>
          </a:xfrm>
          <a:prstGeom prst="rect">
            <a:avLst/>
          </a:prstGeom>
        </p:spPr>
        <p:txBody>
          <a:bodyPr wrap="square">
            <a:spAutoFit/>
          </a:bodyPr>
          <a:lstStyle/>
          <a:p>
            <a:pPr algn="l"/>
            <a:r>
              <a:rPr lang="en-US" altLang="zh-CN" sz="2000" dirty="0" smtClean="0">
                <a:solidFill>
                  <a:srgbClr val="FF0000"/>
                </a:solidFill>
              </a:rPr>
              <a:t>The total weight of magnet is about 1T,  the total energy release to cryogenic system when magnet quench is about 400KJ in 2 second</a:t>
            </a:r>
            <a:endParaRPr lang="zh-CN" altLang="en-U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82125"/>
    </mc:Choice>
    <mc:Fallback xmlns="">
      <p:transition spd="slow" advTm="8212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Mechanical Design</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Calculation and Simulation Results </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a:solidFill>
                  <a:srgbClr val="333333"/>
                </a:solidFill>
                <a:latin typeface="微软雅黑" panose="020B0503020204020204" pitchFamily="34" charset="-122"/>
                <a:ea typeface="微软雅黑" panose="020B0503020204020204" pitchFamily="34" charset="-122"/>
              </a:rPr>
              <a:t>Summary </a:t>
            </a:r>
            <a:r>
              <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Plan</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3"/>
          <p:cNvSpPr>
            <a:spLocks noGrp="1"/>
          </p:cNvSpPr>
          <p:nvPr>
            <p:ph type="title"/>
          </p:nvPr>
        </p:nvSpPr>
        <p:spPr>
          <a:xfrm>
            <a:off x="2987824" y="-8953"/>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4AF26870-EB28-4AE2-BE30-8B4FB6B36578}" type="datetime1">
              <a:rPr lang="zh-CN" altLang="en-US" smtClean="0">
                <a:solidFill>
                  <a:srgbClr val="000000"/>
                </a:solidFill>
              </a:rPr>
              <a:t>2022-01-28</a:t>
            </a:fld>
            <a:endParaRPr lang="en-US" dirty="0">
              <a:solidFill>
                <a:srgbClr val="000000"/>
              </a:solidFill>
            </a:endParaRPr>
          </a:p>
        </p:txBody>
      </p:sp>
      <p:sp>
        <p:nvSpPr>
          <p:cNvPr id="5" name="页脚占位符 4"/>
          <p:cNvSpPr>
            <a:spLocks noGrp="1"/>
          </p:cNvSpPr>
          <p:nvPr>
            <p:ph type="ftr" sz="quarter" idx="12"/>
          </p:nvPr>
        </p:nvSpPr>
        <p:spPr>
          <a:xfrm>
            <a:off x="2843808" y="4786313"/>
            <a:ext cx="3528392" cy="342900"/>
          </a:xfrm>
        </p:spPr>
        <p:txBody>
          <a:bodyPr anchor="ctr"/>
          <a:lstStyle/>
          <a:p>
            <a:pPr>
              <a:defRPr/>
            </a:pPr>
            <a:r>
              <a:rPr lang="en-US" altLang="zh-CN" smtClean="0">
                <a:solidFill>
                  <a:srgbClr val="000000"/>
                </a:solidFill>
              </a:rPr>
              <a:t>CEPC Day, IHEP, Beijing</a:t>
            </a:r>
            <a:endParaRPr lang="en-US" dirty="0">
              <a:solidFill>
                <a:srgbClr val="000000"/>
              </a:solidFill>
            </a:endParaRPr>
          </a:p>
        </p:txBody>
      </p:sp>
    </p:spTree>
    <p:extLst>
      <p:ext uri="{BB962C8B-B14F-4D97-AF65-F5344CB8AC3E}">
        <p14:creationId xmlns:p14="http://schemas.microsoft.com/office/powerpoint/2010/main" val="3754811034"/>
      </p:ext>
    </p:extLst>
  </p:cSld>
  <p:clrMapOvr>
    <a:masterClrMapping/>
  </p:clrMapOvr>
  <mc:AlternateContent xmlns:mc="http://schemas.openxmlformats.org/markup-compatibility/2006" xmlns:p14="http://schemas.microsoft.com/office/powerpoint/2010/main">
    <mc:Choice Requires="p14">
      <p:transition spd="slow" p14:dur="2000" advTm="4448"/>
    </mc:Choice>
    <mc:Fallback xmlns="">
      <p:transition spd="slow" advTm="444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70448041-F891-41CD-B082-E51AFC7A4697}"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2" y="4786313"/>
            <a:ext cx="3968078" cy="342900"/>
          </a:xfrm>
        </p:spPr>
        <p:txBody>
          <a:bodyPr/>
          <a:lstStyle/>
          <a:p>
            <a:pPr>
              <a:defRPr/>
            </a:pPr>
            <a:r>
              <a:rPr lang="en-US" altLang="zh-CN" smtClean="0">
                <a:solidFill>
                  <a:srgbClr val="000000"/>
                </a:solidFill>
              </a:rPr>
              <a:t>CEPC Day, IHEP, Beijing</a:t>
            </a:r>
            <a:endParaRPr lang="en-US" dirty="0">
              <a:solidFill>
                <a:srgbClr val="000000"/>
              </a:solidFill>
            </a:endParaRPr>
          </a:p>
        </p:txBody>
      </p:sp>
      <p:sp>
        <p:nvSpPr>
          <p:cNvPr id="8" name="标题 1"/>
          <p:cNvSpPr txBox="1">
            <a:spLocks/>
          </p:cNvSpPr>
          <p:nvPr/>
        </p:nvSpPr>
        <p:spPr>
          <a:xfrm>
            <a:off x="2843808" y="13506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The Solution of Cryogenic System</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3" name="矩形 2"/>
          <p:cNvSpPr/>
          <p:nvPr/>
        </p:nvSpPr>
        <p:spPr>
          <a:xfrm>
            <a:off x="179512" y="752380"/>
            <a:ext cx="8712967" cy="4112664"/>
          </a:xfrm>
          <a:prstGeom prst="rect">
            <a:avLst/>
          </a:prstGeom>
        </p:spPr>
        <p:txBody>
          <a:bodyPr wrap="square">
            <a:spAutoFit/>
          </a:bodyPr>
          <a:lstStyle/>
          <a:p>
            <a:pPr marL="342900" indent="-342900" algn="l" latinLnBrk="1">
              <a:lnSpc>
                <a:spcPts val="2100"/>
              </a:lnSpc>
              <a:buFont typeface="+mj-lt"/>
              <a:buAutoNum type="arabicPeriod"/>
            </a:pPr>
            <a:r>
              <a:rPr lang="en-US" altLang="zh-CN" sz="1600" b="0" dirty="0">
                <a:solidFill>
                  <a:schemeClr val="tx1"/>
                </a:solidFill>
              </a:rPr>
              <a:t>The </a:t>
            </a:r>
            <a:r>
              <a:rPr lang="en-US" altLang="zh-CN" sz="1600" b="0" dirty="0" err="1">
                <a:solidFill>
                  <a:schemeClr val="tx1"/>
                </a:solidFill>
              </a:rPr>
              <a:t>Tevatron</a:t>
            </a:r>
            <a:r>
              <a:rPr lang="en-US" altLang="zh-CN" sz="1600" b="0" dirty="0">
                <a:solidFill>
                  <a:schemeClr val="tx1"/>
                </a:solidFill>
              </a:rPr>
              <a:t> proton-antiproton collider at Fermi National Laboratory is an accelerator with superconducting magnets cooled by </a:t>
            </a:r>
            <a:r>
              <a:rPr lang="en-US" altLang="zh-CN" sz="1600" dirty="0" err="1">
                <a:solidFill>
                  <a:srgbClr val="FF0000"/>
                </a:solidFill>
              </a:rPr>
              <a:t>supercooled</a:t>
            </a:r>
            <a:r>
              <a:rPr lang="en-US" altLang="zh-CN" sz="1600" dirty="0">
                <a:solidFill>
                  <a:srgbClr val="FF0000"/>
                </a:solidFill>
              </a:rPr>
              <a:t> liquid helium</a:t>
            </a:r>
            <a:r>
              <a:rPr lang="en-US" altLang="zh-CN" sz="1600" b="0" dirty="0">
                <a:solidFill>
                  <a:schemeClr val="tx1"/>
                </a:solidFill>
              </a:rPr>
              <a:t>.  </a:t>
            </a:r>
            <a:r>
              <a:rPr lang="en-US" altLang="zh-CN" sz="1000" b="0" dirty="0" smtClean="0">
                <a:solidFill>
                  <a:schemeClr val="tx1"/>
                </a:solidFill>
              </a:rPr>
              <a:t>(</a:t>
            </a:r>
            <a:r>
              <a:rPr lang="zh-CN" altLang="zh-CN" sz="1000" b="0" dirty="0" smtClean="0">
                <a:solidFill>
                  <a:schemeClr val="tx1"/>
                </a:solidFill>
                <a:latin typeface="微软雅黑" panose="020B0503020204020204" pitchFamily="34" charset="-122"/>
                <a:ea typeface="微软雅黑" panose="020B0503020204020204" pitchFamily="34" charset="-122"/>
              </a:rPr>
              <a:t>美国费米国家实验室</a:t>
            </a:r>
            <a:r>
              <a:rPr lang="zh-CN" altLang="zh-CN" sz="1000" b="0" dirty="0">
                <a:solidFill>
                  <a:schemeClr val="tx1"/>
                </a:solidFill>
                <a:latin typeface="微软雅黑" panose="020B0503020204020204" pitchFamily="34" charset="-122"/>
                <a:ea typeface="微软雅黑" panose="020B0503020204020204" pitchFamily="34" charset="-122"/>
              </a:rPr>
              <a:t>的</a:t>
            </a:r>
            <a:r>
              <a:rPr lang="en-US" altLang="zh-CN" sz="1000" b="0" dirty="0" err="1">
                <a:solidFill>
                  <a:schemeClr val="tx1"/>
                </a:solidFill>
                <a:latin typeface="微软雅黑" panose="020B0503020204020204" pitchFamily="34" charset="-122"/>
                <a:ea typeface="微软雅黑" panose="020B0503020204020204" pitchFamily="34" charset="-122"/>
              </a:rPr>
              <a:t>Tevatron</a:t>
            </a:r>
            <a:r>
              <a:rPr lang="zh-CN" altLang="zh-CN" sz="1000" b="0" dirty="0">
                <a:solidFill>
                  <a:schemeClr val="tx1"/>
                </a:solidFill>
                <a:latin typeface="微软雅黑" panose="020B0503020204020204" pitchFamily="34" charset="-122"/>
                <a:ea typeface="微软雅黑" panose="020B0503020204020204" pitchFamily="34" charset="-122"/>
              </a:rPr>
              <a:t>质子</a:t>
            </a:r>
            <a:r>
              <a:rPr lang="en-US" altLang="zh-CN" sz="1000" b="0" dirty="0">
                <a:solidFill>
                  <a:schemeClr val="tx1"/>
                </a:solidFill>
                <a:latin typeface="微软雅黑" panose="020B0503020204020204" pitchFamily="34" charset="-122"/>
                <a:ea typeface="微软雅黑" panose="020B0503020204020204" pitchFamily="34" charset="-122"/>
              </a:rPr>
              <a:t>-</a:t>
            </a:r>
            <a:r>
              <a:rPr lang="zh-CN" altLang="zh-CN" sz="1000" b="0" dirty="0">
                <a:solidFill>
                  <a:schemeClr val="tx1"/>
                </a:solidFill>
                <a:latin typeface="微软雅黑" panose="020B0503020204020204" pitchFamily="34" charset="-122"/>
                <a:ea typeface="微软雅黑" panose="020B0503020204020204" pitchFamily="34" charset="-122"/>
              </a:rPr>
              <a:t>反质子</a:t>
            </a:r>
            <a:r>
              <a:rPr lang="zh-CN" altLang="zh-CN" sz="1000" b="0" dirty="0" smtClean="0">
                <a:solidFill>
                  <a:schemeClr val="tx1"/>
                </a:solidFill>
                <a:latin typeface="微软雅黑" panose="020B0503020204020204" pitchFamily="34" charset="-122"/>
                <a:ea typeface="微软雅黑" panose="020B0503020204020204" pitchFamily="34" charset="-122"/>
              </a:rPr>
              <a:t>对撞机</a:t>
            </a:r>
            <a:r>
              <a:rPr lang="en-US" altLang="zh-CN" sz="1000" b="0" dirty="0">
                <a:solidFill>
                  <a:schemeClr val="tx1"/>
                </a:solidFill>
                <a:latin typeface="微软雅黑" panose="020B0503020204020204" pitchFamily="34" charset="-122"/>
                <a:ea typeface="微软雅黑" panose="020B0503020204020204" pitchFamily="34" charset="-122"/>
              </a:rPr>
              <a:t>)</a:t>
            </a:r>
            <a:endParaRPr lang="en-US" altLang="zh-CN" sz="1000" b="0" dirty="0">
              <a:solidFill>
                <a:schemeClr val="tx1"/>
              </a:solidFill>
            </a:endParaRPr>
          </a:p>
          <a:p>
            <a:pPr marL="342900" indent="-342900" algn="l" latinLnBrk="1">
              <a:lnSpc>
                <a:spcPts val="2100"/>
              </a:lnSpc>
              <a:buFont typeface="+mj-lt"/>
              <a:buAutoNum type="arabicPeriod"/>
            </a:pPr>
            <a:r>
              <a:rPr lang="en-US" altLang="zh-CN" sz="1600" b="0" dirty="0">
                <a:solidFill>
                  <a:schemeClr val="tx1"/>
                </a:solidFill>
              </a:rPr>
              <a:t>The superconducting magnets of the Proton-proton collider (RHIC) at </a:t>
            </a:r>
            <a:r>
              <a:rPr lang="en-US" altLang="zh-CN" sz="1600" b="0" dirty="0" err="1" smtClean="0">
                <a:solidFill>
                  <a:schemeClr val="tx1"/>
                </a:solidFill>
              </a:rPr>
              <a:t>Bullhaven</a:t>
            </a:r>
            <a:r>
              <a:rPr lang="en-US" altLang="zh-CN" sz="1600" b="0" dirty="0" smtClean="0">
                <a:solidFill>
                  <a:schemeClr val="tx1"/>
                </a:solidFill>
              </a:rPr>
              <a:t> </a:t>
            </a:r>
            <a:r>
              <a:rPr lang="en-US" altLang="zh-CN" sz="1600" b="0" dirty="0">
                <a:solidFill>
                  <a:schemeClr val="tx1"/>
                </a:solidFill>
              </a:rPr>
              <a:t>National Laboratory are cooled by </a:t>
            </a:r>
            <a:r>
              <a:rPr lang="en-US" altLang="zh-CN" sz="1600" dirty="0">
                <a:solidFill>
                  <a:srgbClr val="FF0000"/>
                </a:solidFill>
              </a:rPr>
              <a:t>supercritical helium</a:t>
            </a:r>
            <a:r>
              <a:rPr lang="en-US" altLang="zh-CN" sz="1000" b="0" dirty="0">
                <a:solidFill>
                  <a:schemeClr val="tx1"/>
                </a:solidFill>
              </a:rPr>
              <a:t>.(</a:t>
            </a:r>
            <a:r>
              <a:rPr lang="zh-CN" altLang="zh-CN" sz="1000" b="0" dirty="0">
                <a:solidFill>
                  <a:schemeClr val="tx1"/>
                </a:solidFill>
              </a:rPr>
              <a:t>美国布尔海文国家实验室的质子</a:t>
            </a:r>
            <a:r>
              <a:rPr lang="en-US" altLang="zh-CN" sz="1000" b="0" dirty="0">
                <a:solidFill>
                  <a:schemeClr val="tx1"/>
                </a:solidFill>
              </a:rPr>
              <a:t>-</a:t>
            </a:r>
            <a:r>
              <a:rPr lang="zh-CN" altLang="zh-CN" sz="1000" b="0" dirty="0">
                <a:solidFill>
                  <a:schemeClr val="tx1"/>
                </a:solidFill>
              </a:rPr>
              <a:t>质子对撞机</a:t>
            </a:r>
            <a:r>
              <a:rPr lang="en-US" altLang="zh-CN" sz="1000" b="0" dirty="0">
                <a:solidFill>
                  <a:schemeClr val="tx1"/>
                </a:solidFill>
              </a:rPr>
              <a:t>RHIC)</a:t>
            </a:r>
          </a:p>
          <a:p>
            <a:pPr marL="342900" indent="-342900" algn="l" latinLnBrk="1">
              <a:lnSpc>
                <a:spcPts val="2100"/>
              </a:lnSpc>
              <a:buFont typeface="+mj-lt"/>
              <a:buAutoNum type="arabicPeriod"/>
            </a:pPr>
            <a:r>
              <a:rPr lang="en-US" altLang="zh-CN" sz="1600" b="0" dirty="0">
                <a:solidFill>
                  <a:schemeClr val="tx1"/>
                </a:solidFill>
              </a:rPr>
              <a:t>CESR of the Electron-positron collider and its detector CLEOII in Newman Laboratory of Cornell University in the United States, superconducting magnets are cooled by </a:t>
            </a:r>
            <a:r>
              <a:rPr lang="en-US" altLang="zh-CN" sz="1600" dirty="0" err="1">
                <a:solidFill>
                  <a:srgbClr val="FF0000"/>
                </a:solidFill>
              </a:rPr>
              <a:t>supercooled</a:t>
            </a:r>
            <a:r>
              <a:rPr lang="en-US" altLang="zh-CN" sz="1600" dirty="0">
                <a:solidFill>
                  <a:srgbClr val="FF0000"/>
                </a:solidFill>
              </a:rPr>
              <a:t> helium</a:t>
            </a:r>
            <a:r>
              <a:rPr lang="en-US" altLang="zh-CN" sz="1600" b="0" dirty="0">
                <a:solidFill>
                  <a:schemeClr val="tx1"/>
                </a:solidFill>
              </a:rPr>
              <a:t>, and each superconducting </a:t>
            </a:r>
            <a:r>
              <a:rPr lang="en-US" altLang="zh-CN" sz="1600" b="0" dirty="0" err="1" smtClean="0">
                <a:solidFill>
                  <a:schemeClr val="tx1"/>
                </a:solidFill>
              </a:rPr>
              <a:t>quadrupole</a:t>
            </a:r>
            <a:r>
              <a:rPr lang="en-US" altLang="zh-CN" sz="1600" b="0" dirty="0" smtClean="0">
                <a:solidFill>
                  <a:schemeClr val="tx1"/>
                </a:solidFill>
              </a:rPr>
              <a:t> </a:t>
            </a:r>
            <a:r>
              <a:rPr lang="en-US" altLang="zh-CN" sz="1600" b="0" dirty="0">
                <a:solidFill>
                  <a:schemeClr val="tx1"/>
                </a:solidFill>
              </a:rPr>
              <a:t>magnet has a low temperature heat load of 2W.  </a:t>
            </a:r>
            <a:r>
              <a:rPr lang="en-US" altLang="zh-CN" sz="1000" b="0" dirty="0">
                <a:solidFill>
                  <a:schemeClr val="tx1"/>
                </a:solidFill>
              </a:rPr>
              <a:t>(</a:t>
            </a:r>
            <a:r>
              <a:rPr lang="zh-CN" altLang="zh-CN" sz="1000" b="0" dirty="0">
                <a:solidFill>
                  <a:schemeClr val="tx1"/>
                </a:solidFill>
              </a:rPr>
              <a:t>美国康奈尔大学纽曼实验室的正负电子对撞机</a:t>
            </a:r>
            <a:r>
              <a:rPr lang="en-US" altLang="zh-CN" sz="1000" b="0" dirty="0">
                <a:solidFill>
                  <a:schemeClr val="tx1"/>
                </a:solidFill>
              </a:rPr>
              <a:t>CESR</a:t>
            </a:r>
            <a:r>
              <a:rPr lang="zh-CN" altLang="zh-CN" sz="1000" b="0" dirty="0">
                <a:solidFill>
                  <a:schemeClr val="tx1"/>
                </a:solidFill>
              </a:rPr>
              <a:t>及其探测器</a:t>
            </a:r>
            <a:r>
              <a:rPr lang="en-US" altLang="zh-CN" sz="1000" b="0" dirty="0">
                <a:solidFill>
                  <a:schemeClr val="tx1"/>
                </a:solidFill>
              </a:rPr>
              <a:t>CLEOII)</a:t>
            </a:r>
          </a:p>
          <a:p>
            <a:pPr marL="342900" indent="-342900" algn="l" latinLnBrk="1">
              <a:lnSpc>
                <a:spcPts val="2100"/>
              </a:lnSpc>
              <a:buFont typeface="+mj-lt"/>
              <a:buAutoNum type="arabicPeriod"/>
            </a:pPr>
            <a:r>
              <a:rPr lang="en-US" altLang="zh-CN" sz="1600" b="0" dirty="0">
                <a:solidFill>
                  <a:schemeClr val="tx1"/>
                </a:solidFill>
              </a:rPr>
              <a:t>Superconducting magnets at the Electron-proton collider HERA at the Synchrotron Laboratory in Hamburg, Germany, are cooled by </a:t>
            </a:r>
            <a:r>
              <a:rPr lang="en-US" altLang="zh-CN" sz="1600" dirty="0">
                <a:solidFill>
                  <a:srgbClr val="FF0000"/>
                </a:solidFill>
              </a:rPr>
              <a:t>supercritical helium </a:t>
            </a:r>
            <a:r>
              <a:rPr lang="en-US" altLang="zh-CN" sz="1600" b="0" dirty="0">
                <a:solidFill>
                  <a:schemeClr val="tx1"/>
                </a:solidFill>
              </a:rPr>
              <a:t>at </a:t>
            </a:r>
            <a:r>
              <a:rPr lang="en-US" altLang="zh-CN" sz="1600" b="0" dirty="0" smtClean="0">
                <a:solidFill>
                  <a:schemeClr val="tx1"/>
                </a:solidFill>
              </a:rPr>
              <a:t>4.4K. </a:t>
            </a:r>
            <a:r>
              <a:rPr lang="en-US" altLang="zh-CN" sz="1600" b="0" dirty="0">
                <a:solidFill>
                  <a:schemeClr val="tx1"/>
                </a:solidFill>
              </a:rPr>
              <a:t> </a:t>
            </a:r>
            <a:r>
              <a:rPr lang="en-US" altLang="zh-CN" sz="1000" b="0" dirty="0">
                <a:solidFill>
                  <a:schemeClr val="tx1"/>
                </a:solidFill>
              </a:rPr>
              <a:t>(</a:t>
            </a:r>
            <a:r>
              <a:rPr lang="zh-CN" altLang="zh-CN" sz="1000" b="0" dirty="0">
                <a:solidFill>
                  <a:schemeClr val="tx1"/>
                </a:solidFill>
              </a:rPr>
              <a:t>德国汉堡同步加速器实验室的电子</a:t>
            </a:r>
            <a:r>
              <a:rPr lang="en-US" altLang="zh-CN" sz="1000" b="0" dirty="0">
                <a:solidFill>
                  <a:schemeClr val="tx1"/>
                </a:solidFill>
              </a:rPr>
              <a:t>-</a:t>
            </a:r>
            <a:r>
              <a:rPr lang="zh-CN" altLang="zh-CN" sz="1000" b="0" dirty="0">
                <a:solidFill>
                  <a:schemeClr val="tx1"/>
                </a:solidFill>
              </a:rPr>
              <a:t>质子对撞机</a:t>
            </a:r>
            <a:r>
              <a:rPr lang="en-US" altLang="zh-CN" sz="1000" b="0" dirty="0">
                <a:solidFill>
                  <a:schemeClr val="tx1"/>
                </a:solidFill>
              </a:rPr>
              <a:t>HERA)</a:t>
            </a:r>
          </a:p>
          <a:p>
            <a:pPr marL="342900" indent="-342900" algn="l" latinLnBrk="1">
              <a:lnSpc>
                <a:spcPts val="2100"/>
              </a:lnSpc>
              <a:buFont typeface="+mj-lt"/>
              <a:buAutoNum type="arabicPeriod"/>
            </a:pPr>
            <a:r>
              <a:rPr lang="en-US" altLang="zh-CN" sz="1600" b="0" dirty="0">
                <a:solidFill>
                  <a:schemeClr val="tx1"/>
                </a:solidFill>
              </a:rPr>
              <a:t>The </a:t>
            </a:r>
            <a:r>
              <a:rPr lang="en-US" altLang="zh-CN" sz="1600" b="0" dirty="0" err="1">
                <a:solidFill>
                  <a:schemeClr val="tx1"/>
                </a:solidFill>
              </a:rPr>
              <a:t>HAdron</a:t>
            </a:r>
            <a:r>
              <a:rPr lang="en-US" altLang="zh-CN" sz="1600" b="0" dirty="0">
                <a:solidFill>
                  <a:schemeClr val="tx1"/>
                </a:solidFill>
              </a:rPr>
              <a:t> </a:t>
            </a:r>
            <a:r>
              <a:rPr lang="en-US" altLang="zh-CN" sz="1600" b="0" dirty="0" smtClean="0">
                <a:solidFill>
                  <a:schemeClr val="tx1"/>
                </a:solidFill>
              </a:rPr>
              <a:t>Collider (LHC) </a:t>
            </a:r>
            <a:r>
              <a:rPr lang="en-US" altLang="zh-CN" sz="1600" b="0" dirty="0">
                <a:solidFill>
                  <a:schemeClr val="tx1"/>
                </a:solidFill>
              </a:rPr>
              <a:t>at CERN uses </a:t>
            </a:r>
            <a:r>
              <a:rPr lang="en-US" altLang="zh-CN" sz="1600" dirty="0">
                <a:solidFill>
                  <a:srgbClr val="FF0000"/>
                </a:solidFill>
              </a:rPr>
              <a:t>superfluid helium</a:t>
            </a:r>
            <a:r>
              <a:rPr lang="en-US" altLang="zh-CN" sz="1600" b="0" dirty="0">
                <a:solidFill>
                  <a:schemeClr val="tx1"/>
                </a:solidFill>
              </a:rPr>
              <a:t> with a cooling medium of 1.8 to 1.9K.  </a:t>
            </a:r>
            <a:r>
              <a:rPr lang="en-US" altLang="zh-CN" sz="1000" b="0" dirty="0">
                <a:solidFill>
                  <a:schemeClr val="tx1"/>
                </a:solidFill>
              </a:rPr>
              <a:t>(</a:t>
            </a:r>
            <a:r>
              <a:rPr lang="zh-CN" altLang="zh-CN" sz="1000" b="0" dirty="0">
                <a:solidFill>
                  <a:schemeClr val="tx1"/>
                </a:solidFill>
              </a:rPr>
              <a:t>欧洲粒子物理中心的强子对撞机</a:t>
            </a:r>
            <a:r>
              <a:rPr lang="en-US" altLang="zh-CN" sz="1000" b="0" dirty="0">
                <a:solidFill>
                  <a:schemeClr val="tx1"/>
                </a:solidFill>
              </a:rPr>
              <a:t>)</a:t>
            </a:r>
          </a:p>
          <a:p>
            <a:pPr marL="342900" indent="-342900" algn="l" latinLnBrk="1">
              <a:lnSpc>
                <a:spcPts val="2100"/>
              </a:lnSpc>
              <a:buFont typeface="+mj-lt"/>
              <a:buAutoNum type="arabicPeriod"/>
            </a:pPr>
            <a:r>
              <a:rPr lang="en-US" altLang="zh-CN" sz="1600" b="0" dirty="0">
                <a:solidFill>
                  <a:schemeClr val="tx1"/>
                </a:solidFill>
              </a:rPr>
              <a:t>Magnets at the National Institute of High Energy Physics' Electron-positron Collider KEKB are cooled with </a:t>
            </a:r>
            <a:r>
              <a:rPr lang="en-US" altLang="zh-CN" sz="1600" dirty="0" err="1">
                <a:solidFill>
                  <a:srgbClr val="FF0000"/>
                </a:solidFill>
              </a:rPr>
              <a:t>supercooled</a:t>
            </a:r>
            <a:r>
              <a:rPr lang="en-US" altLang="zh-CN" sz="1600" dirty="0">
                <a:solidFill>
                  <a:srgbClr val="FF0000"/>
                </a:solidFill>
              </a:rPr>
              <a:t> liquid helium </a:t>
            </a:r>
            <a:r>
              <a:rPr lang="en-US" altLang="zh-CN" sz="1600" b="0" dirty="0">
                <a:solidFill>
                  <a:schemeClr val="tx1"/>
                </a:solidFill>
              </a:rPr>
              <a:t>at 1.5 Bara at 4.5K.  </a:t>
            </a:r>
            <a:r>
              <a:rPr lang="en-US" altLang="zh-CN" sz="1000" b="0" dirty="0">
                <a:solidFill>
                  <a:schemeClr val="tx1"/>
                </a:solidFill>
              </a:rPr>
              <a:t>(</a:t>
            </a:r>
            <a:r>
              <a:rPr lang="zh-CN" altLang="zh-CN" sz="1000" b="0" dirty="0">
                <a:solidFill>
                  <a:schemeClr val="tx1"/>
                </a:solidFill>
              </a:rPr>
              <a:t>日本国家高能物理研究所的正负电子对撞机</a:t>
            </a:r>
            <a:r>
              <a:rPr lang="en-US" altLang="zh-CN" sz="1000" b="0" dirty="0">
                <a:solidFill>
                  <a:schemeClr val="tx1"/>
                </a:solidFill>
              </a:rPr>
              <a:t>KEKB)</a:t>
            </a:r>
          </a:p>
        </p:txBody>
      </p:sp>
    </p:spTree>
    <p:extLst>
      <p:ext uri="{BB962C8B-B14F-4D97-AF65-F5344CB8AC3E}">
        <p14:creationId xmlns:p14="http://schemas.microsoft.com/office/powerpoint/2010/main" val="365371214"/>
      </p:ext>
    </p:extLst>
  </p:cSld>
  <p:clrMapOvr>
    <a:masterClrMapping/>
  </p:clrMapOvr>
  <mc:AlternateContent xmlns:mc="http://schemas.openxmlformats.org/markup-compatibility/2006" xmlns:p14="http://schemas.microsoft.com/office/powerpoint/2010/main">
    <mc:Choice Requires="p14">
      <p:transition spd="slow" p14:dur="2000" advTm="114992"/>
    </mc:Choice>
    <mc:Fallback xmlns="">
      <p:transition spd="slow" advTm="11499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2627785" y="-20538"/>
            <a:ext cx="6487934" cy="348455"/>
          </a:xfrm>
          <a:prstGeom prst="rect">
            <a:avLst/>
          </a:prstGeom>
        </p:spPr>
        <p:txBody>
          <a:bodyPr lIns="91438" tIns="45719" rIns="91438" bIns="45719"/>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000" dirty="0">
                <a:solidFill>
                  <a:srgbClr val="000000"/>
                </a:solidFill>
                <a:latin typeface="微软雅黑" panose="020B0503020204020204" pitchFamily="34" charset="-122"/>
                <a:ea typeface="微软雅黑" panose="020B0503020204020204" pitchFamily="34" charset="-122"/>
              </a:rPr>
              <a:t>Cryogenic </a:t>
            </a:r>
            <a:r>
              <a:rPr lang="en-US" altLang="zh-CN" sz="2000" dirty="0" smtClean="0">
                <a:solidFill>
                  <a:srgbClr val="000000"/>
                </a:solidFill>
                <a:latin typeface="微软雅黑" panose="020B0503020204020204" pitchFamily="34" charset="-122"/>
                <a:ea typeface="微软雅黑" panose="020B0503020204020204" pitchFamily="34" charset="-122"/>
              </a:rPr>
              <a:t>System of </a:t>
            </a:r>
            <a:endParaRPr lang="en-US" altLang="zh-CN" sz="2000" dirty="0">
              <a:solidFill>
                <a:srgbClr val="000000"/>
              </a:solidFill>
              <a:latin typeface="微软雅黑" panose="020B0503020204020204" pitchFamily="34" charset="-122"/>
              <a:ea typeface="微软雅黑" panose="020B0503020204020204" pitchFamily="34" charset="-122"/>
            </a:endParaRPr>
          </a:p>
          <a:p>
            <a:r>
              <a:rPr lang="en-US" altLang="zh-CN" sz="2000" dirty="0" smtClean="0">
                <a:solidFill>
                  <a:srgbClr val="000000"/>
                </a:solidFill>
                <a:latin typeface="微软雅黑" panose="020B0503020204020204" pitchFamily="34" charset="-122"/>
                <a:ea typeface="微软雅黑" panose="020B0503020204020204" pitchFamily="34" charset="-122"/>
              </a:rPr>
              <a:t>BEPC-II/BEPCII-U IR SC Magnet</a:t>
            </a:r>
            <a:endParaRPr lang="en-US" altLang="zh-CN" sz="2000" dirty="0">
              <a:solidFill>
                <a:srgbClr val="00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5" y="743470"/>
            <a:ext cx="9070139" cy="298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3723878"/>
            <a:ext cx="8928992" cy="1384995"/>
          </a:xfrm>
          <a:prstGeom prst="rect">
            <a:avLst/>
          </a:prstGeom>
          <a:noFill/>
        </p:spPr>
        <p:txBody>
          <a:bodyPr wrap="square" rtlCol="0">
            <a:spAutoFit/>
          </a:bodyPr>
          <a:lstStyle/>
          <a:p>
            <a:pPr marL="457200" indent="-457200" algn="l">
              <a:lnSpc>
                <a:spcPct val="150000"/>
              </a:lnSpc>
              <a:buFont typeface="+mj-lt"/>
              <a:buAutoNum type="arabicPeriod"/>
            </a:pPr>
            <a:r>
              <a:rPr lang="en-US" altLang="zh-CN" sz="1400" b="0" dirty="0">
                <a:solidFill>
                  <a:schemeClr val="tx1"/>
                </a:solidFill>
                <a:latin typeface="微软雅黑" panose="020B0503020204020204" pitchFamily="34" charset="-122"/>
                <a:ea typeface="微软雅黑" panose="020B0503020204020204" pitchFamily="34" charset="-122"/>
              </a:rPr>
              <a:t>Conventional helium cooling </a:t>
            </a:r>
            <a:r>
              <a:rPr lang="en-US" altLang="zh-CN" sz="1400" b="0" dirty="0" smtClean="0">
                <a:solidFill>
                  <a:schemeClr val="tx1"/>
                </a:solidFill>
                <a:latin typeface="微软雅黑" panose="020B0503020204020204" pitchFamily="34" charset="-122"/>
                <a:ea typeface="微软雅黑" panose="020B0503020204020204" pitchFamily="34" charset="-122"/>
              </a:rPr>
              <a:t>mode: </a:t>
            </a:r>
            <a:r>
              <a:rPr lang="en-US" altLang="zh-CN" sz="1400" b="0" dirty="0" err="1" smtClean="0">
                <a:solidFill>
                  <a:schemeClr val="tx1"/>
                </a:solidFill>
                <a:latin typeface="微软雅黑" panose="020B0503020204020204" pitchFamily="34" charset="-122"/>
                <a:ea typeface="微软雅黑" panose="020B0503020204020204" pitchFamily="34" charset="-122"/>
              </a:rPr>
              <a:t>SHe</a:t>
            </a:r>
            <a:r>
              <a:rPr lang="en-US" altLang="zh-CN" sz="1400" b="0" dirty="0" smtClean="0">
                <a:solidFill>
                  <a:schemeClr val="tx1"/>
                </a:solidFill>
                <a:latin typeface="微软雅黑" panose="020B0503020204020204" pitchFamily="34" charset="-122"/>
                <a:ea typeface="微软雅黑" panose="020B0503020204020204" pitchFamily="34" charset="-122"/>
              </a:rPr>
              <a:t> is directly provided by helium refrigerator</a:t>
            </a:r>
            <a:endParaRPr lang="zh-CN" altLang="en-US" sz="1400" b="0" dirty="0">
              <a:solidFill>
                <a:schemeClr val="tx1"/>
              </a:solidFill>
              <a:latin typeface="微软雅黑" pitchFamily="34" charset="-122"/>
              <a:ea typeface="微软雅黑" pitchFamily="34" charset="-122"/>
            </a:endParaRPr>
          </a:p>
          <a:p>
            <a:pPr marL="457200" indent="-457200" algn="l">
              <a:lnSpc>
                <a:spcPct val="150000"/>
              </a:lnSpc>
              <a:buFont typeface="+mj-lt"/>
              <a:buAutoNum type="arabicPeriod"/>
            </a:pPr>
            <a:r>
              <a:rPr lang="en-US" altLang="zh-CN" sz="1400" b="0" dirty="0">
                <a:solidFill>
                  <a:schemeClr val="tx1"/>
                </a:solidFill>
                <a:latin typeface="微软雅黑" panose="020B0503020204020204" pitchFamily="34" charset="-122"/>
                <a:ea typeface="微软雅黑" panose="020B0503020204020204" pitchFamily="34" charset="-122"/>
              </a:rPr>
              <a:t>Helium circulation pump cooling mode</a:t>
            </a:r>
            <a:r>
              <a:rPr lang="en-US" altLang="zh-CN" sz="1400" b="0" dirty="0" smtClean="0">
                <a:solidFill>
                  <a:schemeClr val="tx1"/>
                </a:solidFill>
                <a:latin typeface="微软雅黑" panose="020B0503020204020204" pitchFamily="34" charset="-122"/>
                <a:ea typeface="微软雅黑" panose="020B0503020204020204" pitchFamily="34" charset="-122"/>
              </a:rPr>
              <a:t>: She is provided by helium circulating pump</a:t>
            </a:r>
          </a:p>
          <a:p>
            <a:pPr marL="457200" indent="-457200" algn="l">
              <a:lnSpc>
                <a:spcPct val="150000"/>
              </a:lnSpc>
              <a:buFont typeface="+mj-lt"/>
              <a:buAutoNum type="arabicPeriod"/>
            </a:pPr>
            <a:r>
              <a:rPr lang="en-US" altLang="zh-CN" sz="1400" b="0" dirty="0" smtClean="0">
                <a:solidFill>
                  <a:schemeClr val="tx1"/>
                </a:solidFill>
                <a:latin typeface="微软雅黑" panose="020B0503020204020204" pitchFamily="34" charset="-122"/>
                <a:ea typeface="微软雅黑" panose="020B0503020204020204" pitchFamily="34" charset="-122"/>
              </a:rPr>
              <a:t>The </a:t>
            </a:r>
            <a:r>
              <a:rPr lang="en-US" altLang="zh-CN" sz="1400" b="0" dirty="0">
                <a:solidFill>
                  <a:schemeClr val="tx1"/>
                </a:solidFill>
                <a:latin typeface="微软雅黑" panose="020B0503020204020204" pitchFamily="34" charset="-122"/>
                <a:ea typeface="微软雅黑" panose="020B0503020204020204" pitchFamily="34" charset="-122"/>
              </a:rPr>
              <a:t>inlet pressure is determined by the resistance loss of the superconducting magnet and the </a:t>
            </a:r>
            <a:r>
              <a:rPr lang="en-US" altLang="zh-CN" sz="1400" b="0" dirty="0" smtClean="0">
                <a:solidFill>
                  <a:schemeClr val="tx1"/>
                </a:solidFill>
                <a:latin typeface="微软雅黑" panose="020B0503020204020204" pitchFamily="34" charset="-122"/>
                <a:ea typeface="微软雅黑" panose="020B0503020204020204" pitchFamily="34" charset="-122"/>
              </a:rPr>
              <a:t>length of cryogenic transport line</a:t>
            </a:r>
          </a:p>
        </p:txBody>
      </p:sp>
    </p:spTree>
    <p:extLst>
      <p:ext uri="{BB962C8B-B14F-4D97-AF65-F5344CB8AC3E}">
        <p14:creationId xmlns:p14="http://schemas.microsoft.com/office/powerpoint/2010/main" val="556321519"/>
      </p:ext>
    </p:extLst>
  </p:cSld>
  <p:clrMapOvr>
    <a:masterClrMapping/>
  </p:clrMapOvr>
  <mc:AlternateContent xmlns:mc="http://schemas.openxmlformats.org/markup-compatibility/2006" xmlns:p14="http://schemas.microsoft.com/office/powerpoint/2010/main">
    <mc:Choice Requires="p14">
      <p:transition spd="slow" p14:dur="2000" advTm="28141"/>
    </mc:Choice>
    <mc:Fallback xmlns="">
      <p:transition spd="slow" advTm="2814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23478"/>
            <a:ext cx="7886700" cy="348455"/>
          </a:xfrm>
        </p:spPr>
        <p:txBody>
          <a:bodyPr/>
          <a:lstStyle/>
          <a:p>
            <a:r>
              <a:rPr lang="en-US" altLang="zh-CN" dirty="0" smtClean="0"/>
              <a:t>New Challenges</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66739" y="755656"/>
                <a:ext cx="8001000" cy="1528062"/>
              </a:xfrm>
            </p:spPr>
            <p:txBody>
              <a:bodyPr/>
              <a:lstStyle/>
              <a:p>
                <a:r>
                  <a:rPr lang="en-US" altLang="zh-CN" sz="2000" dirty="0" smtClean="0"/>
                  <a:t>First time to design this type cryostat</a:t>
                </a:r>
              </a:p>
              <a:p>
                <a:r>
                  <a:rPr lang="en-US" altLang="zh-CN" sz="2000" dirty="0" smtClean="0"/>
                  <a:t>The </a:t>
                </a:r>
                <a:r>
                  <a:rPr lang="en-US" altLang="zh-CN" sz="2000" dirty="0" smtClean="0"/>
                  <a:t>length of IR SC magnets----1350.2</a:t>
                </a:r>
                <a14:m>
                  <m:oMath xmlns:m="http://schemas.openxmlformats.org/officeDocument/2006/math">
                    <m:r>
                      <m:rPr>
                        <m:sty m:val="p"/>
                      </m:rPr>
                      <a:rPr lang="en-US" altLang="zh-CN" sz="2000" b="0" i="0" smtClean="0">
                        <a:latin typeface="Cambria Math"/>
                        <a:ea typeface="Cambria Math"/>
                      </a:rPr>
                      <m:t>mm</m:t>
                    </m:r>
                    <m:r>
                      <a:rPr lang="en-US" altLang="zh-CN" sz="2000" i="1" smtClean="0">
                        <a:latin typeface="Cambria Math"/>
                        <a:ea typeface="Cambria Math"/>
                      </a:rPr>
                      <m:t>→</m:t>
                    </m:r>
                  </m:oMath>
                </a14:m>
                <a:r>
                  <a:rPr lang="en-US" altLang="zh-CN" sz="2000" dirty="0" smtClean="0"/>
                  <a:t>5322mm</a:t>
                </a:r>
              </a:p>
              <a:p>
                <a:r>
                  <a:rPr lang="en-US" altLang="zh-CN" sz="2000" dirty="0" smtClean="0">
                    <a:latin typeface="微软雅黑" panose="020B0503020204020204" pitchFamily="34" charset="-122"/>
                    <a:ea typeface="微软雅黑" panose="020B0503020204020204" pitchFamily="34" charset="-122"/>
                  </a:rPr>
                  <a:t>Beam energy----2.8Gev</a:t>
                </a:r>
                <a:r>
                  <a:rPr lang="en-US" altLang="zh-CN" sz="2000" dirty="0">
                    <a:ea typeface="Cambria Math"/>
                  </a:rPr>
                  <a:t> </a:t>
                </a:r>
                <a14:m>
                  <m:oMath xmlns:m="http://schemas.openxmlformats.org/officeDocument/2006/math">
                    <m:r>
                      <a:rPr lang="en-US" altLang="zh-CN" sz="2000" i="1">
                        <a:latin typeface="Cambria Math"/>
                        <a:ea typeface="Cambria Math"/>
                      </a:rPr>
                      <m:t>→ </m:t>
                    </m:r>
                  </m:oMath>
                </a14:m>
                <a:r>
                  <a:rPr lang="en-US" altLang="zh-CN" sz="2000" dirty="0" smtClean="0">
                    <a:latin typeface="微软雅黑" panose="020B0503020204020204" pitchFamily="34" charset="-122"/>
                    <a:ea typeface="微软雅黑" panose="020B0503020204020204" pitchFamily="34" charset="-122"/>
                  </a:rPr>
                  <a:t>120Gev</a:t>
                </a:r>
              </a:p>
              <a:p>
                <a:r>
                  <a:rPr lang="en-US" altLang="zh-CN" sz="2000" dirty="0" smtClean="0">
                    <a:latin typeface="微软雅黑" panose="020B0503020204020204" pitchFamily="34" charset="-122"/>
                    <a:ea typeface="微软雅黑" panose="020B0503020204020204" pitchFamily="34" charset="-122"/>
                  </a:rPr>
                  <a:t>The distance from refrigerator to cryostat</a:t>
                </a:r>
              </a:p>
              <a:p>
                <a:r>
                  <a:rPr lang="en-US" altLang="zh-CN" sz="2000" dirty="0" smtClean="0">
                    <a:latin typeface="微软雅黑" panose="020B0503020204020204" pitchFamily="34" charset="-122"/>
                    <a:ea typeface="微软雅黑" panose="020B0503020204020204" pitchFamily="34" charset="-122"/>
                  </a:rPr>
                  <a:t>The stored energy of SC </a:t>
                </a:r>
                <a:r>
                  <a:rPr lang="en-US" altLang="zh-CN" sz="2000" dirty="0" smtClean="0">
                    <a:latin typeface="微软雅黑" panose="020B0503020204020204" pitchFamily="34" charset="-122"/>
                    <a:ea typeface="微软雅黑" panose="020B0503020204020204" pitchFamily="34" charset="-122"/>
                  </a:rPr>
                  <a:t>magnet</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The total weight of SC magnet-</a:t>
                </a:r>
                <a:r>
                  <a:rPr lang="en-US" altLang="zh-CN" sz="2000" dirty="0" smtClean="0">
                    <a:latin typeface="微软雅黑" panose="020B0503020204020204" pitchFamily="34" charset="-122"/>
                    <a:ea typeface="微软雅黑" panose="020B0503020204020204" pitchFamily="34" charset="-122"/>
                  </a:rPr>
                  <a:t>---</a:t>
                </a:r>
                <a:r>
                  <a:rPr lang="en-US" altLang="zh-CN" sz="2000" dirty="0" smtClean="0">
                    <a:ea typeface="Cambria Math"/>
                  </a:rPr>
                  <a:t>0.2T</a:t>
                </a:r>
                <a14:m>
                  <m:oMath xmlns:m="http://schemas.openxmlformats.org/officeDocument/2006/math">
                    <m:r>
                      <a:rPr lang="en-US" altLang="zh-CN" sz="2000" i="1">
                        <a:latin typeface="Cambria Math"/>
                        <a:ea typeface="Cambria Math"/>
                      </a:rPr>
                      <m:t>→ </m:t>
                    </m:r>
                  </m:oMath>
                </a14:m>
                <a:r>
                  <a:rPr lang="en-US" altLang="zh-CN" sz="2000" dirty="0" smtClean="0">
                    <a:latin typeface="微软雅黑" panose="020B0503020204020204" pitchFamily="34" charset="-122"/>
                    <a:ea typeface="微软雅黑" panose="020B0503020204020204" pitchFamily="34" charset="-122"/>
                  </a:rPr>
                  <a:t>1T</a:t>
                </a:r>
              </a:p>
              <a:p>
                <a:r>
                  <a:rPr lang="en-US" altLang="zh-CN" sz="2000" dirty="0" smtClean="0">
                    <a:latin typeface="微软雅黑" panose="020B0503020204020204" pitchFamily="34" charset="-122"/>
                    <a:ea typeface="微软雅黑" panose="020B0503020204020204" pitchFamily="34" charset="-122"/>
                  </a:rPr>
                  <a:t>Current </a:t>
                </a:r>
                <a:r>
                  <a:rPr lang="en-US" altLang="zh-CN" sz="2000" dirty="0" smtClean="0">
                    <a:latin typeface="微软雅黑" panose="020B0503020204020204" pitchFamily="34" charset="-122"/>
                    <a:ea typeface="微软雅黑" panose="020B0503020204020204" pitchFamily="34" charset="-122"/>
                  </a:rPr>
                  <a:t>Lead----1300A</a:t>
                </a:r>
                <a:r>
                  <a:rPr lang="en-US" altLang="zh-CN" sz="2000" dirty="0">
                    <a:ea typeface="Cambria Math"/>
                  </a:rPr>
                  <a:t> </a:t>
                </a:r>
                <a14:m>
                  <m:oMath xmlns:m="http://schemas.openxmlformats.org/officeDocument/2006/math">
                    <m:r>
                      <a:rPr lang="en-US" altLang="zh-CN" sz="2000" i="1">
                        <a:latin typeface="Cambria Math"/>
                        <a:ea typeface="Cambria Math"/>
                      </a:rPr>
                      <m:t>→</m:t>
                    </m:r>
                  </m:oMath>
                </a14:m>
                <a:r>
                  <a:rPr lang="en-US" altLang="zh-CN" sz="2000" dirty="0" smtClean="0">
                    <a:latin typeface="微软雅黑" panose="020B0503020204020204" pitchFamily="34" charset="-122"/>
                    <a:ea typeface="微软雅黑" panose="020B0503020204020204" pitchFamily="34" charset="-122"/>
                  </a:rPr>
                  <a:t>2300A</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Quench protection system </a:t>
                </a:r>
                <a:r>
                  <a:rPr lang="en-US" altLang="zh-CN" sz="2000" dirty="0" smtClean="0">
                    <a:latin typeface="微软雅黑" panose="020B0503020204020204" pitchFamily="34" charset="-122"/>
                    <a:ea typeface="微软雅黑" panose="020B0503020204020204" pitchFamily="34" charset="-122"/>
                  </a:rPr>
                  <a:t>and power system</a:t>
                </a:r>
                <a:endParaRPr lang="en-US" altLang="zh-CN" sz="2000" dirty="0" smtClean="0">
                  <a:latin typeface="微软雅黑" panose="020B0503020204020204" pitchFamily="34" charset="-122"/>
                  <a:ea typeface="微软雅黑" panose="020B0503020204020204" pitchFamily="34" charset="-122"/>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66739" y="755656"/>
                <a:ext cx="8001000" cy="1528062"/>
              </a:xfrm>
              <a:blipFill rotWithShape="1">
                <a:blip r:embed="rId2"/>
                <a:stretch>
                  <a:fillRect l="-686" t="-1992" b="-10039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1FB0E0C9-DBCC-4EA7-950E-C37EFD7690CD}" type="datetime1">
              <a:rPr lang="zh-CN" altLang="en-US" smtClean="0">
                <a:solidFill>
                  <a:srgbClr val="000000"/>
                </a:solidFill>
              </a:rPr>
              <a:t>2022-01-28</a:t>
            </a:fld>
            <a:endParaRPr lang="en-US">
              <a:solidFill>
                <a:srgbClr val="000000"/>
              </a:solidFill>
            </a:endParaRPr>
          </a:p>
        </p:txBody>
      </p:sp>
      <p:sp>
        <p:nvSpPr>
          <p:cNvPr id="5" name="页脚占位符 4"/>
          <p:cNvSpPr>
            <a:spLocks noGrp="1"/>
          </p:cNvSpPr>
          <p:nvPr>
            <p:ph type="ftr" sz="quarter" idx="12"/>
          </p:nvPr>
        </p:nvSpPr>
        <p:spPr/>
        <p:txBody>
          <a:bodyPr/>
          <a:lstStyle/>
          <a:p>
            <a:pPr>
              <a:defRPr/>
            </a:pPr>
            <a:r>
              <a:rPr lang="en-US" altLang="zh-CN" smtClean="0">
                <a:solidFill>
                  <a:srgbClr val="000000"/>
                </a:solidFill>
              </a:rPr>
              <a:t>CEPC Day, IHEP, Beijing</a:t>
            </a:r>
            <a:endParaRPr lang="en-US">
              <a:solidFill>
                <a:srgbClr val="000000"/>
              </a:solidFill>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12" y="3700776"/>
            <a:ext cx="3633807" cy="1103222"/>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657052"/>
            <a:ext cx="4987596" cy="1146945"/>
          </a:xfrm>
          <a:prstGeom prst="rect">
            <a:avLst/>
          </a:prstGeom>
        </p:spPr>
      </p:pic>
    </p:spTree>
    <p:extLst>
      <p:ext uri="{BB962C8B-B14F-4D97-AF65-F5344CB8AC3E}">
        <p14:creationId xmlns:p14="http://schemas.microsoft.com/office/powerpoint/2010/main" val="224405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C6A645C8-A4DE-4BF5-BA03-A455717F6D35}" type="datetime1">
              <a:rPr lang="zh-CN" altLang="en-US" smtClean="0">
                <a:solidFill>
                  <a:srgbClr val="000000"/>
                </a:solidFill>
              </a:rPr>
              <a:t>2022-01-28</a:t>
            </a:fld>
            <a:endParaRPr lang="en-US">
              <a:solidFill>
                <a:srgbClr val="000000"/>
              </a:solidFill>
            </a:endParaRPr>
          </a:p>
        </p:txBody>
      </p:sp>
      <p:sp>
        <p:nvSpPr>
          <p:cNvPr id="6" name="页脚占位符 5"/>
          <p:cNvSpPr>
            <a:spLocks noGrp="1"/>
          </p:cNvSpPr>
          <p:nvPr>
            <p:ph type="ftr" sz="quarter" idx="12"/>
          </p:nvPr>
        </p:nvSpPr>
        <p:spPr>
          <a:xfrm>
            <a:off x="3124202" y="4786313"/>
            <a:ext cx="3896070" cy="342900"/>
          </a:xfrm>
        </p:spPr>
        <p:txBody>
          <a:bodyPr/>
          <a:lstStyle/>
          <a:p>
            <a:pPr>
              <a:defRPr/>
            </a:pPr>
            <a:r>
              <a:rPr lang="en-US" altLang="zh-CN" smtClean="0">
                <a:solidFill>
                  <a:srgbClr val="000000"/>
                </a:solidFill>
              </a:rPr>
              <a:t>CEPC Day, IHEP, Beijing</a:t>
            </a:r>
            <a:endParaRPr lang="en-US" dirty="0">
              <a:solidFill>
                <a:srgbClr val="000000"/>
              </a:solidFill>
            </a:endParaRPr>
          </a:p>
        </p:txBody>
      </p:sp>
      <p:sp>
        <p:nvSpPr>
          <p:cNvPr id="8" name="标题 1"/>
          <p:cNvSpPr txBox="1">
            <a:spLocks/>
          </p:cNvSpPr>
          <p:nvPr/>
        </p:nvSpPr>
        <p:spPr>
          <a:xfrm>
            <a:off x="2843808" y="13506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Flow Chart for Cryostat (one site)</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60" r="2513"/>
          <a:stretch/>
        </p:blipFill>
        <p:spPr bwMode="auto">
          <a:xfrm>
            <a:off x="323528" y="735546"/>
            <a:ext cx="8496944" cy="40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5405"/>
      </p:ext>
    </p:extLst>
  </p:cSld>
  <p:clrMapOvr>
    <a:masterClrMapping/>
  </p:clrMapOvr>
  <mc:AlternateContent xmlns:mc="http://schemas.openxmlformats.org/markup-compatibility/2006" xmlns:p14="http://schemas.microsoft.com/office/powerpoint/2010/main">
    <mc:Choice Requires="p14">
      <p:transition spd="slow" p14:dur="2000" advTm="28141"/>
    </mc:Choice>
    <mc:Fallback xmlns="">
      <p:transition spd="slow" advTm="28141"/>
    </mc:Fallback>
  </mc:AlternateContent>
  <p:timing>
    <p:tnLst>
      <p:par>
        <p:cTn id="1" dur="indefinite" restart="never" nodeType="tmRoot"/>
      </p:par>
    </p:tnLst>
  </p:timing>
</p:sld>
</file>

<file path=ppt/theme/theme1.xml><?xml version="1.0" encoding="utf-8"?>
<a:theme xmlns:a="http://schemas.openxmlformats.org/drawingml/2006/main" name="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10.xml><?xml version="1.0" encoding="utf-8"?>
<a:theme xmlns:a="http://schemas.openxmlformats.org/drawingml/2006/main" name="5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3.xml><?xml version="1.0" encoding="utf-8"?>
<a:theme xmlns:a="http://schemas.openxmlformats.org/drawingml/2006/main" name="1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6.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8.xml><?xml version="1.0" encoding="utf-8"?>
<a:theme xmlns:a="http://schemas.openxmlformats.org/drawingml/2006/main" name="3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KU.potx" id="{2988535C-36B5-4DE1-BB57-1578F5CA2611}" vid="{86802D5B-AD3F-4A5F-9749-7458BD97C5A7}"/>
    </a:ext>
  </a:extLst>
</a:theme>
</file>

<file path=ppt/theme/theme9.xml><?xml version="1.0" encoding="utf-8"?>
<a:theme xmlns:a="http://schemas.openxmlformats.org/drawingml/2006/main" name="4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KU.potx" id="{2988535C-36B5-4DE1-BB57-1578F5CA2611}" vid="{86802D5B-AD3F-4A5F-9749-7458BD97C5A7}"/>
    </a:ext>
  </a:extLst>
</a:theme>
</file>

<file path=docProps/app.xml><?xml version="1.0" encoding="utf-8"?>
<Properties xmlns="http://schemas.openxmlformats.org/officeDocument/2006/extended-properties" xmlns:vt="http://schemas.openxmlformats.org/officeDocument/2006/docPropsVTypes">
  <Template/>
  <TotalTime>9364</TotalTime>
  <Words>1627</Words>
  <Application>Microsoft Office PowerPoint</Application>
  <PresentationFormat>全屏显示(16:9)</PresentationFormat>
  <Paragraphs>345</Paragraphs>
  <Slides>30</Slides>
  <Notes>2</Notes>
  <HiddenSlides>0</HiddenSlides>
  <MMClips>0</MMClips>
  <ScaleCrop>false</ScaleCrop>
  <HeadingPairs>
    <vt:vector size="4" baseType="variant">
      <vt:variant>
        <vt:lpstr>主题</vt:lpstr>
      </vt:variant>
      <vt:variant>
        <vt:i4>10</vt:i4>
      </vt:variant>
      <vt:variant>
        <vt:lpstr>幻灯片标题</vt:lpstr>
      </vt:variant>
      <vt:variant>
        <vt:i4>30</vt:i4>
      </vt:variant>
    </vt:vector>
  </HeadingPairs>
  <TitlesOfParts>
    <vt:vector size="40" baseType="lpstr">
      <vt:lpstr>pku</vt:lpstr>
      <vt:lpstr>1_pku</vt:lpstr>
      <vt:lpstr>1_自定义设计方案</vt:lpstr>
      <vt:lpstr>2_自定义设计方案</vt:lpstr>
      <vt:lpstr>2_pku</vt:lpstr>
      <vt:lpstr>自定义设计方案</vt:lpstr>
      <vt:lpstr>10_pku</vt:lpstr>
      <vt:lpstr>3_pku</vt:lpstr>
      <vt:lpstr>4_pku</vt:lpstr>
      <vt:lpstr>5_pku</vt:lpstr>
      <vt:lpstr>The Cryostat for MDI Superconducting Magnets</vt:lpstr>
      <vt:lpstr> Contents</vt:lpstr>
      <vt:lpstr>PowerPoint 演示文稿</vt:lpstr>
      <vt:lpstr>PowerPoint 演示文稿</vt:lpstr>
      <vt:lpstr> Contents</vt:lpstr>
      <vt:lpstr>PowerPoint 演示文稿</vt:lpstr>
      <vt:lpstr>PowerPoint 演示文稿</vt:lpstr>
      <vt:lpstr>New Challenges</vt:lpstr>
      <vt:lpstr>PowerPoint 演示文稿</vt:lpstr>
      <vt:lpstr>PowerPoint 演示文稿</vt:lpstr>
      <vt:lpstr>PowerPoint 演示文稿</vt:lpstr>
      <vt:lpstr>PowerPoint 演示文稿</vt:lpstr>
      <vt:lpstr>Technical Reserve</vt:lpstr>
      <vt:lpstr> Contents</vt:lpstr>
      <vt:lpstr>PowerPoint 演示文稿</vt:lpstr>
      <vt:lpstr>PowerPoint 演示文稿</vt:lpstr>
      <vt:lpstr>PowerPoint 演示文稿</vt:lpstr>
      <vt:lpstr>PowerPoint 演示文稿</vt:lpstr>
      <vt:lpstr>PowerPoint 演示文稿</vt:lpstr>
      <vt:lpstr>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Current lead design calculation</vt:lpstr>
      <vt:lpstr>PowerPoint 演示文稿</vt:lpstr>
      <vt:lpstr>Thanks for your attentions !</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Windows 用户</cp:lastModifiedBy>
  <cp:revision>1947</cp:revision>
  <cp:lastPrinted>2021-10-22T03:19:54Z</cp:lastPrinted>
  <dcterms:created xsi:type="dcterms:W3CDTF">2010-03-12T08:32:26Z</dcterms:created>
  <dcterms:modified xsi:type="dcterms:W3CDTF">2022-01-28T15:06:22Z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