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187" r:id="rId3"/>
    <p:sldId id="2186" r:id="rId4"/>
    <p:sldId id="257" r:id="rId5"/>
    <p:sldId id="2198" r:id="rId6"/>
    <p:sldId id="262" r:id="rId7"/>
    <p:sldId id="263" r:id="rId8"/>
    <p:sldId id="2196" r:id="rId9"/>
    <p:sldId id="2194" r:id="rId10"/>
    <p:sldId id="795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ai" initials="Z" lastIdx="1" clrIdx="0">
    <p:extLst>
      <p:ext uri="{19B8F6BF-5375-455C-9EA6-DF929625EA0E}">
        <p15:presenceInfo xmlns:p15="http://schemas.microsoft.com/office/powerpoint/2012/main" userId="Zha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E014"/>
    <a:srgbClr val="FF53FF"/>
    <a:srgbClr val="CF8958"/>
    <a:srgbClr val="995133"/>
    <a:srgbClr val="5B9BD5"/>
    <a:srgbClr val="57B7D1"/>
    <a:srgbClr val="53CCC5"/>
    <a:srgbClr val="61D2CB"/>
    <a:srgbClr val="3EC297"/>
    <a:srgbClr val="39BB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5320" autoAdjust="0"/>
  </p:normalViewPr>
  <p:slideViewPr>
    <p:cSldViewPr snapToGrid="0">
      <p:cViewPr varScale="1">
        <p:scale>
          <a:sx n="118" d="100"/>
          <a:sy n="118" d="100"/>
        </p:scale>
        <p:origin x="261" y="5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2943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34CD8AC9-4B4A-486B-BB8B-F28CC5C96C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63EA120-72F7-43A6-8FA5-05E43E64A6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0BC009-40F3-4D87-90F4-73F8B6EA5B8E}" type="datetimeFigureOut">
              <a:rPr lang="zh-CN" altLang="en-US" smtClean="0"/>
              <a:t>2022-1-27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9E79223-966F-48F5-8C50-69712E2A40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6C868E2-1D0E-417E-A2E5-59DF0EFC95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E4222-BDB8-4F58-9DD9-9E5BD836C1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4096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9793DD-4408-48F4-BBBA-BC4C9EA2C80F}" type="datetimeFigureOut">
              <a:rPr lang="zh-CN" altLang="en-US" smtClean="0"/>
              <a:t>2022-1-27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83BDC-27CA-42FB-8B7B-BE3EC115C9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879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083BDC-27CA-42FB-8B7B-BE3EC115C90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8664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F48F89-3204-44D7-8F11-B75486C1BD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1EC6CEE-6CA1-441D-B332-A04DF095C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0904C7-2480-4DC2-90D6-11AE01EA8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8 May 2020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F4E3E45-6624-4C07-97B5-F08C3625E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3498063-3CB9-4F99-860E-1C53C0BD5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A5892-4DC8-4C24-8E36-6364759EFE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3872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50FF89-AE35-4CD9-BD5E-02212843F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776D564-B42F-4DC3-8F4D-777D4B84C5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3E60AC8-CD34-4197-A0B9-6AC5C7CB5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8 May 2020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2B6BA1-E04F-4223-A1B4-F7C3B7747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EFE6D9-060C-43EC-8A9E-629A16235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A5892-4DC8-4C24-8E36-6364759EFE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678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2EE080C-D0AE-4C4F-8760-B613CB516D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6FE25D5-CEC7-4ABB-904A-48247682EE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42E31E0-2D2B-4A3B-85AF-B22E113AE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8 May 2020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3E8114E-160C-417A-987C-C1D2486B0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B3C3E01-3205-4080-9A60-9475371BC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A5892-4DC8-4C24-8E36-6364759EFE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896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8CCB2D-21BD-4ED5-A0F2-15DF873F7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5B1148A-B6DF-4857-B7ED-3E6095781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2400"/>
            </a:lvl1pPr>
            <a:lvl2pPr>
              <a:lnSpc>
                <a:spcPct val="100000"/>
              </a:lnSpc>
              <a:spcBef>
                <a:spcPts val="600"/>
              </a:spcBef>
              <a:defRPr sz="2000"/>
            </a:lvl2pPr>
            <a:lvl3pPr>
              <a:lnSpc>
                <a:spcPct val="100000"/>
              </a:lnSpc>
              <a:spcBef>
                <a:spcPts val="600"/>
              </a:spcBef>
              <a:defRPr sz="1800"/>
            </a:lvl3pPr>
            <a:lvl4pPr>
              <a:lnSpc>
                <a:spcPct val="100000"/>
              </a:lnSpc>
              <a:spcBef>
                <a:spcPts val="600"/>
              </a:spcBef>
              <a:defRPr sz="1600"/>
            </a:lvl4pPr>
            <a:lvl5pPr>
              <a:lnSpc>
                <a:spcPct val="100000"/>
              </a:lnSpc>
              <a:spcBef>
                <a:spcPts val="600"/>
              </a:spcBef>
              <a:defRPr sz="1600"/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825C67-BD25-4A4A-9648-3D2A38040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8 May 2020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CB447CB-B923-4F26-91DE-4A95550F6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16B4FD-A619-4153-B97E-0C968FEF1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A5892-4DC8-4C24-8E36-6364759EFE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9992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7AD8DE-ECD6-4228-B411-8AEAF4CDE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249159-B47D-4211-B307-471E30688D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857959A-D410-4027-AC49-0E27275B9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8 May 2020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8FE8889-E688-438D-B385-8A98766FB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0530793-11E2-4D60-BFD7-5F554F6DB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A5892-4DC8-4C24-8E36-6364759EFE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1087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95A2CE-3C57-4D6E-A3EA-1F55E9CA0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6A9D020-0194-44C6-B20F-6E8845F20C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EB69F9E-4165-49EC-BC33-E9FA5DE05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AF1B432-5155-4C26-A0F4-358DEEA61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8 May 2020</a:t>
            </a: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4EBE352-F5EC-4097-9913-E1F688552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158621B-DCB9-4916-A6BF-83ED2E18D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A5892-4DC8-4C24-8E36-6364759EFE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779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9ED38C-F2C7-4B60-97AC-5A1C0242D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46825CB-F228-4AFF-80FF-24E9098AB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914FE01-4A53-482E-89CF-5D98008880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B1669A2-A948-4770-AF98-B8A45993E4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437EC0E-7394-43F7-BEBE-A573271D7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CD873B4-681E-4F77-B7CD-BE19D369C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8 May 2020</a:t>
            </a:r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9521980-2FA5-449B-A4DF-45B9F5278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1DA5EC5-3E4A-49D1-A70D-E823CE0F1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A5892-4DC8-4C24-8E36-6364759EFE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9087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F73282-0DFB-4E85-8C76-0A225DB09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CF01497-5D00-485F-B4A1-4C8327370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8 May 2020</a:t>
            </a: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B859340-2779-459E-B4DE-9A317A754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0170EE3-EB72-4FFB-ADF5-012C66B1E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A5892-4DC8-4C24-8E36-6364759EFE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196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58FA83E-38AC-4EB8-B3B1-ECE342F1A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8 May 2020</a:t>
            </a:r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879CC3F-004B-46BF-BA6A-C2988DED9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40987EE-9BCB-47ED-BDD7-EBA4696CA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A5892-4DC8-4C24-8E36-6364759EFE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3136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71F18B-FBCF-44E5-8AF6-F5AA2D185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F48DFA8-094B-407F-B61F-3BD51BC58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9A67B4C-F942-4372-A25D-2DC695C3C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C3D8191-A3CB-468A-99DC-7909923AE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8 May 2020</a:t>
            </a: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D20DDA3-2359-4DF2-8D72-33F88F0B0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8E13FC-52DC-4CD7-87FA-4013BAD4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A5892-4DC8-4C24-8E36-6364759EFE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053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3711EF-1D08-445E-8825-964EF6DAA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C824738-557F-47C1-A473-4E1725EF46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F02553C-8296-478F-BD20-4F929FCA3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F67E007-DC2A-4A94-B004-2DB2C194B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8 May 2020</a:t>
            </a: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295819C-2DA3-47B7-9C31-BCB0DAD42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E5EB138-8EFA-4BC7-B2E6-87A6EE0AA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A5892-4DC8-4C24-8E36-6364759EFE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5124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0A7F6F2-DF64-4791-8C13-447B07AA9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27F2C0F-6106-491A-A1A2-4E13BC027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A372E17-3703-4631-AB83-5EB03FC9E2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8 May 2020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E878AAF-9340-4A1E-8CF3-1CEB0146B9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352607A-7D39-4CF5-843C-9C3969A13D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81A5892-4DC8-4C24-8E36-6364759EFE9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994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BE6A2B-46E8-4E85-ADEF-CAD991F5B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68475"/>
            <a:ext cx="12192000" cy="1524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altLang="zh-CN" sz="4000" dirty="0"/>
              <a:t>Update of SRF System Design</a:t>
            </a:r>
            <a:endParaRPr lang="zh-CN" altLang="en-US" sz="320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C2FC6A8-B1F1-455E-9DC6-27854902C4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801070"/>
            <a:ext cx="12192000" cy="167957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Jiyuan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Zhai</a:t>
            </a:r>
          </a:p>
          <a:p>
            <a:endParaRPr lang="en-US" altLang="zh-CN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24FA970-AA2A-4E9E-B6BC-E15F949A9F6B}"/>
              </a:ext>
            </a:extLst>
          </p:cNvPr>
          <p:cNvSpPr/>
          <p:nvPr/>
        </p:nvSpPr>
        <p:spPr>
          <a:xfrm>
            <a:off x="1851025" y="5574784"/>
            <a:ext cx="84899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CEPC Day, IHEP, January 29, 2022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213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64161"/>
            <a:ext cx="10515600" cy="89407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CEPC SRF TDR and Upgrade Hardware Specifications</a:t>
            </a:r>
            <a:endParaRPr lang="zh-CN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488A-81DB-4A5F-B4BA-D0957D335647}" type="slidenum">
              <a:rPr lang="zh-CN" altLang="en-US" smtClean="0"/>
              <a:t>10</a:t>
            </a:fld>
            <a:endParaRPr lang="zh-CN" altLang="en-US"/>
          </a:p>
        </p:txBody>
      </p:sp>
      <p:graphicFrame>
        <p:nvGraphicFramePr>
          <p:cNvPr id="5" name="内容占位符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6410189"/>
              </p:ext>
            </p:extLst>
          </p:nvPr>
        </p:nvGraphicFramePr>
        <p:xfrm>
          <a:off x="643064" y="1408542"/>
          <a:ext cx="10800000" cy="4697506"/>
        </p:xfrm>
        <a:graphic>
          <a:graphicData uri="http://schemas.openxmlformats.org/drawingml/2006/table">
            <a:tbl>
              <a:tblPr firstRow="1" bandRow="1"/>
              <a:tblGrid>
                <a:gridCol w="2894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83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2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252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61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Suitable for 30/50 MW SR</a:t>
                      </a:r>
                    </a:p>
                    <a:p>
                      <a:pPr algn="ctr"/>
                      <a:r>
                        <a:rPr lang="en-US" altLang="zh-CN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 beam</a:t>
                      </a:r>
                      <a:endParaRPr lang="zh-CN" alt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H, W, Z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high gradient &amp; high Q</a:t>
                      </a:r>
                      <a:endParaRPr lang="zh-CN" altLang="en-US" sz="1600" b="0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HL-Z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current &amp; power</a:t>
                      </a:r>
                      <a:endParaRPr lang="zh-CN" alt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ttbar</a:t>
                      </a:r>
                    </a:p>
                    <a:p>
                      <a:pPr algn="ctr"/>
                      <a:r>
                        <a:rPr lang="en-US" altLang="zh-CN" sz="1600" b="0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very high gradient &amp; high Q</a:t>
                      </a:r>
                      <a:endParaRPr lang="zh-CN" altLang="en-US" sz="1600" b="0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Collider 650 MHz Cavity</a:t>
                      </a:r>
                    </a:p>
                    <a:p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2 K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2-cell</a:t>
                      </a:r>
                    </a:p>
                    <a:p>
                      <a:pPr algn="ctr"/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VT 4E10 @ 22 MV/m</a:t>
                      </a:r>
                    </a:p>
                    <a:p>
                      <a:pPr algn="ctr"/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HT 2E10 @ 20 MV/m</a:t>
                      </a:r>
                    </a:p>
                    <a:p>
                      <a:pPr algn="ctr"/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1.5E10 @ 20 MV/m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1-cell</a:t>
                      </a:r>
                    </a:p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1E10 @ 8.7 MV/m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5-cell</a:t>
                      </a:r>
                    </a:p>
                    <a:p>
                      <a:pPr algn="ctr"/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VT</a:t>
                      </a:r>
                      <a:r>
                        <a:rPr lang="en-US" altLang="zh-CN" sz="16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6E10 @ 32 MV/m</a:t>
                      </a:r>
                    </a:p>
                    <a:p>
                      <a:pPr algn="ctr"/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HT 5E10 @ 32 MV/m</a:t>
                      </a:r>
                    </a:p>
                    <a:p>
                      <a:pPr algn="ctr"/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</a:t>
                      </a:r>
                      <a:r>
                        <a:rPr lang="en-US" altLang="zh-CN" sz="16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5E10 @ 28.3 MV/m</a:t>
                      </a:r>
                      <a:endParaRPr lang="zh-CN" altLang="en-US" sz="16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2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Booster 1.3 GHz 9-cell Cavity at 2 K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VT 3E10 @ 24 MV/m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HT 3E10 @ 22 MV/m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1E10 @ 20 MV/m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1E10@17 MV/m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VT </a:t>
                      </a:r>
                      <a:r>
                        <a:rPr lang="en-US" altLang="zh-CN" sz="16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3E10 @ 32 MV/m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HT 2E10 @ 32 MV/m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1E10 @ 26.7 MV/m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650 MHz</a:t>
                      </a:r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Input Coupler variable 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300/500 kW variable</a:t>
                      </a:r>
                      <a:endParaRPr lang="zh-CN" altLang="en-US" sz="16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 kW</a:t>
                      </a:r>
                      <a:endParaRPr lang="zh-CN" altLang="en-US" sz="16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 kW </a:t>
                      </a:r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650 MHz HOM Coupler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kW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\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kW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1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650 MHz HOM Absorber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kW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kW</a:t>
                      </a:r>
                      <a:endParaRPr lang="zh-CN" altLang="en-US" sz="16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\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401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F9D1EC-7DF9-4D0C-B478-77738D43E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16" y="285119"/>
            <a:ext cx="11660188" cy="1325563"/>
          </a:xfrm>
        </p:spPr>
        <p:txBody>
          <a:bodyPr>
            <a:normAutofit/>
          </a:bodyPr>
          <a:lstStyle/>
          <a:p>
            <a:pPr algn="l"/>
            <a:r>
              <a:rPr lang="en-US" altLang="zh-CN" sz="3600" dirty="0"/>
              <a:t>Outline</a:t>
            </a:r>
            <a:endParaRPr lang="zh-CN" altLang="en-US" sz="36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69A2896-290D-454E-B556-5DDAEFCB2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516" y="1610682"/>
            <a:ext cx="11569420" cy="5109639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altLang="zh-CN" sz="2200" dirty="0">
                <a:ea typeface="微软雅黑" panose="020B0503020204020204" pitchFamily="34" charset="-122"/>
              </a:rPr>
              <a:t>SRF system TDR layout and parameters update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altLang="zh-CN" sz="2200" dirty="0">
                <a:ea typeface="微软雅黑" panose="020B0503020204020204" pitchFamily="34" charset="-122"/>
              </a:rPr>
              <a:t>SRF system upgrade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altLang="zh-CN" sz="2200" dirty="0">
                <a:ea typeface="微软雅黑" panose="020B0503020204020204" pitchFamily="34" charset="-122"/>
              </a:rPr>
              <a:t>SRF key issues</a:t>
            </a:r>
          </a:p>
          <a:p>
            <a:pPr lvl="1">
              <a:spcBef>
                <a:spcPts val="1200"/>
              </a:spcBef>
            </a:pPr>
            <a:r>
              <a:rPr lang="en-US" altLang="zh-CN" sz="1800" dirty="0">
                <a:ea typeface="微软雅黑" panose="020B0503020204020204" pitchFamily="34" charset="-122"/>
              </a:rPr>
              <a:t>RF feedback for FM CBI (Collider Z mode, beam feedback requirement)</a:t>
            </a:r>
          </a:p>
          <a:p>
            <a:pPr lvl="1">
              <a:spcBef>
                <a:spcPts val="1200"/>
              </a:spcBef>
            </a:pPr>
            <a:r>
              <a:rPr lang="en-US" altLang="zh-CN" sz="1800" dirty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</a:rPr>
              <a:t>Transient beam loading (Collider Z train, H/</a:t>
            </a:r>
            <a:r>
              <a:rPr lang="en-US" altLang="zh-CN" sz="1800" dirty="0" err="1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</a:rPr>
              <a:t>tt</a:t>
            </a:r>
            <a:r>
              <a:rPr lang="en-US" altLang="zh-CN" sz="1800" dirty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</a:rPr>
              <a:t> gap &amp; on-axis asymmetry; Booster H/</a:t>
            </a:r>
            <a:r>
              <a:rPr lang="en-US" altLang="zh-CN" sz="1800" dirty="0" err="1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</a:rPr>
              <a:t>tt</a:t>
            </a:r>
            <a:r>
              <a:rPr lang="en-US" altLang="zh-CN" sz="1800" dirty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</a:rPr>
              <a:t> half fill, Z train)</a:t>
            </a:r>
          </a:p>
          <a:p>
            <a:pPr lvl="1">
              <a:spcBef>
                <a:spcPts val="1200"/>
              </a:spcBef>
            </a:pPr>
            <a:r>
              <a:rPr lang="en-US" altLang="zh-CN" sz="1800" dirty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</a:rPr>
              <a:t>HOM CBI damping (Collider and Booster, beam feedback requirement)</a:t>
            </a:r>
          </a:p>
          <a:p>
            <a:pPr lvl="1">
              <a:spcBef>
                <a:spcPts val="1200"/>
              </a:spcBef>
            </a:pPr>
            <a:r>
              <a:rPr lang="en-US" altLang="zh-CN" sz="1800" dirty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</a:rPr>
              <a:t>HOM power handling (Collider and Booster W/Z current limit and cavity type)</a:t>
            </a:r>
          </a:p>
          <a:p>
            <a:pPr lvl="1">
              <a:spcBef>
                <a:spcPts val="1200"/>
              </a:spcBef>
            </a:pPr>
            <a:r>
              <a:rPr lang="en-US" altLang="zh-CN" sz="1800" dirty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</a:rPr>
              <a:t>Booster ramp MP and LFD, duty factors (beam, RF, cryogenics, HOM)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A5892-4DC8-4C24-8E36-6364759EFE9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2765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051163" y="247619"/>
            <a:ext cx="10089673" cy="590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ts val="600"/>
              </a:spcBef>
              <a:buNone/>
              <a:defRPr sz="3600"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</a:lstStyle>
          <a:p>
            <a:r>
              <a:rPr lang="en-US" dirty="0"/>
              <a:t>CEPC Collider </a:t>
            </a:r>
            <a:r>
              <a:rPr lang="en-US" altLang="zh-CN" dirty="0"/>
              <a:t>TDR </a:t>
            </a:r>
            <a:r>
              <a:rPr lang="en-US" dirty="0"/>
              <a:t>Parameters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194265"/>
              </p:ext>
            </p:extLst>
          </p:nvPr>
        </p:nvGraphicFramePr>
        <p:xfrm>
          <a:off x="1832402" y="1086169"/>
          <a:ext cx="8527194" cy="5406655"/>
        </p:xfrm>
        <a:graphic>
          <a:graphicData uri="http://schemas.openxmlformats.org/drawingml/2006/table">
            <a:tbl>
              <a:tblPr firstRow="1" bandRow="1"/>
              <a:tblGrid>
                <a:gridCol w="3175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3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77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0105">
                  <a:extLst>
                    <a:ext uri="{9D8B030D-6E8A-4147-A177-3AD203B41FA5}">
                      <a16:colId xmlns:a16="http://schemas.microsoft.com/office/drawing/2014/main" val="3624536658"/>
                    </a:ext>
                  </a:extLst>
                </a:gridCol>
                <a:gridCol w="1270105">
                  <a:extLst>
                    <a:ext uri="{9D8B030D-6E8A-4147-A177-3AD203B41FA5}">
                      <a16:colId xmlns:a16="http://schemas.microsoft.com/office/drawing/2014/main" val="3438979285"/>
                    </a:ext>
                  </a:extLst>
                </a:gridCol>
              </a:tblGrid>
              <a:tr h="1945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l" fontAlgn="b"/>
                      <a:endParaRPr lang="zh-CN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ttbar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Higgs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9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of IPs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767" marR="6767" marT="67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767" marR="6767" marT="67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953" marR="5953" marT="5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0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Circumference [km]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767" marR="6767" marT="67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767" marR="6767" marT="67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953" marR="5953" marT="5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9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de-DE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SR power per beam [MW]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767" marR="6767" marT="67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767" marR="6767" marT="67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953" marR="5953" marT="5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58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Half crossing angle at IP [mrad]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16.5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767" marR="6767" marT="67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767" marR="6767" marT="67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953" marR="5953" marT="5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9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en-US" altLang="zh-CN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Bending radius [km] </a:t>
                      </a:r>
                      <a:endParaRPr lang="en-US" sz="1200" b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10.7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767" marR="6767" marT="67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767" marR="6767" marT="67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953" marR="5953" marT="5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65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Energy [GeV]</a:t>
                      </a:r>
                      <a:endParaRPr lang="en-US" sz="1200" b="1" u="none" strike="noStrike" kern="12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200" b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</a:t>
                      </a:r>
                      <a:endParaRPr lang="en-US" altLang="zh-CN" sz="12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  <a:endParaRPr lang="en-US" altLang="zh-CN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en-US" altLang="zh-CN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200" b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45.5</a:t>
                      </a:r>
                      <a:endParaRPr lang="en-US" altLang="zh-CN" sz="12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77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Energy loss per turn [GeV]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altLang="zh-C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0.357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20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Piwinski angle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1.21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5.94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altLang="zh-C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6.08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24.68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41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en-U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Bunch number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US" altLang="zh-CN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249</a:t>
                      </a:r>
                      <a:endParaRPr lang="en-US" altLang="zh-CN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altLang="zh-CN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1297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11951</a:t>
                      </a:r>
                      <a:endParaRPr lang="en-US" altLang="zh-CN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Bunch</a:t>
                      </a:r>
                      <a:r>
                        <a:rPr lang="en-US" sz="1200" b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spacing [ns]</a:t>
                      </a:r>
                      <a:endParaRPr lang="en-US" sz="1200" b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4524</a:t>
                      </a:r>
                    </a:p>
                  </a:txBody>
                  <a:tcPr marL="9023" marR="9023" marT="9023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636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altLang="zh-C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257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23 (10% gap)</a:t>
                      </a:r>
                    </a:p>
                  </a:txBody>
                  <a:tcPr marL="7937" marR="7937" marT="7937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3215218"/>
                  </a:ext>
                </a:extLst>
              </a:tr>
              <a:tr h="889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Bunch population [10</a:t>
                      </a:r>
                      <a:r>
                        <a:rPr lang="en-US" sz="1200" b="0" u="none" strike="noStrike" kern="120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altLang="zh-C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13.5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en-US" sz="12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Beam current [mA]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200" b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</a:t>
                      </a:r>
                      <a:endParaRPr lang="en-US" altLang="zh-CN" sz="12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16.7</a:t>
                      </a:r>
                      <a:endParaRPr lang="en-US" altLang="zh-CN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altLang="zh-CN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84.1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200" b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803.5</a:t>
                      </a:r>
                      <a:endParaRPr lang="en-US" altLang="zh-CN" sz="12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983798"/>
                  </a:ext>
                </a:extLst>
              </a:tr>
              <a:tr h="962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Momentum compaction [10</a:t>
                      </a:r>
                      <a:r>
                        <a:rPr lang="en-US" sz="1200" b="0" u="none" strike="noStrike" kern="120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-5</a:t>
                      </a:r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0.71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0.71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altLang="zh-C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1.43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1.43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Beta functions at IP (</a:t>
                      </a:r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x/</a:t>
                      </a:r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y) [m/mm]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1.04/2.7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0.33/1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altLang="zh-C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.21/1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0.13/0.9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0361073"/>
                  </a:ext>
                </a:extLst>
              </a:tr>
              <a:tr h="914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Emittance (</a:t>
                      </a:r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</a:t>
                      </a:r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x/</a:t>
                      </a:r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</a:t>
                      </a:r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y) [nm/pm]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1.4/4.7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0.64/1.3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altLang="zh-C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.87/1.7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0.27/1.4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Beam size at IP (</a:t>
                      </a:r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x/</a:t>
                      </a:r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y) [um/nm]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39/113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15/36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altLang="zh-C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13/42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6/35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1337561"/>
                  </a:ext>
                </a:extLst>
              </a:tr>
              <a:tr h="932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en-U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Bunch length (SR/total) [mm]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2.2/2.9</a:t>
                      </a:r>
                      <a:endParaRPr lang="en-US" altLang="zh-CN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2.3/3.9</a:t>
                      </a:r>
                      <a:endParaRPr lang="en-US" altLang="zh-CN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altLang="zh-CN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2.5/4.9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2.5/8.7</a:t>
                      </a:r>
                      <a:endParaRPr lang="en-US" altLang="zh-CN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Energy spread (SR/total) [%]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0.15/0.20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0.10/0.17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altLang="zh-C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.07/</a:t>
                      </a:r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altLang="zh-C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.14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0.04/0.13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1401459"/>
                  </a:ext>
                </a:extLst>
              </a:tr>
              <a:tr h="932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Energy acceptance (DA/RF) [%]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2.3/2.6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1.7/2.2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altLang="zh-C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1.2/2.5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1.3/1.7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Beam-beam parameters (</a:t>
                      </a:r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</a:t>
                      </a:r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x/</a:t>
                      </a:r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</a:t>
                      </a:r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y)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0.071/0.1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0.015/0.11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altLang="zh-C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.012/</a:t>
                      </a:r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altLang="zh-C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.113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0.004/0.127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4676684"/>
                  </a:ext>
                </a:extLst>
              </a:tr>
              <a:tr h="889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en-US" sz="12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RF voltage [GV]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200" b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altLang="zh-CN" sz="12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  <a:endParaRPr lang="en-US" altLang="zh-CN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altLang="zh-CN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200" b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  <a:endParaRPr lang="en-US" altLang="zh-CN" sz="12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RF frequency [MHz]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650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650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altLang="zh-C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650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650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0215096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Longitudinal</a:t>
                      </a:r>
                      <a:r>
                        <a:rPr lang="en-US" sz="1200" b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tune </a:t>
                      </a:r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</a:t>
                      </a:r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0.078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altLang="zh-CN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0.049</a:t>
                      </a:r>
                      <a:endParaRPr lang="en-US" altLang="zh-CN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altLang="zh-CN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0.062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altLang="zh-CN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0.035</a:t>
                      </a:r>
                    </a:p>
                  </a:txBody>
                  <a:tcPr marL="7937" marR="7937" marT="7937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9604730"/>
                  </a:ext>
                </a:extLst>
              </a:tr>
              <a:tr h="1040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Beam lifetime (b</a:t>
                      </a:r>
                      <a:r>
                        <a:rPr lang="en-US" altLang="zh-CN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</a:t>
                      </a:r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bha</a:t>
                      </a:r>
                      <a:r>
                        <a:rPr lang="en-US" altLang="zh-CN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/beamstrahlung</a:t>
                      </a:r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)[min]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81/23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39/40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altLang="zh-C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60/700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80/18000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Beam lifetime [min]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altLang="zh-C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115358"/>
                  </a:ext>
                </a:extLst>
              </a:tr>
              <a:tr h="932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Hour glass Factor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0.89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altLang="zh-C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0.97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en-U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Luminosity per IP[</a:t>
                      </a:r>
                      <a:r>
                        <a:rPr lang="en-US" altLang="zh-CN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1200" b="1" u="none" strike="noStrike" kern="120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</a:t>
                      </a:r>
                      <a:r>
                        <a:rPr lang="en-U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/cm</a:t>
                      </a:r>
                      <a:r>
                        <a:rPr lang="en-US" sz="1200" b="1" u="none" strike="noStrike" kern="120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/s]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en-US" altLang="zh-CN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5.0</a:t>
                      </a:r>
                      <a:endParaRPr lang="en-US" altLang="zh-CN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altLang="zh-CN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</a:t>
                      </a:r>
                      <a:endParaRPr lang="en-US" altLang="zh-CN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7164674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BE48EB6E-3597-4D8D-8E37-ED5ABE89E13A}"/>
              </a:ext>
            </a:extLst>
          </p:cNvPr>
          <p:cNvSpPr txBox="1"/>
          <p:nvPr/>
        </p:nvSpPr>
        <p:spPr>
          <a:xfrm>
            <a:off x="9886013" y="0"/>
            <a:ext cx="230598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Dou Wang (IHEP)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245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92867" y="168905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en-US" altLang="zh-CN" dirty="0"/>
              <a:t>CEPC Booster TDR Parameters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83197" y="2591956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Injection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27993" y="1314845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Extraction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963707" y="6149980"/>
            <a:ext cx="8290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*Diameter of beam pipe is 55mm for re-injection with high single bunch current @120GeV.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84805" y="1115908"/>
            <a:ext cx="430228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Injection energy: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GeV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20 GeV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Max energy: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120 GeV  180 GeV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Lower emittance ─ new lattice (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366" y="2646153"/>
            <a:ext cx="5268598" cy="34682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6316" y="1305584"/>
            <a:ext cx="4847144" cy="4808824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F80A5EB5-B7E0-43D6-A4FF-41F36CCE6CC3}"/>
              </a:ext>
            </a:extLst>
          </p:cNvPr>
          <p:cNvSpPr txBox="1"/>
          <p:nvPr/>
        </p:nvSpPr>
        <p:spPr>
          <a:xfrm>
            <a:off x="9886013" y="0"/>
            <a:ext cx="230598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Dou Wang (IHEP)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5540FBD1-3B30-4607-A9F0-B9A0BD3750F7}"/>
              </a:ext>
            </a:extLst>
          </p:cNvPr>
          <p:cNvSpPr/>
          <p:nvPr/>
        </p:nvSpPr>
        <p:spPr>
          <a:xfrm>
            <a:off x="7620000" y="1462088"/>
            <a:ext cx="990600" cy="2809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2A170ACF-820C-49CE-AE70-DAD426810089}"/>
              </a:ext>
            </a:extLst>
          </p:cNvPr>
          <p:cNvSpPr/>
          <p:nvPr/>
        </p:nvSpPr>
        <p:spPr>
          <a:xfrm>
            <a:off x="5376725" y="3176588"/>
            <a:ext cx="1152128" cy="1759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5C40B244-E2A9-4B58-B4A4-3DDFCCEF7D40}"/>
              </a:ext>
            </a:extLst>
          </p:cNvPr>
          <p:cNvSpPr/>
          <p:nvPr/>
        </p:nvSpPr>
        <p:spPr>
          <a:xfrm>
            <a:off x="5372126" y="2880785"/>
            <a:ext cx="1152128" cy="1759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D3443E43-FB10-402B-A716-F95DAE5EF58A}"/>
              </a:ext>
            </a:extLst>
          </p:cNvPr>
          <p:cNvSpPr/>
          <p:nvPr/>
        </p:nvSpPr>
        <p:spPr>
          <a:xfrm>
            <a:off x="5354293" y="5000625"/>
            <a:ext cx="1152128" cy="1759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F8EB71CF-3FCD-44B7-81A0-E5E90434A52B}"/>
              </a:ext>
            </a:extLst>
          </p:cNvPr>
          <p:cNvSpPr/>
          <p:nvPr/>
        </p:nvSpPr>
        <p:spPr>
          <a:xfrm>
            <a:off x="991820" y="5392457"/>
            <a:ext cx="1152128" cy="1759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3F79FC56-5DBE-4D3A-9ABC-7DB1CC199623}"/>
              </a:ext>
            </a:extLst>
          </p:cNvPr>
          <p:cNvSpPr/>
          <p:nvPr/>
        </p:nvSpPr>
        <p:spPr>
          <a:xfrm>
            <a:off x="5357521" y="5798281"/>
            <a:ext cx="1422600" cy="2060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6961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E6034BED-70B2-442C-841F-373C82083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A5892-4DC8-4C24-8E36-6364759EFE91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1A85F1E-3B42-4D96-954A-8096F9B798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22"/>
          <a:stretch/>
        </p:blipFill>
        <p:spPr>
          <a:xfrm>
            <a:off x="6053839" y="1592135"/>
            <a:ext cx="5422976" cy="502443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C3B68C3-FAAE-4DD0-8ED8-ADCD800AC6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0"/>
          <a:stretch/>
        </p:blipFill>
        <p:spPr>
          <a:xfrm>
            <a:off x="376939" y="3752850"/>
            <a:ext cx="5363893" cy="296862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33940FFD-5202-4F55-B2CD-19C0A2F1C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213" y="236933"/>
            <a:ext cx="2524125" cy="2429395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ABECE72A-0BE9-4925-910B-9C8809DC28A4}"/>
              </a:ext>
            </a:extLst>
          </p:cNvPr>
          <p:cNvSpPr txBox="1"/>
          <p:nvPr/>
        </p:nvSpPr>
        <p:spPr>
          <a:xfrm>
            <a:off x="2621412" y="1528216"/>
            <a:ext cx="1071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CDR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标题 1">
            <a:extLst>
              <a:ext uri="{FF2B5EF4-FFF2-40B4-BE49-F238E27FC236}">
                <a16:creationId xmlns:a16="http://schemas.microsoft.com/office/drawing/2014/main" id="{75706833-3982-44B6-97AF-A4C41CDEB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8163" y="203596"/>
            <a:ext cx="5263262" cy="1206104"/>
          </a:xfrm>
        </p:spPr>
        <p:txBody>
          <a:bodyPr>
            <a:normAutofit/>
          </a:bodyPr>
          <a:lstStyle/>
          <a:p>
            <a:r>
              <a:rPr lang="en-US" altLang="zh-CN" dirty="0"/>
              <a:t>CEPC TDR RF Layout</a:t>
            </a:r>
            <a:endParaRPr lang="zh-CN" altLang="en-US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845D58EF-A910-411B-A9B7-30F325EEC3B4}"/>
              </a:ext>
            </a:extLst>
          </p:cNvPr>
          <p:cNvSpPr/>
          <p:nvPr/>
        </p:nvSpPr>
        <p:spPr>
          <a:xfrm>
            <a:off x="617398" y="2862709"/>
            <a:ext cx="53638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CEPC IARC suggests </a:t>
            </a:r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 cavity by-passes in both Collider ring and Booster ring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for TDR parameters. 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E8189714-4F95-43B7-91C4-B6C4664BD63C}"/>
              </a:ext>
            </a:extLst>
          </p:cNvPr>
          <p:cNvSpPr txBox="1"/>
          <p:nvPr/>
        </p:nvSpPr>
        <p:spPr>
          <a:xfrm>
            <a:off x="7250465" y="5049430"/>
            <a:ext cx="8698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Z: 80 m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50B76884-7E67-46D3-BC12-37415E99332F}"/>
              </a:ext>
            </a:extLst>
          </p:cNvPr>
          <p:cNvSpPr txBox="1"/>
          <p:nvPr/>
        </p:nvSpPr>
        <p:spPr>
          <a:xfrm>
            <a:off x="8120359" y="5049430"/>
            <a:ext cx="8698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t: 240 m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BC135A2C-79C9-4FF5-9EB8-438999F9A2BF}"/>
              </a:ext>
            </a:extLst>
          </p:cNvPr>
          <p:cNvSpPr txBox="1"/>
          <p:nvPr/>
        </p:nvSpPr>
        <p:spPr>
          <a:xfrm>
            <a:off x="8219102" y="4623593"/>
            <a:ext cx="1227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half H: 160 m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E0C31CB6-65EA-4009-AD0F-ED1B3CFBC2E2}"/>
              </a:ext>
            </a:extLst>
          </p:cNvPr>
          <p:cNvSpPr txBox="1"/>
          <p:nvPr/>
        </p:nvSpPr>
        <p:spPr>
          <a:xfrm>
            <a:off x="7685412" y="4728495"/>
            <a:ext cx="8698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 m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693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61166"/>
            <a:ext cx="12192000" cy="667594"/>
          </a:xfrm>
        </p:spPr>
        <p:txBody>
          <a:bodyPr>
            <a:noAutofit/>
          </a:bodyPr>
          <a:lstStyle/>
          <a:p>
            <a:pPr algn="ctr"/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CEPC TDR RF Parameters (Collider Ring)</a:t>
            </a:r>
            <a:endParaRPr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629318"/>
              </p:ext>
            </p:extLst>
          </p:nvPr>
        </p:nvGraphicFramePr>
        <p:xfrm>
          <a:off x="302269" y="1063843"/>
          <a:ext cx="7596739" cy="5519120"/>
        </p:xfrm>
        <a:graphic>
          <a:graphicData uri="http://schemas.openxmlformats.org/drawingml/2006/table">
            <a:tbl>
              <a:tblPr/>
              <a:tblGrid>
                <a:gridCol w="3600000">
                  <a:extLst>
                    <a:ext uri="{9D8B030D-6E8A-4147-A177-3AD203B41FA5}">
                      <a16:colId xmlns:a16="http://schemas.microsoft.com/office/drawing/2014/main" val="3582246399"/>
                    </a:ext>
                  </a:extLst>
                </a:gridCol>
                <a:gridCol w="799939">
                  <a:extLst>
                    <a:ext uri="{9D8B030D-6E8A-4147-A177-3AD203B41FA5}">
                      <a16:colId xmlns:a16="http://schemas.microsoft.com/office/drawing/2014/main" val="698364914"/>
                    </a:ext>
                  </a:extLst>
                </a:gridCol>
                <a:gridCol w="799200">
                  <a:extLst>
                    <a:ext uri="{9D8B030D-6E8A-4147-A177-3AD203B41FA5}">
                      <a16:colId xmlns:a16="http://schemas.microsoft.com/office/drawing/2014/main" val="1352313946"/>
                    </a:ext>
                  </a:extLst>
                </a:gridCol>
                <a:gridCol w="799200">
                  <a:extLst>
                    <a:ext uri="{9D8B030D-6E8A-4147-A177-3AD203B41FA5}">
                      <a16:colId xmlns:a16="http://schemas.microsoft.com/office/drawing/2014/main" val="2493278291"/>
                    </a:ext>
                  </a:extLst>
                </a:gridCol>
                <a:gridCol w="799200">
                  <a:extLst>
                    <a:ext uri="{9D8B030D-6E8A-4147-A177-3AD203B41FA5}">
                      <a16:colId xmlns:a16="http://schemas.microsoft.com/office/drawing/2014/main" val="1257527396"/>
                    </a:ext>
                  </a:extLst>
                </a:gridCol>
                <a:gridCol w="799200">
                  <a:extLst>
                    <a:ext uri="{9D8B030D-6E8A-4147-A177-3AD203B41FA5}">
                      <a16:colId xmlns:a16="http://schemas.microsoft.com/office/drawing/2014/main" val="1066339219"/>
                    </a:ext>
                  </a:extLst>
                </a:gridCol>
              </a:tblGrid>
              <a:tr h="368882">
                <a:tc rowSpan="2">
                  <a:txBody>
                    <a:bodyPr/>
                    <a:lstStyle/>
                    <a:p>
                      <a:pPr marL="72000" marR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Version. 2022.01.12. Machine parameters: 2021.11</a:t>
                      </a:r>
                    </a:p>
                    <a:p>
                      <a:pPr marL="72000" marR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baseline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30 </a:t>
                      </a:r>
                      <a:r>
                        <a:rPr lang="en-US" altLang="zh-CN" sz="1200" b="0" i="0" u="none" strike="noStrike" baseline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MW </a:t>
                      </a:r>
                      <a:r>
                        <a:rPr lang="en-US" altLang="zh-CN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SR power per beam for each mode.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  <a:p>
                      <a:pPr marL="72000" marR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ttbar and Higgs half fill with common cavities for two rings, W and Z with separate cavities for two rings, Z use high current 1-cell cavity with RF bypass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ttbar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Higgs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W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Z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262191"/>
                  </a:ext>
                </a:extLst>
              </a:tr>
              <a:tr h="573689">
                <a:tc vMerge="1">
                  <a:txBody>
                    <a:bodyPr/>
                    <a:lstStyle/>
                    <a:p>
                      <a:pPr marL="72000"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5476" marR="5476" marT="5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Additional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5-cell cavities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Existing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2-cell cavities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4138857"/>
                  </a:ext>
                </a:extLst>
              </a:tr>
              <a:tr h="240871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Luminosity / IP [10</a:t>
                      </a:r>
                      <a:r>
                        <a:rPr lang="en-US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34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 cm</a:t>
                      </a:r>
                      <a:r>
                        <a:rPr lang="en-US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-2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s</a:t>
                      </a:r>
                      <a:r>
                        <a:rPr lang="en-US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-1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]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0.5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5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16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115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1494837"/>
                  </a:ext>
                </a:extLst>
              </a:tr>
              <a:tr h="240871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RF voltage [GV]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10 (7.8 + 2.2)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2.2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0.7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0.12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3165200"/>
                  </a:ext>
                </a:extLst>
              </a:tr>
              <a:tr h="240871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Beam current / beam [mA]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3.4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16.4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84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803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44845"/>
                  </a:ext>
                </a:extLst>
              </a:tr>
              <a:tr h="240871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Bunch charge [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nC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]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32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22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21.6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22.4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5799242"/>
                  </a:ext>
                </a:extLst>
              </a:tr>
              <a:tr h="240871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Bunch length [mm]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2.9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3.9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4.9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8.7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1223943"/>
                  </a:ext>
                </a:extLst>
              </a:tr>
              <a:tr h="240871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650 MHz cavity number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240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240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240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120/ring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30/ring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5196639"/>
                  </a:ext>
                </a:extLst>
              </a:tr>
              <a:tr h="240871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Cell number / cavity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5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2032597"/>
                  </a:ext>
                </a:extLst>
              </a:tr>
              <a:tr h="240871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Gradient [MV/m]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28.5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20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20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12.7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8.7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6319748"/>
                  </a:ext>
                </a:extLst>
              </a:tr>
              <a:tr h="240871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Q</a:t>
                      </a:r>
                      <a:r>
                        <a:rPr lang="en-US" sz="12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 </a:t>
                      </a:r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@ 2 K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at operating gradient (long term)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5E10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2E10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009891"/>
                  </a:ext>
                </a:extLst>
              </a:tr>
              <a:tr h="240871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HOM power / cavity [kW]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0.4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0.16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0.45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0.93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2.9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1794028"/>
                  </a:ext>
                </a:extLst>
              </a:tr>
              <a:tr h="240871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Input power / cavity [kW]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194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56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250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250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1000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904034"/>
                  </a:ext>
                </a:extLst>
              </a:tr>
              <a:tr h="240871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Optimal Q</a:t>
                      </a:r>
                      <a:r>
                        <a:rPr lang="en-US" sz="12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1E7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7E6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1.6E6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6.4E5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7.5E4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1435630"/>
                  </a:ext>
                </a:extLst>
              </a:tr>
              <a:tr h="240871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Optimal detuning [kHz]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0.01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0.02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0.1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0.9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13.3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3177032"/>
                  </a:ext>
                </a:extLst>
              </a:tr>
              <a:tr h="240871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Cavity number / klystron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12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9864381"/>
                  </a:ext>
                </a:extLst>
              </a:tr>
              <a:tr h="240871">
                <a:tc>
                  <a:txBody>
                    <a:bodyPr/>
                    <a:lstStyle/>
                    <a:p>
                      <a:pPr marL="72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Klystron power [kW]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1400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1400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800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800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1400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187561"/>
                  </a:ext>
                </a:extLst>
              </a:tr>
              <a:tr h="240871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Klystron number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60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20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120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60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60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2473383"/>
                  </a:ext>
                </a:extLst>
              </a:tr>
              <a:tr h="240871">
                <a:tc>
                  <a:txBody>
                    <a:bodyPr/>
                    <a:lstStyle/>
                    <a:p>
                      <a:pPr marL="72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Cavity number / cryomodule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6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6473901"/>
                  </a:ext>
                </a:extLst>
              </a:tr>
              <a:tr h="240871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Cryomodule number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60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40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30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4213177"/>
                  </a:ext>
                </a:extLst>
              </a:tr>
              <a:tr h="240871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Total cavity wall loss @ 2 K [kW]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9.5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4.7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1.9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0.45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2896726"/>
                  </a:ext>
                </a:extLst>
              </a:tr>
            </a:tbl>
          </a:graphicData>
        </a:graphic>
      </p:graphicFrame>
      <p:sp>
        <p:nvSpPr>
          <p:cNvPr id="3" name="矩形 2">
            <a:extLst>
              <a:ext uri="{FF2B5EF4-FFF2-40B4-BE49-F238E27FC236}">
                <a16:creationId xmlns:a16="http://schemas.microsoft.com/office/drawing/2014/main" id="{A62CA8C6-3865-4D12-86B3-26F6B250013C}"/>
              </a:ext>
            </a:extLst>
          </p:cNvPr>
          <p:cNvSpPr/>
          <p:nvPr/>
        </p:nvSpPr>
        <p:spPr>
          <a:xfrm>
            <a:off x="8335765" y="5918463"/>
            <a:ext cx="3921215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Z lower </a:t>
            </a:r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lumi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 in Stage 1.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If start from Stage 2: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W~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1/2 Lumi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, Z~1/10 </a:t>
            </a:r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Lumi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C1B1AF8-5DAC-40D8-B1C1-46CD21BC4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121" y="1109000"/>
            <a:ext cx="3143938" cy="46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3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34573"/>
              </p:ext>
            </p:extLst>
          </p:nvPr>
        </p:nvGraphicFramePr>
        <p:xfrm>
          <a:off x="332148" y="1381711"/>
          <a:ext cx="6796804" cy="4970591"/>
        </p:xfrm>
        <a:graphic>
          <a:graphicData uri="http://schemas.openxmlformats.org/drawingml/2006/table">
            <a:tbl>
              <a:tblPr/>
              <a:tblGrid>
                <a:gridCol w="3600000">
                  <a:extLst>
                    <a:ext uri="{9D8B030D-6E8A-4147-A177-3AD203B41FA5}">
                      <a16:colId xmlns:a16="http://schemas.microsoft.com/office/drawing/2014/main" val="925020983"/>
                    </a:ext>
                  </a:extLst>
                </a:gridCol>
                <a:gridCol w="799201">
                  <a:extLst>
                    <a:ext uri="{9D8B030D-6E8A-4147-A177-3AD203B41FA5}">
                      <a16:colId xmlns:a16="http://schemas.microsoft.com/office/drawing/2014/main" val="1976252843"/>
                    </a:ext>
                  </a:extLst>
                </a:gridCol>
                <a:gridCol w="799201">
                  <a:extLst>
                    <a:ext uri="{9D8B030D-6E8A-4147-A177-3AD203B41FA5}">
                      <a16:colId xmlns:a16="http://schemas.microsoft.com/office/drawing/2014/main" val="1545338579"/>
                    </a:ext>
                  </a:extLst>
                </a:gridCol>
                <a:gridCol w="799201">
                  <a:extLst>
                    <a:ext uri="{9D8B030D-6E8A-4147-A177-3AD203B41FA5}">
                      <a16:colId xmlns:a16="http://schemas.microsoft.com/office/drawing/2014/main" val="2328239737"/>
                    </a:ext>
                  </a:extLst>
                </a:gridCol>
                <a:gridCol w="799201">
                  <a:extLst>
                    <a:ext uri="{9D8B030D-6E8A-4147-A177-3AD203B41FA5}">
                      <a16:colId xmlns:a16="http://schemas.microsoft.com/office/drawing/2014/main" val="3262748232"/>
                    </a:ext>
                  </a:extLst>
                </a:gridCol>
              </a:tblGrid>
              <a:tr h="746671">
                <a:tc>
                  <a:txBody>
                    <a:bodyPr/>
                    <a:lstStyle/>
                    <a:p>
                      <a:pPr marL="72000" marR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Version. 2022.01.12. Machine parameters: 2021.11</a:t>
                      </a:r>
                    </a:p>
                    <a:p>
                      <a:pPr marL="72000" marR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30 MW Collider SR power per beam for each mode.</a:t>
                      </a:r>
                    </a:p>
                    <a:p>
                      <a:pPr marL="72000" marR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20 GeV injection.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ttbar</a:t>
                      </a:r>
                    </a:p>
                  </a:txBody>
                  <a:tcPr marL="5643" marR="5643" marT="5643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Higgs</a:t>
                      </a:r>
                    </a:p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off/on-axis</a:t>
                      </a:r>
                    </a:p>
                  </a:txBody>
                  <a:tcPr marL="5643" marR="5643" marT="5643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W</a:t>
                      </a:r>
                    </a:p>
                  </a:txBody>
                  <a:tcPr marL="5643" marR="5643" marT="5643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Z</a:t>
                      </a:r>
                    </a:p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high current</a:t>
                      </a:r>
                    </a:p>
                  </a:txBody>
                  <a:tcPr marL="5643" marR="5643" marT="5643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91340769"/>
                  </a:ext>
                </a:extLst>
              </a:tr>
              <a:tr h="263995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Extraction beam energy [GeV]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180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120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80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45.5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9144022"/>
                  </a:ext>
                </a:extLst>
              </a:tr>
              <a:tr h="263995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Extraction average SR power [MW]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0.087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0.09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0.01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0.004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05277251"/>
                  </a:ext>
                </a:extLst>
              </a:tr>
              <a:tr h="263995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Bunch charge [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nC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]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0.96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0.7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0.73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0.83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1398101"/>
                  </a:ext>
                </a:extLst>
              </a:tr>
              <a:tr h="263995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Beam current [mA]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0.11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0.5/1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2.7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14.3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48793725"/>
                  </a:ext>
                </a:extLst>
              </a:tr>
              <a:tr h="263995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Injection RF voltage [GV]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0.438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0.197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0.122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0.122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13704281"/>
                  </a:ext>
                </a:extLst>
              </a:tr>
              <a:tr h="263995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Extraction RF voltage [GV]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9.3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2.05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0.59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0.28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16681073"/>
                  </a:ext>
                </a:extLst>
              </a:tr>
              <a:tr h="263995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Extraction bunch length [mm]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1.9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1.9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1.6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0.9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257400"/>
                  </a:ext>
                </a:extLst>
              </a:tr>
              <a:tr h="263995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Cavity number (1.3 GHz 9-cell)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336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96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64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16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84225062"/>
                  </a:ext>
                </a:extLst>
              </a:tr>
              <a:tr h="263995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Extraction </a:t>
                      </a:r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g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radient [MV/m]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26.7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20.6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8.9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17.1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57076971"/>
                  </a:ext>
                </a:extLst>
              </a:tr>
              <a:tr h="263995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Q</a:t>
                      </a:r>
                      <a:r>
                        <a:rPr lang="en-US" sz="12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 @ 2 K at operating gradient (long term)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1E10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4344553"/>
                  </a:ext>
                </a:extLst>
              </a:tr>
              <a:tr h="263995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Q</a:t>
                      </a:r>
                      <a:r>
                        <a:rPr lang="en-US" sz="12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4E7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+mn-cs"/>
                        </a:rPr>
                        <a:t>1E7</a:t>
                      </a:r>
                      <a:endParaRPr lang="zh-CN" alt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4946363"/>
                  </a:ext>
                </a:extLst>
              </a:tr>
              <a:tr h="263995">
                <a:tc>
                  <a:txBody>
                    <a:bodyPr/>
                    <a:lstStyle/>
                    <a:p>
                      <a:pPr marL="72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Cavity bandwidth [Hz]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33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+mn-cs"/>
                        </a:rPr>
                        <a:t>130</a:t>
                      </a:r>
                      <a:endParaRPr lang="zh-CN" alt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743309"/>
                  </a:ext>
                </a:extLst>
              </a:tr>
              <a:tr h="263995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Peak HOM power per cavity [W]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0.4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1.2/2.3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7.8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105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33167023"/>
                  </a:ext>
                </a:extLst>
              </a:tr>
              <a:tr h="263995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Input peak power per cavity [kW] 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7.5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16/21.4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15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31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8604033"/>
                  </a:ext>
                </a:extLst>
              </a:tr>
              <a:tr h="263995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SSA peak power [kW] (one cavity per SSA)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10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25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25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40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32805820"/>
                  </a:ext>
                </a:extLst>
              </a:tr>
              <a:tr h="263995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Cryomodule number (8 cavities per module)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42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12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</a:t>
                      </a:r>
                    </a:p>
                  </a:txBody>
                  <a:tcPr marL="5643" marR="5643" marT="564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80959388"/>
                  </a:ext>
                </a:extLst>
              </a:tr>
            </a:tbl>
          </a:graphicData>
        </a:graphic>
      </p:graphicFrame>
      <p:sp>
        <p:nvSpPr>
          <p:cNvPr id="6" name="标题 1">
            <a:extLst>
              <a:ext uri="{FF2B5EF4-FFF2-40B4-BE49-F238E27FC236}">
                <a16:creationId xmlns:a16="http://schemas.microsoft.com/office/drawing/2014/main" id="{FFA51391-2EDB-4FB1-BD74-3ACF6B3FD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22" y="288456"/>
            <a:ext cx="12163678" cy="806785"/>
          </a:xfrm>
        </p:spPr>
        <p:txBody>
          <a:bodyPr>
            <a:noAutofit/>
          </a:bodyPr>
          <a:lstStyle/>
          <a:p>
            <a:pPr algn="ctr"/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CEPC TDR RF Parameters (Booster Ring)</a:t>
            </a:r>
            <a:endParaRPr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CE5F4AF-968C-4485-BF5D-1E226987B7CF}"/>
              </a:ext>
            </a:extLst>
          </p:cNvPr>
          <p:cNvSpPr/>
          <p:nvPr/>
        </p:nvSpPr>
        <p:spPr>
          <a:xfrm>
            <a:off x="7404200" y="2125193"/>
            <a:ext cx="43697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Higgs and ttbar half fill for injection timing with Collider ring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Transient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beam loading tolerable.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Transient beam loading of the booster for Higgs on-axis injection tolerable.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Standard quasi-CW TESLA cryomodules for Higgs, W and ttbar. 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high current 8x9-cell cryomodules for Z with RF bypass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, as well as more SSAs (or RF power transfer and combine from Higgs SSAs?) even for 50 MW upgrade. Not the limit for booster Z beam current ramp up.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High gradient high Q 9-cell cavities for ttbar. </a:t>
            </a:r>
            <a:r>
              <a:rPr lang="en-US" altLang="zh-CN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Narrow bandwidth high gradient cavity voltage ramping through the </a:t>
            </a:r>
            <a:r>
              <a:rPr lang="en-US" altLang="zh-CN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multipacting</a:t>
            </a:r>
            <a:r>
              <a:rPr lang="en-US" altLang="zh-CN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region to be studied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SR, RF power, HOM power, cryogenic duty factors to be calculated with the real time structures.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zh-CN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320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13789A-A112-4CF0-8B07-9282E8930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588"/>
            <a:ext cx="10515600" cy="132556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zh-CN" dirty="0">
                <a:ea typeface="微软雅黑" panose="020B0503020204020204" pitchFamily="34" charset="-122"/>
              </a:rPr>
              <a:t>SRF System Upgrade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7017100-8200-4928-AC0E-529D5C72A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14475"/>
            <a:ext cx="10725320" cy="4983429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CN" sz="1800" dirty="0"/>
              <a:t>Assumed upgrade sequence and run time, klystron lifetime 10 years: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altLang="zh-CN" sz="1800" b="1" dirty="0"/>
              <a:t>H/W 30/50 MW, Z 10 MW (7+1+2 </a:t>
            </a:r>
            <a:r>
              <a:rPr lang="en-US" altLang="zh-CN" sz="1800" b="1" dirty="0" err="1"/>
              <a:t>yrs</a:t>
            </a:r>
            <a:r>
              <a:rPr lang="en-US" altLang="zh-CN" sz="1800" b="1" dirty="0"/>
              <a:t>?)</a:t>
            </a:r>
            <a:br>
              <a:rPr lang="en-US" altLang="zh-CN" sz="1800" dirty="0"/>
            </a:br>
            <a:r>
              <a:rPr lang="en-US" altLang="zh-CN" sz="1800" dirty="0"/>
              <a:t>Collider: 240 2-cell, 250/417 kW input / 1kW HOM per CAV, 120 1 MW KLY (2 CAVs/KLY)</a:t>
            </a:r>
            <a:br>
              <a:rPr lang="en-US" altLang="zh-CN" sz="1800" dirty="0"/>
            </a:br>
            <a:r>
              <a:rPr lang="en-US" altLang="zh-CN" sz="1800" dirty="0"/>
              <a:t>Booster: 96 9-cell, 25 kW SSA (50 MW: more injections other than increasing SSA power)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altLang="zh-CN" sz="1800" b="1" dirty="0"/>
              <a:t>Z 30/50 MW (3 </a:t>
            </a:r>
            <a:r>
              <a:rPr lang="en-US" altLang="zh-CN" sz="1800" b="1" dirty="0" err="1"/>
              <a:t>yrs</a:t>
            </a:r>
            <a:r>
              <a:rPr lang="en-US" altLang="zh-CN" sz="1800" b="1" dirty="0"/>
              <a:t>?)</a:t>
            </a:r>
            <a:br>
              <a:rPr lang="en-US" altLang="zh-CN" sz="1800" dirty="0"/>
            </a:br>
            <a:r>
              <a:rPr lang="en-US" altLang="zh-CN" sz="1800" dirty="0"/>
              <a:t>Collider: bypass +60/100 high current and deep damping 1-cell, 1 MW input / 5 kW HOM per CAV, 60/100 new 1.4 MW KLY. Beam feedback not needed for cavity HOM CBI.</a:t>
            </a:r>
            <a:br>
              <a:rPr lang="en-US" altLang="zh-CN" sz="1800" dirty="0"/>
            </a:br>
            <a:r>
              <a:rPr lang="en-US" altLang="zh-CN" sz="1800" dirty="0"/>
              <a:t>Booster: bypass +32 high current 1.3 GHz cavities (4 modules), 32 40/60 kW SSA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altLang="zh-CN" sz="1800" b="1" dirty="0"/>
              <a:t>ttbar 30/50 MW (5 </a:t>
            </a:r>
            <a:r>
              <a:rPr lang="en-US" altLang="zh-CN" sz="1800" b="1" dirty="0" err="1"/>
              <a:t>yrs</a:t>
            </a:r>
            <a:r>
              <a:rPr lang="en-US" altLang="zh-CN" sz="1800" b="1" dirty="0"/>
              <a:t>?)</a:t>
            </a:r>
            <a:br>
              <a:rPr lang="en-US" altLang="zh-CN" sz="1800" b="1" dirty="0"/>
            </a:br>
            <a:r>
              <a:rPr lang="en-US" altLang="zh-CN" sz="1800" dirty="0"/>
              <a:t>Collider: +240 high Q high gradient 5-cell, 200/330 kW input per CAV, 80 1.4</a:t>
            </a:r>
            <a:r>
              <a:rPr lang="zh-CN" altLang="en-US" sz="1800" dirty="0"/>
              <a:t> </a:t>
            </a:r>
            <a:r>
              <a:rPr lang="en-US" altLang="zh-CN" sz="1800" dirty="0"/>
              <a:t>MW</a:t>
            </a:r>
            <a:r>
              <a:rPr lang="zh-CN" altLang="en-US" sz="1800" dirty="0"/>
              <a:t> </a:t>
            </a:r>
            <a:r>
              <a:rPr lang="en-US" altLang="zh-CN" sz="1800" dirty="0"/>
              <a:t>KLY power transfer from Z (300 m?), 4 5-cell CAVs / KLY, 14 2-cell CAVs / KLY.   </a:t>
            </a:r>
            <a:br>
              <a:rPr lang="en-US" altLang="zh-CN" sz="1800" dirty="0"/>
            </a:br>
            <a:r>
              <a:rPr lang="en-US" altLang="zh-CN" sz="1800" dirty="0"/>
              <a:t>Booster: 336 (+240) 9-cell, +240 10 kW  SSA</a:t>
            </a:r>
            <a:r>
              <a:rPr lang="zh-CN" altLang="en-US" sz="1800" dirty="0"/>
              <a:t> </a:t>
            </a:r>
            <a:br>
              <a:rPr lang="en-US" altLang="zh-CN" sz="2000" dirty="0"/>
            </a:br>
            <a:r>
              <a:rPr lang="en-US" altLang="zh-CN" sz="1800" dirty="0"/>
              <a:t>H/W at ttbar stage?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A20A6DF-332A-4A35-B90A-273D1C879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A5892-4DC8-4C24-8E36-6364759EFE91}" type="slidenum">
              <a:rPr lang="zh-CN" altLang="en-US" smtClean="0"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23531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C59235-73EE-4C7E-8409-2EB6058EC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083"/>
            <a:ext cx="10515600" cy="950686"/>
          </a:xfrm>
        </p:spPr>
        <p:txBody>
          <a:bodyPr/>
          <a:lstStyle/>
          <a:p>
            <a:r>
              <a:rPr lang="en-US" altLang="zh-CN" dirty="0">
                <a:ea typeface="微软雅黑" panose="020B0503020204020204" pitchFamily="34" charset="-122"/>
              </a:rPr>
              <a:t>RF Feedback for Cavity FM CBI of HL-Z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F93962F-4D18-4A43-BD9F-675A8BCA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A5892-4DC8-4C24-8E36-6364759EFE91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6" name="内容占位符 4">
            <a:extLst>
              <a:ext uri="{FF2B5EF4-FFF2-40B4-BE49-F238E27FC236}">
                <a16:creationId xmlns:a16="http://schemas.microsoft.com/office/drawing/2014/main" id="{4CA9711E-0CAB-4E68-BDE5-1B474A3F5C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029" y="1484526"/>
            <a:ext cx="5062546" cy="2903367"/>
          </a:xfrm>
          <a:prstGeom prst="rect">
            <a:avLst/>
          </a:prstGeom>
        </p:spPr>
      </p:pic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FB4FE662-6AF6-484E-B705-98BD44C44F30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/>
          <a:srcRect t="4684"/>
          <a:stretch/>
        </p:blipFill>
        <p:spPr>
          <a:xfrm>
            <a:off x="5401175" y="2252663"/>
            <a:ext cx="6106792" cy="4147522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C2D48BCC-DC5C-445C-86AB-9436E502897C}"/>
              </a:ext>
            </a:extLst>
          </p:cNvPr>
          <p:cNvSpPr/>
          <p:nvPr/>
        </p:nvSpPr>
        <p:spPr>
          <a:xfrm>
            <a:off x="9064171" y="3155139"/>
            <a:ext cx="1223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OTFB G =100</a:t>
            </a:r>
          </a:p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DRFB </a:t>
            </a:r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Kp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 = 1.2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0246A049-6224-44C9-9DF1-ABE5FA01FFC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84033" y="4245997"/>
            <a:ext cx="4022085" cy="2154188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E4C252D5-FF92-4069-83C6-3394151D710F}"/>
              </a:ext>
            </a:extLst>
          </p:cNvPr>
          <p:cNvSpPr txBox="1"/>
          <p:nvPr/>
        </p:nvSpPr>
        <p:spPr>
          <a:xfrm>
            <a:off x="5971664" y="3546576"/>
            <a:ext cx="1686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FF5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106 Hz (9.5</a:t>
            </a:r>
            <a:r>
              <a:rPr lang="zh-CN" altLang="en-US" sz="1200" dirty="0">
                <a:solidFill>
                  <a:srgbClr val="FF5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FF5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altLang="zh-CN" sz="1200" dirty="0">
                <a:solidFill>
                  <a:srgbClr val="FF5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zh-CN" altLang="en-US" sz="1200" dirty="0">
              <a:solidFill>
                <a:srgbClr val="FF5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DB6D118-C648-441F-A0C4-F7227796CEEC}"/>
              </a:ext>
            </a:extLst>
          </p:cNvPr>
          <p:cNvSpPr txBox="1"/>
          <p:nvPr/>
        </p:nvSpPr>
        <p:spPr>
          <a:xfrm>
            <a:off x="6016171" y="3835510"/>
            <a:ext cx="19181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14E0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2.4 Hz (410 </a:t>
            </a:r>
            <a:r>
              <a:rPr lang="en-US" altLang="zh-CN" sz="1200" dirty="0" err="1">
                <a:solidFill>
                  <a:srgbClr val="14E0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altLang="zh-CN" sz="1200" dirty="0">
                <a:solidFill>
                  <a:srgbClr val="14E0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zh-CN" altLang="en-US" sz="1200" dirty="0">
              <a:solidFill>
                <a:srgbClr val="14E0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5943420-B981-4E65-B7C3-3E987919BC58}"/>
              </a:ext>
            </a:extLst>
          </p:cNvPr>
          <p:cNvSpPr/>
          <p:nvPr/>
        </p:nvSpPr>
        <p:spPr>
          <a:xfrm>
            <a:off x="5445625" y="1301938"/>
            <a:ext cx="66347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Direct RF Feedback and One Turn Delay Feedback.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Stable for 30 MW and 50 MW Z.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Check feedback stability and optimize.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0514383-4260-4C67-8597-DBF8AFEFFE81}"/>
              </a:ext>
            </a:extLst>
          </p:cNvPr>
          <p:cNvSpPr/>
          <p:nvPr/>
        </p:nvSpPr>
        <p:spPr>
          <a:xfrm>
            <a:off x="3088335" y="4784584"/>
            <a:ext cx="15415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Impedance reduction by the comb filter 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397F8DE-8A41-4DFA-805C-56B40FD8F6D4}"/>
              </a:ext>
            </a:extLst>
          </p:cNvPr>
          <p:cNvSpPr txBox="1"/>
          <p:nvPr/>
        </p:nvSpPr>
        <p:spPr>
          <a:xfrm>
            <a:off x="6003139" y="4413520"/>
            <a:ext cx="25421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Mode by mode feedback for a few remained unstable modes.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Trade-off between beam (bunch by bunch) feedback and RF feedback.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Longitudinal bunch-by-bunch feedback time ~ 40 </a:t>
            </a:r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A02160A-52EA-4617-9233-B81EDD85FB5C}"/>
              </a:ext>
            </a:extLst>
          </p:cNvPr>
          <p:cNvSpPr txBox="1"/>
          <p:nvPr/>
        </p:nvSpPr>
        <p:spPr>
          <a:xfrm>
            <a:off x="6016171" y="2526602"/>
            <a:ext cx="19181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6.7 kHz detuning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672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31704</TotalTime>
  <Words>1603</Words>
  <Application>Microsoft Office PowerPoint</Application>
  <PresentationFormat>宽屏</PresentationFormat>
  <Paragraphs>421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等线</vt:lpstr>
      <vt:lpstr>等线 Light</vt:lpstr>
      <vt:lpstr>黑体</vt:lpstr>
      <vt:lpstr>楷体</vt:lpstr>
      <vt:lpstr>微软雅黑</vt:lpstr>
      <vt:lpstr>Arial</vt:lpstr>
      <vt:lpstr>Symbol</vt:lpstr>
      <vt:lpstr>Times New Roman</vt:lpstr>
      <vt:lpstr>Office 主题​​</vt:lpstr>
      <vt:lpstr>Update of SRF System Design</vt:lpstr>
      <vt:lpstr>Outline</vt:lpstr>
      <vt:lpstr>PowerPoint 演示文稿</vt:lpstr>
      <vt:lpstr>CEPC Booster TDR Parameters</vt:lpstr>
      <vt:lpstr>CEPC TDR RF Layout</vt:lpstr>
      <vt:lpstr>CEPC TDR RF Parameters (Collider Ring)</vt:lpstr>
      <vt:lpstr>CEPC TDR RF Parameters (Booster Ring)</vt:lpstr>
      <vt:lpstr>SRF System Upgrade</vt:lpstr>
      <vt:lpstr>RF Feedback for Cavity FM CBI of HL-Z</vt:lpstr>
      <vt:lpstr>CEPC SRF TDR and Upgrade Hardware Specifications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Zhai</dc:creator>
  <cp:lastModifiedBy>User</cp:lastModifiedBy>
  <cp:revision>4781</cp:revision>
  <dcterms:created xsi:type="dcterms:W3CDTF">2019-10-17T08:38:03Z</dcterms:created>
  <dcterms:modified xsi:type="dcterms:W3CDTF">2022-01-28T15:20:33Z</dcterms:modified>
</cp:coreProperties>
</file>