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FF"/>
          </a:solidFill>
        </a:fill>
      </a:tcStyle>
    </a:wholeTbl>
    <a:band2H>
      <a:tcTxStyle/>
      <a:tcStyle>
        <a:tcBdr/>
        <a:fill>
          <a:solidFill>
            <a:srgbClr val="EFE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endParaRPr/>
          </a:p>
        </p:txBody>
      </p:sp>
      <p:sp>
        <p:nvSpPr>
          <p:cNvPr id="58" name="Shape 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标题文本"/>
          <p:cNvSpPr txBox="1">
            <a:spLocks noGrp="1"/>
          </p:cNvSpPr>
          <p:nvPr>
            <p:ph type="title"/>
          </p:nvPr>
        </p:nvSpPr>
        <p:spPr>
          <a:xfrm>
            <a:off x="457200" y="457200"/>
            <a:ext cx="8229600" cy="1371600"/>
          </a:xfrm>
          <a:prstGeom prst="rect">
            <a:avLst/>
          </a:prstGeom>
        </p:spPr>
        <p:txBody>
          <a:bodyPr>
            <a:normAutofit/>
          </a:bodyPr>
          <a:lstStyle/>
          <a:p>
            <a:r>
              <a:t>标题文本</a:t>
            </a:r>
          </a:p>
        </p:txBody>
      </p:sp>
      <p:sp>
        <p:nvSpPr>
          <p:cNvPr id="29" name="正文级别 1…"/>
          <p:cNvSpPr txBox="1">
            <a:spLocks noGrp="1"/>
          </p:cNvSpPr>
          <p:nvPr>
            <p:ph type="body" idx="1"/>
          </p:nvPr>
        </p:nvSpPr>
        <p:spPr>
          <a:xfrm>
            <a:off x="457200" y="1981200"/>
            <a:ext cx="8229600" cy="3886200"/>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30"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50" name="成组"/>
          <p:cNvGrpSpPr/>
          <p:nvPr/>
        </p:nvGrpSpPr>
        <p:grpSpPr>
          <a:xfrm>
            <a:off x="0" y="0"/>
            <a:ext cx="9144000" cy="6858000"/>
            <a:chOff x="0" y="0"/>
            <a:chExt cx="9144000" cy="6858000"/>
          </a:xfrm>
        </p:grpSpPr>
        <p:sp>
          <p:nvSpPr>
            <p:cNvPr id="37" name="矩形"/>
            <p:cNvSpPr/>
            <p:nvPr/>
          </p:nvSpPr>
          <p:spPr>
            <a:xfrm>
              <a:off x="0" y="0"/>
              <a:ext cx="3505200" cy="6858000"/>
            </a:xfrm>
            <a:prstGeom prst="rect">
              <a:avLst/>
            </a:prstGeom>
            <a:gradFill flip="none" rotWithShape="1">
              <a:gsLst>
                <a:gs pos="0">
                  <a:srgbClr val="FFFFFF"/>
                </a:gs>
                <a:gs pos="100000">
                  <a:schemeClr val="accent2">
                    <a:lumOff val="14999"/>
                  </a:schemeClr>
                </a:gs>
              </a:gsLst>
              <a:lin ang="10800000" scaled="0"/>
            </a:gra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endParaRPr/>
            </a:p>
          </p:txBody>
        </p:sp>
        <p:sp>
          <p:nvSpPr>
            <p:cNvPr id="38" name="矩形"/>
            <p:cNvSpPr/>
            <p:nvPr/>
          </p:nvSpPr>
          <p:spPr>
            <a:xfrm>
              <a:off x="1716087" y="1690687"/>
              <a:ext cx="7427913" cy="2533651"/>
            </a:xfrm>
            <a:prstGeom prst="rect">
              <a:avLst/>
            </a:prstGeom>
            <a:solidFill>
              <a:srgbClr val="00007D"/>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grpSp>
          <p:nvGrpSpPr>
            <p:cNvPr id="49" name="成组"/>
            <p:cNvGrpSpPr/>
            <p:nvPr/>
          </p:nvGrpSpPr>
          <p:grpSpPr>
            <a:xfrm>
              <a:off x="0" y="1066799"/>
              <a:ext cx="2867026" cy="3157539"/>
              <a:chOff x="0" y="0"/>
              <a:chExt cx="2867024" cy="3157537"/>
            </a:xfrm>
          </p:grpSpPr>
          <p:sp>
            <p:nvSpPr>
              <p:cNvPr id="39" name="矩形"/>
              <p:cNvSpPr/>
              <p:nvPr/>
            </p:nvSpPr>
            <p:spPr>
              <a:xfrm>
                <a:off x="573087" y="2516187"/>
                <a:ext cx="576263" cy="641351"/>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0" name="矩形"/>
              <p:cNvSpPr/>
              <p:nvPr/>
            </p:nvSpPr>
            <p:spPr>
              <a:xfrm>
                <a:off x="1716087" y="623887"/>
                <a:ext cx="574676" cy="642939"/>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1" name="矩形"/>
              <p:cNvSpPr/>
              <p:nvPr/>
            </p:nvSpPr>
            <p:spPr>
              <a:xfrm>
                <a:off x="2281237" y="0"/>
                <a:ext cx="585788" cy="635000"/>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2" name="矩形"/>
              <p:cNvSpPr/>
              <p:nvPr/>
            </p:nvSpPr>
            <p:spPr>
              <a:xfrm>
                <a:off x="1141412" y="2516187"/>
                <a:ext cx="584201" cy="641351"/>
              </a:xfrm>
              <a:prstGeom prst="rect">
                <a:avLst/>
              </a:prstGeom>
              <a:solidFill>
                <a:srgbClr val="00007D"/>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3" name="矩形"/>
              <p:cNvSpPr/>
              <p:nvPr/>
            </p:nvSpPr>
            <p:spPr>
              <a:xfrm>
                <a:off x="2281237" y="623887"/>
                <a:ext cx="585788" cy="642939"/>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4" name="矩形"/>
              <p:cNvSpPr/>
              <p:nvPr/>
            </p:nvSpPr>
            <p:spPr>
              <a:xfrm>
                <a:off x="1141412" y="1257300"/>
                <a:ext cx="584201" cy="633413"/>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5" name="矩形"/>
              <p:cNvSpPr/>
              <p:nvPr/>
            </p:nvSpPr>
            <p:spPr>
              <a:xfrm>
                <a:off x="0" y="1257300"/>
                <a:ext cx="582613" cy="633413"/>
              </a:xfrm>
              <a:prstGeom prst="rect">
                <a:avLst/>
              </a:prstGeom>
              <a:solidFill>
                <a:srgbClr val="00007D"/>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6" name="矩形"/>
              <p:cNvSpPr/>
              <p:nvPr/>
            </p:nvSpPr>
            <p:spPr>
              <a:xfrm>
                <a:off x="1716087" y="1257300"/>
                <a:ext cx="574676" cy="633413"/>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7" name="矩形"/>
              <p:cNvSpPr/>
              <p:nvPr/>
            </p:nvSpPr>
            <p:spPr>
              <a:xfrm>
                <a:off x="573087" y="1881187"/>
                <a:ext cx="576263" cy="644526"/>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8" name="矩形"/>
              <p:cNvSpPr/>
              <p:nvPr/>
            </p:nvSpPr>
            <p:spPr>
              <a:xfrm>
                <a:off x="1141412" y="1881187"/>
                <a:ext cx="584201" cy="644526"/>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grpSp>
      </p:grpSp>
      <p:sp>
        <p:nvSpPr>
          <p:cNvPr id="51" name="幻灯片编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成组"/>
          <p:cNvGrpSpPr/>
          <p:nvPr/>
        </p:nvGrpSpPr>
        <p:grpSpPr>
          <a:xfrm>
            <a:off x="-1" y="0"/>
            <a:ext cx="9144002" cy="546100"/>
            <a:chOff x="0" y="0"/>
            <a:chExt cx="9144000" cy="546100"/>
          </a:xfrm>
        </p:grpSpPr>
        <p:sp>
          <p:nvSpPr>
            <p:cNvPr id="2" name="矩形"/>
            <p:cNvSpPr/>
            <p:nvPr/>
          </p:nvSpPr>
          <p:spPr>
            <a:xfrm>
              <a:off x="-1" y="0"/>
              <a:ext cx="285752" cy="533400"/>
            </a:xfrm>
            <a:prstGeom prst="rect">
              <a:avLst/>
            </a:prstGeom>
            <a:gradFill flip="none" rotWithShape="1">
              <a:gsLst>
                <a:gs pos="0">
                  <a:srgbClr val="FFFFFF"/>
                </a:gs>
                <a:gs pos="100000">
                  <a:schemeClr val="accent2">
                    <a:lumOff val="14999"/>
                  </a:schemeClr>
                </a:gs>
              </a:gsLst>
              <a:lin ang="10800000" scaled="0"/>
            </a:gra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endParaRPr/>
            </a:p>
          </p:txBody>
        </p:sp>
        <p:sp>
          <p:nvSpPr>
            <p:cNvPr id="3" name="矩形"/>
            <p:cNvSpPr/>
            <p:nvPr/>
          </p:nvSpPr>
          <p:spPr>
            <a:xfrm>
              <a:off x="412749" y="134937"/>
              <a:ext cx="8731252" cy="274638"/>
            </a:xfrm>
            <a:prstGeom prst="rect">
              <a:avLst/>
            </a:prstGeom>
            <a:gradFill flip="none" rotWithShape="1">
              <a:gsLst>
                <a:gs pos="0">
                  <a:srgbClr val="FFFFFF"/>
                </a:gs>
                <a:gs pos="100000">
                  <a:srgbClr val="00007D"/>
                </a:gs>
              </a:gsLst>
              <a:lin ang="10800000" scaled="0"/>
            </a:gra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4" name="正方形"/>
            <p:cNvSpPr/>
            <p:nvPr/>
          </p:nvSpPr>
          <p:spPr>
            <a:xfrm>
              <a:off x="409575" y="134937"/>
              <a:ext cx="138113" cy="141288"/>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a:solidFill>
                    <a:srgbClr val="666699"/>
                  </a:solidFill>
                </a:defRPr>
              </a:pPr>
              <a:endParaRPr/>
            </a:p>
          </p:txBody>
        </p:sp>
        <p:sp>
          <p:nvSpPr>
            <p:cNvPr id="5" name="正方形"/>
            <p:cNvSpPr/>
            <p:nvPr/>
          </p:nvSpPr>
          <p:spPr>
            <a:xfrm>
              <a:off x="547687" y="0"/>
              <a:ext cx="139701" cy="138113"/>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a:solidFill>
                    <a:srgbClr val="666699"/>
                  </a:solidFill>
                </a:defRPr>
              </a:pPr>
              <a:endParaRPr/>
            </a:p>
          </p:txBody>
        </p:sp>
        <p:sp>
          <p:nvSpPr>
            <p:cNvPr id="6" name="正方形"/>
            <p:cNvSpPr/>
            <p:nvPr/>
          </p:nvSpPr>
          <p:spPr>
            <a:xfrm>
              <a:off x="547687" y="134937"/>
              <a:ext cx="139701" cy="141288"/>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a:solidFill>
                    <a:schemeClr val="accent2"/>
                  </a:solidFill>
                </a:defRPr>
              </a:pPr>
              <a:endParaRPr/>
            </a:p>
          </p:txBody>
        </p:sp>
        <p:sp>
          <p:nvSpPr>
            <p:cNvPr id="7" name="正方形"/>
            <p:cNvSpPr/>
            <p:nvPr/>
          </p:nvSpPr>
          <p:spPr>
            <a:xfrm>
              <a:off x="274637" y="274637"/>
              <a:ext cx="136526" cy="138113"/>
            </a:xfrm>
            <a:prstGeom prst="rect">
              <a:avLst/>
            </a:prstGeom>
            <a:solidFill>
              <a:schemeClr val="accent2">
                <a:lumOff val="14999"/>
              </a:schemeClr>
            </a:solidFill>
            <a:ln w="12700" cap="flat">
              <a:noFill/>
              <a:miter lim="400000"/>
            </a:ln>
            <a:effectLst/>
          </p:spPr>
          <p:txBody>
            <a:bodyPr wrap="square" lIns="45719" tIns="45719" rIns="45719" bIns="45719" numCol="1" anchor="t">
              <a:noAutofit/>
            </a:bodyPr>
            <a:lstStyle/>
            <a:p>
              <a:pPr>
                <a:defRPr>
                  <a:solidFill>
                    <a:srgbClr val="666699"/>
                  </a:solidFill>
                </a:defRPr>
              </a:pPr>
              <a:endParaRPr/>
            </a:p>
          </p:txBody>
        </p:sp>
        <p:sp>
          <p:nvSpPr>
            <p:cNvPr id="8" name="正方形"/>
            <p:cNvSpPr/>
            <p:nvPr/>
          </p:nvSpPr>
          <p:spPr>
            <a:xfrm>
              <a:off x="131762" y="136525"/>
              <a:ext cx="141288" cy="138113"/>
            </a:xfrm>
            <a:prstGeom prst="rect">
              <a:avLst/>
            </a:prstGeom>
            <a:solidFill>
              <a:srgbClr val="00007D"/>
            </a:solidFill>
            <a:ln w="12700" cap="flat">
              <a:noFill/>
              <a:miter lim="400000"/>
            </a:ln>
            <a:effectLst/>
          </p:spPr>
          <p:txBody>
            <a:bodyPr wrap="square" lIns="45719" tIns="45719" rIns="45719" bIns="45719" numCol="1" anchor="t">
              <a:noAutofit/>
            </a:bodyPr>
            <a:lstStyle/>
            <a:p>
              <a:pPr>
                <a:defRPr sz="2400">
                  <a:latin typeface="Times New Roman"/>
                  <a:ea typeface="Times New Roman"/>
                  <a:cs typeface="Times New Roman"/>
                  <a:sym typeface="Times New Roman"/>
                </a:defRPr>
              </a:pPr>
              <a:endParaRPr/>
            </a:p>
          </p:txBody>
        </p:sp>
        <p:sp>
          <p:nvSpPr>
            <p:cNvPr id="9" name="正方形"/>
            <p:cNvSpPr/>
            <p:nvPr/>
          </p:nvSpPr>
          <p:spPr>
            <a:xfrm>
              <a:off x="409575" y="271462"/>
              <a:ext cx="138113" cy="138113"/>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a:solidFill>
                    <a:schemeClr val="accent2"/>
                  </a:solidFill>
                </a:defRPr>
              </a:pPr>
              <a:endParaRPr/>
            </a:p>
          </p:txBody>
        </p:sp>
        <p:sp>
          <p:nvSpPr>
            <p:cNvPr id="10" name="正方形"/>
            <p:cNvSpPr/>
            <p:nvPr/>
          </p:nvSpPr>
          <p:spPr>
            <a:xfrm>
              <a:off x="274637" y="409575"/>
              <a:ext cx="136526" cy="136525"/>
            </a:xfrm>
            <a:prstGeom prst="rect">
              <a:avLst/>
            </a:prstGeom>
            <a:solidFill>
              <a:schemeClr val="accent2"/>
            </a:solidFill>
            <a:ln w="12700" cap="flat">
              <a:noFill/>
              <a:miter lim="400000"/>
            </a:ln>
            <a:effectLst/>
          </p:spPr>
          <p:txBody>
            <a:bodyPr wrap="square" lIns="45719" tIns="45719" rIns="45719" bIns="45719" numCol="1" anchor="t">
              <a:noAutofit/>
            </a:bodyPr>
            <a:lstStyle/>
            <a:p>
              <a:pPr>
                <a:defRPr>
                  <a:solidFill>
                    <a:schemeClr val="accent2"/>
                  </a:solidFill>
                </a:defRPr>
              </a:pPr>
              <a:endParaRPr/>
            </a:p>
          </p:txBody>
        </p:sp>
      </p:grpSp>
      <p:sp>
        <p:nvSpPr>
          <p:cNvPr id="12" name="标题文本"/>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标题文本</a:t>
            </a:r>
          </a:p>
        </p:txBody>
      </p:sp>
      <p:sp>
        <p:nvSpPr>
          <p:cNvPr id="13" name="正文级别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8379360" y="6398260"/>
            <a:ext cx="307440" cy="307340"/>
          </a:xfrm>
          <a:prstGeom prst="rect">
            <a:avLst/>
          </a:prstGeom>
          <a:ln w="12700">
            <a:miter lim="400000"/>
          </a:ln>
        </p:spPr>
        <p:txBody>
          <a:bodyPr wrap="none" lIns="45719" rIns="45719" anchor="b">
            <a:spAutoFit/>
          </a:bodyPr>
          <a:lstStyle>
            <a:lvl1pPr algn="r">
              <a:defRPr sz="1200">
                <a:latin typeface="Arial Black"/>
                <a:ea typeface="Arial Black"/>
                <a:cs typeface="Arial Black"/>
                <a:sym typeface="Arial Black"/>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
          <a:srgbClr val="00007D"/>
        </a:buClr>
        <a:buSzPct val="75000"/>
        <a:buFontTx/>
        <a:buChar char="▪"/>
        <a:tabLst/>
        <a:defRPr sz="3200" b="0" i="0" u="none" strike="noStrike" cap="none" spc="0" baseline="0">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
          <a:srgbClr val="00007D"/>
        </a:buClr>
        <a:buSzPct val="80000"/>
        <a:buFontTx/>
        <a:buChar char="◻"/>
        <a:tabLst/>
        <a:defRPr sz="3200" b="0" i="0" u="none" strike="noStrike" cap="none" spc="0" baseline="0">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
          <a:srgbClr val="00007D"/>
        </a:buClr>
        <a:buSzPct val="65000"/>
        <a:buFontTx/>
        <a:buChar char="■"/>
        <a:tabLst/>
        <a:defRPr sz="3200" b="0" i="0" u="none" strike="noStrike" cap="none" spc="0" baseline="0">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
          <a:srgbClr val="00007D"/>
        </a:buClr>
        <a:buSzPct val="70000"/>
        <a:buFontTx/>
        <a:buChar char="◻"/>
        <a:tabLst/>
        <a:defRPr sz="3200" b="0" i="0" u="none" strike="noStrike" cap="none" spc="0" baseline="0">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
          <a:srgbClr val="00007D"/>
        </a:buClr>
        <a:buSzPct val="100000"/>
        <a:buFontTx/>
        <a:buChar char="▪"/>
        <a:tabLst/>
        <a:defRPr sz="3200" b="0" i="0" u="none" strike="noStrike" cap="none" spc="0" baseline="0">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
          <a:srgbClr val="00007D"/>
        </a:buClr>
        <a:buSzPct val="100000"/>
        <a:buFont typeface="Wingdings"/>
        <a:buChar char=""/>
        <a:tabLst/>
        <a:defRPr sz="3200" b="0" i="0" u="none" strike="noStrike" cap="none" spc="0" baseline="0">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
          <a:srgbClr val="00007D"/>
        </a:buClr>
        <a:buSzPct val="100000"/>
        <a:buFont typeface="Wingdings"/>
        <a:buChar char=""/>
        <a:tabLst/>
        <a:defRPr sz="3200" b="0" i="0" u="none" strike="noStrike" cap="none" spc="0" baseline="0">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
          <a:srgbClr val="00007D"/>
        </a:buClr>
        <a:buSzPct val="100000"/>
        <a:buFont typeface="Wingdings"/>
        <a:buChar char=""/>
        <a:tabLst/>
        <a:defRPr sz="3200" b="0" i="0" u="none" strike="noStrike" cap="none" spc="0" baseline="0">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
          <a:srgbClr val="00007D"/>
        </a:buClr>
        <a:buSzPct val="100000"/>
        <a:buFont typeface="Wingdings"/>
        <a:buChar char=""/>
        <a:tabLst/>
        <a:defRPr sz="32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幻灯片编号"/>
          <p:cNvSpPr txBox="1">
            <a:spLocks noGrp="1"/>
          </p:cNvSpPr>
          <p:nvPr>
            <p:ph type="sldNum" sz="quarter" idx="4294967295"/>
          </p:nvPr>
        </p:nvSpPr>
        <p:spPr>
          <a:xfrm>
            <a:off x="8515935" y="6458585"/>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a:t>
            </a:fld>
            <a:endParaRPr/>
          </a:p>
        </p:txBody>
      </p:sp>
      <p:sp>
        <p:nvSpPr>
          <p:cNvPr id="61" name="The competition between chiral density wave and two-flavor LOFF phase of color superconductivity in the NJL model"/>
          <p:cNvSpPr txBox="1">
            <a:spLocks noGrp="1"/>
          </p:cNvSpPr>
          <p:nvPr>
            <p:ph type="title" idx="4294967295"/>
          </p:nvPr>
        </p:nvSpPr>
        <p:spPr>
          <a:xfrm>
            <a:off x="285750" y="1773237"/>
            <a:ext cx="8607425" cy="2303463"/>
          </a:xfrm>
          <a:prstGeom prst="rect">
            <a:avLst/>
          </a:prstGeom>
        </p:spPr>
        <p:txBody>
          <a:bodyPr>
            <a:normAutofit fontScale="90000"/>
          </a:bodyPr>
          <a:lstStyle>
            <a:lvl1pPr defTabSz="868680">
              <a:defRPr sz="3800" b="1">
                <a:solidFill>
                  <a:srgbClr val="FFFFFF"/>
                </a:solidFill>
              </a:defRPr>
            </a:lvl1pPr>
          </a:lstStyle>
          <a:p>
            <a:r>
              <a:t>     The competition between chiral density wave and two-flavor LOFF phase of color superconductivity in the NJL model </a:t>
            </a:r>
          </a:p>
        </p:txBody>
      </p:sp>
      <p:sp>
        <p:nvSpPr>
          <p:cNvPr id="62" name="Chengfu Mu, Huzhou University…"/>
          <p:cNvSpPr txBox="1">
            <a:spLocks noGrp="1"/>
          </p:cNvSpPr>
          <p:nvPr>
            <p:ph type="body" sz="quarter" idx="4294967295"/>
          </p:nvPr>
        </p:nvSpPr>
        <p:spPr>
          <a:xfrm>
            <a:off x="96837" y="4691062"/>
            <a:ext cx="8748713" cy="1152526"/>
          </a:xfrm>
          <a:prstGeom prst="rect">
            <a:avLst/>
          </a:prstGeom>
        </p:spPr>
        <p:txBody>
          <a:bodyPr>
            <a:normAutofit/>
          </a:bodyPr>
          <a:lstStyle/>
          <a:p>
            <a:pPr marL="0" indent="0" algn="ctr">
              <a:lnSpc>
                <a:spcPct val="80000"/>
              </a:lnSpc>
              <a:spcBef>
                <a:spcPts val="400"/>
              </a:spcBef>
              <a:buSzTx/>
              <a:buFont typeface="Wingdings"/>
              <a:buNone/>
              <a:defRPr sz="2000">
                <a:latin typeface="Times New Roman"/>
                <a:ea typeface="Times New Roman"/>
                <a:cs typeface="Times New Roman"/>
                <a:sym typeface="Times New Roman"/>
              </a:defRPr>
            </a:pPr>
            <a:r>
              <a:t>                    Chengfu Mu, Huzhou University</a:t>
            </a:r>
          </a:p>
          <a:p>
            <a:pPr marL="0" indent="0">
              <a:lnSpc>
                <a:spcPct val="80000"/>
              </a:lnSpc>
              <a:spcBef>
                <a:spcPts val="400"/>
              </a:spcBef>
              <a:buSzTx/>
              <a:buFont typeface="Wingdings"/>
              <a:buNone/>
              <a:defRPr sz="2000">
                <a:latin typeface="Times New Roman"/>
                <a:ea typeface="Times New Roman"/>
                <a:cs typeface="Times New Roman"/>
                <a:sym typeface="Times New Roman"/>
              </a:defRPr>
            </a:pPr>
            <a:r>
              <a:t>    Collaborated with  M. Hosein Gholami, Technische Universitat Darmstadt </a:t>
            </a:r>
          </a:p>
          <a:p>
            <a:pPr marL="0" indent="0">
              <a:lnSpc>
                <a:spcPct val="80000"/>
              </a:lnSpc>
              <a:spcBef>
                <a:spcPts val="400"/>
              </a:spcBef>
              <a:buSzTx/>
              <a:buFont typeface="Wingdings"/>
              <a:buNone/>
              <a:defRPr sz="2000">
                <a:latin typeface="Times New Roman"/>
                <a:ea typeface="Times New Roman"/>
                <a:cs typeface="Times New Roman"/>
                <a:sym typeface="Times New Roman"/>
              </a:defRPr>
            </a:pPr>
            <a:r>
              <a:t>                                   Prof. Michael Buballa, Technische Universitat Darmstadt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a:p>
        </p:txBody>
      </p:sp>
      <p:pic>
        <p:nvPicPr>
          <p:cNvPr id="125" name="~VH6@P%X[ZK8MFCY[R7(3[W" descr="~VH6@P%X[ZK8MFCY[R7(3[W"/>
          <p:cNvPicPr>
            <a:picLocks noChangeAspect="1"/>
          </p:cNvPicPr>
          <p:nvPr/>
        </p:nvPicPr>
        <p:blipFill>
          <a:blip r:embed="rId2">
            <a:extLst/>
          </a:blip>
          <a:stretch>
            <a:fillRect/>
          </a:stretch>
        </p:blipFill>
        <p:spPr>
          <a:xfrm>
            <a:off x="323850" y="404812"/>
            <a:ext cx="8689975" cy="1598613"/>
          </a:xfrm>
          <a:prstGeom prst="rect">
            <a:avLst/>
          </a:prstGeom>
          <a:ln w="12700">
            <a:miter lim="400000"/>
          </a:ln>
        </p:spPr>
      </p:pic>
      <p:pic>
        <p:nvPicPr>
          <p:cNvPr id="126" name="2(RA)71KJU8O%0YZ{$}TQ(6" descr="2(RA)71KJU8O%0YZ{$}TQ(6"/>
          <p:cNvPicPr>
            <a:picLocks noChangeAspect="1"/>
          </p:cNvPicPr>
          <p:nvPr/>
        </p:nvPicPr>
        <p:blipFill>
          <a:blip r:embed="rId3">
            <a:extLst/>
          </a:blip>
          <a:stretch>
            <a:fillRect/>
          </a:stretch>
        </p:blipFill>
        <p:spPr>
          <a:xfrm>
            <a:off x="0" y="3644900"/>
            <a:ext cx="8947150" cy="2835275"/>
          </a:xfrm>
          <a:prstGeom prst="rect">
            <a:avLst/>
          </a:prstGeom>
          <a:ln w="12700">
            <a:miter lim="400000"/>
          </a:ln>
        </p:spPr>
      </p:pic>
      <p:sp>
        <p:nvSpPr>
          <p:cNvPr id="127" name="subtract the unphysical divergence term proportional to Λ2q2"/>
          <p:cNvSpPr txBox="1"/>
          <p:nvPr/>
        </p:nvSpPr>
        <p:spPr>
          <a:xfrm>
            <a:off x="945832" y="2276475"/>
            <a:ext cx="7226936"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pPr>
            <a:r>
              <a:t>subtract the unphysical divergence term proportional to </a:t>
            </a:r>
            <a:r>
              <a:rPr>
                <a:latin typeface="楷体"/>
                <a:ea typeface="楷体"/>
                <a:cs typeface="楷体"/>
                <a:sym typeface="楷体"/>
              </a:rPr>
              <a:t>Λ</a:t>
            </a:r>
            <a:r>
              <a:rPr baseline="30000">
                <a:latin typeface="楷体"/>
                <a:ea typeface="楷体"/>
                <a:cs typeface="楷体"/>
                <a:sym typeface="楷体"/>
              </a:rPr>
              <a:t>2</a:t>
            </a:r>
            <a:r>
              <a:rPr>
                <a:latin typeface="楷体"/>
                <a:ea typeface="楷体"/>
                <a:cs typeface="楷体"/>
                <a:sym typeface="楷体"/>
              </a:rPr>
              <a:t>q</a:t>
            </a:r>
            <a:r>
              <a:rPr baseline="30000">
                <a:latin typeface="楷体"/>
                <a:ea typeface="楷体"/>
                <a:cs typeface="楷体"/>
                <a:sym typeface="楷体"/>
              </a:rPr>
              <a:t>2</a:t>
            </a:r>
          </a:p>
        </p:txBody>
      </p:sp>
      <p:sp>
        <p:nvSpPr>
          <p:cNvPr id="128" name="M. Sadzikowski, Physics Letters B 642, 238-243 (2006)"/>
          <p:cNvSpPr txBox="1"/>
          <p:nvPr/>
        </p:nvSpPr>
        <p:spPr>
          <a:xfrm>
            <a:off x="945832" y="3068637"/>
            <a:ext cx="5771032"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M. Sadzikowski, Physics Letters B 642, 238-243 (2006)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27"/>
                                        </p:tgtEl>
                                        <p:attrNameLst>
                                          <p:attrName>style.visibility</p:attrName>
                                        </p:attrNameLst>
                                      </p:cBhvr>
                                      <p:to>
                                        <p:strVal val="visible"/>
                                      </p:to>
                                    </p:set>
                                    <p:anim calcmode="lin" valueType="num">
                                      <p:cBhvr>
                                        <p:cTn id="13" dur="500" fill="hold"/>
                                        <p:tgtEl>
                                          <p:spTgt spid="127"/>
                                        </p:tgtEl>
                                        <p:attrNameLst>
                                          <p:attrName>ppt_x</p:attrName>
                                        </p:attrNameLst>
                                      </p:cBhvr>
                                      <p:tavLst>
                                        <p:tav tm="0">
                                          <p:val>
                                            <p:strVal val="#ppt_x"/>
                                          </p:val>
                                        </p:tav>
                                        <p:tav tm="100000">
                                          <p:val>
                                            <p:strVal val="#ppt_x"/>
                                          </p:val>
                                        </p:tav>
                                      </p:tavLst>
                                    </p:anim>
                                    <p:anim calcmode="lin" valueType="num">
                                      <p:cBhvr>
                                        <p:cTn id="1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28"/>
                                        </p:tgtEl>
                                        <p:attrNameLst>
                                          <p:attrName>style.visibility</p:attrName>
                                        </p:attrNameLst>
                                      </p:cBhvr>
                                      <p:to>
                                        <p:strVal val="visible"/>
                                      </p:to>
                                    </p:set>
                                    <p:anim calcmode="lin" valueType="num">
                                      <p:cBhvr>
                                        <p:cTn id="19" dur="500" fill="hold"/>
                                        <p:tgtEl>
                                          <p:spTgt spid="128"/>
                                        </p:tgtEl>
                                        <p:attrNameLst>
                                          <p:attrName>ppt_x</p:attrName>
                                        </p:attrNameLst>
                                      </p:cBhvr>
                                      <p:tavLst>
                                        <p:tav tm="0">
                                          <p:val>
                                            <p:strVal val="#ppt_x"/>
                                          </p:val>
                                        </p:tav>
                                        <p:tav tm="100000">
                                          <p:val>
                                            <p:strVal val="#ppt_x"/>
                                          </p:val>
                                        </p:tav>
                                      </p:tavLst>
                                    </p:anim>
                                    <p:anim calcmode="lin" valueType="num">
                                      <p:cBhvr>
                                        <p:cTn id="2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26"/>
                                        </p:tgtEl>
                                        <p:attrNameLst>
                                          <p:attrName>style.visibility</p:attrName>
                                        </p:attrNameLst>
                                      </p:cBhvr>
                                      <p:to>
                                        <p:strVal val="visible"/>
                                      </p:to>
                                    </p:set>
                                    <p:anim calcmode="lin" valueType="num">
                                      <p:cBhvr>
                                        <p:cTn id="25" dur="500" fill="hold"/>
                                        <p:tgtEl>
                                          <p:spTgt spid="126"/>
                                        </p:tgtEl>
                                        <p:attrNameLst>
                                          <p:attrName>ppt_x</p:attrName>
                                        </p:attrNameLst>
                                      </p:cBhvr>
                                      <p:tavLst>
                                        <p:tav tm="0">
                                          <p:val>
                                            <p:strVal val="#ppt_x"/>
                                          </p:val>
                                        </p:tav>
                                        <p:tav tm="100000">
                                          <p:val>
                                            <p:strVal val="#ppt_x"/>
                                          </p:val>
                                        </p:tav>
                                      </p:tavLst>
                                    </p:anim>
                                    <p:anim calcmode="lin" valueType="num">
                                      <p:cBhvr>
                                        <p:cTn id="26"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4" animBg="1" advAuto="0"/>
      <p:bldP spid="127" grpId="2" animBg="1" advAuto="0"/>
      <p:bldP spid="128"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a:p>
        </p:txBody>
      </p:sp>
      <p:pic>
        <p:nvPicPr>
          <p:cNvPr id="131" name="6`59JW$97`NYJAB%}I{{I$Y" descr="6`59JW$97`NYJAB%}I{{I$Y"/>
          <p:cNvPicPr>
            <a:picLocks noChangeAspect="1"/>
          </p:cNvPicPr>
          <p:nvPr/>
        </p:nvPicPr>
        <p:blipFill>
          <a:blip r:embed="rId2">
            <a:extLst/>
          </a:blip>
          <a:stretch>
            <a:fillRect/>
          </a:stretch>
        </p:blipFill>
        <p:spPr>
          <a:xfrm>
            <a:off x="0" y="2420937"/>
            <a:ext cx="9001125" cy="996951"/>
          </a:xfrm>
          <a:prstGeom prst="rect">
            <a:avLst/>
          </a:prstGeom>
          <a:ln w="12700">
            <a:miter lim="400000"/>
          </a:ln>
        </p:spPr>
      </p:pic>
      <p:sp>
        <p:nvSpPr>
          <p:cNvPr id="132" name="For LOFF part, we apply He’s subtraction scheme"/>
          <p:cNvSpPr txBox="1"/>
          <p:nvPr/>
        </p:nvSpPr>
        <p:spPr>
          <a:xfrm>
            <a:off x="441007" y="404812"/>
            <a:ext cx="615061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For LOFF part, we apply He’s subtraction scheme</a:t>
            </a:r>
          </a:p>
        </p:txBody>
      </p:sp>
      <p:pic>
        <p:nvPicPr>
          <p:cNvPr id="133" name="image.tif" descr="image.tif"/>
          <p:cNvPicPr>
            <a:picLocks noChangeAspect="1"/>
          </p:cNvPicPr>
          <p:nvPr/>
        </p:nvPicPr>
        <p:blipFill>
          <a:blip r:embed="rId3">
            <a:extLst/>
          </a:blip>
          <a:stretch>
            <a:fillRect/>
          </a:stretch>
        </p:blipFill>
        <p:spPr>
          <a:xfrm>
            <a:off x="323850" y="3357562"/>
            <a:ext cx="8264525" cy="2965451"/>
          </a:xfrm>
          <a:prstGeom prst="rect">
            <a:avLst/>
          </a:prstGeom>
          <a:ln w="12700">
            <a:miter lim="400000"/>
          </a:ln>
        </p:spPr>
      </p:pic>
      <p:sp>
        <p:nvSpPr>
          <p:cNvPr id="134" name="Kenji Fukushima, and Kei Iida, Larkin-Ovchinnikov-Fulde-Ferrell state in two-color quark matter, Phys. Rev. D 76, 054004 (2007)."/>
          <p:cNvSpPr txBox="1"/>
          <p:nvPr/>
        </p:nvSpPr>
        <p:spPr>
          <a:xfrm>
            <a:off x="514032" y="1052512"/>
            <a:ext cx="7396798"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Kenji Fukushima, and Kei Iida, Larkin-Ovchinnikov-Fulde-Ferrell state in two-color quark matter, Phys. Rev. D </a:t>
            </a:r>
            <a:r>
              <a:rPr b="1"/>
              <a:t>76</a:t>
            </a:r>
            <a:r>
              <a:t>, 054004 (2007).</a:t>
            </a:r>
          </a:p>
        </p:txBody>
      </p:sp>
      <p:sp>
        <p:nvSpPr>
          <p:cNvPr id="135" name="Lianyi He, Meng Jin, and Pengfei Zhuang, Phys. Rev. D 74, 036005 (2006)."/>
          <p:cNvSpPr txBox="1"/>
          <p:nvPr/>
        </p:nvSpPr>
        <p:spPr>
          <a:xfrm>
            <a:off x="369570" y="1916112"/>
            <a:ext cx="804449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Lianyi He, Meng Jin, and Pengfei Zhuang, Phys. Rev. D </a:t>
            </a:r>
            <a:r>
              <a:rPr b="1"/>
              <a:t>74</a:t>
            </a:r>
            <a:r>
              <a:t>, 036005 (2006).</a:t>
            </a:r>
          </a:p>
        </p:txBody>
      </p:sp>
      <p:pic>
        <p:nvPicPr>
          <p:cNvPr id="136" name="图像" descr="图像"/>
          <p:cNvPicPr>
            <a:picLocks noChangeAspect="1"/>
          </p:cNvPicPr>
          <p:nvPr/>
        </p:nvPicPr>
        <p:blipFill>
          <a:blip r:embed="rId4">
            <a:extLst/>
          </a:blip>
          <a:stretch>
            <a:fillRect/>
          </a:stretch>
        </p:blipFill>
        <p:spPr>
          <a:xfrm>
            <a:off x="261608" y="3429000"/>
            <a:ext cx="8620784" cy="30819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2"/>
                                        </p:tgtEl>
                                        <p:attrNameLst>
                                          <p:attrName>style.visibility</p:attrName>
                                        </p:attrNameLst>
                                      </p:cBhvr>
                                      <p:to>
                                        <p:strVal val="visible"/>
                                      </p:to>
                                    </p:set>
                                    <p:anim calcmode="lin" valueType="num">
                                      <p:cBhvr>
                                        <p:cTn id="7" dur="500" fill="hold"/>
                                        <p:tgtEl>
                                          <p:spTgt spid="132"/>
                                        </p:tgtEl>
                                        <p:attrNameLst>
                                          <p:attrName>ppt_x</p:attrName>
                                        </p:attrNameLst>
                                      </p:cBhvr>
                                      <p:tavLst>
                                        <p:tav tm="0">
                                          <p:val>
                                            <p:strVal val="#ppt_x"/>
                                          </p:val>
                                        </p:tav>
                                        <p:tav tm="100000">
                                          <p:val>
                                            <p:strVal val="#ppt_x"/>
                                          </p:val>
                                        </p:tav>
                                      </p:tavLst>
                                    </p:anim>
                                    <p:anim calcmode="lin" valueType="num">
                                      <p:cBhvr>
                                        <p:cTn id="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34"/>
                                        </p:tgtEl>
                                        <p:attrNameLst>
                                          <p:attrName>style.visibility</p:attrName>
                                        </p:attrNameLst>
                                      </p:cBhvr>
                                      <p:to>
                                        <p:strVal val="visible"/>
                                      </p:to>
                                    </p:set>
                                    <p:anim calcmode="lin" valueType="num">
                                      <p:cBhvr>
                                        <p:cTn id="13" dur="500" fill="hold"/>
                                        <p:tgtEl>
                                          <p:spTgt spid="134"/>
                                        </p:tgtEl>
                                        <p:attrNameLst>
                                          <p:attrName>ppt_x</p:attrName>
                                        </p:attrNameLst>
                                      </p:cBhvr>
                                      <p:tavLst>
                                        <p:tav tm="0">
                                          <p:val>
                                            <p:strVal val="#ppt_x"/>
                                          </p:val>
                                        </p:tav>
                                        <p:tav tm="100000">
                                          <p:val>
                                            <p:strVal val="#ppt_x"/>
                                          </p:val>
                                        </p:tav>
                                      </p:tavLst>
                                    </p:anim>
                                    <p:anim calcmode="lin" valueType="num">
                                      <p:cBhvr>
                                        <p:cTn id="14"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35"/>
                                        </p:tgtEl>
                                        <p:attrNameLst>
                                          <p:attrName>style.visibility</p:attrName>
                                        </p:attrNameLst>
                                      </p:cBhvr>
                                      <p:to>
                                        <p:strVal val="visible"/>
                                      </p:to>
                                    </p:set>
                                    <p:anim calcmode="lin" valueType="num">
                                      <p:cBhvr>
                                        <p:cTn id="19" dur="500" fill="hold"/>
                                        <p:tgtEl>
                                          <p:spTgt spid="135"/>
                                        </p:tgtEl>
                                        <p:attrNameLst>
                                          <p:attrName>ppt_x</p:attrName>
                                        </p:attrNameLst>
                                      </p:cBhvr>
                                      <p:tavLst>
                                        <p:tav tm="0">
                                          <p:val>
                                            <p:strVal val="#ppt_x"/>
                                          </p:val>
                                        </p:tav>
                                        <p:tav tm="100000">
                                          <p:val>
                                            <p:strVal val="#ppt_x"/>
                                          </p:val>
                                        </p:tav>
                                      </p:tavLst>
                                    </p:anim>
                                    <p:anim calcmode="lin" valueType="num">
                                      <p:cBhvr>
                                        <p:cTn id="2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31"/>
                                        </p:tgtEl>
                                        <p:attrNameLst>
                                          <p:attrName>style.visibility</p:attrName>
                                        </p:attrNameLst>
                                      </p:cBhvr>
                                      <p:to>
                                        <p:strVal val="visible"/>
                                      </p:to>
                                    </p:se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133"/>
                                        </p:tgtEl>
                                        <p:attrNameLst>
                                          <p:attrName>style.visibility</p:attrName>
                                        </p:attrNameLst>
                                      </p:cBhvr>
                                      <p:to>
                                        <p:strVal val="visible"/>
                                      </p:to>
                                    </p:set>
                                    <p:anim calcmode="lin" valueType="num">
                                      <p:cBhvr>
                                        <p:cTn id="31" dur="500" fill="hold"/>
                                        <p:tgtEl>
                                          <p:spTgt spid="133"/>
                                        </p:tgtEl>
                                        <p:attrNameLst>
                                          <p:attrName>ppt_x</p:attrName>
                                        </p:attrNameLst>
                                      </p:cBhvr>
                                      <p:tavLst>
                                        <p:tav tm="0">
                                          <p:val>
                                            <p:strVal val="#ppt_x"/>
                                          </p:val>
                                        </p:tav>
                                        <p:tav tm="100000">
                                          <p:val>
                                            <p:strVal val="#ppt_x"/>
                                          </p:val>
                                        </p:tav>
                                      </p:tavLst>
                                    </p:anim>
                                    <p:anim calcmode="lin" valueType="num">
                                      <p:cBhvr>
                                        <p:cTn id="3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136"/>
                                        </p:tgtEl>
                                        <p:attrNameLst>
                                          <p:attrName>style.visibility</p:attrName>
                                        </p:attrNameLst>
                                      </p:cBhvr>
                                      <p:to>
                                        <p:strVal val="visible"/>
                                      </p:to>
                                    </p:set>
                                    <p:anim calcmode="lin" valueType="num">
                                      <p:cBhvr>
                                        <p:cTn id="37" dur="750" fill="hold"/>
                                        <p:tgtEl>
                                          <p:spTgt spid="136"/>
                                        </p:tgtEl>
                                        <p:attrNameLst>
                                          <p:attrName>ppt_w</p:attrName>
                                        </p:attrNameLst>
                                      </p:cBhvr>
                                      <p:tavLst>
                                        <p:tav tm="0">
                                          <p:val>
                                            <p:fltVal val="0"/>
                                          </p:val>
                                        </p:tav>
                                        <p:tav tm="100000">
                                          <p:val>
                                            <p:strVal val="#ppt_w"/>
                                          </p:val>
                                        </p:tav>
                                      </p:tavLst>
                                    </p:anim>
                                    <p:anim calcmode="lin" valueType="num">
                                      <p:cBhvr>
                                        <p:cTn id="38" dur="750" fill="hold"/>
                                        <p:tgtEl>
                                          <p:spTgt spid="1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4" animBg="1" advAuto="0"/>
      <p:bldP spid="132" grpId="1" animBg="1" advAuto="0"/>
      <p:bldP spid="133" grpId="5" animBg="1" advAuto="0"/>
      <p:bldP spid="134" grpId="2" animBg="1" advAuto="0"/>
      <p:bldP spid="135" grpId="3" animBg="1" advAuto="0"/>
      <p:bldP spid="136"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a:p>
        </p:txBody>
      </p:sp>
      <p:sp>
        <p:nvSpPr>
          <p:cNvPr id="139" name="The T − μ phase diagrams for GD = 0.7GS and GD = 1.2GS at δμ = 0"/>
          <p:cNvSpPr txBox="1"/>
          <p:nvPr/>
        </p:nvSpPr>
        <p:spPr>
          <a:xfrm>
            <a:off x="656907" y="4652962"/>
            <a:ext cx="742219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T − μ phase diagrams for GD = 0.7GS and GD = 1.2GS at δμ = 0</a:t>
            </a:r>
          </a:p>
        </p:txBody>
      </p:sp>
      <p:sp>
        <p:nvSpPr>
          <p:cNvPr id="140" name="The T − μ phase diagram"/>
          <p:cNvSpPr txBox="1"/>
          <p:nvPr/>
        </p:nvSpPr>
        <p:spPr>
          <a:xfrm>
            <a:off x="1306194" y="549275"/>
            <a:ext cx="5313999" cy="48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atin typeface="Times New Roman"/>
                <a:ea typeface="Times New Roman"/>
                <a:cs typeface="Times New Roman"/>
                <a:sym typeface="Times New Roman"/>
              </a:defRPr>
            </a:lvl1pPr>
          </a:lstStyle>
          <a:p>
            <a:r>
              <a:t>The T − μ phase diagram</a:t>
            </a:r>
          </a:p>
        </p:txBody>
      </p:sp>
      <p:pic>
        <p:nvPicPr>
          <p:cNvPr id="141" name="image.png" descr="image.png"/>
          <p:cNvPicPr>
            <a:picLocks noChangeAspect="1"/>
          </p:cNvPicPr>
          <p:nvPr/>
        </p:nvPicPr>
        <p:blipFill>
          <a:blip r:embed="rId2">
            <a:extLst/>
          </a:blip>
          <a:stretch>
            <a:fillRect/>
          </a:stretch>
        </p:blipFill>
        <p:spPr>
          <a:xfrm>
            <a:off x="684212" y="1212850"/>
            <a:ext cx="3819526" cy="3170238"/>
          </a:xfrm>
          <a:prstGeom prst="rect">
            <a:avLst/>
          </a:prstGeom>
          <a:ln w="12700">
            <a:miter lim="400000"/>
          </a:ln>
        </p:spPr>
      </p:pic>
      <p:pic>
        <p:nvPicPr>
          <p:cNvPr id="142" name="image.png" descr="image.png"/>
          <p:cNvPicPr>
            <a:picLocks noChangeAspect="1"/>
          </p:cNvPicPr>
          <p:nvPr/>
        </p:nvPicPr>
        <p:blipFill>
          <a:blip r:embed="rId3">
            <a:extLst/>
          </a:blip>
          <a:stretch>
            <a:fillRect/>
          </a:stretch>
        </p:blipFill>
        <p:spPr>
          <a:xfrm>
            <a:off x="4716462" y="1196975"/>
            <a:ext cx="3840163" cy="3181350"/>
          </a:xfrm>
          <a:prstGeom prst="rect">
            <a:avLst/>
          </a:prstGeom>
          <a:ln w="12700">
            <a:miter lim="400000"/>
          </a:ln>
        </p:spPr>
      </p:pic>
      <p:pic>
        <p:nvPicPr>
          <p:cNvPr id="143" name="USZ87I0AXBD9CEY1KFGKF6R.png" descr="USZ87I0AXBD9CEY1KFGKF6R.png"/>
          <p:cNvPicPr>
            <a:picLocks noChangeAspect="1"/>
          </p:cNvPicPr>
          <p:nvPr/>
        </p:nvPicPr>
        <p:blipFill>
          <a:blip r:embed="rId4">
            <a:extLst/>
          </a:blip>
          <a:stretch>
            <a:fillRect/>
          </a:stretch>
        </p:blipFill>
        <p:spPr>
          <a:xfrm>
            <a:off x="5508625" y="188912"/>
            <a:ext cx="2133600" cy="866776"/>
          </a:xfrm>
          <a:prstGeom prst="rect">
            <a:avLst/>
          </a:prstGeom>
          <a:ln w="12700">
            <a:miter lim="400000"/>
          </a:ln>
        </p:spPr>
      </p:pic>
      <p:sp>
        <p:nvSpPr>
          <p:cNvPr id="144" name="The solid lines denote the first order phase transitions and the dashed lines denote the second order phase transitions."/>
          <p:cNvSpPr txBox="1"/>
          <p:nvPr/>
        </p:nvSpPr>
        <p:spPr>
          <a:xfrm>
            <a:off x="945832" y="5445125"/>
            <a:ext cx="7325361"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solid lines denote the first order phase transitions and the dashed lines denote the second order phase transitions.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500" fill="hold"/>
                                        <p:tgtEl>
                                          <p:spTgt spid="140"/>
                                        </p:tgtEl>
                                        <p:attrNameLst>
                                          <p:attrName>ppt_x</p:attrName>
                                        </p:attrNameLst>
                                      </p:cBhvr>
                                      <p:tavLst>
                                        <p:tav tm="0">
                                          <p:val>
                                            <p:strVal val="#ppt_x"/>
                                          </p:val>
                                        </p:tav>
                                        <p:tav tm="100000">
                                          <p:val>
                                            <p:strVal val="#ppt_x"/>
                                          </p:val>
                                        </p:tav>
                                      </p:tavLst>
                                    </p:anim>
                                    <p:anim calcmode="lin" valueType="num">
                                      <p:cBhvr>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43"/>
                                        </p:tgtEl>
                                        <p:attrNameLst>
                                          <p:attrName>style.visibility</p:attrName>
                                        </p:attrNameLst>
                                      </p:cBhvr>
                                      <p:to>
                                        <p:strVal val="visible"/>
                                      </p:to>
                                    </p:set>
                                    <p:anim calcmode="lin" valueType="num">
                                      <p:cBhvr>
                                        <p:cTn id="13" dur="500" fill="hold"/>
                                        <p:tgtEl>
                                          <p:spTgt spid="143"/>
                                        </p:tgtEl>
                                        <p:attrNameLst>
                                          <p:attrName>ppt_x</p:attrName>
                                        </p:attrNameLst>
                                      </p:cBhvr>
                                      <p:tavLst>
                                        <p:tav tm="0">
                                          <p:val>
                                            <p:strVal val="#ppt_x"/>
                                          </p:val>
                                        </p:tav>
                                        <p:tav tm="100000">
                                          <p:val>
                                            <p:strVal val="#ppt_x"/>
                                          </p:val>
                                        </p:tav>
                                      </p:tavLst>
                                    </p:anim>
                                    <p:anim calcmode="lin" valueType="num">
                                      <p:cBhvr>
                                        <p:cTn id="1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41"/>
                                        </p:tgtEl>
                                        <p:attrNameLst>
                                          <p:attrName>style.visibility</p:attrName>
                                        </p:attrNameLst>
                                      </p:cBhvr>
                                      <p:to>
                                        <p:strVal val="visible"/>
                                      </p:to>
                                    </p:set>
                                    <p:anim calcmode="lin" valueType="num">
                                      <p:cBhvr>
                                        <p:cTn id="19" dur="500" fill="hold"/>
                                        <p:tgtEl>
                                          <p:spTgt spid="141"/>
                                        </p:tgtEl>
                                        <p:attrNameLst>
                                          <p:attrName>ppt_x</p:attrName>
                                        </p:attrNameLst>
                                      </p:cBhvr>
                                      <p:tavLst>
                                        <p:tav tm="0">
                                          <p:val>
                                            <p:strVal val="#ppt_x"/>
                                          </p:val>
                                        </p:tav>
                                        <p:tav tm="100000">
                                          <p:val>
                                            <p:strVal val="#ppt_x"/>
                                          </p:val>
                                        </p:tav>
                                      </p:tavLst>
                                    </p:anim>
                                    <p:anim calcmode="lin" valueType="num">
                                      <p:cBhvr>
                                        <p:cTn id="20"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42"/>
                                        </p:tgtEl>
                                        <p:attrNameLst>
                                          <p:attrName>style.visibility</p:attrName>
                                        </p:attrNameLst>
                                      </p:cBhvr>
                                      <p:to>
                                        <p:strVal val="visible"/>
                                      </p:to>
                                    </p:set>
                                    <p:anim calcmode="lin" valueType="num">
                                      <p:cBhvr>
                                        <p:cTn id="25" dur="500" fill="hold"/>
                                        <p:tgtEl>
                                          <p:spTgt spid="142"/>
                                        </p:tgtEl>
                                        <p:attrNameLst>
                                          <p:attrName>ppt_x</p:attrName>
                                        </p:attrNameLst>
                                      </p:cBhvr>
                                      <p:tavLst>
                                        <p:tav tm="0">
                                          <p:val>
                                            <p:strVal val="#ppt_x"/>
                                          </p:val>
                                        </p:tav>
                                        <p:tav tm="100000">
                                          <p:val>
                                            <p:strVal val="#ppt_x"/>
                                          </p:val>
                                        </p:tav>
                                      </p:tavLst>
                                    </p:anim>
                                    <p:anim calcmode="lin" valueType="num">
                                      <p:cBhvr>
                                        <p:cTn id="2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139"/>
                                        </p:tgtEl>
                                        <p:attrNameLst>
                                          <p:attrName>style.visibility</p:attrName>
                                        </p:attrNameLst>
                                      </p:cBhvr>
                                      <p:to>
                                        <p:strVal val="visible"/>
                                      </p:to>
                                    </p:set>
                                    <p:anim calcmode="lin" valueType="num">
                                      <p:cBhvr>
                                        <p:cTn id="31" dur="500" fill="hold"/>
                                        <p:tgtEl>
                                          <p:spTgt spid="139"/>
                                        </p:tgtEl>
                                        <p:attrNameLst>
                                          <p:attrName>ppt_x</p:attrName>
                                        </p:attrNameLst>
                                      </p:cBhvr>
                                      <p:tavLst>
                                        <p:tav tm="0">
                                          <p:val>
                                            <p:strVal val="#ppt_x"/>
                                          </p:val>
                                        </p:tav>
                                        <p:tav tm="100000">
                                          <p:val>
                                            <p:strVal val="#ppt_x"/>
                                          </p:val>
                                        </p:tav>
                                      </p:tavLst>
                                    </p:anim>
                                    <p:anim calcmode="lin" valueType="num">
                                      <p:cBhvr>
                                        <p:cTn id="32"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6" nodeType="clickEffect">
                                  <p:stCondLst>
                                    <p:cond delay="0"/>
                                  </p:stCondLst>
                                  <p:iterate>
                                    <p:tmAbs val="0"/>
                                  </p:iterate>
                                  <p:childTnLst>
                                    <p:set>
                                      <p:cBhvr>
                                        <p:cTn id="36" fill="hold"/>
                                        <p:tgtEl>
                                          <p:spTgt spid="144"/>
                                        </p:tgtEl>
                                        <p:attrNameLst>
                                          <p:attrName>style.visibility</p:attrName>
                                        </p:attrNameLst>
                                      </p:cBhvr>
                                      <p:to>
                                        <p:strVal val="visible"/>
                                      </p:to>
                                    </p:set>
                                    <p:anim calcmode="lin" valueType="num">
                                      <p:cBhvr>
                                        <p:cTn id="37" dur="500" fill="hold"/>
                                        <p:tgtEl>
                                          <p:spTgt spid="144"/>
                                        </p:tgtEl>
                                        <p:attrNameLst>
                                          <p:attrName>ppt_x</p:attrName>
                                        </p:attrNameLst>
                                      </p:cBhvr>
                                      <p:tavLst>
                                        <p:tav tm="0">
                                          <p:val>
                                            <p:strVal val="#ppt_x"/>
                                          </p:val>
                                        </p:tav>
                                        <p:tav tm="100000">
                                          <p:val>
                                            <p:strVal val="#ppt_x"/>
                                          </p:val>
                                        </p:tav>
                                      </p:tavLst>
                                    </p:anim>
                                    <p:anim calcmode="lin" valueType="num">
                                      <p:cBhvr>
                                        <p:cTn id="3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5" animBg="1" advAuto="0"/>
      <p:bldP spid="140" grpId="1" animBg="1" advAuto="0"/>
      <p:bldP spid="141" grpId="3" animBg="1" advAuto="0"/>
      <p:bldP spid="142" grpId="4" animBg="1" advAuto="0"/>
      <p:bldP spid="143" grpId="2" animBg="1" advAuto="0"/>
      <p:bldP spid="144" grpId="6"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a:p>
        </p:txBody>
      </p:sp>
      <p:sp>
        <p:nvSpPr>
          <p:cNvPr id="147" name="The order parameters as function of μ for GD = 1.2GS at δμ = 0 and q′= 0."/>
          <p:cNvSpPr txBox="1"/>
          <p:nvPr/>
        </p:nvSpPr>
        <p:spPr>
          <a:xfrm>
            <a:off x="441007" y="5373687"/>
            <a:ext cx="8274686"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order parameters as function of μ for G</a:t>
            </a:r>
            <a:r>
              <a:rPr baseline="-25000"/>
              <a:t>D</a:t>
            </a:r>
            <a:r>
              <a:t> = 1.2GS at δμ = 0 and q′= 0.</a:t>
            </a:r>
          </a:p>
        </p:txBody>
      </p:sp>
      <p:pic>
        <p:nvPicPr>
          <p:cNvPr id="148" name="{V7QRNZ_RL}FY`YXH)_I@3O" descr="{V7QRNZ_RL}FY`YXH)_I@3O"/>
          <p:cNvPicPr>
            <a:picLocks noChangeAspect="1"/>
          </p:cNvPicPr>
          <p:nvPr/>
        </p:nvPicPr>
        <p:blipFill>
          <a:blip r:embed="rId2">
            <a:extLst/>
          </a:blip>
          <a:stretch>
            <a:fillRect/>
          </a:stretch>
        </p:blipFill>
        <p:spPr>
          <a:xfrm>
            <a:off x="611187" y="476250"/>
            <a:ext cx="5684838" cy="4586288"/>
          </a:xfrm>
          <a:prstGeom prst="rect">
            <a:avLst/>
          </a:prstGeom>
          <a:ln w="12700">
            <a:miter lim="400000"/>
          </a:ln>
        </p:spPr>
      </p:pic>
      <p:pic>
        <p:nvPicPr>
          <p:cNvPr id="149" name="image.png" descr="image.png"/>
          <p:cNvPicPr>
            <a:picLocks noChangeAspect="1"/>
          </p:cNvPicPr>
          <p:nvPr/>
        </p:nvPicPr>
        <p:blipFill>
          <a:blip r:embed="rId3" cstate="print">
            <a:extLst/>
          </a:blip>
          <a:stretch>
            <a:fillRect/>
          </a:stretch>
        </p:blipFill>
        <p:spPr>
          <a:xfrm>
            <a:off x="6156325" y="933450"/>
            <a:ext cx="2808288" cy="23256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9"/>
                                        </p:tgtEl>
                                        <p:attrNameLst>
                                          <p:attrName>style.visibility</p:attrName>
                                        </p:attrNameLst>
                                      </p:cBhvr>
                                      <p:to>
                                        <p:strVal val="visible"/>
                                      </p:to>
                                    </p:set>
                                    <p:anim calcmode="lin" valueType="num">
                                      <p:cBhvr>
                                        <p:cTn id="7" dur="500" fill="hold"/>
                                        <p:tgtEl>
                                          <p:spTgt spid="149"/>
                                        </p:tgtEl>
                                        <p:attrNameLst>
                                          <p:attrName>ppt_x</p:attrName>
                                        </p:attrNameLst>
                                      </p:cBhvr>
                                      <p:tavLst>
                                        <p:tav tm="0">
                                          <p:val>
                                            <p:strVal val="#ppt_x"/>
                                          </p:val>
                                        </p:tav>
                                        <p:tav tm="100000">
                                          <p:val>
                                            <p:strVal val="#ppt_x"/>
                                          </p:val>
                                        </p:tav>
                                      </p:tavLst>
                                    </p:anim>
                                    <p:anim calcmode="lin" valueType="num">
                                      <p:cBhvr>
                                        <p:cTn id="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48"/>
                                        </p:tgtEl>
                                        <p:attrNameLst>
                                          <p:attrName>style.visibility</p:attrName>
                                        </p:attrNameLst>
                                      </p:cBhvr>
                                      <p:to>
                                        <p:strVal val="visible"/>
                                      </p:to>
                                    </p:set>
                                    <p:anim calcmode="lin" valueType="num">
                                      <p:cBhvr>
                                        <p:cTn id="13" dur="500" fill="hold"/>
                                        <p:tgtEl>
                                          <p:spTgt spid="148"/>
                                        </p:tgtEl>
                                        <p:attrNameLst>
                                          <p:attrName>ppt_x</p:attrName>
                                        </p:attrNameLst>
                                      </p:cBhvr>
                                      <p:tavLst>
                                        <p:tav tm="0">
                                          <p:val>
                                            <p:strVal val="#ppt_x"/>
                                          </p:val>
                                        </p:tav>
                                        <p:tav tm="100000">
                                          <p:val>
                                            <p:strVal val="#ppt_x"/>
                                          </p:val>
                                        </p:tav>
                                      </p:tavLst>
                                    </p:anim>
                                    <p:anim calcmode="lin" valueType="num">
                                      <p:cBhvr>
                                        <p:cTn id="14"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47"/>
                                        </p:tgtEl>
                                        <p:attrNameLst>
                                          <p:attrName>style.visibility</p:attrName>
                                        </p:attrNameLst>
                                      </p:cBhvr>
                                      <p:to>
                                        <p:strVal val="visible"/>
                                      </p:to>
                                    </p:set>
                                    <p:anim calcmode="lin" valueType="num">
                                      <p:cBhvr>
                                        <p:cTn id="19" dur="500" fill="hold"/>
                                        <p:tgtEl>
                                          <p:spTgt spid="147"/>
                                        </p:tgtEl>
                                        <p:attrNameLst>
                                          <p:attrName>ppt_x</p:attrName>
                                        </p:attrNameLst>
                                      </p:cBhvr>
                                      <p:tavLst>
                                        <p:tav tm="0">
                                          <p:val>
                                            <p:strVal val="#ppt_x"/>
                                          </p:val>
                                        </p:tav>
                                        <p:tav tm="100000">
                                          <p:val>
                                            <p:strVal val="#ppt_x"/>
                                          </p:val>
                                        </p:tav>
                                      </p:tavLst>
                                    </p:anim>
                                    <p:anim calcmode="lin" valueType="num">
                                      <p:cBhvr>
                                        <p:cTn id="20"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3" animBg="1" advAuto="0"/>
      <p:bldP spid="148" grpId="2" animBg="1" advAuto="0"/>
      <p:bldP spid="149"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a:p>
        </p:txBody>
      </p:sp>
      <p:sp>
        <p:nvSpPr>
          <p:cNvPr id="152" name="The T − μ phase diagram for GD = 1.2GS at δμ = 0.05GeV and δμ = 0.1GeV. HC region becomes narrower with increasing δμ."/>
          <p:cNvSpPr txBox="1"/>
          <p:nvPr/>
        </p:nvSpPr>
        <p:spPr>
          <a:xfrm>
            <a:off x="372745" y="4437062"/>
            <a:ext cx="8401685" cy="66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T − μ phase diagram for G</a:t>
            </a:r>
            <a:r>
              <a:rPr baseline="-25000"/>
              <a:t>D</a:t>
            </a:r>
            <a:r>
              <a:t> = 1.2G</a:t>
            </a:r>
            <a:r>
              <a:rPr baseline="-25000"/>
              <a:t>S</a:t>
            </a:r>
            <a:r>
              <a:t> at δμ = 0.05GeV and δμ = 0.1GeV. HC region becomes narrower with increasing δμ.</a:t>
            </a:r>
          </a:p>
        </p:txBody>
      </p:sp>
      <p:pic>
        <p:nvPicPr>
          <p:cNvPr id="153" name="MA1ZGR]UQ4(`Z~4J`87@]4I" descr="MA1ZGR]UQ4(`Z~4J`87@]4I"/>
          <p:cNvPicPr>
            <a:picLocks noChangeAspect="1"/>
          </p:cNvPicPr>
          <p:nvPr/>
        </p:nvPicPr>
        <p:blipFill>
          <a:blip r:embed="rId2">
            <a:extLst/>
          </a:blip>
          <a:stretch>
            <a:fillRect/>
          </a:stretch>
        </p:blipFill>
        <p:spPr>
          <a:xfrm>
            <a:off x="250825" y="476250"/>
            <a:ext cx="4594225" cy="3652838"/>
          </a:xfrm>
          <a:prstGeom prst="rect">
            <a:avLst/>
          </a:prstGeom>
          <a:ln w="12700">
            <a:miter lim="400000"/>
          </a:ln>
        </p:spPr>
      </p:pic>
      <p:pic>
        <p:nvPicPr>
          <p:cNvPr id="154" name="BIEPU]1)722`(LF]RH5YODN" descr="BIEPU]1)722`(LF]RH5YODN"/>
          <p:cNvPicPr>
            <a:picLocks noChangeAspect="1"/>
          </p:cNvPicPr>
          <p:nvPr/>
        </p:nvPicPr>
        <p:blipFill>
          <a:blip r:embed="rId3">
            <a:extLst/>
          </a:blip>
          <a:stretch>
            <a:fillRect/>
          </a:stretch>
        </p:blipFill>
        <p:spPr>
          <a:xfrm>
            <a:off x="4857750" y="620712"/>
            <a:ext cx="4167188" cy="342741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500" fill="hold"/>
                                        <p:tgtEl>
                                          <p:spTgt spid="153"/>
                                        </p:tgtEl>
                                        <p:attrNameLst>
                                          <p:attrName>ppt_x</p:attrName>
                                        </p:attrNameLst>
                                      </p:cBhvr>
                                      <p:tavLst>
                                        <p:tav tm="0">
                                          <p:val>
                                            <p:strVal val="#ppt_x"/>
                                          </p:val>
                                        </p:tav>
                                        <p:tav tm="100000">
                                          <p:val>
                                            <p:strVal val="#ppt_x"/>
                                          </p:val>
                                        </p:tav>
                                      </p:tavLst>
                                    </p:anim>
                                    <p:anim calcmode="lin" valueType="num">
                                      <p:cBhvr>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54"/>
                                        </p:tgtEl>
                                        <p:attrNameLst>
                                          <p:attrName>style.visibility</p:attrName>
                                        </p:attrNameLst>
                                      </p:cBhvr>
                                      <p:to>
                                        <p:strVal val="visible"/>
                                      </p:to>
                                    </p:set>
                                    <p:anim calcmode="lin" valueType="num">
                                      <p:cBhvr>
                                        <p:cTn id="13" dur="500" fill="hold"/>
                                        <p:tgtEl>
                                          <p:spTgt spid="154"/>
                                        </p:tgtEl>
                                        <p:attrNameLst>
                                          <p:attrName>ppt_x</p:attrName>
                                        </p:attrNameLst>
                                      </p:cBhvr>
                                      <p:tavLst>
                                        <p:tav tm="0">
                                          <p:val>
                                            <p:strVal val="#ppt_x"/>
                                          </p:val>
                                        </p:tav>
                                        <p:tav tm="100000">
                                          <p:val>
                                            <p:strVal val="#ppt_x"/>
                                          </p:val>
                                        </p:tav>
                                      </p:tavLst>
                                    </p:anim>
                                    <p:anim calcmode="lin" valueType="num">
                                      <p:cBhvr>
                                        <p:cTn id="1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52"/>
                                        </p:tgtEl>
                                        <p:attrNameLst>
                                          <p:attrName>style.visibility</p:attrName>
                                        </p:attrNameLst>
                                      </p:cBhvr>
                                      <p:to>
                                        <p:strVal val="visible"/>
                                      </p:to>
                                    </p:set>
                                    <p:anim calcmode="lin" valueType="num">
                                      <p:cBhvr>
                                        <p:cTn id="19" dur="500" fill="hold"/>
                                        <p:tgtEl>
                                          <p:spTgt spid="152"/>
                                        </p:tgtEl>
                                        <p:attrNameLst>
                                          <p:attrName>ppt_x</p:attrName>
                                        </p:attrNameLst>
                                      </p:cBhvr>
                                      <p:tavLst>
                                        <p:tav tm="0">
                                          <p:val>
                                            <p:strVal val="#ppt_x"/>
                                          </p:val>
                                        </p:tav>
                                        <p:tav tm="100000">
                                          <p:val>
                                            <p:strVal val="#ppt_x"/>
                                          </p:val>
                                        </p:tav>
                                      </p:tavLst>
                                    </p:anim>
                                    <p:anim calcmode="lin" valueType="num">
                                      <p:cBhvr>
                                        <p:cTn id="20"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3" animBg="1" advAuto="0"/>
      <p:bldP spid="153" grpId="1" animBg="1" advAuto="0"/>
      <p:bldP spid="154"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a:p>
        </p:txBody>
      </p:sp>
      <p:sp>
        <p:nvSpPr>
          <p:cNvPr id="157" name="The μ − δμ phase diagram"/>
          <p:cNvSpPr txBox="1"/>
          <p:nvPr/>
        </p:nvSpPr>
        <p:spPr>
          <a:xfrm>
            <a:off x="945832" y="547687"/>
            <a:ext cx="4480561"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The μ − δμ phase diagram</a:t>
            </a:r>
          </a:p>
        </p:txBody>
      </p:sp>
      <p:sp>
        <p:nvSpPr>
          <p:cNvPr id="158" name="The GD = 0.6GS."/>
          <p:cNvSpPr txBox="1"/>
          <p:nvPr/>
        </p:nvSpPr>
        <p:spPr>
          <a:xfrm>
            <a:off x="2601594" y="5229225"/>
            <a:ext cx="4480562"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G</a:t>
            </a:r>
            <a:r>
              <a:rPr baseline="-25000"/>
              <a:t>D</a:t>
            </a:r>
            <a:r>
              <a:t> = 0.6G</a:t>
            </a:r>
            <a:r>
              <a:rPr baseline="-25000"/>
              <a:t>S</a:t>
            </a:r>
            <a:r>
              <a:t>.</a:t>
            </a:r>
          </a:p>
        </p:txBody>
      </p:sp>
      <p:pic>
        <p:nvPicPr>
          <p:cNvPr id="1026" name="Picture 2"/>
          <p:cNvPicPr>
            <a:picLocks noChangeAspect="1" noChangeArrowheads="1"/>
          </p:cNvPicPr>
          <p:nvPr/>
        </p:nvPicPr>
        <p:blipFill>
          <a:blip r:embed="rId2"/>
          <a:srcRect/>
          <a:stretch>
            <a:fillRect/>
          </a:stretch>
        </p:blipFill>
        <p:spPr bwMode="auto">
          <a:xfrm>
            <a:off x="500034" y="1285860"/>
            <a:ext cx="3826181" cy="3200404"/>
          </a:xfrm>
          <a:prstGeom prst="rect">
            <a:avLst/>
          </a:prstGeom>
          <a:noFill/>
          <a:ln w="9525">
            <a:noFill/>
            <a:miter lim="800000"/>
            <a:headEnd/>
            <a:tailEnd/>
          </a:ln>
          <a:effectLst/>
        </p:spPr>
      </p:pic>
      <p:pic>
        <p:nvPicPr>
          <p:cNvPr id="1027" name="Picture 3" descr="C:\Documents and Settings\Administrator\Application Data\Tencent\Users\2801010309\QQ\WinTemp\RichOle\3CV9~%~[UJD(`C76{@T[`]1.png"/>
          <p:cNvPicPr>
            <a:picLocks noChangeAspect="1" noChangeArrowheads="1"/>
          </p:cNvPicPr>
          <p:nvPr/>
        </p:nvPicPr>
        <p:blipFill>
          <a:blip r:embed="rId3"/>
          <a:srcRect/>
          <a:stretch>
            <a:fillRect/>
          </a:stretch>
        </p:blipFill>
        <p:spPr bwMode="auto">
          <a:xfrm>
            <a:off x="4357686" y="785794"/>
            <a:ext cx="4492599" cy="3714776"/>
          </a:xfrm>
          <a:prstGeom prst="rect">
            <a:avLst/>
          </a:prstGeom>
          <a:noFill/>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ppt_x</p:attrName>
                                        </p:attrNameLst>
                                      </p:cBhvr>
                                      <p:tavLst>
                                        <p:tav tm="0">
                                          <p:val>
                                            <p:strVal val="#ppt_x"/>
                                          </p:val>
                                        </p:tav>
                                        <p:tav tm="100000">
                                          <p:val>
                                            <p:strVal val="#ppt_x"/>
                                          </p:val>
                                        </p:tav>
                                      </p:tavLst>
                                    </p:anim>
                                    <p:anim calcmode="lin" valueType="num">
                                      <p:cBhvr>
                                        <p:cTn id="8"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4" nodeType="clickEffect">
                                  <p:stCondLst>
                                    <p:cond delay="0"/>
                                  </p:stCondLst>
                                  <p:iterate>
                                    <p:tmAbs val="0"/>
                                  </p:iterate>
                                  <p:childTnLst>
                                    <p:set>
                                      <p:cBhvr>
                                        <p:cTn id="12" fill="hold"/>
                                        <p:tgtEl>
                                          <p:spTgt spid="158"/>
                                        </p:tgtEl>
                                        <p:attrNameLst>
                                          <p:attrName>style.visibility</p:attrName>
                                        </p:attrNameLst>
                                      </p:cBhvr>
                                      <p:to>
                                        <p:strVal val="visible"/>
                                      </p:to>
                                    </p:set>
                                    <p:anim calcmode="lin" valueType="num">
                                      <p:cBhvr>
                                        <p:cTn id="13" dur="500" fill="hold"/>
                                        <p:tgtEl>
                                          <p:spTgt spid="158"/>
                                        </p:tgtEl>
                                        <p:attrNameLst>
                                          <p:attrName>ppt_x</p:attrName>
                                        </p:attrNameLst>
                                      </p:cBhvr>
                                      <p:tavLst>
                                        <p:tav tm="0">
                                          <p:val>
                                            <p:strVal val="#ppt_x"/>
                                          </p:val>
                                        </p:tav>
                                        <p:tav tm="100000">
                                          <p:val>
                                            <p:strVal val="#ppt_x"/>
                                          </p:val>
                                        </p:tav>
                                      </p:tavLst>
                                    </p:anim>
                                    <p:anim calcmode="lin" valueType="num">
                                      <p:cBhvr>
                                        <p:cTn id="14"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P spid="158"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a:p>
        </p:txBody>
      </p:sp>
      <p:sp>
        <p:nvSpPr>
          <p:cNvPr id="163" name="The transition between SNCh and 2SC phase is first order"/>
          <p:cNvSpPr txBox="1"/>
          <p:nvPr/>
        </p:nvSpPr>
        <p:spPr>
          <a:xfrm>
            <a:off x="1593532" y="468312"/>
            <a:ext cx="622839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transition between SNCh and 2SC phase is first order</a:t>
            </a:r>
          </a:p>
        </p:txBody>
      </p:sp>
      <p:pic>
        <p:nvPicPr>
          <p:cNvPr id="164" name="GL%HDRD7F(PMD[A}1P{O{AK" descr="GL%HDRD7F(PMD[A}1P{O{AK"/>
          <p:cNvPicPr>
            <a:picLocks noChangeAspect="1"/>
          </p:cNvPicPr>
          <p:nvPr/>
        </p:nvPicPr>
        <p:blipFill>
          <a:blip r:embed="rId2">
            <a:extLst/>
          </a:blip>
          <a:stretch>
            <a:fillRect/>
          </a:stretch>
        </p:blipFill>
        <p:spPr>
          <a:xfrm>
            <a:off x="179387" y="981075"/>
            <a:ext cx="4362451" cy="3486150"/>
          </a:xfrm>
          <a:prstGeom prst="rect">
            <a:avLst/>
          </a:prstGeom>
          <a:ln w="12700">
            <a:miter lim="400000"/>
          </a:ln>
        </p:spPr>
      </p:pic>
      <p:pic>
        <p:nvPicPr>
          <p:cNvPr id="165" name="Q`%9C}Z7$WHS0`Y}RELB4SO" descr="Q`%9C}Z7$WHS0`Y}RELB4SO"/>
          <p:cNvPicPr>
            <a:picLocks noChangeAspect="1"/>
          </p:cNvPicPr>
          <p:nvPr/>
        </p:nvPicPr>
        <p:blipFill>
          <a:blip r:embed="rId3">
            <a:extLst/>
          </a:blip>
          <a:stretch>
            <a:fillRect/>
          </a:stretch>
        </p:blipFill>
        <p:spPr>
          <a:xfrm>
            <a:off x="4541837" y="985837"/>
            <a:ext cx="4329113" cy="3481388"/>
          </a:xfrm>
          <a:prstGeom prst="rect">
            <a:avLst/>
          </a:prstGeom>
          <a:ln w="12700">
            <a:miter lim="400000"/>
          </a:ln>
        </p:spPr>
      </p:pic>
      <p:pic>
        <p:nvPicPr>
          <p:cNvPr id="7" name="Picture 2"/>
          <p:cNvPicPr>
            <a:picLocks noChangeAspect="1" noChangeArrowheads="1"/>
          </p:cNvPicPr>
          <p:nvPr/>
        </p:nvPicPr>
        <p:blipFill>
          <a:blip r:embed="rId4"/>
          <a:srcRect/>
          <a:stretch>
            <a:fillRect/>
          </a:stretch>
        </p:blipFill>
        <p:spPr bwMode="auto">
          <a:xfrm>
            <a:off x="785786" y="4572008"/>
            <a:ext cx="2500330" cy="2091398"/>
          </a:xfrm>
          <a:prstGeom prst="rect">
            <a:avLst/>
          </a:prstGeom>
          <a:noFill/>
          <a:ln w="9525">
            <a:noFill/>
            <a:miter lim="800000"/>
            <a:headEnd/>
            <a:tailEnd/>
          </a:ln>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4"/>
                                        </p:tgtEl>
                                        <p:attrNameLst>
                                          <p:attrName>style.visibility</p:attrName>
                                        </p:attrNameLst>
                                      </p:cBhvr>
                                      <p:to>
                                        <p:strVal val="visible"/>
                                      </p:to>
                                    </p:set>
                                    <p:anim calcmode="lin" valueType="num">
                                      <p:cBhvr>
                                        <p:cTn id="7" dur="500" fill="hold"/>
                                        <p:tgtEl>
                                          <p:spTgt spid="164"/>
                                        </p:tgtEl>
                                        <p:attrNameLst>
                                          <p:attrName>ppt_x</p:attrName>
                                        </p:attrNameLst>
                                      </p:cBhvr>
                                      <p:tavLst>
                                        <p:tav tm="0">
                                          <p:val>
                                            <p:strVal val="#ppt_x"/>
                                          </p:val>
                                        </p:tav>
                                        <p:tav tm="100000">
                                          <p:val>
                                            <p:strVal val="#ppt_x"/>
                                          </p:val>
                                        </p:tav>
                                      </p:tavLst>
                                    </p:anim>
                                    <p:anim calcmode="lin" valueType="num">
                                      <p:cBhvr>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65"/>
                                        </p:tgtEl>
                                        <p:attrNameLst>
                                          <p:attrName>style.visibility</p:attrName>
                                        </p:attrNameLst>
                                      </p:cBhvr>
                                      <p:to>
                                        <p:strVal val="visible"/>
                                      </p:to>
                                    </p:set>
                                    <p:anim calcmode="lin" valueType="num">
                                      <p:cBhvr>
                                        <p:cTn id="13" dur="500" fill="hold"/>
                                        <p:tgtEl>
                                          <p:spTgt spid="165"/>
                                        </p:tgtEl>
                                        <p:attrNameLst>
                                          <p:attrName>ppt_x</p:attrName>
                                        </p:attrNameLst>
                                      </p:cBhvr>
                                      <p:tavLst>
                                        <p:tav tm="0">
                                          <p:val>
                                            <p:strVal val="#ppt_x"/>
                                          </p:val>
                                        </p:tav>
                                        <p:tav tm="100000">
                                          <p:val>
                                            <p:strVal val="#ppt_x"/>
                                          </p:val>
                                        </p:tav>
                                      </p:tavLst>
                                    </p:anim>
                                    <p:anim calcmode="lin" valueType="num">
                                      <p:cBhvr>
                                        <p:cTn id="14"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63"/>
                                        </p:tgtEl>
                                        <p:attrNameLst>
                                          <p:attrName>style.visibility</p:attrName>
                                        </p:attrNameLst>
                                      </p:cBhvr>
                                      <p:to>
                                        <p:strVal val="visible"/>
                                      </p:to>
                                    </p:set>
                                    <p:anim calcmode="lin" valueType="num">
                                      <p:cBhvr>
                                        <p:cTn id="19" dur="500" fill="hold"/>
                                        <p:tgtEl>
                                          <p:spTgt spid="163"/>
                                        </p:tgtEl>
                                        <p:attrNameLst>
                                          <p:attrName>ppt_x</p:attrName>
                                        </p:attrNameLst>
                                      </p:cBhvr>
                                      <p:tavLst>
                                        <p:tav tm="0">
                                          <p:val>
                                            <p:strVal val="#ppt_x"/>
                                          </p:val>
                                        </p:tav>
                                        <p:tav tm="100000">
                                          <p:val>
                                            <p:strVal val="#ppt_x"/>
                                          </p:val>
                                        </p:tav>
                                      </p:tavLst>
                                    </p:anim>
                                    <p:anim calcmode="lin" valueType="num">
                                      <p:cBhvr>
                                        <p:cTn id="20"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3" animBg="1" advAuto="0"/>
      <p:bldP spid="164" grpId="1" animBg="1" advAuto="0"/>
      <p:bldP spid="165"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a:p>
        </p:txBody>
      </p:sp>
      <p:sp>
        <p:nvSpPr>
          <p:cNvPr id="169" name="The transition between NCh and R phase is first order"/>
          <p:cNvSpPr txBox="1"/>
          <p:nvPr/>
        </p:nvSpPr>
        <p:spPr>
          <a:xfrm>
            <a:off x="656907" y="476250"/>
            <a:ext cx="782224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transition between NCh and R phase is first order</a:t>
            </a:r>
          </a:p>
        </p:txBody>
      </p:sp>
      <p:pic>
        <p:nvPicPr>
          <p:cNvPr id="170" name="T6X0ZF1`RQ_X0V76`EC~QRU" descr="T6X0ZF1`RQ_X0V76`EC~QRU"/>
          <p:cNvPicPr>
            <a:picLocks noChangeAspect="1"/>
          </p:cNvPicPr>
          <p:nvPr/>
        </p:nvPicPr>
        <p:blipFill>
          <a:blip r:embed="rId2">
            <a:extLst/>
          </a:blip>
          <a:stretch>
            <a:fillRect/>
          </a:stretch>
        </p:blipFill>
        <p:spPr>
          <a:xfrm>
            <a:off x="0" y="836612"/>
            <a:ext cx="4584700" cy="3625851"/>
          </a:xfrm>
          <a:prstGeom prst="rect">
            <a:avLst/>
          </a:prstGeom>
          <a:ln w="12700">
            <a:miter lim="400000"/>
          </a:ln>
        </p:spPr>
      </p:pic>
      <p:pic>
        <p:nvPicPr>
          <p:cNvPr id="171" name="UZCV_F%$TNK`W)$VY89XB)S" descr="UZCV_F%$TNK`W)$VY89XB)S"/>
          <p:cNvPicPr>
            <a:picLocks noChangeAspect="1"/>
          </p:cNvPicPr>
          <p:nvPr/>
        </p:nvPicPr>
        <p:blipFill>
          <a:blip r:embed="rId3">
            <a:extLst/>
          </a:blip>
          <a:stretch>
            <a:fillRect/>
          </a:stretch>
        </p:blipFill>
        <p:spPr>
          <a:xfrm>
            <a:off x="4827587" y="981075"/>
            <a:ext cx="4316413" cy="3543300"/>
          </a:xfrm>
          <a:prstGeom prst="rect">
            <a:avLst/>
          </a:prstGeom>
          <a:ln w="12700">
            <a:miter lim="400000"/>
          </a:ln>
        </p:spPr>
      </p:pic>
      <p:pic>
        <p:nvPicPr>
          <p:cNvPr id="7" name="Picture 2"/>
          <p:cNvPicPr>
            <a:picLocks noChangeAspect="1" noChangeArrowheads="1"/>
          </p:cNvPicPr>
          <p:nvPr/>
        </p:nvPicPr>
        <p:blipFill>
          <a:blip r:embed="rId4"/>
          <a:srcRect/>
          <a:stretch>
            <a:fillRect/>
          </a:stretch>
        </p:blipFill>
        <p:spPr bwMode="auto">
          <a:xfrm>
            <a:off x="714348" y="4572008"/>
            <a:ext cx="2500330" cy="2091398"/>
          </a:xfrm>
          <a:prstGeom prst="rect">
            <a:avLst/>
          </a:prstGeom>
          <a:noFill/>
          <a:ln w="9525">
            <a:noFill/>
            <a:miter lim="800000"/>
            <a:headEnd/>
            <a:tailEnd/>
          </a:ln>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0"/>
                                        </p:tgtEl>
                                        <p:attrNameLst>
                                          <p:attrName>style.visibility</p:attrName>
                                        </p:attrNameLst>
                                      </p:cBhvr>
                                      <p:to>
                                        <p:strVal val="visible"/>
                                      </p:to>
                                    </p:set>
                                    <p:anim calcmode="lin" valueType="num">
                                      <p:cBhvr>
                                        <p:cTn id="7" dur="500" fill="hold"/>
                                        <p:tgtEl>
                                          <p:spTgt spid="170"/>
                                        </p:tgtEl>
                                        <p:attrNameLst>
                                          <p:attrName>ppt_x</p:attrName>
                                        </p:attrNameLst>
                                      </p:cBhvr>
                                      <p:tavLst>
                                        <p:tav tm="0">
                                          <p:val>
                                            <p:strVal val="#ppt_x"/>
                                          </p:val>
                                        </p:tav>
                                        <p:tav tm="100000">
                                          <p:val>
                                            <p:strVal val="#ppt_x"/>
                                          </p:val>
                                        </p:tav>
                                      </p:tavLst>
                                    </p:anim>
                                    <p:anim calcmode="lin" valueType="num">
                                      <p:cBhvr>
                                        <p:cTn id="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71"/>
                                        </p:tgtEl>
                                        <p:attrNameLst>
                                          <p:attrName>style.visibility</p:attrName>
                                        </p:attrNameLst>
                                      </p:cBhvr>
                                      <p:to>
                                        <p:strVal val="visible"/>
                                      </p:to>
                                    </p:set>
                                    <p:anim calcmode="lin" valueType="num">
                                      <p:cBhvr>
                                        <p:cTn id="13" dur="500" fill="hold"/>
                                        <p:tgtEl>
                                          <p:spTgt spid="171"/>
                                        </p:tgtEl>
                                        <p:attrNameLst>
                                          <p:attrName>ppt_x</p:attrName>
                                        </p:attrNameLst>
                                      </p:cBhvr>
                                      <p:tavLst>
                                        <p:tav tm="0">
                                          <p:val>
                                            <p:strVal val="#ppt_x"/>
                                          </p:val>
                                        </p:tav>
                                        <p:tav tm="100000">
                                          <p:val>
                                            <p:strVal val="#ppt_x"/>
                                          </p:val>
                                        </p:tav>
                                      </p:tavLst>
                                    </p:anim>
                                    <p:anim calcmode="lin" valueType="num">
                                      <p:cBhvr>
                                        <p:cTn id="14"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69"/>
                                        </p:tgtEl>
                                        <p:attrNameLst>
                                          <p:attrName>style.visibility</p:attrName>
                                        </p:attrNameLst>
                                      </p:cBhvr>
                                      <p:to>
                                        <p:strVal val="visible"/>
                                      </p:to>
                                    </p:set>
                                    <p:anim calcmode="lin" valueType="num">
                                      <p:cBhvr>
                                        <p:cTn id="19" dur="500" fill="hold"/>
                                        <p:tgtEl>
                                          <p:spTgt spid="169"/>
                                        </p:tgtEl>
                                        <p:attrNameLst>
                                          <p:attrName>ppt_x</p:attrName>
                                        </p:attrNameLst>
                                      </p:cBhvr>
                                      <p:tavLst>
                                        <p:tav tm="0">
                                          <p:val>
                                            <p:strVal val="#ppt_x"/>
                                          </p:val>
                                        </p:tav>
                                        <p:tav tm="100000">
                                          <p:val>
                                            <p:strVal val="#ppt_x"/>
                                          </p:val>
                                        </p:tav>
                                      </p:tavLst>
                                    </p:anim>
                                    <p:anim calcmode="lin" valueType="num">
                                      <p:cBhvr>
                                        <p:cTn id="20"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3" animBg="1" advAuto="0"/>
      <p:bldP spid="170" grpId="1" animBg="1" advAuto="0"/>
      <p:bldP spid="171"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幻灯片编号"/>
          <p:cNvSpPr txBox="1">
            <a:spLocks noGrp="1"/>
          </p:cNvSpPr>
          <p:nvPr>
            <p:ph type="sldNum" sz="quarter" idx="4294967295"/>
          </p:nvPr>
        </p:nvSpPr>
        <p:spPr>
          <a:xfrm>
            <a:off x="8414285" y="65506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a:p>
        </p:txBody>
      </p:sp>
      <p:sp>
        <p:nvSpPr>
          <p:cNvPr id="175" name="The transition between SNCh and NCh phase is first order"/>
          <p:cNvSpPr txBox="1"/>
          <p:nvPr/>
        </p:nvSpPr>
        <p:spPr>
          <a:xfrm>
            <a:off x="656907" y="5597525"/>
            <a:ext cx="765714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transition between SNCh and NCh phase is first order</a:t>
            </a:r>
          </a:p>
        </p:txBody>
      </p:sp>
      <p:pic>
        <p:nvPicPr>
          <p:cNvPr id="176" name="C(~{U5C~MZFOD[P866QW3]5" descr="C(~{U5C~MZFOD[P866QW3]5"/>
          <p:cNvPicPr>
            <a:picLocks noChangeAspect="1"/>
          </p:cNvPicPr>
          <p:nvPr/>
        </p:nvPicPr>
        <p:blipFill>
          <a:blip r:embed="rId2">
            <a:extLst/>
          </a:blip>
          <a:stretch>
            <a:fillRect/>
          </a:stretch>
        </p:blipFill>
        <p:spPr>
          <a:xfrm>
            <a:off x="755650" y="549275"/>
            <a:ext cx="5910263" cy="4716463"/>
          </a:xfrm>
          <a:prstGeom prst="rect">
            <a:avLst/>
          </a:prstGeom>
          <a:ln w="12700">
            <a:miter lim="400000"/>
          </a:ln>
        </p:spPr>
      </p:pic>
      <p:sp>
        <p:nvSpPr>
          <p:cNvPr id="178" name="The transition between SNCh and 2SC phase is first order"/>
          <p:cNvSpPr txBox="1"/>
          <p:nvPr/>
        </p:nvSpPr>
        <p:spPr>
          <a:xfrm>
            <a:off x="729932" y="6308725"/>
            <a:ext cx="7657148"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The transition between SNCh and 2SC phase is first order</a:t>
            </a:r>
          </a:p>
        </p:txBody>
      </p:sp>
      <p:pic>
        <p:nvPicPr>
          <p:cNvPr id="7" name="Picture 2"/>
          <p:cNvPicPr>
            <a:picLocks noChangeAspect="1" noChangeArrowheads="1"/>
          </p:cNvPicPr>
          <p:nvPr/>
        </p:nvPicPr>
        <p:blipFill>
          <a:blip r:embed="rId3"/>
          <a:srcRect/>
          <a:stretch>
            <a:fillRect/>
          </a:stretch>
        </p:blipFill>
        <p:spPr bwMode="auto">
          <a:xfrm>
            <a:off x="6286512" y="1857364"/>
            <a:ext cx="2500330" cy="2091398"/>
          </a:xfrm>
          <a:prstGeom prst="rect">
            <a:avLst/>
          </a:prstGeom>
          <a:noFill/>
          <a:ln w="9525">
            <a:noFill/>
            <a:miter lim="800000"/>
            <a:headEnd/>
            <a:tailEnd/>
          </a:ln>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6"/>
                                        </p:tgtEl>
                                        <p:attrNameLst>
                                          <p:attrName>style.visibility</p:attrName>
                                        </p:attrNameLst>
                                      </p:cBhvr>
                                      <p:to>
                                        <p:strVal val="visible"/>
                                      </p:to>
                                    </p:set>
                                    <p:anim calcmode="lin" valueType="num">
                                      <p:cBhvr>
                                        <p:cTn id="7" dur="500" fill="hold"/>
                                        <p:tgtEl>
                                          <p:spTgt spid="176"/>
                                        </p:tgtEl>
                                        <p:attrNameLst>
                                          <p:attrName>ppt_x</p:attrName>
                                        </p:attrNameLst>
                                      </p:cBhvr>
                                      <p:tavLst>
                                        <p:tav tm="0">
                                          <p:val>
                                            <p:strVal val="#ppt_x"/>
                                          </p:val>
                                        </p:tav>
                                        <p:tav tm="100000">
                                          <p:val>
                                            <p:strVal val="#ppt_x"/>
                                          </p:val>
                                        </p:tav>
                                      </p:tavLst>
                                    </p:anim>
                                    <p:anim calcmode="lin" valueType="num">
                                      <p:cBhvr>
                                        <p:cTn id="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75"/>
                                        </p:tgtEl>
                                        <p:attrNameLst>
                                          <p:attrName>style.visibility</p:attrName>
                                        </p:attrNameLst>
                                      </p:cBhvr>
                                      <p:to>
                                        <p:strVal val="visible"/>
                                      </p:to>
                                    </p:set>
                                    <p:anim calcmode="lin" valueType="num">
                                      <p:cBhvr>
                                        <p:cTn id="13" dur="500" fill="hold"/>
                                        <p:tgtEl>
                                          <p:spTgt spid="175"/>
                                        </p:tgtEl>
                                        <p:attrNameLst>
                                          <p:attrName>ppt_x</p:attrName>
                                        </p:attrNameLst>
                                      </p:cBhvr>
                                      <p:tavLst>
                                        <p:tav tm="0">
                                          <p:val>
                                            <p:strVal val="#ppt_x"/>
                                          </p:val>
                                        </p:tav>
                                        <p:tav tm="100000">
                                          <p:val>
                                            <p:strVal val="#ppt_x"/>
                                          </p:val>
                                        </p:tav>
                                      </p:tavLst>
                                    </p:anim>
                                    <p:anim calcmode="lin" valueType="num">
                                      <p:cBhvr>
                                        <p:cTn id="14"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78"/>
                                        </p:tgtEl>
                                        <p:attrNameLst>
                                          <p:attrName>style.visibility</p:attrName>
                                        </p:attrNameLst>
                                      </p:cBhvr>
                                      <p:to>
                                        <p:strVal val="visible"/>
                                      </p:to>
                                    </p:set>
                                    <p:anim calcmode="lin" valueType="num">
                                      <p:cBhvr>
                                        <p:cTn id="19" dur="500" fill="hold"/>
                                        <p:tgtEl>
                                          <p:spTgt spid="178"/>
                                        </p:tgtEl>
                                        <p:attrNameLst>
                                          <p:attrName>ppt_x</p:attrName>
                                        </p:attrNameLst>
                                      </p:cBhvr>
                                      <p:tavLst>
                                        <p:tav tm="0">
                                          <p:val>
                                            <p:strVal val="#ppt_x"/>
                                          </p:val>
                                        </p:tav>
                                        <p:tav tm="100000">
                                          <p:val>
                                            <p:strVal val="#ppt_x"/>
                                          </p:val>
                                        </p:tav>
                                      </p:tavLst>
                                    </p:anim>
                                    <p:anim calcmode="lin" valueType="num">
                                      <p:cBhvr>
                                        <p:cTn id="20"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2" animBg="1" advAuto="0"/>
      <p:bldP spid="176" grpId="1" animBg="1" advAuto="0"/>
      <p:bldP spid="178"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C:\Documents and Settings\Administrator\Application Data\Tencent\Users\2801010309\QQ\WinTemp\RichOle\R_3G)5YH81ZSZLD%LAWQXVM.png"/>
          <p:cNvPicPr>
            <a:picLocks noChangeAspect="1" noChangeArrowheads="1"/>
          </p:cNvPicPr>
          <p:nvPr/>
        </p:nvPicPr>
        <p:blipFill>
          <a:blip r:embed="rId2"/>
          <a:srcRect/>
          <a:stretch>
            <a:fillRect/>
          </a:stretch>
        </p:blipFill>
        <p:spPr bwMode="auto">
          <a:xfrm>
            <a:off x="714348" y="571480"/>
            <a:ext cx="5572164" cy="4652339"/>
          </a:xfrm>
          <a:prstGeom prst="rect">
            <a:avLst/>
          </a:prstGeom>
          <a:noFill/>
        </p:spPr>
      </p:pic>
      <p:sp>
        <p:nvSpPr>
          <p:cNvPr id="5" name="The transition between SNCh and 2SC phase is first order"/>
          <p:cNvSpPr txBox="1"/>
          <p:nvPr/>
        </p:nvSpPr>
        <p:spPr>
          <a:xfrm>
            <a:off x="571472" y="5857892"/>
            <a:ext cx="76571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The transition between </a:t>
            </a:r>
            <a:r>
              <a:rPr dirty="0" smtClean="0"/>
              <a:t>NCh </a:t>
            </a:r>
            <a:r>
              <a:rPr dirty="0"/>
              <a:t>and </a:t>
            </a:r>
            <a:r>
              <a:rPr lang="en-US" dirty="0" smtClean="0"/>
              <a:t>Ch</a:t>
            </a:r>
            <a:r>
              <a:rPr dirty="0" smtClean="0"/>
              <a:t> </a:t>
            </a:r>
            <a:r>
              <a:rPr dirty="0"/>
              <a:t>phase is first order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sp>
        <p:nvSpPr>
          <p:cNvPr id="65" name="Outline"/>
          <p:cNvSpPr txBox="1">
            <a:spLocks noGrp="1"/>
          </p:cNvSpPr>
          <p:nvPr>
            <p:ph type="title" idx="4294967295"/>
          </p:nvPr>
        </p:nvSpPr>
        <p:spPr>
          <a:xfrm>
            <a:off x="457200" y="457200"/>
            <a:ext cx="8229600" cy="1371600"/>
          </a:xfrm>
          <a:prstGeom prst="rect">
            <a:avLst/>
          </a:prstGeom>
        </p:spPr>
        <p:txBody>
          <a:bodyPr>
            <a:normAutofit/>
          </a:bodyPr>
          <a:lstStyle>
            <a:lvl1pPr>
              <a:defRPr b="1"/>
            </a:lvl1pPr>
          </a:lstStyle>
          <a:p>
            <a:r>
              <a:t>Outline</a:t>
            </a:r>
          </a:p>
        </p:txBody>
      </p:sp>
      <p:sp>
        <p:nvSpPr>
          <p:cNvPr id="66" name="Motivation…"/>
          <p:cNvSpPr txBox="1">
            <a:spLocks noGrp="1"/>
          </p:cNvSpPr>
          <p:nvPr>
            <p:ph type="body" idx="4294967295"/>
          </p:nvPr>
        </p:nvSpPr>
        <p:spPr>
          <a:xfrm>
            <a:off x="457200" y="1981200"/>
            <a:ext cx="8229600" cy="3886200"/>
          </a:xfrm>
          <a:prstGeom prst="rect">
            <a:avLst/>
          </a:prstGeom>
        </p:spPr>
        <p:txBody>
          <a:bodyPr>
            <a:normAutofit/>
          </a:bodyPr>
          <a:lstStyle/>
          <a:p>
            <a:pPr>
              <a:buChar char="■"/>
              <a:defRPr>
                <a:latin typeface="Times New Roman"/>
                <a:ea typeface="Times New Roman"/>
                <a:cs typeface="Times New Roman"/>
                <a:sym typeface="Times New Roman"/>
              </a:defRPr>
            </a:pPr>
            <a:r>
              <a:t>Motivation</a:t>
            </a:r>
          </a:p>
          <a:p>
            <a:pPr>
              <a:buChar char="■"/>
              <a:defRPr>
                <a:latin typeface="Times New Roman"/>
                <a:ea typeface="Times New Roman"/>
                <a:cs typeface="Times New Roman"/>
                <a:sym typeface="Times New Roman"/>
              </a:defRPr>
            </a:pPr>
            <a:r>
              <a:t>The NJL model with diquarks</a:t>
            </a:r>
          </a:p>
          <a:p>
            <a:pPr>
              <a:buChar char="■"/>
              <a:defRPr>
                <a:latin typeface="Times New Roman"/>
                <a:ea typeface="Times New Roman"/>
                <a:cs typeface="Times New Roman"/>
                <a:sym typeface="Times New Roman"/>
              </a:defRPr>
            </a:pPr>
            <a:r>
              <a:t>The T − μ phase diagram</a:t>
            </a:r>
          </a:p>
          <a:p>
            <a:pPr>
              <a:buChar char="■"/>
              <a:defRPr>
                <a:latin typeface="Times New Roman"/>
                <a:ea typeface="Times New Roman"/>
                <a:cs typeface="Times New Roman"/>
                <a:sym typeface="Times New Roman"/>
              </a:defRPr>
            </a:pPr>
            <a:r>
              <a:t>The μ − δμ phase diagram</a:t>
            </a:r>
          </a:p>
          <a:p>
            <a:pPr>
              <a:buChar char="■"/>
              <a:defRPr>
                <a:latin typeface="Times New Roman"/>
                <a:ea typeface="Times New Roman"/>
                <a:cs typeface="Times New Roman"/>
                <a:sym typeface="Times New Roman"/>
              </a:defRPr>
            </a:pPr>
            <a:r>
              <a:t>Summary and Outlook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100000">
                                          <p:val>
                                            <p:strVal val="#ppt_x"/>
                                          </p:val>
                                        </p:tav>
                                      </p:tavLst>
                                    </p:anim>
                                    <p:anim calcmode="lin" valueType="num">
                                      <p:cBhvr>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66">
                                            <p:bg/>
                                          </p:spTgt>
                                        </p:tgtEl>
                                        <p:attrNameLst>
                                          <p:attrName>style.visibility</p:attrName>
                                        </p:attrNameLst>
                                      </p:cBhvr>
                                      <p:to>
                                        <p:strVal val="visible"/>
                                      </p:to>
                                    </p:set>
                                    <p:anim calcmode="lin" valueType="num">
                                      <p:cBhvr>
                                        <p:cTn id="13" dur="500" fill="hold"/>
                                        <p:tgtEl>
                                          <p:spTgt spid="66">
                                            <p:bg/>
                                          </p:spTgt>
                                        </p:tgtEl>
                                        <p:attrNameLst>
                                          <p:attrName>ppt_x</p:attrName>
                                        </p:attrNameLst>
                                      </p:cBhvr>
                                      <p:tavLst>
                                        <p:tav tm="0">
                                          <p:val>
                                            <p:strVal val="#ppt_x"/>
                                          </p:val>
                                        </p:tav>
                                        <p:tav tm="100000">
                                          <p:val>
                                            <p:strVal val="#ppt_x"/>
                                          </p:val>
                                        </p:tav>
                                      </p:tavLst>
                                    </p:anim>
                                    <p:anim calcmode="lin" valueType="num">
                                      <p:cBhvr>
                                        <p:cTn id="14" dur="500" fill="hold"/>
                                        <p:tgtEl>
                                          <p:spTgt spid="6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iterate>
                                    <p:tmAbs val="0"/>
                                  </p:iterate>
                                  <p:childTnLst>
                                    <p:set>
                                      <p:cBhvr>
                                        <p:cTn id="16" fill="hold"/>
                                        <p:tgtEl>
                                          <p:spTgt spid="66">
                                            <p:txEl>
                                              <p:pRg st="0" end="0"/>
                                            </p:txEl>
                                          </p:spTgt>
                                        </p:tgtEl>
                                        <p:attrNameLst>
                                          <p:attrName>style.visibility</p:attrName>
                                        </p:attrNameLst>
                                      </p:cBhvr>
                                      <p:to>
                                        <p:strVal val="visible"/>
                                      </p:to>
                                    </p:set>
                                    <p:anim calcmode="lin" valueType="num">
                                      <p:cBhvr>
                                        <p:cTn id="1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iterate>
                                    <p:tmAbs val="0"/>
                                  </p:iterate>
                                  <p:childTnLst>
                                    <p:set>
                                      <p:cBhvr>
                                        <p:cTn id="22" fill="hold"/>
                                        <p:tgtEl>
                                          <p:spTgt spid="66">
                                            <p:txEl>
                                              <p:pRg st="1" end="1"/>
                                            </p:txEl>
                                          </p:spTgt>
                                        </p:tgtEl>
                                        <p:attrNameLst>
                                          <p:attrName>style.visibility</p:attrName>
                                        </p:attrNameLst>
                                      </p:cBhvr>
                                      <p:to>
                                        <p:strVal val="visible"/>
                                      </p:to>
                                    </p:set>
                                    <p:anim calcmode="lin" valueType="num">
                                      <p:cBhvr>
                                        <p:cTn id="23" dur="5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iterate>
                                    <p:tmAbs val="0"/>
                                  </p:iterate>
                                  <p:childTnLst>
                                    <p:set>
                                      <p:cBhvr>
                                        <p:cTn id="28" fill="hold"/>
                                        <p:tgtEl>
                                          <p:spTgt spid="66">
                                            <p:txEl>
                                              <p:pRg st="2" end="2"/>
                                            </p:txEl>
                                          </p:spTgt>
                                        </p:tgtEl>
                                        <p:attrNameLst>
                                          <p:attrName>style.visibility</p:attrName>
                                        </p:attrNameLst>
                                      </p:cBhvr>
                                      <p:to>
                                        <p:strVal val="visible"/>
                                      </p:to>
                                    </p:set>
                                    <p:anim calcmode="lin" valueType="num">
                                      <p:cBhvr>
                                        <p:cTn id="29" dur="5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2" nodeType="clickEffect">
                                  <p:stCondLst>
                                    <p:cond delay="0"/>
                                  </p:stCondLst>
                                  <p:iterate>
                                    <p:tmAbs val="0"/>
                                  </p:iterate>
                                  <p:childTnLst>
                                    <p:set>
                                      <p:cBhvr>
                                        <p:cTn id="34" fill="hold"/>
                                        <p:tgtEl>
                                          <p:spTgt spid="66">
                                            <p:txEl>
                                              <p:pRg st="3" end="3"/>
                                            </p:txEl>
                                          </p:spTgt>
                                        </p:tgtEl>
                                        <p:attrNameLst>
                                          <p:attrName>style.visibility</p:attrName>
                                        </p:attrNameLst>
                                      </p:cBhvr>
                                      <p:to>
                                        <p:strVal val="visible"/>
                                      </p:to>
                                    </p:set>
                                    <p:anim calcmode="lin" valueType="num">
                                      <p:cBhvr>
                                        <p:cTn id="35" dur="5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2" nodeType="clickEffect">
                                  <p:stCondLst>
                                    <p:cond delay="0"/>
                                  </p:stCondLst>
                                  <p:iterate>
                                    <p:tmAbs val="0"/>
                                  </p:iterate>
                                  <p:childTnLst>
                                    <p:set>
                                      <p:cBhvr>
                                        <p:cTn id="40" fill="hold"/>
                                        <p:tgtEl>
                                          <p:spTgt spid="66">
                                            <p:txEl>
                                              <p:pRg st="4" end="4"/>
                                            </p:txEl>
                                          </p:spTgt>
                                        </p:tgtEl>
                                        <p:attrNameLst>
                                          <p:attrName>style.visibility</p:attrName>
                                        </p:attrNameLst>
                                      </p:cBhvr>
                                      <p:to>
                                        <p:strVal val="visible"/>
                                      </p:to>
                                    </p:set>
                                    <p:anim calcmode="lin" valueType="num">
                                      <p:cBhvr>
                                        <p:cTn id="41" dur="500" fill="hold"/>
                                        <p:tgtEl>
                                          <p:spTgt spid="66">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advAuto="0"/>
      <p:bldP spid="66" grpId="2"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a:p>
        </p:txBody>
      </p:sp>
      <p:sp>
        <p:nvSpPr>
          <p:cNvPr id="181" name="The GD = 0.7GS"/>
          <p:cNvSpPr txBox="1"/>
          <p:nvPr/>
        </p:nvSpPr>
        <p:spPr>
          <a:xfrm>
            <a:off x="2457132" y="6021387"/>
            <a:ext cx="4480561"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G</a:t>
            </a:r>
            <a:r>
              <a:rPr baseline="-25000"/>
              <a:t>D</a:t>
            </a:r>
            <a:r>
              <a:t> = 0.7G</a:t>
            </a:r>
            <a:r>
              <a:rPr baseline="-25000"/>
              <a:t>S</a:t>
            </a:r>
          </a:p>
        </p:txBody>
      </p:sp>
      <p:pic>
        <p:nvPicPr>
          <p:cNvPr id="4097" name="Picture 1" descr="C:\Documents and Settings\Administrator\Application Data\Tencent\Users\2801010309\QQ\WinTemp\RichOle\`_%~UO6O3DI%A)@1IN8OMC7.png"/>
          <p:cNvPicPr>
            <a:picLocks noChangeAspect="1" noChangeArrowheads="1"/>
          </p:cNvPicPr>
          <p:nvPr/>
        </p:nvPicPr>
        <p:blipFill>
          <a:blip r:embed="rId2"/>
          <a:srcRect/>
          <a:stretch>
            <a:fillRect/>
          </a:stretch>
        </p:blipFill>
        <p:spPr bwMode="auto">
          <a:xfrm>
            <a:off x="1071538" y="571480"/>
            <a:ext cx="6343650" cy="5181600"/>
          </a:xfrm>
          <a:prstGeom prst="rect">
            <a:avLst/>
          </a:prstGeom>
          <a:noFill/>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500" fill="hold"/>
                                        <p:tgtEl>
                                          <p:spTgt spid="181"/>
                                        </p:tgtEl>
                                        <p:attrNameLst>
                                          <p:attrName>ppt_x</p:attrName>
                                        </p:attrNameLst>
                                      </p:cBhvr>
                                      <p:tavLst>
                                        <p:tav tm="0">
                                          <p:val>
                                            <p:strVal val="#ppt_x"/>
                                          </p:val>
                                        </p:tav>
                                        <p:tav tm="100000">
                                          <p:val>
                                            <p:strVal val="#ppt_x"/>
                                          </p:val>
                                        </p:tav>
                                      </p:tavLst>
                                    </p:anim>
                                    <p:anim calcmode="lin" valueType="num">
                                      <p:cBhvr>
                                        <p:cTn id="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a:p>
        </p:txBody>
      </p:sp>
      <p:sp>
        <p:nvSpPr>
          <p:cNvPr id="185" name="summary"/>
          <p:cNvSpPr txBox="1">
            <a:spLocks noGrp="1"/>
          </p:cNvSpPr>
          <p:nvPr>
            <p:ph type="title" idx="4294967295"/>
          </p:nvPr>
        </p:nvSpPr>
        <p:spPr>
          <a:xfrm>
            <a:off x="468312" y="404812"/>
            <a:ext cx="2374901" cy="720726"/>
          </a:xfrm>
          <a:prstGeom prst="rect">
            <a:avLst/>
          </a:prstGeom>
        </p:spPr>
        <p:txBody>
          <a:bodyPr>
            <a:normAutofit/>
          </a:bodyPr>
          <a:lstStyle>
            <a:lvl1pPr>
              <a:defRPr sz="4000"/>
            </a:lvl1pPr>
          </a:lstStyle>
          <a:p>
            <a:r>
              <a:t>summary</a:t>
            </a:r>
          </a:p>
        </p:txBody>
      </p:sp>
      <p:sp>
        <p:nvSpPr>
          <p:cNvPr id="186" name="We have studied the competition between the CDW and LOFF phases in the framework of two flavor NJL model in chiral limit at finite temperature and density. We find the HC phase with M ̸= 0,Δ ̸= 0, ⃗q = 0, ⃗q′ = 0 will occur between the chiral phase and S"/>
          <p:cNvSpPr txBox="1"/>
          <p:nvPr/>
        </p:nvSpPr>
        <p:spPr>
          <a:xfrm>
            <a:off x="656907" y="1196975"/>
            <a:ext cx="7814311" cy="1234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We have studied the competition between the CDW and LOFF phases in the framework of two flavor NJL model in chiral limit at finite temperature and density. We find the HC phase with M ̸= 0,Δ ̸= 0, ⃗q = 0, ⃗q′ = 0 will occur between the chiral phase and SNCh phase if G</a:t>
            </a:r>
            <a:r>
              <a:rPr baseline="-25000" dirty="0"/>
              <a:t>D</a:t>
            </a:r>
            <a:r>
              <a:rPr dirty="0"/>
              <a:t> is large enough.</a:t>
            </a:r>
          </a:p>
        </p:txBody>
      </p:sp>
      <p:sp>
        <p:nvSpPr>
          <p:cNvPr id="187" name="A first order phase transition connects the chiral density wave and LOFF phase if the ratio of GD/GS is less than 0.68, which is independent of the relative direction of chiral wave vector ⃗q and LOFF pair momentum ⃗q′. There are two tricritical points i"/>
          <p:cNvSpPr txBox="1"/>
          <p:nvPr/>
        </p:nvSpPr>
        <p:spPr>
          <a:xfrm>
            <a:off x="620394" y="2500312"/>
            <a:ext cx="8020686" cy="154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A first order phase transition connects the chiral density wave and LOFF phase if the ratio of G</a:t>
            </a:r>
            <a:r>
              <a:rPr baseline="-25000"/>
              <a:t>D</a:t>
            </a:r>
            <a:r>
              <a:t>/G</a:t>
            </a:r>
            <a:r>
              <a:rPr baseline="-25000"/>
              <a:t>S</a:t>
            </a:r>
            <a:r>
              <a:t> is less than 0.68, which is independent of the relative direction of chiral wave vector ⃗q and LOFF pair momentum ⃗q′. There are two tricritical points in which chiral density wave, LOFF, 2SC and restored phase coincide, respectively.</a:t>
            </a:r>
          </a:p>
        </p:txBody>
      </p:sp>
      <p:sp>
        <p:nvSpPr>
          <p:cNvPr id="188" name="When GD/GS is approximately larger than 0.68, the inhomogeneous chiral condensate is separated with the LOFF by 2SC and restored phase. There is no physical tetracritical point in the μ − δμ phase diagram"/>
          <p:cNvSpPr txBox="1"/>
          <p:nvPr/>
        </p:nvSpPr>
        <p:spPr>
          <a:xfrm>
            <a:off x="369570" y="4365625"/>
            <a:ext cx="8196898" cy="927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When G</a:t>
            </a:r>
            <a:r>
              <a:rPr baseline="-25000"/>
              <a:t>D</a:t>
            </a:r>
            <a:r>
              <a:t>/G</a:t>
            </a:r>
            <a:r>
              <a:rPr baseline="-25000"/>
              <a:t>S</a:t>
            </a:r>
            <a:r>
              <a:t> is approximately larger than 0.68, the inhomogeneous chiral condensate is separated with the LOFF by 2SC and restored phase. There is no physical tetracritical point in the μ − δμ phase diagram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500" fill="hold"/>
                                        <p:tgtEl>
                                          <p:spTgt spid="185"/>
                                        </p:tgtEl>
                                        <p:attrNameLst>
                                          <p:attrName>ppt_x</p:attrName>
                                        </p:attrNameLst>
                                      </p:cBhvr>
                                      <p:tavLst>
                                        <p:tav tm="0">
                                          <p:val>
                                            <p:strVal val="#ppt_x"/>
                                          </p:val>
                                        </p:tav>
                                        <p:tav tm="100000">
                                          <p:val>
                                            <p:strVal val="#ppt_x"/>
                                          </p:val>
                                        </p:tav>
                                      </p:tavLst>
                                    </p:anim>
                                    <p:anim calcmode="lin" valueType="num">
                                      <p:cBhvr>
                                        <p:cTn id="8"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86"/>
                                        </p:tgtEl>
                                        <p:attrNameLst>
                                          <p:attrName>style.visibility</p:attrName>
                                        </p:attrNameLst>
                                      </p:cBhvr>
                                      <p:to>
                                        <p:strVal val="visible"/>
                                      </p:to>
                                    </p:set>
                                    <p:anim calcmode="lin" valueType="num">
                                      <p:cBhvr>
                                        <p:cTn id="13" dur="500" fill="hold"/>
                                        <p:tgtEl>
                                          <p:spTgt spid="186"/>
                                        </p:tgtEl>
                                        <p:attrNameLst>
                                          <p:attrName>ppt_x</p:attrName>
                                        </p:attrNameLst>
                                      </p:cBhvr>
                                      <p:tavLst>
                                        <p:tav tm="0">
                                          <p:val>
                                            <p:strVal val="#ppt_x"/>
                                          </p:val>
                                        </p:tav>
                                        <p:tav tm="100000">
                                          <p:val>
                                            <p:strVal val="#ppt_x"/>
                                          </p:val>
                                        </p:tav>
                                      </p:tavLst>
                                    </p:anim>
                                    <p:anim calcmode="lin" valueType="num">
                                      <p:cBhvr>
                                        <p:cTn id="14"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87"/>
                                        </p:tgtEl>
                                        <p:attrNameLst>
                                          <p:attrName>style.visibility</p:attrName>
                                        </p:attrNameLst>
                                      </p:cBhvr>
                                      <p:to>
                                        <p:strVal val="visible"/>
                                      </p:to>
                                    </p:set>
                                    <p:anim calcmode="lin" valueType="num">
                                      <p:cBhvr>
                                        <p:cTn id="19" dur="500" fill="hold"/>
                                        <p:tgtEl>
                                          <p:spTgt spid="187"/>
                                        </p:tgtEl>
                                        <p:attrNameLst>
                                          <p:attrName>ppt_x</p:attrName>
                                        </p:attrNameLst>
                                      </p:cBhvr>
                                      <p:tavLst>
                                        <p:tav tm="0">
                                          <p:val>
                                            <p:strVal val="#ppt_x"/>
                                          </p:val>
                                        </p:tav>
                                        <p:tav tm="100000">
                                          <p:val>
                                            <p:strVal val="#ppt_x"/>
                                          </p:val>
                                        </p:tav>
                                      </p:tavLst>
                                    </p:anim>
                                    <p:anim calcmode="lin" valueType="num">
                                      <p:cBhvr>
                                        <p:cTn id="20"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88"/>
                                        </p:tgtEl>
                                        <p:attrNameLst>
                                          <p:attrName>style.visibility</p:attrName>
                                        </p:attrNameLst>
                                      </p:cBhvr>
                                      <p:to>
                                        <p:strVal val="visible"/>
                                      </p:to>
                                    </p:set>
                                    <p:anim calcmode="lin" valueType="num">
                                      <p:cBhvr>
                                        <p:cTn id="25" dur="500" fill="hold"/>
                                        <p:tgtEl>
                                          <p:spTgt spid="188"/>
                                        </p:tgtEl>
                                        <p:attrNameLst>
                                          <p:attrName>ppt_x</p:attrName>
                                        </p:attrNameLst>
                                      </p:cBhvr>
                                      <p:tavLst>
                                        <p:tav tm="0">
                                          <p:val>
                                            <p:strVal val="#ppt_x"/>
                                          </p:val>
                                        </p:tav>
                                        <p:tav tm="100000">
                                          <p:val>
                                            <p:strVal val="#ppt_x"/>
                                          </p:val>
                                        </p:tav>
                                      </p:tavLst>
                                    </p:anim>
                                    <p:anim calcmode="lin" valueType="num">
                                      <p:cBhvr>
                                        <p:cTn id="26"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P spid="186" grpId="2" animBg="1" advAuto="0"/>
      <p:bldP spid="187" grpId="3" animBg="1" advAuto="0"/>
      <p:bldP spid="188"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幻灯片编号"/>
          <p:cNvSpPr txBox="1">
            <a:spLocks noGrp="1"/>
          </p:cNvSpPr>
          <p:nvPr>
            <p:ph type="sldNum" sz="quarter" idx="4294967295"/>
          </p:nvPr>
        </p:nvSpPr>
        <p:spPr>
          <a:xfrm>
            <a:off x="8379360" y="6398260"/>
            <a:ext cx="307440"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a:p>
        </p:txBody>
      </p:sp>
      <p:sp>
        <p:nvSpPr>
          <p:cNvPr id="191" name="Outlook"/>
          <p:cNvSpPr txBox="1">
            <a:spLocks noGrp="1"/>
          </p:cNvSpPr>
          <p:nvPr>
            <p:ph type="title" idx="4294967295"/>
          </p:nvPr>
        </p:nvSpPr>
        <p:spPr>
          <a:xfrm>
            <a:off x="457200" y="457200"/>
            <a:ext cx="5770563" cy="668338"/>
          </a:xfrm>
          <a:prstGeom prst="rect">
            <a:avLst/>
          </a:prstGeom>
        </p:spPr>
        <p:txBody>
          <a:bodyPr>
            <a:normAutofit fontScale="90000"/>
          </a:bodyPr>
          <a:lstStyle>
            <a:lvl1pPr>
              <a:defRPr sz="4000"/>
            </a:lvl1pPr>
          </a:lstStyle>
          <a:p>
            <a:r>
              <a:t>Outlook</a:t>
            </a:r>
          </a:p>
        </p:txBody>
      </p:sp>
      <p:sp>
        <p:nvSpPr>
          <p:cNvPr id="192" name="Other regularization schemes…"/>
          <p:cNvSpPr txBox="1">
            <a:spLocks noGrp="1"/>
          </p:cNvSpPr>
          <p:nvPr>
            <p:ph type="body" sz="half" idx="4294967295"/>
          </p:nvPr>
        </p:nvSpPr>
        <p:spPr>
          <a:xfrm>
            <a:off x="539750" y="1341437"/>
            <a:ext cx="8064500" cy="2287588"/>
          </a:xfrm>
          <a:prstGeom prst="rect">
            <a:avLst/>
          </a:prstGeom>
        </p:spPr>
        <p:txBody>
          <a:bodyPr>
            <a:normAutofit/>
          </a:bodyPr>
          <a:lstStyle/>
          <a:p>
            <a:pPr>
              <a:buChar char="■"/>
              <a:defRPr>
                <a:latin typeface="Times New Roman"/>
                <a:ea typeface="Times New Roman"/>
                <a:cs typeface="Times New Roman"/>
                <a:sym typeface="Times New Roman"/>
              </a:defRPr>
            </a:pPr>
            <a:r>
              <a:t>Other regularization schemes</a:t>
            </a:r>
          </a:p>
          <a:p>
            <a:pPr>
              <a:buSzTx/>
              <a:buFont typeface="Wingdings"/>
              <a:buNone/>
              <a:defRPr>
                <a:latin typeface="Times New Roman"/>
                <a:ea typeface="Times New Roman"/>
                <a:cs typeface="Times New Roman"/>
                <a:sym typeface="Times New Roman"/>
              </a:defRPr>
            </a:pPr>
            <a:r>
              <a:t>For example: Pauli-Villars schemes, proper-time scheme, four momentum cutoff</a:t>
            </a:r>
          </a:p>
        </p:txBody>
      </p:sp>
      <p:sp>
        <p:nvSpPr>
          <p:cNvPr id="193" name="Thank you !"/>
          <p:cNvSpPr txBox="1"/>
          <p:nvPr/>
        </p:nvSpPr>
        <p:spPr>
          <a:xfrm>
            <a:off x="2898457" y="5356225"/>
            <a:ext cx="1962186" cy="486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FF0000"/>
                </a:solidFill>
              </a:defRPr>
            </a:lvl1pPr>
          </a:lstStyle>
          <a:p>
            <a:r>
              <a:t>Thank you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500" fill="hold"/>
                                        <p:tgtEl>
                                          <p:spTgt spid="191"/>
                                        </p:tgtEl>
                                        <p:attrNameLst>
                                          <p:attrName>ppt_x</p:attrName>
                                        </p:attrNameLst>
                                      </p:cBhvr>
                                      <p:tavLst>
                                        <p:tav tm="0">
                                          <p:val>
                                            <p:strVal val="#ppt_x"/>
                                          </p:val>
                                        </p:tav>
                                        <p:tav tm="100000">
                                          <p:val>
                                            <p:strVal val="#ppt_x"/>
                                          </p:val>
                                        </p:tav>
                                      </p:tavLst>
                                    </p:anim>
                                    <p:anim calcmode="lin" valueType="num">
                                      <p:cBhvr>
                                        <p:cTn id="8"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92">
                                            <p:bg/>
                                          </p:spTgt>
                                        </p:tgtEl>
                                        <p:attrNameLst>
                                          <p:attrName>style.visibility</p:attrName>
                                        </p:attrNameLst>
                                      </p:cBhvr>
                                      <p:to>
                                        <p:strVal val="visible"/>
                                      </p:to>
                                    </p:set>
                                    <p:anim calcmode="lin" valueType="num">
                                      <p:cBhvr>
                                        <p:cTn id="13" dur="500" fill="hold"/>
                                        <p:tgtEl>
                                          <p:spTgt spid="192">
                                            <p:bg/>
                                          </p:spTgt>
                                        </p:tgtEl>
                                        <p:attrNameLst>
                                          <p:attrName>ppt_x</p:attrName>
                                        </p:attrNameLst>
                                      </p:cBhvr>
                                      <p:tavLst>
                                        <p:tav tm="0">
                                          <p:val>
                                            <p:strVal val="#ppt_x"/>
                                          </p:val>
                                        </p:tav>
                                        <p:tav tm="100000">
                                          <p:val>
                                            <p:strVal val="#ppt_x"/>
                                          </p:val>
                                        </p:tav>
                                      </p:tavLst>
                                    </p:anim>
                                    <p:anim calcmode="lin" valueType="num">
                                      <p:cBhvr>
                                        <p:cTn id="14" dur="500" fill="hold"/>
                                        <p:tgtEl>
                                          <p:spTgt spid="19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iterate>
                                    <p:tmAbs val="0"/>
                                  </p:iterate>
                                  <p:childTnLst>
                                    <p:set>
                                      <p:cBhvr>
                                        <p:cTn id="16" fill="hold"/>
                                        <p:tgtEl>
                                          <p:spTgt spid="192">
                                            <p:txEl>
                                              <p:pRg st="0" end="0"/>
                                            </p:txEl>
                                          </p:spTgt>
                                        </p:tgtEl>
                                        <p:attrNameLst>
                                          <p:attrName>style.visibility</p:attrName>
                                        </p:attrNameLst>
                                      </p:cBhvr>
                                      <p:to>
                                        <p:strVal val="visible"/>
                                      </p:to>
                                    </p:set>
                                    <p:anim calcmode="lin" valueType="num">
                                      <p:cBhvr>
                                        <p:cTn id="17" dur="5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iterate>
                                    <p:tmAbs val="0"/>
                                  </p:iterate>
                                  <p:childTnLst>
                                    <p:set>
                                      <p:cBhvr>
                                        <p:cTn id="22" fill="hold"/>
                                        <p:tgtEl>
                                          <p:spTgt spid="192">
                                            <p:txEl>
                                              <p:pRg st="1" end="1"/>
                                            </p:txEl>
                                          </p:spTgt>
                                        </p:tgtEl>
                                        <p:attrNameLst>
                                          <p:attrName>style.visibility</p:attrName>
                                        </p:attrNameLst>
                                      </p:cBhvr>
                                      <p:to>
                                        <p:strVal val="visible"/>
                                      </p:to>
                                    </p:set>
                                    <p:anim calcmode="lin" valueType="num">
                                      <p:cBhvr>
                                        <p:cTn id="23" dur="500" fill="hold"/>
                                        <p:tgtEl>
                                          <p:spTgt spid="19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3" nodeType="clickEffect">
                                  <p:stCondLst>
                                    <p:cond delay="0"/>
                                  </p:stCondLst>
                                  <p:iterate>
                                    <p:tmAbs val="0"/>
                                  </p:iterate>
                                  <p:childTnLst>
                                    <p:set>
                                      <p:cBhvr>
                                        <p:cTn id="28" fill="hold"/>
                                        <p:tgtEl>
                                          <p:spTgt spid="193"/>
                                        </p:tgtEl>
                                        <p:attrNameLst>
                                          <p:attrName>style.visibility</p:attrName>
                                        </p:attrNameLst>
                                      </p:cBhvr>
                                      <p:to>
                                        <p:strVal val="visible"/>
                                      </p:to>
                                    </p:set>
                                    <p:anim calcmode="lin" valueType="num">
                                      <p:cBhvr>
                                        <p:cTn id="29" dur="500" fill="hold"/>
                                        <p:tgtEl>
                                          <p:spTgt spid="193"/>
                                        </p:tgtEl>
                                        <p:attrNameLst>
                                          <p:attrName>ppt_x</p:attrName>
                                        </p:attrNameLst>
                                      </p:cBhvr>
                                      <p:tavLst>
                                        <p:tav tm="0">
                                          <p:val>
                                            <p:strVal val="#ppt_x"/>
                                          </p:val>
                                        </p:tav>
                                        <p:tav tm="100000">
                                          <p:val>
                                            <p:strVal val="#ppt_x"/>
                                          </p:val>
                                        </p:tav>
                                      </p:tavLst>
                                    </p:anim>
                                    <p:anim calcmode="lin" valueType="num">
                                      <p:cBhvr>
                                        <p:cTn id="30"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build="p" animBg="1" advAuto="0"/>
      <p:bldP spid="193"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ur work is based on:"/>
          <p:cNvSpPr txBox="1"/>
          <p:nvPr/>
        </p:nvSpPr>
        <p:spPr>
          <a:xfrm>
            <a:off x="1069657" y="496887"/>
            <a:ext cx="232763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Our work is based on:</a:t>
            </a:r>
          </a:p>
        </p:txBody>
      </p:sp>
      <p:pic>
        <p:nvPicPr>
          <p:cNvPr id="69" name="6QH8QUR2AEG2Q]%98O2J9N5.png" descr="6QH8QUR2AEG2Q]%98O2J9N5.png"/>
          <p:cNvPicPr>
            <a:picLocks noChangeAspect="1"/>
          </p:cNvPicPr>
          <p:nvPr/>
        </p:nvPicPr>
        <p:blipFill>
          <a:blip r:embed="rId2">
            <a:extLst/>
          </a:blip>
          <a:stretch>
            <a:fillRect/>
          </a:stretch>
        </p:blipFill>
        <p:spPr>
          <a:xfrm>
            <a:off x="1116012" y="3789362"/>
            <a:ext cx="6153151" cy="2016126"/>
          </a:xfrm>
          <a:prstGeom prst="rect">
            <a:avLst/>
          </a:prstGeom>
          <a:ln w="12700">
            <a:miter lim="400000"/>
          </a:ln>
        </p:spPr>
      </p:pic>
      <p:sp>
        <p:nvSpPr>
          <p:cNvPr id="70" name="正方形"/>
          <p:cNvSpPr/>
          <p:nvPr/>
        </p:nvSpPr>
        <p:spPr>
          <a:xfrm>
            <a:off x="4419600" y="3276600"/>
            <a:ext cx="304800" cy="304800"/>
          </a:xfrm>
          <a:prstGeom prst="rect">
            <a:avLst/>
          </a:prstGeom>
          <a:ln w="12700">
            <a:miter lim="400000"/>
          </a:ln>
        </p:spPr>
        <p:txBody>
          <a:bodyPr lIns="45719" rIns="45719"/>
          <a:lstStyle/>
          <a:p>
            <a:endParaRPr/>
          </a:p>
        </p:txBody>
      </p:sp>
      <p:sp>
        <p:nvSpPr>
          <p:cNvPr id="71" name="正方形"/>
          <p:cNvSpPr/>
          <p:nvPr/>
        </p:nvSpPr>
        <p:spPr>
          <a:xfrm>
            <a:off x="4419600" y="3276600"/>
            <a:ext cx="304800" cy="304800"/>
          </a:xfrm>
          <a:prstGeom prst="rect">
            <a:avLst/>
          </a:prstGeom>
          <a:ln w="12700">
            <a:miter lim="400000"/>
          </a:ln>
        </p:spPr>
        <p:txBody>
          <a:bodyPr lIns="45719" rIns="45719"/>
          <a:lstStyle/>
          <a:p>
            <a:endParaRPr/>
          </a:p>
        </p:txBody>
      </p:sp>
      <p:sp>
        <p:nvSpPr>
          <p:cNvPr id="72" name="正方形"/>
          <p:cNvSpPr/>
          <p:nvPr/>
        </p:nvSpPr>
        <p:spPr>
          <a:xfrm>
            <a:off x="4419600" y="3276600"/>
            <a:ext cx="304800" cy="304800"/>
          </a:xfrm>
          <a:prstGeom prst="rect">
            <a:avLst/>
          </a:prstGeom>
          <a:ln w="12700">
            <a:miter lim="400000"/>
          </a:ln>
        </p:spPr>
        <p:txBody>
          <a:bodyPr lIns="45719" rIns="45719"/>
          <a:lstStyle/>
          <a:p>
            <a:endParaRPr/>
          </a:p>
        </p:txBody>
      </p:sp>
      <p:sp>
        <p:nvSpPr>
          <p:cNvPr id="73" name="正方形"/>
          <p:cNvSpPr/>
          <p:nvPr/>
        </p:nvSpPr>
        <p:spPr>
          <a:xfrm>
            <a:off x="4419600" y="3276600"/>
            <a:ext cx="304800" cy="304800"/>
          </a:xfrm>
          <a:prstGeom prst="rect">
            <a:avLst/>
          </a:prstGeom>
          <a:ln w="12700">
            <a:miter lim="400000"/>
          </a:ln>
        </p:spPr>
        <p:txBody>
          <a:bodyPr lIns="45719" rIns="45719"/>
          <a:lstStyle/>
          <a:p>
            <a:endParaRPr/>
          </a:p>
        </p:txBody>
      </p:sp>
      <p:sp>
        <p:nvSpPr>
          <p:cNvPr id="74" name="正方形"/>
          <p:cNvSpPr/>
          <p:nvPr/>
        </p:nvSpPr>
        <p:spPr>
          <a:xfrm>
            <a:off x="3529012" y="4457700"/>
            <a:ext cx="304801" cy="304800"/>
          </a:xfrm>
          <a:prstGeom prst="rect">
            <a:avLst/>
          </a:prstGeom>
          <a:ln w="12700">
            <a:miter lim="400000"/>
          </a:ln>
        </p:spPr>
        <p:txBody>
          <a:bodyPr lIns="45719" rIns="45719"/>
          <a:lstStyle/>
          <a:p>
            <a:endParaRPr/>
          </a:p>
        </p:txBody>
      </p:sp>
      <p:sp>
        <p:nvSpPr>
          <p:cNvPr id="75" name="正方形"/>
          <p:cNvSpPr/>
          <p:nvPr/>
        </p:nvSpPr>
        <p:spPr>
          <a:xfrm>
            <a:off x="4419600" y="3276600"/>
            <a:ext cx="304800" cy="304800"/>
          </a:xfrm>
          <a:prstGeom prst="rect">
            <a:avLst/>
          </a:prstGeom>
          <a:ln w="12700">
            <a:miter lim="400000"/>
          </a:ln>
        </p:spPr>
        <p:txBody>
          <a:bodyPr lIns="45719" rIns="45719"/>
          <a:lstStyle/>
          <a:p>
            <a:endParaRPr/>
          </a:p>
        </p:txBody>
      </p:sp>
      <p:sp>
        <p:nvSpPr>
          <p:cNvPr id="76" name="正方形"/>
          <p:cNvSpPr/>
          <p:nvPr/>
        </p:nvSpPr>
        <p:spPr>
          <a:xfrm>
            <a:off x="4419600" y="3276600"/>
            <a:ext cx="304800" cy="304800"/>
          </a:xfrm>
          <a:prstGeom prst="rect">
            <a:avLst/>
          </a:prstGeom>
          <a:ln w="12700">
            <a:miter lim="400000"/>
          </a:ln>
        </p:spPr>
        <p:txBody>
          <a:bodyPr lIns="45719" rIns="45719"/>
          <a:lstStyle/>
          <a:p>
            <a:endParaRPr/>
          </a:p>
        </p:txBody>
      </p:sp>
      <p:pic>
        <p:nvPicPr>
          <p:cNvPr id="77" name="image.png" descr="image.png"/>
          <p:cNvPicPr>
            <a:picLocks noChangeAspect="1"/>
          </p:cNvPicPr>
          <p:nvPr/>
        </p:nvPicPr>
        <p:blipFill>
          <a:blip r:embed="rId3">
            <a:extLst/>
          </a:blip>
          <a:stretch>
            <a:fillRect/>
          </a:stretch>
        </p:blipFill>
        <p:spPr>
          <a:xfrm>
            <a:off x="1187450" y="908050"/>
            <a:ext cx="6143625" cy="1476375"/>
          </a:xfrm>
          <a:prstGeom prst="rect">
            <a:avLst/>
          </a:prstGeom>
          <a:ln w="12700">
            <a:miter lim="400000"/>
          </a:ln>
        </p:spPr>
      </p:pic>
      <p:pic>
        <p:nvPicPr>
          <p:cNvPr id="78" name="DL78BX{Y7UA`0U~NVIVUJR6.png" descr="DL78BX{Y7UA`0U~NVIVUJR6.png"/>
          <p:cNvPicPr>
            <a:picLocks noChangeAspect="1"/>
          </p:cNvPicPr>
          <p:nvPr/>
        </p:nvPicPr>
        <p:blipFill>
          <a:blip r:embed="rId4">
            <a:extLst/>
          </a:blip>
          <a:stretch>
            <a:fillRect/>
          </a:stretch>
        </p:blipFill>
        <p:spPr>
          <a:xfrm>
            <a:off x="1547812" y="5332412"/>
            <a:ext cx="5067301" cy="1409701"/>
          </a:xfrm>
          <a:prstGeom prst="rect">
            <a:avLst/>
          </a:prstGeom>
          <a:ln w="12700">
            <a:miter lim="400000"/>
          </a:ln>
        </p:spPr>
      </p:pic>
      <p:pic>
        <p:nvPicPr>
          <p:cNvPr id="79" name="YG323$[}4{`C[)ECRBA{}EX.png" descr="YG323$[}4{`C[)ECRBA{}EX.png"/>
          <p:cNvPicPr>
            <a:picLocks noChangeAspect="1"/>
          </p:cNvPicPr>
          <p:nvPr/>
        </p:nvPicPr>
        <p:blipFill>
          <a:blip r:embed="rId5">
            <a:extLst/>
          </a:blip>
          <a:stretch>
            <a:fillRect/>
          </a:stretch>
        </p:blipFill>
        <p:spPr>
          <a:xfrm>
            <a:off x="1403350" y="2133600"/>
            <a:ext cx="6124575" cy="21621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100000">
                                          <p:val>
                                            <p:strVal val="#ppt_x"/>
                                          </p:val>
                                        </p:tav>
                                      </p:tavLst>
                                    </p:anim>
                                    <p:anim calcmode="lin" valueType="num">
                                      <p:cBhvr>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79"/>
                                        </p:tgtEl>
                                        <p:attrNameLst>
                                          <p:attrName>style.visibility</p:attrName>
                                        </p:attrNameLst>
                                      </p:cBhvr>
                                      <p:to>
                                        <p:strVal val="visible"/>
                                      </p:to>
                                    </p:set>
                                    <p:anim calcmode="lin" valueType="num">
                                      <p:cBhvr>
                                        <p:cTn id="13" dur="500" fill="hold"/>
                                        <p:tgtEl>
                                          <p:spTgt spid="79"/>
                                        </p:tgtEl>
                                        <p:attrNameLst>
                                          <p:attrName>ppt_x</p:attrName>
                                        </p:attrNameLst>
                                      </p:cBhvr>
                                      <p:tavLst>
                                        <p:tav tm="0">
                                          <p:val>
                                            <p:strVal val="#ppt_x"/>
                                          </p:val>
                                        </p:tav>
                                        <p:tav tm="100000">
                                          <p:val>
                                            <p:strVal val="#ppt_x"/>
                                          </p:val>
                                        </p:tav>
                                      </p:tavLst>
                                    </p:anim>
                                    <p:anim calcmode="lin" valueType="num">
                                      <p:cBhvr>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69"/>
                                        </p:tgtEl>
                                        <p:attrNameLst>
                                          <p:attrName>style.visibility</p:attrName>
                                        </p:attrNameLst>
                                      </p:cBhvr>
                                      <p:to>
                                        <p:strVal val="visible"/>
                                      </p:to>
                                    </p:set>
                                    <p:anim calcmode="lin" valueType="num">
                                      <p:cBhvr>
                                        <p:cTn id="19" dur="500" fill="hold"/>
                                        <p:tgtEl>
                                          <p:spTgt spid="69"/>
                                        </p:tgtEl>
                                        <p:attrNameLst>
                                          <p:attrName>ppt_x</p:attrName>
                                        </p:attrNameLst>
                                      </p:cBhvr>
                                      <p:tavLst>
                                        <p:tav tm="0">
                                          <p:val>
                                            <p:strVal val="#ppt_x"/>
                                          </p:val>
                                        </p:tav>
                                        <p:tav tm="100000">
                                          <p:val>
                                            <p:strVal val="#ppt_x"/>
                                          </p:val>
                                        </p:tav>
                                      </p:tavLst>
                                    </p:anim>
                                    <p:anim calcmode="lin" valueType="num">
                                      <p:cBhvr>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78"/>
                                        </p:tgtEl>
                                        <p:attrNameLst>
                                          <p:attrName>style.visibility</p:attrName>
                                        </p:attrNameLst>
                                      </p:cBhvr>
                                      <p:to>
                                        <p:strVal val="visible"/>
                                      </p:to>
                                    </p:set>
                                    <p:anim calcmode="lin" valueType="num">
                                      <p:cBhvr>
                                        <p:cTn id="25" dur="500" fill="hold"/>
                                        <p:tgtEl>
                                          <p:spTgt spid="78"/>
                                        </p:tgtEl>
                                        <p:attrNameLst>
                                          <p:attrName>ppt_x</p:attrName>
                                        </p:attrNameLst>
                                      </p:cBhvr>
                                      <p:tavLst>
                                        <p:tav tm="0">
                                          <p:val>
                                            <p:strVal val="#ppt_x"/>
                                          </p:val>
                                        </p:tav>
                                        <p:tav tm="100000">
                                          <p:val>
                                            <p:strVal val="#ppt_x"/>
                                          </p:val>
                                        </p:tav>
                                      </p:tavLst>
                                    </p:anim>
                                    <p:anim calcmode="lin" valueType="num">
                                      <p:cBhvr>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3" animBg="1" advAuto="0"/>
      <p:bldP spid="77" grpId="1" animBg="1" advAuto="0"/>
      <p:bldP spid="78" grpId="4" animBg="1" advAuto="0"/>
      <p:bldP spid="79"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sp>
        <p:nvSpPr>
          <p:cNvPr id="82" name="Motivation: two kinds of inhomogeneous phases"/>
          <p:cNvSpPr txBox="1">
            <a:spLocks noGrp="1"/>
          </p:cNvSpPr>
          <p:nvPr>
            <p:ph type="title" idx="4294967295"/>
          </p:nvPr>
        </p:nvSpPr>
        <p:spPr>
          <a:xfrm>
            <a:off x="468312" y="549275"/>
            <a:ext cx="8264526" cy="962025"/>
          </a:xfrm>
          <a:prstGeom prst="rect">
            <a:avLst/>
          </a:prstGeom>
        </p:spPr>
        <p:txBody>
          <a:bodyPr>
            <a:normAutofit/>
          </a:bodyPr>
          <a:lstStyle>
            <a:lvl1pPr defTabSz="749808">
              <a:defRPr sz="3280">
                <a:latin typeface="Times New Roman"/>
                <a:ea typeface="Times New Roman"/>
                <a:cs typeface="Times New Roman"/>
                <a:sym typeface="Times New Roman"/>
              </a:defRPr>
            </a:lvl1pPr>
          </a:lstStyle>
          <a:p>
            <a:r>
              <a:t>Motivation: two kinds of inhomogeneous phases</a:t>
            </a:r>
          </a:p>
        </p:txBody>
      </p:sp>
      <p:pic>
        <p:nvPicPr>
          <p:cNvPr id="83" name="J_5H$H(TFU[@8Q94Q5M[~%3" descr="J_5H$H(TFU[@8Q94Q5M[~%3"/>
          <p:cNvPicPr>
            <a:picLocks noChangeAspect="1"/>
          </p:cNvPicPr>
          <p:nvPr/>
        </p:nvPicPr>
        <p:blipFill>
          <a:blip r:embed="rId2">
            <a:extLst/>
          </a:blip>
          <a:stretch>
            <a:fillRect/>
          </a:stretch>
        </p:blipFill>
        <p:spPr>
          <a:xfrm>
            <a:off x="468312" y="1989137"/>
            <a:ext cx="4189413" cy="3424238"/>
          </a:xfrm>
          <a:prstGeom prst="rect">
            <a:avLst/>
          </a:prstGeom>
          <a:ln w="12700">
            <a:miter lim="400000"/>
          </a:ln>
        </p:spPr>
      </p:pic>
      <p:pic>
        <p:nvPicPr>
          <p:cNvPr id="84" name="X5AD_74Z[JTZH4JD{DP6KI0" descr="X5AD_74Z[JTZH4JD{DP6KI0"/>
          <p:cNvPicPr>
            <a:picLocks noChangeAspect="1"/>
          </p:cNvPicPr>
          <p:nvPr/>
        </p:nvPicPr>
        <p:blipFill>
          <a:blip r:embed="rId3">
            <a:extLst/>
          </a:blip>
          <a:stretch>
            <a:fillRect/>
          </a:stretch>
        </p:blipFill>
        <p:spPr>
          <a:xfrm>
            <a:off x="4572000" y="2205037"/>
            <a:ext cx="4076700" cy="3106738"/>
          </a:xfrm>
          <a:prstGeom prst="rect">
            <a:avLst/>
          </a:prstGeom>
          <a:ln w="12700">
            <a:miter lim="400000"/>
          </a:ln>
        </p:spPr>
      </p:pic>
      <p:sp>
        <p:nvSpPr>
          <p:cNvPr id="85" name="Pictorial description of the LOFF pairing,…"/>
          <p:cNvSpPr txBox="1"/>
          <p:nvPr/>
        </p:nvSpPr>
        <p:spPr>
          <a:xfrm>
            <a:off x="2314257" y="5373687"/>
            <a:ext cx="4480561"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Pictorial description of the LOFF pairing,</a:t>
            </a:r>
          </a:p>
          <a:p>
            <a:r>
              <a:t>Which carries the nonzero total momentum</a:t>
            </a:r>
          </a:p>
        </p:txBody>
      </p:sp>
      <p:pic>
        <p:nvPicPr>
          <p:cNvPr id="86" name="KV7M3@NA]IHROFWD)4BO{%Q" descr="KV7M3@NA]IHROFWD)4BO{%Q"/>
          <p:cNvPicPr>
            <a:picLocks noChangeAspect="1"/>
          </p:cNvPicPr>
          <p:nvPr/>
        </p:nvPicPr>
        <p:blipFill>
          <a:blip r:embed="rId4">
            <a:extLst/>
          </a:blip>
          <a:stretch>
            <a:fillRect/>
          </a:stretch>
        </p:blipFill>
        <p:spPr>
          <a:xfrm>
            <a:off x="0" y="6115050"/>
            <a:ext cx="8763000" cy="742950"/>
          </a:xfrm>
          <a:prstGeom prst="rect">
            <a:avLst/>
          </a:prstGeom>
          <a:ln w="12700">
            <a:miter lim="400000"/>
          </a:ln>
        </p:spPr>
      </p:pic>
      <p:sp>
        <p:nvSpPr>
          <p:cNvPr id="87" name="Mismatced Fermi surfaces"/>
          <p:cNvSpPr txBox="1"/>
          <p:nvPr/>
        </p:nvSpPr>
        <p:spPr>
          <a:xfrm>
            <a:off x="5554345" y="1557337"/>
            <a:ext cx="2784386"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Mismatced Fermi surfaces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500" fill="hold"/>
                                        <p:tgtEl>
                                          <p:spTgt spid="82"/>
                                        </p:tgtEl>
                                        <p:attrNameLst>
                                          <p:attrName>ppt_x</p:attrName>
                                        </p:attrNameLst>
                                      </p:cBhvr>
                                      <p:tavLst>
                                        <p:tav tm="0">
                                          <p:val>
                                            <p:strVal val="#ppt_x"/>
                                          </p:val>
                                        </p:tav>
                                        <p:tav tm="100000">
                                          <p:val>
                                            <p:strVal val="#ppt_x"/>
                                          </p:val>
                                        </p:tav>
                                      </p:tavLst>
                                    </p:anim>
                                    <p:anim calcmode="lin" valueType="num">
                                      <p:cBhvr>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100000">
                                          <p:val>
                                            <p:strVal val="#ppt_x"/>
                                          </p:val>
                                        </p:tav>
                                      </p:tavLst>
                                    </p:anim>
                                    <p:anim calcmode="lin" valueType="num">
                                      <p:cBhvr>
                                        <p:cTn id="1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87"/>
                                        </p:tgtEl>
                                        <p:attrNameLst>
                                          <p:attrName>style.visibility</p:attrName>
                                        </p:attrNameLst>
                                      </p:cBhvr>
                                      <p:to>
                                        <p:strVal val="visible"/>
                                      </p:to>
                                    </p:set>
                                    <p:anim calcmode="lin" valueType="num">
                                      <p:cBhvr>
                                        <p:cTn id="19" dur="500" fill="hold"/>
                                        <p:tgtEl>
                                          <p:spTgt spid="87"/>
                                        </p:tgtEl>
                                        <p:attrNameLst>
                                          <p:attrName>ppt_x</p:attrName>
                                        </p:attrNameLst>
                                      </p:cBhvr>
                                      <p:tavLst>
                                        <p:tav tm="0">
                                          <p:val>
                                            <p:strVal val="#ppt_x"/>
                                          </p:val>
                                        </p:tav>
                                        <p:tav tm="100000">
                                          <p:val>
                                            <p:strVal val="#ppt_x"/>
                                          </p:val>
                                        </p:tav>
                                      </p:tavLst>
                                    </p:anim>
                                    <p:anim calcmode="lin" valueType="num">
                                      <p:cBhvr>
                                        <p:cTn id="2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84"/>
                                        </p:tgtEl>
                                        <p:attrNameLst>
                                          <p:attrName>style.visibility</p:attrName>
                                        </p:attrNameLst>
                                      </p:cBhvr>
                                      <p:to>
                                        <p:strVal val="visible"/>
                                      </p:to>
                                    </p:set>
                                    <p:anim calcmode="lin" valueType="num">
                                      <p:cBhvr>
                                        <p:cTn id="25" dur="500" fill="hold"/>
                                        <p:tgtEl>
                                          <p:spTgt spid="84"/>
                                        </p:tgtEl>
                                        <p:attrNameLst>
                                          <p:attrName>ppt_x</p:attrName>
                                        </p:attrNameLst>
                                      </p:cBhvr>
                                      <p:tavLst>
                                        <p:tav tm="0">
                                          <p:val>
                                            <p:strVal val="#ppt_x"/>
                                          </p:val>
                                        </p:tav>
                                        <p:tav tm="100000">
                                          <p:val>
                                            <p:strVal val="#ppt_x"/>
                                          </p:val>
                                        </p:tav>
                                      </p:tavLst>
                                    </p:anim>
                                    <p:anim calcmode="lin" valueType="num">
                                      <p:cBhvr>
                                        <p:cTn id="2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85"/>
                                        </p:tgtEl>
                                        <p:attrNameLst>
                                          <p:attrName>style.visibility</p:attrName>
                                        </p:attrNameLst>
                                      </p:cBhvr>
                                      <p:to>
                                        <p:strVal val="visible"/>
                                      </p:to>
                                    </p:set>
                                    <p:anim calcmode="lin" valueType="num">
                                      <p:cBhvr>
                                        <p:cTn id="31" dur="500" fill="hold"/>
                                        <p:tgtEl>
                                          <p:spTgt spid="85"/>
                                        </p:tgtEl>
                                        <p:attrNameLst>
                                          <p:attrName>ppt_x</p:attrName>
                                        </p:attrNameLst>
                                      </p:cBhvr>
                                      <p:tavLst>
                                        <p:tav tm="0">
                                          <p:val>
                                            <p:strVal val="#ppt_x"/>
                                          </p:val>
                                        </p:tav>
                                        <p:tav tm="100000">
                                          <p:val>
                                            <p:strVal val="#ppt_x"/>
                                          </p:val>
                                        </p:tav>
                                      </p:tavLst>
                                    </p:anim>
                                    <p:anim calcmode="lin" valueType="num">
                                      <p:cBhvr>
                                        <p:cTn id="3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6" nodeType="clickEffect">
                                  <p:stCondLst>
                                    <p:cond delay="0"/>
                                  </p:stCondLst>
                                  <p:iterate>
                                    <p:tmAbs val="0"/>
                                  </p:iterate>
                                  <p:childTnLst>
                                    <p:set>
                                      <p:cBhvr>
                                        <p:cTn id="36" fill="hold"/>
                                        <p:tgtEl>
                                          <p:spTgt spid="86"/>
                                        </p:tgtEl>
                                        <p:attrNameLst>
                                          <p:attrName>style.visibility</p:attrName>
                                        </p:attrNameLst>
                                      </p:cBhvr>
                                      <p:to>
                                        <p:strVal val="visible"/>
                                      </p:to>
                                    </p:set>
                                    <p:anim calcmode="lin" valueType="num">
                                      <p:cBhvr>
                                        <p:cTn id="37" dur="500" fill="hold"/>
                                        <p:tgtEl>
                                          <p:spTgt spid="86"/>
                                        </p:tgtEl>
                                        <p:attrNameLst>
                                          <p:attrName>ppt_x</p:attrName>
                                        </p:attrNameLst>
                                      </p:cBhvr>
                                      <p:tavLst>
                                        <p:tav tm="0">
                                          <p:val>
                                            <p:strVal val="#ppt_x"/>
                                          </p:val>
                                        </p:tav>
                                        <p:tav tm="100000">
                                          <p:val>
                                            <p:strVal val="#ppt_x"/>
                                          </p:val>
                                        </p:tav>
                                      </p:tavLst>
                                    </p:anim>
                                    <p:anim calcmode="lin" valueType="num">
                                      <p:cBhvr>
                                        <p:cTn id="3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advAuto="0"/>
      <p:bldP spid="83" grpId="2" animBg="1" advAuto="0"/>
      <p:bldP spid="84" grpId="4" animBg="1" advAuto="0"/>
      <p:bldP spid="85" grpId="5" animBg="1" advAuto="0"/>
      <p:bldP spid="86" grpId="6" animBg="1" advAuto="0"/>
      <p:bldP spid="87"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sp>
        <p:nvSpPr>
          <p:cNvPr id="90" name="Phase diagram for the NJL model, allowing for chiral density wave (CDW)-type modulations"/>
          <p:cNvSpPr txBox="1"/>
          <p:nvPr/>
        </p:nvSpPr>
        <p:spPr>
          <a:xfrm>
            <a:off x="801369" y="5373687"/>
            <a:ext cx="7414261"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Phase diagram for the NJL model, allowing for chiral density wave (CDW)-type modulations</a:t>
            </a:r>
          </a:p>
        </p:txBody>
      </p:sp>
      <p:pic>
        <p:nvPicPr>
          <p:cNvPr id="91" name="MN)J475$1U`M9]CBY20N`ML" descr="MN)J475$1U`M9]CBY20N`ML"/>
          <p:cNvPicPr>
            <a:picLocks noChangeAspect="1"/>
          </p:cNvPicPr>
          <p:nvPr/>
        </p:nvPicPr>
        <p:blipFill>
          <a:blip r:embed="rId2">
            <a:extLst/>
          </a:blip>
          <a:stretch>
            <a:fillRect/>
          </a:stretch>
        </p:blipFill>
        <p:spPr>
          <a:xfrm>
            <a:off x="539750" y="260350"/>
            <a:ext cx="7042150" cy="5029200"/>
          </a:xfrm>
          <a:prstGeom prst="rect">
            <a:avLst/>
          </a:prstGeom>
          <a:ln w="12700">
            <a:miter lim="400000"/>
          </a:ln>
        </p:spPr>
      </p:pic>
      <p:pic>
        <p:nvPicPr>
          <p:cNvPr id="92" name="8ZZ3`TSGJ0VDXMC3W12IPVU" descr="8ZZ3`TSGJ0VDXMC3W12IPVU"/>
          <p:cNvPicPr>
            <a:picLocks noChangeAspect="1"/>
          </p:cNvPicPr>
          <p:nvPr/>
        </p:nvPicPr>
        <p:blipFill>
          <a:blip r:embed="rId3">
            <a:extLst/>
          </a:blip>
          <a:stretch>
            <a:fillRect/>
          </a:stretch>
        </p:blipFill>
        <p:spPr>
          <a:xfrm>
            <a:off x="1042987" y="6092825"/>
            <a:ext cx="6419851" cy="6286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100000">
                                          <p:val>
                                            <p:strVal val="#ppt_x"/>
                                          </p:val>
                                        </p:tav>
                                      </p:tavLst>
                                    </p:anim>
                                    <p:anim calcmode="lin" valueType="num">
                                      <p:cBhvr>
                                        <p:cTn id="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90"/>
                                        </p:tgtEl>
                                        <p:attrNameLst>
                                          <p:attrName>style.visibility</p:attrName>
                                        </p:attrNameLst>
                                      </p:cBhvr>
                                      <p:to>
                                        <p:strVal val="visible"/>
                                      </p:to>
                                    </p:set>
                                    <p:anim calcmode="lin" valueType="num">
                                      <p:cBhvr>
                                        <p:cTn id="13" dur="500" fill="hold"/>
                                        <p:tgtEl>
                                          <p:spTgt spid="90"/>
                                        </p:tgtEl>
                                        <p:attrNameLst>
                                          <p:attrName>ppt_x</p:attrName>
                                        </p:attrNameLst>
                                      </p:cBhvr>
                                      <p:tavLst>
                                        <p:tav tm="0">
                                          <p:val>
                                            <p:strVal val="#ppt_x"/>
                                          </p:val>
                                        </p:tav>
                                        <p:tav tm="100000">
                                          <p:val>
                                            <p:strVal val="#ppt_x"/>
                                          </p:val>
                                        </p:tav>
                                      </p:tavLst>
                                    </p:anim>
                                    <p:anim calcmode="lin" valueType="num">
                                      <p:cBhvr>
                                        <p:cTn id="1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92"/>
                                        </p:tgtEl>
                                        <p:attrNameLst>
                                          <p:attrName>style.visibility</p:attrName>
                                        </p:attrNameLst>
                                      </p:cBhvr>
                                      <p:to>
                                        <p:strVal val="visible"/>
                                      </p:to>
                                    </p:set>
                                    <p:anim calcmode="lin" valueType="num">
                                      <p:cBhvr>
                                        <p:cTn id="19" dur="500" fill="hold"/>
                                        <p:tgtEl>
                                          <p:spTgt spid="92"/>
                                        </p:tgtEl>
                                        <p:attrNameLst>
                                          <p:attrName>ppt_x</p:attrName>
                                        </p:attrNameLst>
                                      </p:cBhvr>
                                      <p:tavLst>
                                        <p:tav tm="0">
                                          <p:val>
                                            <p:strVal val="#ppt_x"/>
                                          </p:val>
                                        </p:tav>
                                        <p:tav tm="100000">
                                          <p:val>
                                            <p:strVal val="#ppt_x"/>
                                          </p:val>
                                        </p:tav>
                                      </p:tavLst>
                                    </p:anim>
                                    <p:anim calcmode="lin" valueType="num">
                                      <p:cBhvr>
                                        <p:cTn id="20"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2" animBg="1" advAuto="0"/>
      <p:bldP spid="91" grpId="1" animBg="1" advAuto="0"/>
      <p:bldP spid="92"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a:p>
        </p:txBody>
      </p:sp>
      <p:sp>
        <p:nvSpPr>
          <p:cNvPr id="95" name="The NJL Lagrangian"/>
          <p:cNvSpPr txBox="1">
            <a:spLocks noGrp="1"/>
          </p:cNvSpPr>
          <p:nvPr>
            <p:ph type="title" idx="4294967295"/>
          </p:nvPr>
        </p:nvSpPr>
        <p:spPr>
          <a:xfrm>
            <a:off x="395287" y="549275"/>
            <a:ext cx="6264276" cy="576263"/>
          </a:xfrm>
          <a:prstGeom prst="rect">
            <a:avLst/>
          </a:prstGeom>
        </p:spPr>
        <p:txBody>
          <a:bodyPr>
            <a:normAutofit fontScale="90000"/>
          </a:bodyPr>
          <a:lstStyle>
            <a:lvl1pPr defTabSz="786384">
              <a:defRPr sz="3440"/>
            </a:lvl1pPr>
          </a:lstStyle>
          <a:p>
            <a:r>
              <a:t>The NJL Lagrangian</a:t>
            </a:r>
          </a:p>
        </p:txBody>
      </p:sp>
      <p:pic>
        <p:nvPicPr>
          <p:cNvPr id="96" name="_2_31ZUK}`T0LA85TRE9`C2" descr="_2_31ZUK}`T0LA85TRE9`C2"/>
          <p:cNvPicPr>
            <a:picLocks noChangeAspect="1"/>
          </p:cNvPicPr>
          <p:nvPr/>
        </p:nvPicPr>
        <p:blipFill>
          <a:blip r:embed="rId2">
            <a:extLst/>
          </a:blip>
          <a:stretch>
            <a:fillRect/>
          </a:stretch>
        </p:blipFill>
        <p:spPr>
          <a:xfrm>
            <a:off x="2771775" y="1339850"/>
            <a:ext cx="3743325" cy="685800"/>
          </a:xfrm>
          <a:prstGeom prst="rect">
            <a:avLst/>
          </a:prstGeom>
          <a:ln w="12700">
            <a:miter lim="400000"/>
          </a:ln>
        </p:spPr>
      </p:pic>
      <p:pic>
        <p:nvPicPr>
          <p:cNvPr id="97" name="C`[AFP60]BKQ}I~]NZ`UMU1" descr="C`[AFP60]BKQ}I~]NZ`UMU1"/>
          <p:cNvPicPr>
            <a:picLocks noChangeAspect="1"/>
          </p:cNvPicPr>
          <p:nvPr/>
        </p:nvPicPr>
        <p:blipFill>
          <a:blip r:embed="rId3">
            <a:extLst/>
          </a:blip>
          <a:stretch>
            <a:fillRect/>
          </a:stretch>
        </p:blipFill>
        <p:spPr>
          <a:xfrm>
            <a:off x="1116012" y="1844675"/>
            <a:ext cx="6981826" cy="638175"/>
          </a:xfrm>
          <a:prstGeom prst="rect">
            <a:avLst/>
          </a:prstGeom>
          <a:ln w="12700">
            <a:miter lim="400000"/>
          </a:ln>
        </p:spPr>
      </p:pic>
      <p:pic>
        <p:nvPicPr>
          <p:cNvPr id="98" name="F2@Q0L1]4`KIYX~3SV~TQPF" descr="F2@Q0L1]4`KIYX~3SV~TQPF"/>
          <p:cNvPicPr>
            <a:picLocks noChangeAspect="1"/>
          </p:cNvPicPr>
          <p:nvPr/>
        </p:nvPicPr>
        <p:blipFill>
          <a:blip r:embed="rId4">
            <a:extLst/>
          </a:blip>
          <a:stretch>
            <a:fillRect/>
          </a:stretch>
        </p:blipFill>
        <p:spPr>
          <a:xfrm>
            <a:off x="2122487" y="2636837"/>
            <a:ext cx="5334001" cy="695326"/>
          </a:xfrm>
          <a:prstGeom prst="rect">
            <a:avLst/>
          </a:prstGeom>
          <a:ln w="12700">
            <a:miter lim="400000"/>
          </a:ln>
        </p:spPr>
      </p:pic>
      <p:pic>
        <p:nvPicPr>
          <p:cNvPr id="99" name="KV7M3@NA]IHROFWD)4BO{%Q" descr="KV7M3@NA]IHROFWD)4BO{%Q"/>
          <p:cNvPicPr>
            <a:picLocks noChangeAspect="1"/>
          </p:cNvPicPr>
          <p:nvPr/>
        </p:nvPicPr>
        <p:blipFill>
          <a:blip r:embed="rId5">
            <a:extLst/>
          </a:blip>
          <a:stretch>
            <a:fillRect/>
          </a:stretch>
        </p:blipFill>
        <p:spPr>
          <a:xfrm>
            <a:off x="381000" y="3357562"/>
            <a:ext cx="8763000" cy="742951"/>
          </a:xfrm>
          <a:prstGeom prst="rect">
            <a:avLst/>
          </a:prstGeom>
          <a:ln w="12700">
            <a:miter lim="400000"/>
          </a:ln>
        </p:spPr>
      </p:pic>
      <p:pic>
        <p:nvPicPr>
          <p:cNvPr id="100" name="8ZZ3`TSGJ0VDXMC3W12IPVU" descr="8ZZ3`TSGJ0VDXMC3W12IPVU"/>
          <p:cNvPicPr>
            <a:picLocks noChangeAspect="1"/>
          </p:cNvPicPr>
          <p:nvPr/>
        </p:nvPicPr>
        <p:blipFill>
          <a:blip r:embed="rId6">
            <a:extLst/>
          </a:blip>
          <a:stretch>
            <a:fillRect/>
          </a:stretch>
        </p:blipFill>
        <p:spPr>
          <a:xfrm>
            <a:off x="1042987" y="5876925"/>
            <a:ext cx="6419851" cy="628650"/>
          </a:xfrm>
          <a:prstGeom prst="rect">
            <a:avLst/>
          </a:prstGeom>
          <a:ln w="12700">
            <a:miter lim="400000"/>
          </a:ln>
        </p:spPr>
      </p:pic>
      <p:pic>
        <p:nvPicPr>
          <p:cNvPr id="101" name="ZP$R`[D6O`]G8TN3]T%`TPP" descr="ZP$R`[D6O`]G8TN3]T%`TPP"/>
          <p:cNvPicPr>
            <a:picLocks noChangeAspect="1"/>
          </p:cNvPicPr>
          <p:nvPr/>
        </p:nvPicPr>
        <p:blipFill>
          <a:blip r:embed="rId7">
            <a:extLst/>
          </a:blip>
          <a:stretch>
            <a:fillRect/>
          </a:stretch>
        </p:blipFill>
        <p:spPr>
          <a:xfrm>
            <a:off x="395287" y="4221162"/>
            <a:ext cx="8170863" cy="1841501"/>
          </a:xfrm>
          <a:prstGeom prst="rect">
            <a:avLst/>
          </a:prstGeom>
          <a:ln w="12700">
            <a:miter lim="400000"/>
          </a:ln>
        </p:spPr>
      </p:pic>
      <p:sp>
        <p:nvSpPr>
          <p:cNvPr id="102" name="Under the mean field approximation"/>
          <p:cNvSpPr txBox="1"/>
          <p:nvPr/>
        </p:nvSpPr>
        <p:spPr>
          <a:xfrm>
            <a:off x="1287145" y="4121150"/>
            <a:ext cx="4451985"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Under the mean field approximation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ppt_x"/>
                                          </p:val>
                                        </p:tav>
                                        <p:tav tm="100000">
                                          <p:val>
                                            <p:strVal val="#ppt_x"/>
                                          </p:val>
                                        </p:tav>
                                      </p:tavLst>
                                    </p:anim>
                                    <p:anim calcmode="lin" valueType="num">
                                      <p:cBhvr>
                                        <p:cTn id="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96"/>
                                        </p:tgtEl>
                                        <p:attrNameLst>
                                          <p:attrName>style.visibility</p:attrName>
                                        </p:attrNameLst>
                                      </p:cBhvr>
                                      <p:to>
                                        <p:strVal val="visible"/>
                                      </p:to>
                                    </p:set>
                                    <p:anim calcmode="lin" valueType="num">
                                      <p:cBhvr>
                                        <p:cTn id="13" dur="500" fill="hold"/>
                                        <p:tgtEl>
                                          <p:spTgt spid="96"/>
                                        </p:tgtEl>
                                        <p:attrNameLst>
                                          <p:attrName>ppt_x</p:attrName>
                                        </p:attrNameLst>
                                      </p:cBhvr>
                                      <p:tavLst>
                                        <p:tav tm="0">
                                          <p:val>
                                            <p:strVal val="#ppt_x"/>
                                          </p:val>
                                        </p:tav>
                                        <p:tav tm="100000">
                                          <p:val>
                                            <p:strVal val="#ppt_x"/>
                                          </p:val>
                                        </p:tav>
                                      </p:tavLst>
                                    </p:anim>
                                    <p:anim calcmode="lin" valueType="num">
                                      <p:cBhvr>
                                        <p:cTn id="1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97"/>
                                        </p:tgtEl>
                                        <p:attrNameLst>
                                          <p:attrName>style.visibility</p:attrName>
                                        </p:attrNameLst>
                                      </p:cBhvr>
                                      <p:to>
                                        <p:strVal val="visible"/>
                                      </p:to>
                                    </p:set>
                                    <p:anim calcmode="lin" valueType="num">
                                      <p:cBhvr>
                                        <p:cTn id="19" dur="500" fill="hold"/>
                                        <p:tgtEl>
                                          <p:spTgt spid="97"/>
                                        </p:tgtEl>
                                        <p:attrNameLst>
                                          <p:attrName>ppt_x</p:attrName>
                                        </p:attrNameLst>
                                      </p:cBhvr>
                                      <p:tavLst>
                                        <p:tav tm="0">
                                          <p:val>
                                            <p:strVal val="#ppt_x"/>
                                          </p:val>
                                        </p:tav>
                                        <p:tav tm="100000">
                                          <p:val>
                                            <p:strVal val="#ppt_x"/>
                                          </p:val>
                                        </p:tav>
                                      </p:tavLst>
                                    </p:anim>
                                    <p:anim calcmode="lin" valueType="num">
                                      <p:cBhvr>
                                        <p:cTn id="2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98"/>
                                        </p:tgtEl>
                                        <p:attrNameLst>
                                          <p:attrName>style.visibility</p:attrName>
                                        </p:attrNameLst>
                                      </p:cBhvr>
                                      <p:to>
                                        <p:strVal val="visible"/>
                                      </p:to>
                                    </p:set>
                                    <p:anim calcmode="lin" valueType="num">
                                      <p:cBhvr>
                                        <p:cTn id="25" dur="500" fill="hold"/>
                                        <p:tgtEl>
                                          <p:spTgt spid="98"/>
                                        </p:tgtEl>
                                        <p:attrNameLst>
                                          <p:attrName>ppt_x</p:attrName>
                                        </p:attrNameLst>
                                      </p:cBhvr>
                                      <p:tavLst>
                                        <p:tav tm="0">
                                          <p:val>
                                            <p:strVal val="#ppt_x"/>
                                          </p:val>
                                        </p:tav>
                                        <p:tav tm="100000">
                                          <p:val>
                                            <p:strVal val="#ppt_x"/>
                                          </p:val>
                                        </p:tav>
                                      </p:tavLst>
                                    </p:anim>
                                    <p:anim calcmode="lin" valueType="num">
                                      <p:cBhvr>
                                        <p:cTn id="2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99"/>
                                        </p:tgtEl>
                                        <p:attrNameLst>
                                          <p:attrName>style.visibility</p:attrName>
                                        </p:attrNameLst>
                                      </p:cBhvr>
                                      <p:to>
                                        <p:strVal val="visible"/>
                                      </p:to>
                                    </p:set>
                                    <p:anim calcmode="lin" valueType="num">
                                      <p:cBhvr>
                                        <p:cTn id="31" dur="500" fill="hold"/>
                                        <p:tgtEl>
                                          <p:spTgt spid="99"/>
                                        </p:tgtEl>
                                        <p:attrNameLst>
                                          <p:attrName>ppt_x</p:attrName>
                                        </p:attrNameLst>
                                      </p:cBhvr>
                                      <p:tavLst>
                                        <p:tav tm="0">
                                          <p:val>
                                            <p:strVal val="#ppt_x"/>
                                          </p:val>
                                        </p:tav>
                                        <p:tav tm="100000">
                                          <p:val>
                                            <p:strVal val="#ppt_x"/>
                                          </p:val>
                                        </p:tav>
                                      </p:tavLst>
                                    </p:anim>
                                    <p:anim calcmode="lin" valueType="num">
                                      <p:cBhvr>
                                        <p:cTn id="3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6" nodeType="clickEffect">
                                  <p:stCondLst>
                                    <p:cond delay="0"/>
                                  </p:stCondLst>
                                  <p:iterate>
                                    <p:tmAbs val="0"/>
                                  </p:iterate>
                                  <p:childTnLst>
                                    <p:set>
                                      <p:cBhvr>
                                        <p:cTn id="36" fill="hold"/>
                                        <p:tgtEl>
                                          <p:spTgt spid="102"/>
                                        </p:tgtEl>
                                        <p:attrNameLst>
                                          <p:attrName>style.visibility</p:attrName>
                                        </p:attrNameLst>
                                      </p:cBhvr>
                                      <p:to>
                                        <p:strVal val="visible"/>
                                      </p:to>
                                    </p:set>
                                    <p:anim calcmode="lin" valueType="num">
                                      <p:cBhvr>
                                        <p:cTn id="37" dur="500" fill="hold"/>
                                        <p:tgtEl>
                                          <p:spTgt spid="102"/>
                                        </p:tgtEl>
                                        <p:attrNameLst>
                                          <p:attrName>ppt_x</p:attrName>
                                        </p:attrNameLst>
                                      </p:cBhvr>
                                      <p:tavLst>
                                        <p:tav tm="0">
                                          <p:val>
                                            <p:strVal val="#ppt_x"/>
                                          </p:val>
                                        </p:tav>
                                        <p:tav tm="100000">
                                          <p:val>
                                            <p:strVal val="#ppt_x"/>
                                          </p:val>
                                        </p:tav>
                                      </p:tavLst>
                                    </p:anim>
                                    <p:anim calcmode="lin" valueType="num">
                                      <p:cBhvr>
                                        <p:cTn id="3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7" nodeType="clickEffect">
                                  <p:stCondLst>
                                    <p:cond delay="0"/>
                                  </p:stCondLst>
                                  <p:iterate>
                                    <p:tmAbs val="0"/>
                                  </p:iterate>
                                  <p:childTnLst>
                                    <p:set>
                                      <p:cBhvr>
                                        <p:cTn id="42" fill="hold"/>
                                        <p:tgtEl>
                                          <p:spTgt spid="101"/>
                                        </p:tgtEl>
                                        <p:attrNameLst>
                                          <p:attrName>style.visibility</p:attrName>
                                        </p:attrNameLst>
                                      </p:cBhvr>
                                      <p:to>
                                        <p:strVal val="visible"/>
                                      </p:to>
                                    </p:set>
                                    <p:anim calcmode="lin" valueType="num">
                                      <p:cBhvr>
                                        <p:cTn id="43" dur="500" fill="hold"/>
                                        <p:tgtEl>
                                          <p:spTgt spid="101"/>
                                        </p:tgtEl>
                                        <p:attrNameLst>
                                          <p:attrName>ppt_x</p:attrName>
                                        </p:attrNameLst>
                                      </p:cBhvr>
                                      <p:tavLst>
                                        <p:tav tm="0">
                                          <p:val>
                                            <p:strVal val="#ppt_x"/>
                                          </p:val>
                                        </p:tav>
                                        <p:tav tm="100000">
                                          <p:val>
                                            <p:strVal val="#ppt_x"/>
                                          </p:val>
                                        </p:tav>
                                      </p:tavLst>
                                    </p:anim>
                                    <p:anim calcmode="lin" valueType="num">
                                      <p:cBhvr>
                                        <p:cTn id="4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8" nodeType="clickEffect">
                                  <p:stCondLst>
                                    <p:cond delay="0"/>
                                  </p:stCondLst>
                                  <p:iterate>
                                    <p:tmAbs val="0"/>
                                  </p:iterate>
                                  <p:childTnLst>
                                    <p:set>
                                      <p:cBhvr>
                                        <p:cTn id="48" fill="hold"/>
                                        <p:tgtEl>
                                          <p:spTgt spid="100"/>
                                        </p:tgtEl>
                                        <p:attrNameLst>
                                          <p:attrName>style.visibility</p:attrName>
                                        </p:attrNameLst>
                                      </p:cBhvr>
                                      <p:to>
                                        <p:strVal val="visible"/>
                                      </p:to>
                                    </p:set>
                                    <p:anim calcmode="lin" valueType="num">
                                      <p:cBhvr>
                                        <p:cTn id="49" dur="500" fill="hold"/>
                                        <p:tgtEl>
                                          <p:spTgt spid="100"/>
                                        </p:tgtEl>
                                        <p:attrNameLst>
                                          <p:attrName>ppt_x</p:attrName>
                                        </p:attrNameLst>
                                      </p:cBhvr>
                                      <p:tavLst>
                                        <p:tav tm="0">
                                          <p:val>
                                            <p:strVal val="#ppt_x"/>
                                          </p:val>
                                        </p:tav>
                                        <p:tav tm="100000">
                                          <p:val>
                                            <p:strVal val="#ppt_x"/>
                                          </p:val>
                                        </p:tav>
                                      </p:tavLst>
                                    </p:anim>
                                    <p:anim calcmode="lin" valueType="num">
                                      <p:cBhvr>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P spid="96" grpId="2" animBg="1" advAuto="0"/>
      <p:bldP spid="97" grpId="3" animBg="1" advAuto="0"/>
      <p:bldP spid="98" grpId="4" animBg="1" advAuto="0"/>
      <p:bldP spid="99" grpId="5" animBg="1" advAuto="0"/>
      <p:bldP spid="100" grpId="8" animBg="1" advAuto="0"/>
      <p:bldP spid="101" grpId="7" animBg="1" advAuto="0"/>
      <p:bldP spid="102"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sp>
        <p:nvSpPr>
          <p:cNvPr id="105" name="Making the chiral field transformation"/>
          <p:cNvSpPr txBox="1">
            <a:spLocks noGrp="1"/>
          </p:cNvSpPr>
          <p:nvPr>
            <p:ph type="title" idx="4294967295"/>
          </p:nvPr>
        </p:nvSpPr>
        <p:spPr>
          <a:xfrm>
            <a:off x="395287" y="549275"/>
            <a:ext cx="8321676" cy="792163"/>
          </a:xfrm>
          <a:prstGeom prst="rect">
            <a:avLst/>
          </a:prstGeom>
        </p:spPr>
        <p:txBody>
          <a:bodyPr>
            <a:normAutofit/>
          </a:bodyPr>
          <a:lstStyle>
            <a:lvl1pPr>
              <a:defRPr sz="3600"/>
            </a:lvl1pPr>
          </a:lstStyle>
          <a:p>
            <a:r>
              <a:t>Making the chiral field transformation</a:t>
            </a:r>
          </a:p>
        </p:txBody>
      </p:sp>
      <p:pic>
        <p:nvPicPr>
          <p:cNvPr id="106" name="Y9IXZ~A_3F$O@H2QS$1%UCQ" descr="Y9IXZ~A_3F$O@H2QS$1%UCQ"/>
          <p:cNvPicPr>
            <a:picLocks noChangeAspect="1"/>
          </p:cNvPicPr>
          <p:nvPr/>
        </p:nvPicPr>
        <p:blipFill>
          <a:blip r:embed="rId2">
            <a:extLst/>
          </a:blip>
          <a:stretch>
            <a:fillRect/>
          </a:stretch>
        </p:blipFill>
        <p:spPr>
          <a:xfrm>
            <a:off x="827087" y="1484312"/>
            <a:ext cx="4343401" cy="2857501"/>
          </a:xfrm>
          <a:prstGeom prst="rect">
            <a:avLst/>
          </a:prstGeom>
          <a:ln w="12700">
            <a:miter lim="400000"/>
          </a:ln>
        </p:spPr>
      </p:pic>
      <p:pic>
        <p:nvPicPr>
          <p:cNvPr id="107" name="J}}}7Q{_YV~N@MDTRRVA]ZN" descr="J}}}7Q{_YV~N@MDTRRVA]ZN"/>
          <p:cNvPicPr>
            <a:picLocks noChangeAspect="1"/>
          </p:cNvPicPr>
          <p:nvPr/>
        </p:nvPicPr>
        <p:blipFill>
          <a:blip r:embed="rId3">
            <a:extLst/>
          </a:blip>
          <a:stretch>
            <a:fillRect/>
          </a:stretch>
        </p:blipFill>
        <p:spPr>
          <a:xfrm>
            <a:off x="1258887" y="4652962"/>
            <a:ext cx="5953126" cy="809626"/>
          </a:xfrm>
          <a:prstGeom prst="rect">
            <a:avLst/>
          </a:prstGeom>
          <a:ln w="12700">
            <a:miter lim="400000"/>
          </a:ln>
        </p:spPr>
      </p:pic>
      <p:sp>
        <p:nvSpPr>
          <p:cNvPr id="108" name="q is the wave vector related with CDW"/>
          <p:cNvSpPr txBox="1"/>
          <p:nvPr/>
        </p:nvSpPr>
        <p:spPr>
          <a:xfrm>
            <a:off x="5144770" y="2492375"/>
            <a:ext cx="3966342"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q is the wave vector related with CDW</a:t>
            </a:r>
          </a:p>
        </p:txBody>
      </p:sp>
      <p:sp>
        <p:nvSpPr>
          <p:cNvPr id="109" name="q’ is the total momentum of LOFF pair"/>
          <p:cNvSpPr txBox="1"/>
          <p:nvPr/>
        </p:nvSpPr>
        <p:spPr>
          <a:xfrm>
            <a:off x="2457132" y="5734050"/>
            <a:ext cx="393252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q’ is the total momentum of LOFF pair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500" fill="hold"/>
                                        <p:tgtEl>
                                          <p:spTgt spid="105"/>
                                        </p:tgtEl>
                                        <p:attrNameLst>
                                          <p:attrName>ppt_x</p:attrName>
                                        </p:attrNameLst>
                                      </p:cBhvr>
                                      <p:tavLst>
                                        <p:tav tm="0">
                                          <p:val>
                                            <p:strVal val="#ppt_x"/>
                                          </p:val>
                                        </p:tav>
                                        <p:tav tm="100000">
                                          <p:val>
                                            <p:strVal val="#ppt_x"/>
                                          </p:val>
                                        </p:tav>
                                      </p:tavLst>
                                    </p:anim>
                                    <p:anim calcmode="lin" valueType="num">
                                      <p:cBhvr>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06"/>
                                        </p:tgtEl>
                                        <p:attrNameLst>
                                          <p:attrName>style.visibility</p:attrName>
                                        </p:attrNameLst>
                                      </p:cBhvr>
                                      <p:to>
                                        <p:strVal val="visible"/>
                                      </p:to>
                                    </p:se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08"/>
                                        </p:tgtEl>
                                        <p:attrNameLst>
                                          <p:attrName>style.visibility</p:attrName>
                                        </p:attrNameLst>
                                      </p:cBhvr>
                                      <p:to>
                                        <p:strVal val="visible"/>
                                      </p:to>
                                    </p:set>
                                    <p:anim calcmode="lin" valueType="num">
                                      <p:cBhvr>
                                        <p:cTn id="19" dur="500" fill="hold"/>
                                        <p:tgtEl>
                                          <p:spTgt spid="108"/>
                                        </p:tgtEl>
                                        <p:attrNameLst>
                                          <p:attrName>ppt_x</p:attrName>
                                        </p:attrNameLst>
                                      </p:cBhvr>
                                      <p:tavLst>
                                        <p:tav tm="0">
                                          <p:val>
                                            <p:strVal val="#ppt_x"/>
                                          </p:val>
                                        </p:tav>
                                        <p:tav tm="100000">
                                          <p:val>
                                            <p:strVal val="#ppt_x"/>
                                          </p:val>
                                        </p:tav>
                                      </p:tavLst>
                                    </p:anim>
                                    <p:anim calcmode="lin" valueType="num">
                                      <p:cBhvr>
                                        <p:cTn id="2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07"/>
                                        </p:tgtEl>
                                        <p:attrNameLst>
                                          <p:attrName>style.visibility</p:attrName>
                                        </p:attrNameLst>
                                      </p:cBhvr>
                                      <p:to>
                                        <p:strVal val="visible"/>
                                      </p:to>
                                    </p:set>
                                    <p:anim calcmode="lin" valueType="num">
                                      <p:cBhvr>
                                        <p:cTn id="25" dur="500" fill="hold"/>
                                        <p:tgtEl>
                                          <p:spTgt spid="107"/>
                                        </p:tgtEl>
                                        <p:attrNameLst>
                                          <p:attrName>ppt_x</p:attrName>
                                        </p:attrNameLst>
                                      </p:cBhvr>
                                      <p:tavLst>
                                        <p:tav tm="0">
                                          <p:val>
                                            <p:strVal val="#ppt_x"/>
                                          </p:val>
                                        </p:tav>
                                        <p:tav tm="100000">
                                          <p:val>
                                            <p:strVal val="#ppt_x"/>
                                          </p:val>
                                        </p:tav>
                                      </p:tavLst>
                                    </p:anim>
                                    <p:anim calcmode="lin" valueType="num">
                                      <p:cBhvr>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109"/>
                                        </p:tgtEl>
                                        <p:attrNameLst>
                                          <p:attrName>style.visibility</p:attrName>
                                        </p:attrNameLst>
                                      </p:cBhvr>
                                      <p:to>
                                        <p:strVal val="visible"/>
                                      </p:to>
                                    </p:set>
                                    <p:anim calcmode="lin" valueType="num">
                                      <p:cBhvr>
                                        <p:cTn id="31" dur="500" fill="hold"/>
                                        <p:tgtEl>
                                          <p:spTgt spid="109"/>
                                        </p:tgtEl>
                                        <p:attrNameLst>
                                          <p:attrName>ppt_x</p:attrName>
                                        </p:attrNameLst>
                                      </p:cBhvr>
                                      <p:tavLst>
                                        <p:tav tm="0">
                                          <p:val>
                                            <p:strVal val="#ppt_x"/>
                                          </p:val>
                                        </p:tav>
                                        <p:tav tm="100000">
                                          <p:val>
                                            <p:strVal val="#ppt_x"/>
                                          </p:val>
                                        </p:tav>
                                      </p:tavLst>
                                    </p:anim>
                                    <p:anim calcmode="lin" valueType="num">
                                      <p:cBhvr>
                                        <p:cTn id="3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1" animBg="1" advAuto="0"/>
      <p:bldP spid="106" grpId="2" animBg="1" advAuto="0"/>
      <p:bldP spid="107" grpId="4" animBg="1" advAuto="0"/>
      <p:bldP spid="108" grpId="3" animBg="1" advAuto="0"/>
      <p:bldP spid="109"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a:p>
        </p:txBody>
      </p:sp>
      <p:sp>
        <p:nvSpPr>
          <p:cNvPr id="112" name="introduce the auxiliary quark fields"/>
          <p:cNvSpPr txBox="1">
            <a:spLocks noGrp="1"/>
          </p:cNvSpPr>
          <p:nvPr>
            <p:ph type="title" idx="4294967295"/>
          </p:nvPr>
        </p:nvSpPr>
        <p:spPr>
          <a:xfrm>
            <a:off x="457200" y="457200"/>
            <a:ext cx="8113713" cy="523875"/>
          </a:xfrm>
          <a:prstGeom prst="rect">
            <a:avLst/>
          </a:prstGeom>
        </p:spPr>
        <p:txBody>
          <a:bodyPr>
            <a:normAutofit fontScale="90000"/>
          </a:bodyPr>
          <a:lstStyle>
            <a:lvl1pPr defTabSz="694944">
              <a:defRPr sz="3040"/>
            </a:lvl1pPr>
          </a:lstStyle>
          <a:p>
            <a:r>
              <a:t>introduce the auxiliary quark fields</a:t>
            </a:r>
          </a:p>
        </p:txBody>
      </p:sp>
      <p:pic>
        <p:nvPicPr>
          <p:cNvPr id="113" name="YIQDUM`N2~QYV[O5BNC%)Z8" descr="YIQDUM`N2~QYV[O5BNC%)Z8"/>
          <p:cNvPicPr>
            <a:picLocks noChangeAspect="1"/>
          </p:cNvPicPr>
          <p:nvPr/>
        </p:nvPicPr>
        <p:blipFill>
          <a:blip r:embed="rId2">
            <a:extLst/>
          </a:blip>
          <a:stretch>
            <a:fillRect/>
          </a:stretch>
        </p:blipFill>
        <p:spPr>
          <a:xfrm>
            <a:off x="1260475" y="1196975"/>
            <a:ext cx="6381750" cy="3486150"/>
          </a:xfrm>
          <a:prstGeom prst="rect">
            <a:avLst/>
          </a:prstGeom>
          <a:ln w="12700">
            <a:miter lim="400000"/>
          </a:ln>
        </p:spPr>
      </p:pic>
      <p:pic>
        <p:nvPicPr>
          <p:cNvPr id="114" name="7KAB$FA1WGOJTAQGJ917KWV" descr="7KAB$FA1WGOJTAQGJ917KWV"/>
          <p:cNvPicPr>
            <a:picLocks noChangeAspect="1"/>
          </p:cNvPicPr>
          <p:nvPr/>
        </p:nvPicPr>
        <p:blipFill>
          <a:blip r:embed="rId3">
            <a:extLst/>
          </a:blip>
          <a:stretch>
            <a:fillRect/>
          </a:stretch>
        </p:blipFill>
        <p:spPr>
          <a:xfrm>
            <a:off x="971550" y="5373687"/>
            <a:ext cx="6286500" cy="1038226"/>
          </a:xfrm>
          <a:prstGeom prst="rect">
            <a:avLst/>
          </a:prstGeom>
          <a:ln w="12700">
            <a:miter lim="400000"/>
          </a:ln>
        </p:spPr>
      </p:pic>
      <p:sp>
        <p:nvSpPr>
          <p:cNvPr id="115" name="The partition function can be obtained by integrating over the fermionic fields"/>
          <p:cNvSpPr txBox="1"/>
          <p:nvPr/>
        </p:nvSpPr>
        <p:spPr>
          <a:xfrm>
            <a:off x="441007" y="4797425"/>
            <a:ext cx="790162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The partition function can be obtained by integrating over the fermionic fields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2"/>
                                        </p:tgtEl>
                                        <p:attrNameLst>
                                          <p:attrName>style.visibility</p:attrName>
                                        </p:attrNameLst>
                                      </p:cBhvr>
                                      <p:to>
                                        <p:strVal val="visible"/>
                                      </p:to>
                                    </p:set>
                                    <p:anim calcmode="lin" valueType="num">
                                      <p:cBhvr>
                                        <p:cTn id="7" dur="500" fill="hold"/>
                                        <p:tgtEl>
                                          <p:spTgt spid="112"/>
                                        </p:tgtEl>
                                        <p:attrNameLst>
                                          <p:attrName>ppt_x</p:attrName>
                                        </p:attrNameLst>
                                      </p:cBhvr>
                                      <p:tavLst>
                                        <p:tav tm="0">
                                          <p:val>
                                            <p:strVal val="#ppt_x"/>
                                          </p:val>
                                        </p:tav>
                                        <p:tav tm="100000">
                                          <p:val>
                                            <p:strVal val="#ppt_x"/>
                                          </p:val>
                                        </p:tav>
                                      </p:tavLst>
                                    </p:anim>
                                    <p:anim calcmode="lin" valueType="num">
                                      <p:cBhvr>
                                        <p:cTn id="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13"/>
                                        </p:tgtEl>
                                        <p:attrNameLst>
                                          <p:attrName>style.visibility</p:attrName>
                                        </p:attrNameLst>
                                      </p:cBhvr>
                                      <p:to>
                                        <p:strVal val="visible"/>
                                      </p:to>
                                    </p:set>
                                    <p:anim calcmode="lin" valueType="num">
                                      <p:cBhvr>
                                        <p:cTn id="13" dur="500" fill="hold"/>
                                        <p:tgtEl>
                                          <p:spTgt spid="113"/>
                                        </p:tgtEl>
                                        <p:attrNameLst>
                                          <p:attrName>ppt_x</p:attrName>
                                        </p:attrNameLst>
                                      </p:cBhvr>
                                      <p:tavLst>
                                        <p:tav tm="0">
                                          <p:val>
                                            <p:strVal val="#ppt_x"/>
                                          </p:val>
                                        </p:tav>
                                        <p:tav tm="100000">
                                          <p:val>
                                            <p:strVal val="#ppt_x"/>
                                          </p:val>
                                        </p:tav>
                                      </p:tavLst>
                                    </p:anim>
                                    <p:anim calcmode="lin" valueType="num">
                                      <p:cBhvr>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15"/>
                                        </p:tgtEl>
                                        <p:attrNameLst>
                                          <p:attrName>style.visibility</p:attrName>
                                        </p:attrNameLst>
                                      </p:cBhvr>
                                      <p:to>
                                        <p:strVal val="visible"/>
                                      </p:to>
                                    </p:set>
                                    <p:anim calcmode="lin" valueType="num">
                                      <p:cBhvr>
                                        <p:cTn id="19" dur="500" fill="hold"/>
                                        <p:tgtEl>
                                          <p:spTgt spid="115"/>
                                        </p:tgtEl>
                                        <p:attrNameLst>
                                          <p:attrName>ppt_x</p:attrName>
                                        </p:attrNameLst>
                                      </p:cBhvr>
                                      <p:tavLst>
                                        <p:tav tm="0">
                                          <p:val>
                                            <p:strVal val="#ppt_x"/>
                                          </p:val>
                                        </p:tav>
                                        <p:tav tm="100000">
                                          <p:val>
                                            <p:strVal val="#ppt_x"/>
                                          </p:val>
                                        </p:tav>
                                      </p:tavLst>
                                    </p:anim>
                                    <p:anim calcmode="lin" valueType="num">
                                      <p:cBhvr>
                                        <p:cTn id="2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14"/>
                                        </p:tgtEl>
                                        <p:attrNameLst>
                                          <p:attrName>style.visibility</p:attrName>
                                        </p:attrNameLst>
                                      </p:cBhvr>
                                      <p:to>
                                        <p:strVal val="visible"/>
                                      </p:to>
                                    </p:set>
                                    <p:anim calcmode="lin" valueType="num">
                                      <p:cBhvr>
                                        <p:cTn id="25" dur="500" fill="hold"/>
                                        <p:tgtEl>
                                          <p:spTgt spid="114"/>
                                        </p:tgtEl>
                                        <p:attrNameLst>
                                          <p:attrName>ppt_x</p:attrName>
                                        </p:attrNameLst>
                                      </p:cBhvr>
                                      <p:tavLst>
                                        <p:tav tm="0">
                                          <p:val>
                                            <p:strVal val="#ppt_x"/>
                                          </p:val>
                                        </p:tav>
                                        <p:tav tm="100000">
                                          <p:val>
                                            <p:strVal val="#ppt_x"/>
                                          </p:val>
                                        </p:tav>
                                      </p:tavLst>
                                    </p:anim>
                                    <p:anim calcmode="lin" valueType="num">
                                      <p:cBhvr>
                                        <p:cTn id="2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P spid="113" grpId="2" animBg="1" advAuto="0"/>
      <p:bldP spid="114" grpId="4" animBg="1" advAuto="0"/>
      <p:bldP spid="115"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幻灯片编号"/>
          <p:cNvSpPr txBox="1">
            <a:spLocks noGrp="1"/>
          </p:cNvSpPr>
          <p:nvPr>
            <p:ph type="sldNum" sz="quarter" idx="4294967295"/>
          </p:nvPr>
        </p:nvSpPr>
        <p:spPr>
          <a:xfrm>
            <a:off x="8481010" y="6398260"/>
            <a:ext cx="205791"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a:p>
        </p:txBody>
      </p:sp>
      <p:pic>
        <p:nvPicPr>
          <p:cNvPr id="118" name="JE{J4[V7QK@[Z575YGA$FW2" descr="JE{J4[V7QK@[Z575YGA$FW2"/>
          <p:cNvPicPr>
            <a:picLocks noChangeAspect="1"/>
          </p:cNvPicPr>
          <p:nvPr/>
        </p:nvPicPr>
        <p:blipFill>
          <a:blip r:embed="rId2">
            <a:extLst/>
          </a:blip>
          <a:stretch>
            <a:fillRect/>
          </a:stretch>
        </p:blipFill>
        <p:spPr>
          <a:xfrm>
            <a:off x="2484437" y="260350"/>
            <a:ext cx="3562351" cy="1524000"/>
          </a:xfrm>
          <a:prstGeom prst="rect">
            <a:avLst/>
          </a:prstGeom>
          <a:ln w="12700">
            <a:miter lim="400000"/>
          </a:ln>
        </p:spPr>
      </p:pic>
      <p:pic>
        <p:nvPicPr>
          <p:cNvPr id="119" name="%)FS03[)XL(4_CEB$NEA_ZF" descr="%)FS03[)XL(4_CEB$NEA_ZF"/>
          <p:cNvPicPr>
            <a:picLocks noChangeAspect="1"/>
          </p:cNvPicPr>
          <p:nvPr/>
        </p:nvPicPr>
        <p:blipFill>
          <a:blip r:embed="rId3">
            <a:extLst/>
          </a:blip>
          <a:stretch>
            <a:fillRect/>
          </a:stretch>
        </p:blipFill>
        <p:spPr>
          <a:xfrm>
            <a:off x="268287" y="1784350"/>
            <a:ext cx="8875713" cy="2252663"/>
          </a:xfrm>
          <a:prstGeom prst="rect">
            <a:avLst/>
          </a:prstGeom>
          <a:ln w="12700">
            <a:miter lim="400000"/>
          </a:ln>
        </p:spPr>
      </p:pic>
      <p:pic>
        <p:nvPicPr>
          <p:cNvPr id="120" name="U$1EMVTI9H`O$CG@KU`4$8K" descr="U$1EMVTI9H`O$CG@KU`4$8K"/>
          <p:cNvPicPr>
            <a:picLocks noChangeAspect="1"/>
          </p:cNvPicPr>
          <p:nvPr/>
        </p:nvPicPr>
        <p:blipFill>
          <a:blip r:embed="rId4">
            <a:extLst/>
          </a:blip>
          <a:stretch>
            <a:fillRect/>
          </a:stretch>
        </p:blipFill>
        <p:spPr>
          <a:xfrm>
            <a:off x="323850" y="4652962"/>
            <a:ext cx="8128000" cy="917576"/>
          </a:xfrm>
          <a:prstGeom prst="rect">
            <a:avLst/>
          </a:prstGeom>
          <a:ln w="12700">
            <a:miter lim="400000"/>
          </a:ln>
        </p:spPr>
      </p:pic>
      <p:pic>
        <p:nvPicPr>
          <p:cNvPr id="121" name="_%9]79`QJ6U`{T]VKDSD$8O" descr="_%9]79`QJ6U`{T]VKDSD$8O"/>
          <p:cNvPicPr>
            <a:picLocks noChangeAspect="1"/>
          </p:cNvPicPr>
          <p:nvPr/>
        </p:nvPicPr>
        <p:blipFill>
          <a:blip r:embed="rId5">
            <a:extLst/>
          </a:blip>
          <a:stretch>
            <a:fillRect/>
          </a:stretch>
        </p:blipFill>
        <p:spPr>
          <a:xfrm>
            <a:off x="828675" y="5445125"/>
            <a:ext cx="6518275" cy="1016000"/>
          </a:xfrm>
          <a:prstGeom prst="rect">
            <a:avLst/>
          </a:prstGeom>
          <a:ln w="12700">
            <a:miter lim="400000"/>
          </a:ln>
        </p:spPr>
      </p:pic>
      <p:pic>
        <p:nvPicPr>
          <p:cNvPr id="122" name="P6B6[7WG}1_S%0CFY@OKVLW" descr="P6B6[7WG}1_S%0CFY@OKVLW"/>
          <p:cNvPicPr>
            <a:picLocks noChangeAspect="1"/>
          </p:cNvPicPr>
          <p:nvPr/>
        </p:nvPicPr>
        <p:blipFill>
          <a:blip r:embed="rId6">
            <a:extLst/>
          </a:blip>
          <a:stretch>
            <a:fillRect/>
          </a:stretch>
        </p:blipFill>
        <p:spPr>
          <a:xfrm>
            <a:off x="688975" y="4221162"/>
            <a:ext cx="7181850" cy="5222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8"/>
                                        </p:tgtEl>
                                        <p:attrNameLst>
                                          <p:attrName>style.visibility</p:attrName>
                                        </p:attrNameLst>
                                      </p:cBhvr>
                                      <p:to>
                                        <p:strVal val="visible"/>
                                      </p:to>
                                    </p:set>
                                    <p:anim calcmode="lin" valueType="num">
                                      <p:cBhvr>
                                        <p:cTn id="7" dur="500" fill="hold"/>
                                        <p:tgtEl>
                                          <p:spTgt spid="118"/>
                                        </p:tgtEl>
                                        <p:attrNameLst>
                                          <p:attrName>ppt_x</p:attrName>
                                        </p:attrNameLst>
                                      </p:cBhvr>
                                      <p:tavLst>
                                        <p:tav tm="0">
                                          <p:val>
                                            <p:strVal val="#ppt_x"/>
                                          </p:val>
                                        </p:tav>
                                        <p:tav tm="100000">
                                          <p:val>
                                            <p:strVal val="#ppt_x"/>
                                          </p:val>
                                        </p:tav>
                                      </p:tavLst>
                                    </p:anim>
                                    <p:anim calcmode="lin" valueType="num">
                                      <p:cBhvr>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19"/>
                                        </p:tgtEl>
                                        <p:attrNameLst>
                                          <p:attrName>style.visibility</p:attrName>
                                        </p:attrNameLst>
                                      </p:cBhvr>
                                      <p:to>
                                        <p:strVal val="visible"/>
                                      </p:to>
                                    </p:set>
                                    <p:anim calcmode="lin" valueType="num">
                                      <p:cBhvr>
                                        <p:cTn id="13" dur="500" fill="hold"/>
                                        <p:tgtEl>
                                          <p:spTgt spid="119"/>
                                        </p:tgtEl>
                                        <p:attrNameLst>
                                          <p:attrName>ppt_x</p:attrName>
                                        </p:attrNameLst>
                                      </p:cBhvr>
                                      <p:tavLst>
                                        <p:tav tm="0">
                                          <p:val>
                                            <p:strVal val="#ppt_x"/>
                                          </p:val>
                                        </p:tav>
                                        <p:tav tm="100000">
                                          <p:val>
                                            <p:strVal val="#ppt_x"/>
                                          </p:val>
                                        </p:tav>
                                      </p:tavLst>
                                    </p:anim>
                                    <p:anim calcmode="lin" valueType="num">
                                      <p:cBhvr>
                                        <p:cTn id="1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22"/>
                                        </p:tgtEl>
                                        <p:attrNameLst>
                                          <p:attrName>style.visibility</p:attrName>
                                        </p:attrNameLst>
                                      </p:cBhvr>
                                      <p:to>
                                        <p:strVal val="visible"/>
                                      </p:to>
                                    </p:set>
                                    <p:anim calcmode="lin" valueType="num">
                                      <p:cBhvr>
                                        <p:cTn id="19" dur="500" fill="hold"/>
                                        <p:tgtEl>
                                          <p:spTgt spid="122"/>
                                        </p:tgtEl>
                                        <p:attrNameLst>
                                          <p:attrName>ppt_x</p:attrName>
                                        </p:attrNameLst>
                                      </p:cBhvr>
                                      <p:tavLst>
                                        <p:tav tm="0">
                                          <p:val>
                                            <p:strVal val="#ppt_x"/>
                                          </p:val>
                                        </p:tav>
                                        <p:tav tm="100000">
                                          <p:val>
                                            <p:strVal val="#ppt_x"/>
                                          </p:val>
                                        </p:tav>
                                      </p:tavLst>
                                    </p:anim>
                                    <p:anim calcmode="lin" valueType="num">
                                      <p:cBhvr>
                                        <p:cTn id="2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20"/>
                                        </p:tgtEl>
                                        <p:attrNameLst>
                                          <p:attrName>style.visibility</p:attrName>
                                        </p:attrNameLst>
                                      </p:cBhvr>
                                      <p:to>
                                        <p:strVal val="visible"/>
                                      </p:to>
                                    </p:set>
                                    <p:anim calcmode="lin" valueType="num">
                                      <p:cBhvr>
                                        <p:cTn id="25" dur="500" fill="hold"/>
                                        <p:tgtEl>
                                          <p:spTgt spid="120"/>
                                        </p:tgtEl>
                                        <p:attrNameLst>
                                          <p:attrName>ppt_x</p:attrName>
                                        </p:attrNameLst>
                                      </p:cBhvr>
                                      <p:tavLst>
                                        <p:tav tm="0">
                                          <p:val>
                                            <p:strVal val="#ppt_x"/>
                                          </p:val>
                                        </p:tav>
                                        <p:tav tm="100000">
                                          <p:val>
                                            <p:strVal val="#ppt_x"/>
                                          </p:val>
                                        </p:tav>
                                      </p:tavLst>
                                    </p:anim>
                                    <p:anim calcmode="lin" valueType="num">
                                      <p:cBhvr>
                                        <p:cTn id="2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121"/>
                                        </p:tgtEl>
                                        <p:attrNameLst>
                                          <p:attrName>style.visibility</p:attrName>
                                        </p:attrNameLst>
                                      </p:cBhvr>
                                      <p:to>
                                        <p:strVal val="visible"/>
                                      </p:to>
                                    </p:se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P spid="119" grpId="2" animBg="1" advAuto="0"/>
      <p:bldP spid="120" grpId="4" animBg="1" advAuto="0"/>
      <p:bldP spid="121" grpId="5" animBg="1" advAuto="0"/>
      <p:bldP spid="122" grpId="3" animBg="1" advAuto="0"/>
    </p:bldLst>
  </p:timing>
</p:sld>
</file>

<file path=ppt/theme/theme1.xml><?xml version="1.0" encoding="utf-8"?>
<a:theme xmlns:a="http://schemas.openxmlformats.org/drawingml/2006/main" name="Pixel">
  <a:themeElements>
    <a:clrScheme name="Pixel">
      <a:dk1>
        <a:srgbClr val="000000"/>
      </a:dk1>
      <a:lt1>
        <a:srgbClr val="FFFFFF"/>
      </a:lt1>
      <a:dk2>
        <a:srgbClr val="A7A7A7"/>
      </a:dk2>
      <a:lt2>
        <a:srgbClr val="535353"/>
      </a:lt2>
      <a:accent1>
        <a:srgbClr val="9999FF"/>
      </a:accent1>
      <a:accent2>
        <a:srgbClr val="9999CC"/>
      </a:accent2>
      <a:accent3>
        <a:srgbClr val="9BBB59"/>
      </a:accent3>
      <a:accent4>
        <a:srgbClr val="8064A2"/>
      </a:accent4>
      <a:accent5>
        <a:srgbClr val="4BACC6"/>
      </a:accent5>
      <a:accent6>
        <a:srgbClr val="F79646"/>
      </a:accent6>
      <a:hlink>
        <a:srgbClr val="0000FF"/>
      </a:hlink>
      <a:folHlink>
        <a:srgbClr val="FF00FF"/>
      </a:folHlink>
    </a:clrScheme>
    <a:fontScheme name="Pixel">
      <a:majorFont>
        <a:latin typeface="Helvetica"/>
        <a:ea typeface="Helvetica"/>
        <a:cs typeface="Helvetica"/>
      </a:majorFont>
      <a:minorFont>
        <a:latin typeface="Arial"/>
        <a:ea typeface="Arial"/>
        <a:cs typeface="Arial"/>
      </a:minorFont>
    </a:fontScheme>
    <a:fmtScheme name="Pix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ixel">
  <a:themeElements>
    <a:clrScheme name="Pixel">
      <a:dk1>
        <a:srgbClr val="000000"/>
      </a:dk1>
      <a:lt1>
        <a:srgbClr val="FFFFFF"/>
      </a:lt1>
      <a:dk2>
        <a:srgbClr val="A7A7A7"/>
      </a:dk2>
      <a:lt2>
        <a:srgbClr val="535353"/>
      </a:lt2>
      <a:accent1>
        <a:srgbClr val="9999FF"/>
      </a:accent1>
      <a:accent2>
        <a:srgbClr val="9999CC"/>
      </a:accent2>
      <a:accent3>
        <a:srgbClr val="9BBB59"/>
      </a:accent3>
      <a:accent4>
        <a:srgbClr val="8064A2"/>
      </a:accent4>
      <a:accent5>
        <a:srgbClr val="4BACC6"/>
      </a:accent5>
      <a:accent6>
        <a:srgbClr val="F79646"/>
      </a:accent6>
      <a:hlink>
        <a:srgbClr val="0000FF"/>
      </a:hlink>
      <a:folHlink>
        <a:srgbClr val="FF00FF"/>
      </a:folHlink>
    </a:clrScheme>
    <a:fontScheme name="Pixel">
      <a:majorFont>
        <a:latin typeface="Helvetica"/>
        <a:ea typeface="Helvetica"/>
        <a:cs typeface="Helvetica"/>
      </a:majorFont>
      <a:minorFont>
        <a:latin typeface="Arial"/>
        <a:ea typeface="Arial"/>
        <a:cs typeface="Arial"/>
      </a:minorFont>
    </a:fontScheme>
    <a:fmtScheme name="Pix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598</Words>
  <PresentationFormat>全屏显示(4:3)</PresentationFormat>
  <Paragraphs>69</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Pixel</vt:lpstr>
      <vt:lpstr>     The competition between chiral density wave and two-flavor LOFF phase of color superconductivity in the NJL model </vt:lpstr>
      <vt:lpstr>Outline</vt:lpstr>
      <vt:lpstr>幻灯片 3</vt:lpstr>
      <vt:lpstr>Motivation: two kinds of inhomogeneous phases</vt:lpstr>
      <vt:lpstr>幻灯片 5</vt:lpstr>
      <vt:lpstr>The NJL Lagrangian</vt:lpstr>
      <vt:lpstr>Making the chiral field transformation</vt:lpstr>
      <vt:lpstr>introduce the auxiliary quark fields</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summary</vt:lpstr>
      <vt:lpstr>Outlook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competition between chiral density wave and two-flavor LOFF phase of color superconductivity in the NJL model </dc:title>
  <cp:lastModifiedBy>User</cp:lastModifiedBy>
  <cp:revision>3</cp:revision>
  <dcterms:modified xsi:type="dcterms:W3CDTF">2023-07-23T04:55:37Z</dcterms:modified>
</cp:coreProperties>
</file>