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Guo-Liang Ma (Fudan Univ.)"/>
          <p:cNvSpPr txBox="1"/>
          <p:nvPr/>
        </p:nvSpPr>
        <p:spPr>
          <a:xfrm>
            <a:off x="9588500" y="9290049"/>
            <a:ext cx="648970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Guo-Liang Ma (Fudan Univ.) </a:t>
            </a:r>
          </a:p>
        </p:txBody>
      </p:sp>
      <p:sp>
        <p:nvSpPr>
          <p:cNvPr id="15" name="The 7th International Conference on Chirality, Vorticity and Magnetic Field in Heavy Ion Collisions，2023.7.15-19，Beijing"/>
          <p:cNvSpPr txBox="1"/>
          <p:nvPr/>
        </p:nvSpPr>
        <p:spPr>
          <a:xfrm>
            <a:off x="225489" y="9296400"/>
            <a:ext cx="9699493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3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</a:t>
            </a:r>
            <a:r>
              <a:rPr sz="1400"/>
              <a:t>he 7th International Conference on Chirality, Vorticity and Magnetic Field in Heavy Ion Collisions，2023.7.15-19，Beijing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21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" name="Guo-Liang Ma/马国亮 (上海应用物理研究所)"/>
          <p:cNvSpPr txBox="1"/>
          <p:nvPr/>
        </p:nvSpPr>
        <p:spPr>
          <a:xfrm>
            <a:off x="8610600" y="9309100"/>
            <a:ext cx="39878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Guo-Liang Ma/马国亮 (上海应用物理研究所)</a:t>
            </a:r>
          </a:p>
        </p:txBody>
      </p:sp>
      <p:sp>
        <p:nvSpPr>
          <p:cNvPr id="1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/>
          <p:nvPr>
            <p:ph type="title"/>
          </p:nvPr>
        </p:nvSpPr>
        <p:spPr>
          <a:xfrm>
            <a:off x="975359" y="1596249"/>
            <a:ext cx="11054082" cy="3395699"/>
          </a:xfrm>
          <a:prstGeom prst="rect">
            <a:avLst/>
          </a:prstGeom>
        </p:spPr>
        <p:txBody>
          <a:bodyPr lIns="65023" tIns="65023" rIns="65023" bIns="65023" anchor="b">
            <a:normAutofit fontScale="100000" lnSpcReduction="0"/>
          </a:bodyPr>
          <a:lstStyle>
            <a:lvl1pPr defTabSz="1300480">
              <a:lnSpc>
                <a:spcPct val="9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sz="quarter" idx="1"/>
          </p:nvPr>
        </p:nvSpPr>
        <p:spPr>
          <a:xfrm>
            <a:off x="1625599" y="5122898"/>
            <a:ext cx="9753601" cy="2354862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0" indent="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11761994" y="9130188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6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/>
          <p:nvPr>
            <p:ph type="title"/>
          </p:nvPr>
        </p:nvSpPr>
        <p:spPr>
          <a:xfrm>
            <a:off x="650239" y="390596"/>
            <a:ext cx="11702065" cy="1623342"/>
          </a:xfrm>
          <a:prstGeom prst="rect">
            <a:avLst/>
          </a:prstGeom>
        </p:spPr>
        <p:txBody>
          <a:bodyPr lIns="66559" tIns="66559" rIns="66559" bIns="66559">
            <a:normAutofit fontScale="100000" lnSpcReduction="0"/>
          </a:bodyPr>
          <a:lstStyle>
            <a:lvl1pPr defTabSz="638951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idx="1"/>
          </p:nvPr>
        </p:nvSpPr>
        <p:spPr>
          <a:xfrm>
            <a:off x="650239" y="2275839"/>
            <a:ext cx="11702065" cy="6434668"/>
          </a:xfrm>
          <a:prstGeom prst="rect">
            <a:avLst/>
          </a:prstGeom>
        </p:spPr>
        <p:txBody>
          <a:bodyPr lIns="66559" tIns="66559" rIns="66559" bIns="66559" anchor="t">
            <a:normAutofit fontScale="100000" lnSpcReduction="0"/>
          </a:bodyPr>
          <a:lstStyle>
            <a:lvl1pPr marL="487680" indent="-487680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487680" indent="-30480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marL="487680" indent="426719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487680" indent="883919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487680" indent="1341119" defTabSz="638951">
              <a:spcBef>
                <a:spcPts val="11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10593779" y="8882098"/>
            <a:ext cx="484851" cy="478749"/>
          </a:xfrm>
          <a:prstGeom prst="rect">
            <a:avLst/>
          </a:prstGeom>
        </p:spPr>
        <p:txBody>
          <a:bodyPr lIns="66559" tIns="66559" rIns="66559" bIns="66559" anchor="t"/>
          <a:lstStyle>
            <a:lvl1pPr defTabSz="638951"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Guo-Liang Ma (Fudan Univ.)"/>
          <p:cNvSpPr txBox="1"/>
          <p:nvPr/>
        </p:nvSpPr>
        <p:spPr>
          <a:xfrm>
            <a:off x="9588500" y="9290049"/>
            <a:ext cx="648970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Guo-Liang Ma (Fudan Univ.) </a:t>
            </a:r>
          </a:p>
        </p:txBody>
      </p:sp>
      <p:sp>
        <p:nvSpPr>
          <p:cNvPr id="28" name="The 7th International Conference on Chirality, Vorticity and Magnetic Field in Heavy Ion Collisions，2023.7.15-19，Beijing"/>
          <p:cNvSpPr txBox="1"/>
          <p:nvPr/>
        </p:nvSpPr>
        <p:spPr>
          <a:xfrm>
            <a:off x="225489" y="9296400"/>
            <a:ext cx="9699493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3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</a:t>
            </a:r>
            <a:r>
              <a:rPr sz="1400"/>
              <a:t>he 7th International Conference on Chirality, Vorticity and Magnetic Field in Heavy Ion Collisions，2023.7.15-19，Beijing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Relationship Id="rId4" Type="http://schemas.openxmlformats.org/officeDocument/2006/relationships/image" Target="../media/image4.tif"/><Relationship Id="rId5" Type="http://schemas.openxmlformats.org/officeDocument/2006/relationships/image" Target="../media/image19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Relationship Id="rId4" Type="http://schemas.openxmlformats.org/officeDocument/2006/relationships/image" Target="../media/image22.tif"/><Relationship Id="rId5" Type="http://schemas.openxmlformats.org/officeDocument/2006/relationships/image" Target="../media/image23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8.tif"/><Relationship Id="rId4" Type="http://schemas.openxmlformats.org/officeDocument/2006/relationships/image" Target="../media/image2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4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g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7.png"/><Relationship Id="rId4" Type="http://schemas.openxmlformats.org/officeDocument/2006/relationships/image" Target="../media/image25.tif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.gi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6.gif"/><Relationship Id="rId7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8.tif"/><Relationship Id="rId4" Type="http://schemas.openxmlformats.org/officeDocument/2006/relationships/image" Target="../media/image4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image" Target="../media/image5.png"/><Relationship Id="rId7" Type="http://schemas.openxmlformats.org/officeDocument/2006/relationships/image" Target="../media/image1.g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55.png"/><Relationship Id="rId4" Type="http://schemas.openxmlformats.org/officeDocument/2006/relationships/image" Target="../media/image6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6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Relationship Id="rId3" Type="http://schemas.openxmlformats.org/officeDocument/2006/relationships/image" Target="../media/image10.tif"/><Relationship Id="rId4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5" Type="http://schemas.openxmlformats.org/officeDocument/2006/relationships/image" Target="../media/image14.tif"/><Relationship Id="rId6" Type="http://schemas.openxmlformats.org/officeDocument/2006/relationships/image" Target="../media/image15.tif"/><Relationship Id="rId7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henomenological study of anomalous chiral effects in heavy-ion collisions"/>
          <p:cNvSpPr txBox="1"/>
          <p:nvPr>
            <p:ph type="ctrTitle"/>
          </p:nvPr>
        </p:nvSpPr>
        <p:spPr>
          <a:xfrm>
            <a:off x="901700" y="-621051"/>
            <a:ext cx="11201400" cy="2792810"/>
          </a:xfrm>
          <a:prstGeom prst="rect">
            <a:avLst/>
          </a:prstGeom>
          <a:solidFill>
            <a:srgbClr val="FFFFFF">
              <a:alpha val="82000"/>
            </a:srgbClr>
          </a:solidFill>
        </p:spPr>
        <p:txBody>
          <a:bodyPr/>
          <a:lstStyle>
            <a:lvl1pPr>
              <a:defRPr sz="52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Phenomenological study of anomalous chiral effects in heavy-ion collisions</a:t>
            </a:r>
          </a:p>
        </p:txBody>
      </p:sp>
      <p:sp>
        <p:nvSpPr>
          <p:cNvPr id="176" name="Slide Number"/>
          <p:cNvSpPr txBox="1"/>
          <p:nvPr>
            <p:ph type="sldNum" sz="quarter" idx="4294967295"/>
          </p:nvPr>
        </p:nvSpPr>
        <p:spPr>
          <a:xfrm>
            <a:off x="12602633" y="93236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7" name="Guo-Liang Ma…"/>
          <p:cNvSpPr txBox="1"/>
          <p:nvPr/>
        </p:nvSpPr>
        <p:spPr>
          <a:xfrm>
            <a:off x="1270000" y="3415265"/>
            <a:ext cx="10464800" cy="1664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4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Guo-Liang Ma</a:t>
            </a:r>
          </a:p>
          <a:p>
            <a:pPr>
              <a:defRPr sz="35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（Fudan University）</a:t>
            </a:r>
          </a:p>
        </p:txBody>
      </p:sp>
      <p:pic>
        <p:nvPicPr>
          <p:cNvPr id="178" name="logo2.png" descr="log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73181" y="6886093"/>
            <a:ext cx="1872553" cy="1926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WechatIMG67.jpg" descr="WechatIMG6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3099" y="5061389"/>
            <a:ext cx="6258601" cy="3764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an CME survive from final state interactions?"/>
          <p:cNvSpPr txBox="1"/>
          <p:nvPr/>
        </p:nvSpPr>
        <p:spPr>
          <a:xfrm>
            <a:off x="215900" y="-622300"/>
            <a:ext cx="12573000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Can CME survive from final state interactions?</a:t>
            </a:r>
          </a:p>
        </p:txBody>
      </p:sp>
      <p:pic>
        <p:nvPicPr>
          <p:cNvPr id="296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897" y="4127500"/>
            <a:ext cx="3481303" cy="336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.tiff" descr="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337" y="1257300"/>
            <a:ext cx="4927601" cy="287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76309" y="3998790"/>
            <a:ext cx="4077253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Can the initial CME survive final-state interactions (FSI) in relativistic heavy-ion collisions?…"/>
          <p:cNvSpPr txBox="1"/>
          <p:nvPr/>
        </p:nvSpPr>
        <p:spPr>
          <a:xfrm>
            <a:off x="317797" y="7595374"/>
            <a:ext cx="12369206" cy="157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3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Can the initial CME survive final-state interactions (FSI) in relativistic heavy-ion collisions?</a:t>
            </a:r>
          </a:p>
          <a:p>
            <a:pPr marL="228600" indent="-228600" algn="l">
              <a:buSzPct val="100000"/>
              <a:buChar char="•"/>
              <a:defRPr sz="3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How to simulate the evolution of CME? </a:t>
            </a:r>
          </a:p>
        </p:txBody>
      </p:sp>
      <p:grpSp>
        <p:nvGrpSpPr>
          <p:cNvPr id="304" name="Group"/>
          <p:cNvGrpSpPr/>
          <p:nvPr/>
        </p:nvGrpSpPr>
        <p:grpSpPr>
          <a:xfrm>
            <a:off x="5182088" y="1219200"/>
            <a:ext cx="7581412" cy="2374900"/>
            <a:chOff x="0" y="0"/>
            <a:chExt cx="7581411" cy="2374900"/>
          </a:xfrm>
        </p:grpSpPr>
        <p:pic>
          <p:nvPicPr>
            <p:cNvPr id="300" name="droppedImage.tiff" descr="dropped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581412" cy="237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" name="Rectangle"/>
            <p:cNvSpPr/>
            <p:nvPr/>
          </p:nvSpPr>
          <p:spPr>
            <a:xfrm>
              <a:off x="63011" y="2133600"/>
              <a:ext cx="7467601" cy="2286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02" name="Rectangle"/>
            <p:cNvSpPr/>
            <p:nvPr/>
          </p:nvSpPr>
          <p:spPr>
            <a:xfrm>
              <a:off x="4368311" y="1943100"/>
              <a:ext cx="355601" cy="2286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03" name="Rectangle"/>
            <p:cNvSpPr/>
            <p:nvPr/>
          </p:nvSpPr>
          <p:spPr>
            <a:xfrm>
              <a:off x="7390911" y="38100"/>
              <a:ext cx="177801" cy="232410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05" name="STAR, PRL 103, 251601 (2009)"/>
          <p:cNvSpPr txBox="1"/>
          <p:nvPr/>
        </p:nvSpPr>
        <p:spPr>
          <a:xfrm>
            <a:off x="10744200" y="6146800"/>
            <a:ext cx="1833433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46">
                <a:solidFill>
                  <a:srgbClr val="231E2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STAR, PRL 103, 251601 (2009)</a:t>
            </a:r>
          </a:p>
        </p:txBody>
      </p:sp>
      <p:sp>
        <p:nvSpPr>
          <p:cNvPr id="306" name="dipole"/>
          <p:cNvSpPr txBox="1"/>
          <p:nvPr/>
        </p:nvSpPr>
        <p:spPr>
          <a:xfrm>
            <a:off x="3135219" y="2895066"/>
            <a:ext cx="1161307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dipole</a:t>
            </a:r>
          </a:p>
        </p:txBody>
      </p:sp>
      <p:sp>
        <p:nvSpPr>
          <p:cNvPr id="307" name="Rectangle"/>
          <p:cNvSpPr/>
          <p:nvPr/>
        </p:nvSpPr>
        <p:spPr>
          <a:xfrm>
            <a:off x="4914900" y="4203700"/>
            <a:ext cx="2971800" cy="293370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8" name="Arrow"/>
          <p:cNvSpPr/>
          <p:nvPr/>
        </p:nvSpPr>
        <p:spPr>
          <a:xfrm>
            <a:off x="3733800" y="5041900"/>
            <a:ext cx="1130300" cy="1016000"/>
          </a:xfrm>
          <a:prstGeom prst="rightArrow">
            <a:avLst>
              <a:gd name="adj1" fmla="val 32000"/>
              <a:gd name="adj2" fmla="val 55000"/>
            </a:avLst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09" name="final state…"/>
          <p:cNvSpPr txBox="1"/>
          <p:nvPr/>
        </p:nvSpPr>
        <p:spPr>
          <a:xfrm>
            <a:off x="4898555" y="4826817"/>
            <a:ext cx="3009771" cy="1573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4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final state </a:t>
            </a:r>
          </a:p>
          <a:p>
            <a:pPr defTabSz="457200">
              <a:defRPr sz="34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interaction </a:t>
            </a:r>
          </a:p>
          <a:p>
            <a:pPr defTabSz="457200">
              <a:defRPr sz="34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effects</a:t>
            </a:r>
          </a:p>
        </p:txBody>
      </p:sp>
      <p:sp>
        <p:nvSpPr>
          <p:cNvPr id="310" name="Arrow"/>
          <p:cNvSpPr/>
          <p:nvPr/>
        </p:nvSpPr>
        <p:spPr>
          <a:xfrm>
            <a:off x="8026400" y="5041900"/>
            <a:ext cx="1130300" cy="1016000"/>
          </a:xfrm>
          <a:prstGeom prst="rightArrow">
            <a:avLst>
              <a:gd name="adj1" fmla="val 32000"/>
              <a:gd name="adj2" fmla="val 55000"/>
            </a:avLst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1" name="DE Kharzeev"/>
          <p:cNvSpPr txBox="1"/>
          <p:nvPr/>
        </p:nvSpPr>
        <p:spPr>
          <a:xfrm>
            <a:off x="1260543" y="6486673"/>
            <a:ext cx="1311474" cy="323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 Kharzeev</a:t>
            </a:r>
          </a:p>
        </p:txBody>
      </p:sp>
      <p:sp>
        <p:nvSpPr>
          <p:cNvPr id="312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ctangle"/>
          <p:cNvSpPr/>
          <p:nvPr/>
        </p:nvSpPr>
        <p:spPr>
          <a:xfrm>
            <a:off x="1155700" y="1292271"/>
            <a:ext cx="10693400" cy="346392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5" name="Hydrodynamics and transport model"/>
          <p:cNvSpPr txBox="1"/>
          <p:nvPr/>
        </p:nvSpPr>
        <p:spPr>
          <a:xfrm>
            <a:off x="215900" y="-622300"/>
            <a:ext cx="12573000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Hydrodynamics and transport model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3810" y="1736771"/>
            <a:ext cx="50546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5560" y="3257596"/>
            <a:ext cx="7886701" cy="1409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" name="Group"/>
          <p:cNvGrpSpPr/>
          <p:nvPr/>
        </p:nvGrpSpPr>
        <p:grpSpPr>
          <a:xfrm>
            <a:off x="3073400" y="6702471"/>
            <a:ext cx="5625601" cy="2438401"/>
            <a:chOff x="0" y="0"/>
            <a:chExt cx="5625600" cy="2438400"/>
          </a:xfrm>
        </p:grpSpPr>
        <p:pic>
          <p:nvPicPr>
            <p:cNvPr id="31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625601" cy="243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9" name="N"/>
            <p:cNvSpPr txBox="1"/>
            <p:nvPr/>
          </p:nvSpPr>
          <p:spPr>
            <a:xfrm>
              <a:off x="148762" y="369599"/>
              <a:ext cx="322117" cy="4704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i="1" sz="3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N</a:t>
              </a:r>
            </a:p>
          </p:txBody>
        </p:sp>
      </p:grpSp>
      <p:sp>
        <p:nvSpPr>
          <p:cNvPr id="321" name="Hydrodynamics:"/>
          <p:cNvSpPr txBox="1"/>
          <p:nvPr/>
        </p:nvSpPr>
        <p:spPr>
          <a:xfrm>
            <a:off x="1428700" y="1336721"/>
            <a:ext cx="229939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Hydrodynamics: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950" y="5249909"/>
            <a:ext cx="9486900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ctangle"/>
          <p:cNvSpPr/>
          <p:nvPr/>
        </p:nvSpPr>
        <p:spPr>
          <a:xfrm>
            <a:off x="1155700" y="4953145"/>
            <a:ext cx="10693400" cy="410835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4" name="Transport model:"/>
          <p:cNvSpPr txBox="1"/>
          <p:nvPr/>
        </p:nvSpPr>
        <p:spPr>
          <a:xfrm>
            <a:off x="1428700" y="4956221"/>
            <a:ext cx="240699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Transport model:</a:t>
            </a:r>
          </a:p>
        </p:txBody>
      </p:sp>
      <p:sp>
        <p:nvSpPr>
          <p:cNvPr id="325" name="Slide Number"/>
          <p:cNvSpPr txBox="1"/>
          <p:nvPr>
            <p:ph type="sldNum" sz="quarter" idx="4294967295"/>
          </p:nvPr>
        </p:nvSpPr>
        <p:spPr>
          <a:xfrm>
            <a:off x="12549725" y="9357056"/>
            <a:ext cx="334418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EBE-AVFD: event-by-event anomalous- viscous fluid dynamics"/>
          <p:cNvSpPr txBox="1"/>
          <p:nvPr/>
        </p:nvSpPr>
        <p:spPr>
          <a:xfrm>
            <a:off x="883060" y="444500"/>
            <a:ext cx="1147574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b="1" i="1" sz="2966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EBE-AVFD: event-by-event anomalous- viscous fluid dynamics </a:t>
            </a:r>
          </a:p>
        </p:txBody>
      </p:sp>
      <p:pic>
        <p:nvPicPr>
          <p:cNvPr id="328" name="Screen Shot 2022-07-26 at 14.50.34.png" descr="Screen Shot 2022-07-26 at 14.50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722" y="1322392"/>
            <a:ext cx="11289356" cy="3915678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0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1" name="Implications of the isobar-run results from EBE-AVFD:"/>
          <p:cNvSpPr txBox="1"/>
          <p:nvPr/>
        </p:nvSpPr>
        <p:spPr>
          <a:xfrm>
            <a:off x="747580" y="5455270"/>
            <a:ext cx="11255640" cy="546101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Implications of the isobar-run results from EBE-AVFD:</a:t>
            </a:r>
          </a:p>
        </p:txBody>
      </p:sp>
      <p:sp>
        <p:nvSpPr>
          <p:cNvPr id="332" name="Slide Number"/>
          <p:cNvSpPr txBox="1"/>
          <p:nvPr>
            <p:ph type="sldNum" sz="quarter" idx="4294967295"/>
          </p:nvPr>
        </p:nvSpPr>
        <p:spPr>
          <a:xfrm>
            <a:off x="12545483" y="9280711"/>
            <a:ext cx="342901" cy="3585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33" name="Screen Shot 2023-07-09 at 10.56.17.png" descr="Screen Shot 2023-07-09 at 10.56.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3" y="6633337"/>
            <a:ext cx="6876652" cy="2261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creen Shot 2022-12-16 at 21.42.18.png" descr="Screen Shot 2022-12-16 at 21.42.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7971" y="6519037"/>
            <a:ext cx="5744480" cy="1639862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（6.8+/-2.6）%"/>
          <p:cNvSpPr txBox="1"/>
          <p:nvPr/>
        </p:nvSpPr>
        <p:spPr>
          <a:xfrm>
            <a:off x="10680854" y="6402743"/>
            <a:ext cx="1856031" cy="431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（6.8+/-2.6）%</a:t>
            </a:r>
          </a:p>
        </p:txBody>
      </p:sp>
      <p:sp>
        <p:nvSpPr>
          <p:cNvPr id="336" name="Dmitri E. Kharzeev, Jinfeng Liao, Shuzhe Shi, Phys.Rev.C 106 (2022) 5, L051903"/>
          <p:cNvSpPr txBox="1"/>
          <p:nvPr/>
        </p:nvSpPr>
        <p:spPr>
          <a:xfrm>
            <a:off x="7137067" y="8233029"/>
            <a:ext cx="5606580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Dmitri E. Kharzeev, Jinfeng Liao, Shuzhe Shi, Phys.Rev.C 106 (2022) 5, L051903</a:t>
            </a:r>
          </a:p>
        </p:txBody>
      </p:sp>
      <p:pic>
        <p:nvPicPr>
          <p:cNvPr id="337" name="Screen Shot 2023-07-09 at 10.58.15.png" descr="Screen Shot 2023-07-09 at 10.58.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1664221" y="5982374"/>
            <a:ext cx="330201" cy="1820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Screen Shot 2023-07-09 at 10.58.26.png" descr="Screen Shot 2023-07-09 at 10.58.2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4659491" y="6472594"/>
            <a:ext cx="358590" cy="84012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uzhe Shi, Hui Zhang, Defu Hou, Jinfeng Liao, Phys. Rev. Lett. 125, 242301 (2020)"/>
          <p:cNvSpPr txBox="1"/>
          <p:nvPr/>
        </p:nvSpPr>
        <p:spPr>
          <a:xfrm>
            <a:off x="5231035" y="4841774"/>
            <a:ext cx="6657530" cy="30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Shuzhe Shi, Hui Zhang, Defu Hou, Jinfeng Liao, Phys. Rev. Lett. 125, 242301 (2020)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creen Shot 2022-07-26 at 14.12.24.png" descr="Screen Shot 2022-07-26 at 14.12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581289"/>
            <a:ext cx="10464800" cy="833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3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4" name="Rectangle"/>
          <p:cNvSpPr/>
          <p:nvPr/>
        </p:nvSpPr>
        <p:spPr>
          <a:xfrm>
            <a:off x="11185987" y="8255000"/>
            <a:ext cx="506480" cy="5187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5" name="Relativistic QKT, Gao &amp; Liang, PRD 100, 056021 (2019)"/>
          <p:cNvSpPr txBox="1"/>
          <p:nvPr/>
        </p:nvSpPr>
        <p:spPr>
          <a:xfrm>
            <a:off x="1712993" y="2415038"/>
            <a:ext cx="6411219" cy="385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Relativistic QKT, Gao &amp; Liang, PRD 100, 056021 (2019)</a:t>
            </a:r>
          </a:p>
        </p:txBody>
      </p:sp>
      <p:sp>
        <p:nvSpPr>
          <p:cNvPr id="346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Screen Shot 2022-07-26 at 14.14.36.png" descr="Screen Shot 2022-07-26 at 14.14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186" y="306520"/>
            <a:ext cx="11450428" cy="881208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Line"/>
          <p:cNvSpPr/>
          <p:nvPr/>
        </p:nvSpPr>
        <p:spPr>
          <a:xfrm flipV="1">
            <a:off x="215848" y="9220229"/>
            <a:ext cx="12560404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1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2" name="Rectangle"/>
          <p:cNvSpPr/>
          <p:nvPr/>
        </p:nvSpPr>
        <p:spPr>
          <a:xfrm>
            <a:off x="11169054" y="8607781"/>
            <a:ext cx="506480" cy="51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3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creen Shot 2023-07-10 at 13.34.39.png" descr="Screen Shot 2023-07-10 at 13.34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9577" y="1086176"/>
            <a:ext cx="4733117" cy="427594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A multi-phase transport (AMPT) model"/>
          <p:cNvSpPr txBox="1"/>
          <p:nvPr/>
        </p:nvSpPr>
        <p:spPr>
          <a:xfrm>
            <a:off x="536607" y="-137418"/>
            <a:ext cx="1193158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9199" marR="39199" defTabSz="914400">
              <a:buClr>
                <a:srgbClr val="000000"/>
              </a:buClr>
              <a:buFont typeface="Times New Roman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sz="45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A multi-phase transport (AMPT) model </a:t>
            </a:r>
          </a:p>
        </p:txBody>
      </p:sp>
      <p:sp>
        <p:nvSpPr>
          <p:cNvPr id="357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8" name="Zi-Wei Lin, Che Ming Ko, Bao-An Li, Bin Zhang, Subrata Pal, Phys.Rev.C 72, 064901 (2005)"/>
          <p:cNvSpPr txBox="1"/>
          <p:nvPr/>
        </p:nvSpPr>
        <p:spPr>
          <a:xfrm>
            <a:off x="9529233" y="1212859"/>
            <a:ext cx="3792323" cy="452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95400"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Zi-Wei Lin, Che Ming Ko, Bao-An Li, Bin Zhang, Subrata Pal, </a:t>
            </a:r>
            <a:r>
              <a:t>Phys.Rev.C 72, 064901 (2005)</a:t>
            </a:r>
          </a:p>
        </p:txBody>
      </p:sp>
      <p:pic>
        <p:nvPicPr>
          <p:cNvPr id="359" name="Screen Shot 2023-07-10 at 13.35.42.png" descr="Screen Shot 2023-07-10 at 13.35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15" y="1438244"/>
            <a:ext cx="6941888" cy="455118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直接连接符 21"/>
          <p:cNvSpPr/>
          <p:nvPr/>
        </p:nvSpPr>
        <p:spPr>
          <a:xfrm>
            <a:off x="477352" y="10107269"/>
            <a:ext cx="8646796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1" name="Ling Huang, Guo-Liang Ma，Chin.Phys.C 45 (2021) 074110"/>
          <p:cNvSpPr txBox="1"/>
          <p:nvPr/>
        </p:nvSpPr>
        <p:spPr>
          <a:xfrm>
            <a:off x="584923" y="8855027"/>
            <a:ext cx="5782595" cy="307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l" defTabSz="130048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Ling Huang, Guo-Liang Ma，Chin.Phys.C 45 (2021) 074110</a:t>
            </a:r>
          </a:p>
        </p:txBody>
      </p:sp>
      <p:pic>
        <p:nvPicPr>
          <p:cNvPr id="362" name="Screen Shot 2023-06-08 at 11.29.52.png" descr="Screen Shot 2023-06-08 at 11.29.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88317" y="5569687"/>
            <a:ext cx="1817084" cy="358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Screen Shot 2023-06-08 at 11.30.16.png" descr="Screen Shot 2023-06-08 at 11.30.1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67152" y="6488918"/>
            <a:ext cx="1817085" cy="1742263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Line"/>
          <p:cNvSpPr/>
          <p:nvPr/>
        </p:nvSpPr>
        <p:spPr>
          <a:xfrm>
            <a:off x="9321894" y="7399185"/>
            <a:ext cx="535262" cy="535262"/>
          </a:xfrm>
          <a:prstGeom prst="line">
            <a:avLst/>
          </a:prstGeom>
          <a:ln w="63500">
            <a:solidFill>
              <a:srgbClr val="091773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5" name="Line"/>
          <p:cNvSpPr/>
          <p:nvPr/>
        </p:nvSpPr>
        <p:spPr>
          <a:xfrm flipV="1">
            <a:off x="9321893" y="6736449"/>
            <a:ext cx="535262" cy="535262"/>
          </a:xfrm>
          <a:prstGeom prst="line">
            <a:avLst/>
          </a:prstGeom>
          <a:ln w="63500">
            <a:solidFill>
              <a:srgbClr val="091773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6" name="文本框 22"/>
          <p:cNvSpPr txBox="1"/>
          <p:nvPr/>
        </p:nvSpPr>
        <p:spPr>
          <a:xfrm>
            <a:off x="7685371" y="6165070"/>
            <a:ext cx="1627348" cy="48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1300"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黑体"/>
                <a:ea typeface="黑体"/>
                <a:cs typeface="黑体"/>
                <a:sym typeface="黑体"/>
              </a:rPr>
              <a:t>Initial hadronic state </a:t>
            </a:r>
          </a:p>
        </p:txBody>
      </p:sp>
      <p:sp>
        <p:nvSpPr>
          <p:cNvPr id="367" name="文本框 22"/>
          <p:cNvSpPr txBox="1"/>
          <p:nvPr/>
        </p:nvSpPr>
        <p:spPr>
          <a:xfrm>
            <a:off x="10172605" y="5305526"/>
            <a:ext cx="1627347" cy="48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1300"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黑体"/>
                <a:ea typeface="黑体"/>
                <a:cs typeface="黑体"/>
                <a:sym typeface="黑体"/>
              </a:rPr>
              <a:t>Final hadronic state 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4747608" y="6014775"/>
            <a:ext cx="2477647" cy="3170547"/>
            <a:chOff x="0" y="0"/>
            <a:chExt cx="2477645" cy="3170546"/>
          </a:xfrm>
        </p:grpSpPr>
        <p:pic>
          <p:nvPicPr>
            <p:cNvPr id="368" name="Screen Shot 2023-06-08 at 11.39.14.png" descr="Screen Shot 2023-06-08 at 11.39.1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477646" cy="317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Screen Shot 2023-06-08 at 11.39.53.png" descr="Screen Shot 2023-06-08 at 11.39.5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13165" y="2311372"/>
              <a:ext cx="554904" cy="5271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1" name="The AMPT model can well describe the rapidity and pT distributions and collective flow.…"/>
          <p:cNvSpPr txBox="1"/>
          <p:nvPr/>
        </p:nvSpPr>
        <p:spPr>
          <a:xfrm>
            <a:off x="414337" y="6014775"/>
            <a:ext cx="4250672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40" marR="40639" algn="l" defTabSz="4135437">
              <a:spcBef>
                <a:spcPts val="600"/>
              </a:spcBef>
              <a:buSzPct val="200000"/>
              <a:buFont typeface="Arial"/>
              <a:buChar char="•"/>
              <a:defRPr sz="17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 sz="2400"/>
              <a:t>The AMPT model can well describe the rapidity and pT distributions and collective flow.</a:t>
            </a:r>
            <a:endParaRPr sz="2400"/>
          </a:p>
          <a:p>
            <a:pPr marL="40640" marR="40639" algn="l" defTabSz="4135437">
              <a:spcBef>
                <a:spcPts val="600"/>
              </a:spcBef>
              <a:buSzPct val="200000"/>
              <a:buFont typeface="Arial"/>
              <a:buChar char="•"/>
              <a:defRPr sz="17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 sz="2400"/>
              <a:t> It can well describe net-charge fluctuations after fixing charge conservation problem.</a:t>
            </a:r>
          </a:p>
        </p:txBody>
      </p:sp>
      <p:sp>
        <p:nvSpPr>
          <p:cNvPr id="372" name="文本框 22"/>
          <p:cNvSpPr txBox="1"/>
          <p:nvPr/>
        </p:nvSpPr>
        <p:spPr>
          <a:xfrm>
            <a:off x="10377771" y="5682614"/>
            <a:ext cx="1627347" cy="48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1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黑体"/>
                <a:ea typeface="黑体"/>
                <a:cs typeface="黑体"/>
                <a:sym typeface="黑体"/>
              </a:rPr>
              <a:t>version with charge conservation</a:t>
            </a:r>
          </a:p>
        </p:txBody>
      </p:sp>
      <p:sp>
        <p:nvSpPr>
          <p:cNvPr id="373" name="文本框 22"/>
          <p:cNvSpPr txBox="1"/>
          <p:nvPr/>
        </p:nvSpPr>
        <p:spPr>
          <a:xfrm>
            <a:off x="10377771" y="7448246"/>
            <a:ext cx="1627347" cy="48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1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黑体"/>
                <a:ea typeface="黑体"/>
                <a:cs typeface="黑体"/>
                <a:sym typeface="黑体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黑体"/>
                <a:ea typeface="黑体"/>
                <a:cs typeface="黑体"/>
                <a:sym typeface="黑体"/>
              </a:rPr>
              <a:t>version without charge conservation</a:t>
            </a:r>
          </a:p>
        </p:txBody>
      </p:sp>
      <p:sp>
        <p:nvSpPr>
          <p:cNvPr id="374" name="Zi-Wei Lin, Phys.Rev.C 90 (2014), 014904"/>
          <p:cNvSpPr txBox="1"/>
          <p:nvPr/>
        </p:nvSpPr>
        <p:spPr>
          <a:xfrm>
            <a:off x="3445564" y="1212859"/>
            <a:ext cx="36755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Zi-Wei Lin, Phys.Rev.C 90 (2014), 014904</a:t>
            </a:r>
          </a:p>
        </p:txBody>
      </p:sp>
      <p:sp>
        <p:nvSpPr>
          <p:cNvPr id="375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76" name="Zi-Wei Lin  &amp;&amp;…"/>
          <p:cNvSpPr txBox="1"/>
          <p:nvPr/>
        </p:nvSpPr>
        <p:spPr>
          <a:xfrm>
            <a:off x="11583740" y="6141597"/>
            <a:ext cx="1374410" cy="527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Zi-Wei Lin  &amp;&amp;</a:t>
            </a:r>
          </a:p>
          <a:p>
            <a:pPr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 Guo-Liang 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roup"/>
          <p:cNvGrpSpPr/>
          <p:nvPr/>
        </p:nvGrpSpPr>
        <p:grpSpPr>
          <a:xfrm>
            <a:off x="7113587" y="1230962"/>
            <a:ext cx="4800617" cy="4855375"/>
            <a:chOff x="0" y="0"/>
            <a:chExt cx="4800615" cy="4855373"/>
          </a:xfrm>
        </p:grpSpPr>
        <p:grpSp>
          <p:nvGrpSpPr>
            <p:cNvPr id="383" name="Group"/>
            <p:cNvGrpSpPr/>
            <p:nvPr/>
          </p:nvGrpSpPr>
          <p:grpSpPr>
            <a:xfrm>
              <a:off x="0" y="0"/>
              <a:ext cx="4800616" cy="4855374"/>
              <a:chOff x="0" y="0"/>
              <a:chExt cx="4800615" cy="4855373"/>
            </a:xfrm>
          </p:grpSpPr>
          <p:grpSp>
            <p:nvGrpSpPr>
              <p:cNvPr id="380" name="Group"/>
              <p:cNvGrpSpPr/>
              <p:nvPr/>
            </p:nvGrpSpPr>
            <p:grpSpPr>
              <a:xfrm>
                <a:off x="0" y="0"/>
                <a:ext cx="4800616" cy="4855374"/>
                <a:chOff x="0" y="0"/>
                <a:chExt cx="4800615" cy="4855373"/>
              </a:xfrm>
            </p:grpSpPr>
            <p:pic>
              <p:nvPicPr>
                <p:cNvPr id="378" name="image.png" descr="image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4800616" cy="48553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79" name="Line"/>
                <p:cNvSpPr/>
                <p:nvPr/>
              </p:nvSpPr>
              <p:spPr>
                <a:xfrm>
                  <a:off x="4455319" y="1172770"/>
                  <a:ext cx="1523" cy="3036132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381" name="Rectangle"/>
              <p:cNvSpPr/>
              <p:nvPr/>
            </p:nvSpPr>
            <p:spPr>
              <a:xfrm>
                <a:off x="661679" y="1747744"/>
                <a:ext cx="3030042" cy="40157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82" name="dipole charge separation"/>
              <p:cNvSpPr txBox="1"/>
              <p:nvPr/>
            </p:nvSpPr>
            <p:spPr>
              <a:xfrm>
                <a:off x="624303" y="1686619"/>
                <a:ext cx="3035301" cy="4751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1800">
                    <a:solidFill>
                      <a:srgbClr val="FF26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dipole charge separation</a:t>
                </a:r>
              </a:p>
            </p:txBody>
          </p:sp>
        </p:grpSp>
        <p:sp>
          <p:nvSpPr>
            <p:cNvPr id="384" name="Rectangle"/>
            <p:cNvSpPr/>
            <p:nvPr/>
          </p:nvSpPr>
          <p:spPr>
            <a:xfrm>
              <a:off x="608012" y="1700997"/>
              <a:ext cx="3111501" cy="482601"/>
            </a:xfrm>
            <a:prstGeom prst="rect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86" name="(1) Introduction"/>
          <p:cNvSpPr txBox="1"/>
          <p:nvPr/>
        </p:nvSpPr>
        <p:spPr>
          <a:xfrm>
            <a:off x="188912" y="479425"/>
            <a:ext cx="462454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4135437">
              <a:buClr>
                <a:srgbClr val="FFFFFF"/>
              </a:buClr>
              <a:buFont typeface="Arial"/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(1) Introduction</a:t>
            </a:r>
          </a:p>
        </p:txBody>
      </p:sp>
      <p:sp>
        <p:nvSpPr>
          <p:cNvPr id="387" name="Introduce initial dipole charge separation (CME):…"/>
          <p:cNvSpPr txBox="1"/>
          <p:nvPr/>
        </p:nvSpPr>
        <p:spPr>
          <a:xfrm>
            <a:off x="490537" y="6298171"/>
            <a:ext cx="12119159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40639" algn="l" defTabSz="4135437">
              <a:spcBef>
                <a:spcPts val="600"/>
              </a:spcBef>
              <a:defRPr sz="19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600"/>
          </a:p>
          <a:p>
            <a:pPr marL="40640" marR="40639" algn="l" defTabSz="4135437">
              <a:spcBef>
                <a:spcPts val="600"/>
              </a:spcBef>
              <a:buSzPct val="200000"/>
              <a:buFont typeface="Arial"/>
              <a:buChar char="•"/>
              <a:defRPr b="1"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300"/>
              <a:t>Introduce initial dipole charge separation (CME):</a:t>
            </a:r>
            <a:endParaRPr sz="2300"/>
          </a:p>
          <a:p>
            <a:pPr marR="40639" algn="l" defTabSz="4135437">
              <a:spcBef>
                <a:spcPts val="600"/>
              </a:spcBef>
              <a:defRPr sz="24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We switch the momentum of f% of the downward moving u quarks with those of the upward moving u-bar quarks, and likewise for d-bar and d quarks. </a:t>
            </a:r>
          </a:p>
          <a:p>
            <a:pPr marL="40640" marR="40639" algn="l" defTabSz="4135437">
              <a:spcBef>
                <a:spcPts val="600"/>
              </a:spcBef>
              <a:buSzPct val="200000"/>
              <a:buFont typeface="Arial"/>
              <a:buChar char="•"/>
              <a:defRPr sz="23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 b="1">
                <a:latin typeface="Arial"/>
                <a:ea typeface="Arial"/>
                <a:cs typeface="Arial"/>
                <a:sym typeface="Arial"/>
              </a:rPr>
              <a:t>Study the FSI effect on charge separation: 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R="40639" indent="40640" algn="l" defTabSz="4135437">
              <a:spcBef>
                <a:spcPts val="600"/>
              </a:spcBef>
              <a:buFont typeface="Arial"/>
              <a:defRPr sz="23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Including parton cascades, hadronization, and resonance decays, assuming that the electromagnetic field vanishes rapidly.</a:t>
            </a:r>
          </a:p>
        </p:txBody>
      </p:sp>
      <p:pic>
        <p:nvPicPr>
          <p:cNvPr id="388" name="image.tiff" descr="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7437" y="1206500"/>
            <a:ext cx="4927601" cy="287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Arrow"/>
          <p:cNvSpPr/>
          <p:nvPr/>
        </p:nvSpPr>
        <p:spPr>
          <a:xfrm>
            <a:off x="5734050" y="3070225"/>
            <a:ext cx="1512888" cy="288925"/>
          </a:xfrm>
          <a:prstGeom prst="rightArrow">
            <a:avLst>
              <a:gd name="adj1" fmla="val 50000"/>
              <a:gd name="adj2" fmla="val 13090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0" name="dipole"/>
          <p:cNvSpPr txBox="1"/>
          <p:nvPr/>
        </p:nvSpPr>
        <p:spPr>
          <a:xfrm>
            <a:off x="3744819" y="2958566"/>
            <a:ext cx="1161307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dipole</a:t>
            </a:r>
          </a:p>
        </p:txBody>
      </p:sp>
      <p:sp>
        <p:nvSpPr>
          <p:cNvPr id="391" name="AMPT model with CME-type charge separation"/>
          <p:cNvSpPr txBox="1"/>
          <p:nvPr/>
        </p:nvSpPr>
        <p:spPr>
          <a:xfrm>
            <a:off x="536607" y="-137418"/>
            <a:ext cx="1193158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9199" marR="39199" defTabSz="914400">
              <a:buClr>
                <a:srgbClr val="000000"/>
              </a:buClr>
              <a:buFont typeface="Times New Roman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sz="45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AMPT model with CME-type charge separation</a:t>
            </a:r>
          </a:p>
        </p:txBody>
      </p:sp>
      <p:sp>
        <p:nvSpPr>
          <p:cNvPr id="392" name="Circle"/>
          <p:cNvSpPr/>
          <p:nvPr/>
        </p:nvSpPr>
        <p:spPr>
          <a:xfrm>
            <a:off x="1600200" y="4775200"/>
            <a:ext cx="406400" cy="40640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93" name="Circle"/>
          <p:cNvSpPr/>
          <p:nvPr/>
        </p:nvSpPr>
        <p:spPr>
          <a:xfrm>
            <a:off x="2171682" y="4775200"/>
            <a:ext cx="406401" cy="406400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94" name="Line"/>
          <p:cNvSpPr/>
          <p:nvPr/>
        </p:nvSpPr>
        <p:spPr>
          <a:xfrm flipH="1" flipV="1">
            <a:off x="1806599" y="5232251"/>
            <a:ext cx="2" cy="61019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5" name="Line"/>
          <p:cNvSpPr/>
          <p:nvPr/>
        </p:nvSpPr>
        <p:spPr>
          <a:xfrm>
            <a:off x="2368491" y="4102100"/>
            <a:ext cx="1" cy="61019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6" name="u"/>
          <p:cNvSpPr txBox="1"/>
          <p:nvPr/>
        </p:nvSpPr>
        <p:spPr>
          <a:xfrm>
            <a:off x="1655297" y="4660900"/>
            <a:ext cx="311151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u</a:t>
            </a:r>
          </a:p>
        </p:txBody>
      </p:sp>
      <p:sp>
        <p:nvSpPr>
          <p:cNvPr id="397" name="u"/>
          <p:cNvSpPr txBox="1"/>
          <p:nvPr/>
        </p:nvSpPr>
        <p:spPr>
          <a:xfrm>
            <a:off x="2206625" y="4692650"/>
            <a:ext cx="31115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u</a:t>
            </a:r>
          </a:p>
        </p:txBody>
      </p:sp>
      <p:sp>
        <p:nvSpPr>
          <p:cNvPr id="398" name="Line"/>
          <p:cNvSpPr/>
          <p:nvPr/>
        </p:nvSpPr>
        <p:spPr>
          <a:xfrm flipV="1">
            <a:off x="2260565" y="4867294"/>
            <a:ext cx="228635" cy="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9" name="Circle"/>
          <p:cNvSpPr/>
          <p:nvPr/>
        </p:nvSpPr>
        <p:spPr>
          <a:xfrm>
            <a:off x="3915670" y="4813300"/>
            <a:ext cx="406401" cy="406400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00" name="Circle"/>
          <p:cNvSpPr/>
          <p:nvPr/>
        </p:nvSpPr>
        <p:spPr>
          <a:xfrm>
            <a:off x="4495800" y="4813300"/>
            <a:ext cx="406400" cy="406400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01" name="Line"/>
          <p:cNvSpPr/>
          <p:nvPr/>
        </p:nvSpPr>
        <p:spPr>
          <a:xfrm>
            <a:off x="4133791" y="4152900"/>
            <a:ext cx="1" cy="61019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2" name="Line"/>
          <p:cNvSpPr/>
          <p:nvPr/>
        </p:nvSpPr>
        <p:spPr>
          <a:xfrm flipH="1" flipV="1">
            <a:off x="4692591" y="5245099"/>
            <a:ext cx="1" cy="61019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3" name="u"/>
          <p:cNvSpPr txBox="1"/>
          <p:nvPr/>
        </p:nvSpPr>
        <p:spPr>
          <a:xfrm>
            <a:off x="3987800" y="4711700"/>
            <a:ext cx="311150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u</a:t>
            </a:r>
          </a:p>
        </p:txBody>
      </p:sp>
      <p:sp>
        <p:nvSpPr>
          <p:cNvPr id="404" name="u"/>
          <p:cNvSpPr txBox="1"/>
          <p:nvPr/>
        </p:nvSpPr>
        <p:spPr>
          <a:xfrm>
            <a:off x="4537016" y="4743450"/>
            <a:ext cx="311151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u</a:t>
            </a:r>
          </a:p>
        </p:txBody>
      </p:sp>
      <p:sp>
        <p:nvSpPr>
          <p:cNvPr id="405" name="Line"/>
          <p:cNvSpPr/>
          <p:nvPr/>
        </p:nvSpPr>
        <p:spPr>
          <a:xfrm flipV="1">
            <a:off x="4584700" y="4907069"/>
            <a:ext cx="228635" cy="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6" name="Arrow"/>
          <p:cNvSpPr/>
          <p:nvPr/>
        </p:nvSpPr>
        <p:spPr>
          <a:xfrm>
            <a:off x="2679700" y="4775200"/>
            <a:ext cx="1104900" cy="457200"/>
          </a:xfrm>
          <a:prstGeom prst="rightArrow">
            <a:avLst>
              <a:gd name="adj1" fmla="val 32000"/>
              <a:gd name="adj2" fmla="val 122222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07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08" name="f%=(N+upward-N+downward)/(N+upward+N+downward)"/>
          <p:cNvSpPr txBox="1"/>
          <p:nvPr/>
        </p:nvSpPr>
        <p:spPr>
          <a:xfrm>
            <a:off x="711819" y="6266609"/>
            <a:ext cx="567883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f%=(N</a:t>
            </a:r>
            <a:r>
              <a:rPr baseline="31999"/>
              <a:t>+</a:t>
            </a:r>
            <a:r>
              <a:rPr baseline="-5999"/>
              <a:t>upward</a:t>
            </a:r>
            <a:r>
              <a:t>-N</a:t>
            </a:r>
            <a:r>
              <a:rPr baseline="31999"/>
              <a:t>+</a:t>
            </a:r>
            <a:r>
              <a:rPr baseline="-5999"/>
              <a:t>downward</a:t>
            </a:r>
            <a:r>
              <a:t>)/(N</a:t>
            </a:r>
            <a:r>
              <a:rPr baseline="31999"/>
              <a:t>+</a:t>
            </a:r>
            <a:r>
              <a:rPr baseline="-5999"/>
              <a:t>upward</a:t>
            </a:r>
            <a:r>
              <a:t>+N</a:t>
            </a:r>
            <a:r>
              <a:rPr baseline="31999"/>
              <a:t>+</a:t>
            </a:r>
            <a:r>
              <a:rPr baseline="-5999"/>
              <a:t>downward</a:t>
            </a:r>
            <a:r>
              <a:t>)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848" y="1235591"/>
            <a:ext cx="3178304" cy="551418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CME percentage:"/>
          <p:cNvSpPr txBox="1"/>
          <p:nvPr/>
        </p:nvSpPr>
        <p:spPr>
          <a:xfrm>
            <a:off x="696408" y="5789391"/>
            <a:ext cx="2255491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CME percentage:</a:t>
            </a:r>
          </a:p>
        </p:txBody>
      </p:sp>
      <p:sp>
        <p:nvSpPr>
          <p:cNvPr id="411" name="Z. W. Lin, C. M. Ko et al. PRC 72, 064901 (2005)"/>
          <p:cNvSpPr txBox="1"/>
          <p:nvPr/>
        </p:nvSpPr>
        <p:spPr>
          <a:xfrm>
            <a:off x="9478433" y="1335992"/>
            <a:ext cx="3792323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1295400"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Z. W. Lin, C. M. Ko et al. </a:t>
            </a:r>
            <a:r>
              <a:t>PRC 72, 064901 (2005)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AMPT results on the observable 𝛾"/>
          <p:cNvSpPr txBox="1"/>
          <p:nvPr/>
        </p:nvSpPr>
        <p:spPr>
          <a:xfrm>
            <a:off x="515224" y="259746"/>
            <a:ext cx="11387780" cy="99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45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AMPT results on the observable 𝛾</a:t>
            </a:r>
          </a:p>
        </p:txBody>
      </p:sp>
      <p:pic>
        <p:nvPicPr>
          <p:cNvPr id="414" name="pecentage_diffstage.jpg" descr="pecentage_diffst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6382" y="1299430"/>
            <a:ext cx="7536441" cy="5281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78" y="1536214"/>
            <a:ext cx="6269234" cy="4807442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𝛾 = background + CME signal…"/>
          <p:cNvSpPr txBox="1"/>
          <p:nvPr/>
        </p:nvSpPr>
        <p:spPr>
          <a:xfrm>
            <a:off x="995905" y="6804941"/>
            <a:ext cx="11520990" cy="206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40" marR="57799" algn="l" defTabSz="5881511">
              <a:lnSpc>
                <a:spcPct val="110000"/>
              </a:lnSpc>
              <a:buSzPct val="200000"/>
              <a:buChar char="•"/>
              <a:defRPr sz="26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>
                <a:solidFill>
                  <a:srgbClr val="FF2600"/>
                </a:solidFill>
              </a:rPr>
              <a:t>𝛾 = background + CME signal</a:t>
            </a:r>
            <a:endParaRPr>
              <a:solidFill>
                <a:srgbClr val="FF2600"/>
              </a:solidFill>
            </a:endParaRPr>
          </a:p>
          <a:p>
            <a:pPr lvl="1" marL="342900" marR="57799" indent="0" algn="l" defTabSz="5881511">
              <a:lnSpc>
                <a:spcPct val="110000"/>
              </a:lnSpc>
              <a:buSzPct val="100000"/>
              <a:buChar char="•"/>
              <a:defRPr sz="26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An initial charge separation ~10% is needed to describe Au+Au data</a:t>
            </a:r>
            <a:endParaRPr>
              <a:solidFill>
                <a:srgbClr val="FF2600"/>
              </a:solidFill>
            </a:endParaRPr>
          </a:p>
          <a:p>
            <a:pPr marL="40640" marR="57799" algn="l" defTabSz="5881511">
              <a:lnSpc>
                <a:spcPct val="110000"/>
              </a:lnSpc>
              <a:buSzPct val="200000"/>
              <a:buChar char="•"/>
              <a:defRPr sz="26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>
                <a:solidFill>
                  <a:srgbClr val="FF2600"/>
                </a:solidFill>
              </a:rPr>
              <a:t>Nonlinear sensitivity</a:t>
            </a:r>
            <a:r>
              <a:t>: 𝛾 can not respond to a CME strength of f&lt;=5%</a:t>
            </a:r>
          </a:p>
          <a:p>
            <a:pPr marL="40640" marR="57799" algn="l" defTabSz="5881511">
              <a:lnSpc>
                <a:spcPct val="110000"/>
              </a:lnSpc>
              <a:buSzPct val="200000"/>
              <a:buChar char="•"/>
              <a:defRPr sz="26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>
                <a:solidFill>
                  <a:srgbClr val="FF2600"/>
                </a:solidFill>
              </a:rPr>
              <a:t>FSI effect </a:t>
            </a:r>
            <a:r>
              <a:t>: Only a small faction of CME can survive </a:t>
            </a:r>
          </a:p>
        </p:txBody>
      </p:sp>
      <p:sp>
        <p:nvSpPr>
          <p:cNvPr id="417" name="GLM &amp;&amp; B. Zhang, Phys. Lett. B 700 (2011) 39"/>
          <p:cNvSpPr txBox="1"/>
          <p:nvPr/>
        </p:nvSpPr>
        <p:spPr>
          <a:xfrm>
            <a:off x="7218985" y="1371126"/>
            <a:ext cx="4943314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650240">
              <a:tabLst>
                <a:tab pos="495300" algn="l"/>
                <a:tab pos="1003300" algn="l"/>
                <a:tab pos="1511300" algn="l"/>
                <a:tab pos="2019300" algn="l"/>
                <a:tab pos="2527300" algn="l"/>
                <a:tab pos="3022600" algn="l"/>
                <a:tab pos="3530600" algn="l"/>
                <a:tab pos="4038600" algn="l"/>
                <a:tab pos="4546600" algn="l"/>
                <a:tab pos="5054600" algn="l"/>
                <a:tab pos="5562600" algn="l"/>
                <a:tab pos="6057900" algn="l"/>
              </a:tabLst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GLM &amp;&amp; B. Zhang, Phys. Lett. B 700 (2011) 39</a:t>
            </a:r>
          </a:p>
        </p:txBody>
      </p:sp>
      <p:sp>
        <p:nvSpPr>
          <p:cNvPr id="418" name="◻︎u+d in initial state…"/>
          <p:cNvSpPr txBox="1"/>
          <p:nvPr/>
        </p:nvSpPr>
        <p:spPr>
          <a:xfrm>
            <a:off x="7234651" y="2406486"/>
            <a:ext cx="4168970" cy="1917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algn="l" defTabSz="830862">
              <a:defRPr b="1"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AppleMyungjo 일반체"/>
                <a:ea typeface="AppleMyungjo 일반체"/>
                <a:cs typeface="AppleMyungjo 일반체"/>
                <a:sym typeface="AppleMyungjo 일반체"/>
              </a:rPr>
              <a:t>◻︎</a:t>
            </a:r>
            <a:r>
              <a:t>u+d in initial state</a:t>
            </a:r>
          </a:p>
          <a:p>
            <a:pPr algn="l" defTabSz="830862">
              <a:defRPr b="1"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△pion after hadronization</a:t>
            </a:r>
          </a:p>
          <a:p>
            <a:pPr algn="l" defTabSz="830862">
              <a:defRPr b="1"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/>
              <a:t>○</a:t>
            </a:r>
            <a:r>
              <a:t>u+d after parton cascade</a:t>
            </a:r>
          </a:p>
          <a:p>
            <a:pPr algn="l" defTabSz="830862">
              <a:defRPr b="1"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AppleMyungjo 일반체"/>
                <a:ea typeface="AppleMyungjo 일반체"/>
                <a:cs typeface="AppleMyungjo 일반체"/>
                <a:sym typeface="AppleMyungjo 일반체"/>
              </a:rPr>
              <a:t>◼︎</a:t>
            </a:r>
            <a:r>
              <a:t>pion after resonance decay</a:t>
            </a:r>
          </a:p>
        </p:txBody>
      </p:sp>
      <p:sp>
        <p:nvSpPr>
          <p:cNvPr id="419" name="Line"/>
          <p:cNvSpPr/>
          <p:nvPr/>
        </p:nvSpPr>
        <p:spPr>
          <a:xfrm>
            <a:off x="11217337" y="2293346"/>
            <a:ext cx="452572" cy="2707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30" y="0"/>
                </a:moveTo>
                <a:lnTo>
                  <a:pt x="0" y="19576"/>
                </a:lnTo>
                <a:lnTo>
                  <a:pt x="5053" y="20165"/>
                </a:lnTo>
                <a:lnTo>
                  <a:pt x="10067" y="19723"/>
                </a:lnTo>
                <a:lnTo>
                  <a:pt x="10067" y="15160"/>
                </a:lnTo>
                <a:lnTo>
                  <a:pt x="14580" y="14535"/>
                </a:lnTo>
                <a:lnTo>
                  <a:pt x="21028" y="15124"/>
                </a:lnTo>
                <a:lnTo>
                  <a:pt x="21600" y="21600"/>
                </a:lnTo>
              </a:path>
            </a:pathLst>
          </a:custGeom>
          <a:ln w="50800" cap="rnd">
            <a:solidFill>
              <a:srgbClr val="000000"/>
            </a:solidFill>
            <a:custDash>
              <a:ds d="100000" sp="200000"/>
            </a:custDash>
            <a:miter lim="400000"/>
            <a:headEnd type="triangle" len="sm"/>
            <a:tailEnd type="triangle"/>
          </a:ln>
        </p:spPr>
        <p:txBody>
          <a:bodyPr lIns="72248" tIns="72248" rIns="72248" bIns="72248" anchor="ctr"/>
          <a:lstStyle/>
          <a:p>
            <a:pPr defTabSz="830862">
              <a:defRPr sz="5800"/>
            </a:pPr>
          </a:p>
        </p:txBody>
      </p:sp>
      <p:sp>
        <p:nvSpPr>
          <p:cNvPr id="420" name="Slide Number"/>
          <p:cNvSpPr txBox="1"/>
          <p:nvPr>
            <p:ph type="sldNum" sz="quarter" idx="4294967295"/>
          </p:nvPr>
        </p:nvSpPr>
        <p:spPr>
          <a:xfrm>
            <a:off x="12441766" y="9275855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r" defTabSz="1300480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0 mb"/>
          <p:cNvSpPr txBox="1"/>
          <p:nvPr/>
        </p:nvSpPr>
        <p:spPr>
          <a:xfrm>
            <a:off x="2973120" y="2211557"/>
            <a:ext cx="103875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0 mb</a:t>
            </a:r>
          </a:p>
        </p:txBody>
      </p:sp>
      <p:sp>
        <p:nvSpPr>
          <p:cNvPr id="423" name="3 mb"/>
          <p:cNvSpPr txBox="1"/>
          <p:nvPr/>
        </p:nvSpPr>
        <p:spPr>
          <a:xfrm>
            <a:off x="8755853" y="2211557"/>
            <a:ext cx="10387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3 mb</a:t>
            </a:r>
          </a:p>
        </p:txBody>
      </p:sp>
      <p:sp>
        <p:nvSpPr>
          <p:cNvPr id="424" name="Parton cascade effect on the CME signal"/>
          <p:cNvSpPr txBox="1"/>
          <p:nvPr/>
        </p:nvSpPr>
        <p:spPr>
          <a:xfrm>
            <a:off x="590550" y="-21167"/>
            <a:ext cx="1182370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9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Parton cascade effect on the CME signal</a:t>
            </a:r>
          </a:p>
        </p:txBody>
      </p:sp>
      <p:sp>
        <p:nvSpPr>
          <p:cNvPr id="425" name="Au+Au 200 GeV (b=8fm), AMPT+CME(10%)"/>
          <p:cNvSpPr txBox="1"/>
          <p:nvPr/>
        </p:nvSpPr>
        <p:spPr>
          <a:xfrm>
            <a:off x="1442804" y="1501868"/>
            <a:ext cx="988212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Au+Au 200 GeV (b=8fm), AMPT+CME(10%)</a:t>
            </a:r>
          </a:p>
        </p:txBody>
      </p:sp>
      <p:sp>
        <p:nvSpPr>
          <p:cNvPr id="426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27" name="J"/>
          <p:cNvSpPr txBox="1"/>
          <p:nvPr/>
        </p:nvSpPr>
        <p:spPr>
          <a:xfrm>
            <a:off x="22116" y="5040529"/>
            <a:ext cx="321879" cy="68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</a:t>
            </a:r>
          </a:p>
        </p:txBody>
      </p:sp>
      <p:pic>
        <p:nvPicPr>
          <p:cNvPr id="428" name="图片 2" descr="图片 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770" y="2867113"/>
            <a:ext cx="5706459" cy="5383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图片 6" descr="图片 6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2504" y="2867114"/>
            <a:ext cx="5706459" cy="5383451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(CME)"/>
          <p:cNvSpPr txBox="1"/>
          <p:nvPr/>
        </p:nvSpPr>
        <p:spPr>
          <a:xfrm>
            <a:off x="5449063" y="3776717"/>
            <a:ext cx="591141" cy="28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(CME)</a:t>
            </a:r>
          </a:p>
        </p:txBody>
      </p:sp>
      <p:sp>
        <p:nvSpPr>
          <p:cNvPr id="431" name="Positive (CME)"/>
          <p:cNvSpPr txBox="1"/>
          <p:nvPr/>
        </p:nvSpPr>
        <p:spPr>
          <a:xfrm>
            <a:off x="4870382" y="3996850"/>
            <a:ext cx="1215102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Positive (CME)</a:t>
            </a:r>
          </a:p>
        </p:txBody>
      </p:sp>
      <p:sp>
        <p:nvSpPr>
          <p:cNvPr id="432" name="Negative (CME)"/>
          <p:cNvSpPr txBox="1"/>
          <p:nvPr/>
        </p:nvSpPr>
        <p:spPr>
          <a:xfrm>
            <a:off x="4884422" y="3764017"/>
            <a:ext cx="1288623" cy="2866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Negative (CME)</a:t>
            </a:r>
          </a:p>
        </p:txBody>
      </p:sp>
      <p:sp>
        <p:nvSpPr>
          <p:cNvPr id="433" name="Non-CME"/>
          <p:cNvSpPr txBox="1"/>
          <p:nvPr/>
        </p:nvSpPr>
        <p:spPr>
          <a:xfrm>
            <a:off x="4867917" y="3552845"/>
            <a:ext cx="839032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Non-CME</a:t>
            </a:r>
          </a:p>
        </p:txBody>
      </p:sp>
      <p:sp>
        <p:nvSpPr>
          <p:cNvPr id="434" name="Positive (CME)"/>
          <p:cNvSpPr txBox="1"/>
          <p:nvPr/>
        </p:nvSpPr>
        <p:spPr>
          <a:xfrm>
            <a:off x="10991783" y="3998719"/>
            <a:ext cx="1215102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Positive (CME)</a:t>
            </a:r>
          </a:p>
        </p:txBody>
      </p:sp>
      <p:sp>
        <p:nvSpPr>
          <p:cNvPr id="435" name="Negative (CME)"/>
          <p:cNvSpPr txBox="1"/>
          <p:nvPr/>
        </p:nvSpPr>
        <p:spPr>
          <a:xfrm>
            <a:off x="11005822" y="3765886"/>
            <a:ext cx="1288623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Negative (CME)</a:t>
            </a:r>
          </a:p>
        </p:txBody>
      </p:sp>
      <p:sp>
        <p:nvSpPr>
          <p:cNvPr id="436" name="Non-CME"/>
          <p:cNvSpPr txBox="1"/>
          <p:nvPr/>
        </p:nvSpPr>
        <p:spPr>
          <a:xfrm>
            <a:off x="10989318" y="3554714"/>
            <a:ext cx="839032" cy="286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Non-CME</a:t>
            </a:r>
          </a:p>
        </p:txBody>
      </p:sp>
      <p:sp>
        <p:nvSpPr>
          <p:cNvPr id="437" name="Line"/>
          <p:cNvSpPr/>
          <p:nvPr/>
        </p:nvSpPr>
        <p:spPr>
          <a:xfrm flipH="1">
            <a:off x="414866" y="4552688"/>
            <a:ext cx="1" cy="201230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roup"/>
          <p:cNvGrpSpPr/>
          <p:nvPr/>
        </p:nvGrpSpPr>
        <p:grpSpPr>
          <a:xfrm>
            <a:off x="6284114" y="1520639"/>
            <a:ext cx="6636622" cy="6712322"/>
            <a:chOff x="0" y="0"/>
            <a:chExt cx="6636621" cy="6712320"/>
          </a:xfrm>
        </p:grpSpPr>
        <p:grpSp>
          <p:nvGrpSpPr>
            <p:cNvPr id="444" name="Group"/>
            <p:cNvGrpSpPr/>
            <p:nvPr/>
          </p:nvGrpSpPr>
          <p:grpSpPr>
            <a:xfrm>
              <a:off x="0" y="0"/>
              <a:ext cx="6636622" cy="6712321"/>
              <a:chOff x="0" y="0"/>
              <a:chExt cx="6636621" cy="6712320"/>
            </a:xfrm>
          </p:grpSpPr>
          <p:grpSp>
            <p:nvGrpSpPr>
              <p:cNvPr id="441" name="Group"/>
              <p:cNvGrpSpPr/>
              <p:nvPr/>
            </p:nvGrpSpPr>
            <p:grpSpPr>
              <a:xfrm>
                <a:off x="0" y="0"/>
                <a:ext cx="6636622" cy="6712321"/>
                <a:chOff x="0" y="0"/>
                <a:chExt cx="6636621" cy="6712320"/>
              </a:xfrm>
            </p:grpSpPr>
            <p:pic>
              <p:nvPicPr>
                <p:cNvPr id="439" name="image.png" descr="image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6636622" cy="67123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40" name="Line"/>
                <p:cNvSpPr/>
                <p:nvPr/>
              </p:nvSpPr>
              <p:spPr>
                <a:xfrm>
                  <a:off x="6159263" y="1621298"/>
                  <a:ext cx="2104" cy="4197306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442" name="Rectangle"/>
              <p:cNvSpPr/>
              <p:nvPr/>
            </p:nvSpPr>
            <p:spPr>
              <a:xfrm>
                <a:off x="914740" y="2416171"/>
                <a:ext cx="4188885" cy="5551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43" name="dipole charge separation"/>
              <p:cNvSpPr txBox="1"/>
              <p:nvPr/>
            </p:nvSpPr>
            <p:spPr>
              <a:xfrm>
                <a:off x="863069" y="2331669"/>
                <a:ext cx="4196157" cy="6568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1800">
                    <a:solidFill>
                      <a:srgbClr val="FF26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dipole charge separation</a:t>
                </a:r>
              </a:p>
            </p:txBody>
          </p:sp>
        </p:grpSp>
        <p:sp>
          <p:nvSpPr>
            <p:cNvPr id="445" name="Rectangle"/>
            <p:cNvSpPr/>
            <p:nvPr/>
          </p:nvSpPr>
          <p:spPr>
            <a:xfrm>
              <a:off x="840546" y="2351543"/>
              <a:ext cx="4301495" cy="667171"/>
            </a:xfrm>
            <a:prstGeom prst="rect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447" name="(1) Introduction"/>
          <p:cNvSpPr txBox="1"/>
          <p:nvPr/>
        </p:nvSpPr>
        <p:spPr>
          <a:xfrm>
            <a:off x="188912" y="479425"/>
            <a:ext cx="462454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4135437">
              <a:buClr>
                <a:srgbClr val="FFFFFF"/>
              </a:buClr>
              <a:buFont typeface="Arial"/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(1) Introduction</a:t>
            </a:r>
          </a:p>
        </p:txBody>
      </p:sp>
      <p:sp>
        <p:nvSpPr>
          <p:cNvPr id="448" name="Arrow"/>
          <p:cNvSpPr/>
          <p:nvPr/>
        </p:nvSpPr>
        <p:spPr>
          <a:xfrm>
            <a:off x="6066895" y="2544766"/>
            <a:ext cx="871010" cy="288926"/>
          </a:xfrm>
          <a:prstGeom prst="rightArrow">
            <a:avLst>
              <a:gd name="adj1" fmla="val 50000"/>
              <a:gd name="adj2" fmla="val 13090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9" name="Simulating isobar collisions using AMPT"/>
          <p:cNvSpPr txBox="1"/>
          <p:nvPr/>
        </p:nvSpPr>
        <p:spPr>
          <a:xfrm>
            <a:off x="400804" y="-140901"/>
            <a:ext cx="1235781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9199" marR="39199" defTabSz="914400">
              <a:buClr>
                <a:srgbClr val="000000"/>
              </a:buClr>
              <a:buFont typeface="Times New Roman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sz="4500">
                <a:uFill>
                  <a:solidFill>
                    <a:srgbClr val="000000"/>
                  </a:solidFill>
                </a:uFill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Simulating isobar collisions using AMPT</a:t>
            </a:r>
          </a:p>
        </p:txBody>
      </p:sp>
      <p:sp>
        <p:nvSpPr>
          <p:cNvPr id="450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53" name="矩形 3"/>
          <p:cNvGrpSpPr/>
          <p:nvPr/>
        </p:nvGrpSpPr>
        <p:grpSpPr>
          <a:xfrm>
            <a:off x="451146" y="4014954"/>
            <a:ext cx="2110801" cy="518639"/>
            <a:chOff x="0" y="230529"/>
            <a:chExt cx="2110800" cy="518637"/>
          </a:xfrm>
        </p:grpSpPr>
        <p:sp>
          <p:nvSpPr>
            <p:cNvPr id="451" name="Rectangle"/>
            <p:cNvSpPr/>
            <p:nvPr/>
          </p:nvSpPr>
          <p:spPr>
            <a:xfrm>
              <a:off x="0" y="230529"/>
              <a:ext cx="2110801" cy="518639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2" name="Text"/>
            <p:cNvSpPr/>
            <p:nvPr/>
          </p:nvSpPr>
          <p:spPr>
            <a:xfrm>
              <a:off x="0" y="230529"/>
              <a:ext cx="21108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456" name="矩形 4"/>
          <p:cNvGrpSpPr/>
          <p:nvPr/>
        </p:nvGrpSpPr>
        <p:grpSpPr>
          <a:xfrm>
            <a:off x="3508163" y="3958487"/>
            <a:ext cx="1956913" cy="521580"/>
            <a:chOff x="0" y="230529"/>
            <a:chExt cx="1956912" cy="521578"/>
          </a:xfrm>
        </p:grpSpPr>
        <p:sp>
          <p:nvSpPr>
            <p:cNvPr id="454" name="Rectangle"/>
            <p:cNvSpPr/>
            <p:nvPr/>
          </p:nvSpPr>
          <p:spPr>
            <a:xfrm>
              <a:off x="0" y="230529"/>
              <a:ext cx="1956913" cy="521580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5" name="Text"/>
            <p:cNvSpPr/>
            <p:nvPr/>
          </p:nvSpPr>
          <p:spPr>
            <a:xfrm>
              <a:off x="-1" y="230529"/>
              <a:ext cx="195691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484" name="组合 43"/>
          <p:cNvGrpSpPr/>
          <p:nvPr/>
        </p:nvGrpSpPr>
        <p:grpSpPr>
          <a:xfrm>
            <a:off x="98716" y="2070679"/>
            <a:ext cx="2835866" cy="1840303"/>
            <a:chOff x="0" y="0"/>
            <a:chExt cx="2835864" cy="1840302"/>
          </a:xfrm>
        </p:grpSpPr>
        <p:grpSp>
          <p:nvGrpSpPr>
            <p:cNvPr id="459" name="组合 9"/>
            <p:cNvGrpSpPr/>
            <p:nvPr/>
          </p:nvGrpSpPr>
          <p:grpSpPr>
            <a:xfrm>
              <a:off x="-1" y="0"/>
              <a:ext cx="2835866" cy="1840303"/>
              <a:chOff x="0" y="0"/>
              <a:chExt cx="2835864" cy="1840302"/>
            </a:xfrm>
          </p:grpSpPr>
          <p:sp>
            <p:nvSpPr>
              <p:cNvPr id="457" name="椭圆 6"/>
              <p:cNvSpPr/>
              <p:nvPr/>
            </p:nvSpPr>
            <p:spPr>
              <a:xfrm>
                <a:off x="-1" y="0"/>
                <a:ext cx="1867910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58" name="椭圆 8"/>
              <p:cNvSpPr/>
              <p:nvPr/>
            </p:nvSpPr>
            <p:spPr>
              <a:xfrm>
                <a:off x="967956" y="0"/>
                <a:ext cx="1867909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60" name="椭圆 11"/>
            <p:cNvSpPr/>
            <p:nvPr/>
          </p:nvSpPr>
          <p:spPr>
            <a:xfrm>
              <a:off x="377261" y="48768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1" name="椭圆 12"/>
            <p:cNvSpPr/>
            <p:nvPr/>
          </p:nvSpPr>
          <p:spPr>
            <a:xfrm>
              <a:off x="753889" y="1039769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2" name="椭圆 13"/>
            <p:cNvSpPr/>
            <p:nvPr/>
          </p:nvSpPr>
          <p:spPr>
            <a:xfrm>
              <a:off x="539820" y="1432368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3" name="椭圆 14"/>
            <p:cNvSpPr/>
            <p:nvPr/>
          </p:nvSpPr>
          <p:spPr>
            <a:xfrm>
              <a:off x="911848" y="248440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4" name="椭圆 15"/>
            <p:cNvSpPr/>
            <p:nvPr/>
          </p:nvSpPr>
          <p:spPr>
            <a:xfrm>
              <a:off x="1395561" y="552685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5" name="椭圆 16"/>
            <p:cNvSpPr/>
            <p:nvPr/>
          </p:nvSpPr>
          <p:spPr>
            <a:xfrm>
              <a:off x="2152518" y="377261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6" name="椭圆 17"/>
            <p:cNvSpPr/>
            <p:nvPr/>
          </p:nvSpPr>
          <p:spPr>
            <a:xfrm>
              <a:off x="2152518" y="745321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7" name="椭圆 18"/>
            <p:cNvSpPr/>
            <p:nvPr/>
          </p:nvSpPr>
          <p:spPr>
            <a:xfrm>
              <a:off x="2241466" y="1287616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8" name="椭圆 19"/>
            <p:cNvSpPr/>
            <p:nvPr/>
          </p:nvSpPr>
          <p:spPr>
            <a:xfrm>
              <a:off x="1794558" y="1545853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9" name="椭圆 24"/>
            <p:cNvSpPr/>
            <p:nvPr/>
          </p:nvSpPr>
          <p:spPr>
            <a:xfrm>
              <a:off x="1507778" y="932418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0" name="椭圆 25"/>
            <p:cNvSpPr/>
            <p:nvPr/>
          </p:nvSpPr>
          <p:spPr>
            <a:xfrm>
              <a:off x="1352621" y="146304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1" name="椭圆 27"/>
            <p:cNvSpPr/>
            <p:nvPr/>
          </p:nvSpPr>
          <p:spPr>
            <a:xfrm>
              <a:off x="539821" y="65024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2" name="椭圆 28"/>
            <p:cNvSpPr/>
            <p:nvPr/>
          </p:nvSpPr>
          <p:spPr>
            <a:xfrm>
              <a:off x="628135" y="297514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3" name="椭圆 29"/>
            <p:cNvSpPr/>
            <p:nvPr/>
          </p:nvSpPr>
          <p:spPr>
            <a:xfrm>
              <a:off x="864941" y="97536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4" name="椭圆 30"/>
            <p:cNvSpPr/>
            <p:nvPr/>
          </p:nvSpPr>
          <p:spPr>
            <a:xfrm>
              <a:off x="1142149" y="705448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5" name="椭圆 31"/>
            <p:cNvSpPr/>
            <p:nvPr/>
          </p:nvSpPr>
          <p:spPr>
            <a:xfrm>
              <a:off x="831202" y="1677146"/>
              <a:ext cx="110420" cy="110421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6" name="椭圆 32"/>
            <p:cNvSpPr/>
            <p:nvPr/>
          </p:nvSpPr>
          <p:spPr>
            <a:xfrm>
              <a:off x="2395988" y="97536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7" name="椭圆 33"/>
            <p:cNvSpPr/>
            <p:nvPr/>
          </p:nvSpPr>
          <p:spPr>
            <a:xfrm>
              <a:off x="1862672" y="52018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8" name="椭圆 34"/>
            <p:cNvSpPr/>
            <p:nvPr/>
          </p:nvSpPr>
          <p:spPr>
            <a:xfrm>
              <a:off x="1299210" y="1099843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9" name="椭圆 35"/>
            <p:cNvSpPr/>
            <p:nvPr/>
          </p:nvSpPr>
          <p:spPr>
            <a:xfrm>
              <a:off x="1967853" y="1085778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0" name="椭圆 36"/>
            <p:cNvSpPr/>
            <p:nvPr/>
          </p:nvSpPr>
          <p:spPr>
            <a:xfrm>
              <a:off x="159492" y="96309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1" name="椭圆 37"/>
            <p:cNvSpPr/>
            <p:nvPr/>
          </p:nvSpPr>
          <p:spPr>
            <a:xfrm>
              <a:off x="2119941" y="146304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2" name="椭圆 38"/>
            <p:cNvSpPr/>
            <p:nvPr/>
          </p:nvSpPr>
          <p:spPr>
            <a:xfrm>
              <a:off x="1776023" y="13802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3" name="椭圆 39"/>
            <p:cNvSpPr/>
            <p:nvPr/>
          </p:nvSpPr>
          <p:spPr>
            <a:xfrm>
              <a:off x="2470234" y="737717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11" name="组合 44"/>
          <p:cNvGrpSpPr/>
          <p:nvPr/>
        </p:nvGrpSpPr>
        <p:grpSpPr>
          <a:xfrm>
            <a:off x="3075692" y="2044630"/>
            <a:ext cx="2835866" cy="1840304"/>
            <a:chOff x="0" y="0"/>
            <a:chExt cx="2835864" cy="1840302"/>
          </a:xfrm>
        </p:grpSpPr>
        <p:grpSp>
          <p:nvGrpSpPr>
            <p:cNvPr id="487" name="组合 45"/>
            <p:cNvGrpSpPr/>
            <p:nvPr/>
          </p:nvGrpSpPr>
          <p:grpSpPr>
            <a:xfrm>
              <a:off x="-1" y="0"/>
              <a:ext cx="2835866" cy="1840303"/>
              <a:chOff x="0" y="0"/>
              <a:chExt cx="2835864" cy="1840302"/>
            </a:xfrm>
          </p:grpSpPr>
          <p:sp>
            <p:nvSpPr>
              <p:cNvPr id="485" name="椭圆 70"/>
              <p:cNvSpPr/>
              <p:nvPr/>
            </p:nvSpPr>
            <p:spPr>
              <a:xfrm>
                <a:off x="-1" y="0"/>
                <a:ext cx="1867910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86" name="椭圆 71"/>
              <p:cNvSpPr/>
              <p:nvPr/>
            </p:nvSpPr>
            <p:spPr>
              <a:xfrm>
                <a:off x="967956" y="0"/>
                <a:ext cx="1867909" cy="1840303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88" name="椭圆 46"/>
            <p:cNvSpPr/>
            <p:nvPr/>
          </p:nvSpPr>
          <p:spPr>
            <a:xfrm>
              <a:off x="377261" y="48768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9" name="椭圆 47"/>
            <p:cNvSpPr/>
            <p:nvPr/>
          </p:nvSpPr>
          <p:spPr>
            <a:xfrm>
              <a:off x="753889" y="1039769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0" name="椭圆 48"/>
            <p:cNvSpPr/>
            <p:nvPr/>
          </p:nvSpPr>
          <p:spPr>
            <a:xfrm>
              <a:off x="539820" y="1432368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1" name="椭圆 49"/>
            <p:cNvSpPr/>
            <p:nvPr/>
          </p:nvSpPr>
          <p:spPr>
            <a:xfrm>
              <a:off x="911848" y="248440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2" name="椭圆 50"/>
            <p:cNvSpPr/>
            <p:nvPr/>
          </p:nvSpPr>
          <p:spPr>
            <a:xfrm>
              <a:off x="1395561" y="552685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3" name="椭圆 51"/>
            <p:cNvSpPr/>
            <p:nvPr/>
          </p:nvSpPr>
          <p:spPr>
            <a:xfrm>
              <a:off x="2152518" y="377261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4" name="椭圆 53"/>
            <p:cNvSpPr/>
            <p:nvPr/>
          </p:nvSpPr>
          <p:spPr>
            <a:xfrm>
              <a:off x="2241466" y="1287616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5" name="椭圆 54"/>
            <p:cNvSpPr/>
            <p:nvPr/>
          </p:nvSpPr>
          <p:spPr>
            <a:xfrm>
              <a:off x="1794558" y="1545853"/>
              <a:ext cx="110420" cy="110421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6" name="椭圆 55"/>
            <p:cNvSpPr/>
            <p:nvPr/>
          </p:nvSpPr>
          <p:spPr>
            <a:xfrm>
              <a:off x="1507778" y="932418"/>
              <a:ext cx="110420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7" name="椭圆 56"/>
            <p:cNvSpPr/>
            <p:nvPr/>
          </p:nvSpPr>
          <p:spPr>
            <a:xfrm>
              <a:off x="1352621" y="1463040"/>
              <a:ext cx="110421" cy="11042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8" name="椭圆 57"/>
            <p:cNvSpPr/>
            <p:nvPr/>
          </p:nvSpPr>
          <p:spPr>
            <a:xfrm>
              <a:off x="539821" y="65024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9" name="椭圆 58"/>
            <p:cNvSpPr/>
            <p:nvPr/>
          </p:nvSpPr>
          <p:spPr>
            <a:xfrm>
              <a:off x="628135" y="297514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0" name="椭圆 59"/>
            <p:cNvSpPr/>
            <p:nvPr/>
          </p:nvSpPr>
          <p:spPr>
            <a:xfrm>
              <a:off x="864941" y="975360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1" name="椭圆 60"/>
            <p:cNvSpPr/>
            <p:nvPr/>
          </p:nvSpPr>
          <p:spPr>
            <a:xfrm>
              <a:off x="1142149" y="705448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2" name="椭圆 61"/>
            <p:cNvSpPr/>
            <p:nvPr/>
          </p:nvSpPr>
          <p:spPr>
            <a:xfrm>
              <a:off x="831202" y="1677146"/>
              <a:ext cx="110420" cy="110421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3" name="椭圆 62"/>
            <p:cNvSpPr/>
            <p:nvPr/>
          </p:nvSpPr>
          <p:spPr>
            <a:xfrm>
              <a:off x="2395988" y="97536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4" name="椭圆 63"/>
            <p:cNvSpPr/>
            <p:nvPr/>
          </p:nvSpPr>
          <p:spPr>
            <a:xfrm>
              <a:off x="1862672" y="52018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5" name="椭圆 64"/>
            <p:cNvSpPr/>
            <p:nvPr/>
          </p:nvSpPr>
          <p:spPr>
            <a:xfrm>
              <a:off x="1299210" y="1099843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6" name="椭圆 65"/>
            <p:cNvSpPr/>
            <p:nvPr/>
          </p:nvSpPr>
          <p:spPr>
            <a:xfrm>
              <a:off x="1967853" y="1085778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7" name="椭圆 66"/>
            <p:cNvSpPr/>
            <p:nvPr/>
          </p:nvSpPr>
          <p:spPr>
            <a:xfrm>
              <a:off x="159492" y="96309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8" name="椭圆 67"/>
            <p:cNvSpPr/>
            <p:nvPr/>
          </p:nvSpPr>
          <p:spPr>
            <a:xfrm>
              <a:off x="2119941" y="1463040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09" name="椭圆 68"/>
            <p:cNvSpPr/>
            <p:nvPr/>
          </p:nvSpPr>
          <p:spPr>
            <a:xfrm>
              <a:off x="1776023" y="138022"/>
              <a:ext cx="110420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10" name="椭圆 69"/>
            <p:cNvSpPr/>
            <p:nvPr/>
          </p:nvSpPr>
          <p:spPr>
            <a:xfrm>
              <a:off x="2470234" y="737717"/>
              <a:ext cx="110421" cy="110420"/>
            </a:xfrm>
            <a:prstGeom prst="ellipse">
              <a:avLst/>
            </a:pr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12" name="Rectangle"/>
          <p:cNvSpPr/>
          <p:nvPr/>
        </p:nvSpPr>
        <p:spPr>
          <a:xfrm>
            <a:off x="76200" y="1244600"/>
            <a:ext cx="5934809" cy="33407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13" name="Initialization of isobar"/>
          <p:cNvSpPr txBox="1"/>
          <p:nvPr/>
        </p:nvSpPr>
        <p:spPr>
          <a:xfrm>
            <a:off x="248618" y="1324685"/>
            <a:ext cx="4146613" cy="5827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Initialization of isobar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Outline"/>
          <p:cNvSpPr txBox="1"/>
          <p:nvPr>
            <p:ph type="title"/>
          </p:nvPr>
        </p:nvSpPr>
        <p:spPr>
          <a:xfrm>
            <a:off x="1270000" y="190500"/>
            <a:ext cx="10464800" cy="863600"/>
          </a:xfrm>
          <a:prstGeom prst="rect">
            <a:avLst/>
          </a:prstGeom>
        </p:spPr>
        <p:txBody>
          <a:bodyPr/>
          <a:lstStyle>
            <a:lvl1pPr>
              <a:defRPr sz="54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182" name="Introduction…"/>
          <p:cNvSpPr txBox="1"/>
          <p:nvPr>
            <p:ph type="body" idx="1"/>
          </p:nvPr>
        </p:nvSpPr>
        <p:spPr>
          <a:xfrm>
            <a:off x="1035050" y="1500799"/>
            <a:ext cx="10934700" cy="5467268"/>
          </a:xfrm>
          <a:prstGeom prst="rect">
            <a:avLst/>
          </a:prstGeom>
        </p:spPr>
        <p:txBody>
          <a:bodyPr/>
          <a:lstStyle/>
          <a:p>
            <a:pPr marL="916214" indent="-598714">
              <a:spcBef>
                <a:spcPts val="2100"/>
              </a:spcBef>
              <a:defRPr sz="44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Introduction</a:t>
            </a:r>
          </a:p>
          <a:p>
            <a:pPr>
              <a:spcBef>
                <a:spcPts val="2100"/>
              </a:spcBef>
              <a:buClr>
                <a:srgbClr val="000000"/>
              </a:buClr>
              <a:defRPr sz="4400">
                <a:solidFill>
                  <a:srgbClr val="0433FF"/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>
                <a:solidFill>
                  <a:srgbClr val="000000"/>
                </a:solidFill>
              </a:rPr>
              <a:t>Isobar collision simulations </a:t>
            </a:r>
            <a:endParaRPr>
              <a:solidFill>
                <a:srgbClr val="000000"/>
              </a:solidFill>
            </a:endParaRPr>
          </a:p>
          <a:p>
            <a:pPr>
              <a:spcBef>
                <a:spcPts val="2100"/>
              </a:spcBef>
              <a:buClr>
                <a:srgbClr val="000000"/>
              </a:buClr>
              <a:defRPr sz="4400">
                <a:solidFill>
                  <a:srgbClr val="0433FF"/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>
                <a:solidFill>
                  <a:srgbClr val="000000"/>
                </a:solidFill>
              </a:rPr>
              <a:t>Reexamine two-plane method</a:t>
            </a:r>
            <a:r>
              <a:rPr>
                <a:solidFill>
                  <a:srgbClr val="000000"/>
                </a:solidFill>
              </a:rPr>
              <a:t>   </a:t>
            </a:r>
            <a:r>
              <a:t>                                 </a:t>
            </a:r>
            <a:r>
              <a:rPr sz="2300"/>
              <a:t>                                                                                                           </a:t>
            </a:r>
          </a:p>
          <a:p>
            <a:pPr marL="916214" indent="-598714">
              <a:spcBef>
                <a:spcPts val="2100"/>
              </a:spcBef>
              <a:defRPr sz="44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Summary and outlook</a:t>
            </a:r>
          </a:p>
        </p:txBody>
      </p:sp>
      <p:sp>
        <p:nvSpPr>
          <p:cNvPr id="183" name="Slide Number"/>
          <p:cNvSpPr txBox="1"/>
          <p:nvPr>
            <p:ph type="sldNum" sz="quarter" idx="4294967295"/>
          </p:nvPr>
        </p:nvSpPr>
        <p:spPr>
          <a:xfrm>
            <a:off x="12602633" y="93236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16" name="Which is better or worse?…"/>
          <p:cNvSpPr txBox="1"/>
          <p:nvPr/>
        </p:nvSpPr>
        <p:spPr>
          <a:xfrm>
            <a:off x="9098895" y="5687103"/>
            <a:ext cx="3720240" cy="3286126"/>
          </a:xfrm>
          <a:prstGeom prst="rect">
            <a:avLst/>
          </a:prstGeom>
          <a:ln w="47625">
            <a:solidFill>
              <a:srgbClr val="0433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spcBef>
                <a:spcPts val="1100"/>
              </a:spcBef>
              <a:buSzPct val="100000"/>
              <a:buChar char="•"/>
              <a:defRPr sz="2700">
                <a:solidFill>
                  <a:srgbClr val="0433FF"/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Which is better or worse?</a:t>
            </a:r>
          </a:p>
          <a:p>
            <a:pPr marL="228600" indent="-228600" algn="l">
              <a:spcBef>
                <a:spcPts val="1100"/>
              </a:spcBef>
              <a:buSzPct val="100000"/>
              <a:buChar char="•"/>
              <a:defRPr sz="2700">
                <a:solidFill>
                  <a:srgbClr val="0433FF"/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Three ratios are our judging criteria：</a:t>
            </a:r>
          </a:p>
          <a:p>
            <a:pPr marL="406400" indent="-228600" algn="l">
              <a:spcBef>
                <a:spcPts val="1100"/>
              </a:spcBef>
              <a:buClr>
                <a:srgbClr val="000000"/>
              </a:buClr>
              <a:buSzPct val="100000"/>
              <a:buAutoNum type="arabicParenR" startAt="1"/>
              <a:defRPr sz="2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Mult. dist. ratio </a:t>
            </a:r>
          </a:p>
          <a:p>
            <a:pPr marL="406400" indent="-228600" algn="l">
              <a:spcBef>
                <a:spcPts val="1100"/>
              </a:spcBef>
              <a:buClr>
                <a:srgbClr val="000000"/>
              </a:buClr>
              <a:buSzPct val="100000"/>
              <a:buAutoNum type="arabicParenR" startAt="1"/>
              <a:defRPr sz="2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 &lt;N</a:t>
            </a:r>
            <a:r>
              <a:rPr baseline="-5999"/>
              <a:t>ch</a:t>
            </a:r>
            <a:r>
              <a:t>&gt; ratio vs centrality </a:t>
            </a:r>
          </a:p>
          <a:p>
            <a:pPr marL="406400" indent="-228600" algn="l">
              <a:spcBef>
                <a:spcPts val="1100"/>
              </a:spcBef>
              <a:buClr>
                <a:srgbClr val="000000"/>
              </a:buClr>
              <a:buSzPct val="100000"/>
              <a:buAutoNum type="arabicParenR" startAt="1"/>
              <a:defRPr sz="2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 v</a:t>
            </a:r>
            <a:r>
              <a:rPr baseline="-5999"/>
              <a:t>2 </a:t>
            </a:r>
            <a:r>
              <a:t>ratio vs centrality </a:t>
            </a:r>
          </a:p>
        </p:txBody>
      </p:sp>
      <p:sp>
        <p:nvSpPr>
          <p:cNvPr id="517" name="矩形 3"/>
          <p:cNvSpPr txBox="1"/>
          <p:nvPr/>
        </p:nvSpPr>
        <p:spPr>
          <a:xfrm>
            <a:off x="314135" y="1317106"/>
            <a:ext cx="824896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Woods-Saxon form of spatial distribution of nucleons: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95" y="2861097"/>
            <a:ext cx="8628216" cy="5827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矩形 5"/>
          <p:cNvSpPr txBox="1"/>
          <p:nvPr/>
        </p:nvSpPr>
        <p:spPr>
          <a:xfrm>
            <a:off x="1218882" y="260089"/>
            <a:ext cx="1056703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Initialization of isobar nuclei with geometry</a:t>
            </a:r>
          </a:p>
        </p:txBody>
      </p:sp>
      <p:grpSp>
        <p:nvGrpSpPr>
          <p:cNvPr id="527" name="Group"/>
          <p:cNvGrpSpPr/>
          <p:nvPr/>
        </p:nvGrpSpPr>
        <p:grpSpPr>
          <a:xfrm>
            <a:off x="9124295" y="1247404"/>
            <a:ext cx="3720240" cy="3762675"/>
            <a:chOff x="0" y="0"/>
            <a:chExt cx="3720239" cy="3762673"/>
          </a:xfrm>
        </p:grpSpPr>
        <p:grpSp>
          <p:nvGrpSpPr>
            <p:cNvPr id="525" name="Group"/>
            <p:cNvGrpSpPr/>
            <p:nvPr/>
          </p:nvGrpSpPr>
          <p:grpSpPr>
            <a:xfrm>
              <a:off x="0" y="0"/>
              <a:ext cx="3720240" cy="3762674"/>
              <a:chOff x="0" y="0"/>
              <a:chExt cx="3720239" cy="3762673"/>
            </a:xfrm>
          </p:grpSpPr>
          <p:grpSp>
            <p:nvGrpSpPr>
              <p:cNvPr id="522" name="Group"/>
              <p:cNvGrpSpPr/>
              <p:nvPr/>
            </p:nvGrpSpPr>
            <p:grpSpPr>
              <a:xfrm>
                <a:off x="0" y="0"/>
                <a:ext cx="3720240" cy="3762674"/>
                <a:chOff x="0" y="0"/>
                <a:chExt cx="3720239" cy="3762673"/>
              </a:xfrm>
            </p:grpSpPr>
            <p:pic>
              <p:nvPicPr>
                <p:cNvPr id="520" name="image.png" descr="image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3720240" cy="37626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21" name="Line"/>
                <p:cNvSpPr/>
                <p:nvPr/>
              </p:nvSpPr>
              <p:spPr>
                <a:xfrm>
                  <a:off x="3452651" y="908838"/>
                  <a:ext cx="1180" cy="2352852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523" name="Rectangle"/>
              <p:cNvSpPr/>
              <p:nvPr/>
            </p:nvSpPr>
            <p:spPr>
              <a:xfrm>
                <a:off x="512768" y="1354414"/>
                <a:ext cx="2348132" cy="3111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4" name="dipole charge separation"/>
              <p:cNvSpPr txBox="1"/>
              <p:nvPr/>
            </p:nvSpPr>
            <p:spPr>
              <a:xfrm>
                <a:off x="483804" y="1307045"/>
                <a:ext cx="2352208" cy="3682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1300">
                    <a:solidFill>
                      <a:srgbClr val="FF26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dipole charge separation</a:t>
                </a:r>
              </a:p>
            </p:txBody>
          </p:sp>
        </p:grpSp>
        <p:sp>
          <p:nvSpPr>
            <p:cNvPr id="526" name="Rectangle"/>
            <p:cNvSpPr/>
            <p:nvPr/>
          </p:nvSpPr>
          <p:spPr>
            <a:xfrm>
              <a:off x="471178" y="1318186"/>
              <a:ext cx="2411257" cy="373992"/>
            </a:xfrm>
            <a:prstGeom prst="rect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528" name="Rectangle"/>
          <p:cNvSpPr/>
          <p:nvPr/>
        </p:nvSpPr>
        <p:spPr>
          <a:xfrm>
            <a:off x="149166" y="1244600"/>
            <a:ext cx="8601074" cy="759773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29" name="Arrow"/>
          <p:cNvSpPr/>
          <p:nvPr/>
        </p:nvSpPr>
        <p:spPr>
          <a:xfrm>
            <a:off x="8793162" y="1843002"/>
            <a:ext cx="642872" cy="312044"/>
          </a:xfrm>
          <a:prstGeom prst="rightArrow">
            <a:avLst>
              <a:gd name="adj1" fmla="val 50000"/>
              <a:gd name="adj2" fmla="val 121208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6197" y="1799889"/>
            <a:ext cx="6489701" cy="1051817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Arrow"/>
          <p:cNvSpPr/>
          <p:nvPr/>
        </p:nvSpPr>
        <p:spPr>
          <a:xfrm rot="5400000">
            <a:off x="10494962" y="5202045"/>
            <a:ext cx="642872" cy="312044"/>
          </a:xfrm>
          <a:prstGeom prst="rightArrow">
            <a:avLst>
              <a:gd name="adj1" fmla="val 50000"/>
              <a:gd name="adj2" fmla="val 121208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2" name="1 M events for each case are used to test if it can pass the criterion test."/>
          <p:cNvSpPr txBox="1"/>
          <p:nvPr/>
        </p:nvSpPr>
        <p:spPr>
          <a:xfrm>
            <a:off x="105666" y="8870982"/>
            <a:ext cx="684056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 algn="l" defTabSz="457200">
              <a:spcBef>
                <a:spcPts val="1200"/>
              </a:spcBef>
              <a:buSzPct val="100000"/>
              <a:buChar char="✴"/>
              <a:defRPr b="1" sz="1700">
                <a:solidFill>
                  <a:srgbClr val="5E5E5E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1 M events for each case are used to test if it can pass the criterion test.</a:t>
            </a:r>
          </a:p>
        </p:txBody>
      </p:sp>
      <p:pic>
        <p:nvPicPr>
          <p:cNvPr id="533" name="Picture 62" descr="Picture 62"/>
          <p:cNvPicPr>
            <a:picLocks noChangeAspect="1"/>
          </p:cNvPicPr>
          <p:nvPr/>
        </p:nvPicPr>
        <p:blipFill>
          <a:blip r:embed="rId5">
            <a:extLst/>
          </a:blip>
          <a:srcRect l="17705" t="13692" r="12870" b="20568"/>
          <a:stretch>
            <a:fillRect/>
          </a:stretch>
        </p:blipFill>
        <p:spPr>
          <a:xfrm>
            <a:off x="233419" y="1770888"/>
            <a:ext cx="792482" cy="877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Picture 63" descr="Picture 63"/>
          <p:cNvPicPr>
            <a:picLocks noChangeAspect="1"/>
          </p:cNvPicPr>
          <p:nvPr/>
        </p:nvPicPr>
        <p:blipFill>
          <a:blip r:embed="rId6">
            <a:extLst/>
          </a:blip>
          <a:srcRect l="19569" t="15765" r="14269" b="14870"/>
          <a:stretch>
            <a:fillRect/>
          </a:stretch>
        </p:blipFill>
        <p:spPr>
          <a:xfrm>
            <a:off x="233419" y="2884866"/>
            <a:ext cx="792482" cy="920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Picture 64" descr="Picture 64"/>
          <p:cNvPicPr>
            <a:picLocks noChangeAspect="1"/>
          </p:cNvPicPr>
          <p:nvPr/>
        </p:nvPicPr>
        <p:blipFill>
          <a:blip r:embed="rId5">
            <a:extLst/>
          </a:blip>
          <a:srcRect l="17705" t="13692" r="12870" b="20568"/>
          <a:stretch>
            <a:fillRect/>
          </a:stretch>
        </p:blipFill>
        <p:spPr>
          <a:xfrm>
            <a:off x="1157979" y="1770888"/>
            <a:ext cx="792482" cy="877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Picture 65" descr="Picture 65"/>
          <p:cNvPicPr>
            <a:picLocks noChangeAspect="1"/>
          </p:cNvPicPr>
          <p:nvPr/>
        </p:nvPicPr>
        <p:blipFill>
          <a:blip r:embed="rId6">
            <a:extLst/>
          </a:blip>
          <a:srcRect l="19569" t="15765" r="14269" b="14870"/>
          <a:stretch>
            <a:fillRect/>
          </a:stretch>
        </p:blipFill>
        <p:spPr>
          <a:xfrm>
            <a:off x="1157979" y="2884864"/>
            <a:ext cx="792481" cy="920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Ru_skintypecase.gif" descr="Ru_skintypecas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Zr_halotypecase.gif" descr="Zr_halotypecas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7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ratio_halo.pdf" descr="ratio_hal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536" y="3524611"/>
            <a:ext cx="11049001" cy="403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49477" y="1329295"/>
            <a:ext cx="22606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矩形 5"/>
          <p:cNvSpPr txBox="1"/>
          <p:nvPr/>
        </p:nvSpPr>
        <p:spPr>
          <a:xfrm>
            <a:off x="2896839" y="134044"/>
            <a:ext cx="7000394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Champion player：Halo-type</a:t>
            </a:r>
          </a:p>
        </p:txBody>
      </p:sp>
      <p:sp>
        <p:nvSpPr>
          <p:cNvPr id="543" name="Rectangle"/>
          <p:cNvSpPr/>
          <p:nvPr/>
        </p:nvSpPr>
        <p:spPr>
          <a:xfrm>
            <a:off x="4379968" y="1315459"/>
            <a:ext cx="4313812" cy="27129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44" name="H. j. Xu, H. Li, X. Wang, C. Shen and F. Wang, Phys. Lett. B 819, 136453 (2021)"/>
          <p:cNvSpPr txBox="1"/>
          <p:nvPr/>
        </p:nvSpPr>
        <p:spPr>
          <a:xfrm>
            <a:off x="4359292" y="3685553"/>
            <a:ext cx="4286216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9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H. j. Xu, H. Li, X. Wang, C. Shen and F. Wang, Phys. Lett. B 819, 136453 (2021)</a:t>
            </a:r>
          </a:p>
        </p:txBody>
      </p:sp>
      <p:sp>
        <p:nvSpPr>
          <p:cNvPr id="545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46" name="Solid: Ru+Ru, Dash: Zr+Zr…"/>
          <p:cNvSpPr txBox="1"/>
          <p:nvPr/>
        </p:nvSpPr>
        <p:spPr>
          <a:xfrm>
            <a:off x="6901581" y="1356818"/>
            <a:ext cx="16610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Solid: Ru+Ru, Dash: Zr+Zr</a:t>
            </a:r>
          </a:p>
          <a:p>
            <a:pPr algn="l" defTabSz="457200">
              <a:defRPr sz="11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FF2600"/>
                </a:solidFill>
              </a:rPr>
              <a:t>Red: neutron</a:t>
            </a:r>
            <a:r>
              <a:t>, </a:t>
            </a:r>
            <a:r>
              <a:rPr>
                <a:solidFill>
                  <a:srgbClr val="0433FF"/>
                </a:solidFill>
              </a:rPr>
              <a:t>Blue: proton</a:t>
            </a:r>
          </a:p>
        </p:txBody>
      </p:sp>
      <p:pic>
        <p:nvPicPr>
          <p:cNvPr id="547" name="Ru_skintypecase.gif" descr="Ru_skintypecas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Zr_halotypecase.gif" descr="Zr_halotypecas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6400" y="1371600"/>
            <a:ext cx="24130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+"/>
          <p:cNvSpPr txBox="1"/>
          <p:nvPr/>
        </p:nvSpPr>
        <p:spPr>
          <a:xfrm>
            <a:off x="2137410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550" name="Ru"/>
          <p:cNvSpPr txBox="1"/>
          <p:nvPr/>
        </p:nvSpPr>
        <p:spPr>
          <a:xfrm>
            <a:off x="974343" y="12426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Ru</a:t>
            </a:r>
          </a:p>
        </p:txBody>
      </p:sp>
      <p:sp>
        <p:nvSpPr>
          <p:cNvPr id="551" name="Ru"/>
          <p:cNvSpPr txBox="1"/>
          <p:nvPr/>
        </p:nvSpPr>
        <p:spPr>
          <a:xfrm>
            <a:off x="3036639" y="1191870"/>
            <a:ext cx="5151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Ru</a:t>
            </a:r>
          </a:p>
        </p:txBody>
      </p:sp>
      <p:sp>
        <p:nvSpPr>
          <p:cNvPr id="552" name="+"/>
          <p:cNvSpPr txBox="1"/>
          <p:nvPr/>
        </p:nvSpPr>
        <p:spPr>
          <a:xfrm>
            <a:off x="10562957" y="2072157"/>
            <a:ext cx="3733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553" name="Zr"/>
          <p:cNvSpPr txBox="1"/>
          <p:nvPr/>
        </p:nvSpPr>
        <p:spPr>
          <a:xfrm>
            <a:off x="9532637" y="1242670"/>
            <a:ext cx="4303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Zr</a:t>
            </a:r>
          </a:p>
        </p:txBody>
      </p:sp>
      <p:sp>
        <p:nvSpPr>
          <p:cNvPr id="554" name="Zr"/>
          <p:cNvSpPr txBox="1"/>
          <p:nvPr/>
        </p:nvSpPr>
        <p:spPr>
          <a:xfrm>
            <a:off x="11584291" y="1242670"/>
            <a:ext cx="4303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Zr</a:t>
            </a:r>
          </a:p>
        </p:txBody>
      </p:sp>
      <p:pic>
        <p:nvPicPr>
          <p:cNvPr id="555" name="RuSolidandZrdash_halotypecase.gif" descr="RuSolidandZrdash_halotypecase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6906628" y="1752600"/>
            <a:ext cx="1651001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Ru+Ru/Zr+Zr"/>
          <p:cNvSpPr txBox="1"/>
          <p:nvPr/>
        </p:nvSpPr>
        <p:spPr>
          <a:xfrm>
            <a:off x="6405326" y="6331963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Ru+Ru/Zr+Zr</a:t>
            </a:r>
          </a:p>
        </p:txBody>
      </p:sp>
      <p:pic>
        <p:nvPicPr>
          <p:cNvPr id="557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45749" y="7592004"/>
            <a:ext cx="7302575" cy="1548012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𝝌2 index："/>
          <p:cNvSpPr txBox="1"/>
          <p:nvPr/>
        </p:nvSpPr>
        <p:spPr>
          <a:xfrm>
            <a:off x="786605" y="7528491"/>
            <a:ext cx="1506932" cy="56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𝝌2 index：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roup"/>
          <p:cNvGrpSpPr/>
          <p:nvPr/>
        </p:nvGrpSpPr>
        <p:grpSpPr>
          <a:xfrm>
            <a:off x="6284114" y="1520639"/>
            <a:ext cx="6636622" cy="6712322"/>
            <a:chOff x="0" y="0"/>
            <a:chExt cx="6636621" cy="6712320"/>
          </a:xfrm>
        </p:grpSpPr>
        <p:grpSp>
          <p:nvGrpSpPr>
            <p:cNvPr id="565" name="Group"/>
            <p:cNvGrpSpPr/>
            <p:nvPr/>
          </p:nvGrpSpPr>
          <p:grpSpPr>
            <a:xfrm>
              <a:off x="0" y="0"/>
              <a:ext cx="6636622" cy="6712321"/>
              <a:chOff x="0" y="0"/>
              <a:chExt cx="6636621" cy="6712320"/>
            </a:xfrm>
          </p:grpSpPr>
          <p:grpSp>
            <p:nvGrpSpPr>
              <p:cNvPr id="562" name="Group"/>
              <p:cNvGrpSpPr/>
              <p:nvPr/>
            </p:nvGrpSpPr>
            <p:grpSpPr>
              <a:xfrm>
                <a:off x="0" y="0"/>
                <a:ext cx="6636622" cy="6712321"/>
                <a:chOff x="0" y="0"/>
                <a:chExt cx="6636621" cy="6712320"/>
              </a:xfrm>
            </p:grpSpPr>
            <p:pic>
              <p:nvPicPr>
                <p:cNvPr id="560" name="image.png" descr="image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6636622" cy="67123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61" name="Line"/>
                <p:cNvSpPr/>
                <p:nvPr/>
              </p:nvSpPr>
              <p:spPr>
                <a:xfrm>
                  <a:off x="6159263" y="1621298"/>
                  <a:ext cx="2104" cy="4197306"/>
                </a:xfrm>
                <a:prstGeom prst="line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sp>
            <p:nvSpPr>
              <p:cNvPr id="563" name="Rectangle"/>
              <p:cNvSpPr/>
              <p:nvPr/>
            </p:nvSpPr>
            <p:spPr>
              <a:xfrm>
                <a:off x="914740" y="2416171"/>
                <a:ext cx="4188885" cy="5551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64" name="dipole charge separation"/>
              <p:cNvSpPr txBox="1"/>
              <p:nvPr/>
            </p:nvSpPr>
            <p:spPr>
              <a:xfrm>
                <a:off x="863069" y="2331669"/>
                <a:ext cx="4196157" cy="6568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1800">
                    <a:solidFill>
                      <a:srgbClr val="FF26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dipole charge separation</a:t>
                </a:r>
              </a:p>
            </p:txBody>
          </p:sp>
        </p:grpSp>
        <p:sp>
          <p:nvSpPr>
            <p:cNvPr id="566" name="Rectangle"/>
            <p:cNvSpPr/>
            <p:nvPr/>
          </p:nvSpPr>
          <p:spPr>
            <a:xfrm>
              <a:off x="840546" y="2351543"/>
              <a:ext cx="4301495" cy="667171"/>
            </a:xfrm>
            <a:prstGeom prst="rect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568" name="(1) Introduction"/>
          <p:cNvSpPr txBox="1"/>
          <p:nvPr/>
        </p:nvSpPr>
        <p:spPr>
          <a:xfrm>
            <a:off x="188912" y="479425"/>
            <a:ext cx="4624548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4135437">
              <a:buClr>
                <a:srgbClr val="FFFFFF"/>
              </a:buClr>
              <a:buFont typeface="Arial"/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(1) Introduction</a:t>
            </a:r>
          </a:p>
        </p:txBody>
      </p:sp>
      <p:sp>
        <p:nvSpPr>
          <p:cNvPr id="569" name="Arrow"/>
          <p:cNvSpPr/>
          <p:nvPr/>
        </p:nvSpPr>
        <p:spPr>
          <a:xfrm>
            <a:off x="6066895" y="2544766"/>
            <a:ext cx="871010" cy="288926"/>
          </a:xfrm>
          <a:prstGeom prst="rightArrow">
            <a:avLst>
              <a:gd name="adj1" fmla="val 50000"/>
              <a:gd name="adj2" fmla="val 13090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0" name="Simulating CME in isobar collisions using AMPT"/>
          <p:cNvSpPr txBox="1"/>
          <p:nvPr/>
        </p:nvSpPr>
        <p:spPr>
          <a:xfrm>
            <a:off x="400804" y="-140901"/>
            <a:ext cx="1235781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9199" marR="39199" defTabSz="914400">
              <a:buClr>
                <a:srgbClr val="000000"/>
              </a:buClr>
              <a:buFont typeface="Times New Roman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b="1" sz="4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Simulating CME in isobar collisions using AMPT</a:t>
            </a:r>
          </a:p>
        </p:txBody>
      </p:sp>
      <p:pic>
        <p:nvPicPr>
          <p:cNvPr id="571" name="image.tiff" descr="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770" y="4745041"/>
            <a:ext cx="4927601" cy="2870201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Arrow"/>
          <p:cNvSpPr/>
          <p:nvPr/>
        </p:nvSpPr>
        <p:spPr>
          <a:xfrm rot="19363209">
            <a:off x="5989908" y="4580626"/>
            <a:ext cx="1223837" cy="292101"/>
          </a:xfrm>
          <a:prstGeom prst="rightArrow">
            <a:avLst>
              <a:gd name="adj1" fmla="val 50000"/>
              <a:gd name="adj2" fmla="val 129484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3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74" name="Rectangle"/>
          <p:cNvSpPr/>
          <p:nvPr/>
        </p:nvSpPr>
        <p:spPr>
          <a:xfrm>
            <a:off x="76200" y="1244600"/>
            <a:ext cx="5934809" cy="33407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75" name="Rectangle"/>
          <p:cNvSpPr/>
          <p:nvPr/>
        </p:nvSpPr>
        <p:spPr>
          <a:xfrm>
            <a:off x="97896" y="4684253"/>
            <a:ext cx="5891417" cy="444914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76" name="CME"/>
          <p:cNvSpPr txBox="1"/>
          <p:nvPr/>
        </p:nvSpPr>
        <p:spPr>
          <a:xfrm>
            <a:off x="312927" y="4908490"/>
            <a:ext cx="1243163" cy="6564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CME</a:t>
            </a:r>
          </a:p>
        </p:txBody>
      </p:sp>
      <p:sp>
        <p:nvSpPr>
          <p:cNvPr id="577" name="Initialization of halo-type isobar"/>
          <p:cNvSpPr txBox="1"/>
          <p:nvPr/>
        </p:nvSpPr>
        <p:spPr>
          <a:xfrm>
            <a:off x="148240" y="1343112"/>
            <a:ext cx="5519795" cy="54592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Initialization of halo-type isobar</a:t>
            </a:r>
          </a:p>
        </p:txBody>
      </p:sp>
      <p:sp>
        <p:nvSpPr>
          <p:cNvPr id="578" name="f(Ru+Ru)/f(Zr+Zr)~(44/40)2…"/>
          <p:cNvSpPr txBox="1"/>
          <p:nvPr/>
        </p:nvSpPr>
        <p:spPr>
          <a:xfrm>
            <a:off x="330257" y="8265922"/>
            <a:ext cx="3830936" cy="774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f(Ru+Ru)/f(Zr+Zr)~(44/40)</a:t>
            </a:r>
            <a:r>
              <a:rPr baseline="31999"/>
              <a:t>2</a:t>
            </a:r>
            <a:endParaRPr baseline="31999"/>
          </a:p>
          <a:p>
            <a:pPr marL="228600" indent="-228600" algn="l">
              <a:buSzPct val="100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CME current || </a:t>
            </a:r>
            <a:r>
              <a:rPr b="1"/>
              <a:t>B </a:t>
            </a:r>
            <a:r>
              <a:t>field </a:t>
            </a:r>
          </a:p>
        </p:txBody>
      </p:sp>
      <p:sp>
        <p:nvSpPr>
          <p:cNvPr id="579" name="f=(N+upward-N+downward)/(N+upward+N+downward)"/>
          <p:cNvSpPr txBox="1"/>
          <p:nvPr/>
        </p:nvSpPr>
        <p:spPr>
          <a:xfrm>
            <a:off x="261336" y="7765546"/>
            <a:ext cx="567883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f=(N</a:t>
            </a:r>
            <a:r>
              <a:rPr baseline="31999"/>
              <a:t>+</a:t>
            </a:r>
            <a:r>
              <a:rPr baseline="-5999"/>
              <a:t>upward</a:t>
            </a:r>
            <a:r>
              <a:t>-N</a:t>
            </a:r>
            <a:r>
              <a:rPr baseline="31999"/>
              <a:t>+</a:t>
            </a:r>
            <a:r>
              <a:rPr baseline="-5999"/>
              <a:t>downward</a:t>
            </a:r>
            <a:r>
              <a:t>)/(N</a:t>
            </a:r>
            <a:r>
              <a:rPr baseline="31999"/>
              <a:t>+</a:t>
            </a:r>
            <a:r>
              <a:rPr baseline="-5999"/>
              <a:t>upward</a:t>
            </a:r>
            <a:r>
              <a:t>+N</a:t>
            </a:r>
            <a:r>
              <a:rPr baseline="31999"/>
              <a:t>+</a:t>
            </a:r>
            <a:r>
              <a:rPr baseline="-5999"/>
              <a:t>downward</a:t>
            </a:r>
            <a:r>
              <a:t>)</a:t>
            </a:r>
          </a:p>
        </p:txBody>
      </p:sp>
      <p:pic>
        <p:nvPicPr>
          <p:cNvPr id="580" name="Ru_skintypecase.gif" descr="Ru_skintypecase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72154" y="1972562"/>
            <a:ext cx="2413001" cy="241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Ru_skintypecase.gif" descr="Ru_skintypecase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2054" y="1972562"/>
            <a:ext cx="2413001" cy="2413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+"/>
          <p:cNvSpPr txBox="1"/>
          <p:nvPr/>
        </p:nvSpPr>
        <p:spPr>
          <a:xfrm>
            <a:off x="2914064" y="2673120"/>
            <a:ext cx="373381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ME observable: Δ𝛾/v2 ratio"/>
          <p:cNvSpPr txBox="1"/>
          <p:nvPr/>
        </p:nvSpPr>
        <p:spPr>
          <a:xfrm>
            <a:off x="172719" y="178772"/>
            <a:ext cx="12659361" cy="1171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54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CME observable: Δ𝛾/v2 ratio</a:t>
            </a:r>
          </a:p>
        </p:txBody>
      </p:sp>
      <p:sp>
        <p:nvSpPr>
          <p:cNvPr id="585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86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932" y="1933593"/>
            <a:ext cx="5305475" cy="5458812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TextBox 3"/>
          <p:cNvSpPr txBox="1"/>
          <p:nvPr/>
        </p:nvSpPr>
        <p:spPr>
          <a:xfrm>
            <a:off x="6455154" y="1933593"/>
            <a:ext cx="5882431" cy="3123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 defTabSz="457200">
              <a:spcBef>
                <a:spcPts val="1200"/>
              </a:spcBef>
              <a:buSzPct val="100000"/>
              <a:buChar char="➢"/>
              <a:defRPr sz="2900">
                <a:latin typeface="华文楷体"/>
                <a:ea typeface="华文楷体"/>
                <a:cs typeface="华文楷体"/>
                <a:sym typeface="华文楷体"/>
              </a:defRPr>
            </a:pPr>
            <a14:m>
              <m:oMath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𝑓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5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%</m:t>
                </m:r>
              </m:oMath>
            </a14:m>
            <a:r>
              <a:t>is close to the experimental result</a:t>
            </a:r>
            <a:r>
              <a:t>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Char char="➢"/>
              <a:defRPr sz="2900">
                <a:latin typeface="华文楷体"/>
                <a:ea typeface="华文楷体"/>
                <a:cs typeface="华文楷体"/>
                <a:sym typeface="华文楷体"/>
              </a:defRPr>
            </a:pPr>
            <a14:m>
              <m:oMath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𝑓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%</m:t>
                </m:r>
              </m:oMath>
            </a14:m>
            <a:r>
              <a:t> and</a:t>
            </a:r>
            <a14:m>
              <m:oMath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𝑓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5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%</m:t>
                </m:r>
              </m:oMath>
            </a14:m>
            <a:r>
              <a:t> look consistent with </a:t>
            </a:r>
            <a14:m>
              <m:oMath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𝑓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Char char="➢"/>
              <a:defRPr sz="29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 Consistent with the latest results from AVFD.</a:t>
            </a:r>
          </a:p>
        </p:txBody>
      </p:sp>
      <p:sp>
        <p:nvSpPr>
          <p:cNvPr id="589" name="0-20%"/>
          <p:cNvSpPr txBox="1"/>
          <p:nvPr/>
        </p:nvSpPr>
        <p:spPr>
          <a:xfrm>
            <a:off x="1703905" y="7434615"/>
            <a:ext cx="848519" cy="385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0-20%</a:t>
            </a:r>
          </a:p>
        </p:txBody>
      </p:sp>
      <p:sp>
        <p:nvSpPr>
          <p:cNvPr id="590" name="20-50%"/>
          <p:cNvSpPr txBox="1"/>
          <p:nvPr/>
        </p:nvSpPr>
        <p:spPr>
          <a:xfrm>
            <a:off x="3235114" y="7434615"/>
            <a:ext cx="989783" cy="385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20-50%</a:t>
            </a:r>
          </a:p>
        </p:txBody>
      </p:sp>
      <p:sp>
        <p:nvSpPr>
          <p:cNvPr id="591" name="50-80%"/>
          <p:cNvSpPr txBox="1"/>
          <p:nvPr/>
        </p:nvSpPr>
        <p:spPr>
          <a:xfrm>
            <a:off x="4907587" y="7434615"/>
            <a:ext cx="989783" cy="385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50-80%</a:t>
            </a:r>
          </a:p>
        </p:txBody>
      </p:sp>
      <p:sp>
        <p:nvSpPr>
          <p:cNvPr id="592" name="Xin-Li Zhao and GLM, Phys. Rev. C 106, 034909 (2022)"/>
          <p:cNvSpPr txBox="1"/>
          <p:nvPr/>
        </p:nvSpPr>
        <p:spPr>
          <a:xfrm>
            <a:off x="878122" y="1389104"/>
            <a:ext cx="484207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Xin-Li Zhao and GLM, Phys. Rev. C 106, 034909 (2022) </a:t>
            </a:r>
          </a:p>
        </p:txBody>
      </p:sp>
      <p:pic>
        <p:nvPicPr>
          <p:cNvPr id="593" name="Screen Shot 2022-12-16 at 21.42.18.png" descr="Screen Shot 2022-12-16 at 21.42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1597" y="5696014"/>
            <a:ext cx="5744481" cy="1639861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（6.8+/-2.6）%"/>
          <p:cNvSpPr txBox="1"/>
          <p:nvPr/>
        </p:nvSpPr>
        <p:spPr>
          <a:xfrm>
            <a:off x="10704480" y="5579719"/>
            <a:ext cx="1856031" cy="431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（6.8+/-2.6）%</a:t>
            </a:r>
          </a:p>
        </p:txBody>
      </p:sp>
      <p:sp>
        <p:nvSpPr>
          <p:cNvPr id="595" name="Dmitri E. Kharzeev, Jinfeng Liao, Shuzhe Shi, Phys.Rev.C 106 (2022) 5, L051903"/>
          <p:cNvSpPr txBox="1"/>
          <p:nvPr/>
        </p:nvSpPr>
        <p:spPr>
          <a:xfrm>
            <a:off x="7160693" y="7410005"/>
            <a:ext cx="5606580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Dmitri E. Kharzeev, Jinfeng Liao, Shuzhe Shi, Phys.Rev.C 106 (2022) 5, L051903</a:t>
            </a:r>
          </a:p>
        </p:txBody>
      </p:sp>
      <p:sp>
        <p:nvSpPr>
          <p:cNvPr id="596" name="Ru+Ru/Zr+Zr"/>
          <p:cNvSpPr txBox="1"/>
          <p:nvPr/>
        </p:nvSpPr>
        <p:spPr>
          <a:xfrm>
            <a:off x="1712418" y="4979125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Ru+Ru/Zr+Zr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FSI effects in isobar collisions"/>
          <p:cNvSpPr txBox="1"/>
          <p:nvPr/>
        </p:nvSpPr>
        <p:spPr>
          <a:xfrm>
            <a:off x="172719" y="178772"/>
            <a:ext cx="12659361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48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FSI effects in isobar collisions</a:t>
            </a:r>
          </a:p>
        </p:txBody>
      </p:sp>
      <p:sp>
        <p:nvSpPr>
          <p:cNvPr id="599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00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0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581" y="1839390"/>
            <a:ext cx="5508006" cy="5667197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TextBox 3"/>
          <p:cNvSpPr txBox="1"/>
          <p:nvPr/>
        </p:nvSpPr>
        <p:spPr>
          <a:xfrm>
            <a:off x="6472662" y="1382363"/>
            <a:ext cx="5805202" cy="588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 defTabSz="457200">
              <a:spcBef>
                <a:spcPts val="1200"/>
              </a:spcBef>
              <a:buSzPct val="100000"/>
              <a:buChar char="➢"/>
              <a:defRPr sz="35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FSI greatly reduce the CME signal.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Char char="➢"/>
              <a:defRPr sz="35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The isobar difference in the CME signal is preserved up to the final state.</a:t>
            </a:r>
          </a:p>
          <a:p>
            <a:pPr marL="342900" indent="-342900" algn="l" defTabSz="457200">
              <a:spcBef>
                <a:spcPts val="1200"/>
              </a:spcBef>
              <a:buSzPct val="100000"/>
              <a:buChar char="➢"/>
              <a:defRPr sz="35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However, the signal is too small to be observed due to nonlinear sensitivity.</a:t>
            </a:r>
            <a:endParaRPr>
              <a:latin typeface="华文楷体"/>
              <a:ea typeface="华文楷体"/>
              <a:cs typeface="华文楷体"/>
              <a:sym typeface="华文楷体"/>
            </a:endParaRPr>
          </a:p>
          <a:p>
            <a:pPr marL="342900" indent="-342900" algn="l" defTabSz="457200">
              <a:spcBef>
                <a:spcPts val="1200"/>
              </a:spcBef>
              <a:buSzPct val="100000"/>
              <a:buChar char="➢"/>
              <a:defRPr sz="35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Is there a good way to extract the CME signal?</a:t>
            </a:r>
          </a:p>
        </p:txBody>
      </p:sp>
      <p:sp>
        <p:nvSpPr>
          <p:cNvPr id="603" name="Xin-Li Zhao and GLM, Phys. Rev. C 106, 034909 (2022)"/>
          <p:cNvSpPr txBox="1"/>
          <p:nvPr/>
        </p:nvSpPr>
        <p:spPr>
          <a:xfrm>
            <a:off x="885827" y="1301749"/>
            <a:ext cx="484207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Xin-Li Zhao and GLM, Phys. Rev. C 106, 034909 (2022) </a:t>
            </a:r>
          </a:p>
        </p:txBody>
      </p:sp>
      <p:sp>
        <p:nvSpPr>
          <p:cNvPr id="604" name="Ru+Ru/Zr+Zr"/>
          <p:cNvSpPr txBox="1"/>
          <p:nvPr/>
        </p:nvSpPr>
        <p:spPr>
          <a:xfrm>
            <a:off x="2786343" y="4974015"/>
            <a:ext cx="1236372" cy="311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Ru+Ru/Zr+Zr</a:t>
            </a:r>
          </a:p>
        </p:txBody>
      </p:sp>
      <p:sp>
        <p:nvSpPr>
          <p:cNvPr id="605" name="July 18, Afternoon Session-I…"/>
          <p:cNvSpPr txBox="1"/>
          <p:nvPr/>
        </p:nvSpPr>
        <p:spPr>
          <a:xfrm>
            <a:off x="8260403" y="8239069"/>
            <a:ext cx="4479244" cy="87778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7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July 18, Afternoon Session-I </a:t>
            </a:r>
          </a:p>
          <a:p>
            <a:pPr algn="l">
              <a:defRPr sz="27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Xinli Zhao (15:20-15:35 )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Filtering CME and BG by the two-plane method"/>
          <p:cNvSpPr txBox="1"/>
          <p:nvPr/>
        </p:nvSpPr>
        <p:spPr>
          <a:xfrm>
            <a:off x="172719" y="311173"/>
            <a:ext cx="12659361" cy="72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39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Filtering CME and BG by the two-plane method</a:t>
            </a:r>
          </a:p>
        </p:txBody>
      </p:sp>
      <p:sp>
        <p:nvSpPr>
          <p:cNvPr id="608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09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50" y="1284541"/>
            <a:ext cx="10566300" cy="4105229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Haojie Xu, Fuqiang Wang, et al., CPC 42 (2018) 084103"/>
          <p:cNvSpPr txBox="1"/>
          <p:nvPr/>
        </p:nvSpPr>
        <p:spPr>
          <a:xfrm>
            <a:off x="643060" y="1193842"/>
            <a:ext cx="4029547" cy="29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Haojie Xu, Fuqiang Wang, et al., CPC 42 (2018) 084103</a:t>
            </a:r>
          </a:p>
        </p:txBody>
      </p:sp>
      <p:sp>
        <p:nvSpPr>
          <p:cNvPr id="612" name="Isobar data: CME signal is consistent with zero in isobar collisions."/>
          <p:cNvSpPr txBox="1"/>
          <p:nvPr/>
        </p:nvSpPr>
        <p:spPr>
          <a:xfrm>
            <a:off x="3404740" y="6362120"/>
            <a:ext cx="3870597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1500" indent="-228600" algn="l" defTabSz="457200">
              <a:spcBef>
                <a:spcPts val="1200"/>
              </a:spcBef>
              <a:buSzPct val="100000"/>
              <a:buChar char="➢"/>
              <a:defRPr sz="25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Isobar data: CME signal is consistent with zero in isobar collisions.</a:t>
            </a:r>
          </a:p>
        </p:txBody>
      </p:sp>
      <p:pic>
        <p:nvPicPr>
          <p:cNvPr id="613" name="Screen Shot 2023-01-30 at 13.56.03.png" descr="Screen Shot 2023-01-30 at 13.56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550" y="5173519"/>
            <a:ext cx="3373107" cy="394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Screen Shot 2022-12-15 at 22.02.31.png" descr="Screen Shot 2022-12-15 at 22.02.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5049" y="5347809"/>
            <a:ext cx="4272078" cy="2931031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Au+Au data:a limited CME signal but with less significance"/>
          <p:cNvSpPr txBox="1"/>
          <p:nvPr/>
        </p:nvSpPr>
        <p:spPr>
          <a:xfrm>
            <a:off x="7074179" y="8144495"/>
            <a:ext cx="610822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342900" algn="l" defTabSz="457200">
              <a:spcBef>
                <a:spcPts val="1200"/>
              </a:spcBef>
              <a:buSzPct val="100000"/>
              <a:buChar char="➢"/>
              <a:defRPr sz="28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Au+Au data:a limited CME signal but with less significance</a:t>
            </a:r>
          </a:p>
        </p:txBody>
      </p:sp>
      <p:pic>
        <p:nvPicPr>
          <p:cNvPr id="616" name="Screen Shot 2023-01-30 at 16.08.41.png" descr="Screen Shot 2023-01-30 at 16.08.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49969" y="1324203"/>
            <a:ext cx="3721358" cy="436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Are the transmittances for CME and BG same?"/>
          <p:cNvSpPr txBox="1"/>
          <p:nvPr/>
        </p:nvSpPr>
        <p:spPr>
          <a:xfrm>
            <a:off x="311279" y="174853"/>
            <a:ext cx="12659362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48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Are the transmittances for CME and BG same?</a:t>
            </a:r>
          </a:p>
        </p:txBody>
      </p:sp>
      <p:sp>
        <p:nvSpPr>
          <p:cNvPr id="619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0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21" name="文本框 38"/>
          <p:cNvSpPr txBox="1"/>
          <p:nvPr/>
        </p:nvSpPr>
        <p:spPr>
          <a:xfrm>
            <a:off x="7165523" y="8008540"/>
            <a:ext cx="197306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8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In AMPT model</a:t>
            </a:r>
            <a:r>
              <a:t> </a:t>
            </a:r>
            <a:r>
              <a:t>:</a:t>
            </a:r>
          </a:p>
        </p:txBody>
      </p:sp>
      <p:sp>
        <p:nvSpPr>
          <p:cNvPr id="622" name="文本框 6"/>
          <p:cNvSpPr txBox="1"/>
          <p:nvPr/>
        </p:nvSpPr>
        <p:spPr>
          <a:xfrm>
            <a:off x="54284" y="8133125"/>
            <a:ext cx="6949256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 algn="l" defTabSz="914400">
              <a:buSzPct val="100000"/>
              <a:buChar char="•"/>
              <a:defRPr sz="22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The transmittance for CME b is not experimentally measurable, but can be calculated using a theoretical model.</a:t>
            </a:r>
          </a:p>
        </p:txBody>
      </p:sp>
      <p:pic>
        <p:nvPicPr>
          <p:cNvPr id="623" name="Screen Shot 2023-01-30 at 15.26.41.png" descr="Screen Shot 2023-01-30 at 15.26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927" y="4782431"/>
            <a:ext cx="3349200" cy="492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Screen Shot 2023-01-30 at 15.27.42.png" descr="Screen Shot 2023-01-30 at 15.27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7571" y="3812577"/>
            <a:ext cx="4818132" cy="377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Screen Shot 2023-01-30 at 15.30.35.png" descr="Screen Shot 2023-01-30 at 15.30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6627" y="5660229"/>
            <a:ext cx="2765703" cy="513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Screen Shot 2023-01-30 at 15.30.35.png" descr="Screen Shot 2023-01-30 at 15.30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7636" y="5802164"/>
            <a:ext cx="2765702" cy="513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Screen Shot 2023-01-30 at 15.31.50.png" descr="Screen Shot 2023-01-30 at 15.31.5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69004" y="5206947"/>
            <a:ext cx="2504639" cy="515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Screen Shot 2023-01-30 at 15.31.50.png" descr="Screen Shot 2023-01-30 at 15.31.5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74610" y="5296753"/>
            <a:ext cx="2504640" cy="515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Screen Shot 2023-01-30 at 15.33.23.png" descr="Screen Shot 2023-01-30 at 15.33.2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11907" y="6910747"/>
            <a:ext cx="4262864" cy="732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Screen Shot 2023-01-30 at 15.34.35.png" descr="Screen Shot 2023-01-30 at 15.34.3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1782" y="6920169"/>
            <a:ext cx="3957341" cy="732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Screen Shot 2023-01-30 at 15.40.41.png" descr="Screen Shot 2023-01-30 at 15.40.4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3511" y="3790865"/>
            <a:ext cx="5114835" cy="47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Screen Shot 2023-01-30 at 15.45.15.png" descr="Screen Shot 2023-01-30 at 15.45.1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58779" y="3254330"/>
            <a:ext cx="4569120" cy="408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Screen Shot 2023-01-30 at 15.45.15.png" descr="Screen Shot 2023-01-30 at 15.45.1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41202" y="3263752"/>
            <a:ext cx="4569119" cy="408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Screen Shot 2023-01-30 at 15.54.28.png" descr="Screen Shot 2023-01-30 at 15.54.2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26252" y="4849419"/>
            <a:ext cx="3368401" cy="377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Screen Shot 2023-01-30 at 16.05.57.png" descr="Screen Shot 2023-01-30 at 16.05.57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27534" y="4384765"/>
            <a:ext cx="3365837" cy="395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Screen Shot 2023-01-30 at 16.05.57.png" descr="Screen Shot 2023-01-30 at 16.05.57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26453" y="4375343"/>
            <a:ext cx="3365837" cy="395014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Oval"/>
          <p:cNvSpPr/>
          <p:nvPr/>
        </p:nvSpPr>
        <p:spPr>
          <a:xfrm>
            <a:off x="3327739" y="4927805"/>
            <a:ext cx="170646" cy="271722"/>
          </a:xfrm>
          <a:prstGeom prst="ellipse">
            <a:avLst/>
          </a:prstGeom>
          <a:ln w="254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8" name="Oval"/>
          <p:cNvSpPr/>
          <p:nvPr/>
        </p:nvSpPr>
        <p:spPr>
          <a:xfrm>
            <a:off x="9879894" y="4892983"/>
            <a:ext cx="170647" cy="271722"/>
          </a:xfrm>
          <a:prstGeom prst="ellipse">
            <a:avLst/>
          </a:prstGeom>
          <a:ln w="25400">
            <a:solidFill>
              <a:srgbClr val="0433FF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9" name="Oval"/>
          <p:cNvSpPr/>
          <p:nvPr/>
        </p:nvSpPr>
        <p:spPr>
          <a:xfrm>
            <a:off x="6095419" y="3960076"/>
            <a:ext cx="170647" cy="271722"/>
          </a:xfrm>
          <a:prstGeom prst="ellipse">
            <a:avLst/>
          </a:prstGeom>
          <a:ln w="254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0" name="Oval"/>
          <p:cNvSpPr/>
          <p:nvPr/>
        </p:nvSpPr>
        <p:spPr>
          <a:xfrm>
            <a:off x="12500461" y="3881983"/>
            <a:ext cx="170647" cy="271722"/>
          </a:xfrm>
          <a:prstGeom prst="ellipse">
            <a:avLst/>
          </a:prstGeom>
          <a:ln w="25400">
            <a:solidFill>
              <a:srgbClr val="0433FF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1" name="Circle"/>
          <p:cNvSpPr/>
          <p:nvPr/>
        </p:nvSpPr>
        <p:spPr>
          <a:xfrm>
            <a:off x="4410974" y="7321325"/>
            <a:ext cx="309017" cy="304802"/>
          </a:xfrm>
          <a:prstGeom prst="ellipse">
            <a:avLst/>
          </a:prstGeom>
          <a:ln w="254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2" name="Circle"/>
          <p:cNvSpPr/>
          <p:nvPr/>
        </p:nvSpPr>
        <p:spPr>
          <a:xfrm>
            <a:off x="11507447" y="7326088"/>
            <a:ext cx="309018" cy="304801"/>
          </a:xfrm>
          <a:prstGeom prst="ellipse">
            <a:avLst/>
          </a:prstGeom>
          <a:ln w="25400">
            <a:solidFill>
              <a:srgbClr val="0433FF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3" name="Line"/>
          <p:cNvSpPr/>
          <p:nvPr/>
        </p:nvSpPr>
        <p:spPr>
          <a:xfrm flipV="1">
            <a:off x="6640960" y="3290458"/>
            <a:ext cx="1" cy="467128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644" name="Screen Shot 2023-01-30 at 16.47.58.png" descr="Screen Shot 2023-01-30 at 16.47.58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30660" y="1233063"/>
            <a:ext cx="4435005" cy="2011847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b ≠ a"/>
          <p:cNvSpPr txBox="1"/>
          <p:nvPr/>
        </p:nvSpPr>
        <p:spPr>
          <a:xfrm>
            <a:off x="6839590" y="3211391"/>
            <a:ext cx="818134" cy="4595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 ≠ a</a:t>
            </a:r>
          </a:p>
        </p:txBody>
      </p:sp>
      <p:sp>
        <p:nvSpPr>
          <p:cNvPr id="646" name="b=a"/>
          <p:cNvSpPr txBox="1"/>
          <p:nvPr/>
        </p:nvSpPr>
        <p:spPr>
          <a:xfrm>
            <a:off x="256556" y="3211391"/>
            <a:ext cx="652873" cy="45951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b=a</a:t>
            </a:r>
          </a:p>
        </p:txBody>
      </p:sp>
      <p:sp>
        <p:nvSpPr>
          <p:cNvPr id="647" name="CME x b"/>
          <p:cNvSpPr txBox="1"/>
          <p:nvPr/>
        </p:nvSpPr>
        <p:spPr>
          <a:xfrm>
            <a:off x="6099304" y="2691562"/>
            <a:ext cx="503834" cy="212577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CME x b</a:t>
            </a:r>
          </a:p>
        </p:txBody>
      </p:sp>
      <p:pic>
        <p:nvPicPr>
          <p:cNvPr id="648" name="Oval Oval" descr="Oval Oval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892630" y="2305997"/>
            <a:ext cx="917183" cy="813078"/>
          </a:xfrm>
          <a:prstGeom prst="rect">
            <a:avLst/>
          </a:prstGeom>
        </p:spPr>
      </p:pic>
      <p:pic>
        <p:nvPicPr>
          <p:cNvPr id="650" name="Screen Shot 2023-02-01 at 12.33.24.png" descr="Screen Shot 2023-02-01 at 12.33.2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079756" y="8527060"/>
            <a:ext cx="5191398" cy="53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Screen Shot 2023-02-01 at 12.34.15.png" descr="Screen Shot 2023-02-01 at 12.34.15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436178" y="6086214"/>
            <a:ext cx="2106594" cy="777820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Oval"/>
          <p:cNvSpPr/>
          <p:nvPr/>
        </p:nvSpPr>
        <p:spPr>
          <a:xfrm>
            <a:off x="9475329" y="6078110"/>
            <a:ext cx="2291989" cy="787679"/>
          </a:xfrm>
          <a:prstGeom prst="ellipse">
            <a:avLst/>
          </a:prstGeom>
          <a:ln w="25400">
            <a:solidFill>
              <a:srgbClr val="0433FF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53" name="a: BKG transmittance…"/>
          <p:cNvSpPr txBox="1"/>
          <p:nvPr/>
        </p:nvSpPr>
        <p:spPr>
          <a:xfrm>
            <a:off x="7121314" y="1502085"/>
            <a:ext cx="3652826" cy="1436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a: BKG transmittance</a:t>
            </a:r>
          </a:p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b: CME transmittance</a:t>
            </a:r>
          </a:p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a≟b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Comparing two transmittances"/>
          <p:cNvSpPr txBox="1"/>
          <p:nvPr/>
        </p:nvSpPr>
        <p:spPr>
          <a:xfrm>
            <a:off x="172719" y="178772"/>
            <a:ext cx="12659361" cy="89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50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Comparing two transmittances</a:t>
            </a:r>
          </a:p>
        </p:txBody>
      </p:sp>
      <p:sp>
        <p:nvSpPr>
          <p:cNvPr id="656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7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58" name="Screen Shot 2023-01-30 at 14.07.45.png" descr="Screen Shot 2023-01-30 at 14.07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56" y="4471269"/>
            <a:ext cx="5115827" cy="4282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Screen Shot 2023-01-30 at 14.08.03.png" descr="Screen Shot 2023-01-30 at 14.08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2159" y="4426834"/>
            <a:ext cx="5171063" cy="4282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Screen Shot 2023-01-30 at 16.47.58.png" descr="Screen Shot 2023-01-30 at 16.47.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0373" y="1207136"/>
            <a:ext cx="6797145" cy="3083382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b is smaller than a, about 1/2 of a in isobar collisions(20-50%)."/>
          <p:cNvSpPr txBox="1"/>
          <p:nvPr/>
        </p:nvSpPr>
        <p:spPr>
          <a:xfrm>
            <a:off x="950144" y="8540811"/>
            <a:ext cx="112361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3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b is smaller than a, about 1/2 of </a:t>
            </a:r>
            <a:r>
              <a:t>a</a:t>
            </a:r>
            <a:r>
              <a:t> in isobar collisions(20-50%).</a:t>
            </a:r>
          </a:p>
        </p:txBody>
      </p:sp>
      <p:sp>
        <p:nvSpPr>
          <p:cNvPr id="662" name="Bang-Xiang Chen, Xin-Li Zhao and GLM, arXiv:2301.12076"/>
          <p:cNvSpPr txBox="1"/>
          <p:nvPr/>
        </p:nvSpPr>
        <p:spPr>
          <a:xfrm>
            <a:off x="9323396" y="1284541"/>
            <a:ext cx="448160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Bang-Xiang Chen, Xin-Li Zhao and GLM, arXiv:2301.12076</a:t>
            </a:r>
          </a:p>
        </p:txBody>
      </p:sp>
      <p:sp>
        <p:nvSpPr>
          <p:cNvPr id="663" name="CME x b"/>
          <p:cNvSpPr txBox="1"/>
          <p:nvPr/>
        </p:nvSpPr>
        <p:spPr>
          <a:xfrm>
            <a:off x="8132655" y="3407957"/>
            <a:ext cx="747292" cy="28669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CME x b</a:t>
            </a:r>
          </a:p>
        </p:txBody>
      </p:sp>
      <p:sp>
        <p:nvSpPr>
          <p:cNvPr id="664" name="a: BKG transmittance…"/>
          <p:cNvSpPr txBox="1"/>
          <p:nvPr/>
        </p:nvSpPr>
        <p:spPr>
          <a:xfrm>
            <a:off x="9094621" y="2089115"/>
            <a:ext cx="3652826" cy="143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a: BKG transmittance</a:t>
            </a:r>
          </a:p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b: CME transmittance</a:t>
            </a:r>
          </a:p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a≟b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What is the impact of b on fCME"/>
          <p:cNvSpPr txBox="1"/>
          <p:nvPr/>
        </p:nvSpPr>
        <p:spPr>
          <a:xfrm>
            <a:off x="172719" y="178772"/>
            <a:ext cx="12659361" cy="89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50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What is the impact of b on f</a:t>
            </a:r>
            <a:r>
              <a:rPr baseline="-5999"/>
              <a:t>CME</a:t>
            </a:r>
          </a:p>
        </p:txBody>
      </p:sp>
      <p:sp>
        <p:nvSpPr>
          <p:cNvPr id="667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68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69" name="Screen Shot 2023-01-30 at 14.09.04.png" descr="Screen Shot 2023-01-30 at 14.09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913" y="1898700"/>
            <a:ext cx="5932612" cy="637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Screen Shot 2023-01-30 at 15.33.23.png" descr="Screen Shot 2023-01-30 at 15.33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4314" y="4123151"/>
            <a:ext cx="4262864" cy="732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Screen Shot 2023-01-30 at 15.34.35.png" descr="Screen Shot 2023-01-30 at 15.34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2607" y="3354481"/>
            <a:ext cx="3957341" cy="732842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After including b, fCME will be decreased.…"/>
          <p:cNvSpPr txBox="1"/>
          <p:nvPr/>
        </p:nvSpPr>
        <p:spPr>
          <a:xfrm>
            <a:off x="6437800" y="5698086"/>
            <a:ext cx="5932612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3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After including b, f</a:t>
            </a:r>
            <a:r>
              <a:rPr baseline="-5999"/>
              <a:t>CME </a:t>
            </a:r>
            <a:r>
              <a:t>will be decreased. </a:t>
            </a:r>
          </a:p>
          <a:p>
            <a:pPr marL="228600" indent="-228600" algn="l">
              <a:buSzPct val="100000"/>
              <a:buChar char="•"/>
              <a:defRPr sz="3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Which one is closer to the real one?</a:t>
            </a:r>
          </a:p>
        </p:txBody>
      </p:sp>
      <p:sp>
        <p:nvSpPr>
          <p:cNvPr id="673" name="(1)"/>
          <p:cNvSpPr txBox="1"/>
          <p:nvPr/>
        </p:nvSpPr>
        <p:spPr>
          <a:xfrm>
            <a:off x="6363220" y="3511206"/>
            <a:ext cx="454895" cy="419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(1)</a:t>
            </a:r>
          </a:p>
        </p:txBody>
      </p:sp>
      <p:sp>
        <p:nvSpPr>
          <p:cNvPr id="674" name="(2)"/>
          <p:cNvSpPr txBox="1"/>
          <p:nvPr/>
        </p:nvSpPr>
        <p:spPr>
          <a:xfrm>
            <a:off x="6363220" y="4310438"/>
            <a:ext cx="454895" cy="419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(2)</a:t>
            </a:r>
          </a:p>
        </p:txBody>
      </p:sp>
      <p:sp>
        <p:nvSpPr>
          <p:cNvPr id="675" name="open symbols"/>
          <p:cNvSpPr txBox="1"/>
          <p:nvPr/>
        </p:nvSpPr>
        <p:spPr>
          <a:xfrm>
            <a:off x="11006147" y="3492302"/>
            <a:ext cx="196580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open symbols</a:t>
            </a:r>
          </a:p>
        </p:txBody>
      </p:sp>
      <p:sp>
        <p:nvSpPr>
          <p:cNvPr id="676" name="solid symbols"/>
          <p:cNvSpPr txBox="1"/>
          <p:nvPr/>
        </p:nvSpPr>
        <p:spPr>
          <a:xfrm>
            <a:off x="11072058" y="4185687"/>
            <a:ext cx="195558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solid symbols</a:t>
            </a:r>
          </a:p>
        </p:txBody>
      </p:sp>
      <p:sp>
        <p:nvSpPr>
          <p:cNvPr id="677" name="Bang-Xiang Chen, Xin-Li Zhao and GLM, arXiv:2301.12076"/>
          <p:cNvSpPr txBox="1"/>
          <p:nvPr/>
        </p:nvSpPr>
        <p:spPr>
          <a:xfrm>
            <a:off x="1055007" y="1710017"/>
            <a:ext cx="542514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Bang-Xiang Chen, Xin-Li Zhao and GLM, arXiv:2301.12076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Screen Shot 2023-01-30 at 14.09.25.png" descr="Screen Shot 2023-01-30 at 14.09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36" y="1818927"/>
            <a:ext cx="5799973" cy="4833311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Which fCME is more real"/>
          <p:cNvSpPr txBox="1"/>
          <p:nvPr/>
        </p:nvSpPr>
        <p:spPr>
          <a:xfrm>
            <a:off x="172719" y="178772"/>
            <a:ext cx="12659361" cy="89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50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Which f</a:t>
            </a:r>
            <a:r>
              <a:rPr baseline="-5999"/>
              <a:t>CME </a:t>
            </a:r>
            <a:r>
              <a:t>is more real</a:t>
            </a:r>
          </a:p>
        </p:txBody>
      </p:sp>
      <p:sp>
        <p:nvSpPr>
          <p:cNvPr id="681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82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83" name="Screen Shot 2023-01-31 at 12.51.01.png" descr="Screen Shot 2023-01-31 at 12.51.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5345" y="5055092"/>
            <a:ext cx="5060618" cy="644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Screen Shot 2023-01-30 at 15.33.23.png" descr="Screen Shot 2023-01-30 at 15.33.2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57594" y="4093728"/>
            <a:ext cx="4262864" cy="732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Screen Shot 2023-01-30 at 15.34.35.png" descr="Screen Shot 2023-01-30 at 15.34.3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5886" y="3325059"/>
            <a:ext cx="3957342" cy="732841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(1)"/>
          <p:cNvSpPr txBox="1"/>
          <p:nvPr/>
        </p:nvSpPr>
        <p:spPr>
          <a:xfrm>
            <a:off x="5848324" y="3481783"/>
            <a:ext cx="454894" cy="419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(1)</a:t>
            </a:r>
          </a:p>
        </p:txBody>
      </p:sp>
      <p:sp>
        <p:nvSpPr>
          <p:cNvPr id="687" name="(2)"/>
          <p:cNvSpPr txBox="1"/>
          <p:nvPr/>
        </p:nvSpPr>
        <p:spPr>
          <a:xfrm>
            <a:off x="5848324" y="4268437"/>
            <a:ext cx="454894" cy="419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(2)</a:t>
            </a:r>
          </a:p>
        </p:txBody>
      </p:sp>
      <p:sp>
        <p:nvSpPr>
          <p:cNvPr id="688" name="(3)"/>
          <p:cNvSpPr txBox="1"/>
          <p:nvPr/>
        </p:nvSpPr>
        <p:spPr>
          <a:xfrm>
            <a:off x="5848324" y="5167635"/>
            <a:ext cx="454894" cy="419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(3)</a:t>
            </a:r>
          </a:p>
        </p:txBody>
      </p:sp>
      <p:sp>
        <p:nvSpPr>
          <p:cNvPr id="689" name="fCME {b} with b will be closer to the real value fCME {p}than fCME without b.…"/>
          <p:cNvSpPr txBox="1"/>
          <p:nvPr/>
        </p:nvSpPr>
        <p:spPr>
          <a:xfrm>
            <a:off x="751863" y="6931011"/>
            <a:ext cx="11324538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3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f</a:t>
            </a:r>
            <a:r>
              <a:rPr baseline="-5999"/>
              <a:t>CME </a:t>
            </a:r>
            <a:r>
              <a:t>{b} with b will be closer to the real value f</a:t>
            </a:r>
            <a:r>
              <a:rPr baseline="-5999"/>
              <a:t>CME </a:t>
            </a:r>
            <a:r>
              <a:t>{p}than f</a:t>
            </a:r>
            <a:r>
              <a:rPr baseline="-5999"/>
              <a:t>CME</a:t>
            </a:r>
            <a:r>
              <a:t> without b.</a:t>
            </a:r>
          </a:p>
          <a:p>
            <a:pPr marL="228600" indent="-228600" algn="l">
              <a:buSzPct val="100000"/>
              <a:buChar char="•"/>
              <a:defRPr sz="3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The current experimental way (without b) may overestimate f</a:t>
            </a:r>
            <a:r>
              <a:rPr baseline="-5999"/>
              <a:t>CME</a:t>
            </a:r>
            <a:r>
              <a:t>.</a:t>
            </a:r>
          </a:p>
        </p:txBody>
      </p:sp>
      <p:sp>
        <p:nvSpPr>
          <p:cNvPr id="690" name="black symbols"/>
          <p:cNvSpPr txBox="1"/>
          <p:nvPr/>
        </p:nvSpPr>
        <p:spPr>
          <a:xfrm>
            <a:off x="10293060" y="3462879"/>
            <a:ext cx="203854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black symbols</a:t>
            </a:r>
          </a:p>
        </p:txBody>
      </p:sp>
      <p:sp>
        <p:nvSpPr>
          <p:cNvPr id="691" name="red symbols"/>
          <p:cNvSpPr txBox="1"/>
          <p:nvPr/>
        </p:nvSpPr>
        <p:spPr>
          <a:xfrm>
            <a:off x="10494266" y="4231548"/>
            <a:ext cx="177243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FF2600"/>
                </a:solidFill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red symbols</a:t>
            </a:r>
          </a:p>
        </p:txBody>
      </p:sp>
      <p:sp>
        <p:nvSpPr>
          <p:cNvPr id="692" name="blue symbols"/>
          <p:cNvSpPr txBox="1"/>
          <p:nvPr/>
        </p:nvSpPr>
        <p:spPr>
          <a:xfrm>
            <a:off x="11093091" y="5050941"/>
            <a:ext cx="189424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0433FF"/>
                </a:solidFill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blue symbols</a:t>
            </a:r>
          </a:p>
        </p:txBody>
      </p:sp>
      <p:sp>
        <p:nvSpPr>
          <p:cNvPr id="693" name="Bang-Xiang Chen, Xin-Li Zhao and GLM, arXiv:2301.12076"/>
          <p:cNvSpPr txBox="1"/>
          <p:nvPr/>
        </p:nvSpPr>
        <p:spPr>
          <a:xfrm>
            <a:off x="584245" y="1533481"/>
            <a:ext cx="542514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Bang-Xiang Chen, Xin-Li Zhao and GLM, arXiv:2301.12076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etect QCD vacuum and symmetry with CME"/>
          <p:cNvSpPr txBox="1"/>
          <p:nvPr/>
        </p:nvSpPr>
        <p:spPr>
          <a:xfrm>
            <a:off x="215900" y="-520700"/>
            <a:ext cx="12573000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7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Detect QCD vacuum and symmetry with CME  </a:t>
            </a:r>
          </a:p>
        </p:txBody>
      </p:sp>
      <p:sp>
        <p:nvSpPr>
          <p:cNvPr id="186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7" name="TextBox 5"/>
          <p:cNvSpPr txBox="1"/>
          <p:nvPr/>
        </p:nvSpPr>
        <p:spPr>
          <a:xfrm>
            <a:off x="804371" y="7911466"/>
            <a:ext cx="5383854" cy="10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l" defTabSz="457200">
              <a:lnSpc>
                <a:spcPct val="150000"/>
              </a:lnSpc>
              <a:buSzPct val="100000"/>
              <a:buChar char="➢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Chiral imbalance：</a:t>
            </a:r>
            <a:r>
              <a:t> </a:t>
            </a:r>
            <a14:m>
              <m:oMath>
                <m:sSub>
                  <m:e>
                    <m:r>
                      <a:rPr xmlns:a="http://schemas.openxmlformats.org/drawingml/2006/main"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  <m:r>
                  <a:rPr xmlns:a="http://schemas.openxmlformats.org/drawingml/2006/main" sz="2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e>
                  <m:sub>
                    <m:r>
                      <a:rPr xmlns:a="http://schemas.openxmlformats.org/drawingml/2006/main"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sub>
                </m:sSub>
                <m:r>
                  <a:rPr xmlns:a="http://schemas.openxmlformats.org/drawingml/2006/main" sz="2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−</m:t>
                </m:r>
                <m:sSub>
                  <m:e>
                    <m:r>
                      <a:rPr xmlns:a="http://schemas.openxmlformats.org/drawingml/2006/main"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e>
                  <m:sub>
                    <m:r>
                      <a:rPr xmlns:a="http://schemas.openxmlformats.org/drawingml/2006/main" sz="2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sub>
                </m:sSub>
                <m:r>
                  <a:rPr xmlns:a="http://schemas.openxmlformats.org/drawingml/2006/main" sz="2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≠</m:t>
                </m:r>
                <m:r>
                  <a:rPr xmlns:a="http://schemas.openxmlformats.org/drawingml/2006/main" sz="2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</a:p>
          <a:p>
            <a:pPr marL="342900" indent="-342900" algn="l" defTabSz="457200">
              <a:lnSpc>
                <a:spcPct val="150000"/>
              </a:lnSpc>
              <a:buSzPct val="100000"/>
              <a:buChar char="➢"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Local </a:t>
            </a:r>
            <a:r>
              <a:rPr>
                <a:latin typeface="Apple Chancery"/>
                <a:ea typeface="Apple Chancery"/>
                <a:cs typeface="Apple Chancery"/>
                <a:sym typeface="Apple Chancery"/>
              </a:rPr>
              <a:t>P</a:t>
            </a: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 or </a:t>
            </a:r>
            <a:r>
              <a:rPr>
                <a:latin typeface="Apple Chancery"/>
                <a:ea typeface="Apple Chancery"/>
                <a:cs typeface="Apple Chancery"/>
                <a:sym typeface="Apple Chancery"/>
              </a:rPr>
              <a:t>CP</a:t>
            </a: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  violation in strong interactions</a:t>
            </a:r>
          </a:p>
        </p:txBody>
      </p:sp>
      <p:sp>
        <p:nvSpPr>
          <p:cNvPr id="188" name="TextBox 7"/>
          <p:cNvSpPr txBox="1"/>
          <p:nvPr/>
        </p:nvSpPr>
        <p:spPr>
          <a:xfrm>
            <a:off x="1454938" y="1259382"/>
            <a:ext cx="440833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8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Looking for QCD vacuum fluctuation</a:t>
            </a:r>
          </a:p>
        </p:txBody>
      </p:sp>
      <p:sp>
        <p:nvSpPr>
          <p:cNvPr id="189" name="TextBox 8"/>
          <p:cNvSpPr txBox="1"/>
          <p:nvPr/>
        </p:nvSpPr>
        <p:spPr>
          <a:xfrm>
            <a:off x="783750" y="7048131"/>
            <a:ext cx="2735366" cy="400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Topological charge: </a:t>
            </a:r>
            <a14:m>
              <m:oMath>
                <m:sSub>
                  <m:e>
                    <m:r>
                      <a:rPr xmlns:a="http://schemas.openxmlformats.org/drawingml/2006/main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  <m:r>
                  <a:rPr xmlns:a="http://schemas.openxmlformats.org/drawingml/2006/main" sz="1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≠</m:t>
                </m:r>
                <m:r>
                  <a:rPr xmlns:a="http://schemas.openxmlformats.org/drawingml/2006/main" sz="1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033" y="5953554"/>
            <a:ext cx="2730501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Line"/>
          <p:cNvSpPr/>
          <p:nvPr/>
        </p:nvSpPr>
        <p:spPr>
          <a:xfrm flipV="1">
            <a:off x="6672011" y="1287780"/>
            <a:ext cx="1" cy="78916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92" name="Screen Shot 2023-01-30 at 12.56.19.png" descr="Screen Shot 2023-01-30 at 12.56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4231" y="1702090"/>
            <a:ext cx="3299797" cy="41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3247" y="5623535"/>
            <a:ext cx="4812638" cy="1883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42086" y="8003328"/>
            <a:ext cx="52705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ctangle"/>
          <p:cNvSpPr/>
          <p:nvPr/>
        </p:nvSpPr>
        <p:spPr>
          <a:xfrm>
            <a:off x="7209859" y="7988142"/>
            <a:ext cx="5534956" cy="944772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96" name="Screen Shot 2023-01-30 at 12.59.26.png" descr="Screen Shot 2023-01-30 at 12.59.2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79994" y="2462508"/>
            <a:ext cx="3299144" cy="266444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Box 7"/>
          <p:cNvSpPr txBox="1"/>
          <p:nvPr/>
        </p:nvSpPr>
        <p:spPr>
          <a:xfrm>
            <a:off x="7825399" y="1371853"/>
            <a:ext cx="440833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CME induces </a:t>
            </a:r>
            <a:endParaRPr>
              <a:latin typeface="华文楷体"/>
              <a:ea typeface="华文楷体"/>
              <a:cs typeface="华文楷体"/>
              <a:sym typeface="华文楷体"/>
            </a:endParaRPr>
          </a:p>
          <a:p>
            <a:pPr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dipole </a:t>
            </a:r>
            <a:r>
              <a:rPr>
                <a:latin typeface="华文楷体"/>
                <a:ea typeface="华文楷体"/>
                <a:cs typeface="华文楷体"/>
                <a:sym typeface="华文楷体"/>
              </a:rPr>
              <a:t>electric charge separation</a:t>
            </a:r>
          </a:p>
        </p:txBody>
      </p:sp>
      <p:pic>
        <p:nvPicPr>
          <p:cNvPr id="198" name="Picture 3" descr="Picture 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17172" y="6083586"/>
            <a:ext cx="2184764" cy="1631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Why a and b are different"/>
          <p:cNvSpPr txBox="1"/>
          <p:nvPr/>
        </p:nvSpPr>
        <p:spPr>
          <a:xfrm>
            <a:off x="172719" y="178772"/>
            <a:ext cx="12659361" cy="89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50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Why a and b are different</a:t>
            </a:r>
          </a:p>
        </p:txBody>
      </p:sp>
      <p:sp>
        <p:nvSpPr>
          <p:cNvPr id="696" name="Line"/>
          <p:cNvSpPr/>
          <p:nvPr/>
        </p:nvSpPr>
        <p:spPr>
          <a:xfrm flipV="1">
            <a:off x="215900" y="1181161"/>
            <a:ext cx="12560403" cy="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97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98" name="Screen Shot 2023-01-30 at 14.10.09.png" descr="Screen Shot 2023-01-30 at 14.10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80" y="1830244"/>
            <a:ext cx="5717968" cy="6624212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The a is independent of stage evolution.…"/>
          <p:cNvSpPr txBox="1"/>
          <p:nvPr/>
        </p:nvSpPr>
        <p:spPr>
          <a:xfrm>
            <a:off x="6612613" y="3818955"/>
            <a:ext cx="5992118" cy="463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spcBef>
                <a:spcPts val="1200"/>
              </a:spcBef>
              <a:buSzPct val="100000"/>
              <a:buChar char="•"/>
              <a:defRPr sz="3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The a is independent of stage evolution.</a:t>
            </a:r>
          </a:p>
          <a:p>
            <a:pPr marL="228600" indent="-228600" algn="l">
              <a:spcBef>
                <a:spcPts val="1200"/>
              </a:spcBef>
              <a:buSzPct val="100000"/>
              <a:buChar char="•"/>
              <a:defRPr sz="3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The b decreases stage by stage due to the decorrelation of CME relative to SP and PP?</a:t>
            </a:r>
          </a:p>
          <a:p>
            <a:pPr marL="228600" indent="-228600" algn="l">
              <a:spcBef>
                <a:spcPts val="1200"/>
              </a:spcBef>
              <a:buSzPct val="100000"/>
              <a:buChar char="•"/>
              <a:defRPr sz="31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 and b are more different in Au+Au? Can it decrease the currently observed finite f</a:t>
            </a:r>
            <a:r>
              <a:rPr baseline="-5999"/>
              <a:t>CME</a:t>
            </a:r>
            <a:r>
              <a:t> in Au+Au?</a:t>
            </a:r>
          </a:p>
        </p:txBody>
      </p:sp>
      <p:sp>
        <p:nvSpPr>
          <p:cNvPr id="700" name="Bang-Xiang Chen, Xin-Li Zhao and GLM, arXiv:2301.12076"/>
          <p:cNvSpPr txBox="1"/>
          <p:nvPr/>
        </p:nvSpPr>
        <p:spPr>
          <a:xfrm>
            <a:off x="915249" y="1462430"/>
            <a:ext cx="542514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Bang-Xiang Chen, Xin-Li Zhao and GLM, arXiv:2301.12076</a:t>
            </a:r>
          </a:p>
        </p:txBody>
      </p:sp>
      <p:pic>
        <p:nvPicPr>
          <p:cNvPr id="701" name="Screen Shot 2023-02-01 at 12.34.15.png" descr="Screen Shot 2023-02-01 at 12.34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9076" y="2975018"/>
            <a:ext cx="2151271" cy="794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Screen Shot 2023-02-01 at 12.38.49.png" descr="Screen Shot 2023-02-01 at 12.38.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8936" y="2947844"/>
            <a:ext cx="1753391" cy="865160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a: BKG transmittance…"/>
          <p:cNvSpPr txBox="1"/>
          <p:nvPr/>
        </p:nvSpPr>
        <p:spPr>
          <a:xfrm>
            <a:off x="7392821" y="1363207"/>
            <a:ext cx="3652826" cy="143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a: BKG transmittance</a:t>
            </a:r>
          </a:p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b: CME transmittance</a:t>
            </a:r>
          </a:p>
          <a:p>
            <a:pPr>
              <a:defRPr sz="28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a≟b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Rectangle"/>
          <p:cNvSpPr/>
          <p:nvPr/>
        </p:nvSpPr>
        <p:spPr>
          <a:xfrm>
            <a:off x="4948562" y="3518635"/>
            <a:ext cx="3899169" cy="188764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6" name="Rectangle"/>
          <p:cNvSpPr/>
          <p:nvPr/>
        </p:nvSpPr>
        <p:spPr>
          <a:xfrm>
            <a:off x="4948561" y="1406837"/>
            <a:ext cx="3899169" cy="19842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7" name="Summary &amp;&amp; Outlook"/>
          <p:cNvSpPr txBox="1"/>
          <p:nvPr/>
        </p:nvSpPr>
        <p:spPr>
          <a:xfrm>
            <a:off x="172719" y="-88960"/>
            <a:ext cx="12659361" cy="104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60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Summary &amp;&amp; Outlook</a:t>
            </a:r>
          </a:p>
        </p:txBody>
      </p:sp>
      <p:sp>
        <p:nvSpPr>
          <p:cNvPr id="708" name="Final-state interactions greatly reduce the CME signal…"/>
          <p:cNvSpPr txBox="1"/>
          <p:nvPr/>
        </p:nvSpPr>
        <p:spPr>
          <a:xfrm>
            <a:off x="1267395" y="5814886"/>
            <a:ext cx="10811961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200000"/>
              <a:buChar char="•"/>
              <a:defRPr sz="25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Final-state interactions greatly reduce the CME signal</a:t>
            </a:r>
          </a:p>
          <a:p>
            <a:pPr algn="l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200000"/>
              <a:buChar char="•"/>
              <a:defRPr sz="25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Non-linear sensitivity of CME observations to the CME signal</a:t>
            </a:r>
          </a:p>
          <a:p>
            <a:pPr algn="l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200000"/>
              <a:buChar char="•"/>
              <a:defRPr sz="25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Very low strength of CME signals in isobar collisions.</a:t>
            </a:r>
          </a:p>
          <a:p>
            <a:pPr algn="l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200000"/>
              <a:buChar char="•"/>
              <a:defRPr sz="25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The b correction to the two-plane method lead to a reduction in CME fraction</a:t>
            </a:r>
          </a:p>
          <a:p>
            <a:pPr algn="l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SzPct val="200000"/>
              <a:buChar char="•"/>
              <a:defRPr sz="25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More accurate search for CME in higher statistical Au+Au data in the future</a:t>
            </a:r>
          </a:p>
        </p:txBody>
      </p:sp>
      <p:sp>
        <p:nvSpPr>
          <p:cNvPr id="709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10" name="Screen Shot 2023-01-30 at 12.59.26.png" descr="Screen Shot 2023-01-30 at 12.59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5900" y="3505982"/>
            <a:ext cx="2504398" cy="2022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Screen Shot 2023-01-30 at 13.08.51.png" descr="Screen Shot 2023-01-30 at 13.08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5900" y="1302378"/>
            <a:ext cx="2512211" cy="2088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Screen Shot 2023-01-30 at 12.56.19.png" descr="Screen Shot 2023-01-30 at 12.56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0595" y="1315078"/>
            <a:ext cx="3299797" cy="418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Square Rectangle" descr="Squar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91008" y="1317470"/>
            <a:ext cx="4214276" cy="4221411"/>
          </a:xfrm>
          <a:prstGeom prst="rect">
            <a:avLst/>
          </a:prstGeom>
        </p:spPr>
      </p:pic>
      <p:sp>
        <p:nvSpPr>
          <p:cNvPr id="715" name="Background"/>
          <p:cNvSpPr txBox="1"/>
          <p:nvPr/>
        </p:nvSpPr>
        <p:spPr>
          <a:xfrm>
            <a:off x="4948562" y="1825936"/>
            <a:ext cx="3899168" cy="939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Background</a:t>
            </a:r>
          </a:p>
        </p:txBody>
      </p:sp>
      <p:sp>
        <p:nvSpPr>
          <p:cNvPr id="716" name="CME"/>
          <p:cNvSpPr txBox="1"/>
          <p:nvPr/>
        </p:nvSpPr>
        <p:spPr>
          <a:xfrm>
            <a:off x="6060073" y="4047376"/>
            <a:ext cx="1676147" cy="939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CME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hank you！"/>
          <p:cNvSpPr txBox="1"/>
          <p:nvPr>
            <p:ph type="title"/>
          </p:nvPr>
        </p:nvSpPr>
        <p:spPr>
          <a:xfrm>
            <a:off x="1422400" y="30353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740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pPr/>
            <a:r>
              <a:t>Thank you！</a:t>
            </a:r>
          </a:p>
        </p:txBody>
      </p:sp>
      <p:sp>
        <p:nvSpPr>
          <p:cNvPr id="719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166" y="1222188"/>
            <a:ext cx="2844801" cy="265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438" y="3939771"/>
            <a:ext cx="4536662" cy="401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TAR, PRL 103, 251601 (2009)"/>
          <p:cNvSpPr txBox="1"/>
          <p:nvPr/>
        </p:nvSpPr>
        <p:spPr>
          <a:xfrm>
            <a:off x="3398889" y="3901998"/>
            <a:ext cx="216210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46">
                <a:solidFill>
                  <a:srgbClr val="231E2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STAR, PRL 103, 251601 (2009)</a:t>
            </a:r>
          </a:p>
        </p:txBody>
      </p:sp>
      <p:grpSp>
        <p:nvGrpSpPr>
          <p:cNvPr id="217" name="Group"/>
          <p:cNvGrpSpPr/>
          <p:nvPr/>
        </p:nvGrpSpPr>
        <p:grpSpPr>
          <a:xfrm>
            <a:off x="4292599" y="1552607"/>
            <a:ext cx="6921501" cy="1993900"/>
            <a:chOff x="0" y="0"/>
            <a:chExt cx="6921499" cy="1993899"/>
          </a:xfrm>
        </p:grpSpPr>
        <p:pic>
          <p:nvPicPr>
            <p:cNvPr id="203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26865" cy="663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6" name="Group"/>
            <p:cNvGrpSpPr/>
            <p:nvPr/>
          </p:nvGrpSpPr>
          <p:grpSpPr>
            <a:xfrm>
              <a:off x="519449" y="290846"/>
              <a:ext cx="1268269" cy="1218513"/>
              <a:chOff x="0" y="0"/>
              <a:chExt cx="1268267" cy="1218512"/>
            </a:xfrm>
          </p:grpSpPr>
          <p:sp>
            <p:nvSpPr>
              <p:cNvPr id="204" name="Line"/>
              <p:cNvSpPr/>
              <p:nvPr/>
            </p:nvSpPr>
            <p:spPr>
              <a:xfrm flipH="1">
                <a:off x="229367" y="391033"/>
                <a:ext cx="287724" cy="827480"/>
              </a:xfrm>
              <a:prstGeom prst="line">
                <a:avLst/>
              </a:prstGeom>
              <a:noFill/>
              <a:ln w="28440" cap="flat">
                <a:solidFill>
                  <a:srgbClr val="4349AA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05" name="Shape"/>
              <p:cNvSpPr/>
              <p:nvPr/>
            </p:nvSpPr>
            <p:spPr>
              <a:xfrm>
                <a:off x="0" y="0"/>
                <a:ext cx="1268268" cy="389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799" y="0"/>
                    </a:lnTo>
                    <a:cubicBezTo>
                      <a:pt x="4835" y="0"/>
                      <a:pt x="0" y="4835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noFill/>
              <a:ln w="28440" cap="flat">
                <a:solidFill>
                  <a:srgbClr val="4349AA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algn="l" defTabSz="129540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07" name="Directed flow: vanishes…"/>
            <p:cNvSpPr txBox="1"/>
            <p:nvPr/>
          </p:nvSpPr>
          <p:spPr>
            <a:xfrm>
              <a:off x="1199" y="1470833"/>
              <a:ext cx="4284238" cy="4847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5751" marR="55751" algn="l" defTabSz="1295400">
                <a:buClr>
                  <a:srgbClr val="4349AA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300">
                  <a:solidFill>
                    <a:srgbClr val="4349AA"/>
                  </a:solidFill>
                  <a:uFill>
                    <a:solidFill>
                      <a:srgbClr val="4349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Directed flow: vanishes</a:t>
              </a:r>
            </a:p>
            <a:p>
              <a:pPr marL="55751" marR="55751" algn="l" defTabSz="1295400">
                <a:buClr>
                  <a:srgbClr val="4349AA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300">
                  <a:solidFill>
                    <a:srgbClr val="4349AA"/>
                  </a:solidFill>
                  <a:uFill>
                    <a:solidFill>
                      <a:srgbClr val="4349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if measured in a symmetric rapidity range</a:t>
              </a:r>
            </a:p>
          </p:txBody>
        </p:sp>
        <p:grpSp>
          <p:nvGrpSpPr>
            <p:cNvPr id="212" name="Group"/>
            <p:cNvGrpSpPr/>
            <p:nvPr/>
          </p:nvGrpSpPr>
          <p:grpSpPr>
            <a:xfrm>
              <a:off x="2131768" y="290846"/>
              <a:ext cx="3332575" cy="673066"/>
              <a:chOff x="0" y="0"/>
              <a:chExt cx="3332574" cy="673065"/>
            </a:xfrm>
          </p:grpSpPr>
          <p:sp>
            <p:nvSpPr>
              <p:cNvPr id="208" name="Shape"/>
              <p:cNvSpPr/>
              <p:nvPr/>
            </p:nvSpPr>
            <p:spPr>
              <a:xfrm>
                <a:off x="0" y="0"/>
                <a:ext cx="690622" cy="387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799" y="0"/>
                    </a:lnTo>
                    <a:cubicBezTo>
                      <a:pt x="4835" y="0"/>
                      <a:pt x="0" y="4835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noFill/>
              <a:ln w="2844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algn="l" defTabSz="129540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9" name="Shape"/>
              <p:cNvSpPr/>
              <p:nvPr/>
            </p:nvSpPr>
            <p:spPr>
              <a:xfrm>
                <a:off x="2529788" y="0"/>
                <a:ext cx="802787" cy="387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0799" y="0"/>
                    </a:lnTo>
                    <a:cubicBezTo>
                      <a:pt x="4835" y="0"/>
                      <a:pt x="0" y="4835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noFill/>
              <a:ln w="2844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algn="l" defTabSz="1295400">
                  <a:defRPr sz="2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0" name="Line"/>
              <p:cNvSpPr/>
              <p:nvPr/>
            </p:nvSpPr>
            <p:spPr>
              <a:xfrm flipH="1">
                <a:off x="228317" y="381054"/>
                <a:ext cx="57123" cy="290847"/>
              </a:xfrm>
              <a:prstGeom prst="line">
                <a:avLst/>
              </a:prstGeom>
              <a:noFill/>
              <a:ln w="9360" cap="flat">
                <a:solidFill>
                  <a:srgbClr val="FF26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11" name="Line"/>
              <p:cNvSpPr/>
              <p:nvPr/>
            </p:nvSpPr>
            <p:spPr>
              <a:xfrm flipH="1">
                <a:off x="748817" y="332539"/>
                <a:ext cx="1902401" cy="340527"/>
              </a:xfrm>
              <a:prstGeom prst="line">
                <a:avLst/>
              </a:prstGeom>
              <a:noFill/>
              <a:ln w="9360" cap="flat">
                <a:solidFill>
                  <a:srgbClr val="FF26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213" name="Non-flow/non-parity effects:…"/>
            <p:cNvSpPr txBox="1"/>
            <p:nvPr/>
          </p:nvSpPr>
          <p:spPr>
            <a:xfrm>
              <a:off x="1325234" y="923864"/>
              <a:ext cx="2882162" cy="4847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5751" marR="55751" algn="l" defTabSz="1295400">
                <a:buClr>
                  <a:srgbClr val="FF2600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3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Non-flow/non-parity effects:</a:t>
              </a:r>
            </a:p>
            <a:p>
              <a:pPr marL="55751" marR="55751" algn="l" defTabSz="1295400">
                <a:buClr>
                  <a:srgbClr val="FF2600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3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largely cancel out</a:t>
              </a:r>
            </a:p>
          </p:txBody>
        </p:sp>
        <p:sp>
          <p:nvSpPr>
            <p:cNvPr id="214" name="Line"/>
            <p:cNvSpPr/>
            <p:nvPr/>
          </p:nvSpPr>
          <p:spPr>
            <a:xfrm>
              <a:off x="3865515" y="779916"/>
              <a:ext cx="1439298" cy="484745"/>
            </a:xfrm>
            <a:prstGeom prst="line">
              <a:avLst/>
            </a:prstGeom>
            <a:noFill/>
            <a:ln w="38160" cap="flat">
              <a:solidFill>
                <a:srgbClr val="94219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5" name="Shape"/>
            <p:cNvSpPr/>
            <p:nvPr/>
          </p:nvSpPr>
          <p:spPr>
            <a:xfrm>
              <a:off x="3346065" y="342045"/>
              <a:ext cx="978186" cy="389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noFill/>
            <a:ln w="28440" cap="flat">
              <a:solidFill>
                <a:srgbClr val="942192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1295400">
                <a:defRPr sz="2400">
                  <a:solidFill>
                    <a:srgbClr val="942192"/>
                  </a:solidFill>
                  <a:uFill>
                    <a:solidFill>
                      <a:srgbClr val="942192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" name="P-even quantity:…"/>
            <p:cNvSpPr txBox="1"/>
            <p:nvPr/>
          </p:nvSpPr>
          <p:spPr>
            <a:xfrm>
              <a:off x="4668301" y="1286743"/>
              <a:ext cx="2253199" cy="707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5751" marR="55751" algn="l" defTabSz="1295400">
                <a:buClr>
                  <a:srgbClr val="D6A800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400">
                  <a:solidFill>
                    <a:srgbClr val="942192"/>
                  </a:solidFill>
                  <a:uFill>
                    <a:solidFill>
                      <a:srgbClr val="942192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P-even quantity:</a:t>
              </a:r>
            </a:p>
            <a:p>
              <a:pPr marL="55751" marR="55751" algn="l" defTabSz="1295400">
                <a:buClr>
                  <a:srgbClr val="D6A800"/>
                </a:buClr>
                <a:buFont typeface="Arial"/>
                <a:tabLst>
                  <a:tab pos="50800" algn="l"/>
                  <a:tab pos="1358900" algn="l"/>
                  <a:tab pos="2654300" algn="l"/>
                  <a:tab pos="3949700" algn="l"/>
                  <a:tab pos="5257800" algn="l"/>
                  <a:tab pos="6553200" algn="l"/>
                  <a:tab pos="7861300" algn="l"/>
                  <a:tab pos="9156700" algn="l"/>
                  <a:tab pos="10452100" algn="l"/>
                  <a:tab pos="11760200" algn="l"/>
                  <a:tab pos="13055600" algn="l"/>
                  <a:tab pos="14363700" algn="l"/>
                </a:tabLst>
                <a:defRPr sz="1400">
                  <a:solidFill>
                    <a:srgbClr val="942192"/>
                  </a:solidFill>
                  <a:uFill>
                    <a:solidFill>
                      <a:srgbClr val="942192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still sensitive to charge separation</a:t>
              </a:r>
            </a:p>
          </p:txBody>
        </p:sp>
      </p:grpSp>
      <p:sp>
        <p:nvSpPr>
          <p:cNvPr id="218" name="The first STAR experiment result is consistent with 'Dipole Charge Separation’ as expected by CME."/>
          <p:cNvSpPr txBox="1"/>
          <p:nvPr/>
        </p:nvSpPr>
        <p:spPr>
          <a:xfrm>
            <a:off x="713829" y="8227824"/>
            <a:ext cx="637085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buSzPct val="125000"/>
              <a:buChar char="•"/>
              <a:defRPr sz="195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The first STAR experiment result is consistent with 'Dipole Charge Separation’ as expected by CME.</a:t>
            </a:r>
          </a:p>
        </p:txBody>
      </p:sp>
      <p:sp>
        <p:nvSpPr>
          <p:cNvPr id="219" name="CME experimental observable: charge azimuthal correlation 𝛾"/>
          <p:cNvSpPr txBox="1"/>
          <p:nvPr/>
        </p:nvSpPr>
        <p:spPr>
          <a:xfrm>
            <a:off x="215900" y="-415092"/>
            <a:ext cx="12573000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CME experimental observable: charge azimuthal correlation 𝛾</a:t>
            </a:r>
          </a:p>
        </p:txBody>
      </p:sp>
      <p:sp>
        <p:nvSpPr>
          <p:cNvPr id="220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1" name="𝛾="/>
          <p:cNvSpPr txBox="1"/>
          <p:nvPr/>
        </p:nvSpPr>
        <p:spPr>
          <a:xfrm>
            <a:off x="4051020" y="1316566"/>
            <a:ext cx="56782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𝛾=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5898" y="3592543"/>
            <a:ext cx="4495801" cy="557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Voloshin 2004"/>
          <p:cNvSpPr txBox="1"/>
          <p:nvPr/>
        </p:nvSpPr>
        <p:spPr>
          <a:xfrm>
            <a:off x="9828994" y="1286647"/>
            <a:ext cx="1630438" cy="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Voloshin 2004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ackground vs signal"/>
          <p:cNvSpPr txBox="1"/>
          <p:nvPr/>
        </p:nvSpPr>
        <p:spPr>
          <a:xfrm>
            <a:off x="-50511" y="-671115"/>
            <a:ext cx="12573001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7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Background vs signal  </a:t>
            </a:r>
          </a:p>
        </p:txBody>
      </p:sp>
      <p:sp>
        <p:nvSpPr>
          <p:cNvPr id="226" name="Slide Number"/>
          <p:cNvSpPr txBox="1"/>
          <p:nvPr>
            <p:ph type="sldNum" sz="quarter" idx="4294967295"/>
          </p:nvPr>
        </p:nvSpPr>
        <p:spPr>
          <a:xfrm>
            <a:off x="12545483" y="93236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7" name="Line"/>
          <p:cNvSpPr/>
          <p:nvPr/>
        </p:nvSpPr>
        <p:spPr>
          <a:xfrm flipV="1">
            <a:off x="6633953" y="1292935"/>
            <a:ext cx="1" cy="78916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5949" y="4949952"/>
            <a:ext cx="4812638" cy="188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3282" y="7122692"/>
            <a:ext cx="52705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Rectangle"/>
          <p:cNvSpPr/>
          <p:nvPr/>
        </p:nvSpPr>
        <p:spPr>
          <a:xfrm>
            <a:off x="7121055" y="7107506"/>
            <a:ext cx="5534956" cy="944772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31" name="Screen Shot 2023-01-30 at 12.59.26.png" descr="Screen Shot 2023-01-30 at 12.59.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9168" y="1423150"/>
            <a:ext cx="3299144" cy="2664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 Shot 2023-01-30 at 13.08.51.png" descr="Screen Shot 2023-01-30 at 13.08.5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3231" y="1374494"/>
            <a:ext cx="3321668" cy="276175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Backgrounds: elliptic flow, resonance, LCC etc.…"/>
          <p:cNvSpPr txBox="1"/>
          <p:nvPr/>
        </p:nvSpPr>
        <p:spPr>
          <a:xfrm>
            <a:off x="417817" y="8060624"/>
            <a:ext cx="6107504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buSzPct val="125000"/>
              <a:buChar char="•"/>
              <a:defRPr sz="195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Backgrounds: elliptic flow, resonance, LCC etc. </a:t>
            </a:r>
          </a:p>
          <a:p>
            <a:pPr algn="l" defTabSz="457200">
              <a:buSzPct val="125000"/>
              <a:buChar char="•"/>
              <a:defRPr sz="195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Recent STAR results indicate that the CME fraction inside Δγ is small, and the background is dominant!</a:t>
            </a:r>
          </a:p>
        </p:txBody>
      </p:sp>
      <p:sp>
        <p:nvSpPr>
          <p:cNvPr id="234" name="What is a good way to reduce the influence of the background to find the signal？"/>
          <p:cNvSpPr txBox="1"/>
          <p:nvPr/>
        </p:nvSpPr>
        <p:spPr>
          <a:xfrm>
            <a:off x="7172519" y="8213024"/>
            <a:ext cx="54320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buSzPct val="125000"/>
              <a:buChar char="•"/>
              <a:defRPr sz="195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What is a good way to reduce the influence of the background to find the signal？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1956" y="4169704"/>
            <a:ext cx="3810001" cy="347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Fuqiang 2009; Bzdak, Koch, Liao 2010; Pratt, Schlichting 2010; …"/>
          <p:cNvSpPr txBox="1"/>
          <p:nvPr/>
        </p:nvSpPr>
        <p:spPr>
          <a:xfrm>
            <a:off x="3163962" y="7537694"/>
            <a:ext cx="3465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5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Fuqiang 2009; Bzdak, Koch, Liao 2010; Pratt, Schlichting 2010;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Isobar collisions"/>
          <p:cNvSpPr txBox="1"/>
          <p:nvPr/>
        </p:nvSpPr>
        <p:spPr>
          <a:xfrm>
            <a:off x="1589475" y="66866"/>
            <a:ext cx="9825850" cy="98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56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Isobar collisions</a:t>
            </a:r>
          </a:p>
        </p:txBody>
      </p:sp>
      <p:sp>
        <p:nvSpPr>
          <p:cNvPr id="239" name="Text"/>
          <p:cNvSpPr txBox="1"/>
          <p:nvPr/>
        </p:nvSpPr>
        <p:spPr>
          <a:xfrm>
            <a:off x="124460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40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3360" y="1379750"/>
            <a:ext cx="5312123" cy="349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400 million simulation events at 2/3 background scale, relative difference between two isobar collisions reaches 5%, and the significance is 5σ."/>
          <p:cNvSpPr txBox="1"/>
          <p:nvPr/>
        </p:nvSpPr>
        <p:spPr>
          <a:xfrm>
            <a:off x="10400673" y="2925043"/>
            <a:ext cx="251758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buSzPct val="125000"/>
              <a:buChar char="•"/>
              <a:defRPr sz="16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 400 million simulation events at 2/3 background scale, relative difference between two isobar collisions reaches 5%, and the significance is 5σ.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684" y="1379750"/>
            <a:ext cx="4024099" cy="592358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WTD, XGH, GLM, GW, Phys. Rev. C 94 (R), 041901 (2016)"/>
          <p:cNvSpPr txBox="1"/>
          <p:nvPr/>
        </p:nvSpPr>
        <p:spPr>
          <a:xfrm>
            <a:off x="10623205" y="2237802"/>
            <a:ext cx="2072522" cy="400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WTD, XGH, GLM, GW, Phys. Rev. C 94 (R), 041901 (2016)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13606" y="7905140"/>
            <a:ext cx="3382886" cy="116901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CME expectation:"/>
          <p:cNvSpPr txBox="1"/>
          <p:nvPr/>
        </p:nvSpPr>
        <p:spPr>
          <a:xfrm>
            <a:off x="8313606" y="7618070"/>
            <a:ext cx="3382886" cy="461060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CME expectation:</a:t>
            </a:r>
          </a:p>
        </p:txBody>
      </p:sp>
      <p:sp>
        <p:nvSpPr>
          <p:cNvPr id="246" name="Rectangle"/>
          <p:cNvSpPr/>
          <p:nvPr/>
        </p:nvSpPr>
        <p:spPr>
          <a:xfrm>
            <a:off x="4140200" y="4038600"/>
            <a:ext cx="634008" cy="6058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7" name="Rectangle"/>
          <p:cNvSpPr/>
          <p:nvPr/>
        </p:nvSpPr>
        <p:spPr>
          <a:xfrm>
            <a:off x="3979333" y="6891866"/>
            <a:ext cx="634009" cy="6058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71701" y="5351633"/>
            <a:ext cx="7880699" cy="14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Blind analysis:"/>
          <p:cNvSpPr txBox="1"/>
          <p:nvPr/>
        </p:nvSpPr>
        <p:spPr>
          <a:xfrm>
            <a:off x="4055956" y="5004634"/>
            <a:ext cx="29138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480059" algn="l" defTabSz="650240">
              <a:spcBef>
                <a:spcPts val="600"/>
              </a:spcBef>
              <a:buClr>
                <a:srgbClr val="000000"/>
              </a:buClr>
              <a:buFont typeface="Arial"/>
              <a:defRPr sz="24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>
              <a:defRPr>
                <a:solidFill>
                  <a:srgbClr val="0000FF"/>
                </a:solidFill>
              </a:defRPr>
            </a:pPr>
            <a:r>
              <a:rPr>
                <a:solidFill>
                  <a:srgbClr val="000000"/>
                </a:solidFill>
              </a:rPr>
              <a:t>Blind analysis:</a:t>
            </a:r>
          </a:p>
        </p:txBody>
      </p:sp>
      <p:sp>
        <p:nvSpPr>
          <p:cNvPr id="250" name="In 2018, STAR collected isobar data (1.8B Ru+Ru &amp;&amp; 2.0B Zr+Zr) to check if the CME expectation.…"/>
          <p:cNvSpPr txBox="1"/>
          <p:nvPr/>
        </p:nvSpPr>
        <p:spPr>
          <a:xfrm>
            <a:off x="238195" y="7212532"/>
            <a:ext cx="7880700" cy="204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960119" indent="-480059" algn="l" defTabSz="65024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3000">
                <a:solidFill>
                  <a:srgbClr val="0000FF"/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>
                <a:solidFill>
                  <a:srgbClr val="000000"/>
                </a:solidFill>
              </a:rPr>
              <a:t>In 2018, STAR collected isobar data (1.8B Ru+Ru &amp;&amp; 2.0B Zr+Zr) to check if the CME expectation.</a:t>
            </a:r>
            <a:endParaRPr>
              <a:solidFill>
                <a:srgbClr val="000000"/>
              </a:solidFill>
            </a:endParaRPr>
          </a:p>
          <a:p>
            <a:pPr marL="960119" indent="-480059" algn="l" defTabSz="65024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3000">
                <a:solidFill>
                  <a:srgbClr val="0000FF"/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rPr>
                <a:solidFill>
                  <a:srgbClr val="000000"/>
                </a:solidFill>
              </a:rPr>
              <a:t>Five teams conducted blind analysis.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925" y="2535926"/>
            <a:ext cx="13106650" cy="5018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27180"/>
            <a:ext cx="13004801" cy="23089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" name="Group"/>
          <p:cNvGrpSpPr/>
          <p:nvPr/>
        </p:nvGrpSpPr>
        <p:grpSpPr>
          <a:xfrm>
            <a:off x="9401431" y="3144150"/>
            <a:ext cx="3325557" cy="550948"/>
            <a:chOff x="0" y="0"/>
            <a:chExt cx="3325555" cy="550946"/>
          </a:xfrm>
        </p:grpSpPr>
        <p:sp>
          <p:nvSpPr>
            <p:cNvPr id="254" name="Rectangle"/>
            <p:cNvSpPr/>
            <p:nvPr/>
          </p:nvSpPr>
          <p:spPr>
            <a:xfrm>
              <a:off x="169009" y="0"/>
              <a:ext cx="3156547" cy="550947"/>
            </a:xfrm>
            <a:prstGeom prst="rect">
              <a:avLst/>
            </a:prstGeom>
            <a:solidFill>
              <a:schemeClr val="accent4">
                <a:hueOff val="366961"/>
                <a:satOff val="4172"/>
                <a:lumOff val="11129"/>
              </a:schemeClr>
            </a:solidFill>
            <a:ln w="381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58598" y="24495"/>
              <a:ext cx="1452564" cy="501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CME expectation:"/>
            <p:cNvSpPr txBox="1"/>
            <p:nvPr/>
          </p:nvSpPr>
          <p:spPr>
            <a:xfrm>
              <a:off x="0" y="73466"/>
              <a:ext cx="1941454" cy="404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3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CME expectation:</a:t>
              </a:r>
            </a:p>
          </p:txBody>
        </p:sp>
      </p:grpSp>
      <p:sp>
        <p:nvSpPr>
          <p:cNvPr id="258" name="Rectangle"/>
          <p:cNvSpPr/>
          <p:nvPr/>
        </p:nvSpPr>
        <p:spPr>
          <a:xfrm>
            <a:off x="12175794" y="4910964"/>
            <a:ext cx="543785" cy="676209"/>
          </a:xfrm>
          <a:prstGeom prst="rect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9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0" name="First isobar results from STAR experiment"/>
          <p:cNvSpPr txBox="1"/>
          <p:nvPr/>
        </p:nvSpPr>
        <p:spPr>
          <a:xfrm>
            <a:off x="1813305" y="692055"/>
            <a:ext cx="9674524" cy="6564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First isobar results from STAR experiment </a:t>
            </a:r>
          </a:p>
        </p:txBody>
      </p:sp>
      <p:sp>
        <p:nvSpPr>
          <p:cNvPr id="261" name="The five experimental analysis groups agreed that &quot;The ratios are generally less than 1, and no obvious CME signal is found.”…"/>
          <p:cNvSpPr txBox="1"/>
          <p:nvPr/>
        </p:nvSpPr>
        <p:spPr>
          <a:xfrm>
            <a:off x="1042945" y="7743014"/>
            <a:ext cx="11850473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sz="2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The five experimental analysis groups agreed that "The ratios are generally less than 1, and no obvious CME signal is found.”</a:t>
            </a:r>
          </a:p>
          <a:p>
            <a:pPr marL="228600" indent="-228600" algn="l" defTabSz="457200">
              <a:buSzPct val="100000"/>
              <a:buChar char="•"/>
              <a:defRPr sz="2600">
                <a:solidFill>
                  <a:srgbClr val="0433FF"/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How to understand these results?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8334" y="1282729"/>
            <a:ext cx="4504313" cy="5211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"/>
          <p:cNvGrpSpPr/>
          <p:nvPr/>
        </p:nvGrpSpPr>
        <p:grpSpPr>
          <a:xfrm>
            <a:off x="-5052" y="1345554"/>
            <a:ext cx="4317703" cy="5384279"/>
            <a:chOff x="0" y="0"/>
            <a:chExt cx="4317702" cy="5384278"/>
          </a:xfrm>
        </p:grpSpPr>
        <p:pic>
          <p:nvPicPr>
            <p:cNvPr id="26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255945" cy="3008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441" y="2350389"/>
              <a:ext cx="4303262" cy="3033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13532" y="1342446"/>
            <a:ext cx="4272936" cy="5168367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Differences in multiplicity distribution, &lt;Nch&gt; and v2 between two isobar systems."/>
          <p:cNvSpPr txBox="1"/>
          <p:nvPr/>
        </p:nvSpPr>
        <p:spPr>
          <a:xfrm>
            <a:off x="673778" y="6589545"/>
            <a:ext cx="1214246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 defTabSz="457200">
              <a:lnSpc>
                <a:spcPct val="115000"/>
              </a:lnSpc>
              <a:buSzPct val="100000"/>
              <a:buChar char="•"/>
              <a:defRPr sz="24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Differences in multiplicity distribution, &lt;Nch&gt; and v2 between two isobar systems.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7021" y="7138177"/>
            <a:ext cx="9400467" cy="137107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Line"/>
          <p:cNvSpPr/>
          <p:nvPr/>
        </p:nvSpPr>
        <p:spPr>
          <a:xfrm>
            <a:off x="10595267" y="8426549"/>
            <a:ext cx="179875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72" name="Rectangle"/>
          <p:cNvSpPr/>
          <p:nvPr/>
        </p:nvSpPr>
        <p:spPr>
          <a:xfrm>
            <a:off x="7654287" y="7148874"/>
            <a:ext cx="2554686" cy="140430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3484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73" name="Why different backgrounds between isobar collisions"/>
          <p:cNvSpPr txBox="1"/>
          <p:nvPr/>
        </p:nvSpPr>
        <p:spPr>
          <a:xfrm>
            <a:off x="-277259" y="233013"/>
            <a:ext cx="13559319" cy="752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41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Why different backgrounds between isobar collisions</a:t>
            </a:r>
          </a:p>
        </p:txBody>
      </p:sp>
      <p:sp>
        <p:nvSpPr>
          <p:cNvPr id="274" name="STAR, Phys.Rev.C 105 (2022) 1, 014901"/>
          <p:cNvSpPr txBox="1"/>
          <p:nvPr/>
        </p:nvSpPr>
        <p:spPr>
          <a:xfrm>
            <a:off x="9843615" y="1181162"/>
            <a:ext cx="287476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9292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STAR, Phys.Rev.C 105 (2022) 1, 014901</a:t>
            </a:r>
          </a:p>
        </p:txBody>
      </p:sp>
      <p:sp>
        <p:nvSpPr>
          <p:cNvPr id="275" name="Related to nuclear deformation/structure."/>
          <p:cNvSpPr txBox="1"/>
          <p:nvPr/>
        </p:nvSpPr>
        <p:spPr>
          <a:xfrm>
            <a:off x="780420" y="8626614"/>
            <a:ext cx="56918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 algn="l" defTabSz="457200">
              <a:lnSpc>
                <a:spcPct val="115000"/>
              </a:lnSpc>
              <a:buSzPct val="100000"/>
              <a:buChar char="•"/>
              <a:defRPr sz="24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Related to nuclear deformation/structure.</a:t>
            </a:r>
          </a:p>
        </p:txBody>
      </p:sp>
      <p:pic>
        <p:nvPicPr>
          <p:cNvPr id="276" name="Screen Shot 2023-07-09 at 11.06.23.png" descr="Screen Shot 2023-07-09 at 11.06.2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408832" y="7119306"/>
            <a:ext cx="2498288" cy="124103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Haojie Xu et al. PRL 121 (2018) 022301…"/>
          <p:cNvSpPr txBox="1"/>
          <p:nvPr/>
        </p:nvSpPr>
        <p:spPr>
          <a:xfrm>
            <a:off x="9647391" y="8610661"/>
            <a:ext cx="326721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Haojie Xu et al. PRL 121 (2018) 022301</a:t>
            </a:r>
          </a:p>
          <a:p>
            <a: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Hanlin Li   et al. PRC 98  (2018) 054907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up"/>
          <p:cNvGrpSpPr/>
          <p:nvPr/>
        </p:nvGrpSpPr>
        <p:grpSpPr>
          <a:xfrm>
            <a:off x="-22374" y="1233699"/>
            <a:ext cx="8466367" cy="6498802"/>
            <a:chOff x="0" y="0"/>
            <a:chExt cx="8466366" cy="6498801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6993" y="0"/>
              <a:ext cx="8269374" cy="649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Rectangle"/>
            <p:cNvSpPr/>
            <p:nvPr/>
          </p:nvSpPr>
          <p:spPr>
            <a:xfrm>
              <a:off x="0" y="3249400"/>
              <a:ext cx="667346" cy="19911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1" name="1.0"/>
            <p:cNvSpPr txBox="1"/>
            <p:nvPr/>
          </p:nvSpPr>
          <p:spPr>
            <a:xfrm>
              <a:off x="153586" y="3107771"/>
              <a:ext cx="537973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1.0</a:t>
              </a:r>
            </a:p>
          </p:txBody>
        </p:sp>
        <p:sp>
          <p:nvSpPr>
            <p:cNvPr id="282" name="0.9"/>
            <p:cNvSpPr txBox="1"/>
            <p:nvPr/>
          </p:nvSpPr>
          <p:spPr>
            <a:xfrm>
              <a:off x="102786" y="5000071"/>
              <a:ext cx="537973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0.9</a:t>
              </a:r>
            </a:p>
          </p:txBody>
        </p:sp>
        <p:sp>
          <p:nvSpPr>
            <p:cNvPr id="283" name="1.1"/>
            <p:cNvSpPr txBox="1"/>
            <p:nvPr/>
          </p:nvSpPr>
          <p:spPr>
            <a:xfrm>
              <a:off x="153586" y="1571071"/>
              <a:ext cx="537973" cy="4610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1.1</a:t>
              </a:r>
            </a:p>
          </p:txBody>
        </p:sp>
      </p:grpSp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0170" y="1560753"/>
            <a:ext cx="4120860" cy="1991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2418" y="4757079"/>
            <a:ext cx="4487763" cy="208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18005" y="3431297"/>
            <a:ext cx="2364710" cy="155970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β2-landscape"/>
          <p:cNvSpPr txBox="1"/>
          <p:nvPr/>
        </p:nvSpPr>
        <p:spPr>
          <a:xfrm>
            <a:off x="9494494" y="1612900"/>
            <a:ext cx="16073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β</a:t>
            </a:r>
            <a:r>
              <a:rPr sz="1350"/>
              <a:t>2</a:t>
            </a:r>
            <a:r>
              <a:t>-landscape</a:t>
            </a:r>
          </a:p>
        </p:txBody>
      </p:sp>
      <p:sp>
        <p:nvSpPr>
          <p:cNvPr id="289" name="β3-landscape"/>
          <p:cNvSpPr txBox="1"/>
          <p:nvPr/>
        </p:nvSpPr>
        <p:spPr>
          <a:xfrm>
            <a:off x="9494494" y="4805585"/>
            <a:ext cx="16073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β</a:t>
            </a:r>
            <a:r>
              <a:rPr sz="1350"/>
              <a:t>3</a:t>
            </a:r>
            <a:r>
              <a:t>-landscape</a:t>
            </a:r>
          </a:p>
        </p:txBody>
      </p:sp>
      <p:sp>
        <p:nvSpPr>
          <p:cNvPr id="290" name="STAR, Phys.Rev.C 105 (2022) 1, 014901…"/>
          <p:cNvSpPr txBox="1"/>
          <p:nvPr/>
        </p:nvSpPr>
        <p:spPr>
          <a:xfrm>
            <a:off x="8128101" y="7234563"/>
            <a:ext cx="4372088" cy="1820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STAR, Phys.Rev.C 105 (2022) 1, 014901</a:t>
            </a:r>
          </a:p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H. Li et al., Phys.Rev.C 98 (2018) 5, 054907</a:t>
            </a:r>
          </a:p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H. J. Xu, Phys.Lett.B 819 (2021) 136453</a:t>
            </a:r>
          </a:p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J. Jia, Phys.Rev.C 105 (2022) 4, 044905 </a:t>
            </a:r>
          </a:p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J. Jia, Phys.Rev.C  105, 014905 (2022) </a:t>
            </a:r>
          </a:p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C. Zhang and J. Jia, Phys.Rev.Lett. 128 (2022), 022301</a:t>
            </a:r>
          </a:p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G. Giacalone et al., Phys.Rev.Lett. 127 (2021), 242301</a:t>
            </a:r>
          </a:p>
          <a:p>
            <a:pPr algn="l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J. Jia and C. Zhang, Phys.Rev.C 107 (2023) 2, L021901</a:t>
            </a:r>
          </a:p>
        </p:txBody>
      </p:sp>
      <p:sp>
        <p:nvSpPr>
          <p:cNvPr id="291" name="Text"/>
          <p:cNvSpPr txBox="1"/>
          <p:nvPr/>
        </p:nvSpPr>
        <p:spPr>
          <a:xfrm>
            <a:off x="12496800" y="9275855"/>
            <a:ext cx="34290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2" name="Nuclear structure in relativistic heavy-ion collisions"/>
          <p:cNvSpPr txBox="1"/>
          <p:nvPr/>
        </p:nvSpPr>
        <p:spPr>
          <a:xfrm>
            <a:off x="-1" y="251593"/>
            <a:ext cx="13004801" cy="752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4100">
                <a:latin typeface="华文楷体"/>
                <a:ea typeface="华文楷体"/>
                <a:cs typeface="华文楷体"/>
                <a:sym typeface="华文楷体"/>
              </a:defRPr>
            </a:lvl1pPr>
          </a:lstStyle>
          <a:p>
            <a:pPr/>
            <a:r>
              <a:t>Nuclear structure in relativistic heavy-ion collisions</a:t>
            </a:r>
          </a:p>
        </p:txBody>
      </p:sp>
      <p:sp>
        <p:nvSpPr>
          <p:cNvPr id="293" name="The ratios of observables between systems are sensitive to nuclear deformation/structure…"/>
          <p:cNvSpPr txBox="1"/>
          <p:nvPr/>
        </p:nvSpPr>
        <p:spPr>
          <a:xfrm>
            <a:off x="157458" y="7573331"/>
            <a:ext cx="8106703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spcBef>
                <a:spcPts val="500"/>
              </a:spcBef>
              <a:buSzPct val="100000"/>
              <a:buChar char="•"/>
              <a:defRPr sz="27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The ratios of observables between systems are sensitive to nuclear deformation/structure</a:t>
            </a:r>
          </a:p>
          <a:p>
            <a:pPr marL="228600" indent="-228600" algn="l">
              <a:spcBef>
                <a:spcPts val="500"/>
              </a:spcBef>
              <a:buSzPct val="100000"/>
              <a:buChar char="•"/>
              <a:defRPr sz="2700"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When God closes a door, he opens a window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