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>
  <p:sldMasterIdLst>
    <p:sldMasterId id="2147483708" r:id="rId1"/>
  </p:sldMasterIdLst>
  <p:notesMasterIdLst>
    <p:notesMasterId r:id="rId35"/>
  </p:notesMasterIdLst>
  <p:handoutMasterIdLst>
    <p:handoutMasterId r:id="rId36"/>
  </p:handoutMasterIdLst>
  <p:sldIdLst>
    <p:sldId id="293" r:id="rId2"/>
    <p:sldId id="423" r:id="rId3"/>
    <p:sldId id="849" r:id="rId4"/>
    <p:sldId id="863" r:id="rId5"/>
    <p:sldId id="898" r:id="rId6"/>
    <p:sldId id="895" r:id="rId7"/>
    <p:sldId id="905" r:id="rId8"/>
    <p:sldId id="897" r:id="rId9"/>
    <p:sldId id="896" r:id="rId10"/>
    <p:sldId id="901" r:id="rId11"/>
    <p:sldId id="892" r:id="rId12"/>
    <p:sldId id="881" r:id="rId13"/>
    <p:sldId id="851" r:id="rId14"/>
    <p:sldId id="864" r:id="rId15"/>
    <p:sldId id="882" r:id="rId16"/>
    <p:sldId id="859" r:id="rId17"/>
    <p:sldId id="853" r:id="rId18"/>
    <p:sldId id="854" r:id="rId19"/>
    <p:sldId id="903" r:id="rId20"/>
    <p:sldId id="904" r:id="rId21"/>
    <p:sldId id="884" r:id="rId22"/>
    <p:sldId id="885" r:id="rId23"/>
    <p:sldId id="886" r:id="rId24"/>
    <p:sldId id="906" r:id="rId25"/>
    <p:sldId id="887" r:id="rId26"/>
    <p:sldId id="888" r:id="rId27"/>
    <p:sldId id="902" r:id="rId28"/>
    <p:sldId id="803" r:id="rId29"/>
    <p:sldId id="890" r:id="rId30"/>
    <p:sldId id="889" r:id="rId31"/>
    <p:sldId id="883" r:id="rId32"/>
    <p:sldId id="858" r:id="rId33"/>
    <p:sldId id="85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003E6D41-8F98-4CB1-A69C-26652BC45272}">
          <p14:sldIdLst>
            <p14:sldId id="293"/>
            <p14:sldId id="423"/>
            <p14:sldId id="849"/>
            <p14:sldId id="863"/>
            <p14:sldId id="898"/>
            <p14:sldId id="895"/>
            <p14:sldId id="905"/>
            <p14:sldId id="897"/>
            <p14:sldId id="896"/>
            <p14:sldId id="901"/>
            <p14:sldId id="892"/>
            <p14:sldId id="881"/>
            <p14:sldId id="851"/>
            <p14:sldId id="864"/>
            <p14:sldId id="882"/>
            <p14:sldId id="859"/>
            <p14:sldId id="853"/>
            <p14:sldId id="854"/>
            <p14:sldId id="903"/>
            <p14:sldId id="904"/>
            <p14:sldId id="884"/>
            <p14:sldId id="885"/>
            <p14:sldId id="886"/>
            <p14:sldId id="906"/>
            <p14:sldId id="887"/>
            <p14:sldId id="888"/>
            <p14:sldId id="902"/>
          </p14:sldIdLst>
        </p14:section>
        <p14:section name="无标题节" id="{2F74E594-21C0-4A6F-9F9A-0B48E490FA1B}">
          <p14:sldIdLst>
            <p14:sldId id="803"/>
            <p14:sldId id="890"/>
            <p14:sldId id="889"/>
            <p14:sldId id="883"/>
            <p14:sldId id="858"/>
            <p14:sldId id="8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290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ang anping" initials="ha" lastIdx="1" clrIdx="0">
    <p:extLst>
      <p:ext uri="{19B8F6BF-5375-455C-9EA6-DF929625EA0E}">
        <p15:presenceInfo xmlns:p15="http://schemas.microsoft.com/office/powerpoint/2012/main" userId="c69e75d683bae2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54A3D5"/>
    <a:srgbClr val="FFFFFF"/>
    <a:srgbClr val="FF3399"/>
    <a:srgbClr val="CC3300"/>
    <a:srgbClr val="ADA3FB"/>
    <a:srgbClr val="FFFF00"/>
    <a:srgbClr val="E7E8FF"/>
    <a:srgbClr val="DB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1" autoAdjust="0"/>
    <p:restoredTop sz="95496" autoAdjust="0"/>
  </p:normalViewPr>
  <p:slideViewPr>
    <p:cSldViewPr>
      <p:cViewPr varScale="1">
        <p:scale>
          <a:sx n="95" d="100"/>
          <a:sy n="95" d="100"/>
        </p:scale>
        <p:origin x="898" y="29"/>
      </p:cViewPr>
      <p:guideLst>
        <p:guide orient="horz" pos="2115"/>
        <p:guide pos="29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8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8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8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80604020202020204" pitchFamily="34" charset="0"/>
              </a:defRPr>
            </a:lvl1pPr>
          </a:lstStyle>
          <a:p>
            <a:pPr>
              <a:defRPr/>
            </a:pPr>
            <a:fld id="{05AB0430-61E6-4B9D-BC0C-7B3DE4C59DA3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80604020202020204" pitchFamily="34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80604020202020204" pitchFamily="34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7412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5125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80604020202020204" pitchFamily="34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80604020202020204" pitchFamily="34" charset="0"/>
              </a:defRPr>
            </a:lvl1pPr>
          </a:lstStyle>
          <a:p>
            <a:pPr>
              <a:defRPr/>
            </a:pPr>
            <a:fld id="{CCF3E591-E0E5-4263-95BF-720F770BB413}" type="slidenum">
              <a:rPr lang="de-DE" altLang="zh-CN"/>
              <a:t>‹#›</a:t>
            </a:fld>
            <a:endParaRPr lang="de-DE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/>
              <a:t>My topic is thermal production of charms and </a:t>
            </a:r>
            <a:r>
              <a:rPr lang="en-US" altLang="zh-CN" err="1"/>
              <a:t>charmonia</a:t>
            </a:r>
            <a:r>
              <a:rPr lang="en-US" altLang="zh-CN" baseline="0"/>
              <a:t> in quark-gluon plasma</a:t>
            </a:r>
            <a:r>
              <a:rPr lang="en-US" altLang="zh-CN"/>
              <a:t>. This work is collaborated with Kai Zhou, </a:t>
            </a:r>
            <a:r>
              <a:rPr lang="en-US" altLang="zh-CN" err="1"/>
              <a:t>Carsten</a:t>
            </a:r>
            <a:r>
              <a:rPr lang="en-US" altLang="zh-CN" baseline="0"/>
              <a:t> </a:t>
            </a:r>
            <a:r>
              <a:rPr lang="en-US" altLang="zh-CN"/>
              <a:t>Greiner and </a:t>
            </a:r>
            <a:r>
              <a:rPr lang="en-US" altLang="zh-CN" err="1"/>
              <a:t>Pengfei</a:t>
            </a:r>
            <a:r>
              <a:rPr lang="en-US" altLang="zh-CN"/>
              <a:t> </a:t>
            </a:r>
            <a:r>
              <a:rPr lang="en-US" altLang="zh-CN" err="1"/>
              <a:t>Zhuang</a:t>
            </a:r>
            <a:r>
              <a:rPr lang="en-US" altLang="zh-CN"/>
              <a:t>.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59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en-US"/>
              <a:t>This is the outline of my talk. F</a:t>
            </a:r>
            <a:r>
              <a:rPr lang="en-US" altLang="zh-CN" err="1"/>
              <a:t>irstly</a:t>
            </a:r>
            <a:r>
              <a:rPr lang="en-US" altLang="zh-CN"/>
              <a:t>, </a:t>
            </a:r>
            <a:r>
              <a:rPr lang="en-US" altLang="en-US"/>
              <a:t>I will give a introduction. Then I will describe thermal production of charms in QGP. S</a:t>
            </a:r>
            <a:r>
              <a:rPr lang="en-US" altLang="en-US" baseline="0"/>
              <a:t>ubsequently,</a:t>
            </a:r>
            <a:r>
              <a:rPr lang="en-US" altLang="en-US"/>
              <a:t> the mechanism of thermal </a:t>
            </a:r>
            <a:r>
              <a:rPr lang="en-US" altLang="en-US" err="1"/>
              <a:t>charmonium</a:t>
            </a:r>
            <a:r>
              <a:rPr lang="en-US" altLang="en-US"/>
              <a:t> production in QGP will be also indicated. I will present our numerical results on thermal production of charms and </a:t>
            </a:r>
            <a:r>
              <a:rPr lang="en-US" altLang="en-US" err="1"/>
              <a:t>charmonia</a:t>
            </a:r>
            <a:r>
              <a:rPr lang="en-US" altLang="en-US"/>
              <a:t> </a:t>
            </a:r>
            <a:r>
              <a:rPr lang="en-US" altLang="zh-CN"/>
              <a:t>at LHC energy 2.76TeV and 5.5TeV and FCC energy 39TeV</a:t>
            </a:r>
            <a:r>
              <a:rPr lang="en-US" altLang="en-US"/>
              <a:t>. At the end I will give summary for our work.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18E783-59E0-46B4-AAB4-DA22AA438A37}" type="slidenum">
              <a:rPr lang="de-DE" altLang="zh-CN" smtClean="0"/>
              <a:t>28</a:t>
            </a:fld>
            <a:endParaRPr lang="de-DE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C189E-50E1-4F30-84AB-D84BD3B228DC}" type="slidenum">
              <a:rPr lang="zh-CN" altLang="en-US" smtClean="0"/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92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C2A0A-CC8D-4F36-974E-103ADB1D9017}" type="slidenum">
              <a:rPr lang="zh-CN" altLang="en-US" smtClean="0"/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08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FC4F3-B6D5-49D4-A187-B519CA7714BA}" type="slidenum">
              <a:rPr lang="zh-CN" altLang="en-US" smtClean="0"/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71856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EE723D-17D0-4337-B37A-CFEBD291B5A7}" type="slidenum">
              <a:rPr lang="zh-CN" altLang="en-US" smtClean="0"/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5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C4F0B7-B7FE-40EC-A7F4-2048032DAD38}" type="slidenum">
              <a:rPr lang="zh-CN" altLang="en-US" smtClean="0"/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18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E8068-075F-4029-8624-924D70CCBE91}" type="slidenum">
              <a:rPr lang="zh-CN" altLang="en-US" smtClean="0"/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607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0A82A-1802-4FFC-81C5-B90CE075455E}" type="slidenum">
              <a:rPr lang="zh-CN" altLang="en-US" smtClean="0"/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25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815431-0F3F-41D1-8E03-A323B256C9DA}" type="slidenum">
              <a:rPr lang="zh-CN" altLang="en-US" smtClean="0"/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9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20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D0565D-8AB0-4C79-84F7-EEA2B1C0C198}" type="slidenum">
              <a:rPr lang="zh-CN" altLang="en-US" smtClean="0"/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381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F47D9-F7D6-4929-AF78-99BBAF690C08}" type="slidenum">
              <a:rPr lang="zh-CN" altLang="en-US" smtClean="0"/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39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4FC4F3-B6D5-49D4-A187-B519CA7714BA}" type="slidenum">
              <a:rPr lang="zh-CN" altLang="en-US" smtClean="0"/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50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1.png"/><Relationship Id="rId5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1.png"/><Relationship Id="rId4" Type="http://schemas.openxmlformats.org/officeDocument/2006/relationships/image" Target="../media/image3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3" Type="http://schemas.openxmlformats.org/officeDocument/2006/relationships/image" Target="../media/image48.gif"/><Relationship Id="rId7" Type="http://schemas.openxmlformats.org/officeDocument/2006/relationships/image" Target="../media/image30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9.png"/><Relationship Id="rId4" Type="http://schemas.openxmlformats.org/officeDocument/2006/relationships/image" Target="../media/image4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0.png"/><Relationship Id="rId7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1.png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9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0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4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2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3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.adelaide.edu.au/theory/staff/leinweber/VisualQCD/Nobel/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22.jpeg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323528" y="1945469"/>
            <a:ext cx="8001056" cy="17105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hangingPunct="0"/>
            <a:r>
              <a:rPr lang="en-US" sz="3200" b="1" dirty="0">
                <a:solidFill>
                  <a:srgbClr val="FF0000"/>
                </a:solidFill>
              </a:rPr>
              <a:t>Accessing Topological Fluctuations of Gauge Fields with Chiral Magnetic Effect</a:t>
            </a:r>
            <a:endParaRPr lang="zh-CN" altLang="en-US" sz="3200" b="1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1799692" y="4221088"/>
            <a:ext cx="554461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400" dirty="0">
                <a:solidFill>
                  <a:srgbClr val="00B0F0"/>
                </a:solidFill>
              </a:rPr>
              <a:t>Anping Huang, UCAS</a:t>
            </a:r>
            <a:endParaRPr lang="en-US" altLang="zh-CN" sz="2400" dirty="0"/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2915816" y="6023846"/>
            <a:ext cx="2512547" cy="3847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1900" b="1" dirty="0">
                <a:ea typeface="宋体" pitchFamily="2" charset="-122"/>
              </a:rPr>
              <a:t>Thursday, July 16, 2023</a:t>
            </a:r>
            <a:endParaRPr lang="zh-CN" altLang="en-US" sz="1900" b="1" dirty="0">
              <a:ea typeface="宋体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F7AD5E0-1216-4038-92EE-B44E053A7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6702"/>
            <a:ext cx="1650965" cy="127365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5B130D6-7521-41A8-8649-623478396ADE}"/>
              </a:ext>
            </a:extLst>
          </p:cNvPr>
          <p:cNvSpPr txBox="1"/>
          <p:nvPr/>
        </p:nvSpPr>
        <p:spPr>
          <a:xfrm>
            <a:off x="2699792" y="550884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Physical Review D 107 (3), 034012</a:t>
            </a:r>
            <a:endParaRPr 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6EDBF3B-B5DA-4A7D-ABEA-DB341C960F9C}"/>
              </a:ext>
            </a:extLst>
          </p:cNvPr>
          <p:cNvSpPr txBox="1"/>
          <p:nvPr/>
        </p:nvSpPr>
        <p:spPr>
          <a:xfrm>
            <a:off x="2158336" y="414953"/>
            <a:ext cx="6878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FF"/>
                </a:solidFill>
                <a:effectLst/>
                <a:latin typeface="Roboto" panose="020B0604020202020204" pitchFamily="2" charset="0"/>
              </a:rPr>
              <a:t>The 7th International Conference on Chirality, Vorticity and Magnetic Field in Heavy Ion Collisions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2D3DA27-E4F4-4885-BF74-021CA28A1189}"/>
              </a:ext>
            </a:extLst>
          </p:cNvPr>
          <p:cNvSpPr txBox="1"/>
          <p:nvPr/>
        </p:nvSpPr>
        <p:spPr>
          <a:xfrm>
            <a:off x="1079612" y="4851394"/>
            <a:ext cx="6984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Collaborators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Shuzhe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Shi, Shu Lin,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Xingyu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Guo,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Jinfeng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Liao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Motivation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528" y="946223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Our motivation is accessing the topological fluctuations of the non-Abelian gauge fields by AVFD+STAR data.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6470C-04B4-412D-98CF-F1EB801FC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00" y="1994416"/>
            <a:ext cx="3228339" cy="2742352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29471E7E-6CEF-4950-BACB-05E347982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912" y="1922408"/>
            <a:ext cx="3932623" cy="2261357"/>
          </a:xfrm>
          <a:prstGeom prst="rect">
            <a:avLst/>
          </a:prstGeom>
        </p:spPr>
      </p:pic>
      <p:sp>
        <p:nvSpPr>
          <p:cNvPr id="14" name="加号 23">
            <a:extLst>
              <a:ext uri="{FF2B5EF4-FFF2-40B4-BE49-F238E27FC236}">
                <a16:creationId xmlns:a16="http://schemas.microsoft.com/office/drawing/2014/main" id="{AFFDED9B-D55D-4D4C-84AB-9BB32B2CDF8C}"/>
              </a:ext>
            </a:extLst>
          </p:cNvPr>
          <p:cNvSpPr/>
          <p:nvPr/>
        </p:nvSpPr>
        <p:spPr>
          <a:xfrm>
            <a:off x="3563888" y="2708920"/>
            <a:ext cx="1357526" cy="101368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FDA72591-2376-4130-BF2A-E6FF15D0C067}"/>
              </a:ext>
            </a:extLst>
          </p:cNvPr>
          <p:cNvSpPr/>
          <p:nvPr/>
        </p:nvSpPr>
        <p:spPr>
          <a:xfrm>
            <a:off x="4111820" y="4332360"/>
            <a:ext cx="360040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CC78CD5-422A-4F93-93DC-1641A6AA6378}"/>
                  </a:ext>
                </a:extLst>
              </p:cNvPr>
              <p:cNvSpPr txBox="1"/>
              <p:nvPr/>
            </p:nvSpPr>
            <p:spPr>
              <a:xfrm>
                <a:off x="301116" y="5949280"/>
                <a:ext cx="7829935" cy="4318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zh-CN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𝜇𝜈𝜌𝜎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32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𝑇𝑟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𝜇𝜈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𝜌𝜎</m:t>
                                </m:r>
                              </m:sub>
                            </m:sSub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nary>
                  </m:oMath>
                </a14:m>
                <a:r>
                  <a:rPr lang="en-US" altLang="zh-CN" b="0" i="1" dirty="0">
                    <a:latin typeface="Cambria Math" panose="02040503050406030204" pitchFamily="18" charset="0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≡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ad>
                          <m:radPr>
                            <m:degHide m:val="on"/>
                            <m:ctrlPr>
                              <a:rPr lang="en-US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Sup>
                              <m:sSubSupPr>
                                <m:ctrlP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  <m:sup>
                                <m:r>
                                  <a:rPr lang="en-US" altLang="zh-CN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</m:e>
                        </m:rad>
                      </m:e>
                      <m:sub>
                        <m:r>
                          <a:rPr lang="en-US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𝑒𝑣𝑒𝑛𝑡</m:t>
                        </m:r>
                      </m:sub>
                    </m:sSub>
                  </m:oMath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CC78CD5-422A-4F93-93DC-1641A6AA6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16" y="5949280"/>
                <a:ext cx="7829935" cy="431849"/>
              </a:xfrm>
              <a:prstGeom prst="rect">
                <a:avLst/>
              </a:prstGeom>
              <a:blipFill>
                <a:blip r:embed="rId4"/>
                <a:stretch>
                  <a:fillRect b="-18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DA486B05-FA01-464E-A13A-B360C61FD4BE}"/>
              </a:ext>
            </a:extLst>
          </p:cNvPr>
          <p:cNvSpPr txBox="1"/>
          <p:nvPr/>
        </p:nvSpPr>
        <p:spPr>
          <a:xfrm>
            <a:off x="4864" y="6494874"/>
            <a:ext cx="3054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AH, et al, PRD 107 (3), 034012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68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Framework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528" y="943672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The signal of CME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6470C-04B4-412D-98CF-F1EB801FC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12297"/>
            <a:ext cx="4076028" cy="3462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F8022E-F7D8-424C-AB94-95E02778A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628800"/>
            <a:ext cx="4392488" cy="598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34BFEA-4C52-4B52-B9FA-1DCF89C3FD6F}"/>
                  </a:ext>
                </a:extLst>
              </p:cNvPr>
              <p:cNvSpPr txBox="1"/>
              <p:nvPr/>
            </p:nvSpPr>
            <p:spPr>
              <a:xfrm>
                <a:off x="4505496" y="2410765"/>
                <a:ext cx="3296220" cy="2785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𝐶𝑀𝐸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𝑂𝑆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𝑆𝑆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34BFEA-4C52-4B52-B9FA-1DCF89C3F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496" y="2410765"/>
                <a:ext cx="3296220" cy="278538"/>
              </a:xfrm>
              <a:prstGeom prst="rect">
                <a:avLst/>
              </a:prstGeom>
              <a:blipFill>
                <a:blip r:embed="rId4"/>
                <a:stretch>
                  <a:fillRect b="-369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1565CF28-CE82-46C6-A5B1-F7E3928ED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677578"/>
            <a:ext cx="4736005" cy="361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812070-C01E-4100-86C7-C430CD415AEB}"/>
                  </a:ext>
                </a:extLst>
              </p:cNvPr>
              <p:cNvSpPr txBox="1"/>
              <p:nvPr/>
            </p:nvSpPr>
            <p:spPr>
              <a:xfrm>
                <a:off x="74485" y="4941168"/>
                <a:ext cx="3816424" cy="666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𝐶𝑀𝐸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𝐸𝑃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𝑝𝑜𝑠𝑠𝑖𝑏𝑙𝑒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𝐶𝑀𝐸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𝑖𝑛𝑐𝑙𝑢𝑠𝑖𝑣𝑒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=8±4%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812070-C01E-4100-86C7-C430CD415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5" y="4941168"/>
                <a:ext cx="3816424" cy="6666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94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Framework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504" y="948282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The flow chart of AVFD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9828D36-9EF7-40F7-A397-D4968764A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13" y="1387409"/>
            <a:ext cx="6606480" cy="3798892"/>
          </a:xfrm>
          <a:prstGeom prst="rect">
            <a:avLst/>
          </a:prstGeom>
        </p:spPr>
      </p:pic>
      <p:grpSp>
        <p:nvGrpSpPr>
          <p:cNvPr id="7" name="组合 17">
            <a:extLst>
              <a:ext uri="{FF2B5EF4-FFF2-40B4-BE49-F238E27FC236}">
                <a16:creationId xmlns:a16="http://schemas.microsoft.com/office/drawing/2014/main" id="{31449524-750E-4067-81C5-30E17DD41A44}"/>
              </a:ext>
            </a:extLst>
          </p:cNvPr>
          <p:cNvGrpSpPr/>
          <p:nvPr/>
        </p:nvGrpSpPr>
        <p:grpSpPr>
          <a:xfrm>
            <a:off x="611560" y="5409013"/>
            <a:ext cx="1443702" cy="576064"/>
            <a:chOff x="1187624" y="2132856"/>
            <a:chExt cx="1443702" cy="5760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15">
                  <a:extLst>
                    <a:ext uri="{FF2B5EF4-FFF2-40B4-BE49-F238E27FC236}">
                      <a16:creationId xmlns:a16="http://schemas.microsoft.com/office/drawing/2014/main" id="{0C6BEBF6-47FA-4BA9-BBA9-5638A05AF624}"/>
                    </a:ext>
                  </a:extLst>
                </p:cNvPr>
                <p:cNvSpPr txBox="1"/>
                <p:nvPr/>
              </p:nvSpPr>
              <p:spPr>
                <a:xfrm>
                  <a:off x="1335182" y="2199288"/>
                  <a:ext cx="1296144" cy="4054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zh-CN" altLang="en-US" sz="18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C5FCA99-E1DB-41B3-A3A8-D1BD40CA20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5182" y="2199288"/>
                  <a:ext cx="1296144" cy="405432"/>
                </a:xfrm>
                <a:prstGeom prst="rect">
                  <a:avLst/>
                </a:prstGeom>
                <a:blipFill>
                  <a:blip r:embed="rId3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矩形 16">
              <a:extLst>
                <a:ext uri="{FF2B5EF4-FFF2-40B4-BE49-F238E27FC236}">
                  <a16:creationId xmlns:a16="http://schemas.microsoft.com/office/drawing/2014/main" id="{3F41D67A-6463-4509-82BB-B55E3D3F7391}"/>
                </a:ext>
              </a:extLst>
            </p:cNvPr>
            <p:cNvSpPr/>
            <p:nvPr/>
          </p:nvSpPr>
          <p:spPr>
            <a:xfrm>
              <a:off x="1187624" y="2132856"/>
              <a:ext cx="1368152" cy="576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id="{85EEA95E-1408-4910-955E-67FA5562DD87}"/>
              </a:ext>
            </a:extLst>
          </p:cNvPr>
          <p:cNvSpPr/>
          <p:nvPr/>
        </p:nvSpPr>
        <p:spPr>
          <a:xfrm>
            <a:off x="1403648" y="4835778"/>
            <a:ext cx="72008" cy="465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9">
            <a:extLst>
              <a:ext uri="{FF2B5EF4-FFF2-40B4-BE49-F238E27FC236}">
                <a16:creationId xmlns:a16="http://schemas.microsoft.com/office/drawing/2014/main" id="{AECBE1BD-376E-491A-96DC-CE15389B8908}"/>
              </a:ext>
            </a:extLst>
          </p:cNvPr>
          <p:cNvGrpSpPr/>
          <p:nvPr/>
        </p:nvGrpSpPr>
        <p:grpSpPr>
          <a:xfrm>
            <a:off x="3131840" y="5534646"/>
            <a:ext cx="2520280" cy="821705"/>
            <a:chOff x="1259632" y="1700808"/>
            <a:chExt cx="2520280" cy="1536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0">
                  <a:extLst>
                    <a:ext uri="{FF2B5EF4-FFF2-40B4-BE49-F238E27FC236}">
                      <a16:creationId xmlns:a16="http://schemas.microsoft.com/office/drawing/2014/main" id="{44A85EA5-3EBE-4D89-9845-EF10CA7F828D}"/>
                    </a:ext>
                  </a:extLst>
                </p:cNvPr>
                <p:cNvSpPr txBox="1"/>
                <p:nvPr/>
              </p:nvSpPr>
              <p:spPr>
                <a:xfrm>
                  <a:off x="1323109" y="1828769"/>
                  <a:ext cx="2117774" cy="13789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zh-CN" alt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zh-CN" altLang="en-US" sz="12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20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sz="1200" dirty="0"/>
                    <a:t>,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2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2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20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al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818D4520-503A-442E-ACC8-B5D0504CF7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109" y="1828769"/>
                  <a:ext cx="2117774" cy="13789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E7ED8B2F-B626-4FC9-AF2D-6BC53DC001B0}"/>
                </a:ext>
              </a:extLst>
            </p:cNvPr>
            <p:cNvSpPr/>
            <p:nvPr/>
          </p:nvSpPr>
          <p:spPr>
            <a:xfrm>
              <a:off x="1259632" y="1700808"/>
              <a:ext cx="2520280" cy="153607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Arrow: Down 3">
            <a:extLst>
              <a:ext uri="{FF2B5EF4-FFF2-40B4-BE49-F238E27FC236}">
                <a16:creationId xmlns:a16="http://schemas.microsoft.com/office/drawing/2014/main" id="{DF3C7402-E628-405C-BC47-60B2688EEBE5}"/>
              </a:ext>
            </a:extLst>
          </p:cNvPr>
          <p:cNvSpPr/>
          <p:nvPr/>
        </p:nvSpPr>
        <p:spPr>
          <a:xfrm>
            <a:off x="3989157" y="4664556"/>
            <a:ext cx="72008" cy="753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28EEDDDD-1D2F-4B6E-BF25-86481B3A2F85}"/>
              </a:ext>
            </a:extLst>
          </p:cNvPr>
          <p:cNvSpPr/>
          <p:nvPr/>
        </p:nvSpPr>
        <p:spPr>
          <a:xfrm rot="20363393">
            <a:off x="7545975" y="4304516"/>
            <a:ext cx="14401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99AF59-4B8B-412F-8800-9FC6F5314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1409947"/>
            <a:ext cx="2133600" cy="422832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AFF724E6-8B91-4022-9736-5C51950D32BF}"/>
              </a:ext>
            </a:extLst>
          </p:cNvPr>
          <p:cNvSpPr/>
          <p:nvPr/>
        </p:nvSpPr>
        <p:spPr>
          <a:xfrm rot="19608653">
            <a:off x="5677040" y="2051999"/>
            <a:ext cx="100811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862226-3F83-4716-B2CD-293649FC2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486" y="2195161"/>
            <a:ext cx="1104900" cy="428625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9F8CD20E-5D1B-49C5-B7BD-CC5134C6B66F}"/>
              </a:ext>
            </a:extLst>
          </p:cNvPr>
          <p:cNvSpPr/>
          <p:nvPr/>
        </p:nvSpPr>
        <p:spPr>
          <a:xfrm>
            <a:off x="5765990" y="2283829"/>
            <a:ext cx="1752704" cy="198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2C5C63-8331-4158-A03F-F14F761CD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7513" y="5088455"/>
            <a:ext cx="1187944" cy="483831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1E2B04D3-FD6D-46ED-BB20-F9571BC5A34E}"/>
              </a:ext>
            </a:extLst>
          </p:cNvPr>
          <p:cNvSpPr/>
          <p:nvPr/>
        </p:nvSpPr>
        <p:spPr>
          <a:xfrm>
            <a:off x="7109281" y="5049918"/>
            <a:ext cx="1386935" cy="5619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9E081FE-4496-42A2-B179-14FDBF28A736}"/>
              </a:ext>
            </a:extLst>
          </p:cNvPr>
          <p:cNvSpPr txBox="1"/>
          <p:nvPr/>
        </p:nvSpPr>
        <p:spPr>
          <a:xfrm>
            <a:off x="4864" y="6494874"/>
            <a:ext cx="3054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AH, et al, PRD 107 (3), 034012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94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Framework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8505BF0-7AAB-4AA4-B1B8-9E4BE886BD47}"/>
              </a:ext>
            </a:extLst>
          </p:cNvPr>
          <p:cNvGrpSpPr/>
          <p:nvPr/>
        </p:nvGrpSpPr>
        <p:grpSpPr>
          <a:xfrm>
            <a:off x="3739151" y="3717032"/>
            <a:ext cx="1443702" cy="576064"/>
            <a:chOff x="1187624" y="2132856"/>
            <a:chExt cx="1443702" cy="5760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C5FCA99-E1DB-41B3-A3A8-D1BD40CA20C0}"/>
                    </a:ext>
                  </a:extLst>
                </p:cNvPr>
                <p:cNvSpPr txBox="1"/>
                <p:nvPr/>
              </p:nvSpPr>
              <p:spPr>
                <a:xfrm>
                  <a:off x="1335182" y="2199288"/>
                  <a:ext cx="1296144" cy="4054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zh-CN" altLang="en-US" sz="18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C5FCA99-E1DB-41B3-A3A8-D1BD40CA20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5182" y="2199288"/>
                  <a:ext cx="1296144" cy="405432"/>
                </a:xfrm>
                <a:prstGeom prst="rect">
                  <a:avLst/>
                </a:prstGeom>
                <a:blipFill>
                  <a:blip r:embed="rId2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6165BCE-1109-4137-8874-DE213213523F}"/>
                </a:ext>
              </a:extLst>
            </p:cNvPr>
            <p:cNvSpPr/>
            <p:nvPr/>
          </p:nvSpPr>
          <p:spPr>
            <a:xfrm>
              <a:off x="1187624" y="2132856"/>
              <a:ext cx="1368152" cy="576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457417C3-975A-4230-A9B1-75ED873E4D0B}"/>
              </a:ext>
            </a:extLst>
          </p:cNvPr>
          <p:cNvGrpSpPr/>
          <p:nvPr/>
        </p:nvGrpSpPr>
        <p:grpSpPr>
          <a:xfrm>
            <a:off x="2699792" y="2141021"/>
            <a:ext cx="3531651" cy="576064"/>
            <a:chOff x="281952" y="3842205"/>
            <a:chExt cx="3531651" cy="576064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041AE245-9BA1-43FE-B88E-962CFFB28938}"/>
                </a:ext>
              </a:extLst>
            </p:cNvPr>
            <p:cNvSpPr txBox="1"/>
            <p:nvPr/>
          </p:nvSpPr>
          <p:spPr>
            <a:xfrm>
              <a:off x="378419" y="3945571"/>
              <a:ext cx="33294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Hydrodynamic: MUSIC (2+1)D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7EF9544-BD23-4C52-99CB-C18FC247C442}"/>
                </a:ext>
              </a:extLst>
            </p:cNvPr>
            <p:cNvSpPr/>
            <p:nvPr/>
          </p:nvSpPr>
          <p:spPr>
            <a:xfrm>
              <a:off x="281952" y="3842205"/>
              <a:ext cx="3531651" cy="576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箭头: 下 29">
            <a:extLst>
              <a:ext uri="{FF2B5EF4-FFF2-40B4-BE49-F238E27FC236}">
                <a16:creationId xmlns:a16="http://schemas.microsoft.com/office/drawing/2014/main" id="{50D51E36-A69E-4B93-B1DB-4657762DFE79}"/>
              </a:ext>
            </a:extLst>
          </p:cNvPr>
          <p:cNvSpPr/>
          <p:nvPr/>
        </p:nvSpPr>
        <p:spPr>
          <a:xfrm>
            <a:off x="4316986" y="2783517"/>
            <a:ext cx="144016" cy="9335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4F236BB-4A0B-430E-9281-7913247B24EF}"/>
                  </a:ext>
                </a:extLst>
              </p:cNvPr>
              <p:cNvSpPr txBox="1"/>
              <p:nvPr/>
            </p:nvSpPr>
            <p:spPr>
              <a:xfrm>
                <a:off x="1259632" y="4775246"/>
                <a:ext cx="74168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Initial hydro start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= 0.4fm/c and shear viscosity parameter η/s = 0.08. </a:t>
                </a: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4F236BB-4A0B-430E-9281-7913247B2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775246"/>
                <a:ext cx="7416824" cy="369332"/>
              </a:xfrm>
              <a:prstGeom prst="rect">
                <a:avLst/>
              </a:prstGeom>
              <a:blipFill>
                <a:blip r:embed="rId3"/>
                <a:stretch>
                  <a:fillRect l="-74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D142A37B-6240-4C34-8573-8F113CB05622}"/>
              </a:ext>
            </a:extLst>
          </p:cNvPr>
          <p:cNvSpPr txBox="1"/>
          <p:nvPr/>
        </p:nvSpPr>
        <p:spPr>
          <a:xfrm>
            <a:off x="1331640" y="997557"/>
            <a:ext cx="6192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bulk evolution is based on the MUSIC (2+1)D code package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CC3300"/>
                </a:solidFill>
              </a:rPr>
              <a:t>Framewor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1052736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a typeface="宋体" pitchFamily="2" charset="-122"/>
              </a:rPr>
              <a:t>Anomalous-Viscous Fluid Dynamics(Previous version)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07704" y="3615214"/>
            <a:ext cx="5618188" cy="3005078"/>
            <a:chOff x="107504" y="1481070"/>
            <a:chExt cx="5618188" cy="30050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4" y="1481070"/>
              <a:ext cx="5618188" cy="3005078"/>
            </a:xfrm>
            <a:prstGeom prst="rect">
              <a:avLst/>
            </a:prstGeom>
          </p:spPr>
        </p:pic>
        <p:sp>
          <p:nvSpPr>
            <p:cNvPr id="20" name="Flowchart: Alternate Process 19"/>
            <p:cNvSpPr/>
            <p:nvPr/>
          </p:nvSpPr>
          <p:spPr>
            <a:xfrm>
              <a:off x="755576" y="1556792"/>
              <a:ext cx="2952328" cy="792088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D032AA4-FB3E-47D9-B980-351546F38971}"/>
              </a:ext>
            </a:extLst>
          </p:cNvPr>
          <p:cNvGrpSpPr/>
          <p:nvPr/>
        </p:nvGrpSpPr>
        <p:grpSpPr>
          <a:xfrm>
            <a:off x="2771800" y="1759830"/>
            <a:ext cx="2520280" cy="1224136"/>
            <a:chOff x="1259632" y="1700808"/>
            <a:chExt cx="2520280" cy="12241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FB2952A-8FB6-4C8A-9AA7-896A0DF82929}"/>
                    </a:ext>
                  </a:extLst>
                </p:cNvPr>
                <p:cNvSpPr txBox="1"/>
                <p:nvPr/>
              </p:nvSpPr>
              <p:spPr>
                <a:xfrm>
                  <a:off x="1403648" y="1772816"/>
                  <a:ext cx="2304256" cy="10132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dirty="0"/>
                    <a:t>,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FB2952A-8FB6-4C8A-9AA7-896A0DF829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3648" y="1772816"/>
                  <a:ext cx="2304256" cy="1013291"/>
                </a:xfrm>
                <a:prstGeom prst="rect">
                  <a:avLst/>
                </a:prstGeom>
                <a:blipFill>
                  <a:blip r:embed="rId3"/>
                  <a:stretch>
                    <a:fillRect t="-17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A0ED8168-E71D-4CED-8113-E7F1C06C9A6F}"/>
                </a:ext>
              </a:extLst>
            </p:cNvPr>
            <p:cNvSpPr/>
            <p:nvPr/>
          </p:nvSpPr>
          <p:spPr>
            <a:xfrm>
              <a:off x="1259632" y="1700808"/>
              <a:ext cx="2520280" cy="122413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65B5B9C-791F-4BCF-9E66-5AF154C41D63}"/>
              </a:ext>
            </a:extLst>
          </p:cNvPr>
          <p:cNvSpPr txBox="1"/>
          <p:nvPr/>
        </p:nvSpPr>
        <p:spPr>
          <a:xfrm>
            <a:off x="107504" y="6511348"/>
            <a:ext cx="6552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Shuzhe</a:t>
            </a:r>
            <a:r>
              <a:rPr lang="en-US" dirty="0"/>
              <a:t> Shi, et al, Annals Phys. 394:50–72, 2018 394:50–72,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30700" y="32575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Framework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528" y="1055739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a typeface="宋体" pitchFamily="2" charset="-122"/>
              </a:rPr>
              <a:t>Anomalous-Viscous Fluid Dynamics(new version), included </a:t>
            </a:r>
            <a:r>
              <a:rPr lang="en-US" sz="2400" dirty="0">
                <a:solidFill>
                  <a:srgbClr val="FF0000"/>
                </a:solidFill>
              </a:rPr>
              <a:t>the stochastic dynamics of gluon field topological fluctuations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E5DE7E2-C673-4B5B-9425-E46831EB3A57}"/>
              </a:ext>
            </a:extLst>
          </p:cNvPr>
          <p:cNvGrpSpPr/>
          <p:nvPr/>
        </p:nvGrpSpPr>
        <p:grpSpPr>
          <a:xfrm>
            <a:off x="1698660" y="3516095"/>
            <a:ext cx="2520280" cy="821705"/>
            <a:chOff x="1259632" y="1700808"/>
            <a:chExt cx="2520280" cy="1536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818D4520-503A-442E-ACC8-B5D0504CF770}"/>
                    </a:ext>
                  </a:extLst>
                </p:cNvPr>
                <p:cNvSpPr txBox="1"/>
                <p:nvPr/>
              </p:nvSpPr>
              <p:spPr>
                <a:xfrm>
                  <a:off x="1323109" y="1828769"/>
                  <a:ext cx="2117774" cy="13789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zh-CN" alt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zh-CN" altLang="en-US" sz="12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20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sz="1200" dirty="0"/>
                    <a:t>,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2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2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20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𝑐𝑠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818D4520-503A-442E-ACC8-B5D0504CF7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109" y="1828769"/>
                  <a:ext cx="2117774" cy="13789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5AE1582-407E-4DBF-BC26-2B95AB6FEA5D}"/>
                </a:ext>
              </a:extLst>
            </p:cNvPr>
            <p:cNvSpPr/>
            <p:nvPr/>
          </p:nvSpPr>
          <p:spPr>
            <a:xfrm>
              <a:off x="1259632" y="1700808"/>
              <a:ext cx="2520280" cy="153607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21D388D-4415-4F01-90B7-130E57CDC753}"/>
              </a:ext>
            </a:extLst>
          </p:cNvPr>
          <p:cNvGrpSpPr/>
          <p:nvPr/>
        </p:nvGrpSpPr>
        <p:grpSpPr>
          <a:xfrm>
            <a:off x="1689855" y="4725144"/>
            <a:ext cx="3024336" cy="994810"/>
            <a:chOff x="1259632" y="1700808"/>
            <a:chExt cx="2520280" cy="22433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6B590B91-9B0F-42C9-93B5-DE255E20BC7D}"/>
                    </a:ext>
                  </a:extLst>
                </p:cNvPr>
                <p:cNvSpPr txBox="1"/>
                <p:nvPr/>
              </p:nvSpPr>
              <p:spPr>
                <a:xfrm>
                  <a:off x="1368296" y="1830963"/>
                  <a:ext cx="2343147" cy="15638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1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zh-CN" altLang="en-US" sz="11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zh-CN" altLang="en-US" sz="1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1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1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altLang="zh-CN" sz="1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1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zh-CN" altLang="en-US" sz="11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zh-CN" altLang="en-US" sz="11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10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sz="1100" dirty="0"/>
                    <a:t>,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1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1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1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1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1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1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1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1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1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1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1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10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CN" sz="11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11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1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1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1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100" b="0" i="1" smtClean="0">
                                    <a:latin typeface="Cambria Math" panose="02040503050406030204" pitchFamily="18" charset="0"/>
                                  </a:rPr>
                                  <m:t>5,</m:t>
                                </m:r>
                                <m:r>
                                  <a:rPr lang="en-US" altLang="zh-CN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sz="11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  <m:sSub>
                              <m:sSubPr>
                                <m:ctrlP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1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5,</m:t>
                                </m:r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1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CN" sz="1100" b="0" i="1" smtClean="0">
                                    <a:latin typeface="Cambria Math" panose="02040503050406030204" pitchFamily="18" charset="0"/>
                                  </a:rPr>
                                  <m:t>𝑐𝑠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6B590B91-9B0F-42C9-93B5-DE255E20BC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8296" y="1830963"/>
                  <a:ext cx="2343147" cy="156381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3941ACBF-D659-4155-B5C9-E0E4E1C63B1A}"/>
                </a:ext>
              </a:extLst>
            </p:cNvPr>
            <p:cNvSpPr/>
            <p:nvPr/>
          </p:nvSpPr>
          <p:spPr>
            <a:xfrm>
              <a:off x="1259632" y="1700808"/>
              <a:ext cx="2520280" cy="224339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A231E0A-5CC4-4633-A895-E60F99B1FB03}"/>
              </a:ext>
            </a:extLst>
          </p:cNvPr>
          <p:cNvGrpSpPr/>
          <p:nvPr/>
        </p:nvGrpSpPr>
        <p:grpSpPr>
          <a:xfrm>
            <a:off x="1682383" y="2312554"/>
            <a:ext cx="2520280" cy="821705"/>
            <a:chOff x="1259632" y="1700808"/>
            <a:chExt cx="2520280" cy="1536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49E38634-5F83-44B0-AE4B-1B1E8ED5BFE2}"/>
                    </a:ext>
                  </a:extLst>
                </p:cNvPr>
                <p:cNvSpPr txBox="1"/>
                <p:nvPr/>
              </p:nvSpPr>
              <p:spPr>
                <a:xfrm>
                  <a:off x="1323109" y="1828769"/>
                  <a:ext cx="2117774" cy="13205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zh-CN" alt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zh-CN" altLang="en-US" sz="12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20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sz="1200" dirty="0"/>
                    <a:t>,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2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2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20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49E38634-5F83-44B0-AE4B-1B1E8ED5BF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109" y="1828769"/>
                  <a:ext cx="2117774" cy="1320548"/>
                </a:xfrm>
                <a:prstGeom prst="rect">
                  <a:avLst/>
                </a:prstGeom>
                <a:blipFill>
                  <a:blip r:embed="rId5"/>
                  <a:stretch>
                    <a:fillRect t="-870" b="-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7582AE54-D78B-4C2B-A430-148934966F76}"/>
                </a:ext>
              </a:extLst>
            </p:cNvPr>
            <p:cNvSpPr/>
            <p:nvPr/>
          </p:nvSpPr>
          <p:spPr>
            <a:xfrm>
              <a:off x="1259632" y="1700808"/>
              <a:ext cx="2520280" cy="153607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E4FF2786-2AD5-46C9-B943-C7A91D214D9A}"/>
              </a:ext>
            </a:extLst>
          </p:cNvPr>
          <p:cNvSpPr txBox="1"/>
          <p:nvPr/>
        </p:nvSpPr>
        <p:spPr>
          <a:xfrm>
            <a:off x="323528" y="2420888"/>
            <a:ext cx="101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Case 1: 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AE2B07A-DEA6-40EC-869B-E7AB176FC4BC}"/>
              </a:ext>
            </a:extLst>
          </p:cNvPr>
          <p:cNvSpPr txBox="1"/>
          <p:nvPr/>
        </p:nvSpPr>
        <p:spPr>
          <a:xfrm>
            <a:off x="245874" y="3696707"/>
            <a:ext cx="101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Case 2: 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6AAC23E-63F1-4038-8A04-5FA34CD0B881}"/>
              </a:ext>
            </a:extLst>
          </p:cNvPr>
          <p:cNvSpPr txBox="1"/>
          <p:nvPr/>
        </p:nvSpPr>
        <p:spPr>
          <a:xfrm>
            <a:off x="263643" y="5037883"/>
            <a:ext cx="101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Case 3: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DEC7C9-193F-4E7B-B5DA-C66C288391EF}"/>
                  </a:ext>
                </a:extLst>
              </p:cNvPr>
              <p:cNvSpPr txBox="1"/>
              <p:nvPr/>
            </p:nvSpPr>
            <p:spPr>
              <a:xfrm>
                <a:off x="1619672" y="5907079"/>
                <a:ext cx="4215526" cy="325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5,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CN" sz="1400" dirty="0"/>
                  <a:t>is  the thermal equilibrium value of axial charge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DEC7C9-193F-4E7B-B5DA-C66C28839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5907079"/>
                <a:ext cx="4215526" cy="325025"/>
              </a:xfrm>
              <a:prstGeom prst="rect">
                <a:avLst/>
              </a:prstGeom>
              <a:blipFill>
                <a:blip r:embed="rId6"/>
                <a:stretch>
                  <a:fillRect t="-3774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E5997B1-2BCC-4092-AF4B-2CD49B293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5980" y="6217698"/>
            <a:ext cx="1662195" cy="410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12">
                <a:extLst>
                  <a:ext uri="{FF2B5EF4-FFF2-40B4-BE49-F238E27FC236}">
                    <a16:creationId xmlns:a16="http://schemas.microsoft.com/office/drawing/2014/main" id="{3148F505-319F-4A0B-99D3-324B1E1582AA}"/>
                  </a:ext>
                </a:extLst>
              </p:cNvPr>
              <p:cNvSpPr txBox="1"/>
              <p:nvPr/>
            </p:nvSpPr>
            <p:spPr>
              <a:xfrm>
                <a:off x="5292080" y="2576443"/>
                <a:ext cx="3345135" cy="427553"/>
              </a:xfrm>
              <a:prstGeom prst="rect">
                <a:avLst/>
              </a:prstGeom>
              <a:noFill/>
              <a:ln>
                <a:solidFill>
                  <a:srgbClr val="00B0F0">
                    <a:alpha val="98000"/>
                  </a:srgb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i="1" dirty="0">
                    <a:latin typeface="Cambria Math" panose="02040503050406030204" pitchFamily="18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=30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TextBox 12">
                <a:extLst>
                  <a:ext uri="{FF2B5EF4-FFF2-40B4-BE49-F238E27FC236}">
                    <a16:creationId xmlns:a16="http://schemas.microsoft.com/office/drawing/2014/main" id="{3148F505-319F-4A0B-99D3-324B1E158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2576443"/>
                <a:ext cx="3345135" cy="427553"/>
              </a:xfrm>
              <a:prstGeom prst="rect">
                <a:avLst/>
              </a:prstGeom>
              <a:blipFill>
                <a:blip r:embed="rId8"/>
                <a:stretch>
                  <a:fillRect l="-1633" t="-5556" b="-6944"/>
                </a:stretch>
              </a:blipFill>
              <a:ln>
                <a:solidFill>
                  <a:srgbClr val="00B0F0">
                    <a:alpha val="9800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101197FA-8C8C-4FCA-927D-598F375029C1}"/>
              </a:ext>
            </a:extLst>
          </p:cNvPr>
          <p:cNvSpPr txBox="1"/>
          <p:nvPr/>
        </p:nvSpPr>
        <p:spPr>
          <a:xfrm>
            <a:off x="3494483" y="6265993"/>
            <a:ext cx="43924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I. </a:t>
            </a:r>
            <a:r>
              <a:rPr lang="en-US" sz="900" dirty="0" err="1"/>
              <a:t>Iatrakis</a:t>
            </a:r>
            <a:r>
              <a:rPr lang="en-US" sz="900" dirty="0"/>
              <a:t>, Shu Lin, and Yi Yin, Phys. Rev. Lett., 114(25):252301, 2015. JHEP, 09:030, 2015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83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13301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Results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1052736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1. Damping effect of total axial charge 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B2143E9-7416-4324-8B9A-05EF38B447A7}"/>
              </a:ext>
            </a:extLst>
          </p:cNvPr>
          <p:cNvGrpSpPr/>
          <p:nvPr/>
        </p:nvGrpSpPr>
        <p:grpSpPr>
          <a:xfrm>
            <a:off x="1835696" y="1769061"/>
            <a:ext cx="4107128" cy="3793706"/>
            <a:chOff x="1835696" y="1769061"/>
            <a:chExt cx="4107128" cy="37937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4FD62E-0131-4358-97F2-AECD4F9A7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35696" y="1769061"/>
              <a:ext cx="4107128" cy="379370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6B26B7-FC06-45CF-AD32-6930466CB698}"/>
                    </a:ext>
                  </a:extLst>
                </p:cNvPr>
                <p:cNvSpPr txBox="1"/>
                <p:nvPr/>
              </p:nvSpPr>
              <p:spPr>
                <a:xfrm>
                  <a:off x="4386881" y="2401143"/>
                  <a:ext cx="122113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altLang="zh-CN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a14:m>
                  <a:r>
                    <a:rPr lang="en-US" altLang="zh-CN" sz="1400" b="1" dirty="0">
                      <a:solidFill>
                        <a:schemeClr val="tx1"/>
                      </a:solidFill>
                    </a:rPr>
                    <a:t> fm </a:t>
                  </a:r>
                  <a:endParaRPr lang="zh-CN" altLang="en-US" sz="1400" b="1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6B26B7-FC06-45CF-AD32-6930466CB6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6881" y="2401143"/>
                  <a:ext cx="1221139" cy="307777"/>
                </a:xfrm>
                <a:prstGeom prst="rect">
                  <a:avLst/>
                </a:prstGeom>
                <a:blipFill>
                  <a:blip r:embed="rId3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7DC4A12-BF4F-4A56-B544-93965C741CE4}"/>
              </a:ext>
            </a:extLst>
          </p:cNvPr>
          <p:cNvGrpSpPr/>
          <p:nvPr/>
        </p:nvGrpSpPr>
        <p:grpSpPr>
          <a:xfrm>
            <a:off x="6278415" y="2096852"/>
            <a:ext cx="2694756" cy="2664296"/>
            <a:chOff x="6156176" y="1412776"/>
            <a:chExt cx="2694756" cy="26642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30A8D61E-6862-4D90-841A-39858C1F1C69}"/>
                    </a:ext>
                  </a:extLst>
                </p:cNvPr>
                <p:cNvSpPr txBox="1"/>
                <p:nvPr/>
              </p:nvSpPr>
              <p:spPr>
                <a:xfrm>
                  <a:off x="6295837" y="2348880"/>
                  <a:ext cx="2555095" cy="14483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zh-CN" alt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12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zh-CN" altLang="en-US" sz="120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200" dirty="0"/>
                    <a:t>0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2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2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i="1" smtClean="0"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2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2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2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5,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5,</m:t>
                                </m:r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al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2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2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5,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5,</m:t>
                                </m:r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𝑐𝑠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30A8D61E-6862-4D90-841A-39858C1F1C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5837" y="2348880"/>
                  <a:ext cx="2555095" cy="144834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2E3B005-1116-40C1-8136-C5FF0B5193BE}"/>
                    </a:ext>
                  </a:extLst>
                </p:cNvPr>
                <p:cNvSpPr txBox="1"/>
                <p:nvPr/>
              </p:nvSpPr>
              <p:spPr>
                <a:xfrm>
                  <a:off x="6196209" y="1530821"/>
                  <a:ext cx="1205880" cy="3190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v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2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20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2E3B005-1116-40C1-8136-C5FF0B5193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6209" y="1530821"/>
                  <a:ext cx="1205880" cy="31906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加号 15">
              <a:extLst>
                <a:ext uri="{FF2B5EF4-FFF2-40B4-BE49-F238E27FC236}">
                  <a16:creationId xmlns:a16="http://schemas.microsoft.com/office/drawing/2014/main" id="{1500870E-300B-494D-851C-0E46BE99D562}"/>
                </a:ext>
              </a:extLst>
            </p:cNvPr>
            <p:cNvSpPr/>
            <p:nvPr/>
          </p:nvSpPr>
          <p:spPr>
            <a:xfrm>
              <a:off x="6528865" y="1916832"/>
              <a:ext cx="360040" cy="36004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76829323-2057-48EB-93EE-D8592310457D}"/>
                </a:ext>
              </a:extLst>
            </p:cNvPr>
            <p:cNvSpPr/>
            <p:nvPr/>
          </p:nvSpPr>
          <p:spPr>
            <a:xfrm>
              <a:off x="6156176" y="1412776"/>
              <a:ext cx="2664296" cy="266429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01AB8F10-0EBA-4CDA-9BC2-FB1B0256817A}"/>
              </a:ext>
            </a:extLst>
          </p:cNvPr>
          <p:cNvSpPr txBox="1"/>
          <p:nvPr/>
        </p:nvSpPr>
        <p:spPr>
          <a:xfrm>
            <a:off x="4864" y="6494874"/>
            <a:ext cx="3054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AH, et al, PRD 107 (3), 034012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Results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1052736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2. CME signal for different damping cases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D6034-534D-43E4-B89E-9BA410DAA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7" y="1526614"/>
            <a:ext cx="4752528" cy="4655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2FE9192-E23E-4971-A3CA-560B62C67550}"/>
                  </a:ext>
                </a:extLst>
              </p:cNvPr>
              <p:cNvSpPr txBox="1"/>
              <p:nvPr/>
            </p:nvSpPr>
            <p:spPr>
              <a:xfrm>
                <a:off x="2467321" y="2876710"/>
                <a:ext cx="122113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altLang="zh-CN" sz="1400" b="1" dirty="0">
                    <a:solidFill>
                      <a:schemeClr val="tx1"/>
                    </a:solidFill>
                  </a:rPr>
                  <a:t> fm </a:t>
                </a:r>
                <a:endParaRPr lang="zh-CN" altLang="en-US" sz="14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2FE9192-E23E-4971-A3CA-560B62C6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321" y="2876710"/>
                <a:ext cx="1221139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EE4BCB8F-3C97-4D5B-BBDD-8DF925F93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840" y="6059167"/>
            <a:ext cx="4521638" cy="616073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FFE23CE7-1EA2-4B85-A299-1EC24DBD4F81}"/>
              </a:ext>
            </a:extLst>
          </p:cNvPr>
          <p:cNvGrpSpPr/>
          <p:nvPr/>
        </p:nvGrpSpPr>
        <p:grpSpPr>
          <a:xfrm>
            <a:off x="5872471" y="2204864"/>
            <a:ext cx="2694756" cy="2664296"/>
            <a:chOff x="6156176" y="1412776"/>
            <a:chExt cx="2694756" cy="26642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C77798D-389B-451D-82FE-8B31AC77100E}"/>
                    </a:ext>
                  </a:extLst>
                </p:cNvPr>
                <p:cNvSpPr txBox="1"/>
                <p:nvPr/>
              </p:nvSpPr>
              <p:spPr>
                <a:xfrm>
                  <a:off x="6295837" y="2348880"/>
                  <a:ext cx="2555095" cy="14483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zh-CN" alt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12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zh-CN" altLang="en-US" sz="120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200" dirty="0"/>
                    <a:t>0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2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2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al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2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2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2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5,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5,</m:t>
                                </m:r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al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2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2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5,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5,</m:t>
                                </m:r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𝑐𝑠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C77798D-389B-451D-82FE-8B31AC7710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5837" y="2348880"/>
                  <a:ext cx="2555095" cy="144834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DC5030E0-5A24-4C43-934A-0705FFAF98D5}"/>
                    </a:ext>
                  </a:extLst>
                </p:cNvPr>
                <p:cNvSpPr txBox="1"/>
                <p:nvPr/>
              </p:nvSpPr>
              <p:spPr>
                <a:xfrm>
                  <a:off x="6196209" y="1530821"/>
                  <a:ext cx="1205880" cy="3190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v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2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20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DC5030E0-5A24-4C43-934A-0705FFAF9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6209" y="1530821"/>
                  <a:ext cx="1205880" cy="319062"/>
                </a:xfrm>
                <a:prstGeom prst="rect">
                  <a:avLst/>
                </a:prstGeom>
                <a:blipFill>
                  <a:blip r:embed="rId9"/>
                  <a:stretch>
                    <a:fillRect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加号 29">
              <a:extLst>
                <a:ext uri="{FF2B5EF4-FFF2-40B4-BE49-F238E27FC236}">
                  <a16:creationId xmlns:a16="http://schemas.microsoft.com/office/drawing/2014/main" id="{EF2EFF23-FBAD-483E-86D5-FF621D6A4F23}"/>
                </a:ext>
              </a:extLst>
            </p:cNvPr>
            <p:cNvSpPr/>
            <p:nvPr/>
          </p:nvSpPr>
          <p:spPr>
            <a:xfrm>
              <a:off x="6528865" y="1916832"/>
              <a:ext cx="360040" cy="36004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44CF5286-60C6-4D96-BC39-F8AF823B26E3}"/>
                </a:ext>
              </a:extLst>
            </p:cNvPr>
            <p:cNvSpPr/>
            <p:nvPr/>
          </p:nvSpPr>
          <p:spPr>
            <a:xfrm>
              <a:off x="6156176" y="1412776"/>
              <a:ext cx="2664296" cy="266429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3372020-0BF7-47D5-9CAE-CDCB179C7C3F}"/>
              </a:ext>
            </a:extLst>
          </p:cNvPr>
          <p:cNvSpPr txBox="1"/>
          <p:nvPr/>
        </p:nvSpPr>
        <p:spPr>
          <a:xfrm>
            <a:off x="4864" y="6494874"/>
            <a:ext cx="3054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AH, et al, PRD 107 (3), 034012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Results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1052736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3.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The ratio of the H correlation is independent of the initial condition of axial charge for the constant initialization case.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04DCE8-4C9C-4490-BB95-B7BA4512B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44824"/>
            <a:ext cx="7202173" cy="3611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8377BC-723A-40B0-A340-8B5722D96E32}"/>
                  </a:ext>
                </a:extLst>
              </p:cNvPr>
              <p:cNvSpPr txBox="1"/>
              <p:nvPr/>
            </p:nvSpPr>
            <p:spPr>
              <a:xfrm>
                <a:off x="1331640" y="5806640"/>
                <a:ext cx="888320" cy="2802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=2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8377BC-723A-40B0-A340-8B5722D96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5806640"/>
                <a:ext cx="888320" cy="280205"/>
              </a:xfrm>
              <a:prstGeom prst="rect">
                <a:avLst/>
              </a:prstGeom>
              <a:blipFill>
                <a:blip r:embed="rId3"/>
                <a:stretch>
                  <a:fillRect l="-4795" r="-2055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CE9045B0-BD02-4188-9B09-A209F8050609}"/>
              </a:ext>
            </a:extLst>
          </p:cNvPr>
          <p:cNvSpPr txBox="1"/>
          <p:nvPr/>
        </p:nvSpPr>
        <p:spPr>
          <a:xfrm>
            <a:off x="4864" y="6494874"/>
            <a:ext cx="3054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AH, et al, PRD 107 (3), 034012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Results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1" y="1052736"/>
            <a:ext cx="8581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4.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The ratio of the H correlation is still independent of the initial condition of axial charge for the random sample initialization case.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8377BC-723A-40B0-A340-8B5722D96E32}"/>
                  </a:ext>
                </a:extLst>
              </p:cNvPr>
              <p:cNvSpPr txBox="1"/>
              <p:nvPr/>
            </p:nvSpPr>
            <p:spPr>
              <a:xfrm>
                <a:off x="1331640" y="5806640"/>
                <a:ext cx="888320" cy="2802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=2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8377BC-723A-40B0-A340-8B5722D96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5806640"/>
                <a:ext cx="888320" cy="280205"/>
              </a:xfrm>
              <a:prstGeom prst="rect">
                <a:avLst/>
              </a:prstGeom>
              <a:blipFill>
                <a:blip r:embed="rId3"/>
                <a:stretch>
                  <a:fillRect l="-4795" r="-2055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ECC90CF5-37F8-4419-B1CD-0995D4FA4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845965"/>
            <a:ext cx="8365903" cy="2880320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81B76F1E-B4A9-4BD8-BAAA-246836023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112895"/>
            <a:ext cx="2736304" cy="54227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74522B1-197A-4257-AA50-F7D64F2818E6}"/>
              </a:ext>
            </a:extLst>
          </p:cNvPr>
          <p:cNvSpPr txBox="1"/>
          <p:nvPr/>
        </p:nvSpPr>
        <p:spPr>
          <a:xfrm>
            <a:off x="4864" y="6494874"/>
            <a:ext cx="3054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AH, et al, PRD 107 (3), 034012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365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灯片编号占位符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4B6082-D3B7-4CCA-A9D5-9F665B2F59DD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179512" y="332656"/>
            <a:ext cx="8459788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de-DE" altLang="en-US" sz="3200" b="1" dirty="0">
                <a:solidFill>
                  <a:srgbClr val="FF0000"/>
                </a:solidFill>
              </a:rPr>
              <a:t>Outline</a:t>
            </a:r>
            <a:endParaRPr lang="zh-CN" altLang="en-US" sz="3200" b="1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2915816" y="1484784"/>
            <a:ext cx="4774812" cy="44012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zh-CN" sz="3200" dirty="0">
                <a:solidFill>
                  <a:srgbClr val="00B050"/>
                </a:solidFill>
                <a:ea typeface="宋体" pitchFamily="2" charset="-122"/>
              </a:rPr>
              <a:t> Introduction</a:t>
            </a:r>
            <a:endParaRPr lang="en-US" altLang="zh-CN" sz="3200" dirty="0">
              <a:solidFill>
                <a:srgbClr val="00B050"/>
              </a:solidFill>
              <a:ea typeface="宋体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dirty="0">
              <a:solidFill>
                <a:srgbClr val="00B050"/>
              </a:solidFill>
              <a:ea typeface="宋体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00B050"/>
                </a:solidFill>
                <a:ea typeface="宋体" pitchFamily="2" charset="-122"/>
              </a:rPr>
              <a:t>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dirty="0">
              <a:solidFill>
                <a:srgbClr val="00B050"/>
              </a:solidFill>
              <a:ea typeface="宋体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00B050"/>
                </a:solidFill>
                <a:ea typeface="宋体" pitchFamily="2" charset="-122"/>
              </a:rPr>
              <a:t>Framework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dirty="0">
              <a:solidFill>
                <a:srgbClr val="00B050"/>
              </a:solidFill>
              <a:ea typeface="宋体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00B050"/>
                </a:solidFill>
                <a:ea typeface="宋体" pitchFamily="2" charset="-122"/>
              </a:rPr>
              <a:t>Numerical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800" dirty="0">
              <a:ea typeface="宋体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B050"/>
                </a:solidFill>
                <a:ea typeface="宋体" pitchFamily="2" charset="-122"/>
              </a:rPr>
              <a:t>Summary</a:t>
            </a:r>
            <a:endParaRPr lang="zh-CN" altLang="en-US" sz="2800" dirty="0">
              <a:solidFill>
                <a:srgbClr val="00B050"/>
              </a:solidFill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Results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179511" y="1052736"/>
                <a:ext cx="85819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5.</a:t>
                </a:r>
                <a:r>
                  <a:rPr lang="en-US" altLang="zh-CN" sz="2400" dirty="0"/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The relation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CN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1" y="1052736"/>
                <a:ext cx="8581927" cy="461665"/>
              </a:xfrm>
              <a:prstGeom prst="rect">
                <a:avLst/>
              </a:prstGeom>
              <a:blipFill>
                <a:blip r:embed="rId2"/>
                <a:stretch>
                  <a:fillRect l="-1065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7">
            <a:extLst>
              <a:ext uri="{FF2B5EF4-FFF2-40B4-BE49-F238E27FC236}">
                <a16:creationId xmlns:a16="http://schemas.microsoft.com/office/drawing/2014/main" id="{16558CF0-C069-4212-A32F-C9849D9C3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6063788"/>
            <a:ext cx="2736304" cy="5422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D28C410-B473-4FE8-80D2-11BD9E371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863570"/>
            <a:ext cx="4248472" cy="40124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C6BC1D6-AAB4-4546-B7FD-142A504F3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6165304"/>
            <a:ext cx="1486029" cy="2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4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13301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Results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936191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6.1 The evolution of the axial charge density in 3D</a:t>
            </a:r>
          </a:p>
        </p:txBody>
      </p:sp>
      <p:pic>
        <p:nvPicPr>
          <p:cNvPr id="7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6D55FCDF-E505-4FF1-9856-4561D4413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6832"/>
            <a:ext cx="3550444" cy="2943225"/>
          </a:xfrm>
          <a:prstGeom prst="rect">
            <a:avLst/>
          </a:prstGeom>
        </p:spPr>
      </p:pic>
      <p:pic>
        <p:nvPicPr>
          <p:cNvPr id="8" name="Picture 7" descr="Chart, surface chart&#10;&#10;Description automatically generated">
            <a:extLst>
              <a:ext uri="{FF2B5EF4-FFF2-40B4-BE49-F238E27FC236}">
                <a16:creationId xmlns:a16="http://schemas.microsoft.com/office/drawing/2014/main" id="{82F80633-71FF-4495-A47A-26B26F607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4824"/>
            <a:ext cx="3266396" cy="2707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D28AE4-97C0-4F89-9314-2BBD18ED31EF}"/>
                  </a:ext>
                </a:extLst>
              </p:cNvPr>
              <p:cNvSpPr txBox="1"/>
              <p:nvPr/>
            </p:nvSpPr>
            <p:spPr>
              <a:xfrm>
                <a:off x="323528" y="4998172"/>
                <a:ext cx="3240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Initialize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with a given ratio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D28AE4-97C0-4F89-9314-2BBD18ED3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998172"/>
                <a:ext cx="3240360" cy="369332"/>
              </a:xfrm>
              <a:prstGeom prst="rect">
                <a:avLst/>
              </a:prstGeom>
              <a:blipFill>
                <a:blip r:embed="rId4"/>
                <a:stretch>
                  <a:fillRect l="-150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BF08F0C-F296-4BA5-9C37-37F3BA190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220" y="5702933"/>
            <a:ext cx="3002295" cy="5949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9F5411-6137-45A2-B481-70E56593A131}"/>
                  </a:ext>
                </a:extLst>
              </p:cNvPr>
              <p:cNvSpPr txBox="1"/>
              <p:nvPr/>
            </p:nvSpPr>
            <p:spPr>
              <a:xfrm>
                <a:off x="5412220" y="4998172"/>
                <a:ext cx="30905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Initialize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with a random sample from the flux tube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9F5411-6137-45A2-B481-70E56593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220" y="4998172"/>
                <a:ext cx="3090582" cy="646331"/>
              </a:xfrm>
              <a:prstGeom prst="rect">
                <a:avLst/>
              </a:prstGeom>
              <a:blipFill>
                <a:blip r:embed="rId6"/>
                <a:stretch>
                  <a:fillRect l="-1775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BB8CA7D1-979D-4CD9-AAC3-6C446CD9F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92" y="5556441"/>
            <a:ext cx="1104900" cy="428625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4C56B87F-A2A7-4282-98C0-B7BC00A950D4}"/>
              </a:ext>
            </a:extLst>
          </p:cNvPr>
          <p:cNvSpPr txBox="1"/>
          <p:nvPr/>
        </p:nvSpPr>
        <p:spPr>
          <a:xfrm>
            <a:off x="1691680" y="1573482"/>
            <a:ext cx="109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Smooth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AA892F9A-016C-4623-8817-347B079B6D8C}"/>
              </a:ext>
            </a:extLst>
          </p:cNvPr>
          <p:cNvSpPr txBox="1"/>
          <p:nvPr/>
        </p:nvSpPr>
        <p:spPr>
          <a:xfrm>
            <a:off x="5412220" y="1437753"/>
            <a:ext cx="2219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One of the events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2D25BD1-FD06-46AA-AC68-2602A6E916A6}"/>
              </a:ext>
            </a:extLst>
          </p:cNvPr>
          <p:cNvGrpSpPr/>
          <p:nvPr/>
        </p:nvGrpSpPr>
        <p:grpSpPr>
          <a:xfrm>
            <a:off x="3635896" y="5651786"/>
            <a:ext cx="1512168" cy="992913"/>
            <a:chOff x="3635896" y="5651786"/>
            <a:chExt cx="1512168" cy="9929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0FBD3BA6-3380-49E7-9F42-5CC2CFB6D95F}"/>
                    </a:ext>
                  </a:extLst>
                </p:cNvPr>
                <p:cNvSpPr txBox="1"/>
                <p:nvPr/>
              </p:nvSpPr>
              <p:spPr>
                <a:xfrm>
                  <a:off x="3707904" y="5770754"/>
                  <a:ext cx="1325795" cy="7681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400">
                                <a:latin typeface="Cambria Math" panose="02040503050406030204" pitchFamily="18" charset="0"/>
                              </a:rPr>
                              <m:t>v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4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altLang="zh-CN" sz="14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4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4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𝑐𝑠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0FBD3BA6-3380-49E7-9F42-5CC2CFB6D9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7904" y="5770754"/>
                  <a:ext cx="1325795" cy="76815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CF79FA75-B8E8-4893-942F-928FC7C9AEB3}"/>
                </a:ext>
              </a:extLst>
            </p:cNvPr>
            <p:cNvSpPr/>
            <p:nvPr/>
          </p:nvSpPr>
          <p:spPr>
            <a:xfrm>
              <a:off x="3635896" y="5651786"/>
              <a:ext cx="1512168" cy="992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70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13301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Results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F08F0C-F296-4BA5-9C37-37F3BA190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6011231"/>
            <a:ext cx="3002295" cy="5949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8CA7D1-979D-4CD9-AAC3-6C446CD9F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883" y="5880100"/>
            <a:ext cx="1104900" cy="428625"/>
          </a:xfrm>
          <a:prstGeom prst="rect">
            <a:avLst/>
          </a:prstGeom>
        </p:spPr>
      </p:pic>
      <p:pic>
        <p:nvPicPr>
          <p:cNvPr id="14" name="Picture 13" descr="Chart, bubble chart&#10;&#10;Description automatically generated">
            <a:extLst>
              <a:ext uri="{FF2B5EF4-FFF2-40B4-BE49-F238E27FC236}">
                <a16:creationId xmlns:a16="http://schemas.microsoft.com/office/drawing/2014/main" id="{50FF1FEB-658E-4A53-ABD6-ADD4E37A2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11920"/>
            <a:ext cx="3024336" cy="3249118"/>
          </a:xfrm>
          <a:prstGeom prst="rect">
            <a:avLst/>
          </a:prstGeom>
        </p:spPr>
      </p:pic>
      <p:pic>
        <p:nvPicPr>
          <p:cNvPr id="15" name="Picture 14" descr="Chart, bubble chart&#10;&#10;Description automatically generated">
            <a:extLst>
              <a:ext uri="{FF2B5EF4-FFF2-40B4-BE49-F238E27FC236}">
                <a16:creationId xmlns:a16="http://schemas.microsoft.com/office/drawing/2014/main" id="{798F9AAF-5FA9-4B46-BAB1-965A1C4DB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524" y="2146698"/>
            <a:ext cx="2863570" cy="3076403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1211F982-1B97-4163-A212-7717FCCB8671}"/>
              </a:ext>
            </a:extLst>
          </p:cNvPr>
          <p:cNvSpPr txBox="1"/>
          <p:nvPr/>
        </p:nvSpPr>
        <p:spPr>
          <a:xfrm>
            <a:off x="1475656" y="150505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Smooth in 2D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A7DDFA79-1798-4C6C-9647-9629E11B92C3}"/>
              </a:ext>
            </a:extLst>
          </p:cNvPr>
          <p:cNvSpPr txBox="1"/>
          <p:nvPr/>
        </p:nvSpPr>
        <p:spPr>
          <a:xfrm>
            <a:off x="5364088" y="1607601"/>
            <a:ext cx="261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One of the events in 2D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33F04D2-37FF-437B-B341-747B00DC58AB}"/>
              </a:ext>
            </a:extLst>
          </p:cNvPr>
          <p:cNvGrpSpPr/>
          <p:nvPr/>
        </p:nvGrpSpPr>
        <p:grpSpPr>
          <a:xfrm>
            <a:off x="3350380" y="5663315"/>
            <a:ext cx="1512168" cy="992913"/>
            <a:chOff x="3635896" y="5651786"/>
            <a:chExt cx="1512168" cy="9929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B68EF07A-271A-42F7-BEDF-E00B522EC147}"/>
                    </a:ext>
                  </a:extLst>
                </p:cNvPr>
                <p:cNvSpPr txBox="1"/>
                <p:nvPr/>
              </p:nvSpPr>
              <p:spPr>
                <a:xfrm>
                  <a:off x="3707904" y="5770754"/>
                  <a:ext cx="1325795" cy="7681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400">
                                <a:latin typeface="Cambria Math" panose="02040503050406030204" pitchFamily="18" charset="0"/>
                              </a:rPr>
                              <m:t>v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4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altLang="zh-CN" sz="1400" dirty="0"/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4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4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𝑐𝑠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B68EF07A-271A-42F7-BEDF-E00B522EC1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7904" y="5770754"/>
                  <a:ext cx="1325795" cy="76815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13C9304B-914B-423C-A235-2B888BA9F33E}"/>
                </a:ext>
              </a:extLst>
            </p:cNvPr>
            <p:cNvSpPr/>
            <p:nvPr/>
          </p:nvSpPr>
          <p:spPr>
            <a:xfrm>
              <a:off x="3635896" y="5651786"/>
              <a:ext cx="1512168" cy="992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F2B0DB31-994E-4112-B7C2-75524F8597B7}"/>
                  </a:ext>
                </a:extLst>
              </p:cNvPr>
              <p:cNvSpPr txBox="1"/>
              <p:nvPr/>
            </p:nvSpPr>
            <p:spPr>
              <a:xfrm>
                <a:off x="315153" y="5274192"/>
                <a:ext cx="3240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Initialize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with a given ratio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F2B0DB31-994E-4112-B7C2-75524F859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3" y="5274192"/>
                <a:ext cx="3240360" cy="369332"/>
              </a:xfrm>
              <a:prstGeom prst="rect">
                <a:avLst/>
              </a:prstGeom>
              <a:blipFill>
                <a:blip r:embed="rId7"/>
                <a:stretch>
                  <a:fillRect l="-169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D5C363F8-5C88-4D17-9D47-FE16B85FCA96}"/>
                  </a:ext>
                </a:extLst>
              </p:cNvPr>
              <p:cNvSpPr txBox="1"/>
              <p:nvPr/>
            </p:nvSpPr>
            <p:spPr>
              <a:xfrm>
                <a:off x="5247935" y="5223101"/>
                <a:ext cx="35809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Initialize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with a random sample from the flux tube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D5C363F8-5C88-4D17-9D47-FE16B85FC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935" y="5223101"/>
                <a:ext cx="3580911" cy="646331"/>
              </a:xfrm>
              <a:prstGeom prst="rect">
                <a:avLst/>
              </a:prstGeom>
              <a:blipFill>
                <a:blip r:embed="rId8"/>
                <a:stretch>
                  <a:fillRect l="-1533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 22">
            <a:extLst>
              <a:ext uri="{FF2B5EF4-FFF2-40B4-BE49-F238E27FC236}">
                <a16:creationId xmlns:a16="http://schemas.microsoft.com/office/drawing/2014/main" id="{CAB84CEC-D287-4EEF-B637-5DA8B5EC925A}"/>
              </a:ext>
            </a:extLst>
          </p:cNvPr>
          <p:cNvSpPr/>
          <p:nvPr/>
        </p:nvSpPr>
        <p:spPr>
          <a:xfrm>
            <a:off x="179512" y="936191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6.2 The evolution of the axial charge density in 2D</a:t>
            </a:r>
          </a:p>
        </p:txBody>
      </p:sp>
    </p:spTree>
    <p:extLst>
      <p:ext uri="{BB962C8B-B14F-4D97-AF65-F5344CB8AC3E}">
        <p14:creationId xmlns:p14="http://schemas.microsoft.com/office/powerpoint/2010/main" val="1392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Results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105273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7.1 Counting Topological Winding number of gluon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6EB60-3405-4828-8E6B-4AA2BE851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18" y="1882866"/>
            <a:ext cx="4933925" cy="46639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A9CEA1-31A8-4D5F-BC78-CDA942CD2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844" y="1778475"/>
            <a:ext cx="3002295" cy="59498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ABC7E37-6A7B-459E-AAF9-E8B699D66A4B}"/>
              </a:ext>
            </a:extLst>
          </p:cNvPr>
          <p:cNvSpPr txBox="1"/>
          <p:nvPr/>
        </p:nvSpPr>
        <p:spPr>
          <a:xfrm>
            <a:off x="4864" y="6494874"/>
            <a:ext cx="3054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AH, et al, PRD 107 (3), 034012</a:t>
            </a:r>
            <a:endParaRPr 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5641B95-996C-4393-BE2D-501F926FF84B}"/>
                  </a:ext>
                </a:extLst>
              </p:cNvPr>
              <p:cNvSpPr txBox="1"/>
              <p:nvPr/>
            </p:nvSpPr>
            <p:spPr>
              <a:xfrm>
                <a:off x="5378170" y="4562699"/>
                <a:ext cx="2217654" cy="46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≡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ad>
                          <m:radPr>
                            <m:degHide m:val="on"/>
                            <m:ctrlPr>
                              <a:rPr lang="en-US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Sup>
                              <m:sSubSupPr>
                                <m:ctrlP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  <m:sup>
                                <m:r>
                                  <a:rPr lang="en-US" altLang="zh-CN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</m:e>
                        </m:rad>
                      </m:e>
                      <m:sub>
                        <m:r>
                          <a:rPr lang="en-US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𝑒𝑣𝑒𝑛𝑡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5641B95-996C-4393-BE2D-501F926FF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170" y="4562699"/>
                <a:ext cx="2217654" cy="465320"/>
              </a:xfrm>
              <a:prstGeom prst="rect">
                <a:avLst/>
              </a:prstGeom>
              <a:blipFill>
                <a:blip r:embed="rId4"/>
                <a:stretch>
                  <a:fillRect l="-549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6414976-7FB1-4FAA-AED2-B603E2471F97}"/>
                  </a:ext>
                </a:extLst>
              </p:cNvPr>
              <p:cNvSpPr txBox="1"/>
              <p:nvPr/>
            </p:nvSpPr>
            <p:spPr>
              <a:xfrm>
                <a:off x="5528142" y="3385076"/>
                <a:ext cx="1947713" cy="255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40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∫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𝑑𝑤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600" dirty="0"/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6414976-7FB1-4FAA-AED2-B603E2471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142" y="3385076"/>
                <a:ext cx="1947713" cy="255583"/>
              </a:xfrm>
              <a:prstGeom prst="rect">
                <a:avLst/>
              </a:prstGeom>
              <a:blipFill>
                <a:blip r:embed="rId5"/>
                <a:stretch>
                  <a:fillRect l="-3135" t="-19048" r="-5329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E139BD1-02EA-488C-A341-59C3DD2DC24F}"/>
                  </a:ext>
                </a:extLst>
              </p:cNvPr>
              <p:cNvSpPr txBox="1"/>
              <p:nvPr/>
            </p:nvSpPr>
            <p:spPr>
              <a:xfrm>
                <a:off x="5364088" y="3763053"/>
                <a:ext cx="1321394" cy="344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E139BD1-02EA-488C-A341-59C3DD2DC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3763053"/>
                <a:ext cx="1321394" cy="344646"/>
              </a:xfrm>
              <a:prstGeom prst="rect">
                <a:avLst/>
              </a:prstGeom>
              <a:blipFill>
                <a:blip r:embed="rId6"/>
                <a:stretch>
                  <a:fillRect t="-3509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C3DDA9F6-9858-48E7-A77D-CEA868F067FF}"/>
              </a:ext>
            </a:extLst>
          </p:cNvPr>
          <p:cNvGrpSpPr/>
          <p:nvPr/>
        </p:nvGrpSpPr>
        <p:grpSpPr>
          <a:xfrm>
            <a:off x="5358644" y="2636912"/>
            <a:ext cx="2968407" cy="1584176"/>
            <a:chOff x="5358644" y="2636912"/>
            <a:chExt cx="2968407" cy="158417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4507113E-2D25-4026-8A66-555E95B29339}"/>
                    </a:ext>
                  </a:extLst>
                </p:cNvPr>
                <p:cNvSpPr txBox="1"/>
                <p:nvPr/>
              </p:nvSpPr>
              <p:spPr>
                <a:xfrm>
                  <a:off x="5495314" y="2732154"/>
                  <a:ext cx="2831737" cy="440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𝑐𝑜𝑙𝑙</m:t>
                                </m:r>
                              </m:sub>
                            </m:sSub>
                          </m:sup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5,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4507113E-2D25-4026-8A66-555E95B293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5314" y="2732154"/>
                  <a:ext cx="2831737" cy="440955"/>
                </a:xfrm>
                <a:prstGeom prst="rect">
                  <a:avLst/>
                </a:prstGeom>
                <a:blipFill>
                  <a:blip r:embed="rId7"/>
                  <a:stretch>
                    <a:fillRect l="-430" t="-171233" r="-1720" b="-2575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58F5DB1-E65B-488C-A04F-BD0494D651B1}"/>
                </a:ext>
              </a:extLst>
            </p:cNvPr>
            <p:cNvSpPr/>
            <p:nvPr/>
          </p:nvSpPr>
          <p:spPr>
            <a:xfrm>
              <a:off x="5364088" y="2636912"/>
              <a:ext cx="2952328" cy="15841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B882537-FEBB-4B07-8884-BEFD115CFC20}"/>
                    </a:ext>
                  </a:extLst>
                </p:cNvPr>
                <p:cNvSpPr txBox="1"/>
                <p:nvPr/>
              </p:nvSpPr>
              <p:spPr>
                <a:xfrm>
                  <a:off x="5522698" y="3385076"/>
                  <a:ext cx="1947713" cy="255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𝑑𝑤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a14:m>
                  <a:r>
                    <a:rPr lang="en-US" sz="1600" dirty="0"/>
                    <a:t>)</a:t>
                  </a:r>
                  <a:endParaRPr lang="en-US" dirty="0"/>
                </a:p>
              </p:txBody>
            </p:sp>
          </mc:Choice>
          <mc:Fallback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B882537-FEBB-4B07-8884-BEFD115CFC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2698" y="3385076"/>
                  <a:ext cx="1947713" cy="255583"/>
                </a:xfrm>
                <a:prstGeom prst="rect">
                  <a:avLst/>
                </a:prstGeom>
                <a:blipFill>
                  <a:blip r:embed="rId8"/>
                  <a:stretch>
                    <a:fillRect l="-3135" t="-19048" r="-5329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B57E3D46-411C-4ABC-B213-304DC721F0FD}"/>
                    </a:ext>
                  </a:extLst>
                </p:cNvPr>
                <p:cNvSpPr txBox="1"/>
                <p:nvPr/>
              </p:nvSpPr>
              <p:spPr>
                <a:xfrm>
                  <a:off x="5358644" y="3763053"/>
                  <a:ext cx="1321394" cy="3446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B57E3D46-411C-4ABC-B213-304DC721F0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8644" y="3763053"/>
                  <a:ext cx="1321394" cy="344646"/>
                </a:xfrm>
                <a:prstGeom prst="rect">
                  <a:avLst/>
                </a:prstGeom>
                <a:blipFill>
                  <a:blip r:embed="rId9"/>
                  <a:stretch>
                    <a:fillRect t="-3509" b="-87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892AE3A7-5966-478B-8D56-A746512443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9484" y="5533919"/>
            <a:ext cx="2171888" cy="236240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95F12FD-4A89-401C-8885-DAC86C4AA466}"/>
              </a:ext>
            </a:extLst>
          </p:cNvPr>
          <p:cNvCxnSpPr/>
          <p:nvPr/>
        </p:nvCxnSpPr>
        <p:spPr>
          <a:xfrm>
            <a:off x="3793368" y="3613505"/>
            <a:ext cx="1627282" cy="1960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45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Results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105273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7.1 Counting Topological Winding number of gluon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6EB60-3405-4828-8E6B-4AA2BE851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3161546" cy="298857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ABC7E37-6A7B-459E-AAF9-E8B699D66A4B}"/>
              </a:ext>
            </a:extLst>
          </p:cNvPr>
          <p:cNvSpPr txBox="1"/>
          <p:nvPr/>
        </p:nvSpPr>
        <p:spPr>
          <a:xfrm>
            <a:off x="4864" y="6494874"/>
            <a:ext cx="3054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AH, et al, PRD 107 (3), 034012</a:t>
            </a:r>
            <a:endParaRPr lang="en-US" sz="1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92AE3A7-5966-478B-8D56-A74651244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5294539"/>
            <a:ext cx="2171888" cy="236240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95F12FD-4A89-401C-8885-DAC86C4AA466}"/>
              </a:ext>
            </a:extLst>
          </p:cNvPr>
          <p:cNvCxnSpPr>
            <a:cxnSpLocks/>
          </p:cNvCxnSpPr>
          <p:nvPr/>
        </p:nvCxnSpPr>
        <p:spPr>
          <a:xfrm>
            <a:off x="1282021" y="3793668"/>
            <a:ext cx="500653" cy="1477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9F866A88-2A82-4113-A38F-E9A3D51A2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059" y="1807928"/>
            <a:ext cx="5623430" cy="2973043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7384B0F7-301F-41BF-B5CA-DAE8EBA71F0C}"/>
              </a:ext>
            </a:extLst>
          </p:cNvPr>
          <p:cNvSpPr/>
          <p:nvPr/>
        </p:nvSpPr>
        <p:spPr>
          <a:xfrm>
            <a:off x="7668344" y="3645024"/>
            <a:ext cx="1080120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39F4E68-EB5D-4060-8582-102958AF0672}"/>
              </a:ext>
            </a:extLst>
          </p:cNvPr>
          <p:cNvSpPr txBox="1"/>
          <p:nvPr/>
        </p:nvSpPr>
        <p:spPr>
          <a:xfrm>
            <a:off x="5004048" y="473628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Dmitri’s talk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D07F28EA-DEA9-4420-90E3-074C6C499E80}"/>
              </a:ext>
            </a:extLst>
          </p:cNvPr>
          <p:cNvCxnSpPr/>
          <p:nvPr/>
        </p:nvCxnSpPr>
        <p:spPr>
          <a:xfrm>
            <a:off x="827584" y="3212976"/>
            <a:ext cx="2304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C8E0D53-B0CC-4011-AD36-B57D4ACBF090}"/>
              </a:ext>
            </a:extLst>
          </p:cNvPr>
          <p:cNvCxnSpPr/>
          <p:nvPr/>
        </p:nvCxnSpPr>
        <p:spPr>
          <a:xfrm>
            <a:off x="2051720" y="3212976"/>
            <a:ext cx="0" cy="936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8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Results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105273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6.2 Counting Topological Winding number of </a:t>
            </a:r>
            <a:r>
              <a:rPr lang="en-US" altLang="zh-CN" sz="2400" dirty="0" err="1">
                <a:solidFill>
                  <a:srgbClr val="FF0000"/>
                </a:solidFill>
              </a:rPr>
              <a:t>gluone</a:t>
            </a:r>
            <a:r>
              <a:rPr lang="en-US" altLang="zh-CN" sz="2400" dirty="0">
                <a:solidFill>
                  <a:srgbClr val="FF0000"/>
                </a:solidFill>
              </a:rPr>
              <a:t> Fields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38AF0-3FEC-4449-860F-5736F3139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8840"/>
            <a:ext cx="6804248" cy="329968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EF9BE17-F15E-446A-B043-CCF0F8D28062}"/>
              </a:ext>
            </a:extLst>
          </p:cNvPr>
          <p:cNvSpPr txBox="1"/>
          <p:nvPr/>
        </p:nvSpPr>
        <p:spPr>
          <a:xfrm>
            <a:off x="4864" y="6494874"/>
            <a:ext cx="3054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AH, et al, PRD 107 (3), 034012</a:t>
            </a:r>
            <a:endParaRPr lang="en-US" sz="16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6651369-14F9-4A02-AD6B-91FEEED48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805" y="5762535"/>
            <a:ext cx="2307710" cy="25832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F8605F4-A823-4FD9-AAE6-B40DFA2BD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5759138"/>
            <a:ext cx="2361978" cy="265590"/>
          </a:xfrm>
          <a:prstGeom prst="rect">
            <a:avLst/>
          </a:prstGeom>
        </p:spPr>
      </p:pic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E352BF32-6606-4432-982C-822E1DAB7AAB}"/>
              </a:ext>
            </a:extLst>
          </p:cNvPr>
          <p:cNvCxnSpPr>
            <a:cxnSpLocks/>
          </p:cNvCxnSpPr>
          <p:nvPr/>
        </p:nvCxnSpPr>
        <p:spPr>
          <a:xfrm>
            <a:off x="2879812" y="3861048"/>
            <a:ext cx="540060" cy="1872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1EE4B03-65FA-4CD8-B8EA-02CEEC619146}"/>
              </a:ext>
            </a:extLst>
          </p:cNvPr>
          <p:cNvCxnSpPr/>
          <p:nvPr/>
        </p:nvCxnSpPr>
        <p:spPr>
          <a:xfrm>
            <a:off x="6199323" y="3717032"/>
            <a:ext cx="388901" cy="2016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4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13300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Results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79512" y="1052736"/>
                <a:ext cx="864096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7. Winding number versus the charged hadron multiplicity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𝑐h</m:t>
                        </m:r>
                      </m:sub>
                    </m:sSub>
                  </m:oMath>
                </a14:m>
                <a:endParaRPr lang="en-US" altLang="zh-CN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052736"/>
                <a:ext cx="8640960" cy="461665"/>
              </a:xfrm>
              <a:prstGeom prst="rect">
                <a:avLst/>
              </a:prstGeom>
              <a:blipFill>
                <a:blip r:embed="rId2"/>
                <a:stretch>
                  <a:fillRect l="-1058" t="-9333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2E6307C-8B37-4669-8FD8-BB046F7B9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92" y="1587269"/>
            <a:ext cx="4333808" cy="41738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A361F0-0F6C-4A3F-AFD8-3C78B79A3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200732"/>
            <a:ext cx="4149293" cy="80219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EEC1704-0C0A-443A-A1D9-C60B5FFE8901}"/>
              </a:ext>
            </a:extLst>
          </p:cNvPr>
          <p:cNvSpPr txBox="1"/>
          <p:nvPr/>
        </p:nvSpPr>
        <p:spPr>
          <a:xfrm>
            <a:off x="4716016" y="4365104"/>
            <a:ext cx="4320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It would be exciting to test this novel finding with future experimental analyses.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FF59D77-884E-4466-8B3A-DF94A102C927}"/>
              </a:ext>
            </a:extLst>
          </p:cNvPr>
          <p:cNvSpPr txBox="1"/>
          <p:nvPr/>
        </p:nvSpPr>
        <p:spPr>
          <a:xfrm>
            <a:off x="4864" y="6494874"/>
            <a:ext cx="3054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AH, et al, PRD 107 (3), 034012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55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Summary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4">
                <a:extLst>
                  <a:ext uri="{FF2B5EF4-FFF2-40B4-BE49-F238E27FC236}">
                    <a16:creationId xmlns:a16="http://schemas.microsoft.com/office/drawing/2014/main" id="{04B8AE3D-54F1-43C7-B7AA-1BE64371EE5C}"/>
                  </a:ext>
                </a:extLst>
              </p:cNvPr>
              <p:cNvSpPr/>
              <p:nvPr/>
            </p:nvSpPr>
            <p:spPr>
              <a:xfrm>
                <a:off x="1115616" y="1412776"/>
                <a:ext cx="6984776" cy="4893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0000"/>
                    </a:solidFill>
                  </a:rPr>
                  <a:t>1. Included the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stochastic dynamics of gluon field topological fluctuations</a:t>
                </a:r>
                <a:r>
                  <a:rPr lang="en-US" altLang="zh-CN" sz="2400" b="1" dirty="0">
                    <a:solidFill>
                      <a:srgbClr val="FF0000"/>
                    </a:solidFill>
                  </a:rPr>
                  <a:t> in AVFD.</a:t>
                </a:r>
              </a:p>
              <a:p>
                <a:endParaRPr lang="en-US" altLang="zh-CN" sz="2400" b="1" dirty="0">
                  <a:solidFill>
                    <a:srgbClr val="FF0000"/>
                  </a:solidFill>
                </a:endParaRPr>
              </a:p>
              <a:p>
                <a:r>
                  <a:rPr lang="en-US" altLang="zh-CN" sz="2400" b="1" dirty="0">
                    <a:solidFill>
                      <a:srgbClr val="FF0000"/>
                    </a:solidFill>
                  </a:rPr>
                  <a:t>2. Get the winding number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𝟏𝟏𝟗</m:t>
                    </m:r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</a:rPr>
                  <a:t>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</a:rPr>
                  <a:t>.</a:t>
                </a:r>
              </a:p>
              <a:p>
                <a:endParaRPr lang="en-US" altLang="zh-CN" sz="2400" b="1" dirty="0">
                  <a:solidFill>
                    <a:srgbClr val="FF0000"/>
                  </a:solidFill>
                </a:endParaRPr>
              </a:p>
              <a:p>
                <a:r>
                  <a:rPr lang="en-US" altLang="zh-CN" sz="2400" b="1" dirty="0">
                    <a:solidFill>
                      <a:srgbClr val="FF0000"/>
                    </a:solidFill>
                  </a:rPr>
                  <a:t>3. Get a relation between the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initial topological fluctuations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altLang="zh-CN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</a:rPr>
                  <a:t> and the charged hadron multiplicity</a:t>
                </a:r>
                <a:r>
                  <a:rPr lang="en-US" altLang="zh-CN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</a:rPr>
                  <a:t> like as </a:t>
                </a:r>
              </a:p>
              <a:p>
                <a:endParaRPr lang="en-US" altLang="zh-CN" sz="2400" b="1" dirty="0">
                  <a:solidFill>
                    <a:srgbClr val="FF0000"/>
                  </a:solidFill>
                </a:endParaRPr>
              </a:p>
              <a:p>
                <a:endParaRPr lang="en-US" altLang="zh-CN" sz="2400" b="1" dirty="0">
                  <a:solidFill>
                    <a:srgbClr val="FF0000"/>
                  </a:solidFill>
                </a:endParaRPr>
              </a:p>
              <a:p>
                <a:endParaRPr lang="en-US" altLang="zh-CN" sz="2400" b="1" dirty="0">
                  <a:solidFill>
                    <a:srgbClr val="FF0000"/>
                  </a:solidFill>
                </a:endParaRPr>
              </a:p>
              <a:p>
                <a:endParaRPr lang="en-US" altLang="zh-CN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矩形 4">
                <a:extLst>
                  <a:ext uri="{FF2B5EF4-FFF2-40B4-BE49-F238E27FC236}">
                    <a16:creationId xmlns:a16="http://schemas.microsoft.com/office/drawing/2014/main" id="{04B8AE3D-54F1-43C7-B7AA-1BE64371E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412776"/>
                <a:ext cx="6984776" cy="4893647"/>
              </a:xfrm>
              <a:prstGeom prst="rect">
                <a:avLst/>
              </a:prstGeom>
              <a:blipFill>
                <a:blip r:embed="rId2"/>
                <a:stretch>
                  <a:fillRect l="-1309" t="-9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4">
            <a:extLst>
              <a:ext uri="{FF2B5EF4-FFF2-40B4-BE49-F238E27FC236}">
                <a16:creationId xmlns:a16="http://schemas.microsoft.com/office/drawing/2014/main" id="{22C19395-0774-4A94-9D1A-A0C21C20B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966" y="5013176"/>
            <a:ext cx="3549955" cy="6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DC0779-A0DC-4745-BA25-1E8BCB1BDA3A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259632" y="2507035"/>
            <a:ext cx="6786563" cy="1570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9600" dirty="0">
                <a:solidFill>
                  <a:srgbClr val="FF0000"/>
                </a:solidFill>
                <a:latin typeface="Yu Mincho Demibold" pitchFamily="18" charset="-128"/>
                <a:ea typeface="Yu Mincho Demibold" pitchFamily="18" charset="-128"/>
              </a:rPr>
              <a:t>Thank You</a:t>
            </a:r>
            <a:r>
              <a:rPr lang="zh-CN" altLang="en-US" sz="9600" dirty="0">
                <a:solidFill>
                  <a:srgbClr val="FF0000"/>
                </a:solidFill>
                <a:latin typeface="Yu Mincho Demibold" pitchFamily="18" charset="-128"/>
                <a:ea typeface="Yu Mincho Demibold" pitchFamily="18" charset="-128"/>
              </a:rPr>
              <a:t>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07504" y="948282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The flow chart of AVFD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9828D36-9EF7-40F7-A397-D4968764A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307" y="1376656"/>
            <a:ext cx="6606480" cy="3798892"/>
          </a:xfrm>
          <a:prstGeom prst="rect">
            <a:avLst/>
          </a:prstGeom>
        </p:spPr>
      </p:pic>
      <p:grpSp>
        <p:nvGrpSpPr>
          <p:cNvPr id="7" name="组合 17">
            <a:extLst>
              <a:ext uri="{FF2B5EF4-FFF2-40B4-BE49-F238E27FC236}">
                <a16:creationId xmlns:a16="http://schemas.microsoft.com/office/drawing/2014/main" id="{31449524-750E-4067-81C5-30E17DD41A44}"/>
              </a:ext>
            </a:extLst>
          </p:cNvPr>
          <p:cNvGrpSpPr/>
          <p:nvPr/>
        </p:nvGrpSpPr>
        <p:grpSpPr>
          <a:xfrm>
            <a:off x="611560" y="5409013"/>
            <a:ext cx="1443702" cy="576064"/>
            <a:chOff x="1187624" y="2132856"/>
            <a:chExt cx="1443702" cy="5760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15">
                  <a:extLst>
                    <a:ext uri="{FF2B5EF4-FFF2-40B4-BE49-F238E27FC236}">
                      <a16:creationId xmlns:a16="http://schemas.microsoft.com/office/drawing/2014/main" id="{0C6BEBF6-47FA-4BA9-BBA9-5638A05AF624}"/>
                    </a:ext>
                  </a:extLst>
                </p:cNvPr>
                <p:cNvSpPr txBox="1"/>
                <p:nvPr/>
              </p:nvSpPr>
              <p:spPr>
                <a:xfrm>
                  <a:off x="1335182" y="2199288"/>
                  <a:ext cx="1296144" cy="4054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zh-CN" altLang="en-US" sz="18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C5FCA99-E1DB-41B3-A3A8-D1BD40CA20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5182" y="2199288"/>
                  <a:ext cx="1296144" cy="405432"/>
                </a:xfrm>
                <a:prstGeom prst="rect">
                  <a:avLst/>
                </a:prstGeom>
                <a:blipFill>
                  <a:blip r:embed="rId3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矩形 16">
              <a:extLst>
                <a:ext uri="{FF2B5EF4-FFF2-40B4-BE49-F238E27FC236}">
                  <a16:creationId xmlns:a16="http://schemas.microsoft.com/office/drawing/2014/main" id="{3F41D67A-6463-4509-82BB-B55E3D3F7391}"/>
                </a:ext>
              </a:extLst>
            </p:cNvPr>
            <p:cNvSpPr/>
            <p:nvPr/>
          </p:nvSpPr>
          <p:spPr>
            <a:xfrm>
              <a:off x="1187624" y="2132856"/>
              <a:ext cx="1368152" cy="576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id="{85EEA95E-1408-4910-955E-67FA5562DD87}"/>
              </a:ext>
            </a:extLst>
          </p:cNvPr>
          <p:cNvSpPr/>
          <p:nvPr/>
        </p:nvSpPr>
        <p:spPr>
          <a:xfrm>
            <a:off x="1403648" y="4835778"/>
            <a:ext cx="72008" cy="465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9">
            <a:extLst>
              <a:ext uri="{FF2B5EF4-FFF2-40B4-BE49-F238E27FC236}">
                <a16:creationId xmlns:a16="http://schemas.microsoft.com/office/drawing/2014/main" id="{AECBE1BD-376E-491A-96DC-CE15389B8908}"/>
              </a:ext>
            </a:extLst>
          </p:cNvPr>
          <p:cNvGrpSpPr/>
          <p:nvPr/>
        </p:nvGrpSpPr>
        <p:grpSpPr>
          <a:xfrm>
            <a:off x="3131840" y="5640738"/>
            <a:ext cx="2520280" cy="821705"/>
            <a:chOff x="1259632" y="1700808"/>
            <a:chExt cx="2520280" cy="153607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文本框 10">
                  <a:extLst>
                    <a:ext uri="{FF2B5EF4-FFF2-40B4-BE49-F238E27FC236}">
                      <a16:creationId xmlns:a16="http://schemas.microsoft.com/office/drawing/2014/main" id="{44A85EA5-3EBE-4D89-9845-EF10CA7F828D}"/>
                    </a:ext>
                  </a:extLst>
                </p:cNvPr>
                <p:cNvSpPr txBox="1"/>
                <p:nvPr/>
              </p:nvSpPr>
              <p:spPr>
                <a:xfrm>
                  <a:off x="1323109" y="1828769"/>
                  <a:ext cx="2117774" cy="13789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zh-CN" alt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zh-CN" altLang="en-US" sz="12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20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sz="1200" dirty="0"/>
                    <a:t>,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2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2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20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𝑐𝑠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12" name="文本框 10">
                  <a:extLst>
                    <a:ext uri="{FF2B5EF4-FFF2-40B4-BE49-F238E27FC236}">
                      <a16:creationId xmlns:a16="http://schemas.microsoft.com/office/drawing/2014/main" id="{44A85EA5-3EBE-4D89-9845-EF10CA7F82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109" y="1828769"/>
                  <a:ext cx="2117774" cy="13789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E7ED8B2F-B626-4FC9-AF2D-6BC53DC001B0}"/>
                </a:ext>
              </a:extLst>
            </p:cNvPr>
            <p:cNvSpPr/>
            <p:nvPr/>
          </p:nvSpPr>
          <p:spPr>
            <a:xfrm>
              <a:off x="1259632" y="1700808"/>
              <a:ext cx="2520280" cy="153607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Arrow: Down 3">
            <a:extLst>
              <a:ext uri="{FF2B5EF4-FFF2-40B4-BE49-F238E27FC236}">
                <a16:creationId xmlns:a16="http://schemas.microsoft.com/office/drawing/2014/main" id="{DF3C7402-E628-405C-BC47-60B2688EEBE5}"/>
              </a:ext>
            </a:extLst>
          </p:cNvPr>
          <p:cNvSpPr/>
          <p:nvPr/>
        </p:nvSpPr>
        <p:spPr>
          <a:xfrm>
            <a:off x="3995936" y="4835778"/>
            <a:ext cx="72008" cy="753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C057D6-10D8-407C-9987-40E4A67FC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012" y="5026900"/>
            <a:ext cx="1187943" cy="659243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28EEDDDD-1D2F-4B6E-BF25-86481B3A2F85}"/>
              </a:ext>
            </a:extLst>
          </p:cNvPr>
          <p:cNvSpPr/>
          <p:nvPr/>
        </p:nvSpPr>
        <p:spPr>
          <a:xfrm rot="20363393">
            <a:off x="7545975" y="4304516"/>
            <a:ext cx="14401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99AF59-4B8B-412F-8800-9FC6F5314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1409947"/>
            <a:ext cx="2133600" cy="422832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AFF724E6-8B91-4022-9736-5C51950D32BF}"/>
              </a:ext>
            </a:extLst>
          </p:cNvPr>
          <p:cNvSpPr/>
          <p:nvPr/>
        </p:nvSpPr>
        <p:spPr>
          <a:xfrm rot="19608653">
            <a:off x="5677040" y="2051999"/>
            <a:ext cx="100811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862226-3F83-4716-B2CD-293649FC2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8486" y="2195161"/>
            <a:ext cx="1104900" cy="428625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9F8CD20E-5D1B-49C5-B7BD-CC5134C6B66F}"/>
              </a:ext>
            </a:extLst>
          </p:cNvPr>
          <p:cNvSpPr/>
          <p:nvPr/>
        </p:nvSpPr>
        <p:spPr>
          <a:xfrm>
            <a:off x="5765990" y="2283829"/>
            <a:ext cx="1752704" cy="198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2C5C63-8331-4158-A03F-F14F761CD6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6277" y="5918161"/>
            <a:ext cx="1187944" cy="48383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CCE8ADC-5D0F-4695-A3E6-EB9F39B0B901}"/>
              </a:ext>
            </a:extLst>
          </p:cNvPr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Supplement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Introduction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4213" y="1095126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Chiral Magnetic Effect (CME)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27584" y="1700808"/>
            <a:ext cx="7308304" cy="3276010"/>
            <a:chOff x="755576" y="2708920"/>
            <a:chExt cx="7308304" cy="327601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2708920"/>
              <a:ext cx="7308304" cy="2739839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005572" y="5615598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altLang="zh-CN" dirty="0"/>
                <a:t>D.E. Kharzeev, J. Liao</a:t>
              </a:r>
              <a:endParaRPr lang="zh-CN" altLang="en-US" dirty="0"/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A7F5345B-C71D-4EF5-BADA-2B337894A7C6}"/>
              </a:ext>
            </a:extLst>
          </p:cNvPr>
          <p:cNvSpPr/>
          <p:nvPr/>
        </p:nvSpPr>
        <p:spPr>
          <a:xfrm>
            <a:off x="170221" y="566124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Two ingredients of CME: B field and chiral imbalance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30</a:t>
            </a:fld>
            <a:endParaRPr lang="zh-CN" altLang="en-US" dirty="0"/>
          </a:p>
        </p:txBody>
      </p:sp>
      <p:grpSp>
        <p:nvGrpSpPr>
          <p:cNvPr id="7" name="组合 17">
            <a:extLst>
              <a:ext uri="{FF2B5EF4-FFF2-40B4-BE49-F238E27FC236}">
                <a16:creationId xmlns:a16="http://schemas.microsoft.com/office/drawing/2014/main" id="{31449524-750E-4067-81C5-30E17DD41A44}"/>
              </a:ext>
            </a:extLst>
          </p:cNvPr>
          <p:cNvGrpSpPr/>
          <p:nvPr/>
        </p:nvGrpSpPr>
        <p:grpSpPr>
          <a:xfrm>
            <a:off x="2587421" y="1855785"/>
            <a:ext cx="1443702" cy="576064"/>
            <a:chOff x="1187624" y="2132856"/>
            <a:chExt cx="1443702" cy="5760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15">
                  <a:extLst>
                    <a:ext uri="{FF2B5EF4-FFF2-40B4-BE49-F238E27FC236}">
                      <a16:creationId xmlns:a16="http://schemas.microsoft.com/office/drawing/2014/main" id="{0C6BEBF6-47FA-4BA9-BBA9-5638A05AF624}"/>
                    </a:ext>
                  </a:extLst>
                </p:cNvPr>
                <p:cNvSpPr txBox="1"/>
                <p:nvPr/>
              </p:nvSpPr>
              <p:spPr>
                <a:xfrm>
                  <a:off x="1335182" y="2199288"/>
                  <a:ext cx="1296144" cy="4054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zh-CN" altLang="en-US" sz="18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C5FCA99-E1DB-41B3-A3A8-D1BD40CA20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5182" y="2199288"/>
                  <a:ext cx="1296144" cy="405432"/>
                </a:xfrm>
                <a:prstGeom prst="rect">
                  <a:avLst/>
                </a:prstGeom>
                <a:blipFill>
                  <a:blip r:embed="rId2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矩形 16">
              <a:extLst>
                <a:ext uri="{FF2B5EF4-FFF2-40B4-BE49-F238E27FC236}">
                  <a16:creationId xmlns:a16="http://schemas.microsoft.com/office/drawing/2014/main" id="{3F41D67A-6463-4509-82BB-B55E3D3F7391}"/>
                </a:ext>
              </a:extLst>
            </p:cNvPr>
            <p:cNvSpPr/>
            <p:nvPr/>
          </p:nvSpPr>
          <p:spPr>
            <a:xfrm>
              <a:off x="1187624" y="2132856"/>
              <a:ext cx="1368152" cy="576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组合 9">
            <a:extLst>
              <a:ext uri="{FF2B5EF4-FFF2-40B4-BE49-F238E27FC236}">
                <a16:creationId xmlns:a16="http://schemas.microsoft.com/office/drawing/2014/main" id="{AECBE1BD-376E-491A-96DC-CE15389B8908}"/>
              </a:ext>
            </a:extLst>
          </p:cNvPr>
          <p:cNvGrpSpPr/>
          <p:nvPr/>
        </p:nvGrpSpPr>
        <p:grpSpPr>
          <a:xfrm>
            <a:off x="2004373" y="2985474"/>
            <a:ext cx="2520280" cy="821705"/>
            <a:chOff x="1259632" y="1700808"/>
            <a:chExt cx="2520280" cy="1536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0">
                  <a:extLst>
                    <a:ext uri="{FF2B5EF4-FFF2-40B4-BE49-F238E27FC236}">
                      <a16:creationId xmlns:a16="http://schemas.microsoft.com/office/drawing/2014/main" id="{44A85EA5-3EBE-4D89-9845-EF10CA7F828D}"/>
                    </a:ext>
                  </a:extLst>
                </p:cNvPr>
                <p:cNvSpPr txBox="1"/>
                <p:nvPr/>
              </p:nvSpPr>
              <p:spPr>
                <a:xfrm>
                  <a:off x="1323109" y="1828769"/>
                  <a:ext cx="2117774" cy="13789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zh-CN" alt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zh-CN" altLang="en-US" sz="12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20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sz="1200" dirty="0"/>
                    <a:t>,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en-US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2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zh-CN" altLang="en-US" sz="1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zh-CN" altLang="en-US" sz="12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20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al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文本框 10">
                  <a:extLst>
                    <a:ext uri="{FF2B5EF4-FFF2-40B4-BE49-F238E27FC236}">
                      <a16:creationId xmlns:a16="http://schemas.microsoft.com/office/drawing/2014/main" id="{44A85EA5-3EBE-4D89-9845-EF10CA7F82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109" y="1828769"/>
                  <a:ext cx="2117774" cy="1378922"/>
                </a:xfrm>
                <a:prstGeom prst="rect">
                  <a:avLst/>
                </a:prstGeom>
                <a:blipFill>
                  <a:blip r:embed="rId3"/>
                  <a:stretch>
                    <a:fillRect t="-82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E7ED8B2F-B626-4FC9-AF2D-6BC53DC001B0}"/>
                </a:ext>
              </a:extLst>
            </p:cNvPr>
            <p:cNvSpPr/>
            <p:nvPr/>
          </p:nvSpPr>
          <p:spPr>
            <a:xfrm>
              <a:off x="1259632" y="1700808"/>
              <a:ext cx="2520280" cy="153607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组合 9">
            <a:extLst>
              <a:ext uri="{FF2B5EF4-FFF2-40B4-BE49-F238E27FC236}">
                <a16:creationId xmlns:a16="http://schemas.microsoft.com/office/drawing/2014/main" id="{C75ABB7E-8C5E-4D27-BB5D-8E25FE2FBAD8}"/>
              </a:ext>
            </a:extLst>
          </p:cNvPr>
          <p:cNvGrpSpPr/>
          <p:nvPr/>
        </p:nvGrpSpPr>
        <p:grpSpPr>
          <a:xfrm>
            <a:off x="2051720" y="4077072"/>
            <a:ext cx="2520280" cy="821705"/>
            <a:chOff x="1259632" y="1700808"/>
            <a:chExt cx="2520280" cy="1536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10">
                  <a:extLst>
                    <a:ext uri="{FF2B5EF4-FFF2-40B4-BE49-F238E27FC236}">
                      <a16:creationId xmlns:a16="http://schemas.microsoft.com/office/drawing/2014/main" id="{1027180E-82EF-4125-9740-D40DB3797121}"/>
                    </a:ext>
                  </a:extLst>
                </p:cNvPr>
                <p:cNvSpPr txBox="1"/>
                <p:nvPr/>
              </p:nvSpPr>
              <p:spPr>
                <a:xfrm>
                  <a:off x="1323109" y="1828769"/>
                  <a:ext cx="2117774" cy="9846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2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p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zh-CN" altLang="en-US" sz="12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200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p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a14:m>
                  <a:r>
                    <a:rPr lang="en-US" sz="1200" dirty="0"/>
                    <a:t>,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zh-CN" altLang="en-US" sz="12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p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zh-CN" altLang="en-US" sz="120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altLang="zh-CN" sz="1200" dirty="0"/>
                    <a:t>0,</a:t>
                  </a:r>
                </a:p>
              </p:txBody>
            </p:sp>
          </mc:Choice>
          <mc:Fallback xmlns="">
            <p:sp>
              <p:nvSpPr>
                <p:cNvPr id="25" name="文本框 10">
                  <a:extLst>
                    <a:ext uri="{FF2B5EF4-FFF2-40B4-BE49-F238E27FC236}">
                      <a16:creationId xmlns:a16="http://schemas.microsoft.com/office/drawing/2014/main" id="{1027180E-82EF-4125-9740-D40DB3797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109" y="1828769"/>
                  <a:ext cx="2117774" cy="984687"/>
                </a:xfrm>
                <a:prstGeom prst="rect">
                  <a:avLst/>
                </a:prstGeom>
                <a:blipFill>
                  <a:blip r:embed="rId4"/>
                  <a:stretch>
                    <a:fillRect b="-116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矩形: 圆角 12">
              <a:extLst>
                <a:ext uri="{FF2B5EF4-FFF2-40B4-BE49-F238E27FC236}">
                  <a16:creationId xmlns:a16="http://schemas.microsoft.com/office/drawing/2014/main" id="{D362A58A-D4DE-49DB-A3A5-EBEB06C98B33}"/>
                </a:ext>
              </a:extLst>
            </p:cNvPr>
            <p:cNvSpPr/>
            <p:nvPr/>
          </p:nvSpPr>
          <p:spPr>
            <a:xfrm>
              <a:off x="1259632" y="1700808"/>
              <a:ext cx="2520280" cy="153607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矩形 4">
            <a:extLst>
              <a:ext uri="{FF2B5EF4-FFF2-40B4-BE49-F238E27FC236}">
                <a16:creationId xmlns:a16="http://schemas.microsoft.com/office/drawing/2014/main" id="{04B8AE3D-54F1-43C7-B7AA-1BE64371EE5C}"/>
              </a:ext>
            </a:extLst>
          </p:cNvPr>
          <p:cNvSpPr/>
          <p:nvPr/>
        </p:nvSpPr>
        <p:spPr>
          <a:xfrm>
            <a:off x="107504" y="948282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The future structure of AVFD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4D536BD-4870-4BF7-8879-3D5E398268CF}"/>
              </a:ext>
            </a:extLst>
          </p:cNvPr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Supplement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5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23528" y="1055739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a typeface="宋体" pitchFamily="2" charset="-122"/>
              </a:rPr>
              <a:t>Anomalous-Viscous Fluid Dynamics(new version)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387F8590-077C-41F4-9F45-05AE572283F9}"/>
                  </a:ext>
                </a:extLst>
              </p:cNvPr>
              <p:cNvSpPr txBox="1"/>
              <p:nvPr/>
            </p:nvSpPr>
            <p:spPr>
              <a:xfrm>
                <a:off x="107504" y="3356992"/>
                <a:ext cx="2253309" cy="938590"/>
              </a:xfrm>
              <a:prstGeom prst="rect">
                <a:avLst/>
              </a:prstGeom>
              <a:noFill/>
              <a:ln>
                <a:solidFill>
                  <a:srgbClr val="00B0F0">
                    <a:alpha val="98000"/>
                  </a:srgb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zh-CN" sz="1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20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=0.013</m:t>
                      </m:r>
                      <m:sSup>
                        <m:sSup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  <m:t>𝑐𝑠</m:t>
                              </m:r>
                            </m:sub>
                          </m:sSub>
                        </m:den>
                      </m:f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20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=30</m:t>
                      </m:r>
                      <m:sSup>
                        <m:sSup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387F8590-077C-41F4-9F45-05AE57228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356992"/>
                <a:ext cx="2253309" cy="938590"/>
              </a:xfrm>
              <a:prstGeom prst="rect">
                <a:avLst/>
              </a:prstGeom>
              <a:blipFill>
                <a:blip r:embed="rId2"/>
                <a:stretch>
                  <a:fillRect l="-270" b="-1282"/>
                </a:stretch>
              </a:blipFill>
              <a:ln>
                <a:solidFill>
                  <a:srgbClr val="00B0F0">
                    <a:alpha val="9800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97742D90-A73E-40D3-9815-2008E182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760141"/>
            <a:ext cx="5720939" cy="19720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4EC8C4-5158-4C3A-89BA-9E5B20F9D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989138"/>
            <a:ext cx="5778475" cy="197205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1BE8522-8F28-4C6C-85E6-D7D2F6A2EAAC}"/>
              </a:ext>
            </a:extLst>
          </p:cNvPr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Supplement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4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79512" y="1052736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The </a:t>
            </a:r>
            <a:r>
              <a:rPr lang="en-US" altLang="zh-CN" dirty="0"/>
              <a:t> </a:t>
            </a:r>
            <a:r>
              <a:rPr lang="en-US" altLang="zh-CN" sz="2400" dirty="0" err="1">
                <a:solidFill>
                  <a:srgbClr val="FF0000"/>
                </a:solidFill>
              </a:rPr>
              <a:t>Chern</a:t>
            </a:r>
            <a:r>
              <a:rPr lang="en-US" altLang="zh-CN" sz="2400" dirty="0">
                <a:solidFill>
                  <a:srgbClr val="FF0000"/>
                </a:solidFill>
              </a:rPr>
              <a:t>-Simons diffusion effect is very considerable.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635875" y="1772816"/>
                <a:ext cx="2824557" cy="112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400" b="0" dirty="0">
                    <a:solidFill>
                      <a:srgbClr val="FF0000"/>
                    </a:solidFill>
                  </a:rPr>
                  <a:t>Red line</a:t>
                </a:r>
                <a:r>
                  <a:rPr lang="en-US" altLang="zh-CN" sz="1400" b="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Sup>
                      <m:sSub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altLang="zh-CN" sz="1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altLang="zh-CN" sz="1400" dirty="0"/>
              </a:p>
              <a:p>
                <a:r>
                  <a:rPr lang="en-US" altLang="zh-CN" sz="1400" dirty="0"/>
                  <a:t> </a:t>
                </a:r>
                <a:r>
                  <a:rPr lang="en-US" altLang="zh-CN" sz="1400" dirty="0">
                    <a:solidFill>
                      <a:srgbClr val="00FF00"/>
                    </a:solidFill>
                  </a:rPr>
                  <a:t>Green line</a:t>
                </a:r>
                <a:r>
                  <a:rPr lang="en-US" altLang="zh-CN" sz="14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Sup>
                      <m:sSub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altLang="zh-CN" sz="1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𝑐𝑠</m:t>
                            </m:r>
                          </m:sub>
                        </m:sSub>
                      </m:den>
                    </m:f>
                  </m:oMath>
                </a14:m>
                <a:endParaRPr lang="en-US" altLang="zh-CN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𝑐𝑠</m:t>
                              </m:r>
                            </m:sub>
                          </m:sSub>
                        </m:den>
                      </m:f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=30</m:t>
                      </m:r>
                      <m:sSup>
                        <m:sSup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875" y="1772816"/>
                <a:ext cx="2824557" cy="11238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E3267FB-4092-424C-A341-FDFC477F0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6267586"/>
            <a:ext cx="3194131" cy="4352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D53B1A0-DFC1-49FD-8CDA-CF26AC613AD3}"/>
              </a:ext>
            </a:extLst>
          </p:cNvPr>
          <p:cNvGrpSpPr/>
          <p:nvPr/>
        </p:nvGrpSpPr>
        <p:grpSpPr>
          <a:xfrm>
            <a:off x="395536" y="2132856"/>
            <a:ext cx="4858944" cy="4022907"/>
            <a:chOff x="395536" y="2132856"/>
            <a:chExt cx="4858944" cy="40229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36" y="2132856"/>
              <a:ext cx="4858944" cy="40229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0B2F15-E027-4040-ACCB-1E669F7AF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7736" y="4509120"/>
              <a:ext cx="1104900" cy="4286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6CA8ABC-2306-4016-9AC6-70AE4FFB2E29}"/>
                    </a:ext>
                  </a:extLst>
                </p:cNvPr>
                <p:cNvSpPr txBox="1"/>
                <p:nvPr/>
              </p:nvSpPr>
              <p:spPr>
                <a:xfrm>
                  <a:off x="3159617" y="3121223"/>
                  <a:ext cx="122113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altLang="zh-CN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a14:m>
                  <a:r>
                    <a:rPr lang="en-US" altLang="zh-CN" sz="1400" b="1" dirty="0">
                      <a:solidFill>
                        <a:schemeClr val="tx1"/>
                      </a:solidFill>
                    </a:rPr>
                    <a:t> fm </a:t>
                  </a:r>
                  <a:endParaRPr lang="zh-CN" altLang="en-US" sz="14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6CA8ABC-2306-4016-9AC6-70AE4FFB2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9617" y="3121223"/>
                  <a:ext cx="1221139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3922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CAF35FE3-FF5C-42D2-A6AB-B8BC298F441B}"/>
                </a:ext>
              </a:extLst>
            </p:cNvPr>
            <p:cNvSpPr txBox="1"/>
            <p:nvPr/>
          </p:nvSpPr>
          <p:spPr>
            <a:xfrm>
              <a:off x="1763688" y="4509120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Smooth case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A374095-4B77-4639-ABF3-D2817DC6A5D2}"/>
              </a:ext>
            </a:extLst>
          </p:cNvPr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Supplement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Supplement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1052736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The mass effect can be neglected.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635875" y="1772816"/>
                <a:ext cx="2824557" cy="1124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400" b="0" dirty="0">
                    <a:solidFill>
                      <a:srgbClr val="FF0000"/>
                    </a:solidFill>
                  </a:rPr>
                  <a:t>Red line</a:t>
                </a:r>
                <a:r>
                  <a:rPr lang="en-US" altLang="zh-CN" sz="1400" b="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Sup>
                      <m:sSub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altLang="zh-CN" sz="1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altLang="zh-CN" sz="1400" dirty="0"/>
              </a:p>
              <a:p>
                <a:r>
                  <a:rPr lang="en-US" altLang="zh-CN" sz="1400" dirty="0"/>
                  <a:t> </a:t>
                </a:r>
                <a:r>
                  <a:rPr lang="en-US" altLang="zh-CN" sz="1400" dirty="0">
                    <a:solidFill>
                      <a:srgbClr val="00FF00"/>
                    </a:solidFill>
                  </a:rPr>
                  <a:t>Green line</a:t>
                </a:r>
                <a:r>
                  <a:rPr lang="en-US" altLang="zh-CN" sz="14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Sup>
                      <m:sSub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altLang="zh-CN" sz="1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</m:oMath>
                </a14:m>
                <a:endParaRPr lang="en-US" altLang="zh-CN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=0.013</m:t>
                      </m:r>
                      <m:sSup>
                        <m:sSup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875" y="1772816"/>
                <a:ext cx="2824557" cy="112453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BEAFFC1-9E08-4D1F-83F3-0869BBA88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6111650"/>
            <a:ext cx="3194131" cy="4352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170A948-C0D4-48D7-80AF-46A1E1780F2D}"/>
              </a:ext>
            </a:extLst>
          </p:cNvPr>
          <p:cNvGrpSpPr/>
          <p:nvPr/>
        </p:nvGrpSpPr>
        <p:grpSpPr>
          <a:xfrm>
            <a:off x="683568" y="1638341"/>
            <a:ext cx="5024315" cy="4166923"/>
            <a:chOff x="683568" y="1638341"/>
            <a:chExt cx="5024315" cy="41669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568" y="1638341"/>
              <a:ext cx="5024315" cy="41669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22B3AA-8025-4BB9-903A-7C190D20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73613" y="3736410"/>
              <a:ext cx="1104900" cy="4286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97EA8B0-53F4-4932-BCF0-8EA443FDA5AA}"/>
                    </a:ext>
                  </a:extLst>
                </p:cNvPr>
                <p:cNvSpPr txBox="1"/>
                <p:nvPr/>
              </p:nvSpPr>
              <p:spPr>
                <a:xfrm>
                  <a:off x="3515494" y="2897355"/>
                  <a:ext cx="122113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altLang="zh-CN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a14:m>
                  <a:r>
                    <a:rPr lang="en-US" altLang="zh-CN" sz="1400" b="1" dirty="0">
                      <a:solidFill>
                        <a:schemeClr val="tx1"/>
                      </a:solidFill>
                    </a:rPr>
                    <a:t> fm </a:t>
                  </a:r>
                  <a:endParaRPr lang="zh-CN" altLang="en-US" sz="14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97EA8B0-53F4-4932-BCF0-8EA443FDA5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5494" y="2897355"/>
                  <a:ext cx="1221139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1961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55E8FC4A-2C45-433C-BD11-502280CC3C37}"/>
                </a:ext>
              </a:extLst>
            </p:cNvPr>
            <p:cNvSpPr txBox="1"/>
            <p:nvPr/>
          </p:nvSpPr>
          <p:spPr>
            <a:xfrm>
              <a:off x="2123728" y="3721802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Smooth case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Introduction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9558" y="912883"/>
            <a:ext cx="3395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B field and its evolution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F3E2168E-29A1-405A-827E-EBE3005A3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48" y="4097294"/>
            <a:ext cx="2488899" cy="2470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5DBF4-8541-453A-AF8A-5BBF669CC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90" y="4001512"/>
            <a:ext cx="2566408" cy="2534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DD2B16-221A-4D45-9439-C9D9B2402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316" y="4771130"/>
            <a:ext cx="1187944" cy="483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A2EB32-DADD-4344-904F-2D450D2CF5A6}"/>
                  </a:ext>
                </a:extLst>
              </p:cNvPr>
              <p:cNvSpPr txBox="1"/>
              <p:nvPr/>
            </p:nvSpPr>
            <p:spPr>
              <a:xfrm>
                <a:off x="6576853" y="5226469"/>
                <a:ext cx="122113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altLang="zh-CN" sz="1400" b="1" dirty="0">
                    <a:solidFill>
                      <a:schemeClr val="tx1"/>
                    </a:solidFill>
                  </a:rPr>
                  <a:t> fm </a:t>
                </a:r>
                <a:endParaRPr lang="zh-CN" altLang="en-US" sz="14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A2EB32-DADD-4344-904F-2D450D2CF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853" y="5226469"/>
                <a:ext cx="1221139" cy="307777"/>
              </a:xfrm>
              <a:prstGeom prst="rect">
                <a:avLst/>
              </a:prstGeom>
              <a:blipFill>
                <a:blip r:embed="rId7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4">
            <a:extLst>
              <a:ext uri="{FF2B5EF4-FFF2-40B4-BE49-F238E27FC236}">
                <a16:creationId xmlns:a16="http://schemas.microsoft.com/office/drawing/2014/main" id="{9A76CDB3-62EE-418B-87A0-37AEA00B2841}"/>
              </a:ext>
            </a:extLst>
          </p:cNvPr>
          <p:cNvSpPr/>
          <p:nvPr/>
        </p:nvSpPr>
        <p:spPr>
          <a:xfrm>
            <a:off x="6156176" y="4124799"/>
            <a:ext cx="30298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 this work, we use this model SQ-06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E98BD4D-942E-4C21-8542-7C1193702E2A}"/>
              </a:ext>
            </a:extLst>
          </p:cNvPr>
          <p:cNvSpPr txBox="1"/>
          <p:nvPr/>
        </p:nvSpPr>
        <p:spPr>
          <a:xfrm>
            <a:off x="3675282" y="6593759"/>
            <a:ext cx="2376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777777"/>
                </a:solidFill>
                <a:latin typeface="Arial" panose="020B0604020202020204" pitchFamily="34" charset="0"/>
              </a:rPr>
              <a:t>AH, et al, PL</a:t>
            </a:r>
            <a:r>
              <a:rPr lang="en-US" sz="12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B 777, 177-183</a:t>
            </a:r>
            <a:endParaRPr lang="en-US" sz="12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AFB3676-2D71-4A56-879D-9835282BB7EA}"/>
              </a:ext>
            </a:extLst>
          </p:cNvPr>
          <p:cNvSpPr txBox="1"/>
          <p:nvPr/>
        </p:nvSpPr>
        <p:spPr>
          <a:xfrm>
            <a:off x="457973" y="6568223"/>
            <a:ext cx="24872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AH, et al</a:t>
            </a:r>
            <a:r>
              <a:rPr lang="en-US" sz="1100" dirty="0">
                <a:solidFill>
                  <a:srgbClr val="777777"/>
                </a:solidFill>
                <a:latin typeface="Arial" panose="020B0604020202020204" pitchFamily="34" charset="0"/>
              </a:rPr>
              <a:t>, PR</a:t>
            </a:r>
            <a:r>
              <a:rPr lang="en-US" sz="11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C 107 (3), 034901</a:t>
            </a:r>
            <a:endParaRPr lang="en-US" sz="11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68E143E-06EF-488D-B76D-46019EEB94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20" y="1361287"/>
            <a:ext cx="5674744" cy="2130325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49EC391-4A09-48F0-BB69-5AA90585A9EE}"/>
              </a:ext>
            </a:extLst>
          </p:cNvPr>
          <p:cNvSpPr txBox="1"/>
          <p:nvPr/>
        </p:nvSpPr>
        <p:spPr>
          <a:xfrm>
            <a:off x="4274290" y="3452519"/>
            <a:ext cx="45920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Wei-Tian Deng,  Xu-</a:t>
            </a:r>
            <a:r>
              <a:rPr lang="en-US" sz="1100" dirty="0" err="1"/>
              <a:t>Guang</a:t>
            </a:r>
            <a:r>
              <a:rPr lang="en-US" sz="1100" dirty="0"/>
              <a:t> Huang, PHYSICAL REVIEW C 85, 044907 (2012)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42A97D5-1754-4A5D-95A9-C3F94AD3CC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552" y="1340322"/>
            <a:ext cx="2462906" cy="222065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08A59F3B-D086-405D-AAC2-C6AF4B8F6B4C}"/>
              </a:ext>
            </a:extLst>
          </p:cNvPr>
          <p:cNvSpPr txBox="1"/>
          <p:nvPr/>
        </p:nvSpPr>
        <p:spPr>
          <a:xfrm>
            <a:off x="107504" y="3686213"/>
            <a:ext cx="3456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DK, McLerran, </a:t>
            </a:r>
            <a:r>
              <a:rPr lang="en-US" sz="1200" dirty="0" err="1"/>
              <a:t>Warringa</a:t>
            </a:r>
            <a:r>
              <a:rPr lang="en-US" sz="1200" dirty="0"/>
              <a:t>, </a:t>
            </a:r>
            <a:r>
              <a:rPr lang="en-US" sz="1200" dirty="0" err="1"/>
              <a:t>Nucl</a:t>
            </a:r>
            <a:r>
              <a:rPr lang="en-US" sz="1200" dirty="0"/>
              <a:t> Phys A803(2008)227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Introduction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528" y="943672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chiral imbalance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43608" y="3068960"/>
            <a:ext cx="3456384" cy="3068921"/>
            <a:chOff x="2195736" y="2924944"/>
            <a:chExt cx="4067944" cy="3516522"/>
          </a:xfrm>
        </p:grpSpPr>
        <p:pic>
          <p:nvPicPr>
            <p:cNvPr id="1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195736" y="2924944"/>
              <a:ext cx="4067944" cy="3050958"/>
            </a:xfrm>
            <a:prstGeom prst="rect">
              <a:avLst/>
            </a:prstGeom>
          </p:spPr>
        </p:pic>
        <p:sp>
          <p:nvSpPr>
            <p:cNvPr id="15" name="文本框 11"/>
            <p:cNvSpPr txBox="1"/>
            <p:nvPr/>
          </p:nvSpPr>
          <p:spPr>
            <a:xfrm>
              <a:off x="2915816" y="6072715"/>
              <a:ext cx="3168352" cy="368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u="sng" dirty="0">
                  <a:hlinkClick r:id="rId3"/>
                </a:rPr>
                <a:t>Derek </a:t>
              </a:r>
              <a:r>
                <a:rPr lang="en-US" altLang="zh-CN" u="sng" dirty="0" err="1">
                  <a:hlinkClick r:id="rId3"/>
                </a:rPr>
                <a:t>Leinweber</a:t>
              </a:r>
              <a:endParaRPr lang="zh-CN" alt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2411760" y="1629493"/>
                <a:ext cx="5688632" cy="4318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zh-CN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𝜇𝜈𝜌𝜎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32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𝑇𝑟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𝜇𝜈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𝜌𝜎</m:t>
                                </m:r>
                              </m:sub>
                            </m:sSub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nary>
                  </m:oMath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1629493"/>
                <a:ext cx="5688632" cy="4318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401BA5D3-1D51-4150-AF90-14DA4CF17A3F}"/>
              </a:ext>
            </a:extLst>
          </p:cNvPr>
          <p:cNvSpPr txBox="1"/>
          <p:nvPr/>
        </p:nvSpPr>
        <p:spPr>
          <a:xfrm>
            <a:off x="971600" y="2419528"/>
            <a:ext cx="3744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Topological transitions in QCD vacuum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132F8F8-8CCF-4FBF-A1EC-BE12B591C4F5}"/>
              </a:ext>
            </a:extLst>
          </p:cNvPr>
          <p:cNvSpPr txBox="1"/>
          <p:nvPr/>
        </p:nvSpPr>
        <p:spPr>
          <a:xfrm>
            <a:off x="4932040" y="3453777"/>
            <a:ext cx="4032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Areas of high energy density are rendered in red and regions of moderate energy density are rendered in blue. Low-energy regions are not rendered so we can see into the volume.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B120FC0-D000-4ACE-95FF-4AA33338417A}"/>
              </a:ext>
            </a:extLst>
          </p:cNvPr>
          <p:cNvSpPr txBox="1"/>
          <p:nvPr/>
        </p:nvSpPr>
        <p:spPr>
          <a:xfrm>
            <a:off x="5796136" y="6421397"/>
            <a:ext cx="2232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arXiv:1903.08308v1</a:t>
            </a:r>
          </a:p>
        </p:txBody>
      </p:sp>
    </p:spTree>
    <p:extLst>
      <p:ext uri="{BB962C8B-B14F-4D97-AF65-F5344CB8AC3E}">
        <p14:creationId xmlns:p14="http://schemas.microsoft.com/office/powerpoint/2010/main" val="4952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741456" y="4911183"/>
            <a:ext cx="950659" cy="323523"/>
          </a:xfrm>
        </p:spPr>
        <p:txBody>
          <a:bodyPr/>
          <a:lstStyle/>
          <a:p>
            <a:pPr>
              <a:defRPr/>
            </a:pPr>
            <a:r>
              <a:rPr lang="en-US" altLang="zh-CN" b="0" i="0" dirty="0">
                <a:solidFill>
                  <a:srgbClr val="000000"/>
                </a:solidFill>
                <a:effectLst/>
                <a:latin typeface="PT Sans"/>
              </a:rPr>
              <a:t>arXiv:1205.0579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Introduction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9593" y="994523"/>
            <a:ext cx="6762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The axial charge Initial condition is unknown, there are two methods to give.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57FA49-4CEC-4D33-B309-51BE1441D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539" y="3068960"/>
            <a:ext cx="4300058" cy="648902"/>
          </a:xfrm>
          <a:prstGeom prst="rect">
            <a:avLst/>
          </a:prstGeom>
        </p:spPr>
      </p:pic>
      <p:sp>
        <p:nvSpPr>
          <p:cNvPr id="20" name="矩形 4">
            <a:extLst>
              <a:ext uri="{FF2B5EF4-FFF2-40B4-BE49-F238E27FC236}">
                <a16:creationId xmlns:a16="http://schemas.microsoft.com/office/drawing/2014/main" id="{07255BC4-62FE-431F-8807-8B54A00DF747}"/>
              </a:ext>
            </a:extLst>
          </p:cNvPr>
          <p:cNvSpPr/>
          <p:nvPr/>
        </p:nvSpPr>
        <p:spPr>
          <a:xfrm>
            <a:off x="218547" y="2412523"/>
            <a:ext cx="3904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1. A given value (old scheme) </a:t>
            </a:r>
          </a:p>
        </p:txBody>
      </p:sp>
      <p:sp>
        <p:nvSpPr>
          <p:cNvPr id="21" name="矩形 4">
            <a:extLst>
              <a:ext uri="{FF2B5EF4-FFF2-40B4-BE49-F238E27FC236}">
                <a16:creationId xmlns:a16="http://schemas.microsoft.com/office/drawing/2014/main" id="{8EA9E882-05B4-4A02-BD72-E2A2D2CE87E9}"/>
              </a:ext>
            </a:extLst>
          </p:cNvPr>
          <p:cNvSpPr/>
          <p:nvPr/>
        </p:nvSpPr>
        <p:spPr>
          <a:xfrm>
            <a:off x="4478539" y="2422177"/>
            <a:ext cx="3052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2. MC sample method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79630D-E19C-4F08-80EA-6324DEA71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076" y="3978790"/>
            <a:ext cx="1152128" cy="730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68678-8867-439C-958B-7F8877E78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197" y="3944074"/>
            <a:ext cx="2857265" cy="11607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75683E-E8B2-4F65-AAAB-AF45E2C66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3861048"/>
            <a:ext cx="3275856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箭头: 下 8">
            <a:extLst>
              <a:ext uri="{FF2B5EF4-FFF2-40B4-BE49-F238E27FC236}">
                <a16:creationId xmlns:a16="http://schemas.microsoft.com/office/drawing/2014/main" id="{2DD35969-F81F-4BAD-A902-0C5751CC93D1}"/>
              </a:ext>
            </a:extLst>
          </p:cNvPr>
          <p:cNvSpPr/>
          <p:nvPr/>
        </p:nvSpPr>
        <p:spPr>
          <a:xfrm flipH="1">
            <a:off x="3972833" y="2276872"/>
            <a:ext cx="160622" cy="30187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5F1C1FA-7033-4BE1-86B6-A62C030C291A}"/>
                  </a:ext>
                </a:extLst>
              </p:cNvPr>
              <p:cNvSpPr txBox="1"/>
              <p:nvPr/>
            </p:nvSpPr>
            <p:spPr>
              <a:xfrm>
                <a:off x="3852645" y="5640889"/>
                <a:ext cx="529135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For each collision event, </a:t>
                </a:r>
                <a:r>
                  <a:rPr lang="en-US" altLang="zh-CN" dirty="0"/>
                  <a:t>one</a:t>
                </a:r>
                <a:r>
                  <a:rPr lang="en-US" dirty="0"/>
                  <a:t> randomly sample a total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𝑜𝑙𝑙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/>
                  <a:t>glasma</a:t>
                </a:r>
                <a:r>
                  <a:rPr lang="en-US" dirty="0"/>
                  <a:t> flux tubes on the transverse plane and get the axial charge by the above relation.</a:t>
                </a: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5F1C1FA-7033-4BE1-86B6-A62C030C2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645" y="5640889"/>
                <a:ext cx="5291355" cy="923330"/>
              </a:xfrm>
              <a:prstGeom prst="rect">
                <a:avLst/>
              </a:prstGeom>
              <a:blipFill>
                <a:blip r:embed="rId6"/>
                <a:stretch>
                  <a:fillRect l="-1037" t="-3289" r="-346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BC3A61E6-A3FC-4E86-B1CB-D4259DC40C51}"/>
              </a:ext>
            </a:extLst>
          </p:cNvPr>
          <p:cNvSpPr txBox="1">
            <a:spLocks/>
          </p:cNvSpPr>
          <p:nvPr/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6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4B08EAC-CB2B-424A-BDD8-E82B8207B40D}"/>
                  </a:ext>
                </a:extLst>
              </p:cNvPr>
              <p:cNvSpPr txBox="1"/>
              <p:nvPr/>
            </p:nvSpPr>
            <p:spPr>
              <a:xfrm>
                <a:off x="1347455" y="3140968"/>
                <a:ext cx="12336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4B08EAC-CB2B-424A-BDD8-E82B8207B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455" y="3140968"/>
                <a:ext cx="1233671" cy="369332"/>
              </a:xfrm>
              <a:prstGeom prst="rect">
                <a:avLst/>
              </a:prstGeom>
              <a:blipFill>
                <a:blip r:embed="rId7"/>
                <a:stretch>
                  <a:fillRect l="-2475" r="-2475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4312B2AC-6B91-46BE-ADFA-9B9344D087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6336" y="2486845"/>
            <a:ext cx="1486029" cy="2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5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4253027" y="3892053"/>
            <a:ext cx="950659" cy="323523"/>
          </a:xfrm>
        </p:spPr>
        <p:txBody>
          <a:bodyPr/>
          <a:lstStyle/>
          <a:p>
            <a:pPr>
              <a:defRPr/>
            </a:pPr>
            <a:r>
              <a:rPr lang="en-US" altLang="zh-CN" b="0" i="0" dirty="0">
                <a:solidFill>
                  <a:srgbClr val="000000"/>
                </a:solidFill>
                <a:effectLst/>
                <a:latin typeface="PT Sans"/>
              </a:rPr>
              <a:t>arXiv:1205.0579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Introduction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57FA49-4CEC-4D33-B309-51BE1441D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04" y="2028120"/>
            <a:ext cx="4300058" cy="648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79630D-E19C-4F08-80EA-6324DEA71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647" y="2959660"/>
            <a:ext cx="1152128" cy="730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68678-8867-439C-958B-7F8877E78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68" y="2924944"/>
            <a:ext cx="2857265" cy="1160764"/>
          </a:xfrm>
          <a:prstGeom prst="rect">
            <a:avLst/>
          </a:prstGeom>
        </p:spPr>
      </p:pic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BC3A61E6-A3FC-4E86-B1CB-D4259DC40C51}"/>
              </a:ext>
            </a:extLst>
          </p:cNvPr>
          <p:cNvSpPr txBox="1">
            <a:spLocks/>
          </p:cNvSpPr>
          <p:nvPr/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2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7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AE288DA-2DC8-4D48-8E71-62C7EAE85176}"/>
                  </a:ext>
                </a:extLst>
              </p:cNvPr>
              <p:cNvSpPr txBox="1"/>
              <p:nvPr/>
            </p:nvSpPr>
            <p:spPr>
              <a:xfrm>
                <a:off x="179512" y="5001735"/>
                <a:ext cx="8568952" cy="1019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fluctuates from event to event with equal chance of being positive or negative and what one can hope for is to determine its average variance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>
                            <a:solidFill>
                              <a:srgbClr val="0000FF"/>
                            </a:solidFill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rgbClr val="0000FF"/>
                            </a:solidFill>
                          </a:rPr>
                          <m:t>𝑄</m:t>
                        </m:r>
                      </m:e>
                      <m:sub>
                        <m:r>
                          <a:rPr lang="en-US" altLang="zh-CN">
                            <a:solidFill>
                              <a:srgbClr val="0000FF"/>
                            </a:solidFill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≡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dirty="0">
                            <a:solidFill>
                              <a:srgbClr val="0000FF"/>
                            </a:solidFill>
                          </a:rPr>
                        </m:ctrlPr>
                      </m:sSubPr>
                      <m:e>
                        <m:rad>
                          <m:radPr>
                            <m:degHide m:val="on"/>
                            <m:ctrlPr>
                              <a:rPr lang="en-US" dirty="0">
                                <a:solidFill>
                                  <a:srgbClr val="0000FF"/>
                                </a:solidFill>
                              </a:rPr>
                            </m:ctrlPr>
                          </m:radPr>
                          <m:deg/>
                          <m:e>
                            <m:r>
                              <a:rPr lang="en-US" dirty="0">
                                <a:solidFill>
                                  <a:srgbClr val="0000FF"/>
                                </a:solidFill>
                              </a:rPr>
                              <m:t>&lt;</m:t>
                            </m:r>
                            <m:sSubSup>
                              <m:sSubSupPr>
                                <m:ctrlPr>
                                  <a:rPr lang="en-US" altLang="zh-CN">
                                    <a:solidFill>
                                      <a:srgbClr val="0000FF"/>
                                    </a:solidFill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zh-CN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>
                                        <a:solidFill>
                                          <a:srgbClr val="0000FF"/>
                                        </a:solidFill>
                                      </a:rPr>
                                      <m:t>𝑄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>
                                    <a:solidFill>
                                      <a:srgbClr val="0000FF"/>
                                    </a:solidFill>
                                  </a:rPr>
                                  <m:t>𝑤</m:t>
                                </m:r>
                              </m:sub>
                              <m:sup>
                                <m:r>
                                  <a:rPr lang="en-US" altLang="zh-CN">
                                    <a:solidFill>
                                      <a:srgbClr val="0000FF"/>
                                    </a:solidFill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dirty="0">
                                <a:solidFill>
                                  <a:srgbClr val="0000FF"/>
                                </a:solidFill>
                              </a:rPr>
                              <m:t>&gt;</m:t>
                            </m:r>
                          </m:e>
                        </m:rad>
                      </m:e>
                      <m:sub>
                        <m:r>
                          <a:rPr lang="en-US" dirty="0">
                            <a:solidFill>
                              <a:srgbClr val="0000FF"/>
                            </a:solidFill>
                          </a:rPr>
                          <m:t>𝑒𝑣𝑒𝑛𝑡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event associated with such fluctuations over the fireball spacetime domain. </a:t>
                </a:r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AE288DA-2DC8-4D48-8E71-62C7EAE85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001735"/>
                <a:ext cx="8568952" cy="1019318"/>
              </a:xfrm>
              <a:prstGeom prst="rect">
                <a:avLst/>
              </a:prstGeom>
              <a:blipFill>
                <a:blip r:embed="rId5"/>
                <a:stretch>
                  <a:fillRect l="-569" t="-1786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62C8986-DBF2-4003-9793-52556C21C60F}"/>
                  </a:ext>
                </a:extLst>
              </p:cNvPr>
              <p:cNvSpPr txBox="1"/>
              <p:nvPr/>
            </p:nvSpPr>
            <p:spPr>
              <a:xfrm>
                <a:off x="6038210" y="1871065"/>
                <a:ext cx="2995755" cy="6923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5,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62C8986-DBF2-4003-9793-52556C21C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210" y="1871065"/>
                <a:ext cx="2995755" cy="6923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D8DED1-82CD-4DCC-87BC-AC67299B13BA}"/>
                  </a:ext>
                </a:extLst>
              </p:cNvPr>
              <p:cNvSpPr txBox="1"/>
              <p:nvPr/>
            </p:nvSpPr>
            <p:spPr>
              <a:xfrm>
                <a:off x="6084168" y="2683553"/>
                <a:ext cx="2233175" cy="2875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∫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D8DED1-82CD-4DCC-87BC-AC67299B1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683553"/>
                <a:ext cx="2233175" cy="287515"/>
              </a:xfrm>
              <a:prstGeom prst="rect">
                <a:avLst/>
              </a:prstGeom>
              <a:blipFill>
                <a:blip r:embed="rId7"/>
                <a:stretch>
                  <a:fillRect l="-3005" t="-23404" r="-4645" b="-5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D179020E-51C3-4037-BAA5-FE3B6B5B17F5}"/>
                  </a:ext>
                </a:extLst>
              </p:cNvPr>
              <p:cNvSpPr txBox="1"/>
              <p:nvPr/>
            </p:nvSpPr>
            <p:spPr>
              <a:xfrm>
                <a:off x="5868144" y="3135647"/>
                <a:ext cx="1997287" cy="376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D179020E-51C3-4037-BAA5-FE3B6B5B1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3135647"/>
                <a:ext cx="1997287" cy="376129"/>
              </a:xfrm>
              <a:prstGeom prst="rect">
                <a:avLst/>
              </a:prstGeom>
              <a:blipFill>
                <a:blip r:embed="rId8"/>
                <a:stretch>
                  <a:fillRect t="-3226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E39477D6-DF6F-4F84-92BD-C4A6514F3BCB}"/>
              </a:ext>
            </a:extLst>
          </p:cNvPr>
          <p:cNvSpPr txBox="1"/>
          <p:nvPr/>
        </p:nvSpPr>
        <p:spPr>
          <a:xfrm>
            <a:off x="595657" y="1118706"/>
            <a:ext cx="6768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The sign (±) is randomly determined for each binary nucleon collision.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AEFBC47-4276-437F-A995-CB06B14643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5028" y="1547092"/>
            <a:ext cx="1486029" cy="2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Introduction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323528" y="2441094"/>
                <a:ext cx="3669530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𝜇𝜈𝜌𝜎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𝑇𝑟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𝜌𝜎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b="0" dirty="0"/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441094"/>
                <a:ext cx="3669530" cy="55585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8">
                <a:extLst>
                  <a:ext uri="{FF2B5EF4-FFF2-40B4-BE49-F238E27FC236}">
                    <a16:creationId xmlns:a16="http://schemas.microsoft.com/office/drawing/2014/main" id="{A3A9D081-656C-46A9-8E42-197322CF81B0}"/>
                  </a:ext>
                </a:extLst>
              </p:cNvPr>
              <p:cNvSpPr txBox="1"/>
              <p:nvPr/>
            </p:nvSpPr>
            <p:spPr>
              <a:xfrm>
                <a:off x="213150" y="3827810"/>
                <a:ext cx="3528392" cy="6801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zh-CN" alt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cs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文本框 18">
                <a:extLst>
                  <a:ext uri="{FF2B5EF4-FFF2-40B4-BE49-F238E27FC236}">
                    <a16:creationId xmlns:a16="http://schemas.microsoft.com/office/drawing/2014/main" id="{A3A9D081-656C-46A9-8E42-197322CF8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0" y="3827810"/>
                <a:ext cx="3528392" cy="6801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4">
            <a:extLst>
              <a:ext uri="{FF2B5EF4-FFF2-40B4-BE49-F238E27FC236}">
                <a16:creationId xmlns:a16="http://schemas.microsoft.com/office/drawing/2014/main" id="{E039C6E4-4D93-44FC-AA9F-1CD2B8556D20}"/>
              </a:ext>
            </a:extLst>
          </p:cNvPr>
          <p:cNvSpPr/>
          <p:nvPr/>
        </p:nvSpPr>
        <p:spPr>
          <a:xfrm>
            <a:off x="2300717" y="3847593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In Milne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1B145E2B-08B8-41C6-9CD1-EE2EF5A1D538}"/>
                  </a:ext>
                </a:extLst>
              </p:cNvPr>
              <p:cNvSpPr txBox="1"/>
              <p:nvPr/>
            </p:nvSpPr>
            <p:spPr>
              <a:xfrm>
                <a:off x="3158536" y="5053353"/>
                <a:ext cx="3031278" cy="565348"/>
              </a:xfrm>
              <a:prstGeom prst="rect">
                <a:avLst/>
              </a:prstGeom>
              <a:noFill/>
              <a:ln>
                <a:solidFill>
                  <a:srgbClr val="00B0F0">
                    <a:alpha val="98000"/>
                  </a:srgb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𝑐𝑠</m:t>
                              </m:r>
                            </m:sub>
                          </m:sSub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=30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1B145E2B-08B8-41C6-9CD1-EE2EF5A1D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536" y="5053353"/>
                <a:ext cx="3031278" cy="5653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B0F0">
                    <a:alpha val="9800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>
            <a:extLst>
              <a:ext uri="{FF2B5EF4-FFF2-40B4-BE49-F238E27FC236}">
                <a16:creationId xmlns:a16="http://schemas.microsoft.com/office/drawing/2014/main" id="{DE6D089E-38B4-4C06-B06C-52A01DAC2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54" y="2720795"/>
            <a:ext cx="2880320" cy="19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4D033125-0CDA-4F1D-819D-BA3D091FD220}"/>
              </a:ext>
            </a:extLst>
          </p:cNvPr>
          <p:cNvSpPr/>
          <p:nvPr/>
        </p:nvSpPr>
        <p:spPr>
          <a:xfrm>
            <a:off x="1331640" y="2996952"/>
            <a:ext cx="216024" cy="8308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3A075837-BD22-4407-81DF-FBA9DA94527F}"/>
                  </a:ext>
                </a:extLst>
              </p:cNvPr>
              <p:cNvSpPr txBox="1"/>
              <p:nvPr/>
            </p:nvSpPr>
            <p:spPr>
              <a:xfrm>
                <a:off x="507019" y="5915007"/>
                <a:ext cx="75608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en-US" dirty="0"/>
                  <a:t> is an relaxation time for the topological charge fluctuations. over this time scale, the q approaches equilibrium value.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3A075837-BD22-4407-81DF-FBA9DA945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19" y="5915007"/>
                <a:ext cx="7560840" cy="646331"/>
              </a:xfrm>
              <a:prstGeom prst="rect">
                <a:avLst/>
              </a:prstGeom>
              <a:blipFill>
                <a:blip r:embed="rId6"/>
                <a:stretch>
                  <a:fillRect l="-645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CACC28E6-1099-4AD1-BE41-8AEFAF0A5EEC}"/>
              </a:ext>
            </a:extLst>
          </p:cNvPr>
          <p:cNvSpPr txBox="1"/>
          <p:nvPr/>
        </p:nvSpPr>
        <p:spPr>
          <a:xfrm>
            <a:off x="487281" y="1559991"/>
            <a:ext cx="8169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1. During the hydrodynamic evolution, there exist random topological fluctuations of the gluon fields that would necessarily influence the axial current evolution.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4D0742A-60A1-484A-A1F8-3C05EEDDB46B}"/>
              </a:ext>
            </a:extLst>
          </p:cNvPr>
          <p:cNvSpPr txBox="1"/>
          <p:nvPr/>
        </p:nvSpPr>
        <p:spPr>
          <a:xfrm>
            <a:off x="540354" y="967524"/>
            <a:ext cx="7488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There are some sources that will affect the axial current evolution.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EC5EEFA-CE9B-4982-AD3D-49633D8FDCA8}"/>
              </a:ext>
            </a:extLst>
          </p:cNvPr>
          <p:cNvSpPr txBox="1"/>
          <p:nvPr/>
        </p:nvSpPr>
        <p:spPr>
          <a:xfrm>
            <a:off x="35496" y="4545397"/>
            <a:ext cx="4608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I. </a:t>
            </a:r>
            <a:r>
              <a:rPr lang="en-US" sz="1200" dirty="0" err="1"/>
              <a:t>Iatrakis</a:t>
            </a:r>
            <a:r>
              <a:rPr lang="en-US" sz="1200" dirty="0"/>
              <a:t>, Shu Lin, and Yi Yin, Phys. Rev. Lett., 114(25):252301, 2015.</a:t>
            </a:r>
          </a:p>
          <a:p>
            <a:r>
              <a:rPr lang="en-US" sz="1200" dirty="0"/>
              <a:t>JHEP, 09:030, 2015.</a:t>
            </a:r>
          </a:p>
        </p:txBody>
      </p:sp>
    </p:spTree>
    <p:extLst>
      <p:ext uri="{BB962C8B-B14F-4D97-AF65-F5344CB8AC3E}">
        <p14:creationId xmlns:p14="http://schemas.microsoft.com/office/powerpoint/2010/main" val="11172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251937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CC3300"/>
                </a:solidFill>
              </a:rPr>
              <a:t>Introduction</a:t>
            </a:r>
            <a:endParaRPr lang="zh-CN" altLang="en-US" sz="3200" dirty="0">
              <a:solidFill>
                <a:srgbClr val="CC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8">
                <a:extLst>
                  <a:ext uri="{FF2B5EF4-FFF2-40B4-BE49-F238E27FC236}">
                    <a16:creationId xmlns:a16="http://schemas.microsoft.com/office/drawing/2014/main" id="{A3A9D081-656C-46A9-8E42-197322CF81B0}"/>
                  </a:ext>
                </a:extLst>
              </p:cNvPr>
              <p:cNvSpPr txBox="1"/>
              <p:nvPr/>
            </p:nvSpPr>
            <p:spPr>
              <a:xfrm>
                <a:off x="431540" y="2107597"/>
                <a:ext cx="4968552" cy="789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zh-CN" alt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zh-CN" alt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𝑡𝑜𝑡𝑎𝑙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文本框 18">
                <a:extLst>
                  <a:ext uri="{FF2B5EF4-FFF2-40B4-BE49-F238E27FC236}">
                    <a16:creationId xmlns:a16="http://schemas.microsoft.com/office/drawing/2014/main" id="{A3A9D081-656C-46A9-8E42-197322CF8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2107597"/>
                <a:ext cx="4968552" cy="7897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4">
            <a:extLst>
              <a:ext uri="{FF2B5EF4-FFF2-40B4-BE49-F238E27FC236}">
                <a16:creationId xmlns:a16="http://schemas.microsoft.com/office/drawing/2014/main" id="{E039C6E4-4D93-44FC-AA9F-1CD2B8556D20}"/>
              </a:ext>
            </a:extLst>
          </p:cNvPr>
          <p:cNvSpPr/>
          <p:nvPr/>
        </p:nvSpPr>
        <p:spPr>
          <a:xfrm>
            <a:off x="5868144" y="2233622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In Milne space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1E3DA8E-6494-4E4C-AC96-320469BCE152}"/>
              </a:ext>
            </a:extLst>
          </p:cNvPr>
          <p:cNvSpPr/>
          <p:nvPr/>
        </p:nvSpPr>
        <p:spPr>
          <a:xfrm>
            <a:off x="251520" y="112055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2. </a:t>
            </a:r>
            <a:r>
              <a:rPr lang="en-US" sz="2400" dirty="0">
                <a:solidFill>
                  <a:srgbClr val="0000FF"/>
                </a:solidFill>
              </a:rPr>
              <a:t>During the hydrodynamic evolution, t</a:t>
            </a:r>
            <a:r>
              <a:rPr lang="en-US" altLang="zh-CN" sz="2400" dirty="0">
                <a:solidFill>
                  <a:srgbClr val="0000FF"/>
                </a:solidFill>
              </a:rPr>
              <a:t>he mass effect and electromagnetic </a:t>
            </a:r>
            <a:r>
              <a:rPr lang="en-US" sz="2400" dirty="0">
                <a:solidFill>
                  <a:srgbClr val="0000FF"/>
                </a:solidFill>
              </a:rPr>
              <a:t>would also influence the axial current evolution</a:t>
            </a:r>
            <a:endParaRPr lang="en-US" altLang="zh-CN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C7C86E24-9856-4B84-9BBF-59E63ABB31BF}"/>
                  </a:ext>
                </a:extLst>
              </p:cNvPr>
              <p:cNvSpPr txBox="1"/>
              <p:nvPr/>
            </p:nvSpPr>
            <p:spPr>
              <a:xfrm>
                <a:off x="2627784" y="3861048"/>
                <a:ext cx="3640933" cy="1123513"/>
              </a:xfrm>
              <a:prstGeom prst="rect">
                <a:avLst/>
              </a:prstGeom>
              <a:noFill/>
              <a:ln>
                <a:solidFill>
                  <a:srgbClr val="00B0F0">
                    <a:alpha val="98000"/>
                  </a:srgb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𝑡𝑜𝑡𝑎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total</m:t>
                            </m:r>
                          </m:sub>
                        </m:sSub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en-US" altLang="zh-CN" i="1" dirty="0">
                    <a:latin typeface="Cambria Math" panose="02040503050406030204" pitchFamily="18" charset="0"/>
                  </a:rPr>
                  <a:t>=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=0.013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=30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001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0.24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C7C86E24-9856-4B84-9BBF-59E63ABB3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3861048"/>
                <a:ext cx="3640933" cy="1123513"/>
              </a:xfrm>
              <a:prstGeom prst="rect">
                <a:avLst/>
              </a:prstGeom>
              <a:blipFill>
                <a:blip r:embed="rId3"/>
                <a:stretch>
                  <a:fillRect l="-1503" t="-2139"/>
                </a:stretch>
              </a:blipFill>
              <a:ln>
                <a:solidFill>
                  <a:srgbClr val="00B0F0">
                    <a:alpha val="9800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4EA69FD4-C6F2-4A79-9EB6-C27EB880A780}"/>
              </a:ext>
            </a:extLst>
          </p:cNvPr>
          <p:cNvSpPr txBox="1"/>
          <p:nvPr/>
        </p:nvSpPr>
        <p:spPr>
          <a:xfrm>
            <a:off x="431540" y="5486579"/>
            <a:ext cx="802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mass effect is smaller than the </a:t>
            </a:r>
            <a:r>
              <a:rPr lang="en-US" dirty="0" err="1"/>
              <a:t>Chern</a:t>
            </a:r>
            <a:r>
              <a:rPr lang="en-US" dirty="0"/>
              <a:t>-Simons diffusion rate by a few orders of magnitude and thus negligible.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B5417C8-19FE-45FA-BB46-29CA0C067341}"/>
              </a:ext>
            </a:extLst>
          </p:cNvPr>
          <p:cNvSpPr txBox="1"/>
          <p:nvPr/>
        </p:nvSpPr>
        <p:spPr>
          <a:xfrm>
            <a:off x="179512" y="3189753"/>
            <a:ext cx="4680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De-fu Hou and Shu Lin, PRD, 98(5):054014, 2018. </a:t>
            </a:r>
          </a:p>
        </p:txBody>
      </p:sp>
    </p:spTree>
    <p:extLst>
      <p:ext uri="{BB962C8B-B14F-4D97-AF65-F5344CB8AC3E}">
        <p14:creationId xmlns:p14="http://schemas.microsoft.com/office/powerpoint/2010/main" val="7968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0"/>
    </mc:Choice>
    <mc:Fallback xmlns="">
      <p:transition spd="slow" advTm="86980"/>
    </mc:Fallback>
  </mc:AlternateContent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TM02892315[[fn=丝状]]</Template>
  <TotalTime>1994</TotalTime>
  <Words>1671</Words>
  <Application>Microsoft Office PowerPoint</Application>
  <PresentationFormat>全屏显示(4:3)</PresentationFormat>
  <Paragraphs>245</Paragraphs>
  <Slides>33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2" baseType="lpstr">
      <vt:lpstr>Yu Mincho Demibold</vt:lpstr>
      <vt:lpstr>Arial</vt:lpstr>
      <vt:lpstr>Calibri</vt:lpstr>
      <vt:lpstr>Calibri Light</vt:lpstr>
      <vt:lpstr>Cambria Math</vt:lpstr>
      <vt:lpstr>PT Sans</vt:lpstr>
      <vt:lpstr>Roboto</vt:lpstr>
      <vt:lpstr>Wingdings 2</vt:lpstr>
      <vt:lpstr>HDOfficeLightV0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chen zhengyu</dc:creator>
  <cp:lastModifiedBy>huang anping</cp:lastModifiedBy>
  <cp:revision>1258</cp:revision>
  <cp:lastPrinted>2019-04-29T08:22:14Z</cp:lastPrinted>
  <dcterms:created xsi:type="dcterms:W3CDTF">2019-04-29T08:22:14Z</dcterms:created>
  <dcterms:modified xsi:type="dcterms:W3CDTF">2023-07-15T17:15:09Z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1033-11.1.0.8372</vt:lpwstr>
  </property>
</Properties>
</file>