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8"/>
  </p:notesMasterIdLst>
  <p:sldIdLst>
    <p:sldId id="280" r:id="rId5"/>
    <p:sldId id="283" r:id="rId6"/>
    <p:sldId id="309" r:id="rId7"/>
    <p:sldId id="415" r:id="rId9"/>
    <p:sldId id="317" r:id="rId10"/>
    <p:sldId id="318" r:id="rId11"/>
    <p:sldId id="435" r:id="rId12"/>
    <p:sldId id="321" r:id="rId13"/>
    <p:sldId id="323" r:id="rId14"/>
    <p:sldId id="324" r:id="rId15"/>
    <p:sldId id="337" r:id="rId16"/>
    <p:sldId id="335" r:id="rId17"/>
    <p:sldId id="336" r:id="rId18"/>
    <p:sldId id="338" r:id="rId19"/>
    <p:sldId id="343" r:id="rId20"/>
    <p:sldId id="345" r:id="rId21"/>
    <p:sldId id="452" r:id="rId22"/>
    <p:sldId id="434" r:id="rId23"/>
    <p:sldId id="437" r:id="rId24"/>
    <p:sldId id="438" r:id="rId25"/>
    <p:sldId id="453" r:id="rId26"/>
    <p:sldId id="439" r:id="rId27"/>
    <p:sldId id="436" r:id="rId28"/>
    <p:sldId id="459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g Zefang" initials="J" lastIdx="1" clrIdx="0"/>
  <p:cmAuthor id="2" name="zfjiang" initials="z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0BF"/>
    <a:srgbClr val="0000E1"/>
    <a:srgbClr val="E11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6" d="100"/>
          <a:sy n="146" d="100"/>
        </p:scale>
        <p:origin x="120" y="304"/>
      </p:cViewPr>
      <p:guideLst>
        <p:guide orient="horz" pos="198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11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03D6AB-DA0C-4940-A174-BC6689E7321F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10243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1024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 wrap="square" lIns="91440" tIns="45720" rIns="91440" bIns="45720" numCol="1" anchor="t" anchorCtr="0" compatLnSpc="1"/>
          <a:lstStyle/>
          <a:p>
            <a:pPr marL="0" marR="0" lvl="0" indent="3048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宋体" panose="02010600030101010101" pitchFamily="2" charset="-122"/>
                <a:sym typeface="+mn-ea"/>
              </a:rPr>
              <a:t>一方面认为它携带了高能核核碰撞极早期的信息；</a:t>
            </a:r>
            <a:endParaRPr kumimoji="0" lang="zh-CN" sz="1200" b="1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宋体" panose="02010600030101010101" pitchFamily="2" charset="-122"/>
              <a:ea typeface="+mn-ea"/>
              <a:cs typeface="宋体" panose="02010600030101010101" pitchFamily="2" charset="-122"/>
              <a:sym typeface="+mn-ea"/>
            </a:endParaRPr>
          </a:p>
          <a:p>
            <a:pPr marL="0" marR="0" lvl="0" indent="3048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sz="1200" b="1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宋体" panose="02010600030101010101" pitchFamily="2" charset="-122"/>
                <a:ea typeface="+mn-ea"/>
                <a:cs typeface="宋体" panose="02010600030101010101" pitchFamily="2" charset="-122"/>
                <a:sym typeface="+mn-ea"/>
              </a:rPr>
              <a:t>另一方面，它可以帮助人们寻找和了解自然界费米尺度下可能存在的强电磁场。</a:t>
            </a: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单击此处编辑母版副标题样式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二级</a:t>
            </a:r>
            <a:endParaRPr lang="zh-CN" altLang="en-US" noProof="1"/>
          </a:p>
          <a:p>
            <a:pPr lvl="2"/>
            <a:r>
              <a:rPr lang="zh-CN" altLang="en-US" noProof="1"/>
              <a:t>三级</a:t>
            </a:r>
            <a:endParaRPr lang="zh-CN" altLang="en-US" noProof="1"/>
          </a:p>
          <a:p>
            <a:pPr lvl="3"/>
            <a:r>
              <a:rPr lang="zh-CN" altLang="en-US" noProof="1"/>
              <a:t>四级</a:t>
            </a:r>
            <a:endParaRPr lang="zh-CN" altLang="en-US" noProof="1"/>
          </a:p>
          <a:p>
            <a:pPr lvl="4"/>
            <a:r>
              <a:rPr lang="zh-CN" altLang="en-US" noProof="1"/>
              <a:t>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5.xml"/><Relationship Id="rId7" Type="http://schemas.openxmlformats.org/officeDocument/2006/relationships/image" Target="../media/image1.png"/><Relationship Id="rId6" Type="http://schemas.openxmlformats.org/officeDocument/2006/relationships/tags" Target="../tags/tag4.xml"/><Relationship Id="rId5" Type="http://schemas.openxmlformats.org/officeDocument/2006/relationships/hyperlink" Target="https://inspirehep.net/literature/2621465" TargetMode="External"/><Relationship Id="rId4" Type="http://schemas.openxmlformats.org/officeDocument/2006/relationships/hyperlink" Target="https://arxiv.org/abs/2307.04257" TargetMode="Externa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.jpeg"/><Relationship Id="rId10" Type="http://schemas.openxmlformats.org/officeDocument/2006/relationships/tags" Target="../tags/tag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image" Target="../media/image37.png"/><Relationship Id="rId3" Type="http://schemas.openxmlformats.org/officeDocument/2006/relationships/tags" Target="../tags/tag36.xml"/><Relationship Id="rId2" Type="http://schemas.openxmlformats.org/officeDocument/2006/relationships/image" Target="../media/image36.png"/><Relationship Id="rId1" Type="http://schemas.openxmlformats.org/officeDocument/2006/relationships/tags" Target="../tags/tag3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image" Target="../media/image41.png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2" Type="http://schemas.openxmlformats.org/officeDocument/2006/relationships/slideLayout" Target="../slideLayouts/slideLayout12.xml"/><Relationship Id="rId11" Type="http://schemas.openxmlformats.org/officeDocument/2006/relationships/tags" Target="../tags/tag44.xml"/><Relationship Id="rId10" Type="http://schemas.openxmlformats.org/officeDocument/2006/relationships/image" Target="../media/image42.png"/><Relationship Id="rId1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image" Target="../media/image45.png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image" Target="../media/image44.png"/><Relationship Id="rId4" Type="http://schemas.openxmlformats.org/officeDocument/2006/relationships/tags" Target="../tags/tag47.xml"/><Relationship Id="rId3" Type="http://schemas.openxmlformats.org/officeDocument/2006/relationships/image" Target="../media/image43.png"/><Relationship Id="rId2" Type="http://schemas.openxmlformats.org/officeDocument/2006/relationships/tags" Target="../tags/tag46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47.png"/><Relationship Id="rId3" Type="http://schemas.openxmlformats.org/officeDocument/2006/relationships/tags" Target="../tags/tag52.xml"/><Relationship Id="rId2" Type="http://schemas.openxmlformats.org/officeDocument/2006/relationships/image" Target="../media/image46.png"/><Relationship Id="rId10" Type="http://schemas.openxmlformats.org/officeDocument/2006/relationships/notesSlide" Target="../notesSlides/notesSlide3.xml"/><Relationship Id="rId1" Type="http://schemas.openxmlformats.org/officeDocument/2006/relationships/tags" Target="../tags/tag5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../media/image49.png"/><Relationship Id="rId3" Type="http://schemas.openxmlformats.org/officeDocument/2006/relationships/tags" Target="../tags/tag58.xml"/><Relationship Id="rId2" Type="http://schemas.openxmlformats.org/officeDocument/2006/relationships/image" Target="../media/image48.pn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image" Target="../media/image52.png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image" Target="../media/image51.png"/><Relationship Id="rId4" Type="http://schemas.openxmlformats.org/officeDocument/2006/relationships/tags" Target="../tags/tag66.xml"/><Relationship Id="rId3" Type="http://schemas.openxmlformats.org/officeDocument/2006/relationships/image" Target="../media/image50.png"/><Relationship Id="rId2" Type="http://schemas.openxmlformats.org/officeDocument/2006/relationships/tags" Target="../tags/tag65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70.xml"/><Relationship Id="rId1" Type="http://schemas.openxmlformats.org/officeDocument/2006/relationships/tags" Target="../tags/tag6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image" Target="../media/image2.png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image" Target="../media/image53.png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1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tags" Target="../tags/tag80.xml"/><Relationship Id="rId3" Type="http://schemas.openxmlformats.org/officeDocument/2006/relationships/image" Target="../media/image2.pn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image" Target="../media/image56.png"/><Relationship Id="rId7" Type="http://schemas.openxmlformats.org/officeDocument/2006/relationships/tags" Target="../tags/tag85.xml"/><Relationship Id="rId6" Type="http://schemas.openxmlformats.org/officeDocument/2006/relationships/image" Target="../media/image55.png"/><Relationship Id="rId5" Type="http://schemas.openxmlformats.org/officeDocument/2006/relationships/tags" Target="../tags/tag84.xml"/><Relationship Id="rId4" Type="http://schemas.openxmlformats.org/officeDocument/2006/relationships/image" Target="../media/image54.png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87.xml"/><Relationship Id="rId1" Type="http://schemas.openxmlformats.org/officeDocument/2006/relationships/tags" Target="../tags/tag8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91.xml"/><Relationship Id="rId5" Type="http://schemas.openxmlformats.org/officeDocument/2006/relationships/image" Target="../media/image58.png"/><Relationship Id="rId4" Type="http://schemas.openxmlformats.org/officeDocument/2006/relationships/tags" Target="../tags/tag90.xml"/><Relationship Id="rId3" Type="http://schemas.openxmlformats.org/officeDocument/2006/relationships/image" Target="../media/image57.pn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95.xml"/><Relationship Id="rId5" Type="http://schemas.openxmlformats.org/officeDocument/2006/relationships/image" Target="../media/image60.png"/><Relationship Id="rId4" Type="http://schemas.openxmlformats.org/officeDocument/2006/relationships/tags" Target="../tags/tag94.xml"/><Relationship Id="rId3" Type="http://schemas.openxmlformats.org/officeDocument/2006/relationships/image" Target="../media/image59.png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image" Target="../media/image62.png"/><Relationship Id="rId4" Type="http://schemas.openxmlformats.org/officeDocument/2006/relationships/tags" Target="../tags/tag98.xml"/><Relationship Id="rId3" Type="http://schemas.openxmlformats.org/officeDocument/2006/relationships/image" Target="../media/image61.pn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4.xml"/><Relationship Id="rId5" Type="http://schemas.openxmlformats.org/officeDocument/2006/relationships/image" Target="../media/image64.png"/><Relationship Id="rId4" Type="http://schemas.openxmlformats.org/officeDocument/2006/relationships/tags" Target="../tags/tag103.xml"/><Relationship Id="rId3" Type="http://schemas.openxmlformats.org/officeDocument/2006/relationships/image" Target="../media/image63.png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image" Target="../media/image67.png"/><Relationship Id="rId5" Type="http://schemas.openxmlformats.org/officeDocument/2006/relationships/tags" Target="../tags/tag107.xml"/><Relationship Id="rId4" Type="http://schemas.openxmlformats.org/officeDocument/2006/relationships/image" Target="../media/image66.png"/><Relationship Id="rId3" Type="http://schemas.openxmlformats.org/officeDocument/2006/relationships/tags" Target="../tags/tag106.xml"/><Relationship Id="rId2" Type="http://schemas.openxmlformats.org/officeDocument/2006/relationships/image" Target="../media/image65.png"/><Relationship Id="rId10" Type="http://schemas.openxmlformats.org/officeDocument/2006/relationships/notesSlide" Target="../notesSlides/notesSlide12.xml"/><Relationship Id="rId1" Type="http://schemas.openxmlformats.org/officeDocument/2006/relationships/tags" Target="../tags/tag10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1" Type="http://schemas.openxmlformats.org/officeDocument/2006/relationships/tags" Target="../tags/tag11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9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../media/image10.png"/><Relationship Id="rId7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tags" Target="../tags/tag1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tags" Target="../tags/tag19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image" Target="../media/image15.png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19.png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24.png"/><Relationship Id="rId7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tags" Target="../tags/tag2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9" Type="http://schemas.openxmlformats.org/officeDocument/2006/relationships/slideLayout" Target="../slideLayouts/slideLayout1.xml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image" Target="../media/image28.GIF"/><Relationship Id="rId15" Type="http://schemas.openxmlformats.org/officeDocument/2006/relationships/tags" Target="../tags/tag28.xml"/><Relationship Id="rId14" Type="http://schemas.openxmlformats.org/officeDocument/2006/relationships/image" Target="../media/image27.GIF"/><Relationship Id="rId13" Type="http://schemas.openxmlformats.org/officeDocument/2006/relationships/tags" Target="../tags/tag27.xml"/><Relationship Id="rId12" Type="http://schemas.openxmlformats.org/officeDocument/2006/relationships/image" Target="../media/image26.png"/><Relationship Id="rId11" Type="http://schemas.openxmlformats.org/officeDocument/2006/relationships/tags" Target="../tags/tag26.xml"/><Relationship Id="rId10" Type="http://schemas.openxmlformats.org/officeDocument/2006/relationships/image" Target="../media/image25.png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3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4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307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68605" y="1701165"/>
            <a:ext cx="11630025" cy="1769110"/>
          </a:xfrm>
          <a:solidFill>
            <a:schemeClr val="bg1"/>
          </a:solidFill>
        </p:spPr>
        <p:txBody>
          <a:bodyPr vert="horz" wrap="square" lIns="91440" tIns="45720" rIns="91440" bIns="45720" numCol="1" rtlCol="0" anchor="ctr" anchorCtr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cs typeface="+mj-lt"/>
              </a:rPr>
              <a:t>Hyperon polarization and its correlation with directed flow in heavy ion collisions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cs typeface="+mj-lt"/>
            </a:endParaRPr>
          </a:p>
        </p:txBody>
      </p:sp>
      <p:sp>
        <p:nvSpPr>
          <p:cNvPr id="6147" name="文本框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99515" y="3933190"/>
            <a:ext cx="9799320" cy="1198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algn="ctr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2400" b="1" kern="1200" cap="none" spc="0" normalizeH="0" baseline="0" noProof="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  <a:cs typeface="+mn-lt"/>
                <a:sym typeface="宋体" panose="02010600030101010101" pitchFamily="2" charset="-122"/>
              </a:rPr>
              <a:t>Ze-Fang Jiang</a:t>
            </a:r>
            <a:r>
              <a:rPr kumimoji="0" lang="en-US" altLang="zh-CN" sz="2400" kern="1200" cap="none" spc="0" normalizeH="0" baseline="0" noProof="0" dirty="0">
                <a:solidFill>
                  <a:schemeClr val="accent6">
                    <a:lumMod val="75000"/>
                  </a:schemeClr>
                </a:solidFill>
                <a:latin typeface="+mn-ea"/>
                <a:ea typeface="+mn-ea"/>
                <a:cs typeface="+mn-lt"/>
                <a:sym typeface="宋体" panose="02010600030101010101" pitchFamily="2" charset="-122"/>
              </a:rPr>
              <a:t>  </a:t>
            </a:r>
            <a:endParaRPr kumimoji="0" lang="en-US" altLang="zh-CN" sz="2400" kern="1200" cap="none" spc="0" normalizeH="0" baseline="0" noProof="0" dirty="0">
              <a:solidFill>
                <a:schemeClr val="accent6">
                  <a:lumMod val="75000"/>
                </a:schemeClr>
              </a:solidFill>
              <a:latin typeface="+mn-ea"/>
              <a:ea typeface="+mn-ea"/>
              <a:cs typeface="+mn-lt"/>
              <a:sym typeface="宋体" panose="02010600030101010101" pitchFamily="2" charset="-122"/>
            </a:endParaRPr>
          </a:p>
          <a:p>
            <a:pPr marR="0" algn="ctr" defTabSz="914400" eaLnBrk="1" hangingPunct="1">
              <a:lnSpc>
                <a:spcPct val="150000"/>
              </a:lnSpc>
              <a:buClrTx/>
              <a:buSzTx/>
              <a:buFontTx/>
              <a:buNone/>
              <a:defRPr/>
            </a:pPr>
            <a:r>
              <a:rPr kumimoji="0" lang="en-US" altLang="zh-CN" sz="2400" kern="1200" cap="none" spc="0" normalizeH="0" baseline="0" noProof="0" dirty="0">
                <a:solidFill>
                  <a:srgbClr val="0070C0"/>
                </a:solidFill>
                <a:latin typeface="+mn-ea"/>
                <a:ea typeface="+mn-ea"/>
                <a:cs typeface="+mn-lt"/>
                <a:sym typeface="宋体" panose="02010600030101010101" pitchFamily="2" charset="-122"/>
              </a:rPr>
              <a:t>Collaborators: Shanshan Cao, Xiang-Yu Wu, Ben-Wei Zhang</a:t>
            </a:r>
            <a:endParaRPr kumimoji="0" lang="en-US" altLang="zh-CN" sz="2400" kern="1200" cap="none" spc="0" normalizeH="0" baseline="0" noProof="0" dirty="0">
              <a:solidFill>
                <a:srgbClr val="0070C0"/>
              </a:solidFill>
              <a:latin typeface="+mn-ea"/>
              <a:ea typeface="+mn-ea"/>
              <a:cs typeface="+mn-lt"/>
              <a:sym typeface="宋体" panose="02010600030101010101" pitchFamily="2" charset="-122"/>
            </a:endParaRPr>
          </a:p>
        </p:txBody>
      </p:sp>
      <p:sp>
        <p:nvSpPr>
          <p:cNvPr id="6149" name="文本框 4"/>
          <p:cNvSpPr txBox="1"/>
          <p:nvPr>
            <p:custDataLst>
              <p:tags r:id="rId3"/>
            </p:custDataLst>
          </p:nvPr>
        </p:nvSpPr>
        <p:spPr>
          <a:xfrm>
            <a:off x="1703388" y="5805170"/>
            <a:ext cx="8785225" cy="922020"/>
          </a:xfrm>
          <a:prstGeom prst="rect">
            <a:avLst/>
          </a:prstGeom>
          <a:noFill/>
          <a:ln w="1587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+mj-ea"/>
                <a:ea typeface="+mj-ea"/>
                <a:sym typeface="+mn-ea"/>
              </a:rPr>
              <a:t>Presented on 19th July 2023, UCAS, Beijing China </a:t>
            </a:r>
            <a:endParaRPr lang="en-US" altLang="zh-CN" sz="1800" dirty="0">
              <a:latin typeface="+mj-ea"/>
              <a:ea typeface="+mj-ea"/>
              <a:sym typeface="+mn-ea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latin typeface="+mj-ea"/>
                <a:ea typeface="+mj-ea"/>
                <a:sym typeface="+mn-ea"/>
              </a:rPr>
              <a:t>Based on </a:t>
            </a:r>
            <a:r>
              <a:rPr lang="en-US" altLang="zh-CN" sz="1800" dirty="0">
                <a:latin typeface="+mj-ea"/>
                <a:ea typeface="+mj-ea"/>
                <a:sym typeface="+mn-ea"/>
                <a:hlinkClick r:id="rId4" action="ppaction://hlinkfile"/>
              </a:rPr>
              <a:t>arXiv:2307.04257</a:t>
            </a:r>
            <a:r>
              <a:rPr lang="en-US" altLang="zh-CN" sz="1800" dirty="0">
                <a:latin typeface="+mj-ea"/>
                <a:ea typeface="+mj-ea"/>
                <a:sym typeface="+mn-ea"/>
              </a:rPr>
              <a:t> and  </a:t>
            </a:r>
            <a:r>
              <a:rPr lang="en-US" altLang="zh-CN" sz="1800" dirty="0">
                <a:latin typeface="+mj-ea"/>
                <a:ea typeface="+mj-ea"/>
                <a:sym typeface="+mn-ea"/>
                <a:hlinkClick r:id="rId5" action="ppaction://hlinkfile"/>
              </a:rPr>
              <a:t>Phys. Rev. C 107, 034904 (2023)</a:t>
            </a:r>
            <a:r>
              <a:rPr lang="en-US" altLang="zh-CN" sz="1800" dirty="0">
                <a:latin typeface="+mj-ea"/>
                <a:ea typeface="+mj-ea"/>
                <a:sym typeface="+mn-ea"/>
              </a:rPr>
              <a:t> </a:t>
            </a:r>
            <a:endParaRPr lang="en-US" altLang="zh-CN" sz="1800" dirty="0">
              <a:latin typeface="+mj-ea"/>
              <a:ea typeface="+mj-ea"/>
              <a:sym typeface="宋体" panose="02010600030101010101" pitchFamily="2" charset="-122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770" y="96520"/>
            <a:ext cx="3278505" cy="1604645"/>
          </a:xfrm>
          <a:prstGeom prst="rect">
            <a:avLst/>
          </a:prstGeom>
        </p:spPr>
      </p:pic>
      <p:pic>
        <p:nvPicPr>
          <p:cNvPr id="3076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998835" y="260350"/>
            <a:ext cx="866775" cy="865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湖北工程学院校徽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003790" y="266065"/>
            <a:ext cx="868361" cy="86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288" y="-26987"/>
            <a:ext cx="12177712" cy="720725"/>
          </a:xfrm>
          <a:solidFill>
            <a:srgbClr val="C00000">
              <a:alpha val="100000"/>
            </a:srgbClr>
          </a:solidFill>
        </p:spPr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</a:pPr>
            <a:r>
              <a:rPr lang="en-US" altLang="zh-CN" sz="3600" kern="1200" dirty="0">
                <a:solidFill>
                  <a:schemeClr val="bg1"/>
                </a:solidFill>
                <a:cs typeface="+mj-lt"/>
              </a:rPr>
              <a:t>Spin polarization</a:t>
            </a:r>
            <a:endParaRPr lang="zh-CN" altLang="en-US" sz="3600" kern="1200" dirty="0">
              <a:solidFill>
                <a:schemeClr val="bg1"/>
              </a:solidFill>
              <a:cs typeface="+mj-lt"/>
            </a:endParaRPr>
          </a:p>
        </p:txBody>
      </p:sp>
      <p:pic>
        <p:nvPicPr>
          <p:cNvPr id="25604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05" y="1691005"/>
            <a:ext cx="5462270" cy="2764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文本框 11"/>
          <p:cNvSpPr txBox="1"/>
          <p:nvPr/>
        </p:nvSpPr>
        <p:spPr>
          <a:xfrm>
            <a:off x="7824788" y="1658938"/>
            <a:ext cx="2112645" cy="42989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Thermal vorticity</a:t>
            </a:r>
            <a:endParaRPr lang="en-US" altLang="zh-CN" sz="2200" dirty="0">
              <a:solidFill>
                <a:srgbClr val="00B05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5606" name="文本框 14"/>
          <p:cNvSpPr txBox="1"/>
          <p:nvPr/>
        </p:nvSpPr>
        <p:spPr>
          <a:xfrm>
            <a:off x="7813675" y="2220913"/>
            <a:ext cx="2501900" cy="42989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70C0"/>
                </a:solidFill>
                <a:ea typeface="宋体" panose="02010600030101010101" pitchFamily="2" charset="-122"/>
                <a:cs typeface="+mn-lt"/>
              </a:rPr>
              <a:t>Shear viscous tensor</a:t>
            </a:r>
            <a:endParaRPr lang="zh-CN" altLang="en-US" sz="2200" dirty="0">
              <a:solidFill>
                <a:srgbClr val="0070C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5607" name="文本框 15"/>
          <p:cNvSpPr txBox="1"/>
          <p:nvPr/>
        </p:nvSpPr>
        <p:spPr>
          <a:xfrm>
            <a:off x="7824788" y="2786063"/>
            <a:ext cx="2181225" cy="42989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2060"/>
                </a:solidFill>
                <a:ea typeface="+mj-ea"/>
                <a:cs typeface="+mn-lt"/>
              </a:rPr>
              <a:t>Fluid acceleration</a:t>
            </a:r>
            <a:endParaRPr lang="zh-CN" altLang="en-US" sz="2200" dirty="0">
              <a:solidFill>
                <a:srgbClr val="002060"/>
              </a:solidFill>
              <a:ea typeface="+mj-ea"/>
              <a:cs typeface="+mn-lt"/>
            </a:endParaRPr>
          </a:p>
        </p:txBody>
      </p:sp>
      <p:sp>
        <p:nvSpPr>
          <p:cNvPr id="25608" name="文本框 16"/>
          <p:cNvSpPr txBox="1"/>
          <p:nvPr/>
        </p:nvSpPr>
        <p:spPr>
          <a:xfrm>
            <a:off x="7824788" y="3319463"/>
            <a:ext cx="3618865" cy="42989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7030A0"/>
                </a:solidFill>
                <a:ea typeface="宋体" panose="02010600030101010101" pitchFamily="2" charset="-122"/>
                <a:cs typeface="+mn-lt"/>
              </a:rPr>
              <a:t>Gradient of chemical potential</a:t>
            </a:r>
            <a:endParaRPr lang="zh-CN" altLang="en-US" sz="2200" dirty="0">
              <a:solidFill>
                <a:srgbClr val="7030A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5609" name="文本框 17"/>
          <p:cNvSpPr txBox="1"/>
          <p:nvPr/>
        </p:nvSpPr>
        <p:spPr>
          <a:xfrm>
            <a:off x="7813675" y="3859213"/>
            <a:ext cx="2735580" cy="42989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C00000"/>
                </a:solidFill>
                <a:ea typeface="宋体" panose="02010600030101010101" pitchFamily="2" charset="-122"/>
                <a:cs typeface="+mn-lt"/>
              </a:rPr>
              <a:t>Electromagnetic Fields</a:t>
            </a:r>
            <a:endParaRPr lang="zh-CN" altLang="en-US" sz="2200" dirty="0">
              <a:solidFill>
                <a:srgbClr val="C0000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5610" name="文本框 18"/>
          <p:cNvSpPr txBox="1"/>
          <p:nvPr/>
        </p:nvSpPr>
        <p:spPr>
          <a:xfrm>
            <a:off x="623888" y="4722813"/>
            <a:ext cx="8424862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2060"/>
                </a:solidFill>
                <a:ea typeface="宋体" panose="02010600030101010101" pitchFamily="2" charset="-122"/>
                <a:cs typeface="+mn-lt"/>
              </a:rPr>
              <a:t>Here,</a:t>
            </a:r>
            <a:endParaRPr lang="zh-CN" altLang="en-US" sz="2200" dirty="0">
              <a:solidFill>
                <a:srgbClr val="002060"/>
              </a:solidFill>
              <a:ea typeface="宋体" panose="02010600030101010101" pitchFamily="2" charset="-122"/>
              <a:cs typeface="+mn-lt"/>
            </a:endParaRPr>
          </a:p>
        </p:txBody>
      </p:sp>
      <p:pic>
        <p:nvPicPr>
          <p:cNvPr id="25611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24113" y="5183188"/>
            <a:ext cx="2789237" cy="973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6" name="文本框 13"/>
          <p:cNvSpPr txBox="1"/>
          <p:nvPr>
            <p:custDataLst>
              <p:tags r:id="rId5"/>
            </p:custDataLst>
          </p:nvPr>
        </p:nvSpPr>
        <p:spPr>
          <a:xfrm>
            <a:off x="7535863" y="764540"/>
            <a:ext cx="5359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ea typeface="宋体" panose="02010600030101010101" pitchFamily="2" charset="-122"/>
                <a:cs typeface="+mn-lt"/>
              </a:rPr>
              <a:t>Yi, Pu, Yang, Phys. Rev. C 104 (2021) 6, 064901</a:t>
            </a:r>
            <a:endParaRPr lang="en-US" altLang="zh-CN" sz="1600" dirty="0">
              <a:ea typeface="宋体" panose="02010600030101010101" pitchFamily="2" charset="-122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288" y="-26987"/>
            <a:ext cx="12177712" cy="720725"/>
          </a:xfrm>
          <a:solidFill>
            <a:srgbClr val="C00000">
              <a:alpha val="100000"/>
            </a:srgbClr>
          </a:solidFill>
        </p:spPr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</a:pPr>
            <a:r>
              <a:rPr lang="en-US" altLang="zh-CN" sz="3600" kern="1200" dirty="0">
                <a:solidFill>
                  <a:schemeClr val="bg1"/>
                </a:solidFill>
                <a:cs typeface="+mj-lt"/>
              </a:rPr>
              <a:t>Spin polarization</a:t>
            </a:r>
            <a:endParaRPr lang="zh-CN" altLang="en-US" sz="3600" kern="1200" dirty="0">
              <a:solidFill>
                <a:schemeClr val="bg1"/>
              </a:solidFill>
              <a:cs typeface="+mj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288030" y="2016760"/>
            <a:ext cx="5102225" cy="782320"/>
            <a:chOff x="5178" y="3515"/>
            <a:chExt cx="8035" cy="1232"/>
          </a:xfrm>
        </p:grpSpPr>
        <p:pic>
          <p:nvPicPr>
            <p:cNvPr id="26628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8" y="3515"/>
              <a:ext cx="4523" cy="123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629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7" y="3742"/>
              <a:ext cx="2707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6630" name="文本框 7"/>
          <p:cNvSpPr txBox="1"/>
          <p:nvPr/>
        </p:nvSpPr>
        <p:spPr>
          <a:xfrm>
            <a:off x="551180" y="3962400"/>
            <a:ext cx="11726863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70C0"/>
                </a:solidFill>
                <a:ea typeface="宋体" panose="02010600030101010101" pitchFamily="2" charset="-122"/>
                <a:cs typeface="+mn-lt"/>
              </a:rPr>
              <a:t>Finally, the local polarization is given by averaging over the momentum and rapidity:</a:t>
            </a:r>
            <a:endParaRPr lang="en-US" altLang="zh-CN" sz="2200" dirty="0">
              <a:solidFill>
                <a:srgbClr val="0070C0"/>
              </a:solidFill>
              <a:ea typeface="宋体" panose="02010600030101010101" pitchFamily="2" charset="-122"/>
              <a:cs typeface="+mn-lt"/>
            </a:endParaRPr>
          </a:p>
        </p:txBody>
      </p:sp>
      <p:pic>
        <p:nvPicPr>
          <p:cNvPr id="2663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13" y="4868863"/>
            <a:ext cx="4103687" cy="77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35" name="文本框 13"/>
          <p:cNvSpPr txBox="1"/>
          <p:nvPr/>
        </p:nvSpPr>
        <p:spPr>
          <a:xfrm>
            <a:off x="7391718" y="715645"/>
            <a:ext cx="5864225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ea typeface="宋体" panose="02010600030101010101" pitchFamily="2" charset="-122"/>
                <a:cs typeface="+mn-lt"/>
              </a:rPr>
              <a:t>Wu, Yi, Qin, Pu, Phys.Rev.C 105 (2022) 6, 064909</a:t>
            </a:r>
            <a:endParaRPr lang="en-US" altLang="zh-CN" sz="1600" dirty="0">
              <a:ea typeface="宋体" panose="02010600030101010101" pitchFamily="2" charset="-122"/>
              <a:cs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35280" y="1196340"/>
                <a:ext cx="9770745" cy="436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</a:rPr>
                  <a:t>The polarization vector of </a:t>
                </a:r>
                <a:r>
                  <a:rPr lang="en-US" altLang="zh-CN" sz="2200">
                    <a:solidFill>
                      <a:srgbClr val="0070C0"/>
                    </a:solidFill>
                    <a:latin typeface="+mn-lt"/>
                    <a:cs typeface="+mn-lt"/>
                    <a:sym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𝛬</m:t>
                    </m:r>
                  </m:oMath>
                </a14:m>
                <a:r>
                  <a:rPr lang="en-US" altLang="zh-CN" sz="2200">
                    <a:solidFill>
                      <a:srgbClr val="0070C0"/>
                    </a:solidFill>
                    <a:latin typeface="+mn-lt"/>
                    <a:cs typeface="+mn-lt"/>
                    <a:sym typeface="+mn-ea"/>
                  </a:rPr>
                  <a:t> </a:t>
                </a:r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  <a:sym typeface="+mn-ea"/>
                  </a:rPr>
                  <a:t>and</a:t>
                </a:r>
                <a:r>
                  <a:rPr lang="en-US" altLang="zh-CN" sz="2200">
                    <a:solidFill>
                      <a:srgbClr val="0070C0"/>
                    </a:solidFill>
                    <a:latin typeface="+mn-lt"/>
                    <a:cs typeface="+mn-lt"/>
                    <a:sym typeface="+mn-ea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2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𝛬</m:t>
                        </m:r>
                      </m:e>
                    </m:acc>
                  </m:oMath>
                </a14:m>
                <a:r>
                  <a:rPr lang="en-US" altLang="zh-CN" sz="2200">
                    <a:solidFill>
                      <a:srgbClr val="0070C0"/>
                    </a:solidFill>
                    <a:latin typeface="+mn-lt"/>
                    <a:cs typeface="+mn-lt"/>
                    <a:sym typeface="+mn-ea"/>
                  </a:rPr>
                  <a:t> </a:t>
                </a:r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</a:rPr>
                  <a:t>hyperons in its rest frame can be constructed as </a:t>
                </a:r>
                <a:endParaRPr lang="en-US" altLang="zh-CN" sz="2200">
                  <a:solidFill>
                    <a:srgbClr val="00B05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6"/>
                </p:custDataLst>
              </p:nvPr>
            </p:nvSpPr>
            <p:spPr>
              <a:xfrm>
                <a:off x="335280" y="1196340"/>
                <a:ext cx="9770745" cy="43624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51180" y="3109595"/>
                <a:ext cx="4744720" cy="572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</a:rPr>
                  <a:t>Here, </a:t>
                </a:r>
                <a:r>
                  <a:rPr lang="en-US" altLang="zh-CN" sz="2200" i="1">
                    <a:solidFill>
                      <a:srgbClr val="00B050"/>
                    </a:solidFill>
                    <a:latin typeface="+mn-lt"/>
                    <a:cs typeface="+mn-lt"/>
                  </a:rPr>
                  <a:t>s</a:t>
                </a:r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</a:rPr>
                  <a:t> is the spin of the particle.</a:t>
                </a:r>
                <a:endParaRPr lang="en-US" altLang="zh-CN" sz="2200">
                  <a:solidFill>
                    <a:srgbClr val="00B05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551180" y="3109595"/>
                <a:ext cx="4744720" cy="57277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标题 1"/>
          <p:cNvSpPr txBox="1"/>
          <p:nvPr>
            <p:custDataLst>
              <p:tags r:id="rId1"/>
            </p:custDataLst>
          </p:nvPr>
        </p:nvSpPr>
        <p:spPr>
          <a:xfrm>
            <a:off x="6350" y="-12700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Global polarization @ 27 GeV</a:t>
            </a:r>
            <a:endParaRPr lang="zh-CN" altLang="en-US" sz="36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sp>
        <p:nvSpPr>
          <p:cNvPr id="41988" name="文本框 6"/>
          <p:cNvSpPr txBox="1"/>
          <p:nvPr/>
        </p:nvSpPr>
        <p:spPr>
          <a:xfrm>
            <a:off x="1271270" y="5013325"/>
            <a:ext cx="1010221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Modified optical Glauber model coupled with CLVisc reproduce the </a:t>
            </a:r>
            <a:r>
              <a:rPr lang="en-US" altLang="zh-CN" sz="2400" dirty="0">
                <a:ea typeface="宋体" panose="02010600030101010101" pitchFamily="2" charset="-122"/>
                <a:cs typeface="+mn-lt"/>
              </a:rPr>
              <a:t>STAR</a:t>
            </a:r>
            <a:r>
              <a:rPr lang="en-US" altLang="zh-CN" sz="24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 data. </a:t>
            </a:r>
            <a:endParaRPr lang="en-US" altLang="zh-CN" sz="2400" dirty="0">
              <a:solidFill>
                <a:srgbClr val="00B050"/>
              </a:solidFill>
              <a:ea typeface="宋体" panose="02010600030101010101" pitchFamily="2" charset="-122"/>
              <a:cs typeface="+mn-lt"/>
            </a:endParaRP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  <a:cs typeface="+mn-lt"/>
              </a:rPr>
              <a:t>Total</a:t>
            </a:r>
            <a:r>
              <a:rPr lang="en-US" altLang="zh-CN" sz="24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  = thermal + </a:t>
            </a:r>
            <a:r>
              <a:rPr lang="en-US" altLang="zh-CN" sz="24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rPr>
              <a:t>shear</a:t>
            </a:r>
            <a:r>
              <a:rPr lang="en-US" altLang="zh-CN" sz="24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 +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ea typeface="宋体" panose="02010600030101010101" pitchFamily="2" charset="-122"/>
                <a:cs typeface="+mn-lt"/>
              </a:rPr>
              <a:t>accT</a:t>
            </a:r>
            <a:r>
              <a:rPr lang="en-US" altLang="zh-CN" sz="24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 + </a:t>
            </a:r>
            <a:r>
              <a:rPr lang="en-US" altLang="zh-CN" sz="2400" dirty="0">
                <a:solidFill>
                  <a:srgbClr val="BF00BF"/>
                </a:solidFill>
                <a:ea typeface="宋体" panose="02010600030101010101" pitchFamily="2" charset="-122"/>
                <a:cs typeface="+mn-lt"/>
              </a:rPr>
              <a:t>Chemical </a:t>
            </a:r>
            <a:endParaRPr lang="en-US" altLang="zh-CN" sz="2400" dirty="0">
              <a:solidFill>
                <a:srgbClr val="BF00BF"/>
              </a:solidFill>
              <a:ea typeface="宋体" panose="02010600030101010101" pitchFamily="2" charset="-122"/>
              <a:cs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5280" y="1844675"/>
            <a:ext cx="3582035" cy="27527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24020" y="1844675"/>
            <a:ext cx="3580765" cy="2794000"/>
          </a:xfrm>
          <a:prstGeom prst="rect">
            <a:avLst/>
          </a:prstGeom>
        </p:spPr>
      </p:pic>
      <p:sp>
        <p:nvSpPr>
          <p:cNvPr id="26635" name="文本框 13"/>
          <p:cNvSpPr txBox="1"/>
          <p:nvPr>
            <p:custDataLst>
              <p:tags r:id="rId6"/>
            </p:custDataLst>
          </p:nvPr>
        </p:nvSpPr>
        <p:spPr>
          <a:xfrm>
            <a:off x="8832215" y="908685"/>
            <a:ext cx="27844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ea typeface="宋体" panose="02010600030101010101" pitchFamily="2" charset="-122"/>
                <a:cs typeface="+mn-lt"/>
              </a:rPr>
              <a:t>STAR, arXiv: 2305.08705 </a:t>
            </a:r>
            <a:endParaRPr lang="en-US" altLang="zh-CN" sz="1800" dirty="0">
              <a:ea typeface="宋体" panose="02010600030101010101" pitchFamily="2" charset="-122"/>
              <a:cs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67980" y="1844675"/>
            <a:ext cx="3649345" cy="2827655"/>
          </a:xfrm>
          <a:prstGeom prst="rect">
            <a:avLst/>
          </a:prstGeom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240145" y="1699895"/>
            <a:ext cx="3446299" cy="252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775460" y="1699895"/>
            <a:ext cx="3599180" cy="2519680"/>
            <a:chOff x="2796" y="2338"/>
            <a:chExt cx="5668" cy="3968"/>
          </a:xfrm>
        </p:grpSpPr>
        <p:pic>
          <p:nvPicPr>
            <p:cNvPr id="2" name="图片 1"/>
            <p:cNvPicPr/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796" y="2338"/>
              <a:ext cx="5669" cy="396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652" y="2565"/>
              <a:ext cx="1494" cy="1013"/>
            </a:xfrm>
            <a:prstGeom prst="rect">
              <a:avLst/>
            </a:prstGeom>
            <a:noFill/>
            <a:ln w="15875">
              <a:solidFill>
                <a:srgbClr val="0000E1"/>
              </a:solidFill>
              <a:prstDash val="dashDot"/>
            </a:ln>
          </p:spPr>
          <p:txBody>
            <a:bodyPr wrap="square" rtlCol="0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83615" y="4725035"/>
            <a:ext cx="108813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The magnitude of -P</a:t>
            </a:r>
            <a:r>
              <a:rPr lang="en-US" altLang="zh-CN" sz="2200" baseline="3000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y</a:t>
            </a:r>
            <a:r>
              <a:rPr lang="en-US" altLang="zh-CN" sz="2200" i="1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 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is amplified with increasing </a:t>
            </a:r>
            <a:r>
              <a:rPr lang="en-US" altLang="zh-CN" sz="2200">
                <a:solidFill>
                  <a:srgbClr val="C00000"/>
                </a:solidFill>
                <a:latin typeface="+mn-lt"/>
                <a:cs typeface="+mn-lt"/>
                <a:sym typeface="+mn-ea"/>
              </a:rPr>
              <a:t>Ht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 from 0 to 15.</a:t>
            </a: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 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 </a:t>
            </a:r>
            <a:endParaRPr lang="en-US" altLang="zh-CN" sz="2200">
              <a:solidFill>
                <a:srgbClr val="00B0F0"/>
              </a:solidFill>
              <a:latin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</a:rPr>
              <a:t>A non-monotonic behavior of polarization with respect to p</a:t>
            </a:r>
            <a:r>
              <a:rPr lang="en-US" altLang="zh-CN" sz="2200" baseline="-25000">
                <a:solidFill>
                  <a:srgbClr val="00B0F0"/>
                </a:solidFill>
                <a:latin typeface="+mn-lt"/>
                <a:cs typeface="+mn-lt"/>
              </a:rPr>
              <a:t>T</a:t>
            </a: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</a:rPr>
              <a:t> appears when </a:t>
            </a:r>
            <a:r>
              <a:rPr lang="en-US" altLang="zh-CN" sz="2200">
                <a:solidFill>
                  <a:srgbClr val="C00000"/>
                </a:solidFill>
                <a:latin typeface="+mn-lt"/>
                <a:cs typeface="+mn-lt"/>
              </a:rPr>
              <a:t>Ht</a:t>
            </a: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</a:rPr>
              <a:t> is large.</a:t>
            </a:r>
            <a:endParaRPr lang="en-US" altLang="zh-CN" sz="2200">
              <a:solidFill>
                <a:srgbClr val="00B050"/>
              </a:solidFill>
              <a:latin typeface="+mn-lt"/>
              <a:cs typeface="+mn-lt"/>
            </a:endParaRPr>
          </a:p>
        </p:txBody>
      </p:sp>
      <p:sp>
        <p:nvSpPr>
          <p:cNvPr id="46082" name="标题 1"/>
          <p:cNvSpPr txBox="1"/>
          <p:nvPr>
            <p:custDataLst>
              <p:tags r:id="rId5"/>
            </p:custDataLst>
          </p:nvPr>
        </p:nvSpPr>
        <p:spPr>
          <a:xfrm>
            <a:off x="12700" y="14605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Global polarization (effects of the tilted geometry)</a:t>
            </a:r>
            <a:endParaRPr lang="en-US" altLang="zh-CN" sz="3200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>
            <p:custDataLst>
              <p:tags r:id="rId7"/>
            </p:custDataLst>
          </p:nvPr>
        </p:nvCxnSpPr>
        <p:spPr>
          <a:xfrm flipH="1" flipV="1">
            <a:off x="3519805" y="2752090"/>
            <a:ext cx="9525" cy="683260"/>
          </a:xfrm>
          <a:prstGeom prst="straightConnector1">
            <a:avLst/>
          </a:prstGeom>
          <a:ln w="53975" cmpd="sng">
            <a:solidFill>
              <a:srgbClr val="E11EA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>
            <p:custDataLst>
              <p:tags r:id="rId8"/>
            </p:custDataLst>
          </p:nvPr>
        </p:nvCxnSpPr>
        <p:spPr>
          <a:xfrm flipH="1" flipV="1">
            <a:off x="7984490" y="2752090"/>
            <a:ext cx="9525" cy="683260"/>
          </a:xfrm>
          <a:prstGeom prst="straightConnector1">
            <a:avLst/>
          </a:prstGeom>
          <a:ln w="50800" cmpd="sng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35505" y="1844675"/>
            <a:ext cx="3199770" cy="252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67755" y="1844675"/>
            <a:ext cx="3196545" cy="252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1180" y="4940935"/>
            <a:ext cx="110877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</a:rPr>
              <a:t>The stronger longitudinal velocity gradient (or larger </a:t>
            </a:r>
            <a:r>
              <a:rPr lang="en-US" altLang="zh-CN" sz="2200" i="1">
                <a:solidFill>
                  <a:srgbClr val="C00000"/>
                </a:solidFill>
                <a:latin typeface="+mn-lt"/>
                <a:cs typeface="+mn-lt"/>
              </a:rPr>
              <a:t>f</a:t>
            </a:r>
            <a:r>
              <a:rPr lang="en-US" altLang="zh-CN" sz="2200" i="1" baseline="-25000">
                <a:solidFill>
                  <a:srgbClr val="C00000"/>
                </a:solidFill>
                <a:latin typeface="+mn-lt"/>
                <a:cs typeface="+mn-lt"/>
              </a:rPr>
              <a:t>v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</a:rPr>
              <a:t>) leads to </a:t>
            </a:r>
            <a:r>
              <a:rPr lang="en-US" altLang="zh-CN" sz="2200">
                <a:solidFill>
                  <a:srgbClr val="C00000"/>
                </a:solidFill>
                <a:latin typeface="+mn-lt"/>
                <a:cs typeface="+mn-lt"/>
              </a:rPr>
              <a:t>a larger magnitude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</a:rPr>
              <a:t> of the global vorticity and therefore the global polarization of hyperons. </a:t>
            </a:r>
            <a:endParaRPr lang="en-US" altLang="zh-CN" sz="2200">
              <a:solidFill>
                <a:srgbClr val="00B050"/>
              </a:solidFill>
              <a:latin typeface="+mn-lt"/>
              <a:cs typeface="+mn-lt"/>
            </a:endParaRPr>
          </a:p>
        </p:txBody>
      </p:sp>
      <p:sp>
        <p:nvSpPr>
          <p:cNvPr id="46082" name="标题 1"/>
          <p:cNvSpPr txBox="1"/>
          <p:nvPr>
            <p:custDataLst>
              <p:tags r:id="rId5"/>
            </p:custDataLst>
          </p:nvPr>
        </p:nvSpPr>
        <p:spPr>
          <a:xfrm>
            <a:off x="12700" y="14605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Global polarization (effects of longitudinal flow)</a:t>
            </a:r>
            <a:endParaRPr lang="en-US" altLang="zh-CN" sz="3200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4250690" y="2011680"/>
            <a:ext cx="928370" cy="643255"/>
          </a:xfrm>
          <a:prstGeom prst="rect">
            <a:avLst/>
          </a:prstGeom>
          <a:noFill/>
          <a:ln w="15875">
            <a:solidFill>
              <a:srgbClr val="0000E1"/>
            </a:solidFill>
            <a:prstDash val="dashDot"/>
          </a:ln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cxnSp>
        <p:nvCxnSpPr>
          <p:cNvPr id="6" name="直接箭头连接符 5"/>
          <p:cNvCxnSpPr/>
          <p:nvPr>
            <p:custDataLst>
              <p:tags r:id="rId7"/>
            </p:custDataLst>
          </p:nvPr>
        </p:nvCxnSpPr>
        <p:spPr>
          <a:xfrm flipH="1" flipV="1">
            <a:off x="3519805" y="2967355"/>
            <a:ext cx="9525" cy="683260"/>
          </a:xfrm>
          <a:prstGeom prst="straightConnector1">
            <a:avLst/>
          </a:prstGeom>
          <a:ln w="539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>
            <p:custDataLst>
              <p:tags r:id="rId8"/>
            </p:custDataLst>
          </p:nvPr>
        </p:nvCxnSpPr>
        <p:spPr>
          <a:xfrm flipH="1" flipV="1">
            <a:off x="7984490" y="2967355"/>
            <a:ext cx="9525" cy="683260"/>
          </a:xfrm>
          <a:prstGeom prst="straightConnector1">
            <a:avLst/>
          </a:prstGeom>
          <a:ln w="50800" cmpd="sng">
            <a:solidFill>
              <a:srgbClr val="00B0F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标题 1"/>
          <p:cNvSpPr txBox="1"/>
          <p:nvPr>
            <p:custDataLst>
              <p:tags r:id="rId1"/>
            </p:custDataLst>
          </p:nvPr>
        </p:nvSpPr>
        <p:spPr>
          <a:xfrm>
            <a:off x="6350" y="-12700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200" b="1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ea typeface="宋体" panose="02010600030101010101" pitchFamily="2" charset="-122"/>
                <a:cs typeface="+mj-lt"/>
              </a:rPr>
              <a:t>Correlation between global polarization and directed flow</a:t>
            </a:r>
            <a:endParaRPr lang="zh-CN" altLang="en-US" sz="3200" b="1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1770" y="1464913"/>
            <a:ext cx="7510145" cy="2756988"/>
            <a:chOff x="302" y="2160"/>
            <a:chExt cx="11827" cy="4191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02" y="2160"/>
              <a:ext cx="5586" cy="4191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240" y="2160"/>
              <a:ext cx="5889" cy="4175"/>
            </a:xfrm>
            <a:prstGeom prst="rect">
              <a:avLst/>
            </a:prstGeom>
          </p:spPr>
        </p:pic>
      </p:grp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24470" y="1412875"/>
            <a:ext cx="3915410" cy="291084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839470" y="4604385"/>
            <a:ext cx="10985500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When </a:t>
            </a:r>
            <a:r>
              <a:rPr lang="en-US" altLang="zh-CN" sz="2200">
                <a:solidFill>
                  <a:srgbClr val="C00000"/>
                </a:solidFill>
                <a:latin typeface="+mn-lt"/>
                <a:cs typeface="+mn-lt"/>
                <a:sym typeface="+mn-ea"/>
              </a:rPr>
              <a:t>Ht</a:t>
            </a: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 is fixed, increasing </a:t>
            </a:r>
            <a:r>
              <a:rPr lang="en-US" altLang="zh-CN" sz="2200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</a:t>
            </a:r>
            <a:r>
              <a:rPr lang="en-US" altLang="zh-CN" sz="2200" i="1" baseline="-2500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</a:t>
            </a: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 increases dv</a:t>
            </a:r>
            <a:r>
              <a:rPr lang="en-US" altLang="zh-CN" sz="2200" baseline="-2500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1</a:t>
            </a: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/dy</a:t>
            </a:r>
            <a:r>
              <a:rPr lang="en-US" altLang="zh-CN" sz="2200" i="1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 </a:t>
            </a: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and -P</a:t>
            </a:r>
            <a:r>
              <a:rPr lang="en-US" altLang="zh-CN" sz="2200" baseline="3000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y</a:t>
            </a:r>
            <a:r>
              <a:rPr lang="en-US" altLang="zh-CN" sz="2200">
                <a:solidFill>
                  <a:srgbClr val="00B0F0"/>
                </a:solidFill>
                <a:latin typeface="+mn-lt"/>
                <a:cs typeface="+mn-lt"/>
                <a:sym typeface="+mn-ea"/>
              </a:rPr>
              <a:t>, resulting in a positive correlation.</a:t>
            </a:r>
            <a:endParaRPr lang="en-US" altLang="zh-CN" sz="2200">
              <a:solidFill>
                <a:srgbClr val="00B050"/>
              </a:solidFill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When </a:t>
            </a:r>
            <a:r>
              <a:rPr lang="en-US" altLang="zh-CN" sz="2200" i="1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f</a:t>
            </a:r>
            <a:r>
              <a:rPr lang="en-US" altLang="zh-CN" sz="2200" i="1" baseline="-2500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v</a:t>
            </a:r>
            <a:r>
              <a:rPr lang="en-US" altLang="zh-CN" sz="2200" i="1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</a:t>
            </a:r>
            <a:r>
              <a:rPr lang="en-US" altLang="zh-CN" sz="220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is fixed, increasing </a:t>
            </a:r>
            <a:r>
              <a:rPr lang="en-US" altLang="zh-CN" sz="2200">
                <a:solidFill>
                  <a:srgbClr val="C0000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Ht</a:t>
            </a:r>
            <a:r>
              <a:rPr lang="en-US" altLang="zh-CN" sz="220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increases -P</a:t>
            </a:r>
            <a:r>
              <a:rPr lang="en-US" altLang="zh-CN" sz="2200" baseline="3000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y</a:t>
            </a:r>
            <a:r>
              <a:rPr lang="en-US" altLang="zh-CN" sz="220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but decreases dv</a:t>
            </a:r>
            <a:r>
              <a:rPr lang="en-US" altLang="zh-CN" sz="2200" baseline="-2500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1</a:t>
            </a:r>
            <a:r>
              <a:rPr lang="en-US" altLang="zh-CN" sz="2200">
                <a:solidFill>
                  <a:srgbClr val="00B050"/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/dy 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, resulting in an 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anti- correlation.</a:t>
            </a:r>
            <a:endParaRPr lang="en-US" altLang="zh-CN" sz="2200">
              <a:solidFill>
                <a:srgbClr val="00B050"/>
              </a:solidFill>
              <a:latin typeface="+mn-lt"/>
              <a:cs typeface="+mn-lt"/>
            </a:endParaRPr>
          </a:p>
        </p:txBody>
      </p:sp>
      <p:sp>
        <p:nvSpPr>
          <p:cNvPr id="5" name="下箭头 4"/>
          <p:cNvSpPr/>
          <p:nvPr/>
        </p:nvSpPr>
        <p:spPr>
          <a:xfrm rot="10800000">
            <a:off x="1559560" y="2060575"/>
            <a:ext cx="227330" cy="909955"/>
          </a:xfrm>
          <a:prstGeom prst="downArrow">
            <a:avLst/>
          </a:prstGeom>
          <a:solidFill>
            <a:srgbClr val="0000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下箭头 7"/>
          <p:cNvSpPr/>
          <p:nvPr>
            <p:custDataLst>
              <p:tags r:id="rId10"/>
            </p:custDataLst>
          </p:nvPr>
        </p:nvSpPr>
        <p:spPr>
          <a:xfrm>
            <a:off x="5376545" y="1870710"/>
            <a:ext cx="227330" cy="80454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1"/>
          <p:cNvSpPr txBox="1"/>
          <p:nvPr>
            <p:custDataLst>
              <p:tags r:id="rId1"/>
            </p:custDataLst>
          </p:nvPr>
        </p:nvSpPr>
        <p:spPr>
          <a:xfrm>
            <a:off x="6350" y="-12700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Summary</a:t>
            </a:r>
            <a:endParaRPr lang="zh-CN" altLang="en-US" sz="3600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sp>
        <p:nvSpPr>
          <p:cNvPr id="48131" name="文本框 1"/>
          <p:cNvSpPr txBox="1"/>
          <p:nvPr/>
        </p:nvSpPr>
        <p:spPr>
          <a:xfrm>
            <a:off x="479425" y="982980"/>
            <a:ext cx="11273155" cy="2676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dirty="0">
                <a:solidFill>
                  <a:srgbClr val="0070C0"/>
                </a:solidFill>
                <a:ea typeface="宋体" panose="02010600030101010101" pitchFamily="2" charset="-122"/>
                <a:cs typeface="+mn-lt"/>
              </a:rPr>
              <a:t>We discuss the effects of tilted geometry and initial longitudinal flow of the QGP on the hyperon polarization.</a:t>
            </a:r>
            <a:endParaRPr lang="en-US" altLang="zh-CN" dirty="0">
              <a:solidFill>
                <a:srgbClr val="0070C0"/>
              </a:solidFill>
              <a:ea typeface="宋体" panose="02010600030101010101" pitchFamily="2" charset="-122"/>
              <a:cs typeface="+mn-lt"/>
            </a:endParaRPr>
          </a:p>
          <a:p>
            <a:pPr lvl="0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zh-CN" dirty="0">
                <a:solidFill>
                  <a:srgbClr val="00B050"/>
                </a:solidFill>
                <a:ea typeface="宋体" panose="02010600030101010101" pitchFamily="2" charset="-122"/>
                <a:cs typeface="+mn-lt"/>
                <a:sym typeface="+mn-ea"/>
              </a:rPr>
              <a:t>We propose a possible correlation between hyperon polarization and directed flow.</a:t>
            </a:r>
            <a:endParaRPr lang="en-US" altLang="zh-CN" dirty="0">
              <a:solidFill>
                <a:srgbClr val="0070C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574925" y="4102100"/>
            <a:ext cx="3357880" cy="241617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928995" y="4083050"/>
            <a:ext cx="3119755" cy="2441575"/>
          </a:xfrm>
          <a:prstGeom prst="rect">
            <a:avLst/>
          </a:prstGeom>
        </p:spPr>
      </p:pic>
      <p:sp>
        <p:nvSpPr>
          <p:cNvPr id="49154" name="文本框 3"/>
          <p:cNvSpPr txBox="1"/>
          <p:nvPr>
            <p:custDataLst>
              <p:tags r:id="rId6"/>
            </p:custDataLst>
          </p:nvPr>
        </p:nvSpPr>
        <p:spPr>
          <a:xfrm>
            <a:off x="2927985" y="4590415"/>
            <a:ext cx="257556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dirty="0">
                <a:solidFill>
                  <a:srgbClr val="C00000"/>
                </a:solidFill>
                <a:latin typeface="+mj-lt"/>
                <a:ea typeface="华光魏体_CNKI" panose="02000500000000000000" pitchFamily="2" charset="-122"/>
                <a:cs typeface="+mj-lt"/>
                <a:sym typeface="+mn-ea"/>
              </a:rPr>
              <a:t>Thank you</a:t>
            </a:r>
            <a:endParaRPr lang="zh-CN" altLang="en-US" sz="3600" dirty="0">
              <a:solidFill>
                <a:srgbClr val="C00000"/>
              </a:solidFill>
              <a:latin typeface="+mj-lt"/>
              <a:ea typeface="华光魏体_CNKI" panose="02000500000000000000" pitchFamily="2" charset="-122"/>
              <a:cs typeface="+mj-lt"/>
            </a:endParaRPr>
          </a:p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600" dirty="0">
                <a:solidFill>
                  <a:srgbClr val="C00000"/>
                </a:solidFill>
                <a:latin typeface="+mj-lt"/>
                <a:ea typeface="华光魏体_CNKI" panose="02000500000000000000" pitchFamily="2" charset="-122"/>
                <a:cs typeface="+mj-lt"/>
              </a:rPr>
              <a:t>谢 谢</a:t>
            </a:r>
            <a:endParaRPr lang="zh-CN" altLang="en-US" sz="3600" dirty="0">
              <a:solidFill>
                <a:srgbClr val="C00000"/>
              </a:solidFill>
              <a:latin typeface="+mj-lt"/>
              <a:ea typeface="华光魏体_CNKI" panose="02000500000000000000" pitchFamily="2" charset="-122"/>
              <a:cs typeface="+mj-lt"/>
            </a:endParaRPr>
          </a:p>
        </p:txBody>
      </p:sp>
      <p:pic>
        <p:nvPicPr>
          <p:cNvPr id="3076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80775" y="44450"/>
            <a:ext cx="866775" cy="865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湖北工程学院校徽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285730" y="50165"/>
            <a:ext cx="868361" cy="864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76320" y="2430145"/>
            <a:ext cx="4320540" cy="66865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Backup</a:t>
            </a:r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zh-CN" altLang="en-US" sz="3200" b="1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40155" y="260350"/>
            <a:ext cx="866775" cy="865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湖北工程学院校徽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5110" y="266065"/>
            <a:ext cx="868361" cy="86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 txBox="1"/>
          <p:nvPr>
            <p:custDataLst>
              <p:tags r:id="rId1"/>
            </p:custDataLst>
          </p:nvPr>
        </p:nvSpPr>
        <p:spPr>
          <a:xfrm>
            <a:off x="0" y="19050"/>
            <a:ext cx="12120563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directed flow </a:t>
            </a:r>
            <a:r>
              <a:rPr lang="en-US" altLang="zh-CN" sz="3600" i="1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v</a:t>
            </a:r>
            <a:r>
              <a:rPr lang="en-US" altLang="zh-CN" sz="3600" baseline="-250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1</a:t>
            </a:r>
            <a:endParaRPr lang="en-US" altLang="zh-CN" sz="3600" baseline="-25000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sp>
        <p:nvSpPr>
          <p:cNvPr id="14348" name="文本框 2"/>
          <p:cNvSpPr txBox="1"/>
          <p:nvPr>
            <p:custDataLst>
              <p:tags r:id="rId2"/>
            </p:custDataLst>
          </p:nvPr>
        </p:nvSpPr>
        <p:spPr>
          <a:xfrm>
            <a:off x="551815" y="5177155"/>
            <a:ext cx="11233785" cy="1106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i="1" dirty="0">
                <a:solidFill>
                  <a:srgbClr val="C00000"/>
                </a:solidFill>
                <a:latin typeface="+mn-lt"/>
                <a:cs typeface="+mn-lt"/>
              </a:rPr>
              <a:t>v</a:t>
            </a:r>
            <a:r>
              <a:rPr lang="en-US" altLang="zh-CN" sz="2200" i="1" baseline="-25000" dirty="0">
                <a:solidFill>
                  <a:srgbClr val="C00000"/>
                </a:solidFill>
                <a:latin typeface="+mn-lt"/>
                <a:cs typeface="+mn-lt"/>
              </a:rPr>
              <a:t>1</a:t>
            </a:r>
            <a:r>
              <a:rPr lang="en-US" altLang="zh-CN" sz="2200" i="1" baseline="-25000" dirty="0">
                <a:solidFill>
                  <a:srgbClr val="00B050"/>
                </a:solidFill>
                <a:latin typeface="+mn-lt"/>
                <a:cs typeface="+mn-lt"/>
              </a:rPr>
              <a:t>  </a:t>
            </a:r>
            <a:r>
              <a:rPr lang="en-US" altLang="zh-CN" sz="2200" dirty="0">
                <a:solidFill>
                  <a:srgbClr val="00B050"/>
                </a:solidFill>
                <a:latin typeface="+mn-lt"/>
                <a:cs typeface="+mn-lt"/>
              </a:rPr>
              <a:t>is sensitive to the QGP volume, size, asymmetry shape and velocity field in transverse plane.</a:t>
            </a:r>
            <a:endParaRPr lang="en-US" altLang="zh-CN" sz="2200" dirty="0">
              <a:solidFill>
                <a:srgbClr val="00B050"/>
              </a:solidFill>
              <a:latin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0070C0"/>
                </a:solidFill>
                <a:latin typeface="+mn-lt"/>
                <a:cs typeface="+mn-lt"/>
              </a:rPr>
              <a:t>Longiduianl s</a:t>
            </a:r>
            <a:r>
              <a:rPr lang="zh-CN" altLang="en-US" sz="2200" dirty="0">
                <a:solidFill>
                  <a:srgbClr val="0070C0"/>
                </a:solidFill>
                <a:latin typeface="+mn-lt"/>
                <a:cs typeface="+mn-lt"/>
              </a:rPr>
              <a:t>hape and size of the QGP can be reconstructed from</a:t>
            </a:r>
            <a:r>
              <a:rPr lang="en-US" altLang="zh-CN" sz="2200" dirty="0">
                <a:solidFill>
                  <a:srgbClr val="0070C0"/>
                </a:solidFill>
                <a:latin typeface="+mn-lt"/>
                <a:cs typeface="+mn-lt"/>
              </a:rPr>
              <a:t> </a:t>
            </a:r>
            <a:r>
              <a:rPr lang="en-US" altLang="zh-CN" sz="2200" i="1" dirty="0">
                <a:solidFill>
                  <a:srgbClr val="C00000"/>
                </a:solidFill>
                <a:latin typeface="+mn-lt"/>
                <a:cs typeface="+mn-lt"/>
                <a:sym typeface="+mn-ea"/>
              </a:rPr>
              <a:t>v</a:t>
            </a:r>
            <a:r>
              <a:rPr lang="en-US" altLang="zh-CN" sz="2200" i="1" baseline="-25000" dirty="0">
                <a:solidFill>
                  <a:srgbClr val="C00000"/>
                </a:solidFill>
                <a:latin typeface="+mn-lt"/>
                <a:cs typeface="+mn-lt"/>
                <a:sym typeface="+mn-ea"/>
              </a:rPr>
              <a:t>1</a:t>
            </a:r>
            <a:r>
              <a:rPr lang="zh-CN" altLang="en-US" sz="2200" dirty="0">
                <a:solidFill>
                  <a:srgbClr val="0070C0"/>
                </a:solidFill>
                <a:latin typeface="+mn-lt"/>
                <a:cs typeface="+mn-lt"/>
              </a:rPr>
              <a:t> data!</a:t>
            </a:r>
            <a:endParaRPr lang="zh-CN" altLang="en-US" sz="2200" dirty="0">
              <a:solidFill>
                <a:srgbClr val="0070C0"/>
              </a:solidFill>
              <a:latin typeface="+mn-lt"/>
              <a:cs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6762" y="908638"/>
            <a:ext cx="2143125" cy="528320"/>
          </a:xfrm>
          <a:prstGeom prst="roundRect">
            <a:avLst/>
          </a:prstGeom>
          <a:ln>
            <a:solidFill>
              <a:srgbClr val="DF0FE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880100" y="1654810"/>
            <a:ext cx="3953510" cy="3044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59560" y="1700530"/>
            <a:ext cx="3842513" cy="2952000"/>
          </a:xfrm>
          <a:prstGeom prst="rect">
            <a:avLst/>
          </a:prstGeom>
        </p:spPr>
      </p:pic>
      <p:sp>
        <p:nvSpPr>
          <p:cNvPr id="27652" name="文本框 13"/>
          <p:cNvSpPr txBox="1"/>
          <p:nvPr>
            <p:custDataLst>
              <p:tags r:id="rId9"/>
            </p:custDataLst>
          </p:nvPr>
        </p:nvSpPr>
        <p:spPr>
          <a:xfrm>
            <a:off x="7176135" y="908685"/>
            <a:ext cx="48729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ea typeface="宋体" panose="02010600030101010101" pitchFamily="2" charset="-122"/>
                <a:cs typeface="+mn-lt"/>
              </a:rPr>
              <a:t>Jiang, Wu, Cao, Zhang, Phys. Rev. C 107, 034904 (2023)</a:t>
            </a:r>
            <a:endParaRPr lang="en-US" altLang="zh-CN" sz="1600" dirty="0">
              <a:ea typeface="宋体" panose="02010600030101010101" pitchFamily="2" charset="-122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 txBox="1"/>
          <p:nvPr>
            <p:custDataLst>
              <p:tags r:id="rId1"/>
            </p:custDataLst>
          </p:nvPr>
        </p:nvSpPr>
        <p:spPr>
          <a:xfrm>
            <a:off x="12700" y="14605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Global polarization (different tilted fireball)</a:t>
            </a:r>
            <a:endParaRPr lang="en-US" altLang="zh-CN" sz="3200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1225" y="1668145"/>
            <a:ext cx="4344670" cy="35223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91810" y="1762760"/>
            <a:ext cx="5299710" cy="3571240"/>
          </a:xfrm>
          <a:prstGeom prst="rect">
            <a:avLst/>
          </a:prstGeom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11113"/>
            <a:ext cx="12192000" cy="720725"/>
          </a:xfrm>
          <a:solidFill>
            <a:srgbClr val="C00000">
              <a:alpha val="100000"/>
            </a:srgbClr>
          </a:solidFill>
        </p:spPr>
        <p:txBody>
          <a:bodyPr vert="horz" wrap="square" lIns="91440" tIns="45720" rIns="91440" bIns="45720" anchor="ctr" anchorCtr="0"/>
          <a:lstStyle/>
          <a:p>
            <a:pPr eaLnBrk="1" hangingPunct="1">
              <a:buClrTx/>
              <a:buSzTx/>
              <a:buFontTx/>
            </a:pPr>
            <a:r>
              <a:rPr lang="en-US" altLang="zh-CN" sz="4000" kern="1200" dirty="0">
                <a:solidFill>
                  <a:schemeClr val="bg1"/>
                </a:solidFill>
                <a:cs typeface="+mj-lt"/>
              </a:rPr>
              <a:t>Outline</a:t>
            </a:r>
            <a:endParaRPr lang="zh-CN" altLang="en-US" sz="4000" kern="1200" dirty="0">
              <a:solidFill>
                <a:schemeClr val="bg1"/>
              </a:solidFill>
              <a:cs typeface="+mj-lt"/>
            </a:endParaRPr>
          </a:p>
        </p:txBody>
      </p:sp>
      <p:sp>
        <p:nvSpPr>
          <p:cNvPr id="7171" name="文本框 1"/>
          <p:cNvSpPr txBox="1"/>
          <p:nvPr/>
        </p:nvSpPr>
        <p:spPr>
          <a:xfrm>
            <a:off x="690563" y="1268413"/>
            <a:ext cx="525938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C00000"/>
                </a:solidFill>
                <a:cs typeface="+mn-lt"/>
              </a:rPr>
              <a:t>1. Introduction </a:t>
            </a:r>
            <a:endParaRPr lang="en-US" altLang="zh-CN" sz="2400" dirty="0">
              <a:solidFill>
                <a:srgbClr val="C00000"/>
              </a:solidFill>
              <a:cs typeface="+mn-lt"/>
            </a:endParaRPr>
          </a:p>
        </p:txBody>
      </p:sp>
      <p:sp>
        <p:nvSpPr>
          <p:cNvPr id="7172" name="文本框 2"/>
          <p:cNvSpPr txBox="1"/>
          <p:nvPr/>
        </p:nvSpPr>
        <p:spPr>
          <a:xfrm>
            <a:off x="690563" y="1916748"/>
            <a:ext cx="11483975" cy="28613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0B050"/>
                </a:solidFill>
                <a:cs typeface="+mn-lt"/>
              </a:rPr>
              <a:t>2. Theory framework </a:t>
            </a:r>
            <a:endParaRPr lang="en-US" altLang="zh-CN" sz="2400" dirty="0">
              <a:solidFill>
                <a:srgbClr val="00B050"/>
              </a:solidFill>
              <a:cs typeface="+mn-lt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0B050"/>
                </a:solidFill>
                <a:cs typeface="+mn-lt"/>
              </a:rPr>
              <a:t>     •  </a:t>
            </a:r>
            <a:r>
              <a:rPr lang="en-US" altLang="zh-CN" sz="2400" dirty="0">
                <a:solidFill>
                  <a:srgbClr val="00B050"/>
                </a:solidFill>
                <a:cs typeface="+mn-lt"/>
              </a:rPr>
              <a:t>tilted initial condition</a:t>
            </a:r>
            <a:endParaRPr lang="en-US" altLang="zh-CN" sz="2400" dirty="0">
              <a:solidFill>
                <a:srgbClr val="00B050"/>
              </a:solidFill>
              <a:cs typeface="+mn-lt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0B050"/>
                </a:solidFill>
                <a:cs typeface="+mn-lt"/>
                <a:sym typeface="+mn-ea"/>
              </a:rPr>
              <a:t>     • </a:t>
            </a:r>
            <a:r>
              <a:rPr lang="en-US" altLang="zh-CN" sz="2400" dirty="0">
                <a:solidFill>
                  <a:srgbClr val="00B050"/>
                </a:solidFill>
                <a:cs typeface="+mn-lt"/>
              </a:rPr>
              <a:t> (3+1)-D hydrodynamic </a:t>
            </a:r>
            <a:r>
              <a:rPr lang="en-US" altLang="zh-CN" sz="2400" dirty="0">
                <a:solidFill>
                  <a:srgbClr val="00B050"/>
                </a:solidFill>
                <a:cs typeface="+mn-lt"/>
                <a:sym typeface="+mn-ea"/>
              </a:rPr>
              <a:t>CLVisc</a:t>
            </a:r>
            <a:endParaRPr lang="en-US" altLang="zh-CN" sz="2400" dirty="0">
              <a:solidFill>
                <a:srgbClr val="00B050"/>
              </a:solidFill>
              <a:cs typeface="+mn-lt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0B050"/>
                </a:solidFill>
                <a:cs typeface="+mn-lt"/>
                <a:sym typeface="+mn-ea"/>
              </a:rPr>
              <a:t>     </a:t>
            </a:r>
            <a:r>
              <a:rPr lang="en-US" altLang="zh-CN" sz="2400" dirty="0">
                <a:solidFill>
                  <a:srgbClr val="00B050"/>
                </a:solidFill>
                <a:cs typeface="+mn-lt"/>
                <a:sym typeface="+mn-ea"/>
              </a:rPr>
              <a:t>•  </a:t>
            </a:r>
            <a:r>
              <a:rPr lang="en-US" altLang="zh-CN" sz="2400" dirty="0">
                <a:solidFill>
                  <a:srgbClr val="00B050"/>
                </a:solidFill>
                <a:cs typeface="+mn-lt"/>
                <a:sym typeface="+mn-ea"/>
              </a:rPr>
              <a:t>spin polarization </a:t>
            </a:r>
            <a:r>
              <a:rPr lang="en-US" altLang="zh-CN" sz="2400" dirty="0">
                <a:solidFill>
                  <a:srgbClr val="00B050"/>
                </a:solidFill>
                <a:cs typeface="+mn-lt"/>
              </a:rPr>
              <a:t> </a:t>
            </a:r>
            <a:endParaRPr lang="en-US" altLang="zh-CN" sz="2400" dirty="0">
              <a:solidFill>
                <a:srgbClr val="00B050"/>
              </a:solidFill>
              <a:cs typeface="+mn-lt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0B050"/>
                </a:solidFill>
                <a:cs typeface="+mn-lt"/>
              </a:rPr>
              <a:t> </a:t>
            </a:r>
            <a:endParaRPr lang="en-US" altLang="zh-CN" sz="2400" dirty="0">
              <a:solidFill>
                <a:srgbClr val="00B050"/>
              </a:solidFill>
              <a:cs typeface="+mn-lt"/>
            </a:endParaRPr>
          </a:p>
        </p:txBody>
      </p:sp>
      <p:sp>
        <p:nvSpPr>
          <p:cNvPr id="7173" name="文本框 3"/>
          <p:cNvSpPr txBox="1"/>
          <p:nvPr/>
        </p:nvSpPr>
        <p:spPr>
          <a:xfrm>
            <a:off x="690563" y="4218940"/>
            <a:ext cx="11309350" cy="6451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0070C0"/>
                </a:solidFill>
                <a:cs typeface="+mn-lt"/>
              </a:rPr>
              <a:t>3. Numerical results</a:t>
            </a:r>
            <a:endParaRPr lang="en-US" altLang="zh-CN" sz="2400" dirty="0">
              <a:solidFill>
                <a:srgbClr val="0070C0"/>
              </a:solidFill>
              <a:cs typeface="+mn-lt"/>
            </a:endParaRPr>
          </a:p>
        </p:txBody>
      </p:sp>
      <p:sp>
        <p:nvSpPr>
          <p:cNvPr id="7174" name="文本框 4"/>
          <p:cNvSpPr txBox="1"/>
          <p:nvPr/>
        </p:nvSpPr>
        <p:spPr>
          <a:xfrm>
            <a:off x="690563" y="5156200"/>
            <a:ext cx="173037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C00000"/>
                </a:solidFill>
                <a:cs typeface="+mn-lt"/>
              </a:rPr>
              <a:t>4. Summary </a:t>
            </a:r>
            <a:endParaRPr lang="en-US" altLang="zh-CN" sz="2400" dirty="0">
              <a:solidFill>
                <a:srgbClr val="C00000"/>
              </a:solidFill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 txBox="1"/>
          <p:nvPr>
            <p:custDataLst>
              <p:tags r:id="rId1"/>
            </p:custDataLst>
          </p:nvPr>
        </p:nvSpPr>
        <p:spPr>
          <a:xfrm>
            <a:off x="12700" y="14605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Global polarization (different velocity field)</a:t>
            </a:r>
            <a:endParaRPr lang="en-US" altLang="zh-CN" sz="3200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3570" y="1844675"/>
            <a:ext cx="4697730" cy="3167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91810" y="1844675"/>
            <a:ext cx="5599430" cy="3375025"/>
          </a:xfrm>
          <a:prstGeom prst="rect">
            <a:avLst/>
          </a:prstGeom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标题 1"/>
          <p:cNvSpPr txBox="1"/>
          <p:nvPr>
            <p:custDataLst>
              <p:tags r:id="rId1"/>
            </p:custDataLst>
          </p:nvPr>
        </p:nvSpPr>
        <p:spPr>
          <a:xfrm>
            <a:off x="6350" y="-12700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Global polarization (different initial conditions)</a:t>
            </a:r>
            <a:endParaRPr lang="en-US" altLang="zh-CN" sz="3200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07260" y="1494155"/>
            <a:ext cx="3340735" cy="26549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167755" y="1480820"/>
            <a:ext cx="3388360" cy="26682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24840" y="4509135"/>
            <a:ext cx="1108773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>
                <a:solidFill>
                  <a:srgbClr val="0070C0"/>
                </a:solidFill>
                <a:latin typeface="+mn-lt"/>
                <a:cs typeface="+mn-lt"/>
              </a:rPr>
              <a:t>The tilted initial condition (</a:t>
            </a:r>
            <a:r>
              <a:rPr lang="en-US" altLang="zh-CN" sz="2200">
                <a:solidFill>
                  <a:srgbClr val="0070C0"/>
                </a:solidFill>
                <a:latin typeface="+mn-lt"/>
                <a:cs typeface="+mn-lt"/>
                <a:sym typeface="+mn-ea"/>
              </a:rPr>
              <a:t>CCNU</a:t>
            </a:r>
            <a:r>
              <a:rPr lang="en-US" altLang="zh-CN" sz="2200">
                <a:solidFill>
                  <a:srgbClr val="0070C0"/>
                </a:solidFill>
                <a:latin typeface="+mn-lt"/>
                <a:cs typeface="+mn-lt"/>
              </a:rPr>
              <a:t>) generates a </a:t>
            </a:r>
            <a:r>
              <a:rPr lang="en-US" altLang="zh-CN" sz="2200">
                <a:solidFill>
                  <a:srgbClr val="C00000"/>
                </a:solidFill>
                <a:latin typeface="+mn-lt"/>
                <a:cs typeface="+mn-lt"/>
              </a:rPr>
              <a:t>larger</a:t>
            </a:r>
            <a:r>
              <a:rPr lang="en-US" altLang="zh-CN" sz="2200">
                <a:solidFill>
                  <a:srgbClr val="0070C0"/>
                </a:solidFill>
                <a:latin typeface="+mn-lt"/>
                <a:cs typeface="+mn-lt"/>
              </a:rPr>
              <a:t> -</a:t>
            </a:r>
            <a:r>
              <a:rPr lang="en-US" altLang="zh-CN" sz="2200" i="1">
                <a:solidFill>
                  <a:srgbClr val="0070C0"/>
                </a:solidFill>
                <a:latin typeface="+mn-lt"/>
                <a:cs typeface="+mn-lt"/>
              </a:rPr>
              <a:t>P</a:t>
            </a:r>
            <a:r>
              <a:rPr lang="en-US" altLang="zh-CN" sz="2200" i="1" baseline="30000">
                <a:solidFill>
                  <a:srgbClr val="0070C0"/>
                </a:solidFill>
                <a:latin typeface="+mn-lt"/>
                <a:cs typeface="+mn-lt"/>
              </a:rPr>
              <a:t>y</a:t>
            </a:r>
            <a:r>
              <a:rPr lang="en-US" altLang="zh-CN" sz="2200">
                <a:solidFill>
                  <a:srgbClr val="0070C0"/>
                </a:solidFill>
                <a:latin typeface="+mn-lt"/>
                <a:cs typeface="+mn-lt"/>
              </a:rPr>
              <a:t> than the SMASH and AMPT models in both transverse momentum and rapidity distribution </a:t>
            </a:r>
            <a:endParaRPr lang="en-US" altLang="zh-CN" sz="2200">
              <a:solidFill>
                <a:srgbClr val="0070C0"/>
              </a:solidFill>
              <a:latin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All three initial conditions are capable of describing the </a:t>
            </a:r>
            <a:r>
              <a:rPr lang="en-US" altLang="zh-CN" sz="2200">
                <a:latin typeface="+mn-lt"/>
                <a:cs typeface="+mn-lt"/>
                <a:sym typeface="+mn-ea"/>
              </a:rPr>
              <a:t>STAR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  <a:sym typeface="+mn-ea"/>
              </a:rPr>
              <a:t> measurement data </a:t>
            </a:r>
            <a:endParaRPr lang="en-US" altLang="zh-CN" sz="2200">
              <a:solidFill>
                <a:srgbClr val="00B050"/>
              </a:solidFill>
              <a:latin typeface="+mn-lt"/>
              <a:cs typeface="+mn-lt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</a:pPr>
            <a:endParaRPr lang="en-US" altLang="zh-CN" sz="2200">
              <a:solidFill>
                <a:srgbClr val="0070C0"/>
              </a:solidFill>
              <a:latin typeface="+mn-lt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标题 1"/>
          <p:cNvSpPr txBox="1"/>
          <p:nvPr>
            <p:custDataLst>
              <p:tags r:id="rId1"/>
            </p:custDataLst>
          </p:nvPr>
        </p:nvSpPr>
        <p:spPr>
          <a:xfrm>
            <a:off x="6350" y="-12700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Possible correlation of global polarization and directed flow</a:t>
            </a:r>
            <a:endParaRPr lang="en-US" altLang="zh-CN" sz="3200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pic>
        <p:nvPicPr>
          <p:cNvPr id="40963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1270" y="2132965"/>
            <a:ext cx="3670300" cy="26816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75070" y="2039620"/>
            <a:ext cx="4257040" cy="2974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6" name="文本框 7"/>
          <p:cNvSpPr txBox="1"/>
          <p:nvPr/>
        </p:nvSpPr>
        <p:spPr>
          <a:xfrm>
            <a:off x="489585" y="1535113"/>
            <a:ext cx="56064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ea typeface="宋体" panose="02010600030101010101" pitchFamily="2" charset="-122"/>
                <a:cs typeface="+mn-lt"/>
              </a:rPr>
              <a:t> Sergei A. Voloshin  </a:t>
            </a:r>
            <a:r>
              <a:rPr lang="zh-CN" altLang="en-US" sz="2000" dirty="0">
                <a:solidFill>
                  <a:srgbClr val="C00000"/>
                </a:solidFill>
                <a:ea typeface="宋体" panose="02010600030101010101" pitchFamily="2" charset="-122"/>
                <a:cs typeface="+mn-lt"/>
              </a:rPr>
              <a:t>EPJ Web Conf. 171 (2018) 07002</a:t>
            </a:r>
            <a:endParaRPr lang="zh-CN" altLang="en-US" sz="2000" dirty="0">
              <a:solidFill>
                <a:srgbClr val="C0000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40967" name="文本框 9"/>
          <p:cNvSpPr txBox="1"/>
          <p:nvPr/>
        </p:nvSpPr>
        <p:spPr>
          <a:xfrm>
            <a:off x="6311900" y="1535113"/>
            <a:ext cx="61849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0000E1"/>
                </a:solidFill>
                <a:ea typeface="宋体" panose="02010600030101010101" pitchFamily="2" charset="-122"/>
                <a:cs typeface="+mn-lt"/>
              </a:rPr>
              <a:t>Yu. B. Ivanov  Phys. Rev. C 102 (2020) 2, 024916</a:t>
            </a:r>
            <a:r>
              <a:rPr lang="zh-CN" altLang="en-US" sz="2000" dirty="0">
                <a:solidFill>
                  <a:srgbClr val="0000E1"/>
                </a:solidFill>
                <a:ea typeface="宋体" panose="02010600030101010101" pitchFamily="2" charset="-122"/>
                <a:cs typeface="+mn-lt"/>
              </a:rPr>
              <a:t> </a:t>
            </a:r>
            <a:endParaRPr lang="zh-CN" altLang="en-US" sz="2000" dirty="0">
              <a:solidFill>
                <a:srgbClr val="0000E1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1815" y="5013325"/>
            <a:ext cx="1086866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>
                <a:solidFill>
                  <a:srgbClr val="C00000"/>
                </a:solidFill>
                <a:latin typeface="+mn-lt"/>
                <a:cs typeface="+mn-lt"/>
              </a:rPr>
              <a:t>Can we use the available data on </a:t>
            </a:r>
            <a:r>
              <a:rPr lang="en-US" altLang="zh-CN" sz="2200" i="1">
                <a:solidFill>
                  <a:srgbClr val="00B050"/>
                </a:solidFill>
                <a:latin typeface="+mn-lt"/>
                <a:cs typeface="+mn-lt"/>
              </a:rPr>
              <a:t>v</a:t>
            </a:r>
            <a:r>
              <a:rPr lang="en-US" altLang="zh-CN" sz="2200" i="1" baseline="-25000">
                <a:solidFill>
                  <a:srgbClr val="00B050"/>
                </a:solidFill>
                <a:latin typeface="+mn-lt"/>
                <a:cs typeface="+mn-lt"/>
              </a:rPr>
              <a:t>1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</a:rPr>
              <a:t> slope </a:t>
            </a:r>
            <a:r>
              <a:rPr lang="en-US" altLang="zh-CN" sz="2200">
                <a:solidFill>
                  <a:srgbClr val="C00000"/>
                </a:solidFill>
                <a:latin typeface="+mn-lt"/>
                <a:cs typeface="+mn-lt"/>
              </a:rPr>
              <a:t>for an estimate of 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</a:rPr>
              <a:t>the global polarization</a:t>
            </a:r>
            <a:r>
              <a:rPr lang="en-US" altLang="zh-CN" sz="2200">
                <a:solidFill>
                  <a:srgbClr val="C00000"/>
                </a:solidFill>
                <a:latin typeface="+mn-lt"/>
                <a:cs typeface="+mn-lt"/>
              </a:rPr>
              <a:t> at different collisions?</a:t>
            </a:r>
            <a:endParaRPr lang="en-US" altLang="zh-CN" sz="2200">
              <a:solidFill>
                <a:srgbClr val="C00000"/>
              </a:solidFill>
              <a:latin typeface="+mn-lt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63750" y="1341438"/>
            <a:ext cx="3702050" cy="2903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5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880100" y="1412875"/>
            <a:ext cx="3986213" cy="2965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4" name="文本框 4"/>
          <p:cNvSpPr txBox="1">
            <a:spLocks noRot="1" noChangeAspect="1" noMove="1" noResize="1" noEditPoints="1" noAdjustHandles="1"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767408" y="4596110"/>
            <a:ext cx="10729192" cy="1787222"/>
          </a:xfrm>
          <a:prstGeom prst="rect">
            <a:avLst/>
          </a:prstGeom>
          <a:blipFill>
            <a:blip r:embed="rId6"/>
            <a:stretch>
              <a:fillRect l="-568" b="-4778"/>
            </a:stretch>
          </a:blipFill>
          <a:ln>
            <a:noFill/>
          </a:ln>
        </p:spPr>
        <p:txBody>
          <a:bodyPr/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zh-CN" altLang="en-US" kern="1200" cap="none" spc="0" normalizeH="0" baseline="0" noProof="0">
                <a:noFill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 </a:t>
            </a:r>
            <a:endParaRPr kumimoji="0" lang="zh-CN" altLang="en-US" kern="1200" cap="none" spc="0" normalizeH="0" baseline="0" noProof="0">
              <a:noFill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8917" name="标题 1"/>
          <p:cNvSpPr txBox="1"/>
          <p:nvPr>
            <p:custDataLst>
              <p:tags r:id="rId7"/>
            </p:custDataLst>
          </p:nvPr>
        </p:nvSpPr>
        <p:spPr>
          <a:xfrm>
            <a:off x="6350" y="-12700"/>
            <a:ext cx="12179300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2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Global </a:t>
            </a:r>
            <a:r>
              <a:rPr lang="en-US" altLang="zh-CN" sz="3600" dirty="0">
                <a:solidFill>
                  <a:schemeClr val="bg1"/>
                </a:solidFill>
                <a:latin typeface="+mj-lt"/>
                <a:ea typeface="等线 Light" panose="02010600030101010101" pitchFamily="2" charset="-122"/>
                <a:cs typeface="+mj-lt"/>
              </a:rPr>
              <a:t>polarization</a:t>
            </a:r>
            <a:endParaRPr lang="zh-CN" altLang="en-US" sz="3600" dirty="0">
              <a:solidFill>
                <a:schemeClr val="bg1"/>
              </a:solidFill>
              <a:latin typeface="+mj-lt"/>
              <a:ea typeface="等线 Light" panose="02010600030101010101" pitchFamily="2" charset="-122"/>
              <a:cs typeface="+mj-lt"/>
            </a:endParaRPr>
          </a:p>
        </p:txBody>
      </p:sp>
      <p:sp>
        <p:nvSpPr>
          <p:cNvPr id="38919" name="文本框 1"/>
          <p:cNvSpPr txBox="1"/>
          <p:nvPr/>
        </p:nvSpPr>
        <p:spPr>
          <a:xfrm>
            <a:off x="6862763" y="3068638"/>
            <a:ext cx="1008062" cy="360362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dash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63115" y="44450"/>
            <a:ext cx="8181340" cy="64033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0" y="19050"/>
            <a:ext cx="12120563" cy="720725"/>
          </a:xfrm>
          <a:solidFill>
            <a:srgbClr val="C00000">
              <a:alpha val="100000"/>
            </a:srgbClr>
          </a:solidFill>
        </p:spPr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</a:pPr>
            <a:r>
              <a:rPr lang="en-US" altLang="zh-CN" sz="3600" kern="1200" dirty="0">
                <a:solidFill>
                  <a:schemeClr val="bg1"/>
                </a:solidFill>
                <a:cs typeface="+mj-lt"/>
              </a:rPr>
              <a:t>Introduction</a:t>
            </a:r>
            <a:endParaRPr lang="zh-CN" altLang="en-US" sz="3600" kern="1200" dirty="0">
              <a:solidFill>
                <a:schemeClr val="bg1"/>
              </a:solidFill>
              <a:cs typeface="+mj-lt"/>
            </a:endParaRPr>
          </a:p>
        </p:txBody>
      </p:sp>
      <p:pic>
        <p:nvPicPr>
          <p:cNvPr id="922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3" y="1774825"/>
            <a:ext cx="4649787" cy="30940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1" name="文本框 3"/>
          <p:cNvSpPr txBox="1"/>
          <p:nvPr/>
        </p:nvSpPr>
        <p:spPr>
          <a:xfrm>
            <a:off x="6455728" y="5300663"/>
            <a:ext cx="498475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0070C0"/>
                </a:solidFill>
                <a:cs typeface="+mn-lt"/>
              </a:rPr>
              <a:t>…the hottest, least viscous – and most votrical-</a:t>
            </a:r>
            <a:endParaRPr lang="en-US" altLang="zh-CN" sz="2000" dirty="0">
              <a:solidFill>
                <a:srgbClr val="0070C0"/>
              </a:solidFill>
              <a:cs typeface="+mn-lt"/>
            </a:endParaRPr>
          </a:p>
          <a:p>
            <a:pPr marL="0" lvl="0" indent="0"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0070C0"/>
                </a:solidFill>
                <a:cs typeface="+mn-lt"/>
              </a:rPr>
              <a:t>fluid produced in the laboratory…</a:t>
            </a:r>
            <a:endParaRPr lang="zh-CN" altLang="en-US" sz="2000" dirty="0">
              <a:solidFill>
                <a:srgbClr val="0070C0"/>
              </a:solidFill>
              <a:cs typeface="+mn-lt"/>
            </a:endParaRPr>
          </a:p>
        </p:txBody>
      </p:sp>
      <p:sp>
        <p:nvSpPr>
          <p:cNvPr id="9222" name="文本框 6"/>
          <p:cNvSpPr txBox="1"/>
          <p:nvPr/>
        </p:nvSpPr>
        <p:spPr>
          <a:xfrm>
            <a:off x="982980" y="5373370"/>
            <a:ext cx="5097145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cs typeface="+mn-lt"/>
              </a:rPr>
              <a:t>“ Standard Model ” of heavy ion collision</a:t>
            </a:r>
            <a:endParaRPr lang="en-US" altLang="zh-CN" sz="2000" dirty="0">
              <a:cs typeface="+mn-lt"/>
            </a:endParaRPr>
          </a:p>
        </p:txBody>
      </p:sp>
      <p:grpSp>
        <p:nvGrpSpPr>
          <p:cNvPr id="9225" name="组合 1"/>
          <p:cNvGrpSpPr/>
          <p:nvPr/>
        </p:nvGrpSpPr>
        <p:grpSpPr>
          <a:xfrm>
            <a:off x="7320280" y="2132965"/>
            <a:ext cx="3141345" cy="2435860"/>
            <a:chOff x="7531100" y="1401763"/>
            <a:chExt cx="3451225" cy="2882900"/>
          </a:xfrm>
        </p:grpSpPr>
        <p:pic>
          <p:nvPicPr>
            <p:cNvPr id="9226" name="图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1100" y="1401763"/>
              <a:ext cx="3451225" cy="2882900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4" name="直接箭头连接符 3"/>
            <p:cNvCxnSpPr/>
            <p:nvPr/>
          </p:nvCxnSpPr>
          <p:spPr>
            <a:xfrm>
              <a:off x="8782042" y="3024139"/>
              <a:ext cx="0" cy="914078"/>
            </a:xfrm>
            <a:prstGeom prst="straightConnector1">
              <a:avLst/>
            </a:prstGeom>
            <a:ln w="28575">
              <a:gradFill>
                <a:gsLst>
                  <a:gs pos="86000">
                    <a:srgbClr val="0000E1"/>
                  </a:gs>
                  <a:gs pos="11000">
                    <a:schemeClr val="accent1">
                      <a:lumMod val="45000"/>
                      <a:lumOff val="55000"/>
                    </a:schemeClr>
                  </a:gs>
                  <a:gs pos="5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8315489" y="3567518"/>
              <a:ext cx="434711" cy="3990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defTabSz="914400" eaLnBrk="1" hangingPunct="1">
                <a:buClrTx/>
                <a:buSzTx/>
                <a:buFontTx/>
                <a:buNone/>
                <a:defRPr/>
              </a:pPr>
              <a:r>
                <a:rPr kumimoji="0" lang="en-US" altLang="zh-CN" sz="1600" kern="1200" cap="none" spc="0" normalizeH="0" baseline="0" noProof="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B</a:t>
              </a:r>
              <a:endParaRPr kumimoji="0" lang="en-US" altLang="zh-CN" sz="1600" kern="1200" cap="none" spc="0" normalizeH="0" baseline="0" noProof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/>
          <p:cNvSpPr txBox="1"/>
          <p:nvPr>
            <p:custDataLst>
              <p:tags r:id="rId1"/>
            </p:custDataLst>
          </p:nvPr>
        </p:nvSpPr>
        <p:spPr>
          <a:xfrm>
            <a:off x="0" y="19050"/>
            <a:ext cx="12120563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+mj-ea"/>
                <a:cs typeface="+mj-lt"/>
              </a:rPr>
              <a:t>Introduction: global polarization</a:t>
            </a:r>
            <a:endParaRPr lang="zh-CN" altLang="en-US" sz="36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pic>
        <p:nvPicPr>
          <p:cNvPr id="11269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175" y="3827780"/>
            <a:ext cx="1831975" cy="1912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760" y="3975100"/>
            <a:ext cx="3726180" cy="1671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4" name="文本框 1"/>
          <p:cNvSpPr txBox="1"/>
          <p:nvPr/>
        </p:nvSpPr>
        <p:spPr>
          <a:xfrm>
            <a:off x="766763" y="1187133"/>
            <a:ext cx="583247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Using screened potential model to calculate the global quark polarization</a:t>
            </a:r>
            <a:endParaRPr lang="en-US" altLang="zh-CN" sz="2000" dirty="0">
              <a:solidFill>
                <a:srgbClr val="00B05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11275" name="文本框 6"/>
          <p:cNvSpPr txBox="1"/>
          <p:nvPr/>
        </p:nvSpPr>
        <p:spPr>
          <a:xfrm>
            <a:off x="766763" y="1997075"/>
            <a:ext cx="612775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rgbClr val="C00000"/>
                </a:solidFill>
                <a:ea typeface="宋体" panose="02010600030101010101" pitchFamily="2" charset="-122"/>
                <a:cs typeface="+mn-lt"/>
              </a:rPr>
              <a:t>Z. T. Liang, X. N. Wang, Phys. Rev. Lett. 94 (2005) 102301</a:t>
            </a:r>
            <a:endParaRPr lang="en-US" altLang="zh-CN" sz="2000" dirty="0">
              <a:solidFill>
                <a:srgbClr val="C00000"/>
              </a:solidFill>
              <a:ea typeface="宋体" panose="02010600030101010101" pitchFamily="2" charset="-122"/>
              <a:cs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766763" y="2637155"/>
                <a:ext cx="6302375" cy="10204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>
                    <a:solidFill>
                      <a:srgbClr val="0070C0"/>
                    </a:solidFill>
                    <a:latin typeface="+mn-lt"/>
                    <a:cs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𝛬</m:t>
                    </m:r>
                  </m:oMath>
                </a14:m>
                <a:r>
                  <a:rPr lang="en-US" altLang="zh-CN" sz="2000">
                    <a:solidFill>
                      <a:srgbClr val="0070C0"/>
                    </a:solidFill>
                    <a:latin typeface="+mn-lt"/>
                    <a:cs typeface="+mn-lt"/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𝛬</m:t>
                        </m:r>
                      </m:e>
                    </m:acc>
                  </m:oMath>
                </a14:m>
                <a:r>
                  <a:rPr lang="en-US" altLang="zh-CN" sz="2000">
                    <a:solidFill>
                      <a:srgbClr val="0070C0"/>
                    </a:solidFill>
                    <a:latin typeface="+mn-lt"/>
                    <a:cs typeface="+mn-lt"/>
                  </a:rPr>
                  <a:t> hyperons are “self-analysing”, 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𝛬</m:t>
                    </m:r>
                    <m:r>
                      <a:rPr lang="en-US" altLang="zh-CN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→</m:t>
                    </m:r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𝑝</m:t>
                    </m:r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+</m:t>
                    </m:r>
                    <m:r>
                      <a:rPr lang="en-US" altLang="zh-CN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sz="2000">
                    <a:solidFill>
                      <a:srgbClr val="0070C0"/>
                    </a:solidFill>
                    <a:latin typeface="+mn-lt"/>
                    <a:cs typeface="+mn-lt"/>
                  </a:rPr>
                  <a:t>, </a:t>
                </a:r>
                <a:endParaRPr lang="en-US" altLang="zh-CN" sz="2000">
                  <a:solidFill>
                    <a:srgbClr val="0070C0"/>
                  </a:solidFill>
                  <a:latin typeface="+mn-lt"/>
                  <a:cs typeface="+mn-lt"/>
                </a:endParaRPr>
              </a:p>
              <a:p>
                <a:r>
                  <a:rPr lang="en-US" altLang="zh-CN" sz="2000">
                    <a:solidFill>
                      <a:srgbClr val="0070C0"/>
                    </a:solidFill>
                    <a:latin typeface="+mn-lt"/>
                    <a:cs typeface="+mn-lt"/>
                  </a:rPr>
                  <a:t>the proton tends to be emitted along the spin direction of the parent hyperons</a:t>
                </a:r>
                <a:endParaRPr lang="en-US" altLang="zh-CN" sz="2000">
                  <a:solidFill>
                    <a:srgbClr val="0070C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63" y="2637155"/>
                <a:ext cx="6302375" cy="1020445"/>
              </a:xfrm>
              <a:prstGeom prst="rect">
                <a:avLst/>
              </a:prstGeom>
              <a:blipFill rotWithShape="1">
                <a:blip r:embed="rId4"/>
                <a:stretch>
                  <a:fillRect l="-5" r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60235" y="1268730"/>
            <a:ext cx="5052060" cy="35921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59918" y="5373370"/>
            <a:ext cx="5111750" cy="395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 txBox="1"/>
          <p:nvPr>
            <p:custDataLst>
              <p:tags r:id="rId1"/>
            </p:custDataLst>
          </p:nvPr>
        </p:nvSpPr>
        <p:spPr>
          <a:xfrm>
            <a:off x="0" y="19050"/>
            <a:ext cx="12120563" cy="720725"/>
          </a:xfrm>
          <a:prstGeom prst="rect">
            <a:avLst/>
          </a:prstGeom>
          <a:solidFill>
            <a:srgbClr val="C00000"/>
          </a:solidFill>
          <a:ln w="9525">
            <a:noFill/>
          </a:ln>
        </p:spPr>
        <p:txBody>
          <a:bodyPr anchor="ctr" anchorCtr="0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3600" dirty="0">
                <a:solidFill>
                  <a:schemeClr val="bg1"/>
                </a:solidFill>
                <a:latin typeface="+mj-lt"/>
                <a:ea typeface="+mj-ea"/>
                <a:cs typeface="+mj-lt"/>
                <a:sym typeface="+mn-ea"/>
              </a:rPr>
              <a:t>Introduction: global polarization</a:t>
            </a:r>
            <a:endParaRPr lang="zh-CN" altLang="en-US" sz="3600" dirty="0">
              <a:solidFill>
                <a:schemeClr val="bg1"/>
              </a:solidFill>
              <a:latin typeface="+mj-lt"/>
              <a:ea typeface="+mj-ea"/>
              <a:cs typeface="+mj-lt"/>
            </a:endParaRPr>
          </a:p>
        </p:txBody>
      </p:sp>
      <p:pic>
        <p:nvPicPr>
          <p:cNvPr id="1331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28775"/>
            <a:ext cx="4503738" cy="3440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25" y="1638300"/>
            <a:ext cx="4032250" cy="321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7" name="文本框 10"/>
          <p:cNvSpPr txBox="1"/>
          <p:nvPr/>
        </p:nvSpPr>
        <p:spPr>
          <a:xfrm>
            <a:off x="8616315" y="1196975"/>
            <a:ext cx="3395980" cy="3683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7F7F7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Fig: CLVisc 2.0, Xiangyu Wu </a:t>
            </a:r>
            <a:endParaRPr lang="zh-CN" altLang="en-US" sz="1800" dirty="0">
              <a:solidFill>
                <a:srgbClr val="7F7F7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320" name="文本框 2"/>
          <p:cNvSpPr txBox="1"/>
          <p:nvPr/>
        </p:nvSpPr>
        <p:spPr>
          <a:xfrm>
            <a:off x="551815" y="5876925"/>
            <a:ext cx="803656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rPr>
              <a:t>The global polarization is sensitive to the initial state of the system              </a:t>
            </a:r>
            <a:endParaRPr lang="en-US" altLang="zh-CN" sz="2000" dirty="0">
              <a:solidFill>
                <a:srgbClr val="00B0F0"/>
              </a:solidFill>
              <a:ea typeface="宋体" panose="02010600030101010101" pitchFamily="2" charset="-122"/>
              <a:cs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551815" y="5229225"/>
                <a:ext cx="11450320" cy="398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>
                    <a:solidFill>
                      <a:srgbClr val="00B050"/>
                    </a:solidFill>
                    <a:latin typeface="+mn-lt"/>
                    <a:cs typeface="+mn-lt"/>
                  </a:rPr>
                  <a:t>Hydrodynamic model and transport model reproduce the global polarization of </a:t>
                </a:r>
                <a14:m>
                  <m:oMath xmlns:m="http://schemas.openxmlformats.org/officeDocument/2006/math">
                    <m:r>
                      <a:rPr lang="en-US" altLang="zh-CN" sz="200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𝛬</m:t>
                    </m:r>
                  </m:oMath>
                </a14:m>
                <a:r>
                  <a:rPr lang="en-US" altLang="zh-CN" sz="2000">
                    <a:solidFill>
                      <a:srgbClr val="00B050"/>
                    </a:solidFill>
                    <a:latin typeface="+mn-lt"/>
                    <a:cs typeface="+mn-lt"/>
                  </a:rPr>
                  <a:t> hyperons above 7.7 GeV </a:t>
                </a:r>
                <a:endParaRPr lang="en-US" altLang="zh-CN" sz="2000">
                  <a:solidFill>
                    <a:srgbClr val="00B05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815" y="5229225"/>
                <a:ext cx="11450320" cy="39878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ini_200_h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8330" y="4008755"/>
            <a:ext cx="3843020" cy="2478405"/>
          </a:xfrm>
          <a:prstGeom prst="rect">
            <a:avLst/>
          </a:prstGeom>
        </p:spPr>
      </p:pic>
      <p:pic>
        <p:nvPicPr>
          <p:cNvPr id="2150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2405063"/>
            <a:ext cx="5930900" cy="568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14288" y="-26987"/>
            <a:ext cx="12177712" cy="720725"/>
          </a:xfrm>
          <a:solidFill>
            <a:srgbClr val="C00000">
              <a:alpha val="100000"/>
            </a:srgbClr>
          </a:solidFill>
        </p:spPr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</a:pPr>
            <a:r>
              <a:rPr lang="en-US" altLang="zh-CN" sz="3600" kern="1200" dirty="0">
                <a:solidFill>
                  <a:schemeClr val="bg1"/>
                </a:solidFill>
                <a:cs typeface="+mj-lt"/>
              </a:rPr>
              <a:t>Initial condition: longitudianl tilted geometry of QGP</a:t>
            </a:r>
            <a:endParaRPr lang="zh-CN" altLang="en-US" sz="3600" kern="1200" dirty="0">
              <a:solidFill>
                <a:schemeClr val="bg1"/>
              </a:solidFill>
              <a:cs typeface="+mj-lt"/>
            </a:endParaRPr>
          </a:p>
        </p:txBody>
      </p:sp>
      <p:sp>
        <p:nvSpPr>
          <p:cNvPr id="21512" name="文本框 19"/>
          <p:cNvSpPr txBox="1"/>
          <p:nvPr>
            <p:custDataLst>
              <p:tags r:id="rId4"/>
            </p:custDataLst>
          </p:nvPr>
        </p:nvSpPr>
        <p:spPr>
          <a:xfrm>
            <a:off x="3748405" y="2506980"/>
            <a:ext cx="238760" cy="368300"/>
          </a:xfrm>
          <a:prstGeom prst="rect">
            <a:avLst/>
          </a:prstGeom>
          <a:noFill/>
          <a:ln w="22225" cap="flat" cmpd="sng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1516" name="组合 12"/>
          <p:cNvGrpSpPr/>
          <p:nvPr/>
        </p:nvGrpSpPr>
        <p:grpSpPr>
          <a:xfrm>
            <a:off x="381635" y="4101465"/>
            <a:ext cx="7305677" cy="1846580"/>
            <a:chOff x="298164" y="4317474"/>
            <a:chExt cx="7223107" cy="1847565"/>
          </a:xfrm>
        </p:grpSpPr>
        <p:pic>
          <p:nvPicPr>
            <p:cNvPr id="21519" name="图片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141577" y="4317474"/>
              <a:ext cx="4379694" cy="611831"/>
            </a:xfrm>
            <a:prstGeom prst="rect">
              <a:avLst/>
            </a:prstGeom>
            <a:noFill/>
            <a:ln w="22225">
              <a:noFill/>
            </a:ln>
          </p:spPr>
        </p:pic>
        <p:sp>
          <p:nvSpPr>
            <p:cNvPr id="21520" name="文本框 4"/>
            <p:cNvSpPr txBox="1"/>
            <p:nvPr/>
          </p:nvSpPr>
          <p:spPr>
            <a:xfrm>
              <a:off x="298164" y="4459790"/>
              <a:ext cx="3166112" cy="4142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1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rPr>
                <a:t>The total weight function: </a:t>
              </a:r>
              <a:endParaRPr lang="en-US" altLang="zh-CN" sz="21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endParaRPr>
            </a:p>
          </p:txBody>
        </p:sp>
        <p:sp>
          <p:nvSpPr>
            <p:cNvPr id="21522" name="文本框 8"/>
            <p:cNvSpPr txBox="1"/>
            <p:nvPr/>
          </p:nvSpPr>
          <p:spPr>
            <a:xfrm>
              <a:off x="300675" y="5098305"/>
              <a:ext cx="3041175" cy="4142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1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rPr>
                <a:t>The initial energy density: </a:t>
              </a:r>
              <a:endParaRPr lang="en-US" altLang="zh-CN" sz="21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endParaRPr>
            </a:p>
          </p:txBody>
        </p:sp>
        <p:sp>
          <p:nvSpPr>
            <p:cNvPr id="21523" name="文本框 9"/>
            <p:cNvSpPr txBox="1"/>
            <p:nvPr/>
          </p:nvSpPr>
          <p:spPr>
            <a:xfrm>
              <a:off x="308818" y="5733256"/>
              <a:ext cx="3554934" cy="41424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1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rPr>
                <a:t>The initial local baryon density: </a:t>
              </a:r>
              <a:endParaRPr lang="zh-CN" altLang="en-US" sz="21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endParaRPr>
            </a:p>
          </p:txBody>
        </p:sp>
        <p:pic>
          <p:nvPicPr>
            <p:cNvPr id="21524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74273" y="5668898"/>
              <a:ext cx="3461267" cy="49614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1517" name="文本框 13"/>
          <p:cNvSpPr txBox="1"/>
          <p:nvPr/>
        </p:nvSpPr>
        <p:spPr>
          <a:xfrm>
            <a:off x="7175818" y="765175"/>
            <a:ext cx="559435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ea typeface="宋体" panose="02010600030101010101" pitchFamily="2" charset="-122"/>
                <a:cs typeface="+mn-lt"/>
              </a:rPr>
              <a:t>Jiang, Wu, Cao, Zhang, Phys. Rev. C 107, 034904 (2023)</a:t>
            </a:r>
            <a:endParaRPr lang="en-US" altLang="zh-CN" sz="1600" dirty="0">
              <a:ea typeface="宋体" panose="02010600030101010101" pitchFamily="2" charset="-122"/>
              <a:cs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1635" y="1287145"/>
            <a:ext cx="11356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</a:rPr>
              <a:t>Based on the results of directed flow, a counter-clockwise tilted of the medium profile is expected </a:t>
            </a:r>
            <a:r>
              <a:rPr lang="en-US" altLang="zh-CN" sz="2200" i="1" u="sng">
                <a:solidFill>
                  <a:srgbClr val="00B050"/>
                </a:solidFill>
                <a:latin typeface="+mn-lt"/>
                <a:cs typeface="+mn-lt"/>
              </a:rPr>
              <a:t>in the reaction plane</a:t>
            </a:r>
            <a:r>
              <a:rPr lang="en-US" altLang="zh-CN" sz="2200">
                <a:solidFill>
                  <a:srgbClr val="00B050"/>
                </a:solidFill>
                <a:latin typeface="+mn-lt"/>
                <a:cs typeface="+mn-lt"/>
              </a:rPr>
              <a:t> </a:t>
            </a:r>
            <a:endParaRPr lang="en-US" altLang="zh-CN" sz="2200">
              <a:solidFill>
                <a:srgbClr val="00B050"/>
              </a:solidFill>
              <a:latin typeface="+mn-lt"/>
              <a:cs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1635" y="3216910"/>
            <a:ext cx="82283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>
                <a:solidFill>
                  <a:srgbClr val="0070C0"/>
                </a:solidFill>
                <a:latin typeface="+mn-lt"/>
                <a:cs typeface="+mn-lt"/>
              </a:rPr>
              <a:t>A larger value of </a:t>
            </a:r>
            <a:r>
              <a:rPr lang="en-US" altLang="zh-CN" sz="2200">
                <a:solidFill>
                  <a:srgbClr val="FF0000"/>
                </a:solidFill>
                <a:latin typeface="+mn-lt"/>
                <a:cs typeface="+mn-lt"/>
              </a:rPr>
              <a:t>Ht</a:t>
            </a:r>
            <a:r>
              <a:rPr lang="en-US" altLang="zh-CN" sz="2200">
                <a:solidFill>
                  <a:srgbClr val="0070C0"/>
                </a:solidFill>
                <a:latin typeface="+mn-lt"/>
                <a:cs typeface="+mn-lt"/>
              </a:rPr>
              <a:t> gives a more tilted fireball in the reaction plane.</a:t>
            </a:r>
            <a:endParaRPr lang="en-US" altLang="zh-CN" sz="2200">
              <a:solidFill>
                <a:srgbClr val="0070C0"/>
              </a:solidFill>
              <a:latin typeface="+mn-lt"/>
              <a:cs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15640" y="4967605"/>
            <a:ext cx="3728720" cy="391795"/>
          </a:xfrm>
          <a:prstGeom prst="rect">
            <a:avLst/>
          </a:prstGeom>
        </p:spPr>
      </p:pic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472170" y="1772285"/>
            <a:ext cx="3277235" cy="2258695"/>
            <a:chOff x="13342" y="4379"/>
            <a:chExt cx="5556" cy="4817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3342" y="4379"/>
              <a:ext cx="5556" cy="4817"/>
            </a:xfrm>
            <a:prstGeom prst="rect">
              <a:avLst/>
            </a:prstGeom>
          </p:spPr>
        </p:pic>
        <p:sp>
          <p:nvSpPr>
            <p:cNvPr id="7" name="圆角右箭头 6"/>
            <p:cNvSpPr/>
            <p:nvPr/>
          </p:nvSpPr>
          <p:spPr>
            <a:xfrm rot="14400000" flipV="1">
              <a:off x="16785" y="5946"/>
              <a:ext cx="795" cy="552"/>
            </a:xfrm>
            <a:prstGeom prst="bentArrow">
              <a:avLst>
                <a:gd name="adj1" fmla="val 25000"/>
                <a:gd name="adj2" fmla="val 26806"/>
                <a:gd name="adj3" fmla="val 25000"/>
                <a:gd name="adj4" fmla="val 4375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660" y="5060"/>
              <a:ext cx="1044" cy="91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2200">
                  <a:solidFill>
                    <a:srgbClr val="FF0000"/>
                  </a:solidFill>
                  <a:latin typeface="+mn-lt"/>
                  <a:cs typeface="+mn-lt"/>
                  <a:sym typeface="+mn-ea"/>
                </a:rPr>
                <a:t>Ht</a:t>
              </a:r>
              <a:endParaRPr lang="en-US" altLang="zh-CN" sz="2200">
                <a:solidFill>
                  <a:srgbClr val="FF0000"/>
                </a:solidFill>
                <a:latin typeface="+mn-lt"/>
                <a:cs typeface="+mn-lt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288" y="-26987"/>
            <a:ext cx="12177712" cy="720725"/>
          </a:xfrm>
          <a:solidFill>
            <a:srgbClr val="C00000">
              <a:alpha val="100000"/>
            </a:srgbClr>
          </a:solidFill>
        </p:spPr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</a:pPr>
            <a:r>
              <a:rPr lang="en-US" altLang="zh-CN" sz="3600" kern="1200" dirty="0">
                <a:solidFill>
                  <a:schemeClr val="bg1"/>
                </a:solidFill>
                <a:cs typeface="+mj-lt"/>
              </a:rPr>
              <a:t>Initial condition: initial fluid velocity field</a:t>
            </a:r>
            <a:endParaRPr lang="zh-CN" altLang="en-US" sz="3600" kern="1200" dirty="0">
              <a:solidFill>
                <a:schemeClr val="bg1"/>
              </a:solidFill>
              <a:cs typeface="+mj-lt"/>
            </a:endParaRPr>
          </a:p>
        </p:txBody>
      </p:sp>
      <p:sp>
        <p:nvSpPr>
          <p:cNvPr id="22532" name="文本框 13"/>
          <p:cNvSpPr txBox="1"/>
          <p:nvPr/>
        </p:nvSpPr>
        <p:spPr>
          <a:xfrm>
            <a:off x="7319963" y="762318"/>
            <a:ext cx="4687887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ea typeface="宋体" panose="02010600030101010101" pitchFamily="2" charset="-122"/>
                <a:cs typeface="+mn-lt"/>
              </a:rPr>
              <a:t>Ryu, Jupic, Shen,  Phys. Rev. C 104 (2021) 5, 054908</a:t>
            </a:r>
            <a:endParaRPr lang="en-US" altLang="zh-CN" sz="1600" dirty="0">
              <a:ea typeface="宋体" panose="02010600030101010101" pitchFamily="2" charset="-122"/>
              <a:cs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348615" y="6165215"/>
                <a:ext cx="8668385" cy="429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>
                    <a:solidFill>
                      <a:srgbClr val="0070C0"/>
                    </a:solidFill>
                    <a:latin typeface="+mn-lt"/>
                    <a:cs typeface="+mn-lt"/>
                  </a:rPr>
                  <a:t>The transverse expansion is ignored: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sup>
                    </m:sSup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𝑇</m:t>
                        </m:r>
                      </m:e>
                      <m:sup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𝑦</m:t>
                        </m:r>
                      </m:sup>
                    </m:sSup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altLang="zh-CN" sz="2200">
                    <a:solidFill>
                      <a:srgbClr val="0070C0"/>
                    </a:solidFill>
                    <a:latin typeface="+mn-lt"/>
                    <a:cs typeface="+mn-lt"/>
                  </a:rPr>
                  <a:t> at </a:t>
                </a:r>
                <a14:m>
                  <m:oMath xmlns:m="http://schemas.openxmlformats.org/officeDocument/2006/math"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𝜏</m:t>
                    </m:r>
                    <m:r>
                      <a:rPr lang="en-US" altLang="zh-CN" sz="2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0</m:t>
                        </m:r>
                        <m:r>
                          <a:rPr lang="en-US" altLang="zh-CN" sz="2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altLang="zh-CN" sz="2200">
                    <a:solidFill>
                      <a:srgbClr val="0070C0"/>
                    </a:solidFill>
                    <a:latin typeface="+mn-lt"/>
                    <a:cs typeface="+mn-lt"/>
                  </a:rPr>
                  <a:t> </a:t>
                </a:r>
                <a:endParaRPr lang="en-US" altLang="zh-CN" sz="2200">
                  <a:solidFill>
                    <a:srgbClr val="0070C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5" y="6165215"/>
                <a:ext cx="8668385" cy="42989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348615" y="5229225"/>
                <a:ext cx="7834630" cy="768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>
                    <a:solidFill>
                      <a:srgbClr val="00B0F0"/>
                    </a:solidFill>
                    <a:latin typeface="+mn-lt"/>
                    <a:cs typeface="+mn-lt"/>
                  </a:rPr>
                  <a:t>This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∈[</m:t>
                    </m:r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altLang="zh-CN" sz="2200" i="1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200">
                    <a:solidFill>
                      <a:srgbClr val="00B0F0"/>
                    </a:solidFill>
                    <a:latin typeface="+mn-lt"/>
                    <a:cs typeface="+mn-lt"/>
                  </a:rPr>
                  <a:t> parameter allows one to vary the magnitude of the longitudinal flow velocity gradient. </a:t>
                </a:r>
                <a:endParaRPr lang="en-US" altLang="zh-CN" sz="2200">
                  <a:solidFill>
                    <a:srgbClr val="00B0F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5" y="5229225"/>
                <a:ext cx="7834630" cy="7683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348615" y="1108075"/>
                <a:ext cx="11739880" cy="429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</a:rPr>
                  <a:t>At the initial proper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</a:rPr>
                  <a:t>, the initial energy-momentum tensor components are:</a:t>
                </a:r>
                <a:endParaRPr lang="en-US" altLang="zh-CN" sz="2200">
                  <a:solidFill>
                    <a:srgbClr val="00B05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5" y="1108075"/>
                <a:ext cx="11739880" cy="42989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6"/>
          <p:cNvGrpSpPr/>
          <p:nvPr/>
        </p:nvGrpSpPr>
        <p:grpSpPr>
          <a:xfrm>
            <a:off x="1601470" y="1932305"/>
            <a:ext cx="3319780" cy="2743835"/>
            <a:chOff x="4146" y="3019"/>
            <a:chExt cx="5228" cy="4321"/>
          </a:xfrm>
        </p:grpSpPr>
        <p:grpSp>
          <p:nvGrpSpPr>
            <p:cNvPr id="22534" name="组合 30"/>
            <p:cNvGrpSpPr/>
            <p:nvPr/>
          </p:nvGrpSpPr>
          <p:grpSpPr>
            <a:xfrm>
              <a:off x="4146" y="3096"/>
              <a:ext cx="5228" cy="4245"/>
              <a:chOff x="2774624" y="1647408"/>
              <a:chExt cx="3318907" cy="2924687"/>
            </a:xfrm>
          </p:grpSpPr>
          <p:sp>
            <p:nvSpPr>
              <p:cNvPr id="18" name="左大括号 17"/>
              <p:cNvSpPr/>
              <p:nvPr/>
            </p:nvSpPr>
            <p:spPr>
              <a:xfrm>
                <a:off x="2774624" y="1647408"/>
                <a:ext cx="293639" cy="2880229"/>
              </a:xfrm>
              <a:prstGeom prst="leftBrac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22540" name="图片 10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3222216" y="3391320"/>
                <a:ext cx="1236901" cy="31998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2541" name="图片 11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3181785" y="3954956"/>
                <a:ext cx="2911746" cy="61713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2542" name="文本框 13"/>
              <p:cNvSpPr txBox="1"/>
              <p:nvPr/>
            </p:nvSpPr>
            <p:spPr>
              <a:xfrm>
                <a:off x="3845020" y="3376533"/>
                <a:ext cx="293687" cy="368300"/>
              </a:xfrm>
              <a:prstGeom prst="rect">
                <a:avLst/>
              </a:prstGeom>
              <a:noFill/>
              <a:ln w="22225" cap="flat" cmpd="sng">
                <a:solidFill>
                  <a:srgbClr val="C0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 dirty="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3" name="图片 2"/>
            <p:cNvPicPr/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4611" y="4426"/>
              <a:ext cx="3838" cy="641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4724" y="3019"/>
              <a:ext cx="3838" cy="868"/>
            </a:xfrm>
            <a:prstGeom prst="rect">
              <a:avLst/>
            </a:prstGeom>
          </p:spPr>
        </p:pic>
      </p:grpSp>
      <p:pic>
        <p:nvPicPr>
          <p:cNvPr id="21507" name="图片 15" descr="ini_baryon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690610" y="4077335"/>
            <a:ext cx="3501390" cy="2276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图片 16" descr="ini_energy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8688070" y="1557020"/>
            <a:ext cx="3451225" cy="23958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11" name="文本框 17"/>
          <p:cNvSpPr txBox="1"/>
          <p:nvPr>
            <p:custDataLst>
              <p:tags r:id="rId17"/>
            </p:custDataLst>
          </p:nvPr>
        </p:nvSpPr>
        <p:spPr>
          <a:xfrm>
            <a:off x="9192895" y="6355080"/>
            <a:ext cx="2221865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C00000"/>
                </a:solidFill>
                <a:ea typeface="宋体" panose="02010600030101010101" pitchFamily="2" charset="-122"/>
                <a:cs typeface="+mn-lt"/>
                <a:sym typeface="宋体" panose="02010600030101010101" pitchFamily="2" charset="-122"/>
              </a:rPr>
              <a:t>Au+Au @ 27 GeV </a:t>
            </a:r>
            <a:endParaRPr lang="en-US" altLang="zh-CN" sz="2200" dirty="0">
              <a:solidFill>
                <a:srgbClr val="C00000"/>
              </a:solidFill>
              <a:ea typeface="宋体" panose="02010600030101010101" pitchFamily="2" charset="-122"/>
              <a:cs typeface="+mn-lt"/>
              <a:sym typeface="宋体" panose="02010600030101010101" pitchFamily="2" charset="-122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288" y="-26987"/>
            <a:ext cx="12177712" cy="720725"/>
          </a:xfrm>
          <a:solidFill>
            <a:srgbClr val="C00000">
              <a:alpha val="100000"/>
            </a:srgbClr>
          </a:solidFill>
        </p:spPr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</a:pPr>
            <a:r>
              <a:rPr lang="en-US" altLang="zh-CN" sz="3600" kern="1200" dirty="0">
                <a:solidFill>
                  <a:schemeClr val="bg1"/>
                </a:solidFill>
                <a:cs typeface="+mj-lt"/>
              </a:rPr>
              <a:t>Hydrodynamic evolution: (3+1)-D CLVisc</a:t>
            </a:r>
            <a:endParaRPr lang="zh-CN" altLang="en-US" sz="3600" kern="1200" dirty="0">
              <a:solidFill>
                <a:schemeClr val="bg1"/>
              </a:solidFill>
              <a:cs typeface="+mj-lt"/>
            </a:endParaRPr>
          </a:p>
        </p:txBody>
      </p:sp>
      <p:sp>
        <p:nvSpPr>
          <p:cNvPr id="23555" name="文本框 1"/>
          <p:cNvSpPr txBox="1"/>
          <p:nvPr/>
        </p:nvSpPr>
        <p:spPr>
          <a:xfrm>
            <a:off x="703580" y="1049020"/>
            <a:ext cx="1101725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B050"/>
                </a:solidFill>
                <a:ea typeface="宋体" panose="02010600030101010101" pitchFamily="2" charset="-122"/>
                <a:cs typeface="+mn-lt"/>
              </a:rPr>
              <a:t>Energy-momentum conservation and net baryon current conservation:</a:t>
            </a:r>
            <a:endParaRPr lang="zh-CN" altLang="en-US" sz="2200" dirty="0">
              <a:solidFill>
                <a:srgbClr val="00B050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23557" name="文本框 13"/>
          <p:cNvSpPr txBox="1"/>
          <p:nvPr/>
        </p:nvSpPr>
        <p:spPr>
          <a:xfrm>
            <a:off x="6960235" y="702945"/>
            <a:ext cx="483235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ea typeface="宋体" panose="02010600030101010101" pitchFamily="2" charset="-122"/>
                <a:cs typeface="+mn-lt"/>
              </a:rPr>
              <a:t>Wu, Qin, Pang, Wang, Phys. Rev. C 105 (2022) 3, 034909</a:t>
            </a:r>
            <a:endParaRPr lang="en-US" altLang="zh-CN" sz="1600" dirty="0">
              <a:ea typeface="宋体" panose="02010600030101010101" pitchFamily="2" charset="-122"/>
              <a:cs typeface="+mn-lt"/>
            </a:endParaRPr>
          </a:p>
        </p:txBody>
      </p:sp>
      <p:sp>
        <p:nvSpPr>
          <p:cNvPr id="23558" name="文本框 18"/>
          <p:cNvSpPr txBox="1"/>
          <p:nvPr/>
        </p:nvSpPr>
        <p:spPr>
          <a:xfrm>
            <a:off x="695325" y="2565400"/>
            <a:ext cx="4888230" cy="42989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70C0"/>
                </a:solidFill>
                <a:ea typeface="宋体" panose="02010600030101010101" pitchFamily="2" charset="-122"/>
                <a:cs typeface="+mn-lt"/>
              </a:rPr>
              <a:t>Equation of motion of dissipative current:</a:t>
            </a:r>
            <a:endParaRPr lang="en-US" altLang="zh-CN" sz="2200" dirty="0">
              <a:solidFill>
                <a:srgbClr val="0070C0"/>
              </a:solidFill>
              <a:ea typeface="宋体" panose="02010600030101010101" pitchFamily="2" charset="-122"/>
              <a:cs typeface="+mn-lt"/>
            </a:endParaRPr>
          </a:p>
        </p:txBody>
      </p:sp>
      <p:pic>
        <p:nvPicPr>
          <p:cNvPr id="23559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913" y="1543050"/>
            <a:ext cx="5249862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038" y="3141663"/>
            <a:ext cx="5429250" cy="11842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61" name="组合 20"/>
          <p:cNvGrpSpPr/>
          <p:nvPr/>
        </p:nvGrpSpPr>
        <p:grpSpPr>
          <a:xfrm>
            <a:off x="695325" y="4580890"/>
            <a:ext cx="5781040" cy="1173798"/>
            <a:chOff x="767408" y="4580493"/>
            <a:chExt cx="5781223" cy="1173528"/>
          </a:xfrm>
        </p:grpSpPr>
        <p:sp>
          <p:nvSpPr>
            <p:cNvPr id="23563" name="文本框 7"/>
            <p:cNvSpPr txBox="1"/>
            <p:nvPr/>
          </p:nvSpPr>
          <p:spPr>
            <a:xfrm>
              <a:off x="767408" y="4597920"/>
              <a:ext cx="2449908" cy="4297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2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rPr>
                <a:t>The shear viscosity: </a:t>
              </a:r>
              <a:endParaRPr lang="en-US" altLang="zh-CN" sz="22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endParaRPr>
            </a:p>
          </p:txBody>
        </p:sp>
        <p:pic>
          <p:nvPicPr>
            <p:cNvPr id="23564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5493" y="4580493"/>
              <a:ext cx="1224136" cy="48763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65" name="文本框 10"/>
            <p:cNvSpPr txBox="1"/>
            <p:nvPr/>
          </p:nvSpPr>
          <p:spPr>
            <a:xfrm>
              <a:off x="775737" y="5269050"/>
              <a:ext cx="2592787" cy="42979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2200" dirty="0">
                  <a:solidFill>
                    <a:srgbClr val="00B0F0"/>
                  </a:solidFill>
                  <a:ea typeface="宋体" panose="02010600030101010101" pitchFamily="2" charset="-122"/>
                  <a:cs typeface="+mn-lt"/>
                </a:rPr>
                <a:t>The baryon diffusion:</a:t>
              </a:r>
              <a:endParaRPr lang="en-US" altLang="zh-CN" sz="22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endParaRPr>
            </a:p>
          </p:txBody>
        </p:sp>
        <p:pic>
          <p:nvPicPr>
            <p:cNvPr id="23566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3649" y="5201542"/>
              <a:ext cx="3044982" cy="552479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62" name="文本框 19"/>
          <p:cNvSpPr txBox="1"/>
          <p:nvPr/>
        </p:nvSpPr>
        <p:spPr>
          <a:xfrm>
            <a:off x="695325" y="5964238"/>
            <a:ext cx="3421380" cy="42989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548235"/>
                </a:solidFill>
                <a:ea typeface="宋体" panose="02010600030101010101" pitchFamily="2" charset="-122"/>
                <a:cs typeface="+mn-lt"/>
              </a:rPr>
              <a:t>Equation of state: NEOS-BQS</a:t>
            </a:r>
            <a:endParaRPr lang="zh-CN" altLang="en-US" sz="2200" dirty="0">
              <a:solidFill>
                <a:srgbClr val="548235"/>
              </a:solidFill>
              <a:ea typeface="宋体" panose="02010600030101010101" pitchFamily="2" charset="-122"/>
              <a:cs typeface="+mn-lt"/>
            </a:endParaRPr>
          </a:p>
        </p:txBody>
      </p:sp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4288" y="-26987"/>
            <a:ext cx="12177712" cy="720725"/>
          </a:xfrm>
          <a:solidFill>
            <a:srgbClr val="C00000">
              <a:alpha val="100000"/>
            </a:srgbClr>
          </a:solidFill>
        </p:spPr>
        <p:txBody>
          <a:bodyPr vert="horz" wrap="square" lIns="91440" tIns="45720" rIns="91440" bIns="45720" anchor="ctr" anchorCtr="0"/>
          <a:lstStyle/>
          <a:p>
            <a:pPr algn="l" eaLnBrk="1" hangingPunct="1">
              <a:buClrTx/>
              <a:buSzTx/>
              <a:buFontTx/>
            </a:pPr>
            <a:r>
              <a:rPr lang="en-US" altLang="zh-CN" sz="3600" kern="1200" dirty="0">
                <a:solidFill>
                  <a:schemeClr val="bg1"/>
                </a:solidFill>
                <a:cs typeface="+mj-lt"/>
              </a:rPr>
              <a:t>Spin polarization</a:t>
            </a:r>
            <a:endParaRPr lang="zh-CN" altLang="en-US" sz="3600" kern="1200" dirty="0">
              <a:solidFill>
                <a:schemeClr val="bg1"/>
              </a:solidFill>
              <a:cs typeface="+mj-lt"/>
            </a:endParaRPr>
          </a:p>
        </p:txBody>
      </p:sp>
      <p:pic>
        <p:nvPicPr>
          <p:cNvPr id="2458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075" y="2227263"/>
            <a:ext cx="2952750" cy="715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对话气泡: 圆角矩形 9"/>
          <p:cNvSpPr/>
          <p:nvPr/>
        </p:nvSpPr>
        <p:spPr>
          <a:xfrm>
            <a:off x="7183755" y="1885950"/>
            <a:ext cx="3226435" cy="417830"/>
          </a:xfrm>
          <a:prstGeom prst="wedgeRoundRectCallout">
            <a:avLst>
              <a:gd name="adj1" fmla="val -71483"/>
              <a:gd name="adj2" fmla="val 66669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axial charge current density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对话气泡: 圆角矩形 10"/>
          <p:cNvSpPr/>
          <p:nvPr/>
        </p:nvSpPr>
        <p:spPr>
          <a:xfrm>
            <a:off x="7188200" y="2811463"/>
            <a:ext cx="2946400" cy="406400"/>
          </a:xfrm>
          <a:prstGeom prst="wedgeRoundRectCallout">
            <a:avLst>
              <a:gd name="adj1" fmla="val -70644"/>
              <a:gd name="adj2" fmla="val -51308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fermions number density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84" name="文本框 12"/>
          <p:cNvSpPr txBox="1"/>
          <p:nvPr/>
        </p:nvSpPr>
        <p:spPr>
          <a:xfrm>
            <a:off x="558800" y="3651250"/>
            <a:ext cx="11726863" cy="5988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200" dirty="0">
                <a:solidFill>
                  <a:srgbClr val="00B0F0"/>
                </a:solidFill>
                <a:ea typeface="宋体" panose="02010600030101010101" pitchFamily="2" charset="-122"/>
                <a:cs typeface="+mn-lt"/>
              </a:rPr>
              <a:t>For massless fermions, S(p) can be decomposed into different sources</a:t>
            </a:r>
            <a:endParaRPr lang="en-US" altLang="zh-CN" sz="2200" dirty="0">
              <a:solidFill>
                <a:srgbClr val="00B0F0"/>
              </a:solidFill>
              <a:ea typeface="宋体" panose="02010600030101010101" pitchFamily="2" charset="-122"/>
              <a:cs typeface="+mn-lt"/>
            </a:endParaRPr>
          </a:p>
        </p:txBody>
      </p:sp>
      <p:pic>
        <p:nvPicPr>
          <p:cNvPr id="24585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4591050"/>
            <a:ext cx="7000875" cy="51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6" name="文本框 13"/>
          <p:cNvSpPr txBox="1"/>
          <p:nvPr/>
        </p:nvSpPr>
        <p:spPr>
          <a:xfrm>
            <a:off x="7535863" y="764540"/>
            <a:ext cx="5359400" cy="3371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dirty="0">
                <a:ea typeface="宋体" panose="02010600030101010101" pitchFamily="2" charset="-122"/>
                <a:cs typeface="+mn-lt"/>
              </a:rPr>
              <a:t>Yi, Pu, Yang, Phys. Rev. C 104 (2021) 6, 064901</a:t>
            </a:r>
            <a:endParaRPr lang="en-US" altLang="zh-CN" sz="1600" dirty="0">
              <a:ea typeface="宋体" panose="02010600030101010101" pitchFamily="2" charset="-122"/>
              <a:cs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558800" y="1154430"/>
                <a:ext cx="10402570" cy="572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</a:rPr>
                  <a:t>The polarization pseudo vector for spin</a:t>
                </a:r>
                <a14:m>
                  <m:oMath xmlns:m="http://schemas.openxmlformats.org/officeDocument/2006/math">
                    <m:r>
                      <a:rPr lang="en-US" altLang="zh-CN" sz="220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+mn-lt"/>
                      </a:rPr>
                      <m:t> </m:t>
                    </m:r>
                    <m:f>
                      <m:fPr>
                        <m:ctrlP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2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200">
                    <a:solidFill>
                      <a:srgbClr val="00B050"/>
                    </a:solidFill>
                    <a:latin typeface="+mn-lt"/>
                    <a:cs typeface="+mn-lt"/>
                  </a:rPr>
                  <a:t> particles</a:t>
                </a:r>
                <a:endParaRPr lang="en-US" altLang="zh-CN" sz="2200">
                  <a:solidFill>
                    <a:srgbClr val="00B050"/>
                  </a:solidFill>
                  <a:latin typeface="+mn-lt"/>
                  <a:cs typeface="+mn-lt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800" y="1154430"/>
                <a:ext cx="10402570" cy="5727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75" name="灯片编号占位符 5"/>
          <p:cNvSpPr txBox="1"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1280775" y="6362065"/>
            <a:ext cx="790575" cy="365125"/>
          </a:xfrm>
          <a:noFill/>
          <a:ln>
            <a:noFill/>
          </a:ln>
        </p:spPr>
        <p:txBody>
          <a:bodyPr anchor="ctr" anchorCtr="0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A0DB2DC-4C9A-4742-B13C-FB6460FD3503}" type="slidenum">
              <a:rPr lang="zh-CN" altLang="en-US" sz="1200" dirty="0">
                <a:solidFill>
                  <a:srgbClr val="898989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solidFill>
                <a:srgbClr val="89898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UNIT_PLACING_PICTURE_USER_VIEWPORT" val="{&quot;height&quot;:2814.5228346456693,&quot;width&quot;:16896.36535433071}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PP_MARK_KEY" val="17915394-477b-4f53-98ba-0c880b2c119a"/>
  <p:tag name="COMMONDATA" val="eyJoZGlkIjoiZjcwMTU0MjYxNGFlODJjZjFmN2Y0YzM3NTliNTMwMGI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  <p:tag name="KSO_WM_UNIT_PLACING_PICTURE_USER_VIEWPORT" val="{&quot;height&quot;:868,&quot;width&quot;:3838}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4836</Words>
  <Application>WPS 演示</Application>
  <PresentationFormat>宽屏</PresentationFormat>
  <Paragraphs>258</Paragraphs>
  <Slides>24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Calibri Light</vt:lpstr>
      <vt:lpstr>等线 Light</vt:lpstr>
      <vt:lpstr>Cambria Math</vt:lpstr>
      <vt:lpstr>MS Mincho</vt:lpstr>
      <vt:lpstr>Segoe Print</vt:lpstr>
      <vt:lpstr>等线</vt:lpstr>
      <vt:lpstr>微软雅黑</vt:lpstr>
      <vt:lpstr>Arial Unicode MS</vt:lpstr>
      <vt:lpstr>Calibri</vt:lpstr>
      <vt:lpstr>华光魏体_CNKI</vt:lpstr>
      <vt:lpstr>Office 主题​​</vt:lpstr>
      <vt:lpstr>1_Office 主题​​</vt:lpstr>
      <vt:lpstr>2_Office 主题​​</vt:lpstr>
      <vt:lpstr>Hyperon polarization and its correlation with directed flow in heavy ion collisions</vt:lpstr>
      <vt:lpstr>outline</vt:lpstr>
      <vt:lpstr>Introduction</vt:lpstr>
      <vt:lpstr>PowerPoint 演示文稿</vt:lpstr>
      <vt:lpstr>PowerPoint 演示文稿</vt:lpstr>
      <vt:lpstr>Initial condition: longitudianl tilted geometry of QGP</vt:lpstr>
      <vt:lpstr>Initial condition: initial fluid velocity field</vt:lpstr>
      <vt:lpstr>Hydrodynamic evolution: (3+1)-D CLVisc</vt:lpstr>
      <vt:lpstr>Spin polarization</vt:lpstr>
      <vt:lpstr>Spin polarization</vt:lpstr>
      <vt:lpstr>Spin polarization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hydrodynamic study of directed flow and spin polarization of hyperon in relativistic heavy ion collisions</dc:title>
  <dc:creator>zfjiang</dc:creator>
  <cp:lastModifiedBy>泽方</cp:lastModifiedBy>
  <cp:revision>572</cp:revision>
  <dcterms:created xsi:type="dcterms:W3CDTF">2023-01-12T02:33:00Z</dcterms:created>
  <dcterms:modified xsi:type="dcterms:W3CDTF">2023-07-18T02:07:25Z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06B10F0D7FD140DEB0485D6C40D8144E_12</vt:lpwstr>
  </property>
</Properties>
</file>