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9" r:id="rId2"/>
    <p:sldId id="367" r:id="rId3"/>
    <p:sldId id="366" r:id="rId4"/>
    <p:sldId id="322" r:id="rId5"/>
    <p:sldId id="258" r:id="rId6"/>
    <p:sldId id="368" r:id="rId7"/>
    <p:sldId id="369" r:id="rId8"/>
    <p:sldId id="370" r:id="rId9"/>
    <p:sldId id="371" r:id="rId10"/>
    <p:sldId id="372" r:id="rId11"/>
    <p:sldId id="373" r:id="rId12"/>
    <p:sldId id="306" r:id="rId13"/>
    <p:sldId id="345" r:id="rId14"/>
    <p:sldId id="375" r:id="rId15"/>
    <p:sldId id="374" r:id="rId16"/>
    <p:sldId id="341" r:id="rId17"/>
    <p:sldId id="354" r:id="rId18"/>
    <p:sldId id="355" r:id="rId19"/>
    <p:sldId id="376" r:id="rId20"/>
    <p:sldId id="343" r:id="rId21"/>
    <p:sldId id="316" r:id="rId22"/>
    <p:sldId id="356" r:id="rId23"/>
    <p:sldId id="357" r:id="rId24"/>
    <p:sldId id="379" r:id="rId25"/>
    <p:sldId id="377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>
        <p:scale>
          <a:sx n="73" d="100"/>
          <a:sy n="73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54EEE-7261-48E6-9CD2-6B7906E14F18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7D62-EBCB-48F9-83DD-E6F285BC7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48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0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92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0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3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72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2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4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9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46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84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70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2942-E8A5-4997-BAB8-AE3FF221FEBF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3E9C-CFA2-413D-A187-212DC0857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2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tmp"/><Relationship Id="rId7" Type="http://schemas.openxmlformats.org/officeDocument/2006/relationships/image" Target="../media/image2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tmp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2F1F73-3312-443D-A94C-0CE5D4C9D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9335"/>
            <a:ext cx="9144000" cy="1096547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Development of 3+1D </a:t>
            </a:r>
            <a:r>
              <a:rPr lang="en-US" altLang="ja-JP" sz="2800" dirty="0" err="1"/>
              <a:t>glasma</a:t>
            </a:r>
            <a:r>
              <a:rPr lang="en-US" altLang="ja-JP" sz="2800" dirty="0"/>
              <a:t> simulation in Milne coordinates and its application to central and non-central collisions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1295D6-3BF7-4741-83EF-3A8BFF3D0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81724"/>
            <a:ext cx="6858000" cy="962467"/>
          </a:xfrm>
        </p:spPr>
        <p:txBody>
          <a:bodyPr/>
          <a:lstStyle/>
          <a:p>
            <a:r>
              <a:rPr kumimoji="1" lang="en-US" altLang="ja-JP" dirty="0" err="1"/>
              <a:t>Hidefumi</a:t>
            </a:r>
            <a:r>
              <a:rPr kumimoji="1" lang="en-US" altLang="ja-JP" dirty="0"/>
              <a:t> Matsuda (Fudan Univ.)</a:t>
            </a:r>
          </a:p>
          <a:p>
            <a:r>
              <a:rPr lang="en-US" altLang="ja-JP" dirty="0"/>
              <a:t>Collaborator : Xu-</a:t>
            </a:r>
            <a:r>
              <a:rPr lang="en-US" altLang="ja-JP" dirty="0" err="1"/>
              <a:t>Guang</a:t>
            </a:r>
            <a:r>
              <a:rPr lang="en-US" altLang="ja-JP" dirty="0"/>
              <a:t> Huang (Fudan Univ.)</a:t>
            </a:r>
            <a:endParaRPr kumimoji="1"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A96AC9-E433-4C8A-9B1A-6237B978B827}"/>
              </a:ext>
            </a:extLst>
          </p:cNvPr>
          <p:cNvSpPr/>
          <p:nvPr/>
        </p:nvSpPr>
        <p:spPr>
          <a:xfrm>
            <a:off x="6680312" y="6488668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Chirality2023@Beijing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834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i="1" dirty="0">
                <a:solidFill>
                  <a:srgbClr val="FF0000"/>
                </a:solidFill>
              </a:rPr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Numerical Results</a:t>
            </a:r>
          </a:p>
          <a:p>
            <a:r>
              <a:rPr lang="ja-JP" altLang="en-US" sz="2800" dirty="0"/>
              <a:t>① </a:t>
            </a:r>
            <a:r>
              <a:rPr lang="en-US" altLang="ja-JP" sz="2800" dirty="0"/>
              <a:t>Check of our result</a:t>
            </a:r>
          </a:p>
          <a:p>
            <a:r>
              <a:rPr lang="ja-JP" altLang="en-US" sz="2800" dirty="0"/>
              <a:t>② </a:t>
            </a:r>
            <a:r>
              <a:rPr lang="en-US" altLang="ja-JP" sz="2800" dirty="0"/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Summary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50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key point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338AB5-6266-4ACA-8319-4F1080DA1079}"/>
              </a:ext>
            </a:extLst>
          </p:cNvPr>
          <p:cNvSpPr/>
          <p:nvPr/>
        </p:nvSpPr>
        <p:spPr>
          <a:xfrm>
            <a:off x="17264" y="646331"/>
            <a:ext cx="914399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 </a:t>
            </a:r>
          </a:p>
          <a:p>
            <a:r>
              <a:rPr lang="en-US" altLang="ja-JP" dirty="0"/>
              <a:t>Previous simulations use lattices in </a:t>
            </a:r>
            <a:r>
              <a:rPr lang="en-US" altLang="ja-JP" dirty="0" err="1"/>
              <a:t>Minkowski</a:t>
            </a:r>
            <a:r>
              <a:rPr lang="en-US" altLang="ja-JP" dirty="0"/>
              <a:t> coordinates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Our simulation uses lattice in Milne coordinates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B02731-443C-414A-BD09-72A26D586567}"/>
              </a:ext>
            </a:extLst>
          </p:cNvPr>
          <p:cNvSpPr txBox="1"/>
          <p:nvPr/>
        </p:nvSpPr>
        <p:spPr>
          <a:xfrm>
            <a:off x="5360712" y="476544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14" name="左大かっこ 13">
            <a:extLst>
              <a:ext uri="{FF2B5EF4-FFF2-40B4-BE49-F238E27FC236}">
                <a16:creationId xmlns:a16="http://schemas.microsoft.com/office/drawing/2014/main" id="{616B4FE8-B395-44CC-ADFB-9FE119940178}"/>
              </a:ext>
            </a:extLst>
          </p:cNvPr>
          <p:cNvSpPr/>
          <p:nvPr/>
        </p:nvSpPr>
        <p:spPr>
          <a:xfrm rot="16200000">
            <a:off x="5458420" y="4303850"/>
            <a:ext cx="80623" cy="912876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方体 25">
            <a:extLst>
              <a:ext uri="{FF2B5EF4-FFF2-40B4-BE49-F238E27FC236}">
                <a16:creationId xmlns:a16="http://schemas.microsoft.com/office/drawing/2014/main" id="{ABD2599C-4B68-4DD5-A791-C508264EC23F}"/>
              </a:ext>
            </a:extLst>
          </p:cNvPr>
          <p:cNvSpPr/>
          <p:nvPr/>
        </p:nvSpPr>
        <p:spPr>
          <a:xfrm>
            <a:off x="2139478" y="3429000"/>
            <a:ext cx="1216152" cy="12161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47E9478-48AC-4371-8834-32B300FE9248}"/>
                  </a:ext>
                </a:extLst>
              </p:cNvPr>
              <p:cNvSpPr txBox="1"/>
              <p:nvPr/>
            </p:nvSpPr>
            <p:spPr>
              <a:xfrm>
                <a:off x="2457896" y="4765444"/>
                <a:ext cx="366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47E9478-48AC-4371-8834-32B300FE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96" y="4765444"/>
                <a:ext cx="366126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左大かっこ 27">
            <a:extLst>
              <a:ext uri="{FF2B5EF4-FFF2-40B4-BE49-F238E27FC236}">
                <a16:creationId xmlns:a16="http://schemas.microsoft.com/office/drawing/2014/main" id="{79079A24-6BD8-4261-96E4-5A4E1AF7BEB8}"/>
              </a:ext>
            </a:extLst>
          </p:cNvPr>
          <p:cNvSpPr/>
          <p:nvPr/>
        </p:nvSpPr>
        <p:spPr>
          <a:xfrm rot="16200000">
            <a:off x="2555604" y="4303850"/>
            <a:ext cx="80623" cy="912876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方体 28">
            <a:extLst>
              <a:ext uri="{FF2B5EF4-FFF2-40B4-BE49-F238E27FC236}">
                <a16:creationId xmlns:a16="http://schemas.microsoft.com/office/drawing/2014/main" id="{105AEF05-FC90-462C-913B-F1F23D3D82B5}"/>
              </a:ext>
            </a:extLst>
          </p:cNvPr>
          <p:cNvSpPr/>
          <p:nvPr/>
        </p:nvSpPr>
        <p:spPr>
          <a:xfrm>
            <a:off x="3418334" y="1279222"/>
            <a:ext cx="1216152" cy="12161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DE46E1-044E-484E-A892-85F193A71007}"/>
              </a:ext>
            </a:extLst>
          </p:cNvPr>
          <p:cNvSpPr txBox="1"/>
          <p:nvPr/>
        </p:nvSpPr>
        <p:spPr>
          <a:xfrm>
            <a:off x="3736752" y="261566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31" name="左大かっこ 30">
            <a:extLst>
              <a:ext uri="{FF2B5EF4-FFF2-40B4-BE49-F238E27FC236}">
                <a16:creationId xmlns:a16="http://schemas.microsoft.com/office/drawing/2014/main" id="{DCD6094F-276A-40B2-8B7A-481A7F6C7533}"/>
              </a:ext>
            </a:extLst>
          </p:cNvPr>
          <p:cNvSpPr/>
          <p:nvPr/>
        </p:nvSpPr>
        <p:spPr>
          <a:xfrm rot="16200000">
            <a:off x="3834460" y="2154072"/>
            <a:ext cx="80623" cy="912876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FB3CA1-0413-4A8E-9919-BF120AF9E250}"/>
              </a:ext>
            </a:extLst>
          </p:cNvPr>
          <p:cNvSpPr txBox="1"/>
          <p:nvPr/>
        </p:nvSpPr>
        <p:spPr>
          <a:xfrm>
            <a:off x="3891666" y="375267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=</a:t>
            </a:r>
            <a:endParaRPr kumimoji="1" lang="ja-JP" altLang="en-US" sz="2400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CA9914A0-8F37-432B-BC9A-06AFB226739F}"/>
              </a:ext>
            </a:extLst>
          </p:cNvPr>
          <p:cNvSpPr/>
          <p:nvPr/>
        </p:nvSpPr>
        <p:spPr>
          <a:xfrm>
            <a:off x="6104708" y="3813637"/>
            <a:ext cx="551313" cy="54686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583D5535-A6C1-42C4-A251-C799D09F71E8}"/>
              </a:ext>
            </a:extLst>
          </p:cNvPr>
          <p:cNvSpPr/>
          <p:nvPr/>
        </p:nvSpPr>
        <p:spPr>
          <a:xfrm rot="10800000">
            <a:off x="4644719" y="3862269"/>
            <a:ext cx="397574" cy="54686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方体 15">
            <a:extLst>
              <a:ext uri="{FF2B5EF4-FFF2-40B4-BE49-F238E27FC236}">
                <a16:creationId xmlns:a16="http://schemas.microsoft.com/office/drawing/2014/main" id="{B85E4E1D-845F-4F92-B566-CC13C6092F5F}"/>
              </a:ext>
            </a:extLst>
          </p:cNvPr>
          <p:cNvSpPr/>
          <p:nvPr/>
        </p:nvSpPr>
        <p:spPr>
          <a:xfrm>
            <a:off x="5042294" y="3429000"/>
            <a:ext cx="1216152" cy="12161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C283F74-EB65-4C04-B595-B214F71FF09E}"/>
              </a:ext>
            </a:extLst>
          </p:cNvPr>
          <p:cNvSpPr/>
          <p:nvPr/>
        </p:nvSpPr>
        <p:spPr>
          <a:xfrm>
            <a:off x="925755" y="5866759"/>
            <a:ext cx="757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Our simulation requires relatively small lattice size in longitudinal direction</a:t>
            </a:r>
          </a:p>
        </p:txBody>
      </p:sp>
    </p:spTree>
    <p:extLst>
      <p:ext uri="{BB962C8B-B14F-4D97-AF65-F5344CB8AC3E}">
        <p14:creationId xmlns:p14="http://schemas.microsoft.com/office/powerpoint/2010/main" val="179500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Strategy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6338AB5-6266-4ACA-8319-4F1080DA1079}"/>
                  </a:ext>
                </a:extLst>
              </p:cNvPr>
              <p:cNvSpPr/>
              <p:nvPr/>
            </p:nvSpPr>
            <p:spPr>
              <a:xfrm>
                <a:off x="17264" y="646331"/>
                <a:ext cx="9143999" cy="6322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900" dirty="0"/>
                  <a:t> </a:t>
                </a:r>
              </a:p>
              <a:p>
                <a:r>
                  <a:rPr lang="en-US" altLang="ja-JP" dirty="0"/>
                  <a:t>Use two kinds of Milne coordinates</a:t>
                </a:r>
              </a:p>
              <a:p>
                <a:pPr marL="342900" indent="-342900">
                  <a:buAutoNum type="arabicPeriod"/>
                </a:pPr>
                <a:r>
                  <a:rPr lang="en-US" altLang="ja-JP" dirty="0"/>
                  <a:t>Milne coordinates for calculation: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ra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ja-JP" i="1" dirty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b="0" dirty="0"/>
              </a:p>
              <a:p>
                <a:pPr marL="342900" indent="-342900">
                  <a:buAutoNum type="arabicPeriod"/>
                </a:pPr>
                <a:r>
                  <a:rPr lang="en-US" altLang="ja-JP" dirty="0"/>
                  <a:t>Usual Milne coordinates 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ja-JP" i="1" dirty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dirty="0"/>
              </a:p>
              <a:p>
                <a:r>
                  <a:rPr lang="en-US" altLang="ja-JP" dirty="0">
                    <a:solidFill>
                      <a:schemeClr val="tx1"/>
                    </a:solidFill>
                  </a:rPr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: center position of nuclei in </a:t>
                </a:r>
                <a:r>
                  <a:rPr lang="en-US" altLang="ja-JP" dirty="0"/>
                  <a:t>light-cone coordinates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∓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ja-JP" dirty="0"/>
                  <a:t>)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         ✔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Put initial condition of two incoming nuclei</a:t>
                </a:r>
              </a:p>
              <a:p>
                <a:endParaRPr lang="en-US" altLang="ja-JP" b="0" dirty="0">
                  <a:solidFill>
                    <a:srgbClr val="FF0000"/>
                  </a:solidFill>
                </a:endParaRPr>
              </a:p>
              <a:p>
                <a:endParaRPr lang="en-US" altLang="ja-JP" dirty="0"/>
              </a:p>
              <a:p>
                <a:r>
                  <a:rPr lang="en-US" altLang="ja-JP" sz="900" dirty="0"/>
                  <a:t>     </a:t>
                </a:r>
              </a:p>
              <a:p>
                <a:r>
                  <a:rPr lang="en-US" altLang="ja-JP" dirty="0"/>
                  <a:t>       </a:t>
                </a:r>
              </a:p>
              <a:p>
                <a:endParaRPr lang="en-US" altLang="ja-JP" sz="1050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         ✔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Evolve the CYM field and classical color current</a:t>
                </a:r>
              </a:p>
              <a:p>
                <a:endParaRPr lang="en-US" altLang="ja-JP" dirty="0"/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sz="1050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          ✔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Do general coordinates transformation</a:t>
                </a: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6338AB5-6266-4ACA-8319-4F1080DA1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4" y="646331"/>
                <a:ext cx="9143999" cy="6322308"/>
              </a:xfrm>
              <a:prstGeom prst="rect">
                <a:avLst/>
              </a:prstGeo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矢印: 下 18">
            <a:extLst>
              <a:ext uri="{FF2B5EF4-FFF2-40B4-BE49-F238E27FC236}">
                <a16:creationId xmlns:a16="http://schemas.microsoft.com/office/drawing/2014/main" id="{00516D21-9614-46C3-A95B-954D92410D11}"/>
              </a:ext>
            </a:extLst>
          </p:cNvPr>
          <p:cNvSpPr/>
          <p:nvPr/>
        </p:nvSpPr>
        <p:spPr>
          <a:xfrm>
            <a:off x="2821440" y="3521126"/>
            <a:ext cx="284813" cy="5246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9FA05CD8-282C-4469-918B-C65A0BB438BF}"/>
              </a:ext>
            </a:extLst>
          </p:cNvPr>
          <p:cNvSpPr/>
          <p:nvPr/>
        </p:nvSpPr>
        <p:spPr>
          <a:xfrm>
            <a:off x="2850357" y="5115097"/>
            <a:ext cx="284813" cy="5246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9C5A6FF-18CC-4DD0-A6E5-9AC3E964B712}"/>
                  </a:ext>
                </a:extLst>
              </p:cNvPr>
              <p:cNvSpPr/>
              <p:nvPr/>
            </p:nvSpPr>
            <p:spPr>
              <a:xfrm>
                <a:off x="2130395" y="6113342"/>
                <a:ext cx="1590820" cy="38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  →   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9C5A6FF-18CC-4DD0-A6E5-9AC3E964B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95" y="6113342"/>
                <a:ext cx="1590820" cy="381708"/>
              </a:xfrm>
              <a:prstGeom prst="rect">
                <a:avLst/>
              </a:prstGeom>
              <a:blipFill>
                <a:blip r:embed="rId3"/>
                <a:stretch>
                  <a:fillRect t="-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>
            <a:extLst>
              <a:ext uri="{FF2B5EF4-FFF2-40B4-BE49-F238E27FC236}">
                <a16:creationId xmlns:a16="http://schemas.microsoft.com/office/drawing/2014/main" id="{FA5939DE-F92F-421C-974C-BC35E74EC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42" y="2389514"/>
            <a:ext cx="2131024" cy="141289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A86D9E-D5E8-4254-9ABF-43BBAFA8B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4" y="3740839"/>
            <a:ext cx="1912320" cy="1641206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5971B10-47CE-4552-8F1A-D5660B518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22" y="5531999"/>
            <a:ext cx="2131025" cy="13148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CA4B0AC-6A0B-4D79-A3AB-AEBCF5715CD8}"/>
                  </a:ext>
                </a:extLst>
              </p:cNvPr>
              <p:cNvSpPr/>
              <p:nvPr/>
            </p:nvSpPr>
            <p:spPr>
              <a:xfrm>
                <a:off x="2185218" y="2947236"/>
                <a:ext cx="1469826" cy="395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ja-JP" alt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/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̃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ini</m:t>
                            </m:r>
                          </m:sub>
                        </m:sSub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CA4B0AC-6A0B-4D79-A3AB-AEBCF5715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218" y="2947236"/>
                <a:ext cx="1469826" cy="395108"/>
              </a:xfrm>
              <a:prstGeom prst="rect">
                <a:avLst/>
              </a:prstGeom>
              <a:blipFill>
                <a:blip r:embed="rId7"/>
                <a:stretch>
                  <a:fillRect t="-110769" b="-16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703DEBD5-A8A6-4A91-97A0-4E772A342495}"/>
                  </a:ext>
                </a:extLst>
              </p:cNvPr>
              <p:cNvSpPr/>
              <p:nvPr/>
            </p:nvSpPr>
            <p:spPr>
              <a:xfrm>
                <a:off x="1924584" y="4550122"/>
                <a:ext cx="2363339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703DEBD5-A8A6-4A91-97A0-4E772A342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84" y="4550122"/>
                <a:ext cx="2363339" cy="391646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90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Initial condition and Evolution equation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0218D7E-833F-445C-9177-AF68FA0C2990}"/>
                  </a:ext>
                </a:extLst>
              </p:cNvPr>
              <p:cNvSpPr/>
              <p:nvPr/>
            </p:nvSpPr>
            <p:spPr>
              <a:xfrm>
                <a:off x="1" y="671690"/>
                <a:ext cx="9143999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Initial classical color current: incoherent sum of two incoming classical color current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err="1"/>
                  <a:t>Fock</a:t>
                </a:r>
                <a:r>
                  <a:rPr lang="en-US" altLang="ja-JP" dirty="0"/>
                  <a:t>-Schwinger gauge: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dirty="0"/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Initial transverse components of gauge fields and color electric fields</a:t>
                </a:r>
              </a:p>
              <a:p>
                <a:r>
                  <a:rPr lang="en-US" altLang="ja-JP" dirty="0"/>
                  <a:t>     : incoherent sum of those from two incoming nuclei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Longitudinal components of gauge fields and color electric fields</a:t>
                </a:r>
              </a:p>
              <a:p>
                <a:r>
                  <a:rPr lang="en-US" altLang="ja-JP" dirty="0"/>
                  <a:t>     : given so as to satisfy the Gauss law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0218D7E-833F-445C-9177-AF68FA0C2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71690"/>
                <a:ext cx="9143999" cy="6186309"/>
              </a:xfrm>
              <a:prstGeom prst="rect">
                <a:avLst/>
              </a:prstGeom>
              <a:blipFill>
                <a:blip r:embed="rId2"/>
                <a:stretch>
                  <a:fillRect l="-400" t="-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792F84-53F6-48A1-947B-77BF30D9B62B}"/>
              </a:ext>
            </a:extLst>
          </p:cNvPr>
          <p:cNvSpPr txBox="1"/>
          <p:nvPr/>
        </p:nvSpPr>
        <p:spPr>
          <a:xfrm>
            <a:off x="3579591" y="1727815"/>
            <a:ext cx="322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dominant component at high energy</a:t>
            </a:r>
            <a:endParaRPr kumimoji="1" lang="ja-JP" altLang="en-US" sz="16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BDF0785-EA4D-4CDF-B136-BC3B38640CC7}"/>
              </a:ext>
            </a:extLst>
          </p:cNvPr>
          <p:cNvCxnSpPr>
            <a:cxnSpLocks/>
          </p:cNvCxnSpPr>
          <p:nvPr/>
        </p:nvCxnSpPr>
        <p:spPr>
          <a:xfrm flipH="1" flipV="1">
            <a:off x="4002150" y="1559300"/>
            <a:ext cx="45282" cy="2123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9FEF24B-C130-404E-A58F-6B54ECD40713}"/>
                  </a:ext>
                </a:extLst>
              </p:cNvPr>
              <p:cNvSpPr txBox="1"/>
              <p:nvPr/>
            </p:nvSpPr>
            <p:spPr>
              <a:xfrm>
                <a:off x="1726476" y="3903344"/>
                <a:ext cx="3536802" cy="327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sup>
                    </m:sSub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1600" dirty="0"/>
                  <a:t> :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(1/2)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9FEF24B-C130-404E-A58F-6B54ECD4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476" y="3903344"/>
                <a:ext cx="3536802" cy="327590"/>
              </a:xfrm>
              <a:prstGeom prst="rect">
                <a:avLst/>
              </a:prstGeom>
              <a:blipFill>
                <a:blip r:embed="rId3"/>
                <a:stretch>
                  <a:fillRect l="-1897" t="-1852" b="-29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402F376-68C3-428F-B8D3-9051655566C3}"/>
                  </a:ext>
                </a:extLst>
              </p:cNvPr>
              <p:cNvSpPr txBox="1"/>
              <p:nvPr/>
            </p:nvSpPr>
            <p:spPr>
              <a:xfrm>
                <a:off x="1891601" y="1230993"/>
                <a:ext cx="3845283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402F376-68C3-428F-B8D3-905165556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1" y="1230993"/>
                <a:ext cx="3845283" cy="288477"/>
              </a:xfrm>
              <a:prstGeom prst="rect">
                <a:avLst/>
              </a:prstGeom>
              <a:blipFill>
                <a:blip r:embed="rId4"/>
                <a:stretch>
                  <a:fillRect l="-1585" t="-8511" r="-95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DA529DC-4577-4A94-B87D-688A7A66CA56}"/>
              </a:ext>
            </a:extLst>
          </p:cNvPr>
          <p:cNvCxnSpPr>
            <a:cxnSpLocks/>
          </p:cNvCxnSpPr>
          <p:nvPr/>
        </p:nvCxnSpPr>
        <p:spPr>
          <a:xfrm flipV="1">
            <a:off x="5073518" y="1582544"/>
            <a:ext cx="0" cy="16587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EA4A53F-4C6C-4841-ABB9-B3C272E17AC0}"/>
              </a:ext>
            </a:extLst>
          </p:cNvPr>
          <p:cNvCxnSpPr>
            <a:cxnSpLocks/>
          </p:cNvCxnSpPr>
          <p:nvPr/>
        </p:nvCxnSpPr>
        <p:spPr>
          <a:xfrm flipV="1">
            <a:off x="2011680" y="3635868"/>
            <a:ext cx="141182" cy="21235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BDA97AA-8B32-4E62-89C0-F06E54AFB74B}"/>
              </a:ext>
            </a:extLst>
          </p:cNvPr>
          <p:cNvCxnSpPr>
            <a:cxnSpLocks/>
          </p:cNvCxnSpPr>
          <p:nvPr/>
        </p:nvCxnSpPr>
        <p:spPr>
          <a:xfrm flipV="1">
            <a:off x="2731045" y="3643165"/>
            <a:ext cx="1342316" cy="25279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244A1F3-AA79-4323-9CF8-36750E74DC58}"/>
                  </a:ext>
                </a:extLst>
              </p:cNvPr>
              <p:cNvSpPr/>
              <p:nvPr/>
            </p:nvSpPr>
            <p:spPr>
              <a:xfrm>
                <a:off x="0" y="5795043"/>
                <a:ext cx="9143999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Each current is assumed to evolve according to the continuity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dirty="0"/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CYM field evolve according to its E.O.M. :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244A1F3-AA79-4323-9CF8-36750E74D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5043"/>
                <a:ext cx="9143999" cy="1008161"/>
              </a:xfrm>
              <a:prstGeom prst="rect">
                <a:avLst/>
              </a:prstGeom>
              <a:blipFill>
                <a:blip r:embed="rId5"/>
                <a:stretch>
                  <a:fillRect l="-400" t="-606" b="-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57621606-8561-4C73-B2E6-6584A27F8D8D}"/>
                  </a:ext>
                </a:extLst>
              </p:cNvPr>
              <p:cNvSpPr/>
              <p:nvPr/>
            </p:nvSpPr>
            <p:spPr>
              <a:xfrm>
                <a:off x="1401850" y="3229344"/>
                <a:ext cx="3970639" cy="4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ja-JP" dirty="0"/>
                  <a:t>,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57621606-8561-4C73-B2E6-6584A27F8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50" y="3229344"/>
                <a:ext cx="3970639" cy="441403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509E8FF0-4D2C-40CE-B359-05C444E94E97}"/>
                  </a:ext>
                </a:extLst>
              </p:cNvPr>
              <p:cNvSpPr/>
              <p:nvPr/>
            </p:nvSpPr>
            <p:spPr>
              <a:xfrm>
                <a:off x="2421724" y="5159919"/>
                <a:ext cx="3036601" cy="4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/>
                  <a:t>,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509E8FF0-4D2C-40CE-B359-05C444E94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24" y="5159919"/>
                <a:ext cx="3036601" cy="441403"/>
              </a:xfrm>
              <a:prstGeom prst="rect">
                <a:avLst/>
              </a:prstGeom>
              <a:blipFill>
                <a:blip r:embed="rId7"/>
                <a:stretch>
                  <a:fillRect b="-16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0F03C0A-1DD6-4826-B15D-86D16DD9A988}"/>
              </a:ext>
            </a:extLst>
          </p:cNvPr>
          <p:cNvCxnSpPr>
            <a:cxnSpLocks/>
          </p:cNvCxnSpPr>
          <p:nvPr/>
        </p:nvCxnSpPr>
        <p:spPr>
          <a:xfrm flipV="1">
            <a:off x="2082271" y="3656532"/>
            <a:ext cx="648774" cy="19169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3C20000-653B-4319-B92A-B5047F411030}"/>
              </a:ext>
            </a:extLst>
          </p:cNvPr>
          <p:cNvCxnSpPr>
            <a:cxnSpLocks/>
          </p:cNvCxnSpPr>
          <p:nvPr/>
        </p:nvCxnSpPr>
        <p:spPr>
          <a:xfrm flipV="1">
            <a:off x="3230880" y="3573150"/>
            <a:ext cx="1585867" cy="33019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12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i="1" dirty="0">
                <a:solidFill>
                  <a:srgbClr val="FF0000"/>
                </a:solidFill>
              </a:rPr>
              <a:t>Numerical Results</a:t>
            </a:r>
          </a:p>
          <a:p>
            <a:r>
              <a:rPr lang="ja-JP" altLang="en-US" sz="2800" dirty="0"/>
              <a:t>① </a:t>
            </a:r>
            <a:r>
              <a:rPr lang="en-US" altLang="ja-JP" sz="2800" dirty="0"/>
              <a:t>Check of our method</a:t>
            </a:r>
          </a:p>
          <a:p>
            <a:r>
              <a:rPr lang="ja-JP" altLang="en-US" sz="2800" dirty="0"/>
              <a:t>② </a:t>
            </a:r>
            <a:r>
              <a:rPr lang="en-US" altLang="ja-JP" sz="2800" dirty="0"/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Summary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3120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i="1" dirty="0">
                <a:solidFill>
                  <a:srgbClr val="FF0000"/>
                </a:solidFill>
              </a:rPr>
              <a:t>Numerical Results</a:t>
            </a:r>
          </a:p>
          <a:p>
            <a:r>
              <a:rPr lang="ja-JP" altLang="en-US" sz="2800" i="1" dirty="0">
                <a:solidFill>
                  <a:srgbClr val="FF0000"/>
                </a:solidFill>
              </a:rPr>
              <a:t>① </a:t>
            </a:r>
            <a:r>
              <a:rPr lang="en-US" altLang="ja-JP" sz="2800" i="1" dirty="0">
                <a:solidFill>
                  <a:srgbClr val="FF0000"/>
                </a:solidFill>
              </a:rPr>
              <a:t>Check of our method</a:t>
            </a:r>
          </a:p>
          <a:p>
            <a:r>
              <a:rPr lang="ja-JP" altLang="en-US" sz="2800" dirty="0"/>
              <a:t>② </a:t>
            </a:r>
            <a:r>
              <a:rPr lang="en-US" altLang="ja-JP" sz="2800" dirty="0"/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Summary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444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①</a:t>
            </a:r>
            <a:r>
              <a:rPr lang="en-US" altLang="ja-JP" sz="3600" dirty="0">
                <a:solidFill>
                  <a:schemeClr val="bg1"/>
                </a:solidFill>
              </a:rPr>
              <a:t>: Check of our method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71CE15C-380D-4755-86DF-7274E3603EDE}"/>
              </a:ext>
            </a:extLst>
          </p:cNvPr>
          <p:cNvSpPr txBox="1"/>
          <p:nvPr/>
        </p:nvSpPr>
        <p:spPr>
          <a:xfrm>
            <a:off x="0" y="86283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Setup : consistent with those used for Fig.8 and 9 in S. Schlichting and P. Singh‘s paper</a:t>
            </a:r>
          </a:p>
          <a:p>
            <a:r>
              <a:rPr lang="en-US" altLang="ja-JP" sz="1400" dirty="0"/>
              <a:t>                                                                                                                          [Phys. Rev. D 103, 1, 014003 (2021).]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CC4A40B-1C74-4F2C-A96D-394FF8B28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2" y="1758038"/>
            <a:ext cx="3662291" cy="11302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4CA2071-648D-48FC-BC95-511255758167}"/>
                  </a:ext>
                </a:extLst>
              </p:cNvPr>
              <p:cNvSpPr/>
              <p:nvPr/>
            </p:nvSpPr>
            <p:spPr>
              <a:xfrm>
                <a:off x="1821650" y="3256417"/>
                <a:ext cx="5632887" cy="1125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(1/2)</m:t>
                        </m:r>
                      </m:sup>
                    </m:sSup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  &lt;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f>
                      <m:fPr>
                        <m:ctrlPr>
                          <a:rPr kumimoji="1" lang="en-US" altLang="ja-JP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 </a:t>
                </a:r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4CA2071-648D-48FC-BC95-511255758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0" y="3256417"/>
                <a:ext cx="5632887" cy="11259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E953E0EB-67A6-41D2-BD52-762CAA17621F}"/>
                  </a:ext>
                </a:extLst>
              </p:cNvPr>
              <p:cNvSpPr/>
              <p:nvPr/>
            </p:nvSpPr>
            <p:spPr>
              <a:xfrm>
                <a:off x="50429" y="4540997"/>
                <a:ext cx="9043141" cy="2265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Nucleus’s radius: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=8/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gamma factor: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=16,32,64</m:t>
                    </m:r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kumimoji="1"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Squared color charge density: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̅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Transverse correlation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Number of lattice grid: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224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×448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896</m:t>
                    </m:r>
                  </m:oMath>
                </a14:m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Longitudinal system size: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−5≤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altLang="ja-JP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Infrared regulator: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IR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MeV</a:t>
                </a:r>
                <a:endParaRPr lang="ja-JP" altLang="en-US" dirty="0"/>
              </a:p>
            </p:txBody>
          </p:sp>
        </mc:Choice>
        <mc:Fallback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E953E0EB-67A6-41D2-BD52-762CAA176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" y="4540997"/>
                <a:ext cx="9043141" cy="2265557"/>
              </a:xfrm>
              <a:prstGeom prst="rect">
                <a:avLst/>
              </a:prstGeom>
              <a:blipFill>
                <a:blip r:embed="rId4"/>
                <a:stretch>
                  <a:fillRect l="-404" t="-1613" b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B5FD33-2032-401C-AB79-AB71716144F9}"/>
              </a:ext>
            </a:extLst>
          </p:cNvPr>
          <p:cNvSpPr/>
          <p:nvPr/>
        </p:nvSpPr>
        <p:spPr>
          <a:xfrm>
            <a:off x="1672045" y="3256417"/>
            <a:ext cx="6026332" cy="923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9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41ADE238-3102-4FBE-B7D0-0780A4A5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52" y="2636831"/>
            <a:ext cx="4143205" cy="275286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94BA0A3-A6EA-447D-A403-0FFBD9571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6" y="2607524"/>
            <a:ext cx="4087591" cy="28015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①</a:t>
            </a:r>
            <a:r>
              <a:rPr lang="en-US" altLang="ja-JP" sz="3600" dirty="0">
                <a:solidFill>
                  <a:schemeClr val="bg1"/>
                </a:solidFill>
              </a:rPr>
              <a:t>: Check of our method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FBACA4B-5833-499E-A4C5-3300AFEC7F24}"/>
                  </a:ext>
                </a:extLst>
              </p:cNvPr>
              <p:cNvSpPr/>
              <p:nvPr/>
            </p:nvSpPr>
            <p:spPr>
              <a:xfrm>
                <a:off x="310238" y="1498378"/>
                <a:ext cx="3469281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1.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𝑒𝑗</m:t>
                        </m:r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FBACA4B-5833-499E-A4C5-3300AFEC7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38" y="1498378"/>
                <a:ext cx="3469281" cy="404983"/>
              </a:xfrm>
              <a:prstGeom prst="rect">
                <a:avLst/>
              </a:prstGeom>
              <a:blipFill>
                <a:blip r:embed="rId4"/>
                <a:stretch>
                  <a:fillRect l="-1582" t="-3030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96AB511-34E1-4923-B428-355EA69D2FC4}"/>
                  </a:ext>
                </a:extLst>
              </p:cNvPr>
              <p:cNvSpPr/>
              <p:nvPr/>
            </p:nvSpPr>
            <p:spPr>
              <a:xfrm>
                <a:off x="310239" y="1915194"/>
                <a:ext cx="1835887" cy="381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96AB511-34E1-4923-B428-355EA69D2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39" y="1915194"/>
                <a:ext cx="1835887" cy="381708"/>
              </a:xfrm>
              <a:prstGeom prst="rect">
                <a:avLst/>
              </a:prstGeom>
              <a:blipFill>
                <a:blip r:embed="rId5"/>
                <a:stretch>
                  <a:fillRect l="-2990" t="-4762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BDAFEEB-C51B-468D-8954-F663A47A6F7B}"/>
                  </a:ext>
                </a:extLst>
              </p:cNvPr>
              <p:cNvSpPr/>
              <p:nvPr/>
            </p:nvSpPr>
            <p:spPr>
              <a:xfrm>
                <a:off x="1228182" y="3062819"/>
                <a:ext cx="3086715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acc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acc>
                                </m:sup>
                              </m:sSup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𝑒𝑗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altLang="ja-JP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BDAFEEB-C51B-468D-8954-F663A47A6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82" y="3062819"/>
                <a:ext cx="3086715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C435890-E2B0-44BD-B657-2C35D0CCEE93}"/>
                  </a:ext>
                </a:extLst>
              </p:cNvPr>
              <p:cNvSpPr/>
              <p:nvPr/>
            </p:nvSpPr>
            <p:spPr>
              <a:xfrm>
                <a:off x="5054990" y="1445959"/>
                <a:ext cx="2616998" cy="50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0" dirty="0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sSup>
                          <m:s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num>
                      <m:den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𝑒𝑗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∫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p>
                        </m:sSup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altLang="ja-JP" i="1" dirty="0"/>
              </a:p>
            </p:txBody>
          </p:sp>
        </mc:Choice>
        <mc:Fallback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C435890-E2B0-44BD-B657-2C35D0CC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90" y="1445959"/>
                <a:ext cx="2616998" cy="509820"/>
              </a:xfrm>
              <a:prstGeom prst="rect">
                <a:avLst/>
              </a:prstGeom>
              <a:blipFill>
                <a:blip r:embed="rId7"/>
                <a:stretch>
                  <a:fillRect l="-1163"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50FB2E3-28E6-49A0-9753-3D79609696FC}"/>
                  </a:ext>
                </a:extLst>
              </p:cNvPr>
              <p:cNvSpPr/>
              <p:nvPr/>
            </p:nvSpPr>
            <p:spPr>
              <a:xfrm>
                <a:off x="6363489" y="4286020"/>
                <a:ext cx="2361480" cy="603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acc>
                                <m:accPr>
                                  <m:chr m:val="̃"/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sup>
                          </m:sSup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1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1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ini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50FB2E3-28E6-49A0-9753-3D7960969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489" y="4286020"/>
                <a:ext cx="2361480" cy="603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8B5511-03E9-4801-82B1-2DDA7388701A}"/>
              </a:ext>
            </a:extLst>
          </p:cNvPr>
          <p:cNvSpPr txBox="1"/>
          <p:nvPr/>
        </p:nvSpPr>
        <p:spPr>
          <a:xfrm>
            <a:off x="89041" y="855694"/>
            <a:ext cx="32898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&lt;Check continuity equations&gt;</a:t>
            </a:r>
            <a:endParaRPr lang="en-US" altLang="ja-JP" sz="2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AC22926-0212-48F7-B895-30827E0B9BFA}"/>
              </a:ext>
            </a:extLst>
          </p:cNvPr>
          <p:cNvSpPr/>
          <p:nvPr/>
        </p:nvSpPr>
        <p:spPr>
          <a:xfrm>
            <a:off x="2044878" y="56491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✔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Violations of continuity equations are not large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and stable under the change of a lattice spacing </a:t>
            </a:r>
          </a:p>
        </p:txBody>
      </p:sp>
    </p:spTree>
    <p:extLst>
      <p:ext uri="{BB962C8B-B14F-4D97-AF65-F5344CB8AC3E}">
        <p14:creationId xmlns:p14="http://schemas.microsoft.com/office/powerpoint/2010/main" val="405322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①</a:t>
            </a:r>
            <a:r>
              <a:rPr lang="en-US" altLang="ja-JP" sz="3600" dirty="0">
                <a:solidFill>
                  <a:schemeClr val="bg1"/>
                </a:solidFill>
              </a:rPr>
              <a:t>: Check of our method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7E4B1494-5381-43EB-A3DF-D5650C31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4" y="1433367"/>
            <a:ext cx="2622125" cy="53486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52F97AB-C21E-49A8-9B14-6E7C78286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r="58278"/>
          <a:stretch/>
        </p:blipFill>
        <p:spPr>
          <a:xfrm>
            <a:off x="1173556" y="2165207"/>
            <a:ext cx="2815755" cy="306835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7671964-F39B-4535-A6C1-230E65181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3"/>
          <a:stretch/>
        </p:blipFill>
        <p:spPr>
          <a:xfrm>
            <a:off x="4611214" y="2145791"/>
            <a:ext cx="2995121" cy="312737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BAF7BBC-8E4A-44BC-8E93-01A27E338643}"/>
              </a:ext>
            </a:extLst>
          </p:cNvPr>
          <p:cNvSpPr/>
          <p:nvPr/>
        </p:nvSpPr>
        <p:spPr>
          <a:xfrm>
            <a:off x="5126943" y="5205733"/>
            <a:ext cx="2643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Previous result (1 event) </a:t>
            </a:r>
          </a:p>
          <a:p>
            <a:r>
              <a:rPr lang="en-US" altLang="ja-JP" sz="1400" dirty="0"/>
              <a:t>from </a:t>
            </a:r>
            <a:r>
              <a:rPr lang="en-US" altLang="ja-JP" sz="1100" dirty="0"/>
              <a:t>Phys. Rev. D 103, 1, 014003 (2021).</a:t>
            </a:r>
            <a:endParaRPr lang="ja-JP" altLang="en-US" sz="14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3815E0D-2C93-4A9F-9220-8A85BCB03A38}"/>
              </a:ext>
            </a:extLst>
          </p:cNvPr>
          <p:cNvSpPr/>
          <p:nvPr/>
        </p:nvSpPr>
        <p:spPr>
          <a:xfrm>
            <a:off x="14412" y="5881298"/>
            <a:ext cx="9129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✔ </a:t>
            </a:r>
            <a:r>
              <a:rPr lang="en-US" altLang="ja-JP" dirty="0">
                <a:solidFill>
                  <a:srgbClr val="FF0000"/>
                </a:solidFill>
              </a:rPr>
              <a:t>Our simulations successfully reproduce previous results using a lattice 4.57 times smaller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in longitudinal direction!!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6A92FA-C8C0-4B6D-ACBA-05C7A37973F8}"/>
              </a:ext>
            </a:extLst>
          </p:cNvPr>
          <p:cNvSpPr/>
          <p:nvPr/>
        </p:nvSpPr>
        <p:spPr>
          <a:xfrm>
            <a:off x="1373063" y="5205733"/>
            <a:ext cx="2948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Our calculations (50 events average)  </a:t>
            </a:r>
            <a:endParaRPr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160ADF1-6722-464A-A142-3BD91F5996F4}"/>
              </a:ext>
            </a:extLst>
          </p:cNvPr>
          <p:cNvSpPr txBox="1"/>
          <p:nvPr/>
        </p:nvSpPr>
        <p:spPr>
          <a:xfrm>
            <a:off x="89041" y="855694"/>
            <a:ext cx="47442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&lt;Reproduce previous calculations&gt;</a:t>
            </a:r>
            <a:endParaRPr lang="en-US" altLang="ja-JP" sz="24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35B88F-5FA2-4635-870A-BEBD08472ED8}"/>
              </a:ext>
            </a:extLst>
          </p:cNvPr>
          <p:cNvSpPr/>
          <p:nvPr/>
        </p:nvSpPr>
        <p:spPr>
          <a:xfrm>
            <a:off x="310238" y="1498378"/>
            <a:ext cx="3469281" cy="37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Transverse pressure: </a:t>
            </a:r>
          </a:p>
        </p:txBody>
      </p:sp>
    </p:spTree>
    <p:extLst>
      <p:ext uri="{BB962C8B-B14F-4D97-AF65-F5344CB8AC3E}">
        <p14:creationId xmlns:p14="http://schemas.microsoft.com/office/powerpoint/2010/main" val="270157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i="1" dirty="0">
                <a:solidFill>
                  <a:srgbClr val="FF0000"/>
                </a:solidFill>
              </a:rPr>
              <a:t>Numerical Results</a:t>
            </a:r>
          </a:p>
          <a:p>
            <a:r>
              <a:rPr lang="ja-JP" altLang="en-US" sz="2800" dirty="0"/>
              <a:t>① </a:t>
            </a:r>
            <a:r>
              <a:rPr lang="en-US" altLang="ja-JP" sz="2800" dirty="0"/>
              <a:t>Check of our method</a:t>
            </a:r>
          </a:p>
          <a:p>
            <a:r>
              <a:rPr lang="ja-JP" altLang="en-US" sz="2800" i="1" dirty="0">
                <a:solidFill>
                  <a:srgbClr val="FF0000"/>
                </a:solidFill>
              </a:rPr>
              <a:t>② </a:t>
            </a:r>
            <a:r>
              <a:rPr lang="en-US" altLang="ja-JP" sz="2800" i="1" dirty="0">
                <a:solidFill>
                  <a:srgbClr val="FF0000"/>
                </a:solidFill>
              </a:rPr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Summary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37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Numerical Results</a:t>
            </a:r>
          </a:p>
          <a:p>
            <a:r>
              <a:rPr lang="ja-JP" altLang="en-US" sz="2800" dirty="0"/>
              <a:t>① </a:t>
            </a:r>
            <a:r>
              <a:rPr lang="en-US" altLang="ja-JP" sz="2800" dirty="0"/>
              <a:t>Check of our method</a:t>
            </a:r>
          </a:p>
          <a:p>
            <a:r>
              <a:rPr lang="ja-JP" altLang="en-US" sz="2800" dirty="0"/>
              <a:t>② </a:t>
            </a:r>
            <a:r>
              <a:rPr lang="en-US" altLang="ja-JP" sz="2800" dirty="0"/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Summary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498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②</a:t>
            </a:r>
            <a:r>
              <a:rPr lang="en-US" altLang="ja-JP" sz="3600" dirty="0">
                <a:solidFill>
                  <a:schemeClr val="bg1"/>
                </a:solidFill>
              </a:rPr>
              <a:t>: Au-Au collision at RHIC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90A63464-0A56-4C2D-851D-72A75BDA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05" y="1896546"/>
            <a:ext cx="1720692" cy="164864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9A3D3BC-B68F-4797-93A0-A18F9F069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6" y="1927596"/>
            <a:ext cx="1754597" cy="1640167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29862946-B847-475D-8235-F63656AB5AA4}"/>
              </a:ext>
            </a:extLst>
          </p:cNvPr>
          <p:cNvSpPr/>
          <p:nvPr/>
        </p:nvSpPr>
        <p:spPr>
          <a:xfrm>
            <a:off x="3235268" y="2491015"/>
            <a:ext cx="729719" cy="5425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EC542428-0241-458E-9066-18FDFE0C1445}"/>
              </a:ext>
            </a:extLst>
          </p:cNvPr>
          <p:cNvSpPr/>
          <p:nvPr/>
        </p:nvSpPr>
        <p:spPr>
          <a:xfrm rot="10800000">
            <a:off x="5287956" y="2491015"/>
            <a:ext cx="729719" cy="5425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爆発: 8 pt 25">
            <a:extLst>
              <a:ext uri="{FF2B5EF4-FFF2-40B4-BE49-F238E27FC236}">
                <a16:creationId xmlns:a16="http://schemas.microsoft.com/office/drawing/2014/main" id="{AC84B1C0-0CF0-4AA1-9369-14FB5256A8E1}"/>
              </a:ext>
            </a:extLst>
          </p:cNvPr>
          <p:cNvSpPr/>
          <p:nvPr/>
        </p:nvSpPr>
        <p:spPr>
          <a:xfrm>
            <a:off x="4246197" y="2391587"/>
            <a:ext cx="686599" cy="7040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4DA3989-146D-4821-A868-0F8DC0993E9C}"/>
              </a:ext>
            </a:extLst>
          </p:cNvPr>
          <p:cNvSpPr txBox="1"/>
          <p:nvPr/>
        </p:nvSpPr>
        <p:spPr>
          <a:xfrm>
            <a:off x="106982" y="110229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Setup : </a:t>
            </a:r>
            <a:r>
              <a:rPr lang="fr-FR" altLang="ja-JP" dirty="0"/>
              <a:t>mimicking a Au-Au collision at √(</a:t>
            </a:r>
            <a:r>
              <a:rPr lang="ja-JP" altLang="fr-FR" dirty="0"/>
              <a:t>𝑠</a:t>
            </a:r>
            <a:r>
              <a:rPr lang="fr-FR" altLang="ja-JP" dirty="0"/>
              <a:t>_NN )=200 GeV</a:t>
            </a:r>
            <a:endParaRPr lang="en-US" altLang="ja-JP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1825EC58-C8A1-4FC2-9773-5FDA4229280B}"/>
                  </a:ext>
                </a:extLst>
              </p:cNvPr>
              <p:cNvSpPr/>
              <p:nvPr/>
            </p:nvSpPr>
            <p:spPr>
              <a:xfrm>
                <a:off x="18206" y="4186063"/>
                <a:ext cx="9143999" cy="208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:r>
                  <a:rPr lang="en-US" altLang="ja-JP" dirty="0"/>
                  <a:t>Total</a:t>
                </a:r>
                <a:r>
                  <a:rPr kumimoji="1" lang="en-US" altLang="ja-JP" dirty="0"/>
                  <a:t> color charge </a:t>
                </a:r>
                <a:r>
                  <a:rPr lang="en-US" altLang="ja-JP" dirty="0"/>
                  <a:t>at initial time is expressed as incoherent sum of </a:t>
                </a:r>
                <a:r>
                  <a:rPr lang="en-US" altLang="ja-JP" i="1" dirty="0" err="1"/>
                  <a:t>i</a:t>
                </a:r>
                <a:r>
                  <a:rPr lang="en-US" altLang="ja-JP" dirty="0" err="1"/>
                  <a:t>-th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nuleon’s</a:t>
                </a:r>
                <a:r>
                  <a:rPr lang="en-US" altLang="ja-JP" dirty="0"/>
                  <a:t> one </a:t>
                </a:r>
              </a:p>
              <a:p>
                <a:r>
                  <a:rPr lang="en-US" altLang="ja-JP" dirty="0"/>
                  <a:t>       whose center position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) is randomly sampled by Woods-Saxon distribution</a:t>
                </a:r>
              </a:p>
              <a:p>
                <a:r>
                  <a:rPr lang="en-US" altLang="ja-JP" sz="900" dirty="0"/>
                  <a:t> </a:t>
                </a:r>
              </a:p>
              <a:p>
                <a:r>
                  <a:rPr kumimoji="1" lang="en-US" altLang="ja-JP" sz="1600" dirty="0"/>
                  <a:t>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(1/2)</m:t>
                        </m:r>
                      </m:sup>
                    </m:s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bSup>
                          <m:sSubSup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p>
                            </m:s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1600" dirty="0"/>
              </a:p>
              <a:p>
                <a:r>
                  <a:rPr kumimoji="1" lang="ja-JP" altLang="en-US" sz="1600" dirty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altLang="ja-JP" sz="1600" dirty="0"/>
              </a:p>
              <a:p>
                <a:r>
                  <a:rPr lang="ja-JP" altLang="en-US" sz="1600" dirty="0">
                    <a:solidFill>
                      <a:srgbClr val="FF0000"/>
                    </a:solidFill>
                  </a:rPr>
                  <a:t>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1600" dirty="0"/>
              </a:p>
              <a:p>
                <a:r>
                  <a:rPr kumimoji="1" lang="en-US" altLang="ja-JP" sz="1600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(1/2)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(1/2)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&gt; =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acc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⃑"/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ja-JP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i="1" dirty="0">
                    <a:latin typeface="Cambria Math" panose="02040503050406030204" pitchFamily="18" charset="0"/>
                  </a:rPr>
                  <a:t>　</a:t>
                </a:r>
                <a:endParaRPr lang="en-US" altLang="ja-JP" sz="1600" dirty="0"/>
              </a:p>
            </p:txBody>
          </p:sp>
        </mc:Choice>
        <mc:Fallback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1825EC58-C8A1-4FC2-9773-5FDA42292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" y="4186063"/>
                <a:ext cx="9143999" cy="2080249"/>
              </a:xfrm>
              <a:prstGeom prst="rect">
                <a:avLst/>
              </a:prstGeom>
              <a:blipFill>
                <a:blip r:embed="rId4"/>
                <a:stretch>
                  <a:fillRect l="-600" t="-2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54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DFE43F7-B1FD-40B6-8AA4-3E9238595E4C}"/>
              </a:ext>
            </a:extLst>
          </p:cNvPr>
          <p:cNvCxnSpPr>
            <a:cxnSpLocks/>
          </p:cNvCxnSpPr>
          <p:nvPr/>
        </p:nvCxnSpPr>
        <p:spPr>
          <a:xfrm flipH="1" flipV="1">
            <a:off x="26613342" y="19060225"/>
            <a:ext cx="245023" cy="9233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38A4952-59E9-4A20-85CB-58D65C33A539}"/>
                  </a:ext>
                </a:extLst>
              </p:cNvPr>
              <p:cNvSpPr/>
              <p:nvPr/>
            </p:nvSpPr>
            <p:spPr>
              <a:xfrm>
                <a:off x="182343" y="752537"/>
                <a:ext cx="8815727" cy="3327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/>
                  <a:t>Nucleus’s radius: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=6.38</m:t>
                    </m:r>
                  </m:oMath>
                </a14:m>
                <a:r>
                  <a:rPr lang="en-US" altLang="ja-JP" sz="1600" dirty="0"/>
                  <a:t> (</a:t>
                </a:r>
                <a:r>
                  <a:rPr lang="en-US" altLang="ja-JP" sz="1600" dirty="0" err="1"/>
                  <a:t>fm</a:t>
                </a:r>
                <a:r>
                  <a:rPr lang="en-US" altLang="ja-JP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/>
                  <a:t>Nucleon’s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0.61</m:t>
                    </m:r>
                  </m:oMath>
                </a14:m>
                <a:r>
                  <a:rPr lang="en-US" altLang="ja-JP" sz="1600" dirty="0"/>
                  <a:t> (</a:t>
                </a:r>
                <a:r>
                  <a:rPr lang="en-US" altLang="ja-JP" sz="1600" dirty="0" err="1"/>
                  <a:t>fm</a:t>
                </a:r>
                <a:r>
                  <a:rPr lang="en-US" altLang="ja-JP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/>
                  <a:t>Thickness of nucleus: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0.535</m:t>
                    </m:r>
                  </m:oMath>
                </a14:m>
                <a:r>
                  <a:rPr lang="en-US" altLang="ja-JP" sz="1600" dirty="0"/>
                  <a:t> (</a:t>
                </a:r>
                <a:r>
                  <a:rPr lang="en-US" altLang="ja-JP" sz="1600" dirty="0" err="1"/>
                  <a:t>fm</a:t>
                </a:r>
                <a:r>
                  <a:rPr lang="en-US" altLang="ja-JP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Number of nucleons: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=197</m:t>
                    </m:r>
                  </m:oMath>
                </a14:m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gamma factor: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=108</m:t>
                    </m:r>
                  </m:oMath>
                </a14:m>
                <a:endParaRPr kumimoji="1"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/>
                  <a:t>Squared color charge density: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center</m:t>
                        </m:r>
                        <m: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nucleon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GeV</a:t>
                </a:r>
                <a:r>
                  <a:rPr lang="ja-JP" altLang="en-US" sz="1600" dirty="0"/>
                  <a:t> </a:t>
                </a:r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Ultraviolet regulator(perp.)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=2.5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Ultraviolet regulator(</a:t>
                </a:r>
                <a:r>
                  <a:rPr lang="en-US" altLang="ja-JP" sz="1600" dirty="0" err="1"/>
                  <a:t>longi</a:t>
                </a:r>
                <a:r>
                  <a:rPr lang="en-US" altLang="ja-JP" sz="1600" dirty="0"/>
                  <a:t>.)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lon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Number of lattice grid: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672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1792</m:t>
                    </m:r>
                  </m:oMath>
                </a14:m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Longitudinal system size: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−4≤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altLang="ja-JP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/>
                  <a:t>Impact parameter: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1600" dirty="0"/>
                      <m:t>Infrared</m:t>
                    </m:r>
                    <m:r>
                      <m:rPr>
                        <m:nor/>
                      </m:rPr>
                      <a:rPr lang="en-US" altLang="ja-JP" sz="1600" dirty="0"/>
                      <m:t> </m:t>
                    </m:r>
                    <m:r>
                      <m:rPr>
                        <m:nor/>
                      </m:rPr>
                      <a:rPr lang="en-US" altLang="ja-JP" sz="1600" dirty="0"/>
                      <m:t>regulator</m:t>
                    </m:r>
                    <m:r>
                      <m:rPr>
                        <m:nor/>
                      </m:rPr>
                      <a:rPr lang="en-US" altLang="ja-JP" sz="1600" dirty="0"/>
                      <m:t>: 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600">
                            <a:latin typeface="Cambria Math" panose="02040503050406030204" pitchFamily="18" charset="0"/>
                          </a:rPr>
                          <m:t>IR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=200</m:t>
                    </m:r>
                    <m:r>
                      <m:rPr>
                        <m:nor/>
                      </m:rPr>
                      <a:rPr lang="ja-JP" altLang="en-US" sz="1600" dirty="0"/>
                      <m:t> </m:t>
                    </m:r>
                    <m:r>
                      <m:rPr>
                        <m:nor/>
                      </m:rPr>
                      <a:rPr lang="en-US" altLang="ja-JP" sz="1600" dirty="0"/>
                      <m:t>MeV</m:t>
                    </m:r>
                  </m:oMath>
                </a14:m>
                <a:endParaRPr lang="ja-JP" altLang="en-US" sz="16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38A4952-59E9-4A20-85CB-58D65C33A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3" y="752537"/>
                <a:ext cx="8815727" cy="3327321"/>
              </a:xfrm>
              <a:prstGeom prst="rect">
                <a:avLst/>
              </a:prstGeom>
              <a:blipFill>
                <a:blip r:embed="rId2"/>
                <a:stretch>
                  <a:fillRect l="-277" t="-5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0B36B9C-ABEE-42AA-9381-7EDA5A474E77}"/>
                  </a:ext>
                </a:extLst>
              </p:cNvPr>
              <p:cNvSpPr/>
              <p:nvPr/>
            </p:nvSpPr>
            <p:spPr>
              <a:xfrm>
                <a:off x="18206" y="4186063"/>
                <a:ext cx="9143999" cy="208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:r>
                  <a:rPr lang="en-US" altLang="ja-JP" dirty="0"/>
                  <a:t>Total</a:t>
                </a:r>
                <a:r>
                  <a:rPr kumimoji="1" lang="en-US" altLang="ja-JP" dirty="0"/>
                  <a:t> color charge </a:t>
                </a:r>
                <a:r>
                  <a:rPr lang="en-US" altLang="ja-JP" dirty="0"/>
                  <a:t>at initial time is expressed as incoherent sum of </a:t>
                </a:r>
                <a:r>
                  <a:rPr lang="en-US" altLang="ja-JP" i="1" dirty="0" err="1"/>
                  <a:t>i</a:t>
                </a:r>
                <a:r>
                  <a:rPr lang="en-US" altLang="ja-JP" dirty="0" err="1"/>
                  <a:t>-th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nuleon’s</a:t>
                </a:r>
                <a:r>
                  <a:rPr lang="en-US" altLang="ja-JP" dirty="0"/>
                  <a:t> one </a:t>
                </a:r>
              </a:p>
              <a:p>
                <a:r>
                  <a:rPr lang="en-US" altLang="ja-JP" dirty="0"/>
                  <a:t>       whose center position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) is randomly sampled by Woods-Saxon distribution</a:t>
                </a:r>
              </a:p>
              <a:p>
                <a:r>
                  <a:rPr lang="en-US" altLang="ja-JP" sz="900" dirty="0"/>
                  <a:t> </a:t>
                </a:r>
              </a:p>
              <a:p>
                <a:r>
                  <a:rPr kumimoji="1" lang="en-US" altLang="ja-JP" sz="1600" dirty="0"/>
                  <a:t>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(1/2)</m:t>
                        </m:r>
                      </m:sup>
                    </m:s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bSup>
                          <m:sSubSup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p>
                            </m:s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1600" dirty="0"/>
              </a:p>
              <a:p>
                <a:r>
                  <a:rPr kumimoji="1" lang="ja-JP" altLang="en-US" sz="1600" dirty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16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altLang="ja-JP" sz="1600" dirty="0"/>
              </a:p>
              <a:p>
                <a:r>
                  <a:rPr lang="ja-JP" altLang="en-US" sz="1600" dirty="0">
                    <a:solidFill>
                      <a:srgbClr val="FF0000"/>
                    </a:solidFill>
                  </a:rPr>
                  <a:t>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1600" dirty="0"/>
              </a:p>
              <a:p>
                <a:r>
                  <a:rPr kumimoji="1" lang="en-US" altLang="ja-JP" sz="1600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(1/2)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(1/2)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&gt; =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acc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⃑"/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ja-JP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∓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ja-JP" sz="16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i="1" dirty="0">
                    <a:latin typeface="Cambria Math" panose="02040503050406030204" pitchFamily="18" charset="0"/>
                  </a:rPr>
                  <a:t>　</a:t>
                </a:r>
                <a:endParaRPr lang="en-US" altLang="ja-JP" sz="1600" dirty="0"/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0B36B9C-ABEE-42AA-9381-7EDA5A474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" y="4186063"/>
                <a:ext cx="9143999" cy="2080249"/>
              </a:xfrm>
              <a:prstGeom prst="rect">
                <a:avLst/>
              </a:prstGeom>
              <a:blipFill>
                <a:blip r:embed="rId3"/>
                <a:stretch>
                  <a:fillRect l="-600" t="-2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97B964-A0D3-4A4C-B432-F4C20DF8B341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②</a:t>
            </a:r>
            <a:r>
              <a:rPr lang="en-US" altLang="ja-JP" sz="3600" dirty="0">
                <a:solidFill>
                  <a:schemeClr val="bg1"/>
                </a:solidFill>
              </a:rPr>
              <a:t>: Au-Au collision at RHIC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8477CD8-1092-4870-9EAF-6D7F86EF66D6}"/>
              </a:ext>
            </a:extLst>
          </p:cNvPr>
          <p:cNvGrpSpPr/>
          <p:nvPr/>
        </p:nvGrpSpPr>
        <p:grpSpPr>
          <a:xfrm>
            <a:off x="8436335" y="-94347"/>
            <a:ext cx="785505" cy="793781"/>
            <a:chOff x="15677254" y="11161438"/>
            <a:chExt cx="873614" cy="976105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9BD2367-9ED0-4207-9A0F-85B21F5949C5}"/>
                </a:ext>
              </a:extLst>
            </p:cNvPr>
            <p:cNvSpPr txBox="1"/>
            <p:nvPr/>
          </p:nvSpPr>
          <p:spPr>
            <a:xfrm>
              <a:off x="15677254" y="111614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F5A920F-E073-4B30-AE1E-CA3C09FB9A02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3F30F84-BAA7-4974-88AC-9CDD6A234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226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34D18BBA-CAFA-485F-8EB0-466A6E218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00" y="1412206"/>
            <a:ext cx="5186568" cy="43539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E6DBB87-7745-4113-BA7C-DC3349768333}"/>
                  </a:ext>
                </a:extLst>
              </p:cNvPr>
              <p:cNvSpPr txBox="1"/>
              <p:nvPr/>
            </p:nvSpPr>
            <p:spPr>
              <a:xfrm>
                <a:off x="147550" y="1000362"/>
                <a:ext cx="6340336" cy="411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&lt;Energy density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</a:rPr>
                      <m:t>𝜖</m:t>
                    </m:r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𝑑𝑥𝑑𝑦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𝜏𝜏</m:t>
                        </m:r>
                      </m:sup>
                    </m:s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fr-FR" altLang="ja-JP" sz="2000" dirty="0">
                    <a:solidFill>
                      <a:schemeClr val="tx1"/>
                    </a:solidFill>
                  </a:rPr>
                  <a:t>(central collision)&gt;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E6DBB87-7745-4113-BA7C-DC334976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0" y="1000362"/>
                <a:ext cx="6340336" cy="411844"/>
              </a:xfrm>
              <a:prstGeom prst="rect">
                <a:avLst/>
              </a:prstGeom>
              <a:blipFill>
                <a:blip r:embed="rId3"/>
                <a:stretch>
                  <a:fillRect l="-962" t="-4412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328CE0D-3A5B-4AD1-9339-30A647C586BC}"/>
                  </a:ext>
                </a:extLst>
              </p:cNvPr>
              <p:cNvSpPr/>
              <p:nvPr/>
            </p:nvSpPr>
            <p:spPr>
              <a:xfrm>
                <a:off x="1151546" y="5349814"/>
                <a:ext cx="6613276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ja-JP" dirty="0"/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sz="600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Nearly boost invariant</a:t>
                </a:r>
              </a:p>
              <a:p>
                <a:endParaRPr lang="en-US" altLang="ja-JP" sz="1200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Scaled well by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≥0.6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 err="1">
                    <a:solidFill>
                      <a:srgbClr val="FF0000"/>
                    </a:solidFill>
                  </a:rPr>
                  <a:t>fm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/c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→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rarefied gas-like expansion?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 </a:t>
                </a:r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328CE0D-3A5B-4AD1-9339-30A647C5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46" y="5349814"/>
                <a:ext cx="6613276" cy="1508105"/>
              </a:xfrm>
              <a:prstGeom prst="rect">
                <a:avLst/>
              </a:prstGeom>
              <a:blipFill>
                <a:blip r:embed="rId4"/>
                <a:stretch>
                  <a:fillRect l="-829" b="-3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904F8AE9-964E-4853-9A02-6EA0E8719C7E}"/>
              </a:ext>
            </a:extLst>
          </p:cNvPr>
          <p:cNvSpPr/>
          <p:nvPr/>
        </p:nvSpPr>
        <p:spPr>
          <a:xfrm>
            <a:off x="5219939" y="1796558"/>
            <a:ext cx="973122" cy="268835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52FCC20-8664-4ACA-BBB4-C2E5826BC827}"/>
              </a:ext>
            </a:extLst>
          </p:cNvPr>
          <p:cNvSpPr/>
          <p:nvPr/>
        </p:nvSpPr>
        <p:spPr>
          <a:xfrm>
            <a:off x="3069133" y="1796558"/>
            <a:ext cx="989913" cy="268835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FED1F-15FB-4D67-99C6-936D01F568A0}"/>
              </a:ext>
            </a:extLst>
          </p:cNvPr>
          <p:cNvSpPr/>
          <p:nvPr/>
        </p:nvSpPr>
        <p:spPr>
          <a:xfrm>
            <a:off x="6766301" y="7150254"/>
            <a:ext cx="565580" cy="67061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5DC9338-C69E-4446-87AA-B59217CC594B}"/>
              </a:ext>
            </a:extLst>
          </p:cNvPr>
          <p:cNvCxnSpPr>
            <a:cxnSpLocks/>
          </p:cNvCxnSpPr>
          <p:nvPr/>
        </p:nvCxnSpPr>
        <p:spPr>
          <a:xfrm flipH="1" flipV="1">
            <a:off x="6229198" y="3800902"/>
            <a:ext cx="393066" cy="18072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943E3D-88F2-4D6D-8B5D-B9AD0483EF7A}"/>
              </a:ext>
            </a:extLst>
          </p:cNvPr>
          <p:cNvSpPr txBox="1"/>
          <p:nvPr/>
        </p:nvSpPr>
        <p:spPr>
          <a:xfrm>
            <a:off x="747826" y="5599993"/>
            <a:ext cx="251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Energy density of </a:t>
            </a:r>
            <a:r>
              <a:rPr kumimoji="1" lang="en-US" altLang="ja-JP" u="sng" dirty="0" err="1"/>
              <a:t>glasma</a:t>
            </a:r>
            <a:endParaRPr kumimoji="1" lang="ja-JP" altLang="en-US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C9AB74-A130-42B0-BEAD-30F40620EA0E}"/>
              </a:ext>
            </a:extLst>
          </p:cNvPr>
          <p:cNvSpPr txBox="1"/>
          <p:nvPr/>
        </p:nvSpPr>
        <p:spPr>
          <a:xfrm>
            <a:off x="16974" y="1662123"/>
            <a:ext cx="3141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Energy density of outgoing nucleus </a:t>
            </a:r>
            <a:endParaRPr kumimoji="1" lang="ja-JP" altLang="en-US" sz="16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6A5B6B8-F334-4A2E-A6BA-43434327F242}"/>
              </a:ext>
            </a:extLst>
          </p:cNvPr>
          <p:cNvCxnSpPr>
            <a:cxnSpLocks/>
          </p:cNvCxnSpPr>
          <p:nvPr/>
        </p:nvCxnSpPr>
        <p:spPr>
          <a:xfrm>
            <a:off x="2457601" y="2040881"/>
            <a:ext cx="485896" cy="38711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A13E2B9-72B8-4E49-AC8A-621294EDF509}"/>
              </a:ext>
            </a:extLst>
          </p:cNvPr>
          <p:cNvCxnSpPr>
            <a:cxnSpLocks/>
          </p:cNvCxnSpPr>
          <p:nvPr/>
        </p:nvCxnSpPr>
        <p:spPr>
          <a:xfrm flipV="1">
            <a:off x="1698171" y="4169419"/>
            <a:ext cx="2840990" cy="14305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935892-C632-48A0-9681-5A6FDCB1515C}"/>
              </a:ext>
            </a:extLst>
          </p:cNvPr>
          <p:cNvSpPr txBox="1"/>
          <p:nvPr/>
        </p:nvSpPr>
        <p:spPr>
          <a:xfrm>
            <a:off x="6061324" y="3996781"/>
            <a:ext cx="3141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Energy density of outgoing nucleus </a:t>
            </a:r>
            <a:endParaRPr kumimoji="1" lang="ja-JP" altLang="en-US" sz="16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AEB3EFD-F575-4689-A3B3-3E3151659776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FBF1A6F-C790-44FE-85E7-971AC3A8F21A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561BA84-E202-4F72-AD56-8BC69A21FB0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4584952-A04B-4335-BA40-CAA688303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7A7DF0-0BAC-4EDE-94FD-7B3DD429081B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②</a:t>
            </a:r>
            <a:r>
              <a:rPr lang="en-US" altLang="ja-JP" sz="3600" dirty="0">
                <a:solidFill>
                  <a:schemeClr val="bg1"/>
                </a:solidFill>
              </a:rPr>
              <a:t>: Au-Au collision at RHIC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783A76C-B23B-4F16-B0A1-3299D8E017EE}"/>
              </a:ext>
            </a:extLst>
          </p:cNvPr>
          <p:cNvGrpSpPr/>
          <p:nvPr/>
        </p:nvGrpSpPr>
        <p:grpSpPr>
          <a:xfrm>
            <a:off x="8436346" y="-94347"/>
            <a:ext cx="854434" cy="793781"/>
            <a:chOff x="15677254" y="11161438"/>
            <a:chExt cx="950274" cy="97610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2E972D6-D7B6-4008-BBC1-EC47B801A920}"/>
                </a:ext>
              </a:extLst>
            </p:cNvPr>
            <p:cNvSpPr txBox="1"/>
            <p:nvPr/>
          </p:nvSpPr>
          <p:spPr>
            <a:xfrm>
              <a:off x="15677254" y="111614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204E00E-51F1-40C0-812A-BE057F2E1C7B}"/>
                </a:ext>
              </a:extLst>
            </p:cNvPr>
            <p:cNvSpPr txBox="1"/>
            <p:nvPr/>
          </p:nvSpPr>
          <p:spPr>
            <a:xfrm>
              <a:off x="15922962" y="11569838"/>
              <a:ext cx="70456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 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85341D35-F379-44ED-A094-37A10309C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670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668BA-BEF1-4EE5-92EC-8616345851D3}"/>
              </a:ext>
            </a:extLst>
          </p:cNvPr>
          <p:cNvSpPr txBox="1"/>
          <p:nvPr/>
        </p:nvSpPr>
        <p:spPr>
          <a:xfrm>
            <a:off x="62116" y="742308"/>
            <a:ext cx="60172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&lt;Angular momentum (noncentral collision)&gt;</a:t>
            </a:r>
            <a:endParaRPr lang="en-US" altLang="ja-JP" sz="36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5BDB7C-E9D5-41CB-8EC3-FE261F551C3A}"/>
              </a:ext>
            </a:extLst>
          </p:cNvPr>
          <p:cNvSpPr/>
          <p:nvPr/>
        </p:nvSpPr>
        <p:spPr>
          <a:xfrm>
            <a:off x="165463" y="1616149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6DF822B-784E-4927-95F7-11F0B67ABD79}"/>
                  </a:ext>
                </a:extLst>
              </p:cNvPr>
              <p:cNvSpPr/>
              <p:nvPr/>
            </p:nvSpPr>
            <p:spPr>
              <a:xfrm>
                <a:off x="165463" y="1306230"/>
                <a:ext cx="5646531" cy="39299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dirty="0"/>
                  <a:t>C</a:t>
                </a:r>
                <a:r>
                  <a:rPr kumimoji="1" lang="en-US" altLang="ja-JP" b="0" dirty="0"/>
                  <a:t>onserved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𝜂𝜏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𝑥𝑇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6DF822B-784E-4927-95F7-11F0B67A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" y="1306230"/>
                <a:ext cx="5646531" cy="392993"/>
              </a:xfrm>
              <a:prstGeom prst="rect">
                <a:avLst/>
              </a:prstGeom>
              <a:blipFill>
                <a:blip r:embed="rId2"/>
                <a:stretch>
                  <a:fillRect l="-753" t="-2941" b="-161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396755-3BBB-4EE3-8E93-A56FBD7F39DA}"/>
              </a:ext>
            </a:extLst>
          </p:cNvPr>
          <p:cNvCxnSpPr>
            <a:cxnSpLocks/>
          </p:cNvCxnSpPr>
          <p:nvPr/>
        </p:nvCxnSpPr>
        <p:spPr>
          <a:xfrm flipV="1">
            <a:off x="4607153" y="1652520"/>
            <a:ext cx="260618" cy="392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5AE8AD6-A1CE-44FE-90C2-843EC34810F5}"/>
                  </a:ext>
                </a:extLst>
              </p:cNvPr>
              <p:cNvSpPr/>
              <p:nvPr/>
            </p:nvSpPr>
            <p:spPr>
              <a:xfrm>
                <a:off x="252696" y="1993536"/>
                <a:ext cx="6253507" cy="1221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accent1"/>
                    </a:solidFill>
                  </a:rPr>
                  <a:t>We focus on this contribution created in the noncentral collision,</a:t>
                </a:r>
              </a:p>
              <a:p>
                <a:r>
                  <a:rPr lang="en-US" altLang="ja-JP" dirty="0">
                    <a:solidFill>
                      <a:schemeClr val="accent1"/>
                    </a:solidFill>
                  </a:rPr>
                  <a:t> and calculate  the following quantity,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≡∫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chemeClr val="accent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≡−∫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5AE8AD6-A1CE-44FE-90C2-843EC3481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6" y="1993536"/>
                <a:ext cx="6253507" cy="1221360"/>
              </a:xfrm>
              <a:prstGeom prst="rect">
                <a:avLst/>
              </a:prstGeom>
              <a:blipFill>
                <a:blip r:embed="rId3"/>
                <a:stretch>
                  <a:fillRect l="-780" t="-2500" r="-195" b="-5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3758DB03-A11F-46C0-BACD-A5473B893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31" y="765031"/>
            <a:ext cx="2029402" cy="1929151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469F5BC-64C1-4FA4-9DEA-B9380984403A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AE55E2E-8061-4C7F-A2B6-02F4D7C1EDAC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B8F2C1A-BE20-48E8-9A41-E7A6E5F3AAB6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F8E49E7-35DA-44D2-9FEB-5CD1A1F12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349F99-82A6-4A77-8370-85B49AD76945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②</a:t>
            </a:r>
            <a:r>
              <a:rPr lang="en-US" altLang="ja-JP" sz="3600" dirty="0">
                <a:solidFill>
                  <a:schemeClr val="bg1"/>
                </a:solidFill>
              </a:rPr>
              <a:t>: Au-Au collision at RHIC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0941A88-D73B-4CBB-8B1B-7F248317AEC6}"/>
              </a:ext>
            </a:extLst>
          </p:cNvPr>
          <p:cNvGrpSpPr/>
          <p:nvPr/>
        </p:nvGrpSpPr>
        <p:grpSpPr>
          <a:xfrm>
            <a:off x="8436335" y="-111765"/>
            <a:ext cx="785505" cy="793781"/>
            <a:chOff x="15677254" y="11161438"/>
            <a:chExt cx="873614" cy="97610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8537CE3-985A-4C45-B5EA-02DCBBD44519}"/>
                </a:ext>
              </a:extLst>
            </p:cNvPr>
            <p:cNvSpPr txBox="1"/>
            <p:nvPr/>
          </p:nvSpPr>
          <p:spPr>
            <a:xfrm>
              <a:off x="15677254" y="111614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70CD8D5-EA45-48EF-A275-D728B36B9C91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439864BB-D753-4190-9957-F4D0A374C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BB492C0-1BD1-4982-B2CE-57E829007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2" r="227" b="48236"/>
          <a:stretch/>
        </p:blipFill>
        <p:spPr>
          <a:xfrm>
            <a:off x="323849" y="3298508"/>
            <a:ext cx="3194414" cy="34933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9B61249-E9B1-4DBD-B0C6-AC8176A0B5CF}"/>
                  </a:ext>
                </a:extLst>
              </p:cNvPr>
              <p:cNvSpPr/>
              <p:nvPr/>
            </p:nvSpPr>
            <p:spPr>
              <a:xfrm>
                <a:off x="1481271" y="5367104"/>
                <a:ext cx="1669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9B61249-E9B1-4DBD-B0C6-AC8176A0B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5367104"/>
                <a:ext cx="166924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BE42722-C223-4833-A557-0597116539FD}"/>
                  </a:ext>
                </a:extLst>
              </p:cNvPr>
              <p:cNvSpPr/>
              <p:nvPr/>
            </p:nvSpPr>
            <p:spPr>
              <a:xfrm>
                <a:off x="3536650" y="4259108"/>
                <a:ext cx="560735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Large value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in the large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region </a:t>
                </a: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→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  contribution of outgoing nuclei</a:t>
                </a: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is positive (negative) at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 (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→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energy of </a:t>
                </a:r>
                <a:r>
                  <a:rPr lang="en-US" altLang="ja-JP" dirty="0" err="1">
                    <a:solidFill>
                      <a:srgbClr val="FF0000"/>
                    </a:solidFill>
                  </a:rPr>
                  <a:t>glasma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expanding around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BE42722-C223-4833-A557-05971165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50" y="4259108"/>
                <a:ext cx="5607350" cy="1477328"/>
              </a:xfrm>
              <a:prstGeom prst="rect">
                <a:avLst/>
              </a:prstGeom>
              <a:blipFill>
                <a:blip r:embed="rId7"/>
                <a:stretch>
                  <a:fillRect l="-870" t="-2893" b="-5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558B2FF-32BF-40E0-BD37-7C8F6D488AD4}"/>
                  </a:ext>
                </a:extLst>
              </p:cNvPr>
              <p:cNvSpPr/>
              <p:nvPr/>
            </p:nvSpPr>
            <p:spPr>
              <a:xfrm>
                <a:off x="1219337" y="3155483"/>
                <a:ext cx="1807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i="1" dirty="0">
                    <a:solidFill>
                      <a:schemeClr val="tx1"/>
                    </a:solidFill>
                  </a:rPr>
                  <a:t>event average</a:t>
                </a:r>
                <a:endParaRPr lang="ja-JP" altLang="en-US" i="1" dirty="0"/>
              </a:p>
            </p:txBody>
          </p:sp>
        </mc:Choice>
        <mc:Fallback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558B2FF-32BF-40E0-BD37-7C8F6D488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37" y="3155483"/>
                <a:ext cx="1807867" cy="369332"/>
              </a:xfrm>
              <a:prstGeom prst="rect">
                <a:avLst/>
              </a:prstGeom>
              <a:blipFill>
                <a:blip r:embed="rId8"/>
                <a:stretch>
                  <a:fillRect t="-10000" r="-3704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64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79652DFB-7898-4B36-A2D6-7556EDB27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2" t="51425" r="-2044"/>
          <a:stretch/>
        </p:blipFill>
        <p:spPr>
          <a:xfrm>
            <a:off x="252696" y="3474614"/>
            <a:ext cx="3345167" cy="332567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668BA-BEF1-4EE5-92EC-8616345851D3}"/>
              </a:ext>
            </a:extLst>
          </p:cNvPr>
          <p:cNvSpPr txBox="1"/>
          <p:nvPr/>
        </p:nvSpPr>
        <p:spPr>
          <a:xfrm>
            <a:off x="62116" y="742308"/>
            <a:ext cx="60172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&lt;Angular momentum (noncentral collision)&gt;</a:t>
            </a:r>
            <a:endParaRPr lang="en-US" altLang="ja-JP" sz="36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5BDB7C-E9D5-41CB-8EC3-FE261F551C3A}"/>
              </a:ext>
            </a:extLst>
          </p:cNvPr>
          <p:cNvSpPr/>
          <p:nvPr/>
        </p:nvSpPr>
        <p:spPr>
          <a:xfrm>
            <a:off x="165463" y="1616149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6DF822B-784E-4927-95F7-11F0B67ABD79}"/>
                  </a:ext>
                </a:extLst>
              </p:cNvPr>
              <p:cNvSpPr/>
              <p:nvPr/>
            </p:nvSpPr>
            <p:spPr>
              <a:xfrm>
                <a:off x="165463" y="1306230"/>
                <a:ext cx="5646531" cy="39299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dirty="0"/>
                  <a:t>C</a:t>
                </a:r>
                <a:r>
                  <a:rPr kumimoji="1" lang="en-US" altLang="ja-JP" b="0" dirty="0"/>
                  <a:t>onserved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𝜂𝜏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𝑥𝑇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6DF822B-784E-4927-95F7-11F0B67A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" y="1306230"/>
                <a:ext cx="5646531" cy="392993"/>
              </a:xfrm>
              <a:prstGeom prst="rect">
                <a:avLst/>
              </a:prstGeom>
              <a:blipFill>
                <a:blip r:embed="rId3"/>
                <a:stretch>
                  <a:fillRect l="-753" t="-2941" b="-161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396755-3BBB-4EE3-8E93-A56FBD7F39DA}"/>
              </a:ext>
            </a:extLst>
          </p:cNvPr>
          <p:cNvCxnSpPr>
            <a:cxnSpLocks/>
          </p:cNvCxnSpPr>
          <p:nvPr/>
        </p:nvCxnSpPr>
        <p:spPr>
          <a:xfrm flipV="1">
            <a:off x="4607153" y="1652520"/>
            <a:ext cx="260618" cy="392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5AE8AD6-A1CE-44FE-90C2-843EC34810F5}"/>
                  </a:ext>
                </a:extLst>
              </p:cNvPr>
              <p:cNvSpPr/>
              <p:nvPr/>
            </p:nvSpPr>
            <p:spPr>
              <a:xfrm>
                <a:off x="252696" y="1993536"/>
                <a:ext cx="6253507" cy="1221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accent1"/>
                    </a:solidFill>
                  </a:rPr>
                  <a:t>We focus on this contribution created in the noncentral collision,</a:t>
                </a:r>
              </a:p>
              <a:p>
                <a:r>
                  <a:rPr lang="en-US" altLang="ja-JP" dirty="0">
                    <a:solidFill>
                      <a:schemeClr val="accent1"/>
                    </a:solidFill>
                  </a:rPr>
                  <a:t> and calculate  the following quantity,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≡∫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chemeClr val="accent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≡−∫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5AE8AD6-A1CE-44FE-90C2-843EC3481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6" y="1993536"/>
                <a:ext cx="6253507" cy="1221360"/>
              </a:xfrm>
              <a:prstGeom prst="rect">
                <a:avLst/>
              </a:prstGeom>
              <a:blipFill>
                <a:blip r:embed="rId4"/>
                <a:stretch>
                  <a:fillRect l="-780" t="-2500" r="-195" b="-5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3758DB03-A11F-46C0-BACD-A5473B893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31" y="765031"/>
            <a:ext cx="2029402" cy="1929151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469F5BC-64C1-4FA4-9DEA-B9380984403A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AE55E2E-8061-4C7F-A2B6-02F4D7C1EDAC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B8F2C1A-BE20-48E8-9A41-E7A6E5F3AAB6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F8E49E7-35DA-44D2-9FEB-5CD1A1F12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349F99-82A6-4A77-8370-85B49AD76945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Numerical result </a:t>
            </a:r>
            <a:r>
              <a:rPr lang="ja-JP" altLang="en-US" sz="3600" dirty="0">
                <a:solidFill>
                  <a:schemeClr val="bg1"/>
                </a:solidFill>
              </a:rPr>
              <a:t>②</a:t>
            </a:r>
            <a:r>
              <a:rPr lang="en-US" altLang="ja-JP" sz="3600" dirty="0">
                <a:solidFill>
                  <a:schemeClr val="bg1"/>
                </a:solidFill>
              </a:rPr>
              <a:t>: Au-Au collision at RHIC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0941A88-D73B-4CBB-8B1B-7F248317AEC6}"/>
              </a:ext>
            </a:extLst>
          </p:cNvPr>
          <p:cNvGrpSpPr/>
          <p:nvPr/>
        </p:nvGrpSpPr>
        <p:grpSpPr>
          <a:xfrm>
            <a:off x="8436335" y="-111765"/>
            <a:ext cx="785505" cy="793781"/>
            <a:chOff x="15677254" y="11161438"/>
            <a:chExt cx="873614" cy="97610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8537CE3-985A-4C45-B5EA-02DCBBD44519}"/>
                </a:ext>
              </a:extLst>
            </p:cNvPr>
            <p:cNvSpPr txBox="1"/>
            <p:nvPr/>
          </p:nvSpPr>
          <p:spPr>
            <a:xfrm>
              <a:off x="15677254" y="111614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14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70CD8D5-EA45-48EF-A275-D728B36B9C91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439864BB-D753-4190-9957-F4D0A374C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558B2FF-32BF-40E0-BD37-7C8F6D488AD4}"/>
                  </a:ext>
                </a:extLst>
              </p:cNvPr>
              <p:cNvSpPr/>
              <p:nvPr/>
            </p:nvSpPr>
            <p:spPr>
              <a:xfrm>
                <a:off x="1219337" y="3155483"/>
                <a:ext cx="1807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i="1" dirty="0">
                    <a:solidFill>
                      <a:schemeClr val="tx1"/>
                    </a:solidFill>
                  </a:rPr>
                  <a:t>event average</a:t>
                </a:r>
                <a:endParaRPr lang="ja-JP" altLang="en-US" i="1" dirty="0"/>
              </a:p>
            </p:txBody>
          </p:sp>
        </mc:Choice>
        <mc:Fallback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558B2FF-32BF-40E0-BD37-7C8F6D488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37" y="3155483"/>
                <a:ext cx="1807867" cy="369332"/>
              </a:xfrm>
              <a:prstGeom prst="rect">
                <a:avLst/>
              </a:prstGeom>
              <a:blipFill>
                <a:blip r:embed="rId6"/>
                <a:stretch>
                  <a:fillRect t="-10000" r="-3704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BA866E3A-911E-4FBD-A8E8-4B5DB9D2AE9C}"/>
                  </a:ext>
                </a:extLst>
              </p:cNvPr>
              <p:cNvSpPr/>
              <p:nvPr/>
            </p:nvSpPr>
            <p:spPr>
              <a:xfrm>
                <a:off x="1662791" y="4581607"/>
                <a:ext cx="920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BA866E3A-911E-4FBD-A8E8-4B5DB9D2A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91" y="4581607"/>
                <a:ext cx="92095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BBD01FDC-377F-443B-8D49-460D4300F45B}"/>
                  </a:ext>
                </a:extLst>
              </p:cNvPr>
              <p:cNvSpPr/>
              <p:nvPr/>
            </p:nvSpPr>
            <p:spPr>
              <a:xfrm>
                <a:off x="3580765" y="3462076"/>
                <a:ext cx="554613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✔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Angular momentum of </a:t>
                </a:r>
                <a:r>
                  <a:rPr lang="en-US" altLang="ja-JP" dirty="0" err="1">
                    <a:solidFill>
                      <a:srgbClr val="FF0000"/>
                    </a:solidFill>
                  </a:rPr>
                  <a:t>glasma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at small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is consistent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       with 0 within the </a:t>
                </a:r>
                <a:r>
                  <a:rPr lang="en-US" altLang="ja-JP" dirty="0" err="1">
                    <a:solidFill>
                      <a:srgbClr val="FF0000"/>
                    </a:solidFill>
                  </a:rPr>
                  <a:t>margein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of error</a:t>
                </a: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→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there is no (or little) angular momentum generation</a:t>
                </a: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→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Why?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recoil effect don't lead to angular momentum generation? 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Our setup fail to mimic Au-Au collisions? 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(we employ simple initial nucleus model 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  instead of CGC based model)</a:t>
                </a: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→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we are still </a:t>
                </a:r>
                <a:r>
                  <a:rPr lang="en-US" altLang="ja-JP" dirty="0" err="1">
                    <a:solidFill>
                      <a:srgbClr val="FF0000"/>
                    </a:solidFill>
                  </a:rPr>
                  <a:t>determing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BBD01FDC-377F-443B-8D49-460D4300F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765" y="3462076"/>
                <a:ext cx="5546137" cy="3416320"/>
              </a:xfrm>
              <a:prstGeom prst="rect">
                <a:avLst/>
              </a:prstGeom>
              <a:blipFill>
                <a:blip r:embed="rId8"/>
                <a:stretch>
                  <a:fillRect l="-879" t="-1250" r="-769" b="-19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69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Numerical Results</a:t>
            </a:r>
          </a:p>
          <a:p>
            <a:r>
              <a:rPr lang="ja-JP" altLang="en-US" sz="2800" dirty="0"/>
              <a:t>① </a:t>
            </a:r>
            <a:r>
              <a:rPr lang="en-US" altLang="ja-JP" sz="2800" dirty="0"/>
              <a:t>Check of our method</a:t>
            </a:r>
          </a:p>
          <a:p>
            <a:r>
              <a:rPr lang="ja-JP" altLang="en-US" sz="2800" dirty="0"/>
              <a:t>② </a:t>
            </a:r>
            <a:r>
              <a:rPr lang="en-US" altLang="ja-JP" sz="2800" dirty="0"/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i="1" dirty="0">
                <a:solidFill>
                  <a:srgbClr val="FF0000"/>
                </a:solidFill>
              </a:rPr>
              <a:t>Summary</a:t>
            </a:r>
            <a:endParaRPr lang="ja-JP" alt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6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36C483-39AE-4F9B-9E55-6B3EC6232DD0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Summary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61310F6-7F6A-47CC-8C49-5BDD2D93A085}"/>
              </a:ext>
            </a:extLst>
          </p:cNvPr>
          <p:cNvGrpSpPr/>
          <p:nvPr/>
        </p:nvGrpSpPr>
        <p:grpSpPr>
          <a:xfrm>
            <a:off x="8373643" y="-79926"/>
            <a:ext cx="854434" cy="793781"/>
            <a:chOff x="15677254" y="11161438"/>
            <a:chExt cx="950274" cy="9761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E1B093C-FD4F-4D8A-B050-2E336957F46E}"/>
                </a:ext>
              </a:extLst>
            </p:cNvPr>
            <p:cNvSpPr txBox="1"/>
            <p:nvPr/>
          </p:nvSpPr>
          <p:spPr>
            <a:xfrm>
              <a:off x="15677254" y="111614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24C323C-F119-4C5E-9D05-7A3A25DEA1FB}"/>
                </a:ext>
              </a:extLst>
            </p:cNvPr>
            <p:cNvSpPr txBox="1"/>
            <p:nvPr/>
          </p:nvSpPr>
          <p:spPr>
            <a:xfrm>
              <a:off x="15922962" y="11569838"/>
              <a:ext cx="70456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0846748-3DB6-4669-BD03-DF2341F04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3DB22D-5905-4A07-94F3-D0DAE9195F88}"/>
              </a:ext>
            </a:extLst>
          </p:cNvPr>
          <p:cNvSpPr/>
          <p:nvPr/>
        </p:nvSpPr>
        <p:spPr>
          <a:xfrm>
            <a:off x="-1" y="901066"/>
            <a:ext cx="91440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[Done]</a:t>
            </a:r>
          </a:p>
          <a:p>
            <a:r>
              <a:rPr lang="ja-JP" altLang="en-US" sz="2000" dirty="0"/>
              <a:t>✔ </a:t>
            </a:r>
            <a:r>
              <a:rPr lang="en-US" altLang="ja-JP" sz="2000" dirty="0"/>
              <a:t>We have tried to develop new 3D </a:t>
            </a:r>
            <a:r>
              <a:rPr lang="en-US" altLang="ja-JP" sz="2000" dirty="0" err="1"/>
              <a:t>glasma</a:t>
            </a:r>
            <a:r>
              <a:rPr lang="en-US" altLang="ja-JP" sz="2000" dirty="0"/>
              <a:t> simulation using Milne coordinates</a:t>
            </a:r>
          </a:p>
          <a:p>
            <a:endParaRPr lang="en-US" altLang="ja-JP" sz="2000" dirty="0"/>
          </a:p>
          <a:p>
            <a:r>
              <a:rPr lang="ja-JP" altLang="en-US" sz="2000" dirty="0"/>
              <a:t>✔ </a:t>
            </a:r>
            <a:r>
              <a:rPr lang="en-US" altLang="ja-JP" sz="2000" dirty="0"/>
              <a:t>We have successfully reproduced result in the previous paper using about 4.5 </a:t>
            </a:r>
          </a:p>
          <a:p>
            <a:r>
              <a:rPr lang="en-US" altLang="ja-JP" sz="2000" dirty="0"/>
              <a:t>       small lattice size.</a:t>
            </a:r>
          </a:p>
          <a:p>
            <a:endParaRPr lang="en-US" altLang="ja-JP" sz="2000" dirty="0"/>
          </a:p>
          <a:p>
            <a:r>
              <a:rPr lang="ja-JP" altLang="en-US" sz="2000" dirty="0"/>
              <a:t>✔ </a:t>
            </a:r>
            <a:r>
              <a:rPr lang="en-US" altLang="ja-JP" sz="2000" dirty="0"/>
              <a:t>We have formulated the 3D </a:t>
            </a:r>
            <a:r>
              <a:rPr lang="en-US" altLang="ja-JP" sz="2000" dirty="0" err="1"/>
              <a:t>glasma</a:t>
            </a:r>
            <a:r>
              <a:rPr lang="en-US" altLang="ja-JP" sz="2000" dirty="0"/>
              <a:t> with event-by-event fluctuation of nucleon    </a:t>
            </a:r>
          </a:p>
          <a:p>
            <a:r>
              <a:rPr lang="en-US" altLang="ja-JP" sz="2000" dirty="0"/>
              <a:t>       position, and have simulated the evolution of the </a:t>
            </a:r>
            <a:r>
              <a:rPr lang="en-US" altLang="ja-JP" sz="2000" dirty="0" err="1"/>
              <a:t>glasma</a:t>
            </a:r>
            <a:r>
              <a:rPr lang="en-US" altLang="ja-JP" sz="2000" dirty="0"/>
              <a:t> with setup mimicking </a:t>
            </a:r>
          </a:p>
          <a:p>
            <a:r>
              <a:rPr lang="en-US" altLang="ja-JP" sz="2000" dirty="0"/>
              <a:t>       central and non-central collision of Au-Au at RHIC.</a:t>
            </a:r>
          </a:p>
          <a:p>
            <a:endParaRPr lang="en-US" altLang="ja-JP" sz="2000" dirty="0"/>
          </a:p>
          <a:p>
            <a:r>
              <a:rPr lang="ja-JP" altLang="en-US" sz="2000" dirty="0"/>
              <a:t>✔ </a:t>
            </a:r>
            <a:r>
              <a:rPr lang="en-US" altLang="ja-JP" sz="2000" dirty="0"/>
              <a:t>Obtained angular momentum is consistent with 0 within the error.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[Future work]</a:t>
            </a:r>
          </a:p>
          <a:p>
            <a:r>
              <a:rPr lang="ja-JP" altLang="en-US" sz="2000" dirty="0"/>
              <a:t>✔ </a:t>
            </a:r>
            <a:r>
              <a:rPr lang="en-US" altLang="ja-JP" sz="2000" dirty="0"/>
              <a:t>Make this model more realistic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✔ </a:t>
            </a:r>
            <a:r>
              <a:rPr lang="en-US" altLang="ja-JP" sz="2000" dirty="0"/>
              <a:t>Combine with hydrodynamic simulation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24A717-21BF-4E95-9231-145DC629998D}"/>
              </a:ext>
            </a:extLst>
          </p:cNvPr>
          <p:cNvSpPr/>
          <p:nvPr/>
        </p:nvSpPr>
        <p:spPr>
          <a:xfrm>
            <a:off x="103018" y="5523341"/>
            <a:ext cx="899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Combine with IP-Sat model to get more realistic color charge density at initial time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2F9858-F03F-4AC8-9C3A-2DEFCFFD8170}"/>
              </a:ext>
            </a:extLst>
          </p:cNvPr>
          <p:cNvSpPr/>
          <p:nvPr/>
        </p:nvSpPr>
        <p:spPr>
          <a:xfrm>
            <a:off x="5184819" y="2057521"/>
            <a:ext cx="318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400" dirty="0"/>
              <a:t>S. Schlichting and P. Singh‘s paper (2021)</a:t>
            </a:r>
            <a:r>
              <a:rPr lang="de-DE" altLang="ja-JP" dirty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10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41" y="-79926"/>
            <a:ext cx="698943" cy="793781"/>
            <a:chOff x="15677254" y="11161438"/>
            <a:chExt cx="777342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 8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1E644-1B3A-4590-B311-3B8E764B1536}"/>
              </a:ext>
            </a:extLst>
          </p:cNvPr>
          <p:cNvSpPr/>
          <p:nvPr/>
        </p:nvSpPr>
        <p:spPr>
          <a:xfrm>
            <a:off x="505097" y="1443841"/>
            <a:ext cx="849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i="1" dirty="0">
                <a:solidFill>
                  <a:srgbClr val="FF0000"/>
                </a:solidFill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Numerical Results</a:t>
            </a:r>
          </a:p>
          <a:p>
            <a:r>
              <a:rPr lang="ja-JP" altLang="en-US" sz="2800" dirty="0"/>
              <a:t>① </a:t>
            </a:r>
            <a:r>
              <a:rPr lang="en-US" altLang="ja-JP" sz="2800" dirty="0"/>
              <a:t>Check of our method</a:t>
            </a:r>
          </a:p>
          <a:p>
            <a:r>
              <a:rPr lang="ja-JP" altLang="en-US" sz="2800" dirty="0"/>
              <a:t>② </a:t>
            </a:r>
            <a:r>
              <a:rPr lang="en-US" altLang="ja-JP" sz="2800" dirty="0"/>
              <a:t>Application to the central and non-central collisions</a:t>
            </a:r>
          </a:p>
          <a:p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Summary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329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Initial stage in HIC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楕円 23">
            <a:extLst>
              <a:ext uri="{FF2B5EF4-FFF2-40B4-BE49-F238E27FC236}">
                <a16:creationId xmlns:a16="http://schemas.microsoft.com/office/drawing/2014/main" id="{F5B213C8-0A97-4D91-BDF8-5949DC3B389A}"/>
              </a:ext>
            </a:extLst>
          </p:cNvPr>
          <p:cNvSpPr/>
          <p:nvPr/>
        </p:nvSpPr>
        <p:spPr>
          <a:xfrm>
            <a:off x="2995469" y="2138321"/>
            <a:ext cx="1508432" cy="649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B72146F-3593-46B4-B1D6-4A4313B0F7D1}"/>
                  </a:ext>
                </a:extLst>
              </p:cNvPr>
              <p:cNvSpPr txBox="1"/>
              <p:nvPr/>
            </p:nvSpPr>
            <p:spPr>
              <a:xfrm>
                <a:off x="4803849" y="3067493"/>
                <a:ext cx="4268735" cy="3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i="1" dirty="0"/>
                  <a:t>Relativistic viscous fluid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h𝑦𝑑𝑟𝑜</m:t>
                        </m:r>
                      </m:sub>
                    </m:sSub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i="1" dirty="0" err="1"/>
                  <a:t>fm</a:t>
                </a:r>
                <a:r>
                  <a:rPr lang="en-US" altLang="ja-JP" i="1" dirty="0"/>
                  <a:t>/c)</a:t>
                </a: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B72146F-3593-46B4-B1D6-4A4313B0F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49" y="3067493"/>
                <a:ext cx="4268735" cy="394852"/>
              </a:xfrm>
              <a:prstGeom prst="rect">
                <a:avLst/>
              </a:prstGeom>
              <a:blipFill>
                <a:blip r:embed="rId2"/>
                <a:stretch>
                  <a:fillRect l="-1143" t="-6154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BD099CF-6D92-412B-A0D4-ABB1259F8B55}"/>
                  </a:ext>
                </a:extLst>
              </p:cNvPr>
              <p:cNvSpPr txBox="1"/>
              <p:nvPr/>
            </p:nvSpPr>
            <p:spPr>
              <a:xfrm>
                <a:off x="249736" y="3070936"/>
                <a:ext cx="38075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i="1" dirty="0"/>
                  <a:t>Color glass condensate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i="1" dirty="0" err="1"/>
                  <a:t>fm</a:t>
                </a:r>
                <a:r>
                  <a:rPr lang="en-US" altLang="ja-JP" i="1" dirty="0"/>
                  <a:t>/c)</a:t>
                </a:r>
              </a:p>
              <a:p>
                <a:r>
                  <a:rPr lang="en-US" altLang="ja-JP" i="1" dirty="0"/>
                  <a:t>Soft </a:t>
                </a:r>
                <a:r>
                  <a:rPr lang="en-US" altLang="ja-JP" i="1" dirty="0" err="1"/>
                  <a:t>parton</a:t>
                </a:r>
                <a:endParaRPr lang="en-US" altLang="ja-JP" i="1" dirty="0"/>
              </a:p>
              <a:p>
                <a:r>
                  <a:rPr lang="en-US" altLang="ja-JP" i="1" dirty="0"/>
                  <a:t>~ Classical Yang-Mills (CYM) field</a:t>
                </a:r>
              </a:p>
              <a:p>
                <a:r>
                  <a:rPr lang="en-US" altLang="ja-JP" i="1" dirty="0"/>
                  <a:t>Hard </a:t>
                </a:r>
                <a:r>
                  <a:rPr lang="en-US" altLang="ja-JP" i="1" dirty="0" err="1"/>
                  <a:t>parton</a:t>
                </a:r>
                <a:endParaRPr lang="en-US" altLang="ja-JP" i="1" dirty="0"/>
              </a:p>
              <a:p>
                <a:r>
                  <a:rPr lang="en-US" altLang="ja-JP" i="1" dirty="0"/>
                  <a:t>~ classical color charge</a:t>
                </a:r>
              </a:p>
              <a:p>
                <a:endParaRPr lang="en-US" altLang="ja-JP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BD099CF-6D92-412B-A0D4-ABB1259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6" y="3070936"/>
                <a:ext cx="3807500" cy="1754326"/>
              </a:xfrm>
              <a:prstGeom prst="rect">
                <a:avLst/>
              </a:prstGeom>
              <a:blipFill>
                <a:blip r:embed="rId3"/>
                <a:stretch>
                  <a:fillRect l="-1440" t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図 26">
            <a:extLst>
              <a:ext uri="{FF2B5EF4-FFF2-40B4-BE49-F238E27FC236}">
                <a16:creationId xmlns:a16="http://schemas.microsoft.com/office/drawing/2014/main" id="{52B296C7-DB73-4166-B988-D148526E9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8" y="1514604"/>
            <a:ext cx="1508432" cy="175031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9129F4B-05AB-4460-B8FC-95C4F3952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83" y="1514604"/>
            <a:ext cx="2295468" cy="1696492"/>
          </a:xfrm>
          <a:prstGeom prst="rect">
            <a:avLst/>
          </a:prstGeom>
        </p:spPr>
      </p:pic>
      <p:sp>
        <p:nvSpPr>
          <p:cNvPr id="29" name="右矢印 20">
            <a:extLst>
              <a:ext uri="{FF2B5EF4-FFF2-40B4-BE49-F238E27FC236}">
                <a16:creationId xmlns:a16="http://schemas.microsoft.com/office/drawing/2014/main" id="{8441F70D-06C1-4E58-B9F8-50D1759A94B3}"/>
              </a:ext>
            </a:extLst>
          </p:cNvPr>
          <p:cNvSpPr/>
          <p:nvPr/>
        </p:nvSpPr>
        <p:spPr>
          <a:xfrm>
            <a:off x="3154677" y="2141136"/>
            <a:ext cx="2295468" cy="646331"/>
          </a:xfrm>
          <a:prstGeom prst="rightArrow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460" dirty="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EB2D0E2-6AD3-4F80-9FAB-8072C22CAC24}"/>
              </a:ext>
            </a:extLst>
          </p:cNvPr>
          <p:cNvCxnSpPr>
            <a:cxnSpLocks/>
          </p:cNvCxnSpPr>
          <p:nvPr/>
        </p:nvCxnSpPr>
        <p:spPr>
          <a:xfrm>
            <a:off x="3847004" y="2601393"/>
            <a:ext cx="482421" cy="21072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C8DD5A8-4FE9-49A4-8D2B-A487F7F8557D}"/>
              </a:ext>
            </a:extLst>
          </p:cNvPr>
          <p:cNvSpPr txBox="1"/>
          <p:nvPr/>
        </p:nvSpPr>
        <p:spPr>
          <a:xfrm>
            <a:off x="2891565" y="4828968"/>
            <a:ext cx="5753007" cy="92333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accent2"/>
                </a:solidFill>
              </a:rPr>
              <a:t>Glasma</a:t>
            </a:r>
            <a:endParaRPr lang="en-US" altLang="ja-JP" dirty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✔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/>
              <a:t>Highly occupied gluonic matter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✔ </a:t>
            </a:r>
            <a:r>
              <a:rPr lang="en-US" altLang="ja-JP" dirty="0"/>
              <a:t>CYM dynamics plays important role in its evolution</a:t>
            </a:r>
          </a:p>
        </p:txBody>
      </p:sp>
    </p:spTree>
    <p:extLst>
      <p:ext uri="{BB962C8B-B14F-4D97-AF65-F5344CB8AC3E}">
        <p14:creationId xmlns:p14="http://schemas.microsoft.com/office/powerpoint/2010/main" val="21344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</a:rPr>
              <a:t>Glasma</a:t>
            </a:r>
            <a:r>
              <a:rPr lang="en-US" altLang="ja-JP" sz="3600" dirty="0">
                <a:solidFill>
                  <a:schemeClr val="bg1"/>
                </a:solidFill>
              </a:rPr>
              <a:t> simulation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図 13" descr="画面の領域">
            <a:extLst>
              <a:ext uri="{FF2B5EF4-FFF2-40B4-BE49-F238E27FC236}">
                <a16:creationId xmlns:a16="http://schemas.microsoft.com/office/drawing/2014/main" id="{3DD2A6D6-C43E-4E7F-84A1-B79E3868A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8" y="3141111"/>
            <a:ext cx="3282636" cy="2192311"/>
          </a:xfrm>
          <a:prstGeom prst="rect">
            <a:avLst/>
          </a:prstGeom>
        </p:spPr>
      </p:pic>
      <p:sp>
        <p:nvSpPr>
          <p:cNvPr id="15" name="右矢印 13">
            <a:extLst>
              <a:ext uri="{FF2B5EF4-FFF2-40B4-BE49-F238E27FC236}">
                <a16:creationId xmlns:a16="http://schemas.microsoft.com/office/drawing/2014/main" id="{B7494762-B1F2-443E-A19C-A35299F003B5}"/>
              </a:ext>
            </a:extLst>
          </p:cNvPr>
          <p:cNvSpPr/>
          <p:nvPr/>
        </p:nvSpPr>
        <p:spPr>
          <a:xfrm>
            <a:off x="3814188" y="4781440"/>
            <a:ext cx="470715" cy="17936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46">
            <a:extLst>
              <a:ext uri="{FF2B5EF4-FFF2-40B4-BE49-F238E27FC236}">
                <a16:creationId xmlns:a16="http://schemas.microsoft.com/office/drawing/2014/main" id="{474B3DF1-F2DA-44A4-825F-C035D3D646A5}"/>
              </a:ext>
            </a:extLst>
          </p:cNvPr>
          <p:cNvSpPr/>
          <p:nvPr/>
        </p:nvSpPr>
        <p:spPr>
          <a:xfrm rot="10800000">
            <a:off x="3343472" y="4071405"/>
            <a:ext cx="470715" cy="1793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977B602-CFE9-4593-802F-873DEEB84D09}"/>
              </a:ext>
            </a:extLst>
          </p:cNvPr>
          <p:cNvSpPr txBox="1"/>
          <p:nvPr/>
        </p:nvSpPr>
        <p:spPr>
          <a:xfrm>
            <a:off x="4302606" y="3827008"/>
            <a:ext cx="2989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B. </a:t>
            </a:r>
            <a:r>
              <a:rPr lang="en-US" altLang="ja-JP" sz="1200" dirty="0" err="1"/>
              <a:t>Schenke</a:t>
            </a:r>
            <a:r>
              <a:rPr lang="en-US" altLang="ja-JP" sz="1200" dirty="0"/>
              <a:t>, C. Shen and P. </a:t>
            </a:r>
            <a:r>
              <a:rPr lang="en-US" altLang="ja-JP" sz="1200" dirty="0" err="1"/>
              <a:t>Tribedy</a:t>
            </a:r>
            <a:r>
              <a:rPr lang="en-US" altLang="ja-JP" sz="1200" dirty="0"/>
              <a:t> (2018)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D40EB1-7CA0-4B4C-B9E4-98A054A93D7C}"/>
              </a:ext>
            </a:extLst>
          </p:cNvPr>
          <p:cNvSpPr/>
          <p:nvPr/>
        </p:nvSpPr>
        <p:spPr>
          <a:xfrm>
            <a:off x="0" y="85378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Glasma</a:t>
            </a:r>
            <a:r>
              <a:rPr lang="en-US" altLang="ja-JP" dirty="0"/>
              <a:t> simulation using CYM field plays important role in bridge between moment of collision and subsequent hydrodynamic evolution</a:t>
            </a:r>
          </a:p>
          <a:p>
            <a:endParaRPr lang="en-US" altLang="ja-JP" dirty="0"/>
          </a:p>
          <a:p>
            <a:r>
              <a:rPr lang="en-US" altLang="ja-JP" dirty="0"/>
              <a:t>&lt;Many applications&gt;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Study of features of </a:t>
            </a:r>
            <a:r>
              <a:rPr lang="en-US" altLang="ja-JP" dirty="0" err="1"/>
              <a:t>glasma</a:t>
            </a:r>
            <a:r>
              <a:rPr lang="en-US" altLang="ja-JP" dirty="0"/>
              <a:t>; thermalization, pressure </a:t>
            </a:r>
            <a:r>
              <a:rPr lang="en-US" altLang="ja-JP" dirty="0" err="1"/>
              <a:t>isotropization</a:t>
            </a:r>
            <a:r>
              <a:rPr lang="en-US" altLang="ja-JP" dirty="0"/>
              <a:t>, instabilities, chaos, vorticity, etc.</a:t>
            </a:r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Providing initial condition of subsequent hydrodynamics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ABEA98-BF9C-4D36-BD34-60EEC2CE5843}"/>
              </a:ext>
            </a:extLst>
          </p:cNvPr>
          <p:cNvSpPr/>
          <p:nvPr/>
        </p:nvSpPr>
        <p:spPr>
          <a:xfrm>
            <a:off x="3213846" y="3734675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IP-</a:t>
            </a:r>
            <a:r>
              <a:rPr kumimoji="1" lang="en-US" altLang="ja-JP" dirty="0" err="1">
                <a:solidFill>
                  <a:schemeClr val="accent2">
                    <a:lumMod val="75000"/>
                  </a:schemeClr>
                </a:solidFill>
              </a:rPr>
              <a:t>glasma</a:t>
            </a: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7E4167C-77E5-4FEE-8876-1F4F0D6F05AB}"/>
              </a:ext>
            </a:extLst>
          </p:cNvPr>
          <p:cNvSpPr/>
          <p:nvPr/>
        </p:nvSpPr>
        <p:spPr>
          <a:xfrm>
            <a:off x="4284903" y="467441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75000"/>
                  </a:schemeClr>
                </a:solidFill>
              </a:rPr>
              <a:t>Hydrodynamics</a:t>
            </a: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EDC60A2-8D77-47B2-8738-9B5498AE13E4}"/>
              </a:ext>
            </a:extLst>
          </p:cNvPr>
          <p:cNvSpPr/>
          <p:nvPr/>
        </p:nvSpPr>
        <p:spPr>
          <a:xfrm>
            <a:off x="-16551" y="5945255"/>
            <a:ext cx="709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</a:rPr>
              <a:t>Boost invariance assumption for study of midrapidity region is widely used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EA9A1C3-65BD-44AD-8A7B-44F266B1D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06" y="5273123"/>
            <a:ext cx="1888292" cy="15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0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3D </a:t>
            </a:r>
            <a:r>
              <a:rPr lang="en-US" altLang="ja-JP" sz="3600" dirty="0" err="1">
                <a:solidFill>
                  <a:schemeClr val="bg1"/>
                </a:solidFill>
              </a:rPr>
              <a:t>glasma</a:t>
            </a:r>
            <a:r>
              <a:rPr lang="en-US" altLang="ja-JP" sz="3600" dirty="0">
                <a:solidFill>
                  <a:schemeClr val="bg1"/>
                </a:solidFill>
              </a:rPr>
              <a:t> simulation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3A9B33-1CAA-438A-AE78-1D1403976DCF}"/>
              </a:ext>
            </a:extLst>
          </p:cNvPr>
          <p:cNvSpPr/>
          <p:nvPr/>
        </p:nvSpPr>
        <p:spPr>
          <a:xfrm>
            <a:off x="61407" y="1127069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3D </a:t>
            </a:r>
            <a:r>
              <a:rPr lang="en-US" altLang="ja-JP" dirty="0" err="1"/>
              <a:t>glasma</a:t>
            </a:r>
            <a:r>
              <a:rPr lang="en-US" altLang="ja-JP" dirty="0"/>
              <a:t> simulation has been paid much attention recently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Fluctuation from CGC effective theory</a:t>
            </a:r>
          </a:p>
          <a:p>
            <a:r>
              <a:rPr lang="en-US" altLang="ja-JP" sz="1400" dirty="0"/>
              <a:t>B. </a:t>
            </a:r>
            <a:r>
              <a:rPr lang="en-US" altLang="ja-JP" sz="1400" dirty="0" err="1"/>
              <a:t>Schenke</a:t>
            </a:r>
            <a:r>
              <a:rPr lang="en-US" altLang="ja-JP" sz="1400" dirty="0"/>
              <a:t> and S. Schlichting, Phys. Rev. C 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044907 (2016). S. McDonald, S. Jeon, C. Gale,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982</a:t>
            </a:r>
            <a:r>
              <a:rPr lang="en-US" altLang="ja-JP" sz="1400" dirty="0"/>
              <a:t>, (2019).;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1005</a:t>
            </a:r>
            <a:r>
              <a:rPr lang="en-US" altLang="ja-JP" sz="1400" dirty="0"/>
              <a:t>, 121771 (2021).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Longitudinal shape of nucleus and recoil effect</a:t>
            </a:r>
            <a:endParaRPr lang="en-US" altLang="ja-JP" sz="1600" dirty="0"/>
          </a:p>
          <a:p>
            <a:r>
              <a:rPr lang="en-US" altLang="ja-JP" sz="1400" dirty="0"/>
              <a:t>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David I. Müller, Phys. Lett. B </a:t>
            </a:r>
            <a:r>
              <a:rPr lang="en-US" altLang="ja-JP" sz="1400" b="1" dirty="0"/>
              <a:t>771</a:t>
            </a:r>
            <a:r>
              <a:rPr lang="en-US" altLang="ja-JP" sz="1400" dirty="0"/>
              <a:t>, (2017).; Eur. Phys. J. A </a:t>
            </a:r>
            <a:r>
              <a:rPr lang="en-US" altLang="ja-JP" sz="1400" b="1" dirty="0"/>
              <a:t>56</a:t>
            </a:r>
            <a:r>
              <a:rPr lang="en-US" altLang="ja-JP" sz="1400" dirty="0"/>
              <a:t>, 9, 243 (2020). D. Gelfand,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D. Müller, Phys. Rev. D 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014020 (2016). D. </a:t>
            </a:r>
            <a:r>
              <a:rPr lang="en-US" altLang="ja-JP" sz="1400" dirty="0" err="1"/>
              <a:t>Avramescu</a:t>
            </a:r>
            <a:r>
              <a:rPr lang="en-US" altLang="ja-JP" sz="1400" dirty="0"/>
              <a:t>, V. </a:t>
            </a:r>
            <a:r>
              <a:rPr lang="en-US" altLang="ja-JP" sz="1400" dirty="0" err="1"/>
              <a:t>Băran</a:t>
            </a:r>
            <a:r>
              <a:rPr lang="en-US" altLang="ja-JP" sz="1400" dirty="0"/>
              <a:t>, V. Greco,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and, </a:t>
            </a:r>
            <a:r>
              <a:rPr lang="en-US" altLang="ja-JP" sz="1400" dirty="0" err="1"/>
              <a:t>David.I</a:t>
            </a:r>
            <a:r>
              <a:rPr lang="en-US" altLang="ja-JP" sz="1400" dirty="0"/>
              <a:t>. Müller, and Marco Ruggieri, Phys. Rev. D </a:t>
            </a:r>
            <a:r>
              <a:rPr lang="en-US" altLang="ja-JP" sz="1400" b="1" dirty="0"/>
              <a:t>107</a:t>
            </a:r>
            <a:r>
              <a:rPr lang="en-US" altLang="ja-JP" sz="1400" dirty="0"/>
              <a:t>, 114021 (2023). S. Schlichting and P. Singh, Phys. Rev. D </a:t>
            </a:r>
            <a:r>
              <a:rPr lang="en-US" altLang="ja-JP" sz="1400" b="1" dirty="0"/>
              <a:t>103</a:t>
            </a:r>
            <a:r>
              <a:rPr lang="en-US" altLang="ja-JP" sz="1400" dirty="0"/>
              <a:t>, 1, 014003 (2021).</a:t>
            </a:r>
          </a:p>
        </p:txBody>
      </p:sp>
    </p:spTree>
    <p:extLst>
      <p:ext uri="{BB962C8B-B14F-4D97-AF65-F5344CB8AC3E}">
        <p14:creationId xmlns:p14="http://schemas.microsoft.com/office/powerpoint/2010/main" val="9206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3D </a:t>
            </a:r>
            <a:r>
              <a:rPr lang="en-US" altLang="ja-JP" sz="3600" dirty="0" err="1">
                <a:solidFill>
                  <a:schemeClr val="bg1"/>
                </a:solidFill>
              </a:rPr>
              <a:t>glasma</a:t>
            </a:r>
            <a:r>
              <a:rPr lang="en-US" altLang="ja-JP" sz="3600" dirty="0">
                <a:solidFill>
                  <a:schemeClr val="bg1"/>
                </a:solidFill>
              </a:rPr>
              <a:t> simulation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3A9B33-1CAA-438A-AE78-1D1403976DCF}"/>
              </a:ext>
            </a:extLst>
          </p:cNvPr>
          <p:cNvSpPr/>
          <p:nvPr/>
        </p:nvSpPr>
        <p:spPr>
          <a:xfrm>
            <a:off x="61407" y="1127069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3D </a:t>
            </a:r>
            <a:r>
              <a:rPr lang="en-US" altLang="ja-JP" dirty="0" err="1"/>
              <a:t>glasma</a:t>
            </a:r>
            <a:r>
              <a:rPr lang="en-US" altLang="ja-JP" dirty="0"/>
              <a:t> simulation has been paid much attention recently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Fluctuation from CGC effective theory</a:t>
            </a:r>
          </a:p>
          <a:p>
            <a:r>
              <a:rPr lang="en-US" altLang="ja-JP" sz="1400" dirty="0"/>
              <a:t>B. </a:t>
            </a:r>
            <a:r>
              <a:rPr lang="en-US" altLang="ja-JP" sz="1400" dirty="0" err="1"/>
              <a:t>Schenke</a:t>
            </a:r>
            <a:r>
              <a:rPr lang="en-US" altLang="ja-JP" sz="1400" dirty="0"/>
              <a:t> and S. Schlichting, Phys. Rev. C 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044907 (2016). S. McDonald, S. Jeon, C. Gale,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982</a:t>
            </a:r>
            <a:r>
              <a:rPr lang="en-US" altLang="ja-JP" sz="1400" dirty="0"/>
              <a:t>, (2019).;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1005</a:t>
            </a:r>
            <a:r>
              <a:rPr lang="en-US" altLang="ja-JP" sz="1400" dirty="0"/>
              <a:t>, 121771 (2021).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Longitudinal shape of nucleus and recoil effect </a:t>
            </a:r>
            <a:endParaRPr lang="en-US" altLang="ja-JP" sz="1600" dirty="0"/>
          </a:p>
          <a:p>
            <a:r>
              <a:rPr lang="en-US" altLang="ja-JP" sz="1400" dirty="0"/>
              <a:t>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David I. Müller, Phys. Lett. B </a:t>
            </a:r>
            <a:r>
              <a:rPr lang="en-US" altLang="ja-JP" sz="1400" b="1" dirty="0"/>
              <a:t>771</a:t>
            </a:r>
            <a:r>
              <a:rPr lang="en-US" altLang="ja-JP" sz="1400" dirty="0"/>
              <a:t>, (2017).; Eur. Phys. J. A </a:t>
            </a:r>
            <a:r>
              <a:rPr lang="en-US" altLang="ja-JP" sz="1400" b="1" dirty="0"/>
              <a:t>56</a:t>
            </a:r>
            <a:r>
              <a:rPr lang="en-US" altLang="ja-JP" sz="1400" dirty="0"/>
              <a:t>, 9, 243 (2020). D. Gelfand,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D. Müller, Phys. Rev. D 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014020 (2016). D. </a:t>
            </a:r>
            <a:r>
              <a:rPr lang="en-US" altLang="ja-JP" sz="1400" dirty="0" err="1"/>
              <a:t>Avramescu</a:t>
            </a:r>
            <a:r>
              <a:rPr lang="en-US" altLang="ja-JP" sz="1400" dirty="0"/>
              <a:t>, V. </a:t>
            </a:r>
            <a:r>
              <a:rPr lang="en-US" altLang="ja-JP" sz="1400" dirty="0" err="1"/>
              <a:t>Băran</a:t>
            </a:r>
            <a:r>
              <a:rPr lang="en-US" altLang="ja-JP" sz="1400" dirty="0"/>
              <a:t>, V. Greco,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and, </a:t>
            </a:r>
            <a:r>
              <a:rPr lang="en-US" altLang="ja-JP" sz="1400" dirty="0" err="1"/>
              <a:t>David.I</a:t>
            </a:r>
            <a:r>
              <a:rPr lang="en-US" altLang="ja-JP" sz="1400" dirty="0"/>
              <a:t>. Müller, and Marco Ruggieri, Phys. Rev. D </a:t>
            </a:r>
            <a:r>
              <a:rPr lang="en-US" altLang="ja-JP" sz="1400" b="1" dirty="0"/>
              <a:t>107</a:t>
            </a:r>
            <a:r>
              <a:rPr lang="en-US" altLang="ja-JP" sz="1400" dirty="0"/>
              <a:t>, 114021 (2023). S. Schlichting and P. Singh, Phys. Rev. D </a:t>
            </a:r>
            <a:r>
              <a:rPr lang="en-US" altLang="ja-JP" sz="1400" b="1" dirty="0"/>
              <a:t>103</a:t>
            </a:r>
            <a:r>
              <a:rPr lang="en-US" altLang="ja-JP" sz="1400" dirty="0"/>
              <a:t>, 1, 014003 (2021).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6146092-34F3-4D37-BEAA-18EE4530F7BC}"/>
              </a:ext>
            </a:extLst>
          </p:cNvPr>
          <p:cNvSpPr/>
          <p:nvPr/>
        </p:nvSpPr>
        <p:spPr>
          <a:xfrm>
            <a:off x="0" y="3143793"/>
            <a:ext cx="9143999" cy="12888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5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3D </a:t>
            </a:r>
            <a:r>
              <a:rPr lang="en-US" altLang="ja-JP" sz="3600" dirty="0" err="1">
                <a:solidFill>
                  <a:schemeClr val="bg1"/>
                </a:solidFill>
              </a:rPr>
              <a:t>glasma</a:t>
            </a:r>
            <a:r>
              <a:rPr lang="en-US" altLang="ja-JP" sz="3600" dirty="0">
                <a:solidFill>
                  <a:schemeClr val="bg1"/>
                </a:solidFill>
              </a:rPr>
              <a:t> simulation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3A9B33-1CAA-438A-AE78-1D1403976DCF}"/>
              </a:ext>
            </a:extLst>
          </p:cNvPr>
          <p:cNvSpPr/>
          <p:nvPr/>
        </p:nvSpPr>
        <p:spPr>
          <a:xfrm>
            <a:off x="61407" y="1127069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3D </a:t>
            </a:r>
            <a:r>
              <a:rPr lang="en-US" altLang="ja-JP" dirty="0" err="1"/>
              <a:t>glasma</a:t>
            </a:r>
            <a:r>
              <a:rPr lang="en-US" altLang="ja-JP" dirty="0"/>
              <a:t> simulation has been paid much attention recently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Fluctuation from CGC effective theory</a:t>
            </a:r>
          </a:p>
          <a:p>
            <a:r>
              <a:rPr lang="en-US" altLang="ja-JP" sz="1400" dirty="0"/>
              <a:t>B. </a:t>
            </a:r>
            <a:r>
              <a:rPr lang="en-US" altLang="ja-JP" sz="1400" dirty="0" err="1"/>
              <a:t>Schenke</a:t>
            </a:r>
            <a:r>
              <a:rPr lang="en-US" altLang="ja-JP" sz="1400" dirty="0"/>
              <a:t> and S. Schlichting, Phys. Rev. C 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044907 (2016). S. McDonald, S. Jeon, C. Gale,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982</a:t>
            </a:r>
            <a:r>
              <a:rPr lang="en-US" altLang="ja-JP" sz="1400" dirty="0"/>
              <a:t>, (2019).;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1005</a:t>
            </a:r>
            <a:r>
              <a:rPr lang="en-US" altLang="ja-JP" sz="1400" dirty="0"/>
              <a:t>, 121771 (2021).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Longitudinal shape of nucleus and recoil effect</a:t>
            </a:r>
            <a:endParaRPr lang="en-US" altLang="ja-JP" sz="1600" dirty="0"/>
          </a:p>
          <a:p>
            <a:r>
              <a:rPr lang="en-US" altLang="ja-JP" sz="1400" dirty="0"/>
              <a:t>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David I. Müller, Phys. Lett. B </a:t>
            </a:r>
            <a:r>
              <a:rPr lang="en-US" altLang="ja-JP" sz="1400" b="1" dirty="0"/>
              <a:t>771</a:t>
            </a:r>
            <a:r>
              <a:rPr lang="en-US" altLang="ja-JP" sz="1400" dirty="0"/>
              <a:t>, (2017).; Eur. Phys. J. A </a:t>
            </a:r>
            <a:r>
              <a:rPr lang="en-US" altLang="ja-JP" sz="1400" b="1" dirty="0"/>
              <a:t>56</a:t>
            </a:r>
            <a:r>
              <a:rPr lang="en-US" altLang="ja-JP" sz="1400" dirty="0"/>
              <a:t>, 9, 243 (2020). D. Gelfand,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D. Müller, Phys. Rev. D 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014020 (2016). D. </a:t>
            </a:r>
            <a:r>
              <a:rPr lang="en-US" altLang="ja-JP" sz="1400" dirty="0" err="1"/>
              <a:t>Avramescu</a:t>
            </a:r>
            <a:r>
              <a:rPr lang="en-US" altLang="ja-JP" sz="1400" dirty="0"/>
              <a:t>, V. </a:t>
            </a:r>
            <a:r>
              <a:rPr lang="en-US" altLang="ja-JP" sz="1400" dirty="0" err="1"/>
              <a:t>Băran</a:t>
            </a:r>
            <a:r>
              <a:rPr lang="en-US" altLang="ja-JP" sz="1400" dirty="0"/>
              <a:t>, V. Greco,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and, </a:t>
            </a:r>
            <a:r>
              <a:rPr lang="en-US" altLang="ja-JP" sz="1400" dirty="0" err="1"/>
              <a:t>David.I</a:t>
            </a:r>
            <a:r>
              <a:rPr lang="en-US" altLang="ja-JP" sz="1400" dirty="0"/>
              <a:t>. Müller, and Marco Ruggieri, Phys. Rev. D </a:t>
            </a:r>
            <a:r>
              <a:rPr lang="en-US" altLang="ja-JP" sz="1400" b="1" dirty="0"/>
              <a:t>107</a:t>
            </a:r>
            <a:r>
              <a:rPr lang="en-US" altLang="ja-JP" sz="1400" dirty="0"/>
              <a:t>, 114021 (2023). S. Schlichting and P. Singh, Phys. Rev. D </a:t>
            </a:r>
            <a:r>
              <a:rPr lang="en-US" altLang="ja-JP" sz="1400" b="1" dirty="0"/>
              <a:t>103</a:t>
            </a:r>
            <a:r>
              <a:rPr lang="en-US" altLang="ja-JP" sz="1400" dirty="0"/>
              <a:t>, 1, 014003 (2021).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6146092-34F3-4D37-BEAA-18EE4530F7BC}"/>
              </a:ext>
            </a:extLst>
          </p:cNvPr>
          <p:cNvSpPr/>
          <p:nvPr/>
        </p:nvSpPr>
        <p:spPr>
          <a:xfrm>
            <a:off x="0" y="3143794"/>
            <a:ext cx="9143999" cy="12366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FD0125-27CC-4B11-9442-E6ECC4634BFC}"/>
              </a:ext>
            </a:extLst>
          </p:cNvPr>
          <p:cNvSpPr/>
          <p:nvPr/>
        </p:nvSpPr>
        <p:spPr>
          <a:xfrm rot="358399">
            <a:off x="3027990" y="4528581"/>
            <a:ext cx="286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Numerically much expensive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AB587-A4EB-40BF-9ACF-2B04F9C780D4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 3D </a:t>
            </a:r>
            <a:r>
              <a:rPr lang="en-US" altLang="ja-JP" sz="3600" dirty="0" err="1">
                <a:solidFill>
                  <a:schemeClr val="bg1"/>
                </a:solidFill>
              </a:rPr>
              <a:t>glasma</a:t>
            </a:r>
            <a:r>
              <a:rPr lang="en-US" altLang="ja-JP" sz="3600" dirty="0">
                <a:solidFill>
                  <a:schemeClr val="bg1"/>
                </a:solidFill>
              </a:rPr>
              <a:t> simulation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4C2F05-8462-4A2B-B9D5-17E9CEED760B}"/>
              </a:ext>
            </a:extLst>
          </p:cNvPr>
          <p:cNvGrpSpPr/>
          <p:nvPr/>
        </p:nvGrpSpPr>
        <p:grpSpPr>
          <a:xfrm>
            <a:off x="8373632" y="-79926"/>
            <a:ext cx="785505" cy="793781"/>
            <a:chOff x="15677254" y="11161438"/>
            <a:chExt cx="873614" cy="9761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2FE801-26C9-4A6A-8A76-4D606B8E4CB8}"/>
                </a:ext>
              </a:extLst>
            </p:cNvPr>
            <p:cNvSpPr txBox="1"/>
            <p:nvPr/>
          </p:nvSpPr>
          <p:spPr>
            <a:xfrm>
              <a:off x="15677254" y="11161438"/>
              <a:ext cx="531634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 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E1EB592-0597-4AB8-B379-6833FEBF30BF}"/>
                </a:ext>
              </a:extLst>
            </p:cNvPr>
            <p:cNvSpPr txBox="1"/>
            <p:nvPr/>
          </p:nvSpPr>
          <p:spPr>
            <a:xfrm>
              <a:off x="15922962" y="11569838"/>
              <a:ext cx="627906" cy="56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 15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DF0DD-FB32-43BE-9BD8-1841EDB5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498" y="11356207"/>
              <a:ext cx="546226" cy="615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3A9B33-1CAA-438A-AE78-1D1403976DCF}"/>
              </a:ext>
            </a:extLst>
          </p:cNvPr>
          <p:cNvSpPr/>
          <p:nvPr/>
        </p:nvSpPr>
        <p:spPr>
          <a:xfrm>
            <a:off x="61407" y="1127069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3D </a:t>
            </a:r>
            <a:r>
              <a:rPr lang="en-US" altLang="ja-JP" dirty="0" err="1"/>
              <a:t>glasma</a:t>
            </a:r>
            <a:r>
              <a:rPr lang="en-US" altLang="ja-JP" dirty="0"/>
              <a:t> simulation has been paid much attention recently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Fluctuation from CGC effective theory</a:t>
            </a:r>
          </a:p>
          <a:p>
            <a:r>
              <a:rPr lang="en-US" altLang="ja-JP" sz="1400" dirty="0"/>
              <a:t>B. </a:t>
            </a:r>
            <a:r>
              <a:rPr lang="en-US" altLang="ja-JP" sz="1400" dirty="0" err="1"/>
              <a:t>Schenke</a:t>
            </a:r>
            <a:r>
              <a:rPr lang="en-US" altLang="ja-JP" sz="1400" dirty="0"/>
              <a:t> and S. Schlichting, Phys. Rev. C 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044907 (2016). S. McDonald, S. Jeon, C. Gale,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982</a:t>
            </a:r>
            <a:r>
              <a:rPr lang="en-US" altLang="ja-JP" sz="1400" dirty="0"/>
              <a:t>, (2019).;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Phys. A </a:t>
            </a:r>
            <a:r>
              <a:rPr lang="en-US" altLang="ja-JP" sz="1400" b="1" dirty="0"/>
              <a:t>1005</a:t>
            </a:r>
            <a:r>
              <a:rPr lang="en-US" altLang="ja-JP" sz="1400" dirty="0"/>
              <a:t>, 121771 (2021).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Longitudinal shape of nucleus and </a:t>
            </a:r>
            <a:r>
              <a:rPr lang="en-US" altLang="ja-JP"/>
              <a:t>recoil effect</a:t>
            </a:r>
            <a:endParaRPr lang="en-US" altLang="ja-JP" sz="1600" dirty="0"/>
          </a:p>
          <a:p>
            <a:r>
              <a:rPr lang="en-US" altLang="ja-JP" sz="1400" dirty="0"/>
              <a:t>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David I. Müller, Phys. Lett. B </a:t>
            </a:r>
            <a:r>
              <a:rPr lang="en-US" altLang="ja-JP" sz="1400" b="1" dirty="0"/>
              <a:t>771</a:t>
            </a:r>
            <a:r>
              <a:rPr lang="en-US" altLang="ja-JP" sz="1400" dirty="0"/>
              <a:t>, (2017).; Eur. Phys. J. A </a:t>
            </a:r>
            <a:r>
              <a:rPr lang="en-US" altLang="ja-JP" sz="1400" b="1" dirty="0"/>
              <a:t>56</a:t>
            </a:r>
            <a:r>
              <a:rPr lang="en-US" altLang="ja-JP" sz="1400" dirty="0"/>
              <a:t>, 9, 243 (2020). D. Gelfand,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 D. Müller, Phys. Rev. D </a:t>
            </a:r>
            <a:r>
              <a:rPr lang="en-US" altLang="ja-JP" sz="1400" b="1" dirty="0"/>
              <a:t>94</a:t>
            </a:r>
            <a:r>
              <a:rPr lang="en-US" altLang="ja-JP" sz="1400" dirty="0"/>
              <a:t>, 014020 (2016). D. </a:t>
            </a:r>
            <a:r>
              <a:rPr lang="en-US" altLang="ja-JP" sz="1400" dirty="0" err="1"/>
              <a:t>Avramescu</a:t>
            </a:r>
            <a:r>
              <a:rPr lang="en-US" altLang="ja-JP" sz="1400" dirty="0"/>
              <a:t>, V. </a:t>
            </a:r>
            <a:r>
              <a:rPr lang="en-US" altLang="ja-JP" sz="1400" dirty="0" err="1"/>
              <a:t>Băran</a:t>
            </a:r>
            <a:r>
              <a:rPr lang="en-US" altLang="ja-JP" sz="1400" dirty="0"/>
              <a:t>, V. Greco, A. </a:t>
            </a:r>
            <a:r>
              <a:rPr lang="en-US" altLang="ja-JP" sz="1400" dirty="0" err="1"/>
              <a:t>Ipp</a:t>
            </a:r>
            <a:r>
              <a:rPr lang="en-US" altLang="ja-JP" sz="1400" dirty="0"/>
              <a:t> and, </a:t>
            </a:r>
            <a:r>
              <a:rPr lang="en-US" altLang="ja-JP" sz="1400" dirty="0" err="1"/>
              <a:t>David.I</a:t>
            </a:r>
            <a:r>
              <a:rPr lang="en-US" altLang="ja-JP" sz="1400" dirty="0"/>
              <a:t>. Müller, and Marco Ruggieri, Phys. Rev. D </a:t>
            </a:r>
            <a:r>
              <a:rPr lang="en-US" altLang="ja-JP" sz="1400" b="1" dirty="0"/>
              <a:t>107</a:t>
            </a:r>
            <a:r>
              <a:rPr lang="en-US" altLang="ja-JP" sz="1400" dirty="0"/>
              <a:t>, 114021 (2023). S. Schlichting and P. Singh, Phys. Rev. D </a:t>
            </a:r>
            <a:r>
              <a:rPr lang="en-US" altLang="ja-JP" sz="1400" b="1" dirty="0"/>
              <a:t>103</a:t>
            </a:r>
            <a:r>
              <a:rPr lang="en-US" altLang="ja-JP" sz="1400" dirty="0"/>
              <a:t>, 1, 014003 (2021).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6146092-34F3-4D37-BEAA-18EE4530F7BC}"/>
              </a:ext>
            </a:extLst>
          </p:cNvPr>
          <p:cNvSpPr/>
          <p:nvPr/>
        </p:nvSpPr>
        <p:spPr>
          <a:xfrm>
            <a:off x="0" y="3143794"/>
            <a:ext cx="9143999" cy="12366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FD0125-27CC-4B11-9442-E6ECC4634BFC}"/>
              </a:ext>
            </a:extLst>
          </p:cNvPr>
          <p:cNvSpPr/>
          <p:nvPr/>
        </p:nvSpPr>
        <p:spPr>
          <a:xfrm rot="358399">
            <a:off x="3027990" y="4528581"/>
            <a:ext cx="286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Numerically much expensive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F0E802-5C4C-498F-B504-4F4EF99A66C0}"/>
              </a:ext>
            </a:extLst>
          </p:cNvPr>
          <p:cNvSpPr/>
          <p:nvPr/>
        </p:nvSpPr>
        <p:spPr>
          <a:xfrm>
            <a:off x="1367724" y="5730931"/>
            <a:ext cx="7776276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We propose new formulation for more efficient 3D </a:t>
            </a:r>
            <a:r>
              <a:rPr lang="en-US" altLang="ja-JP" sz="2000" dirty="0" err="1">
                <a:solidFill>
                  <a:srgbClr val="FF0000"/>
                </a:solidFill>
              </a:rPr>
              <a:t>glasma</a:t>
            </a:r>
            <a:r>
              <a:rPr lang="en-US" altLang="ja-JP" sz="2000" dirty="0">
                <a:solidFill>
                  <a:srgbClr val="FF0000"/>
                </a:solidFill>
              </a:rPr>
              <a:t> simulation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DC2738A4-1FD8-4A0E-90D7-E042F5A5F096}"/>
              </a:ext>
            </a:extLst>
          </p:cNvPr>
          <p:cNvSpPr/>
          <p:nvPr/>
        </p:nvSpPr>
        <p:spPr>
          <a:xfrm rot="16200000">
            <a:off x="607008" y="5653269"/>
            <a:ext cx="284813" cy="5246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5122</TotalTime>
  <Words>2559</Words>
  <Application>Microsoft Office PowerPoint</Application>
  <PresentationFormat>画面に合わせる (4:3)</PresentationFormat>
  <Paragraphs>395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Development of 3+1D glasma simulation in Milne coordinates and its application to central and non-central collisions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3+1D glasma simulation in Milne coordinates and its application to the glasma evolution</dc:title>
  <dc:creator>松田英史</dc:creator>
  <cp:lastModifiedBy>松田英史</cp:lastModifiedBy>
  <cp:revision>558</cp:revision>
  <dcterms:created xsi:type="dcterms:W3CDTF">2023-04-21T13:43:59Z</dcterms:created>
  <dcterms:modified xsi:type="dcterms:W3CDTF">2023-07-18T14:02:56Z</dcterms:modified>
</cp:coreProperties>
</file>