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76" r:id="rId10"/>
    <p:sldId id="268" r:id="rId11"/>
    <p:sldId id="269" r:id="rId12"/>
    <p:sldId id="272" r:id="rId13"/>
    <p:sldId id="270" r:id="rId14"/>
    <p:sldId id="274" r:id="rId15"/>
    <p:sldId id="273" r:id="rId16"/>
    <p:sldId id="271" r:id="rId17"/>
    <p:sldId id="279" r:id="rId18"/>
    <p:sldId id="280" r:id="rId19"/>
    <p:sldId id="265" r:id="rId20"/>
    <p:sldId id="277" r:id="rId21"/>
    <p:sldId id="278" r:id="rId22"/>
    <p:sldId id="275" r:id="rId23"/>
    <p:sldId id="264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74" autoAdjust="0"/>
  </p:normalViewPr>
  <p:slideViewPr>
    <p:cSldViewPr snapToGrid="0">
      <p:cViewPr varScale="1">
        <p:scale>
          <a:sx n="95" d="100"/>
          <a:sy n="95" d="100"/>
        </p:scale>
        <p:origin x="207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E3CEF-B1BC-484C-B8D0-063AFBC788B4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61638-BADC-4C39-8EB3-A22DBFE204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75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err="1"/>
                  <a:t>Hellow,everyone</a:t>
                </a:r>
                <a:r>
                  <a:rPr lang="en-US" altLang="zh-CN" dirty="0"/>
                  <a:t>. This talk is about search </a:t>
                </a:r>
                <a:r>
                  <a:rPr lang="en-US" altLang="zh-CN" sz="1200" dirty="0"/>
                  <a:t>for Chiral Magnetic Effect using upgraded AMPT model </a:t>
                </a:r>
                <a:r>
                  <a:rPr lang="en-US" altLang="zh-CN" sz="1050" dirty="0"/>
                  <a:t>in gold </a:t>
                </a:r>
                <a:r>
                  <a:rPr lang="en-US" altLang="zh-CN" sz="1050" dirty="0" err="1"/>
                  <a:t>gold</a:t>
                </a:r>
                <a:r>
                  <a:rPr lang="en-US" altLang="zh-CN" sz="1050" dirty="0"/>
                  <a:t> collisions at √</a:t>
                </a:r>
                <a:r>
                  <a:rPr lang="en-US" altLang="zh-CN" sz="1050" i="0">
                    <a:latin typeface="Cambria Math" panose="02040503050406030204" pitchFamily="18" charset="0"/>
                  </a:rPr>
                  <a:t>s_</a:t>
                </a:r>
                <a:r>
                  <a:rPr lang="en-US" altLang="zh-CN" sz="1050" b="0" i="0">
                    <a:latin typeface="Cambria Math" panose="02040503050406030204" pitchFamily="18" charset="0"/>
                  </a:rPr>
                  <a:t>𝑁𝑁</a:t>
                </a:r>
                <a:r>
                  <a:rPr lang="en-US" altLang="zh-CN" sz="1050" dirty="0"/>
                  <a:t>=200 GeV. </a:t>
                </a:r>
                <a:r>
                  <a:rPr lang="en-US" altLang="zh-CN" sz="1050" dirty="0" err="1"/>
                  <a:t>Im</a:t>
                </a:r>
                <a:r>
                  <a:rPr lang="en-US" altLang="zh-CN" sz="1050" dirty="0"/>
                  <a:t> the </a:t>
                </a:r>
                <a:r>
                  <a:rPr lang="en-US" altLang="zh-CN" sz="1050" dirty="0" err="1"/>
                  <a:t>Zilin</a:t>
                </a:r>
                <a:r>
                  <a:rPr lang="en-US" altLang="zh-CN" sz="1050" dirty="0"/>
                  <a:t> Yuan ,come</a:t>
                </a:r>
                <a:r>
                  <a:rPr lang="en-US" altLang="zh-CN" sz="1050" baseline="0" dirty="0"/>
                  <a:t> from </a:t>
                </a:r>
                <a:r>
                  <a:rPr lang="zh-CN" altLang="en-US" sz="1200" dirty="0"/>
                  <a:t>University of Chinese Academy of Sciences</a:t>
                </a:r>
              </a:p>
              <a:p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684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3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346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compared with a STAR result, however we use different method, the fractions are bigger . In ours result, </a:t>
                </a:r>
                <a:r>
                  <a:rPr lang="en-US" altLang="zh-CN" i="0">
                    <a:latin typeface="Cambria Math" panose="02040503050406030204" pitchFamily="18" charset="0"/>
                  </a:rPr>
                  <a:t>𝑓_𝐶𝑀𝐸  </a:t>
                </a:r>
                <a:r>
                  <a:rPr lang="en-US" altLang="zh-CN" dirty="0"/>
                  <a:t>is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24.36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±3.06%</a:t>
                </a:r>
                <a:r>
                  <a:rPr lang="en-US" altLang="zh-CN" dirty="0"/>
                  <a:t> in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20−50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altLang="zh-CN" dirty="0"/>
                  <a:t> centrality and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1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0.27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±</a:t>
                </a:r>
                <a:r>
                  <a:rPr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2.20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altLang="zh-CN" dirty="0"/>
                  <a:t> in 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50</a:t>
                </a:r>
                <a:r>
                  <a:rPr lang="en-US" altLang="zh-CN" i="0">
                    <a:latin typeface="Cambria Math" panose="02040503050406030204" pitchFamily="18" charset="0"/>
                  </a:rPr>
                  <a:t>−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8</a:t>
                </a:r>
                <a:r>
                  <a:rPr lang="en-US" altLang="zh-CN" i="0">
                    <a:latin typeface="Cambria Math" panose="02040503050406030204" pitchFamily="18" charset="0"/>
                  </a:rPr>
                  <a:t>0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%</a:t>
                </a:r>
                <a:r>
                  <a:rPr lang="en-US" altLang="zh-CN" dirty="0"/>
                  <a:t> centrality.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1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74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748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4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6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23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8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chemeClr val="tx1"/>
                </a:solidFill>
              </a:rPr>
              <a:t>, 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AF2A-B706-447D-B949-457F7B61B2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3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9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So how to search the CME?</a:t>
                </a:r>
              </a:p>
              <a:p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One of the </a:t>
                </a:r>
                <a:r>
                  <a:rPr lang="en-US" altLang="zh-CN" sz="1400" dirty="0">
                    <a:effectLst/>
                    <a:latin typeface="Arial" panose="020B0604020202020204" pitchFamily="34" charset="0"/>
                  </a:rPr>
                  <a:t>Chiral</a:t>
                </a:r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 Magnetic Effect signal is </a:t>
                </a:r>
                <a:r>
                  <a:rPr lang="en-US" altLang="zh-CN" dirty="0">
                    <a:latin typeface="Arial" panose="020B0604020202020204" pitchFamily="34" charset="0"/>
                  </a:rPr>
                  <a:t>t</a:t>
                </a:r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he two-particles correlation gamma.</a:t>
                </a:r>
              </a:p>
              <a:p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It is defined as </a:t>
                </a:r>
                <a:r>
                  <a:rPr lang="en-US" altLang="zh-CN" dirty="0" err="1">
                    <a:effectLst/>
                    <a:latin typeface="Arial" panose="020B0604020202020204" pitchFamily="34" charset="0"/>
                  </a:rPr>
                  <a:t>this.where</a:t>
                </a:r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 alpha and beta are the one kind of charged particle.</a:t>
                </a:r>
                <a:endParaRPr lang="zh-CN" alt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i="0" dirty="0">
                    <a:effectLst/>
                    <a:latin typeface="Cambria Math" panose="02040503050406030204" pitchFamily="18" charset="0"/>
                  </a:rPr>
                  <a:t>⟨</a:t>
                </a:r>
                <a:r>
                  <a:rPr lang="en-US" altLang="zh-CN" b="0" i="0" dirty="0">
                    <a:effectLst/>
                    <a:latin typeface="Cambria Math" panose="02040503050406030204" pitchFamily="18" charset="0"/>
                  </a:rPr>
                  <a:t>𝑎_(1,</a:t>
                </a:r>
                <a:r>
                  <a:rPr lang="zh-CN" altLang="en-US" b="0" i="0" dirty="0">
                    <a:effectLst/>
                    <a:latin typeface="Cambria Math" panose="02040503050406030204" pitchFamily="18" charset="0"/>
                  </a:rPr>
                  <a:t>𝛼</a:t>
                </a:r>
                <a:r>
                  <a:rPr lang="en-US" altLang="zh-CN" b="0" i="0" dirty="0">
                    <a:effectLst/>
                    <a:latin typeface="Cambria Math" panose="02040503050406030204" pitchFamily="18" charset="0"/>
                  </a:rPr>
                  <a:t>) 𝑎_(1,</a:t>
                </a:r>
                <a:r>
                  <a:rPr lang="zh-CN" altLang="en-US" b="0" i="0" dirty="0">
                    <a:effectLst/>
                    <a:latin typeface="Cambria Math" panose="02040503050406030204" pitchFamily="18" charset="0"/>
                  </a:rPr>
                  <a:t>𝛽</a:t>
                </a:r>
                <a:r>
                  <a:rPr lang="en-US" altLang="zh-CN" b="0" i="0" dirty="0">
                    <a:effectLst/>
                    <a:latin typeface="Cambria Math" panose="02040503050406030204" pitchFamily="18" charset="0"/>
                  </a:rPr>
                  <a:t>)</a:t>
                </a:r>
                <a:r>
                  <a:rPr lang="zh-CN" altLang="en-US" b="0" i="0" dirty="0">
                    <a:effectLst/>
                    <a:latin typeface="Cambria Math" panose="02040503050406030204" pitchFamily="18" charset="0"/>
                  </a:rPr>
                  <a:t> ⟩</a:t>
                </a:r>
                <a:r>
                  <a:rPr lang="en-US" altLang="zh-CN" dirty="0"/>
                  <a:t> term reflects the charge separation along the magnetic </a:t>
                </a:r>
                <a:r>
                  <a:rPr lang="en-US" altLang="zh-CN" dirty="0" err="1"/>
                  <a:t>field.B</a:t>
                </a:r>
                <a:r>
                  <a:rPr lang="en-US" altLang="zh-CN" dirty="0"/>
                  <a:t> is the background.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In the figure 2,there are the gamma detected by STAR. We can it is different between the same charge gamma and opposite charge gamma.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And some useful model isn’t consistent with the data.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The problem for experiment is the background of gamma. The background is uncertain and its difficult to drop 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84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95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3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0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2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61638-BADC-4C39-8EB3-A22DBFE204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0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87553-090A-4897-98BF-09995568B3EF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4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1FC8-E6E4-44D6-8597-733AFF89B829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1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8847-E32D-4965-A7D5-504291E8F503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84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8E5DA-1612-46DA-91F1-1B34002ACCE6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6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-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1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A2BD-519F-4974-A0FF-64BA1A1E880A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29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DC7D-F61C-461A-AF6B-BDC05AEF1A13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3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665C-69C2-4CDE-AE34-D19245CA0558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99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ED2-80FF-44B9-BFE4-0CBD122A32D4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1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C905-8C94-45DE-8EA4-50B8E420A02F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80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9E30-4FBA-418D-8F8B-01B56D102965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2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1A1C5-4053-8BDE-08FC-5AC102D6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5D99D2-9925-DC70-B0E9-4DC3D379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898-16AF-4119-9942-5A8A0BE7D44F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1F70A-1E1B-1936-E997-DDA125C53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4265D5-1F5F-C683-7C01-A80D8DB4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29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6817-4E32-4438-A7CD-98E07B150BFE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4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2645-8083-4178-B961-199F86E4D58A}" type="datetime1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DEB2-B903-4D52-9C69-F1E429FA00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0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4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41.jpg"/><Relationship Id="rId7" Type="http://schemas.openxmlformats.org/officeDocument/2006/relationships/image" Target="../media/image43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6.jpg"/><Relationship Id="rId4" Type="http://schemas.openxmlformats.org/officeDocument/2006/relationships/image" Target="../media/image46.jp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ECA6BAA3-80B5-15EE-64F1-63345147E800}"/>
              </a:ext>
            </a:extLst>
          </p:cNvPr>
          <p:cNvSpPr/>
          <p:nvPr/>
        </p:nvSpPr>
        <p:spPr>
          <a:xfrm>
            <a:off x="-1" y="1945672"/>
            <a:ext cx="9144000" cy="2888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accent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90ECBC-63F7-F47B-6CCC-91A15F5C0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06" r="17321" b="63129"/>
          <a:stretch/>
        </p:blipFill>
        <p:spPr>
          <a:xfrm>
            <a:off x="384919" y="513316"/>
            <a:ext cx="3412664" cy="8012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E55B4AA-9CBC-493F-80A0-273D0C2E7C51}"/>
                  </a:ext>
                </a:extLst>
              </p:cNvPr>
              <p:cNvSpPr txBox="1"/>
              <p:nvPr/>
            </p:nvSpPr>
            <p:spPr>
              <a:xfrm>
                <a:off x="2188492" y="2406700"/>
                <a:ext cx="5226381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/>
                  <a:t>Search for Chiral Magnetic Effect using upgraded AMPT model </a:t>
                </a:r>
              </a:p>
              <a:p>
                <a:r>
                  <a:rPr lang="en-US" altLang="zh-CN" sz="2000" dirty="0"/>
                  <a:t>in </a:t>
                </a:r>
                <a:r>
                  <a:rPr lang="en-US" altLang="zh-CN" sz="2000" dirty="0" err="1"/>
                  <a:t>Au+Au</a:t>
                </a:r>
                <a:r>
                  <a:rPr lang="en-US" altLang="zh-CN" sz="2000" dirty="0"/>
                  <a:t> collisions at 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b>
                    </m:sSub>
                  </m:oMath>
                </a14:m>
                <a:r>
                  <a:rPr lang="en-US" altLang="zh-CN" sz="2000" dirty="0"/>
                  <a:t>=200 GeV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E55B4AA-9CBC-493F-80A0-273D0C2E7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492" y="2406700"/>
                <a:ext cx="5226381" cy="1261884"/>
              </a:xfrm>
              <a:prstGeom prst="rect">
                <a:avLst/>
              </a:prstGeom>
              <a:blipFill>
                <a:blip r:embed="rId4"/>
                <a:stretch>
                  <a:fillRect l="-2334" t="-4831" b="-77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B57A2AD-8803-AF81-BA0E-E9806ACCD475}"/>
              </a:ext>
            </a:extLst>
          </p:cNvPr>
          <p:cNvSpPr txBox="1"/>
          <p:nvPr/>
        </p:nvSpPr>
        <p:spPr>
          <a:xfrm>
            <a:off x="3972874" y="3829530"/>
            <a:ext cx="9124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 err="1"/>
              <a:t>Zilin</a:t>
            </a:r>
            <a:r>
              <a:rPr lang="en-US" altLang="zh-CN" sz="1350" dirty="0"/>
              <a:t> Yuan</a:t>
            </a:r>
            <a:endParaRPr lang="zh-CN" altLang="en-US" sz="135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84DA7F-0C4D-640E-E6EB-5976456A42CC}"/>
              </a:ext>
            </a:extLst>
          </p:cNvPr>
          <p:cNvSpPr txBox="1"/>
          <p:nvPr/>
        </p:nvSpPr>
        <p:spPr>
          <a:xfrm>
            <a:off x="2796692" y="4240285"/>
            <a:ext cx="380196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350" dirty="0"/>
              <a:t>University of Chinese Academy of Sciences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E7F39A-3A20-DC7C-E949-04396CE54A47}"/>
              </a:ext>
            </a:extLst>
          </p:cNvPr>
          <p:cNvSpPr txBox="1"/>
          <p:nvPr/>
        </p:nvSpPr>
        <p:spPr>
          <a:xfrm>
            <a:off x="6123446" y="6356351"/>
            <a:ext cx="209884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350" dirty="0"/>
              <a:t>Beijing</a:t>
            </a:r>
            <a:r>
              <a:rPr lang="zh-CN" altLang="en-US" sz="1350" dirty="0"/>
              <a:t>, </a:t>
            </a:r>
            <a:r>
              <a:rPr lang="en-US" altLang="zh-CN" sz="1350" dirty="0"/>
              <a:t>July 15-19, 2023</a:t>
            </a:r>
            <a:endParaRPr lang="zh-CN" altLang="en-US" sz="135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75CFDD-72A3-D0EA-8FA2-198D36BAC1B4}"/>
              </a:ext>
            </a:extLst>
          </p:cNvPr>
          <p:cNvSpPr txBox="1"/>
          <p:nvPr/>
        </p:nvSpPr>
        <p:spPr>
          <a:xfrm>
            <a:off x="2324895" y="5155579"/>
            <a:ext cx="417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/>
              <a:t>collaborator:</a:t>
            </a:r>
          </a:p>
          <a:p>
            <a:r>
              <a:rPr lang="en-US" altLang="zh-CN" sz="1400" dirty="0" err="1"/>
              <a:t>Anping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Huang,Guoliang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Ma,Wenhao</a:t>
            </a:r>
            <a:r>
              <a:rPr lang="en-US" altLang="zh-CN" sz="1400" dirty="0"/>
              <a:t> Zhou, Mei Huang</a:t>
            </a:r>
            <a:endParaRPr lang="zh-CN" altLang="en-US" sz="14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56B998-437D-B9AC-4A5C-63AA18B0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3051D7-A3BD-33F6-AD8E-2C69172EE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762" y="318753"/>
            <a:ext cx="2437103" cy="14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4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B0CA2D1-F932-8879-8A60-DA7E206840D2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Result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0D4D89-E4BD-A360-F153-1F3A9B76F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327" y="3096511"/>
            <a:ext cx="4320649" cy="30244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7B2E8F0-9057-6002-1C2B-010D647F7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" y="3132534"/>
            <a:ext cx="4532996" cy="317309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A55211A-E709-69D6-55DE-5B4055CD700C}"/>
              </a:ext>
            </a:extLst>
          </p:cNvPr>
          <p:cNvSpPr txBox="1"/>
          <p:nvPr/>
        </p:nvSpPr>
        <p:spPr>
          <a:xfrm>
            <a:off x="862396" y="1705701"/>
            <a:ext cx="7783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result corresponds to the data, when consider the chiral anomaly and magnetic field.</a:t>
            </a:r>
          </a:p>
          <a:p>
            <a:r>
              <a:rPr lang="en-US" altLang="zh-CN" dirty="0"/>
              <a:t>The result without chiral anomaly is considered as pure background.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81CACC-05CC-6542-8BED-B968D68D0732}"/>
              </a:ext>
            </a:extLst>
          </p:cNvPr>
          <p:cNvSpPr txBox="1"/>
          <p:nvPr/>
        </p:nvSpPr>
        <p:spPr>
          <a:xfrm>
            <a:off x="684718" y="5936299"/>
            <a:ext cx="8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Fig.7  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620AE7-1B1D-052A-20DE-8254FB2C5B24}"/>
              </a:ext>
            </a:extLst>
          </p:cNvPr>
          <p:cNvSpPr txBox="1"/>
          <p:nvPr/>
        </p:nvSpPr>
        <p:spPr>
          <a:xfrm>
            <a:off x="5217714" y="5843966"/>
            <a:ext cx="8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Fig.8 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42347-0C4B-73BA-632A-349C7A30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37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D2A870-A24F-67F0-5525-32DE50482150}"/>
              </a:ext>
            </a:extLst>
          </p:cNvPr>
          <p:cNvSpPr/>
          <p:nvPr/>
        </p:nvSpPr>
        <p:spPr>
          <a:xfrm>
            <a:off x="0" y="0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Result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F64BEDF-9C19-2F0E-170A-53351F598224}"/>
                  </a:ext>
                </a:extLst>
              </p:cNvPr>
              <p:cNvSpPr txBox="1"/>
              <p:nvPr/>
            </p:nvSpPr>
            <p:spPr>
              <a:xfrm>
                <a:off x="699885" y="2750227"/>
                <a:ext cx="2166747" cy="575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𝑏𝑘𝑔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F64BEDF-9C19-2F0E-170A-53351F59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85" y="2750227"/>
                <a:ext cx="2166747" cy="575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16DBB228-DD81-E619-0394-EB702310B1C3}"/>
              </a:ext>
            </a:extLst>
          </p:cNvPr>
          <p:cNvSpPr txBox="1"/>
          <p:nvPr/>
        </p:nvSpPr>
        <p:spPr>
          <a:xfrm>
            <a:off x="569875" y="1915271"/>
            <a:ext cx="3213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CME signal fraction is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0A30B84-87DF-3F77-FC2A-7A999B80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38" y="1836981"/>
            <a:ext cx="5365987" cy="375619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6019191-AF71-CAA9-56F9-95F03ADDC7F3}"/>
              </a:ext>
            </a:extLst>
          </p:cNvPr>
          <p:cNvSpPr txBox="1"/>
          <p:nvPr/>
        </p:nvSpPr>
        <p:spPr>
          <a:xfrm>
            <a:off x="4606671" y="5277584"/>
            <a:ext cx="8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Fig.9 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BB80D6-81B9-FF2C-920F-F4F31722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87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7D2A870-A24F-67F0-5525-32DE50482150}"/>
              </a:ext>
            </a:extLst>
          </p:cNvPr>
          <p:cNvSpPr/>
          <p:nvPr/>
        </p:nvSpPr>
        <p:spPr>
          <a:xfrm>
            <a:off x="0" y="0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Result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A272881-8427-613F-AA6D-C1775EC33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06" y="2249650"/>
            <a:ext cx="4706341" cy="32944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6DBB228-DD81-E619-0394-EB702310B1C3}"/>
              </a:ext>
            </a:extLst>
          </p:cNvPr>
          <p:cNvSpPr txBox="1"/>
          <p:nvPr/>
        </p:nvSpPr>
        <p:spPr>
          <a:xfrm>
            <a:off x="513537" y="1836981"/>
            <a:ext cx="3213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CME signal fraction is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D2C7CA-26C5-4E50-1A00-6E6B1B19F67A}"/>
              </a:ext>
            </a:extLst>
          </p:cNvPr>
          <p:cNvSpPr txBox="1"/>
          <p:nvPr/>
        </p:nvSpPr>
        <p:spPr>
          <a:xfrm>
            <a:off x="447663" y="4809557"/>
            <a:ext cx="334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Fig.10  Compared to STAR result*,</a:t>
            </a:r>
          </a:p>
          <a:p>
            <a:r>
              <a:rPr lang="en-US" altLang="zh-CN" dirty="0"/>
              <a:t> we get a bigger CME signal.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FF06D77-BE1F-BFEA-44C2-90763FF39DE3}"/>
              </a:ext>
            </a:extLst>
          </p:cNvPr>
          <p:cNvSpPr txBox="1"/>
          <p:nvPr/>
        </p:nvSpPr>
        <p:spPr>
          <a:xfrm>
            <a:off x="5284885" y="6169581"/>
            <a:ext cx="3594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i="1" dirty="0" err="1"/>
              <a:t>Phys.Rev.Lett</a:t>
            </a:r>
            <a:r>
              <a:rPr lang="en-US" altLang="zh-CN" i="1" dirty="0"/>
              <a:t>.</a:t>
            </a:r>
            <a:r>
              <a:rPr lang="en-US" altLang="zh-CN" dirty="0"/>
              <a:t> 128 (2022) 9, 092301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E7DA8FC-BD7E-3E23-A3FF-998773BBDD8B}"/>
                  </a:ext>
                </a:extLst>
              </p:cNvPr>
              <p:cNvSpPr txBox="1"/>
              <p:nvPr/>
            </p:nvSpPr>
            <p:spPr>
              <a:xfrm>
                <a:off x="699885" y="2703374"/>
                <a:ext cx="2166747" cy="5754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𝑏𝑘𝑔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E7DA8FC-BD7E-3E23-A3FF-998773BBD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85" y="2703374"/>
                <a:ext cx="2166747" cy="5754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607AA6-5555-4B90-B3A6-CE11B5FD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5436AC4-A582-6CC7-8571-00989CC3C355}"/>
                  </a:ext>
                </a:extLst>
              </p:cNvPr>
              <p:cNvSpPr txBox="1"/>
              <p:nvPr/>
            </p:nvSpPr>
            <p:spPr>
              <a:xfrm>
                <a:off x="448967" y="3538034"/>
                <a:ext cx="353409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𝐶𝑀𝐸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24.36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±3.06%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20−50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centrality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0.27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2.20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centrality.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5436AC4-A582-6CC7-8571-00989CC3C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67" y="3538034"/>
                <a:ext cx="3534091" cy="923330"/>
              </a:xfrm>
              <a:prstGeom prst="rect">
                <a:avLst/>
              </a:prstGeom>
              <a:blipFill>
                <a:blip r:embed="rId5"/>
                <a:stretch>
                  <a:fillRect l="-1554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0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80D3838-AA78-9320-C88B-547252691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411" y="1673387"/>
            <a:ext cx="5681414" cy="397699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1848D7D-6FA9-33FB-55FE-9CC0C463AE59}"/>
              </a:ext>
            </a:extLst>
          </p:cNvPr>
          <p:cNvSpPr/>
          <p:nvPr/>
        </p:nvSpPr>
        <p:spPr>
          <a:xfrm>
            <a:off x="0" y="0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Result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AE2587-634B-B4E2-C431-EE7B72A7A5E9}"/>
                  </a:ext>
                </a:extLst>
              </p:cNvPr>
              <p:cNvSpPr txBox="1"/>
              <p:nvPr/>
            </p:nvSpPr>
            <p:spPr>
              <a:xfrm>
                <a:off x="165140" y="1788352"/>
                <a:ext cx="3626804" cy="2610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Cambria Math" panose="02040503050406030204" pitchFamily="18" charset="0"/>
                  </a:rPr>
                  <a:t>Another CME </a:t>
                </a:r>
                <a:r>
                  <a:rPr lang="en-US" altLang="zh-CN" dirty="0"/>
                  <a:t>observable:</a:t>
                </a:r>
                <a:endParaRPr lang="en-US" altLang="zh-CN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effectLst/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</a:rPr>
                        <m:t>=&lt;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effectLst/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zh-CN" altLang="en-US" b="0" i="1" smtClean="0">
                              <a:effectLst/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</a:rPr>
                        <m:t>)&gt;</m:t>
                      </m:r>
                    </m:oMath>
                  </m:oMathPara>
                </a14:m>
                <a:endParaRPr lang="en-US" altLang="zh-CN" dirty="0">
                  <a:effectLst/>
                  <a:latin typeface="Arial" panose="020B0604020202020204" pitchFamily="34" charset="0"/>
                </a:endParaRPr>
              </a:p>
              <a:p>
                <a:endParaRPr lang="en-US" altLang="zh-CN" dirty="0">
                  <a:effectLst/>
                  <a:latin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𝑜𝑠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</a:rPr>
                  <a:t>are inconsistent.</a:t>
                </a:r>
                <a:endParaRPr lang="en-US" altLang="zh-CN" dirty="0">
                  <a:effectLst/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But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𝑜𝑠</m:t>
                        </m:r>
                      </m:sub>
                    </m:sSub>
                    <m:r>
                      <a:rPr lang="en-US" altLang="zh-CN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CN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𝑠𝑠</m:t>
                        </m:r>
                      </m:sub>
                    </m:sSub>
                  </m:oMath>
                </a14:m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 is </a:t>
                </a:r>
                <a:r>
                  <a:rPr lang="en-US" altLang="zh-CN" dirty="0">
                    <a:latin typeface="Arial" panose="020B0604020202020204" pitchFamily="34" charset="0"/>
                  </a:rPr>
                  <a:t>consistent with</a:t>
                </a:r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 the data.</a:t>
                </a:r>
              </a:p>
              <a:p>
                <a:endParaRPr lang="en-US" altLang="zh-CN" dirty="0">
                  <a:effectLst/>
                  <a:latin typeface="Arial" panose="020B0604020202020204" pitchFamily="34" charset="0"/>
                </a:endParaRPr>
              </a:p>
              <a:p>
                <a:r>
                  <a:rPr lang="en-US" altLang="zh-CN" dirty="0">
                    <a:effectLst/>
                    <a:latin typeface="Arial" panose="020B0604020202020204" pitchFamily="34" charset="0"/>
                  </a:rPr>
                  <a:t>CAT do not include a charge independent background P of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smtClean="0">
                        <a:effectLst/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AE2587-634B-B4E2-C431-EE7B72A7A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40" y="1788352"/>
                <a:ext cx="3626804" cy="2610073"/>
              </a:xfrm>
              <a:prstGeom prst="rect">
                <a:avLst/>
              </a:prstGeom>
              <a:blipFill>
                <a:blip r:embed="rId4"/>
                <a:stretch>
                  <a:fillRect l="-1345" t="-1632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DEF3A18D-2015-4706-55FB-852D1A26B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40" y="5199676"/>
            <a:ext cx="3930075" cy="84072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D9B94E8-C1EC-95A5-CDCA-F37633815025}"/>
              </a:ext>
            </a:extLst>
          </p:cNvPr>
          <p:cNvSpPr txBox="1"/>
          <p:nvPr/>
        </p:nvSpPr>
        <p:spPr>
          <a:xfrm>
            <a:off x="4617504" y="5281045"/>
            <a:ext cx="4624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Fig.11 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CCA22-1AE5-5D5E-0956-1AB74875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2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150261D-D845-59FC-10EA-0C6AAB1F39D5}"/>
              </a:ext>
            </a:extLst>
          </p:cNvPr>
          <p:cNvSpPr/>
          <p:nvPr/>
        </p:nvSpPr>
        <p:spPr>
          <a:xfrm>
            <a:off x="0" y="0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Result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07B4A08-8D22-D516-4923-AF057B70FC6D}"/>
              </a:ext>
            </a:extLst>
          </p:cNvPr>
          <p:cNvSpPr txBox="1"/>
          <p:nvPr/>
        </p:nvSpPr>
        <p:spPr>
          <a:xfrm>
            <a:off x="333692" y="1300035"/>
            <a:ext cx="437132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 isobar collisions</a:t>
            </a:r>
          </a:p>
          <a:p>
            <a:endParaRPr lang="en-US" altLang="zh-CN" dirty="0"/>
          </a:p>
          <a:p>
            <a:r>
              <a:rPr lang="en-US" altLang="zh-CN" dirty="0"/>
              <a:t>It is much bigger than the data at peripheral.</a:t>
            </a:r>
          </a:p>
          <a:p>
            <a:r>
              <a:rPr lang="en-US" altLang="zh-CN" dirty="0"/>
              <a:t>There are large fluctuations.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7733DE-4E22-CA14-D160-046D29B48031}"/>
                  </a:ext>
                </a:extLst>
              </p:cNvPr>
              <p:cNvSpPr txBox="1"/>
              <p:nvPr/>
            </p:nvSpPr>
            <p:spPr>
              <a:xfrm>
                <a:off x="1091815" y="6234911"/>
                <a:ext cx="6712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Fig.10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the ratio for two run with the same parameters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07733DE-4E22-CA14-D160-046D29B48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15" y="6234911"/>
                <a:ext cx="6712289" cy="369332"/>
              </a:xfrm>
              <a:prstGeom prst="rect">
                <a:avLst/>
              </a:prstGeom>
              <a:blipFill>
                <a:blip r:embed="rId4"/>
                <a:stretch>
                  <a:fillRect l="-72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DA821C6-B8FB-60AC-F4E6-8EDC75F0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E0BF03-1CA5-37E5-6F6C-110FF2B86C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81" y="2515180"/>
            <a:ext cx="5029383" cy="35205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F8637B7-4FBB-1768-7FDE-CD49715CB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88" y="2491991"/>
            <a:ext cx="4909338" cy="343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3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ADF3A3B-839F-4FF9-5E7D-E480B122A188}"/>
              </a:ext>
            </a:extLst>
          </p:cNvPr>
          <p:cNvSpPr/>
          <p:nvPr/>
        </p:nvSpPr>
        <p:spPr>
          <a:xfrm>
            <a:off x="0" y="0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Summary and outlook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F1E338F-CECC-FC2C-FCC1-2E319A6A48AA}"/>
                  </a:ext>
                </a:extLst>
              </p:cNvPr>
              <p:cNvSpPr txBox="1"/>
              <p:nvPr/>
            </p:nvSpPr>
            <p:spPr>
              <a:xfrm>
                <a:off x="1139750" y="2314169"/>
                <a:ext cx="735420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chiral anomaly transport model could explain the</a:t>
                </a:r>
                <a:r>
                  <a:rPr lang="el-GR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CN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zh-CN" altLang="el-GR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200GeV </a:t>
                </a:r>
                <a:r>
                  <a:rPr lang="en-US" altLang="zh-CN" dirty="0" err="1"/>
                  <a:t>Au+Au</a:t>
                </a:r>
                <a:r>
                  <a:rPr lang="en-US" altLang="zh-CN" dirty="0"/>
                  <a:t> collisions.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The background in the model is much small, so the CME signal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𝐶𝑀𝐸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24.36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±3.06%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20−50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centrality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0.27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2.20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centrality.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This model can not explain the data in low energy </a:t>
                </a:r>
                <a:r>
                  <a:rPr lang="en-US" altLang="zh-CN" dirty="0" err="1"/>
                  <a:t>Au+Au</a:t>
                </a:r>
                <a:r>
                  <a:rPr lang="en-US" altLang="zh-CN" dirty="0"/>
                  <a:t> collisions, where hadronic interaction become important.</a:t>
                </a:r>
              </a:p>
              <a:p>
                <a:r>
                  <a:rPr lang="en-US" altLang="zh-CN" dirty="0"/>
                  <a:t>There are large fluctuations in isobar collisions.</a:t>
                </a:r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F1E338F-CECC-FC2C-FCC1-2E319A6A4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50" y="2314169"/>
                <a:ext cx="7354203" cy="3139321"/>
              </a:xfrm>
              <a:prstGeom prst="rect">
                <a:avLst/>
              </a:prstGeom>
              <a:blipFill>
                <a:blip r:embed="rId3"/>
                <a:stretch>
                  <a:fillRect l="-746" t="-11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21CD4B-36F0-E912-21B6-BC6C2AA9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28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D8324FA-001B-21C3-5FD6-7D87946D6BB0}"/>
              </a:ext>
            </a:extLst>
          </p:cNvPr>
          <p:cNvSpPr txBox="1"/>
          <p:nvPr/>
        </p:nvSpPr>
        <p:spPr>
          <a:xfrm>
            <a:off x="2877543" y="2998886"/>
            <a:ext cx="3295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/>
              <a:t>Thank You!</a:t>
            </a:r>
            <a:endParaRPr lang="zh-CN" altLang="en-US" sz="5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78E3C97-AC8D-FD3F-19DD-660424AF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151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7B2E8F0-9057-6002-1C2B-010D647F7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8" y="386652"/>
            <a:ext cx="8455686" cy="59189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281CACC-05CC-6542-8BED-B968D68D0732}"/>
              </a:ext>
            </a:extLst>
          </p:cNvPr>
          <p:cNvSpPr txBox="1"/>
          <p:nvPr/>
        </p:nvSpPr>
        <p:spPr>
          <a:xfrm>
            <a:off x="684718" y="5936299"/>
            <a:ext cx="8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Fig.7 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42347-0C4B-73BA-632A-349C7A30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5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D4D89-E4BD-A360-F153-1F3A9B76F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" y="225632"/>
            <a:ext cx="8436260" cy="59053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6620AE7-1B1D-052A-20DE-8254FB2C5B24}"/>
              </a:ext>
            </a:extLst>
          </p:cNvPr>
          <p:cNvSpPr txBox="1"/>
          <p:nvPr/>
        </p:nvSpPr>
        <p:spPr>
          <a:xfrm>
            <a:off x="5217714" y="5843966"/>
            <a:ext cx="827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Fig.8 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F42347-0C4B-73BA-632A-349C7A30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78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EDB59350-F075-00A1-5FDC-E2B2457FB0FA}"/>
              </a:ext>
            </a:extLst>
          </p:cNvPr>
          <p:cNvSpPr/>
          <p:nvPr/>
        </p:nvSpPr>
        <p:spPr>
          <a:xfrm>
            <a:off x="0" y="0"/>
            <a:ext cx="9144000" cy="9057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Appendix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47A8A2-5EFC-B411-CAEA-F67D0C9791D9}"/>
                  </a:ext>
                </a:extLst>
              </p:cNvPr>
              <p:cNvSpPr txBox="1"/>
              <p:nvPr/>
            </p:nvSpPr>
            <p:spPr>
              <a:xfrm>
                <a:off x="1419269" y="2756340"/>
                <a:ext cx="6305461" cy="1655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effectLst/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i="1" smtClean="0">
                          <a:effectLst/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b="0" dirty="0"/>
                  <a:t>-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b="0" dirty="0"/>
                  <a:t>)/2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𝑂𝑈𝑇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(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m:rPr>
                          <m:nor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 altLang="zh-CN" dirty="0"/>
                        <m:t>)/2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647A8A2-5EFC-B411-CAEA-F67D0C979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69" y="2756340"/>
                <a:ext cx="6305461" cy="1655325"/>
              </a:xfrm>
              <a:prstGeom prst="rect">
                <a:avLst/>
              </a:prstGeom>
              <a:blipFill>
                <a:blip r:embed="rId2"/>
                <a:stretch>
                  <a:fillRect l="-870" b="-1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882D54-9EE0-6C43-E826-BB58039C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7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766EE3C-2B28-47DF-BEF4-09B051EFD2D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5BF76E4-8451-4C18-9D27-368E5E5B866B}"/>
                </a:ext>
              </a:extLst>
            </p:cNvPr>
            <p:cNvGrpSpPr/>
            <p:nvPr/>
          </p:nvGrpSpPr>
          <p:grpSpPr>
            <a:xfrm>
              <a:off x="3398275" y="1641314"/>
              <a:ext cx="5026327" cy="1093100"/>
              <a:chOff x="3530077" y="1634200"/>
              <a:chExt cx="5026327" cy="1093100"/>
            </a:xfrm>
          </p:grpSpPr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9C61BCA5-22B8-4C54-957D-AE4BA43F62B1}"/>
                  </a:ext>
                </a:extLst>
              </p:cNvPr>
              <p:cNvSpPr/>
              <p:nvPr/>
            </p:nvSpPr>
            <p:spPr>
              <a:xfrm>
                <a:off x="3530077" y="1634200"/>
                <a:ext cx="5026327" cy="10931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ABB9D24-76CA-4653-A88B-B9E116ED09A3}"/>
                  </a:ext>
                </a:extLst>
              </p:cNvPr>
              <p:cNvSpPr txBox="1"/>
              <p:nvPr/>
            </p:nvSpPr>
            <p:spPr>
              <a:xfrm>
                <a:off x="4963622" y="1705131"/>
                <a:ext cx="2282332" cy="71558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altLang="zh-CN" sz="1800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</a:rPr>
                  <a:t>Background</a:t>
                </a:r>
                <a:endParaRPr lang="en-US" altLang="zh-CN" sz="2400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B43725F-6835-4566-BCB5-169B34E6C466}"/>
                </a:ext>
              </a:extLst>
            </p:cNvPr>
            <p:cNvGrpSpPr/>
            <p:nvPr/>
          </p:nvGrpSpPr>
          <p:grpSpPr>
            <a:xfrm>
              <a:off x="3398274" y="3053932"/>
              <a:ext cx="5026326" cy="1093100"/>
              <a:chOff x="3530076" y="1634200"/>
              <a:chExt cx="5026326" cy="1093100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083233E7-59B3-4CD0-973A-A8F2F56825BF}"/>
                  </a:ext>
                </a:extLst>
              </p:cNvPr>
              <p:cNvSpPr/>
              <p:nvPr/>
            </p:nvSpPr>
            <p:spPr>
              <a:xfrm>
                <a:off x="3530076" y="1634200"/>
                <a:ext cx="5026326" cy="10931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321BA57-8C64-474C-9EA0-EDFEF5F64D33}"/>
                  </a:ext>
                </a:extLst>
              </p:cNvPr>
              <p:cNvSpPr txBox="1"/>
              <p:nvPr/>
            </p:nvSpPr>
            <p:spPr>
              <a:xfrm>
                <a:off x="4902078" y="1634200"/>
                <a:ext cx="2282333" cy="807913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endParaRPr lang="en-US" altLang="zh-CN" sz="24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</a:rPr>
                  <a:t>Framework</a:t>
                </a:r>
                <a:endParaRPr lang="en-US" altLang="zh-CN" sz="2700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3692897-FB5E-4327-846C-A7F44F587E44}"/>
                </a:ext>
              </a:extLst>
            </p:cNvPr>
            <p:cNvGrpSpPr/>
            <p:nvPr/>
          </p:nvGrpSpPr>
          <p:grpSpPr>
            <a:xfrm>
              <a:off x="3398274" y="4332205"/>
              <a:ext cx="5026326" cy="1093100"/>
              <a:chOff x="3530076" y="1499855"/>
              <a:chExt cx="5026326" cy="1093100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A5BF34F6-01B5-44F1-B41B-BD516C832E46}"/>
                  </a:ext>
                </a:extLst>
              </p:cNvPr>
              <p:cNvSpPr/>
              <p:nvPr/>
            </p:nvSpPr>
            <p:spPr>
              <a:xfrm>
                <a:off x="3530076" y="1499855"/>
                <a:ext cx="5026326" cy="10931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AF605D2-1893-4A9B-9916-F01E829C944B}"/>
                  </a:ext>
                </a:extLst>
              </p:cNvPr>
              <p:cNvSpPr txBox="1"/>
              <p:nvPr/>
            </p:nvSpPr>
            <p:spPr>
              <a:xfrm>
                <a:off x="5356482" y="1528066"/>
                <a:ext cx="2282333" cy="715581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ctr" defTabSz="914354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en-US" altLang="zh-CN" sz="1800" dirty="0">
                    <a:solidFill>
                      <a:schemeClr val="accent1"/>
                    </a:solidFill>
                    <a:latin typeface="等线" panose="02010600030101010101" pitchFamily="2" charset="-122"/>
                    <a:ea typeface="等线" panose="02010600030101010101" pitchFamily="2" charset="-122"/>
                  </a:rPr>
                  <a:t> </a:t>
                </a: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</a:rPr>
                  <a:t>Result</a:t>
                </a:r>
                <a:endParaRPr lang="en-US" altLang="zh-CN" sz="2700" dirty="0">
                  <a:solidFill>
                    <a:schemeClr val="accent1"/>
                  </a:solidFill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388C4D0-F41E-4712-8894-BD63D5BB7201}"/>
                </a:ext>
              </a:extLst>
            </p:cNvPr>
            <p:cNvSpPr txBox="1"/>
            <p:nvPr/>
          </p:nvSpPr>
          <p:spPr>
            <a:xfrm>
              <a:off x="4366417" y="435115"/>
              <a:ext cx="5904851" cy="104644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4500" b="1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Contents</a:t>
              </a:r>
            </a:p>
          </p:txBody>
        </p:sp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182E941F-A6C5-6DCA-B270-67942BE18B81}"/>
              </a:ext>
            </a:extLst>
          </p:cNvPr>
          <p:cNvSpPr/>
          <p:nvPr/>
        </p:nvSpPr>
        <p:spPr>
          <a:xfrm>
            <a:off x="2548706" y="5662275"/>
            <a:ext cx="3769745" cy="1093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8120818-5257-C265-1DD0-F592BE932B27}"/>
              </a:ext>
            </a:extLst>
          </p:cNvPr>
          <p:cNvSpPr txBox="1"/>
          <p:nvPr/>
        </p:nvSpPr>
        <p:spPr>
          <a:xfrm>
            <a:off x="3716125" y="5733316"/>
            <a:ext cx="1711750" cy="715581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sz="1800" dirty="0">
                <a:solidFill>
                  <a:schemeClr val="accent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</a:p>
          <a:p>
            <a:pPr algn="l"/>
            <a:r>
              <a:rPr lang="en-US" altLang="zh-CN" sz="2400" dirty="0">
                <a:solidFill>
                  <a:schemeClr val="tx1"/>
                </a:solidFill>
              </a:rPr>
              <a:t>Summary</a:t>
            </a:r>
            <a:endParaRPr lang="en-US" altLang="zh-CN" sz="2700" dirty="0">
              <a:solidFill>
                <a:schemeClr val="accent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99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D3032AD-8D7E-21B5-4A7F-DCBBD78E98FA}"/>
              </a:ext>
            </a:extLst>
          </p:cNvPr>
          <p:cNvSpPr txBox="1"/>
          <p:nvPr/>
        </p:nvSpPr>
        <p:spPr>
          <a:xfrm>
            <a:off x="1098579" y="593224"/>
            <a:ext cx="6333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spatial distribution of nucleons </a:t>
            </a:r>
            <a:r>
              <a:rPr lang="en-US" altLang="zh-CN" dirty="0"/>
              <a:t>can be described by the following 2-parameter Fermi mass density of the Woods-Saxon (WS) form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50191C-5561-BE05-3961-8C1A50BF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27" y="1598673"/>
            <a:ext cx="3188008" cy="7453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7EE634-6CBE-5129-87E5-C8B81B13E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79" y="3381918"/>
            <a:ext cx="6600148" cy="202889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C5B79A-3167-45CC-835B-FD0BDB15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542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F906C12-1249-91D3-8BED-491C707F5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28" y="2743200"/>
            <a:ext cx="4554664" cy="3188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6041516-B07E-B9B5-71ED-1BF0BC011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8" y="2712864"/>
            <a:ext cx="4598002" cy="321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BAA437-3DFF-3DC4-6D27-6A2E163C869F}"/>
                  </a:ext>
                </a:extLst>
              </p:cNvPr>
              <p:cNvSpPr txBox="1"/>
              <p:nvPr/>
            </p:nvSpPr>
            <p:spPr>
              <a:xfrm>
                <a:off x="491869" y="5961801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</m:t>
                    </m:r>
                  </m:oMath>
                </a14:m>
                <a:r>
                  <a:rPr lang="en-US" altLang="zh-CN" dirty="0"/>
                  <a:t> and the ratio for isobar collisions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6BAA437-3DFF-3DC4-6D27-6A2E163C8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9" y="5961801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3C3840-056F-3BC5-A4CA-1F7C793A3DA0}"/>
                  </a:ext>
                </a:extLst>
              </p:cNvPr>
              <p:cNvSpPr txBox="1"/>
              <p:nvPr/>
            </p:nvSpPr>
            <p:spPr>
              <a:xfrm>
                <a:off x="5154876" y="5931465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and the ratio for isobar collisions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93C3840-056F-3BC5-A4CA-1F7C793A3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876" y="5931465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7ACC7CDD-60EF-1D68-BC0A-1AD49B4F3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926" y="714303"/>
            <a:ext cx="6600148" cy="202889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97ABB2-FACB-772F-5D69-F4F82F76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66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8CE162-BEB5-9BCF-6127-28CE79B62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0" y="705042"/>
            <a:ext cx="3366664" cy="2524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BE4AB8A-FEAD-7B31-2E86-ACBB5FD18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15" y="651782"/>
            <a:ext cx="3550125" cy="2662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B9B0B3-E953-900B-321F-CB4E28FB0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2" y="3644917"/>
            <a:ext cx="3327757" cy="24958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E9FB64-E984-1FC9-5840-102FB03FA609}"/>
              </a:ext>
            </a:extLst>
          </p:cNvPr>
          <p:cNvSpPr txBox="1"/>
          <p:nvPr/>
        </p:nvSpPr>
        <p:spPr>
          <a:xfrm>
            <a:off x="390028" y="322957"/>
            <a:ext cx="372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Charge distribution at t=8 </a:t>
            </a:r>
            <a:r>
              <a:rPr lang="en-US" altLang="zh-CN" dirty="0" err="1"/>
              <a:t>fm</a:t>
            </a:r>
            <a:r>
              <a:rPr lang="en-US" altLang="zh-CN" dirty="0"/>
              <a:t> ,b=10fm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25210A4-6649-3E11-EB89-4AF8CA12D42C}"/>
              </a:ext>
            </a:extLst>
          </p:cNvPr>
          <p:cNvSpPr txBox="1"/>
          <p:nvPr/>
        </p:nvSpPr>
        <p:spPr>
          <a:xfrm>
            <a:off x="252216" y="3273869"/>
            <a:ext cx="349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No electromagnetic field without anomaly </a:t>
            </a:r>
            <a:endParaRPr lang="zh-CN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91C462-22A5-EEC5-25DC-51C3A306B48F}"/>
                  </a:ext>
                </a:extLst>
              </p:cNvPr>
              <p:cNvSpPr txBox="1"/>
              <p:nvPr/>
            </p:nvSpPr>
            <p:spPr>
              <a:xfrm>
                <a:off x="512101" y="6149584"/>
                <a:ext cx="24759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Slowly decay magnetic field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altLang="zh-CN" sz="1600" dirty="0"/>
                  <a:t> with anomaly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F91C462-22A5-EEC5-25DC-51C3A306B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01" y="6149584"/>
                <a:ext cx="2475934" cy="584775"/>
              </a:xfrm>
              <a:prstGeom prst="rect">
                <a:avLst/>
              </a:prstGeom>
              <a:blipFill>
                <a:blip r:embed="rId5"/>
                <a:stretch>
                  <a:fillRect l="-1232" t="-3125" r="-493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155D95F-487E-CD9C-5E13-23891B47E7FB}"/>
                  </a:ext>
                </a:extLst>
              </p:cNvPr>
              <p:cNvSpPr txBox="1"/>
              <p:nvPr/>
            </p:nvSpPr>
            <p:spPr>
              <a:xfrm>
                <a:off x="4272978" y="3273869"/>
                <a:ext cx="448099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Fast decay 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altLang="zh-CN" sz="1600" dirty="0"/>
                  <a:t> with anomaly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155D95F-487E-CD9C-5E13-23891B47E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78" y="3273869"/>
                <a:ext cx="4480994" cy="338554"/>
              </a:xfrm>
              <a:prstGeom prst="rect">
                <a:avLst/>
              </a:prstGeom>
              <a:blipFill>
                <a:blip r:embed="rId6"/>
                <a:stretch>
                  <a:fillRect l="-816" t="-5357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F3617500-BDA1-8D4F-F744-9D44D52519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57" y="3584045"/>
            <a:ext cx="3490083" cy="2617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FFE48E7-A6F7-C801-1B79-89C3998C6F9B}"/>
                  </a:ext>
                </a:extLst>
              </p:cNvPr>
              <p:cNvSpPr txBox="1"/>
              <p:nvPr/>
            </p:nvSpPr>
            <p:spPr>
              <a:xfrm>
                <a:off x="5223500" y="6105755"/>
                <a:ext cx="25253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Slowly decay magnetic field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altLang="zh-CN" sz="1600" dirty="0"/>
                  <a:t> without anomaly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FFE48E7-A6F7-C801-1B79-89C3998C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500" y="6105755"/>
                <a:ext cx="2525307" cy="584775"/>
              </a:xfrm>
              <a:prstGeom prst="rect">
                <a:avLst/>
              </a:prstGeom>
              <a:blipFill>
                <a:blip r:embed="rId8"/>
                <a:stretch>
                  <a:fillRect l="-1449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1D56BB0-014B-ED0C-FB09-E0BBB54A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48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EDB219-057A-1235-0924-F262B632C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56" y="3303324"/>
            <a:ext cx="3996491" cy="29973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48EC3A-FCC5-78E3-B836-367DBBD08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3303324"/>
            <a:ext cx="3996491" cy="29973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660121-5505-FE76-D9CA-7DE09368B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64" y="281470"/>
            <a:ext cx="3900572" cy="29254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24E6D7-81A3-DB63-7C89-70EA9D2A7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07" y="431632"/>
            <a:ext cx="3675801" cy="2756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8EAA37F-36A6-47A0-D92C-CA10A5B24A86}"/>
                  </a:ext>
                </a:extLst>
              </p:cNvPr>
              <p:cNvSpPr txBox="1"/>
              <p:nvPr/>
            </p:nvSpPr>
            <p:spPr>
              <a:xfrm>
                <a:off x="2143986" y="277743"/>
                <a:ext cx="82516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err="1"/>
                  <a:t>eBx</a:t>
                </a:r>
                <a:r>
                  <a:rPr lang="en-US" altLang="zh-CN" sz="14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8EAA37F-36A6-47A0-D92C-CA10A5B24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986" y="277743"/>
                <a:ext cx="825162" cy="307777"/>
              </a:xfrm>
              <a:prstGeom prst="rect">
                <a:avLst/>
              </a:prstGeom>
              <a:blipFill>
                <a:blip r:embed="rId6"/>
                <a:stretch>
                  <a:fillRect l="-2222" t="-200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271F924-1E8D-FA90-04F2-4F2D0ED9BFA6}"/>
                  </a:ext>
                </a:extLst>
              </p:cNvPr>
              <p:cNvSpPr txBox="1"/>
              <p:nvPr/>
            </p:nvSpPr>
            <p:spPr>
              <a:xfrm>
                <a:off x="6364961" y="431631"/>
                <a:ext cx="82798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eBy(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271F924-1E8D-FA90-04F2-4F2D0ED9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1" y="431631"/>
                <a:ext cx="827984" cy="307777"/>
              </a:xfrm>
              <a:prstGeom prst="rect">
                <a:avLst/>
              </a:prstGeom>
              <a:blipFill>
                <a:blip r:embed="rId7"/>
                <a:stretch>
                  <a:fillRect l="-2206" t="-200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011155A-2163-7FA9-AC46-997D01BD83FF}"/>
                  </a:ext>
                </a:extLst>
              </p:cNvPr>
              <p:cNvSpPr txBox="1"/>
              <p:nvPr/>
            </p:nvSpPr>
            <p:spPr>
              <a:xfrm>
                <a:off x="2143986" y="3343325"/>
                <a:ext cx="81689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err="1"/>
                  <a:t>eEx</a:t>
                </a:r>
                <a:r>
                  <a:rPr lang="en-US" altLang="zh-CN" sz="14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011155A-2163-7FA9-AC46-997D01BD8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986" y="3343325"/>
                <a:ext cx="816890" cy="307777"/>
              </a:xfrm>
              <a:prstGeom prst="rect">
                <a:avLst/>
              </a:prstGeom>
              <a:blipFill>
                <a:blip r:embed="rId8"/>
                <a:stretch>
                  <a:fillRect l="-2239" b="-21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45794D3-ACA7-519B-D5B3-D8DA4996EA80}"/>
                  </a:ext>
                </a:extLst>
              </p:cNvPr>
              <p:cNvSpPr txBox="1"/>
              <p:nvPr/>
            </p:nvSpPr>
            <p:spPr>
              <a:xfrm>
                <a:off x="6586022" y="3343324"/>
                <a:ext cx="8158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 err="1"/>
                  <a:t>eEy</a:t>
                </a:r>
                <a:r>
                  <a:rPr lang="en-US" altLang="zh-CN" sz="14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1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45794D3-ACA7-519B-D5B3-D8DA4996E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022" y="3343324"/>
                <a:ext cx="815864" cy="307777"/>
              </a:xfrm>
              <a:prstGeom prst="rect">
                <a:avLst/>
              </a:prstGeom>
              <a:blipFill>
                <a:blip r:embed="rId9"/>
                <a:stretch>
                  <a:fillRect l="-2239" b="-21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921283-FA46-C733-096B-A1CE0AAA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65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475E61-CF16-6BD0-9664-BDA7A2FD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0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C2FB851-FEDC-FAB4-4482-82006B0BD64F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Background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FAF244-0262-6ECE-4EEB-9FE6EB82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14" y="3207787"/>
            <a:ext cx="5048678" cy="2031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A45116-5021-133A-AB48-13CC85748AA4}"/>
                  </a:ext>
                </a:extLst>
              </p:cNvPr>
              <p:cNvSpPr txBox="1"/>
              <p:nvPr/>
            </p:nvSpPr>
            <p:spPr>
              <a:xfrm>
                <a:off x="3212156" y="2410649"/>
                <a:ext cx="2196795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A45116-5021-133A-AB48-13CC85748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156" y="2410649"/>
                <a:ext cx="2196795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8DEBA9AD-943D-9A0C-D8DB-A3B4B66AE8BD}"/>
              </a:ext>
            </a:extLst>
          </p:cNvPr>
          <p:cNvSpPr txBox="1"/>
          <p:nvPr/>
        </p:nvSpPr>
        <p:spPr>
          <a:xfrm>
            <a:off x="2547678" y="5366998"/>
            <a:ext cx="42041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Fig.1</a:t>
            </a:r>
            <a:r>
              <a:rPr lang="zh-CN" altLang="en-US" dirty="0"/>
              <a:t> local parity and charge-parity violation</a:t>
            </a:r>
            <a:r>
              <a:rPr lang="en-US" altLang="zh-CN" dirty="0"/>
              <a:t> leads to an electric charge current in the presence of a strong magnetic field.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27694A-D7BA-D882-7417-C580E0EE4992}"/>
              </a:ext>
            </a:extLst>
          </p:cNvPr>
          <p:cNvSpPr txBox="1"/>
          <p:nvPr/>
        </p:nvSpPr>
        <p:spPr>
          <a:xfrm>
            <a:off x="1084495" y="1448139"/>
            <a:ext cx="6975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the </a:t>
            </a:r>
            <a:r>
              <a:rPr lang="zh-CN" altLang="en-US" sz="2400" b="1" dirty="0"/>
              <a:t>chiral magnetic effect </a:t>
            </a:r>
            <a:r>
              <a:rPr lang="zh-CN" altLang="en-US" dirty="0"/>
              <a:t>(CME) </a:t>
            </a:r>
            <a:r>
              <a:rPr lang="en-US" altLang="zh-CN" dirty="0"/>
              <a:t>leads to </a:t>
            </a:r>
            <a:r>
              <a:rPr lang="zh-CN" altLang="en-US" dirty="0"/>
              <a:t>an electric charge separation along the strong magnetic field</a:t>
            </a:r>
            <a:r>
              <a:rPr lang="en-US" altLang="zh-CN" dirty="0"/>
              <a:t>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21DF49-58F4-0C5A-E52F-021F8A57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18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2A2EAC-F5A8-473B-220A-353C7E050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50" y="1593630"/>
            <a:ext cx="4148686" cy="41348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C2FB851-FEDC-FAB4-4482-82006B0BD64F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Background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AA97664-63D4-4688-8E91-9590E2C820E1}"/>
              </a:ext>
            </a:extLst>
          </p:cNvPr>
          <p:cNvSpPr txBox="1"/>
          <p:nvPr/>
        </p:nvSpPr>
        <p:spPr>
          <a:xfrm>
            <a:off x="331524" y="1785915"/>
            <a:ext cx="466950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/>
                <a:latin typeface="Arial" panose="020B0604020202020204" pitchFamily="34" charset="0"/>
              </a:rPr>
              <a:t>One of the </a:t>
            </a:r>
            <a:r>
              <a:rPr lang="en-US" altLang="zh-CN" sz="2000" dirty="0">
                <a:effectLst/>
                <a:latin typeface="Arial" panose="020B0604020202020204" pitchFamily="34" charset="0"/>
              </a:rPr>
              <a:t>Chiral</a:t>
            </a:r>
            <a:r>
              <a:rPr lang="en-US" altLang="zh-CN" dirty="0">
                <a:effectLst/>
                <a:latin typeface="Arial" panose="020B0604020202020204" pitchFamily="34" charset="0"/>
              </a:rPr>
              <a:t> Magnetic Effect signal is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t</a:t>
            </a:r>
            <a:r>
              <a:rPr lang="en-US" altLang="zh-CN" dirty="0">
                <a:effectLst/>
                <a:latin typeface="Arial" panose="020B0604020202020204" pitchFamily="34" charset="0"/>
              </a:rPr>
              <a:t>he two-particles correlation: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9A9DDD-FB95-7EF2-60B7-85FCA6A0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26" y="2627762"/>
            <a:ext cx="3792006" cy="1033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BA6877-E79D-7538-AF49-1A640CDF577D}"/>
                  </a:ext>
                </a:extLst>
              </p:cNvPr>
              <p:cNvSpPr txBox="1"/>
              <p:nvPr/>
            </p:nvSpPr>
            <p:spPr>
              <a:xfrm>
                <a:off x="59867" y="5115186"/>
                <a:ext cx="4899162" cy="463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𝑏𝑘𝑔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𝑐𝑙𝑢𝑠𝑡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5BA6877-E79D-7538-AF49-1A640CDF5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" y="5115186"/>
                <a:ext cx="4899162" cy="463781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170279-64DE-ADBD-0CB5-FD7D69BF624D}"/>
                  </a:ext>
                </a:extLst>
              </p:cNvPr>
              <p:cNvSpPr txBox="1"/>
              <p:nvPr/>
            </p:nvSpPr>
            <p:spPr>
              <a:xfrm>
                <a:off x="377026" y="3801902"/>
                <a:ext cx="4624004" cy="689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 dirty="0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zh-CN" altLang="en-US" b="0" i="1" dirty="0" smtClean="0">
                                <a:effectLst/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term reflects the charge separation along the magnetic field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170279-64DE-ADBD-0CB5-FD7D69BF6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26" y="3801902"/>
                <a:ext cx="4624004" cy="689548"/>
              </a:xfrm>
              <a:prstGeom prst="rect">
                <a:avLst/>
              </a:prstGeom>
              <a:blipFill>
                <a:blip r:embed="rId6"/>
                <a:stretch>
                  <a:fillRect l="-1187" t="-1770" b="-132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28CAD38-1B5A-5941-96B9-B3B2020F58DB}"/>
                  </a:ext>
                </a:extLst>
              </p:cNvPr>
              <p:cNvSpPr txBox="1"/>
              <p:nvPr/>
            </p:nvSpPr>
            <p:spPr>
              <a:xfrm>
                <a:off x="6045440" y="5838341"/>
                <a:ext cx="27215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0" dirty="0">
                    <a:ea typeface="Cambria Math" panose="02040503050406030204" pitchFamily="18" charset="0"/>
                  </a:rPr>
                  <a:t>Fig.2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l-GR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effectLst/>
                    <a:latin typeface="Arial" panose="020B0604020202020204" pitchFamily="34" charset="0"/>
                  </a:rPr>
                  <a:t> detected by STAR in 200 GeV </a:t>
                </a:r>
                <a:r>
                  <a:rPr lang="en-US" altLang="zh-CN" sz="1600" dirty="0" err="1">
                    <a:effectLst/>
                    <a:latin typeface="Arial" panose="020B0604020202020204" pitchFamily="34" charset="0"/>
                  </a:rPr>
                  <a:t>Au+Au</a:t>
                </a:r>
                <a:r>
                  <a:rPr lang="en-US" altLang="zh-CN" sz="1600" dirty="0">
                    <a:effectLst/>
                    <a:latin typeface="Arial" panose="020B0604020202020204" pitchFamily="34" charset="0"/>
                  </a:rPr>
                  <a:t> collision.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1200" i="1" dirty="0" err="1"/>
                  <a:t>Phys.Rev.C</a:t>
                </a:r>
                <a:r>
                  <a:rPr lang="en-US" altLang="zh-CN" sz="1200" dirty="0"/>
                  <a:t> 81 (2010) 054908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28CAD38-1B5A-5941-96B9-B3B2020F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440" y="5838341"/>
                <a:ext cx="2721532" cy="769441"/>
              </a:xfrm>
              <a:prstGeom prst="rect">
                <a:avLst/>
              </a:prstGeom>
              <a:blipFill>
                <a:blip r:embed="rId7"/>
                <a:stretch>
                  <a:fillRect l="-1345" t="-3175"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15E542-CDBA-0672-F5E6-895974CE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12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1D6B73-7850-53AE-F38C-C595A8ACE160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Background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C00A628-C7DA-C993-F913-AA530D4DC76B}"/>
                  </a:ext>
                </a:extLst>
              </p:cNvPr>
              <p:cNvSpPr txBox="1"/>
              <p:nvPr/>
            </p:nvSpPr>
            <p:spPr>
              <a:xfrm>
                <a:off x="1586759" y="4569880"/>
                <a:ext cx="3362652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rad>
                      <m:acc>
                        <m:accPr>
                          <m:chr m:val="̇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rad>
                      <m:acc>
                        <m:accPr>
                          <m:chr m:val="̇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acc>
                        <m:accPr>
                          <m:chr m:val="̂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zh-CN" altLang="en-US" b="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/>
              </a:p>
              <a:p>
                <a:endParaRPr lang="en-US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C00A628-C7DA-C993-F913-AA530D4DC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759" y="4569880"/>
                <a:ext cx="3362652" cy="900183"/>
              </a:xfrm>
              <a:prstGeom prst="rect">
                <a:avLst/>
              </a:prstGeom>
              <a:blipFill>
                <a:blip r:embed="rId3"/>
                <a:stretch>
                  <a:fillRect t="-10884" r="-1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415C54-D19B-63E0-7D02-65B161EF86C3}"/>
                  </a:ext>
                </a:extLst>
              </p:cNvPr>
              <p:cNvSpPr txBox="1"/>
              <p:nvPr/>
            </p:nvSpPr>
            <p:spPr>
              <a:xfrm>
                <a:off x="1996555" y="2705737"/>
                <a:ext cx="18399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C415C54-D19B-63E0-7D02-65B161EF8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55" y="2705737"/>
                <a:ext cx="1839991" cy="553998"/>
              </a:xfrm>
              <a:prstGeom prst="rect">
                <a:avLst/>
              </a:prstGeom>
              <a:blipFill>
                <a:blip r:embed="rId4"/>
                <a:stretch>
                  <a:fillRect l="-2658" t="-13187" r="-2326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3895339-9525-4B9F-0B6F-166DD7507251}"/>
              </a:ext>
            </a:extLst>
          </p:cNvPr>
          <p:cNvSpPr txBox="1"/>
          <p:nvPr/>
        </p:nvSpPr>
        <p:spPr>
          <a:xfrm>
            <a:off x="877562" y="1353117"/>
            <a:ext cx="5947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To study non-equilibrium </a:t>
            </a:r>
            <a:r>
              <a:rPr lang="zh-CN" altLang="en-US" dirty="0"/>
              <a:t>chiral systems with anomaly</a:t>
            </a:r>
            <a:endParaRPr lang="en-US" altLang="zh-CN" dirty="0"/>
          </a:p>
          <a:p>
            <a:r>
              <a:rPr lang="en-US" altLang="zh-CN" dirty="0"/>
              <a:t>on the hydrodynamic model,</a:t>
            </a:r>
          </a:p>
          <a:p>
            <a:r>
              <a:rPr lang="en-US" altLang="zh-CN" sz="1800" dirty="0"/>
              <a:t>the </a:t>
            </a:r>
            <a:r>
              <a:rPr lang="zh-CN" altLang="en-US" sz="2400" dirty="0"/>
              <a:t>chiral kinetic theory</a:t>
            </a:r>
            <a:r>
              <a:rPr lang="en-US" altLang="zh-CN" sz="2400" dirty="0"/>
              <a:t> </a:t>
            </a:r>
            <a:r>
              <a:rPr lang="en-US" altLang="zh-CN" dirty="0"/>
              <a:t>have been developed.</a:t>
            </a:r>
          </a:p>
          <a:p>
            <a:r>
              <a:rPr lang="zh-CN" altLang="en-US" dirty="0"/>
              <a:t>Equations of motion</a:t>
            </a:r>
            <a:r>
              <a:rPr lang="en-US" altLang="zh-CN" dirty="0"/>
              <a:t>:</a:t>
            </a:r>
            <a:endParaRPr lang="zh-CN" altLang="en-US" sz="18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CA3619-1E6D-A098-FE7F-232971ECF677}"/>
                  </a:ext>
                </a:extLst>
              </p:cNvPr>
              <p:cNvSpPr txBox="1"/>
              <p:nvPr/>
            </p:nvSpPr>
            <p:spPr>
              <a:xfrm>
                <a:off x="1054160" y="3565891"/>
                <a:ext cx="4624004" cy="808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𝜆</m:t>
                        </m:r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 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the helicity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solving for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CCA3619-1E6D-A098-FE7F-232971ECF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60" y="3565891"/>
                <a:ext cx="4624004" cy="808939"/>
              </a:xfrm>
              <a:prstGeom prst="rect">
                <a:avLst/>
              </a:prstGeom>
              <a:blipFill>
                <a:blip r:embed="rId5"/>
                <a:stretch>
                  <a:fillRect l="-1187" t="-752" b="-112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39C0ECA-3549-E702-4685-40F20CA5302A}"/>
              </a:ext>
            </a:extLst>
          </p:cNvPr>
          <p:cNvSpPr txBox="1"/>
          <p:nvPr/>
        </p:nvSpPr>
        <p:spPr>
          <a:xfrm>
            <a:off x="5240465" y="6369636"/>
            <a:ext cx="3170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i="1" dirty="0" err="1"/>
              <a:t>Phys.Rev.Lett</a:t>
            </a:r>
            <a:r>
              <a:rPr lang="en-US" altLang="zh-CN" sz="1600" i="1" dirty="0"/>
              <a:t>.</a:t>
            </a:r>
            <a:r>
              <a:rPr lang="en-US" altLang="zh-CN" sz="1600" dirty="0"/>
              <a:t> 109 (2012) 162001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F455680-A468-7D9D-D931-54F0C8E38C4D}"/>
                  </a:ext>
                </a:extLst>
              </p:cNvPr>
              <p:cNvSpPr txBox="1"/>
              <p:nvPr/>
            </p:nvSpPr>
            <p:spPr>
              <a:xfrm>
                <a:off x="1643762" y="5473654"/>
                <a:ext cx="18757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F455680-A468-7D9D-D931-54F0C8E38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62" y="5473654"/>
                <a:ext cx="1875709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3BA28BD-D227-7F1A-8DA9-4098368E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1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C53EB5-0B2B-F636-C640-BCD24755FC6E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Framework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084A6C-E3D9-AA90-85DD-CB4249F2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720" y="1695172"/>
            <a:ext cx="3401914" cy="329836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6F86F4B-DAA8-30FE-3E5A-589959AD4F73}"/>
              </a:ext>
            </a:extLst>
          </p:cNvPr>
          <p:cNvSpPr txBox="1"/>
          <p:nvPr/>
        </p:nvSpPr>
        <p:spPr>
          <a:xfrm>
            <a:off x="416030" y="1510506"/>
            <a:ext cx="4285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 Multi-Phase Transport Model</a:t>
            </a:r>
          </a:p>
          <a:p>
            <a:endParaRPr lang="en-US" altLang="zh-CN" dirty="0"/>
          </a:p>
          <a:p>
            <a:r>
              <a:rPr lang="en-US" altLang="zh-CN" dirty="0"/>
              <a:t>Advantages: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Contains partonic interactions and hadronic interactions.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includes inelastic channels in hadronic interactions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Matches many observables</a:t>
            </a:r>
          </a:p>
          <a:p>
            <a:endParaRPr lang="en-US" altLang="zh-CN" dirty="0"/>
          </a:p>
          <a:p>
            <a:r>
              <a:rPr lang="en-US" altLang="zh-CN" dirty="0"/>
              <a:t>Disadvantages: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Not include magnetic field and spin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Not consider inelastic channels in partonic interactions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Can not explain CME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4BD3BF7-18D8-1B61-2BF3-2B950782D091}"/>
              </a:ext>
            </a:extLst>
          </p:cNvPr>
          <p:cNvSpPr txBox="1"/>
          <p:nvPr/>
        </p:nvSpPr>
        <p:spPr>
          <a:xfrm>
            <a:off x="173167" y="6080110"/>
            <a:ext cx="890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So, we program a new partonic interactions part named the Chiral Anomaly Transport model.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F08CE5-4A87-8412-4545-A790ABC947E8}"/>
              </a:ext>
            </a:extLst>
          </p:cNvPr>
          <p:cNvSpPr txBox="1"/>
          <p:nvPr/>
        </p:nvSpPr>
        <p:spPr>
          <a:xfrm>
            <a:off x="6207953" y="5229044"/>
            <a:ext cx="25200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i="1" dirty="0" err="1"/>
              <a:t>Phys.Rev.C</a:t>
            </a:r>
            <a:r>
              <a:rPr lang="en-US" altLang="zh-CN" sz="1400" dirty="0"/>
              <a:t> 72 (2005) 064901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B20E6D0-DED7-2795-7B3F-93E548F0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45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E52E57-CE67-9332-E06A-EBAAD2AAB6A3}"/>
              </a:ext>
            </a:extLst>
          </p:cNvPr>
          <p:cNvSpPr/>
          <p:nvPr/>
        </p:nvSpPr>
        <p:spPr>
          <a:xfrm>
            <a:off x="0" y="-2342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Framework: the Chiral Anomaly Transport model (CAT) structure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207386-2602-57D2-4EF7-824489B09095}"/>
              </a:ext>
            </a:extLst>
          </p:cNvPr>
          <p:cNvSpPr/>
          <p:nvPr/>
        </p:nvSpPr>
        <p:spPr>
          <a:xfrm>
            <a:off x="1691394" y="2706001"/>
            <a:ext cx="6314488" cy="2041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FFE860B-0B39-66FE-D318-117F2205CA5C}"/>
              </a:ext>
            </a:extLst>
          </p:cNvPr>
          <p:cNvSpPr/>
          <p:nvPr/>
        </p:nvSpPr>
        <p:spPr>
          <a:xfrm>
            <a:off x="1941476" y="1308135"/>
            <a:ext cx="2799896" cy="407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HIJING Initial Conditions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66F4B7-985A-8852-D84E-83E327F85E6C}"/>
              </a:ext>
            </a:extLst>
          </p:cNvPr>
          <p:cNvSpPr/>
          <p:nvPr/>
        </p:nvSpPr>
        <p:spPr>
          <a:xfrm>
            <a:off x="1941476" y="2085622"/>
            <a:ext cx="2799896" cy="37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Initial Partons Distribution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B7C30E9-FBFA-6BAD-701C-A31815BC32D8}"/>
              </a:ext>
            </a:extLst>
          </p:cNvPr>
          <p:cNvCxnSpPr>
            <a:cxnSpLocks/>
          </p:cNvCxnSpPr>
          <p:nvPr/>
        </p:nvCxnSpPr>
        <p:spPr>
          <a:xfrm>
            <a:off x="3326736" y="1796312"/>
            <a:ext cx="1" cy="1923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29076F89-53E9-50DC-056C-364397B1A93D}"/>
              </a:ext>
            </a:extLst>
          </p:cNvPr>
          <p:cNvSpPr/>
          <p:nvPr/>
        </p:nvSpPr>
        <p:spPr>
          <a:xfrm>
            <a:off x="1941476" y="3103611"/>
            <a:ext cx="2799895" cy="4086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Chiral Kinetic Theory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F8EC75E-3977-684B-4B02-ED4A0A53D384}"/>
              </a:ext>
            </a:extLst>
          </p:cNvPr>
          <p:cNvSpPr/>
          <p:nvPr/>
        </p:nvSpPr>
        <p:spPr>
          <a:xfrm>
            <a:off x="1914407" y="3815497"/>
            <a:ext cx="2799888" cy="5872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Coordinate System Charge Separation</a:t>
            </a:r>
            <a:endParaRPr lang="zh-CN" altLang="en-US" dirty="0"/>
          </a:p>
        </p:txBody>
      </p:sp>
      <p:cxnSp>
        <p:nvCxnSpPr>
          <p:cNvPr id="9" name="连接符: 肘形 8">
            <a:extLst>
              <a:ext uri="{FF2B5EF4-FFF2-40B4-BE49-F238E27FC236}">
                <a16:creationId xmlns:a16="http://schemas.microsoft.com/office/drawing/2014/main" id="{2A76147C-F153-59FB-BA36-D59013E5ABAB}"/>
              </a:ext>
            </a:extLst>
          </p:cNvPr>
          <p:cNvCxnSpPr>
            <a:cxnSpLocks/>
          </p:cNvCxnSpPr>
          <p:nvPr/>
        </p:nvCxnSpPr>
        <p:spPr>
          <a:xfrm>
            <a:off x="4927260" y="1550537"/>
            <a:ext cx="1585712" cy="1089834"/>
          </a:xfrm>
          <a:prstGeom prst="bentConnector3">
            <a:avLst>
              <a:gd name="adj1" fmla="val 100286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FE05F05-C2EC-45DD-6EFB-2BC2C844FC5A}"/>
              </a:ext>
            </a:extLst>
          </p:cNvPr>
          <p:cNvCxnSpPr>
            <a:cxnSpLocks/>
          </p:cNvCxnSpPr>
          <p:nvPr/>
        </p:nvCxnSpPr>
        <p:spPr>
          <a:xfrm>
            <a:off x="3327248" y="2554748"/>
            <a:ext cx="0" cy="4030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5D596AA-0E58-80C1-A7FB-6353C848F3FD}"/>
              </a:ext>
            </a:extLst>
          </p:cNvPr>
          <p:cNvCxnSpPr>
            <a:cxnSpLocks/>
          </p:cNvCxnSpPr>
          <p:nvPr/>
        </p:nvCxnSpPr>
        <p:spPr>
          <a:xfrm>
            <a:off x="3326737" y="3580608"/>
            <a:ext cx="0" cy="196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A4B5B64-9614-F3EB-F4F1-A2C7182EAE85}"/>
              </a:ext>
            </a:extLst>
          </p:cNvPr>
          <p:cNvSpPr/>
          <p:nvPr/>
        </p:nvSpPr>
        <p:spPr>
          <a:xfrm>
            <a:off x="1914410" y="4843331"/>
            <a:ext cx="2825677" cy="53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Quark Collisions</a:t>
            </a:r>
          </a:p>
          <a:p>
            <a:pPr algn="ctr"/>
            <a:r>
              <a:rPr lang="en-US" altLang="zh-CN" dirty="0"/>
              <a:t> and Coalescence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B68C202-2A7B-7FD6-1460-9F2AF5D1EB3C}"/>
              </a:ext>
            </a:extLst>
          </p:cNvPr>
          <p:cNvCxnSpPr>
            <a:cxnSpLocks/>
          </p:cNvCxnSpPr>
          <p:nvPr/>
        </p:nvCxnSpPr>
        <p:spPr>
          <a:xfrm>
            <a:off x="3314351" y="4537331"/>
            <a:ext cx="0" cy="260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0B17A55-4219-7AFD-D41A-E7F3EB5CD710}"/>
              </a:ext>
            </a:extLst>
          </p:cNvPr>
          <p:cNvSpPr/>
          <p:nvPr/>
        </p:nvSpPr>
        <p:spPr>
          <a:xfrm>
            <a:off x="5677380" y="5550173"/>
            <a:ext cx="2062220" cy="537974"/>
          </a:xfrm>
          <a:prstGeom prst="rect">
            <a:avLst/>
          </a:prstGeom>
          <a:solidFill>
            <a:srgbClr val="531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Chiral Magnetic Effect</a:t>
            </a:r>
            <a:r>
              <a:rPr lang="zh-CN" altLang="en-US" dirty="0"/>
              <a:t> </a:t>
            </a:r>
            <a:r>
              <a:rPr lang="en-US" altLang="zh-CN" dirty="0"/>
              <a:t>Signal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F1980A0-ED7B-3179-AA2E-2C45666D6333}"/>
              </a:ext>
            </a:extLst>
          </p:cNvPr>
          <p:cNvCxnSpPr>
            <a:cxnSpLocks/>
          </p:cNvCxnSpPr>
          <p:nvPr/>
        </p:nvCxnSpPr>
        <p:spPr>
          <a:xfrm flipV="1">
            <a:off x="4946021" y="5867754"/>
            <a:ext cx="619653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9968E25B-94D4-0B94-0ADA-C2FD029069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48639" y="3059016"/>
            <a:ext cx="548277" cy="283192"/>
          </a:xfrm>
          <a:prstGeom prst="bentConnector3">
            <a:avLst>
              <a:gd name="adj1" fmla="val 34192"/>
            </a:avLst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7F62A775-2BA4-7343-0984-E986C94982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50629" y="3555078"/>
            <a:ext cx="710689" cy="181886"/>
          </a:xfrm>
          <a:prstGeom prst="bentConnector3">
            <a:avLst>
              <a:gd name="adj1" fmla="val 98173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2B56365E-89ED-1F9D-D84C-EAA435982B09}"/>
              </a:ext>
            </a:extLst>
          </p:cNvPr>
          <p:cNvSpPr/>
          <p:nvPr/>
        </p:nvSpPr>
        <p:spPr>
          <a:xfrm>
            <a:off x="5528730" y="2845050"/>
            <a:ext cx="1968485" cy="4279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Magnetic Field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9B72609-D31B-4744-4266-03D273C38979}"/>
              </a:ext>
            </a:extLst>
          </p:cNvPr>
          <p:cNvSpPr/>
          <p:nvPr/>
        </p:nvSpPr>
        <p:spPr>
          <a:xfrm>
            <a:off x="5528730" y="3743070"/>
            <a:ext cx="1968485" cy="4279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Initial Axial Charge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A5D6D3F-843C-13E7-9E16-5FCDFAC03FA4}"/>
              </a:ext>
            </a:extLst>
          </p:cNvPr>
          <p:cNvCxnSpPr>
            <a:cxnSpLocks/>
          </p:cNvCxnSpPr>
          <p:nvPr/>
        </p:nvCxnSpPr>
        <p:spPr>
          <a:xfrm>
            <a:off x="3326736" y="5380438"/>
            <a:ext cx="0" cy="169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93CCC1BC-47C9-32DB-A61E-330F75B34AB5}"/>
              </a:ext>
            </a:extLst>
          </p:cNvPr>
          <p:cNvSpPr/>
          <p:nvPr/>
        </p:nvSpPr>
        <p:spPr>
          <a:xfrm>
            <a:off x="1914410" y="5615803"/>
            <a:ext cx="2799885" cy="537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Momentum System Charge Separation</a:t>
            </a:r>
            <a:endParaRPr lang="zh-CN" altLang="en-US" dirty="0"/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E879CD61-9F1F-65D4-311C-584086DF2A7D}"/>
              </a:ext>
            </a:extLst>
          </p:cNvPr>
          <p:cNvSpPr txBox="1"/>
          <p:nvPr/>
        </p:nvSpPr>
        <p:spPr>
          <a:xfrm>
            <a:off x="6246955" y="4322254"/>
            <a:ext cx="751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CAT</a:t>
            </a:r>
            <a:endParaRPr lang="zh-CN" altLang="en-US" dirty="0"/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BD90A5E3-58FA-D0DD-CD37-95D58189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490" y="6282680"/>
            <a:ext cx="2057400" cy="365125"/>
          </a:xfrm>
        </p:spPr>
        <p:txBody>
          <a:bodyPr/>
          <a:lstStyle/>
          <a:p>
            <a:fld id="{FB77DEB2-B903-4D52-9C69-F1E429FA000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80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063E62-AD65-0017-AF0B-417E74D47C12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Framework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D3210F-0E7D-A427-26F2-C50F7A975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33" y="2212617"/>
            <a:ext cx="3756226" cy="11716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5CA1A5-14CB-B13D-6F9D-092E00FD1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84" y="2505663"/>
            <a:ext cx="3227989" cy="242099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5630AEE-C6CC-F3BE-4C76-7E3100E08978}"/>
              </a:ext>
            </a:extLst>
          </p:cNvPr>
          <p:cNvSpPr txBox="1"/>
          <p:nvPr/>
        </p:nvSpPr>
        <p:spPr>
          <a:xfrm>
            <a:off x="294689" y="4284611"/>
            <a:ext cx="3440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Initial axial charge is given by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86045C1-2BD0-4426-F083-0D4471783D0F}"/>
                  </a:ext>
                </a:extLst>
              </p:cNvPr>
              <p:cNvSpPr txBox="1"/>
              <p:nvPr/>
            </p:nvSpPr>
            <p:spPr>
              <a:xfrm>
                <a:off x="600210" y="4845198"/>
                <a:ext cx="1799467" cy="580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86045C1-2BD0-4426-F083-0D447178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10" y="4845198"/>
                <a:ext cx="1799467" cy="58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E1EA348-42AE-252F-2504-27B8FA1F3A3F}"/>
                  </a:ext>
                </a:extLst>
              </p:cNvPr>
              <p:cNvSpPr txBox="1"/>
              <p:nvPr/>
            </p:nvSpPr>
            <p:spPr>
              <a:xfrm>
                <a:off x="601375" y="5586284"/>
                <a:ext cx="3069227" cy="704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chiral chemical potential 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=7.5+18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𝑒𝐵</m:t>
                            </m:r>
                          </m:e>
                        </m:d>
                      </m:e>
                    </m:rad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E1EA348-42AE-252F-2504-27B8FA1F3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75" y="5586284"/>
                <a:ext cx="3069227" cy="704745"/>
              </a:xfrm>
              <a:prstGeom prst="rect">
                <a:avLst/>
              </a:prstGeom>
              <a:blipFill>
                <a:blip r:embed="rId6"/>
                <a:stretch>
                  <a:fillRect l="-1789" t="-4310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392951D-F02F-7E00-6510-D1C5D84C3DFF}"/>
              </a:ext>
            </a:extLst>
          </p:cNvPr>
          <p:cNvSpPr txBox="1"/>
          <p:nvPr/>
        </p:nvSpPr>
        <p:spPr>
          <a:xfrm>
            <a:off x="562093" y="1600547"/>
            <a:ext cx="5110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Electromagnetic field comes from spectator proton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636768E-3FF6-CF34-909F-E7AA4C122C1A}"/>
              </a:ext>
            </a:extLst>
          </p:cNvPr>
          <p:cNvSpPr txBox="1"/>
          <p:nvPr/>
        </p:nvSpPr>
        <p:spPr>
          <a:xfrm>
            <a:off x="600210" y="3908690"/>
            <a:ext cx="473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particles are given a new property - helicity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817D09B-0D38-EF13-6BE0-A56760BEA956}"/>
                  </a:ext>
                </a:extLst>
              </p:cNvPr>
              <p:cNvSpPr txBox="1"/>
              <p:nvPr/>
            </p:nvSpPr>
            <p:spPr>
              <a:xfrm>
                <a:off x="6980339" y="2471621"/>
                <a:ext cx="86491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00" dirty="0"/>
                  <a:t>eBy(Gev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817D09B-0D38-EF13-6BE0-A56760BE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339" y="2471621"/>
                <a:ext cx="864917" cy="307777"/>
              </a:xfrm>
              <a:prstGeom prst="rect">
                <a:avLst/>
              </a:prstGeom>
              <a:blipFill>
                <a:blip r:embed="rId7"/>
                <a:stretch>
                  <a:fillRect l="-2113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2ADEE1B-4ED1-56DE-B437-F13298382981}"/>
              </a:ext>
            </a:extLst>
          </p:cNvPr>
          <p:cNvSpPr txBox="1"/>
          <p:nvPr/>
        </p:nvSpPr>
        <p:spPr>
          <a:xfrm>
            <a:off x="7206859" y="4741367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X(</a:t>
            </a:r>
            <a:r>
              <a:rPr lang="en-US" altLang="zh-CN" sz="1200" dirty="0" err="1"/>
              <a:t>fm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3237189-5C87-9BAE-4807-8AD547784B96}"/>
              </a:ext>
            </a:extLst>
          </p:cNvPr>
          <p:cNvSpPr txBox="1"/>
          <p:nvPr/>
        </p:nvSpPr>
        <p:spPr>
          <a:xfrm>
            <a:off x="5568345" y="3577659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y(</a:t>
            </a:r>
            <a:r>
              <a:rPr lang="en-US" altLang="zh-CN" sz="1200" dirty="0" err="1"/>
              <a:t>fm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4ADBDBA-72F1-1859-09FF-B449FFA9F611}"/>
              </a:ext>
            </a:extLst>
          </p:cNvPr>
          <p:cNvSpPr txBox="1"/>
          <p:nvPr/>
        </p:nvSpPr>
        <p:spPr>
          <a:xfrm>
            <a:off x="5963101" y="5378059"/>
            <a:ext cx="3069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Fig.4 Magnetic field along y-axis distribution in the transverse plane, b=10fm.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8A74BCC-A9B0-7938-C7C0-926F1F1BDF61}"/>
                  </a:ext>
                </a:extLst>
              </p:cNvPr>
              <p:cNvSpPr txBox="1"/>
              <p:nvPr/>
            </p:nvSpPr>
            <p:spPr>
              <a:xfrm>
                <a:off x="721553" y="3394142"/>
                <a:ext cx="2052089" cy="504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𝑒𝐵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8A74BCC-A9B0-7938-C7C0-926F1F1BD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53" y="3394142"/>
                <a:ext cx="2052089" cy="504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A71D9A-C57F-B14D-6B4C-23A1358B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DC7972E-1B23-E00F-25B2-F0F3D6E6553E}"/>
              </a:ext>
            </a:extLst>
          </p:cNvPr>
          <p:cNvSpPr txBox="1"/>
          <p:nvPr/>
        </p:nvSpPr>
        <p:spPr>
          <a:xfrm>
            <a:off x="2708638" y="3528814"/>
            <a:ext cx="2377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400" i="1" dirty="0" err="1"/>
              <a:t>Phys.Rev.C</a:t>
            </a:r>
            <a:r>
              <a:rPr lang="en-US" altLang="zh-CN" sz="1400" dirty="0"/>
              <a:t> 84 (2011) 064605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FF6374F-AE2B-434B-7B28-F0CECFE1B40D}"/>
              </a:ext>
            </a:extLst>
          </p:cNvPr>
          <p:cNvSpPr txBox="1"/>
          <p:nvPr/>
        </p:nvSpPr>
        <p:spPr>
          <a:xfrm>
            <a:off x="2773643" y="5188441"/>
            <a:ext cx="46240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200" i="1" dirty="0"/>
              <a:t>PHYSICAL REVIEW D 88, 054009 (2013)</a:t>
            </a:r>
          </a:p>
        </p:txBody>
      </p:sp>
    </p:spTree>
    <p:extLst>
      <p:ext uri="{BB962C8B-B14F-4D97-AF65-F5344CB8AC3E}">
        <p14:creationId xmlns:p14="http://schemas.microsoft.com/office/powerpoint/2010/main" val="189314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F678124-413E-143A-36F1-CCD07643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39" y="1070149"/>
            <a:ext cx="4004671" cy="4449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56D3EF-3390-A7C3-CD55-4C50426397AE}"/>
                  </a:ext>
                </a:extLst>
              </p:cNvPr>
              <p:cNvSpPr txBox="1"/>
              <p:nvPr/>
            </p:nvSpPr>
            <p:spPr>
              <a:xfrm>
                <a:off x="365680" y="1842636"/>
                <a:ext cx="4899162" cy="463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𝑏𝑘𝑔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sz="1400" b="0" i="0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zh-CN" altLang="en-US" sz="1400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altLang="zh-CN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𝑐𝑙𝑢𝑠𝑡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A56D3EF-3390-A7C3-CD55-4C5042639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0" y="1842636"/>
                <a:ext cx="4899162" cy="463781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19B66069-B8D9-57A2-A2DE-2C407A6D5AE8}"/>
              </a:ext>
            </a:extLst>
          </p:cNvPr>
          <p:cNvSpPr/>
          <p:nvPr/>
        </p:nvSpPr>
        <p:spPr>
          <a:xfrm>
            <a:off x="0" y="-1"/>
            <a:ext cx="9144000" cy="9057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r>
              <a:rPr lang="en-US" altLang="zh-CN" sz="2400" dirty="0">
                <a:solidFill>
                  <a:schemeClr val="tx1"/>
                </a:solidFill>
              </a:rPr>
              <a:t>Framework</a:t>
            </a:r>
            <a:endParaRPr lang="zh-CN" altLang="en-US" sz="1500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0D0713-DE95-41D8-3760-F82BB7FB4DB7}"/>
              </a:ext>
            </a:extLst>
          </p:cNvPr>
          <p:cNvSpPr txBox="1"/>
          <p:nvPr/>
        </p:nvSpPr>
        <p:spPr>
          <a:xfrm>
            <a:off x="845061" y="2756229"/>
            <a:ext cx="275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background is credible.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CBE351-706F-346D-0025-C79798689B5E}"/>
                  </a:ext>
                </a:extLst>
              </p:cNvPr>
              <p:cNvSpPr txBox="1"/>
              <p:nvPr/>
            </p:nvSpPr>
            <p:spPr>
              <a:xfrm>
                <a:off x="5401895" y="5756635"/>
                <a:ext cx="353409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Fig.5 and Fig.6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and the multiplicity of charged hardon from CAT(lines) and STAR(dots)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3CBE351-706F-346D-0025-C79798689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895" y="5756635"/>
                <a:ext cx="3534090" cy="923330"/>
              </a:xfrm>
              <a:prstGeom prst="rect">
                <a:avLst/>
              </a:prstGeom>
              <a:blipFill>
                <a:blip r:embed="rId5"/>
                <a:stretch>
                  <a:fillRect l="-1379" t="-3289" r="-1552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62E2A833-1791-945E-47BB-934C3B7F09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1" y="3429000"/>
            <a:ext cx="4797470" cy="335822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08B0FF9-7814-B4DF-B6B4-673123EA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EB2-B903-4D52-9C69-F1E429FA000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9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1449</TotalTime>
  <Words>965</Words>
  <Application>Microsoft Office PowerPoint</Application>
  <PresentationFormat>全屏显示(4:3)</PresentationFormat>
  <Paragraphs>187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Calibri Light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梓林</dc:creator>
  <cp:lastModifiedBy>袁 梓林</cp:lastModifiedBy>
  <cp:revision>34</cp:revision>
  <dcterms:created xsi:type="dcterms:W3CDTF">2023-07-10T04:34:01Z</dcterms:created>
  <dcterms:modified xsi:type="dcterms:W3CDTF">2023-07-18T11:11:45Z</dcterms:modified>
</cp:coreProperties>
</file>