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3" r:id="rId3"/>
    <p:sldId id="265" r:id="rId4"/>
    <p:sldId id="1748" r:id="rId5"/>
    <p:sldId id="2529" r:id="rId6"/>
    <p:sldId id="270" r:id="rId7"/>
    <p:sldId id="275" r:id="rId8"/>
    <p:sldId id="1740" r:id="rId9"/>
    <p:sldId id="1630" r:id="rId10"/>
    <p:sldId id="288" r:id="rId11"/>
    <p:sldId id="1743" r:id="rId12"/>
    <p:sldId id="1633" r:id="rId13"/>
    <p:sldId id="1746" r:id="rId14"/>
    <p:sldId id="291" r:id="rId15"/>
    <p:sldId id="292" r:id="rId16"/>
    <p:sldId id="276" r:id="rId17"/>
    <p:sldId id="282" r:id="rId18"/>
    <p:sldId id="283" r:id="rId19"/>
    <p:sldId id="1747" r:id="rId20"/>
    <p:sldId id="284" r:id="rId21"/>
    <p:sldId id="285" r:id="rId22"/>
    <p:sldId id="271" r:id="rId23"/>
    <p:sldId id="1742" r:id="rId24"/>
    <p:sldId id="277" r:id="rId25"/>
    <p:sldId id="2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79924" autoAdjust="0"/>
  </p:normalViewPr>
  <p:slideViewPr>
    <p:cSldViewPr snapToGrid="0" showGuides="1">
      <p:cViewPr varScale="1">
        <p:scale>
          <a:sx n="113" d="100"/>
          <a:sy n="113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3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3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6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2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图片可以替换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9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5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7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7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0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9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3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7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57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2023/7/16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5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7" Type="http://schemas.openxmlformats.org/officeDocument/2006/relationships/image" Target="../media/image63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0.png"/><Relationship Id="rId10" Type="http://schemas.openxmlformats.org/officeDocument/2006/relationships/image" Target="../media/image650.png"/><Relationship Id="rId4" Type="http://schemas.openxmlformats.org/officeDocument/2006/relationships/image" Target="../media/image610.png"/><Relationship Id="rId9" Type="http://schemas.openxmlformats.org/officeDocument/2006/relationships/image" Target="../media/image6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8.png"/><Relationship Id="rId7" Type="http://schemas.openxmlformats.org/officeDocument/2006/relationships/image" Target="../media/image74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88106"/>
            <a:ext cx="12192000" cy="25592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1976" y="2088107"/>
            <a:ext cx="9842442" cy="1992963"/>
          </a:xfrm>
        </p:spPr>
        <p:txBody>
          <a:bodyPr>
            <a:noAutofit/>
          </a:bodyPr>
          <a:lstStyle/>
          <a:p>
            <a:r>
              <a:rPr lang="en-US" altLang="zh-C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 and Primordial Black Holes</a:t>
            </a:r>
            <a:b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Induced by QCD Phase Transitions </a:t>
            </a:r>
            <a:br>
              <a:rPr lang="en-US" altLang="zh-C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Universe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91197" y="4081070"/>
            <a:ext cx="9144000" cy="104126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Jingdong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Shao, UCAS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Collaborator: Prof. Huang Mei, UCAS</a:t>
            </a: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2023.07.19</a:t>
            </a: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853" y="698565"/>
            <a:ext cx="51442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E20FE0-0DC8-F517-B944-17F30D2A4C7F}"/>
              </a:ext>
            </a:extLst>
          </p:cNvPr>
          <p:cNvSpPr txBox="1"/>
          <p:nvPr/>
        </p:nvSpPr>
        <p:spPr>
          <a:xfrm>
            <a:off x="932113" y="5122334"/>
            <a:ext cx="1026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7</a:t>
            </a:r>
            <a:r>
              <a:rPr lang="en-US" altLang="zh-CN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International Conference on Chirality, Vorticity and Magnetic Field in the Heavy Ion Collisions</a:t>
            </a:r>
          </a:p>
          <a:p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66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C8F6B3-C0DD-32B8-2C8E-7570ACFA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01" y="4130247"/>
            <a:ext cx="4200197" cy="2727753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E550AD9-9587-0E98-619A-1E8A8157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0F2690-C201-6DE6-DCAD-9452E6D1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" y="1675400"/>
            <a:ext cx="6135390" cy="24970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5B598B1-45C8-41D2-2739-157DCF6B8718}"/>
              </a:ext>
            </a:extLst>
          </p:cNvPr>
          <p:cNvSpPr txBox="1"/>
          <p:nvPr/>
        </p:nvSpPr>
        <p:spPr>
          <a:xfrm>
            <a:off x="0" y="1297899"/>
            <a:ext cx="678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Repulsive axial vector interaction with magnetic field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1CA68E5-E2CE-8C98-E481-7FBB8CF299FD}"/>
                  </a:ext>
                </a:extLst>
              </p:cNvPr>
              <p:cNvSpPr txBox="1"/>
              <p:nvPr/>
            </p:nvSpPr>
            <p:spPr>
              <a:xfrm>
                <a:off x="7869875" y="1943820"/>
                <a:ext cx="3907627" cy="250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parameters: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 condensate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zh-CN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chemical potential</a:t>
                </a:r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zh-CN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1CA68E5-E2CE-8C98-E481-7FBB8CF2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75" y="1943820"/>
                <a:ext cx="3907627" cy="2503249"/>
              </a:xfrm>
              <a:prstGeom prst="rect">
                <a:avLst/>
              </a:prstGeom>
              <a:blipFill>
                <a:blip r:embed="rId4"/>
                <a:stretch>
                  <a:fillRect l="-1716" t="-1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05399AD-092C-267C-D8EE-64342D36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998" y="1200597"/>
            <a:ext cx="4744535" cy="66391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30E74C-15A5-DFA7-BB00-7A5F811C2583}"/>
              </a:ext>
            </a:extLst>
          </p:cNvPr>
          <p:cNvSpPr txBox="1"/>
          <p:nvPr/>
        </p:nvSpPr>
        <p:spPr>
          <a:xfrm>
            <a:off x="719667" y="5182600"/>
            <a:ext cx="194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Yu et al.1404.6969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7BF9797-FE25-A9BF-CF4D-88B62D4E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</a:t>
            </a:r>
            <a:endParaRPr lang="zh-CN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BD9665-637C-FD13-B5E2-2D54145F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65" y="6341983"/>
            <a:ext cx="3869267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Phys.Rev. D 107 043011 (2023)</a:t>
            </a:r>
            <a:b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</a:b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doi:10.1103/PhysRevD.107.043011 [arXiv:2209.13809 [hep-ph]].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A1F97-FF34-2F2F-20D9-DD6FCD0D5ADF}"/>
              </a:ext>
            </a:extLst>
          </p:cNvPr>
          <p:cNvSpPr txBox="1"/>
          <p:nvPr/>
        </p:nvSpPr>
        <p:spPr>
          <a:xfrm>
            <a:off x="283035" y="5951530"/>
            <a:ext cx="696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order phase transition with local P and CP violation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6304677-63B0-3021-DD3E-F5EAB476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9" y="1062350"/>
            <a:ext cx="3670898" cy="4960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59D0AC-5212-9DCC-C525-5739E7FB1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11" y="1213388"/>
            <a:ext cx="3767977" cy="47125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47E7F9-8655-5C90-CB08-EFE7E546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991" y="0"/>
            <a:ext cx="3489389" cy="6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9B32D3A-AF7C-6C38-9B1C-45F6E9A8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1" y="2109515"/>
            <a:ext cx="4944440" cy="2993573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C913724A-023A-7E9F-8C26-D384DD33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3" y="403202"/>
            <a:ext cx="10538791" cy="54986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Phase Transition: Bubble Nucleation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80FC10-FF0E-2C59-6A10-C6980019AE0A}"/>
                  </a:ext>
                </a:extLst>
              </p:cNvPr>
              <p:cNvSpPr txBox="1"/>
              <p:nvPr/>
            </p:nvSpPr>
            <p:spPr>
              <a:xfrm>
                <a:off x="539759" y="2576207"/>
                <a:ext cx="19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80FC10-FF0E-2C59-6A10-C6980019A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9" y="2576207"/>
                <a:ext cx="1978940" cy="461665"/>
              </a:xfrm>
              <a:prstGeom prst="rect">
                <a:avLst/>
              </a:prstGeom>
              <a:blipFill>
                <a:blip r:embed="rId3"/>
                <a:stretch>
                  <a:fillRect l="-4938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8A0EEA8-368F-8E4F-E16B-5DAE6E6223AC}"/>
              </a:ext>
            </a:extLst>
          </p:cNvPr>
          <p:cNvSpPr txBox="1"/>
          <p:nvPr/>
        </p:nvSpPr>
        <p:spPr>
          <a:xfrm>
            <a:off x="236911" y="1252429"/>
            <a:ext cx="720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bubble nucleation rate per Hubble volume per time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C49E7A-E195-2CDF-7B2F-4CBF5ED08BBB}"/>
                  </a:ext>
                </a:extLst>
              </p:cNvPr>
              <p:cNvSpPr txBox="1"/>
              <p:nvPr/>
            </p:nvSpPr>
            <p:spPr>
              <a:xfrm>
                <a:off x="381112" y="1803117"/>
                <a:ext cx="2353733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C49E7A-E195-2CDF-7B2F-4CBF5ED08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2" y="1803117"/>
                <a:ext cx="2353733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C6BD754-8374-6916-A057-50AB27A52B7F}"/>
                  </a:ext>
                </a:extLst>
              </p:cNvPr>
              <p:cNvSpPr txBox="1"/>
              <p:nvPr/>
            </p:nvSpPr>
            <p:spPr>
              <a:xfrm>
                <a:off x="754165" y="3114684"/>
                <a:ext cx="1123384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C6BD754-8374-6916-A057-50AB27A5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5" y="3114684"/>
                <a:ext cx="1123384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4E2255C-7107-9036-F6EF-ABB87604A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53" y="4442088"/>
            <a:ext cx="2209524" cy="10761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D6FB72F-BE62-CAC1-2ABD-E4010F005239}"/>
              </a:ext>
            </a:extLst>
          </p:cNvPr>
          <p:cNvSpPr txBox="1"/>
          <p:nvPr/>
        </p:nvSpPr>
        <p:spPr>
          <a:xfrm>
            <a:off x="236911" y="383432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rate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283677-21A3-1EC5-6161-4B51D2F52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775" y="1483261"/>
            <a:ext cx="4447331" cy="45823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A49D441-9B47-489B-B9CF-D7CD38C98D30}"/>
              </a:ext>
            </a:extLst>
          </p:cNvPr>
          <p:cNvSpPr/>
          <p:nvPr/>
        </p:nvSpPr>
        <p:spPr>
          <a:xfrm>
            <a:off x="10701867" y="1557867"/>
            <a:ext cx="829733" cy="4436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39C481E-9BDE-23A6-FA30-01158309379C}"/>
                  </a:ext>
                </a:extLst>
              </p:cNvPr>
              <p:cNvSpPr txBox="1"/>
              <p:nvPr/>
            </p:nvSpPr>
            <p:spPr>
              <a:xfrm>
                <a:off x="3885769" y="5360830"/>
                <a:ext cx="98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~0.3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39C481E-9BDE-23A6-FA30-011583093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69" y="5360830"/>
                <a:ext cx="9816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D0E976C-32E8-ACE1-55BF-A764B1A0EACD}"/>
              </a:ext>
            </a:extLst>
          </p:cNvPr>
          <p:cNvSpPr txBox="1"/>
          <p:nvPr/>
        </p:nvSpPr>
        <p:spPr>
          <a:xfrm>
            <a:off x="3536807" y="5883842"/>
            <a:ext cx="2499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Yidian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 et al. 2212.06591)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DAB69D-852F-A008-1D2B-20AADD36767D}"/>
              </a:ext>
            </a:extLst>
          </p:cNvPr>
          <p:cNvSpPr txBox="1"/>
          <p:nvPr/>
        </p:nvSpPr>
        <p:spPr>
          <a:xfrm>
            <a:off x="236911" y="5702583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Caprini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1512.06239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D65ACC9-1019-249A-5803-AC8E3CA0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942" y="1044653"/>
            <a:ext cx="3869267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Phys.Rev. D 107 043011 (2023)</a:t>
            </a:r>
            <a:b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</a:b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doi:10.1103/PhysRevD.107.043011 [arXiv:2209.13809 [hep-ph]].</a:t>
            </a:r>
          </a:p>
        </p:txBody>
      </p:sp>
    </p:spTree>
    <p:extLst>
      <p:ext uri="{BB962C8B-B14F-4D97-AF65-F5344CB8AC3E}">
        <p14:creationId xmlns:p14="http://schemas.microsoft.com/office/powerpoint/2010/main" val="15443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4871C62-1FD4-2EDE-30A5-5237A966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" y="2628220"/>
            <a:ext cx="5515447" cy="35116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FD7B950-69CF-43E4-9DDE-A8870C64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691FE-EB5C-44BD-9E13-2AE3B99C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414349"/>
            <a:ext cx="6449093" cy="1337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 of bubble</a:t>
            </a:r>
          </a:p>
          <a:p>
            <a:pPr marL="0" indent="0" algn="l">
              <a:buNone/>
            </a:pPr>
            <a:r>
              <a:rPr lang="zh-CN" alt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waves in the plasma after </a:t>
            </a:r>
            <a:r>
              <a:rPr lang="zh-CN" alt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Magnetohydrodynamic (MHD) turbulence in the plasma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367129-6626-4D85-9125-D2363C78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278" y="403143"/>
            <a:ext cx="4084501" cy="4681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FFCC15-FFFA-0AD4-6AE7-2D94B63A0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13" y="1155288"/>
            <a:ext cx="6135978" cy="6574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1508B1-FDED-88DE-F889-49E51041E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780" y="2478701"/>
            <a:ext cx="2977806" cy="545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167B3E-A5B6-6D33-6F58-BCD61CD90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850" y="1837048"/>
            <a:ext cx="4761397" cy="5615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2EE0A1-F47B-AD4B-1B25-F5C86E1DC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622" y="3429000"/>
            <a:ext cx="4862514" cy="31853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F058305-E2F3-E8FE-EE72-72C1D7596233}"/>
              </a:ext>
            </a:extLst>
          </p:cNvPr>
          <p:cNvSpPr txBox="1"/>
          <p:nvPr/>
        </p:nvSpPr>
        <p:spPr>
          <a:xfrm>
            <a:off x="8297218" y="510771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Caprini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1512.06239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E5D74B-8643-5534-DA77-CB9EB9325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26" y="6198886"/>
            <a:ext cx="3869267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Phys.Rev. D 107 043011 (2023)</a:t>
            </a:r>
            <a:b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</a:b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doi:10.1103/PhysRevD.107.043011 [arXiv:2209.13809 [hep-ph]].</a:t>
            </a:r>
          </a:p>
        </p:txBody>
      </p:sp>
    </p:spTree>
    <p:extLst>
      <p:ext uri="{BB962C8B-B14F-4D97-AF65-F5344CB8AC3E}">
        <p14:creationId xmlns:p14="http://schemas.microsoft.com/office/powerpoint/2010/main" val="239484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36F8D57-A49F-5FF8-E1B9-60D030B0A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009" y="1599448"/>
            <a:ext cx="2038563" cy="83604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710E887C-5CD4-6EDE-663B-DBF47DBA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407094"/>
            <a:ext cx="10538791" cy="614449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PBH through delayed phase transition mechanism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77B3DD-92CF-9F99-15BD-1AA61FC5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8" y="3029000"/>
            <a:ext cx="5304762" cy="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F4C8EF-8166-8E9F-3618-0BE0E228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104" y="3186143"/>
            <a:ext cx="2542857" cy="4857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31996FD-7525-E7A1-F3CE-993DC582C751}"/>
              </a:ext>
            </a:extLst>
          </p:cNvPr>
          <p:cNvSpPr txBox="1"/>
          <p:nvPr/>
        </p:nvSpPr>
        <p:spPr>
          <a:xfrm>
            <a:off x="897466" y="1273761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bubble nucleation rate per Hubble volume per time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8E8D93-3405-306E-69DA-927C0F561474}"/>
              </a:ext>
            </a:extLst>
          </p:cNvPr>
          <p:cNvSpPr txBox="1"/>
          <p:nvPr/>
        </p:nvSpPr>
        <p:spPr>
          <a:xfrm flipH="1">
            <a:off x="895531" y="2516745"/>
            <a:ext cx="680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fraction of the remaining false vacuum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FDCEDB-46CD-F652-AE57-7045B2F0DE86}"/>
              </a:ext>
            </a:extLst>
          </p:cNvPr>
          <p:cNvSpPr txBox="1"/>
          <p:nvPr/>
        </p:nvSpPr>
        <p:spPr>
          <a:xfrm>
            <a:off x="895531" y="3828878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Friedmann equation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6CAFE8C-A6C4-C105-9FCB-BDC99E533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31" y="4344885"/>
            <a:ext cx="2533333" cy="9714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3487DC4-5F2C-C801-04B0-538FB4D1D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09" y="5584239"/>
            <a:ext cx="4323809" cy="86666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69F2780-CF5E-4579-423B-0AB5F4BEEE33}"/>
              </a:ext>
            </a:extLst>
          </p:cNvPr>
          <p:cNvSpPr txBox="1"/>
          <p:nvPr/>
        </p:nvSpPr>
        <p:spPr>
          <a:xfrm>
            <a:off x="741138" y="5139823"/>
            <a:ext cx="422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energy density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C2A0369-986F-D73C-FFCF-5898296EA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569" y="5601488"/>
            <a:ext cx="2652727" cy="7382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2B61E98-730B-1E0A-FA56-CCAC9F3E6D0C}"/>
              </a:ext>
            </a:extLst>
          </p:cNvPr>
          <p:cNvSpPr txBox="1"/>
          <p:nvPr/>
        </p:nvSpPr>
        <p:spPr>
          <a:xfrm>
            <a:off x="8442296" y="1906787"/>
            <a:ext cx="3366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 Liu et al. 2106.05637</a:t>
            </a:r>
          </a:p>
        </p:txBody>
      </p:sp>
    </p:spTree>
    <p:extLst>
      <p:ext uri="{BB962C8B-B14F-4D97-AF65-F5344CB8AC3E}">
        <p14:creationId xmlns:p14="http://schemas.microsoft.com/office/powerpoint/2010/main" val="16204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A57F85-A448-9CEC-E3AA-2E97457D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76" y="3429000"/>
            <a:ext cx="4971555" cy="3328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3C87BC-5156-AB54-7E6E-D61E5104E05A}"/>
                  </a:ext>
                </a:extLst>
              </p:cNvPr>
              <p:cNvSpPr txBox="1"/>
              <p:nvPr/>
            </p:nvSpPr>
            <p:spPr>
              <a:xfrm flipH="1">
                <a:off x="735044" y="1188119"/>
                <a:ext cx="4284133" cy="130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600" dirty="0"/>
                  <a:t>,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false vacuum decays sharply.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show “results”, this figure is intentionally obtained with smaller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otherwise underflow.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3C87BC-5156-AB54-7E6E-D61E5104E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5044" y="1188119"/>
                <a:ext cx="4284133" cy="1305742"/>
              </a:xfrm>
              <a:prstGeom prst="rect">
                <a:avLst/>
              </a:prstGeom>
              <a:blipFill>
                <a:blip r:embed="rId3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0A06557-2ABD-E28D-E448-495053BD5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" y="2882231"/>
            <a:ext cx="4087451" cy="27994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F9FDCA-AF04-5661-A780-8C3AEBF13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506" y="1418419"/>
            <a:ext cx="4562641" cy="2927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7200E91-F6A0-1B32-6A52-3A8396CFE33F}"/>
                  </a:ext>
                </a:extLst>
              </p:cNvPr>
              <p:cNvSpPr txBox="1"/>
              <p:nvPr/>
            </p:nvSpPr>
            <p:spPr>
              <a:xfrm>
                <a:off x="9489728" y="1188119"/>
                <a:ext cx="2304339" cy="71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~10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Jing Liu et al. 2106.05637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7200E91-F6A0-1B32-6A52-3A8396CFE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728" y="1188119"/>
                <a:ext cx="2304339" cy="715452"/>
              </a:xfrm>
              <a:prstGeom prst="rect">
                <a:avLst/>
              </a:prstGeom>
              <a:blipFill>
                <a:blip r:embed="rId6"/>
                <a:stretch>
                  <a:fillRect l="-794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D87B1CB-636F-74D5-2663-F7A100A80F42}"/>
                  </a:ext>
                </a:extLst>
              </p:cNvPr>
              <p:cNvSpPr txBox="1"/>
              <p:nvPr/>
            </p:nvSpPr>
            <p:spPr>
              <a:xfrm>
                <a:off x="285619" y="2353221"/>
                <a:ext cx="6887206" cy="5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large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delayed phase transition can hardly form PBHs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D87B1CB-636F-74D5-2663-F7A100A8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9" y="2353221"/>
                <a:ext cx="6887206" cy="542969"/>
              </a:xfrm>
              <a:prstGeom prst="rect">
                <a:avLst/>
              </a:prstGeom>
              <a:blipFill>
                <a:blip r:embed="rId7"/>
                <a:stretch>
                  <a:fillRect l="-973" b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813E9345-1D5B-7B03-34BB-3247590D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09" y="6002936"/>
            <a:ext cx="3869267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Phys.Rev. D 107 043011 (2023)</a:t>
            </a:r>
            <a:b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</a:b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doi:10.1103/PhysRevD.107.043011 [arXiv:2209.13809 [hep-ph]].</a:t>
            </a:r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id="{6FC99442-FF34-A0A8-966D-EF987724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407094"/>
            <a:ext cx="10538791" cy="614449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PBH through delayed phase transition mechanism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System:1</a:t>
            </a:r>
            <a:r>
              <a:rPr lang="en-US" altLang="zh-CN" sz="28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deconfinement phase transition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6968"/>
            <a:ext cx="10515600" cy="506148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QCD data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Fitted effective potential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phase transition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 mass function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9D0258CD-588D-7E40-5AE1-B032EE51BB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400" y="1398890"/>
                <a:ext cx="3902015" cy="2735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Gluon only, pure gauge system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Polyakov loop as the order parameter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nary>
                          <m:nary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sup>
                    </m:sSup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9D0258CD-588D-7E40-5AE1-B032EE51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98890"/>
                <a:ext cx="3902015" cy="2735278"/>
              </a:xfrm>
              <a:prstGeom prst="rect">
                <a:avLst/>
              </a:prstGeom>
              <a:blipFill>
                <a:blip r:embed="rId3"/>
                <a:stretch>
                  <a:fillRect l="-2813" t="-3786" r="-1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5CB4D59-8D74-D9E6-75F0-5E78DCB9A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399" y="4743275"/>
            <a:ext cx="7188319" cy="11260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D99A41-D1CB-A69F-1FF8-DE8032D6F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671" y="4152246"/>
            <a:ext cx="1740739" cy="4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62E8B64-9AC3-3F76-3363-90A3D0B1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E03864-F217-1353-8AD3-221094B5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0" y="1144449"/>
            <a:ext cx="3071193" cy="48709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D43D59-E583-0C23-A35C-43AA790535B9}"/>
              </a:ext>
            </a:extLst>
          </p:cNvPr>
          <p:cNvSpPr txBox="1"/>
          <p:nvPr/>
        </p:nvSpPr>
        <p:spPr>
          <a:xfrm>
            <a:off x="0" y="6055785"/>
            <a:ext cx="51411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result on the EOS for pure gluon system.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Caselle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1801.03110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93F5AC-DE5C-F63D-767B-80FDE8B982EC}"/>
                  </a:ext>
                </a:extLst>
              </p:cNvPr>
              <p:cNvSpPr txBox="1"/>
              <p:nvPr/>
            </p:nvSpPr>
            <p:spPr>
              <a:xfrm>
                <a:off x="6190998" y="2196218"/>
                <a:ext cx="6166881" cy="190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acc>
                            <m:accPr>
                              <m:chr m:val="̅"/>
                              <m:ctrlPr>
                                <a:rPr lang="zh-CN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</m:e>
                      </m:d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93F5AC-DE5C-F63D-767B-80FDE8B98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98" y="2196218"/>
                <a:ext cx="6166881" cy="1905330"/>
              </a:xfrm>
              <a:prstGeom prst="rect">
                <a:avLst/>
              </a:prstGeom>
              <a:blipFill>
                <a:blip r:embed="rId3"/>
                <a:stretch>
                  <a:fillRect l="-1583" b="-6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2B10311-126F-ACB6-D021-C382B9E5BA4D}"/>
              </a:ext>
            </a:extLst>
          </p:cNvPr>
          <p:cNvCxnSpPr/>
          <p:nvPr/>
        </p:nvCxnSpPr>
        <p:spPr>
          <a:xfrm>
            <a:off x="3609469" y="3305008"/>
            <a:ext cx="23452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2B4FEDD-DA38-5292-9883-7816E6C58859}"/>
                  </a:ext>
                </a:extLst>
              </p:cNvPr>
              <p:cNvSpPr txBox="1"/>
              <p:nvPr/>
            </p:nvSpPr>
            <p:spPr>
              <a:xfrm>
                <a:off x="3603820" y="2372099"/>
                <a:ext cx="2312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Fit: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2B4FEDD-DA38-5292-9883-7816E6C58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20" y="2372099"/>
                <a:ext cx="2312428" cy="584775"/>
              </a:xfrm>
              <a:prstGeom prst="rect">
                <a:avLst/>
              </a:prstGeom>
              <a:blipFill>
                <a:blip r:embed="rId4"/>
                <a:stretch>
                  <a:fillRect l="-6579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AAFDFE-9102-7812-587D-FDA5887074F9}"/>
                  </a:ext>
                </a:extLst>
              </p:cNvPr>
              <p:cNvSpPr txBox="1"/>
              <p:nvPr/>
            </p:nvSpPr>
            <p:spPr>
              <a:xfrm>
                <a:off x="3334558" y="3578328"/>
                <a:ext cx="2895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Pure gluon,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AAFDFE-9102-7812-587D-FDA588707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58" y="3578328"/>
                <a:ext cx="2895088" cy="523220"/>
              </a:xfrm>
              <a:prstGeom prst="rect">
                <a:avLst/>
              </a:prstGeom>
              <a:blipFill>
                <a:blip r:embed="rId5"/>
                <a:stretch>
                  <a:fillRect l="-4211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D35548A-B36D-DB83-6A68-BDA8B64DBB62}"/>
              </a:ext>
            </a:extLst>
          </p:cNvPr>
          <p:cNvSpPr txBox="1"/>
          <p:nvPr/>
        </p:nvSpPr>
        <p:spPr>
          <a:xfrm>
            <a:off x="5334000" y="1442868"/>
            <a:ext cx="4764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Polyakov-loop model for pure gluon system.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Fukushima, 1705.00718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62E8B64-9AC3-3F76-3363-90A3D0B1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4">
                <a:extLst>
                  <a:ext uri="{FF2B5EF4-FFF2-40B4-BE49-F238E27FC236}">
                    <a16:creationId xmlns:a16="http://schemas.microsoft.com/office/drawing/2014/main" id="{F3309AB4-510F-CEC1-6994-DDC9F704E2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547824"/>
                  </p:ext>
                </p:extLst>
              </p:nvPr>
            </p:nvGraphicFramePr>
            <p:xfrm>
              <a:off x="1540294" y="1094895"/>
              <a:ext cx="8128000" cy="736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31819671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2099485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8621908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91327174"/>
                        </a:ext>
                      </a:extLst>
                    </a:gridCol>
                  </a:tblGrid>
                  <a:tr h="3611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7834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7.6891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12.0000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2.6218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2.0601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962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4">
                <a:extLst>
                  <a:ext uri="{FF2B5EF4-FFF2-40B4-BE49-F238E27FC236}">
                    <a16:creationId xmlns:a16="http://schemas.microsoft.com/office/drawing/2014/main" id="{F3309AB4-510F-CEC1-6994-DDC9F704E2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547824"/>
                  </p:ext>
                </p:extLst>
              </p:nvPr>
            </p:nvGraphicFramePr>
            <p:xfrm>
              <a:off x="1540294" y="1094895"/>
              <a:ext cx="8128000" cy="736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31819671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2099485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8621908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9132717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639" r="-3008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99" t="-1639" r="-2008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901" t="-1639" r="-1015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639" r="-1198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7834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7.6891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12.0000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2.6218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2.0601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9626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05513-FC22-2134-1F11-D2EFDBEE9E2E}"/>
                  </a:ext>
                </a:extLst>
              </p:cNvPr>
              <p:cNvSpPr txBox="1"/>
              <p:nvPr/>
            </p:nvSpPr>
            <p:spPr>
              <a:xfrm>
                <a:off x="907930" y="2050505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05513-FC22-2134-1F11-D2EFDBEE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30" y="2050505"/>
                <a:ext cx="609456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BDA330-3A52-DD79-46DF-59D2D702B026}"/>
                  </a:ext>
                </a:extLst>
              </p:cNvPr>
              <p:cNvSpPr txBox="1"/>
              <p:nvPr/>
            </p:nvSpPr>
            <p:spPr>
              <a:xfrm>
                <a:off x="6436603" y="4418537"/>
                <a:ext cx="821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BDA330-3A52-DD79-46DF-59D2D702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03" y="4418537"/>
                <a:ext cx="8213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CB6467-9331-4A44-FABA-A159FFC8651A}"/>
              </a:ext>
            </a:extLst>
          </p:cNvPr>
          <p:cNvCxnSpPr>
            <a:cxnSpLocks/>
          </p:cNvCxnSpPr>
          <p:nvPr/>
        </p:nvCxnSpPr>
        <p:spPr>
          <a:xfrm flipV="1">
            <a:off x="6467812" y="3804248"/>
            <a:ext cx="0" cy="19323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DA763-0C60-F35C-DCB8-20BFB879671C}"/>
                  </a:ext>
                </a:extLst>
              </p:cNvPr>
              <p:cNvSpPr txBox="1"/>
              <p:nvPr/>
            </p:nvSpPr>
            <p:spPr>
              <a:xfrm>
                <a:off x="3079630" y="253962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~276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DA763-0C60-F35C-DCB8-20BFB879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630" y="2539623"/>
                <a:ext cx="14673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F646438-E7A9-1006-AF25-99B62FF3261F}"/>
              </a:ext>
            </a:extLst>
          </p:cNvPr>
          <p:cNvSpPr txBox="1"/>
          <p:nvPr/>
        </p:nvSpPr>
        <p:spPr>
          <a:xfrm>
            <a:off x="5864022" y="485015"/>
            <a:ext cx="466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Wei-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 et al. 2012.11614 for more similar results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180C77-CE49-C058-F422-3A5AF357B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324" y="2539623"/>
            <a:ext cx="4496011" cy="29097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3EC0B3-1C6E-DEF6-AE35-D4A94DC31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49" y="2908955"/>
            <a:ext cx="5674651" cy="3715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CA7E19-E936-A56F-836F-B8B33D7814FD}"/>
                  </a:ext>
                </a:extLst>
              </p:cNvPr>
              <p:cNvSpPr txBox="1"/>
              <p:nvPr/>
            </p:nvSpPr>
            <p:spPr>
              <a:xfrm>
                <a:off x="6467811" y="5367233"/>
                <a:ext cx="9799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CA7E19-E936-A56F-836F-B8B33D78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811" y="5367233"/>
                <a:ext cx="9799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21FDE1-07EF-696D-2454-BBE4F13771B4}"/>
                  </a:ext>
                </a:extLst>
              </p:cNvPr>
              <p:cNvSpPr txBox="1"/>
              <p:nvPr/>
            </p:nvSpPr>
            <p:spPr>
              <a:xfrm>
                <a:off x="6253014" y="3742061"/>
                <a:ext cx="14989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21FDE1-07EF-696D-2454-BBE4F137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4" y="3742061"/>
                <a:ext cx="14989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5B5341-C81A-74CD-BC48-EAD8EC3C777A}"/>
                  </a:ext>
                </a:extLst>
              </p:cNvPr>
              <p:cNvSpPr txBox="1"/>
              <p:nvPr/>
            </p:nvSpPr>
            <p:spPr>
              <a:xfrm>
                <a:off x="3177156" y="3028741"/>
                <a:ext cx="1369799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~17742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5B5341-C81A-74CD-BC48-EAD8EC3C7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56" y="3028741"/>
                <a:ext cx="1369799" cy="6651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44CD6CB6-558D-F91B-C125-2620D34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800" y="2219429"/>
            <a:ext cx="3869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</a:t>
            </a:r>
            <a:r>
              <a:rPr lang="en-US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in preparation</a:t>
            </a: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67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655472-6759-C36A-CFBA-71546FCF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6" y="1563980"/>
            <a:ext cx="8038095" cy="46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D0A55066-6B82-4A6B-E8E5-05AEA34F99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09583" y="1166430"/>
                <a:ext cx="9172834" cy="535279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large in QCD phase transitions!</a:t>
                </a:r>
                <a:endPara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D0A55066-6B82-4A6B-E8E5-05AEA34F9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09583" y="1166430"/>
                <a:ext cx="9172834" cy="535279"/>
              </a:xfrm>
              <a:blipFill>
                <a:blip r:embed="rId3"/>
                <a:stretch>
                  <a:fillRect t="-37500" b="-42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225D62E-3E9F-B518-8203-6FE34D1D4ADE}"/>
              </a:ext>
            </a:extLst>
          </p:cNvPr>
          <p:cNvSpPr txBox="1"/>
          <p:nvPr/>
        </p:nvSpPr>
        <p:spPr>
          <a:xfrm>
            <a:off x="7939115" y="1803401"/>
            <a:ext cx="3307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&amp; Orange: holography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Blue: holography, EW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Red: pure gluon system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Yellow: chirality imbalance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4412CAC-EC9D-D1A1-B5F2-2047933C4672}"/>
              </a:ext>
            </a:extLst>
          </p:cNvPr>
          <p:cNvCxnSpPr/>
          <p:nvPr/>
        </p:nvCxnSpPr>
        <p:spPr>
          <a:xfrm flipH="1">
            <a:off x="1566333" y="2260600"/>
            <a:ext cx="6307667" cy="1100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0839861-1345-DB60-CC11-8A75933188A6}"/>
              </a:ext>
            </a:extLst>
          </p:cNvPr>
          <p:cNvCxnSpPr>
            <a:stCxn id="8" idx="1"/>
          </p:cNvCxnSpPr>
          <p:nvPr/>
        </p:nvCxnSpPr>
        <p:spPr>
          <a:xfrm flipH="1">
            <a:off x="2125133" y="2542065"/>
            <a:ext cx="5813982" cy="2156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6DE47BB-4EEC-EB44-0B69-AB17D4F9C4B2}"/>
              </a:ext>
            </a:extLst>
          </p:cNvPr>
          <p:cNvCxnSpPr/>
          <p:nvPr/>
        </p:nvCxnSpPr>
        <p:spPr>
          <a:xfrm flipH="1">
            <a:off x="3522133" y="2929467"/>
            <a:ext cx="4563534" cy="241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BE61D6-228A-7568-0094-BE2851A5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514" y="4302667"/>
            <a:ext cx="3869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</a:t>
            </a:r>
            <a:r>
              <a:rPr lang="en-US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in preparation</a:t>
            </a: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0E3F507D-B501-B56B-554A-379B10D861B2}"/>
              </a:ext>
            </a:extLst>
          </p:cNvPr>
          <p:cNvSpPr txBox="1">
            <a:spLocks/>
          </p:cNvSpPr>
          <p:nvPr/>
        </p:nvSpPr>
        <p:spPr>
          <a:xfrm>
            <a:off x="544076" y="292155"/>
            <a:ext cx="4693969" cy="628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23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1"/>
          <p:cNvSpPr>
            <a:spLocks/>
          </p:cNvSpPr>
          <p:nvPr/>
        </p:nvSpPr>
        <p:spPr bwMode="auto">
          <a:xfrm>
            <a:off x="4792379" y="866189"/>
            <a:ext cx="891827" cy="112668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Freeform 10"/>
          <p:cNvSpPr>
            <a:spLocks/>
          </p:cNvSpPr>
          <p:nvPr/>
        </p:nvSpPr>
        <p:spPr bwMode="auto">
          <a:xfrm>
            <a:off x="4628930" y="955055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4878070" y="866189"/>
            <a:ext cx="720444" cy="737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4" name="Freeform 11"/>
          <p:cNvSpPr>
            <a:spLocks/>
          </p:cNvSpPr>
          <p:nvPr/>
        </p:nvSpPr>
        <p:spPr bwMode="auto">
          <a:xfrm>
            <a:off x="4792379" y="2380866"/>
            <a:ext cx="891827" cy="112668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4628930" y="2468144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878070" y="2380866"/>
            <a:ext cx="720444" cy="737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4792379" y="3893956"/>
            <a:ext cx="891827" cy="112668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8" name="Freeform 10"/>
          <p:cNvSpPr>
            <a:spLocks/>
          </p:cNvSpPr>
          <p:nvPr/>
        </p:nvSpPr>
        <p:spPr bwMode="auto">
          <a:xfrm>
            <a:off x="4628930" y="3981235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4878070" y="3893957"/>
            <a:ext cx="720444" cy="737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3" name="TextBox 105"/>
          <p:cNvSpPr txBox="1">
            <a:spLocks noChangeArrowheads="1"/>
          </p:cNvSpPr>
          <p:nvPr/>
        </p:nvSpPr>
        <p:spPr bwMode="auto">
          <a:xfrm>
            <a:off x="5807981" y="1016942"/>
            <a:ext cx="2318263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99" b="1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endParaRPr kumimoji="0" lang="zh-CN" altLang="en-US" sz="2999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4" name="TextBox 106"/>
          <p:cNvSpPr txBox="1">
            <a:spLocks noChangeArrowheads="1"/>
          </p:cNvSpPr>
          <p:nvPr/>
        </p:nvSpPr>
        <p:spPr bwMode="auto">
          <a:xfrm>
            <a:off x="4985978" y="909035"/>
            <a:ext cx="499868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7" name="TextBox 115"/>
          <p:cNvSpPr txBox="1">
            <a:spLocks noChangeArrowheads="1"/>
          </p:cNvSpPr>
          <p:nvPr/>
        </p:nvSpPr>
        <p:spPr bwMode="auto">
          <a:xfrm>
            <a:off x="5807981" y="2507816"/>
            <a:ext cx="1233351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99" b="1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endParaRPr kumimoji="0" lang="zh-CN" altLang="en-US" sz="2999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8" name="TextBox 116"/>
          <p:cNvSpPr txBox="1">
            <a:spLocks noChangeArrowheads="1"/>
          </p:cNvSpPr>
          <p:nvPr/>
        </p:nvSpPr>
        <p:spPr bwMode="auto">
          <a:xfrm>
            <a:off x="4985978" y="2399908"/>
            <a:ext cx="499868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59" name="TextBox 117"/>
          <p:cNvSpPr txBox="1">
            <a:spLocks noChangeArrowheads="1"/>
          </p:cNvSpPr>
          <p:nvPr/>
        </p:nvSpPr>
        <p:spPr bwMode="auto">
          <a:xfrm>
            <a:off x="5807981" y="4032014"/>
            <a:ext cx="2311851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99" b="1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kumimoji="0" lang="zh-CN" altLang="en-US" sz="2999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60" name="TextBox 118"/>
          <p:cNvSpPr txBox="1">
            <a:spLocks noChangeArrowheads="1"/>
          </p:cNvSpPr>
          <p:nvPr/>
        </p:nvSpPr>
        <p:spPr bwMode="auto">
          <a:xfrm>
            <a:off x="4985978" y="3924107"/>
            <a:ext cx="499868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63" name="Freeform 5"/>
          <p:cNvSpPr>
            <a:spLocks/>
          </p:cNvSpPr>
          <p:nvPr/>
        </p:nvSpPr>
        <p:spPr bwMode="auto">
          <a:xfrm>
            <a:off x="0" y="1339"/>
            <a:ext cx="4260774" cy="6869605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4000" r="-3500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0569" y="1339"/>
            <a:ext cx="1867759" cy="6869605"/>
            <a:chOff x="2640569" y="1339"/>
            <a:chExt cx="1867759" cy="6869605"/>
          </a:xfrm>
        </p:grpSpPr>
        <p:sp>
          <p:nvSpPr>
            <p:cNvPr id="14364" name="Freeform 6"/>
            <p:cNvSpPr>
              <a:spLocks/>
            </p:cNvSpPr>
            <p:nvPr/>
          </p:nvSpPr>
          <p:spPr bwMode="auto">
            <a:xfrm>
              <a:off x="3392751" y="1339"/>
              <a:ext cx="1115577" cy="6869605"/>
            </a:xfrm>
            <a:custGeom>
              <a:avLst/>
              <a:gdLst>
                <a:gd name="T0" fmla="*/ 0 w 1457"/>
                <a:gd name="T1" fmla="*/ 0 h 9000"/>
                <a:gd name="T2" fmla="*/ 224 w 1457"/>
                <a:gd name="T3" fmla="*/ 0 h 9000"/>
                <a:gd name="T4" fmla="*/ 1457 w 1457"/>
                <a:gd name="T5" fmla="*/ 9000 h 9000"/>
                <a:gd name="T6" fmla="*/ 1233 w 1457"/>
                <a:gd name="T7" fmla="*/ 9000 h 9000"/>
                <a:gd name="T8" fmla="*/ 0 w 1457"/>
                <a:gd name="T9" fmla="*/ 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9000">
                  <a:moveTo>
                    <a:pt x="0" y="0"/>
                  </a:moveTo>
                  <a:lnTo>
                    <a:pt x="224" y="0"/>
                  </a:lnTo>
                  <a:lnTo>
                    <a:pt x="1457" y="9000"/>
                  </a:lnTo>
                  <a:lnTo>
                    <a:pt x="1233" y="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65" name="矩形 12"/>
            <p:cNvSpPr>
              <a:spLocks noChangeArrowheads="1"/>
            </p:cNvSpPr>
            <p:nvPr/>
          </p:nvSpPr>
          <p:spPr bwMode="auto">
            <a:xfrm>
              <a:off x="2640569" y="5937859"/>
              <a:ext cx="1732873" cy="782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66" name="TextBox 98"/>
          <p:cNvSpPr txBox="1">
            <a:spLocks noChangeArrowheads="1"/>
          </p:cNvSpPr>
          <p:nvPr/>
        </p:nvSpPr>
        <p:spPr bwMode="auto">
          <a:xfrm>
            <a:off x="2800845" y="5977530"/>
            <a:ext cx="902934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854798" y="6359968"/>
            <a:ext cx="1180639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 descr="横版组合——透明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6" grpId="0" animBg="1" autoUpdateAnimBg="0"/>
      <p:bldP spid="14349" grpId="0" animBg="1" autoUpdateAnimBg="0"/>
      <p:bldP spid="14353" grpId="0" autoUpdateAnimBg="0"/>
      <p:bldP spid="14354" grpId="0"/>
      <p:bldP spid="14357" grpId="0" autoUpdateAnimBg="0"/>
      <p:bldP spid="14358" grpId="0" autoUpdateAnimBg="0"/>
      <p:bldP spid="14359" grpId="0" autoUpdateAnimBg="0"/>
      <p:bldP spid="14360" grpId="0"/>
      <p:bldP spid="14366" grpId="0" autoUpdateAnimBg="0"/>
      <p:bldP spid="1436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3B42365-EA91-4C05-B6B9-9E4FBA23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3A44D3-D400-1051-5F94-48260D5AF3CD}"/>
                  </a:ext>
                </a:extLst>
              </p:cNvPr>
              <p:cNvSpPr txBox="1"/>
              <p:nvPr/>
            </p:nvSpPr>
            <p:spPr>
              <a:xfrm>
                <a:off x="7163213" y="5013740"/>
                <a:ext cx="3066865" cy="93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Harada et al. 1309.4201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3A44D3-D400-1051-5F94-48260D5AF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213" y="5013740"/>
                <a:ext cx="3066865" cy="932691"/>
              </a:xfrm>
              <a:prstGeom prst="rect">
                <a:avLst/>
              </a:prstGeom>
              <a:blipFill>
                <a:blip r:embed="rId6"/>
                <a:stretch>
                  <a:fillRect l="-1590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345605-1C18-7C3C-FCC3-35A59B8A0674}"/>
                  </a:ext>
                </a:extLst>
              </p:cNvPr>
              <p:cNvSpPr txBox="1"/>
              <p:nvPr/>
            </p:nvSpPr>
            <p:spPr>
              <a:xfrm>
                <a:off x="1802921" y="4930554"/>
                <a:ext cx="859466" cy="61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345605-1C18-7C3C-FCC3-35A59B8A0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21" y="4930554"/>
                <a:ext cx="859466" cy="613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8F22E1C-9B77-CA8C-05E3-EBD663B5DD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59" y="1548757"/>
            <a:ext cx="5552931" cy="33389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A3AE8-3C51-2FE5-8667-64B1E78D0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5326" y="1663927"/>
            <a:ext cx="5274181" cy="32666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FE7484-D714-F0B2-596A-CAF3FD5E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624" y="5946431"/>
            <a:ext cx="3869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</a:t>
            </a:r>
            <a:r>
              <a:rPr lang="en-US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in preparation</a:t>
            </a: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E96C7021-AB77-4E70-9157-03DA6A0F89FE}"/>
              </a:ext>
            </a:extLst>
          </p:cNvPr>
          <p:cNvSpPr txBox="1">
            <a:spLocks/>
          </p:cNvSpPr>
          <p:nvPr/>
        </p:nvSpPr>
        <p:spPr>
          <a:xfrm>
            <a:off x="1509583" y="1166430"/>
            <a:ext cx="9172834" cy="5352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sound velocity around Tc  in 1</a:t>
            </a:r>
            <a:r>
              <a:rPr lang="en-US" altLang="zh-CN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QCD phase transitions!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7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B71E7F7-4431-7653-9495-FE739C6E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37" y="2020865"/>
            <a:ext cx="6829045" cy="404546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6A28A362-8F86-4347-8E3C-50A08160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C939BD-322E-FE29-4CEF-2FD318EF7130}"/>
                  </a:ext>
                </a:extLst>
              </p:cNvPr>
              <p:cNvSpPr txBox="1"/>
              <p:nvPr/>
            </p:nvSpPr>
            <p:spPr>
              <a:xfrm>
                <a:off x="5142324" y="1091090"/>
                <a:ext cx="2000419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𝐶𝐷𝑀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𝑃𝐵𝐻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𝑑𝑙𝑛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C939BD-322E-FE29-4CEF-2FD318EF7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24" y="1091090"/>
                <a:ext cx="2000419" cy="667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4A5D364-1D0C-BEFD-C3B0-D7401B992D77}"/>
                  </a:ext>
                </a:extLst>
              </p:cNvPr>
              <p:cNvSpPr txBox="1"/>
              <p:nvPr/>
            </p:nvSpPr>
            <p:spPr>
              <a:xfrm>
                <a:off x="4409089" y="5958777"/>
                <a:ext cx="1975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𝐶𝐷𝑀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4A5D364-1D0C-BEFD-C3B0-D7401B992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89" y="5958777"/>
                <a:ext cx="19756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37592B-86C0-5B90-58DC-A954EAF38309}"/>
                  </a:ext>
                </a:extLst>
              </p:cNvPr>
              <p:cNvSpPr txBox="1"/>
              <p:nvPr/>
            </p:nvSpPr>
            <p:spPr>
              <a:xfrm>
                <a:off x="486217" y="2727040"/>
                <a:ext cx="2082268" cy="93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=(2)</m:t>
                      </m:r>
                      <m:nary>
                        <m:naryPr>
                          <m:limLoc m:val="undOvr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sub>
                          </m:sSub>
                        </m:sub>
                        <m:sup>
                          <m:r>
                            <a:rPr lang="zh-CN" alt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37592B-86C0-5B90-58DC-A954EAF38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7" y="2727040"/>
                <a:ext cx="2082268" cy="937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1B7E54-1DC4-C8AA-1833-780F434972A7}"/>
                  </a:ext>
                </a:extLst>
              </p:cNvPr>
              <p:cNvSpPr txBox="1"/>
              <p:nvPr/>
            </p:nvSpPr>
            <p:spPr>
              <a:xfrm>
                <a:off x="467413" y="3559436"/>
                <a:ext cx="6858000" cy="1396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erfc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𝑒𝑞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β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☀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1B7E54-1DC4-C8AA-1833-780F4349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3" y="3559436"/>
                <a:ext cx="6858000" cy="1396088"/>
              </a:xfrm>
              <a:prstGeom prst="rect">
                <a:avLst/>
              </a:prstGeom>
              <a:blipFill>
                <a:blip r:embed="rId6"/>
                <a:stretch>
                  <a:fillRect l="-267" b="-30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A9D5C1-DDCD-53B0-6156-6B27F3603C62}"/>
                  </a:ext>
                </a:extLst>
              </p:cNvPr>
              <p:cNvSpPr txBox="1"/>
              <p:nvPr/>
            </p:nvSpPr>
            <p:spPr>
              <a:xfrm>
                <a:off x="137862" y="5584726"/>
                <a:ext cx="3311586" cy="963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𝑃𝐵𝐻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𝑑𝑙𝑛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A9D5C1-DDCD-53B0-6156-6B27F3603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2" y="5584726"/>
                <a:ext cx="3311586" cy="963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1ECA44-0C38-EC6B-2F13-057F73D0DCBC}"/>
                  </a:ext>
                </a:extLst>
              </p:cNvPr>
              <p:cNvSpPr txBox="1"/>
              <p:nvPr/>
            </p:nvSpPr>
            <p:spPr>
              <a:xfrm>
                <a:off x="3211356" y="3592340"/>
                <a:ext cx="13087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=0.016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1ECA44-0C38-EC6B-2F13-057F73D0D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356" y="3592340"/>
                <a:ext cx="1308756" cy="646331"/>
              </a:xfrm>
              <a:prstGeom prst="rect">
                <a:avLst/>
              </a:prstGeom>
              <a:blipFill>
                <a:blip r:embed="rId8"/>
                <a:stretch>
                  <a:fillRect l="-420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B15EA775-74C7-1F13-EB05-F326E8DECA7D}"/>
              </a:ext>
            </a:extLst>
          </p:cNvPr>
          <p:cNvSpPr/>
          <p:nvPr/>
        </p:nvSpPr>
        <p:spPr>
          <a:xfrm>
            <a:off x="3301004" y="5843477"/>
            <a:ext cx="978408" cy="484632"/>
          </a:xfrm>
          <a:prstGeom prst="rightArrow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30B1E7E-EFBA-59E4-FB0D-6A19FA05D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7460" y="1424803"/>
            <a:ext cx="2988323" cy="188416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80C53F61-669B-FA7B-4437-2DB1C0B23243}"/>
              </a:ext>
            </a:extLst>
          </p:cNvPr>
          <p:cNvSpPr/>
          <p:nvPr/>
        </p:nvSpPr>
        <p:spPr>
          <a:xfrm>
            <a:off x="7354349" y="1729567"/>
            <a:ext cx="904618" cy="74336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8C9EA8A-E20C-3D00-5B12-9F2F18095DD8}"/>
              </a:ext>
            </a:extLst>
          </p:cNvPr>
          <p:cNvCxnSpPr/>
          <p:nvPr/>
        </p:nvCxnSpPr>
        <p:spPr>
          <a:xfrm>
            <a:off x="8324175" y="2247245"/>
            <a:ext cx="699895" cy="6901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0374529-94BB-A3E1-D394-756A77339F5B}"/>
              </a:ext>
            </a:extLst>
          </p:cNvPr>
          <p:cNvSpPr txBox="1"/>
          <p:nvPr/>
        </p:nvSpPr>
        <p:spPr>
          <a:xfrm>
            <a:off x="7697170" y="1856641"/>
            <a:ext cx="47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F5B3D6-8E59-CAF4-5A2C-33209A7FD674}"/>
                  </a:ext>
                </a:extLst>
              </p:cNvPr>
              <p:cNvSpPr txBox="1"/>
              <p:nvPr/>
            </p:nvSpPr>
            <p:spPr>
              <a:xfrm>
                <a:off x="31946" y="1123175"/>
                <a:ext cx="5517170" cy="1585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~ Horizon mass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☀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☀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𝑀𝑒𝑉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10.75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 perturbation: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F5B3D6-8E59-CAF4-5A2C-33209A7F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" y="1123175"/>
                <a:ext cx="5517170" cy="1585947"/>
              </a:xfrm>
              <a:prstGeom prst="rect">
                <a:avLst/>
              </a:prstGeom>
              <a:blipFill>
                <a:blip r:embed="rId10"/>
                <a:stretch>
                  <a:fillRect l="-884" b="-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4375FCC-3FE6-9489-E0F4-F42A5ECEA7BD}"/>
              </a:ext>
            </a:extLst>
          </p:cNvPr>
          <p:cNvSpPr txBox="1"/>
          <p:nvPr/>
        </p:nvSpPr>
        <p:spPr>
          <a:xfrm>
            <a:off x="2790531" y="4218565"/>
            <a:ext cx="2433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Zucheng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 et al. 2108.1174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F7A75D8-3298-3F00-FCC2-1BE97BE5C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325" y="6396301"/>
            <a:ext cx="3869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</a:t>
            </a:r>
            <a:r>
              <a:rPr lang="en-US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in preparation</a:t>
            </a: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5ABBFB-239F-5A2F-62EE-F6A4290B4AC7}"/>
              </a:ext>
            </a:extLst>
          </p:cNvPr>
          <p:cNvSpPr txBox="1"/>
          <p:nvPr/>
        </p:nvSpPr>
        <p:spPr>
          <a:xfrm>
            <a:off x="9663494" y="169134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Peak!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B8F3F78-7A6F-2AC1-7740-44BC2F2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005" y="5248531"/>
            <a:ext cx="3869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J. Shao and M. Huang, </a:t>
            </a:r>
            <a:r>
              <a:rPr lang="en-US" altLang="zh-CN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in preparation</a:t>
            </a:r>
            <a:r>
              <a:rPr lang="zh-CN" altLang="zh-CN" sz="1050" dirty="0">
                <a:latin typeface="Times New Roman" panose="02020603050405020304" pitchFamily="18" charset="0"/>
                <a:ea typeface="Lato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66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>
            <a:spLocks/>
          </p:cNvSpPr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998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82621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1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6" grpId="0" autoUpdateAnimBg="0"/>
      <p:bldP spid="102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768"/>
                <a:ext cx="10721622" cy="506148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PT of chirality imbalance and pure gluon system is of first-order.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GWs from FOPT are detectable.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case of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QCD PT , delayed phase transition mechanism is not suitable for the formation of PBHs, therefore we use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primordial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fluctuations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FOPT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favors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formation of PBHs by decreasing sound speed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QCD epoch, mass function has a peak like Dirac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☀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𝑃𝐵𝐻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𝐶𝐷𝑀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1%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768"/>
                <a:ext cx="10721622" cy="5061482"/>
              </a:xfrm>
              <a:blipFill>
                <a:blip r:embed="rId3"/>
                <a:stretch>
                  <a:fillRect l="-1024" t="-2169" r="-1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06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768"/>
                <a:ext cx="10515600" cy="31522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future work, we will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 whether large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universal feature for strongly coupled system and why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large;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Observables of local P and CP violation related to QCD phase transitions;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768"/>
                <a:ext cx="10515600" cy="3152210"/>
              </a:xfrm>
              <a:blipFill>
                <a:blip r:embed="rId3"/>
                <a:stretch>
                  <a:fillRect l="-1217" t="-3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59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877" y="1258903"/>
            <a:ext cx="7998645" cy="23532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5B26D8-365E-4AA5-69FC-509F79B379A5}"/>
              </a:ext>
            </a:extLst>
          </p:cNvPr>
          <p:cNvSpPr txBox="1"/>
          <p:nvPr/>
        </p:nvSpPr>
        <p:spPr>
          <a:xfrm>
            <a:off x="4342956" y="2705725"/>
            <a:ext cx="3826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sz="8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>
            <a:spLocks/>
          </p:cNvSpPr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998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81987" cy="19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1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4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6" grpId="0" autoUpdateAnimBg="0"/>
      <p:bldP spid="102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993544-3B3F-E3C8-FDD7-2022D8002EBC}"/>
                  </a:ext>
                </a:extLst>
              </p:cNvPr>
              <p:cNvSpPr txBox="1"/>
              <p:nvPr/>
            </p:nvSpPr>
            <p:spPr>
              <a:xfrm>
                <a:off x="3335066" y="1103791"/>
                <a:ext cx="8792215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universe is composed of 5% visible matter, 27% dark matter and 68%dark energy,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99% mass of visible matter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obtained from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chiral symmetry breaking of QCD.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s, the early universe experience QCD phase transition.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993544-3B3F-E3C8-FDD7-2022D8002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066" y="1103791"/>
                <a:ext cx="8792215" cy="946991"/>
              </a:xfrm>
              <a:prstGeom prst="rect">
                <a:avLst/>
              </a:prstGeom>
              <a:blipFill>
                <a:blip r:embed="rId3"/>
                <a:stretch>
                  <a:fillRect l="-555" t="-3226" b="-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0">
            <a:extLst>
              <a:ext uri="{FF2B5EF4-FFF2-40B4-BE49-F238E27FC236}">
                <a16:creationId xmlns:a16="http://schemas.microsoft.com/office/drawing/2014/main" id="{1FD9E7D4-4479-CA9D-5425-8BC5D3E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2" y="1105827"/>
            <a:ext cx="2876199" cy="23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17BE4F01-B48B-7AD5-0B9E-07D0E5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48" y="2357825"/>
            <a:ext cx="4661461" cy="244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587546E2-D5CC-F283-B044-B0C9D6B6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28" y="2923437"/>
            <a:ext cx="2628172" cy="28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5B380411-BD5A-DE0E-BBDE-2B34B763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51" y="2327393"/>
            <a:ext cx="2141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998E8F55-91E5-4215-A050-ADE696D8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82" y="221590"/>
            <a:ext cx="759043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Searching for imprints of QCD epoch in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early universe through GWs and primordial black holes</a:t>
            </a:r>
          </a:p>
        </p:txBody>
      </p:sp>
      <p:sp>
        <p:nvSpPr>
          <p:cNvPr id="23" name="文本框 2">
            <a:extLst>
              <a:ext uri="{FF2B5EF4-FFF2-40B4-BE49-F238E27FC236}">
                <a16:creationId xmlns:a16="http://schemas.microsoft.com/office/drawing/2014/main" id="{BE36F8C8-9BEC-86E1-4793-F73549B57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266" y="5043635"/>
            <a:ext cx="34366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PT (FOPT) in QCD epoch: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gluon system,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E55698D-D89F-88C6-50AA-9B155D87E3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" y="3816736"/>
            <a:ext cx="3134353" cy="26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838" y="41127"/>
            <a:ext cx="10515600" cy="102154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993544-3B3F-E3C8-FDD7-2022D8002EBC}"/>
                  </a:ext>
                </a:extLst>
              </p:cNvPr>
              <p:cNvSpPr txBox="1"/>
              <p:nvPr/>
            </p:nvSpPr>
            <p:spPr>
              <a:xfrm>
                <a:off x="4703253" y="4868703"/>
                <a:ext cx="6838410" cy="1789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FOPTs can soften the equation of state, favoring formation of PBHs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can form PBHs itself.</a:t>
                </a:r>
              </a:p>
              <a:p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PBHs formed in QCD epoch~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☀</m:t>
                        </m:r>
                      </m:sub>
                    </m:sSub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Dark Matter candidate, ratio?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Beyond SM(?)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993544-3B3F-E3C8-FDD7-2022D8002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53" y="4868703"/>
                <a:ext cx="6838410" cy="1789785"/>
              </a:xfrm>
              <a:prstGeom prst="rect">
                <a:avLst/>
              </a:prstGeom>
              <a:blipFill>
                <a:blip r:embed="rId3"/>
                <a:stretch>
                  <a:fillRect l="-803" t="-2048" r="-89" b="-4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76C7C3D-BA62-603C-8469-426AA954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941" y="1371894"/>
            <a:ext cx="3595851" cy="2467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4D0483-D0A0-35A7-D092-999FD4343CAB}"/>
                  </a:ext>
                </a:extLst>
              </p:cNvPr>
              <p:cNvSpPr txBox="1"/>
              <p:nvPr/>
            </p:nvSpPr>
            <p:spPr>
              <a:xfrm>
                <a:off x="8702093" y="4149062"/>
                <a:ext cx="2981907" cy="616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LIGO,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GWs from black holes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☀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~tens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☀</m:t>
                        </m:r>
                      </m:sub>
                    </m:sSub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4D0483-D0A0-35A7-D092-999FD4343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093" y="4149062"/>
                <a:ext cx="2981907" cy="616259"/>
              </a:xfrm>
              <a:prstGeom prst="rect">
                <a:avLst/>
              </a:prstGeom>
              <a:blipFill>
                <a:blip r:embed="rId5"/>
                <a:stretch>
                  <a:fillRect l="-1227" t="-2970" b="-6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3B5B551-C49A-F6AA-E8D5-9E563482A890}"/>
              </a:ext>
            </a:extLst>
          </p:cNvPr>
          <p:cNvSpPr txBox="1"/>
          <p:nvPr/>
        </p:nvSpPr>
        <p:spPr>
          <a:xfrm>
            <a:off x="9751412" y="3907641"/>
            <a:ext cx="1139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0" i="0" dirty="0">
                <a:effectLst/>
                <a:latin typeface="Quicksand"/>
              </a:rPr>
              <a:t>Astrowatch.net</a:t>
            </a:r>
            <a:endParaRPr lang="zh-CN" altLang="en-US" sz="12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DB17ECC-41A3-1816-8D74-B07CC5D56EA0}"/>
              </a:ext>
            </a:extLst>
          </p:cNvPr>
          <p:cNvCxnSpPr/>
          <p:nvPr/>
        </p:nvCxnSpPr>
        <p:spPr>
          <a:xfrm>
            <a:off x="4895405" y="2310175"/>
            <a:ext cx="32270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67B5105-6E4A-3B0E-CCDA-9E97938129D2}"/>
              </a:ext>
            </a:extLst>
          </p:cNvPr>
          <p:cNvSpPr txBox="1"/>
          <p:nvPr/>
        </p:nvSpPr>
        <p:spPr>
          <a:xfrm>
            <a:off x="5441192" y="169172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 black hole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7889876-1433-F2D3-A63E-57C9641DE61F}"/>
              </a:ext>
            </a:extLst>
          </p:cNvPr>
          <p:cNvCxnSpPr/>
          <p:nvPr/>
        </p:nvCxnSpPr>
        <p:spPr>
          <a:xfrm flipH="1">
            <a:off x="4930260" y="2902054"/>
            <a:ext cx="31573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446C1DC-5C0A-4B44-0B4E-1FC53263075A}"/>
              </a:ext>
            </a:extLst>
          </p:cNvPr>
          <p:cNvSpPr txBox="1"/>
          <p:nvPr/>
        </p:nvSpPr>
        <p:spPr>
          <a:xfrm>
            <a:off x="5134768" y="3038191"/>
            <a:ext cx="253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events from PBHs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GWs from QCD FOPTs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748D4D-6A30-B7C8-8ABB-8AEF9740FA1A}"/>
              </a:ext>
            </a:extLst>
          </p:cNvPr>
          <p:cNvSpPr txBox="1"/>
          <p:nvPr/>
        </p:nvSpPr>
        <p:spPr>
          <a:xfrm>
            <a:off x="5538804" y="2446312"/>
            <a:ext cx="1940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Iguaz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 2204.07027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9D53D1E-49B4-78F7-8D15-350C88A53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1" y="1494402"/>
            <a:ext cx="4119372" cy="27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DE6F2BB-BD3E-CD99-F162-A4761D3A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82" y="221590"/>
            <a:ext cx="759043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Searching for imprints of QCD epoch in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early universe through GWs and primordial black holes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61592692-D07D-4E0E-3E1B-AE1FFAC5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3" y="4803803"/>
            <a:ext cx="2377209" cy="16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DEC0AED5-559F-37F3-7E2E-A298A382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019" y="4637722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</a:rPr>
              <a:t>PBHs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49C1C244-20AE-06A1-994D-6DC08A45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09" y="5363598"/>
            <a:ext cx="16144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5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>
            <a:spLocks/>
          </p:cNvSpPr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3792644" y="3064018"/>
            <a:ext cx="5614382" cy="122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◎</a:t>
            </a:r>
            <a:r>
              <a:rPr lang="en-US" altLang="zh-CN" sz="2599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Topological Phase Transition</a:t>
            </a:r>
            <a:r>
              <a:rPr kumimoji="0" lang="zh-CN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en-US" altLang="zh-CN" sz="25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034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◎</a:t>
            </a:r>
            <a:r>
              <a:rPr lang="en-US" altLang="zh-CN" sz="2599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Pure Gluon System</a:t>
            </a:r>
            <a:r>
              <a:rPr kumimoji="0" lang="zh-CN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en-US" altLang="zh-CN" sz="25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998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endParaRPr kumimoji="0" lang="zh-CN" altLang="en-US" sz="3998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82621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1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utoUpdateAnimBg="0"/>
      <p:bldP spid="10246" grpId="0" autoUpdateAnimBg="0"/>
      <p:bldP spid="102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potential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phase transition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PBHs with the mechanism proposed by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 Liu et al. 2106.05637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92B5DF-8BF0-F22A-8349-BBE2F685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DCEC3DAE-B0F0-7BE1-C1B8-7B6AA4233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47" y="3296697"/>
            <a:ext cx="4039058" cy="21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DC9E49-554D-7972-8B7A-03BD6D9282FC}"/>
              </a:ext>
            </a:extLst>
          </p:cNvPr>
          <p:cNvSpPr txBox="1"/>
          <p:nvPr/>
        </p:nvSpPr>
        <p:spPr>
          <a:xfrm>
            <a:off x="493184" y="3709455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Chirality imbalanced system: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FOPT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C04EBF-8B53-F469-1A2D-5B6729D220CC}"/>
                  </a:ext>
                </a:extLst>
              </p:cNvPr>
              <p:cNvSpPr txBox="1"/>
              <p:nvPr/>
            </p:nvSpPr>
            <p:spPr>
              <a:xfrm>
                <a:off x="1563474" y="436173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Described by Integer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Chern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-Simons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C04EBF-8B53-F469-1A2D-5B6729D2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74" y="4361731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05CA948-379E-C4D7-3F82-5980D43BC7A0}"/>
              </a:ext>
            </a:extLst>
          </p:cNvPr>
          <p:cNvCxnSpPr/>
          <p:nvPr/>
        </p:nvCxnSpPr>
        <p:spPr>
          <a:xfrm>
            <a:off x="6860335" y="4306451"/>
            <a:ext cx="1100667" cy="184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A1B7C9D-8FF0-D30A-5691-6ED5B2EE57EF}"/>
              </a:ext>
            </a:extLst>
          </p:cNvPr>
          <p:cNvSpPr txBox="1"/>
          <p:nvPr/>
        </p:nvSpPr>
        <p:spPr>
          <a:xfrm>
            <a:off x="4611474" y="5272526"/>
            <a:ext cx="263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at low or zero temperature: instanton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28F933-D0C1-C836-7CC3-D042F806AAE7}"/>
              </a:ext>
            </a:extLst>
          </p:cNvPr>
          <p:cNvSpPr txBox="1"/>
          <p:nvPr/>
        </p:nvSpPr>
        <p:spPr>
          <a:xfrm>
            <a:off x="4393074" y="6076913"/>
            <a:ext cx="407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at finite temperature: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sphaleron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63CCE78-3977-24DB-B4B4-BC668349D923}"/>
              </a:ext>
            </a:extLst>
          </p:cNvPr>
          <p:cNvCxnSpPr>
            <a:cxnSpLocks/>
          </p:cNvCxnSpPr>
          <p:nvPr/>
        </p:nvCxnSpPr>
        <p:spPr>
          <a:xfrm flipV="1">
            <a:off x="6913991" y="4840397"/>
            <a:ext cx="999331" cy="484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68BC5C7-A718-3D90-B57D-A49C099A19C2}"/>
              </a:ext>
            </a:extLst>
          </p:cNvPr>
          <p:cNvCxnSpPr/>
          <p:nvPr/>
        </p:nvCxnSpPr>
        <p:spPr>
          <a:xfrm flipV="1">
            <a:off x="8094050" y="5324844"/>
            <a:ext cx="748101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DFB5B540-39C3-D525-03EF-CABEEE616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39" y="4797374"/>
            <a:ext cx="3628571" cy="82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ADBED7-FF81-0147-7AF8-5F1D4AFD5F90}"/>
                  </a:ext>
                </a:extLst>
              </p:cNvPr>
              <p:cNvSpPr txBox="1"/>
              <p:nvPr/>
            </p:nvSpPr>
            <p:spPr>
              <a:xfrm>
                <a:off x="9206426" y="3020369"/>
                <a:ext cx="2520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vacuum structure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ADBED7-FF81-0147-7AF8-5F1D4AFD5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426" y="3020369"/>
                <a:ext cx="2520562" cy="369332"/>
              </a:xfrm>
              <a:prstGeom prst="rect">
                <a:avLst/>
              </a:prstGeom>
              <a:blipFill>
                <a:blip r:embed="rId6"/>
                <a:stretch>
                  <a:fillRect l="-1932" t="-8197" r="-193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2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05C6E9F-A1A8-5C93-0BE0-70FF8E63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1E88B8-FB58-E12D-BBBC-FAEDCBD2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31" y="1355434"/>
            <a:ext cx="19716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E0125D69-B69B-F547-1F48-10339D5F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4" y="4426366"/>
            <a:ext cx="5412996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409C33-0111-DF6B-FBCA-0A82E74FF980}"/>
                  </a:ext>
                </a:extLst>
              </p:cNvPr>
              <p:cNvSpPr txBox="1"/>
              <p:nvPr/>
            </p:nvSpPr>
            <p:spPr>
              <a:xfrm>
                <a:off x="584752" y="1397217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Instanton-anti-instanton pairing molecule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𝑇𝑐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~2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𝑇𝑐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induce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409C33-0111-DF6B-FBCA-0A82E74FF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52" y="1397217"/>
                <a:ext cx="6096000" cy="830997"/>
              </a:xfrm>
              <a:prstGeom prst="rect">
                <a:avLst/>
              </a:prstGeom>
              <a:blipFill>
                <a:blip r:embed="rId4"/>
                <a:stretch>
                  <a:fillRect l="-1600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7">
            <a:extLst>
              <a:ext uri="{FF2B5EF4-FFF2-40B4-BE49-F238E27FC236}">
                <a16:creationId xmlns:a16="http://schemas.microsoft.com/office/drawing/2014/main" id="{1D32E9E1-55E9-78FE-EAFC-DC201C1D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7" y="5739131"/>
            <a:ext cx="3016250" cy="5413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11013BC5-5665-6A63-84E5-DEF7F2F1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4" y="2390139"/>
            <a:ext cx="45688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EE41CD1-EE54-4353-20F4-8D7093D37866}"/>
              </a:ext>
            </a:extLst>
          </p:cNvPr>
          <p:cNvSpPr txBox="1"/>
          <p:nvPr/>
        </p:nvSpPr>
        <p:spPr>
          <a:xfrm>
            <a:off x="8474604" y="1766549"/>
            <a:ext cx="311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Schafer,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Shuryak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Verbaarschot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9406210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">
            <a:extLst>
              <a:ext uri="{FF2B5EF4-FFF2-40B4-BE49-F238E27FC236}">
                <a16:creationId xmlns:a16="http://schemas.microsoft.com/office/drawing/2014/main" id="{24A6808D-1B77-76A2-E6F1-4C262E66F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06" y="3434886"/>
            <a:ext cx="3727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7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D5274D7-F73B-743B-DDC0-35BB729B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transition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831385-9D34-4579-8EB7-876E12952029}"/>
              </a:ext>
            </a:extLst>
          </p:cNvPr>
          <p:cNvSpPr txBox="1"/>
          <p:nvPr/>
        </p:nvSpPr>
        <p:spPr>
          <a:xfrm>
            <a:off x="8682325" y="1180067"/>
            <a:ext cx="19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and CP violation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6EB4E4-AAFC-83E9-64F9-44A666B5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60" y="1839591"/>
            <a:ext cx="3000000" cy="10761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9395158-9BFC-715D-F7E8-C498E3300DFD}"/>
              </a:ext>
            </a:extLst>
          </p:cNvPr>
          <p:cNvSpPr txBox="1"/>
          <p:nvPr/>
        </p:nvSpPr>
        <p:spPr>
          <a:xfrm>
            <a:off x="301907" y="2198286"/>
            <a:ext cx="13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limit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4BC6DBF-5037-66F2-2C40-75007A22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35" y="1293574"/>
            <a:ext cx="2497671" cy="5703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795FC6-213F-DA4A-C0B5-F20CE21D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751" y="1509455"/>
            <a:ext cx="3114286" cy="666667"/>
          </a:xfrm>
          <a:prstGeom prst="rect">
            <a:avLst/>
          </a:prstGeom>
        </p:spPr>
      </p:pic>
      <p:sp>
        <p:nvSpPr>
          <p:cNvPr id="16" name="箭头: 下 15">
            <a:extLst>
              <a:ext uri="{FF2B5EF4-FFF2-40B4-BE49-F238E27FC236}">
                <a16:creationId xmlns:a16="http://schemas.microsoft.com/office/drawing/2014/main" id="{2A12DC14-5B52-314F-4B52-CE70F731EC46}"/>
              </a:ext>
            </a:extLst>
          </p:cNvPr>
          <p:cNvSpPr/>
          <p:nvPr/>
        </p:nvSpPr>
        <p:spPr>
          <a:xfrm rot="16200000">
            <a:off x="5853684" y="1746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95B17E1-6B59-0C9E-6DF4-DD87CA3C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43" y="2037311"/>
            <a:ext cx="2276190" cy="10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F95767-8D8B-7139-10FF-5EA369460998}"/>
                  </a:ext>
                </a:extLst>
              </p:cNvPr>
              <p:cNvSpPr txBox="1"/>
              <p:nvPr/>
            </p:nvSpPr>
            <p:spPr>
              <a:xfrm>
                <a:off x="8239350" y="3056359"/>
                <a:ext cx="2791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imbalance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F95767-8D8B-7139-10FF-5EA36946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50" y="3056359"/>
                <a:ext cx="2791085" cy="369332"/>
              </a:xfrm>
              <a:prstGeom prst="rect">
                <a:avLst/>
              </a:prstGeom>
              <a:blipFill>
                <a:blip r:embed="rId6"/>
                <a:stretch>
                  <a:fillRect l="-196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6B1EA63-81DE-C235-522E-B45EDFDE9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42" y="1131467"/>
            <a:ext cx="4828148" cy="905844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48C695CF-35A6-9CE6-BB1B-0673E1C2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" y="3844339"/>
            <a:ext cx="3841750" cy="10318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CB5066D-0711-6595-550D-9F42BC0EEFCC}"/>
              </a:ext>
            </a:extLst>
          </p:cNvPr>
          <p:cNvSpPr txBox="1"/>
          <p:nvPr/>
        </p:nvSpPr>
        <p:spPr>
          <a:xfrm>
            <a:off x="207642" y="3189090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Sphaleron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rate: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80A8B7F-3980-499A-329F-244554A0C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278" y="4931942"/>
            <a:ext cx="1713757" cy="551689"/>
          </a:xfrm>
          <a:prstGeom prst="rect">
            <a:avLst/>
          </a:prstGeom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A280E7D0-581D-867D-E917-27673432A681}"/>
              </a:ext>
            </a:extLst>
          </p:cNvPr>
          <p:cNvSpPr/>
          <p:nvPr/>
        </p:nvSpPr>
        <p:spPr>
          <a:xfrm>
            <a:off x="3086668" y="4995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CCC740-B6F3-CD58-A303-12DE75F56319}"/>
                  </a:ext>
                </a:extLst>
              </p:cNvPr>
              <p:cNvSpPr txBox="1"/>
              <p:nvPr/>
            </p:nvSpPr>
            <p:spPr>
              <a:xfrm>
                <a:off x="3662442" y="4931942"/>
                <a:ext cx="27466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CCC740-B6F3-CD58-A303-12DE75F56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42" y="4931942"/>
                <a:ext cx="2746695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1939ED07-95AF-C897-82DD-281F719ED172}"/>
              </a:ext>
            </a:extLst>
          </p:cNvPr>
          <p:cNvSpPr txBox="1"/>
          <p:nvPr/>
        </p:nvSpPr>
        <p:spPr>
          <a:xfrm>
            <a:off x="7080347" y="3402743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Instanton-anti-instanton pairing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F6E1BA32-172A-EA5A-D5CD-D382A1B57FAD}"/>
              </a:ext>
            </a:extLst>
          </p:cNvPr>
          <p:cNvSpPr/>
          <p:nvPr/>
        </p:nvSpPr>
        <p:spPr>
          <a:xfrm>
            <a:off x="7889544" y="39979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8E99DC5-7E5F-5112-2A9B-FCAD834A9CD7}"/>
                  </a:ext>
                </a:extLst>
              </p:cNvPr>
              <p:cNvSpPr txBox="1"/>
              <p:nvPr/>
            </p:nvSpPr>
            <p:spPr>
              <a:xfrm>
                <a:off x="6363848" y="4902586"/>
                <a:ext cx="3427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~1.5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8E99DC5-7E5F-5112-2A9B-FCAD834A9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48" y="4902586"/>
                <a:ext cx="3427806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BCCD5AD-313E-D704-CB8E-11EA41DC0F2C}"/>
              </a:ext>
            </a:extLst>
          </p:cNvPr>
          <p:cNvCxnSpPr>
            <a:cxnSpLocks/>
          </p:cNvCxnSpPr>
          <p:nvPr/>
        </p:nvCxnSpPr>
        <p:spPr>
          <a:xfrm>
            <a:off x="6096000" y="5137745"/>
            <a:ext cx="79586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FAC8E6FE-5461-7C69-BD62-D1BD1881B1E6}"/>
              </a:ext>
            </a:extLst>
          </p:cNvPr>
          <p:cNvSpPr txBox="1"/>
          <p:nvPr/>
        </p:nvSpPr>
        <p:spPr>
          <a:xfrm>
            <a:off x="4810174" y="4307397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Self-consistent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24D6EA1-F942-1963-1476-E52395FE86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6227" y="3946711"/>
            <a:ext cx="3134466" cy="203563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45BCF87-1F3A-EA10-7546-C4FAE25179A4}"/>
              </a:ext>
            </a:extLst>
          </p:cNvPr>
          <p:cNvSpPr txBox="1"/>
          <p:nvPr/>
        </p:nvSpPr>
        <p:spPr>
          <a:xfrm>
            <a:off x="659793" y="5799140"/>
            <a:ext cx="228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Moore et al. 1011.1167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Jingyi Chao et al. 1305.1100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4844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1277</Words>
  <Application>Microsoft Office PowerPoint</Application>
  <PresentationFormat>宽屏</PresentationFormat>
  <Paragraphs>211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Quicksand</vt:lpstr>
      <vt:lpstr>等线</vt:lpstr>
      <vt:lpstr>楷体</vt:lpstr>
      <vt:lpstr>微软雅黑</vt:lpstr>
      <vt:lpstr>Arial</vt:lpstr>
      <vt:lpstr>Calibri</vt:lpstr>
      <vt:lpstr>Cambria Math</vt:lpstr>
      <vt:lpstr>Impact</vt:lpstr>
      <vt:lpstr>Times New Roman</vt:lpstr>
      <vt:lpstr>A000120140530A99PPBG</vt:lpstr>
      <vt:lpstr>Gravitational Waves and Primordial Black Holes Induced by QCD Phase Transitions  in the Early Universe</vt:lpstr>
      <vt:lpstr>PowerPoint 演示文稿</vt:lpstr>
      <vt:lpstr>PowerPoint 演示文稿</vt:lpstr>
      <vt:lpstr>Motivation</vt:lpstr>
      <vt:lpstr>Motivation</vt:lpstr>
      <vt:lpstr>PowerPoint 演示文稿</vt:lpstr>
      <vt:lpstr>Topological Phase transition</vt:lpstr>
      <vt:lpstr>Topological Phase transition</vt:lpstr>
      <vt:lpstr>Topological Phase transition</vt:lpstr>
      <vt:lpstr>Topological Phase transition</vt:lpstr>
      <vt:lpstr>Topological Phase transition</vt:lpstr>
      <vt:lpstr>QCD Phase Transition: Bubble Nucleation</vt:lpstr>
      <vt:lpstr>GWs</vt:lpstr>
      <vt:lpstr>Formation of PBH through delayed phase transition mechanism</vt:lpstr>
      <vt:lpstr>Formation of PBH through delayed phase transition mechanism</vt:lpstr>
      <vt:lpstr>Pure Gluon System:1st order deconfinement phase transition</vt:lpstr>
      <vt:lpstr>Pure Gluon System</vt:lpstr>
      <vt:lpstr>Pure Gluon System</vt:lpstr>
      <vt:lpstr>β/H_n is large in QCD phase transitions!</vt:lpstr>
      <vt:lpstr>Pure Gluon System</vt:lpstr>
      <vt:lpstr>Pure Gluon System</vt:lpstr>
      <vt:lpstr>PowerPoint 演示文稿</vt:lpstr>
      <vt:lpstr>Conclusion and Outlook</vt:lpstr>
      <vt:lpstr>Conclusion and Outlook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strax santarn</cp:lastModifiedBy>
  <cp:revision>103</cp:revision>
  <dcterms:created xsi:type="dcterms:W3CDTF">2018-08-10T09:41:38Z</dcterms:created>
  <dcterms:modified xsi:type="dcterms:W3CDTF">2023-07-16T13:18:30Z</dcterms:modified>
</cp:coreProperties>
</file>