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2" r:id="rId3"/>
    <p:sldId id="261" r:id="rId4"/>
    <p:sldId id="257" r:id="rId5"/>
    <p:sldId id="266" r:id="rId6"/>
    <p:sldId id="260" r:id="rId7"/>
    <p:sldId id="258" r:id="rId8"/>
    <p:sldId id="265" r:id="rId9"/>
    <p:sldId id="259" r:id="rId10"/>
    <p:sldId id="263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9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98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0CABFB-CF6F-455E-A73F-BDF80E6DCC14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C5E0E5-5DD1-4C4D-BF8A-EF3CB2917C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6760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B48618-7F34-440F-AD22-DE10E33B8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D84EA0D-B2A5-4385-9BFB-4D43210786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8886BB-B713-4E47-A288-847EFC276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BBDA5-A8F8-4272-B248-32E4DB68788D}" type="datetime1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E683225-F57A-4701-A09C-58E5D0713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B4CE639-0DB3-4B51-9C48-B8BAB77F0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4790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22721F-74FE-4C35-A04E-FC9DB6F31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E7018C2-937E-4C94-A9F6-F32E86C5A0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93F9CBA-4FAD-4FBF-8B19-35E549CAA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34BB6-DA3C-43F3-89FE-C9AE1F288A0E}" type="datetime1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67D18B6-46DD-4245-98B4-3FE9718D8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DFDA84-F7B7-4D36-A175-61FE803B3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071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BD82DC6-AFAC-44AD-A57D-5497DD51B6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7159008-7BC1-4E3D-8C98-E84C39550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C08D809-1B3F-415A-9BFF-3578E98C7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95EBE-016B-4373-85AE-A02B85A6A91A}" type="datetime1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DF52957-15F9-4E76-9DC4-E80B7B08B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448CC72-EAC2-4791-A735-E83E44618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5689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BE000B-23F5-438B-B6AE-946605701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AFFCD69-07E8-4CAC-ADC3-8317847C7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2D2C91D-937F-45B5-A6F0-6143E0A9E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D034-FA78-47ED-89C8-A2E3CD85F721}" type="datetime1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BF26F9-BEE2-47CF-BBA5-B7569AA3C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6FFC073-D5BE-45DA-AEB9-8BA00E183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2137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EC33AEA-22AA-4A27-B56A-CCD5058AC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E78A7C4-A3DC-4EC3-9CE7-688B9EBC5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A60E004-38B4-4126-95AE-2EAA2F527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7A69-3F80-4075-A5F5-1572368346E6}" type="datetime1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DBA8E29-1FBA-4B94-89C4-1B24C0B7A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FD9AA24-D9BF-4C54-920D-7CB4E880F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071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95239E-8E66-4646-900C-7BC789365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7A14FA5-0796-4EE5-8197-8CEA265FB6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F94FC4B-C379-4CFD-8440-A5B7DE2B7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04052AF-6B61-43F3-96E0-5D84AEF8F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DB97-3A7F-48B1-AE4C-4ACBD9AB0ADE}" type="datetime1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B96C3B4-9417-4094-B3DD-0767003F0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940E6C1-E5E5-4E96-916D-8D3821C75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0433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80CAC6-076D-4D9A-A81E-A59BD59ED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9B3F156-3989-47F7-9C50-8D18C1AB48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512A992-DFB6-4196-8C5A-42AA334B3A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52C3E4C-0564-4B17-9888-7FA23FD4BE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0A87780-52F9-4F2A-B402-8A2D06F118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F1BA545-142B-4BF5-87D1-8FAA16447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2D96B-18D1-423F-B388-A1207878196C}" type="datetime1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E809B62-0B47-4DC5-ABAD-6927A2F25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80C01BF-E9B7-4E02-BF39-14AF89E99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3751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BBEF90-0B62-4590-AD6A-105B164C0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4E744C3-1445-45FA-84E9-B7C057357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70F4E-88A9-4809-8784-14B7FB90E4B4}" type="datetime1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347A250-C5B0-454E-8115-9A6074371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BCF6009-9126-4A93-BBA5-ACA66DC00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525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BD3AA77-2B65-45F6-912C-6162DC82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5F6D-81C3-4CF8-AFFF-4E222DCCD3D5}" type="datetime1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CE19132-0662-4953-881E-10CFC8537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B3506C1-DC74-4B4F-B922-2BF5DD684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8947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9459C5-669A-43D2-8704-C38F6450C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ACACF85-97A7-496B-A452-EB9436734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6349D5E-3243-4B82-8A58-CD0DD6628A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CDB41AD-30E0-4004-B75E-AE8CB1CEF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0FDB1-9099-44C5-97C4-C374A6104DA9}" type="datetime1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9258741-1957-487B-9958-05B79A82D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B9E847F-B692-4FCF-8BCC-7244C94EF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7844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30DDD2-65FE-4154-BBB7-69C5CE98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690B98D-7424-41E9-901C-D38EEE3639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FE00390-78E8-48B1-ABD9-62D189694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B23223C-EC24-48D1-8E4F-562128071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37F5-22E5-44CD-8CA1-0D5EBECB4E6F}" type="datetime1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7B76BE8-CEDC-427D-803C-30E5707D5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06C5C99-867D-4DA2-A779-B1AC53727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8960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05DB960-0040-4C1F-9AD1-409E2FD3A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A55E2AF-3DE7-4E3C-8F23-E669ACBAB6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1A32B95-8915-4E6E-8240-9114C96DCB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C89E9-8EFE-4BFA-ABEB-7C210C86B008}" type="datetime1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85C92A-6EEE-416A-91CD-459BFFD10D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30F7837-B456-42C1-9091-7A2B5E77E4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7FB79-462E-4422-9BB5-1A1FD12AE1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885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FB278D-31FA-45AE-969D-9850E8E7B0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The quark-meson model under magnetic fields within FRG approach</a:t>
            </a:r>
            <a:endParaRPr lang="zh-CN" alt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8970B93-E162-4469-8FE2-C94A7C0B34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altLang="zh-CN" dirty="0"/>
          </a:p>
          <a:p>
            <a:r>
              <a:rPr lang="en-US" altLang="zh-CN" dirty="0"/>
              <a:t>Rui Wen</a:t>
            </a:r>
          </a:p>
          <a:p>
            <a:r>
              <a:rPr lang="en-US" altLang="zh-CN" dirty="0">
                <a:effectLst/>
              </a:rPr>
              <a:t>University of Chinese Academy of Sciences</a:t>
            </a:r>
            <a:endParaRPr lang="en-US" altLang="zh-CN" dirty="0"/>
          </a:p>
          <a:p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DD9CA68-CA22-4C7B-8860-C64CB1134CA1}"/>
              </a:ext>
            </a:extLst>
          </p:cNvPr>
          <p:cNvSpPr txBox="1"/>
          <p:nvPr/>
        </p:nvSpPr>
        <p:spPr>
          <a:xfrm>
            <a:off x="1215082" y="6221670"/>
            <a:ext cx="8077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accent1">
                    <a:lumMod val="75000"/>
                  </a:schemeClr>
                </a:solidFill>
              </a:rPr>
              <a:t>Based on: Rui Wen, Shi Yin, Wei-</a:t>
            </a: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</a:rPr>
              <a:t>jie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</a:rPr>
              <a:t> Fu, Mei Huang  arXiv:2306.04045 </a:t>
            </a:r>
            <a:endParaRPr lang="zh-CN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3DE0EA9-2C56-42F6-B356-433A7A6BDBBD}"/>
              </a:ext>
            </a:extLst>
          </p:cNvPr>
          <p:cNvSpPr txBox="1"/>
          <p:nvPr/>
        </p:nvSpPr>
        <p:spPr>
          <a:xfrm>
            <a:off x="744321" y="284338"/>
            <a:ext cx="100382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accent5">
                    <a:lumMod val="75000"/>
                  </a:schemeClr>
                </a:solidFill>
              </a:rPr>
              <a:t>The 7th International Conference on Chirality, Vorticity and Magnetic Field in Heavy Ion Collisions</a:t>
            </a:r>
            <a:endParaRPr lang="zh-CN" alt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97FA30B-3C66-4D1B-8868-0D37A4CD5E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639" y="5039826"/>
            <a:ext cx="3012611" cy="724552"/>
          </a:xfrm>
          <a:prstGeom prst="rect">
            <a:avLst/>
          </a:prstGeom>
        </p:spPr>
      </p:pic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C229389-41BC-40C3-AA30-EF76E4042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1888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F3E855D6-4559-4F67-95BC-116710F08B4D}"/>
              </a:ext>
            </a:extLst>
          </p:cNvPr>
          <p:cNvSpPr txBox="1"/>
          <p:nvPr/>
        </p:nvSpPr>
        <p:spPr>
          <a:xfrm>
            <a:off x="1033456" y="574884"/>
            <a:ext cx="56503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70C0"/>
                </a:solidFill>
              </a:rPr>
              <a:t>Summary and outlook</a:t>
            </a:r>
            <a:endParaRPr lang="zh-CN" altLang="en-US" sz="40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645F86E4-401E-4862-8A7F-E1A01B194AEC}"/>
                  </a:ext>
                </a:extLst>
              </p:cNvPr>
              <p:cNvSpPr txBox="1"/>
              <p:nvPr/>
            </p:nvSpPr>
            <p:spPr>
              <a:xfrm>
                <a:off x="1859329" y="1618280"/>
                <a:ext cx="8955816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1.The neutral pion mass and pion decay constant are quantitatively </a:t>
                </a:r>
                <a:r>
                  <a:rPr lang="en-US" altLang="zh-CN" sz="2000">
                    <a:latin typeface="Cambria" panose="02040503050406030204" pitchFamily="18" charset="0"/>
                    <a:ea typeface="Cambria" panose="02040503050406030204" pitchFamily="18" charset="0"/>
                  </a:rPr>
                  <a:t>in agreement </a:t>
                </a:r>
                <a:r>
                  <a:rPr lang="en-US" altLang="zh-CN" sz="2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with the lattice QCD results especially in the range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b="0" i="0" smtClean="0">
                        <a:latin typeface="Cambria Math" panose="02040503050406030204" pitchFamily="18" charset="0"/>
                      </a:rPr>
                      <m:t>eB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&lt;1.2 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𝐺𝑒𝑉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</a:p>
              <a:p>
                <a:endParaRPr lang="en-US" altLang="zh-CN" sz="20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en-US" altLang="zh-CN" sz="2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2. No non-monotonic mass behavior for charged pion has been observed in this framework. This needs further investigation from both lattice QCD and functional methods. </a:t>
                </a: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645F86E4-401E-4862-8A7F-E1A01B194A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9329" y="1618280"/>
                <a:ext cx="8955816" cy="1938992"/>
              </a:xfrm>
              <a:prstGeom prst="rect">
                <a:avLst/>
              </a:prstGeom>
              <a:blipFill>
                <a:blip r:embed="rId2"/>
                <a:stretch>
                  <a:fillRect l="-681" t="-1567" r="-1225" b="-43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>
            <a:extLst>
              <a:ext uri="{FF2B5EF4-FFF2-40B4-BE49-F238E27FC236}">
                <a16:creationId xmlns:a16="http://schemas.microsoft.com/office/drawing/2014/main" id="{D5EF970E-A220-4BF3-9559-1FF95199D5AA}"/>
              </a:ext>
            </a:extLst>
          </p:cNvPr>
          <p:cNvSpPr txBox="1"/>
          <p:nvPr/>
        </p:nvSpPr>
        <p:spPr>
          <a:xfrm>
            <a:off x="1859329" y="4531834"/>
            <a:ext cx="86247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Cambria" panose="02040503050406030204" pitchFamily="18" charset="0"/>
                <a:ea typeface="Cambria" panose="02040503050406030204" pitchFamily="18" charset="0"/>
              </a:rPr>
              <a:t>We will go beyond the LPA truncation and include the strange quark</a:t>
            </a:r>
          </a:p>
          <a:p>
            <a:r>
              <a:rPr lang="en-US" altLang="zh-CN" sz="2000" dirty="0">
                <a:latin typeface="Cambria" panose="02040503050406030204" pitchFamily="18" charset="0"/>
                <a:ea typeface="Cambria" panose="02040503050406030204" pitchFamily="18" charset="0"/>
              </a:rPr>
              <a:t>and vector meson in future work.</a:t>
            </a:r>
            <a:endParaRPr lang="zh-CN" altLang="en-US" sz="2000" dirty="0">
              <a:latin typeface="Cambria" panose="020405030504060302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43FA0E9-DF58-4D6A-905D-C769626DEB46}"/>
              </a:ext>
            </a:extLst>
          </p:cNvPr>
          <p:cNvSpPr txBox="1"/>
          <p:nvPr/>
        </p:nvSpPr>
        <p:spPr>
          <a:xfrm>
            <a:off x="3465199" y="5702684"/>
            <a:ext cx="57440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000" dirty="0">
                <a:solidFill>
                  <a:srgbClr val="FF0000"/>
                </a:solidFill>
              </a:rPr>
              <a:t>Thanks for your attention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B5C9F1C-45A8-413B-8CE4-AC12FEA82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6694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3A490269-9D65-4D32-8ED0-07049846AF6A}"/>
              </a:ext>
            </a:extLst>
          </p:cNvPr>
          <p:cNvSpPr txBox="1"/>
          <p:nvPr/>
        </p:nvSpPr>
        <p:spPr>
          <a:xfrm>
            <a:off x="1332186" y="670034"/>
            <a:ext cx="2073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70C0"/>
                </a:solidFill>
              </a:rPr>
              <a:t>Backup</a:t>
            </a:r>
            <a:endParaRPr lang="zh-CN" altLang="en-US" sz="4000" dirty="0">
              <a:solidFill>
                <a:srgbClr val="0070C0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A44F354-0AD3-4B83-8848-14F7DDF33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283" y="2320230"/>
            <a:ext cx="4102628" cy="235379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8E70C27C-9328-4D9A-B412-A3B1C4508A27}"/>
              </a:ext>
            </a:extLst>
          </p:cNvPr>
          <p:cNvSpPr txBox="1"/>
          <p:nvPr/>
        </p:nvSpPr>
        <p:spPr>
          <a:xfrm>
            <a:off x="1652589" y="1568425"/>
            <a:ext cx="4866744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400" dirty="0">
                <a:solidFill>
                  <a:srgbClr val="0070C0"/>
                </a:solidFill>
              </a:rPr>
              <a:t>The quark propagator</a:t>
            </a:r>
            <a:endParaRPr lang="zh-CN" altLang="en-US" sz="3400" dirty="0">
              <a:solidFill>
                <a:srgbClr val="0070C0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E202E11-BD89-40BE-8617-60CC32A7A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1678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EFD0FA8-159A-4709-ABF4-2E4E04270A6B}"/>
              </a:ext>
            </a:extLst>
          </p:cNvPr>
          <p:cNvSpPr txBox="1"/>
          <p:nvPr/>
        </p:nvSpPr>
        <p:spPr>
          <a:xfrm>
            <a:off x="1011124" y="645598"/>
            <a:ext cx="4866744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400" dirty="0">
                <a:solidFill>
                  <a:srgbClr val="0070C0"/>
                </a:solidFill>
              </a:rPr>
              <a:t>The meson propagator</a:t>
            </a:r>
            <a:endParaRPr lang="zh-CN" altLang="en-US" sz="3400" dirty="0">
              <a:solidFill>
                <a:srgbClr val="0070C0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B1AFC70-4296-4E07-967D-CE61F9115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9418" y="1936851"/>
            <a:ext cx="4317334" cy="144047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AF59B24-9F0A-4F13-8DA6-B02B0EAC9A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6414" y="4370762"/>
            <a:ext cx="5190350" cy="122370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7377DE7D-B6BF-48B3-B2BA-A81927112CA0}"/>
              </a:ext>
            </a:extLst>
          </p:cNvPr>
          <p:cNvSpPr txBox="1"/>
          <p:nvPr/>
        </p:nvSpPr>
        <p:spPr>
          <a:xfrm>
            <a:off x="2670651" y="1482951"/>
            <a:ext cx="34928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Landau levels representation</a:t>
            </a:r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311BBB9-ABCA-45E0-9A46-7ACD02F33529}"/>
              </a:ext>
            </a:extLst>
          </p:cNvPr>
          <p:cNvSpPr txBox="1"/>
          <p:nvPr/>
        </p:nvSpPr>
        <p:spPr>
          <a:xfrm>
            <a:off x="2670651" y="3852078"/>
            <a:ext cx="2678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weak-field expansion</a:t>
            </a:r>
            <a:endParaRPr lang="zh-CN" altLang="en-US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2468AAC-6FDF-4F41-B0EB-5195948D0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931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40707BD-6D16-4B56-A3DF-9695E56E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13</a:t>
            </a:fld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AD49DDE-41B4-42CD-843F-56A52EE7C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546" y="2088757"/>
            <a:ext cx="5088840" cy="178474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0704716-A36A-4AD7-A53E-EB24BABA0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723" y="4407046"/>
            <a:ext cx="4128454" cy="150125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F139B0B-CC88-4C3C-9080-71A96CC7DD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460" y="472133"/>
            <a:ext cx="6031607" cy="241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656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EDDDEEE5-1539-4F86-8046-6E48EB6ECCBD}"/>
              </a:ext>
            </a:extLst>
          </p:cNvPr>
          <p:cNvSpPr txBox="1"/>
          <p:nvPr/>
        </p:nvSpPr>
        <p:spPr>
          <a:xfrm>
            <a:off x="1210960" y="556054"/>
            <a:ext cx="944978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70C0"/>
                </a:solidFill>
              </a:rPr>
              <a:t>Outline</a:t>
            </a:r>
          </a:p>
          <a:p>
            <a:endParaRPr lang="en-US" altLang="zh-CN" sz="4000" dirty="0">
              <a:solidFill>
                <a:srgbClr val="0070C0"/>
              </a:solidFill>
            </a:endParaRPr>
          </a:p>
          <a:p>
            <a:r>
              <a:rPr lang="en-US" altLang="zh-CN" sz="4000" dirty="0">
                <a:solidFill>
                  <a:srgbClr val="0070C0"/>
                </a:solidFill>
              </a:rPr>
              <a:t>Introduction</a:t>
            </a:r>
          </a:p>
          <a:p>
            <a:r>
              <a:rPr lang="en-US" altLang="zh-CN" sz="4000" dirty="0">
                <a:solidFill>
                  <a:srgbClr val="0070C0"/>
                </a:solidFill>
              </a:rPr>
              <a:t>The quark-meson model within FRG </a:t>
            </a:r>
          </a:p>
          <a:p>
            <a:r>
              <a:rPr lang="en-US" altLang="zh-CN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  The effective action</a:t>
            </a:r>
          </a:p>
          <a:p>
            <a:r>
              <a:rPr lang="en-US" altLang="zh-CN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  Regulators and propagators</a:t>
            </a:r>
            <a:endParaRPr lang="zh-CN" alt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r>
              <a:rPr lang="en-US" altLang="zh-CN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  Flow equations</a:t>
            </a:r>
          </a:p>
          <a:p>
            <a:r>
              <a:rPr lang="en-US" altLang="zh-CN" sz="4000" dirty="0">
                <a:solidFill>
                  <a:srgbClr val="0070C0"/>
                </a:solidFill>
              </a:rPr>
              <a:t>Numerical results</a:t>
            </a:r>
          </a:p>
          <a:p>
            <a:r>
              <a:rPr lang="en-US" altLang="zh-CN" sz="4000" dirty="0">
                <a:solidFill>
                  <a:srgbClr val="0070C0"/>
                </a:solidFill>
              </a:rPr>
              <a:t>Summary</a:t>
            </a:r>
            <a:endParaRPr lang="zh-CN" altLang="en-US" sz="4000" dirty="0">
              <a:solidFill>
                <a:srgbClr val="0070C0"/>
              </a:solidFill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224100D7-8B6F-4D31-A0C5-D86E56344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5422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35EA4C3-F3B6-4509-A6D7-F1CF07C04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818" y="1436536"/>
            <a:ext cx="6166677" cy="2446698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3AA6502B-568F-4C00-B3C9-4A3B1B04E662}"/>
              </a:ext>
            </a:extLst>
          </p:cNvPr>
          <p:cNvSpPr txBox="1"/>
          <p:nvPr/>
        </p:nvSpPr>
        <p:spPr>
          <a:xfrm>
            <a:off x="2127894" y="3969951"/>
            <a:ext cx="36721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</a:rPr>
              <a:t>Toia A 2013 CERN Courier April 31</a:t>
            </a:r>
            <a:endParaRPr lang="zh-CN" altLang="en-US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914D7F0B-3E11-445D-BA5D-D06D9E246664}"/>
                  </a:ext>
                </a:extLst>
              </p:cNvPr>
              <p:cNvSpPr txBox="1"/>
              <p:nvPr/>
            </p:nvSpPr>
            <p:spPr>
              <a:xfrm>
                <a:off x="2801601" y="4403050"/>
                <a:ext cx="294726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sup>
                    </m:sSup>
                  </m:oMath>
                </a14:m>
                <a:r>
                  <a:rPr lang="en-US" altLang="zh-CN" sz="2400" dirty="0"/>
                  <a:t> Gauss</a:t>
                </a:r>
                <a:endParaRPr lang="zh-CN" altLang="en-US" sz="24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914D7F0B-3E11-445D-BA5D-D06D9E2466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1601" y="4403050"/>
                <a:ext cx="2947267" cy="461665"/>
              </a:xfrm>
              <a:prstGeom prst="rect">
                <a:avLst/>
              </a:prstGeom>
              <a:blipFill>
                <a:blip r:embed="rId3"/>
                <a:stretch>
                  <a:fillRect l="-621" t="-9211" b="-302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>
            <a:extLst>
              <a:ext uri="{FF2B5EF4-FFF2-40B4-BE49-F238E27FC236}">
                <a16:creationId xmlns:a16="http://schemas.microsoft.com/office/drawing/2014/main" id="{F7898239-A70E-4E05-910A-A7D0678FDB2A}"/>
              </a:ext>
            </a:extLst>
          </p:cNvPr>
          <p:cNvSpPr txBox="1"/>
          <p:nvPr/>
        </p:nvSpPr>
        <p:spPr>
          <a:xfrm>
            <a:off x="856735" y="547816"/>
            <a:ext cx="31880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70C0"/>
                </a:solidFill>
              </a:rPr>
              <a:t>Introduction</a:t>
            </a:r>
            <a:endParaRPr lang="zh-CN" altLang="en-US" sz="4000" dirty="0">
              <a:solidFill>
                <a:srgbClr val="0070C0"/>
              </a:solidFill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2CEE8F5-1083-4090-B1DB-14B7828E9B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6338" y="518984"/>
            <a:ext cx="3020474" cy="283543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474E4F8-381D-4A98-A036-BE57F727A3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646" y="3731667"/>
            <a:ext cx="3815040" cy="186428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3DD7B92D-CC7F-45B6-A77E-5309123A2776}"/>
              </a:ext>
            </a:extLst>
          </p:cNvPr>
          <p:cNvSpPr txBox="1"/>
          <p:nvPr/>
        </p:nvSpPr>
        <p:spPr>
          <a:xfrm>
            <a:off x="8118056" y="3318919"/>
            <a:ext cx="18370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early universe</a:t>
            </a:r>
            <a:endParaRPr lang="zh-CN" altLang="en-US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B9695B9-38FB-4A2D-AB2C-029F0BAD74F0}"/>
              </a:ext>
            </a:extLst>
          </p:cNvPr>
          <p:cNvSpPr txBox="1"/>
          <p:nvPr/>
        </p:nvSpPr>
        <p:spPr>
          <a:xfrm>
            <a:off x="8299622" y="5666538"/>
            <a:ext cx="12809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magnetars</a:t>
            </a:r>
            <a:endParaRPr lang="zh-CN" altLang="en-US" dirty="0"/>
          </a:p>
        </p:txBody>
      </p:sp>
      <p:sp>
        <p:nvSpPr>
          <p:cNvPr id="10" name="灯片编号占位符 9">
            <a:extLst>
              <a:ext uri="{FF2B5EF4-FFF2-40B4-BE49-F238E27FC236}">
                <a16:creationId xmlns:a16="http://schemas.microsoft.com/office/drawing/2014/main" id="{1A315B1A-0A46-47BC-B287-FE01580AD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1646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2EC93ACB-575C-42D8-B4E0-DA07BDC14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4408" y="1576203"/>
            <a:ext cx="4507747" cy="102087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61C5DCB-F944-42F2-B649-7CE77227C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953395"/>
            <a:ext cx="2491353" cy="37940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041DD45-E4E7-4B35-B8B3-DC90768265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3305" y="2955950"/>
            <a:ext cx="1352792" cy="34717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7CA01B7-0CDD-4551-9133-4DBC1B1801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0519" y="3555386"/>
            <a:ext cx="4411574" cy="88885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121D696-5DFB-46C3-8C0F-C98695BD32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2004" y="4666101"/>
            <a:ext cx="2546121" cy="398952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C0C220ED-0C48-4CE0-BCCC-13126FB56EC1}"/>
              </a:ext>
            </a:extLst>
          </p:cNvPr>
          <p:cNvSpPr txBox="1"/>
          <p:nvPr/>
        </p:nvSpPr>
        <p:spPr>
          <a:xfrm>
            <a:off x="676933" y="339812"/>
            <a:ext cx="55893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70C0"/>
                </a:solidFill>
              </a:rPr>
              <a:t>The effective action</a:t>
            </a:r>
            <a:endParaRPr lang="zh-CN" altLang="en-US" sz="4000" dirty="0">
              <a:solidFill>
                <a:srgbClr val="0070C0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444543F-8AA7-4634-AB14-E1EF4F514883}"/>
              </a:ext>
            </a:extLst>
          </p:cNvPr>
          <p:cNvSpPr txBox="1"/>
          <p:nvPr/>
        </p:nvSpPr>
        <p:spPr>
          <a:xfrm>
            <a:off x="2599809" y="1047700"/>
            <a:ext cx="58386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The effective action of</a:t>
            </a:r>
            <a:r>
              <a:rPr lang="zh-CN" altLang="en-US" dirty="0"/>
              <a:t> </a:t>
            </a:r>
            <a:r>
              <a:rPr lang="en-US" altLang="zh-CN" dirty="0"/>
              <a:t>two-flavor quark-meson model in Euclidean space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3C326B8-FA88-46FF-A63F-2223637ACD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4856" y="5506413"/>
            <a:ext cx="2113778" cy="349019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09BFCA04-EF2E-418C-A475-8E38FC82FAB1}"/>
              </a:ext>
            </a:extLst>
          </p:cNvPr>
          <p:cNvSpPr txBox="1"/>
          <p:nvPr/>
        </p:nvSpPr>
        <p:spPr>
          <a:xfrm>
            <a:off x="2599809" y="3354298"/>
            <a:ext cx="6124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The meson fields</a:t>
            </a:r>
            <a:endParaRPr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8412E59-5AEA-443D-9BE7-A09771823340}"/>
              </a:ext>
            </a:extLst>
          </p:cNvPr>
          <p:cNvSpPr txBox="1"/>
          <p:nvPr/>
        </p:nvSpPr>
        <p:spPr>
          <a:xfrm>
            <a:off x="2599809" y="2617121"/>
            <a:ext cx="6124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The quark fields</a:t>
            </a:r>
            <a:endParaRPr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8A501EB1-E0DB-42E6-8B16-DA39D5BC54D0}"/>
              </a:ext>
            </a:extLst>
          </p:cNvPr>
          <p:cNvSpPr txBox="1"/>
          <p:nvPr/>
        </p:nvSpPr>
        <p:spPr>
          <a:xfrm>
            <a:off x="2599809" y="4299663"/>
            <a:ext cx="67962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The covariant derivative of meson fields</a:t>
            </a:r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F8B88C7-25E0-459D-9FFD-4A0144A404AB}"/>
              </a:ext>
            </a:extLst>
          </p:cNvPr>
          <p:cNvSpPr txBox="1"/>
          <p:nvPr/>
        </p:nvSpPr>
        <p:spPr>
          <a:xfrm>
            <a:off x="2628641" y="506036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magnetic field along z-direction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C6F0AF9-3BE5-4209-A5AF-C27DFC5EA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8126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65F75FB-BE74-4A24-B6B6-42A0E628C8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850" y="2032919"/>
            <a:ext cx="6031607" cy="2418958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81BD49BF-A4B4-45E7-A397-87C7F05C3364}"/>
              </a:ext>
            </a:extLst>
          </p:cNvPr>
          <p:cNvSpPr txBox="1"/>
          <p:nvPr/>
        </p:nvSpPr>
        <p:spPr>
          <a:xfrm>
            <a:off x="941851" y="394445"/>
            <a:ext cx="103883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70C0"/>
                </a:solidFill>
              </a:rPr>
              <a:t>Functional renormalization group </a:t>
            </a:r>
          </a:p>
          <a:p>
            <a:r>
              <a:rPr lang="en-US" altLang="zh-CN" sz="4000" dirty="0">
                <a:solidFill>
                  <a:srgbClr val="0070C0"/>
                </a:solidFill>
              </a:rPr>
              <a:t>and flow equations</a:t>
            </a:r>
            <a:endParaRPr lang="zh-CN" altLang="en-US" sz="4000" dirty="0">
              <a:solidFill>
                <a:srgbClr val="0070C0"/>
              </a:solidFill>
            </a:endParaRPr>
          </a:p>
        </p:txBody>
      </p:sp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BA75AF52-DC57-4331-BF01-CBAB896EC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039" y="2200453"/>
            <a:ext cx="3997762" cy="1213742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34B0EC4-F8E7-4467-8BC9-4544181C7EF4}"/>
              </a:ext>
            </a:extLst>
          </p:cNvPr>
          <p:cNvSpPr/>
          <p:nvPr/>
        </p:nvSpPr>
        <p:spPr>
          <a:xfrm>
            <a:off x="1181264" y="3659136"/>
            <a:ext cx="38923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Wetterich</a:t>
            </a:r>
            <a:r>
              <a:rPr lang="en-US" altLang="zh-CN" sz="2400" dirty="0">
                <a:latin typeface="Cambria" panose="02040503050406030204" pitchFamily="18" charset="0"/>
                <a:ea typeface="Cambria" panose="02040503050406030204" pitchFamily="18" charset="0"/>
              </a:rPr>
              <a:t> equations</a:t>
            </a:r>
            <a:endParaRPr lang="zh-CN" altLang="en-US" sz="2400" dirty="0">
              <a:latin typeface="Cambria" panose="020405030504060302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8B532DF-6634-4F13-854C-B82AA87926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3471" y="4268578"/>
            <a:ext cx="3004898" cy="59935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EB462B4-106A-4FEB-8C4A-28167D16BB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1358" y="5130142"/>
            <a:ext cx="3865094" cy="599126"/>
          </a:xfrm>
          <a:prstGeom prst="rect">
            <a:avLst/>
          </a:prstGeom>
        </p:spPr>
      </p:pic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2BB1C1A-A45E-44D2-AC31-6D38FDB74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4674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525A8629-3FA7-42BA-B9DD-B16CA1F905FB}"/>
              </a:ext>
            </a:extLst>
          </p:cNvPr>
          <p:cNvSpPr txBox="1"/>
          <p:nvPr/>
        </p:nvSpPr>
        <p:spPr>
          <a:xfrm>
            <a:off x="941852" y="325245"/>
            <a:ext cx="566527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400" dirty="0">
                <a:solidFill>
                  <a:srgbClr val="0070C0"/>
                </a:solidFill>
              </a:rPr>
              <a:t>The regulators</a:t>
            </a:r>
            <a:endParaRPr lang="zh-CN" altLang="en-US" sz="3400" dirty="0">
              <a:solidFill>
                <a:srgbClr val="0070C0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6E63B0F-6C4D-4438-8E1C-EF29EE1CC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143" y="3843325"/>
            <a:ext cx="4218727" cy="723489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978C439E-471E-4634-A1D6-97AB6369315E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3997108"/>
            <a:ext cx="5072225" cy="1901833"/>
            <a:chOff x="5537229" y="4122261"/>
            <a:chExt cx="4879517" cy="1829577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68915C2-E478-4AA2-AA68-3A46960749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37229" y="4122261"/>
              <a:ext cx="4717200" cy="1829577"/>
            </a:xfrm>
            <a:prstGeom prst="rect">
              <a:avLst/>
            </a:prstGeom>
          </p:spPr>
        </p:pic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D31E915-B22B-4D5E-B903-935D4EB10731}"/>
                </a:ext>
              </a:extLst>
            </p:cNvPr>
            <p:cNvSpPr/>
            <p:nvPr/>
          </p:nvSpPr>
          <p:spPr>
            <a:xfrm>
              <a:off x="9893643" y="5679989"/>
              <a:ext cx="523103" cy="2718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文本框 15">
            <a:extLst>
              <a:ext uri="{FF2B5EF4-FFF2-40B4-BE49-F238E27FC236}">
                <a16:creationId xmlns:a16="http://schemas.microsoft.com/office/drawing/2014/main" id="{12737B5F-307B-4908-8980-395FED90F0DF}"/>
              </a:ext>
            </a:extLst>
          </p:cNvPr>
          <p:cNvSpPr txBox="1"/>
          <p:nvPr/>
        </p:nvSpPr>
        <p:spPr>
          <a:xfrm>
            <a:off x="6607131" y="3419816"/>
            <a:ext cx="2678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weak-field expansion</a:t>
            </a:r>
            <a:endParaRPr lang="zh-CN" altLang="en-US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31E8CD71-F063-4850-ADEE-1215D6641E1D}"/>
              </a:ext>
            </a:extLst>
          </p:cNvPr>
          <p:cNvSpPr txBox="1"/>
          <p:nvPr/>
        </p:nvSpPr>
        <p:spPr>
          <a:xfrm>
            <a:off x="1864317" y="3419816"/>
            <a:ext cx="34928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Landau levels representation</a:t>
            </a:r>
            <a:endParaRPr lang="zh-CN" altLang="en-US" dirty="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B26C615F-7B4C-4DEC-A07E-E0E5F8EC8C43}"/>
              </a:ext>
            </a:extLst>
          </p:cNvPr>
          <p:cNvGrpSpPr>
            <a:grpSpLocks noChangeAspect="1"/>
          </p:cNvGrpSpPr>
          <p:nvPr/>
        </p:nvGrpSpPr>
        <p:grpSpPr>
          <a:xfrm>
            <a:off x="2363041" y="1128532"/>
            <a:ext cx="5157056" cy="1646199"/>
            <a:chOff x="2367005" y="1258578"/>
            <a:chExt cx="5155470" cy="1645693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DC3FF26A-8A4A-41E8-B16B-A6B44BA253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19467" b="50769"/>
            <a:stretch/>
          </p:blipFill>
          <p:spPr>
            <a:xfrm>
              <a:off x="2367005" y="1424820"/>
              <a:ext cx="1897550" cy="371532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7B00B47E-32C9-4AF2-8DA9-87F2F9BEEA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67005" y="2610831"/>
              <a:ext cx="3083993" cy="29344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A18CE922-C04D-4035-A4E1-947BFF054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58556" y="1258578"/>
              <a:ext cx="2663919" cy="1149376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EB8804ED-5D41-4A0D-8CAB-38A05B4D06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46" t="51062"/>
            <a:stretch/>
          </p:blipFill>
          <p:spPr>
            <a:xfrm>
              <a:off x="2367005" y="1981628"/>
              <a:ext cx="2352782" cy="369332"/>
            </a:xfrm>
            <a:prstGeom prst="rect">
              <a:avLst/>
            </a:prstGeom>
          </p:spPr>
        </p:pic>
      </p:grpSp>
      <p:sp>
        <p:nvSpPr>
          <p:cNvPr id="19" name="文本框 18">
            <a:extLst>
              <a:ext uri="{FF2B5EF4-FFF2-40B4-BE49-F238E27FC236}">
                <a16:creationId xmlns:a16="http://schemas.microsoft.com/office/drawing/2014/main" id="{ABC9AF2E-446A-4FA2-8901-32BFB6BD578A}"/>
              </a:ext>
            </a:extLst>
          </p:cNvPr>
          <p:cNvSpPr txBox="1"/>
          <p:nvPr/>
        </p:nvSpPr>
        <p:spPr>
          <a:xfrm>
            <a:off x="941852" y="2735065"/>
            <a:ext cx="4866744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400" dirty="0">
                <a:solidFill>
                  <a:srgbClr val="0070C0"/>
                </a:solidFill>
              </a:rPr>
              <a:t>The quark propagator</a:t>
            </a:r>
            <a:endParaRPr lang="zh-CN" altLang="en-US" sz="3400" dirty="0">
              <a:solidFill>
                <a:srgbClr val="0070C0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DE3F599-B7DE-44FA-8F29-3B1D7448A557}"/>
              </a:ext>
            </a:extLst>
          </p:cNvPr>
          <p:cNvSpPr txBox="1"/>
          <p:nvPr/>
        </p:nvSpPr>
        <p:spPr>
          <a:xfrm>
            <a:off x="941852" y="5924294"/>
            <a:ext cx="87544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rgbClr val="0070C0"/>
                </a:solidFill>
              </a:rPr>
              <a:t>The charged meson propagators   </a:t>
            </a:r>
            <a:r>
              <a:rPr lang="en-US" altLang="zh-CN" sz="2400" dirty="0">
                <a:solidFill>
                  <a:schemeClr val="accent1">
                    <a:lumMod val="50000"/>
                  </a:schemeClr>
                </a:solidFill>
              </a:rPr>
              <a:t>Landau levels representation 					weak-field expansion</a:t>
            </a:r>
            <a:endParaRPr lang="zh-CN" alt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4FCF9EE-1CB6-481B-AE28-8EBF5F79A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3093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3AFFF33D-B21A-469F-9400-A19EDFC672D9}"/>
              </a:ext>
            </a:extLst>
          </p:cNvPr>
          <p:cNvGrpSpPr>
            <a:grpSpLocks noChangeAspect="1"/>
          </p:cNvGrpSpPr>
          <p:nvPr/>
        </p:nvGrpSpPr>
        <p:grpSpPr>
          <a:xfrm>
            <a:off x="1761599" y="2885952"/>
            <a:ext cx="8873384" cy="3342835"/>
            <a:chOff x="1277000" y="1904543"/>
            <a:chExt cx="8495314" cy="3200406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29641639-63F8-41F2-9A76-AA086D6C8E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7000" y="1904543"/>
              <a:ext cx="4114808" cy="3200406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BFDFD2C6-0BED-4BB9-8147-7CEDC6075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7506" y="1904543"/>
              <a:ext cx="4114808" cy="3200406"/>
            </a:xfrm>
            <a:prstGeom prst="rect">
              <a:avLst/>
            </a:prstGeom>
          </p:spPr>
        </p:pic>
      </p:grpSp>
      <p:sp>
        <p:nvSpPr>
          <p:cNvPr id="6" name="文本框 5">
            <a:extLst>
              <a:ext uri="{FF2B5EF4-FFF2-40B4-BE49-F238E27FC236}">
                <a16:creationId xmlns:a16="http://schemas.microsoft.com/office/drawing/2014/main" id="{5C08294B-1DB6-47CB-96BE-0C7B03FBA921}"/>
              </a:ext>
            </a:extLst>
          </p:cNvPr>
          <p:cNvSpPr txBox="1"/>
          <p:nvPr/>
        </p:nvSpPr>
        <p:spPr>
          <a:xfrm>
            <a:off x="963827" y="641177"/>
            <a:ext cx="58900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000" dirty="0">
                <a:solidFill>
                  <a:srgbClr val="0070C0"/>
                </a:solidFill>
              </a:rPr>
              <a:t>Numerical results</a:t>
            </a:r>
            <a:endParaRPr lang="zh-CN" altLang="en-US" sz="4000" dirty="0">
              <a:solidFill>
                <a:srgbClr val="0070C0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729B054-936E-4FDD-9EA8-8CFD1228AF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2679" y="1544928"/>
            <a:ext cx="6878595" cy="1073363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EE7E4F4-26FA-45B3-AFAC-C0B4CD05E058}"/>
              </a:ext>
            </a:extLst>
          </p:cNvPr>
          <p:cNvSpPr txBox="1"/>
          <p:nvPr/>
        </p:nvSpPr>
        <p:spPr>
          <a:xfrm>
            <a:off x="1654628" y="6228787"/>
            <a:ext cx="92310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</a:rPr>
              <a:t>H. T. Ding, S. T. Li, A. </a:t>
            </a:r>
            <a:r>
              <a:rPr lang="en-US" altLang="zh-CN" dirty="0" err="1">
                <a:solidFill>
                  <a:srgbClr val="00B0F0"/>
                </a:solidFill>
              </a:rPr>
              <a:t>Tomiya</a:t>
            </a:r>
            <a:r>
              <a:rPr lang="en-US" altLang="zh-CN" dirty="0">
                <a:solidFill>
                  <a:srgbClr val="00B0F0"/>
                </a:solidFill>
              </a:rPr>
              <a:t>, X. D. Wang, and Y. Zhang Phys. Rev. D 105, 034514 (2022)</a:t>
            </a:r>
            <a:endParaRPr lang="zh-CN" altLang="en-US" dirty="0">
              <a:solidFill>
                <a:srgbClr val="00B0F0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E4ECCD1-0772-47EF-910F-103EAB0FB3E6}"/>
              </a:ext>
            </a:extLst>
          </p:cNvPr>
          <p:cNvSpPr txBox="1"/>
          <p:nvPr/>
        </p:nvSpPr>
        <p:spPr>
          <a:xfrm>
            <a:off x="2598056" y="2655119"/>
            <a:ext cx="31423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 </a:t>
            </a:r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</a:rPr>
              <a:t>Pion decay constant</a:t>
            </a:r>
            <a:endParaRPr lang="zh-CN" alt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93B3B42-B7BF-4108-83FE-FD95215FA34E}"/>
              </a:ext>
            </a:extLst>
          </p:cNvPr>
          <p:cNvSpPr txBox="1"/>
          <p:nvPr/>
        </p:nvSpPr>
        <p:spPr>
          <a:xfrm>
            <a:off x="6576856" y="2655118"/>
            <a:ext cx="45486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 </a:t>
            </a:r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</a:rPr>
              <a:t>Quark mass and </a:t>
            </a:r>
            <a:r>
              <a:rPr lang="el-GR" altLang="zh-CN" sz="2400" dirty="0">
                <a:solidFill>
                  <a:schemeClr val="accent1">
                    <a:lumMod val="75000"/>
                  </a:schemeClr>
                </a:solidFill>
              </a:rPr>
              <a:t>σ </a:t>
            </a:r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</a:rPr>
              <a:t>meson mass</a:t>
            </a:r>
            <a:endParaRPr lang="zh-CN" alt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F3DE816-7B58-452E-9FB5-45097A191C14}"/>
              </a:ext>
            </a:extLst>
          </p:cNvPr>
          <p:cNvSpPr/>
          <p:nvPr/>
        </p:nvSpPr>
        <p:spPr>
          <a:xfrm>
            <a:off x="2337238" y="1966749"/>
            <a:ext cx="6625459" cy="24042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52FA58F-1247-4ADF-BAB8-4DB4BE3E485A}"/>
              </a:ext>
            </a:extLst>
          </p:cNvPr>
          <p:cNvSpPr txBox="1"/>
          <p:nvPr/>
        </p:nvSpPr>
        <p:spPr>
          <a:xfrm>
            <a:off x="10674242" y="5025258"/>
            <a:ext cx="11195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magnetic catalysis</a:t>
            </a:r>
            <a:endParaRPr lang="zh-CN" altLang="en-US" dirty="0"/>
          </a:p>
        </p:txBody>
      </p:sp>
      <p:sp>
        <p:nvSpPr>
          <p:cNvPr id="13" name="灯片编号占位符 12">
            <a:extLst>
              <a:ext uri="{FF2B5EF4-FFF2-40B4-BE49-F238E27FC236}">
                <a16:creationId xmlns:a16="http://schemas.microsoft.com/office/drawing/2014/main" id="{EB382A8E-5247-454E-8406-1B36C8112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9653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28FEC1A-A569-490A-964A-0346D269B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138" y="1784661"/>
            <a:ext cx="5060587" cy="3936012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2B14C20-1087-475F-951B-65205FDEA331}"/>
              </a:ext>
            </a:extLst>
          </p:cNvPr>
          <p:cNvSpPr txBox="1"/>
          <p:nvPr/>
        </p:nvSpPr>
        <p:spPr>
          <a:xfrm>
            <a:off x="1654628" y="6228787"/>
            <a:ext cx="92310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</a:rPr>
              <a:t>H. T. Ding, S. T. Li, A. </a:t>
            </a:r>
            <a:r>
              <a:rPr lang="en-US" altLang="zh-CN" dirty="0" err="1">
                <a:solidFill>
                  <a:srgbClr val="00B0F0"/>
                </a:solidFill>
              </a:rPr>
              <a:t>Tomiya</a:t>
            </a:r>
            <a:r>
              <a:rPr lang="en-US" altLang="zh-CN" dirty="0">
                <a:solidFill>
                  <a:srgbClr val="00B0F0"/>
                </a:solidFill>
              </a:rPr>
              <a:t>, X. D. Wang, and Y. Zhang Phys. Rev. D 105, 034514 (2022)</a:t>
            </a:r>
            <a:endParaRPr lang="zh-CN" altLang="en-US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41E228B4-E533-4617-A199-D02427FA6860}"/>
                  </a:ext>
                </a:extLst>
              </p:cNvPr>
              <p:cNvSpPr txBox="1"/>
              <p:nvPr/>
            </p:nvSpPr>
            <p:spPr>
              <a:xfrm>
                <a:off x="1085850" y="380981"/>
                <a:ext cx="6097314" cy="6079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3200" dirty="0">
                    <a:solidFill>
                      <a:schemeClr val="accent1">
                        <a:lumMod val="75000"/>
                      </a:schemeClr>
                    </a:solidFill>
                  </a:rPr>
                  <a:t>The neutral pion mass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altLang="zh-CN" sz="32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CN" sz="32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rPr>
                          <m:t>m</m:t>
                        </m:r>
                      </m:e>
                      <m:sub>
                        <m:sSup>
                          <m:sSupPr>
                            <m:ctrlPr>
                              <a:rPr lang="el-GR" altLang="zh-CN" sz="32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altLang="zh-CN" sz="320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π</m:t>
                            </m:r>
                          </m:e>
                          <m:sup>
                            <m:r>
                              <a:rPr lang="en-US" altLang="zh-CN" sz="320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sub>
                    </m:sSub>
                  </m:oMath>
                </a14:m>
                <a:endParaRPr lang="zh-CN" altLang="en-US" sz="32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41E228B4-E533-4617-A199-D02427FA68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850" y="380981"/>
                <a:ext cx="6097314" cy="607923"/>
              </a:xfrm>
              <a:prstGeom prst="rect">
                <a:avLst/>
              </a:prstGeom>
              <a:blipFill>
                <a:blip r:embed="rId3"/>
                <a:stretch>
                  <a:fillRect l="-2500" t="-12000" b="-29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>
            <a:extLst>
              <a:ext uri="{FF2B5EF4-FFF2-40B4-BE49-F238E27FC236}">
                <a16:creationId xmlns:a16="http://schemas.microsoft.com/office/drawing/2014/main" id="{7505C01A-8DF4-450B-A748-DD42AA69B2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0382" y="1280092"/>
            <a:ext cx="3255086" cy="504569"/>
          </a:xfrm>
          <a:prstGeom prst="rect">
            <a:avLst/>
          </a:prstGeo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F1CB46D-2ADE-4536-9EEC-4C5BF3EA6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9441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2EB25E6-5157-4055-8588-7169F95BE5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057" y="2220686"/>
            <a:ext cx="9050696" cy="351971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F8237D6-0723-4737-BC2F-D1E8FDDA54C6}"/>
              </a:ext>
            </a:extLst>
          </p:cNvPr>
          <p:cNvSpPr txBox="1"/>
          <p:nvPr/>
        </p:nvSpPr>
        <p:spPr>
          <a:xfrm>
            <a:off x="1491712" y="5870436"/>
            <a:ext cx="88572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</a:rPr>
              <a:t>H. T. Ding, S. T. Li, A. </a:t>
            </a:r>
            <a:r>
              <a:rPr lang="en-US" altLang="zh-CN" dirty="0" err="1">
                <a:solidFill>
                  <a:srgbClr val="00B0F0"/>
                </a:solidFill>
              </a:rPr>
              <a:t>Tomiya</a:t>
            </a:r>
            <a:r>
              <a:rPr lang="en-US" altLang="zh-CN" dirty="0">
                <a:solidFill>
                  <a:srgbClr val="00B0F0"/>
                </a:solidFill>
              </a:rPr>
              <a:t>, X. D. Wang, and Y. Zhang Phys. Rev. D 105, 034514 (2022)</a:t>
            </a:r>
          </a:p>
          <a:p>
            <a:r>
              <a:rPr lang="it-IT" altLang="zh-CN" dirty="0">
                <a:solidFill>
                  <a:srgbClr val="00B0F0"/>
                </a:solidFill>
              </a:rPr>
              <a:t>G. S. Bali, B. B. Brandt, G. Endrödi, and B. Gläßle Phys. Rev. D 97, 034505 (2018)</a:t>
            </a:r>
            <a:endParaRPr lang="zh-CN" altLang="en-US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47BBEBCD-91AC-465E-8330-53F6CE6B1939}"/>
                  </a:ext>
                </a:extLst>
              </p:cNvPr>
              <p:cNvSpPr txBox="1"/>
              <p:nvPr/>
            </p:nvSpPr>
            <p:spPr>
              <a:xfrm>
                <a:off x="1095828" y="402304"/>
                <a:ext cx="6096000" cy="6038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3200" dirty="0">
                    <a:solidFill>
                      <a:schemeClr val="accent1">
                        <a:lumMod val="75000"/>
                      </a:schemeClr>
                    </a:solidFill>
                  </a:rPr>
                  <a:t>Charged pion mass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altLang="zh-CN" sz="32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CN" sz="32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rPr>
                          <m:t>m</m:t>
                        </m:r>
                      </m:e>
                      <m:sub>
                        <m:sSup>
                          <m:sSupPr>
                            <m:ctrlPr>
                              <a:rPr lang="el-GR" altLang="zh-CN" sz="32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altLang="zh-CN" sz="320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π</m:t>
                            </m:r>
                          </m:e>
                          <m:sup>
                            <m:r>
                              <a:rPr lang="el-GR" altLang="zh-CN" sz="320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±</m:t>
                            </m:r>
                          </m:sup>
                        </m:sSup>
                      </m:sub>
                    </m:sSub>
                  </m:oMath>
                </a14:m>
                <a:endParaRPr lang="zh-CN" altLang="en-US" sz="32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47BBEBCD-91AC-465E-8330-53F6CE6B19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828" y="402304"/>
                <a:ext cx="6096000" cy="603883"/>
              </a:xfrm>
              <a:prstGeom prst="rect">
                <a:avLst/>
              </a:prstGeom>
              <a:blipFill>
                <a:blip r:embed="rId3"/>
                <a:stretch>
                  <a:fillRect l="-2600" t="-12121" b="-303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FD0151EB-0EA6-421F-82CD-1E946FA46B38}"/>
                  </a:ext>
                </a:extLst>
              </p:cNvPr>
              <p:cNvSpPr txBox="1"/>
              <p:nvPr/>
            </p:nvSpPr>
            <p:spPr>
              <a:xfrm>
                <a:off x="3182983" y="1980903"/>
                <a:ext cx="220181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altLang="zh-CN" sz="20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CN" sz="20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rPr>
                          <m:t>m</m:t>
                        </m:r>
                      </m:e>
                      <m:sub>
                        <m:r>
                          <a:rPr lang="el-GR" altLang="zh-CN" sz="20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l-GR" altLang="zh-CN" sz="2000" dirty="0">
                    <a:solidFill>
                      <a:schemeClr val="accent1">
                        <a:lumMod val="75000"/>
                      </a:schemeClr>
                    </a:solidFill>
                  </a:rPr>
                  <a:t>(0) = 220 </a:t>
                </a:r>
                <a:r>
                  <a:rPr lang="en-US" altLang="zh-CN" sz="2000" dirty="0">
                    <a:solidFill>
                      <a:schemeClr val="accent1">
                        <a:lumMod val="75000"/>
                      </a:schemeClr>
                    </a:solidFill>
                  </a:rPr>
                  <a:t>MeV</a:t>
                </a:r>
                <a:endParaRPr lang="zh-CN" altLang="en-US" sz="20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FD0151EB-0EA6-421F-82CD-1E946FA46B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2983" y="1980903"/>
                <a:ext cx="2201816" cy="400110"/>
              </a:xfrm>
              <a:prstGeom prst="rect">
                <a:avLst/>
              </a:prstGeom>
              <a:blipFill>
                <a:blip r:embed="rId4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C5BF0BBB-A6F1-4479-90DF-355673EB4EB4}"/>
                  </a:ext>
                </a:extLst>
              </p:cNvPr>
              <p:cNvSpPr txBox="1"/>
              <p:nvPr/>
            </p:nvSpPr>
            <p:spPr>
              <a:xfrm>
                <a:off x="7827555" y="1980903"/>
                <a:ext cx="220181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altLang="zh-CN" sz="20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CN" sz="20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rPr>
                          <m:t>m</m:t>
                        </m:r>
                      </m:e>
                      <m:sub>
                        <m:r>
                          <a:rPr lang="el-GR" altLang="zh-CN" sz="20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l-GR" altLang="zh-CN" sz="2000" dirty="0">
                    <a:solidFill>
                      <a:schemeClr val="accent1">
                        <a:lumMod val="75000"/>
                      </a:schemeClr>
                    </a:solidFill>
                  </a:rPr>
                  <a:t>(0) =</a:t>
                </a:r>
                <a:r>
                  <a:rPr lang="en-US" altLang="zh-CN" sz="2000" dirty="0">
                    <a:solidFill>
                      <a:schemeClr val="accent1">
                        <a:lumMod val="75000"/>
                      </a:schemeClr>
                    </a:solidFill>
                  </a:rPr>
                  <a:t>416 MeV</a:t>
                </a:r>
                <a:endParaRPr lang="zh-CN" altLang="en-US" sz="20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C5BF0BBB-A6F1-4479-90DF-355673EB4E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7555" y="1980903"/>
                <a:ext cx="2201816" cy="400110"/>
              </a:xfrm>
              <a:prstGeom prst="rect">
                <a:avLst/>
              </a:prstGeom>
              <a:blipFill>
                <a:blip r:embed="rId5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图片 11">
            <a:extLst>
              <a:ext uri="{FF2B5EF4-FFF2-40B4-BE49-F238E27FC236}">
                <a16:creationId xmlns:a16="http://schemas.microsoft.com/office/drawing/2014/main" id="{C5C0C21A-2437-41C5-9791-B871CDD5CB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9659" y="1136222"/>
            <a:ext cx="5312682" cy="71393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F9318A98-7D98-4866-A973-0EFFD28E6A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16417" y="5740401"/>
            <a:ext cx="1098562" cy="185021"/>
          </a:xfrm>
          <a:prstGeom prst="rect">
            <a:avLst/>
          </a:prstGeo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A95BF7F-BB94-407D-A763-7A260D788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7FB79-462E-4422-9BB5-1A1FD12AE10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3094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436</Words>
  <Application>Microsoft Office PowerPoint</Application>
  <PresentationFormat>宽屏</PresentationFormat>
  <Paragraphs>72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9" baseType="lpstr">
      <vt:lpstr>等线</vt:lpstr>
      <vt:lpstr>等线 Light</vt:lpstr>
      <vt:lpstr>Arial</vt:lpstr>
      <vt:lpstr>Cambria</vt:lpstr>
      <vt:lpstr>Cambria Math</vt:lpstr>
      <vt:lpstr>Office 主题​​</vt:lpstr>
      <vt:lpstr>The quark-meson model under magnetic fields within FRG approach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Neutral and charged pion under magnetic fields in the QM model within FRG</dc:title>
  <dc:creator>wwrr09</dc:creator>
  <cp:lastModifiedBy>wwrr09</cp:lastModifiedBy>
  <cp:revision>69</cp:revision>
  <dcterms:created xsi:type="dcterms:W3CDTF">2023-07-08T01:31:06Z</dcterms:created>
  <dcterms:modified xsi:type="dcterms:W3CDTF">2023-07-18T14:21:32Z</dcterms:modified>
</cp:coreProperties>
</file>