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403" r:id="rId2"/>
    <p:sldId id="405" r:id="rId3"/>
    <p:sldId id="408" r:id="rId4"/>
    <p:sldId id="420" r:id="rId5"/>
    <p:sldId id="421" r:id="rId6"/>
    <p:sldId id="422" r:id="rId7"/>
    <p:sldId id="423" r:id="rId8"/>
    <p:sldId id="424" r:id="rId9"/>
    <p:sldId id="412" r:id="rId10"/>
    <p:sldId id="431" r:id="rId11"/>
    <p:sldId id="411" r:id="rId12"/>
    <p:sldId id="413" r:id="rId13"/>
    <p:sldId id="414" r:id="rId14"/>
    <p:sldId id="435" r:id="rId15"/>
    <p:sldId id="417" r:id="rId16"/>
    <p:sldId id="418" r:id="rId17"/>
    <p:sldId id="436" r:id="rId18"/>
    <p:sldId id="419" r:id="rId19"/>
    <p:sldId id="430" r:id="rId20"/>
    <p:sldId id="437" r:id="rId21"/>
    <p:sldId id="425" r:id="rId22"/>
    <p:sldId id="426" r:id="rId23"/>
    <p:sldId id="428" r:id="rId24"/>
    <p:sldId id="434" r:id="rId25"/>
    <p:sldId id="433" r:id="rId26"/>
    <p:sldId id="409" r:id="rId27"/>
    <p:sldId id="410" r:id="rId28"/>
    <p:sldId id="429" r:id="rId29"/>
    <p:sldId id="427" r:id="rId30"/>
    <p:sldId id="432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854" autoAdjust="0"/>
    <p:restoredTop sz="85440"/>
  </p:normalViewPr>
  <p:slideViewPr>
    <p:cSldViewPr snapToGrid="0">
      <p:cViewPr varScale="1">
        <p:scale>
          <a:sx n="107" d="100"/>
          <a:sy n="107" d="100"/>
        </p:scale>
        <p:origin x="1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07227-B5D6-4731-8B68-95E4EC72E52F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793A1-6A7F-47B2-8E2E-54B4A84228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225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短黑线BPM，下面的短红方块是束损探头，上面的长黑线是水平校正子，下面的长黑线是垂直校正子，中间的绿色条是PR，黑色条是ICT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793A1-6A7F-47B2-8E2E-54B4A84228A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30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短黑线BPM，下面的短红方块是束损探头，上面的长黑线是水平校正子，下面的长黑线是垂直校正子，中间的绿色条是PR，黑色条是ICT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793A1-6A7F-47B2-8E2E-54B4A84228A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425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2756" y="3886200"/>
            <a:ext cx="982133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Zhe</a:t>
            </a:r>
            <a:r>
              <a:rPr lang="en-US" dirty="0"/>
              <a:t> </a:t>
            </a:r>
            <a:r>
              <a:rPr lang="en-US" dirty="0" err="1"/>
              <a:t>Duan</a:t>
            </a:r>
            <a:endParaRPr lang="en-US" dirty="0"/>
          </a:p>
          <a:p>
            <a:r>
              <a:rPr lang="en-US" dirty="0"/>
              <a:t>Accelerator Division, IHEP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12/8/2012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95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12/8/2012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3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12/8/2012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9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584" y="50801"/>
            <a:ext cx="12147549" cy="714375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12/8/2012</a:t>
            </a:r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4C69B9CF-E335-4008-A251-B8F82775E69A}" type="slidenum">
              <a:rPr lang="zh-CN" altLang="en-US"/>
              <a:pPr/>
              <a:t>‹#›</a:t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922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67" y="50539"/>
            <a:ext cx="12147733" cy="714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Theme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767" y="1059769"/>
            <a:ext cx="11538807" cy="5066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12/8/2012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3300C-797F-D148-A78D-320196FBAF0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067" y="889795"/>
            <a:ext cx="12158800" cy="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26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2D0A6-09A5-644E-B6F7-9EED3B9AEA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注入引出和高能输运线调束</a:t>
            </a:r>
            <a:endParaRPr lang="en-H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C2CE80-1C2A-B949-B838-7874A6C697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段哲，郭媛媛，魏源源，彭月梅、焦毅、许海生</a:t>
            </a:r>
            <a:endParaRPr lang="en-US" dirty="0"/>
          </a:p>
          <a:p>
            <a:r>
              <a:rPr lang="en-US" dirty="0"/>
              <a:t>202</a:t>
            </a:r>
            <a:r>
              <a:rPr lang="en-US" altLang="zh-CN" dirty="0"/>
              <a:t>2</a:t>
            </a:r>
            <a:r>
              <a:rPr lang="en-US" dirty="0"/>
              <a:t>. </a:t>
            </a:r>
            <a:r>
              <a:rPr lang="en-US" altLang="zh-CN" dirty="0"/>
              <a:t>0</a:t>
            </a:r>
            <a:r>
              <a:rPr lang="en-US" dirty="0"/>
              <a:t>1. 1</a:t>
            </a:r>
            <a:r>
              <a:rPr lang="en-US" altLang="zh-CN" dirty="0"/>
              <a:t>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27DFD-C6DD-B343-8EF0-38C1AFC3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69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3"/>
    </mc:Choice>
    <mc:Fallback xmlns="">
      <p:transition spd="slow" advTm="503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88565-9E9B-BB45-BE59-EFA379E34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需要开展的模拟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F036A-2952-DA47-94F8-6DEB199E4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767" y="1126435"/>
            <a:ext cx="11538807" cy="5918601"/>
          </a:xfrm>
        </p:spPr>
        <p:txBody>
          <a:bodyPr>
            <a:normAutofit/>
          </a:bodyPr>
          <a:lstStyle/>
          <a:p>
            <a:r>
              <a:rPr lang="zh-CN" altLang="en-US" dirty="0"/>
              <a:t>储存环引出</a:t>
            </a:r>
            <a:endParaRPr lang="en-HK" altLang="zh-CN" dirty="0"/>
          </a:p>
          <a:p>
            <a:pPr lvl="1"/>
            <a:r>
              <a:rPr lang="zh-CN" altLang="en-US" dirty="0"/>
              <a:t>注入</a:t>
            </a:r>
            <a:r>
              <a:rPr lang="en-US" altLang="zh-CN" dirty="0"/>
              <a:t>kicker</a:t>
            </a:r>
            <a:r>
              <a:rPr lang="zh-CN" altLang="en-US" dirty="0"/>
              <a:t>踢循环束，束流损失的位置分布</a:t>
            </a:r>
            <a:endParaRPr lang="en-HK" altLang="zh-CN" dirty="0"/>
          </a:p>
          <a:p>
            <a:pPr lvl="1"/>
            <a:r>
              <a:rPr lang="zh-CN" altLang="en-US" dirty="0"/>
              <a:t>引出直线节如何做</a:t>
            </a:r>
            <a:r>
              <a:rPr lang="en-US" altLang="zh-CN" dirty="0"/>
              <a:t>local</a:t>
            </a:r>
            <a:r>
              <a:rPr lang="zh-CN" altLang="en-US" dirty="0"/>
              <a:t> </a:t>
            </a:r>
            <a:r>
              <a:rPr lang="en-US" altLang="zh-CN" dirty="0"/>
              <a:t>bump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BR</a:t>
            </a:r>
            <a:r>
              <a:rPr lang="zh-CN" altLang="en-US" dirty="0"/>
              <a:t>（</a:t>
            </a:r>
            <a:r>
              <a:rPr lang="en-US" altLang="zh-CN" dirty="0"/>
              <a:t>RB</a:t>
            </a:r>
            <a:r>
              <a:rPr lang="zh-CN" altLang="en-US" dirty="0"/>
              <a:t>）输运线</a:t>
            </a:r>
            <a:endParaRPr lang="en-HK" altLang="zh-CN" dirty="0"/>
          </a:p>
          <a:p>
            <a:pPr lvl="1"/>
            <a:r>
              <a:rPr lang="en-US" altLang="zh-CN" dirty="0"/>
              <a:t>BR</a:t>
            </a:r>
            <a:r>
              <a:rPr lang="zh-CN" altLang="en-US" dirty="0"/>
              <a:t>（</a:t>
            </a:r>
            <a:r>
              <a:rPr lang="en-US" altLang="zh-CN" dirty="0"/>
              <a:t>RB</a:t>
            </a:r>
            <a:r>
              <a:rPr lang="zh-CN" altLang="en-US" dirty="0"/>
              <a:t>）输运线可以容忍的相对束流能量偏差</a:t>
            </a:r>
            <a:endParaRPr lang="en-HK" altLang="zh-CN" dirty="0"/>
          </a:p>
          <a:p>
            <a:pPr lvl="1"/>
            <a:r>
              <a:rPr lang="zh-CN" altLang="en-US" dirty="0"/>
              <a:t>扫描输运线参考能量（输运线主铁强度）时选择合适的目标参数待模拟确定</a:t>
            </a:r>
            <a:endParaRPr lang="en-HK" altLang="zh-CN" dirty="0"/>
          </a:p>
          <a:p>
            <a:pPr lvl="1"/>
            <a:r>
              <a:rPr lang="zh-CN" altLang="en-US" dirty="0"/>
              <a:t>分析基于理论与实测响应矩阵进行轨迹校正的差别（优先级低）</a:t>
            </a:r>
            <a:endParaRPr lang="en-HK" altLang="zh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94A52-EDD5-7E45-9B18-AB3ECAB3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17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AC9BE-2B20-D045-B38B-EED468AB0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所需的调束软件功能</a:t>
            </a:r>
            <a:r>
              <a:rPr lang="en-US" altLang="zh-CN" dirty="0"/>
              <a:t>/</a:t>
            </a:r>
            <a:r>
              <a:rPr lang="zh-CN" altLang="en-US" dirty="0"/>
              <a:t>模块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CC17F44-858B-224B-B588-BFB8FBD821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6961009"/>
              </p:ext>
            </p:extLst>
          </p:nvPr>
        </p:nvGraphicFramePr>
        <p:xfrm>
          <a:off x="110704" y="959026"/>
          <a:ext cx="11776497" cy="583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8839">
                  <a:extLst>
                    <a:ext uri="{9D8B030D-6E8A-4147-A177-3AD203B41FA5}">
                      <a16:colId xmlns:a16="http://schemas.microsoft.com/office/drawing/2014/main" val="600514842"/>
                    </a:ext>
                  </a:extLst>
                </a:gridCol>
                <a:gridCol w="1155561">
                  <a:extLst>
                    <a:ext uri="{9D8B030D-6E8A-4147-A177-3AD203B41FA5}">
                      <a16:colId xmlns:a16="http://schemas.microsoft.com/office/drawing/2014/main" val="860639701"/>
                    </a:ext>
                  </a:extLst>
                </a:gridCol>
                <a:gridCol w="1055077">
                  <a:extLst>
                    <a:ext uri="{9D8B030D-6E8A-4147-A177-3AD203B41FA5}">
                      <a16:colId xmlns:a16="http://schemas.microsoft.com/office/drawing/2014/main" val="3897066495"/>
                    </a:ext>
                  </a:extLst>
                </a:gridCol>
                <a:gridCol w="1205802">
                  <a:extLst>
                    <a:ext uri="{9D8B030D-6E8A-4147-A177-3AD203B41FA5}">
                      <a16:colId xmlns:a16="http://schemas.microsoft.com/office/drawing/2014/main" val="1718129073"/>
                    </a:ext>
                  </a:extLst>
                </a:gridCol>
                <a:gridCol w="1135463">
                  <a:extLst>
                    <a:ext uri="{9D8B030D-6E8A-4147-A177-3AD203B41FA5}">
                      <a16:colId xmlns:a16="http://schemas.microsoft.com/office/drawing/2014/main" val="384686767"/>
                    </a:ext>
                  </a:extLst>
                </a:gridCol>
                <a:gridCol w="1195755">
                  <a:extLst>
                    <a:ext uri="{9D8B030D-6E8A-4147-A177-3AD203B41FA5}">
                      <a16:colId xmlns:a16="http://schemas.microsoft.com/office/drawing/2014/main" val="7074378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调束软件：功能（线下分析）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 模块（在线</a:t>
                      </a:r>
                      <a:r>
                        <a:rPr lang="en-US" altLang="zh-CN" dirty="0"/>
                        <a:t>python</a:t>
                      </a:r>
                      <a:r>
                        <a:rPr lang="zh-CN" altLang="en-US" dirty="0"/>
                        <a:t>程序）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增强器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输运线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储存环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初期调束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后期优化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298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脉冲元件充电电压显示、调节</a:t>
                      </a:r>
                      <a:r>
                        <a:rPr lang="en-US" altLang="zh-CN" dirty="0"/>
                        <a:t>【</a:t>
                      </a:r>
                      <a:r>
                        <a:rPr lang="zh-CN" altLang="en-US" dirty="0"/>
                        <a:t>模块</a:t>
                      </a:r>
                      <a:r>
                        <a:rPr lang="en-US" altLang="zh-CN" dirty="0"/>
                        <a:t>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690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脉冲元件延迟显示、调节</a:t>
                      </a:r>
                      <a:r>
                        <a:rPr lang="en-US" altLang="zh-CN" dirty="0"/>
                        <a:t>【</a:t>
                      </a:r>
                      <a:r>
                        <a:rPr lang="zh-CN" altLang="en-US" dirty="0"/>
                        <a:t>模块</a:t>
                      </a:r>
                      <a:r>
                        <a:rPr lang="en-US" altLang="zh-CN" dirty="0"/>
                        <a:t>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380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Beam-based</a:t>
                      </a:r>
                      <a:r>
                        <a:rPr lang="zh-CN" altLang="en-US" dirty="0"/>
                        <a:t> 脉冲元件延迟调节 </a:t>
                      </a:r>
                      <a:r>
                        <a:rPr lang="en-US" altLang="zh-CN" dirty="0"/>
                        <a:t>【</a:t>
                      </a:r>
                      <a:r>
                        <a:rPr lang="zh-CN" altLang="en-US" dirty="0"/>
                        <a:t>功能</a:t>
                      </a:r>
                      <a:r>
                        <a:rPr lang="en-US" altLang="zh-CN" dirty="0"/>
                        <a:t>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036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Beam-based</a:t>
                      </a:r>
                      <a:r>
                        <a:rPr lang="zh-CN" altLang="en-US" dirty="0"/>
                        <a:t> 脉冲元件波形测量</a:t>
                      </a:r>
                      <a:r>
                        <a:rPr lang="en-US" altLang="zh-CN" dirty="0"/>
                        <a:t>【</a:t>
                      </a:r>
                      <a:r>
                        <a:rPr lang="zh-CN" altLang="en-US" dirty="0"/>
                        <a:t>功能</a:t>
                      </a:r>
                      <a:r>
                        <a:rPr lang="en-US" altLang="zh-CN" dirty="0"/>
                        <a:t>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585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注入（引出）区域局部闭轨调节</a:t>
                      </a:r>
                      <a:r>
                        <a:rPr lang="en-US" altLang="zh-CN" dirty="0"/>
                        <a:t>【</a:t>
                      </a:r>
                      <a:r>
                        <a:rPr lang="zh-CN" altLang="en-US" dirty="0"/>
                        <a:t>模块</a:t>
                      </a:r>
                      <a:r>
                        <a:rPr lang="en-US" altLang="zh-CN" dirty="0"/>
                        <a:t>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064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注入引出控制：</a:t>
                      </a:r>
                      <a:r>
                        <a:rPr lang="en-US" altLang="zh-CN" dirty="0"/>
                        <a:t>filling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pattern</a:t>
                      </a:r>
                      <a:r>
                        <a:rPr lang="zh-CN" altLang="en-US" dirty="0"/>
                        <a:t>，</a:t>
                      </a:r>
                      <a:r>
                        <a:rPr lang="en-US" altLang="zh-CN" dirty="0"/>
                        <a:t>bucket</a:t>
                      </a:r>
                      <a:r>
                        <a:rPr lang="zh-CN" altLang="en-US" dirty="0"/>
                        <a:t>选择，恒流注入等</a:t>
                      </a:r>
                      <a:endParaRPr lang="en-HK" altLang="zh-CN" dirty="0"/>
                    </a:p>
                    <a:p>
                      <a:r>
                        <a:rPr lang="en-US" altLang="zh-CN" dirty="0"/>
                        <a:t>【</a:t>
                      </a:r>
                      <a:r>
                        <a:rPr lang="zh-CN" altLang="en-US" dirty="0"/>
                        <a:t>模块</a:t>
                      </a:r>
                      <a:r>
                        <a:rPr lang="en-US" altLang="zh-CN" dirty="0"/>
                        <a:t>】【</a:t>
                      </a:r>
                      <a:r>
                        <a:rPr lang="zh-CN" altLang="en-US" dirty="0"/>
                        <a:t>定时、控制、物理讨论，物理提供控制逻辑</a:t>
                      </a:r>
                      <a:r>
                        <a:rPr lang="en-US" altLang="zh-CN" dirty="0"/>
                        <a:t>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364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束损、</a:t>
                      </a:r>
                      <a:r>
                        <a:rPr lang="en-US" altLang="zh-CN" dirty="0"/>
                        <a:t>ICT</a:t>
                      </a:r>
                      <a:r>
                        <a:rPr lang="zh-CN" altLang="en-US" dirty="0"/>
                        <a:t>测量和显示</a:t>
                      </a:r>
                      <a:r>
                        <a:rPr lang="en-US" altLang="zh-CN" dirty="0"/>
                        <a:t>【</a:t>
                      </a:r>
                      <a:r>
                        <a:rPr lang="zh-CN" altLang="en-US" dirty="0"/>
                        <a:t>束测</a:t>
                      </a:r>
                      <a:r>
                        <a:rPr lang="en-US" altLang="zh-CN" dirty="0"/>
                        <a:t>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679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PR</a:t>
                      </a:r>
                      <a:r>
                        <a:rPr lang="zh-CN" altLang="en-US" dirty="0"/>
                        <a:t>靶数据显示和处理 </a:t>
                      </a:r>
                      <a:r>
                        <a:rPr lang="en-US" altLang="zh-CN" dirty="0"/>
                        <a:t>【</a:t>
                      </a:r>
                      <a:r>
                        <a:rPr lang="zh-CN" altLang="en-US" dirty="0"/>
                        <a:t>模块</a:t>
                      </a:r>
                      <a:r>
                        <a:rPr lang="en-US" altLang="zh-CN" dirty="0"/>
                        <a:t>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610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传输效率显示 </a:t>
                      </a:r>
                      <a:r>
                        <a:rPr lang="en-US" altLang="zh-CN" dirty="0"/>
                        <a:t>【</a:t>
                      </a:r>
                      <a:r>
                        <a:rPr lang="zh-CN" altLang="en-US" dirty="0"/>
                        <a:t>模块</a:t>
                      </a:r>
                      <a:r>
                        <a:rPr lang="en-US" altLang="zh-CN" dirty="0"/>
                        <a:t>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444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模式保存与置入 </a:t>
                      </a:r>
                      <a:r>
                        <a:rPr lang="en-US" altLang="zh-CN" dirty="0"/>
                        <a:t>【</a:t>
                      </a:r>
                      <a:r>
                        <a:rPr lang="zh-CN" altLang="en-US" dirty="0"/>
                        <a:t>模块</a:t>
                      </a:r>
                      <a:r>
                        <a:rPr lang="en-US" altLang="zh-CN" dirty="0"/>
                        <a:t>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123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轨迹测量和显示 </a:t>
                      </a:r>
                      <a:r>
                        <a:rPr lang="en-US" altLang="zh-CN" dirty="0"/>
                        <a:t>【</a:t>
                      </a:r>
                      <a:r>
                        <a:rPr lang="zh-CN" altLang="en-US" dirty="0"/>
                        <a:t>模块</a:t>
                      </a:r>
                      <a:r>
                        <a:rPr lang="en-US" altLang="zh-CN" dirty="0"/>
                        <a:t>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686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轨迹校正： </a:t>
                      </a:r>
                      <a:r>
                        <a:rPr lang="zh-CN" altLang="en-HK" dirty="0"/>
                        <a:t>手拧</a:t>
                      </a:r>
                      <a:r>
                        <a:rPr lang="zh-CN" altLang="en-US" dirty="0"/>
                        <a:t>或“一对一”校正 </a:t>
                      </a:r>
                      <a:r>
                        <a:rPr lang="en-US" altLang="zh-CN" dirty="0"/>
                        <a:t>【</a:t>
                      </a:r>
                      <a:r>
                        <a:rPr lang="zh-CN" altLang="en-US" dirty="0"/>
                        <a:t>模块</a:t>
                      </a:r>
                      <a:r>
                        <a:rPr lang="en-US" altLang="zh-CN" dirty="0"/>
                        <a:t>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199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轨迹校正：基于响应矩阵校正 </a:t>
                      </a:r>
                      <a:r>
                        <a:rPr lang="en-US" altLang="zh-CN" dirty="0"/>
                        <a:t>【</a:t>
                      </a:r>
                      <a:r>
                        <a:rPr lang="zh-CN" altLang="en-US" dirty="0"/>
                        <a:t>功能</a:t>
                      </a:r>
                      <a:r>
                        <a:rPr lang="en-US" altLang="zh-CN" dirty="0"/>
                        <a:t>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608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BBA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【</a:t>
                      </a:r>
                      <a:r>
                        <a:rPr lang="zh-CN" altLang="en-US" dirty="0"/>
                        <a:t>模块</a:t>
                      </a:r>
                      <a:r>
                        <a:rPr lang="en-US" altLang="zh-CN" dirty="0"/>
                        <a:t>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42032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A515A-8891-8B4B-A2E3-884DD1C44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27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C31FB-F0DC-0B46-9C9E-D8A667698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C6E86-87F6-5641-91EA-5CA75CC93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138" y="3051958"/>
            <a:ext cx="6806436" cy="30742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6000" dirty="0"/>
              <a:t>谢谢！</a:t>
            </a:r>
            <a:endParaRPr lang="en-US" sz="6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FF83EF-94CD-9B4C-BE2B-90E4AD07F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87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5EA64-D9B1-3B48-9753-05825C092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 增强器引出调束步骤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CCA26-E903-9843-9463-22D520E35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7" y="971656"/>
            <a:ext cx="8260095" cy="5749820"/>
          </a:xfrm>
        </p:spPr>
        <p:txBody>
          <a:bodyPr>
            <a:normAutofit fontScale="85000" lnSpcReduction="10000"/>
          </a:bodyPr>
          <a:lstStyle/>
          <a:p>
            <a:r>
              <a:rPr lang="zh-CN" altLang="en-US" dirty="0"/>
              <a:t>增强器调束阶段开展</a:t>
            </a:r>
            <a:endParaRPr lang="en-HK" altLang="zh-CN" dirty="0"/>
          </a:p>
          <a:p>
            <a:pPr lvl="1"/>
            <a:r>
              <a:rPr lang="zh-CN" altLang="en-US" sz="2600" dirty="0"/>
              <a:t>测试引出区的水平、垂直</a:t>
            </a:r>
            <a:r>
              <a:rPr lang="en-US" altLang="zh-CN" sz="2600" dirty="0"/>
              <a:t>local</a:t>
            </a:r>
            <a:r>
              <a:rPr lang="zh-CN" altLang="en-US" sz="2600" dirty="0"/>
              <a:t> </a:t>
            </a:r>
            <a:r>
              <a:rPr lang="en-US" altLang="zh-CN" sz="2600" dirty="0"/>
              <a:t>bump</a:t>
            </a:r>
          </a:p>
          <a:p>
            <a:pPr lvl="1"/>
            <a:r>
              <a:rPr lang="zh-CN" altLang="en-US" sz="2600" dirty="0"/>
              <a:t>不打开引出</a:t>
            </a:r>
            <a:r>
              <a:rPr lang="en-US" altLang="zh-CN" sz="2600" dirty="0"/>
              <a:t>kicker</a:t>
            </a:r>
            <a:r>
              <a:rPr lang="zh-CN" altLang="en-US" sz="2600" dirty="0"/>
              <a:t>，基于</a:t>
            </a:r>
            <a:r>
              <a:rPr lang="en-US" altLang="zh-CN" sz="2600" dirty="0"/>
              <a:t>BPM</a:t>
            </a:r>
            <a:r>
              <a:rPr lang="zh-CN" altLang="en-US" sz="2600" dirty="0"/>
              <a:t>读数，优化不同</a:t>
            </a:r>
            <a:r>
              <a:rPr lang="en-US" altLang="zh-CN" sz="2600" dirty="0"/>
              <a:t>bump</a:t>
            </a:r>
            <a:r>
              <a:rPr lang="zh-CN" altLang="en-US" sz="2600" dirty="0"/>
              <a:t>铁之间的延迟和幅度，使峰值凸轨高度接近基准设置（</a:t>
            </a:r>
            <a:r>
              <a:rPr lang="en-US" altLang="zh-CN" sz="2600" dirty="0"/>
              <a:t>12mm</a:t>
            </a:r>
            <a:r>
              <a:rPr lang="zh-CN" altLang="en-US" sz="2600" dirty="0"/>
              <a:t>）</a:t>
            </a:r>
            <a:endParaRPr lang="en-HK" altLang="zh-CN" sz="2600" dirty="0"/>
          </a:p>
          <a:p>
            <a:pPr lvl="1"/>
            <a:r>
              <a:rPr lang="zh-CN" altLang="en-US" sz="2600" dirty="0"/>
              <a:t>不打开</a:t>
            </a:r>
            <a:r>
              <a:rPr lang="en-US" altLang="zh-CN" sz="2600" dirty="0"/>
              <a:t>bump</a:t>
            </a:r>
            <a:r>
              <a:rPr lang="zh-CN" altLang="en-US" sz="2600" dirty="0"/>
              <a:t>铁。基于</a:t>
            </a:r>
            <a:r>
              <a:rPr lang="en-US" altLang="zh-CN" sz="2600" dirty="0"/>
              <a:t>BPM</a:t>
            </a:r>
            <a:r>
              <a:rPr lang="zh-CN" altLang="en-US" sz="2600" dirty="0"/>
              <a:t>读数，对引出</a:t>
            </a:r>
            <a:r>
              <a:rPr lang="en-US" altLang="zh-CN" sz="2600" dirty="0"/>
              <a:t>kicker</a:t>
            </a:r>
            <a:r>
              <a:rPr lang="zh-CN" altLang="en-US" sz="2600" dirty="0"/>
              <a:t>延迟进行优化，确认</a:t>
            </a:r>
            <a:r>
              <a:rPr lang="en-US" altLang="zh-CN" sz="2600" dirty="0"/>
              <a:t>kicker</a:t>
            </a:r>
            <a:r>
              <a:rPr lang="zh-CN" altLang="en-US" sz="2600" dirty="0"/>
              <a:t>幅度</a:t>
            </a:r>
            <a:endParaRPr lang="en-HK" altLang="zh-CN" sz="2600" dirty="0"/>
          </a:p>
          <a:p>
            <a:r>
              <a:rPr lang="zh-CN" altLang="en-HK" dirty="0"/>
              <a:t>增强器</a:t>
            </a:r>
            <a:r>
              <a:rPr lang="zh-CN" altLang="en-US" dirty="0"/>
              <a:t>引出初期调束（</a:t>
            </a:r>
            <a:r>
              <a:rPr lang="en-US" altLang="zh-CN" dirty="0"/>
              <a:t>BR</a:t>
            </a:r>
            <a:r>
              <a:rPr lang="zh-CN" altLang="en-US" dirty="0"/>
              <a:t>第一个</a:t>
            </a:r>
            <a:r>
              <a:rPr lang="en-US" altLang="zh-CN" dirty="0"/>
              <a:t>ICT</a:t>
            </a:r>
            <a:r>
              <a:rPr lang="zh-CN" altLang="en-US" dirty="0"/>
              <a:t>、</a:t>
            </a:r>
            <a:r>
              <a:rPr lang="en-US" altLang="zh-CN" dirty="0"/>
              <a:t>BPM</a:t>
            </a:r>
            <a:r>
              <a:rPr lang="zh-CN" altLang="en-US" dirty="0"/>
              <a:t>测到束流信号）</a:t>
            </a:r>
            <a:endParaRPr lang="en-HK" altLang="zh-CN" dirty="0"/>
          </a:p>
          <a:p>
            <a:pPr lvl="1"/>
            <a:r>
              <a:rPr lang="zh-CN" altLang="en-HK" sz="2600" dirty="0"/>
              <a:t>精调</a:t>
            </a:r>
            <a:r>
              <a:rPr lang="en-US" altLang="zh-CN" sz="2600" dirty="0"/>
              <a:t>bump</a:t>
            </a:r>
            <a:r>
              <a:rPr lang="zh-CN" altLang="en-US" sz="2600" dirty="0"/>
              <a:t>铁和</a:t>
            </a:r>
            <a:r>
              <a:rPr lang="en-US" altLang="zh-CN" sz="2600" dirty="0"/>
              <a:t>kicker</a:t>
            </a:r>
            <a:r>
              <a:rPr lang="zh-CN" altLang="en-US" sz="2600" dirty="0"/>
              <a:t>之间的延迟，及</a:t>
            </a:r>
            <a:r>
              <a:rPr lang="en-US" altLang="zh-CN" sz="2600" dirty="0"/>
              <a:t>bump</a:t>
            </a:r>
            <a:r>
              <a:rPr lang="zh-CN" altLang="en-US" sz="2600" dirty="0"/>
              <a:t>铁和</a:t>
            </a:r>
            <a:r>
              <a:rPr lang="en-US" altLang="zh-CN" sz="2600" dirty="0"/>
              <a:t>kicker</a:t>
            </a:r>
            <a:r>
              <a:rPr lang="zh-CN" altLang="en-US" sz="2600" dirty="0"/>
              <a:t>幅度，测试是否可以将束流成功引出</a:t>
            </a:r>
            <a:endParaRPr lang="en-HK" altLang="zh-CN" sz="2600" dirty="0"/>
          </a:p>
          <a:p>
            <a:pPr lvl="1"/>
            <a:r>
              <a:rPr lang="zh-CN" altLang="en-US" sz="2600" dirty="0"/>
              <a:t>如果无法引出，则调节引出</a:t>
            </a:r>
            <a:r>
              <a:rPr lang="en-US" altLang="zh-CN" sz="2600" dirty="0"/>
              <a:t>LSM</a:t>
            </a:r>
            <a:r>
              <a:rPr lang="zh-CN" altLang="en-US" sz="2600" dirty="0"/>
              <a:t>强度，局部垂直凸轨等</a:t>
            </a:r>
            <a:endParaRPr lang="en-HK" altLang="zh-CN" sz="2600" dirty="0"/>
          </a:p>
          <a:p>
            <a:r>
              <a:rPr lang="zh-CN" altLang="en-US" dirty="0"/>
              <a:t>后续优化（减少束损）</a:t>
            </a:r>
            <a:endParaRPr lang="en-HK" altLang="zh-CN" dirty="0"/>
          </a:p>
          <a:p>
            <a:pPr lvl="1"/>
            <a:r>
              <a:rPr lang="zh-CN" altLang="en-US" sz="2600" dirty="0"/>
              <a:t>基于</a:t>
            </a:r>
            <a:r>
              <a:rPr lang="en-US" altLang="zh-CN" sz="2600" dirty="0"/>
              <a:t>BPM</a:t>
            </a:r>
            <a:r>
              <a:rPr lang="zh-CN" altLang="en-US" sz="2600" dirty="0"/>
              <a:t>读数，对</a:t>
            </a:r>
            <a:r>
              <a:rPr lang="en-US" altLang="zh-CN" sz="2600" dirty="0"/>
              <a:t>bump</a:t>
            </a:r>
            <a:r>
              <a:rPr lang="zh-CN" altLang="en-US" sz="2600" dirty="0"/>
              <a:t>铁、</a:t>
            </a:r>
            <a:r>
              <a:rPr lang="en-US" altLang="zh-CN" sz="2600" dirty="0"/>
              <a:t>kicker</a:t>
            </a:r>
            <a:r>
              <a:rPr lang="zh-CN" altLang="en-US" sz="2600" dirty="0"/>
              <a:t>的波形、幅度进行测量</a:t>
            </a:r>
            <a:endParaRPr lang="en-HK" altLang="zh-CN" sz="2600" dirty="0"/>
          </a:p>
          <a:p>
            <a:pPr lvl="1"/>
            <a:r>
              <a:rPr lang="zh-CN" altLang="en-US" sz="2600" dirty="0"/>
              <a:t>继续优化凸轨、</a:t>
            </a:r>
            <a:r>
              <a:rPr lang="en-US" altLang="zh-CN" sz="2600" dirty="0"/>
              <a:t>kicker</a:t>
            </a:r>
            <a:r>
              <a:rPr lang="zh-CN" altLang="en-US" sz="2600" dirty="0"/>
              <a:t>设置和</a:t>
            </a:r>
            <a:r>
              <a:rPr lang="en-US" altLang="zh-CN" sz="2600" dirty="0"/>
              <a:t>LSM</a:t>
            </a:r>
            <a:r>
              <a:rPr lang="zh-CN" altLang="en-US" sz="2600" dirty="0"/>
              <a:t>强度，尽可能减小引出束损</a:t>
            </a:r>
            <a:endParaRPr lang="en-HK" altLang="zh-CN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AE0F9-CC72-4D4A-9C86-FE597190B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6D9070-3F9D-F446-8E3F-81942337CCC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164" y="971656"/>
            <a:ext cx="3815671" cy="28625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0FECC5-EAA1-424F-9EC8-40B834389A0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165" y="3834245"/>
            <a:ext cx="3887636" cy="302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43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842DD-0560-7841-9DC3-C9A582C88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 增强器引出：前置条件的说明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44F7C-E1C5-7747-B69C-C5CA411A9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zh-CN" altLang="en-US" dirty="0"/>
              <a:t>增强器能够稳定的提供</a:t>
            </a:r>
            <a:r>
              <a:rPr lang="en-HK" dirty="0"/>
              <a:t>6GeV</a:t>
            </a:r>
            <a:r>
              <a:rPr lang="zh-CN" altLang="en-US" dirty="0"/>
              <a:t>、</a:t>
            </a:r>
            <a:r>
              <a:rPr lang="en-HK" dirty="0"/>
              <a:t>0.5nC-1nC</a:t>
            </a:r>
            <a:r>
              <a:rPr lang="zh-CN" altLang="en-US" dirty="0"/>
              <a:t>的单束团。</a:t>
            </a:r>
            <a:r>
              <a:rPr lang="en-HK" dirty="0"/>
              <a:t> </a:t>
            </a:r>
            <a:endParaRPr lang="en-HK" altLang="zh-CN" dirty="0"/>
          </a:p>
          <a:p>
            <a:r>
              <a:rPr lang="zh-CN" altLang="en-US" dirty="0"/>
              <a:t>关于电荷量需求的一种考虑：仅从增强器引出到</a:t>
            </a:r>
            <a:r>
              <a:rPr lang="en-HK" dirty="0"/>
              <a:t>BR</a:t>
            </a:r>
            <a:r>
              <a:rPr lang="zh-CN" altLang="en-US" dirty="0"/>
              <a:t>输运线调束这个过程的要求来说，这个电荷量至少要保证如果顺利从增强器引出时，</a:t>
            </a:r>
            <a:r>
              <a:rPr lang="en-HK" dirty="0"/>
              <a:t>BR</a:t>
            </a:r>
            <a:r>
              <a:rPr lang="zh-CN" altLang="en-US" dirty="0"/>
              <a:t>输运线上的</a:t>
            </a:r>
            <a:r>
              <a:rPr lang="en-HK" dirty="0"/>
              <a:t>ICT</a:t>
            </a:r>
            <a:r>
              <a:rPr lang="zh-CN" altLang="en-US" dirty="0"/>
              <a:t>、</a:t>
            </a:r>
            <a:r>
              <a:rPr lang="en-HK" dirty="0"/>
              <a:t>BPM</a:t>
            </a:r>
            <a:r>
              <a:rPr lang="zh-CN" altLang="en-US" dirty="0"/>
              <a:t>和信号、束损探测器等束测元件能产生超出噪声水平的读数。按照束测系统提供的信息，几十</a:t>
            </a:r>
            <a:r>
              <a:rPr lang="en-HK" dirty="0" err="1"/>
              <a:t>pC</a:t>
            </a:r>
            <a:r>
              <a:rPr lang="zh-CN" altLang="en-US" dirty="0"/>
              <a:t>的束团预期能够在单次通过</a:t>
            </a:r>
            <a:r>
              <a:rPr lang="en-HK" dirty="0"/>
              <a:t>BPM</a:t>
            </a:r>
            <a:r>
              <a:rPr lang="zh-CN" altLang="en-US" dirty="0"/>
              <a:t>的和信号上产生超出噪声水平的信号（仍需束测系统进一步理论计算来确认）；</a:t>
            </a:r>
            <a:endParaRPr lang="en-HK" dirty="0"/>
          </a:p>
          <a:p>
            <a:r>
              <a:rPr lang="en-HK" dirty="0"/>
              <a:t>    </a:t>
            </a:r>
            <a:r>
              <a:rPr lang="zh-CN" altLang="en-US" dirty="0"/>
              <a:t>如果从储存环注入调束的角度来考虑，储存环注入调束和首圈调束紧密联系（期间没有时间再去优化增强器），这一阶段不仅需要储存环上的</a:t>
            </a:r>
            <a:r>
              <a:rPr lang="en-HK" dirty="0"/>
              <a:t>BPM</a:t>
            </a:r>
            <a:r>
              <a:rPr lang="zh-CN" altLang="en-US" dirty="0"/>
              <a:t>提供和信号信息，也需要其提供</a:t>
            </a:r>
            <a:r>
              <a:rPr lang="en-HK" dirty="0"/>
              <a:t>X/Y</a:t>
            </a:r>
            <a:r>
              <a:rPr lang="zh-CN" altLang="en-US" dirty="0"/>
              <a:t>读数信息。暂时认为经过储存环注入</a:t>
            </a:r>
            <a:r>
              <a:rPr lang="en-HK" dirty="0"/>
              <a:t>LSM</a:t>
            </a:r>
            <a:r>
              <a:rPr lang="zh-CN" altLang="en-US" dirty="0"/>
              <a:t>的电荷量需要至少</a:t>
            </a:r>
            <a:r>
              <a:rPr lang="en-HK" dirty="0"/>
              <a:t>100pC</a:t>
            </a:r>
            <a:r>
              <a:rPr lang="zh-CN" altLang="en-US" dirty="0"/>
              <a:t>。考虑初期调束时，增强器引出、储存环注入效率</a:t>
            </a:r>
            <a:r>
              <a:rPr lang="en-HK" dirty="0"/>
              <a:t>~50%</a:t>
            </a:r>
            <a:r>
              <a:rPr lang="zh-CN" altLang="en-US" dirty="0"/>
              <a:t>（有脉冲元件），</a:t>
            </a:r>
            <a:r>
              <a:rPr lang="en-HK" dirty="0"/>
              <a:t>BR</a:t>
            </a:r>
            <a:r>
              <a:rPr lang="zh-CN" altLang="en-US" dirty="0"/>
              <a:t>传输效率</a:t>
            </a:r>
            <a:r>
              <a:rPr lang="en-HK" dirty="0"/>
              <a:t>&gt;90%</a:t>
            </a:r>
            <a:r>
              <a:rPr lang="zh-CN" altLang="en-US" dirty="0"/>
              <a:t>，相应的，希望增强器可以提供不低于</a:t>
            </a:r>
            <a:r>
              <a:rPr lang="en-HK" dirty="0"/>
              <a:t>0.5nC</a:t>
            </a:r>
            <a:r>
              <a:rPr lang="zh-CN" altLang="en-US" dirty="0"/>
              <a:t>的单束团。</a:t>
            </a:r>
            <a:endParaRPr lang="en-HK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09C9C-6D45-A646-AB69-C7F01A2D6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39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58BD6-8B55-7E4F-885C-2EB5E1042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3.</a:t>
            </a:r>
            <a:r>
              <a:rPr lang="zh-CN" altLang="en-US" dirty="0"/>
              <a:t> 储存环注入调束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7D399-5A14-5341-B38E-E91C3E4BD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767" y="1059768"/>
            <a:ext cx="11538807" cy="5661708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/>
              <a:t>初期调束</a:t>
            </a:r>
            <a:endParaRPr lang="en-HK" altLang="zh-CN" dirty="0"/>
          </a:p>
          <a:p>
            <a:pPr lvl="1"/>
            <a:r>
              <a:rPr lang="zh-CN" altLang="en-US" dirty="0"/>
              <a:t>利用</a:t>
            </a:r>
            <a:r>
              <a:rPr lang="en-US" altLang="zh-CN" dirty="0"/>
              <a:t>LSM</a:t>
            </a:r>
            <a:r>
              <a:rPr lang="zh-CN" altLang="en-US" dirty="0"/>
              <a:t>之前、</a:t>
            </a:r>
            <a:r>
              <a:rPr lang="en-US" altLang="zh-CN" dirty="0"/>
              <a:t>BR</a:t>
            </a:r>
            <a:r>
              <a:rPr lang="zh-CN" altLang="en-US" dirty="0"/>
              <a:t>输运线上的两个水平、两个垂直校正子，优化注入束轨迹，结合对</a:t>
            </a:r>
            <a:r>
              <a:rPr lang="en-US" altLang="zh-CN" dirty="0"/>
              <a:t>LSM</a:t>
            </a:r>
            <a:r>
              <a:rPr lang="zh-CN" altLang="en-US" dirty="0"/>
              <a:t>强度扫描，使束流通过</a:t>
            </a:r>
            <a:r>
              <a:rPr lang="en-US" altLang="zh-CN" dirty="0"/>
              <a:t>LSM</a:t>
            </a:r>
            <a:r>
              <a:rPr lang="zh-CN" altLang="en-US" dirty="0"/>
              <a:t> （以</a:t>
            </a:r>
            <a:r>
              <a:rPr lang="en-US" altLang="zh-CN" dirty="0"/>
              <a:t>LSM</a:t>
            </a:r>
            <a:r>
              <a:rPr lang="zh-CN" altLang="en-US" dirty="0"/>
              <a:t>之后的</a:t>
            </a:r>
            <a:r>
              <a:rPr lang="en-US" altLang="zh-CN" dirty="0"/>
              <a:t>BPM</a:t>
            </a:r>
            <a:r>
              <a:rPr lang="zh-CN" altLang="en-US" dirty="0"/>
              <a:t>和信号为参考）</a:t>
            </a:r>
            <a:endParaRPr lang="en-HK" altLang="zh-CN" dirty="0"/>
          </a:p>
          <a:p>
            <a:pPr lvl="1"/>
            <a:r>
              <a:rPr lang="zh-CN" altLang="en-US" dirty="0"/>
              <a:t>同时打开储存环注入</a:t>
            </a:r>
            <a:r>
              <a:rPr lang="en-US" altLang="zh-CN" dirty="0"/>
              <a:t>kicker</a:t>
            </a:r>
            <a:r>
              <a:rPr lang="zh-CN" altLang="en-US" dirty="0"/>
              <a:t>，继续以优于下游</a:t>
            </a:r>
            <a:r>
              <a:rPr lang="en-US" altLang="zh-CN" dirty="0"/>
              <a:t>BPM</a:t>
            </a:r>
            <a:r>
              <a:rPr lang="zh-CN" altLang="en-US" dirty="0"/>
              <a:t>和信号为目标，同步扫描</a:t>
            </a:r>
            <a:r>
              <a:rPr lang="en-US" altLang="zh-CN" dirty="0"/>
              <a:t>kicker</a:t>
            </a:r>
            <a:r>
              <a:rPr lang="zh-CN" altLang="en-US" dirty="0"/>
              <a:t>延迟，使其能踢到束流</a:t>
            </a:r>
            <a:endParaRPr lang="en-HK" altLang="zh-CN" dirty="0"/>
          </a:p>
          <a:p>
            <a:pPr lvl="1"/>
            <a:r>
              <a:rPr lang="zh-CN" altLang="en-US" dirty="0"/>
              <a:t>如果注入束仍无法传输到</a:t>
            </a:r>
            <a:r>
              <a:rPr lang="en-US" altLang="zh-CN" dirty="0"/>
              <a:t>R04BPM02</a:t>
            </a:r>
            <a:r>
              <a:rPr lang="zh-CN" altLang="en-US" dirty="0"/>
              <a:t>，则可能存在较大的误差源或硬阻拦，参考首圈调束的故障排除方法</a:t>
            </a:r>
            <a:r>
              <a:rPr lang="en-US" altLang="zh-CN" dirty="0"/>
              <a:t>【</a:t>
            </a:r>
            <a:r>
              <a:rPr lang="zh-CN" altLang="en-US" dirty="0"/>
              <a:t>季大恒报告</a:t>
            </a:r>
            <a:r>
              <a:rPr lang="en-US" altLang="zh-CN" dirty="0"/>
              <a:t>】</a:t>
            </a:r>
            <a:r>
              <a:rPr lang="zh-CN" altLang="en-US" dirty="0"/>
              <a:t>进行处理</a:t>
            </a:r>
            <a:endParaRPr lang="en-HK" altLang="zh-CN" dirty="0"/>
          </a:p>
          <a:p>
            <a:r>
              <a:rPr lang="zh-CN" altLang="en-US" dirty="0"/>
              <a:t>后续优化</a:t>
            </a:r>
            <a:endParaRPr lang="en-HK" altLang="zh-CN" dirty="0"/>
          </a:p>
          <a:p>
            <a:pPr lvl="1"/>
            <a:r>
              <a:rPr lang="zh-CN" altLang="en-US" dirty="0"/>
              <a:t>基于</a:t>
            </a:r>
            <a:r>
              <a:rPr lang="en-US" altLang="zh-CN" dirty="0"/>
              <a:t>BPM</a:t>
            </a:r>
            <a:r>
              <a:rPr lang="zh-CN" altLang="en-US" dirty="0"/>
              <a:t>读数，对注入相关参数（如不同脉冲电源间延迟）做精细调节。</a:t>
            </a:r>
            <a:endParaRPr lang="en-HK" altLang="zh-CN" dirty="0"/>
          </a:p>
          <a:p>
            <a:pPr lvl="1"/>
            <a:r>
              <a:rPr lang="zh-CN" altLang="en-US" dirty="0"/>
              <a:t>将储存环注入的相关调节量，用于储存环首圈调束，以实现更多圈束流信号、减小束流轨迹幅度为目标</a:t>
            </a:r>
            <a:endParaRPr lang="en-HK" altLang="zh-CN" dirty="0"/>
          </a:p>
          <a:p>
            <a:pPr lvl="1"/>
            <a:r>
              <a:rPr lang="zh-CN" altLang="en-US" dirty="0"/>
              <a:t>以注入</a:t>
            </a:r>
            <a:r>
              <a:rPr lang="en-US" altLang="zh-CN" dirty="0"/>
              <a:t>kicker</a:t>
            </a:r>
            <a:r>
              <a:rPr lang="zh-CN" altLang="en-US" dirty="0"/>
              <a:t>下游合适相位处的</a:t>
            </a:r>
            <a:r>
              <a:rPr lang="en-US" altLang="zh-CN" dirty="0"/>
              <a:t>BPM</a:t>
            </a:r>
            <a:r>
              <a:rPr lang="zh-CN" altLang="en-US" dirty="0"/>
              <a:t>，做</a:t>
            </a:r>
            <a:r>
              <a:rPr lang="en-US" altLang="zh-CN" dirty="0"/>
              <a:t>beam-based</a:t>
            </a:r>
            <a:r>
              <a:rPr lang="zh-CN" altLang="en-US" dirty="0"/>
              <a:t> </a:t>
            </a:r>
            <a:r>
              <a:rPr lang="en-US" altLang="zh-CN" dirty="0"/>
              <a:t>kicker</a:t>
            </a:r>
            <a:r>
              <a:rPr lang="zh-CN" altLang="en-US" dirty="0"/>
              <a:t>波形测量。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D94C4-5798-9C45-BA49-2F184788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65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F0C8B-B17D-2D49-B42F-B20FD31D9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4.</a:t>
            </a:r>
            <a:r>
              <a:rPr lang="zh-CN" altLang="en-US" dirty="0"/>
              <a:t> 多束团注入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12009-7926-9741-A506-62AFBC674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初期调束</a:t>
            </a:r>
            <a:endParaRPr lang="en-HK" altLang="zh-CN" dirty="0"/>
          </a:p>
          <a:p>
            <a:pPr lvl="1"/>
            <a:r>
              <a:rPr lang="zh-CN" altLang="en-US" dirty="0"/>
              <a:t>经过增强器和储存环初期调束后，可以将增强器中单束团、储存环中单束团对应的</a:t>
            </a:r>
            <a:r>
              <a:rPr lang="en-HK" dirty="0"/>
              <a:t>bucket</a:t>
            </a:r>
            <a:r>
              <a:rPr lang="zh-CN" altLang="en-US" dirty="0"/>
              <a:t>定义为增强器和储存环各自的</a:t>
            </a:r>
            <a:r>
              <a:rPr lang="en-HK" dirty="0"/>
              <a:t>0</a:t>
            </a:r>
            <a:r>
              <a:rPr lang="zh-CN" altLang="en-US" dirty="0"/>
              <a:t>号</a:t>
            </a:r>
            <a:r>
              <a:rPr lang="en-HK" dirty="0"/>
              <a:t>bucket </a:t>
            </a:r>
          </a:p>
          <a:p>
            <a:pPr lvl="1"/>
            <a:r>
              <a:rPr lang="zh-CN" altLang="en-US" dirty="0"/>
              <a:t>测试向指定</a:t>
            </a:r>
            <a:r>
              <a:rPr lang="en-US" dirty="0"/>
              <a:t>bucket</a:t>
            </a:r>
            <a:r>
              <a:rPr lang="zh-CN" altLang="en-US" dirty="0"/>
              <a:t>注入，进行异常情况诊断和故障排除。（可以考虑在系统联调阶段，测试定时系统的功能模块）</a:t>
            </a:r>
            <a:endParaRPr lang="en-HK" dirty="0"/>
          </a:p>
          <a:p>
            <a:pPr lvl="1"/>
            <a:r>
              <a:rPr lang="zh-CN" altLang="en-US" dirty="0"/>
              <a:t>测试连续注入模式。</a:t>
            </a:r>
            <a:endParaRPr lang="en-HK" altLang="zh-CN" dirty="0"/>
          </a:p>
          <a:p>
            <a:r>
              <a:rPr lang="zh-CN" altLang="en-US" dirty="0"/>
              <a:t>后续优化</a:t>
            </a:r>
            <a:endParaRPr lang="en-HK" altLang="zh-CN" dirty="0"/>
          </a:p>
          <a:p>
            <a:pPr lvl="1"/>
            <a:r>
              <a:rPr lang="zh-CN" altLang="en-US" dirty="0"/>
              <a:t>测试每个增强器周期中向储存环中注入多个束团。</a:t>
            </a:r>
            <a:endParaRPr lang="en-HK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B3B601-4C34-804C-B400-AC36262A1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64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ACDDE-3BBB-E24C-8547-6258C4C06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4.</a:t>
            </a:r>
            <a:r>
              <a:rPr lang="zh-CN" altLang="en-US" dirty="0"/>
              <a:t> 多束团注入： 前置条件说明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FC22C-EC45-704A-A0F1-960A0D808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储存环已经实现束流存储。单束团电荷量至少</a:t>
            </a:r>
            <a:r>
              <a:rPr lang="en-HK" dirty="0"/>
              <a:t>0.2nC</a:t>
            </a:r>
            <a:r>
              <a:rPr lang="zh-CN" altLang="en-US" dirty="0"/>
              <a:t>，束流寿命高于</a:t>
            </a:r>
            <a:r>
              <a:rPr lang="en-HK" dirty="0"/>
              <a:t>1</a:t>
            </a:r>
            <a:r>
              <a:rPr lang="zh-CN" altLang="en-US" dirty="0"/>
              <a:t>分钟。</a:t>
            </a:r>
            <a:r>
              <a:rPr lang="en-HK" dirty="0"/>
              <a:t> </a:t>
            </a:r>
            <a:endParaRPr lang="en-HK" altLang="zh-CN" dirty="0"/>
          </a:p>
          <a:p>
            <a:r>
              <a:rPr lang="zh-CN" altLang="en-US" dirty="0"/>
              <a:t>若增强器每周期向储存环注入一个束团，俘获的束团电荷量为</a:t>
            </a:r>
            <a:r>
              <a:rPr lang="en-HK" dirty="0"/>
              <a:t>0.2nC</a:t>
            </a:r>
            <a:r>
              <a:rPr lang="zh-CN" altLang="en-US" dirty="0"/>
              <a:t>。如果束流寿命为</a:t>
            </a:r>
            <a:r>
              <a:rPr lang="en-HK" dirty="0"/>
              <a:t>1</a:t>
            </a:r>
            <a:r>
              <a:rPr lang="zh-CN" altLang="en-US" dirty="0"/>
              <a:t>分钟，填充</a:t>
            </a:r>
            <a:r>
              <a:rPr lang="en-HK" dirty="0"/>
              <a:t>60</a:t>
            </a:r>
            <a:r>
              <a:rPr lang="zh-CN" altLang="en-US" dirty="0"/>
              <a:t>个束团，通过</a:t>
            </a:r>
            <a:r>
              <a:rPr lang="en-HK" dirty="0"/>
              <a:t>1Hz</a:t>
            </a:r>
            <a:r>
              <a:rPr lang="zh-CN" altLang="en-US" dirty="0"/>
              <a:t>重复频率的连续注入，可以维持约</a:t>
            </a:r>
            <a:r>
              <a:rPr lang="en-HK" dirty="0"/>
              <a:t>1.7mA</a:t>
            </a:r>
            <a:r>
              <a:rPr lang="zh-CN" altLang="en-US" dirty="0"/>
              <a:t>的平均流强。</a:t>
            </a:r>
            <a:endParaRPr lang="en-HK" dirty="0"/>
          </a:p>
          <a:p>
            <a:r>
              <a:rPr lang="en-HK" dirty="0"/>
              <a:t>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473BA8-92CC-5D41-BB26-A324D257D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55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D9274-0FEE-6747-8D34-236362653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5.</a:t>
            </a:r>
            <a:r>
              <a:rPr lang="zh-CN" altLang="en-US" dirty="0"/>
              <a:t> 储存环引出和</a:t>
            </a:r>
            <a:r>
              <a:rPr lang="en-US" altLang="zh-CN" dirty="0"/>
              <a:t>6.</a:t>
            </a:r>
            <a:r>
              <a:rPr lang="zh-CN" altLang="en-US" dirty="0"/>
              <a:t> </a:t>
            </a:r>
            <a:r>
              <a:rPr lang="en-US" altLang="zh-CN" dirty="0"/>
              <a:t>RB</a:t>
            </a:r>
            <a:r>
              <a:rPr lang="zh-CN" altLang="en-US" dirty="0"/>
              <a:t>输运线到</a:t>
            </a:r>
            <a:r>
              <a:rPr lang="en-US" altLang="zh-CN" dirty="0"/>
              <a:t>dump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1A75F-E4E6-1246-94E7-EA03255FB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767" y="1059769"/>
            <a:ext cx="7604715" cy="5661707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dirty="0"/>
              <a:t>初期调束</a:t>
            </a:r>
            <a:endParaRPr lang="en-HK" altLang="zh-CN" dirty="0"/>
          </a:p>
          <a:p>
            <a:pPr lvl="1"/>
            <a:r>
              <a:rPr lang="zh-CN" altLang="en-US" dirty="0"/>
              <a:t>设置较小的束团电荷量（如</a:t>
            </a:r>
            <a:r>
              <a:rPr lang="en-US" dirty="0"/>
              <a:t>0.1nC</a:t>
            </a:r>
            <a:r>
              <a:rPr lang="zh-CN" altLang="en-US" dirty="0"/>
              <a:t>），每次打开一个引出</a:t>
            </a:r>
            <a:r>
              <a:rPr lang="en-US" dirty="0"/>
              <a:t>kicker</a:t>
            </a:r>
            <a:r>
              <a:rPr lang="zh-CN" altLang="en-US" dirty="0"/>
              <a:t>，设置到</a:t>
            </a:r>
            <a:r>
              <a:rPr lang="en-US" dirty="0"/>
              <a:t>nominal </a:t>
            </a:r>
            <a:r>
              <a:rPr lang="zh-CN" altLang="en-US" dirty="0"/>
              <a:t>幅度，优化延迟，以</a:t>
            </a:r>
            <a:r>
              <a:rPr lang="en-US" dirty="0"/>
              <a:t>TBT BPM</a:t>
            </a:r>
            <a:r>
              <a:rPr lang="zh-CN" altLang="en-US" dirty="0"/>
              <a:t>（或者</a:t>
            </a:r>
            <a:r>
              <a:rPr lang="en-US" dirty="0"/>
              <a:t>R48BPM02A</a:t>
            </a:r>
            <a:r>
              <a:rPr lang="zh-CN" altLang="en-US" dirty="0"/>
              <a:t>、</a:t>
            </a:r>
            <a:r>
              <a:rPr lang="en-US" dirty="0"/>
              <a:t>R48BPM02B</a:t>
            </a:r>
            <a:r>
              <a:rPr lang="zh-CN" altLang="en-US" dirty="0"/>
              <a:t>这两个</a:t>
            </a:r>
            <a:r>
              <a:rPr lang="en-US" dirty="0"/>
              <a:t>bunch-by-bunch BPM</a:t>
            </a:r>
            <a:r>
              <a:rPr lang="zh-CN" altLang="en-US" dirty="0"/>
              <a:t>）读数为参考，对</a:t>
            </a:r>
            <a:r>
              <a:rPr lang="en-US" dirty="0"/>
              <a:t>kicker</a:t>
            </a:r>
            <a:r>
              <a:rPr lang="zh-CN" altLang="en-US" dirty="0"/>
              <a:t>延迟进行优化。</a:t>
            </a:r>
            <a:endParaRPr lang="en-HK" dirty="0"/>
          </a:p>
          <a:p>
            <a:pPr lvl="1"/>
            <a:r>
              <a:rPr lang="zh-CN" altLang="en-US" dirty="0"/>
              <a:t>设置较小的束团电荷量（如</a:t>
            </a:r>
            <a:r>
              <a:rPr lang="en-US" dirty="0"/>
              <a:t>0.1nC</a:t>
            </a:r>
            <a:r>
              <a:rPr lang="zh-CN" altLang="en-US" dirty="0"/>
              <a:t>），同时打开</a:t>
            </a:r>
            <a:r>
              <a:rPr lang="en-US" dirty="0"/>
              <a:t>5</a:t>
            </a:r>
            <a:r>
              <a:rPr lang="zh-CN" altLang="en-US" dirty="0"/>
              <a:t>台引出</a:t>
            </a:r>
            <a:r>
              <a:rPr lang="en-US" dirty="0"/>
              <a:t>kicker</a:t>
            </a:r>
            <a:r>
              <a:rPr lang="zh-CN" altLang="en-US" dirty="0"/>
              <a:t>，根据引出</a:t>
            </a:r>
            <a:r>
              <a:rPr lang="en-US" dirty="0" err="1"/>
              <a:t>Lambertson</a:t>
            </a:r>
            <a:r>
              <a:rPr lang="zh-CN" altLang="en-US" dirty="0"/>
              <a:t>磁铁附近的束损探测器、</a:t>
            </a:r>
            <a:r>
              <a:rPr lang="en-US" dirty="0"/>
              <a:t>RB</a:t>
            </a:r>
            <a:r>
              <a:rPr lang="zh-CN" altLang="en-US" dirty="0"/>
              <a:t>输运线上</a:t>
            </a:r>
            <a:r>
              <a:rPr lang="en-US" dirty="0" err="1"/>
              <a:t>Lambertson</a:t>
            </a:r>
            <a:r>
              <a:rPr lang="zh-CN" altLang="en-US" dirty="0"/>
              <a:t>磁铁下游的</a:t>
            </a:r>
            <a:r>
              <a:rPr lang="en-US" dirty="0"/>
              <a:t>ICT</a:t>
            </a:r>
            <a:r>
              <a:rPr lang="zh-CN" altLang="en-US" dirty="0"/>
              <a:t>、</a:t>
            </a:r>
            <a:r>
              <a:rPr lang="en-US" dirty="0"/>
              <a:t>BPM</a:t>
            </a:r>
            <a:r>
              <a:rPr lang="zh-CN" altLang="en-US" dirty="0"/>
              <a:t>信号，来判断是否成功引出。如果没有成功引出，则需要扫描</a:t>
            </a:r>
            <a:r>
              <a:rPr lang="en-US" dirty="0" err="1"/>
              <a:t>Lambertson</a:t>
            </a:r>
            <a:r>
              <a:rPr lang="zh-CN" altLang="en-US" dirty="0"/>
              <a:t>磁铁强度以及引出</a:t>
            </a:r>
            <a:r>
              <a:rPr lang="en-US" dirty="0"/>
              <a:t>kicker</a:t>
            </a:r>
            <a:r>
              <a:rPr lang="zh-CN" altLang="en-US" dirty="0"/>
              <a:t>幅度（和延迟）。</a:t>
            </a:r>
            <a:endParaRPr lang="en-HK" dirty="0"/>
          </a:p>
          <a:p>
            <a:pPr lvl="1"/>
            <a:r>
              <a:rPr lang="zh-CN" altLang="en-US" dirty="0"/>
              <a:t>如果引出</a:t>
            </a:r>
            <a:r>
              <a:rPr lang="en-US" dirty="0"/>
              <a:t>kicker</a:t>
            </a:r>
            <a:r>
              <a:rPr lang="zh-CN" altLang="en-US" dirty="0"/>
              <a:t>幅度调至最大，也不够将束团从储存环引出，则需要调节局部凸轨，让循环束更加靠近切割板。</a:t>
            </a:r>
            <a:endParaRPr lang="en-HK" dirty="0"/>
          </a:p>
          <a:p>
            <a:pPr lvl="1"/>
            <a:r>
              <a:rPr lang="zh-CN" altLang="en-US" dirty="0"/>
              <a:t>综合使用上述</a:t>
            </a:r>
            <a:r>
              <a:rPr lang="en-US" dirty="0"/>
              <a:t>knob</a:t>
            </a:r>
            <a:r>
              <a:rPr lang="zh-CN" altLang="en-US" dirty="0"/>
              <a:t>，以</a:t>
            </a:r>
            <a:r>
              <a:rPr lang="en-US" dirty="0"/>
              <a:t>RB</a:t>
            </a:r>
            <a:r>
              <a:rPr lang="zh-CN" altLang="en-US" dirty="0"/>
              <a:t>输运线上第一个</a:t>
            </a:r>
            <a:r>
              <a:rPr lang="en-US" dirty="0"/>
              <a:t>ICT</a:t>
            </a:r>
            <a:r>
              <a:rPr lang="zh-CN" altLang="en-US" dirty="0"/>
              <a:t>和</a:t>
            </a:r>
            <a:r>
              <a:rPr lang="en-US" dirty="0"/>
              <a:t>BPM</a:t>
            </a:r>
            <a:r>
              <a:rPr lang="zh-CN" altLang="en-US" dirty="0"/>
              <a:t>信号为依据，优化设置，使束流能够稳定、重复的引出到</a:t>
            </a:r>
            <a:r>
              <a:rPr lang="en-US" dirty="0"/>
              <a:t>RB</a:t>
            </a:r>
            <a:r>
              <a:rPr lang="zh-CN" altLang="en-US" dirty="0"/>
              <a:t>输运线上。</a:t>
            </a:r>
            <a:endParaRPr lang="en-HK" altLang="zh-CN" dirty="0"/>
          </a:p>
          <a:p>
            <a:pPr lvl="1"/>
            <a:r>
              <a:rPr lang="zh-CN" altLang="en-US" dirty="0"/>
              <a:t>校正轨道（手调校正子）。初期，以</a:t>
            </a:r>
            <a:r>
              <a:rPr lang="en-US" dirty="0"/>
              <a:t>RBDBPM2</a:t>
            </a:r>
            <a:r>
              <a:rPr lang="zh-CN" altLang="en-US" dirty="0"/>
              <a:t>有束流信号为目标。后期，以</a:t>
            </a:r>
            <a:r>
              <a:rPr lang="en-US" dirty="0"/>
              <a:t>RB</a:t>
            </a:r>
            <a:r>
              <a:rPr lang="zh-CN" altLang="en-US" dirty="0"/>
              <a:t>以及废束线的</a:t>
            </a:r>
            <a:r>
              <a:rPr lang="en-US" dirty="0"/>
              <a:t>BPM</a:t>
            </a:r>
            <a:r>
              <a:rPr lang="zh-CN" altLang="en-US" dirty="0"/>
              <a:t>和信号推算的传输效率大致最大为目标。</a:t>
            </a:r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A537A4-53C3-BF49-9FEB-6427B1BE7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E11B0F97-CC3C-8843-BE43-82ACA8FA84F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754" y="3325091"/>
            <a:ext cx="3421200" cy="3396385"/>
          </a:xfrm>
          <a:prstGeom prst="rect">
            <a:avLst/>
          </a:prstGeom>
          <a:noFill/>
        </p:spPr>
      </p:pic>
      <p:pic>
        <p:nvPicPr>
          <p:cNvPr id="6" name="图片 1">
            <a:extLst>
              <a:ext uri="{FF2B5EF4-FFF2-40B4-BE49-F238E27FC236}">
                <a16:creationId xmlns:a16="http://schemas.microsoft.com/office/drawing/2014/main" id="{C84C45DD-4527-814F-A11E-34825248FAC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9331" y="1059769"/>
            <a:ext cx="3972669" cy="21821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4938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D9274-0FEE-6747-8D34-236362653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5.</a:t>
            </a:r>
            <a:r>
              <a:rPr lang="zh-CN" altLang="en-US" dirty="0"/>
              <a:t> 储存环引出和</a:t>
            </a:r>
            <a:r>
              <a:rPr lang="en-US" altLang="zh-CN" dirty="0"/>
              <a:t>6.</a:t>
            </a:r>
            <a:r>
              <a:rPr lang="zh-CN" altLang="en-US" dirty="0"/>
              <a:t> </a:t>
            </a:r>
            <a:r>
              <a:rPr lang="en-US" altLang="zh-CN" dirty="0"/>
              <a:t>RB</a:t>
            </a:r>
            <a:r>
              <a:rPr lang="zh-CN" altLang="en-US" dirty="0"/>
              <a:t>输运线到</a:t>
            </a:r>
            <a:r>
              <a:rPr lang="en-US" altLang="zh-CN" dirty="0"/>
              <a:t>dump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1A75F-E4E6-1246-94E7-EA03255FB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767" y="1059769"/>
            <a:ext cx="7604715" cy="5661707"/>
          </a:xfrm>
        </p:spPr>
        <p:txBody>
          <a:bodyPr>
            <a:normAutofit/>
          </a:bodyPr>
          <a:lstStyle/>
          <a:p>
            <a:r>
              <a:rPr lang="zh-CN" altLang="en-US" dirty="0"/>
              <a:t>后续优化</a:t>
            </a:r>
            <a:endParaRPr lang="en-HK" altLang="zh-CN" dirty="0"/>
          </a:p>
          <a:p>
            <a:pPr lvl="1"/>
            <a:r>
              <a:rPr lang="zh-CN" altLang="en-US" dirty="0"/>
              <a:t>当待引出束团电荷量较大时（</a:t>
            </a:r>
            <a:r>
              <a:rPr lang="en-US" dirty="0"/>
              <a:t>&gt;1nC</a:t>
            </a:r>
            <a:r>
              <a:rPr lang="zh-CN" altLang="en-US" dirty="0"/>
              <a:t>），适时对预引出</a:t>
            </a:r>
            <a:r>
              <a:rPr lang="en-US" dirty="0"/>
              <a:t>kicker</a:t>
            </a:r>
            <a:r>
              <a:rPr lang="zh-CN" altLang="en-US" dirty="0"/>
              <a:t>进行调试。基于束流优化预引出</a:t>
            </a:r>
            <a:r>
              <a:rPr lang="en-US" dirty="0"/>
              <a:t>kicker</a:t>
            </a:r>
            <a:r>
              <a:rPr lang="zh-CN" altLang="en-US" dirty="0"/>
              <a:t>的延迟和幅度。</a:t>
            </a:r>
            <a:endParaRPr lang="en-HK" altLang="zh-CN" dirty="0"/>
          </a:p>
          <a:p>
            <a:pPr lvl="1"/>
            <a:r>
              <a:rPr lang="zh-CN" altLang="en-US" dirty="0"/>
              <a:t>后续预引出</a:t>
            </a:r>
            <a:r>
              <a:rPr lang="en-US" dirty="0"/>
              <a:t>kicker</a:t>
            </a:r>
            <a:r>
              <a:rPr lang="zh-CN" altLang="en-US" dirty="0"/>
              <a:t>如果有必要长期运行，需要考虑如何加入引出联锁中。</a:t>
            </a:r>
            <a:r>
              <a:rPr lang="en-HK" dirty="0"/>
              <a:t> </a:t>
            </a:r>
            <a:r>
              <a:rPr lang="zh-CN" altLang="en-US" dirty="0"/>
              <a:t>现在不掌握</a:t>
            </a:r>
            <a:r>
              <a:rPr lang="en-HK" dirty="0"/>
              <a:t>kicker</a:t>
            </a:r>
            <a:r>
              <a:rPr lang="zh-CN" altLang="en-US" dirty="0"/>
              <a:t>和定时系统可能会出现哪些故障，以及故障发生频率。至少在调束初期，引出电荷量不大的时候，这个不是必要的。</a:t>
            </a:r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A537A4-53C3-BF49-9FEB-6427B1BE7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E11B0F97-CC3C-8843-BE43-82ACA8FA84F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754" y="3325091"/>
            <a:ext cx="3421200" cy="3396385"/>
          </a:xfrm>
          <a:prstGeom prst="rect">
            <a:avLst/>
          </a:prstGeom>
          <a:noFill/>
        </p:spPr>
      </p:pic>
      <p:pic>
        <p:nvPicPr>
          <p:cNvPr id="6" name="图片 1">
            <a:extLst>
              <a:ext uri="{FF2B5EF4-FFF2-40B4-BE49-F238E27FC236}">
                <a16:creationId xmlns:a16="http://schemas.microsoft.com/office/drawing/2014/main" id="{C84C45DD-4527-814F-A11E-34825248FAC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9331" y="1059769"/>
            <a:ext cx="3972669" cy="21821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7351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B6A22-BD1C-3A47-8DC6-0FF4131AB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注入引出和高能输运线调束概况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731E4-C2FA-2D4E-A4D1-EEAF806EC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F489976-5361-4B48-A891-E1386BF1C28E}"/>
              </a:ext>
            </a:extLst>
          </p:cNvPr>
          <p:cNvCxnSpPr>
            <a:cxnSpLocks/>
          </p:cNvCxnSpPr>
          <p:nvPr/>
        </p:nvCxnSpPr>
        <p:spPr>
          <a:xfrm>
            <a:off x="7350624" y="1146615"/>
            <a:ext cx="0" cy="55748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D71D5A6C-070E-E04B-9B9E-E8C629AF46E2}"/>
              </a:ext>
            </a:extLst>
          </p:cNvPr>
          <p:cNvSpPr txBox="1"/>
          <p:nvPr/>
        </p:nvSpPr>
        <p:spPr>
          <a:xfrm>
            <a:off x="5877886" y="1587435"/>
            <a:ext cx="12459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储存环和高能输运线开始调束（</a:t>
            </a:r>
            <a:r>
              <a:rPr lang="en-US" altLang="zh-CN" sz="1400" dirty="0"/>
              <a:t>2023.10.4</a:t>
            </a:r>
            <a:r>
              <a:rPr lang="zh-CN" altLang="en-US" sz="1400" dirty="0"/>
              <a:t>）</a:t>
            </a:r>
            <a:endParaRPr lang="en-US" sz="14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55CA51B-8D55-4A41-8E02-9F29EA1DCF7C}"/>
              </a:ext>
            </a:extLst>
          </p:cNvPr>
          <p:cNvSpPr txBox="1"/>
          <p:nvPr/>
        </p:nvSpPr>
        <p:spPr>
          <a:xfrm>
            <a:off x="5393785" y="1041533"/>
            <a:ext cx="198865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/>
              <a:t>0</a:t>
            </a:r>
            <a:r>
              <a:rPr lang="zh-CN" altLang="en-US" sz="1500" dirty="0"/>
              <a:t>级</a:t>
            </a:r>
            <a:r>
              <a:rPr lang="en-US" altLang="zh-CN" sz="1500" dirty="0"/>
              <a:t>CPM</a:t>
            </a:r>
            <a:r>
              <a:rPr lang="zh-CN" altLang="en-US" sz="1500" dirty="0"/>
              <a:t>关键时间节点</a:t>
            </a:r>
            <a:endParaRPr lang="en-US" sz="1500" dirty="0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C3619F7-79EA-A949-8E49-0D63BDFBD44C}"/>
              </a:ext>
            </a:extLst>
          </p:cNvPr>
          <p:cNvCxnSpPr>
            <a:cxnSpLocks/>
          </p:cNvCxnSpPr>
          <p:nvPr/>
        </p:nvCxnSpPr>
        <p:spPr>
          <a:xfrm>
            <a:off x="7035144" y="1797190"/>
            <a:ext cx="331596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4F7467F-8BE2-684F-BAC9-525EA235F767}"/>
              </a:ext>
            </a:extLst>
          </p:cNvPr>
          <p:cNvCxnSpPr>
            <a:cxnSpLocks/>
          </p:cNvCxnSpPr>
          <p:nvPr/>
        </p:nvCxnSpPr>
        <p:spPr>
          <a:xfrm>
            <a:off x="7358688" y="1793015"/>
            <a:ext cx="177595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BCD79D3D-3265-4C4E-9234-DC0FD549E615}"/>
              </a:ext>
            </a:extLst>
          </p:cNvPr>
          <p:cNvSpPr txBox="1"/>
          <p:nvPr/>
        </p:nvSpPr>
        <p:spPr>
          <a:xfrm>
            <a:off x="9279147" y="1420899"/>
            <a:ext cx="17182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</a:rPr>
              <a:t>1.</a:t>
            </a:r>
            <a:r>
              <a:rPr lang="zh-CN" altLang="en-US" sz="1400" dirty="0">
                <a:solidFill>
                  <a:srgbClr val="0000FF"/>
                </a:solidFill>
              </a:rPr>
              <a:t> 增强器引出</a:t>
            </a:r>
            <a:endParaRPr lang="en-HK" altLang="zh-CN" sz="1400" dirty="0">
              <a:solidFill>
                <a:srgbClr val="0000FF"/>
              </a:solidFill>
            </a:endParaRPr>
          </a:p>
          <a:p>
            <a:r>
              <a:rPr lang="en-US" altLang="zh-CN" sz="1400" dirty="0">
                <a:solidFill>
                  <a:srgbClr val="0000FF"/>
                </a:solidFill>
              </a:rPr>
              <a:t>2.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BR</a:t>
            </a:r>
            <a:r>
              <a:rPr lang="zh-CN" altLang="en-US" sz="1400" dirty="0">
                <a:solidFill>
                  <a:srgbClr val="0000FF"/>
                </a:solidFill>
              </a:rPr>
              <a:t>输运线</a:t>
            </a:r>
            <a:endParaRPr lang="en-HK" altLang="zh-CN" sz="1400" dirty="0">
              <a:solidFill>
                <a:srgbClr val="0000FF"/>
              </a:solidFill>
            </a:endParaRPr>
          </a:p>
          <a:p>
            <a:r>
              <a:rPr lang="en-US" altLang="zh-CN" sz="1400" dirty="0">
                <a:solidFill>
                  <a:srgbClr val="0000FF"/>
                </a:solidFill>
              </a:rPr>
              <a:t>3.</a:t>
            </a:r>
            <a:r>
              <a:rPr lang="zh-CN" altLang="en-US" sz="1400" dirty="0">
                <a:solidFill>
                  <a:srgbClr val="0000FF"/>
                </a:solidFill>
              </a:rPr>
              <a:t> 储存环注入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DCD3FD1-59CC-6D44-8265-2A757F391E76}"/>
              </a:ext>
            </a:extLst>
          </p:cNvPr>
          <p:cNvCxnSpPr>
            <a:cxnSpLocks/>
          </p:cNvCxnSpPr>
          <p:nvPr/>
        </p:nvCxnSpPr>
        <p:spPr>
          <a:xfrm>
            <a:off x="7010076" y="3719278"/>
            <a:ext cx="331596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DC02C89-6D40-6246-BBCA-E58153BD8E36}"/>
              </a:ext>
            </a:extLst>
          </p:cNvPr>
          <p:cNvCxnSpPr>
            <a:cxnSpLocks/>
          </p:cNvCxnSpPr>
          <p:nvPr/>
        </p:nvCxnSpPr>
        <p:spPr>
          <a:xfrm>
            <a:off x="7346434" y="2003474"/>
            <a:ext cx="4566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1AF76BB1-C374-F44F-91CC-19DDA52712A9}"/>
              </a:ext>
            </a:extLst>
          </p:cNvPr>
          <p:cNvSpPr txBox="1"/>
          <p:nvPr/>
        </p:nvSpPr>
        <p:spPr>
          <a:xfrm>
            <a:off x="7775876" y="1881366"/>
            <a:ext cx="1487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highlight>
                  <a:srgbClr val="FFFF00"/>
                </a:highlight>
              </a:rPr>
              <a:t>储存环存储</a:t>
            </a:r>
            <a:endParaRPr lang="en-US" sz="1400" dirty="0">
              <a:highlight>
                <a:srgbClr val="FFFF00"/>
              </a:highlight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FA1999F-597C-A44B-9EEE-977AB435462D}"/>
              </a:ext>
            </a:extLst>
          </p:cNvPr>
          <p:cNvCxnSpPr>
            <a:cxnSpLocks/>
          </p:cNvCxnSpPr>
          <p:nvPr/>
        </p:nvCxnSpPr>
        <p:spPr>
          <a:xfrm>
            <a:off x="7340602" y="2345904"/>
            <a:ext cx="18177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D368E818-0D26-FD4F-B06B-22F8BB183300}"/>
              </a:ext>
            </a:extLst>
          </p:cNvPr>
          <p:cNvSpPr txBox="1"/>
          <p:nvPr/>
        </p:nvSpPr>
        <p:spPr>
          <a:xfrm>
            <a:off x="9263032" y="2200756"/>
            <a:ext cx="17182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</a:rPr>
              <a:t>4.</a:t>
            </a:r>
            <a:r>
              <a:rPr lang="zh-CN" altLang="en-US" sz="1400" dirty="0">
                <a:solidFill>
                  <a:srgbClr val="0000FF"/>
                </a:solidFill>
              </a:rPr>
              <a:t> 多束团注入</a:t>
            </a:r>
            <a:endParaRPr lang="en-US" altLang="zh-CN" sz="1400" dirty="0">
              <a:solidFill>
                <a:srgbClr val="0000FF"/>
              </a:solidFill>
            </a:endParaRPr>
          </a:p>
          <a:p>
            <a:r>
              <a:rPr lang="en-US" altLang="zh-CN" sz="1400" dirty="0">
                <a:solidFill>
                  <a:srgbClr val="0000FF"/>
                </a:solidFill>
              </a:rPr>
              <a:t>5.</a:t>
            </a:r>
            <a:r>
              <a:rPr lang="zh-CN" altLang="en-US" sz="1400" dirty="0">
                <a:solidFill>
                  <a:srgbClr val="0000FF"/>
                </a:solidFill>
              </a:rPr>
              <a:t> 储存环引出</a:t>
            </a:r>
            <a:endParaRPr lang="en-HK" altLang="zh-CN" sz="1400" dirty="0">
              <a:solidFill>
                <a:srgbClr val="0000FF"/>
              </a:solidFill>
            </a:endParaRPr>
          </a:p>
          <a:p>
            <a:r>
              <a:rPr lang="en-US" altLang="zh-CN" sz="1400" dirty="0">
                <a:solidFill>
                  <a:srgbClr val="0000FF"/>
                </a:solidFill>
              </a:rPr>
              <a:t>6.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RB</a:t>
            </a:r>
            <a:r>
              <a:rPr lang="zh-CN" altLang="en-US" sz="1400" dirty="0">
                <a:solidFill>
                  <a:srgbClr val="0000FF"/>
                </a:solidFill>
              </a:rPr>
              <a:t>输运线到</a:t>
            </a:r>
            <a:r>
              <a:rPr lang="en-US" altLang="zh-CN" sz="1400" dirty="0">
                <a:solidFill>
                  <a:srgbClr val="0000FF"/>
                </a:solidFill>
              </a:rPr>
              <a:t>dump</a:t>
            </a:r>
            <a:endParaRPr lang="en-HK" altLang="zh-CN" sz="1400" dirty="0">
              <a:solidFill>
                <a:srgbClr val="0000FF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C15ECB0-4017-C546-BEE1-E333CED2AA6B}"/>
              </a:ext>
            </a:extLst>
          </p:cNvPr>
          <p:cNvSpPr txBox="1"/>
          <p:nvPr/>
        </p:nvSpPr>
        <p:spPr>
          <a:xfrm>
            <a:off x="9247100" y="1103151"/>
            <a:ext cx="29577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dirty="0">
                <a:solidFill>
                  <a:srgbClr val="0000FF"/>
                </a:solidFill>
              </a:rPr>
              <a:t>注入引出和输运线调束节点</a:t>
            </a:r>
            <a:endParaRPr lang="en-US" sz="1500" dirty="0">
              <a:solidFill>
                <a:srgbClr val="0000FF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74CC16E-DA20-C147-A55C-8DD6634A5308}"/>
              </a:ext>
            </a:extLst>
          </p:cNvPr>
          <p:cNvSpPr txBox="1"/>
          <p:nvPr/>
        </p:nvSpPr>
        <p:spPr>
          <a:xfrm>
            <a:off x="5762615" y="4918420"/>
            <a:ext cx="14302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项目完成，提交国家验收（</a:t>
            </a:r>
            <a:r>
              <a:rPr lang="en-US" altLang="zh-CN" sz="1400" dirty="0"/>
              <a:t>2025.12.31</a:t>
            </a:r>
            <a:r>
              <a:rPr lang="zh-CN" altLang="en-US" sz="1400" dirty="0"/>
              <a:t>）</a:t>
            </a:r>
            <a:endParaRPr lang="en-US" sz="1400" dirty="0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B271094-2A83-CC4D-A5A5-EE4A6016D6A1}"/>
              </a:ext>
            </a:extLst>
          </p:cNvPr>
          <p:cNvCxnSpPr>
            <a:cxnSpLocks/>
          </p:cNvCxnSpPr>
          <p:nvPr/>
        </p:nvCxnSpPr>
        <p:spPr>
          <a:xfrm>
            <a:off x="7035144" y="5287752"/>
            <a:ext cx="331596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60E19D3-0C34-3C42-954A-5A0A126934D0}"/>
              </a:ext>
            </a:extLst>
          </p:cNvPr>
          <p:cNvCxnSpPr>
            <a:cxnSpLocks/>
            <a:endCxn id="69" idx="1"/>
          </p:cNvCxnSpPr>
          <p:nvPr/>
        </p:nvCxnSpPr>
        <p:spPr>
          <a:xfrm>
            <a:off x="7362855" y="5730018"/>
            <a:ext cx="1726838" cy="1669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07C8BB4A-7515-5E45-99C2-598BAB61AA99}"/>
              </a:ext>
            </a:extLst>
          </p:cNvPr>
          <p:cNvSpPr/>
          <p:nvPr/>
        </p:nvSpPr>
        <p:spPr>
          <a:xfrm>
            <a:off x="9089693" y="5485105"/>
            <a:ext cx="18133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</a:rPr>
              <a:t>7.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RB</a:t>
            </a:r>
            <a:r>
              <a:rPr lang="zh-CN" altLang="en-US" sz="1400" dirty="0">
                <a:solidFill>
                  <a:srgbClr val="00B050"/>
                </a:solidFill>
              </a:rPr>
              <a:t>输运线到增强器</a:t>
            </a:r>
            <a:endParaRPr lang="en-HK" altLang="zh-CN" sz="1400" dirty="0">
              <a:solidFill>
                <a:srgbClr val="00B050"/>
              </a:solidFill>
            </a:endParaRPr>
          </a:p>
          <a:p>
            <a:r>
              <a:rPr lang="en-US" altLang="zh-CN" sz="1400" dirty="0">
                <a:solidFill>
                  <a:srgbClr val="00B050"/>
                </a:solidFill>
              </a:rPr>
              <a:t>8.</a:t>
            </a:r>
            <a:r>
              <a:rPr lang="zh-CN" altLang="en-US" sz="1400" dirty="0">
                <a:solidFill>
                  <a:srgbClr val="00B050"/>
                </a:solidFill>
              </a:rPr>
              <a:t> 增强器高能注入</a:t>
            </a:r>
            <a:endParaRPr lang="en-HK" altLang="zh-CN" sz="1400" dirty="0">
              <a:solidFill>
                <a:srgbClr val="00B05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C54CF23-DC84-774B-AFEE-591C42D5C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8" y="2091325"/>
            <a:ext cx="5209487" cy="3187086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1869026D-FA3E-554D-8B0F-E2BDE7A68AE2}"/>
              </a:ext>
            </a:extLst>
          </p:cNvPr>
          <p:cNvSpPr txBox="1"/>
          <p:nvPr/>
        </p:nvSpPr>
        <p:spPr>
          <a:xfrm>
            <a:off x="5819377" y="3454226"/>
            <a:ext cx="12459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加速器达到验收指标（</a:t>
            </a:r>
            <a:r>
              <a:rPr lang="en-US" altLang="zh-CN" sz="1400" dirty="0"/>
              <a:t>2024.12.31</a:t>
            </a:r>
            <a:r>
              <a:rPr lang="zh-CN" altLang="en-US" sz="1400" dirty="0"/>
              <a:t>）</a:t>
            </a:r>
            <a:endParaRPr lang="en-US" sz="14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876771D-2D7E-3841-9295-479BD1C68D95}"/>
              </a:ext>
            </a:extLst>
          </p:cNvPr>
          <p:cNvSpPr txBox="1"/>
          <p:nvPr/>
        </p:nvSpPr>
        <p:spPr>
          <a:xfrm>
            <a:off x="7803112" y="3538521"/>
            <a:ext cx="19432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highlight>
                  <a:srgbClr val="FFFF00"/>
                </a:highlight>
              </a:rPr>
              <a:t>储存环束流能量</a:t>
            </a:r>
            <a:r>
              <a:rPr lang="en-US" altLang="zh-CN" sz="1400" dirty="0">
                <a:highlight>
                  <a:srgbClr val="FFFF00"/>
                </a:highlight>
              </a:rPr>
              <a:t>6GeV</a:t>
            </a:r>
            <a:endParaRPr lang="en-HK" altLang="zh-CN" sz="1400" dirty="0">
              <a:highlight>
                <a:srgbClr val="FFFF00"/>
              </a:highlight>
            </a:endParaRPr>
          </a:p>
          <a:p>
            <a:r>
              <a:rPr lang="zh-CN" altLang="en-US" sz="1400" dirty="0">
                <a:highlight>
                  <a:srgbClr val="FFFF00"/>
                </a:highlight>
              </a:rPr>
              <a:t>发射度</a:t>
            </a:r>
            <a:r>
              <a:rPr lang="en-US" altLang="zh-CN" sz="1400" dirty="0">
                <a:highlight>
                  <a:srgbClr val="FFFF00"/>
                </a:highlight>
              </a:rPr>
              <a:t>&lt;100pm</a:t>
            </a:r>
            <a:endParaRPr lang="en-HK" altLang="zh-CN" sz="1400" dirty="0">
              <a:highlight>
                <a:srgbClr val="FFFF00"/>
              </a:highlight>
            </a:endParaRPr>
          </a:p>
          <a:p>
            <a:r>
              <a:rPr lang="zh-CN" altLang="en-US" sz="1400" dirty="0">
                <a:highlight>
                  <a:srgbClr val="FFFF00"/>
                </a:highlight>
              </a:rPr>
              <a:t>束流强度</a:t>
            </a:r>
            <a:r>
              <a:rPr lang="en-US" altLang="zh-CN" sz="1400" dirty="0">
                <a:highlight>
                  <a:srgbClr val="FFFF00"/>
                </a:highlight>
              </a:rPr>
              <a:t>100mA</a:t>
            </a:r>
            <a:endParaRPr lang="en-US" sz="1400" dirty="0">
              <a:highlight>
                <a:srgbClr val="FFFF00"/>
              </a:highlight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0594868-A0FF-894C-BF15-CA3EA3C9F868}"/>
              </a:ext>
            </a:extLst>
          </p:cNvPr>
          <p:cNvCxnSpPr>
            <a:cxnSpLocks/>
          </p:cNvCxnSpPr>
          <p:nvPr/>
        </p:nvCxnSpPr>
        <p:spPr>
          <a:xfrm>
            <a:off x="7358688" y="3719278"/>
            <a:ext cx="4206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8766D351-86BE-8746-975E-00009111012E}"/>
              </a:ext>
            </a:extLst>
          </p:cNvPr>
          <p:cNvSpPr txBox="1"/>
          <p:nvPr/>
        </p:nvSpPr>
        <p:spPr>
          <a:xfrm>
            <a:off x="10322683" y="3225891"/>
            <a:ext cx="22675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dirty="0">
                <a:solidFill>
                  <a:srgbClr val="FF0000"/>
                </a:solidFill>
              </a:rPr>
              <a:t>传输效率继续优化</a:t>
            </a:r>
            <a:endParaRPr lang="en-US" sz="1500" dirty="0">
              <a:solidFill>
                <a:srgbClr val="FF0000"/>
              </a:solidFill>
            </a:endParaRP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BC7FA1F1-3EF2-1748-8CDD-7665B493509C}"/>
              </a:ext>
            </a:extLst>
          </p:cNvPr>
          <p:cNvCxnSpPr/>
          <p:nvPr/>
        </p:nvCxnSpPr>
        <p:spPr>
          <a:xfrm>
            <a:off x="11158998" y="2035254"/>
            <a:ext cx="0" cy="1684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96C83FD-9408-EA4B-A284-413BB2F6CD69}"/>
              </a:ext>
            </a:extLst>
          </p:cNvPr>
          <p:cNvCxnSpPr>
            <a:cxnSpLocks/>
          </p:cNvCxnSpPr>
          <p:nvPr/>
        </p:nvCxnSpPr>
        <p:spPr>
          <a:xfrm>
            <a:off x="7340602" y="2553417"/>
            <a:ext cx="18177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91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81"/>
    </mc:Choice>
    <mc:Fallback xmlns="">
      <p:transition spd="slow" advTm="1078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01755-0E61-AF48-B786-CF4DCEBF0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5.</a:t>
            </a:r>
            <a:r>
              <a:rPr lang="zh-CN" altLang="en-US" dirty="0"/>
              <a:t> 储存环引出和</a:t>
            </a:r>
            <a:r>
              <a:rPr lang="en-US" altLang="zh-CN" dirty="0"/>
              <a:t>6.</a:t>
            </a:r>
            <a:r>
              <a:rPr lang="zh-CN" altLang="en-US" dirty="0"/>
              <a:t> </a:t>
            </a:r>
            <a:r>
              <a:rPr lang="en-US" altLang="zh-CN" dirty="0"/>
              <a:t>RB</a:t>
            </a:r>
            <a:r>
              <a:rPr lang="zh-CN" altLang="en-US" dirty="0"/>
              <a:t>输运线到</a:t>
            </a:r>
            <a:r>
              <a:rPr lang="en-US" altLang="zh-CN" dirty="0"/>
              <a:t>dump</a:t>
            </a:r>
            <a:r>
              <a:rPr lang="zh-CN" altLang="en-US" dirty="0"/>
              <a:t>：前置条件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47796-3272-EE44-BA6E-F15A249CD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HK" dirty="0"/>
              <a:t>前置</a:t>
            </a:r>
            <a:r>
              <a:rPr lang="zh-CN" altLang="en-US" dirty="0"/>
              <a:t>条件：储存环已经实现</a:t>
            </a:r>
            <a:r>
              <a:rPr lang="en-US" dirty="0"/>
              <a:t>20mA</a:t>
            </a:r>
            <a:r>
              <a:rPr lang="zh-CN" altLang="en-US" dirty="0"/>
              <a:t>以上平均流强稳定运行，束流寿命大于</a:t>
            </a:r>
            <a:r>
              <a:rPr lang="en-US" dirty="0"/>
              <a:t>10</a:t>
            </a:r>
            <a:r>
              <a:rPr lang="zh-CN" altLang="en-US" dirty="0"/>
              <a:t>分钟。</a:t>
            </a:r>
            <a:r>
              <a:rPr lang="en-HK" dirty="0"/>
              <a:t> </a:t>
            </a:r>
            <a:endParaRPr lang="en-HK" altLang="zh-CN" dirty="0"/>
          </a:p>
          <a:p>
            <a:r>
              <a:rPr lang="zh-CN" altLang="en-US" dirty="0"/>
              <a:t>随着束流寿命的逐渐提升，通过连续注入可以维持的平均流强也逐渐提升。如果以</a:t>
            </a:r>
            <a:r>
              <a:rPr lang="en-HK" dirty="0"/>
              <a:t>0.2nC</a:t>
            </a:r>
            <a:r>
              <a:rPr lang="zh-CN" altLang="en-US" dirty="0"/>
              <a:t>单束团电荷量填充</a:t>
            </a:r>
            <a:r>
              <a:rPr lang="en-HK" dirty="0"/>
              <a:t>680</a:t>
            </a:r>
            <a:r>
              <a:rPr lang="zh-CN" altLang="en-US" dirty="0"/>
              <a:t>个束团，若束流寿命为</a:t>
            </a:r>
            <a:r>
              <a:rPr lang="en-US" altLang="zh-CN" dirty="0"/>
              <a:t>10</a:t>
            </a:r>
            <a:r>
              <a:rPr lang="zh-CN" altLang="en-US" dirty="0"/>
              <a:t>分钟，则可以维持</a:t>
            </a:r>
            <a:r>
              <a:rPr lang="en-US" altLang="zh-CN" dirty="0"/>
              <a:t>20mA</a:t>
            </a:r>
            <a:r>
              <a:rPr lang="zh-CN" altLang="en-US" dirty="0"/>
              <a:t>的平均流强</a:t>
            </a:r>
            <a:endParaRPr lang="en-HK" altLang="zh-CN" dirty="0"/>
          </a:p>
          <a:p>
            <a:r>
              <a:rPr lang="zh-CN" altLang="en-US" dirty="0"/>
              <a:t>束流寿命如果超过</a:t>
            </a:r>
            <a:r>
              <a:rPr lang="en-US" altLang="zh-CN" dirty="0"/>
              <a:t>10</a:t>
            </a:r>
            <a:r>
              <a:rPr lang="zh-CN" altLang="en-US" dirty="0"/>
              <a:t>分钟，则相邻两次注入到同一个</a:t>
            </a:r>
            <a:r>
              <a:rPr lang="en-US" altLang="zh-CN" dirty="0"/>
              <a:t>bucket</a:t>
            </a:r>
            <a:r>
              <a:rPr lang="zh-CN" altLang="en-US" dirty="0"/>
              <a:t>之间，循环束电荷量并没有充分衰减（</a:t>
            </a:r>
            <a:r>
              <a:rPr lang="en-US" altLang="zh-CN" dirty="0"/>
              <a:t>1-exp(-680/600)=0.68</a:t>
            </a:r>
            <a:r>
              <a:rPr lang="zh-CN" altLang="en-US" dirty="0"/>
              <a:t>），为了避免造成过高的环内丢束剂量，此时需要开始调试储存环引出并传输到</a:t>
            </a:r>
            <a:r>
              <a:rPr lang="en-US" altLang="zh-CN" dirty="0"/>
              <a:t>dump</a:t>
            </a:r>
            <a:r>
              <a:rPr lang="zh-CN" altLang="en-US" dirty="0"/>
              <a:t>处。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37C23-F961-9844-A3AD-D5027B0A9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64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C6D58-C0D3-8B45-AA0D-1E97904D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7.</a:t>
            </a:r>
            <a:r>
              <a:rPr lang="zh-CN" altLang="en-US" dirty="0"/>
              <a:t> </a:t>
            </a:r>
            <a:r>
              <a:rPr lang="en-US" altLang="zh-CN" dirty="0"/>
              <a:t>RB</a:t>
            </a:r>
            <a:r>
              <a:rPr lang="zh-CN" altLang="en-US" dirty="0"/>
              <a:t>输运线到增强器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CDDB8-835D-3B49-A4A5-9807F7F36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767" y="1059770"/>
            <a:ext cx="11538807" cy="3184576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dirty="0"/>
              <a:t>初期调束（</a:t>
            </a:r>
            <a:r>
              <a:rPr lang="en-US" altLang="zh-CN" dirty="0"/>
              <a:t>RB</a:t>
            </a:r>
            <a:r>
              <a:rPr lang="zh-CN" altLang="en-US" dirty="0"/>
              <a:t>末端</a:t>
            </a:r>
            <a:r>
              <a:rPr lang="en-US" altLang="zh-CN" dirty="0"/>
              <a:t>PR2</a:t>
            </a:r>
            <a:r>
              <a:rPr lang="zh-CN" altLang="en-US" dirty="0"/>
              <a:t>光斑和</a:t>
            </a:r>
            <a:r>
              <a:rPr lang="en-US" altLang="zh-CN" dirty="0"/>
              <a:t>BPM11</a:t>
            </a:r>
            <a:r>
              <a:rPr lang="zh-CN" altLang="en-US" dirty="0"/>
              <a:t>束流信号）</a:t>
            </a:r>
            <a:endParaRPr lang="en-HK" altLang="zh-CN" dirty="0"/>
          </a:p>
          <a:p>
            <a:pPr lvl="1"/>
            <a:r>
              <a:rPr lang="zh-CN" altLang="en-US" dirty="0"/>
              <a:t>校正轨道：手调校正子或“一对一”校正方案</a:t>
            </a:r>
            <a:endParaRPr lang="en-HK" altLang="zh-CN" dirty="0"/>
          </a:p>
          <a:p>
            <a:pPr lvl="1"/>
            <a:r>
              <a:rPr lang="zh-CN" altLang="en-US" dirty="0"/>
              <a:t>手拧校正子无法实现时，扫描增强器引出能量</a:t>
            </a:r>
            <a:endParaRPr lang="en-HK" altLang="zh-CN" dirty="0"/>
          </a:p>
          <a:p>
            <a:pPr lvl="1"/>
            <a:r>
              <a:rPr lang="zh-CN" altLang="en-HK" dirty="0"/>
              <a:t>迭代</a:t>
            </a:r>
            <a:endParaRPr lang="en-HK" altLang="zh-CN" dirty="0"/>
          </a:p>
          <a:p>
            <a:r>
              <a:rPr lang="zh-CN" altLang="en-US" dirty="0"/>
              <a:t>性能提升和传输效率优化</a:t>
            </a:r>
            <a:endParaRPr lang="en-HK" altLang="zh-CN" dirty="0"/>
          </a:p>
          <a:p>
            <a:pPr lvl="1"/>
            <a:r>
              <a:rPr lang="zh-CN" altLang="en-US" dirty="0"/>
              <a:t>基于响应矩阵进行轨道校正</a:t>
            </a:r>
            <a:endParaRPr lang="en-HK" altLang="zh-CN" dirty="0"/>
          </a:p>
          <a:p>
            <a:pPr lvl="1"/>
            <a:r>
              <a:rPr lang="en-US" altLang="zh-CN" dirty="0"/>
              <a:t>Beam-based</a:t>
            </a:r>
            <a:r>
              <a:rPr lang="zh-CN" altLang="en-US" dirty="0"/>
              <a:t> </a:t>
            </a:r>
            <a:r>
              <a:rPr lang="en-US" altLang="zh-CN" dirty="0"/>
              <a:t>alignment</a:t>
            </a:r>
          </a:p>
          <a:p>
            <a:pPr lvl="1"/>
            <a:r>
              <a:rPr lang="zh-CN" altLang="en-US" dirty="0"/>
              <a:t>扫描并减小输运线参考能量和增强器引出束流能量的相对偏差。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67EA5-314C-4C42-A475-11271512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EA0021-0F27-B042-A8B2-2E69C5847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75" y="4108174"/>
            <a:ext cx="9179692" cy="274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93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ABC49-9E23-6543-90A8-CC193297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8.</a:t>
            </a:r>
            <a:r>
              <a:rPr lang="zh-CN" altLang="en-US" dirty="0"/>
              <a:t> 增强器高能注入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218E9-4F33-7C4A-8463-A0FF99AA0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769" y="935183"/>
            <a:ext cx="7178686" cy="5786294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dirty="0"/>
              <a:t>初期调束</a:t>
            </a:r>
            <a:endParaRPr lang="en-HK" altLang="zh-CN" dirty="0"/>
          </a:p>
          <a:p>
            <a:pPr lvl="1"/>
            <a:r>
              <a:rPr lang="zh-CN" altLang="en-US" dirty="0"/>
              <a:t>注入束通过</a:t>
            </a:r>
            <a:r>
              <a:rPr lang="en-US" altLang="zh-CN" dirty="0"/>
              <a:t>BS4LSM</a:t>
            </a:r>
            <a:endParaRPr lang="en-HK" altLang="zh-CN" dirty="0"/>
          </a:p>
          <a:p>
            <a:pPr lvl="2"/>
            <a:r>
              <a:rPr lang="zh-CN" altLang="en-US" dirty="0"/>
              <a:t>以</a:t>
            </a:r>
            <a:r>
              <a:rPr lang="en-US" altLang="zh-CN" dirty="0"/>
              <a:t>LSM</a:t>
            </a:r>
            <a:r>
              <a:rPr lang="zh-CN" altLang="en-US" dirty="0"/>
              <a:t>之前的水平、垂直校正子优化轨迹</a:t>
            </a:r>
            <a:endParaRPr lang="en-HK" altLang="zh-CN" dirty="0"/>
          </a:p>
          <a:p>
            <a:pPr lvl="2"/>
            <a:r>
              <a:rPr lang="zh-CN" altLang="en-US" dirty="0"/>
              <a:t>扫描</a:t>
            </a:r>
            <a:r>
              <a:rPr lang="en-US" altLang="zh-CN" dirty="0"/>
              <a:t>BS4LSM</a:t>
            </a:r>
            <a:r>
              <a:rPr lang="zh-CN" altLang="en-US" dirty="0"/>
              <a:t>强度</a:t>
            </a:r>
            <a:endParaRPr lang="en-HK" altLang="zh-CN" dirty="0"/>
          </a:p>
          <a:p>
            <a:pPr lvl="1"/>
            <a:r>
              <a:rPr lang="zh-CN" altLang="en-US" dirty="0"/>
              <a:t>以</a:t>
            </a:r>
            <a:r>
              <a:rPr lang="en-US" altLang="zh-CN" dirty="0"/>
              <a:t>BPM</a:t>
            </a:r>
            <a:r>
              <a:rPr lang="zh-CN" altLang="en-US" dirty="0"/>
              <a:t>读数为参考，扫描</a:t>
            </a:r>
            <a:r>
              <a:rPr lang="en-US" altLang="zh-CN" dirty="0"/>
              <a:t>BS4K</a:t>
            </a:r>
            <a:r>
              <a:rPr lang="zh-CN" altLang="en-US" dirty="0"/>
              <a:t>延迟、幅度，减小注入束残余振荡振幅</a:t>
            </a:r>
            <a:endParaRPr lang="en-HK" altLang="zh-CN" dirty="0"/>
          </a:p>
          <a:p>
            <a:pPr lvl="1"/>
            <a:r>
              <a:rPr lang="zh-CN" altLang="en-US" dirty="0"/>
              <a:t>以</a:t>
            </a:r>
            <a:r>
              <a:rPr lang="en-US" altLang="zh-CN" dirty="0"/>
              <a:t>BPM</a:t>
            </a:r>
            <a:r>
              <a:rPr lang="zh-CN" altLang="en-US" dirty="0"/>
              <a:t>和信号、束损读数为参考，优化增强器</a:t>
            </a:r>
            <a:r>
              <a:rPr lang="en-US" altLang="zh-CN" dirty="0"/>
              <a:t>RF</a:t>
            </a:r>
            <a:r>
              <a:rPr lang="zh-CN" altLang="en-US" dirty="0"/>
              <a:t>相位，纵向俘获束流</a:t>
            </a:r>
            <a:endParaRPr lang="en-HK" altLang="zh-CN" dirty="0"/>
          </a:p>
          <a:p>
            <a:pPr lvl="1"/>
            <a:r>
              <a:rPr lang="zh-CN" altLang="en-US" dirty="0"/>
              <a:t>针对增强器循环束，扫描</a:t>
            </a:r>
            <a:r>
              <a:rPr lang="en-US" altLang="zh-CN" dirty="0"/>
              <a:t>BS3K</a:t>
            </a:r>
            <a:r>
              <a:rPr lang="zh-CN" altLang="en-US" dirty="0"/>
              <a:t>延迟、幅度，使</a:t>
            </a:r>
            <a:r>
              <a:rPr lang="en-US" altLang="zh-CN" dirty="0"/>
              <a:t>BS3K</a:t>
            </a:r>
            <a:r>
              <a:rPr lang="zh-CN" altLang="en-US" dirty="0"/>
              <a:t>、</a:t>
            </a:r>
            <a:r>
              <a:rPr lang="en-US" altLang="zh-CN" dirty="0"/>
              <a:t>BS4K</a:t>
            </a:r>
            <a:r>
              <a:rPr lang="zh-CN" altLang="en-US" dirty="0"/>
              <a:t>先后作用于循环束后，残余振荡最小</a:t>
            </a:r>
            <a:endParaRPr lang="en-HK" altLang="zh-CN" dirty="0"/>
          </a:p>
          <a:p>
            <a:pPr lvl="1"/>
            <a:r>
              <a:rPr lang="zh-CN" altLang="en-US" dirty="0"/>
              <a:t>在有增强器循环束时，调试注入束的累积过程</a:t>
            </a:r>
            <a:endParaRPr lang="en-HK" altLang="zh-CN" dirty="0"/>
          </a:p>
          <a:p>
            <a:r>
              <a:rPr lang="zh-CN" altLang="en-US" dirty="0"/>
              <a:t>后续优化</a:t>
            </a:r>
            <a:endParaRPr lang="en-HK" altLang="zh-CN" dirty="0"/>
          </a:p>
          <a:p>
            <a:pPr lvl="1"/>
            <a:r>
              <a:rPr lang="zh-CN" altLang="en-US" dirty="0"/>
              <a:t>针对更高电荷量注入束团，优化高频相位、</a:t>
            </a:r>
            <a:r>
              <a:rPr lang="en-US" altLang="zh-CN" dirty="0"/>
              <a:t>kicker</a:t>
            </a:r>
            <a:r>
              <a:rPr lang="zh-CN" altLang="en-US" dirty="0"/>
              <a:t>幅度、</a:t>
            </a:r>
            <a:r>
              <a:rPr lang="en-US" altLang="zh-CN" dirty="0"/>
              <a:t>lattice</a:t>
            </a:r>
            <a:r>
              <a:rPr lang="zh-CN" altLang="en-US" dirty="0"/>
              <a:t>色品、横向反馈等，以提高注入效率</a:t>
            </a:r>
            <a:endParaRPr lang="en-HK" altLang="zh-CN" dirty="0"/>
          </a:p>
          <a:p>
            <a:pPr lvl="1"/>
            <a:endParaRPr lang="en-HK" altLang="zh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64802-3CE9-E94D-ACBF-DE9BB4483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EB02779-C9F5-564D-992D-01A5F63A8DE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904" y="1167361"/>
            <a:ext cx="4838095" cy="300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69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148AE-AC6A-0A47-85AB-400EAC4BD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注入引出控制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5BABD-30D9-BC41-B28B-7F0F90D89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767" y="1059769"/>
            <a:ext cx="11538807" cy="5798231"/>
          </a:xfrm>
        </p:spPr>
        <p:txBody>
          <a:bodyPr>
            <a:normAutofit/>
          </a:bodyPr>
          <a:lstStyle/>
          <a:p>
            <a:pPr lvl="0"/>
            <a:r>
              <a:rPr lang="zh-CN" altLang="en-HK" sz="2200" dirty="0"/>
              <a:t>需求</a:t>
            </a:r>
            <a:endParaRPr lang="en-HK" altLang="zh-CN" sz="2200" dirty="0"/>
          </a:p>
          <a:p>
            <a:pPr lvl="1"/>
            <a:r>
              <a:rPr lang="zh-CN" altLang="en-US" sz="2200" dirty="0"/>
              <a:t>独立控制任何一个注入、引出过程（单独调试，储存环打束）</a:t>
            </a:r>
            <a:endParaRPr lang="en-HK" altLang="zh-CN" sz="2200" dirty="0"/>
          </a:p>
          <a:p>
            <a:pPr lvl="1"/>
            <a:r>
              <a:rPr lang="zh-CN" altLang="en-US" sz="2200" dirty="0"/>
              <a:t>将几个注入、引出过程有机组合（单向传输，</a:t>
            </a:r>
            <a:r>
              <a:rPr lang="en-US" altLang="zh-CN" sz="2200" dirty="0"/>
              <a:t>RB</a:t>
            </a:r>
            <a:r>
              <a:rPr lang="zh-CN" altLang="en-US" sz="2200" dirty="0"/>
              <a:t>到</a:t>
            </a:r>
            <a:r>
              <a:rPr lang="en-US" altLang="zh-CN" sz="2200" dirty="0"/>
              <a:t>dump+</a:t>
            </a:r>
            <a:r>
              <a:rPr lang="zh-CN" altLang="en-US" sz="2200" dirty="0"/>
              <a:t>储存环注入，高能回注）</a:t>
            </a:r>
            <a:endParaRPr lang="en-HK" altLang="zh-CN" sz="2200" dirty="0"/>
          </a:p>
          <a:p>
            <a:pPr lvl="0"/>
            <a:r>
              <a:rPr lang="zh-CN" altLang="en-HK" sz="2200" dirty="0"/>
              <a:t>注入</a:t>
            </a:r>
            <a:r>
              <a:rPr lang="en-US" altLang="zh-CN" sz="2200" dirty="0"/>
              <a:t>pattern:</a:t>
            </a:r>
            <a:r>
              <a:rPr lang="zh-CN" altLang="en-US" sz="2200" dirty="0"/>
              <a:t> 包含注入</a:t>
            </a:r>
            <a:r>
              <a:rPr lang="en-US" altLang="zh-CN" sz="2200" dirty="0"/>
              <a:t>bucket</a:t>
            </a:r>
            <a:r>
              <a:rPr lang="zh-CN" altLang="en-US" sz="2200" dirty="0"/>
              <a:t>编号、流强限、直线加速器电荷量等</a:t>
            </a:r>
            <a:endParaRPr lang="en-HK" altLang="zh-CN" sz="2200" dirty="0"/>
          </a:p>
          <a:p>
            <a:pPr lvl="0"/>
            <a:r>
              <a:rPr lang="zh-CN" altLang="en-US" sz="2200" dirty="0"/>
              <a:t>注入控制逻辑</a:t>
            </a:r>
            <a:endParaRPr lang="en-HK" altLang="zh-CN" sz="2200" dirty="0"/>
          </a:p>
          <a:p>
            <a:pPr lvl="1"/>
            <a:r>
              <a:rPr lang="zh-CN" altLang="en-US" sz="2200" dirty="0"/>
              <a:t>按</a:t>
            </a:r>
            <a:r>
              <a:rPr lang="en-US" altLang="zh-CN" sz="2200" dirty="0"/>
              <a:t>pattern</a:t>
            </a:r>
            <a:r>
              <a:rPr lang="zh-CN" altLang="en-US" sz="2200" dirty="0"/>
              <a:t>依次注入</a:t>
            </a:r>
            <a:endParaRPr lang="en-HK" altLang="zh-CN" sz="2200" dirty="0"/>
          </a:p>
          <a:p>
            <a:pPr lvl="1"/>
            <a:r>
              <a:rPr lang="zh-CN" altLang="en-HK" sz="2200" dirty="0"/>
              <a:t>最小</a:t>
            </a:r>
            <a:r>
              <a:rPr lang="zh-CN" altLang="en-US" sz="2200" dirty="0"/>
              <a:t>电荷量</a:t>
            </a:r>
            <a:r>
              <a:rPr lang="en-US" altLang="zh-CN" sz="2200" dirty="0"/>
              <a:t>bucket</a:t>
            </a:r>
            <a:r>
              <a:rPr lang="zh-CN" altLang="en-US" sz="2200" dirty="0"/>
              <a:t>优先注入</a:t>
            </a:r>
            <a:endParaRPr lang="en-HK" altLang="zh-CN" sz="2200" dirty="0"/>
          </a:p>
          <a:p>
            <a:pPr lvl="0"/>
            <a:r>
              <a:rPr lang="zh-CN" altLang="en-US" sz="2200" dirty="0"/>
              <a:t>按照注入</a:t>
            </a:r>
            <a:r>
              <a:rPr lang="en-US" sz="2200" dirty="0"/>
              <a:t>pattern</a:t>
            </a:r>
            <a:r>
              <a:rPr lang="zh-CN" altLang="en-US" sz="2200" dirty="0"/>
              <a:t>和注入控制逻辑来选定一次注入的增强器</a:t>
            </a:r>
            <a:r>
              <a:rPr lang="en-US" sz="2200" dirty="0"/>
              <a:t>bucket-</a:t>
            </a:r>
            <a:r>
              <a:rPr lang="zh-CN" altLang="en-US" sz="2200" dirty="0"/>
              <a:t>储存环</a:t>
            </a:r>
            <a:r>
              <a:rPr lang="en-US" sz="2200" dirty="0"/>
              <a:t>bucket</a:t>
            </a:r>
            <a:r>
              <a:rPr lang="zh-CN" altLang="en-US" sz="2200" dirty="0"/>
              <a:t>对应关系</a:t>
            </a:r>
            <a:endParaRPr lang="en-HK" sz="2200" dirty="0"/>
          </a:p>
          <a:p>
            <a:pPr lvl="0"/>
            <a:r>
              <a:rPr lang="zh-CN" altLang="en-US" sz="2200" dirty="0"/>
              <a:t>查询</a:t>
            </a:r>
            <a:r>
              <a:rPr lang="en-US" sz="2200" dirty="0"/>
              <a:t>look up table</a:t>
            </a:r>
            <a:r>
              <a:rPr lang="zh-CN" altLang="en-US" sz="2200" dirty="0"/>
              <a:t>，按照增强器</a:t>
            </a:r>
            <a:r>
              <a:rPr lang="en-US" sz="2200" dirty="0"/>
              <a:t>bucket-</a:t>
            </a:r>
            <a:r>
              <a:rPr lang="zh-CN" altLang="en-US" sz="2200" dirty="0"/>
              <a:t>储存环</a:t>
            </a:r>
            <a:r>
              <a:rPr lang="en-US" sz="2200" dirty="0"/>
              <a:t>bucket</a:t>
            </a:r>
            <a:r>
              <a:rPr lang="zh-CN" altLang="en-US" sz="2200" dirty="0"/>
              <a:t>的对应关系，确定注入引出延迟（相对</a:t>
            </a:r>
            <a:r>
              <a:rPr lang="en-US" sz="2200" dirty="0"/>
              <a:t>0</a:t>
            </a:r>
            <a:r>
              <a:rPr lang="zh-CN" altLang="en-US" sz="2200" dirty="0"/>
              <a:t>号</a:t>
            </a:r>
            <a:r>
              <a:rPr lang="en-US" sz="2200" dirty="0"/>
              <a:t>bucket</a:t>
            </a:r>
            <a:r>
              <a:rPr lang="zh-CN" altLang="en-US" sz="2200" dirty="0"/>
              <a:t>对准的时间，间隔</a:t>
            </a:r>
            <a:r>
              <a:rPr lang="en-US" sz="2200" dirty="0"/>
              <a:t>6ns</a:t>
            </a:r>
            <a:r>
              <a:rPr lang="zh-CN" altLang="en-US" sz="2200" dirty="0"/>
              <a:t>）</a:t>
            </a:r>
            <a:endParaRPr lang="en-HK" sz="2200" dirty="0"/>
          </a:p>
          <a:p>
            <a:pPr lvl="0"/>
            <a:r>
              <a:rPr lang="zh-CN" altLang="en-US" sz="2200" dirty="0"/>
              <a:t>按照注入引出延迟，依次给出相关触发信号</a:t>
            </a:r>
            <a:endParaRPr lang="en-HK" sz="2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887D4D-F032-0C4A-9601-73EE0845F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12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2B82A-5FF7-DA48-9D15-B299C72D3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恒流注入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E4D86-CD35-AF47-992D-9DB739017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完成</a:t>
            </a:r>
            <a:r>
              <a:rPr lang="en-US" altLang="zh-CN" dirty="0"/>
              <a:t>1-6</a:t>
            </a:r>
            <a:r>
              <a:rPr lang="zh-CN" altLang="en-US" dirty="0"/>
              <a:t> 步骤之后，</a:t>
            </a:r>
            <a:r>
              <a:rPr lang="zh-CN" altLang="en-HK" dirty="0"/>
              <a:t>即</a:t>
            </a:r>
            <a:r>
              <a:rPr lang="zh-CN" altLang="en-US" dirty="0"/>
              <a:t>具备恒流注入的功能，可以满足调束阶段（如储存环扫真空）的需要</a:t>
            </a:r>
            <a:endParaRPr lang="en-HK" altLang="zh-CN" dirty="0"/>
          </a:p>
          <a:p>
            <a:r>
              <a:rPr lang="zh-CN" altLang="en-US" dirty="0"/>
              <a:t>要实现正常运行阶段的恒流注入，还需解决许多其他问题</a:t>
            </a:r>
            <a:endParaRPr lang="en-HK" altLang="zh-CN" dirty="0"/>
          </a:p>
          <a:p>
            <a:pPr lvl="1"/>
            <a:r>
              <a:rPr lang="zh-CN" altLang="en-US" dirty="0"/>
              <a:t>恒流注入相关安全联锁</a:t>
            </a:r>
            <a:endParaRPr lang="en-HK" altLang="zh-CN" dirty="0"/>
          </a:p>
          <a:p>
            <a:pPr lvl="2"/>
            <a:r>
              <a:rPr lang="en-US" altLang="zh-CN" dirty="0"/>
              <a:t>Injecting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beamline</a:t>
            </a:r>
            <a:r>
              <a:rPr lang="zh-CN" altLang="en-US" dirty="0"/>
              <a:t> </a:t>
            </a:r>
            <a:r>
              <a:rPr lang="en-US" altLang="zh-CN" dirty="0"/>
              <a:t>stoppers</a:t>
            </a:r>
            <a:r>
              <a:rPr lang="zh-CN" altLang="en-US" dirty="0"/>
              <a:t> </a:t>
            </a:r>
            <a:r>
              <a:rPr lang="en-US" altLang="zh-CN" dirty="0"/>
              <a:t>open</a:t>
            </a:r>
            <a:endParaRPr lang="en-HK" altLang="zh-CN" dirty="0"/>
          </a:p>
          <a:p>
            <a:pPr lvl="1"/>
            <a:r>
              <a:rPr lang="zh-CN" altLang="en-HK" dirty="0"/>
              <a:t>注入</a:t>
            </a:r>
            <a:r>
              <a:rPr lang="zh-CN" altLang="en-US" dirty="0"/>
              <a:t>过程对束线扰动的评估和抑制</a:t>
            </a:r>
            <a:endParaRPr lang="en-HK" altLang="zh-CN" dirty="0"/>
          </a:p>
          <a:p>
            <a:pPr lvl="1"/>
            <a:r>
              <a:rPr lang="zh-CN" altLang="en-US" dirty="0"/>
              <a:t>传输效率的优化和保持（特别是针对高电荷量模式）</a:t>
            </a:r>
            <a:endParaRPr lang="en-HK" altLang="zh-CN" dirty="0"/>
          </a:p>
          <a:p>
            <a:pPr lvl="1"/>
            <a:endParaRPr lang="en-HK" altLang="zh-CN" dirty="0"/>
          </a:p>
          <a:p>
            <a:endParaRPr lang="en-HK" altLang="zh-CN" dirty="0"/>
          </a:p>
          <a:p>
            <a:pPr lvl="1"/>
            <a:endParaRPr lang="en-HK" altLang="zh-CN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0CCDA-E93F-F749-8902-4541D3A7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93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F16F3-916C-4549-BCFA-34CB052E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8CD7A-07B4-8948-B355-1AD0930CA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Pictures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F0D3F7-7A2B-DF47-BC37-032FDE3EF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id="{2E26B744-31E2-0342-80E3-E9075EBB4D7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1276" y="2726356"/>
            <a:ext cx="4907716" cy="3399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06174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2361F-6031-E943-93C1-8CB153814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2E670-E0E5-004D-A4FD-89BCCB7D3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B194F15-A7DE-074A-BB0E-9030955F69A9}"/>
              </a:ext>
            </a:extLst>
          </p:cNvPr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73300C-797F-D148-A78D-320196FBAF0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3E0356A-5499-D14B-B26E-9E997FB3911C}"/>
              </a:ext>
            </a:extLst>
          </p:cNvPr>
          <p:cNvSpPr/>
          <p:nvPr/>
        </p:nvSpPr>
        <p:spPr>
          <a:xfrm>
            <a:off x="1462692" y="3065689"/>
            <a:ext cx="102623" cy="110532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7A82CB7-B53F-3046-BE75-8A12D8BE648A}"/>
              </a:ext>
            </a:extLst>
          </p:cNvPr>
          <p:cNvSpPr/>
          <p:nvPr/>
        </p:nvSpPr>
        <p:spPr>
          <a:xfrm>
            <a:off x="2488440" y="3065689"/>
            <a:ext cx="102623" cy="110532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0E05BEF-5806-B140-8B94-19359FA720DE}"/>
              </a:ext>
            </a:extLst>
          </p:cNvPr>
          <p:cNvSpPr/>
          <p:nvPr/>
        </p:nvSpPr>
        <p:spPr>
          <a:xfrm>
            <a:off x="3514188" y="3065689"/>
            <a:ext cx="102623" cy="110532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A95197-C0DA-FC49-95FC-8931DC89F88E}"/>
              </a:ext>
            </a:extLst>
          </p:cNvPr>
          <p:cNvSpPr/>
          <p:nvPr/>
        </p:nvSpPr>
        <p:spPr>
          <a:xfrm>
            <a:off x="2490118" y="3780787"/>
            <a:ext cx="102623" cy="11053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DEE8F9E-703D-C447-8795-AD602305200F}"/>
              </a:ext>
            </a:extLst>
          </p:cNvPr>
          <p:cNvCxnSpPr/>
          <p:nvPr/>
        </p:nvCxnSpPr>
        <p:spPr>
          <a:xfrm flipV="1">
            <a:off x="2549084" y="3236521"/>
            <a:ext cx="0" cy="4521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1729844A-5646-0B45-81B3-BAB042A76DC7}"/>
              </a:ext>
            </a:extLst>
          </p:cNvPr>
          <p:cNvSpPr/>
          <p:nvPr/>
        </p:nvSpPr>
        <p:spPr>
          <a:xfrm>
            <a:off x="1495308" y="5411524"/>
            <a:ext cx="102623" cy="110532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3618677-458D-5143-B1C0-FCBEF8D52A11}"/>
              </a:ext>
            </a:extLst>
          </p:cNvPr>
          <p:cNvSpPr/>
          <p:nvPr/>
        </p:nvSpPr>
        <p:spPr>
          <a:xfrm>
            <a:off x="2521056" y="5411524"/>
            <a:ext cx="102623" cy="110532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AC48939-76DE-664E-BE8A-4346D209D22E}"/>
              </a:ext>
            </a:extLst>
          </p:cNvPr>
          <p:cNvSpPr/>
          <p:nvPr/>
        </p:nvSpPr>
        <p:spPr>
          <a:xfrm>
            <a:off x="3546804" y="5411524"/>
            <a:ext cx="102623" cy="110532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4F65325-16A0-A645-8A60-7F65D5506D6E}"/>
              </a:ext>
            </a:extLst>
          </p:cNvPr>
          <p:cNvSpPr/>
          <p:nvPr/>
        </p:nvSpPr>
        <p:spPr>
          <a:xfrm>
            <a:off x="2522734" y="6126622"/>
            <a:ext cx="102623" cy="11053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013A793-E81E-AF47-A20E-3AA12B7A8E69}"/>
              </a:ext>
            </a:extLst>
          </p:cNvPr>
          <p:cNvCxnSpPr/>
          <p:nvPr/>
        </p:nvCxnSpPr>
        <p:spPr>
          <a:xfrm flipV="1">
            <a:off x="2581700" y="5582356"/>
            <a:ext cx="0" cy="4521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445F2944-A5FF-FA45-B94F-E38649E46180}"/>
              </a:ext>
            </a:extLst>
          </p:cNvPr>
          <p:cNvSpPr/>
          <p:nvPr/>
        </p:nvSpPr>
        <p:spPr>
          <a:xfrm>
            <a:off x="6474306" y="3117190"/>
            <a:ext cx="102623" cy="110532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64BE8AB-E71B-E04B-A722-E545E012ECEB}"/>
              </a:ext>
            </a:extLst>
          </p:cNvPr>
          <p:cNvSpPr/>
          <p:nvPr/>
        </p:nvSpPr>
        <p:spPr>
          <a:xfrm>
            <a:off x="7500054" y="3117190"/>
            <a:ext cx="102623" cy="110532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EF5BB2C-2CEE-B14A-9514-D2CFD3E66F0D}"/>
              </a:ext>
            </a:extLst>
          </p:cNvPr>
          <p:cNvSpPr/>
          <p:nvPr/>
        </p:nvSpPr>
        <p:spPr>
          <a:xfrm>
            <a:off x="8525802" y="3117190"/>
            <a:ext cx="102623" cy="110532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92E1876-C946-B14C-AE57-9EAE047F900B}"/>
              </a:ext>
            </a:extLst>
          </p:cNvPr>
          <p:cNvSpPr/>
          <p:nvPr/>
        </p:nvSpPr>
        <p:spPr>
          <a:xfrm>
            <a:off x="6480538" y="5329996"/>
            <a:ext cx="102623" cy="110532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14DD857-0D5E-8143-AE0E-BC271F86E1CB}"/>
              </a:ext>
            </a:extLst>
          </p:cNvPr>
          <p:cNvSpPr/>
          <p:nvPr/>
        </p:nvSpPr>
        <p:spPr>
          <a:xfrm>
            <a:off x="7506286" y="5329996"/>
            <a:ext cx="102623" cy="11053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46461E0-B479-A543-A013-7D02AD1D4D47}"/>
              </a:ext>
            </a:extLst>
          </p:cNvPr>
          <p:cNvSpPr/>
          <p:nvPr/>
        </p:nvSpPr>
        <p:spPr>
          <a:xfrm>
            <a:off x="8532034" y="5329996"/>
            <a:ext cx="102623" cy="110532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D31DF2E-720D-5245-9BAF-D12A1668023A}"/>
              </a:ext>
            </a:extLst>
          </p:cNvPr>
          <p:cNvSpPr/>
          <p:nvPr/>
        </p:nvSpPr>
        <p:spPr>
          <a:xfrm>
            <a:off x="7507964" y="6045094"/>
            <a:ext cx="102623" cy="11053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7AB7C73-9FF9-3149-9F65-5927ADD368F5}"/>
              </a:ext>
            </a:extLst>
          </p:cNvPr>
          <p:cNvCxnSpPr/>
          <p:nvPr/>
        </p:nvCxnSpPr>
        <p:spPr>
          <a:xfrm flipV="1">
            <a:off x="7566930" y="5500828"/>
            <a:ext cx="0" cy="4521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1110F261-36BF-AE44-BBF2-6DC975BE01D5}"/>
              </a:ext>
            </a:extLst>
          </p:cNvPr>
          <p:cNvSpPr/>
          <p:nvPr/>
        </p:nvSpPr>
        <p:spPr>
          <a:xfrm>
            <a:off x="1244786" y="2245452"/>
            <a:ext cx="2611553" cy="173965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161027-1924-924B-B83F-E0B6E0080D42}"/>
              </a:ext>
            </a:extLst>
          </p:cNvPr>
          <p:cNvSpPr/>
          <p:nvPr/>
        </p:nvSpPr>
        <p:spPr>
          <a:xfrm>
            <a:off x="1244786" y="4589676"/>
            <a:ext cx="2611553" cy="171867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1FB52F4-3849-F84E-94D5-85259D4D563A}"/>
              </a:ext>
            </a:extLst>
          </p:cNvPr>
          <p:cNvSpPr/>
          <p:nvPr/>
        </p:nvSpPr>
        <p:spPr>
          <a:xfrm>
            <a:off x="6230016" y="2225413"/>
            <a:ext cx="2611553" cy="180584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7A477FB-0F05-644C-BF5C-AEC0A7235E84}"/>
              </a:ext>
            </a:extLst>
          </p:cNvPr>
          <p:cNvCxnSpPr/>
          <p:nvPr/>
        </p:nvCxnSpPr>
        <p:spPr>
          <a:xfrm flipV="1">
            <a:off x="7565634" y="2614784"/>
            <a:ext cx="0" cy="4521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E75F2E58-E467-0541-A86A-B1DA98E5790A}"/>
              </a:ext>
            </a:extLst>
          </p:cNvPr>
          <p:cNvSpPr/>
          <p:nvPr/>
        </p:nvSpPr>
        <p:spPr>
          <a:xfrm>
            <a:off x="6200509" y="4589676"/>
            <a:ext cx="2611553" cy="169742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1B78F6-99D5-F44A-9625-94BCF2F75169}"/>
              </a:ext>
            </a:extLst>
          </p:cNvPr>
          <p:cNvSpPr txBox="1"/>
          <p:nvPr/>
        </p:nvSpPr>
        <p:spPr>
          <a:xfrm>
            <a:off x="7223623" y="2245452"/>
            <a:ext cx="984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dump</a:t>
            </a:r>
            <a:endParaRPr lang="en-US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F2BB15E-428E-7C43-9C63-3537B05D3317}"/>
              </a:ext>
            </a:extLst>
          </p:cNvPr>
          <p:cNvCxnSpPr/>
          <p:nvPr/>
        </p:nvCxnSpPr>
        <p:spPr>
          <a:xfrm flipV="1">
            <a:off x="2581700" y="4877832"/>
            <a:ext cx="0" cy="4521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4B19B4F-ADC5-4F44-AD4F-8FA6A6D04528}"/>
              </a:ext>
            </a:extLst>
          </p:cNvPr>
          <p:cNvSpPr txBox="1"/>
          <p:nvPr/>
        </p:nvSpPr>
        <p:spPr>
          <a:xfrm>
            <a:off x="2035927" y="4549088"/>
            <a:ext cx="138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lost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114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80CCE-5176-6243-B554-6684F074C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0D3DD-0489-4043-847A-7DB453ED7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A68913-AC92-F942-91BC-C7F605EA0B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504" y="1824066"/>
            <a:ext cx="6226889" cy="37083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3BB35B0-7889-5845-8ACD-BBC3350FEFD3}"/>
              </a:ext>
            </a:extLst>
          </p:cNvPr>
          <p:cNvSpPr/>
          <p:nvPr/>
        </p:nvSpPr>
        <p:spPr>
          <a:xfrm rot="2773033">
            <a:off x="7002556" y="5162456"/>
            <a:ext cx="555641" cy="33585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60B6BF-331E-3542-9354-C7B0FA6E2521}"/>
              </a:ext>
            </a:extLst>
          </p:cNvPr>
          <p:cNvSpPr/>
          <p:nvPr/>
        </p:nvSpPr>
        <p:spPr>
          <a:xfrm rot="18934314">
            <a:off x="1547978" y="5134177"/>
            <a:ext cx="555641" cy="335851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D8686D-A0C1-484F-9955-6B1A1A15AC17}"/>
              </a:ext>
            </a:extLst>
          </p:cNvPr>
          <p:cNvSpPr/>
          <p:nvPr/>
        </p:nvSpPr>
        <p:spPr>
          <a:xfrm rot="21120498">
            <a:off x="2825582" y="3522011"/>
            <a:ext cx="379339" cy="253062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9B64F8E-144C-CB40-9B9F-4669B632E868}"/>
              </a:ext>
            </a:extLst>
          </p:cNvPr>
          <p:cNvCxnSpPr>
            <a:cxnSpLocks/>
          </p:cNvCxnSpPr>
          <p:nvPr/>
        </p:nvCxnSpPr>
        <p:spPr>
          <a:xfrm flipH="1">
            <a:off x="3195603" y="3352800"/>
            <a:ext cx="2266415" cy="256519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2D2E7EE-A80D-3E45-A642-49260CB5196A}"/>
              </a:ext>
            </a:extLst>
          </p:cNvPr>
          <p:cNvSpPr txBox="1"/>
          <p:nvPr/>
        </p:nvSpPr>
        <p:spPr>
          <a:xfrm>
            <a:off x="2183667" y="3520101"/>
            <a:ext cx="1011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dump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C66D48-06B1-A548-B50B-8299D2D7C88C}"/>
              </a:ext>
            </a:extLst>
          </p:cNvPr>
          <p:cNvSpPr txBox="1"/>
          <p:nvPr/>
        </p:nvSpPr>
        <p:spPr>
          <a:xfrm>
            <a:off x="1339940" y="5616502"/>
            <a:ext cx="2142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Injection</a:t>
            </a:r>
            <a:r>
              <a:rPr lang="zh-CN" altLang="en-US" sz="1400" dirty="0"/>
              <a:t> </a:t>
            </a:r>
            <a:r>
              <a:rPr lang="en-US" altLang="zh-CN" sz="1400" dirty="0"/>
              <a:t>section</a:t>
            </a:r>
            <a:endParaRPr 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470ADA-A5A4-F64D-B1CB-39F36C35B1C3}"/>
              </a:ext>
            </a:extLst>
          </p:cNvPr>
          <p:cNvSpPr txBox="1"/>
          <p:nvPr/>
        </p:nvSpPr>
        <p:spPr>
          <a:xfrm>
            <a:off x="6645930" y="5616502"/>
            <a:ext cx="2142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Extraction</a:t>
            </a:r>
            <a:r>
              <a:rPr lang="zh-CN" altLang="en-US" sz="1400" dirty="0"/>
              <a:t> </a:t>
            </a:r>
            <a:r>
              <a:rPr lang="en-US" altLang="zh-CN" sz="1400" dirty="0"/>
              <a:t>section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AC2B7F-5CC5-6947-A5AF-F7AC5B32A7ED}"/>
              </a:ext>
            </a:extLst>
          </p:cNvPr>
          <p:cNvSpPr txBox="1"/>
          <p:nvPr/>
        </p:nvSpPr>
        <p:spPr>
          <a:xfrm>
            <a:off x="3581374" y="3520101"/>
            <a:ext cx="1011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ighlight>
                  <a:srgbClr val="FFFF00"/>
                </a:highlight>
              </a:rPr>
              <a:t>RB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99338F-437B-5445-8A4F-EA78BEE90D02}"/>
              </a:ext>
            </a:extLst>
          </p:cNvPr>
          <p:cNvSpPr txBox="1"/>
          <p:nvPr/>
        </p:nvSpPr>
        <p:spPr>
          <a:xfrm>
            <a:off x="4979081" y="3463876"/>
            <a:ext cx="1011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ighlight>
                  <a:srgbClr val="FFFF00"/>
                </a:highlight>
              </a:rPr>
              <a:t>BR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7924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98D71-9464-9146-A796-64C8E494A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A4225-FFB5-764F-BFB6-F8B0AF7DD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79FD58-8669-0047-9131-769F96293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02" y="4856608"/>
            <a:ext cx="2955290" cy="20121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4B177C-27B8-4648-A84A-4F60FCA89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732" y="4856608"/>
            <a:ext cx="2952334" cy="20140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CE83E3-E3C6-134A-916D-CA5143D7C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361" y="4843908"/>
            <a:ext cx="29972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64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28CEC-CC5B-F443-BD83-B811754D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20C94-049F-5E4E-8302-A65E5913F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628573-23D3-434A-BC8D-BACB8DCCE31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14" y="2098559"/>
            <a:ext cx="5727700" cy="3221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E0D41A-10E2-504A-8C97-7EE7F44C327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75" y="2014422"/>
            <a:ext cx="3939540" cy="339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76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3E23-DF13-7843-9A6E-5B5E990A8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调束节点、前置条件和预期目标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F1A77C7-5688-D949-AA00-2695C7B565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8865653"/>
              </p:ext>
            </p:extLst>
          </p:nvPr>
        </p:nvGraphicFramePr>
        <p:xfrm>
          <a:off x="117444" y="1017563"/>
          <a:ext cx="11934978" cy="5743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0972">
                  <a:extLst>
                    <a:ext uri="{9D8B030D-6E8A-4147-A177-3AD203B41FA5}">
                      <a16:colId xmlns:a16="http://schemas.microsoft.com/office/drawing/2014/main" val="636156097"/>
                    </a:ext>
                  </a:extLst>
                </a:gridCol>
                <a:gridCol w="3973014">
                  <a:extLst>
                    <a:ext uri="{9D8B030D-6E8A-4147-A177-3AD203B41FA5}">
                      <a16:colId xmlns:a16="http://schemas.microsoft.com/office/drawing/2014/main" val="490569405"/>
                    </a:ext>
                  </a:extLst>
                </a:gridCol>
                <a:gridCol w="4740992">
                  <a:extLst>
                    <a:ext uri="{9D8B030D-6E8A-4147-A177-3AD203B41FA5}">
                      <a16:colId xmlns:a16="http://schemas.microsoft.com/office/drawing/2014/main" val="1774168551"/>
                    </a:ext>
                  </a:extLst>
                </a:gridCol>
              </a:tblGrid>
              <a:tr h="51752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调束节点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/>
                        <a:t>前置条件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/>
                        <a:t>初期调束预期目标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853851"/>
                  </a:ext>
                </a:extLst>
              </a:tr>
              <a:tr h="87933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CN" alt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增强器引出</a:t>
                      </a:r>
                      <a:endParaRPr lang="en-HK" altLang="zh-CN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增强器能够稳定的提供</a:t>
                      </a:r>
                      <a:r>
                        <a:rPr lang="en-HK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6GeV</a:t>
                      </a: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HK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0.5nC-1nC</a:t>
                      </a: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的单束团</a:t>
                      </a:r>
                      <a:r>
                        <a:rPr lang="en-HK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solidFill>
                            <a:schemeClr val="tx1"/>
                          </a:solidFill>
                        </a:rPr>
                        <a:t>引出单束团，在</a:t>
                      </a:r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BR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</a:rPr>
                        <a:t>上第一个</a:t>
                      </a:r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ICT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</a:rPr>
                        <a:t>、</a:t>
                      </a:r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BPM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</a:rPr>
                        <a:t>处看到束流信号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322380"/>
                  </a:ext>
                </a:extLst>
              </a:tr>
              <a:tr h="51752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altLang="zh-CN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CN" alt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</a:t>
                      </a:r>
                      <a:r>
                        <a:rPr lang="zh-CN" alt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输运线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CN" alt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增强器引出 完成</a:t>
                      </a:r>
                      <a:endParaRPr lang="en-HK" altLang="zh-CN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solidFill>
                            <a:schemeClr val="tx1"/>
                          </a:solidFill>
                        </a:rPr>
                        <a:t>稳定传输</a:t>
                      </a:r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0.5nC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</a:rPr>
                        <a:t>单束团到输运线末端</a:t>
                      </a:r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ICT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</a:rPr>
                        <a:t>处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187963"/>
                  </a:ext>
                </a:extLst>
              </a:tr>
              <a:tr h="51752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altLang="zh-CN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zh-CN" alt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储存环注入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altLang="zh-CN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CN" alt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</a:t>
                      </a:r>
                      <a:r>
                        <a:rPr lang="zh-CN" alt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输运线 完成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solidFill>
                            <a:schemeClr val="tx1"/>
                          </a:solidFill>
                        </a:rPr>
                        <a:t>单束团至少传输到</a:t>
                      </a:r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R04BPM02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</a:rPr>
                        <a:t>处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946472"/>
                  </a:ext>
                </a:extLst>
              </a:tr>
              <a:tr h="87933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altLang="zh-CN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zh-CN" alt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多束团注入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solidFill>
                            <a:schemeClr val="tx1"/>
                          </a:solidFill>
                        </a:rPr>
                        <a:t>实现束流存储。</a:t>
                      </a: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单束团电荷量至少</a:t>
                      </a:r>
                      <a:r>
                        <a:rPr lang="en-HK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0.2nC</a:t>
                      </a: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，束流寿命大于</a:t>
                      </a:r>
                      <a:r>
                        <a:rPr lang="en-HK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分钟</a:t>
                      </a:r>
                      <a:r>
                        <a:rPr lang="en-HK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向储存环中任意</a:t>
                      </a:r>
                      <a:r>
                        <a:rPr lang="en-HK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bucket</a:t>
                      </a: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中注入束团；连续注入多个束团</a:t>
                      </a:r>
                      <a:r>
                        <a:rPr lang="en-HK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492089"/>
                  </a:ext>
                </a:extLst>
              </a:tr>
              <a:tr h="87933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altLang="zh-CN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zh-CN" alt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储存环引出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20mA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</a:rPr>
                        <a:t>以上平均流强稳定运行，束流寿命大于</a:t>
                      </a:r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</a:rPr>
                        <a:t>分钟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solidFill>
                            <a:schemeClr val="tx1"/>
                          </a:solidFill>
                        </a:rPr>
                        <a:t>引出单束团，在</a:t>
                      </a:r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RB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</a:rPr>
                        <a:t>上第一个</a:t>
                      </a:r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ICT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</a:rPr>
                        <a:t>、</a:t>
                      </a:r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BPM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</a:rPr>
                        <a:t>处看到束流信号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815859"/>
                  </a:ext>
                </a:extLst>
              </a:tr>
              <a:tr h="51752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altLang="zh-CN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  <a:r>
                        <a:rPr lang="zh-CN" alt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RB</a:t>
                      </a:r>
                      <a:r>
                        <a:rPr lang="zh-CN" alt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输运线到</a:t>
                      </a:r>
                      <a:r>
                        <a:rPr lang="en-US" altLang="zh-CN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dump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zh-CN" alt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储存环引出 完成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solidFill>
                            <a:schemeClr val="tx1"/>
                          </a:solidFill>
                        </a:rPr>
                        <a:t>单束团成功传输到</a:t>
                      </a:r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dump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</a:rPr>
                        <a:t>处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184109"/>
                  </a:ext>
                </a:extLst>
              </a:tr>
              <a:tr h="51752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altLang="zh-CN" sz="2000" b="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7.</a:t>
                      </a:r>
                      <a:r>
                        <a:rPr lang="zh-CN" altLang="en-US" sz="2000" b="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000" b="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RB</a:t>
                      </a:r>
                      <a:r>
                        <a:rPr lang="zh-CN" altLang="en-US" sz="2000" b="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输运线到增强器</a:t>
                      </a:r>
                      <a:endParaRPr lang="en-US" sz="2000" b="0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  <a:r>
                        <a:rPr lang="zh-CN" altLang="en-US" sz="2000" b="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altLang="zh-CN" sz="2000" b="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RB</a:t>
                      </a:r>
                      <a:r>
                        <a:rPr lang="zh-CN" altLang="en-US" sz="2000" b="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输运线到</a:t>
                      </a:r>
                      <a:r>
                        <a:rPr lang="en-US" altLang="zh-CN" sz="2000" b="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dump</a:t>
                      </a:r>
                      <a:r>
                        <a:rPr lang="zh-CN" altLang="en-US" sz="2000" b="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完成</a:t>
                      </a:r>
                      <a:endParaRPr lang="en-US" sz="2000" b="0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solidFill>
                            <a:srgbClr val="00B0F0"/>
                          </a:solidFill>
                        </a:rPr>
                        <a:t>稳定传输</a:t>
                      </a:r>
                      <a:r>
                        <a:rPr lang="en-US" altLang="zh-CN" sz="2000" dirty="0">
                          <a:solidFill>
                            <a:srgbClr val="00B0F0"/>
                          </a:solidFill>
                        </a:rPr>
                        <a:t>0.5nC</a:t>
                      </a:r>
                      <a:r>
                        <a:rPr lang="zh-CN" altLang="en-US" sz="2000" dirty="0">
                          <a:solidFill>
                            <a:srgbClr val="00B0F0"/>
                          </a:solidFill>
                        </a:rPr>
                        <a:t>单束团到输运线末端</a:t>
                      </a:r>
                      <a:r>
                        <a:rPr lang="en-US" altLang="zh-CN" sz="2000" dirty="0">
                          <a:solidFill>
                            <a:srgbClr val="00B0F0"/>
                          </a:solidFill>
                        </a:rPr>
                        <a:t>ICT</a:t>
                      </a:r>
                      <a:r>
                        <a:rPr lang="zh-CN" altLang="en-US" sz="2000" dirty="0">
                          <a:solidFill>
                            <a:srgbClr val="00B0F0"/>
                          </a:solidFill>
                        </a:rPr>
                        <a:t>处</a:t>
                      </a:r>
                      <a:endParaRPr lang="en-US" sz="20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922962"/>
                  </a:ext>
                </a:extLst>
              </a:tr>
              <a:tr h="51752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altLang="zh-CN" sz="2000" b="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8.</a:t>
                      </a:r>
                      <a:r>
                        <a:rPr lang="zh-CN" altLang="en-US" sz="2000" b="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增强器高能注入</a:t>
                      </a:r>
                      <a:endParaRPr lang="en-US" sz="2000" b="0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7.</a:t>
                      </a:r>
                      <a:r>
                        <a:rPr lang="zh-CN" altLang="en-US" sz="2000" b="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000" b="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RB</a:t>
                      </a:r>
                      <a:r>
                        <a:rPr lang="zh-CN" altLang="en-US" sz="2000" b="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输运线到增强器 完成</a:t>
                      </a:r>
                      <a:endParaRPr lang="en-US" sz="2000" b="0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solidFill>
                            <a:srgbClr val="00B0F0"/>
                          </a:solidFill>
                        </a:rPr>
                        <a:t>实现增强器高能累积</a:t>
                      </a:r>
                      <a:endParaRPr lang="en-US" sz="20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57733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8281FD-5634-484D-932D-E9A0CA669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2E1D7C-0312-F347-B7EA-BD9A007ADB83}"/>
              </a:ext>
            </a:extLst>
          </p:cNvPr>
          <p:cNvSpPr/>
          <p:nvPr/>
        </p:nvSpPr>
        <p:spPr>
          <a:xfrm>
            <a:off x="117444" y="1567543"/>
            <a:ext cx="11934978" cy="18881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29BE5B-3FD7-4A4A-93BA-C184FF8C3F95}"/>
              </a:ext>
            </a:extLst>
          </p:cNvPr>
          <p:cNvSpPr/>
          <p:nvPr/>
        </p:nvSpPr>
        <p:spPr>
          <a:xfrm>
            <a:off x="117444" y="4334493"/>
            <a:ext cx="11934978" cy="135180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64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D2502-BDF9-2B47-9B5A-A3AC4D440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A0096-87DC-F944-9410-B9B943DED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51B936-C6B4-484E-9CAB-414CFC37EA3F}"/>
              </a:ext>
            </a:extLst>
          </p:cNvPr>
          <p:cNvSpPr/>
          <p:nvPr/>
        </p:nvSpPr>
        <p:spPr>
          <a:xfrm>
            <a:off x="6570264" y="2074469"/>
            <a:ext cx="1076240" cy="55603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3C7DDD-58CD-CF47-8468-83371C932AA5}"/>
              </a:ext>
            </a:extLst>
          </p:cNvPr>
          <p:cNvCxnSpPr/>
          <p:nvPr/>
        </p:nvCxnSpPr>
        <p:spPr>
          <a:xfrm>
            <a:off x="6570264" y="2630504"/>
            <a:ext cx="0" cy="463562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A312F9-F543-CE43-B30B-F59D535715F3}"/>
              </a:ext>
            </a:extLst>
          </p:cNvPr>
          <p:cNvCxnSpPr/>
          <p:nvPr/>
        </p:nvCxnSpPr>
        <p:spPr>
          <a:xfrm>
            <a:off x="7651482" y="2630504"/>
            <a:ext cx="0" cy="463562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D653ED6-55C1-D043-AA29-66533357F8CF}"/>
              </a:ext>
            </a:extLst>
          </p:cNvPr>
          <p:cNvCxnSpPr>
            <a:cxnSpLocks/>
          </p:cNvCxnSpPr>
          <p:nvPr/>
        </p:nvCxnSpPr>
        <p:spPr>
          <a:xfrm>
            <a:off x="6570264" y="2969375"/>
            <a:ext cx="1072905" cy="0"/>
          </a:xfrm>
          <a:prstGeom prst="line">
            <a:avLst/>
          </a:prstGeom>
          <a:ln w="15875">
            <a:solidFill>
              <a:srgbClr val="0000FF"/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610BA61-D210-664C-AEF9-9320BFB380D1}"/>
              </a:ext>
            </a:extLst>
          </p:cNvPr>
          <p:cNvSpPr txBox="1"/>
          <p:nvPr/>
        </p:nvSpPr>
        <p:spPr>
          <a:xfrm>
            <a:off x="7106716" y="2675574"/>
            <a:ext cx="623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</a:rPr>
              <a:t>3mm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F67308-0EB0-804A-B422-87FD5DB0499F}"/>
              </a:ext>
            </a:extLst>
          </p:cNvPr>
          <p:cNvCxnSpPr>
            <a:cxnSpLocks/>
          </p:cNvCxnSpPr>
          <p:nvPr/>
        </p:nvCxnSpPr>
        <p:spPr>
          <a:xfrm>
            <a:off x="7643169" y="2630504"/>
            <a:ext cx="351906" cy="0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02CEEF-A85C-FD49-A6FF-5CFA2241C879}"/>
              </a:ext>
            </a:extLst>
          </p:cNvPr>
          <p:cNvCxnSpPr>
            <a:cxnSpLocks/>
          </p:cNvCxnSpPr>
          <p:nvPr/>
        </p:nvCxnSpPr>
        <p:spPr>
          <a:xfrm>
            <a:off x="7651482" y="2467020"/>
            <a:ext cx="351906" cy="0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6E37E3-EDE2-E44B-A041-5F0A4E8BCE99}"/>
              </a:ext>
            </a:extLst>
          </p:cNvPr>
          <p:cNvCxnSpPr>
            <a:cxnSpLocks/>
          </p:cNvCxnSpPr>
          <p:nvPr/>
        </p:nvCxnSpPr>
        <p:spPr>
          <a:xfrm>
            <a:off x="7643169" y="2079461"/>
            <a:ext cx="351906" cy="0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4106E8A-5CF8-1E45-AA3C-CCC7C8C2A626}"/>
              </a:ext>
            </a:extLst>
          </p:cNvPr>
          <p:cNvCxnSpPr>
            <a:cxnSpLocks/>
          </p:cNvCxnSpPr>
          <p:nvPr/>
        </p:nvCxnSpPr>
        <p:spPr>
          <a:xfrm>
            <a:off x="7795569" y="2071148"/>
            <a:ext cx="0" cy="395872"/>
          </a:xfrm>
          <a:prstGeom prst="line">
            <a:avLst/>
          </a:prstGeom>
          <a:ln w="15875">
            <a:solidFill>
              <a:srgbClr val="0000FF"/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F008D42-2FDC-E74F-8C2A-F43E812184A4}"/>
              </a:ext>
            </a:extLst>
          </p:cNvPr>
          <p:cNvSpPr txBox="1"/>
          <p:nvPr/>
        </p:nvSpPr>
        <p:spPr>
          <a:xfrm>
            <a:off x="7951302" y="2119990"/>
            <a:ext cx="787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</a:rPr>
              <a:t>1.5mm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D4D568-09AC-AC45-BF15-B21E844A51ED}"/>
              </a:ext>
            </a:extLst>
          </p:cNvPr>
          <p:cNvCxnSpPr>
            <a:cxnSpLocks/>
          </p:cNvCxnSpPr>
          <p:nvPr/>
        </p:nvCxnSpPr>
        <p:spPr>
          <a:xfrm>
            <a:off x="7800929" y="2467020"/>
            <a:ext cx="0" cy="163484"/>
          </a:xfrm>
          <a:prstGeom prst="line">
            <a:avLst/>
          </a:prstGeom>
          <a:ln w="15875">
            <a:solidFill>
              <a:srgbClr val="0000FF"/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1D71164-80D3-6A44-B2E0-ACF86CA23A7D}"/>
              </a:ext>
            </a:extLst>
          </p:cNvPr>
          <p:cNvSpPr txBox="1"/>
          <p:nvPr/>
        </p:nvSpPr>
        <p:spPr>
          <a:xfrm>
            <a:off x="7951303" y="2379951"/>
            <a:ext cx="787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</a:rPr>
              <a:t>0.7mm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ADA556A-5A66-E94C-A5EF-88BC364D646D}"/>
              </a:ext>
            </a:extLst>
          </p:cNvPr>
          <p:cNvSpPr/>
          <p:nvPr/>
        </p:nvSpPr>
        <p:spPr>
          <a:xfrm>
            <a:off x="6933074" y="2434325"/>
            <a:ext cx="349878" cy="457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513FE1D-18C7-3347-B0BE-5F8805AE93CE}"/>
              </a:ext>
            </a:extLst>
          </p:cNvPr>
          <p:cNvCxnSpPr/>
          <p:nvPr/>
        </p:nvCxnSpPr>
        <p:spPr>
          <a:xfrm>
            <a:off x="7126060" y="2630504"/>
            <a:ext cx="0" cy="463562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E6117E0-E89C-C047-8189-75ED3ED4AF13}"/>
              </a:ext>
            </a:extLst>
          </p:cNvPr>
          <p:cNvSpPr txBox="1"/>
          <p:nvPr/>
        </p:nvSpPr>
        <p:spPr>
          <a:xfrm>
            <a:off x="6570263" y="2661597"/>
            <a:ext cx="623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</a:rPr>
              <a:t>3mm</a:t>
            </a:r>
            <a:endParaRPr lang="en-US" sz="1400" dirty="0">
              <a:solidFill>
                <a:srgbClr val="0000FF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DD55571-BD2C-E943-B963-4552EC3E2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53" y="1725720"/>
            <a:ext cx="41910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56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27C02-503A-BF40-AC0E-0F8BE6D30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 增强器引出调束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89801-5DAB-C741-BC09-870234B94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182" y="970014"/>
            <a:ext cx="6703892" cy="3435732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dirty="0"/>
              <a:t>增强器调束阶段</a:t>
            </a:r>
            <a:endParaRPr lang="en-HK" altLang="zh-CN" dirty="0"/>
          </a:p>
          <a:p>
            <a:pPr lvl="1"/>
            <a:r>
              <a:rPr lang="zh-CN" altLang="en-US" dirty="0"/>
              <a:t>测试引出区的水平、垂直</a:t>
            </a:r>
            <a:r>
              <a:rPr lang="en-US" altLang="zh-CN" dirty="0"/>
              <a:t>local</a:t>
            </a:r>
            <a:r>
              <a:rPr lang="zh-CN" altLang="en-US" dirty="0"/>
              <a:t> </a:t>
            </a:r>
            <a:r>
              <a:rPr lang="en-US" altLang="zh-CN" dirty="0"/>
              <a:t>bump</a:t>
            </a:r>
          </a:p>
          <a:p>
            <a:pPr lvl="1"/>
            <a:r>
              <a:rPr lang="en-US" altLang="zh-CN" dirty="0"/>
              <a:t>Beam-based</a:t>
            </a:r>
            <a:r>
              <a:rPr lang="zh-CN" altLang="en-US" dirty="0"/>
              <a:t> 调节</a:t>
            </a:r>
            <a:r>
              <a:rPr lang="en-US" altLang="zh-CN" dirty="0"/>
              <a:t>kicker</a:t>
            </a:r>
            <a:r>
              <a:rPr lang="zh-CN" altLang="en-US" dirty="0"/>
              <a:t>、</a:t>
            </a:r>
            <a:r>
              <a:rPr lang="en-US" altLang="zh-CN" dirty="0"/>
              <a:t>bump</a:t>
            </a:r>
            <a:r>
              <a:rPr lang="zh-CN" altLang="en-US" dirty="0"/>
              <a:t>铁延迟</a:t>
            </a:r>
            <a:endParaRPr lang="en-HK" altLang="zh-CN" dirty="0"/>
          </a:p>
          <a:p>
            <a:r>
              <a:rPr lang="zh-CN" altLang="en-HK" dirty="0"/>
              <a:t>增强器</a:t>
            </a:r>
            <a:r>
              <a:rPr lang="zh-CN" altLang="en-US" dirty="0"/>
              <a:t>引出调束（</a:t>
            </a:r>
            <a:r>
              <a:rPr lang="en-US" altLang="zh-CN" dirty="0"/>
              <a:t>BRBPM01</a:t>
            </a:r>
            <a:r>
              <a:rPr lang="zh-CN" altLang="en-US" dirty="0"/>
              <a:t>、</a:t>
            </a:r>
            <a:r>
              <a:rPr lang="en-US" altLang="zh-CN" dirty="0"/>
              <a:t>ICT</a:t>
            </a:r>
            <a:r>
              <a:rPr lang="zh-CN" altLang="en-US" dirty="0"/>
              <a:t>束流信号）</a:t>
            </a:r>
            <a:endParaRPr lang="en-HK" altLang="zh-CN" dirty="0"/>
          </a:p>
          <a:p>
            <a:pPr lvl="1"/>
            <a:r>
              <a:rPr lang="zh-CN" altLang="en-US" dirty="0"/>
              <a:t>精调</a:t>
            </a:r>
            <a:r>
              <a:rPr lang="en-US" altLang="zh-CN" dirty="0"/>
              <a:t>Kicker</a:t>
            </a:r>
            <a:r>
              <a:rPr lang="zh-CN" altLang="en-US" dirty="0"/>
              <a:t>、</a:t>
            </a:r>
            <a:r>
              <a:rPr lang="en-US" altLang="zh-CN" dirty="0"/>
              <a:t>bump</a:t>
            </a:r>
            <a:r>
              <a:rPr lang="zh-CN" altLang="en-US" dirty="0"/>
              <a:t>铁幅度、延迟</a:t>
            </a:r>
            <a:endParaRPr lang="en-HK" altLang="zh-CN" dirty="0"/>
          </a:p>
          <a:p>
            <a:pPr lvl="1"/>
            <a:r>
              <a:rPr lang="en-US" altLang="zh-CN" dirty="0"/>
              <a:t>LSM</a:t>
            </a:r>
            <a:r>
              <a:rPr lang="zh-CN" altLang="en-US" dirty="0"/>
              <a:t>磁铁强度</a:t>
            </a:r>
            <a:endParaRPr lang="en-HK" altLang="zh-CN" dirty="0"/>
          </a:p>
          <a:p>
            <a:pPr lvl="1"/>
            <a:r>
              <a:rPr lang="zh-CN" altLang="en-US" dirty="0"/>
              <a:t>引出区局部轨道</a:t>
            </a:r>
            <a:endParaRPr lang="en-HK" altLang="zh-CN" dirty="0"/>
          </a:p>
          <a:p>
            <a:r>
              <a:rPr lang="zh-CN" altLang="en-US" dirty="0"/>
              <a:t>继续优化引出效率、测量脉冲元件波形</a:t>
            </a:r>
            <a:endParaRPr lang="en-HK" altLang="zh-CN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84236-4310-3F4A-BB40-63EDC1B1B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4BC98A-12CB-F144-A44C-C71E928C430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880" y="923244"/>
            <a:ext cx="5073602" cy="37987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D14402-C5A3-5343-8DCF-54ADB7E28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777" y="4721968"/>
            <a:ext cx="6990223" cy="20939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826268-DBC4-3F42-BA09-895BC4A4D568}"/>
              </a:ext>
            </a:extLst>
          </p:cNvPr>
          <p:cNvSpPr txBox="1"/>
          <p:nvPr/>
        </p:nvSpPr>
        <p:spPr>
          <a:xfrm>
            <a:off x="8538140" y="6214704"/>
            <a:ext cx="112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距离</a:t>
            </a:r>
            <a:r>
              <a:rPr lang="en-US" altLang="zh-CN" dirty="0"/>
              <a:t>(m)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D8367F-DDA2-ED46-92FE-9A169680BAB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05" y="4275117"/>
            <a:ext cx="3447478" cy="258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37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B4F5D-33A1-6544-B8BF-74699DF56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</a:t>
            </a:r>
            <a:r>
              <a:rPr lang="zh-CN" altLang="en-US" dirty="0"/>
              <a:t> </a:t>
            </a:r>
            <a:r>
              <a:rPr lang="en-US" altLang="zh-CN" dirty="0"/>
              <a:t>BR</a:t>
            </a:r>
            <a:r>
              <a:rPr lang="zh-CN" altLang="en-US" dirty="0"/>
              <a:t>输运线调束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40804-1A07-0F4C-88A9-654277C2C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767" y="1059769"/>
            <a:ext cx="11538807" cy="3573939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dirty="0"/>
              <a:t>初期调束（</a:t>
            </a:r>
            <a:r>
              <a:rPr lang="en-US" altLang="zh-CN" dirty="0"/>
              <a:t>BR</a:t>
            </a:r>
            <a:r>
              <a:rPr lang="zh-CN" altLang="en-US" dirty="0"/>
              <a:t>末端</a:t>
            </a:r>
            <a:r>
              <a:rPr lang="en-US" altLang="zh-CN" dirty="0"/>
              <a:t>PR2</a:t>
            </a:r>
            <a:r>
              <a:rPr lang="zh-CN" altLang="en-US" dirty="0"/>
              <a:t>光斑和</a:t>
            </a:r>
            <a:r>
              <a:rPr lang="en-US" altLang="zh-CN" dirty="0"/>
              <a:t>BPM11</a:t>
            </a:r>
            <a:r>
              <a:rPr lang="zh-CN" altLang="en-US" dirty="0"/>
              <a:t>束流信号）</a:t>
            </a:r>
            <a:endParaRPr lang="en-HK" altLang="zh-CN" dirty="0"/>
          </a:p>
          <a:p>
            <a:pPr lvl="1"/>
            <a:r>
              <a:rPr lang="zh-CN" altLang="en-US" dirty="0"/>
              <a:t>校正轨道：手调校正子或“一对一”校正方案</a:t>
            </a:r>
            <a:endParaRPr lang="en-HK" altLang="zh-CN" dirty="0"/>
          </a:p>
          <a:p>
            <a:pPr lvl="1"/>
            <a:r>
              <a:rPr lang="zh-CN" altLang="en-US" dirty="0"/>
              <a:t>扫描增强器引出能量</a:t>
            </a:r>
            <a:endParaRPr lang="en-HK" altLang="zh-CN" dirty="0"/>
          </a:p>
          <a:p>
            <a:pPr lvl="1"/>
            <a:r>
              <a:rPr lang="zh-CN" altLang="en-HK" dirty="0"/>
              <a:t>迭代</a:t>
            </a:r>
            <a:endParaRPr lang="en-HK" altLang="zh-CN" dirty="0"/>
          </a:p>
          <a:p>
            <a:r>
              <a:rPr lang="zh-CN" altLang="en-US" dirty="0"/>
              <a:t>性能提升和传输效率优化</a:t>
            </a:r>
            <a:endParaRPr lang="en-HK" altLang="zh-CN" dirty="0"/>
          </a:p>
          <a:p>
            <a:pPr lvl="1"/>
            <a:r>
              <a:rPr lang="zh-CN" altLang="en-US" dirty="0"/>
              <a:t>基于响应矩阵进行轨道校正</a:t>
            </a:r>
            <a:endParaRPr lang="en-HK" altLang="zh-CN" dirty="0"/>
          </a:p>
          <a:p>
            <a:pPr lvl="1"/>
            <a:r>
              <a:rPr lang="en-US" altLang="zh-CN" dirty="0"/>
              <a:t>Beam-based</a:t>
            </a:r>
            <a:r>
              <a:rPr lang="zh-CN" altLang="en-US" dirty="0"/>
              <a:t> </a:t>
            </a:r>
            <a:r>
              <a:rPr lang="en-US" altLang="zh-CN" dirty="0"/>
              <a:t>alignment</a:t>
            </a:r>
          </a:p>
          <a:p>
            <a:pPr lvl="1"/>
            <a:r>
              <a:rPr lang="zh-CN" altLang="en-US" dirty="0"/>
              <a:t>扫描并减小输运线参考能量和增强器引出束流能量的相对偏差。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7E2A7-5569-5446-8E6D-B234E1978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0FEB93-3BA6-3349-80B5-FDC1CAC2F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27" y="4446104"/>
            <a:ext cx="8051583" cy="241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06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D64D2-33F8-E940-B04E-B2CA7E93F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3.</a:t>
            </a:r>
            <a:r>
              <a:rPr lang="zh-CN" altLang="en-US" dirty="0"/>
              <a:t> 储存环注入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CF7D-2CA1-CC4E-97FD-635C344DF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7" y="1059770"/>
            <a:ext cx="7343737" cy="4645115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dirty="0"/>
              <a:t>初期调束</a:t>
            </a:r>
            <a:endParaRPr lang="en-HK" altLang="zh-CN" dirty="0"/>
          </a:p>
          <a:p>
            <a:pPr lvl="1"/>
            <a:r>
              <a:rPr lang="en-US" altLang="zh-CN" dirty="0"/>
              <a:t>LSM</a:t>
            </a:r>
            <a:r>
              <a:rPr lang="zh-CN" altLang="en-US" dirty="0"/>
              <a:t>后</a:t>
            </a:r>
            <a:r>
              <a:rPr lang="en-US" altLang="zh-CN" dirty="0"/>
              <a:t>BPM</a:t>
            </a:r>
            <a:r>
              <a:rPr lang="zh-CN" altLang="en-US" dirty="0"/>
              <a:t>看到束流和信号</a:t>
            </a:r>
            <a:endParaRPr lang="en-US" altLang="zh-CN" dirty="0"/>
          </a:p>
          <a:p>
            <a:pPr lvl="2"/>
            <a:r>
              <a:rPr lang="zh-CN" altLang="en-US" dirty="0"/>
              <a:t>上游两个水平、两个垂直校正子</a:t>
            </a:r>
            <a:endParaRPr lang="en-HK" altLang="zh-CN" dirty="0"/>
          </a:p>
          <a:p>
            <a:pPr lvl="2"/>
            <a:r>
              <a:rPr lang="en-US" altLang="zh-CN" dirty="0"/>
              <a:t>LSM</a:t>
            </a:r>
            <a:r>
              <a:rPr lang="zh-CN" altLang="en-US" dirty="0"/>
              <a:t>强度</a:t>
            </a:r>
            <a:endParaRPr lang="en-HK" altLang="zh-CN" dirty="0"/>
          </a:p>
          <a:p>
            <a:pPr lvl="1"/>
            <a:r>
              <a:rPr lang="en-US" altLang="zh-CN" dirty="0"/>
              <a:t>R04BPM02</a:t>
            </a:r>
            <a:r>
              <a:rPr lang="zh-CN" altLang="en-US" dirty="0"/>
              <a:t>看到束流和信号</a:t>
            </a:r>
            <a:endParaRPr lang="en-US" altLang="zh-CN" dirty="0"/>
          </a:p>
          <a:p>
            <a:pPr lvl="2"/>
            <a:r>
              <a:rPr lang="en-US" altLang="zh-CN" dirty="0"/>
              <a:t>Beam-based</a:t>
            </a:r>
            <a:r>
              <a:rPr lang="zh-CN" altLang="en-US" dirty="0"/>
              <a:t> 注入</a:t>
            </a:r>
            <a:r>
              <a:rPr lang="en-US" altLang="zh-CN" dirty="0"/>
              <a:t>kicker</a:t>
            </a:r>
            <a:r>
              <a:rPr lang="zh-CN" altLang="en-US" dirty="0"/>
              <a:t> 延迟调节</a:t>
            </a:r>
            <a:endParaRPr lang="en-HK" altLang="zh-CN" dirty="0"/>
          </a:p>
          <a:p>
            <a:pPr lvl="2"/>
            <a:r>
              <a:rPr lang="zh-CN" altLang="en-US" dirty="0"/>
              <a:t>优化</a:t>
            </a:r>
            <a:r>
              <a:rPr lang="en-US" altLang="zh-CN" dirty="0"/>
              <a:t>kicker</a:t>
            </a:r>
            <a:r>
              <a:rPr lang="zh-CN" altLang="en-US" dirty="0"/>
              <a:t>幅度</a:t>
            </a:r>
            <a:endParaRPr lang="en-HK" altLang="zh-CN" dirty="0"/>
          </a:p>
          <a:p>
            <a:pPr lvl="2"/>
            <a:r>
              <a:rPr lang="zh-CN" altLang="en-US" dirty="0"/>
              <a:t>仍未实现，则参考首圈调束的故障排除方法</a:t>
            </a:r>
            <a:endParaRPr lang="en-HK" altLang="zh-CN" dirty="0"/>
          </a:p>
          <a:p>
            <a:r>
              <a:rPr lang="zh-CN" altLang="en-US" dirty="0"/>
              <a:t>后续优化</a:t>
            </a:r>
            <a:endParaRPr lang="en-HK" altLang="zh-CN" dirty="0"/>
          </a:p>
          <a:p>
            <a:pPr lvl="1"/>
            <a:r>
              <a:rPr lang="en-US" altLang="zh-CN" dirty="0"/>
              <a:t>Beam-based</a:t>
            </a:r>
            <a:r>
              <a:rPr lang="zh-CN" altLang="en-US" dirty="0"/>
              <a:t>  </a:t>
            </a:r>
            <a:r>
              <a:rPr lang="en-US" altLang="zh-CN" dirty="0"/>
              <a:t>kicker</a:t>
            </a:r>
            <a:r>
              <a:rPr lang="zh-CN" altLang="en-US" dirty="0"/>
              <a:t>延迟精细调节</a:t>
            </a:r>
            <a:endParaRPr lang="en-HK" altLang="zh-CN" dirty="0"/>
          </a:p>
          <a:p>
            <a:pPr lvl="1"/>
            <a:r>
              <a:rPr lang="zh-CN" altLang="en-US" dirty="0"/>
              <a:t>储存环注入</a:t>
            </a:r>
            <a:r>
              <a:rPr lang="en-US" altLang="zh-CN" dirty="0"/>
              <a:t>+</a:t>
            </a:r>
            <a:r>
              <a:rPr lang="zh-CN" altLang="en-US" dirty="0"/>
              <a:t>首圈调束联合</a:t>
            </a:r>
            <a:endParaRPr lang="en-HK" altLang="zh-CN" dirty="0"/>
          </a:p>
          <a:p>
            <a:pPr lvl="1"/>
            <a:r>
              <a:rPr lang="en-US" altLang="zh-CN" dirty="0"/>
              <a:t>Beam-based</a:t>
            </a:r>
            <a:r>
              <a:rPr lang="zh-CN" altLang="en-US" dirty="0"/>
              <a:t> </a:t>
            </a:r>
            <a:r>
              <a:rPr lang="en-US" altLang="zh-CN" dirty="0"/>
              <a:t>kicker</a:t>
            </a:r>
            <a:r>
              <a:rPr lang="zh-CN" altLang="en-US" dirty="0"/>
              <a:t>波形测量</a:t>
            </a:r>
            <a:endParaRPr lang="en-HK" altLang="zh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8725A-35E7-9E47-970B-F258ECA2D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3BD027-E65B-D249-AE50-60DAB8467C7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103" y="1059770"/>
            <a:ext cx="3374405" cy="22139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C1D30D-B04D-1F47-B64D-8942A3DE3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697" y="4583875"/>
            <a:ext cx="6757103" cy="213162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FB4B738-8471-904A-95AC-C5287FC1E7F6}"/>
              </a:ext>
            </a:extLst>
          </p:cNvPr>
          <p:cNvSpPr txBox="1"/>
          <p:nvPr/>
        </p:nvSpPr>
        <p:spPr>
          <a:xfrm>
            <a:off x="9613338" y="1143340"/>
            <a:ext cx="2354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LSM</a:t>
            </a:r>
            <a:r>
              <a:rPr lang="zh-CN" altLang="en-US" dirty="0"/>
              <a:t>下游</a:t>
            </a:r>
            <a:r>
              <a:rPr lang="en-US" altLang="zh-CN" dirty="0"/>
              <a:t>taper</a:t>
            </a:r>
            <a:r>
              <a:rPr lang="zh-CN" altLang="en-US" dirty="0"/>
              <a:t>段物理孔径瓶颈处</a:t>
            </a:r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71360D2-E429-B84F-836E-C7D8691881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981" y="1789671"/>
            <a:ext cx="2670139" cy="141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37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D23DE-DE60-5341-8440-0CE0A74B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4.</a:t>
            </a:r>
            <a:r>
              <a:rPr lang="zh-CN" altLang="en-US" dirty="0"/>
              <a:t> 多束团注入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82C92-8944-E54D-8ED2-A3FFB726A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767" y="1059769"/>
            <a:ext cx="11538807" cy="3329351"/>
          </a:xfrm>
        </p:spPr>
        <p:txBody>
          <a:bodyPr>
            <a:normAutofit/>
          </a:bodyPr>
          <a:lstStyle/>
          <a:p>
            <a:r>
              <a:rPr lang="zh-CN" altLang="en-HK" dirty="0"/>
              <a:t>初期</a:t>
            </a:r>
            <a:r>
              <a:rPr lang="zh-CN" altLang="en-US" dirty="0"/>
              <a:t>调束 </a:t>
            </a:r>
            <a:endParaRPr lang="en-HK" altLang="zh-CN" dirty="0"/>
          </a:p>
          <a:p>
            <a:pPr lvl="1"/>
            <a:r>
              <a:rPr lang="zh-CN" altLang="en-US" dirty="0"/>
              <a:t>每周期向储存环注入</a:t>
            </a:r>
            <a:r>
              <a:rPr lang="en-US" altLang="zh-CN" dirty="0"/>
              <a:t>1</a:t>
            </a:r>
            <a:r>
              <a:rPr lang="zh-CN" altLang="en-US" dirty="0"/>
              <a:t>个束团</a:t>
            </a:r>
            <a:endParaRPr lang="en-HK" altLang="zh-CN" dirty="0"/>
          </a:p>
          <a:p>
            <a:pPr lvl="2"/>
            <a:r>
              <a:rPr lang="zh-CN" altLang="en-US" dirty="0"/>
              <a:t>测试</a:t>
            </a:r>
            <a:r>
              <a:rPr lang="en-US" altLang="zh-CN" dirty="0"/>
              <a:t>bucket</a:t>
            </a:r>
            <a:r>
              <a:rPr lang="zh-CN" altLang="en-US" dirty="0"/>
              <a:t>选择</a:t>
            </a:r>
            <a:endParaRPr lang="en-HK" altLang="zh-CN" dirty="0"/>
          </a:p>
          <a:p>
            <a:pPr lvl="2"/>
            <a:r>
              <a:rPr lang="zh-CN" altLang="en-US" dirty="0"/>
              <a:t>测试连续注入</a:t>
            </a:r>
            <a:endParaRPr lang="en-HK" altLang="zh-CN" dirty="0"/>
          </a:p>
          <a:p>
            <a:r>
              <a:rPr lang="zh-CN" altLang="en-US" dirty="0"/>
              <a:t>后续优化</a:t>
            </a:r>
            <a:endParaRPr lang="en-HK" altLang="zh-CN" dirty="0"/>
          </a:p>
          <a:p>
            <a:pPr lvl="1"/>
            <a:r>
              <a:rPr lang="zh-CN" altLang="en-US" dirty="0"/>
              <a:t>测试每周期中向储存环中注入多个束团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AB3B6-ACC0-0C48-AD5D-30A3590E2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8B4123-AFE9-4D4F-8D6A-064B87E8316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09" y="4414694"/>
            <a:ext cx="5081155" cy="23067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2C1FE4-868D-3043-A67D-3A7CFC87A02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227" y="1134556"/>
            <a:ext cx="3104301" cy="2803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D190C3-A1D2-924E-B5FB-63C4305BBD2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775" y="4525645"/>
            <a:ext cx="4873625" cy="233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36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043E2-168D-714E-8CAA-49A7079DE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5.</a:t>
            </a:r>
            <a:r>
              <a:rPr lang="zh-CN" altLang="en-US" dirty="0"/>
              <a:t> 储存环引出和</a:t>
            </a:r>
            <a:r>
              <a:rPr lang="en-US" altLang="zh-CN" dirty="0"/>
              <a:t>6.</a:t>
            </a:r>
            <a:r>
              <a:rPr lang="zh-CN" altLang="en-US" dirty="0"/>
              <a:t> </a:t>
            </a:r>
            <a:r>
              <a:rPr lang="en-US" altLang="zh-CN" dirty="0"/>
              <a:t>RB</a:t>
            </a:r>
            <a:r>
              <a:rPr lang="zh-CN" altLang="en-US" dirty="0"/>
              <a:t>到</a:t>
            </a:r>
            <a:r>
              <a:rPr lang="en-US" altLang="zh-CN" dirty="0"/>
              <a:t>dump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F61DB-B8E4-E64B-B728-165BA0511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767" y="1059769"/>
            <a:ext cx="7459242" cy="5066395"/>
          </a:xfrm>
        </p:spPr>
        <p:txBody>
          <a:bodyPr>
            <a:normAutofit/>
          </a:bodyPr>
          <a:lstStyle/>
          <a:p>
            <a:r>
              <a:rPr lang="zh-CN" altLang="en-US" dirty="0"/>
              <a:t>初期调束</a:t>
            </a:r>
            <a:endParaRPr lang="en-HK" altLang="zh-CN" dirty="0"/>
          </a:p>
          <a:p>
            <a:pPr lvl="1"/>
            <a:r>
              <a:rPr lang="en-US" altLang="zh-CN" dirty="0"/>
              <a:t>Beam-based</a:t>
            </a:r>
            <a:r>
              <a:rPr lang="zh-CN" altLang="en-US" dirty="0"/>
              <a:t> 引出</a:t>
            </a:r>
            <a:r>
              <a:rPr lang="en-US" altLang="zh-CN" dirty="0"/>
              <a:t>kicker</a:t>
            </a:r>
            <a:r>
              <a:rPr lang="zh-CN" altLang="en-US" dirty="0"/>
              <a:t>延迟优化</a:t>
            </a:r>
            <a:endParaRPr lang="en-HK" altLang="zh-CN" dirty="0"/>
          </a:p>
          <a:p>
            <a:pPr lvl="1"/>
            <a:r>
              <a:rPr lang="zh-CN" altLang="en-US" dirty="0"/>
              <a:t>储存环引出 （到</a:t>
            </a:r>
            <a:r>
              <a:rPr lang="en-US" altLang="zh-CN" dirty="0"/>
              <a:t>RB</a:t>
            </a:r>
            <a:r>
              <a:rPr lang="zh-CN" altLang="en-US" dirty="0"/>
              <a:t>第一个</a:t>
            </a:r>
            <a:r>
              <a:rPr lang="en-US" altLang="zh-CN" dirty="0"/>
              <a:t>ICT</a:t>
            </a:r>
            <a:r>
              <a:rPr lang="zh-CN" altLang="en-US" dirty="0"/>
              <a:t>，</a:t>
            </a:r>
            <a:r>
              <a:rPr lang="en-US" altLang="zh-CN" dirty="0"/>
              <a:t>BPM</a:t>
            </a:r>
            <a:r>
              <a:rPr lang="zh-CN" altLang="en-US" dirty="0"/>
              <a:t>）</a:t>
            </a:r>
            <a:endParaRPr lang="en-HK" altLang="zh-CN" dirty="0"/>
          </a:p>
          <a:p>
            <a:pPr lvl="2"/>
            <a:r>
              <a:rPr lang="zh-CN" altLang="en-US" dirty="0"/>
              <a:t>调节</a:t>
            </a:r>
            <a:r>
              <a:rPr lang="en-US" dirty="0" err="1"/>
              <a:t>Lambertson</a:t>
            </a:r>
            <a:r>
              <a:rPr lang="zh-CN" altLang="en-US" dirty="0"/>
              <a:t>磁铁强度以及引出</a:t>
            </a:r>
            <a:r>
              <a:rPr lang="en-US" dirty="0"/>
              <a:t>kicker</a:t>
            </a:r>
            <a:r>
              <a:rPr lang="zh-CN" altLang="en-US" dirty="0"/>
              <a:t>幅度</a:t>
            </a:r>
            <a:endParaRPr lang="en-HK" altLang="zh-CN" dirty="0"/>
          </a:p>
          <a:p>
            <a:pPr lvl="2"/>
            <a:r>
              <a:rPr lang="zh-CN" altLang="en-US" dirty="0"/>
              <a:t>调节局部循环束闭轨</a:t>
            </a:r>
            <a:endParaRPr lang="en-HK" altLang="zh-CN" dirty="0"/>
          </a:p>
          <a:p>
            <a:pPr lvl="1"/>
            <a:r>
              <a:rPr lang="en-US" altLang="zh-CN" dirty="0"/>
              <a:t>RB</a:t>
            </a:r>
            <a:r>
              <a:rPr lang="zh-CN" altLang="en-US" dirty="0"/>
              <a:t>到</a:t>
            </a:r>
            <a:r>
              <a:rPr lang="en-US" altLang="zh-CN" dirty="0"/>
              <a:t>dump</a:t>
            </a:r>
            <a:r>
              <a:rPr lang="zh-CN" altLang="en-US" dirty="0"/>
              <a:t>（</a:t>
            </a:r>
            <a:r>
              <a:rPr lang="en-US" dirty="0"/>
              <a:t> RBDBPM2</a:t>
            </a:r>
            <a:r>
              <a:rPr lang="zh-CN" altLang="en-US" dirty="0"/>
              <a:t>有束流信号）</a:t>
            </a:r>
            <a:endParaRPr lang="en-US" altLang="zh-CN" dirty="0"/>
          </a:p>
          <a:p>
            <a:pPr lvl="2"/>
            <a:r>
              <a:rPr lang="zh-CN" altLang="en-US" dirty="0"/>
              <a:t>手拧</a:t>
            </a:r>
            <a:r>
              <a:rPr lang="en-US" altLang="zh-CN" dirty="0"/>
              <a:t>RB</a:t>
            </a:r>
            <a:r>
              <a:rPr lang="zh-CN" altLang="en-US" dirty="0"/>
              <a:t>输运线校正子</a:t>
            </a:r>
            <a:endParaRPr lang="en-HK" altLang="zh-CN" dirty="0"/>
          </a:p>
          <a:p>
            <a:r>
              <a:rPr lang="zh-CN" altLang="en-US" dirty="0"/>
              <a:t>后续优化</a:t>
            </a:r>
            <a:endParaRPr lang="en-HK" altLang="zh-CN" dirty="0"/>
          </a:p>
          <a:p>
            <a:pPr lvl="1"/>
            <a:r>
              <a:rPr lang="zh-CN" altLang="en-US" dirty="0"/>
              <a:t>适时对预引出</a:t>
            </a:r>
            <a:r>
              <a:rPr lang="en-US" dirty="0"/>
              <a:t>kicker</a:t>
            </a:r>
            <a:r>
              <a:rPr lang="zh-CN" altLang="en-US" dirty="0"/>
              <a:t>进行调试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211501-A6A9-1F40-885B-4872786E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图片 1">
            <a:extLst>
              <a:ext uri="{FF2B5EF4-FFF2-40B4-BE49-F238E27FC236}">
                <a16:creationId xmlns:a16="http://schemas.microsoft.com/office/drawing/2014/main" id="{A2209015-86CF-F14B-8C77-B75C23D9B7D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8809" y="1328944"/>
            <a:ext cx="4429991" cy="2669083"/>
          </a:xfrm>
          <a:prstGeom prst="rect">
            <a:avLst/>
          </a:prstGeom>
          <a:noFill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89BA577-5065-5F45-AEF2-29627D3506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9" y="4267201"/>
            <a:ext cx="6477002" cy="25908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46FB54F-FE38-4D4F-BF82-67E6DF7332CE}"/>
              </a:ext>
            </a:extLst>
          </p:cNvPr>
          <p:cNvSpPr txBox="1"/>
          <p:nvPr/>
        </p:nvSpPr>
        <p:spPr>
          <a:xfrm>
            <a:off x="6758608" y="4962940"/>
            <a:ext cx="7487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R48LSM</a:t>
            </a:r>
            <a:endParaRPr lang="en-US" sz="1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49BED9-DC8C-924F-AEB8-82DCFD0029E1}"/>
              </a:ext>
            </a:extLst>
          </p:cNvPr>
          <p:cNvSpPr txBox="1"/>
          <p:nvPr/>
        </p:nvSpPr>
        <p:spPr>
          <a:xfrm>
            <a:off x="6440433" y="4839829"/>
            <a:ext cx="7487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R48K</a:t>
            </a:r>
            <a:endParaRPr lang="en-US" sz="10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158A2F1-12F7-F84E-9EB1-4E1B213657B7}"/>
              </a:ext>
            </a:extLst>
          </p:cNvPr>
          <p:cNvSpPr/>
          <p:nvPr/>
        </p:nvSpPr>
        <p:spPr>
          <a:xfrm>
            <a:off x="6814807" y="5360504"/>
            <a:ext cx="45719" cy="2915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B21BC8-3DBD-1844-82CE-1DF5ED91EE2A}"/>
              </a:ext>
            </a:extLst>
          </p:cNvPr>
          <p:cNvSpPr txBox="1"/>
          <p:nvPr/>
        </p:nvSpPr>
        <p:spPr>
          <a:xfrm>
            <a:off x="6573078" y="5911526"/>
            <a:ext cx="7487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R48PK</a:t>
            </a:r>
            <a:endParaRPr lang="en-US" sz="1000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9044775-C434-314E-BE48-030EDE77D366}"/>
              </a:ext>
            </a:extLst>
          </p:cNvPr>
          <p:cNvCxnSpPr/>
          <p:nvPr/>
        </p:nvCxnSpPr>
        <p:spPr>
          <a:xfrm flipV="1">
            <a:off x="6860526" y="5705061"/>
            <a:ext cx="0" cy="20646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7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88565-9E9B-BB45-BE59-EFA379E34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需要开展的模拟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F036A-2952-DA47-94F8-6DEB199E4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529" y="1172817"/>
            <a:ext cx="11538807" cy="5050584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dirty="0"/>
              <a:t>增强器引出</a:t>
            </a:r>
            <a:endParaRPr lang="en-HK" altLang="zh-CN" dirty="0"/>
          </a:p>
          <a:p>
            <a:pPr lvl="1"/>
            <a:r>
              <a:rPr lang="zh-CN" altLang="en-US" dirty="0"/>
              <a:t>确认</a:t>
            </a:r>
            <a:r>
              <a:rPr lang="en-US" altLang="zh-CN" dirty="0"/>
              <a:t>bump</a:t>
            </a:r>
            <a:r>
              <a:rPr lang="zh-CN" altLang="en-US" dirty="0"/>
              <a:t>铁和</a:t>
            </a:r>
            <a:r>
              <a:rPr lang="en-US" altLang="zh-CN" dirty="0"/>
              <a:t>kicker</a:t>
            </a:r>
            <a:r>
              <a:rPr lang="zh-CN" altLang="en-US" dirty="0"/>
              <a:t>的强度容许范围和调节裕量</a:t>
            </a:r>
            <a:endParaRPr lang="en-HK" altLang="zh-CN" dirty="0"/>
          </a:p>
          <a:p>
            <a:pPr lvl="1"/>
            <a:r>
              <a:rPr lang="zh-CN" altLang="en-US" dirty="0"/>
              <a:t>统计误差</a:t>
            </a:r>
            <a:r>
              <a:rPr lang="en-US" altLang="zh-CN" dirty="0"/>
              <a:t>lattice</a:t>
            </a:r>
            <a:r>
              <a:rPr lang="zh-CN" altLang="en-US" dirty="0"/>
              <a:t>引出区相移误差对引出凸轨高度、引出束到切割板距离的影响</a:t>
            </a:r>
            <a:endParaRPr lang="en-HK" altLang="zh-CN" dirty="0"/>
          </a:p>
          <a:p>
            <a:pPr lvl="1"/>
            <a:r>
              <a:rPr lang="zh-CN" altLang="en-US" dirty="0"/>
              <a:t>引出直线节局部区域如何做</a:t>
            </a:r>
            <a:r>
              <a:rPr lang="en-US" altLang="zh-CN" dirty="0"/>
              <a:t>local</a:t>
            </a:r>
            <a:r>
              <a:rPr lang="zh-CN" altLang="en-US" dirty="0"/>
              <a:t> </a:t>
            </a:r>
            <a:r>
              <a:rPr lang="en-US" altLang="zh-CN" dirty="0"/>
              <a:t>bump</a:t>
            </a:r>
            <a:r>
              <a:rPr lang="zh-CN" altLang="en-US" dirty="0"/>
              <a:t>及垂直轨道调节范围</a:t>
            </a:r>
            <a:endParaRPr lang="en-HK" altLang="zh-CN" dirty="0"/>
          </a:p>
          <a:p>
            <a:r>
              <a:rPr lang="zh-CN" altLang="en-US" dirty="0"/>
              <a:t>储存环注入</a:t>
            </a:r>
            <a:endParaRPr lang="en-HK" altLang="zh-CN" dirty="0"/>
          </a:p>
          <a:p>
            <a:pPr lvl="1"/>
            <a:r>
              <a:rPr lang="en-US" altLang="zh-CN" dirty="0"/>
              <a:t>LSM</a:t>
            </a:r>
            <a:r>
              <a:rPr lang="zh-CN" altLang="en-US" dirty="0"/>
              <a:t>处物理孔径对注入束轨迹的限制，模拟不开</a:t>
            </a:r>
            <a:r>
              <a:rPr lang="en-US" altLang="zh-CN" dirty="0"/>
              <a:t>kicker</a:t>
            </a:r>
            <a:r>
              <a:rPr lang="zh-CN" altLang="en-US" dirty="0"/>
              <a:t>和开</a:t>
            </a:r>
            <a:r>
              <a:rPr lang="en-US" altLang="zh-CN" dirty="0"/>
              <a:t>kicker</a:t>
            </a:r>
            <a:r>
              <a:rPr lang="zh-CN" altLang="en-US" dirty="0"/>
              <a:t>到不同幅度时，顺利通过</a:t>
            </a:r>
            <a:r>
              <a:rPr lang="en-US" altLang="zh-CN" dirty="0"/>
              <a:t>LSM</a:t>
            </a:r>
            <a:r>
              <a:rPr lang="zh-CN" altLang="en-US" dirty="0"/>
              <a:t>的束流可以分别传输到储存环什么位置</a:t>
            </a:r>
            <a:endParaRPr lang="en-HK" altLang="zh-CN" dirty="0"/>
          </a:p>
          <a:p>
            <a:pPr lvl="1"/>
            <a:r>
              <a:rPr lang="zh-CN" altLang="en-US" dirty="0"/>
              <a:t>有没有可能注入束打到</a:t>
            </a:r>
            <a:r>
              <a:rPr lang="en-US" altLang="zh-CN" dirty="0"/>
              <a:t>kicker</a:t>
            </a:r>
            <a:r>
              <a:rPr lang="zh-CN" altLang="en-US" dirty="0"/>
              <a:t>极板上</a:t>
            </a:r>
            <a:endParaRPr lang="en-HK" altLang="zh-CN" dirty="0"/>
          </a:p>
          <a:p>
            <a:pPr lvl="1"/>
            <a:r>
              <a:rPr lang="en-US" altLang="zh-CN" dirty="0"/>
              <a:t>LSM</a:t>
            </a:r>
            <a:r>
              <a:rPr lang="zh-CN" altLang="en-US" dirty="0"/>
              <a:t>的准直偏差，如何影响上述结果</a:t>
            </a:r>
            <a:endParaRPr lang="en-HK" altLang="zh-CN" dirty="0"/>
          </a:p>
          <a:p>
            <a:pPr lvl="1"/>
            <a:r>
              <a:rPr lang="zh-CN" altLang="en-US" dirty="0"/>
              <a:t>检验是否需要更上游的校正子参与</a:t>
            </a:r>
            <a:r>
              <a:rPr lang="en-US" altLang="zh-CN" dirty="0"/>
              <a:t>LSM</a:t>
            </a:r>
            <a:r>
              <a:rPr lang="zh-CN" altLang="en-US" dirty="0"/>
              <a:t>入口处的束流轨迹精调</a:t>
            </a:r>
            <a:endParaRPr lang="en-HK" altLang="zh-CN" dirty="0"/>
          </a:p>
          <a:p>
            <a:pPr lvl="1"/>
            <a:r>
              <a:rPr lang="zh-CN" altLang="en-US" dirty="0"/>
              <a:t>注入束如果能量偏差较大，会如何影响储存环注入调束</a:t>
            </a:r>
            <a:endParaRPr lang="en-HK" altLang="zh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94A52-EDD5-7E45-9B18-AB3ECAB3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46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10422_MOST2_cepc_pol" id="{7215167E-5AD9-D044-8883-E3B7AB4E8126}" vid="{F380514F-32BC-CA48-8EB9-B84BAEB564D7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5110</TotalTime>
  <Words>3058</Words>
  <Application>Microsoft Macintosh PowerPoint</Application>
  <PresentationFormat>Widescreen</PresentationFormat>
  <Paragraphs>321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等线</vt:lpstr>
      <vt:lpstr>宋体</vt:lpstr>
      <vt:lpstr>Arial</vt:lpstr>
      <vt:lpstr>Calibri</vt:lpstr>
      <vt:lpstr>Office Theme</vt:lpstr>
      <vt:lpstr>注入引出和高能输运线调束</vt:lpstr>
      <vt:lpstr>注入引出和高能输运线调束概况</vt:lpstr>
      <vt:lpstr>调束节点、前置条件和预期目标</vt:lpstr>
      <vt:lpstr>1. 增强器引出调束</vt:lpstr>
      <vt:lpstr>2. BR输运线调束</vt:lpstr>
      <vt:lpstr>3. 储存环注入</vt:lpstr>
      <vt:lpstr>4. 多束团注入</vt:lpstr>
      <vt:lpstr>5. 储存环引出和6. RB到dump</vt:lpstr>
      <vt:lpstr>需要开展的模拟</vt:lpstr>
      <vt:lpstr>需要开展的模拟</vt:lpstr>
      <vt:lpstr>所需的调束软件功能/模块</vt:lpstr>
      <vt:lpstr>PowerPoint Presentation</vt:lpstr>
      <vt:lpstr>1. 增强器引出调束步骤</vt:lpstr>
      <vt:lpstr>1. 增强器引出：前置条件的说明</vt:lpstr>
      <vt:lpstr>3. 储存环注入调束</vt:lpstr>
      <vt:lpstr>4. 多束团注入 </vt:lpstr>
      <vt:lpstr>4. 多束团注入： 前置条件说明</vt:lpstr>
      <vt:lpstr>5. 储存环引出和6. RB输运线到dump</vt:lpstr>
      <vt:lpstr>5. 储存环引出和6. RB输运线到dump</vt:lpstr>
      <vt:lpstr>5. 储存环引出和6. RB输运线到dump：前置条件</vt:lpstr>
      <vt:lpstr>7. RB输运线到增强器</vt:lpstr>
      <vt:lpstr>8. 增强器高能注入</vt:lpstr>
      <vt:lpstr>注入引出控制</vt:lpstr>
      <vt:lpstr>恒流注入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Investigation on the CEPC polarization</dc:title>
  <dc:creator>DUAN ZHE</dc:creator>
  <cp:lastModifiedBy>DUAN ZHE</cp:lastModifiedBy>
  <cp:revision>397</cp:revision>
  <dcterms:created xsi:type="dcterms:W3CDTF">2021-09-26T01:07:55Z</dcterms:created>
  <dcterms:modified xsi:type="dcterms:W3CDTF">2022-01-17T00:14:38Z</dcterms:modified>
</cp:coreProperties>
</file>