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32"/>
  </p:notesMasterIdLst>
  <p:sldIdLst>
    <p:sldId id="258" r:id="rId2"/>
    <p:sldId id="264" r:id="rId3"/>
    <p:sldId id="290" r:id="rId4"/>
    <p:sldId id="265" r:id="rId5"/>
    <p:sldId id="292" r:id="rId6"/>
    <p:sldId id="267" r:id="rId7"/>
    <p:sldId id="268" r:id="rId8"/>
    <p:sldId id="269" r:id="rId9"/>
    <p:sldId id="270" r:id="rId10"/>
    <p:sldId id="271" r:id="rId11"/>
    <p:sldId id="272" r:id="rId12"/>
    <p:sldId id="273" r:id="rId13"/>
    <p:sldId id="293" r:id="rId14"/>
    <p:sldId id="274" r:id="rId15"/>
    <p:sldId id="278" r:id="rId16"/>
    <p:sldId id="275" r:id="rId17"/>
    <p:sldId id="276" r:id="rId18"/>
    <p:sldId id="279" r:id="rId19"/>
    <p:sldId id="277" r:id="rId20"/>
    <p:sldId id="280" r:id="rId21"/>
    <p:sldId id="281" r:id="rId22"/>
    <p:sldId id="289" r:id="rId23"/>
    <p:sldId id="282" r:id="rId24"/>
    <p:sldId id="287" r:id="rId25"/>
    <p:sldId id="288" r:id="rId26"/>
    <p:sldId id="285" r:id="rId27"/>
    <p:sldId id="284" r:id="rId28"/>
    <p:sldId id="286" r:id="rId29"/>
    <p:sldId id="296" r:id="rId30"/>
    <p:sldId id="295" r:id="rId31"/>
  </p:sldIdLst>
  <p:sldSz cx="9144000" cy="6858000" type="screen4x3"/>
  <p:notesSz cx="6797675" cy="987266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E698356D-AC09-4F51-8EEA-F630648BB32E}">
          <p14:sldIdLst>
            <p14:sldId id="258"/>
          </p14:sldIdLst>
        </p14:section>
        <p14:section name="无标题节" id="{D4312E42-9842-46AC-A2BD-F30A277A17DF}">
          <p14:sldIdLst>
            <p14:sldId id="264"/>
            <p14:sldId id="290"/>
            <p14:sldId id="265"/>
            <p14:sldId id="292"/>
            <p14:sldId id="267"/>
            <p14:sldId id="268"/>
            <p14:sldId id="269"/>
            <p14:sldId id="270"/>
            <p14:sldId id="271"/>
            <p14:sldId id="272"/>
            <p14:sldId id="273"/>
            <p14:sldId id="293"/>
            <p14:sldId id="274"/>
            <p14:sldId id="278"/>
            <p14:sldId id="275"/>
            <p14:sldId id="276"/>
            <p14:sldId id="279"/>
            <p14:sldId id="277"/>
            <p14:sldId id="280"/>
            <p14:sldId id="281"/>
            <p14:sldId id="289"/>
            <p14:sldId id="282"/>
            <p14:sldId id="287"/>
            <p14:sldId id="288"/>
            <p14:sldId id="285"/>
            <p14:sldId id="284"/>
            <p14:sldId id="286"/>
            <p14:sldId id="296"/>
            <p14:sldId id="295"/>
          </p14:sldIdLst>
        </p14:section>
      </p14:sectionLst>
    </p:ext>
    <p:ext uri="{EFAFB233-063F-42B5-8137-9DF3F51BA10A}">
      <p15:sldGuideLst xmlns:p15="http://schemas.microsoft.com/office/powerpoint/2012/main">
        <p15:guide id="1" orient="horz" pos="2183">
          <p15:clr>
            <a:srgbClr val="A4A3A4"/>
          </p15:clr>
        </p15:guide>
        <p15:guide id="2" pos="2857">
          <p15:clr>
            <a:srgbClr val="A4A3A4"/>
          </p15:clr>
        </p15:guide>
        <p15:guide id="3" orient="horz" pos="2160">
          <p15:clr>
            <a:srgbClr val="A4A3A4"/>
          </p15:clr>
        </p15:guide>
        <p15:guide id="4"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051" autoAdjust="0"/>
  </p:normalViewPr>
  <p:slideViewPr>
    <p:cSldViewPr>
      <p:cViewPr varScale="1">
        <p:scale>
          <a:sx n="55" d="100"/>
          <a:sy n="55" d="100"/>
        </p:scale>
        <p:origin x="1860" y="72"/>
      </p:cViewPr>
      <p:guideLst>
        <p:guide orient="horz" pos="2183"/>
        <p:guide pos="2857"/>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FB71E4B1-5AFE-4142-8FC2-3CBC03EB8915}" type="datetimeFigureOut">
              <a:rPr lang="zh-CN" altLang="en-US" smtClean="0"/>
              <a:t>2022/1/17</a:t>
            </a:fld>
            <a:endParaRPr lang="zh-CN" altLang="en-US"/>
          </a:p>
        </p:txBody>
      </p:sp>
      <p:sp>
        <p:nvSpPr>
          <p:cNvPr id="4" name="幻灯片图像占位符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8B941B0C-66CA-4042-8EAF-47000EF56676}" type="slidenum">
              <a:rPr lang="zh-CN" altLang="en-US" smtClean="0"/>
              <a:t>‹#›</a:t>
            </a:fld>
            <a:endParaRPr lang="zh-CN" altLang="en-US"/>
          </a:p>
        </p:txBody>
      </p:sp>
    </p:spTree>
    <p:extLst>
      <p:ext uri="{BB962C8B-B14F-4D97-AF65-F5344CB8AC3E}">
        <p14:creationId xmlns:p14="http://schemas.microsoft.com/office/powerpoint/2010/main" val="3320766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a:t>
            </a:fld>
            <a:endParaRPr lang="zh-CN" altLang="en-US"/>
          </a:p>
        </p:txBody>
      </p:sp>
    </p:spTree>
    <p:extLst>
      <p:ext uri="{BB962C8B-B14F-4D97-AF65-F5344CB8AC3E}">
        <p14:creationId xmlns:p14="http://schemas.microsoft.com/office/powerpoint/2010/main" val="399564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15</a:t>
            </a:fld>
            <a:endParaRPr lang="zh-CN" altLang="en-US"/>
          </a:p>
        </p:txBody>
      </p:sp>
    </p:spTree>
    <p:extLst>
      <p:ext uri="{BB962C8B-B14F-4D97-AF65-F5344CB8AC3E}">
        <p14:creationId xmlns:p14="http://schemas.microsoft.com/office/powerpoint/2010/main" val="2406548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16</a:t>
            </a:fld>
            <a:endParaRPr lang="zh-CN" altLang="en-US"/>
          </a:p>
        </p:txBody>
      </p:sp>
    </p:spTree>
    <p:extLst>
      <p:ext uri="{BB962C8B-B14F-4D97-AF65-F5344CB8AC3E}">
        <p14:creationId xmlns:p14="http://schemas.microsoft.com/office/powerpoint/2010/main" val="2143491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17</a:t>
            </a:fld>
            <a:endParaRPr lang="zh-CN" altLang="en-US"/>
          </a:p>
        </p:txBody>
      </p:sp>
    </p:spTree>
    <p:extLst>
      <p:ext uri="{BB962C8B-B14F-4D97-AF65-F5344CB8AC3E}">
        <p14:creationId xmlns:p14="http://schemas.microsoft.com/office/powerpoint/2010/main" val="876966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18</a:t>
            </a:fld>
            <a:endParaRPr lang="zh-CN" altLang="en-US"/>
          </a:p>
        </p:txBody>
      </p:sp>
    </p:spTree>
    <p:extLst>
      <p:ext uri="{BB962C8B-B14F-4D97-AF65-F5344CB8AC3E}">
        <p14:creationId xmlns:p14="http://schemas.microsoft.com/office/powerpoint/2010/main" val="33424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20</a:t>
            </a:fld>
            <a:endParaRPr lang="zh-CN" altLang="en-US"/>
          </a:p>
        </p:txBody>
      </p:sp>
    </p:spTree>
    <p:extLst>
      <p:ext uri="{BB962C8B-B14F-4D97-AF65-F5344CB8AC3E}">
        <p14:creationId xmlns:p14="http://schemas.microsoft.com/office/powerpoint/2010/main" val="4872408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21</a:t>
            </a:fld>
            <a:endParaRPr lang="zh-CN" altLang="en-US"/>
          </a:p>
        </p:txBody>
      </p:sp>
    </p:spTree>
    <p:extLst>
      <p:ext uri="{BB962C8B-B14F-4D97-AF65-F5344CB8AC3E}">
        <p14:creationId xmlns:p14="http://schemas.microsoft.com/office/powerpoint/2010/main" val="3954619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22</a:t>
            </a:fld>
            <a:endParaRPr lang="zh-CN" altLang="en-US"/>
          </a:p>
        </p:txBody>
      </p:sp>
    </p:spTree>
    <p:extLst>
      <p:ext uri="{BB962C8B-B14F-4D97-AF65-F5344CB8AC3E}">
        <p14:creationId xmlns:p14="http://schemas.microsoft.com/office/powerpoint/2010/main" val="2964932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24</a:t>
            </a:fld>
            <a:endParaRPr lang="zh-CN" altLang="en-US"/>
          </a:p>
        </p:txBody>
      </p:sp>
    </p:spTree>
    <p:extLst>
      <p:ext uri="{BB962C8B-B14F-4D97-AF65-F5344CB8AC3E}">
        <p14:creationId xmlns:p14="http://schemas.microsoft.com/office/powerpoint/2010/main" val="1258428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25</a:t>
            </a:fld>
            <a:endParaRPr lang="zh-CN" altLang="en-US"/>
          </a:p>
        </p:txBody>
      </p:sp>
    </p:spTree>
    <p:extLst>
      <p:ext uri="{BB962C8B-B14F-4D97-AF65-F5344CB8AC3E}">
        <p14:creationId xmlns:p14="http://schemas.microsoft.com/office/powerpoint/2010/main" val="10614410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26</a:t>
            </a:fld>
            <a:endParaRPr lang="zh-CN" altLang="en-US"/>
          </a:p>
        </p:txBody>
      </p:sp>
    </p:spTree>
    <p:extLst>
      <p:ext uri="{BB962C8B-B14F-4D97-AF65-F5344CB8AC3E}">
        <p14:creationId xmlns:p14="http://schemas.microsoft.com/office/powerpoint/2010/main" val="190463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3</a:t>
            </a:fld>
            <a:endParaRPr lang="zh-CN" altLang="en-US"/>
          </a:p>
        </p:txBody>
      </p:sp>
    </p:spTree>
    <p:extLst>
      <p:ext uri="{BB962C8B-B14F-4D97-AF65-F5344CB8AC3E}">
        <p14:creationId xmlns:p14="http://schemas.microsoft.com/office/powerpoint/2010/main" val="399564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27</a:t>
            </a:fld>
            <a:endParaRPr lang="zh-CN" altLang="en-US"/>
          </a:p>
        </p:txBody>
      </p:sp>
    </p:spTree>
    <p:extLst>
      <p:ext uri="{BB962C8B-B14F-4D97-AF65-F5344CB8AC3E}">
        <p14:creationId xmlns:p14="http://schemas.microsoft.com/office/powerpoint/2010/main" val="316359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28</a:t>
            </a:fld>
            <a:endParaRPr lang="zh-CN" altLang="en-US"/>
          </a:p>
        </p:txBody>
      </p:sp>
    </p:spTree>
    <p:extLst>
      <p:ext uri="{BB962C8B-B14F-4D97-AF65-F5344CB8AC3E}">
        <p14:creationId xmlns:p14="http://schemas.microsoft.com/office/powerpoint/2010/main" val="88643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6</a:t>
            </a:fld>
            <a:endParaRPr lang="zh-CN" altLang="en-US"/>
          </a:p>
        </p:txBody>
      </p:sp>
    </p:spTree>
    <p:extLst>
      <p:ext uri="{BB962C8B-B14F-4D97-AF65-F5344CB8AC3E}">
        <p14:creationId xmlns:p14="http://schemas.microsoft.com/office/powerpoint/2010/main" val="805839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7</a:t>
            </a:fld>
            <a:endParaRPr lang="zh-CN" altLang="en-US"/>
          </a:p>
        </p:txBody>
      </p:sp>
    </p:spTree>
    <p:extLst>
      <p:ext uri="{BB962C8B-B14F-4D97-AF65-F5344CB8AC3E}">
        <p14:creationId xmlns:p14="http://schemas.microsoft.com/office/powerpoint/2010/main" val="19846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8</a:t>
            </a:fld>
            <a:endParaRPr lang="zh-CN" altLang="en-US"/>
          </a:p>
        </p:txBody>
      </p:sp>
    </p:spTree>
    <p:extLst>
      <p:ext uri="{BB962C8B-B14F-4D97-AF65-F5344CB8AC3E}">
        <p14:creationId xmlns:p14="http://schemas.microsoft.com/office/powerpoint/2010/main" val="11615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9</a:t>
            </a:fld>
            <a:endParaRPr lang="zh-CN" altLang="en-US"/>
          </a:p>
        </p:txBody>
      </p:sp>
    </p:spTree>
    <p:extLst>
      <p:ext uri="{BB962C8B-B14F-4D97-AF65-F5344CB8AC3E}">
        <p14:creationId xmlns:p14="http://schemas.microsoft.com/office/powerpoint/2010/main" val="3786205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10</a:t>
            </a:fld>
            <a:endParaRPr lang="zh-CN" altLang="en-US"/>
          </a:p>
        </p:txBody>
      </p:sp>
    </p:spTree>
    <p:extLst>
      <p:ext uri="{BB962C8B-B14F-4D97-AF65-F5344CB8AC3E}">
        <p14:creationId xmlns:p14="http://schemas.microsoft.com/office/powerpoint/2010/main" val="2718161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11</a:t>
            </a:fld>
            <a:endParaRPr lang="zh-CN" altLang="en-US"/>
          </a:p>
        </p:txBody>
      </p:sp>
    </p:spTree>
    <p:extLst>
      <p:ext uri="{BB962C8B-B14F-4D97-AF65-F5344CB8AC3E}">
        <p14:creationId xmlns:p14="http://schemas.microsoft.com/office/powerpoint/2010/main" val="3143195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B941B0C-66CA-4042-8EAF-47000EF56676}" type="slidenum">
              <a:rPr lang="zh-CN" altLang="en-US" smtClean="0"/>
              <a:t>14</a:t>
            </a:fld>
            <a:endParaRPr lang="zh-CN" altLang="en-US"/>
          </a:p>
        </p:txBody>
      </p:sp>
    </p:spTree>
    <p:extLst>
      <p:ext uri="{BB962C8B-B14F-4D97-AF65-F5344CB8AC3E}">
        <p14:creationId xmlns:p14="http://schemas.microsoft.com/office/powerpoint/2010/main" val="3665126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sp>
        <p:nvSpPr>
          <p:cNvPr id="29" name="Title 1"/>
          <p:cNvSpPr>
            <a:spLocks noGrp="1"/>
          </p:cNvSpPr>
          <p:nvPr>
            <p:ph type="ctrTitle" hasCustomPrompt="1"/>
          </p:nvPr>
        </p:nvSpPr>
        <p:spPr>
          <a:xfrm>
            <a:off x="0" y="1967696"/>
            <a:ext cx="9144000" cy="1461836"/>
          </a:xfrm>
          <a:prstGeom prst="rect">
            <a:avLst/>
          </a:prstGeom>
        </p:spPr>
        <p:txBody>
          <a:bodyPr anchor="ctr">
            <a:normAutofit/>
          </a:bodyPr>
          <a:lstStyle>
            <a:lvl1pPr algn="ctr">
              <a:defRPr sz="6000" b="1">
                <a:solidFill>
                  <a:srgbClr val="A40000"/>
                </a:solidFill>
                <a:latin typeface="+mn-lt"/>
              </a:defRPr>
            </a:lvl1pPr>
          </a:lstStyle>
          <a:p>
            <a:r>
              <a:rPr lang="en-US" altLang="zh-CN" dirty="0" smtClean="0"/>
              <a:t>Presentation Title</a:t>
            </a:r>
            <a:endParaRPr lang="en-US" dirty="0"/>
          </a:p>
        </p:txBody>
      </p:sp>
      <p:sp>
        <p:nvSpPr>
          <p:cNvPr id="30" name="Subtitle 2"/>
          <p:cNvSpPr>
            <a:spLocks noGrp="1"/>
          </p:cNvSpPr>
          <p:nvPr>
            <p:ph type="subTitle" idx="1" hasCustomPrompt="1"/>
          </p:nvPr>
        </p:nvSpPr>
        <p:spPr>
          <a:xfrm>
            <a:off x="975360" y="4013936"/>
            <a:ext cx="3421075" cy="340814"/>
          </a:xfrm>
          <a:prstGeom prst="rect">
            <a:avLst/>
          </a:prstGeom>
        </p:spPr>
        <p:txBody>
          <a:bodyPr anchor="ct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rgbClr val="A40000"/>
                </a:solidFill>
                <a:latin typeface="+mn-lt"/>
                <a:ea typeface="黑体" panose="02010609060101010101" pitchFamily="49"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smtClean="0"/>
              <a:t>Reporter</a:t>
            </a:r>
            <a:endParaRPr lang="en-US" dirty="0"/>
          </a:p>
        </p:txBody>
      </p:sp>
      <p:pic>
        <p:nvPicPr>
          <p:cNvPr id="31" name="图片 30"/>
          <p:cNvPicPr>
            <a:picLocks noChangeAspect="1"/>
          </p:cNvPicPr>
          <p:nvPr/>
        </p:nvPicPr>
        <p:blipFill rotWithShape="1">
          <a:blip r:embed="rId2" cstate="print">
            <a:extLst>
              <a:ext uri="{28A0092B-C50C-407E-A947-70E740481C1C}">
                <a14:useLocalDpi xmlns:a14="http://schemas.microsoft.com/office/drawing/2010/main" val="0"/>
              </a:ext>
            </a:extLst>
          </a:blip>
          <a:srcRect r="70653"/>
          <a:stretch/>
        </p:blipFill>
        <p:spPr>
          <a:xfrm>
            <a:off x="124388" y="233273"/>
            <a:ext cx="1148457" cy="741191"/>
          </a:xfrm>
          <a:prstGeom prst="rect">
            <a:avLst/>
          </a:prstGeom>
        </p:spPr>
      </p:pic>
      <p:grpSp>
        <p:nvGrpSpPr>
          <p:cNvPr id="33" name="组合 32"/>
          <p:cNvGrpSpPr/>
          <p:nvPr/>
        </p:nvGrpSpPr>
        <p:grpSpPr>
          <a:xfrm>
            <a:off x="0" y="1102039"/>
            <a:ext cx="9144000" cy="110846"/>
            <a:chOff x="0" y="846225"/>
            <a:chExt cx="9144000" cy="110846"/>
          </a:xfrm>
        </p:grpSpPr>
        <p:grpSp>
          <p:nvGrpSpPr>
            <p:cNvPr id="34" name="组合 33"/>
            <p:cNvGrpSpPr/>
            <p:nvPr/>
          </p:nvGrpSpPr>
          <p:grpSpPr>
            <a:xfrm>
              <a:off x="0" y="846225"/>
              <a:ext cx="9144000" cy="110846"/>
              <a:chOff x="0" y="846225"/>
              <a:chExt cx="9144000" cy="110846"/>
            </a:xfrm>
          </p:grpSpPr>
          <p:grpSp>
            <p:nvGrpSpPr>
              <p:cNvPr id="36" name="组合 35"/>
              <p:cNvGrpSpPr/>
              <p:nvPr/>
            </p:nvGrpSpPr>
            <p:grpSpPr>
              <a:xfrm>
                <a:off x="875653" y="846225"/>
                <a:ext cx="8268347" cy="110438"/>
                <a:chOff x="875653" y="846225"/>
                <a:chExt cx="8268347" cy="110438"/>
              </a:xfrm>
            </p:grpSpPr>
            <p:sp>
              <p:nvSpPr>
                <p:cNvPr id="38" name="矩形 37"/>
                <p:cNvSpPr/>
                <p:nvPr/>
              </p:nvSpPr>
              <p:spPr>
                <a:xfrm>
                  <a:off x="875653" y="846227"/>
                  <a:ext cx="8268347" cy="110436"/>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直角三角形 38"/>
                <p:cNvSpPr/>
                <p:nvPr/>
              </p:nvSpPr>
              <p:spPr>
                <a:xfrm>
                  <a:off x="975360" y="846225"/>
                  <a:ext cx="137160" cy="110438"/>
                </a:xfrm>
                <a:prstGeom prst="rtTriangl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7" name="矩形 36"/>
              <p:cNvSpPr/>
              <p:nvPr/>
            </p:nvSpPr>
            <p:spPr>
              <a:xfrm>
                <a:off x="0" y="846226"/>
                <a:ext cx="975360" cy="11084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5" name="直接连接符 34"/>
            <p:cNvCxnSpPr>
              <a:stCxn id="39" idx="2"/>
            </p:cNvCxnSpPr>
            <p:nvPr/>
          </p:nvCxnSpPr>
          <p:spPr>
            <a:xfrm flipV="1">
              <a:off x="975360" y="846225"/>
              <a:ext cx="0" cy="11043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5464454" y="6472195"/>
            <a:ext cx="3679547" cy="266400"/>
            <a:chOff x="3891916" y="6461760"/>
            <a:chExt cx="5252086" cy="342970"/>
          </a:xfrm>
        </p:grpSpPr>
        <p:sp>
          <p:nvSpPr>
            <p:cNvPr id="41" name="文本框 40"/>
            <p:cNvSpPr txBox="1"/>
            <p:nvPr/>
          </p:nvSpPr>
          <p:spPr>
            <a:xfrm>
              <a:off x="3891916" y="6461760"/>
              <a:ext cx="5252086" cy="342970"/>
            </a:xfrm>
            <a:prstGeom prst="rect">
              <a:avLst/>
            </a:prstGeom>
            <a:solidFill>
              <a:srgbClr val="000099"/>
            </a:solidFill>
            <a:ln>
              <a:noFill/>
            </a:ln>
          </p:spPr>
          <p:txBody>
            <a:bodyPr wrap="square" rtlCol="0">
              <a:spAutoFit/>
            </a:bodyPr>
            <a:lstStyle/>
            <a:p>
              <a:pPr algn="r"/>
              <a:endParaRPr lang="zh-CN" altLang="en-US" sz="2000" dirty="0">
                <a:solidFill>
                  <a:schemeClr val="bg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2" name="直角三角形 41"/>
            <p:cNvSpPr/>
            <p:nvPr/>
          </p:nvSpPr>
          <p:spPr>
            <a:xfrm flipV="1">
              <a:off x="3892140" y="6461761"/>
              <a:ext cx="655405" cy="339736"/>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菱形 42"/>
          <p:cNvSpPr/>
          <p:nvPr/>
        </p:nvSpPr>
        <p:spPr>
          <a:xfrm>
            <a:off x="4502256" y="6379860"/>
            <a:ext cx="619936" cy="400110"/>
          </a:xfrm>
          <a:prstGeom prst="diamon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p:nvPr/>
        </p:nvCxnSpPr>
        <p:spPr>
          <a:xfrm>
            <a:off x="0" y="6721454"/>
            <a:ext cx="5530291" cy="0"/>
          </a:xfrm>
          <a:prstGeom prst="line">
            <a:avLst/>
          </a:prstGeom>
          <a:ln w="19050">
            <a:solidFill>
              <a:srgbClr val="000099"/>
            </a:solidFill>
          </a:ln>
        </p:spPr>
        <p:style>
          <a:lnRef idx="1">
            <a:schemeClr val="accent1"/>
          </a:lnRef>
          <a:fillRef idx="0">
            <a:schemeClr val="accent1"/>
          </a:fillRef>
          <a:effectRef idx="0">
            <a:schemeClr val="accent1"/>
          </a:effectRef>
          <a:fontRef idx="minor">
            <a:schemeClr val="tx1"/>
          </a:fontRef>
        </p:style>
      </p:cxnSp>
      <p:sp>
        <p:nvSpPr>
          <p:cNvPr id="23" name="文本占位符 5"/>
          <p:cNvSpPr>
            <a:spLocks noGrp="1"/>
          </p:cNvSpPr>
          <p:nvPr>
            <p:ph type="body" sz="quarter" idx="11" hasCustomPrompt="1"/>
          </p:nvPr>
        </p:nvSpPr>
        <p:spPr>
          <a:xfrm>
            <a:off x="975360" y="4417131"/>
            <a:ext cx="3416801" cy="373753"/>
          </a:xfrm>
        </p:spPr>
        <p:txBody>
          <a:bodyPr anchor="ctr"/>
          <a:lstStyle>
            <a:lvl1pPr marL="0" indent="0">
              <a:buNone/>
              <a:defRPr sz="2400" b="0">
                <a:solidFill>
                  <a:srgbClr val="A40000"/>
                </a:solidFill>
              </a:defRPr>
            </a:lvl1pPr>
          </a:lstStyle>
          <a:p>
            <a:pPr lvl="0"/>
            <a:r>
              <a:rPr lang="en-US" altLang="zh-CN" dirty="0" smtClean="0"/>
              <a:t>system</a:t>
            </a:r>
            <a:endParaRPr lang="zh-CN" altLang="en-US" dirty="0" smtClean="0"/>
          </a:p>
        </p:txBody>
      </p:sp>
      <p:sp>
        <p:nvSpPr>
          <p:cNvPr id="24" name="文本占位符 5"/>
          <p:cNvSpPr>
            <a:spLocks noGrp="1"/>
          </p:cNvSpPr>
          <p:nvPr>
            <p:ph type="body" sz="quarter" idx="12" hasCustomPrompt="1"/>
          </p:nvPr>
        </p:nvSpPr>
        <p:spPr>
          <a:xfrm>
            <a:off x="975360" y="4853265"/>
            <a:ext cx="3416801" cy="373753"/>
          </a:xfrm>
        </p:spPr>
        <p:txBody>
          <a:bodyPr anchor="ctr">
            <a:normAutofit/>
          </a:bodyPr>
          <a:lstStyle>
            <a:lvl1pPr marL="0" indent="0">
              <a:buNone/>
              <a:defRPr sz="2400" b="0">
                <a:solidFill>
                  <a:srgbClr val="A40000"/>
                </a:solidFill>
              </a:defRPr>
            </a:lvl1pPr>
          </a:lstStyle>
          <a:p>
            <a:pPr lvl="0"/>
            <a:r>
              <a:rPr lang="en-US" altLang="zh-CN" dirty="0" smtClean="0"/>
              <a:t>date</a:t>
            </a:r>
            <a:endParaRPr lang="zh-CN" altLang="en-US" dirty="0" smtClean="0"/>
          </a:p>
        </p:txBody>
      </p:sp>
    </p:spTree>
    <p:extLst>
      <p:ext uri="{BB962C8B-B14F-4D97-AF65-F5344CB8AC3E}">
        <p14:creationId xmlns:p14="http://schemas.microsoft.com/office/powerpoint/2010/main" val="180454890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文本占位符 3"/>
          <p:cNvSpPr>
            <a:spLocks noGrp="1"/>
          </p:cNvSpPr>
          <p:nvPr>
            <p:ph type="body" sz="quarter" idx="15" hasCustomPrompt="1"/>
          </p:nvPr>
        </p:nvSpPr>
        <p:spPr>
          <a:xfrm>
            <a:off x="1187624" y="116632"/>
            <a:ext cx="6408738" cy="576262"/>
          </a:xfrm>
        </p:spPr>
        <p:txBody>
          <a:bodyPr>
            <a:noAutofit/>
          </a:bodyPr>
          <a:lstStyle>
            <a:lvl5pPr marL="1873250" marR="0"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sz="4000">
                <a:latin typeface="+mj-lt"/>
              </a:defRPr>
            </a:lvl5pPr>
          </a:lstStyle>
          <a:p>
            <a:pPr marL="1873250" marR="0" lvl="4"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a:pPr>
            <a:r>
              <a:rPr lang="en-US" altLang="zh-CN" b="1" dirty="0" smtClean="0">
                <a:solidFill>
                  <a:srgbClr val="C00000"/>
                </a:solidFill>
              </a:rPr>
              <a:t>Click here to add text</a:t>
            </a:r>
            <a:endParaRPr lang="zh-CN" altLang="en-US" b="1" dirty="0" smtClean="0">
              <a:solidFill>
                <a:srgbClr val="C00000"/>
              </a:solidFill>
            </a:endParaRPr>
          </a:p>
        </p:txBody>
      </p:sp>
    </p:spTree>
    <p:extLst>
      <p:ext uri="{BB962C8B-B14F-4D97-AF65-F5344CB8AC3E}">
        <p14:creationId xmlns:p14="http://schemas.microsoft.com/office/powerpoint/2010/main" val="34383537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0832" y="1232362"/>
            <a:ext cx="2114550" cy="5120640"/>
          </a:xfrm>
          <a:prstGeom prst="rect">
            <a:avLst/>
          </a:prstGeo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3036016" y="1232362"/>
            <a:ext cx="5486400" cy="5120640"/>
          </a:xfrm>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文本占位符 3"/>
          <p:cNvSpPr>
            <a:spLocks noGrp="1"/>
          </p:cNvSpPr>
          <p:nvPr>
            <p:ph type="body" sz="quarter" idx="15" hasCustomPrompt="1"/>
          </p:nvPr>
        </p:nvSpPr>
        <p:spPr>
          <a:xfrm>
            <a:off x="1187624" y="116632"/>
            <a:ext cx="6408738" cy="576262"/>
          </a:xfrm>
        </p:spPr>
        <p:txBody>
          <a:bodyPr>
            <a:noAutofit/>
          </a:bodyPr>
          <a:lstStyle>
            <a:lvl5pPr marL="1873250" marR="0"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sz="4000">
                <a:latin typeface="+mj-lt"/>
              </a:defRPr>
            </a:lvl5pPr>
          </a:lstStyle>
          <a:p>
            <a:pPr marL="1873250" marR="0" lvl="4"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a:pPr>
            <a:r>
              <a:rPr lang="en-US" altLang="zh-CN" b="1" dirty="0" smtClean="0">
                <a:solidFill>
                  <a:srgbClr val="C00000"/>
                </a:solidFill>
              </a:rPr>
              <a:t>Click here to add text</a:t>
            </a:r>
            <a:endParaRPr lang="zh-CN" altLang="en-US" b="1" dirty="0" smtClean="0">
              <a:solidFill>
                <a:srgbClr val="C00000"/>
              </a:solidFill>
            </a:endParaRPr>
          </a:p>
        </p:txBody>
      </p:sp>
    </p:spTree>
    <p:extLst>
      <p:ext uri="{BB962C8B-B14F-4D97-AF65-F5344CB8AC3E}">
        <p14:creationId xmlns:p14="http://schemas.microsoft.com/office/powerpoint/2010/main" val="248190639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1353A-0B64-4F4F-9531-6CA439CC7AAE}"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D11F-82D8-2945-8425-F40A5AF3D8B4}" type="slidenum">
              <a:rPr lang="en-US" smtClean="0"/>
              <a:t>‹#›</a:t>
            </a:fld>
            <a:endParaRPr lang="en-US"/>
          </a:p>
        </p:txBody>
      </p:sp>
    </p:spTree>
    <p:extLst>
      <p:ext uri="{BB962C8B-B14F-4D97-AF65-F5344CB8AC3E}">
        <p14:creationId xmlns:p14="http://schemas.microsoft.com/office/powerpoint/2010/main" val="366771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85216" y="1310640"/>
            <a:ext cx="8039240" cy="4804867"/>
          </a:xfrm>
        </p:spPr>
        <p:txBody>
          <a:bodyPr vert="horz" lIns="91440" tIns="45720" rIns="91440" bIns="45720" rtlCol="0" anchor="t">
            <a:normAutofit/>
          </a:bodyPr>
          <a:lstStyle>
            <a:lvl1pPr>
              <a:lnSpc>
                <a:spcPct val="100000"/>
              </a:lnSpc>
              <a:spcBef>
                <a:spcPts val="1200"/>
              </a:spcBef>
              <a:spcAft>
                <a:spcPts val="0"/>
              </a:spcAft>
              <a:defRPr lang="zh-CN" altLang="en-US" sz="3200" smtClean="0">
                <a:solidFill>
                  <a:srgbClr val="000099"/>
                </a:solidFill>
              </a:defRPr>
            </a:lvl1pPr>
            <a:lvl2pPr>
              <a:lnSpc>
                <a:spcPct val="100000"/>
              </a:lnSpc>
              <a:spcBef>
                <a:spcPts val="1200"/>
              </a:spcBef>
              <a:spcAft>
                <a:spcPts val="0"/>
              </a:spcAft>
              <a:defRPr lang="zh-CN" altLang="en-US" sz="2400" smtClean="0">
                <a:solidFill>
                  <a:schemeClr val="tx1"/>
                </a:solidFill>
              </a:defRPr>
            </a:lvl2pPr>
            <a:lvl3pPr>
              <a:lnSpc>
                <a:spcPct val="100000"/>
              </a:lnSpc>
              <a:spcBef>
                <a:spcPts val="1200"/>
              </a:spcBef>
              <a:spcAft>
                <a:spcPts val="0"/>
              </a:spcAft>
              <a:defRPr lang="zh-CN" altLang="en-US" sz="2000" smtClean="0">
                <a:solidFill>
                  <a:schemeClr val="tx1"/>
                </a:solidFill>
              </a:defRPr>
            </a:lvl3pPr>
            <a:lvl4pPr>
              <a:lnSpc>
                <a:spcPct val="100000"/>
              </a:lnSpc>
              <a:spcBef>
                <a:spcPts val="1200"/>
              </a:spcBef>
              <a:spcAft>
                <a:spcPts val="0"/>
              </a:spcAft>
              <a:defRPr lang="zh-CN" altLang="en-US" sz="1800" smtClean="0">
                <a:solidFill>
                  <a:schemeClr val="tx1"/>
                </a:solidFill>
              </a:defRPr>
            </a:lvl4pPr>
            <a:lvl5pPr>
              <a:lnSpc>
                <a:spcPct val="100000"/>
              </a:lnSpc>
              <a:spcBef>
                <a:spcPts val="1200"/>
              </a:spcBef>
              <a:spcAft>
                <a:spcPts val="0"/>
              </a:spcAft>
              <a:defRPr lang="en-US" sz="1800" dirty="0">
                <a:solidFill>
                  <a:schemeClr val="tx1"/>
                </a:solidFill>
              </a:defRPr>
            </a:lvl5pPr>
          </a:lstStyle>
          <a:p>
            <a:pPr lvl="0">
              <a:buClrTx/>
              <a:buFont typeface="Wingdings" panose="05000000000000000000" pitchFamily="2" charset="2"/>
              <a:buChar char="l"/>
            </a:pPr>
            <a:r>
              <a:rPr lang="en-US" altLang="zh-CN" dirty="0" smtClean="0"/>
              <a:t>Click here to add text</a:t>
            </a:r>
            <a:endParaRPr lang="zh-CN" altLang="en-US" dirty="0" smtClean="0"/>
          </a:p>
          <a:p>
            <a:pPr lvl="1">
              <a:buClrTx/>
              <a:buFont typeface="Wingdings" panose="05000000000000000000" pitchFamily="2" charset="2"/>
              <a:buChar char="n"/>
            </a:pPr>
            <a:r>
              <a:rPr lang="en-US" altLang="zh-CN" dirty="0" smtClean="0"/>
              <a:t>Click here to add text</a:t>
            </a:r>
            <a:endParaRPr lang="zh-CN" altLang="en-US" dirty="0" smtClean="0"/>
          </a:p>
          <a:p>
            <a:pPr lvl="2">
              <a:buClrTx/>
              <a:buFont typeface="Wingdings" panose="05000000000000000000" pitchFamily="2" charset="2"/>
              <a:buChar char="u"/>
            </a:pPr>
            <a:r>
              <a:rPr lang="en-US" altLang="zh-CN" dirty="0" smtClean="0"/>
              <a:t>Click here to add text</a:t>
            </a:r>
            <a:endParaRPr lang="zh-CN" altLang="en-US" dirty="0" smtClean="0"/>
          </a:p>
          <a:p>
            <a:pPr lvl="3">
              <a:buClrTx/>
              <a:buFont typeface="Wingdings" panose="05000000000000000000" pitchFamily="2" charset="2"/>
              <a:buChar char="Ø"/>
            </a:pPr>
            <a:r>
              <a:rPr lang="en-US" altLang="zh-CN" dirty="0" smtClean="0"/>
              <a:t>Click here to add text</a:t>
            </a:r>
            <a:endParaRPr lang="zh-CN" altLang="en-US" dirty="0" smtClean="0"/>
          </a:p>
          <a:p>
            <a:pPr lvl="4">
              <a:buClrTx/>
              <a:buFont typeface="Wingdings" panose="05000000000000000000" pitchFamily="2" charset="2"/>
              <a:buChar char="ü"/>
            </a:pPr>
            <a:r>
              <a:rPr lang="en-US" altLang="zh-CN" dirty="0" smtClean="0"/>
              <a:t>Click here to add text</a:t>
            </a:r>
            <a:endParaRPr lang="en-US" dirty="0"/>
          </a:p>
        </p:txBody>
      </p:sp>
      <p:sp>
        <p:nvSpPr>
          <p:cNvPr id="10" name="标题 4"/>
          <p:cNvSpPr>
            <a:spLocks noGrp="1"/>
          </p:cNvSpPr>
          <p:nvPr>
            <p:ph type="title" hasCustomPrompt="1"/>
          </p:nvPr>
        </p:nvSpPr>
        <p:spPr>
          <a:xfrm>
            <a:off x="1168978" y="105352"/>
            <a:ext cx="7886700" cy="663575"/>
          </a:xfrm>
          <a:prstGeom prst="rect">
            <a:avLst/>
          </a:prstGeom>
        </p:spPr>
        <p:txBody>
          <a:bodyPr anchor="ctr"/>
          <a:lstStyle>
            <a:lvl1pPr>
              <a:defRPr sz="4000" b="1" baseline="0">
                <a:solidFill>
                  <a:srgbClr val="C00000"/>
                </a:solidFill>
              </a:defRPr>
            </a:lvl1pPr>
          </a:lstStyle>
          <a:p>
            <a:r>
              <a:rPr lang="en-US" altLang="zh-CN" dirty="0" smtClean="0"/>
              <a:t>Click here to add text</a:t>
            </a:r>
            <a:endParaRPr lang="zh-CN" altLang="en-US" dirty="0"/>
          </a:p>
        </p:txBody>
      </p:sp>
    </p:spTree>
    <p:extLst>
      <p:ext uri="{BB962C8B-B14F-4D97-AF65-F5344CB8AC3E}">
        <p14:creationId xmlns:p14="http://schemas.microsoft.com/office/powerpoint/2010/main" val="3531322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标题和目录">
    <p:spTree>
      <p:nvGrpSpPr>
        <p:cNvPr id="1" name=""/>
        <p:cNvGrpSpPr/>
        <p:nvPr/>
      </p:nvGrpSpPr>
      <p:grpSpPr>
        <a:xfrm>
          <a:off x="0" y="0"/>
          <a:ext cx="0" cy="0"/>
          <a:chOff x="0" y="0"/>
          <a:chExt cx="0" cy="0"/>
        </a:xfrm>
      </p:grpSpPr>
      <p:sp>
        <p:nvSpPr>
          <p:cNvPr id="10" name="标题 4"/>
          <p:cNvSpPr>
            <a:spLocks noGrp="1"/>
          </p:cNvSpPr>
          <p:nvPr>
            <p:ph type="title" hasCustomPrompt="1"/>
          </p:nvPr>
        </p:nvSpPr>
        <p:spPr>
          <a:xfrm>
            <a:off x="1168978" y="105352"/>
            <a:ext cx="7886700" cy="663575"/>
          </a:xfrm>
          <a:prstGeom prst="rect">
            <a:avLst/>
          </a:prstGeom>
        </p:spPr>
        <p:txBody>
          <a:bodyPr anchor="ctr"/>
          <a:lstStyle>
            <a:lvl1pPr>
              <a:defRPr sz="4000" b="1" baseline="0">
                <a:solidFill>
                  <a:srgbClr val="C00000"/>
                </a:solidFill>
              </a:defRPr>
            </a:lvl1pPr>
          </a:lstStyle>
          <a:p>
            <a:r>
              <a:rPr lang="en-US" altLang="zh-CN" dirty="0" smtClean="0"/>
              <a:t>Click here to add text</a:t>
            </a:r>
            <a:endParaRPr lang="zh-CN" altLang="en-US" dirty="0"/>
          </a:p>
        </p:txBody>
      </p:sp>
      <p:sp>
        <p:nvSpPr>
          <p:cNvPr id="11" name="文本占位符 10"/>
          <p:cNvSpPr>
            <a:spLocks noGrp="1"/>
          </p:cNvSpPr>
          <p:nvPr>
            <p:ph type="body" sz="quarter" idx="10" hasCustomPrompt="1"/>
          </p:nvPr>
        </p:nvSpPr>
        <p:spPr>
          <a:xfrm>
            <a:off x="1829523" y="2046722"/>
            <a:ext cx="612775" cy="561975"/>
          </a:xfrm>
          <a:solidFill>
            <a:srgbClr val="000099"/>
          </a:solidFill>
          <a:ln>
            <a:noFill/>
          </a:ln>
        </p:spPr>
        <p:txBody>
          <a:bodyPr/>
          <a:lstStyle>
            <a:lvl1pPr marL="0" indent="0" algn="ctr">
              <a:buNone/>
              <a:defRPr>
                <a:solidFill>
                  <a:schemeClr val="bg1"/>
                </a:solidFill>
              </a:defRPr>
            </a:lvl1pPr>
          </a:lstStyle>
          <a:p>
            <a:pPr lvl="0"/>
            <a:r>
              <a:rPr lang="en-US" altLang="zh-CN" dirty="0" smtClean="0"/>
              <a:t>No.</a:t>
            </a:r>
            <a:endParaRPr lang="zh-CN" altLang="en-US" dirty="0"/>
          </a:p>
        </p:txBody>
      </p:sp>
      <p:sp>
        <p:nvSpPr>
          <p:cNvPr id="15" name="文本占位符 14"/>
          <p:cNvSpPr>
            <a:spLocks noGrp="1"/>
          </p:cNvSpPr>
          <p:nvPr>
            <p:ph type="body" sz="quarter" idx="11" hasCustomPrompt="1"/>
          </p:nvPr>
        </p:nvSpPr>
        <p:spPr>
          <a:xfrm>
            <a:off x="2452543" y="2046722"/>
            <a:ext cx="4738688" cy="561974"/>
          </a:xfrm>
          <a:solidFill>
            <a:schemeClr val="bg1">
              <a:lumMod val="95000"/>
            </a:schemeClr>
          </a:solidFill>
          <a:ln w="19050">
            <a:solidFill>
              <a:schemeClr val="tx1"/>
            </a:solidFill>
            <a:prstDash val="sysDot"/>
          </a:ln>
        </p:spPr>
        <p:txBody>
          <a:bodyPr anchor="ctr"/>
          <a:lstStyle>
            <a:lvl1pPr marL="0" indent="0">
              <a:buNone/>
              <a:defRPr baseline="0"/>
            </a:lvl1pPr>
          </a:lstStyle>
          <a:p>
            <a:pPr lvl="0"/>
            <a:r>
              <a:rPr lang="en-US" altLang="zh-CN" dirty="0" smtClean="0"/>
              <a:t>Click here to add title</a:t>
            </a:r>
            <a:endParaRPr lang="zh-CN" altLang="en-US" dirty="0"/>
          </a:p>
        </p:txBody>
      </p:sp>
      <p:sp>
        <p:nvSpPr>
          <p:cNvPr id="16" name="文本占位符 10"/>
          <p:cNvSpPr>
            <a:spLocks noGrp="1"/>
          </p:cNvSpPr>
          <p:nvPr>
            <p:ph type="body" sz="quarter" idx="12" hasCustomPrompt="1"/>
          </p:nvPr>
        </p:nvSpPr>
        <p:spPr>
          <a:xfrm>
            <a:off x="1829523" y="2864140"/>
            <a:ext cx="612775" cy="561975"/>
          </a:xfrm>
          <a:solidFill>
            <a:srgbClr val="000099"/>
          </a:solidFill>
          <a:ln>
            <a:noFill/>
          </a:ln>
        </p:spPr>
        <p:txBody>
          <a:bodyPr/>
          <a:lstStyle>
            <a:lvl1pPr marL="0" indent="0" algn="ctr">
              <a:buNone/>
              <a:defRPr>
                <a:solidFill>
                  <a:schemeClr val="bg1"/>
                </a:solidFill>
              </a:defRPr>
            </a:lvl1pPr>
          </a:lstStyle>
          <a:p>
            <a:pPr lvl="0"/>
            <a:r>
              <a:rPr lang="en-US" altLang="zh-CN" dirty="0" smtClean="0"/>
              <a:t>No.</a:t>
            </a:r>
            <a:endParaRPr lang="zh-CN" altLang="en-US" dirty="0"/>
          </a:p>
        </p:txBody>
      </p:sp>
      <p:sp>
        <p:nvSpPr>
          <p:cNvPr id="18" name="文本占位符 14"/>
          <p:cNvSpPr>
            <a:spLocks noGrp="1"/>
          </p:cNvSpPr>
          <p:nvPr>
            <p:ph type="body" sz="quarter" idx="13" hasCustomPrompt="1"/>
          </p:nvPr>
        </p:nvSpPr>
        <p:spPr>
          <a:xfrm>
            <a:off x="2452543" y="2864140"/>
            <a:ext cx="4738688" cy="561974"/>
          </a:xfrm>
          <a:solidFill>
            <a:schemeClr val="bg1">
              <a:lumMod val="95000"/>
            </a:schemeClr>
          </a:solidFill>
          <a:ln w="19050">
            <a:solidFill>
              <a:schemeClr val="tx1"/>
            </a:solidFill>
            <a:prstDash val="sysDot"/>
          </a:ln>
        </p:spPr>
        <p:txBody>
          <a:bodyPr anchor="ctr"/>
          <a:lstStyle>
            <a:lvl1pPr marL="0" indent="0">
              <a:buNone/>
              <a:defRPr baseline="0"/>
            </a:lvl1pPr>
          </a:lstStyle>
          <a:p>
            <a:pPr lvl="0"/>
            <a:r>
              <a:rPr lang="en-US" altLang="zh-CN" dirty="0" smtClean="0"/>
              <a:t>Click here to add title</a:t>
            </a:r>
            <a:endParaRPr lang="zh-CN" altLang="en-US" dirty="0"/>
          </a:p>
        </p:txBody>
      </p:sp>
      <p:sp>
        <p:nvSpPr>
          <p:cNvPr id="19" name="文本占位符 10"/>
          <p:cNvSpPr>
            <a:spLocks noGrp="1"/>
          </p:cNvSpPr>
          <p:nvPr>
            <p:ph type="body" sz="quarter" idx="14" hasCustomPrompt="1"/>
          </p:nvPr>
        </p:nvSpPr>
        <p:spPr>
          <a:xfrm>
            <a:off x="1829523" y="3681557"/>
            <a:ext cx="612775" cy="561975"/>
          </a:xfrm>
          <a:solidFill>
            <a:srgbClr val="000099"/>
          </a:solidFill>
          <a:ln>
            <a:noFill/>
          </a:ln>
        </p:spPr>
        <p:txBody>
          <a:bodyPr/>
          <a:lstStyle>
            <a:lvl1pPr marL="0" indent="0" algn="ctr">
              <a:buNone/>
              <a:defRPr>
                <a:solidFill>
                  <a:schemeClr val="bg1"/>
                </a:solidFill>
              </a:defRPr>
            </a:lvl1pPr>
          </a:lstStyle>
          <a:p>
            <a:pPr lvl="0"/>
            <a:r>
              <a:rPr lang="en-US" altLang="zh-CN" dirty="0" smtClean="0"/>
              <a:t>No.</a:t>
            </a:r>
            <a:endParaRPr lang="zh-CN" altLang="en-US" dirty="0"/>
          </a:p>
        </p:txBody>
      </p:sp>
      <p:sp>
        <p:nvSpPr>
          <p:cNvPr id="21" name="文本占位符 14"/>
          <p:cNvSpPr>
            <a:spLocks noGrp="1"/>
          </p:cNvSpPr>
          <p:nvPr>
            <p:ph type="body" sz="quarter" idx="15" hasCustomPrompt="1"/>
          </p:nvPr>
        </p:nvSpPr>
        <p:spPr>
          <a:xfrm>
            <a:off x="2452543" y="3681556"/>
            <a:ext cx="4738688" cy="561976"/>
          </a:xfrm>
          <a:solidFill>
            <a:schemeClr val="bg1">
              <a:lumMod val="95000"/>
            </a:schemeClr>
          </a:solidFill>
          <a:ln w="19050">
            <a:solidFill>
              <a:schemeClr val="tx1"/>
            </a:solidFill>
            <a:prstDash val="sysDot"/>
          </a:ln>
        </p:spPr>
        <p:txBody>
          <a:bodyPr anchor="ctr"/>
          <a:lstStyle>
            <a:lvl1pPr marL="0" indent="0">
              <a:buNone/>
              <a:defRPr baseline="0"/>
            </a:lvl1pPr>
          </a:lstStyle>
          <a:p>
            <a:pPr lvl="0"/>
            <a:r>
              <a:rPr lang="en-US" altLang="zh-CN" dirty="0" smtClean="0"/>
              <a:t>Click here to add title</a:t>
            </a:r>
            <a:endParaRPr lang="zh-CN" altLang="en-US" dirty="0"/>
          </a:p>
        </p:txBody>
      </p:sp>
      <p:sp>
        <p:nvSpPr>
          <p:cNvPr id="22" name="文本占位符 10"/>
          <p:cNvSpPr>
            <a:spLocks noGrp="1"/>
          </p:cNvSpPr>
          <p:nvPr>
            <p:ph type="body" sz="quarter" idx="16" hasCustomPrompt="1"/>
          </p:nvPr>
        </p:nvSpPr>
        <p:spPr>
          <a:xfrm>
            <a:off x="1829523" y="4498973"/>
            <a:ext cx="612775" cy="561975"/>
          </a:xfrm>
          <a:solidFill>
            <a:srgbClr val="000099"/>
          </a:solidFill>
          <a:ln>
            <a:noFill/>
          </a:ln>
        </p:spPr>
        <p:txBody>
          <a:bodyPr/>
          <a:lstStyle>
            <a:lvl1pPr marL="0" indent="0" algn="ctr">
              <a:buNone/>
              <a:defRPr>
                <a:solidFill>
                  <a:schemeClr val="bg1"/>
                </a:solidFill>
              </a:defRPr>
            </a:lvl1pPr>
          </a:lstStyle>
          <a:p>
            <a:pPr lvl="0"/>
            <a:r>
              <a:rPr lang="en-US" altLang="zh-CN" dirty="0" smtClean="0"/>
              <a:t>No.</a:t>
            </a:r>
            <a:endParaRPr lang="zh-CN" altLang="en-US" dirty="0"/>
          </a:p>
        </p:txBody>
      </p:sp>
      <p:sp>
        <p:nvSpPr>
          <p:cNvPr id="24" name="文本占位符 14"/>
          <p:cNvSpPr>
            <a:spLocks noGrp="1"/>
          </p:cNvSpPr>
          <p:nvPr>
            <p:ph type="body" sz="quarter" idx="17" hasCustomPrompt="1"/>
          </p:nvPr>
        </p:nvSpPr>
        <p:spPr>
          <a:xfrm>
            <a:off x="2452543" y="4498973"/>
            <a:ext cx="4738688" cy="561974"/>
          </a:xfrm>
          <a:solidFill>
            <a:schemeClr val="bg1">
              <a:lumMod val="95000"/>
            </a:schemeClr>
          </a:solidFill>
          <a:ln w="19050">
            <a:solidFill>
              <a:schemeClr val="tx1"/>
            </a:solidFill>
            <a:prstDash val="sysDot"/>
          </a:ln>
        </p:spPr>
        <p:txBody>
          <a:bodyPr anchor="ctr"/>
          <a:lstStyle>
            <a:lvl1pPr marL="0" indent="0">
              <a:buNone/>
              <a:defRPr baseline="0"/>
            </a:lvl1pPr>
          </a:lstStyle>
          <a:p>
            <a:pPr lvl="0"/>
            <a:r>
              <a:rPr lang="en-US" altLang="zh-CN" dirty="0" smtClean="0"/>
              <a:t>Click here to add title</a:t>
            </a:r>
            <a:endParaRPr lang="zh-CN" altLang="en-US" dirty="0"/>
          </a:p>
        </p:txBody>
      </p:sp>
    </p:spTree>
    <p:extLst>
      <p:ext uri="{BB962C8B-B14F-4D97-AF65-F5344CB8AC3E}">
        <p14:creationId xmlns:p14="http://schemas.microsoft.com/office/powerpoint/2010/main" val="2358728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节标题">
    <p:spTree>
      <p:nvGrpSpPr>
        <p:cNvPr id="1" name=""/>
        <p:cNvGrpSpPr/>
        <p:nvPr/>
      </p:nvGrpSpPr>
      <p:grpSpPr>
        <a:xfrm>
          <a:off x="0" y="0"/>
          <a:ext cx="0" cy="0"/>
          <a:chOff x="0" y="0"/>
          <a:chExt cx="0" cy="0"/>
        </a:xfrm>
      </p:grpSpPr>
      <p:sp>
        <p:nvSpPr>
          <p:cNvPr id="7" name="矩形 6"/>
          <p:cNvSpPr/>
          <p:nvPr/>
        </p:nvSpPr>
        <p:spPr>
          <a:xfrm>
            <a:off x="0" y="6586926"/>
            <a:ext cx="8185707" cy="268329"/>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sp>
        <p:nvSpPr>
          <p:cNvPr id="8" name="矩形 7"/>
          <p:cNvSpPr/>
          <p:nvPr/>
        </p:nvSpPr>
        <p:spPr>
          <a:xfrm>
            <a:off x="8185708" y="6588019"/>
            <a:ext cx="958291" cy="267236"/>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bg1"/>
              </a:solidFill>
              <a:latin typeface="Calibri" panose="020F0502020204030204" pitchFamily="34" charset="0"/>
              <a:cs typeface="Calibri" panose="020F0502020204030204" pitchFamily="34" charset="0"/>
            </a:endParaRPr>
          </a:p>
        </p:txBody>
      </p:sp>
      <p:sp>
        <p:nvSpPr>
          <p:cNvPr id="9" name="Slide Number Placeholder 5"/>
          <p:cNvSpPr txBox="1">
            <a:spLocks/>
          </p:cNvSpPr>
          <p:nvPr/>
        </p:nvSpPr>
        <p:spPr>
          <a:xfrm>
            <a:off x="7733650" y="6588019"/>
            <a:ext cx="1347387" cy="267236"/>
          </a:xfrm>
          <a:prstGeom prst="rect">
            <a:avLst/>
          </a:prstGeom>
        </p:spPr>
        <p:txBody>
          <a:bodyPr vert="horz" lIns="91440" tIns="45720" rIns="91440" bIns="45720" rtlCol="0" anchor="ctr"/>
          <a:lstStyle>
            <a:defPPr>
              <a:defRPr lang="zh-CN"/>
            </a:defPPr>
            <a:lvl1pPr marL="0" algn="r" defTabSz="914400" rtl="0" eaLnBrk="1" latinLnBrk="0" hangingPunct="1">
              <a:defRPr lang="zh-CN" altLang="en-US" sz="2000" kern="1200" smtClean="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71D156-31C7-4A0D-88C3-08F7D3EE48DA}" type="slidenum">
              <a:rPr lang="en-US" altLang="zh-CN" sz="1600" b="1" smtClean="0">
                <a:latin typeface="Calibri" panose="020F0502020204030204" pitchFamily="34" charset="0"/>
                <a:cs typeface="Calibri" panose="020F0502020204030204" pitchFamily="34" charset="0"/>
              </a:rPr>
              <a:pPr/>
              <a:t>‹#›</a:t>
            </a:fld>
            <a:endParaRPr lang="zh-CN" altLang="en-US" sz="1600" b="1" dirty="0">
              <a:latin typeface="Calibri" panose="020F0502020204030204" pitchFamily="34" charset="0"/>
              <a:cs typeface="Calibri" panose="020F0502020204030204" pitchFamily="34" charset="0"/>
            </a:endParaRPr>
          </a:p>
        </p:txBody>
      </p:sp>
      <p:sp>
        <p:nvSpPr>
          <p:cNvPr id="11" name="直角三角形 10"/>
          <p:cNvSpPr/>
          <p:nvPr/>
        </p:nvSpPr>
        <p:spPr>
          <a:xfrm flipV="1">
            <a:off x="8182107" y="6588019"/>
            <a:ext cx="395207" cy="267236"/>
          </a:xfrm>
          <a:prstGeom prst="rtTriangl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cxnSp>
        <p:nvCxnSpPr>
          <p:cNvPr id="12" name="直接连接符 11"/>
          <p:cNvCxnSpPr/>
          <p:nvPr/>
        </p:nvCxnSpPr>
        <p:spPr>
          <a:xfrm>
            <a:off x="8583829" y="6588019"/>
            <a:ext cx="0" cy="26723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内容占位符 13"/>
          <p:cNvSpPr>
            <a:spLocks noGrp="1"/>
          </p:cNvSpPr>
          <p:nvPr>
            <p:ph sz="quarter" idx="10" hasCustomPrompt="1"/>
          </p:nvPr>
        </p:nvSpPr>
        <p:spPr>
          <a:xfrm>
            <a:off x="0" y="1329892"/>
            <a:ext cx="6587836" cy="1912071"/>
          </a:xfrm>
          <a:solidFill>
            <a:srgbClr val="000099"/>
          </a:solidFill>
        </p:spPr>
        <p:txBody>
          <a:bodyPr anchor="ctr">
            <a:normAutofit/>
          </a:bodyPr>
          <a:lstStyle>
            <a:lvl1pPr marL="0" indent="0">
              <a:buNone/>
              <a:defRPr sz="4400" b="1" baseline="0">
                <a:solidFill>
                  <a:schemeClr val="bg1"/>
                </a:solidFill>
              </a:defRPr>
            </a:lvl1pPr>
          </a:lstStyle>
          <a:p>
            <a:pPr lvl="0"/>
            <a:r>
              <a:rPr lang="en-US" altLang="zh-CN" dirty="0" smtClean="0"/>
              <a:t>Click here to add title</a:t>
            </a:r>
            <a:endParaRPr lang="zh-CN" altLang="en-US" dirty="0"/>
          </a:p>
        </p:txBody>
      </p:sp>
      <p:sp>
        <p:nvSpPr>
          <p:cNvPr id="16" name="文本占位符 15"/>
          <p:cNvSpPr>
            <a:spLocks noGrp="1"/>
          </p:cNvSpPr>
          <p:nvPr>
            <p:ph type="body" sz="quarter" idx="11"/>
          </p:nvPr>
        </p:nvSpPr>
        <p:spPr>
          <a:xfrm>
            <a:off x="1257301" y="3460606"/>
            <a:ext cx="7221682" cy="271159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2408265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4695" y="1240525"/>
            <a:ext cx="3738857" cy="5120640"/>
          </a:xfrm>
        </p:spPr>
        <p:txBody>
          <a:bodyPr anchor="t"/>
          <a:lstStyle>
            <a:lvl1pPr marL="182880" indent="-182880">
              <a:buClrTx/>
              <a:buFont typeface="Wingdings" panose="05000000000000000000" pitchFamily="2" charset="2"/>
              <a:buChar char="l"/>
              <a:defRPr sz="3200">
                <a:solidFill>
                  <a:schemeClr val="tx1"/>
                </a:solidFill>
              </a:defRPr>
            </a:lvl1pPr>
            <a:lvl2pPr marL="685800" indent="-182880">
              <a:buClrTx/>
              <a:buFont typeface="Wingdings" panose="05000000000000000000" pitchFamily="2" charset="2"/>
              <a:buChar char="n"/>
              <a:defRPr sz="2400">
                <a:solidFill>
                  <a:schemeClr val="tx1"/>
                </a:solidFill>
              </a:defRPr>
            </a:lvl2pPr>
            <a:lvl3pPr marL="1143000" indent="-182880">
              <a:buClrTx/>
              <a:buFont typeface="Wingdings" panose="05000000000000000000" pitchFamily="2" charset="2"/>
              <a:buChar char="u"/>
              <a:defRPr sz="2000">
                <a:solidFill>
                  <a:schemeClr val="tx1"/>
                </a:solidFill>
              </a:defRPr>
            </a:lvl3pPr>
            <a:lvl4pPr marL="1600200" indent="-182880">
              <a:buClrTx/>
              <a:buFont typeface="Wingdings" panose="05000000000000000000" pitchFamily="2" charset="2"/>
              <a:buChar char="Ø"/>
              <a:defRPr sz="1800">
                <a:solidFill>
                  <a:schemeClr val="tx1"/>
                </a:solidFill>
              </a:defRPr>
            </a:lvl4pPr>
            <a:lvl5pPr marL="2057400" indent="-182880">
              <a:buClrTx/>
              <a:buFont typeface="Wingdings" panose="05000000000000000000" pitchFamily="2" charset="2"/>
              <a:buChar char="ü"/>
              <a:defRPr sz="1800">
                <a:solidFill>
                  <a:schemeClr val="tx1"/>
                </a:solidFill>
              </a:defRPr>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880909" y="1240525"/>
            <a:ext cx="3768780" cy="5120640"/>
          </a:xfrm>
        </p:spPr>
        <p:txBody>
          <a:bodyPr vert="horz" lIns="91440" tIns="45720" rIns="91440" bIns="45720" rtlCol="0" anchor="t">
            <a:normAutofit/>
          </a:bodyPr>
          <a:lstStyle>
            <a:lvl1pPr>
              <a:defRPr lang="zh-CN" altLang="en-US" sz="3200" smtClean="0"/>
            </a:lvl1pPr>
            <a:lvl2pPr>
              <a:defRPr lang="zh-CN" altLang="en-US" smtClean="0"/>
            </a:lvl2pPr>
            <a:lvl3pPr>
              <a:defRPr lang="zh-CN" altLang="en-US" sz="2000" smtClean="0"/>
            </a:lvl3pPr>
            <a:lvl4pPr>
              <a:defRPr lang="zh-CN" altLang="en-US" smtClean="0"/>
            </a:lvl4pPr>
            <a:lvl5pPr>
              <a:defRPr lang="en-US" dirty="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标题 4"/>
          <p:cNvSpPr>
            <a:spLocks noGrp="1"/>
          </p:cNvSpPr>
          <p:nvPr>
            <p:ph type="title" hasCustomPrompt="1"/>
          </p:nvPr>
        </p:nvSpPr>
        <p:spPr>
          <a:xfrm>
            <a:off x="1168978" y="105352"/>
            <a:ext cx="7886700" cy="663575"/>
          </a:xfrm>
          <a:prstGeom prst="rect">
            <a:avLst/>
          </a:prstGeom>
        </p:spPr>
        <p:txBody>
          <a:bodyPr anchor="ctr"/>
          <a:lstStyle>
            <a:lvl1pPr>
              <a:defRPr sz="4000" b="1" baseline="0">
                <a:solidFill>
                  <a:srgbClr val="C00000"/>
                </a:solidFill>
              </a:defRPr>
            </a:lvl1pPr>
          </a:lstStyle>
          <a:p>
            <a:r>
              <a:rPr lang="en-US" altLang="zh-CN" dirty="0" smtClean="0"/>
              <a:t>Click here to add text</a:t>
            </a:r>
            <a:endParaRPr lang="zh-CN" altLang="en-US" dirty="0"/>
          </a:p>
        </p:txBody>
      </p:sp>
    </p:spTree>
    <p:extLst>
      <p:ext uri="{BB962C8B-B14F-4D97-AF65-F5344CB8AC3E}">
        <p14:creationId xmlns:p14="http://schemas.microsoft.com/office/powerpoint/2010/main" val="37887085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37348" y="1235858"/>
            <a:ext cx="2606040" cy="807720"/>
          </a:xfrm>
        </p:spPr>
        <p:txBody>
          <a:bodyPr anchor="b">
            <a:noAutofit/>
          </a:bodyPr>
          <a:lstStyle>
            <a:lvl1pPr marL="0" indent="0">
              <a:spcBef>
                <a:spcPts val="0"/>
              </a:spcBef>
              <a:buNone/>
              <a:defRPr sz="2800" b="1">
                <a:solidFill>
                  <a:schemeClr val="tx1"/>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337348" y="2143208"/>
            <a:ext cx="2606040" cy="402336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3300261" y="1235859"/>
            <a:ext cx="2606040" cy="813171"/>
          </a:xfrm>
        </p:spPr>
        <p:txBody>
          <a:bodyPr anchor="b">
            <a:noAutofit/>
          </a:bodyPr>
          <a:lstStyle>
            <a:lvl1pPr marL="0" indent="0">
              <a:spcBef>
                <a:spcPts val="0"/>
              </a:spcBef>
              <a:buNone/>
              <a:defRPr sz="2800" b="1">
                <a:solidFill>
                  <a:schemeClr val="tx1"/>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3300261" y="2143208"/>
            <a:ext cx="2606040" cy="402336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3" name="标题 4"/>
          <p:cNvSpPr>
            <a:spLocks noGrp="1"/>
          </p:cNvSpPr>
          <p:nvPr>
            <p:ph type="title" hasCustomPrompt="1"/>
          </p:nvPr>
        </p:nvSpPr>
        <p:spPr>
          <a:xfrm>
            <a:off x="1168978" y="105352"/>
            <a:ext cx="7886700" cy="663575"/>
          </a:xfrm>
          <a:prstGeom prst="rect">
            <a:avLst/>
          </a:prstGeom>
        </p:spPr>
        <p:txBody>
          <a:bodyPr anchor="ctr"/>
          <a:lstStyle>
            <a:lvl1pPr>
              <a:defRPr sz="4000" b="1" baseline="0">
                <a:solidFill>
                  <a:srgbClr val="C00000"/>
                </a:solidFill>
              </a:defRPr>
            </a:lvl1pPr>
          </a:lstStyle>
          <a:p>
            <a:r>
              <a:rPr lang="en-US" altLang="zh-CN" dirty="0" smtClean="0"/>
              <a:t>Click here to add text</a:t>
            </a:r>
            <a:endParaRPr lang="zh-CN" altLang="en-US" dirty="0"/>
          </a:p>
        </p:txBody>
      </p:sp>
      <p:sp>
        <p:nvSpPr>
          <p:cNvPr id="14" name="Text Placeholder 4"/>
          <p:cNvSpPr>
            <a:spLocks noGrp="1"/>
          </p:cNvSpPr>
          <p:nvPr>
            <p:ph type="body" sz="quarter" idx="10"/>
          </p:nvPr>
        </p:nvSpPr>
        <p:spPr>
          <a:xfrm>
            <a:off x="6263174" y="1235859"/>
            <a:ext cx="2606040" cy="813171"/>
          </a:xfrm>
        </p:spPr>
        <p:txBody>
          <a:bodyPr anchor="b">
            <a:noAutofit/>
          </a:bodyPr>
          <a:lstStyle>
            <a:lvl1pPr marL="0" indent="0">
              <a:spcBef>
                <a:spcPts val="0"/>
              </a:spcBef>
              <a:buNone/>
              <a:defRPr sz="2800" b="1">
                <a:solidFill>
                  <a:schemeClr val="tx1"/>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5" name="Content Placeholder 5"/>
          <p:cNvSpPr>
            <a:spLocks noGrp="1"/>
          </p:cNvSpPr>
          <p:nvPr>
            <p:ph sz="quarter" idx="11"/>
          </p:nvPr>
        </p:nvSpPr>
        <p:spPr>
          <a:xfrm>
            <a:off x="6263174" y="2143208"/>
            <a:ext cx="2606040" cy="402336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300"/>
            </a:lvl6pPr>
            <a:lvl7pPr>
              <a:defRPr sz="1300"/>
            </a:lvl7pPr>
            <a:lvl8pPr>
              <a:defRPr sz="1300"/>
            </a:lvl8pPr>
            <a:lvl9pPr>
              <a:defRPr sz="1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extLst>
      <p:ext uri="{BB962C8B-B14F-4D97-AF65-F5344CB8AC3E}">
        <p14:creationId xmlns:p14="http://schemas.microsoft.com/office/powerpoint/2010/main" val="270045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Title 5"/>
          <p:cNvSpPr>
            <a:spLocks noGrp="1"/>
          </p:cNvSpPr>
          <p:nvPr>
            <p:ph type="title"/>
          </p:nvPr>
        </p:nvSpPr>
        <p:spPr>
          <a:xfrm>
            <a:off x="189689" y="1123838"/>
            <a:ext cx="2210612" cy="4601183"/>
          </a:xfrm>
          <a:prstGeom prst="rect">
            <a:avLst/>
          </a:prstGeom>
        </p:spPr>
        <p:txBody>
          <a:bodyPr/>
          <a:lstStyle/>
          <a:p>
            <a:r>
              <a:rPr lang="zh-CN" altLang="en-US" smtClean="0"/>
              <a:t>单击此处编辑母版标题样式</a:t>
            </a:r>
            <a:endParaRPr lang="en-US" dirty="0"/>
          </a:p>
        </p:txBody>
      </p:sp>
      <p:sp>
        <p:nvSpPr>
          <p:cNvPr id="3" name="文本占位符 2"/>
          <p:cNvSpPr>
            <a:spLocks noGrp="1"/>
          </p:cNvSpPr>
          <p:nvPr>
            <p:ph type="body" sz="quarter" idx="10" hasCustomPrompt="1"/>
          </p:nvPr>
        </p:nvSpPr>
        <p:spPr>
          <a:xfrm>
            <a:off x="1331640" y="116632"/>
            <a:ext cx="6696075" cy="587375"/>
          </a:xfrm>
        </p:spPr>
        <p:txBody>
          <a:bodyPr/>
          <a:lstStyle>
            <a:lvl1pPr marL="0" marR="0" indent="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sz="4000">
                <a:latin typeface="+mj-lt"/>
              </a:defRPr>
            </a:lvl1pPr>
          </a:lstStyle>
          <a:p>
            <a:pPr marL="0" marR="0" lvl="0" indent="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a:pPr>
            <a:r>
              <a:rPr lang="en-US" altLang="zh-CN" b="1" dirty="0" smtClean="0">
                <a:solidFill>
                  <a:srgbClr val="C00000"/>
                </a:solidFill>
              </a:rPr>
              <a:t>Click here to add text</a:t>
            </a:r>
            <a:endParaRPr lang="zh-CN" altLang="en-US" b="1" dirty="0" smtClean="0">
              <a:solidFill>
                <a:srgbClr val="C00000"/>
              </a:solidFill>
            </a:endParaRPr>
          </a:p>
          <a:p>
            <a:pPr lvl="0"/>
            <a:endParaRPr lang="zh-CN" altLang="en-US" dirty="0" smtClean="0"/>
          </a:p>
        </p:txBody>
      </p:sp>
    </p:spTree>
    <p:extLst>
      <p:ext uri="{BB962C8B-B14F-4D97-AF65-F5344CB8AC3E}">
        <p14:creationId xmlns:p14="http://schemas.microsoft.com/office/powerpoint/2010/main" val="36847378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592" y="1273628"/>
            <a:ext cx="5753208" cy="51019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1" name="内容占位符 5"/>
          <p:cNvSpPr>
            <a:spLocks noGrp="1"/>
          </p:cNvSpPr>
          <p:nvPr>
            <p:ph sz="quarter" idx="13" hasCustomPrompt="1"/>
          </p:nvPr>
        </p:nvSpPr>
        <p:spPr>
          <a:xfrm>
            <a:off x="538843" y="1273628"/>
            <a:ext cx="2125663" cy="2374901"/>
          </a:xfrm>
        </p:spPr>
        <p:txBody>
          <a:bodyPr anchor="t"/>
          <a:lstStyle>
            <a:lvl1pPr>
              <a:defRPr baseline="0">
                <a:solidFill>
                  <a:srgbClr val="000099"/>
                </a:solidFill>
              </a:defRPr>
            </a:lvl1pPr>
          </a:lstStyle>
          <a:p>
            <a:pPr lvl="0"/>
            <a:r>
              <a:rPr lang="en-US" altLang="zh-CN" dirty="0" smtClean="0"/>
              <a:t>Click here to add key words</a:t>
            </a:r>
            <a:endParaRPr lang="zh-CN" altLang="en-US" dirty="0" smtClean="0"/>
          </a:p>
        </p:txBody>
      </p:sp>
      <p:sp>
        <p:nvSpPr>
          <p:cNvPr id="12" name="内容占位符 5"/>
          <p:cNvSpPr>
            <a:spLocks noGrp="1"/>
          </p:cNvSpPr>
          <p:nvPr>
            <p:ph sz="quarter" idx="14" hasCustomPrompt="1"/>
          </p:nvPr>
        </p:nvSpPr>
        <p:spPr>
          <a:xfrm>
            <a:off x="538843" y="3840473"/>
            <a:ext cx="2125663" cy="2535092"/>
          </a:xfrm>
        </p:spPr>
        <p:txBody>
          <a:bodyPr anchor="t"/>
          <a:lstStyle>
            <a:lvl1pPr>
              <a:defRPr baseline="0">
                <a:solidFill>
                  <a:srgbClr val="000099"/>
                </a:solidFill>
              </a:defRPr>
            </a:lvl1pPr>
          </a:lstStyle>
          <a:p>
            <a:pPr lvl="0"/>
            <a:r>
              <a:rPr lang="en-US" altLang="zh-CN" dirty="0" smtClean="0"/>
              <a:t>Click here to add key words</a:t>
            </a:r>
            <a:endParaRPr lang="zh-CN" altLang="en-US" dirty="0" smtClean="0"/>
          </a:p>
        </p:txBody>
      </p:sp>
      <p:sp>
        <p:nvSpPr>
          <p:cNvPr id="4" name="文本占位符 3"/>
          <p:cNvSpPr>
            <a:spLocks noGrp="1"/>
          </p:cNvSpPr>
          <p:nvPr>
            <p:ph type="body" sz="quarter" idx="15" hasCustomPrompt="1"/>
          </p:nvPr>
        </p:nvSpPr>
        <p:spPr>
          <a:xfrm>
            <a:off x="1259632" y="116632"/>
            <a:ext cx="6481762" cy="431800"/>
          </a:xfrm>
        </p:spPr>
        <p:txBody>
          <a:bodyPr>
            <a:noAutofit/>
          </a:bodyPr>
          <a:lstStyle>
            <a:lvl5pPr marL="1873250" marR="0"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sz="4000">
                <a:latin typeface="+mj-lt"/>
              </a:defRPr>
            </a:lvl5pPr>
          </a:lstStyle>
          <a:p>
            <a:pPr marL="1873250" marR="0" lvl="4"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a:pPr>
            <a:r>
              <a:rPr lang="en-US" altLang="zh-CN" b="1" dirty="0" smtClean="0">
                <a:solidFill>
                  <a:srgbClr val="C00000"/>
                </a:solidFill>
              </a:rPr>
              <a:t>Click here to add text</a:t>
            </a:r>
            <a:endParaRPr lang="zh-CN" altLang="en-US" b="1" dirty="0" smtClean="0">
              <a:solidFill>
                <a:srgbClr val="C00000"/>
              </a:solidFill>
            </a:endParaRPr>
          </a:p>
        </p:txBody>
      </p:sp>
    </p:spTree>
    <p:extLst>
      <p:ext uri="{BB962C8B-B14F-4D97-AF65-F5344CB8AC3E}">
        <p14:creationId xmlns:p14="http://schemas.microsoft.com/office/powerpoint/2010/main" val="6280043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2702475" y="1191983"/>
            <a:ext cx="6086423" cy="5101937"/>
          </a:xfrm>
          <a:solidFill>
            <a:schemeClr val="bg1">
              <a:lumMod val="75000"/>
            </a:schemeClr>
          </a:solidFill>
        </p:spPr>
        <p:txBody>
          <a:bodyPr anchor="t"/>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dirty="0" smtClean="0"/>
              <a:t>Click here to add picture</a:t>
            </a:r>
            <a:endParaRPr lang="en-US" dirty="0"/>
          </a:p>
        </p:txBody>
      </p:sp>
      <p:sp>
        <p:nvSpPr>
          <p:cNvPr id="6" name="内容占位符 5"/>
          <p:cNvSpPr>
            <a:spLocks noGrp="1"/>
          </p:cNvSpPr>
          <p:nvPr>
            <p:ph sz="quarter" idx="13" hasCustomPrompt="1"/>
          </p:nvPr>
        </p:nvSpPr>
        <p:spPr>
          <a:xfrm>
            <a:off x="310242" y="1191983"/>
            <a:ext cx="2125663" cy="2374901"/>
          </a:xfrm>
        </p:spPr>
        <p:txBody>
          <a:bodyPr anchor="t"/>
          <a:lstStyle>
            <a:lvl1pPr>
              <a:defRPr baseline="0">
                <a:solidFill>
                  <a:srgbClr val="000099"/>
                </a:solidFill>
              </a:defRPr>
            </a:lvl1pPr>
          </a:lstStyle>
          <a:p>
            <a:pPr lvl="0"/>
            <a:r>
              <a:rPr lang="en-US" altLang="zh-CN" dirty="0" smtClean="0"/>
              <a:t>Click here to add key words</a:t>
            </a:r>
            <a:endParaRPr lang="zh-CN" altLang="en-US" dirty="0" smtClean="0"/>
          </a:p>
        </p:txBody>
      </p:sp>
      <p:sp>
        <p:nvSpPr>
          <p:cNvPr id="11" name="内容占位符 5"/>
          <p:cNvSpPr>
            <a:spLocks noGrp="1"/>
          </p:cNvSpPr>
          <p:nvPr>
            <p:ph sz="quarter" idx="14" hasCustomPrompt="1"/>
          </p:nvPr>
        </p:nvSpPr>
        <p:spPr>
          <a:xfrm>
            <a:off x="310242" y="3758828"/>
            <a:ext cx="2125663" cy="2535092"/>
          </a:xfrm>
        </p:spPr>
        <p:txBody>
          <a:bodyPr anchor="t"/>
          <a:lstStyle>
            <a:lvl1pPr>
              <a:defRPr baseline="0">
                <a:solidFill>
                  <a:srgbClr val="000099"/>
                </a:solidFill>
              </a:defRPr>
            </a:lvl1pPr>
          </a:lstStyle>
          <a:p>
            <a:pPr lvl="0"/>
            <a:r>
              <a:rPr lang="en-US" altLang="zh-CN" dirty="0" smtClean="0"/>
              <a:t>Click here to add key words</a:t>
            </a:r>
            <a:endParaRPr lang="zh-CN" altLang="en-US" dirty="0" smtClean="0"/>
          </a:p>
        </p:txBody>
      </p:sp>
      <p:sp>
        <p:nvSpPr>
          <p:cNvPr id="4" name="文本占位符 3"/>
          <p:cNvSpPr>
            <a:spLocks noGrp="1"/>
          </p:cNvSpPr>
          <p:nvPr>
            <p:ph type="body" sz="quarter" idx="15" hasCustomPrompt="1"/>
          </p:nvPr>
        </p:nvSpPr>
        <p:spPr>
          <a:xfrm>
            <a:off x="1187624" y="44624"/>
            <a:ext cx="6408738" cy="576262"/>
          </a:xfrm>
        </p:spPr>
        <p:txBody>
          <a:bodyPr>
            <a:noAutofit/>
          </a:bodyPr>
          <a:lstStyle>
            <a:lvl5pPr marL="1873250" marR="0"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sz="4000">
                <a:latin typeface="+mj-lt"/>
              </a:defRPr>
            </a:lvl5pPr>
          </a:lstStyle>
          <a:p>
            <a:pPr marL="1873250" marR="0" lvl="4" indent="-1873250" algn="l" defTabSz="914400" rtl="0" eaLnBrk="1" fontAlgn="auto" latinLnBrk="0" hangingPunct="1">
              <a:lnSpc>
                <a:spcPct val="100000"/>
              </a:lnSpc>
              <a:spcBef>
                <a:spcPts val="1200"/>
              </a:spcBef>
              <a:spcAft>
                <a:spcPts val="0"/>
              </a:spcAft>
              <a:buClrTx/>
              <a:buSzPct val="60000"/>
              <a:buFont typeface="Wingdings" panose="05000000000000000000" pitchFamily="2" charset="2"/>
              <a:buNone/>
              <a:tabLst/>
              <a:defRPr/>
            </a:pPr>
            <a:r>
              <a:rPr lang="en-US" altLang="zh-CN" b="1" dirty="0" smtClean="0">
                <a:solidFill>
                  <a:srgbClr val="C00000"/>
                </a:solidFill>
              </a:rPr>
              <a:t>Click here to add text</a:t>
            </a:r>
            <a:endParaRPr lang="zh-CN" altLang="en-US" b="1" dirty="0" smtClean="0">
              <a:solidFill>
                <a:srgbClr val="C00000"/>
              </a:solidFill>
            </a:endParaRPr>
          </a:p>
        </p:txBody>
      </p:sp>
    </p:spTree>
    <p:extLst>
      <p:ext uri="{BB962C8B-B14F-4D97-AF65-F5344CB8AC3E}">
        <p14:creationId xmlns:p14="http://schemas.microsoft.com/office/powerpoint/2010/main" val="18040104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91" y="1880754"/>
            <a:ext cx="8364682" cy="4491617"/>
          </a:xfrm>
          <a:prstGeom prst="rect">
            <a:avLst/>
          </a:prstGeom>
        </p:spPr>
        <p:txBody>
          <a:bodyPr vert="horz" lIns="91440" tIns="45720" rIns="91440" bIns="45720" rtlCol="0" anchor="t">
            <a:normAutofit/>
          </a:bodyPr>
          <a:lstStyle/>
          <a:p>
            <a:pPr lvl="0"/>
            <a:r>
              <a:rPr lang="en-US" altLang="zh-CN" dirty="0" smtClean="0"/>
              <a:t>Click here to add text</a:t>
            </a:r>
            <a:endParaRPr lang="zh-CN" altLang="en-US" dirty="0" smtClean="0"/>
          </a:p>
          <a:p>
            <a:pPr lvl="1"/>
            <a:r>
              <a:rPr lang="en-US" altLang="zh-CN" dirty="0" smtClean="0"/>
              <a:t>Click here to add text</a:t>
            </a:r>
            <a:endParaRPr lang="zh-CN" altLang="en-US" dirty="0" smtClean="0"/>
          </a:p>
          <a:p>
            <a:pPr lvl="2"/>
            <a:r>
              <a:rPr lang="en-US" altLang="zh-CN" dirty="0" smtClean="0"/>
              <a:t>Click here to add text</a:t>
            </a:r>
            <a:endParaRPr lang="zh-CN" altLang="en-US" dirty="0" smtClean="0"/>
          </a:p>
          <a:p>
            <a:pPr lvl="3"/>
            <a:r>
              <a:rPr lang="en-US" altLang="zh-CN" dirty="0" smtClean="0"/>
              <a:t>Click here to add text</a:t>
            </a:r>
            <a:endParaRPr lang="zh-CN" altLang="en-US" dirty="0" smtClean="0"/>
          </a:p>
          <a:p>
            <a:pPr lvl="4"/>
            <a:r>
              <a:rPr lang="en-US" altLang="zh-CN" dirty="0" smtClean="0"/>
              <a:t>Click here to add text</a:t>
            </a:r>
            <a:endParaRPr lang="en-US" dirty="0"/>
          </a:p>
        </p:txBody>
      </p:sp>
      <p:grpSp>
        <p:nvGrpSpPr>
          <p:cNvPr id="9" name="组合 8"/>
          <p:cNvGrpSpPr/>
          <p:nvPr/>
        </p:nvGrpSpPr>
        <p:grpSpPr>
          <a:xfrm>
            <a:off x="0" y="821645"/>
            <a:ext cx="9144000" cy="135426"/>
            <a:chOff x="0" y="821645"/>
            <a:chExt cx="9144000" cy="135426"/>
          </a:xfrm>
        </p:grpSpPr>
        <p:grpSp>
          <p:nvGrpSpPr>
            <p:cNvPr id="10" name="组合 9"/>
            <p:cNvGrpSpPr/>
            <p:nvPr/>
          </p:nvGrpSpPr>
          <p:grpSpPr>
            <a:xfrm>
              <a:off x="0" y="846225"/>
              <a:ext cx="9144000" cy="110846"/>
              <a:chOff x="0" y="846225"/>
              <a:chExt cx="9144000" cy="110846"/>
            </a:xfrm>
          </p:grpSpPr>
          <p:grpSp>
            <p:nvGrpSpPr>
              <p:cNvPr id="12" name="组合 11"/>
              <p:cNvGrpSpPr/>
              <p:nvPr/>
            </p:nvGrpSpPr>
            <p:grpSpPr>
              <a:xfrm>
                <a:off x="875653" y="846225"/>
                <a:ext cx="8268347" cy="110438"/>
                <a:chOff x="875653" y="846225"/>
                <a:chExt cx="8268347" cy="110438"/>
              </a:xfrm>
            </p:grpSpPr>
            <p:sp>
              <p:nvSpPr>
                <p:cNvPr id="14" name="矩形 13"/>
                <p:cNvSpPr/>
                <p:nvPr/>
              </p:nvSpPr>
              <p:spPr>
                <a:xfrm>
                  <a:off x="875653" y="846227"/>
                  <a:ext cx="8268347" cy="110436"/>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a:off x="975360" y="846225"/>
                  <a:ext cx="137160" cy="110438"/>
                </a:xfrm>
                <a:prstGeom prst="rtTriangl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矩形 12"/>
              <p:cNvSpPr/>
              <p:nvPr/>
            </p:nvSpPr>
            <p:spPr>
              <a:xfrm>
                <a:off x="0" y="846226"/>
                <a:ext cx="975360" cy="11084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1" name="直接连接符 10"/>
            <p:cNvCxnSpPr/>
            <p:nvPr/>
          </p:nvCxnSpPr>
          <p:spPr>
            <a:xfrm flipV="1">
              <a:off x="975360" y="821645"/>
              <a:ext cx="0" cy="13501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6" name="图片 1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2339" y="108725"/>
            <a:ext cx="954117" cy="633385"/>
          </a:xfrm>
          <a:prstGeom prst="rect">
            <a:avLst/>
          </a:prstGeom>
        </p:spPr>
      </p:pic>
      <p:sp>
        <p:nvSpPr>
          <p:cNvPr id="17" name="矩形 16"/>
          <p:cNvSpPr/>
          <p:nvPr/>
        </p:nvSpPr>
        <p:spPr>
          <a:xfrm>
            <a:off x="0" y="6432190"/>
            <a:ext cx="8185707" cy="423065"/>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sp>
        <p:nvSpPr>
          <p:cNvPr id="18" name="矩形 17"/>
          <p:cNvSpPr/>
          <p:nvPr/>
        </p:nvSpPr>
        <p:spPr>
          <a:xfrm>
            <a:off x="8182107" y="6432190"/>
            <a:ext cx="958291" cy="421341"/>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solidFill>
                <a:schemeClr val="bg1"/>
              </a:solidFill>
              <a:latin typeface="Calibri" panose="020F0502020204030204" pitchFamily="34" charset="0"/>
              <a:cs typeface="Calibri" panose="020F0502020204030204" pitchFamily="34" charset="0"/>
            </a:endParaRPr>
          </a:p>
        </p:txBody>
      </p:sp>
      <p:sp>
        <p:nvSpPr>
          <p:cNvPr id="19" name="Slide Number Placeholder 5"/>
          <p:cNvSpPr txBox="1">
            <a:spLocks/>
          </p:cNvSpPr>
          <p:nvPr/>
        </p:nvSpPr>
        <p:spPr>
          <a:xfrm>
            <a:off x="7733650" y="6433914"/>
            <a:ext cx="1347387" cy="421341"/>
          </a:xfrm>
          <a:prstGeom prst="rect">
            <a:avLst/>
          </a:prstGeom>
        </p:spPr>
        <p:txBody>
          <a:bodyPr vert="horz" lIns="91440" tIns="45720" rIns="91440" bIns="45720" rtlCol="0" anchor="ctr"/>
          <a:lstStyle>
            <a:defPPr>
              <a:defRPr lang="zh-CN"/>
            </a:defPPr>
            <a:lvl1pPr marL="0" algn="r" defTabSz="914400" rtl="0" eaLnBrk="1" latinLnBrk="0" hangingPunct="1">
              <a:defRPr lang="zh-CN" altLang="en-US" sz="2000" kern="1200" smtClean="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771D156-31C7-4A0D-88C3-08F7D3EE48DA}" type="slidenum">
              <a:rPr lang="en-US" altLang="zh-CN" sz="1600" b="1" smtClean="0">
                <a:latin typeface="Calibri" panose="020F0502020204030204" pitchFamily="34" charset="0"/>
                <a:cs typeface="Calibri" panose="020F0502020204030204" pitchFamily="34" charset="0"/>
              </a:rPr>
              <a:pPr/>
              <a:t>‹#›</a:t>
            </a:fld>
            <a:endParaRPr lang="zh-CN" altLang="en-US" sz="1600" b="1" dirty="0">
              <a:latin typeface="Calibri" panose="020F0502020204030204" pitchFamily="34" charset="0"/>
              <a:cs typeface="Calibri" panose="020F0502020204030204" pitchFamily="34" charset="0"/>
            </a:endParaRPr>
          </a:p>
        </p:txBody>
      </p:sp>
      <p:sp>
        <p:nvSpPr>
          <p:cNvPr id="21" name="直角三角形 20"/>
          <p:cNvSpPr/>
          <p:nvPr/>
        </p:nvSpPr>
        <p:spPr>
          <a:xfrm flipV="1">
            <a:off x="8182107" y="6433914"/>
            <a:ext cx="395207" cy="421341"/>
          </a:xfrm>
          <a:prstGeom prst="rtTriangle">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a:latin typeface="Calibri" panose="020F0502020204030204" pitchFamily="34" charset="0"/>
              <a:cs typeface="Calibri" panose="020F0502020204030204" pitchFamily="34" charset="0"/>
            </a:endParaRPr>
          </a:p>
        </p:txBody>
      </p:sp>
      <p:cxnSp>
        <p:nvCxnSpPr>
          <p:cNvPr id="22" name="直接连接符 21"/>
          <p:cNvCxnSpPr/>
          <p:nvPr/>
        </p:nvCxnSpPr>
        <p:spPr>
          <a:xfrm>
            <a:off x="8583829" y="6433914"/>
            <a:ext cx="0" cy="42134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3199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94" r:id="rId3"/>
    <p:sldLayoutId id="2147483683" r:id="rId4"/>
    <p:sldLayoutId id="2147483684" r:id="rId5"/>
    <p:sldLayoutId id="2147483685" r:id="rId6"/>
    <p:sldLayoutId id="2147483686" r:id="rId7"/>
    <p:sldLayoutId id="2147483688" r:id="rId8"/>
    <p:sldLayoutId id="2147483689" r:id="rId9"/>
    <p:sldLayoutId id="2147483690" r:id="rId10"/>
    <p:sldLayoutId id="2147483691" r:id="rId11"/>
    <p:sldLayoutId id="2147483695"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100000"/>
        </a:lnSpc>
        <a:spcBef>
          <a:spcPts val="1200"/>
        </a:spcBef>
        <a:spcAft>
          <a:spcPts val="0"/>
        </a:spcAft>
        <a:buClrTx/>
        <a:buSzPct val="60000"/>
        <a:buFont typeface="Wingdings" panose="05000000000000000000" pitchFamily="2" charset="2"/>
        <a:buChar char="l"/>
        <a:defRPr sz="2800" kern="1200" baseline="0">
          <a:solidFill>
            <a:schemeClr val="tx1"/>
          </a:solidFill>
          <a:latin typeface="+mn-lt"/>
          <a:ea typeface="+mn-ea"/>
          <a:cs typeface="+mn-cs"/>
        </a:defRPr>
      </a:lvl1pPr>
      <a:lvl2pPr marL="685800" indent="-182880" algn="l" defTabSz="914400" rtl="0" eaLnBrk="1" latinLnBrk="0" hangingPunct="1">
        <a:lnSpc>
          <a:spcPct val="100000"/>
        </a:lnSpc>
        <a:spcBef>
          <a:spcPts val="1200"/>
        </a:spcBef>
        <a:spcAft>
          <a:spcPts val="0"/>
        </a:spcAft>
        <a:buClrTx/>
        <a:buSzPct val="60000"/>
        <a:buFont typeface="Wingdings" panose="05000000000000000000" pitchFamily="2" charset="2"/>
        <a:buChar char="n"/>
        <a:defRPr sz="2400" kern="1200">
          <a:solidFill>
            <a:schemeClr val="tx1"/>
          </a:solidFill>
          <a:latin typeface="+mn-lt"/>
          <a:ea typeface="+mn-ea"/>
          <a:cs typeface="+mn-cs"/>
        </a:defRPr>
      </a:lvl2pPr>
      <a:lvl3pPr marL="1143000" indent="-182880" algn="l" defTabSz="914400" rtl="0" eaLnBrk="1" latinLnBrk="0" hangingPunct="1">
        <a:lnSpc>
          <a:spcPct val="100000"/>
        </a:lnSpc>
        <a:spcBef>
          <a:spcPts val="1200"/>
        </a:spcBef>
        <a:spcAft>
          <a:spcPts val="0"/>
        </a:spcAft>
        <a:buClrTx/>
        <a:buSzPct val="60000"/>
        <a:buFont typeface="Wingdings" panose="05000000000000000000" pitchFamily="2" charset="2"/>
        <a:buChar char="u"/>
        <a:defRPr sz="1800" kern="1200">
          <a:solidFill>
            <a:schemeClr val="tx1"/>
          </a:solidFill>
          <a:latin typeface="+mn-lt"/>
          <a:ea typeface="+mn-ea"/>
          <a:cs typeface="+mn-cs"/>
        </a:defRPr>
      </a:lvl3pPr>
      <a:lvl4pPr marL="1600200" indent="-182880" algn="l" defTabSz="914400" rtl="0" eaLnBrk="1" latinLnBrk="0" hangingPunct="1">
        <a:lnSpc>
          <a:spcPct val="100000"/>
        </a:lnSpc>
        <a:spcBef>
          <a:spcPts val="1200"/>
        </a:spcBef>
        <a:spcAft>
          <a:spcPts val="0"/>
        </a:spcAft>
        <a:buClrTx/>
        <a:buSzPct val="60000"/>
        <a:buFont typeface="Wingdings" panose="05000000000000000000" pitchFamily="2" charset="2"/>
        <a:buChar char="Ø"/>
        <a:defRPr sz="1800" kern="1200">
          <a:solidFill>
            <a:schemeClr val="tx1"/>
          </a:solidFill>
          <a:latin typeface="+mn-lt"/>
          <a:ea typeface="+mn-ea"/>
          <a:cs typeface="+mn-cs"/>
        </a:defRPr>
      </a:lvl4pPr>
      <a:lvl5pPr marL="2057400" indent="-182880" algn="l" defTabSz="914400" rtl="0" eaLnBrk="1" latinLnBrk="0" hangingPunct="1">
        <a:lnSpc>
          <a:spcPct val="100000"/>
        </a:lnSpc>
        <a:spcBef>
          <a:spcPts val="1200"/>
        </a:spcBef>
        <a:spcAft>
          <a:spcPts val="0"/>
        </a:spcAft>
        <a:buClrTx/>
        <a:buSzPct val="60000"/>
        <a:buFont typeface="Wingdings" panose="05000000000000000000" pitchFamily="2" charset="2"/>
        <a:buChar char="ü"/>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a:spLocks noGrp="1"/>
          </p:cNvSpPr>
          <p:nvPr>
            <p:ph type="ctrTitle"/>
          </p:nvPr>
        </p:nvSpPr>
        <p:spPr/>
        <p:txBody>
          <a:bodyPr>
            <a:normAutofit/>
          </a:bodyPr>
          <a:lstStyle/>
          <a:p>
            <a:pPr algn="ctr"/>
            <a:r>
              <a:rPr lang="en-US" altLang="zh-CN" sz="3600" dirty="0" smtClean="0">
                <a:latin typeface="+mj-lt"/>
              </a:rPr>
              <a:t>HEPS </a:t>
            </a:r>
            <a:r>
              <a:rPr lang="zh-CN" altLang="en-US" sz="3600" dirty="0" smtClean="0">
                <a:latin typeface="+mj-lt"/>
              </a:rPr>
              <a:t>储存环调束</a:t>
            </a:r>
            <a:r>
              <a:rPr lang="en-US" altLang="zh-CN" sz="3600" dirty="0" smtClean="0">
                <a:latin typeface="+mj-lt"/>
              </a:rPr>
              <a:t/>
            </a:r>
            <a:br>
              <a:rPr lang="en-US" altLang="zh-CN" sz="3600" dirty="0" smtClean="0">
                <a:latin typeface="+mj-lt"/>
              </a:rPr>
            </a:br>
            <a:r>
              <a:rPr lang="zh-CN" altLang="en-US" sz="3600" dirty="0">
                <a:latin typeface="+mj-lt"/>
              </a:rPr>
              <a:t>参数</a:t>
            </a:r>
            <a:r>
              <a:rPr lang="zh-CN" altLang="en-US" sz="3600" dirty="0" smtClean="0">
                <a:latin typeface="+mj-lt"/>
              </a:rPr>
              <a:t>测量及校正等相关考虑</a:t>
            </a:r>
            <a:endParaRPr lang="zh-CN" altLang="en-US" sz="3600" dirty="0">
              <a:latin typeface="+mj-lt"/>
            </a:endParaRPr>
          </a:p>
        </p:txBody>
      </p:sp>
      <p:sp>
        <p:nvSpPr>
          <p:cNvPr id="2" name="副标题 1"/>
          <p:cNvSpPr>
            <a:spLocks noGrp="1"/>
          </p:cNvSpPr>
          <p:nvPr>
            <p:ph type="subTitle" idx="1"/>
          </p:nvPr>
        </p:nvSpPr>
        <p:spPr>
          <a:xfrm>
            <a:off x="975360" y="4013936"/>
            <a:ext cx="3740656" cy="340814"/>
          </a:xfrm>
        </p:spPr>
        <p:txBody>
          <a:bodyPr>
            <a:noAutofit/>
          </a:bodyPr>
          <a:lstStyle/>
          <a:p>
            <a:r>
              <a:rPr lang="zh-CN" altLang="en-US" sz="2000" b="1" dirty="0" smtClean="0">
                <a:solidFill>
                  <a:schemeClr val="tx1"/>
                </a:solidFill>
              </a:rPr>
              <a:t>魏源源  黄玺洋  季大恒 崔小昊</a:t>
            </a:r>
            <a:endParaRPr lang="zh-CN" altLang="en-US" sz="2000" b="1" dirty="0">
              <a:solidFill>
                <a:schemeClr val="tx1"/>
              </a:solidFill>
            </a:endParaRPr>
          </a:p>
        </p:txBody>
      </p:sp>
      <p:sp>
        <p:nvSpPr>
          <p:cNvPr id="4" name="文本占位符 3"/>
          <p:cNvSpPr>
            <a:spLocks noGrp="1"/>
          </p:cNvSpPr>
          <p:nvPr>
            <p:ph type="body" sz="quarter" idx="12"/>
          </p:nvPr>
        </p:nvSpPr>
        <p:spPr/>
        <p:txBody>
          <a:bodyPr>
            <a:normAutofit fontScale="92500" lnSpcReduction="20000"/>
          </a:bodyPr>
          <a:lstStyle/>
          <a:p>
            <a:r>
              <a:rPr lang="en-US" altLang="zh-CN" dirty="0" smtClean="0">
                <a:solidFill>
                  <a:schemeClr val="tx1"/>
                </a:solidFill>
              </a:rPr>
              <a:t>2022.1.17</a:t>
            </a:r>
            <a:endParaRPr lang="zh-CN" altLang="en-US" dirty="0">
              <a:solidFill>
                <a:schemeClr val="tx1"/>
              </a:solidFill>
            </a:endParaRPr>
          </a:p>
        </p:txBody>
      </p:sp>
    </p:spTree>
    <p:extLst>
      <p:ext uri="{BB962C8B-B14F-4D97-AF65-F5344CB8AC3E}">
        <p14:creationId xmlns:p14="http://schemas.microsoft.com/office/powerpoint/2010/main" val="1870250041"/>
      </p:ext>
    </p:extLst>
  </p:cSld>
  <p:clrMapOvr>
    <a:masterClrMapping/>
  </p:clrMapOvr>
  <mc:AlternateContent xmlns:mc="http://schemas.openxmlformats.org/markup-compatibility/2006" xmlns:p14="http://schemas.microsoft.com/office/powerpoint/2010/main">
    <mc:Choice Requires="p14">
      <p:transition spd="slow" p14:dur="2000" advTm="8831"/>
    </mc:Choice>
    <mc:Fallback xmlns="">
      <p:transition spd="slow" advTm="883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424936" cy="4804867"/>
          </a:xfrm>
        </p:spPr>
        <p:txBody>
          <a:bodyPr>
            <a:noAutofit/>
          </a:bodyPr>
          <a:lstStyle/>
          <a:p>
            <a:r>
              <a:rPr lang="zh-CN" altLang="en-US" sz="2400" b="1" dirty="0" smtClean="0">
                <a:solidFill>
                  <a:schemeClr val="tx1"/>
                </a:solidFill>
              </a:rPr>
              <a:t>主要目标：</a:t>
            </a:r>
            <a:r>
              <a:rPr lang="zh-CN" altLang="en-US" sz="2400" dirty="0" smtClean="0">
                <a:solidFill>
                  <a:schemeClr val="tx1"/>
                </a:solidFill>
              </a:rPr>
              <a:t>根据</a:t>
            </a:r>
            <a:r>
              <a:rPr lang="zh-CN" altLang="en-US" sz="2400" dirty="0">
                <a:solidFill>
                  <a:schemeClr val="tx1"/>
                </a:solidFill>
              </a:rPr>
              <a:t>需要调节局部</a:t>
            </a:r>
            <a:r>
              <a:rPr lang="zh-CN" altLang="en-US" sz="2400" dirty="0" smtClean="0">
                <a:solidFill>
                  <a:schemeClr val="tx1"/>
                </a:solidFill>
              </a:rPr>
              <a:t>轨道高度或角度</a:t>
            </a:r>
            <a:endParaRPr lang="zh-CN" altLang="zh-CN" sz="2400" dirty="0">
              <a:solidFill>
                <a:schemeClr val="tx1"/>
              </a:solidFill>
            </a:endParaRPr>
          </a:p>
          <a:p>
            <a:pPr lvl="0"/>
            <a:r>
              <a:rPr lang="zh-CN" altLang="zh-CN" sz="2400" b="1" dirty="0">
                <a:solidFill>
                  <a:schemeClr val="tx1"/>
                </a:solidFill>
              </a:rPr>
              <a:t>实现方法</a:t>
            </a:r>
            <a:r>
              <a:rPr lang="zh-CN" altLang="zh-CN" sz="2400" b="1" dirty="0" smtClean="0">
                <a:solidFill>
                  <a:schemeClr val="tx1"/>
                </a:solidFill>
              </a:rPr>
              <a:t>：</a:t>
            </a:r>
            <a:r>
              <a:rPr lang="zh-CN" altLang="en-US" sz="2400" dirty="0" smtClean="0">
                <a:solidFill>
                  <a:schemeClr val="tx1"/>
                </a:solidFill>
              </a:rPr>
              <a:t>采用</a:t>
            </a:r>
            <a:r>
              <a:rPr lang="en-US" altLang="zh-CN" sz="2400" dirty="0" smtClean="0">
                <a:solidFill>
                  <a:schemeClr val="tx1"/>
                </a:solidFill>
              </a:rPr>
              <a:t>3-bump </a:t>
            </a:r>
            <a:r>
              <a:rPr lang="zh-CN" altLang="en-US" sz="2400" dirty="0" smtClean="0">
                <a:solidFill>
                  <a:schemeClr val="tx1"/>
                </a:solidFill>
              </a:rPr>
              <a:t>或</a:t>
            </a:r>
            <a:r>
              <a:rPr lang="en-US" altLang="zh-CN" sz="2400" dirty="0" smtClean="0">
                <a:solidFill>
                  <a:schemeClr val="tx1"/>
                </a:solidFill>
              </a:rPr>
              <a:t>4-bmup</a:t>
            </a:r>
            <a:r>
              <a:rPr lang="zh-CN" altLang="en-US" sz="2400" dirty="0" smtClean="0">
                <a:solidFill>
                  <a:schemeClr val="tx1"/>
                </a:solidFill>
              </a:rPr>
              <a:t>计算</a:t>
            </a:r>
            <a:r>
              <a:rPr lang="zh-CN" altLang="en-US" sz="2400" dirty="0">
                <a:solidFill>
                  <a:schemeClr val="tx1"/>
                </a:solidFill>
              </a:rPr>
              <a:t>出轨道不外泄并且内部轨道高度或角度符合要求的校正磁铁校正量</a:t>
            </a:r>
            <a:r>
              <a:rPr lang="zh-CN" altLang="en-US" sz="2400" dirty="0" smtClean="0">
                <a:solidFill>
                  <a:schemeClr val="tx1"/>
                </a:solidFill>
              </a:rPr>
              <a:t>。</a:t>
            </a:r>
            <a:r>
              <a:rPr lang="zh-CN" altLang="en-US" sz="2400" dirty="0" smtClean="0">
                <a:solidFill>
                  <a:srgbClr val="C00000"/>
                </a:solidFill>
              </a:rPr>
              <a:t>此</a:t>
            </a:r>
            <a:r>
              <a:rPr lang="zh-CN" altLang="en-US" sz="2400" dirty="0">
                <a:solidFill>
                  <a:srgbClr val="C00000"/>
                </a:solidFill>
              </a:rPr>
              <a:t>算法已经成熟应用在</a:t>
            </a:r>
            <a:r>
              <a:rPr lang="en-US" altLang="zh-CN" sz="2400" dirty="0">
                <a:solidFill>
                  <a:srgbClr val="C00000"/>
                </a:solidFill>
              </a:rPr>
              <a:t>BII</a:t>
            </a:r>
            <a:r>
              <a:rPr lang="zh-CN" altLang="en-US" sz="2400" dirty="0">
                <a:solidFill>
                  <a:srgbClr val="C00000"/>
                </a:solidFill>
              </a:rPr>
              <a:t>中</a:t>
            </a:r>
            <a:r>
              <a:rPr lang="zh-CN" altLang="en-US" sz="2400" dirty="0" smtClean="0">
                <a:solidFill>
                  <a:srgbClr val="C00000"/>
                </a:solidFill>
              </a:rPr>
              <a:t>。</a:t>
            </a:r>
            <a:endParaRPr lang="en-US" altLang="zh-CN" sz="2400" dirty="0" smtClean="0">
              <a:solidFill>
                <a:srgbClr val="C00000"/>
              </a:solidFill>
            </a:endParaRPr>
          </a:p>
          <a:p>
            <a:pPr lvl="0"/>
            <a:r>
              <a:rPr lang="zh-CN" altLang="zh-CN" sz="2400" b="1" dirty="0" smtClean="0">
                <a:solidFill>
                  <a:schemeClr val="tx1"/>
                </a:solidFill>
              </a:rPr>
              <a:t>模块</a:t>
            </a:r>
            <a:r>
              <a:rPr lang="zh-CN" altLang="en-US" sz="2400" b="1" dirty="0">
                <a:solidFill>
                  <a:schemeClr val="tx1"/>
                </a:solidFill>
              </a:rPr>
              <a:t>界面</a:t>
            </a:r>
            <a:r>
              <a:rPr lang="zh-CN" altLang="en-US" sz="2400" dirty="0" smtClean="0">
                <a:solidFill>
                  <a:schemeClr val="tx1"/>
                </a:solidFill>
              </a:rPr>
              <a:t>：</a:t>
            </a:r>
            <a:r>
              <a:rPr lang="zh-CN" altLang="en-US" sz="2400" dirty="0" smtClean="0">
                <a:solidFill>
                  <a:srgbClr val="C00000"/>
                </a:solidFill>
              </a:rPr>
              <a:t>　　</a:t>
            </a:r>
            <a:endParaRPr lang="en-US" altLang="zh-CN" sz="2400" dirty="0" smtClean="0">
              <a:solidFill>
                <a:srgbClr val="C00000"/>
              </a:solidFill>
            </a:endParaRPr>
          </a:p>
          <a:p>
            <a:pPr lvl="3"/>
            <a:r>
              <a:rPr lang="zh-CN" altLang="en-US" sz="2000" dirty="0" smtClean="0"/>
              <a:t>明确需要调节的区域并选择相应校正磁铁位置、数量</a:t>
            </a:r>
            <a:endParaRPr lang="en-US" altLang="zh-CN" sz="2000" dirty="0"/>
          </a:p>
          <a:p>
            <a:pPr lvl="3"/>
            <a:r>
              <a:rPr lang="zh-CN" altLang="en-US" sz="2000" dirty="0" smtClean="0"/>
              <a:t>理论响应矩阵或实测响应矩阵选取</a:t>
            </a:r>
            <a:endParaRPr lang="en-US" altLang="zh-CN" sz="2000" dirty="0" smtClean="0"/>
          </a:p>
          <a:p>
            <a:pPr lvl="3"/>
            <a:r>
              <a:rPr lang="zh-CN" altLang="en-US" sz="2000" dirty="0" smtClean="0"/>
              <a:t>设置区域内目标高度或角度</a:t>
            </a:r>
            <a:endParaRPr lang="en-US" altLang="zh-CN" sz="2000" dirty="0" smtClean="0"/>
          </a:p>
          <a:p>
            <a:pPr lvl="3"/>
            <a:r>
              <a:rPr lang="zh-CN" altLang="en-US" sz="2000" dirty="0" smtClean="0"/>
              <a:t>预期结果显示</a:t>
            </a:r>
            <a:endParaRPr lang="en-US" altLang="zh-CN" sz="2000" dirty="0" smtClean="0"/>
          </a:p>
        </p:txBody>
      </p:sp>
      <p:sp>
        <p:nvSpPr>
          <p:cNvPr id="4" name="标题 3"/>
          <p:cNvSpPr>
            <a:spLocks noGrp="1"/>
          </p:cNvSpPr>
          <p:nvPr>
            <p:ph type="title"/>
          </p:nvPr>
        </p:nvSpPr>
        <p:spPr/>
        <p:txBody>
          <a:bodyPr/>
          <a:lstStyle/>
          <a:p>
            <a:r>
              <a:rPr lang="en-US" altLang="zh-CN" sz="3200" dirty="0" smtClean="0"/>
              <a:t>5</a:t>
            </a:r>
            <a:r>
              <a:rPr lang="zh-CN" altLang="en-US" sz="3200" dirty="0" smtClean="0"/>
              <a:t>、局部轨道调节</a:t>
            </a:r>
            <a:endParaRPr lang="zh-CN" altLang="en-US" sz="3200" dirty="0"/>
          </a:p>
        </p:txBody>
      </p:sp>
    </p:spTree>
    <p:extLst>
      <p:ext uri="{BB962C8B-B14F-4D97-AF65-F5344CB8AC3E}">
        <p14:creationId xmlns:p14="http://schemas.microsoft.com/office/powerpoint/2010/main" val="2922756459"/>
      </p:ext>
    </p:extLst>
  </p:cSld>
  <p:clrMapOvr>
    <a:masterClrMapping/>
  </p:clrMapOvr>
  <mc:AlternateContent xmlns:mc="http://schemas.openxmlformats.org/markup-compatibility/2006" xmlns:p14="http://schemas.microsoft.com/office/powerpoint/2010/main">
    <mc:Choice Requires="p14">
      <p:transition spd="slow" p14:dur="2000" advTm="30619"/>
    </mc:Choice>
    <mc:Fallback xmlns="">
      <p:transition spd="slow" advTm="3061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424936" cy="4804867"/>
          </a:xfrm>
        </p:spPr>
        <p:txBody>
          <a:bodyPr>
            <a:noAutofit/>
          </a:bodyPr>
          <a:lstStyle/>
          <a:p>
            <a:r>
              <a:rPr lang="zh-CN" altLang="en-US" sz="2000" b="1" dirty="0" smtClean="0">
                <a:solidFill>
                  <a:schemeClr val="tx1"/>
                </a:solidFill>
              </a:rPr>
              <a:t>主要目标：</a:t>
            </a:r>
            <a:r>
              <a:rPr lang="zh-CN" altLang="en-US" sz="2000" dirty="0" smtClean="0">
                <a:solidFill>
                  <a:schemeClr val="tx1"/>
                </a:solidFill>
              </a:rPr>
              <a:t>完成</a:t>
            </a:r>
            <a:r>
              <a:rPr lang="en-US" altLang="zh-CN" sz="2000" dirty="0">
                <a:solidFill>
                  <a:schemeClr val="tx1"/>
                </a:solidFill>
              </a:rPr>
              <a:t>BBA</a:t>
            </a:r>
            <a:r>
              <a:rPr lang="zh-CN" altLang="en-US" sz="2000" dirty="0">
                <a:solidFill>
                  <a:schemeClr val="tx1"/>
                </a:solidFill>
              </a:rPr>
              <a:t>测量后，轨道校正的目标轨道为四极磁铁中心</a:t>
            </a:r>
            <a:r>
              <a:rPr lang="zh-CN" altLang="en-US" sz="2000" dirty="0" smtClean="0">
                <a:solidFill>
                  <a:schemeClr val="tx1"/>
                </a:solidFill>
              </a:rPr>
              <a:t>，</a:t>
            </a:r>
            <a:r>
              <a:rPr lang="zh-CN" altLang="en-US" sz="2000" dirty="0">
                <a:solidFill>
                  <a:schemeClr val="tx1"/>
                </a:solidFill>
              </a:rPr>
              <a:t>将</a:t>
            </a:r>
            <a:r>
              <a:rPr lang="zh-CN" altLang="en-US" sz="2000" dirty="0" smtClean="0">
                <a:solidFill>
                  <a:schemeClr val="tx1"/>
                </a:solidFill>
              </a:rPr>
              <a:t>轨道畸变减小</a:t>
            </a:r>
            <a:r>
              <a:rPr lang="zh-CN" altLang="en-US" sz="2000" dirty="0">
                <a:solidFill>
                  <a:schemeClr val="tx1"/>
                </a:solidFill>
              </a:rPr>
              <a:t>到</a:t>
            </a:r>
            <a:r>
              <a:rPr lang="en-US" altLang="zh-CN" sz="2000" dirty="0">
                <a:solidFill>
                  <a:schemeClr val="tx1"/>
                </a:solidFill>
              </a:rPr>
              <a:t>100µm</a:t>
            </a:r>
            <a:r>
              <a:rPr lang="zh-CN" altLang="en-US" sz="2000" dirty="0">
                <a:solidFill>
                  <a:schemeClr val="tx1"/>
                </a:solidFill>
              </a:rPr>
              <a:t>以内。</a:t>
            </a:r>
            <a:endParaRPr lang="zh-CN" altLang="zh-CN" sz="2000" dirty="0">
              <a:solidFill>
                <a:schemeClr val="tx1"/>
              </a:solidFill>
            </a:endParaRPr>
          </a:p>
          <a:p>
            <a:pPr lvl="0"/>
            <a:r>
              <a:rPr lang="zh-CN" altLang="zh-CN" sz="2000" b="1" dirty="0">
                <a:solidFill>
                  <a:schemeClr val="tx1"/>
                </a:solidFill>
              </a:rPr>
              <a:t>实现方法</a:t>
            </a:r>
            <a:r>
              <a:rPr lang="zh-CN" altLang="zh-CN" sz="2000" b="1" dirty="0" smtClean="0">
                <a:solidFill>
                  <a:schemeClr val="tx1"/>
                </a:solidFill>
              </a:rPr>
              <a:t>：</a:t>
            </a:r>
            <a:r>
              <a:rPr lang="zh-CN" altLang="en-US" sz="2000" dirty="0" smtClean="0">
                <a:solidFill>
                  <a:schemeClr val="tx1"/>
                </a:solidFill>
              </a:rPr>
              <a:t>扫描</a:t>
            </a:r>
            <a:r>
              <a:rPr lang="zh-CN" altLang="en-US" sz="2000" dirty="0">
                <a:solidFill>
                  <a:schemeClr val="tx1"/>
                </a:solidFill>
              </a:rPr>
              <a:t>被测</a:t>
            </a:r>
            <a:r>
              <a:rPr lang="en-US" altLang="zh-CN" sz="2000" dirty="0">
                <a:solidFill>
                  <a:schemeClr val="tx1"/>
                </a:solidFill>
              </a:rPr>
              <a:t>BPM</a:t>
            </a:r>
            <a:r>
              <a:rPr lang="zh-CN" altLang="en-US" sz="2000" dirty="0">
                <a:solidFill>
                  <a:schemeClr val="tx1"/>
                </a:solidFill>
              </a:rPr>
              <a:t>及邻近四极磁铁处的轨道，找到受该四极磁铁扰动时，轨道变化最小情况所对应的</a:t>
            </a:r>
            <a:r>
              <a:rPr lang="en-US" altLang="zh-CN" sz="2000" dirty="0">
                <a:solidFill>
                  <a:schemeClr val="tx1"/>
                </a:solidFill>
              </a:rPr>
              <a:t>BPM</a:t>
            </a:r>
            <a:r>
              <a:rPr lang="zh-CN" altLang="en-US" sz="2000" dirty="0">
                <a:solidFill>
                  <a:schemeClr val="tx1"/>
                </a:solidFill>
              </a:rPr>
              <a:t>读数</a:t>
            </a:r>
            <a:r>
              <a:rPr lang="zh-CN" altLang="en-US" sz="2000" dirty="0" smtClean="0">
                <a:solidFill>
                  <a:schemeClr val="tx1"/>
                </a:solidFill>
              </a:rPr>
              <a:t>。</a:t>
            </a:r>
            <a:r>
              <a:rPr lang="zh-CN" altLang="en-US" sz="2000" dirty="0" smtClean="0">
                <a:solidFill>
                  <a:srgbClr val="C00000"/>
                </a:solidFill>
              </a:rPr>
              <a:t>已经</a:t>
            </a:r>
            <a:r>
              <a:rPr lang="zh-CN" altLang="en-US" sz="2000" dirty="0">
                <a:solidFill>
                  <a:srgbClr val="C00000"/>
                </a:solidFill>
              </a:rPr>
              <a:t>成熟应用在</a:t>
            </a:r>
            <a:r>
              <a:rPr lang="en-US" altLang="zh-CN" sz="2000" dirty="0">
                <a:solidFill>
                  <a:srgbClr val="C00000"/>
                </a:solidFill>
              </a:rPr>
              <a:t>BII</a:t>
            </a:r>
            <a:r>
              <a:rPr lang="zh-CN" altLang="en-US" sz="2000" dirty="0">
                <a:solidFill>
                  <a:srgbClr val="C00000"/>
                </a:solidFill>
              </a:rPr>
              <a:t>中</a:t>
            </a:r>
            <a:r>
              <a:rPr lang="zh-CN" altLang="en-US" sz="2000" dirty="0" smtClean="0">
                <a:solidFill>
                  <a:schemeClr val="tx1"/>
                </a:solidFill>
              </a:rPr>
              <a:t>。</a:t>
            </a:r>
            <a:endParaRPr lang="en-US" altLang="zh-CN" sz="2000" dirty="0" smtClean="0">
              <a:solidFill>
                <a:schemeClr val="tx1"/>
              </a:solidFill>
            </a:endParaRPr>
          </a:p>
          <a:p>
            <a:pPr lvl="0"/>
            <a:r>
              <a:rPr lang="zh-CN" altLang="en-US" sz="2000" b="1" dirty="0" smtClean="0">
                <a:solidFill>
                  <a:schemeClr val="tx1"/>
                </a:solidFill>
              </a:rPr>
              <a:t>模块</a:t>
            </a:r>
            <a:r>
              <a:rPr lang="zh-CN" altLang="en-US" sz="2000" b="1" dirty="0">
                <a:solidFill>
                  <a:schemeClr val="tx1"/>
                </a:solidFill>
              </a:rPr>
              <a:t>界面</a:t>
            </a:r>
            <a:r>
              <a:rPr lang="zh-CN" altLang="en-US" sz="2000" b="1" dirty="0" smtClean="0">
                <a:solidFill>
                  <a:schemeClr val="tx1"/>
                </a:solidFill>
              </a:rPr>
              <a:t>： </a:t>
            </a:r>
            <a:r>
              <a:rPr lang="zh-CN" altLang="en-US" sz="2000" dirty="0" smtClean="0">
                <a:solidFill>
                  <a:schemeClr val="tx1"/>
                </a:solidFill>
              </a:rPr>
              <a:t>测量元件调节范围设置</a:t>
            </a:r>
            <a:endParaRPr lang="en-US" altLang="zh-CN" sz="2000" dirty="0">
              <a:solidFill>
                <a:schemeClr val="tx1"/>
              </a:solidFill>
            </a:endParaRPr>
          </a:p>
          <a:p>
            <a:pPr lvl="3"/>
            <a:r>
              <a:rPr lang="zh-CN" altLang="en-US" sz="2000" dirty="0"/>
              <a:t>数据拟合方式选取</a:t>
            </a:r>
            <a:endParaRPr lang="en-US" altLang="zh-CN" sz="2000" dirty="0"/>
          </a:p>
          <a:p>
            <a:pPr lvl="3"/>
            <a:r>
              <a:rPr lang="zh-CN" altLang="en-US" sz="2000" dirty="0"/>
              <a:t>测量结果显示</a:t>
            </a:r>
            <a:endParaRPr lang="en-US" altLang="zh-CN" sz="2000" dirty="0"/>
          </a:p>
          <a:p>
            <a:pPr lvl="0"/>
            <a:r>
              <a:rPr lang="zh-CN" altLang="en-US" sz="2000" b="1" dirty="0" smtClean="0">
                <a:solidFill>
                  <a:schemeClr val="tx1"/>
                </a:solidFill>
              </a:rPr>
              <a:t>初次测量时的测试内容</a:t>
            </a:r>
            <a:r>
              <a:rPr lang="zh-CN" altLang="zh-CN" sz="2000" dirty="0" smtClean="0">
                <a:solidFill>
                  <a:schemeClr val="tx1"/>
                </a:solidFill>
              </a:rPr>
              <a:t>：</a:t>
            </a:r>
            <a:endParaRPr lang="en-US" altLang="zh-CN" sz="2000" dirty="0" smtClean="0">
              <a:solidFill>
                <a:schemeClr val="tx1"/>
              </a:solidFill>
            </a:endParaRPr>
          </a:p>
          <a:p>
            <a:pPr lvl="3"/>
            <a:r>
              <a:rPr lang="zh-CN" altLang="en-US" sz="2000" dirty="0" smtClean="0"/>
              <a:t>确定测量流强以及</a:t>
            </a:r>
            <a:r>
              <a:rPr lang="en-US" altLang="zh-CN" sz="2000" dirty="0" smtClean="0"/>
              <a:t>BPM</a:t>
            </a:r>
            <a:r>
              <a:rPr lang="zh-CN" altLang="en-US" sz="2000" dirty="0" smtClean="0"/>
              <a:t>工作状态</a:t>
            </a:r>
            <a:endParaRPr lang="en-US" altLang="zh-CN" sz="2000" dirty="0" smtClean="0"/>
          </a:p>
          <a:p>
            <a:pPr lvl="3"/>
            <a:r>
              <a:rPr lang="zh-CN" altLang="en-US" sz="2000" dirty="0" smtClean="0"/>
              <a:t>明确所测</a:t>
            </a:r>
            <a:r>
              <a:rPr lang="en-US" altLang="zh-CN" sz="2000" dirty="0" smtClean="0"/>
              <a:t>BPM</a:t>
            </a:r>
            <a:r>
              <a:rPr lang="zh-CN" altLang="en-US" sz="2000" dirty="0" smtClean="0"/>
              <a:t>邻近四极磁铁强度的变化范围</a:t>
            </a:r>
            <a:endParaRPr lang="en-US" altLang="zh-CN" sz="2000" dirty="0" smtClean="0"/>
          </a:p>
          <a:p>
            <a:pPr lvl="3"/>
            <a:r>
              <a:rPr lang="zh-CN" altLang="en-US" sz="2000" dirty="0" smtClean="0"/>
              <a:t>明确对所测</a:t>
            </a:r>
            <a:r>
              <a:rPr lang="en-US" altLang="zh-CN" sz="2000" dirty="0" smtClean="0"/>
              <a:t>BPM</a:t>
            </a:r>
            <a:r>
              <a:rPr lang="zh-CN" altLang="en-US" sz="2000" dirty="0" smtClean="0"/>
              <a:t>处轨道影响较大的校正磁铁及强度变化范围</a:t>
            </a:r>
            <a:endParaRPr lang="en-US" altLang="zh-CN" sz="2000" dirty="0" smtClean="0"/>
          </a:p>
          <a:p>
            <a:pPr lvl="3"/>
            <a:r>
              <a:rPr lang="zh-CN" altLang="en-US" sz="2000" dirty="0" smtClean="0"/>
              <a:t>确定数据处理时的拟合方法</a:t>
            </a:r>
            <a:endParaRPr lang="en-US" altLang="zh-CN" sz="2000" dirty="0" smtClean="0"/>
          </a:p>
        </p:txBody>
      </p:sp>
      <p:sp>
        <p:nvSpPr>
          <p:cNvPr id="4" name="标题 3"/>
          <p:cNvSpPr>
            <a:spLocks noGrp="1"/>
          </p:cNvSpPr>
          <p:nvPr>
            <p:ph type="title"/>
          </p:nvPr>
        </p:nvSpPr>
        <p:spPr/>
        <p:txBody>
          <a:bodyPr/>
          <a:lstStyle/>
          <a:p>
            <a:r>
              <a:rPr lang="en-US" altLang="zh-CN" sz="3200" dirty="0" smtClean="0"/>
              <a:t>6</a:t>
            </a:r>
            <a:r>
              <a:rPr lang="zh-CN" altLang="en-US" sz="3200" dirty="0" smtClean="0"/>
              <a:t>、</a:t>
            </a:r>
            <a:r>
              <a:rPr lang="en-US" altLang="zh-CN" sz="3200" dirty="0" smtClean="0"/>
              <a:t>BPM offset </a:t>
            </a:r>
            <a:r>
              <a:rPr lang="zh-CN" altLang="en-US" sz="3200" dirty="0" smtClean="0"/>
              <a:t>测量</a:t>
            </a:r>
            <a:endParaRPr lang="zh-CN" altLang="en-US" sz="3200" dirty="0"/>
          </a:p>
        </p:txBody>
      </p:sp>
    </p:spTree>
    <p:extLst>
      <p:ext uri="{BB962C8B-B14F-4D97-AF65-F5344CB8AC3E}">
        <p14:creationId xmlns:p14="http://schemas.microsoft.com/office/powerpoint/2010/main" val="3524421775"/>
      </p:ext>
    </p:extLst>
  </p:cSld>
  <p:clrMapOvr>
    <a:masterClrMapping/>
  </p:clrMapOvr>
  <mc:AlternateContent xmlns:mc="http://schemas.openxmlformats.org/markup-compatibility/2006" xmlns:p14="http://schemas.microsoft.com/office/powerpoint/2010/main">
    <mc:Choice Requires="p14">
      <p:transition spd="slow" p14:dur="2000" advTm="40440"/>
    </mc:Choice>
    <mc:Fallback xmlns="">
      <p:transition spd="slow" advTm="4044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a:xfrm>
            <a:off x="35496" y="1052736"/>
            <a:ext cx="6587836" cy="1912071"/>
          </a:xfrm>
        </p:spPr>
        <p:txBody>
          <a:bodyPr/>
          <a:lstStyle/>
          <a:p>
            <a:r>
              <a:rPr lang="en-US" altLang="zh-CN" dirty="0" smtClean="0"/>
              <a:t>BBA</a:t>
            </a:r>
            <a:r>
              <a:rPr lang="zh-CN" altLang="en-US" dirty="0" smtClean="0"/>
              <a:t>测量</a:t>
            </a:r>
            <a:r>
              <a:rPr lang="zh-CN" altLang="en-US" dirty="0"/>
              <a:t>后</a:t>
            </a:r>
            <a:r>
              <a:rPr lang="zh-CN" altLang="en-US" dirty="0" smtClean="0"/>
              <a:t>所需测量及校正手段</a:t>
            </a:r>
            <a:endParaRPr lang="zh-CN" altLang="en-US" dirty="0"/>
          </a:p>
        </p:txBody>
      </p:sp>
      <p:sp>
        <p:nvSpPr>
          <p:cNvPr id="3" name="文本占位符 2"/>
          <p:cNvSpPr>
            <a:spLocks noGrp="1"/>
          </p:cNvSpPr>
          <p:nvPr>
            <p:ph type="body" sz="quarter" idx="11"/>
          </p:nvPr>
        </p:nvSpPr>
        <p:spPr>
          <a:xfrm>
            <a:off x="323528" y="3212976"/>
            <a:ext cx="8293964" cy="3024336"/>
          </a:xfrm>
        </p:spPr>
        <p:txBody>
          <a:bodyPr>
            <a:normAutofit lnSpcReduction="10000"/>
          </a:bodyPr>
          <a:lstStyle/>
          <a:p>
            <a:pPr>
              <a:buFont typeface="Wingdings" panose="05000000000000000000" pitchFamily="2" charset="2"/>
              <a:buChar char="Ø"/>
            </a:pPr>
            <a:r>
              <a:rPr lang="zh-CN" altLang="en-US" sz="2000" b="1" dirty="0" smtClean="0"/>
              <a:t> 此阶段目标：</a:t>
            </a:r>
            <a:endParaRPr lang="en-US" altLang="zh-CN" sz="2000" b="1" dirty="0" smtClean="0"/>
          </a:p>
          <a:p>
            <a:pPr marL="0" indent="0">
              <a:buNone/>
            </a:pPr>
            <a:r>
              <a:rPr lang="en-US" altLang="zh-CN" sz="2000" dirty="0" smtClean="0"/>
              <a:t>         </a:t>
            </a:r>
            <a:r>
              <a:rPr lang="zh-CN" altLang="en-US" sz="2000" dirty="0" smtClean="0"/>
              <a:t>使实际机器模型接近理论模型，进一步提高束流品质</a:t>
            </a:r>
            <a:endParaRPr lang="en-US" altLang="zh-CN" sz="2000" dirty="0" smtClean="0"/>
          </a:p>
          <a:p>
            <a:pPr>
              <a:buFont typeface="Wingdings" panose="05000000000000000000" pitchFamily="2" charset="2"/>
              <a:buChar char="Ø"/>
            </a:pPr>
            <a:r>
              <a:rPr lang="zh-CN" altLang="en-US" sz="2000" b="1" dirty="0" smtClean="0"/>
              <a:t> 此阶段</a:t>
            </a:r>
            <a:r>
              <a:rPr lang="zh-CN" altLang="en-US" sz="2000" b="1" dirty="0"/>
              <a:t>前提条件：</a:t>
            </a:r>
            <a:endParaRPr lang="en-US" altLang="zh-CN" sz="2000" b="1" dirty="0"/>
          </a:p>
          <a:p>
            <a:pPr lvl="1">
              <a:buFont typeface="Wingdings" panose="05000000000000000000" pitchFamily="2" charset="2"/>
              <a:buChar char="Ø"/>
            </a:pPr>
            <a:r>
              <a:rPr lang="zh-CN" altLang="en-US" sz="2000" dirty="0" smtClean="0"/>
              <a:t>轨道畸变校正到</a:t>
            </a:r>
            <a:r>
              <a:rPr lang="en-US" altLang="zh-CN" sz="2000" dirty="0"/>
              <a:t>100µm</a:t>
            </a:r>
            <a:r>
              <a:rPr lang="zh-CN" altLang="en-US" sz="2000" dirty="0"/>
              <a:t>以内</a:t>
            </a:r>
            <a:endParaRPr lang="en-US" altLang="zh-CN" sz="2000" dirty="0"/>
          </a:p>
          <a:p>
            <a:pPr lvl="1">
              <a:buFont typeface="Wingdings" panose="05000000000000000000" pitchFamily="2" charset="2"/>
              <a:buChar char="Ø"/>
            </a:pPr>
            <a:r>
              <a:rPr lang="en-US" altLang="zh-CN" sz="2000" dirty="0" smtClean="0"/>
              <a:t>BPM SA</a:t>
            </a:r>
            <a:r>
              <a:rPr lang="zh-CN" altLang="en-US" sz="2000" dirty="0" smtClean="0"/>
              <a:t>及</a:t>
            </a:r>
            <a:r>
              <a:rPr lang="en-US" altLang="zh-CN" sz="2000" dirty="0" smtClean="0"/>
              <a:t>TBT </a:t>
            </a:r>
            <a:r>
              <a:rPr lang="zh-CN" altLang="en-US" sz="2000" dirty="0"/>
              <a:t>数据</a:t>
            </a:r>
            <a:r>
              <a:rPr lang="zh-CN" altLang="en-US" sz="2000" dirty="0" smtClean="0"/>
              <a:t>的测量精度达到设计指标</a:t>
            </a:r>
            <a:endParaRPr lang="en-US" altLang="zh-CN" sz="2000" dirty="0"/>
          </a:p>
          <a:p>
            <a:pPr lvl="1">
              <a:buFont typeface="Wingdings" panose="05000000000000000000" pitchFamily="2" charset="2"/>
              <a:buChar char="Ø"/>
            </a:pPr>
            <a:r>
              <a:rPr lang="zh-CN" altLang="en-US" sz="2000" dirty="0"/>
              <a:t>具备</a:t>
            </a:r>
            <a:r>
              <a:rPr lang="zh-CN" altLang="en-US" sz="2000" dirty="0" smtClean="0"/>
              <a:t>工作点测量、束团尺寸测量等功能</a:t>
            </a:r>
            <a:endParaRPr lang="en-US" altLang="zh-CN" sz="2000" dirty="0" smtClean="0"/>
          </a:p>
          <a:p>
            <a:pPr lvl="1">
              <a:buFont typeface="Wingdings" panose="05000000000000000000" pitchFamily="2" charset="2"/>
              <a:buChar char="Ø"/>
            </a:pPr>
            <a:r>
              <a:rPr lang="zh-CN" altLang="en-US" sz="2000" dirty="0" smtClean="0"/>
              <a:t>具备高频频率调节功能（具体细节在讨论中）</a:t>
            </a:r>
            <a:endParaRPr lang="en-US" altLang="zh-CN" sz="2000" dirty="0"/>
          </a:p>
          <a:p>
            <a:pPr marL="0" indent="0">
              <a:buNone/>
            </a:pPr>
            <a:endParaRPr lang="en-US" altLang="zh-CN" sz="1800" dirty="0" smtClean="0"/>
          </a:p>
        </p:txBody>
      </p:sp>
    </p:spTree>
    <p:extLst>
      <p:ext uri="{BB962C8B-B14F-4D97-AF65-F5344CB8AC3E}">
        <p14:creationId xmlns:p14="http://schemas.microsoft.com/office/powerpoint/2010/main" val="1627734786"/>
      </p:ext>
    </p:extLst>
  </p:cSld>
  <p:clrMapOvr>
    <a:masterClrMapping/>
  </p:clrMapOvr>
  <mc:AlternateContent xmlns:mc="http://schemas.openxmlformats.org/markup-compatibility/2006" xmlns:p14="http://schemas.microsoft.com/office/powerpoint/2010/main">
    <mc:Choice Requires="p14">
      <p:transition spd="slow" p14:dur="2000" advTm="15757"/>
    </mc:Choice>
    <mc:Fallback xmlns="">
      <p:transition spd="slow" advTm="15757"/>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en-US" altLang="zh-CN" sz="2400" dirty="0" smtClean="0">
                <a:solidFill>
                  <a:schemeClr val="tx1"/>
                </a:solidFill>
              </a:rPr>
              <a:t>1</a:t>
            </a:r>
            <a:r>
              <a:rPr lang="zh-CN" altLang="en-US" sz="2400" dirty="0" smtClean="0">
                <a:solidFill>
                  <a:schemeClr val="tx1"/>
                </a:solidFill>
              </a:rPr>
              <a:t>、基于轨道的高频频率校正功能</a:t>
            </a:r>
            <a:endParaRPr lang="en-US" altLang="zh-CN" sz="2400" dirty="0" smtClean="0">
              <a:solidFill>
                <a:schemeClr val="tx1"/>
              </a:solidFill>
            </a:endParaRPr>
          </a:p>
          <a:p>
            <a:pPr marL="0" indent="0">
              <a:buNone/>
            </a:pPr>
            <a:r>
              <a:rPr lang="en-US" altLang="zh-CN" sz="2400" dirty="0" smtClean="0">
                <a:solidFill>
                  <a:schemeClr val="tx1"/>
                </a:solidFill>
              </a:rPr>
              <a:t>2</a:t>
            </a:r>
            <a:r>
              <a:rPr lang="zh-CN" altLang="en-US" sz="2400" dirty="0" smtClean="0">
                <a:solidFill>
                  <a:schemeClr val="tx1"/>
                </a:solidFill>
              </a:rPr>
              <a:t>、色散测量模块</a:t>
            </a:r>
            <a:endParaRPr lang="en-US" altLang="zh-CN" sz="2400" dirty="0" smtClean="0">
              <a:solidFill>
                <a:schemeClr val="tx1"/>
              </a:solidFill>
            </a:endParaRPr>
          </a:p>
          <a:p>
            <a:pPr marL="0" indent="0">
              <a:buNone/>
            </a:pPr>
            <a:r>
              <a:rPr lang="en-US" altLang="zh-CN" sz="2400" dirty="0" smtClean="0">
                <a:solidFill>
                  <a:schemeClr val="tx1"/>
                </a:solidFill>
              </a:rPr>
              <a:t>3</a:t>
            </a:r>
            <a:r>
              <a:rPr lang="zh-CN" altLang="en-US" sz="2400" dirty="0" smtClean="0">
                <a:solidFill>
                  <a:schemeClr val="tx1"/>
                </a:solidFill>
              </a:rPr>
              <a:t>、色品测量模块</a:t>
            </a:r>
            <a:endParaRPr lang="en-US" altLang="zh-CN" sz="2400" dirty="0" smtClean="0">
              <a:solidFill>
                <a:schemeClr val="tx1"/>
              </a:solidFill>
            </a:endParaRPr>
          </a:p>
          <a:p>
            <a:pPr marL="0" indent="0">
              <a:buNone/>
            </a:pPr>
            <a:r>
              <a:rPr lang="en-US" altLang="zh-CN" sz="2400" dirty="0" smtClean="0">
                <a:solidFill>
                  <a:schemeClr val="tx1"/>
                </a:solidFill>
              </a:rPr>
              <a:t>4</a:t>
            </a:r>
            <a:r>
              <a:rPr lang="zh-CN" altLang="en-US" sz="2400" dirty="0" smtClean="0">
                <a:solidFill>
                  <a:schemeClr val="tx1"/>
                </a:solidFill>
              </a:rPr>
              <a:t>、基于轨道响应矩阵的</a:t>
            </a:r>
            <a:r>
              <a:rPr lang="en-US" altLang="zh-CN" sz="2400" dirty="0" smtClean="0">
                <a:solidFill>
                  <a:schemeClr val="tx1"/>
                </a:solidFill>
              </a:rPr>
              <a:t>optics</a:t>
            </a:r>
            <a:r>
              <a:rPr lang="zh-CN" altLang="en-US" sz="2400" dirty="0" smtClean="0">
                <a:solidFill>
                  <a:schemeClr val="tx1"/>
                </a:solidFill>
              </a:rPr>
              <a:t>测量和校正功能</a:t>
            </a:r>
            <a:endParaRPr lang="en-US" altLang="zh-CN" sz="2400" dirty="0" smtClean="0">
              <a:solidFill>
                <a:schemeClr val="tx1"/>
              </a:solidFill>
            </a:endParaRPr>
          </a:p>
          <a:p>
            <a:pPr marL="0" indent="0">
              <a:buNone/>
            </a:pPr>
            <a:r>
              <a:rPr lang="en-US" altLang="zh-CN" sz="2400" dirty="0" smtClean="0">
                <a:solidFill>
                  <a:schemeClr val="tx1"/>
                </a:solidFill>
              </a:rPr>
              <a:t>5</a:t>
            </a:r>
            <a:r>
              <a:rPr lang="zh-CN" altLang="en-US" sz="2400" dirty="0" smtClean="0">
                <a:solidFill>
                  <a:schemeClr val="tx1"/>
                </a:solidFill>
              </a:rPr>
              <a:t>、耦合度测量和调节功能</a:t>
            </a:r>
            <a:endParaRPr lang="en-US" altLang="zh-CN" sz="2400" dirty="0" smtClean="0">
              <a:solidFill>
                <a:schemeClr val="tx1"/>
              </a:solidFill>
            </a:endParaRPr>
          </a:p>
          <a:p>
            <a:endParaRPr lang="zh-CN" altLang="en-US" dirty="0"/>
          </a:p>
        </p:txBody>
      </p:sp>
      <p:sp>
        <p:nvSpPr>
          <p:cNvPr id="3" name="标题 2"/>
          <p:cNvSpPr>
            <a:spLocks noGrp="1"/>
          </p:cNvSpPr>
          <p:nvPr>
            <p:ph type="title"/>
          </p:nvPr>
        </p:nvSpPr>
        <p:spPr/>
        <p:txBody>
          <a:bodyPr/>
          <a:lstStyle/>
          <a:p>
            <a:r>
              <a:rPr lang="en-US" altLang="zh-CN" sz="3600" dirty="0" smtClean="0"/>
              <a:t>BBA</a:t>
            </a:r>
            <a:r>
              <a:rPr lang="zh-CN" altLang="en-US" sz="3600" dirty="0" smtClean="0"/>
              <a:t>测量后所需测量及校正手段</a:t>
            </a:r>
            <a:endParaRPr lang="zh-CN" altLang="en-US" sz="3600" dirty="0"/>
          </a:p>
        </p:txBody>
      </p:sp>
    </p:spTree>
    <p:extLst>
      <p:ext uri="{BB962C8B-B14F-4D97-AF65-F5344CB8AC3E}">
        <p14:creationId xmlns:p14="http://schemas.microsoft.com/office/powerpoint/2010/main" val="2608583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1268760"/>
            <a:ext cx="8424936" cy="4804867"/>
          </a:xfrm>
        </p:spPr>
        <p:txBody>
          <a:bodyPr>
            <a:noAutofit/>
          </a:bodyPr>
          <a:lstStyle/>
          <a:p>
            <a:r>
              <a:rPr lang="zh-CN" altLang="en-US" sz="2000" b="1" dirty="0" smtClean="0">
                <a:solidFill>
                  <a:schemeClr val="tx1"/>
                </a:solidFill>
              </a:rPr>
              <a:t>主要目标</a:t>
            </a:r>
            <a:r>
              <a:rPr lang="zh-CN" altLang="en-US" sz="2000" b="1" dirty="0">
                <a:solidFill>
                  <a:schemeClr val="tx1"/>
                </a:solidFill>
              </a:rPr>
              <a:t>：使束流中心轨道与储存环周长相</a:t>
            </a:r>
            <a:r>
              <a:rPr lang="zh-CN" altLang="en-US" sz="2000" b="1" dirty="0" smtClean="0">
                <a:solidFill>
                  <a:schemeClr val="tx1"/>
                </a:solidFill>
              </a:rPr>
              <a:t>匹配</a:t>
            </a:r>
            <a:endParaRPr lang="en-US" altLang="zh-CN" sz="2000" b="1" dirty="0" smtClean="0">
              <a:solidFill>
                <a:schemeClr val="tx1"/>
              </a:solidFill>
            </a:endParaRPr>
          </a:p>
          <a:p>
            <a:r>
              <a:rPr lang="zh-CN" altLang="en-US" sz="2000" b="1" dirty="0" smtClean="0">
                <a:solidFill>
                  <a:schemeClr val="tx1"/>
                </a:solidFill>
              </a:rPr>
              <a:t>校正</a:t>
            </a:r>
            <a:r>
              <a:rPr lang="zh-CN" altLang="zh-CN" sz="2000" b="1" dirty="0" smtClean="0">
                <a:solidFill>
                  <a:schemeClr val="tx1"/>
                </a:solidFill>
              </a:rPr>
              <a:t>方法：</a:t>
            </a:r>
            <a:r>
              <a:rPr lang="zh-CN" altLang="en-US" sz="2000" dirty="0" smtClean="0">
                <a:solidFill>
                  <a:schemeClr val="tx1"/>
                </a:solidFill>
              </a:rPr>
              <a:t>对所有</a:t>
            </a:r>
            <a:r>
              <a:rPr lang="en-US" altLang="zh-CN" sz="2000" dirty="0">
                <a:solidFill>
                  <a:schemeClr val="tx1"/>
                </a:solidFill>
              </a:rPr>
              <a:t>BPM</a:t>
            </a:r>
            <a:r>
              <a:rPr lang="zh-CN" altLang="en-US" sz="2000" dirty="0">
                <a:solidFill>
                  <a:schemeClr val="tx1"/>
                </a:solidFill>
              </a:rPr>
              <a:t>处的水平轨道进行平均计算，调节高频频率使得</a:t>
            </a:r>
            <a:r>
              <a:rPr lang="en-US" altLang="zh-CN" sz="2000" dirty="0">
                <a:solidFill>
                  <a:schemeClr val="tx1"/>
                </a:solidFill>
              </a:rPr>
              <a:t>BPM</a:t>
            </a:r>
            <a:r>
              <a:rPr lang="zh-CN" altLang="en-US" sz="2000" dirty="0">
                <a:solidFill>
                  <a:schemeClr val="tx1"/>
                </a:solidFill>
              </a:rPr>
              <a:t>水平轨道的平均值接近零。</a:t>
            </a:r>
            <a:r>
              <a:rPr lang="zh-CN" altLang="en-US" sz="2000" dirty="0">
                <a:solidFill>
                  <a:srgbClr val="C00000"/>
                </a:solidFill>
              </a:rPr>
              <a:t>此方法是常规手段</a:t>
            </a:r>
            <a:r>
              <a:rPr lang="zh-CN" altLang="en-US" sz="2000" dirty="0" smtClean="0">
                <a:solidFill>
                  <a:schemeClr val="tx1"/>
                </a:solidFill>
              </a:rPr>
              <a:t>。</a:t>
            </a:r>
            <a:endParaRPr lang="en-US" altLang="zh-CN" sz="2000" dirty="0" smtClean="0">
              <a:solidFill>
                <a:schemeClr val="tx1"/>
              </a:solidFill>
            </a:endParaRPr>
          </a:p>
          <a:p>
            <a:pPr lvl="0"/>
            <a:r>
              <a:rPr lang="zh-CN" altLang="en-US" sz="2000" b="1" dirty="0" smtClean="0">
                <a:solidFill>
                  <a:schemeClr val="tx1"/>
                </a:solidFill>
              </a:rPr>
              <a:t>实现功能</a:t>
            </a:r>
            <a:r>
              <a:rPr lang="zh-CN" altLang="en-US" sz="2000" b="1" dirty="0">
                <a:solidFill>
                  <a:schemeClr val="tx1"/>
                </a:solidFill>
              </a:rPr>
              <a:t>：</a:t>
            </a:r>
            <a:r>
              <a:rPr lang="zh-CN" altLang="en-US" sz="2000" dirty="0">
                <a:solidFill>
                  <a:schemeClr val="tx1"/>
                </a:solidFill>
              </a:rPr>
              <a:t>不整合在调束软件中</a:t>
            </a:r>
            <a:r>
              <a:rPr lang="zh-CN" altLang="en-US" sz="2000" dirty="0" smtClean="0">
                <a:solidFill>
                  <a:schemeClr val="tx1"/>
                </a:solidFill>
              </a:rPr>
              <a:t>，手动测量，主要</a:t>
            </a:r>
            <a:r>
              <a:rPr lang="zh-CN" altLang="en-US" sz="2000" dirty="0">
                <a:solidFill>
                  <a:schemeClr val="tx1"/>
                </a:solidFill>
              </a:rPr>
              <a:t>包括获取</a:t>
            </a:r>
            <a:r>
              <a:rPr lang="en-US" altLang="zh-CN" sz="2000" dirty="0">
                <a:solidFill>
                  <a:schemeClr val="tx1"/>
                </a:solidFill>
              </a:rPr>
              <a:t>BPM SA</a:t>
            </a:r>
            <a:r>
              <a:rPr lang="zh-CN" altLang="en-US" sz="2000" dirty="0">
                <a:solidFill>
                  <a:schemeClr val="tx1"/>
                </a:solidFill>
              </a:rPr>
              <a:t>数据，调节高频频率（具体调节细节仍在讨论之中）。</a:t>
            </a:r>
            <a:endParaRPr lang="en-US" altLang="zh-CN" sz="2000" dirty="0" smtClean="0">
              <a:solidFill>
                <a:schemeClr val="tx1"/>
              </a:solidFill>
            </a:endParaRPr>
          </a:p>
          <a:p>
            <a:pPr lvl="0"/>
            <a:endParaRPr lang="en-US" altLang="zh-CN" sz="2000" b="1" dirty="0">
              <a:solidFill>
                <a:schemeClr val="tx1"/>
              </a:solidFill>
            </a:endParaRPr>
          </a:p>
          <a:p>
            <a:pPr lvl="0"/>
            <a:r>
              <a:rPr lang="zh-CN" altLang="en-US" sz="2000" b="1" dirty="0" smtClean="0">
                <a:solidFill>
                  <a:schemeClr val="tx1"/>
                </a:solidFill>
              </a:rPr>
              <a:t>初次测量时的测试内容</a:t>
            </a:r>
            <a:r>
              <a:rPr lang="zh-CN" altLang="zh-CN" sz="2000" dirty="0" smtClean="0">
                <a:solidFill>
                  <a:schemeClr val="tx1"/>
                </a:solidFill>
              </a:rPr>
              <a:t>：</a:t>
            </a:r>
            <a:r>
              <a:rPr lang="zh-CN" altLang="en-US" sz="2000" dirty="0">
                <a:solidFill>
                  <a:schemeClr val="tx1"/>
                </a:solidFill>
              </a:rPr>
              <a:t>在高频频率可以调节的范围内，确定对轨道产生影响的最小步长。</a:t>
            </a:r>
            <a:endParaRPr lang="en-US" altLang="zh-CN" sz="2000" dirty="0" smtClean="0">
              <a:solidFill>
                <a:schemeClr val="tx1"/>
              </a:solidFill>
            </a:endParaRPr>
          </a:p>
        </p:txBody>
      </p:sp>
      <p:sp>
        <p:nvSpPr>
          <p:cNvPr id="4" name="标题 3"/>
          <p:cNvSpPr>
            <a:spLocks noGrp="1"/>
          </p:cNvSpPr>
          <p:nvPr>
            <p:ph type="title"/>
          </p:nvPr>
        </p:nvSpPr>
        <p:spPr/>
        <p:txBody>
          <a:bodyPr/>
          <a:lstStyle/>
          <a:p>
            <a:r>
              <a:rPr lang="en-US" altLang="zh-CN" sz="3200" dirty="0" smtClean="0"/>
              <a:t>1</a:t>
            </a:r>
            <a:r>
              <a:rPr lang="zh-CN" altLang="en-US" sz="3200" dirty="0" smtClean="0"/>
              <a:t>、基于轨道的高频频率校正功能</a:t>
            </a:r>
            <a:endParaRPr lang="zh-CN" altLang="en-US" sz="3200" dirty="0"/>
          </a:p>
        </p:txBody>
      </p:sp>
    </p:spTree>
    <p:extLst>
      <p:ext uri="{BB962C8B-B14F-4D97-AF65-F5344CB8AC3E}">
        <p14:creationId xmlns:p14="http://schemas.microsoft.com/office/powerpoint/2010/main" val="3864154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640960" cy="4804867"/>
          </a:xfrm>
        </p:spPr>
        <p:txBody>
          <a:bodyPr>
            <a:noAutofit/>
          </a:bodyPr>
          <a:lstStyle/>
          <a:p>
            <a:r>
              <a:rPr lang="zh-CN" altLang="en-US" sz="2000" b="1" dirty="0" smtClean="0">
                <a:solidFill>
                  <a:schemeClr val="tx1"/>
                </a:solidFill>
              </a:rPr>
              <a:t>主要目标：</a:t>
            </a:r>
            <a:r>
              <a:rPr lang="zh-CN" altLang="en-US" sz="1800" dirty="0" smtClean="0">
                <a:solidFill>
                  <a:schemeClr val="tx1"/>
                </a:solidFill>
              </a:rPr>
              <a:t>获得</a:t>
            </a:r>
            <a:r>
              <a:rPr lang="zh-CN" altLang="en-US" sz="1800" dirty="0">
                <a:solidFill>
                  <a:schemeClr val="tx1"/>
                </a:solidFill>
              </a:rPr>
              <a:t>当前模式下</a:t>
            </a:r>
            <a:r>
              <a:rPr lang="zh-CN" altLang="en-US" sz="1800" dirty="0" smtClean="0">
                <a:solidFill>
                  <a:schemeClr val="tx1"/>
                </a:solidFill>
              </a:rPr>
              <a:t>色散的</a:t>
            </a:r>
            <a:r>
              <a:rPr lang="zh-CN" altLang="en-US" sz="1800" dirty="0">
                <a:solidFill>
                  <a:schemeClr val="tx1"/>
                </a:solidFill>
              </a:rPr>
              <a:t>实际测量值</a:t>
            </a:r>
            <a:endParaRPr lang="en-US" altLang="zh-CN" sz="1800" dirty="0" smtClean="0">
              <a:solidFill>
                <a:schemeClr val="tx1"/>
              </a:solidFill>
            </a:endParaRPr>
          </a:p>
          <a:p>
            <a:r>
              <a:rPr lang="zh-CN" altLang="en-US" sz="2000" b="1" dirty="0">
                <a:solidFill>
                  <a:schemeClr val="tx1"/>
                </a:solidFill>
              </a:rPr>
              <a:t>测量</a:t>
            </a:r>
            <a:r>
              <a:rPr lang="zh-CN" altLang="zh-CN" sz="2000" b="1" dirty="0" smtClean="0">
                <a:solidFill>
                  <a:schemeClr val="tx1"/>
                </a:solidFill>
              </a:rPr>
              <a:t>方法：</a:t>
            </a:r>
            <a:endParaRPr lang="en-US" altLang="zh-CN" sz="2000" b="1" dirty="0" smtClean="0">
              <a:solidFill>
                <a:schemeClr val="tx1"/>
              </a:solidFill>
            </a:endParaRPr>
          </a:p>
          <a:p>
            <a:pPr lvl="1"/>
            <a:r>
              <a:rPr lang="zh-CN" altLang="en-US" sz="1800" dirty="0" smtClean="0">
                <a:solidFill>
                  <a:schemeClr val="tx1"/>
                </a:solidFill>
              </a:rPr>
              <a:t>改变</a:t>
            </a:r>
            <a:r>
              <a:rPr lang="zh-CN" altLang="en-US" sz="1800" dirty="0">
                <a:solidFill>
                  <a:schemeClr val="tx1"/>
                </a:solidFill>
              </a:rPr>
              <a:t>高频频率，获取</a:t>
            </a:r>
            <a:r>
              <a:rPr lang="en-US" altLang="zh-CN" sz="1800" dirty="0">
                <a:solidFill>
                  <a:schemeClr val="tx1"/>
                </a:solidFill>
              </a:rPr>
              <a:t>BPM SA</a:t>
            </a:r>
            <a:r>
              <a:rPr lang="zh-CN" altLang="en-US" sz="1800" dirty="0">
                <a:solidFill>
                  <a:schemeClr val="tx1"/>
                </a:solidFill>
              </a:rPr>
              <a:t>数据，得到束流中心能量变化导致的轨道变化</a:t>
            </a:r>
            <a:r>
              <a:rPr lang="zh-CN" altLang="en-US" sz="1800" dirty="0" smtClean="0">
                <a:solidFill>
                  <a:schemeClr val="tx1"/>
                </a:solidFill>
              </a:rPr>
              <a:t>。</a:t>
            </a:r>
            <a:r>
              <a:rPr lang="zh-CN" altLang="en-US" sz="1800" dirty="0" smtClean="0">
                <a:solidFill>
                  <a:srgbClr val="C00000"/>
                </a:solidFill>
              </a:rPr>
              <a:t>此</a:t>
            </a:r>
            <a:r>
              <a:rPr lang="zh-CN" altLang="en-US" sz="1800" dirty="0">
                <a:solidFill>
                  <a:srgbClr val="C00000"/>
                </a:solidFill>
              </a:rPr>
              <a:t>方法</a:t>
            </a:r>
            <a:r>
              <a:rPr lang="zh-CN" altLang="en-US" sz="1800" dirty="0" smtClean="0">
                <a:solidFill>
                  <a:srgbClr val="C00000"/>
                </a:solidFill>
              </a:rPr>
              <a:t>是</a:t>
            </a:r>
            <a:r>
              <a:rPr lang="en-US" altLang="zh-CN" sz="1800" dirty="0" smtClean="0">
                <a:solidFill>
                  <a:srgbClr val="C00000"/>
                </a:solidFill>
              </a:rPr>
              <a:t>BEPCII</a:t>
            </a:r>
            <a:r>
              <a:rPr lang="zh-CN" altLang="en-US" sz="1800" dirty="0" smtClean="0">
                <a:solidFill>
                  <a:srgbClr val="C00000"/>
                </a:solidFill>
              </a:rPr>
              <a:t>常规测量手段</a:t>
            </a:r>
            <a:r>
              <a:rPr lang="zh-CN" altLang="en-US" sz="1800" dirty="0" smtClean="0">
                <a:solidFill>
                  <a:schemeClr val="tx1"/>
                </a:solidFill>
              </a:rPr>
              <a:t>。</a:t>
            </a:r>
            <a:endParaRPr lang="en-US" altLang="zh-CN" sz="1800" dirty="0" smtClean="0">
              <a:solidFill>
                <a:schemeClr val="tx1"/>
              </a:solidFill>
            </a:endParaRPr>
          </a:p>
          <a:p>
            <a:pPr lvl="1"/>
            <a:r>
              <a:rPr lang="zh-CN" altLang="en-US" sz="1800" dirty="0">
                <a:solidFill>
                  <a:schemeClr val="tx1"/>
                </a:solidFill>
              </a:rPr>
              <a:t>改变高频频率，在纵向反馈</a:t>
            </a:r>
            <a:r>
              <a:rPr lang="en-US" altLang="zh-CN" sz="1800" dirty="0">
                <a:solidFill>
                  <a:schemeClr val="tx1"/>
                </a:solidFill>
              </a:rPr>
              <a:t>kicker</a:t>
            </a:r>
            <a:r>
              <a:rPr lang="zh-CN" altLang="en-US" sz="1800" dirty="0" smtClean="0">
                <a:solidFill>
                  <a:schemeClr val="tx1"/>
                </a:solidFill>
              </a:rPr>
              <a:t>激励下获取</a:t>
            </a:r>
            <a:r>
              <a:rPr lang="en-US" altLang="zh-CN" sz="1800" dirty="0">
                <a:solidFill>
                  <a:schemeClr val="tx1"/>
                </a:solidFill>
              </a:rPr>
              <a:t>TBT</a:t>
            </a:r>
            <a:r>
              <a:rPr lang="zh-CN" altLang="en-US" sz="1800" dirty="0">
                <a:solidFill>
                  <a:schemeClr val="tx1"/>
                </a:solidFill>
              </a:rPr>
              <a:t>数据</a:t>
            </a:r>
            <a:r>
              <a:rPr lang="zh-CN" altLang="en-US" sz="1800" dirty="0" smtClean="0">
                <a:solidFill>
                  <a:schemeClr val="tx1"/>
                </a:solidFill>
              </a:rPr>
              <a:t>，应用</a:t>
            </a:r>
            <a:r>
              <a:rPr lang="en-US" altLang="zh-CN" sz="1800" dirty="0">
                <a:solidFill>
                  <a:schemeClr val="tx1"/>
                </a:solidFill>
              </a:rPr>
              <a:t>PCA</a:t>
            </a:r>
            <a:r>
              <a:rPr lang="zh-CN" altLang="en-US" sz="1800" dirty="0">
                <a:solidFill>
                  <a:schemeClr val="tx1"/>
                </a:solidFill>
              </a:rPr>
              <a:t>或</a:t>
            </a:r>
            <a:r>
              <a:rPr lang="en-US" altLang="zh-CN" sz="1800" dirty="0" smtClean="0">
                <a:solidFill>
                  <a:schemeClr val="tx1"/>
                </a:solidFill>
              </a:rPr>
              <a:t>ICA</a:t>
            </a:r>
            <a:r>
              <a:rPr lang="zh-CN" altLang="en-US" sz="1800" dirty="0" smtClean="0">
                <a:solidFill>
                  <a:schemeClr val="tx1"/>
                </a:solidFill>
              </a:rPr>
              <a:t>算法</a:t>
            </a:r>
            <a:r>
              <a:rPr lang="zh-CN" altLang="en-US" sz="1800" dirty="0">
                <a:solidFill>
                  <a:schemeClr val="tx1"/>
                </a:solidFill>
              </a:rPr>
              <a:t>提取</a:t>
            </a:r>
            <a:r>
              <a:rPr lang="zh-CN" altLang="en-US" sz="1800" dirty="0" smtClean="0">
                <a:solidFill>
                  <a:schemeClr val="tx1"/>
                </a:solidFill>
              </a:rPr>
              <a:t>色散信息。</a:t>
            </a:r>
            <a:r>
              <a:rPr lang="zh-CN" altLang="en-US" sz="1800" dirty="0"/>
              <a:t>该</a:t>
            </a:r>
            <a:r>
              <a:rPr lang="zh-CN" altLang="en-US" sz="1800" dirty="0" smtClean="0">
                <a:solidFill>
                  <a:schemeClr val="tx1"/>
                </a:solidFill>
              </a:rPr>
              <a:t>算法</a:t>
            </a:r>
            <a:r>
              <a:rPr lang="zh-CN" altLang="en-US" sz="1800" dirty="0">
                <a:solidFill>
                  <a:schemeClr val="tx1"/>
                </a:solidFill>
              </a:rPr>
              <a:t>成熟但</a:t>
            </a:r>
            <a:r>
              <a:rPr lang="en-US" altLang="zh-CN" sz="1800" dirty="0">
                <a:solidFill>
                  <a:schemeClr val="tx1"/>
                </a:solidFill>
              </a:rPr>
              <a:t>BEPCII</a:t>
            </a:r>
            <a:r>
              <a:rPr lang="zh-CN" altLang="en-US" sz="1800" dirty="0" smtClean="0">
                <a:solidFill>
                  <a:schemeClr val="tx1"/>
                </a:solidFill>
              </a:rPr>
              <a:t>上没有实际应用。（完善功能，验收前不要求）</a:t>
            </a:r>
            <a:endParaRPr lang="en-US" altLang="zh-CN" sz="1800" dirty="0" smtClean="0">
              <a:solidFill>
                <a:schemeClr val="tx1"/>
              </a:solidFill>
            </a:endParaRPr>
          </a:p>
          <a:p>
            <a:pPr lvl="0"/>
            <a:r>
              <a:rPr lang="zh-CN" altLang="en-US" sz="2000" b="1" dirty="0" smtClean="0">
                <a:solidFill>
                  <a:schemeClr val="tx1"/>
                </a:solidFill>
              </a:rPr>
              <a:t>模块界面：</a:t>
            </a:r>
            <a:endParaRPr lang="en-US" altLang="zh-CN" sz="2000" b="1" dirty="0">
              <a:solidFill>
                <a:schemeClr val="tx1"/>
              </a:solidFill>
            </a:endParaRPr>
          </a:p>
          <a:p>
            <a:pPr lvl="1"/>
            <a:r>
              <a:rPr lang="zh-CN" altLang="en-US" sz="1800" dirty="0" smtClean="0"/>
              <a:t>具备高频频率设置功能（具体</a:t>
            </a:r>
            <a:r>
              <a:rPr lang="zh-CN" altLang="en-US" sz="1800" dirty="0"/>
              <a:t>调节细节仍在讨论之中</a:t>
            </a:r>
            <a:r>
              <a:rPr lang="zh-CN" altLang="en-US" sz="1800" dirty="0" smtClean="0"/>
              <a:t>）</a:t>
            </a:r>
            <a:endParaRPr lang="en-US" altLang="zh-CN" sz="1800" dirty="0" smtClean="0"/>
          </a:p>
          <a:p>
            <a:pPr lvl="1"/>
            <a:r>
              <a:rPr lang="zh-CN" altLang="en-US" sz="1800" dirty="0" smtClean="0"/>
              <a:t>具备</a:t>
            </a:r>
            <a:r>
              <a:rPr lang="en-US" altLang="zh-CN" sz="1800" dirty="0" smtClean="0"/>
              <a:t>BPM </a:t>
            </a:r>
            <a:r>
              <a:rPr lang="zh-CN" altLang="en-US" sz="1800" smtClean="0"/>
              <a:t>数据获取</a:t>
            </a:r>
            <a:r>
              <a:rPr lang="zh-CN" altLang="en-US" sz="1800" smtClean="0"/>
              <a:t>功能</a:t>
            </a:r>
            <a:endParaRPr lang="en-US" altLang="zh-CN" sz="1800" dirty="0" smtClean="0"/>
          </a:p>
          <a:p>
            <a:pPr lvl="1"/>
            <a:r>
              <a:rPr lang="zh-CN" altLang="en-US" sz="1800" dirty="0" smtClean="0"/>
              <a:t>测量结果显示及与理论值的比较</a:t>
            </a:r>
            <a:endParaRPr lang="en-US" altLang="zh-CN" sz="1800" b="1" dirty="0">
              <a:solidFill>
                <a:schemeClr val="tx1"/>
              </a:solidFill>
            </a:endParaRPr>
          </a:p>
          <a:p>
            <a:pPr lvl="0"/>
            <a:r>
              <a:rPr lang="zh-CN" altLang="en-US" sz="2000" b="1" dirty="0" smtClean="0">
                <a:solidFill>
                  <a:schemeClr val="tx1"/>
                </a:solidFill>
              </a:rPr>
              <a:t>初次测量时的测试内容</a:t>
            </a:r>
            <a:r>
              <a:rPr lang="zh-CN" altLang="zh-CN" sz="2000" dirty="0" smtClean="0">
                <a:solidFill>
                  <a:schemeClr val="tx1"/>
                </a:solidFill>
              </a:rPr>
              <a:t>：</a:t>
            </a:r>
            <a:endParaRPr lang="en-US" altLang="zh-CN" sz="2000" dirty="0" smtClean="0">
              <a:solidFill>
                <a:schemeClr val="tx1"/>
              </a:solidFill>
            </a:endParaRPr>
          </a:p>
          <a:p>
            <a:pPr lvl="1"/>
            <a:r>
              <a:rPr lang="zh-CN" altLang="en-US" sz="1800" dirty="0" smtClean="0">
                <a:solidFill>
                  <a:schemeClr val="tx1"/>
                </a:solidFill>
              </a:rPr>
              <a:t>在</a:t>
            </a:r>
            <a:r>
              <a:rPr lang="zh-CN" altLang="en-US" sz="1800" dirty="0">
                <a:solidFill>
                  <a:schemeClr val="tx1"/>
                </a:solidFill>
              </a:rPr>
              <a:t>高频频率可以调节的范围内，确定</a:t>
            </a:r>
            <a:r>
              <a:rPr lang="zh-CN" altLang="en-US" sz="1800" dirty="0" smtClean="0">
                <a:solidFill>
                  <a:schemeClr val="tx1"/>
                </a:solidFill>
              </a:rPr>
              <a:t>对</a:t>
            </a:r>
            <a:r>
              <a:rPr lang="zh-CN" altLang="en-US" sz="1800" dirty="0">
                <a:solidFill>
                  <a:schemeClr val="tx1"/>
                </a:solidFill>
              </a:rPr>
              <a:t>轨道</a:t>
            </a:r>
            <a:r>
              <a:rPr lang="zh-CN" altLang="en-US" sz="1800" dirty="0" smtClean="0">
                <a:solidFill>
                  <a:schemeClr val="tx1"/>
                </a:solidFill>
              </a:rPr>
              <a:t>产生</a:t>
            </a:r>
            <a:r>
              <a:rPr lang="zh-CN" altLang="en-US" sz="1800" dirty="0">
                <a:solidFill>
                  <a:schemeClr val="tx1"/>
                </a:solidFill>
              </a:rPr>
              <a:t>影响的最小</a:t>
            </a:r>
            <a:r>
              <a:rPr lang="zh-CN" altLang="en-US" sz="1800" dirty="0" smtClean="0">
                <a:solidFill>
                  <a:schemeClr val="tx1"/>
                </a:solidFill>
              </a:rPr>
              <a:t>步长</a:t>
            </a:r>
            <a:endParaRPr lang="en-US" altLang="zh-CN" sz="1800" dirty="0" smtClean="0">
              <a:solidFill>
                <a:schemeClr val="tx1"/>
              </a:solidFill>
            </a:endParaRPr>
          </a:p>
          <a:p>
            <a:pPr lvl="1"/>
            <a:r>
              <a:rPr lang="zh-CN" altLang="zh-CN" sz="1800" dirty="0" smtClean="0">
                <a:solidFill>
                  <a:schemeClr val="tx1"/>
                </a:solidFill>
              </a:rPr>
              <a:t>确</a:t>
            </a:r>
            <a:r>
              <a:rPr lang="zh-CN" altLang="en-US" sz="1800" dirty="0" smtClean="0">
                <a:solidFill>
                  <a:schemeClr val="tx1"/>
                </a:solidFill>
              </a:rPr>
              <a:t>定</a:t>
            </a:r>
            <a:r>
              <a:rPr lang="zh-CN" altLang="zh-CN" sz="1800" dirty="0" smtClean="0">
                <a:solidFill>
                  <a:schemeClr val="tx1"/>
                </a:solidFill>
              </a:rPr>
              <a:t>测量</a:t>
            </a:r>
            <a:r>
              <a:rPr lang="zh-CN" altLang="zh-CN" sz="1800" dirty="0">
                <a:solidFill>
                  <a:schemeClr val="tx1"/>
                </a:solidFill>
              </a:rPr>
              <a:t>流强，</a:t>
            </a:r>
            <a:r>
              <a:rPr lang="zh-CN" altLang="zh-CN" sz="1800" dirty="0" smtClean="0">
                <a:solidFill>
                  <a:schemeClr val="tx1"/>
                </a:solidFill>
              </a:rPr>
              <a:t>以及</a:t>
            </a:r>
            <a:r>
              <a:rPr lang="en-US" altLang="zh-CN" sz="1800" dirty="0"/>
              <a:t>B</a:t>
            </a:r>
            <a:r>
              <a:rPr lang="en-US" altLang="zh-CN" sz="1800" dirty="0" smtClean="0">
                <a:solidFill>
                  <a:schemeClr val="tx1"/>
                </a:solidFill>
              </a:rPr>
              <a:t>PM</a:t>
            </a:r>
            <a:r>
              <a:rPr lang="zh-CN" altLang="en-US" sz="1800" dirty="0" smtClean="0">
                <a:solidFill>
                  <a:schemeClr val="tx1"/>
                </a:solidFill>
              </a:rPr>
              <a:t>的工作状态</a:t>
            </a:r>
            <a:r>
              <a:rPr lang="zh-CN" altLang="zh-CN" sz="1800" dirty="0" smtClean="0">
                <a:solidFill>
                  <a:schemeClr val="tx1"/>
                </a:solidFill>
              </a:rPr>
              <a:t>。</a:t>
            </a:r>
            <a:endParaRPr lang="en-US" altLang="zh-CN" sz="1800" dirty="0" smtClean="0">
              <a:solidFill>
                <a:schemeClr val="tx1"/>
              </a:solidFill>
            </a:endParaRPr>
          </a:p>
          <a:p>
            <a:pPr lvl="0"/>
            <a:endParaRPr lang="zh-CN" altLang="zh-CN" sz="2000" dirty="0">
              <a:solidFill>
                <a:schemeClr val="tx1"/>
              </a:solidFill>
            </a:endParaRPr>
          </a:p>
          <a:p>
            <a:pPr lvl="3"/>
            <a:endParaRPr lang="en-US" altLang="zh-CN" sz="2000" dirty="0"/>
          </a:p>
          <a:p>
            <a:pPr lvl="0"/>
            <a:endParaRPr lang="en-US" altLang="zh-CN" sz="2000" dirty="0" smtClean="0">
              <a:solidFill>
                <a:schemeClr val="tx1"/>
              </a:solidFill>
            </a:endParaRPr>
          </a:p>
        </p:txBody>
      </p:sp>
      <p:sp>
        <p:nvSpPr>
          <p:cNvPr id="4" name="标题 3"/>
          <p:cNvSpPr>
            <a:spLocks noGrp="1"/>
          </p:cNvSpPr>
          <p:nvPr>
            <p:ph type="title"/>
          </p:nvPr>
        </p:nvSpPr>
        <p:spPr/>
        <p:txBody>
          <a:bodyPr/>
          <a:lstStyle/>
          <a:p>
            <a:r>
              <a:rPr lang="en-US" altLang="zh-CN" sz="3200" dirty="0" smtClean="0"/>
              <a:t>2</a:t>
            </a:r>
            <a:r>
              <a:rPr lang="zh-CN" altLang="en-US" sz="3200" dirty="0" smtClean="0"/>
              <a:t>、色散测量模块</a:t>
            </a:r>
            <a:endParaRPr lang="zh-CN" altLang="en-US" sz="3200" dirty="0"/>
          </a:p>
        </p:txBody>
      </p:sp>
    </p:spTree>
    <p:extLst>
      <p:ext uri="{BB962C8B-B14F-4D97-AF65-F5344CB8AC3E}">
        <p14:creationId xmlns:p14="http://schemas.microsoft.com/office/powerpoint/2010/main" val="2283569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136904" cy="4804867"/>
          </a:xfrm>
        </p:spPr>
        <p:txBody>
          <a:bodyPr>
            <a:noAutofit/>
          </a:bodyPr>
          <a:lstStyle/>
          <a:p>
            <a:r>
              <a:rPr lang="zh-CN" altLang="en-US" sz="2000" b="1" dirty="0" smtClean="0">
                <a:solidFill>
                  <a:schemeClr val="tx1"/>
                </a:solidFill>
              </a:rPr>
              <a:t>主要目标：</a:t>
            </a:r>
            <a:r>
              <a:rPr lang="zh-CN" altLang="en-US" sz="2000" dirty="0" smtClean="0">
                <a:solidFill>
                  <a:schemeClr val="tx1"/>
                </a:solidFill>
              </a:rPr>
              <a:t>获得</a:t>
            </a:r>
            <a:r>
              <a:rPr lang="zh-CN" altLang="en-US" sz="2000" dirty="0">
                <a:solidFill>
                  <a:schemeClr val="tx1"/>
                </a:solidFill>
              </a:rPr>
              <a:t>当前模式下色品的实际测量值</a:t>
            </a:r>
            <a:endParaRPr lang="en-US" altLang="zh-CN" sz="2000" dirty="0" smtClean="0">
              <a:solidFill>
                <a:schemeClr val="tx1"/>
              </a:solidFill>
            </a:endParaRPr>
          </a:p>
          <a:p>
            <a:r>
              <a:rPr lang="zh-CN" altLang="en-US" sz="2000" b="1" dirty="0">
                <a:solidFill>
                  <a:schemeClr val="tx1"/>
                </a:solidFill>
              </a:rPr>
              <a:t>测量</a:t>
            </a:r>
            <a:r>
              <a:rPr lang="zh-CN" altLang="zh-CN" sz="2000" b="1" dirty="0" smtClean="0">
                <a:solidFill>
                  <a:schemeClr val="tx1"/>
                </a:solidFill>
              </a:rPr>
              <a:t>方法：</a:t>
            </a:r>
            <a:r>
              <a:rPr lang="zh-CN" altLang="en-US" sz="2000" dirty="0">
                <a:solidFill>
                  <a:schemeClr val="tx1"/>
                </a:solidFill>
              </a:rPr>
              <a:t>获得工作点随高频频率变化的</a:t>
            </a:r>
            <a:r>
              <a:rPr lang="zh-CN" altLang="en-US" sz="2000" dirty="0" smtClean="0">
                <a:solidFill>
                  <a:schemeClr val="tx1"/>
                </a:solidFill>
              </a:rPr>
              <a:t>斜率。</a:t>
            </a:r>
            <a:r>
              <a:rPr lang="en-US" altLang="zh-CN" sz="2000" dirty="0" smtClean="0">
                <a:solidFill>
                  <a:srgbClr val="C00000"/>
                </a:solidFill>
              </a:rPr>
              <a:t>BEPCII</a:t>
            </a:r>
            <a:r>
              <a:rPr lang="zh-CN" altLang="en-US" sz="2000" dirty="0" smtClean="0">
                <a:solidFill>
                  <a:srgbClr val="C00000"/>
                </a:solidFill>
              </a:rPr>
              <a:t>常规测量手段</a:t>
            </a:r>
            <a:r>
              <a:rPr lang="zh-CN" altLang="en-US" sz="2000" dirty="0" smtClean="0">
                <a:solidFill>
                  <a:schemeClr val="tx1"/>
                </a:solidFill>
              </a:rPr>
              <a:t>。</a:t>
            </a:r>
            <a:endParaRPr lang="en-US" altLang="zh-CN" sz="2000" dirty="0" smtClean="0">
              <a:solidFill>
                <a:schemeClr val="tx1"/>
              </a:solidFill>
            </a:endParaRPr>
          </a:p>
          <a:p>
            <a:pPr lvl="0"/>
            <a:r>
              <a:rPr lang="zh-CN" altLang="en-US" sz="2000" b="1" dirty="0" smtClean="0">
                <a:solidFill>
                  <a:schemeClr val="tx1"/>
                </a:solidFill>
              </a:rPr>
              <a:t>模块界面：</a:t>
            </a:r>
            <a:endParaRPr lang="en-US" altLang="zh-CN" sz="2000" b="1" dirty="0" smtClean="0">
              <a:solidFill>
                <a:schemeClr val="tx1"/>
              </a:solidFill>
            </a:endParaRPr>
          </a:p>
          <a:p>
            <a:pPr lvl="2">
              <a:buFont typeface="Wingdings" panose="05000000000000000000" pitchFamily="2" charset="2"/>
              <a:buChar char="Ø"/>
            </a:pPr>
            <a:r>
              <a:rPr lang="zh-CN" altLang="en-US" dirty="0" smtClean="0"/>
              <a:t>具备高频频率设置功能（具体</a:t>
            </a:r>
            <a:r>
              <a:rPr lang="zh-CN" altLang="en-US" dirty="0"/>
              <a:t>调节细节仍在讨论之中）</a:t>
            </a:r>
            <a:endParaRPr lang="en-US" altLang="zh-CN" dirty="0"/>
          </a:p>
          <a:p>
            <a:pPr lvl="2">
              <a:buFont typeface="Wingdings" panose="05000000000000000000" pitchFamily="2" charset="2"/>
              <a:buChar char="Ø"/>
            </a:pPr>
            <a:r>
              <a:rPr lang="zh-CN" altLang="en-US" dirty="0" smtClean="0"/>
              <a:t>具备工作点测量结果获取功能</a:t>
            </a:r>
            <a:endParaRPr lang="en-US" altLang="zh-CN" dirty="0"/>
          </a:p>
          <a:p>
            <a:pPr lvl="2">
              <a:buFont typeface="Wingdings" panose="05000000000000000000" pitchFamily="2" charset="2"/>
              <a:buChar char="Ø"/>
            </a:pPr>
            <a:r>
              <a:rPr lang="zh-CN" altLang="en-US" dirty="0" smtClean="0"/>
              <a:t>测量结果显示及拟合图形显示</a:t>
            </a:r>
            <a:endParaRPr lang="en-US" altLang="zh-CN" b="1" dirty="0">
              <a:solidFill>
                <a:schemeClr val="tx1"/>
              </a:solidFill>
            </a:endParaRPr>
          </a:p>
          <a:p>
            <a:pPr lvl="0"/>
            <a:r>
              <a:rPr lang="zh-CN" altLang="en-US" sz="2000" b="1" dirty="0" smtClean="0">
                <a:solidFill>
                  <a:schemeClr val="tx1"/>
                </a:solidFill>
              </a:rPr>
              <a:t>初次测量时的测试内容</a:t>
            </a:r>
            <a:r>
              <a:rPr lang="zh-CN" altLang="zh-CN" sz="2000" dirty="0" smtClean="0">
                <a:solidFill>
                  <a:schemeClr val="tx1"/>
                </a:solidFill>
              </a:rPr>
              <a:t>：</a:t>
            </a:r>
            <a:endParaRPr lang="en-US" altLang="zh-CN" sz="2000" dirty="0" smtClean="0">
              <a:solidFill>
                <a:schemeClr val="tx1"/>
              </a:solidFill>
            </a:endParaRPr>
          </a:p>
          <a:p>
            <a:pPr lvl="2">
              <a:buFont typeface="Wingdings" panose="05000000000000000000" pitchFamily="2" charset="2"/>
              <a:buChar char="Ø"/>
            </a:pPr>
            <a:r>
              <a:rPr lang="zh-CN" altLang="en-US" dirty="0" smtClean="0"/>
              <a:t>在</a:t>
            </a:r>
            <a:r>
              <a:rPr lang="zh-CN" altLang="en-US" dirty="0"/>
              <a:t>高频频率可以调节的范围内，确定对工作点产生影响的最小步长</a:t>
            </a:r>
            <a:endParaRPr lang="en-US" altLang="zh-CN" dirty="0"/>
          </a:p>
          <a:p>
            <a:pPr lvl="2">
              <a:buFont typeface="Wingdings" panose="05000000000000000000" pitchFamily="2" charset="2"/>
              <a:buChar char="Ø"/>
            </a:pPr>
            <a:r>
              <a:rPr lang="zh-CN" altLang="en-US" dirty="0" smtClean="0"/>
              <a:t>确定</a:t>
            </a:r>
            <a:r>
              <a:rPr lang="zh-CN" altLang="en-US" dirty="0"/>
              <a:t>拟合所需要的数据点个数</a:t>
            </a:r>
            <a:endParaRPr lang="en-US" altLang="zh-CN" dirty="0"/>
          </a:p>
          <a:p>
            <a:pPr lvl="0"/>
            <a:endParaRPr lang="en-US" altLang="zh-CN" sz="2000" dirty="0" smtClean="0">
              <a:solidFill>
                <a:schemeClr val="tx1"/>
              </a:solidFill>
            </a:endParaRPr>
          </a:p>
        </p:txBody>
      </p:sp>
      <p:sp>
        <p:nvSpPr>
          <p:cNvPr id="4" name="标题 3"/>
          <p:cNvSpPr>
            <a:spLocks noGrp="1"/>
          </p:cNvSpPr>
          <p:nvPr>
            <p:ph type="title"/>
          </p:nvPr>
        </p:nvSpPr>
        <p:spPr/>
        <p:txBody>
          <a:bodyPr/>
          <a:lstStyle/>
          <a:p>
            <a:r>
              <a:rPr lang="en-US" altLang="zh-CN" sz="3200" dirty="0" smtClean="0"/>
              <a:t>3</a:t>
            </a:r>
            <a:r>
              <a:rPr lang="zh-CN" altLang="en-US" sz="3200" dirty="0" smtClean="0"/>
              <a:t>、色品测量模块</a:t>
            </a:r>
            <a:endParaRPr lang="zh-CN" altLang="en-US" sz="3200" dirty="0"/>
          </a:p>
        </p:txBody>
      </p:sp>
    </p:spTree>
    <p:extLst>
      <p:ext uri="{BB962C8B-B14F-4D97-AF65-F5344CB8AC3E}">
        <p14:creationId xmlns:p14="http://schemas.microsoft.com/office/powerpoint/2010/main" val="2547902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61738" cy="4392488"/>
          </a:xfrm>
        </p:spPr>
        <p:txBody>
          <a:bodyPr>
            <a:noAutofit/>
          </a:bodyPr>
          <a:lstStyle/>
          <a:p>
            <a:r>
              <a:rPr lang="zh-CN" altLang="en-US" sz="2000" b="1" dirty="0" smtClean="0">
                <a:solidFill>
                  <a:schemeClr val="tx1"/>
                </a:solidFill>
              </a:rPr>
              <a:t>前提</a:t>
            </a:r>
            <a:r>
              <a:rPr lang="zh-CN" altLang="en-US" sz="2000" b="1" dirty="0">
                <a:solidFill>
                  <a:schemeClr val="tx1"/>
                </a:solidFill>
              </a:rPr>
              <a:t>条件</a:t>
            </a:r>
            <a:r>
              <a:rPr lang="zh-CN" altLang="en-US" sz="2000" dirty="0">
                <a:solidFill>
                  <a:schemeClr val="tx1"/>
                </a:solidFill>
              </a:rPr>
              <a:t>：轨道畸变尽可能小，</a:t>
            </a:r>
            <a:r>
              <a:rPr lang="en-US" altLang="zh-CN" sz="2000" dirty="0">
                <a:solidFill>
                  <a:schemeClr val="tx1"/>
                </a:solidFill>
              </a:rPr>
              <a:t>AT</a:t>
            </a:r>
            <a:r>
              <a:rPr lang="zh-CN" altLang="en-US" sz="2000" dirty="0">
                <a:solidFill>
                  <a:schemeClr val="tx1"/>
                </a:solidFill>
              </a:rPr>
              <a:t>模型与调束</a:t>
            </a:r>
            <a:r>
              <a:rPr lang="zh-CN" altLang="en-US" sz="2000" dirty="0" smtClean="0">
                <a:solidFill>
                  <a:schemeClr val="tx1"/>
                </a:solidFill>
              </a:rPr>
              <a:t>软件物理模型一致</a:t>
            </a:r>
            <a:endParaRPr lang="en-US" altLang="zh-CN" sz="2000" dirty="0" smtClean="0">
              <a:solidFill>
                <a:schemeClr val="tx1"/>
              </a:solidFill>
            </a:endParaRPr>
          </a:p>
          <a:p>
            <a:r>
              <a:rPr lang="zh-CN" altLang="en-US" sz="2000" b="1" dirty="0" smtClean="0">
                <a:solidFill>
                  <a:schemeClr val="tx1"/>
                </a:solidFill>
              </a:rPr>
              <a:t>主要目标：</a:t>
            </a:r>
            <a:r>
              <a:rPr lang="zh-CN" altLang="en-US" sz="2000" dirty="0">
                <a:solidFill>
                  <a:schemeClr val="tx1"/>
                </a:solidFill>
              </a:rPr>
              <a:t>将实际机器</a:t>
            </a:r>
            <a:r>
              <a:rPr lang="en-US" altLang="zh-CN" sz="2000" dirty="0">
                <a:solidFill>
                  <a:schemeClr val="tx1"/>
                </a:solidFill>
              </a:rPr>
              <a:t>optics</a:t>
            </a:r>
            <a:r>
              <a:rPr lang="zh-CN" altLang="en-US" sz="2000" dirty="0">
                <a:solidFill>
                  <a:schemeClr val="tx1"/>
                </a:solidFill>
              </a:rPr>
              <a:t>参数校正到</a:t>
            </a:r>
            <a:r>
              <a:rPr lang="zh-CN" altLang="en-US" sz="2000" dirty="0" smtClean="0">
                <a:solidFill>
                  <a:schemeClr val="tx1"/>
                </a:solidFill>
              </a:rPr>
              <a:t>理论</a:t>
            </a:r>
            <a:r>
              <a:rPr lang="zh-CN" altLang="en-US" sz="2000" dirty="0">
                <a:solidFill>
                  <a:schemeClr val="tx1"/>
                </a:solidFill>
              </a:rPr>
              <a:t>设计</a:t>
            </a:r>
            <a:r>
              <a:rPr lang="zh-CN" altLang="en-US" sz="2000" dirty="0" smtClean="0">
                <a:solidFill>
                  <a:schemeClr val="tx1"/>
                </a:solidFill>
              </a:rPr>
              <a:t>值</a:t>
            </a:r>
            <a:endParaRPr lang="en-US" altLang="zh-CN" sz="2000" dirty="0" smtClean="0">
              <a:solidFill>
                <a:schemeClr val="tx1"/>
              </a:solidFill>
            </a:endParaRPr>
          </a:p>
          <a:p>
            <a:r>
              <a:rPr lang="zh-CN" altLang="en-US" sz="2000" b="1" dirty="0" smtClean="0">
                <a:solidFill>
                  <a:schemeClr val="tx1"/>
                </a:solidFill>
              </a:rPr>
              <a:t>测量</a:t>
            </a:r>
            <a:r>
              <a:rPr lang="zh-CN" altLang="zh-CN" sz="2000" b="1" dirty="0" smtClean="0">
                <a:solidFill>
                  <a:schemeClr val="tx1"/>
                </a:solidFill>
              </a:rPr>
              <a:t>方法</a:t>
            </a:r>
            <a:r>
              <a:rPr lang="zh-CN" altLang="zh-CN" sz="2000" dirty="0" smtClean="0">
                <a:solidFill>
                  <a:schemeClr val="tx1"/>
                </a:solidFill>
              </a:rPr>
              <a:t>：</a:t>
            </a:r>
            <a:r>
              <a:rPr lang="zh-CN" altLang="en-US" sz="2000" dirty="0" smtClean="0">
                <a:solidFill>
                  <a:schemeClr val="tx1"/>
                </a:solidFill>
              </a:rPr>
              <a:t>基于</a:t>
            </a:r>
            <a:r>
              <a:rPr lang="en-US" altLang="zh-CN" sz="2000" dirty="0" smtClean="0">
                <a:solidFill>
                  <a:schemeClr val="tx1"/>
                </a:solidFill>
              </a:rPr>
              <a:t>LOCO</a:t>
            </a:r>
            <a:r>
              <a:rPr lang="zh-CN" altLang="en-US" sz="2000" dirty="0">
                <a:solidFill>
                  <a:schemeClr val="tx1"/>
                </a:solidFill>
              </a:rPr>
              <a:t>，通过对四极磁铁强度的调整，将实际机器模型校正到理论设计模型，同时得到</a:t>
            </a:r>
            <a:r>
              <a:rPr lang="en-US" altLang="zh-CN" sz="2000" dirty="0">
                <a:solidFill>
                  <a:schemeClr val="tx1"/>
                </a:solidFill>
              </a:rPr>
              <a:t>beta-beating</a:t>
            </a:r>
            <a:r>
              <a:rPr lang="zh-CN" altLang="en-US" sz="2000" dirty="0">
                <a:solidFill>
                  <a:schemeClr val="tx1"/>
                </a:solidFill>
              </a:rPr>
              <a:t>、相位、色散、</a:t>
            </a:r>
            <a:r>
              <a:rPr lang="zh-CN" altLang="en-US" sz="2000" dirty="0" smtClean="0">
                <a:solidFill>
                  <a:schemeClr val="tx1"/>
                </a:solidFill>
              </a:rPr>
              <a:t>耦合测量结果。</a:t>
            </a:r>
            <a:r>
              <a:rPr lang="zh-CN" altLang="en-US" sz="2000" dirty="0">
                <a:solidFill>
                  <a:srgbClr val="C00000"/>
                </a:solidFill>
              </a:rPr>
              <a:t>此方法成熟应用在</a:t>
            </a:r>
            <a:r>
              <a:rPr lang="en-US" altLang="zh-CN" sz="2000" dirty="0">
                <a:solidFill>
                  <a:srgbClr val="C00000"/>
                </a:solidFill>
              </a:rPr>
              <a:t>BII</a:t>
            </a:r>
            <a:r>
              <a:rPr lang="zh-CN" altLang="en-US" sz="2000" dirty="0">
                <a:solidFill>
                  <a:srgbClr val="C00000"/>
                </a:solidFill>
              </a:rPr>
              <a:t>中。</a:t>
            </a:r>
            <a:endParaRPr lang="en-US" altLang="zh-CN" sz="2000" dirty="0" smtClean="0">
              <a:solidFill>
                <a:srgbClr val="C00000"/>
              </a:solidFill>
            </a:endParaRPr>
          </a:p>
          <a:p>
            <a:pPr lvl="0"/>
            <a:r>
              <a:rPr lang="zh-CN" altLang="en-US" sz="2000" b="1" dirty="0" smtClean="0">
                <a:solidFill>
                  <a:schemeClr val="tx1"/>
                </a:solidFill>
              </a:rPr>
              <a:t>实现功能：</a:t>
            </a:r>
            <a:r>
              <a:rPr lang="zh-CN" altLang="en-US" sz="2000" dirty="0">
                <a:solidFill>
                  <a:schemeClr val="tx1"/>
                </a:solidFill>
              </a:rPr>
              <a:t>线</a:t>
            </a:r>
            <a:r>
              <a:rPr lang="zh-CN" altLang="en-US" sz="2000" dirty="0" smtClean="0">
                <a:solidFill>
                  <a:schemeClr val="tx1"/>
                </a:solidFill>
              </a:rPr>
              <a:t>下分析</a:t>
            </a:r>
            <a:endParaRPr lang="en-US" altLang="zh-CN" sz="2000" dirty="0" smtClean="0">
              <a:solidFill>
                <a:schemeClr val="tx1"/>
              </a:solidFill>
            </a:endParaRPr>
          </a:p>
          <a:p>
            <a:r>
              <a:rPr lang="zh-CN" altLang="en-US" sz="2000" b="1" dirty="0" smtClean="0">
                <a:solidFill>
                  <a:schemeClr val="tx1"/>
                </a:solidFill>
              </a:rPr>
              <a:t>校正流程：</a:t>
            </a:r>
            <a:endParaRPr lang="en-US" altLang="zh-CN" sz="2000" b="1" dirty="0" smtClean="0">
              <a:solidFill>
                <a:schemeClr val="tx1"/>
              </a:solidFill>
            </a:endParaRPr>
          </a:p>
          <a:p>
            <a:pPr lvl="2">
              <a:buFont typeface="Wingdings" panose="05000000000000000000" pitchFamily="2" charset="2"/>
              <a:buChar char="Ø"/>
            </a:pPr>
            <a:r>
              <a:rPr lang="zh-CN" altLang="en-US" dirty="0" smtClean="0">
                <a:solidFill>
                  <a:schemeClr val="tx1"/>
                </a:solidFill>
              </a:rPr>
              <a:t>四极磁铁强度调节</a:t>
            </a:r>
            <a:endParaRPr lang="en-US" altLang="zh-CN" dirty="0" smtClean="0">
              <a:solidFill>
                <a:schemeClr val="tx1"/>
              </a:solidFill>
            </a:endParaRPr>
          </a:p>
          <a:p>
            <a:pPr lvl="2">
              <a:buFont typeface="Wingdings" panose="05000000000000000000" pitchFamily="2" charset="2"/>
              <a:buChar char="Ø"/>
            </a:pPr>
            <a:r>
              <a:rPr lang="zh-CN" altLang="en-US" dirty="0">
                <a:solidFill>
                  <a:schemeClr val="tx1"/>
                </a:solidFill>
              </a:rPr>
              <a:t>六</a:t>
            </a:r>
            <a:r>
              <a:rPr lang="zh-CN" altLang="en-US" dirty="0" smtClean="0">
                <a:solidFill>
                  <a:schemeClr val="tx1"/>
                </a:solidFill>
              </a:rPr>
              <a:t>极磁铁</a:t>
            </a:r>
            <a:r>
              <a:rPr lang="en-US" altLang="zh-CN" dirty="0" smtClean="0">
                <a:solidFill>
                  <a:schemeClr val="tx1"/>
                </a:solidFill>
              </a:rPr>
              <a:t>mover</a:t>
            </a:r>
            <a:r>
              <a:rPr lang="zh-CN" altLang="en-US" dirty="0" smtClean="0">
                <a:solidFill>
                  <a:schemeClr val="tx1"/>
                </a:solidFill>
              </a:rPr>
              <a:t>调节</a:t>
            </a:r>
            <a:endParaRPr lang="en-US" altLang="zh-CN" dirty="0" smtClean="0">
              <a:solidFill>
                <a:schemeClr val="tx1"/>
              </a:solidFill>
            </a:endParaRPr>
          </a:p>
          <a:p>
            <a:pPr lvl="2">
              <a:buFont typeface="Wingdings" panose="05000000000000000000" pitchFamily="2" charset="2"/>
              <a:buChar char="Ø"/>
            </a:pPr>
            <a:r>
              <a:rPr lang="zh-CN" altLang="en-US" dirty="0" smtClean="0">
                <a:solidFill>
                  <a:schemeClr val="tx1"/>
                </a:solidFill>
              </a:rPr>
              <a:t>线性耦合校正</a:t>
            </a:r>
            <a:endParaRPr lang="en-US" altLang="zh-CN" dirty="0" smtClean="0">
              <a:solidFill>
                <a:schemeClr val="tx1"/>
              </a:solidFill>
            </a:endParaRPr>
          </a:p>
          <a:p>
            <a:pPr marL="0" indent="0">
              <a:buNone/>
            </a:pPr>
            <a:r>
              <a:rPr lang="zh-CN" altLang="en-US" sz="2000" dirty="0" smtClean="0">
                <a:solidFill>
                  <a:schemeClr val="tx1"/>
                </a:solidFill>
              </a:rPr>
              <a:t>                    上述</a:t>
            </a:r>
            <a:r>
              <a:rPr lang="zh-CN" altLang="en-US" sz="2000" dirty="0">
                <a:solidFill>
                  <a:schemeClr val="tx1"/>
                </a:solidFill>
              </a:rPr>
              <a:t>步骤与轨道校正需要多次</a:t>
            </a:r>
            <a:r>
              <a:rPr lang="zh-CN" altLang="en-US" sz="2000" dirty="0" smtClean="0">
                <a:solidFill>
                  <a:schemeClr val="tx1"/>
                </a:solidFill>
              </a:rPr>
              <a:t>迭代</a:t>
            </a:r>
            <a:endParaRPr lang="en-US" altLang="zh-CN" sz="2000" dirty="0" smtClean="0">
              <a:solidFill>
                <a:schemeClr val="tx1"/>
              </a:solidFill>
            </a:endParaRPr>
          </a:p>
          <a:p>
            <a:pPr lvl="2">
              <a:buFont typeface="Wingdings" panose="05000000000000000000" pitchFamily="2" charset="2"/>
              <a:buChar char="Ø"/>
            </a:pPr>
            <a:r>
              <a:rPr lang="zh-CN" altLang="en-US" dirty="0" smtClean="0">
                <a:solidFill>
                  <a:schemeClr val="tx1"/>
                </a:solidFill>
              </a:rPr>
              <a:t>带插入件校正</a:t>
            </a:r>
            <a:endParaRPr lang="en-US" altLang="zh-CN" dirty="0" smtClean="0">
              <a:solidFill>
                <a:schemeClr val="tx1"/>
              </a:solidFill>
            </a:endParaRPr>
          </a:p>
          <a:p>
            <a:pPr marL="0" lvl="0" indent="0">
              <a:buNone/>
            </a:pPr>
            <a:r>
              <a:rPr lang="en-US" altLang="zh-CN" sz="1800" dirty="0">
                <a:solidFill>
                  <a:schemeClr val="tx1"/>
                </a:solidFill>
              </a:rPr>
              <a:t> </a:t>
            </a:r>
            <a:r>
              <a:rPr lang="en-US" altLang="zh-CN" sz="1800" dirty="0" smtClean="0">
                <a:solidFill>
                  <a:schemeClr val="tx1"/>
                </a:solidFill>
              </a:rPr>
              <a:t> </a:t>
            </a:r>
            <a:endParaRPr lang="zh-CN" altLang="zh-CN" sz="1800" dirty="0">
              <a:solidFill>
                <a:schemeClr val="tx1"/>
              </a:solidFill>
            </a:endParaRPr>
          </a:p>
          <a:p>
            <a:pPr lvl="3"/>
            <a:endParaRPr lang="en-US" altLang="zh-CN" sz="2000" dirty="0"/>
          </a:p>
          <a:p>
            <a:pPr lvl="0"/>
            <a:endParaRPr lang="en-US" altLang="zh-CN" sz="2000" dirty="0" smtClean="0">
              <a:solidFill>
                <a:schemeClr val="tx1"/>
              </a:solidFill>
            </a:endParaRPr>
          </a:p>
        </p:txBody>
      </p:sp>
      <p:sp>
        <p:nvSpPr>
          <p:cNvPr id="4" name="标题 3"/>
          <p:cNvSpPr>
            <a:spLocks noGrp="1"/>
          </p:cNvSpPr>
          <p:nvPr>
            <p:ph type="title"/>
          </p:nvPr>
        </p:nvSpPr>
        <p:spPr>
          <a:xfrm>
            <a:off x="899592" y="105352"/>
            <a:ext cx="8156086" cy="663575"/>
          </a:xfrm>
        </p:spPr>
        <p:txBody>
          <a:bodyPr/>
          <a:lstStyle/>
          <a:p>
            <a:r>
              <a:rPr lang="en-US" altLang="zh-CN" sz="3200" dirty="0" smtClean="0"/>
              <a:t>4</a:t>
            </a:r>
            <a:r>
              <a:rPr lang="zh-CN" altLang="en-US" sz="3200" dirty="0" smtClean="0"/>
              <a:t>、基于轨道响应矩阵的</a:t>
            </a:r>
            <a:r>
              <a:rPr lang="en-US" altLang="zh-CN" sz="3200" dirty="0" smtClean="0"/>
              <a:t>optics</a:t>
            </a:r>
            <a:r>
              <a:rPr lang="zh-CN" altLang="en-US" sz="3200" dirty="0" smtClean="0"/>
              <a:t>测量及校正功能</a:t>
            </a:r>
            <a:endParaRPr lang="zh-CN" altLang="en-US" sz="3200" dirty="0"/>
          </a:p>
        </p:txBody>
      </p:sp>
    </p:spTree>
    <p:extLst>
      <p:ext uri="{BB962C8B-B14F-4D97-AF65-F5344CB8AC3E}">
        <p14:creationId xmlns:p14="http://schemas.microsoft.com/office/powerpoint/2010/main" val="1430474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052736"/>
            <a:ext cx="8261738" cy="4896544"/>
          </a:xfrm>
        </p:spPr>
        <p:txBody>
          <a:bodyPr>
            <a:noAutofit/>
          </a:bodyPr>
          <a:lstStyle/>
          <a:p>
            <a:pPr marL="0" indent="0">
              <a:buNone/>
            </a:pPr>
            <a:r>
              <a:rPr lang="zh-CN" altLang="en-US" sz="2000" b="1" dirty="0" smtClean="0">
                <a:solidFill>
                  <a:schemeClr val="tx1"/>
                </a:solidFill>
              </a:rPr>
              <a:t>   基于工作点的耦合度测量模块 （</a:t>
            </a:r>
            <a:r>
              <a:rPr lang="en-US" altLang="zh-CN" sz="2000" b="1" dirty="0" smtClean="0">
                <a:solidFill>
                  <a:srgbClr val="C00000"/>
                </a:solidFill>
              </a:rPr>
              <a:t>BII</a:t>
            </a:r>
            <a:r>
              <a:rPr lang="zh-CN" altLang="en-US" sz="2000" b="1" dirty="0" smtClean="0">
                <a:solidFill>
                  <a:srgbClr val="C00000"/>
                </a:solidFill>
              </a:rPr>
              <a:t>常规测量手段</a:t>
            </a:r>
            <a:r>
              <a:rPr lang="zh-CN" altLang="en-US" sz="2000" b="1" dirty="0" smtClean="0">
                <a:solidFill>
                  <a:schemeClr val="tx1"/>
                </a:solidFill>
              </a:rPr>
              <a:t>）</a:t>
            </a:r>
            <a:endParaRPr lang="en-US" altLang="zh-CN" sz="2000" b="1" dirty="0" smtClean="0">
              <a:solidFill>
                <a:schemeClr val="tx1"/>
              </a:solidFill>
            </a:endParaRPr>
          </a:p>
          <a:p>
            <a:r>
              <a:rPr lang="zh-CN" altLang="en-US" sz="2000" b="1" dirty="0" smtClean="0">
                <a:solidFill>
                  <a:schemeClr val="tx1"/>
                </a:solidFill>
              </a:rPr>
              <a:t>主要目标：</a:t>
            </a:r>
            <a:r>
              <a:rPr lang="zh-CN" altLang="en-US" sz="2000" dirty="0" smtClean="0">
                <a:solidFill>
                  <a:schemeClr val="tx1"/>
                </a:solidFill>
              </a:rPr>
              <a:t>获得当前模式下耦合度的测量值</a:t>
            </a:r>
            <a:endParaRPr lang="en-US" altLang="zh-CN" sz="2000" dirty="0" smtClean="0">
              <a:solidFill>
                <a:schemeClr val="tx1"/>
              </a:solidFill>
            </a:endParaRPr>
          </a:p>
          <a:p>
            <a:r>
              <a:rPr lang="zh-CN" altLang="en-US" sz="2000" b="1" dirty="0" smtClean="0">
                <a:solidFill>
                  <a:schemeClr val="tx1"/>
                </a:solidFill>
              </a:rPr>
              <a:t>测量</a:t>
            </a:r>
            <a:r>
              <a:rPr lang="zh-CN" altLang="zh-CN" sz="2000" b="1" dirty="0" smtClean="0">
                <a:solidFill>
                  <a:schemeClr val="tx1"/>
                </a:solidFill>
              </a:rPr>
              <a:t>方法</a:t>
            </a:r>
            <a:r>
              <a:rPr lang="zh-CN" altLang="zh-CN" sz="2000" dirty="0" smtClean="0">
                <a:solidFill>
                  <a:schemeClr val="tx1"/>
                </a:solidFill>
              </a:rPr>
              <a:t>：</a:t>
            </a:r>
            <a:r>
              <a:rPr lang="zh-CN" altLang="en-US" sz="2000" dirty="0">
                <a:solidFill>
                  <a:schemeClr val="tx1"/>
                </a:solidFill>
              </a:rPr>
              <a:t>改变四极磁铁强度，测量水平、垂直</a:t>
            </a:r>
            <a:r>
              <a:rPr lang="zh-CN" altLang="en-US" sz="2000" dirty="0" smtClean="0">
                <a:solidFill>
                  <a:schemeClr val="tx1"/>
                </a:solidFill>
              </a:rPr>
              <a:t>工作点互换时的差值</a:t>
            </a:r>
            <a:endParaRPr lang="en-US" altLang="zh-CN" sz="2000" dirty="0" smtClean="0">
              <a:solidFill>
                <a:schemeClr val="tx1"/>
              </a:solidFill>
            </a:endParaRPr>
          </a:p>
          <a:p>
            <a:r>
              <a:rPr lang="zh-CN" altLang="en-US" sz="2000" b="1" dirty="0" smtClean="0">
                <a:solidFill>
                  <a:schemeClr val="tx1"/>
                </a:solidFill>
              </a:rPr>
              <a:t>实现功能：</a:t>
            </a:r>
            <a:r>
              <a:rPr lang="zh-CN" altLang="en-US" sz="2000" dirty="0" smtClean="0">
                <a:solidFill>
                  <a:schemeClr val="tx1"/>
                </a:solidFill>
              </a:rPr>
              <a:t>手动测量</a:t>
            </a:r>
            <a:endParaRPr lang="en-US" altLang="zh-CN" sz="2000" dirty="0">
              <a:solidFill>
                <a:schemeClr val="tx1"/>
              </a:solidFill>
            </a:endParaRPr>
          </a:p>
          <a:p>
            <a:endParaRPr lang="en-US" altLang="zh-CN" sz="2000" dirty="0" smtClean="0">
              <a:solidFill>
                <a:schemeClr val="tx1"/>
              </a:solidFill>
            </a:endParaRPr>
          </a:p>
          <a:p>
            <a:pPr marL="0" indent="0">
              <a:buNone/>
            </a:pPr>
            <a:r>
              <a:rPr lang="zh-CN" altLang="en-US" sz="2000" b="1" dirty="0" smtClean="0">
                <a:solidFill>
                  <a:schemeClr val="tx1"/>
                </a:solidFill>
              </a:rPr>
              <a:t>  耦合度调节</a:t>
            </a:r>
            <a:r>
              <a:rPr lang="zh-CN" altLang="en-US" sz="2000" b="1" dirty="0">
                <a:solidFill>
                  <a:schemeClr val="tx1"/>
                </a:solidFill>
              </a:rPr>
              <a:t>功能</a:t>
            </a:r>
            <a:r>
              <a:rPr lang="zh-CN" altLang="en-US" sz="2000" b="1" dirty="0" smtClean="0">
                <a:solidFill>
                  <a:schemeClr val="tx1"/>
                </a:solidFill>
              </a:rPr>
              <a:t>  （</a:t>
            </a:r>
            <a:r>
              <a:rPr lang="en-US" altLang="zh-CN" sz="2000" b="1" dirty="0" smtClean="0">
                <a:solidFill>
                  <a:srgbClr val="C00000"/>
                </a:solidFill>
              </a:rPr>
              <a:t>BII </a:t>
            </a:r>
            <a:r>
              <a:rPr lang="zh-CN" altLang="en-US" sz="2000" b="1" dirty="0" smtClean="0">
                <a:solidFill>
                  <a:srgbClr val="C00000"/>
                </a:solidFill>
              </a:rPr>
              <a:t>常规校正手段</a:t>
            </a:r>
            <a:r>
              <a:rPr lang="zh-CN" altLang="en-US" sz="2000" b="1" dirty="0" smtClean="0">
                <a:solidFill>
                  <a:schemeClr val="tx1"/>
                </a:solidFill>
              </a:rPr>
              <a:t>）</a:t>
            </a:r>
            <a:endParaRPr lang="en-US" altLang="zh-CN" sz="2000" b="1" dirty="0">
              <a:solidFill>
                <a:schemeClr val="tx1"/>
              </a:solidFill>
            </a:endParaRPr>
          </a:p>
          <a:p>
            <a:r>
              <a:rPr lang="zh-CN" altLang="en-US" sz="2000" b="1" dirty="0">
                <a:solidFill>
                  <a:schemeClr val="tx1"/>
                </a:solidFill>
              </a:rPr>
              <a:t>主要目标</a:t>
            </a:r>
            <a:r>
              <a:rPr lang="zh-CN" altLang="en-US" sz="2000" b="1" dirty="0" smtClean="0">
                <a:solidFill>
                  <a:schemeClr val="tx1"/>
                </a:solidFill>
              </a:rPr>
              <a:t>：将</a:t>
            </a:r>
            <a:r>
              <a:rPr lang="zh-CN" altLang="en-US" sz="2000" b="1" dirty="0">
                <a:solidFill>
                  <a:schemeClr val="tx1"/>
                </a:solidFill>
              </a:rPr>
              <a:t>线性</a:t>
            </a:r>
            <a:r>
              <a:rPr lang="zh-CN" altLang="en-US" sz="2000" b="1" dirty="0" smtClean="0">
                <a:solidFill>
                  <a:schemeClr val="tx1"/>
                </a:solidFill>
              </a:rPr>
              <a:t>耦合度调节</a:t>
            </a:r>
            <a:r>
              <a:rPr lang="zh-CN" altLang="en-US" sz="2000" b="1" dirty="0">
                <a:solidFill>
                  <a:schemeClr val="tx1"/>
                </a:solidFill>
              </a:rPr>
              <a:t>至目标值</a:t>
            </a:r>
            <a:endParaRPr lang="en-US" altLang="zh-CN" sz="2000" dirty="0">
              <a:solidFill>
                <a:schemeClr val="tx1"/>
              </a:solidFill>
            </a:endParaRPr>
          </a:p>
          <a:p>
            <a:r>
              <a:rPr lang="zh-CN" altLang="en-US" sz="2000" b="1" dirty="0">
                <a:solidFill>
                  <a:schemeClr val="tx1"/>
                </a:solidFill>
              </a:rPr>
              <a:t>测量</a:t>
            </a:r>
            <a:r>
              <a:rPr lang="zh-CN" altLang="zh-CN" sz="2000" b="1" dirty="0">
                <a:solidFill>
                  <a:schemeClr val="tx1"/>
                </a:solidFill>
              </a:rPr>
              <a:t>方法</a:t>
            </a:r>
            <a:r>
              <a:rPr lang="zh-CN" altLang="zh-CN" sz="2000" dirty="0" smtClean="0">
                <a:solidFill>
                  <a:schemeClr val="tx1"/>
                </a:solidFill>
              </a:rPr>
              <a:t>：</a:t>
            </a:r>
            <a:r>
              <a:rPr lang="zh-CN" altLang="en-US" sz="2000" dirty="0" smtClean="0">
                <a:solidFill>
                  <a:schemeClr val="tx1"/>
                </a:solidFill>
              </a:rPr>
              <a:t>使用</a:t>
            </a:r>
            <a:r>
              <a:rPr lang="zh-CN" altLang="en-US" sz="2000" dirty="0">
                <a:solidFill>
                  <a:schemeClr val="tx1"/>
                </a:solidFill>
              </a:rPr>
              <a:t>直线节两端（消色散区）的斜四极磁铁</a:t>
            </a:r>
            <a:r>
              <a:rPr lang="en-US" altLang="zh-CN" sz="2000" dirty="0">
                <a:solidFill>
                  <a:schemeClr val="tx1"/>
                </a:solidFill>
              </a:rPr>
              <a:t>2*48</a:t>
            </a:r>
            <a:r>
              <a:rPr lang="zh-CN" altLang="en-US" sz="2000" dirty="0" smtClean="0">
                <a:solidFill>
                  <a:schemeClr val="tx1"/>
                </a:solidFill>
              </a:rPr>
              <a:t>个，</a:t>
            </a:r>
            <a:r>
              <a:rPr lang="zh-CN" altLang="en-US" sz="2000" dirty="0">
                <a:solidFill>
                  <a:schemeClr val="tx1"/>
                </a:solidFill>
              </a:rPr>
              <a:t>以束团尺寸的实际测量值作为观测量，应用局部耦合参数以及色散对于斜四极磁铁的响应，计算斜四极磁铁的调节量</a:t>
            </a:r>
            <a:r>
              <a:rPr lang="zh-CN" altLang="en-US" sz="2000" dirty="0" smtClean="0">
                <a:solidFill>
                  <a:schemeClr val="tx1"/>
                </a:solidFill>
              </a:rPr>
              <a:t>。</a:t>
            </a:r>
            <a:endParaRPr lang="en-US" altLang="zh-CN" sz="2000" dirty="0" smtClean="0">
              <a:solidFill>
                <a:schemeClr val="tx1"/>
              </a:solidFill>
            </a:endParaRPr>
          </a:p>
          <a:p>
            <a:r>
              <a:rPr lang="zh-CN" altLang="en-US" sz="2000" b="1" dirty="0" smtClean="0">
                <a:solidFill>
                  <a:schemeClr val="tx1"/>
                </a:solidFill>
              </a:rPr>
              <a:t>实现功能：</a:t>
            </a:r>
            <a:r>
              <a:rPr lang="zh-CN" altLang="en-US" sz="2000" dirty="0">
                <a:solidFill>
                  <a:schemeClr val="tx1"/>
                </a:solidFill>
              </a:rPr>
              <a:t>线</a:t>
            </a:r>
            <a:r>
              <a:rPr lang="zh-CN" altLang="en-US" sz="2000" dirty="0" smtClean="0">
                <a:solidFill>
                  <a:schemeClr val="tx1"/>
                </a:solidFill>
              </a:rPr>
              <a:t>下分析</a:t>
            </a:r>
            <a:endParaRPr lang="en-US" altLang="zh-CN" sz="2000" dirty="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5</a:t>
            </a:r>
            <a:r>
              <a:rPr lang="zh-CN" altLang="en-US" sz="3200" dirty="0" smtClean="0"/>
              <a:t>、耦合度测量和调节功能</a:t>
            </a:r>
            <a:endParaRPr lang="zh-CN" altLang="en-US" sz="3200" dirty="0"/>
          </a:p>
        </p:txBody>
      </p:sp>
    </p:spTree>
    <p:extLst>
      <p:ext uri="{BB962C8B-B14F-4D97-AF65-F5344CB8AC3E}">
        <p14:creationId xmlns:p14="http://schemas.microsoft.com/office/powerpoint/2010/main" val="1926707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a:xfrm>
            <a:off x="35496" y="1052736"/>
            <a:ext cx="6587836" cy="1912071"/>
          </a:xfrm>
        </p:spPr>
        <p:txBody>
          <a:bodyPr/>
          <a:lstStyle/>
          <a:p>
            <a:r>
              <a:rPr lang="zh-CN" altLang="en-US" dirty="0" smtClean="0"/>
              <a:t>轨道反馈调试</a:t>
            </a:r>
            <a:endParaRPr lang="zh-CN" altLang="en-US" dirty="0"/>
          </a:p>
        </p:txBody>
      </p:sp>
      <p:sp>
        <p:nvSpPr>
          <p:cNvPr id="3" name="文本占位符 2"/>
          <p:cNvSpPr>
            <a:spLocks noGrp="1"/>
          </p:cNvSpPr>
          <p:nvPr>
            <p:ph type="body" sz="quarter" idx="11"/>
          </p:nvPr>
        </p:nvSpPr>
        <p:spPr>
          <a:xfrm>
            <a:off x="323528" y="3212976"/>
            <a:ext cx="8293964" cy="2711593"/>
          </a:xfrm>
        </p:spPr>
        <p:txBody>
          <a:bodyPr>
            <a:normAutofit/>
          </a:bodyPr>
          <a:lstStyle/>
          <a:p>
            <a:pPr>
              <a:buFont typeface="Wingdings" panose="05000000000000000000" pitchFamily="2" charset="2"/>
              <a:buChar char="Ø"/>
            </a:pPr>
            <a:endParaRPr lang="en-US" altLang="zh-CN" sz="1800" dirty="0" smtClean="0"/>
          </a:p>
          <a:p>
            <a:pPr>
              <a:buFont typeface="Wingdings" panose="05000000000000000000" pitchFamily="2" charset="2"/>
              <a:buChar char="Ø"/>
            </a:pPr>
            <a:r>
              <a:rPr lang="zh-CN" altLang="en-US" sz="2400" dirty="0" smtClean="0"/>
              <a:t>保障束流轨道稳定性的重要措施</a:t>
            </a:r>
            <a:endParaRPr lang="en-US" altLang="zh-CN" sz="2400" dirty="0" smtClean="0"/>
          </a:p>
          <a:p>
            <a:pPr>
              <a:buFont typeface="Wingdings" panose="05000000000000000000" pitchFamily="2" charset="2"/>
              <a:buChar char="Ø"/>
            </a:pPr>
            <a:r>
              <a:rPr lang="zh-CN" altLang="en-US" sz="2400" dirty="0" smtClean="0"/>
              <a:t>考虑整个调束阶段</a:t>
            </a:r>
            <a:r>
              <a:rPr lang="zh-CN" altLang="zh-CN" sz="2400" dirty="0"/>
              <a:t>（</a:t>
            </a:r>
            <a:r>
              <a:rPr lang="en-US" altLang="zh-CN" sz="2400" dirty="0" smtClean="0"/>
              <a:t>2023.10.1-2025.12.1</a:t>
            </a:r>
            <a:r>
              <a:rPr lang="zh-CN" altLang="zh-CN" sz="2400" dirty="0" smtClean="0"/>
              <a:t>）</a:t>
            </a:r>
            <a:r>
              <a:rPr lang="en-US" altLang="zh-CN" sz="2400" dirty="0" smtClean="0"/>
              <a:t>SOFB</a:t>
            </a:r>
            <a:r>
              <a:rPr lang="zh-CN" altLang="en-US" sz="2400" dirty="0" smtClean="0"/>
              <a:t>、</a:t>
            </a:r>
            <a:r>
              <a:rPr lang="en-US" altLang="zh-CN" sz="2400" dirty="0" smtClean="0"/>
              <a:t>FOFB</a:t>
            </a:r>
            <a:r>
              <a:rPr lang="zh-CN" altLang="en-US" sz="2400" dirty="0" smtClean="0"/>
              <a:t>单独调试</a:t>
            </a:r>
            <a:endParaRPr lang="en-US" altLang="zh-CN" sz="2400" dirty="0" smtClean="0"/>
          </a:p>
        </p:txBody>
      </p:sp>
    </p:spTree>
    <p:extLst>
      <p:ext uri="{BB962C8B-B14F-4D97-AF65-F5344CB8AC3E}">
        <p14:creationId xmlns:p14="http://schemas.microsoft.com/office/powerpoint/2010/main" val="2870222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3"/>
          <p:cNvSpPr>
            <a:spLocks noGrp="1"/>
          </p:cNvSpPr>
          <p:nvPr>
            <p:ph type="title"/>
          </p:nvPr>
        </p:nvSpPr>
        <p:spPr>
          <a:xfrm>
            <a:off x="1168978" y="105352"/>
            <a:ext cx="7886700" cy="663575"/>
          </a:xfrm>
        </p:spPr>
        <p:txBody>
          <a:bodyPr/>
          <a:lstStyle/>
          <a:p>
            <a:r>
              <a:rPr lang="zh-CN" altLang="en-US" sz="3200" dirty="0" smtClean="0"/>
              <a:t>总体规划</a:t>
            </a:r>
            <a:endParaRPr lang="zh-CN" altLang="en-US" sz="3200" dirty="0"/>
          </a:p>
        </p:txBody>
      </p:sp>
      <p:cxnSp>
        <p:nvCxnSpPr>
          <p:cNvPr id="17" name="直接箭头连接符 16"/>
          <p:cNvCxnSpPr/>
          <p:nvPr/>
        </p:nvCxnSpPr>
        <p:spPr>
          <a:xfrm>
            <a:off x="5508104" y="1304764"/>
            <a:ext cx="0" cy="360040"/>
          </a:xfrm>
          <a:prstGeom prst="straightConnector1">
            <a:avLst/>
          </a:prstGeom>
          <a:ln w="31750">
            <a:solidFill>
              <a:srgbClr val="FF0000"/>
            </a:solidFill>
            <a:tailEnd type="triangle"/>
          </a:ln>
        </p:spPr>
        <p:style>
          <a:lnRef idx="1">
            <a:schemeClr val="accent4"/>
          </a:lnRef>
          <a:fillRef idx="0">
            <a:schemeClr val="accent4"/>
          </a:fillRef>
          <a:effectRef idx="0">
            <a:schemeClr val="accent4"/>
          </a:effectRef>
          <a:fontRef idx="minor">
            <a:schemeClr val="tx1"/>
          </a:fontRef>
        </p:style>
      </p:cxnSp>
      <p:sp>
        <p:nvSpPr>
          <p:cNvPr id="20" name="文本框 19"/>
          <p:cNvSpPr txBox="1"/>
          <p:nvPr/>
        </p:nvSpPr>
        <p:spPr>
          <a:xfrm>
            <a:off x="4861148" y="995434"/>
            <a:ext cx="2144935" cy="369332"/>
          </a:xfrm>
          <a:prstGeom prst="rect">
            <a:avLst/>
          </a:prstGeom>
          <a:noFill/>
        </p:spPr>
        <p:txBody>
          <a:bodyPr wrap="square" rtlCol="0">
            <a:spAutoFit/>
          </a:bodyPr>
          <a:lstStyle/>
          <a:p>
            <a:r>
              <a:rPr lang="zh-CN" altLang="en-US" dirty="0" smtClean="0">
                <a:solidFill>
                  <a:srgbClr val="FF0000"/>
                </a:solidFill>
                <a:latin typeface="黑体" pitchFamily="49" charset="-122"/>
                <a:ea typeface="黑体" pitchFamily="49" charset="-122"/>
              </a:rPr>
              <a:t>加速器验收</a:t>
            </a:r>
            <a:endParaRPr lang="zh-CN" altLang="en-US" dirty="0">
              <a:solidFill>
                <a:srgbClr val="FF0000"/>
              </a:solidFill>
              <a:latin typeface="黑体" pitchFamily="49" charset="-122"/>
              <a:ea typeface="黑体" pitchFamily="49" charset="-122"/>
            </a:endParaRPr>
          </a:p>
        </p:txBody>
      </p:sp>
      <p:pic>
        <p:nvPicPr>
          <p:cNvPr id="21" name="图片 20"/>
          <p:cNvPicPr>
            <a:picLocks noChangeAspect="1"/>
          </p:cNvPicPr>
          <p:nvPr/>
        </p:nvPicPr>
        <p:blipFill rotWithShape="1">
          <a:blip r:embed="rId3">
            <a:extLst>
              <a:ext uri="{28A0092B-C50C-407E-A947-70E740481C1C}">
                <a14:useLocalDpi xmlns:a14="http://schemas.microsoft.com/office/drawing/2010/main" val="0"/>
              </a:ext>
            </a:extLst>
          </a:blip>
          <a:srcRect b="45631"/>
          <a:stretch/>
        </p:blipFill>
        <p:spPr>
          <a:xfrm>
            <a:off x="315255" y="1757353"/>
            <a:ext cx="8244408" cy="1046137"/>
          </a:xfrm>
          <a:prstGeom prst="rect">
            <a:avLst/>
          </a:prstGeom>
        </p:spPr>
      </p:pic>
    </p:spTree>
    <p:extLst>
      <p:ext uri="{BB962C8B-B14F-4D97-AF65-F5344CB8AC3E}">
        <p14:creationId xmlns:p14="http://schemas.microsoft.com/office/powerpoint/2010/main" val="941353251"/>
      </p:ext>
    </p:extLst>
  </p:cSld>
  <p:clrMapOvr>
    <a:masterClrMapping/>
  </p:clrMapOvr>
  <mc:AlternateContent xmlns:mc="http://schemas.openxmlformats.org/markup-compatibility/2006" xmlns:p14="http://schemas.microsoft.com/office/powerpoint/2010/main">
    <mc:Choice Requires="p14">
      <p:transition spd="slow" p14:dur="2000" advTm="7807"/>
    </mc:Choice>
    <mc:Fallback xmlns="">
      <p:transition spd="slow" advTm="7807"/>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802160"/>
            <a:ext cx="8261738" cy="4392488"/>
          </a:xfrm>
        </p:spPr>
        <p:txBody>
          <a:bodyPr>
            <a:noAutofit/>
          </a:bodyPr>
          <a:lstStyle/>
          <a:p>
            <a:pPr marL="0" indent="0">
              <a:buNone/>
            </a:pPr>
            <a:endParaRPr lang="en-US" altLang="zh-CN" sz="2000" b="1" dirty="0" smtClean="0">
              <a:solidFill>
                <a:schemeClr val="tx1"/>
              </a:solidFill>
            </a:endParaRPr>
          </a:p>
          <a:p>
            <a:r>
              <a:rPr lang="zh-CN" altLang="en-US" sz="2000" b="1" dirty="0">
                <a:solidFill>
                  <a:schemeClr val="tx1"/>
                </a:solidFill>
              </a:rPr>
              <a:t>前提条件：</a:t>
            </a:r>
            <a:r>
              <a:rPr lang="zh-CN" altLang="en-US" sz="2000" dirty="0">
                <a:solidFill>
                  <a:schemeClr val="tx1"/>
                </a:solidFill>
              </a:rPr>
              <a:t>具备</a:t>
            </a:r>
            <a:r>
              <a:rPr lang="en-US" altLang="zh-CN" sz="2000" dirty="0">
                <a:solidFill>
                  <a:schemeClr val="tx1"/>
                </a:solidFill>
              </a:rPr>
              <a:t>top-up</a:t>
            </a:r>
            <a:r>
              <a:rPr lang="zh-CN" altLang="en-US" sz="2000" dirty="0">
                <a:solidFill>
                  <a:schemeClr val="tx1"/>
                </a:solidFill>
              </a:rPr>
              <a:t>基本功能，前期</a:t>
            </a:r>
            <a:r>
              <a:rPr lang="en-US" altLang="zh-CN" sz="2000" dirty="0">
                <a:solidFill>
                  <a:schemeClr val="tx1"/>
                </a:solidFill>
              </a:rPr>
              <a:t>optics</a:t>
            </a:r>
            <a:r>
              <a:rPr lang="zh-CN" altLang="en-US" sz="2000" dirty="0">
                <a:solidFill>
                  <a:schemeClr val="tx1"/>
                </a:solidFill>
              </a:rPr>
              <a:t>校正、轨道校正已经</a:t>
            </a:r>
            <a:r>
              <a:rPr lang="zh-CN" altLang="en-US" sz="2000" dirty="0" smtClean="0">
                <a:solidFill>
                  <a:schemeClr val="tx1"/>
                </a:solidFill>
              </a:rPr>
              <a:t>完成</a:t>
            </a:r>
            <a:endParaRPr lang="en-US" altLang="zh-CN" sz="2000" dirty="0" smtClean="0">
              <a:solidFill>
                <a:schemeClr val="tx1"/>
              </a:solidFill>
            </a:endParaRPr>
          </a:p>
          <a:p>
            <a:r>
              <a:rPr lang="zh-CN" altLang="en-US" sz="2000" b="1" dirty="0" smtClean="0">
                <a:solidFill>
                  <a:schemeClr val="tx1"/>
                </a:solidFill>
              </a:rPr>
              <a:t>调试目标</a:t>
            </a:r>
            <a:r>
              <a:rPr lang="zh-CN" altLang="zh-CN" sz="2000" dirty="0" smtClean="0">
                <a:solidFill>
                  <a:schemeClr val="tx1"/>
                </a:solidFill>
              </a:rPr>
              <a:t>：</a:t>
            </a:r>
            <a:r>
              <a:rPr lang="zh-CN" altLang="en-US" sz="2000" dirty="0" smtClean="0">
                <a:solidFill>
                  <a:schemeClr val="tx1"/>
                </a:solidFill>
              </a:rPr>
              <a:t>使得</a:t>
            </a:r>
            <a:r>
              <a:rPr lang="zh-CN" altLang="en-US" sz="2000" dirty="0">
                <a:solidFill>
                  <a:schemeClr val="tx1"/>
                </a:solidFill>
              </a:rPr>
              <a:t>束流</a:t>
            </a:r>
            <a:r>
              <a:rPr lang="zh-CN" altLang="en-US" sz="2000" dirty="0" smtClean="0">
                <a:solidFill>
                  <a:schemeClr val="tx1"/>
                </a:solidFill>
              </a:rPr>
              <a:t>波动长期</a:t>
            </a:r>
            <a:r>
              <a:rPr lang="zh-CN" altLang="en-US" sz="2000" dirty="0">
                <a:solidFill>
                  <a:schemeClr val="tx1"/>
                </a:solidFill>
              </a:rPr>
              <a:t>维持</a:t>
            </a:r>
            <a:r>
              <a:rPr lang="zh-CN" altLang="en-US" sz="2000" dirty="0" smtClean="0">
                <a:solidFill>
                  <a:schemeClr val="tx1"/>
                </a:solidFill>
              </a:rPr>
              <a:t>在比</a:t>
            </a:r>
            <a:r>
              <a:rPr lang="zh-CN" altLang="en-US" sz="2000" dirty="0">
                <a:solidFill>
                  <a:schemeClr val="tx1"/>
                </a:solidFill>
              </a:rPr>
              <a:t>较低的范围</a:t>
            </a:r>
            <a:r>
              <a:rPr lang="zh-CN" altLang="en-US" sz="2000" dirty="0" smtClean="0">
                <a:solidFill>
                  <a:schemeClr val="tx1"/>
                </a:solidFill>
              </a:rPr>
              <a:t>内</a:t>
            </a:r>
            <a:endParaRPr lang="en-US" altLang="zh-CN" sz="2000" dirty="0" smtClean="0">
              <a:solidFill>
                <a:schemeClr val="tx1"/>
              </a:solidFill>
            </a:endParaRPr>
          </a:p>
          <a:p>
            <a:r>
              <a:rPr lang="zh-CN" altLang="en-US" sz="2000" b="1" dirty="0" smtClean="0">
                <a:solidFill>
                  <a:schemeClr val="tx1"/>
                </a:solidFill>
              </a:rPr>
              <a:t>反馈</a:t>
            </a:r>
            <a:r>
              <a:rPr lang="zh-CN" altLang="en-US" sz="2000" b="1" dirty="0">
                <a:solidFill>
                  <a:schemeClr val="tx1"/>
                </a:solidFill>
              </a:rPr>
              <a:t>流程</a:t>
            </a:r>
            <a:r>
              <a:rPr lang="zh-CN" altLang="en-US" sz="2000" dirty="0" smtClean="0">
                <a:solidFill>
                  <a:schemeClr val="tx1"/>
                </a:solidFill>
              </a:rPr>
              <a:t>：选择</a:t>
            </a:r>
            <a:r>
              <a:rPr lang="en-US" altLang="zh-CN" sz="2000" dirty="0" smtClean="0">
                <a:solidFill>
                  <a:schemeClr val="tx1"/>
                </a:solidFill>
              </a:rPr>
              <a:t>BPM</a:t>
            </a:r>
            <a:r>
              <a:rPr lang="zh-CN" altLang="en-US" sz="2000" dirty="0">
                <a:solidFill>
                  <a:schemeClr val="tx1"/>
                </a:solidFill>
              </a:rPr>
              <a:t>和</a:t>
            </a:r>
            <a:r>
              <a:rPr lang="zh-CN" altLang="en-US" sz="2000" dirty="0" smtClean="0">
                <a:solidFill>
                  <a:schemeClr val="tx1"/>
                </a:solidFill>
              </a:rPr>
              <a:t>校正子</a:t>
            </a:r>
            <a:r>
              <a:rPr lang="en-US" altLang="zh-CN" sz="2000" dirty="0" smtClean="0">
                <a:solidFill>
                  <a:schemeClr val="tx1"/>
                </a:solidFill>
              </a:rPr>
              <a:t>-&gt;</a:t>
            </a:r>
            <a:r>
              <a:rPr lang="zh-CN" altLang="en-US" sz="2000" dirty="0">
                <a:solidFill>
                  <a:schemeClr val="tx1"/>
                </a:solidFill>
              </a:rPr>
              <a:t>当前</a:t>
            </a:r>
            <a:r>
              <a:rPr lang="zh-CN" altLang="en-US" sz="2000" dirty="0" smtClean="0">
                <a:solidFill>
                  <a:schemeClr val="tx1"/>
                </a:solidFill>
              </a:rPr>
              <a:t>轨道偏差</a:t>
            </a:r>
            <a:r>
              <a:rPr lang="en-US" altLang="zh-CN" sz="2000" dirty="0" smtClean="0">
                <a:solidFill>
                  <a:schemeClr val="tx1"/>
                </a:solidFill>
              </a:rPr>
              <a:t>-&gt;</a:t>
            </a:r>
            <a:r>
              <a:rPr lang="zh-CN" altLang="en-US" sz="2000" dirty="0" smtClean="0">
                <a:solidFill>
                  <a:schemeClr val="tx1"/>
                </a:solidFill>
              </a:rPr>
              <a:t>响应矩阵逆矩阵</a:t>
            </a:r>
            <a:r>
              <a:rPr lang="en-US" altLang="zh-CN" sz="2000" dirty="0" smtClean="0">
                <a:solidFill>
                  <a:schemeClr val="tx1"/>
                </a:solidFill>
              </a:rPr>
              <a:t>-&gt;</a:t>
            </a:r>
            <a:r>
              <a:rPr lang="zh-CN" altLang="en-US" sz="2000" dirty="0" smtClean="0">
                <a:solidFill>
                  <a:schemeClr val="tx1"/>
                </a:solidFill>
              </a:rPr>
              <a:t>校正磁铁校正量</a:t>
            </a:r>
            <a:r>
              <a:rPr lang="en-US" altLang="zh-CN" sz="2000" dirty="0" smtClean="0">
                <a:solidFill>
                  <a:schemeClr val="tx1"/>
                </a:solidFill>
              </a:rPr>
              <a:t>-&gt;</a:t>
            </a:r>
            <a:r>
              <a:rPr lang="zh-CN" altLang="en-US" sz="2000" dirty="0" smtClean="0">
                <a:solidFill>
                  <a:schemeClr val="tx1"/>
                </a:solidFill>
              </a:rPr>
              <a:t>反馈增益</a:t>
            </a:r>
            <a:r>
              <a:rPr lang="en-US" altLang="zh-CN" sz="2000" dirty="0" smtClean="0">
                <a:solidFill>
                  <a:schemeClr val="tx1"/>
                </a:solidFill>
              </a:rPr>
              <a:t>P-&gt;</a:t>
            </a:r>
            <a:r>
              <a:rPr lang="zh-CN" altLang="en-US" sz="2000" dirty="0" smtClean="0">
                <a:solidFill>
                  <a:schemeClr val="tx1"/>
                </a:solidFill>
              </a:rPr>
              <a:t>置入校正子电源</a:t>
            </a:r>
            <a:r>
              <a:rPr lang="en-US" altLang="zh-CN" sz="2000" dirty="0" smtClean="0">
                <a:solidFill>
                  <a:schemeClr val="tx1"/>
                </a:solidFill>
              </a:rPr>
              <a:t>-&gt;</a:t>
            </a:r>
            <a:r>
              <a:rPr lang="zh-CN" altLang="en-US" sz="2000" dirty="0" smtClean="0">
                <a:solidFill>
                  <a:schemeClr val="tx1"/>
                </a:solidFill>
              </a:rPr>
              <a:t>校正子</a:t>
            </a:r>
            <a:r>
              <a:rPr lang="en-US" altLang="zh-CN" sz="2000" dirty="0" smtClean="0">
                <a:solidFill>
                  <a:schemeClr val="tx1"/>
                </a:solidFill>
              </a:rPr>
              <a:t>ramp</a:t>
            </a:r>
          </a:p>
          <a:p>
            <a:r>
              <a:rPr lang="zh-CN" altLang="en-US" sz="2000" b="1" dirty="0" smtClean="0">
                <a:solidFill>
                  <a:schemeClr val="tx1"/>
                </a:solidFill>
              </a:rPr>
              <a:t>基本功能调试：</a:t>
            </a:r>
            <a:endParaRPr lang="en-US" altLang="zh-CN" sz="2000" b="1" dirty="0" smtClean="0">
              <a:solidFill>
                <a:schemeClr val="tx1"/>
              </a:solidFill>
            </a:endParaRPr>
          </a:p>
          <a:p>
            <a:pPr lvl="2">
              <a:buFont typeface="Wingdings" panose="05000000000000000000" pitchFamily="2" charset="2"/>
              <a:buChar char="Ø"/>
            </a:pPr>
            <a:r>
              <a:rPr lang="zh-CN" altLang="en-US" dirty="0"/>
              <a:t>根据轨道控制效果确定校正磁铁、</a:t>
            </a:r>
            <a:r>
              <a:rPr lang="en-US" altLang="zh-CN" dirty="0"/>
              <a:t>BPM</a:t>
            </a:r>
            <a:r>
              <a:rPr lang="zh-CN" altLang="en-US" dirty="0"/>
              <a:t>的数量和</a:t>
            </a:r>
            <a:r>
              <a:rPr lang="zh-CN" altLang="en-US" dirty="0" smtClean="0"/>
              <a:t>位置</a:t>
            </a:r>
            <a:endParaRPr lang="en-US" altLang="zh-CN" dirty="0" smtClean="0">
              <a:solidFill>
                <a:schemeClr val="tx1"/>
              </a:solidFill>
            </a:endParaRPr>
          </a:p>
          <a:p>
            <a:pPr lvl="2">
              <a:buFont typeface="Wingdings" panose="05000000000000000000" pitchFamily="2" charset="2"/>
              <a:buChar char="Ø"/>
            </a:pPr>
            <a:r>
              <a:rPr lang="zh-CN" altLang="en-US" dirty="0" smtClean="0">
                <a:solidFill>
                  <a:schemeClr val="tx1"/>
                </a:solidFill>
              </a:rPr>
              <a:t>根据轨道控制效果确定反馈频率</a:t>
            </a:r>
            <a:endParaRPr lang="en-US" altLang="zh-CN" dirty="0" smtClean="0">
              <a:solidFill>
                <a:schemeClr val="tx1"/>
              </a:solidFill>
            </a:endParaRPr>
          </a:p>
          <a:p>
            <a:pPr lvl="2">
              <a:buFont typeface="Wingdings" panose="05000000000000000000" pitchFamily="2" charset="2"/>
              <a:buChar char="Ø"/>
            </a:pPr>
            <a:r>
              <a:rPr lang="zh-CN" altLang="en-US" dirty="0" smtClean="0">
                <a:solidFill>
                  <a:schemeClr val="tx1"/>
                </a:solidFill>
              </a:rPr>
              <a:t>改变奇异值</a:t>
            </a:r>
            <a:r>
              <a:rPr lang="zh-CN" altLang="en-US" dirty="0">
                <a:solidFill>
                  <a:schemeClr val="tx1"/>
                </a:solidFill>
              </a:rPr>
              <a:t>数量</a:t>
            </a:r>
            <a:r>
              <a:rPr lang="zh-CN" altLang="en-US" dirty="0" smtClean="0">
                <a:solidFill>
                  <a:schemeClr val="tx1"/>
                </a:solidFill>
              </a:rPr>
              <a:t>，优化校正磁铁校正强度</a:t>
            </a:r>
            <a:endParaRPr lang="en-US" altLang="zh-CN" dirty="0" smtClean="0">
              <a:solidFill>
                <a:schemeClr val="tx1"/>
              </a:solidFill>
            </a:endParaRPr>
          </a:p>
          <a:p>
            <a:pPr lvl="2">
              <a:buFont typeface="Wingdings" panose="05000000000000000000" pitchFamily="2" charset="2"/>
              <a:buChar char="Ø"/>
            </a:pPr>
            <a:r>
              <a:rPr lang="zh-CN" altLang="en-US" dirty="0" smtClean="0">
                <a:solidFill>
                  <a:schemeClr val="tx1"/>
                </a:solidFill>
              </a:rPr>
              <a:t>调节反馈</a:t>
            </a:r>
            <a:r>
              <a:rPr lang="zh-CN" altLang="en-US" dirty="0">
                <a:solidFill>
                  <a:schemeClr val="tx1"/>
                </a:solidFill>
              </a:rPr>
              <a:t>程序中增益（</a:t>
            </a:r>
            <a:r>
              <a:rPr lang="en-US" altLang="zh-CN" dirty="0">
                <a:solidFill>
                  <a:schemeClr val="tx1"/>
                </a:solidFill>
              </a:rPr>
              <a:t>P</a:t>
            </a:r>
            <a:r>
              <a:rPr lang="zh-CN" altLang="en-US" dirty="0">
                <a:solidFill>
                  <a:schemeClr val="tx1"/>
                </a:solidFill>
              </a:rPr>
              <a:t>）</a:t>
            </a:r>
            <a:r>
              <a:rPr lang="zh-CN" altLang="en-US" dirty="0" smtClean="0">
                <a:solidFill>
                  <a:schemeClr val="tx1"/>
                </a:solidFill>
              </a:rPr>
              <a:t>设置</a:t>
            </a:r>
            <a:endParaRPr lang="en-US" altLang="zh-CN" dirty="0" smtClean="0">
              <a:solidFill>
                <a:schemeClr val="tx1"/>
              </a:solidFill>
            </a:endParaRPr>
          </a:p>
          <a:p>
            <a:r>
              <a:rPr lang="zh-CN" altLang="en-US" sz="2000" b="1" dirty="0" smtClean="0">
                <a:solidFill>
                  <a:schemeClr val="tx1"/>
                </a:solidFill>
              </a:rPr>
              <a:t>长期运行观察调试：</a:t>
            </a:r>
            <a:r>
              <a:rPr lang="zh-CN" altLang="en-US" sz="2000" dirty="0" smtClean="0">
                <a:solidFill>
                  <a:schemeClr val="tx1"/>
                </a:solidFill>
              </a:rPr>
              <a:t>优化参数，观察</a:t>
            </a:r>
            <a:r>
              <a:rPr lang="zh-CN" altLang="en-US" sz="2000" dirty="0">
                <a:solidFill>
                  <a:schemeClr val="tx1"/>
                </a:solidFill>
              </a:rPr>
              <a:t>长时间</a:t>
            </a:r>
            <a:r>
              <a:rPr lang="zh-CN" altLang="en-US" sz="2000" dirty="0" smtClean="0">
                <a:solidFill>
                  <a:schemeClr val="tx1"/>
                </a:solidFill>
              </a:rPr>
              <a:t>轨道控制情况</a:t>
            </a:r>
            <a:endParaRPr lang="en-US" altLang="zh-CN" sz="2000" dirty="0" smtClean="0">
              <a:solidFill>
                <a:schemeClr val="tx1"/>
              </a:solidFill>
            </a:endParaRPr>
          </a:p>
          <a:p>
            <a:pPr marL="0" indent="0">
              <a:buNone/>
            </a:pPr>
            <a:endParaRPr lang="en-US" altLang="zh-CN" sz="2000" dirty="0" smtClean="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SOFB</a:t>
            </a:r>
            <a:r>
              <a:rPr lang="zh-CN" altLang="en-US" sz="3200" dirty="0" smtClean="0"/>
              <a:t>独立调试</a:t>
            </a:r>
            <a:endParaRPr lang="zh-CN" altLang="en-US" sz="3200" dirty="0"/>
          </a:p>
        </p:txBody>
      </p:sp>
    </p:spTree>
    <p:extLst>
      <p:ext uri="{BB962C8B-B14F-4D97-AF65-F5344CB8AC3E}">
        <p14:creationId xmlns:p14="http://schemas.microsoft.com/office/powerpoint/2010/main" val="3460118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437139"/>
            <a:ext cx="8424936" cy="4392488"/>
          </a:xfrm>
        </p:spPr>
        <p:txBody>
          <a:bodyPr>
            <a:noAutofit/>
          </a:bodyPr>
          <a:lstStyle/>
          <a:p>
            <a:pPr marL="0" indent="0">
              <a:buNone/>
            </a:pPr>
            <a:endParaRPr lang="en-US" altLang="zh-CN" sz="2000" b="1" dirty="0" smtClean="0">
              <a:solidFill>
                <a:schemeClr val="tx1"/>
              </a:solidFill>
            </a:endParaRPr>
          </a:p>
          <a:p>
            <a:r>
              <a:rPr lang="zh-CN" altLang="en-US" sz="2000" b="1" dirty="0">
                <a:solidFill>
                  <a:schemeClr val="tx1"/>
                </a:solidFill>
              </a:rPr>
              <a:t>前提条件：</a:t>
            </a:r>
            <a:r>
              <a:rPr lang="zh-CN" altLang="en-US" sz="2000" dirty="0">
                <a:solidFill>
                  <a:schemeClr val="tx1"/>
                </a:solidFill>
              </a:rPr>
              <a:t>具备</a:t>
            </a:r>
            <a:r>
              <a:rPr lang="en-US" altLang="zh-CN" sz="2000" dirty="0">
                <a:solidFill>
                  <a:schemeClr val="tx1"/>
                </a:solidFill>
              </a:rPr>
              <a:t>top-up</a:t>
            </a:r>
            <a:r>
              <a:rPr lang="zh-CN" altLang="en-US" sz="2000" dirty="0">
                <a:solidFill>
                  <a:schemeClr val="tx1"/>
                </a:solidFill>
              </a:rPr>
              <a:t>基本功能</a:t>
            </a:r>
            <a:r>
              <a:rPr lang="zh-CN" altLang="en-US" sz="2000" dirty="0" smtClean="0">
                <a:solidFill>
                  <a:schemeClr val="tx1"/>
                </a:solidFill>
              </a:rPr>
              <a:t>，</a:t>
            </a:r>
            <a:r>
              <a:rPr lang="en-US" altLang="zh-CN" sz="2000" dirty="0" smtClean="0">
                <a:solidFill>
                  <a:schemeClr val="tx1"/>
                </a:solidFill>
              </a:rPr>
              <a:t>FOFB RM</a:t>
            </a:r>
            <a:r>
              <a:rPr lang="zh-CN" altLang="en-US" sz="2000" dirty="0" smtClean="0">
                <a:solidFill>
                  <a:schemeClr val="tx1"/>
                </a:solidFill>
              </a:rPr>
              <a:t>测量完成，硬件系统联调完成</a:t>
            </a:r>
            <a:endParaRPr lang="en-US" altLang="zh-CN" sz="2000" dirty="0" smtClean="0">
              <a:solidFill>
                <a:schemeClr val="tx1"/>
              </a:solidFill>
            </a:endParaRPr>
          </a:p>
          <a:p>
            <a:r>
              <a:rPr lang="zh-CN" altLang="en-US" sz="2000" b="1" dirty="0" smtClean="0">
                <a:solidFill>
                  <a:schemeClr val="tx1"/>
                </a:solidFill>
              </a:rPr>
              <a:t>调试目标</a:t>
            </a:r>
            <a:r>
              <a:rPr lang="zh-CN" altLang="zh-CN" sz="2000" dirty="0" smtClean="0">
                <a:solidFill>
                  <a:schemeClr val="tx1"/>
                </a:solidFill>
              </a:rPr>
              <a:t>：</a:t>
            </a:r>
            <a:r>
              <a:rPr lang="en-US" altLang="zh-CN" sz="2000" dirty="0">
                <a:solidFill>
                  <a:schemeClr val="tx1"/>
                </a:solidFill>
              </a:rPr>
              <a:t>ID</a:t>
            </a:r>
            <a:r>
              <a:rPr lang="zh-CN" altLang="en-US" sz="2000" dirty="0">
                <a:solidFill>
                  <a:schemeClr val="tx1"/>
                </a:solidFill>
              </a:rPr>
              <a:t>附近的束流轨道波动</a:t>
            </a:r>
            <a:r>
              <a:rPr lang="zh-CN" altLang="en-US" sz="2000" dirty="0" smtClean="0">
                <a:solidFill>
                  <a:schemeClr val="tx1"/>
                </a:solidFill>
              </a:rPr>
              <a:t>小于</a:t>
            </a:r>
            <a:r>
              <a:rPr lang="en-US" altLang="zh-CN" sz="2000" dirty="0" smtClean="0">
                <a:solidFill>
                  <a:schemeClr val="tx1"/>
                </a:solidFill>
              </a:rPr>
              <a:t>10</a:t>
            </a:r>
            <a:r>
              <a:rPr lang="en-US" altLang="zh-CN" sz="2000" dirty="0">
                <a:solidFill>
                  <a:schemeClr val="tx1"/>
                </a:solidFill>
              </a:rPr>
              <a:t>%</a:t>
            </a:r>
            <a:r>
              <a:rPr lang="zh-CN" altLang="en-US" sz="2000" dirty="0">
                <a:solidFill>
                  <a:schemeClr val="tx1"/>
                </a:solidFill>
              </a:rPr>
              <a:t>的束团尺寸</a:t>
            </a:r>
            <a:endParaRPr lang="en-US" altLang="zh-CN" sz="2000" dirty="0" smtClean="0">
              <a:solidFill>
                <a:schemeClr val="tx1"/>
              </a:solidFill>
            </a:endParaRPr>
          </a:p>
          <a:p>
            <a:r>
              <a:rPr lang="zh-CN" altLang="en-US" sz="2000" b="1" dirty="0" smtClean="0">
                <a:solidFill>
                  <a:schemeClr val="tx1"/>
                </a:solidFill>
              </a:rPr>
              <a:t>反馈</a:t>
            </a:r>
            <a:r>
              <a:rPr lang="zh-CN" altLang="en-US" sz="2000" b="1" dirty="0">
                <a:solidFill>
                  <a:schemeClr val="tx1"/>
                </a:solidFill>
              </a:rPr>
              <a:t>流程</a:t>
            </a:r>
            <a:r>
              <a:rPr lang="zh-CN" altLang="en-US" sz="2000" dirty="0" smtClean="0">
                <a:solidFill>
                  <a:schemeClr val="tx1"/>
                </a:solidFill>
              </a:rPr>
              <a:t>：</a:t>
            </a:r>
            <a:r>
              <a:rPr lang="en-US" altLang="zh-CN" sz="2000" dirty="0" smtClean="0">
                <a:solidFill>
                  <a:schemeClr val="tx1"/>
                </a:solidFill>
              </a:rPr>
              <a:t>FOFB</a:t>
            </a:r>
            <a:r>
              <a:rPr lang="zh-CN" altLang="en-US" sz="2000" dirty="0" smtClean="0">
                <a:solidFill>
                  <a:schemeClr val="tx1"/>
                </a:solidFill>
              </a:rPr>
              <a:t>逆矩阵、参考轨道、</a:t>
            </a:r>
            <a:r>
              <a:rPr lang="en-US" altLang="zh-CN" sz="2000" dirty="0" smtClean="0">
                <a:solidFill>
                  <a:schemeClr val="tx1"/>
                </a:solidFill>
              </a:rPr>
              <a:t>PID</a:t>
            </a:r>
            <a:r>
              <a:rPr lang="zh-CN" altLang="en-US" sz="2000" dirty="0" smtClean="0">
                <a:solidFill>
                  <a:schemeClr val="tx1"/>
                </a:solidFill>
              </a:rPr>
              <a:t>参数下载到控制器中</a:t>
            </a:r>
            <a:r>
              <a:rPr lang="en-US" altLang="zh-CN" sz="2000" dirty="0" smtClean="0">
                <a:solidFill>
                  <a:schemeClr val="tx1"/>
                </a:solidFill>
              </a:rPr>
              <a:t>-&gt; </a:t>
            </a:r>
            <a:r>
              <a:rPr lang="zh-CN" altLang="en-US" sz="2000" dirty="0" smtClean="0">
                <a:solidFill>
                  <a:schemeClr val="tx1"/>
                </a:solidFill>
              </a:rPr>
              <a:t>获取</a:t>
            </a:r>
            <a:r>
              <a:rPr lang="en-US" altLang="zh-CN" sz="2000" dirty="0" smtClean="0">
                <a:solidFill>
                  <a:schemeClr val="tx1"/>
                </a:solidFill>
              </a:rPr>
              <a:t>BPM FA </a:t>
            </a:r>
            <a:r>
              <a:rPr lang="zh-CN" altLang="en-US" sz="2000" dirty="0">
                <a:solidFill>
                  <a:schemeClr val="tx1"/>
                </a:solidFill>
              </a:rPr>
              <a:t>数据</a:t>
            </a:r>
            <a:r>
              <a:rPr lang="en-US" altLang="zh-CN" sz="2000" dirty="0" smtClean="0">
                <a:solidFill>
                  <a:schemeClr val="tx1"/>
                </a:solidFill>
              </a:rPr>
              <a:t>-&gt;</a:t>
            </a:r>
            <a:r>
              <a:rPr lang="zh-CN" altLang="en-US" sz="2000" dirty="0" smtClean="0">
                <a:solidFill>
                  <a:schemeClr val="tx1"/>
                </a:solidFill>
              </a:rPr>
              <a:t>计算</a:t>
            </a:r>
            <a:r>
              <a:rPr lang="en-US" altLang="zh-CN" sz="2000" dirty="0" smtClean="0">
                <a:solidFill>
                  <a:schemeClr val="tx1"/>
                </a:solidFill>
              </a:rPr>
              <a:t>FC</a:t>
            </a:r>
            <a:r>
              <a:rPr lang="zh-CN" altLang="en-US" sz="2000" dirty="0" smtClean="0">
                <a:solidFill>
                  <a:schemeClr val="tx1"/>
                </a:solidFill>
              </a:rPr>
              <a:t>校正量</a:t>
            </a:r>
            <a:r>
              <a:rPr lang="en-US" altLang="zh-CN" sz="2000" dirty="0" smtClean="0">
                <a:solidFill>
                  <a:schemeClr val="tx1"/>
                </a:solidFill>
              </a:rPr>
              <a:t>-&gt;FC </a:t>
            </a:r>
            <a:r>
              <a:rPr lang="zh-CN" altLang="en-US" sz="2000" dirty="0" smtClean="0">
                <a:solidFill>
                  <a:schemeClr val="tx1"/>
                </a:solidFill>
              </a:rPr>
              <a:t>电源</a:t>
            </a:r>
            <a:endParaRPr lang="en-US" altLang="zh-CN" sz="2000" dirty="0" smtClean="0">
              <a:solidFill>
                <a:schemeClr val="tx1"/>
              </a:solidFill>
            </a:endParaRPr>
          </a:p>
          <a:p>
            <a:r>
              <a:rPr lang="en-US" altLang="zh-CN" sz="2000" b="1" dirty="0" smtClean="0">
                <a:solidFill>
                  <a:schemeClr val="tx1"/>
                </a:solidFill>
              </a:rPr>
              <a:t>FOFB</a:t>
            </a:r>
            <a:r>
              <a:rPr lang="zh-CN" altLang="en-US" sz="2000" b="1" dirty="0" smtClean="0">
                <a:solidFill>
                  <a:schemeClr val="tx1"/>
                </a:solidFill>
              </a:rPr>
              <a:t>基本功能调试：</a:t>
            </a:r>
            <a:endParaRPr lang="en-US" altLang="zh-CN" sz="2000" b="1" dirty="0" smtClean="0">
              <a:solidFill>
                <a:schemeClr val="tx1"/>
              </a:solidFill>
            </a:endParaRPr>
          </a:p>
          <a:p>
            <a:pPr lvl="1">
              <a:buFont typeface="Wingdings" panose="05000000000000000000" pitchFamily="2" charset="2"/>
              <a:buChar char="Ø"/>
            </a:pPr>
            <a:r>
              <a:rPr lang="zh-CN" altLang="zh-CN" sz="2000" dirty="0"/>
              <a:t>测试</a:t>
            </a:r>
            <a:r>
              <a:rPr lang="en-US" altLang="zh-CN" sz="2000" dirty="0"/>
              <a:t>FOFB</a:t>
            </a:r>
            <a:r>
              <a:rPr lang="zh-CN" altLang="zh-CN" sz="2000" dirty="0"/>
              <a:t>系统开环</a:t>
            </a:r>
            <a:r>
              <a:rPr lang="zh-CN" altLang="zh-CN" sz="2000" dirty="0" smtClean="0"/>
              <a:t>响应</a:t>
            </a:r>
            <a:endParaRPr lang="en-US" altLang="zh-CN" sz="2000" dirty="0"/>
          </a:p>
          <a:p>
            <a:pPr lvl="1">
              <a:buFont typeface="Wingdings" panose="05000000000000000000" pitchFamily="2" charset="2"/>
              <a:buChar char="Ø"/>
            </a:pPr>
            <a:r>
              <a:rPr lang="en-US" altLang="zh-CN" sz="2000" dirty="0" smtClean="0">
                <a:solidFill>
                  <a:schemeClr val="tx1"/>
                </a:solidFill>
              </a:rPr>
              <a:t>FOFB</a:t>
            </a:r>
            <a:r>
              <a:rPr lang="zh-CN" altLang="en-US" sz="2000" dirty="0" smtClean="0">
                <a:solidFill>
                  <a:schemeClr val="tx1"/>
                </a:solidFill>
              </a:rPr>
              <a:t>闭环，测试硬件接口、通信状况</a:t>
            </a:r>
            <a:endParaRPr lang="en-US" altLang="zh-CN" sz="2000" dirty="0" smtClean="0">
              <a:solidFill>
                <a:schemeClr val="tx1"/>
              </a:solidFill>
            </a:endParaRPr>
          </a:p>
          <a:p>
            <a:pPr lvl="1">
              <a:buFont typeface="Wingdings" panose="05000000000000000000" pitchFamily="2" charset="2"/>
              <a:buChar char="Ø"/>
            </a:pPr>
            <a:r>
              <a:rPr lang="en-US" altLang="zh-CN" sz="2000" dirty="0" smtClean="0"/>
              <a:t>PID</a:t>
            </a:r>
            <a:r>
              <a:rPr lang="zh-CN" altLang="en-US" sz="2000" dirty="0" smtClean="0"/>
              <a:t>参数优化</a:t>
            </a:r>
            <a:endParaRPr lang="en-US" altLang="zh-CN" sz="2000" dirty="0" smtClean="0">
              <a:solidFill>
                <a:schemeClr val="tx1"/>
              </a:solidFill>
            </a:endParaRPr>
          </a:p>
          <a:p>
            <a:r>
              <a:rPr lang="zh-CN" altLang="en-US" sz="2000" b="1" dirty="0" smtClean="0">
                <a:solidFill>
                  <a:schemeClr val="tx1"/>
                </a:solidFill>
              </a:rPr>
              <a:t>长期运行观察</a:t>
            </a:r>
            <a:r>
              <a:rPr lang="zh-CN" altLang="en-US" sz="2000" b="1" dirty="0">
                <a:solidFill>
                  <a:schemeClr val="tx1"/>
                </a:solidFill>
              </a:rPr>
              <a:t>分析</a:t>
            </a:r>
            <a:r>
              <a:rPr lang="zh-CN" altLang="en-US" sz="2000" b="1" dirty="0" smtClean="0">
                <a:solidFill>
                  <a:schemeClr val="tx1"/>
                </a:solidFill>
              </a:rPr>
              <a:t>：</a:t>
            </a:r>
            <a:r>
              <a:rPr lang="en-US" altLang="zh-CN" sz="2000" dirty="0" smtClean="0">
                <a:solidFill>
                  <a:schemeClr val="tx1"/>
                </a:solidFill>
              </a:rPr>
              <a:t>FOFB off/on </a:t>
            </a:r>
            <a:r>
              <a:rPr lang="zh-CN" altLang="en-US" sz="2000" dirty="0" smtClean="0">
                <a:solidFill>
                  <a:schemeClr val="tx1"/>
                </a:solidFill>
              </a:rPr>
              <a:t>时 </a:t>
            </a:r>
            <a:r>
              <a:rPr lang="en-US" altLang="zh-CN" sz="2000" dirty="0" smtClean="0">
                <a:solidFill>
                  <a:schemeClr val="tx1"/>
                </a:solidFill>
              </a:rPr>
              <a:t>PSD</a:t>
            </a:r>
            <a:r>
              <a:rPr lang="zh-CN" altLang="en-US" sz="2000" dirty="0" smtClean="0">
                <a:solidFill>
                  <a:schemeClr val="tx1"/>
                </a:solidFill>
              </a:rPr>
              <a:t>谱分析，全环轨道稳定性，快校正磁铁强度变化趋势</a:t>
            </a:r>
            <a:endParaRPr lang="en-US" altLang="zh-CN" sz="2000" dirty="0">
              <a:solidFill>
                <a:schemeClr val="tx1"/>
              </a:solidFill>
            </a:endParaRPr>
          </a:p>
          <a:p>
            <a:r>
              <a:rPr lang="en-US" altLang="zh-CN" sz="2000" dirty="0" smtClean="0">
                <a:solidFill>
                  <a:schemeClr val="tx1"/>
                </a:solidFill>
              </a:rPr>
              <a:t>FOFB</a:t>
            </a:r>
            <a:r>
              <a:rPr lang="zh-CN" altLang="en-US" sz="2000" dirty="0" smtClean="0">
                <a:solidFill>
                  <a:schemeClr val="tx1"/>
                </a:solidFill>
              </a:rPr>
              <a:t>系统较复杂且缺乏经验，调试开始及完成时间视调束进展、</a:t>
            </a:r>
            <a:r>
              <a:rPr lang="en-US" altLang="zh-CN" sz="2000" dirty="0" smtClean="0">
                <a:solidFill>
                  <a:schemeClr val="tx1"/>
                </a:solidFill>
              </a:rPr>
              <a:t>FOFB</a:t>
            </a:r>
            <a:r>
              <a:rPr lang="zh-CN" altLang="en-US" sz="2000" dirty="0" smtClean="0">
                <a:solidFill>
                  <a:schemeClr val="tx1"/>
                </a:solidFill>
              </a:rPr>
              <a:t>硬件系统状况及用户需求而定。</a:t>
            </a:r>
            <a:endParaRPr lang="en-US" altLang="zh-CN" sz="2000" dirty="0">
              <a:solidFill>
                <a:schemeClr val="tx1"/>
              </a:solidFill>
            </a:endParaRPr>
          </a:p>
          <a:p>
            <a:pPr marL="0" indent="0">
              <a:buNone/>
            </a:pPr>
            <a:endParaRPr lang="en-US" altLang="zh-CN" sz="2000" dirty="0" smtClean="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a:t>F</a:t>
            </a:r>
            <a:r>
              <a:rPr lang="en-US" altLang="zh-CN" sz="3200" dirty="0" smtClean="0"/>
              <a:t>OFB</a:t>
            </a:r>
            <a:r>
              <a:rPr lang="zh-CN" altLang="en-US" sz="3200" dirty="0" smtClean="0"/>
              <a:t>独立调试</a:t>
            </a:r>
            <a:endParaRPr lang="zh-CN" altLang="en-US" sz="3200" dirty="0"/>
          </a:p>
        </p:txBody>
      </p:sp>
    </p:spTree>
    <p:extLst>
      <p:ext uri="{BB962C8B-B14F-4D97-AF65-F5344CB8AC3E}">
        <p14:creationId xmlns:p14="http://schemas.microsoft.com/office/powerpoint/2010/main" val="378173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内容占位符 5"/>
          <p:cNvGraphicFramePr>
            <a:graphicFrameLocks noGrp="1"/>
          </p:cNvGraphicFramePr>
          <p:nvPr>
            <p:ph idx="1"/>
            <p:extLst>
              <p:ext uri="{D42A27DB-BD31-4B8C-83A1-F6EECF244321}">
                <p14:modId xmlns:p14="http://schemas.microsoft.com/office/powerpoint/2010/main" val="509459945"/>
              </p:ext>
            </p:extLst>
          </p:nvPr>
        </p:nvGraphicFramePr>
        <p:xfrm>
          <a:off x="179512" y="217814"/>
          <a:ext cx="8784976" cy="6163513"/>
        </p:xfrm>
        <a:graphic>
          <a:graphicData uri="http://schemas.openxmlformats.org/drawingml/2006/table">
            <a:tbl>
              <a:tblPr firstRow="1" bandRow="1">
                <a:tableStyleId>{5C22544A-7EE6-4342-B048-85BDC9FD1C3A}</a:tableStyleId>
              </a:tblPr>
              <a:tblGrid>
                <a:gridCol w="3096344">
                  <a:extLst>
                    <a:ext uri="{9D8B030D-6E8A-4147-A177-3AD203B41FA5}">
                      <a16:colId xmlns:a16="http://schemas.microsoft.com/office/drawing/2014/main" val="3647047301"/>
                    </a:ext>
                  </a:extLst>
                </a:gridCol>
                <a:gridCol w="1224136">
                  <a:extLst>
                    <a:ext uri="{9D8B030D-6E8A-4147-A177-3AD203B41FA5}">
                      <a16:colId xmlns:a16="http://schemas.microsoft.com/office/drawing/2014/main" val="2907842108"/>
                    </a:ext>
                  </a:extLst>
                </a:gridCol>
                <a:gridCol w="1224136">
                  <a:extLst>
                    <a:ext uri="{9D8B030D-6E8A-4147-A177-3AD203B41FA5}">
                      <a16:colId xmlns:a16="http://schemas.microsoft.com/office/drawing/2014/main" val="3064650423"/>
                    </a:ext>
                  </a:extLst>
                </a:gridCol>
                <a:gridCol w="3240360">
                  <a:extLst>
                    <a:ext uri="{9D8B030D-6E8A-4147-A177-3AD203B41FA5}">
                      <a16:colId xmlns:a16="http://schemas.microsoft.com/office/drawing/2014/main" val="4174494719"/>
                    </a:ext>
                  </a:extLst>
                </a:gridCol>
              </a:tblGrid>
              <a:tr h="380110">
                <a:tc>
                  <a:txBody>
                    <a:bodyPr/>
                    <a:lstStyle/>
                    <a:p>
                      <a:pPr algn="ctr"/>
                      <a:r>
                        <a:rPr lang="zh-CN" altLang="en-US" dirty="0" smtClean="0"/>
                        <a:t>调束手段</a:t>
                      </a:r>
                      <a:endParaRPr lang="zh-CN" altLang="en-US" dirty="0"/>
                    </a:p>
                  </a:txBody>
                  <a:tcPr/>
                </a:tc>
                <a:tc>
                  <a:txBody>
                    <a:bodyPr/>
                    <a:lstStyle/>
                    <a:p>
                      <a:pPr algn="ctr"/>
                      <a:r>
                        <a:rPr lang="zh-CN" altLang="en-US" dirty="0" smtClean="0"/>
                        <a:t>编写界面</a:t>
                      </a:r>
                      <a:endParaRPr lang="zh-CN" altLang="en-US" dirty="0"/>
                    </a:p>
                  </a:txBody>
                  <a:tcPr/>
                </a:tc>
                <a:tc>
                  <a:txBody>
                    <a:bodyPr/>
                    <a:lstStyle/>
                    <a:p>
                      <a:pPr algn="ctr"/>
                      <a:r>
                        <a:rPr lang="zh-CN" altLang="en-US" dirty="0" smtClean="0"/>
                        <a:t>具体实现</a:t>
                      </a:r>
                      <a:endParaRPr lang="zh-CN" altLang="en-US" dirty="0"/>
                    </a:p>
                  </a:txBody>
                  <a:tcPr/>
                </a:tc>
                <a:tc>
                  <a:txBody>
                    <a:bodyPr/>
                    <a:lstStyle/>
                    <a:p>
                      <a:pPr algn="ctr"/>
                      <a:r>
                        <a:rPr lang="zh-CN" altLang="en-US" dirty="0" smtClean="0"/>
                        <a:t>模拟工作</a:t>
                      </a:r>
                      <a:endParaRPr lang="zh-CN" altLang="en-US" dirty="0"/>
                    </a:p>
                  </a:txBody>
                  <a:tcPr/>
                </a:tc>
                <a:extLst>
                  <a:ext uri="{0D108BD9-81ED-4DB2-BD59-A6C34878D82A}">
                    <a16:rowId xmlns:a16="http://schemas.microsoft.com/office/drawing/2014/main" val="1792698957"/>
                  </a:ext>
                </a:extLst>
              </a:tr>
              <a:tr h="380110">
                <a:tc>
                  <a:txBody>
                    <a:bodyPr/>
                    <a:lstStyle/>
                    <a:p>
                      <a:pPr algn="ctr"/>
                      <a:r>
                        <a:rPr lang="zh-CN" altLang="en-US" dirty="0" smtClean="0"/>
                        <a:t>轨道测量</a:t>
                      </a:r>
                      <a:r>
                        <a:rPr lang="en-US" altLang="zh-CN" dirty="0" smtClean="0"/>
                        <a:t>【</a:t>
                      </a:r>
                      <a:r>
                        <a:rPr lang="zh-CN" altLang="en-US" dirty="0" smtClean="0"/>
                        <a:t>模块</a:t>
                      </a:r>
                      <a:r>
                        <a:rPr lang="en-US" altLang="zh-CN" dirty="0" smtClean="0"/>
                        <a:t>】</a:t>
                      </a:r>
                      <a:endParaRPr lang="zh-CN" altLang="en-US" dirty="0"/>
                    </a:p>
                  </a:txBody>
                  <a:tcPr/>
                </a:tc>
                <a:tc>
                  <a:txBody>
                    <a:bodyPr/>
                    <a:lstStyle/>
                    <a:p>
                      <a:pPr marL="0" indent="0" algn="ctr">
                        <a:buFont typeface="Wingdings" panose="05000000000000000000" pitchFamily="2" charset="2"/>
                        <a:buNone/>
                      </a:pPr>
                      <a:r>
                        <a:rPr lang="zh-CN" altLang="en-US" dirty="0" smtClean="0">
                          <a:solidFill>
                            <a:schemeClr val="tx1"/>
                          </a:solidFill>
                        </a:rPr>
                        <a:t>需要</a:t>
                      </a:r>
                      <a:endParaRPr lang="zh-CN" altLang="en-US" dirty="0">
                        <a:solidFill>
                          <a:schemeClr val="tx1"/>
                        </a:solidFill>
                      </a:endParaRPr>
                    </a:p>
                  </a:txBody>
                  <a:tcPr/>
                </a:tc>
                <a:tc>
                  <a:txBody>
                    <a:bodyPr/>
                    <a:lstStyle/>
                    <a:p>
                      <a:pPr algn="ctr"/>
                      <a:r>
                        <a:rPr lang="zh-CN" altLang="en-US" dirty="0" smtClean="0"/>
                        <a:t>线上测量</a:t>
                      </a:r>
                      <a:endParaRPr lang="zh-CN" altLang="en-US" dirty="0"/>
                    </a:p>
                  </a:txBody>
                  <a:tcPr/>
                </a:tc>
                <a:tc>
                  <a:txBody>
                    <a:bodyPr/>
                    <a:lstStyle/>
                    <a:p>
                      <a:pPr algn="ctr"/>
                      <a:r>
                        <a:rPr lang="zh-CN" altLang="en-US" dirty="0" smtClean="0"/>
                        <a:t>已完成</a:t>
                      </a:r>
                      <a:endParaRPr lang="zh-CN" altLang="en-US" dirty="0"/>
                    </a:p>
                  </a:txBody>
                  <a:tcPr/>
                </a:tc>
                <a:extLst>
                  <a:ext uri="{0D108BD9-81ED-4DB2-BD59-A6C34878D82A}">
                    <a16:rowId xmlns:a16="http://schemas.microsoft.com/office/drawing/2014/main" val="2755434899"/>
                  </a:ext>
                </a:extLst>
              </a:tr>
              <a:tr h="662830">
                <a:tc>
                  <a:txBody>
                    <a:bodyPr/>
                    <a:lstStyle/>
                    <a:p>
                      <a:pPr algn="ctr"/>
                      <a:r>
                        <a:rPr lang="zh-CN" altLang="en-US" dirty="0" smtClean="0"/>
                        <a:t>基于</a:t>
                      </a:r>
                      <a:r>
                        <a:rPr lang="en-US" altLang="zh-CN" dirty="0" smtClean="0"/>
                        <a:t>BPM TBT</a:t>
                      </a:r>
                      <a:r>
                        <a:rPr lang="zh-CN" altLang="en-US" dirty="0" smtClean="0"/>
                        <a:t>参数测量及校正</a:t>
                      </a:r>
                      <a:r>
                        <a:rPr lang="en-US" altLang="zh-CN" dirty="0" smtClean="0"/>
                        <a:t>【</a:t>
                      </a:r>
                      <a:r>
                        <a:rPr lang="zh-CN" altLang="en-US" dirty="0" smtClean="0"/>
                        <a:t>功能</a:t>
                      </a:r>
                      <a:r>
                        <a:rPr lang="en-US" altLang="zh-CN" dirty="0" smtClean="0"/>
                        <a:t>】</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不需要</a:t>
                      </a:r>
                    </a:p>
                  </a:txBody>
                  <a:tcPr/>
                </a:tc>
                <a:tc>
                  <a:txBody>
                    <a:bodyPr/>
                    <a:lstStyle/>
                    <a:p>
                      <a:pPr algn="ctr"/>
                      <a:r>
                        <a:rPr lang="zh-CN" altLang="en-US" dirty="0" smtClean="0"/>
                        <a:t>线下分析</a:t>
                      </a:r>
                      <a:endParaRPr lang="zh-CN" altLang="en-US" dirty="0"/>
                    </a:p>
                  </a:txBody>
                  <a:tcPr/>
                </a:tc>
                <a:tc>
                  <a:txBody>
                    <a:bodyPr/>
                    <a:lstStyle/>
                    <a:p>
                      <a:pPr algn="ctr"/>
                      <a:r>
                        <a:rPr lang="en-US" altLang="zh-CN" dirty="0" smtClean="0"/>
                        <a:t>BPM</a:t>
                      </a:r>
                      <a:r>
                        <a:rPr lang="zh-CN" altLang="en-US" dirty="0" smtClean="0"/>
                        <a:t>测量精度对校正结果的影响，耦合校正模拟</a:t>
                      </a:r>
                      <a:endParaRPr lang="zh-CN" altLang="en-US" dirty="0"/>
                    </a:p>
                  </a:txBody>
                  <a:tcPr/>
                </a:tc>
                <a:extLst>
                  <a:ext uri="{0D108BD9-81ED-4DB2-BD59-A6C34878D82A}">
                    <a16:rowId xmlns:a16="http://schemas.microsoft.com/office/drawing/2014/main" val="3490229167"/>
                  </a:ext>
                </a:extLst>
              </a:tr>
              <a:tr h="4854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RM</a:t>
                      </a:r>
                      <a:r>
                        <a:rPr lang="zh-CN" altLang="en-US" dirty="0" smtClean="0"/>
                        <a:t>测量</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已完成</a:t>
                      </a:r>
                    </a:p>
                  </a:txBody>
                  <a:tcPr/>
                </a:tc>
                <a:extLst>
                  <a:ext uri="{0D108BD9-81ED-4DB2-BD59-A6C34878D82A}">
                    <a16:rowId xmlns:a16="http://schemas.microsoft.com/office/drawing/2014/main" val="2027929020"/>
                  </a:ext>
                </a:extLst>
              </a:tr>
              <a:tr h="380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轨道校正</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已完成</a:t>
                      </a:r>
                    </a:p>
                  </a:txBody>
                  <a:tcPr/>
                </a:tc>
                <a:extLst>
                  <a:ext uri="{0D108BD9-81ED-4DB2-BD59-A6C34878D82A}">
                    <a16:rowId xmlns:a16="http://schemas.microsoft.com/office/drawing/2014/main" val="2603314202"/>
                  </a:ext>
                </a:extLst>
              </a:tr>
              <a:tr h="380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局部轨道校正</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已完成</a:t>
                      </a:r>
                    </a:p>
                  </a:txBody>
                  <a:tcPr/>
                </a:tc>
                <a:extLst>
                  <a:ext uri="{0D108BD9-81ED-4DB2-BD59-A6C34878D82A}">
                    <a16:rowId xmlns:a16="http://schemas.microsoft.com/office/drawing/2014/main" val="536999052"/>
                  </a:ext>
                </a:extLst>
              </a:tr>
              <a:tr h="378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BPM</a:t>
                      </a:r>
                      <a:r>
                        <a:rPr lang="zh-CN" altLang="en-US" baseline="0" dirty="0" smtClean="0"/>
                        <a:t> </a:t>
                      </a:r>
                      <a:r>
                        <a:rPr lang="en-US" altLang="zh-CN" dirty="0" smtClean="0"/>
                        <a:t>offset</a:t>
                      </a:r>
                      <a:r>
                        <a:rPr lang="zh-CN" altLang="en-US" baseline="0" dirty="0" smtClean="0"/>
                        <a:t> </a:t>
                      </a:r>
                      <a:r>
                        <a:rPr lang="zh-CN" altLang="en-US" dirty="0" smtClean="0"/>
                        <a:t>测量</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algn="ctr"/>
                      <a:r>
                        <a:rPr lang="en-US" altLang="zh-CN" dirty="0" smtClean="0"/>
                        <a:t>BBA</a:t>
                      </a:r>
                      <a:r>
                        <a:rPr lang="zh-CN" altLang="en-US" dirty="0" smtClean="0"/>
                        <a:t>快速测量</a:t>
                      </a:r>
                      <a:endParaRPr lang="zh-CN" altLang="en-US" dirty="0"/>
                    </a:p>
                  </a:txBody>
                  <a:tcPr/>
                </a:tc>
                <a:extLst>
                  <a:ext uri="{0D108BD9-81ED-4DB2-BD59-A6C34878D82A}">
                    <a16:rowId xmlns:a16="http://schemas.microsoft.com/office/drawing/2014/main" val="1785834456"/>
                  </a:ext>
                </a:extLst>
              </a:tr>
              <a:tr h="501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dirty="0" smtClean="0"/>
                        <a:t>基于轨道的高频频率校正</a:t>
                      </a:r>
                      <a:r>
                        <a:rPr lang="en-US" altLang="zh-CN" sz="1600" dirty="0" smtClean="0"/>
                        <a:t>【</a:t>
                      </a:r>
                      <a:r>
                        <a:rPr lang="zh-CN" altLang="en-US" sz="1600" dirty="0" smtClean="0"/>
                        <a:t>功能</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不需要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手动校正</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高频频率调节范围及步长预估</a:t>
                      </a:r>
                    </a:p>
                  </a:txBody>
                  <a:tcPr/>
                </a:tc>
                <a:extLst>
                  <a:ext uri="{0D108BD9-81ED-4DB2-BD59-A6C34878D82A}">
                    <a16:rowId xmlns:a16="http://schemas.microsoft.com/office/drawing/2014/main" val="1928695661"/>
                  </a:ext>
                </a:extLst>
              </a:tr>
              <a:tr h="4419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色品测量</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algn="ctr"/>
                      <a:r>
                        <a:rPr lang="zh-CN" altLang="en-US" dirty="0" smtClean="0"/>
                        <a:t>高频频率调节范围及步长预估</a:t>
                      </a:r>
                      <a:endParaRPr lang="zh-CN" altLang="en-US" dirty="0"/>
                    </a:p>
                  </a:txBody>
                  <a:tcPr/>
                </a:tc>
                <a:extLst>
                  <a:ext uri="{0D108BD9-81ED-4DB2-BD59-A6C34878D82A}">
                    <a16:rowId xmlns:a16="http://schemas.microsoft.com/office/drawing/2014/main" val="3108939686"/>
                  </a:ext>
                </a:extLst>
              </a:tr>
              <a:tr h="447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色散测量</a:t>
                      </a:r>
                      <a:r>
                        <a:rPr lang="en-US" altLang="zh-CN" dirty="0" smtClean="0"/>
                        <a:t>【</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高频频率调节范围及步长预估</a:t>
                      </a:r>
                    </a:p>
                  </a:txBody>
                  <a:tcPr/>
                </a:tc>
                <a:extLst>
                  <a:ext uri="{0D108BD9-81ED-4DB2-BD59-A6C34878D82A}">
                    <a16:rowId xmlns:a16="http://schemas.microsoft.com/office/drawing/2014/main" val="2163778251"/>
                  </a:ext>
                </a:extLst>
              </a:tr>
              <a:tr h="4585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RM based optics </a:t>
                      </a:r>
                      <a:r>
                        <a:rPr lang="zh-CN" altLang="en-US" sz="1600" dirty="0" smtClean="0"/>
                        <a:t>测量校正</a:t>
                      </a:r>
                      <a:r>
                        <a:rPr lang="en-US" altLang="zh-CN" sz="1600" dirty="0" smtClean="0"/>
                        <a:t>【</a:t>
                      </a:r>
                      <a:r>
                        <a:rPr lang="zh-CN" altLang="en-US" sz="1600" dirty="0" smtClean="0"/>
                        <a:t>功能</a:t>
                      </a:r>
                      <a:r>
                        <a:rPr lang="en-US" altLang="zh-CN" sz="1600" dirty="0" smtClean="0"/>
                        <a:t>】</a:t>
                      </a:r>
                      <a:endParaRPr lang="zh-CN" altLang="en-US" sz="1600"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不需要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线下分析</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已完成</a:t>
                      </a:r>
                    </a:p>
                  </a:txBody>
                  <a:tcPr/>
                </a:tc>
                <a:extLst>
                  <a:ext uri="{0D108BD9-81ED-4DB2-BD59-A6C34878D82A}">
                    <a16:rowId xmlns:a16="http://schemas.microsoft.com/office/drawing/2014/main" val="2759190009"/>
                  </a:ext>
                </a:extLst>
              </a:tr>
              <a:tr h="506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耦合度测量与调节</a:t>
                      </a:r>
                      <a:r>
                        <a:rPr lang="en-US" altLang="zh-CN" dirty="0" smtClean="0"/>
                        <a:t>【</a:t>
                      </a:r>
                      <a:r>
                        <a:rPr lang="zh-CN" altLang="en-US" dirty="0" smtClean="0"/>
                        <a:t>功能</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不需要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手动测量</a:t>
                      </a:r>
                    </a:p>
                  </a:txBody>
                  <a:tcPr/>
                </a:tc>
                <a:tc>
                  <a:txBody>
                    <a:bodyPr/>
                    <a:lstStyle/>
                    <a:p>
                      <a:pPr algn="ctr"/>
                      <a:r>
                        <a:rPr lang="zh-CN" altLang="en-US" dirty="0" smtClean="0"/>
                        <a:t>耦合调节模拟</a:t>
                      </a:r>
                      <a:endParaRPr lang="zh-CN" altLang="en-US" dirty="0"/>
                    </a:p>
                  </a:txBody>
                  <a:tcPr/>
                </a:tc>
                <a:extLst>
                  <a:ext uri="{0D108BD9-81ED-4DB2-BD59-A6C34878D82A}">
                    <a16:rowId xmlns:a16="http://schemas.microsoft.com/office/drawing/2014/main" val="897188311"/>
                  </a:ext>
                </a:extLst>
              </a:tr>
              <a:tr h="380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SOFB【</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已完成</a:t>
                      </a:r>
                    </a:p>
                  </a:txBody>
                  <a:tcPr/>
                </a:tc>
                <a:extLst>
                  <a:ext uri="{0D108BD9-81ED-4DB2-BD59-A6C34878D82A}">
                    <a16:rowId xmlns:a16="http://schemas.microsoft.com/office/drawing/2014/main" val="2208031796"/>
                  </a:ext>
                </a:extLst>
              </a:tr>
              <a:tr h="3801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FOFB【</a:t>
                      </a:r>
                      <a:r>
                        <a:rPr lang="zh-CN" altLang="en-US" dirty="0" smtClean="0"/>
                        <a:t>模块</a:t>
                      </a:r>
                      <a:r>
                        <a:rPr lang="en-US" altLang="zh-CN" dirty="0" smtClean="0"/>
                        <a:t>】</a:t>
                      </a:r>
                      <a:endParaRPr lang="zh-CN" altLang="en-US"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solidFill>
                            <a:schemeClr val="tx1"/>
                          </a:solidFill>
                        </a:rPr>
                        <a:t>需要</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dirty="0" smtClean="0"/>
                        <a:t>线上测量</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t>PID</a:t>
                      </a:r>
                      <a:r>
                        <a:rPr lang="zh-CN" altLang="en-US" dirty="0" smtClean="0"/>
                        <a:t>初始参数，</a:t>
                      </a:r>
                      <a:r>
                        <a:rPr lang="en-US" altLang="zh-CN" dirty="0" smtClean="0"/>
                        <a:t>PSD</a:t>
                      </a:r>
                      <a:r>
                        <a:rPr lang="zh-CN" altLang="en-US" dirty="0" smtClean="0"/>
                        <a:t>分析工具</a:t>
                      </a:r>
                    </a:p>
                  </a:txBody>
                  <a:tcPr/>
                </a:tc>
                <a:extLst>
                  <a:ext uri="{0D108BD9-81ED-4DB2-BD59-A6C34878D82A}">
                    <a16:rowId xmlns:a16="http://schemas.microsoft.com/office/drawing/2014/main" val="2296467989"/>
                  </a:ext>
                </a:extLst>
              </a:tr>
            </a:tbl>
          </a:graphicData>
        </a:graphic>
      </p:graphicFrame>
    </p:spTree>
    <p:extLst>
      <p:ext uri="{BB962C8B-B14F-4D97-AF65-F5344CB8AC3E}">
        <p14:creationId xmlns:p14="http://schemas.microsoft.com/office/powerpoint/2010/main" val="4232225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backup</a:t>
            </a:r>
            <a:endParaRPr lang="zh-CN" altLang="en-US" dirty="0"/>
          </a:p>
        </p:txBody>
      </p:sp>
      <p:sp>
        <p:nvSpPr>
          <p:cNvPr id="3" name="标题 2"/>
          <p:cNvSpPr>
            <a:spLocks noGrp="1"/>
          </p:cNvSpPr>
          <p:nvPr>
            <p:ph type="title"/>
          </p:nvPr>
        </p:nvSpPr>
        <p:spPr/>
        <p:txBody>
          <a:bodyPr/>
          <a:lstStyle/>
          <a:p>
            <a:endParaRPr lang="zh-CN" altLang="en-US"/>
          </a:p>
        </p:txBody>
      </p:sp>
    </p:spTree>
    <p:extLst>
      <p:ext uri="{BB962C8B-B14F-4D97-AF65-F5344CB8AC3E}">
        <p14:creationId xmlns:p14="http://schemas.microsoft.com/office/powerpoint/2010/main" val="321297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48680"/>
            <a:ext cx="8424936" cy="4392488"/>
          </a:xfrm>
        </p:spPr>
        <p:txBody>
          <a:bodyPr>
            <a:noAutofit/>
          </a:bodyPr>
          <a:lstStyle/>
          <a:p>
            <a:pPr marL="0" indent="0">
              <a:buNone/>
            </a:pPr>
            <a:endParaRPr lang="en-US" altLang="zh-CN" sz="2000" b="1" dirty="0" smtClean="0">
              <a:solidFill>
                <a:schemeClr val="tx1"/>
              </a:solidFill>
            </a:endParaRPr>
          </a:p>
          <a:p>
            <a:pPr marL="0" indent="0">
              <a:buNone/>
            </a:pPr>
            <a:r>
              <a:rPr lang="zh-CN" altLang="en-US" sz="2000" b="1" dirty="0" smtClean="0">
                <a:solidFill>
                  <a:schemeClr val="tx1"/>
                </a:solidFill>
              </a:rPr>
              <a:t>寿命差：</a:t>
            </a:r>
            <a:endParaRPr lang="en-US" altLang="zh-CN" sz="2000" b="1" dirty="0" smtClean="0">
              <a:solidFill>
                <a:schemeClr val="tx1"/>
              </a:solidFill>
            </a:endParaRPr>
          </a:p>
          <a:p>
            <a:r>
              <a:rPr lang="zh-CN" altLang="en-US" sz="2000" dirty="0" smtClean="0">
                <a:solidFill>
                  <a:schemeClr val="tx1"/>
                </a:solidFill>
              </a:rPr>
              <a:t>切换寿命相对较好的模式。</a:t>
            </a:r>
            <a:endParaRPr lang="en-US" altLang="zh-CN" sz="2000" dirty="0" smtClean="0">
              <a:solidFill>
                <a:schemeClr val="tx1"/>
              </a:solidFill>
            </a:endParaRPr>
          </a:p>
          <a:p>
            <a:r>
              <a:rPr lang="zh-CN" altLang="en-US" sz="2000" dirty="0" smtClean="0">
                <a:solidFill>
                  <a:schemeClr val="tx1"/>
                </a:solidFill>
              </a:rPr>
              <a:t>尽可能</a:t>
            </a:r>
            <a:r>
              <a:rPr lang="zh-CN" altLang="en-US" sz="2000" dirty="0">
                <a:solidFill>
                  <a:schemeClr val="tx1"/>
                </a:solidFill>
              </a:rPr>
              <a:t>选取对被测</a:t>
            </a:r>
            <a:r>
              <a:rPr lang="en-US" altLang="zh-CN" sz="2000" dirty="0">
                <a:solidFill>
                  <a:schemeClr val="tx1"/>
                </a:solidFill>
              </a:rPr>
              <a:t>BPM</a:t>
            </a:r>
            <a:r>
              <a:rPr lang="zh-CN" altLang="en-US" sz="2000" dirty="0">
                <a:solidFill>
                  <a:schemeClr val="tx1"/>
                </a:solidFill>
              </a:rPr>
              <a:t>轨道响应最大的校正磁铁，必要的时候需要在被测</a:t>
            </a:r>
            <a:r>
              <a:rPr lang="en-US" altLang="zh-CN" sz="2000" dirty="0">
                <a:solidFill>
                  <a:schemeClr val="tx1"/>
                </a:solidFill>
              </a:rPr>
              <a:t>BPM</a:t>
            </a:r>
            <a:r>
              <a:rPr lang="zh-CN" altLang="en-US" sz="2000" dirty="0">
                <a:solidFill>
                  <a:schemeClr val="tx1"/>
                </a:solidFill>
              </a:rPr>
              <a:t>局部做</a:t>
            </a:r>
            <a:r>
              <a:rPr lang="en-US" altLang="zh-CN" sz="2000" dirty="0">
                <a:solidFill>
                  <a:schemeClr val="tx1"/>
                </a:solidFill>
              </a:rPr>
              <a:t>local bump</a:t>
            </a:r>
            <a:r>
              <a:rPr lang="zh-CN" altLang="en-US" sz="2000" dirty="0">
                <a:solidFill>
                  <a:schemeClr val="tx1"/>
                </a:solidFill>
              </a:rPr>
              <a:t>，避免由于轨道全环扰动引起的丢束</a:t>
            </a:r>
            <a:r>
              <a:rPr lang="zh-CN" altLang="en-US" sz="2000" dirty="0" smtClean="0">
                <a:solidFill>
                  <a:schemeClr val="tx1"/>
                </a:solidFill>
              </a:rPr>
              <a:t>。</a:t>
            </a:r>
            <a:endParaRPr lang="en-US" altLang="zh-CN" sz="2000" dirty="0" smtClean="0">
              <a:solidFill>
                <a:schemeClr val="tx1"/>
              </a:solidFill>
            </a:endParaRPr>
          </a:p>
          <a:p>
            <a:r>
              <a:rPr lang="zh-CN" altLang="en-US" sz="2000" dirty="0">
                <a:solidFill>
                  <a:schemeClr val="tx1"/>
                </a:solidFill>
              </a:rPr>
              <a:t>需要</a:t>
            </a:r>
            <a:r>
              <a:rPr lang="zh-CN" altLang="en-US" sz="2000" dirty="0" smtClean="0">
                <a:solidFill>
                  <a:schemeClr val="tx1"/>
                </a:solidFill>
              </a:rPr>
              <a:t>保证</a:t>
            </a:r>
            <a:r>
              <a:rPr lang="zh-CN" altLang="en-US" sz="2000" dirty="0">
                <a:solidFill>
                  <a:schemeClr val="tx1"/>
                </a:solidFill>
              </a:rPr>
              <a:t>改变一次四极磁铁过程中流强变化不剧烈</a:t>
            </a:r>
            <a:r>
              <a:rPr lang="zh-CN" altLang="en-US" sz="2000" dirty="0" smtClean="0">
                <a:solidFill>
                  <a:schemeClr val="tx1"/>
                </a:solidFill>
              </a:rPr>
              <a:t>，测量</a:t>
            </a:r>
            <a:r>
              <a:rPr lang="zh-CN" altLang="en-US" sz="2000" dirty="0">
                <a:solidFill>
                  <a:schemeClr val="tx1"/>
                </a:solidFill>
              </a:rPr>
              <a:t>的复杂性</a:t>
            </a:r>
            <a:r>
              <a:rPr lang="zh-CN" altLang="en-US" sz="2000" dirty="0" smtClean="0">
                <a:solidFill>
                  <a:schemeClr val="tx1"/>
                </a:solidFill>
              </a:rPr>
              <a:t>增加。</a:t>
            </a:r>
            <a:endParaRPr lang="en-US" altLang="zh-CN" sz="2000" dirty="0" smtClean="0">
              <a:solidFill>
                <a:schemeClr val="tx1"/>
              </a:solidFill>
            </a:endParaRPr>
          </a:p>
          <a:p>
            <a:r>
              <a:rPr lang="zh-CN" altLang="en-US" sz="2000" dirty="0">
                <a:solidFill>
                  <a:schemeClr val="tx1"/>
                </a:solidFill>
              </a:rPr>
              <a:t>简化测量步骤的方法，例如减小拟合点数，四极磁铁单边变化等</a:t>
            </a:r>
            <a:r>
              <a:rPr lang="zh-CN" altLang="en-US" sz="2000" dirty="0" smtClean="0">
                <a:solidFill>
                  <a:schemeClr val="tx1"/>
                </a:solidFill>
              </a:rPr>
              <a:t>。</a:t>
            </a:r>
            <a:endParaRPr lang="en-US" altLang="zh-CN" sz="2000" dirty="0" smtClean="0">
              <a:solidFill>
                <a:schemeClr val="tx1"/>
              </a:solidFill>
            </a:endParaRPr>
          </a:p>
          <a:p>
            <a:pPr marL="0" indent="0">
              <a:buNone/>
            </a:pPr>
            <a:r>
              <a:rPr lang="zh-CN" altLang="en-US" sz="2000" b="1" dirty="0">
                <a:solidFill>
                  <a:schemeClr val="tx1"/>
                </a:solidFill>
              </a:rPr>
              <a:t>流</a:t>
            </a:r>
            <a:r>
              <a:rPr lang="zh-CN" altLang="en-US" sz="2000" b="1" dirty="0" smtClean="0">
                <a:solidFill>
                  <a:schemeClr val="tx1"/>
                </a:solidFill>
              </a:rPr>
              <a:t>强依赖性：</a:t>
            </a:r>
            <a:endParaRPr lang="en-US" altLang="zh-CN" sz="2000" b="1" dirty="0" smtClean="0">
              <a:solidFill>
                <a:schemeClr val="tx1"/>
              </a:solidFill>
            </a:endParaRPr>
          </a:p>
          <a:p>
            <a:r>
              <a:rPr lang="zh-CN" altLang="en-US" sz="2000" dirty="0">
                <a:solidFill>
                  <a:schemeClr val="tx1"/>
                </a:solidFill>
              </a:rPr>
              <a:t>为了避免</a:t>
            </a:r>
            <a:r>
              <a:rPr lang="en-US" altLang="zh-CN" sz="2000" dirty="0">
                <a:solidFill>
                  <a:schemeClr val="tx1"/>
                </a:solidFill>
              </a:rPr>
              <a:t>BPM </a:t>
            </a:r>
            <a:r>
              <a:rPr lang="zh-CN" altLang="en-US" sz="2000" dirty="0">
                <a:solidFill>
                  <a:schemeClr val="tx1"/>
                </a:solidFill>
              </a:rPr>
              <a:t>流强依赖性导致的测量偏差，不同</a:t>
            </a:r>
            <a:r>
              <a:rPr lang="en-US" altLang="zh-CN" sz="2000" dirty="0">
                <a:solidFill>
                  <a:schemeClr val="tx1"/>
                </a:solidFill>
              </a:rPr>
              <a:t>BPM</a:t>
            </a:r>
            <a:r>
              <a:rPr lang="zh-CN" altLang="en-US" sz="2000" dirty="0">
                <a:solidFill>
                  <a:schemeClr val="tx1"/>
                </a:solidFill>
              </a:rPr>
              <a:t>测量时尽可能保证相同的流强</a:t>
            </a:r>
            <a:r>
              <a:rPr lang="zh-CN" altLang="en-US" sz="2000" dirty="0" smtClean="0">
                <a:solidFill>
                  <a:schemeClr val="tx1"/>
                </a:solidFill>
              </a:rPr>
              <a:t>条件。</a:t>
            </a:r>
            <a:endParaRPr lang="en-US" altLang="zh-CN" sz="2000" dirty="0" smtClean="0">
              <a:solidFill>
                <a:schemeClr val="tx1"/>
              </a:solidFill>
            </a:endParaRPr>
          </a:p>
          <a:p>
            <a:pPr marL="0" indent="0">
              <a:buNone/>
            </a:pPr>
            <a:r>
              <a:rPr lang="zh-CN" altLang="en-US" sz="2000" b="1" dirty="0">
                <a:solidFill>
                  <a:schemeClr val="tx1"/>
                </a:solidFill>
              </a:rPr>
              <a:t>首</a:t>
            </a:r>
            <a:r>
              <a:rPr lang="zh-CN" altLang="en-US" sz="2000" b="1" dirty="0" smtClean="0">
                <a:solidFill>
                  <a:schemeClr val="tx1"/>
                </a:solidFill>
              </a:rPr>
              <a:t>轮测量后轨道校正没有达到理想目标：</a:t>
            </a:r>
            <a:endParaRPr lang="en-US" altLang="zh-CN" sz="2000" b="1" dirty="0">
              <a:solidFill>
                <a:schemeClr val="tx1"/>
              </a:solidFill>
            </a:endParaRPr>
          </a:p>
          <a:p>
            <a:r>
              <a:rPr lang="zh-CN" altLang="en-US" sz="2000" dirty="0" smtClean="0">
                <a:solidFill>
                  <a:schemeClr val="tx1"/>
                </a:solidFill>
              </a:rPr>
              <a:t>需要</a:t>
            </a:r>
            <a:r>
              <a:rPr lang="en-US" altLang="zh-CN" sz="2000" dirty="0">
                <a:solidFill>
                  <a:schemeClr val="tx1"/>
                </a:solidFill>
              </a:rPr>
              <a:t>BBA</a:t>
            </a:r>
            <a:r>
              <a:rPr lang="zh-CN" altLang="en-US" sz="2000" dirty="0">
                <a:solidFill>
                  <a:schemeClr val="tx1"/>
                </a:solidFill>
              </a:rPr>
              <a:t>迭代测量，可以采用水平、垂直</a:t>
            </a:r>
            <a:r>
              <a:rPr lang="en-US" altLang="zh-CN" sz="2000" dirty="0">
                <a:solidFill>
                  <a:schemeClr val="tx1"/>
                </a:solidFill>
              </a:rPr>
              <a:t>offset</a:t>
            </a:r>
            <a:r>
              <a:rPr lang="zh-CN" altLang="en-US" sz="2000" dirty="0">
                <a:solidFill>
                  <a:schemeClr val="tx1"/>
                </a:solidFill>
              </a:rPr>
              <a:t>同时测量的方法，提高测量</a:t>
            </a:r>
            <a:r>
              <a:rPr lang="zh-CN" altLang="en-US" sz="2000" dirty="0" smtClean="0">
                <a:solidFill>
                  <a:schemeClr val="tx1"/>
                </a:solidFill>
              </a:rPr>
              <a:t>效率。</a:t>
            </a:r>
            <a:endParaRPr lang="en-US" altLang="zh-CN" sz="2000" dirty="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BBA</a:t>
            </a:r>
            <a:r>
              <a:rPr lang="zh-CN" altLang="en-US" sz="3200" dirty="0" smtClean="0"/>
              <a:t>测量中可能遇到的问题及解决方法</a:t>
            </a:r>
            <a:endParaRPr lang="zh-CN" altLang="en-US" sz="3200" dirty="0"/>
          </a:p>
        </p:txBody>
      </p:sp>
    </p:spTree>
    <p:extLst>
      <p:ext uri="{BB962C8B-B14F-4D97-AF65-F5344CB8AC3E}">
        <p14:creationId xmlns:p14="http://schemas.microsoft.com/office/powerpoint/2010/main" val="670142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437139"/>
            <a:ext cx="8424936" cy="4392488"/>
          </a:xfrm>
        </p:spPr>
        <p:txBody>
          <a:bodyPr>
            <a:noAutofit/>
          </a:bodyPr>
          <a:lstStyle/>
          <a:p>
            <a:pPr marL="0" indent="0">
              <a:buNone/>
            </a:pPr>
            <a:endParaRPr lang="en-US" altLang="zh-CN" sz="2000" b="1" dirty="0" smtClean="0">
              <a:solidFill>
                <a:schemeClr val="tx1"/>
              </a:solidFill>
            </a:endParaRPr>
          </a:p>
          <a:p>
            <a:pPr marL="0" indent="0">
              <a:buNone/>
            </a:pPr>
            <a:r>
              <a:rPr lang="zh-CN" altLang="en-US" sz="1800" b="1" dirty="0" smtClean="0">
                <a:solidFill>
                  <a:schemeClr val="tx1"/>
                </a:solidFill>
              </a:rPr>
              <a:t>四极磁铁强度调节：</a:t>
            </a:r>
            <a:endParaRPr lang="en-US" altLang="zh-CN" sz="1800" b="1" dirty="0" smtClean="0">
              <a:solidFill>
                <a:schemeClr val="tx1"/>
              </a:solidFill>
            </a:endParaRPr>
          </a:p>
          <a:p>
            <a:r>
              <a:rPr lang="en-US" altLang="zh-CN" sz="1800" dirty="0" smtClean="0">
                <a:solidFill>
                  <a:schemeClr val="tx1"/>
                </a:solidFill>
              </a:rPr>
              <a:t>Beta-beating</a:t>
            </a:r>
            <a:r>
              <a:rPr lang="zh-CN" altLang="en-US" sz="1800" dirty="0" smtClean="0">
                <a:solidFill>
                  <a:schemeClr val="tx1"/>
                </a:solidFill>
              </a:rPr>
              <a:t>和色散是</a:t>
            </a:r>
            <a:r>
              <a:rPr lang="zh-CN" altLang="en-US" sz="1800" dirty="0">
                <a:solidFill>
                  <a:schemeClr val="tx1"/>
                </a:solidFill>
              </a:rPr>
              <a:t>使用响应矩阵拟合得到的，同时得到四极磁铁强度的校正量。可以改变奇异值数量来平衡四极磁铁强度的调整量和校正效果。初步的校正可以不考虑耦合的校正</a:t>
            </a:r>
            <a:r>
              <a:rPr lang="zh-CN" altLang="en-US" sz="1800" dirty="0" smtClean="0">
                <a:solidFill>
                  <a:schemeClr val="tx1"/>
                </a:solidFill>
              </a:rPr>
              <a:t>。</a:t>
            </a:r>
            <a:endParaRPr lang="en-US" altLang="zh-CN" sz="1800" dirty="0" smtClean="0">
              <a:solidFill>
                <a:schemeClr val="tx1"/>
              </a:solidFill>
            </a:endParaRPr>
          </a:p>
          <a:p>
            <a:pPr marL="0" indent="0">
              <a:buNone/>
            </a:pPr>
            <a:r>
              <a:rPr lang="zh-CN" altLang="en-US" sz="1800" b="1" dirty="0">
                <a:solidFill>
                  <a:schemeClr val="tx1"/>
                </a:solidFill>
              </a:rPr>
              <a:t>六</a:t>
            </a:r>
            <a:r>
              <a:rPr lang="zh-CN" altLang="en-US" sz="1800" b="1" dirty="0" smtClean="0">
                <a:solidFill>
                  <a:schemeClr val="tx1"/>
                </a:solidFill>
              </a:rPr>
              <a:t>极磁铁</a:t>
            </a:r>
            <a:r>
              <a:rPr lang="en-US" altLang="zh-CN" sz="1800" b="1" dirty="0" smtClean="0">
                <a:solidFill>
                  <a:schemeClr val="tx1"/>
                </a:solidFill>
              </a:rPr>
              <a:t>mover</a:t>
            </a:r>
            <a:r>
              <a:rPr lang="zh-CN" altLang="en-US" sz="1800" b="1" dirty="0" smtClean="0">
                <a:solidFill>
                  <a:schemeClr val="tx1"/>
                </a:solidFill>
              </a:rPr>
              <a:t>调节：</a:t>
            </a:r>
            <a:endParaRPr lang="en-US" altLang="zh-CN" sz="1800" b="1" dirty="0" smtClean="0">
              <a:solidFill>
                <a:schemeClr val="tx1"/>
              </a:solidFill>
            </a:endParaRPr>
          </a:p>
          <a:p>
            <a:r>
              <a:rPr lang="zh-CN" altLang="en-US" sz="1800" dirty="0" smtClean="0">
                <a:solidFill>
                  <a:schemeClr val="tx1"/>
                </a:solidFill>
              </a:rPr>
              <a:t>考虑</a:t>
            </a:r>
            <a:r>
              <a:rPr lang="zh-CN" altLang="en-US" sz="1800" dirty="0">
                <a:solidFill>
                  <a:schemeClr val="tx1"/>
                </a:solidFill>
              </a:rPr>
              <a:t>将六极磁铁处的四极分量代替四极磁铁强度作为调节量来进行响应矩阵的匹配，从而得到六极磁铁处四极分量的变化量，然后利用</a:t>
            </a:r>
            <a:r>
              <a:rPr lang="en-US" altLang="zh-CN" sz="1800" dirty="0">
                <a:solidFill>
                  <a:schemeClr val="tx1"/>
                </a:solidFill>
              </a:rPr>
              <a:t>mover</a:t>
            </a:r>
            <a:r>
              <a:rPr lang="zh-CN" altLang="en-US" sz="1800" dirty="0">
                <a:solidFill>
                  <a:schemeClr val="tx1"/>
                </a:solidFill>
              </a:rPr>
              <a:t>对六极磁铁的位置进行调节。（注意：需提前检查，保证</a:t>
            </a:r>
            <a:r>
              <a:rPr lang="en-US" altLang="zh-CN" sz="1800" dirty="0">
                <a:solidFill>
                  <a:schemeClr val="tx1"/>
                </a:solidFill>
              </a:rPr>
              <a:t>mover</a:t>
            </a:r>
            <a:r>
              <a:rPr lang="zh-CN" altLang="en-US" sz="1800" dirty="0">
                <a:solidFill>
                  <a:schemeClr val="tx1"/>
                </a:solidFill>
              </a:rPr>
              <a:t>有足够的可移动空间）。</a:t>
            </a:r>
            <a:endParaRPr lang="en-US" altLang="zh-CN" sz="1800" dirty="0" smtClean="0">
              <a:solidFill>
                <a:schemeClr val="tx1"/>
              </a:solidFill>
            </a:endParaRPr>
          </a:p>
          <a:p>
            <a:pPr marL="0" indent="0">
              <a:buNone/>
            </a:pPr>
            <a:r>
              <a:rPr lang="zh-CN" altLang="en-US" sz="1800" b="1" dirty="0" smtClean="0">
                <a:solidFill>
                  <a:schemeClr val="tx1"/>
                </a:solidFill>
              </a:rPr>
              <a:t>线性耦合校正：</a:t>
            </a:r>
            <a:endParaRPr lang="en-US" altLang="zh-CN" sz="1800" b="1" dirty="0">
              <a:solidFill>
                <a:schemeClr val="tx1"/>
              </a:solidFill>
            </a:endParaRPr>
          </a:p>
          <a:p>
            <a:r>
              <a:rPr lang="zh-CN" altLang="en-US" sz="1800" dirty="0" smtClean="0">
                <a:solidFill>
                  <a:schemeClr val="tx1"/>
                </a:solidFill>
              </a:rPr>
              <a:t>通过</a:t>
            </a:r>
            <a:r>
              <a:rPr lang="zh-CN" altLang="en-US" sz="1800" dirty="0">
                <a:solidFill>
                  <a:schemeClr val="tx1"/>
                </a:solidFill>
              </a:rPr>
              <a:t>最小化</a:t>
            </a:r>
            <a:r>
              <a:rPr lang="en-US" altLang="zh-CN" sz="1800" dirty="0">
                <a:solidFill>
                  <a:schemeClr val="tx1"/>
                </a:solidFill>
              </a:rPr>
              <a:t>X-Y</a:t>
            </a:r>
            <a:r>
              <a:rPr lang="zh-CN" altLang="en-US" sz="1800" dirty="0">
                <a:solidFill>
                  <a:schemeClr val="tx1"/>
                </a:solidFill>
              </a:rPr>
              <a:t>轨道响应矩阵和垂直色散</a:t>
            </a:r>
            <a:r>
              <a:rPr lang="zh-CN" altLang="en-US" sz="1800" dirty="0" smtClean="0">
                <a:solidFill>
                  <a:schemeClr val="tx1"/>
                </a:solidFill>
              </a:rPr>
              <a:t>来校小耦合。</a:t>
            </a:r>
            <a:r>
              <a:rPr lang="zh-CN" altLang="en-US" sz="1800" dirty="0">
                <a:solidFill>
                  <a:schemeClr val="tx1"/>
                </a:solidFill>
              </a:rPr>
              <a:t>每个</a:t>
            </a:r>
            <a:r>
              <a:rPr lang="en-US" altLang="zh-CN" sz="1800" dirty="0">
                <a:solidFill>
                  <a:schemeClr val="tx1"/>
                </a:solidFill>
              </a:rPr>
              <a:t>cell</a:t>
            </a:r>
            <a:r>
              <a:rPr lang="zh-CN" altLang="en-US" sz="1800" dirty="0">
                <a:solidFill>
                  <a:schemeClr val="tx1"/>
                </a:solidFill>
              </a:rPr>
              <a:t>四个斜四极铁用于校耦合，目标是将耦合尽可能地校小</a:t>
            </a:r>
            <a:r>
              <a:rPr lang="zh-CN" altLang="en-US" sz="1800" dirty="0" smtClean="0">
                <a:solidFill>
                  <a:schemeClr val="tx1"/>
                </a:solidFill>
              </a:rPr>
              <a:t>。</a:t>
            </a:r>
            <a:endParaRPr lang="en-US" altLang="zh-CN" sz="1800" dirty="0" smtClean="0">
              <a:solidFill>
                <a:schemeClr val="tx1"/>
              </a:solidFill>
            </a:endParaRPr>
          </a:p>
          <a:p>
            <a:pPr marL="0" indent="0">
              <a:buNone/>
            </a:pPr>
            <a:r>
              <a:rPr lang="zh-CN" altLang="en-US" sz="1800" b="1" dirty="0" smtClean="0">
                <a:solidFill>
                  <a:schemeClr val="tx1"/>
                </a:solidFill>
              </a:rPr>
              <a:t>插入件校正</a:t>
            </a:r>
            <a:r>
              <a:rPr lang="zh-CN" altLang="en-US" sz="1800" b="1" dirty="0">
                <a:solidFill>
                  <a:schemeClr val="tx1"/>
                </a:solidFill>
              </a:rPr>
              <a:t>：</a:t>
            </a:r>
            <a:endParaRPr lang="en-US" altLang="zh-CN" sz="1800" b="1" dirty="0">
              <a:solidFill>
                <a:schemeClr val="tx1"/>
              </a:solidFill>
            </a:endParaRPr>
          </a:p>
          <a:p>
            <a:r>
              <a:rPr lang="zh-CN" altLang="en-US" sz="1800" dirty="0" smtClean="0">
                <a:solidFill>
                  <a:schemeClr val="tx1"/>
                </a:solidFill>
              </a:rPr>
              <a:t>插入</a:t>
            </a:r>
            <a:r>
              <a:rPr lang="zh-CN" altLang="en-US" sz="1800" dirty="0">
                <a:solidFill>
                  <a:schemeClr val="tx1"/>
                </a:solidFill>
              </a:rPr>
              <a:t>件运行的状态下首先进行插入件自身的前馈补偿，对于前馈未能完全补偿的影响，进行响应矩阵</a:t>
            </a:r>
            <a:r>
              <a:rPr lang="zh-CN" altLang="en-US" sz="1800" dirty="0" smtClean="0">
                <a:solidFill>
                  <a:schemeClr val="tx1"/>
                </a:solidFill>
              </a:rPr>
              <a:t>测量及校正。对于</a:t>
            </a:r>
            <a:r>
              <a:rPr lang="zh-CN" altLang="en-US" sz="1800" dirty="0">
                <a:solidFill>
                  <a:schemeClr val="tx1"/>
                </a:solidFill>
              </a:rPr>
              <a:t>插入件</a:t>
            </a:r>
            <a:r>
              <a:rPr lang="zh-CN" altLang="en-US" sz="1800" dirty="0" smtClean="0">
                <a:solidFill>
                  <a:schemeClr val="tx1"/>
                </a:solidFill>
              </a:rPr>
              <a:t>不同的工作状态</a:t>
            </a:r>
            <a:r>
              <a:rPr lang="zh-CN" altLang="en-US" sz="1800" dirty="0">
                <a:solidFill>
                  <a:schemeClr val="tx1"/>
                </a:solidFill>
              </a:rPr>
              <a:t>，如果确实需要应用环上</a:t>
            </a:r>
            <a:r>
              <a:rPr lang="zh-CN" altLang="en-US" sz="1800" dirty="0" smtClean="0">
                <a:solidFill>
                  <a:schemeClr val="tx1"/>
                </a:solidFill>
              </a:rPr>
              <a:t>四极磁铁进一步</a:t>
            </a:r>
            <a:r>
              <a:rPr lang="zh-CN" altLang="en-US" sz="1800" dirty="0">
                <a:solidFill>
                  <a:schemeClr val="tx1"/>
                </a:solidFill>
              </a:rPr>
              <a:t>校正时，则需要分别进行响应矩阵</a:t>
            </a:r>
            <a:r>
              <a:rPr lang="zh-CN" altLang="en-US" sz="1800" dirty="0" smtClean="0">
                <a:solidFill>
                  <a:schemeClr val="tx1"/>
                </a:solidFill>
              </a:rPr>
              <a:t>测量及校正</a:t>
            </a:r>
            <a:r>
              <a:rPr lang="zh-CN" altLang="en-US" sz="2000" dirty="0">
                <a:solidFill>
                  <a:schemeClr val="tx1"/>
                </a:solidFill>
              </a:rPr>
              <a:t>。</a:t>
            </a:r>
            <a:endParaRPr lang="en-US" altLang="zh-CN" sz="2000" dirty="0">
              <a:solidFill>
                <a:schemeClr val="tx1"/>
              </a:solidFill>
            </a:endParaRPr>
          </a:p>
          <a:p>
            <a:pPr marL="0" indent="0">
              <a:buNone/>
            </a:pPr>
            <a:endParaRPr lang="en-US" altLang="zh-CN" sz="2000" dirty="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zh-CN" altLang="en-US" sz="3200" dirty="0" smtClean="0"/>
              <a:t>基于轨道响应矩阵的</a:t>
            </a:r>
            <a:r>
              <a:rPr lang="en-US" altLang="zh-CN" sz="3200" dirty="0" smtClean="0"/>
              <a:t>optics</a:t>
            </a:r>
            <a:r>
              <a:rPr lang="zh-CN" altLang="en-US" sz="3200" dirty="0" smtClean="0"/>
              <a:t>测量和校正流程</a:t>
            </a:r>
            <a:endParaRPr lang="zh-CN" altLang="en-US" sz="3200" dirty="0"/>
          </a:p>
        </p:txBody>
      </p:sp>
    </p:spTree>
    <p:extLst>
      <p:ext uri="{BB962C8B-B14F-4D97-AF65-F5344CB8AC3E}">
        <p14:creationId xmlns:p14="http://schemas.microsoft.com/office/powerpoint/2010/main" val="2300727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48680"/>
            <a:ext cx="8424936" cy="4392488"/>
          </a:xfrm>
        </p:spPr>
        <p:txBody>
          <a:bodyPr>
            <a:noAutofit/>
          </a:bodyPr>
          <a:lstStyle/>
          <a:p>
            <a:pPr marL="0" indent="0">
              <a:buNone/>
            </a:pPr>
            <a:endParaRPr lang="en-US" altLang="zh-CN" sz="2000" b="1" dirty="0" smtClean="0">
              <a:solidFill>
                <a:schemeClr val="tx1"/>
              </a:solidFill>
            </a:endParaRPr>
          </a:p>
          <a:p>
            <a:pPr marL="0" indent="0">
              <a:buNone/>
            </a:pPr>
            <a:r>
              <a:rPr lang="en-US" altLang="zh-CN" sz="2000" b="1" dirty="0" smtClean="0">
                <a:solidFill>
                  <a:schemeClr val="tx1"/>
                </a:solidFill>
              </a:rPr>
              <a:t>FOFB</a:t>
            </a:r>
            <a:r>
              <a:rPr lang="zh-CN" altLang="en-US" sz="2000" b="1" dirty="0" smtClean="0">
                <a:solidFill>
                  <a:schemeClr val="tx1"/>
                </a:solidFill>
              </a:rPr>
              <a:t>系统联调要求：</a:t>
            </a:r>
            <a:endParaRPr lang="en-US" altLang="zh-CN" sz="2000" b="1" dirty="0" smtClean="0">
              <a:solidFill>
                <a:schemeClr val="tx1"/>
              </a:solidFill>
            </a:endParaRPr>
          </a:p>
          <a:p>
            <a:r>
              <a:rPr lang="en-US" altLang="zh-CN" sz="2000" dirty="0" smtClean="0">
                <a:solidFill>
                  <a:schemeClr val="tx1"/>
                </a:solidFill>
              </a:rPr>
              <a:t>192</a:t>
            </a:r>
            <a:r>
              <a:rPr lang="zh-CN" altLang="en-US" sz="2000" dirty="0">
                <a:solidFill>
                  <a:schemeClr val="tx1"/>
                </a:solidFill>
              </a:rPr>
              <a:t>块快校正子的幅频响应（</a:t>
            </a:r>
            <a:r>
              <a:rPr lang="en-US" altLang="zh-CN" sz="2000" dirty="0">
                <a:solidFill>
                  <a:schemeClr val="tx1"/>
                </a:solidFill>
              </a:rPr>
              <a:t>X</a:t>
            </a:r>
            <a:r>
              <a:rPr lang="zh-CN" altLang="en-US" sz="2000" dirty="0">
                <a:solidFill>
                  <a:schemeClr val="tx1"/>
                </a:solidFill>
              </a:rPr>
              <a:t>，</a:t>
            </a:r>
            <a:r>
              <a:rPr lang="en-US" altLang="zh-CN" sz="2000" dirty="0">
                <a:solidFill>
                  <a:schemeClr val="tx1"/>
                </a:solidFill>
              </a:rPr>
              <a:t>Y</a:t>
            </a:r>
            <a:r>
              <a:rPr lang="zh-CN" altLang="en-US" sz="2000" dirty="0">
                <a:solidFill>
                  <a:schemeClr val="tx1"/>
                </a:solidFill>
              </a:rPr>
              <a:t>方向）都要线下测试</a:t>
            </a:r>
            <a:r>
              <a:rPr lang="zh-CN" altLang="en-US" sz="2000" dirty="0" smtClean="0">
                <a:solidFill>
                  <a:schemeClr val="tx1"/>
                </a:solidFill>
              </a:rPr>
              <a:t>完成。</a:t>
            </a:r>
            <a:endParaRPr lang="en-US" altLang="zh-CN" sz="2000" dirty="0" smtClean="0">
              <a:solidFill>
                <a:schemeClr val="tx1"/>
              </a:solidFill>
            </a:endParaRPr>
          </a:p>
          <a:p>
            <a:r>
              <a:rPr lang="zh-CN" altLang="en-US" sz="2000" dirty="0" smtClean="0">
                <a:solidFill>
                  <a:schemeClr val="tx1"/>
                </a:solidFill>
              </a:rPr>
              <a:t>控制器</a:t>
            </a:r>
            <a:r>
              <a:rPr lang="zh-CN" altLang="en-US" sz="2000" dirty="0">
                <a:solidFill>
                  <a:schemeClr val="tx1"/>
                </a:solidFill>
              </a:rPr>
              <a:t>，</a:t>
            </a:r>
            <a:r>
              <a:rPr lang="en-US" altLang="zh-CN" sz="2000" dirty="0">
                <a:solidFill>
                  <a:schemeClr val="tx1"/>
                </a:solidFill>
              </a:rPr>
              <a:t>BPM FA</a:t>
            </a:r>
            <a:r>
              <a:rPr lang="zh-CN" altLang="en-US" sz="2000" dirty="0">
                <a:solidFill>
                  <a:schemeClr val="tx1"/>
                </a:solidFill>
              </a:rPr>
              <a:t>数据，</a:t>
            </a:r>
            <a:r>
              <a:rPr lang="en-US" altLang="zh-CN" sz="2000" dirty="0">
                <a:solidFill>
                  <a:schemeClr val="tx1"/>
                </a:solidFill>
              </a:rPr>
              <a:t>FC</a:t>
            </a:r>
            <a:r>
              <a:rPr lang="zh-CN" altLang="en-US" sz="2000" dirty="0">
                <a:solidFill>
                  <a:schemeClr val="tx1"/>
                </a:solidFill>
              </a:rPr>
              <a:t>电源接口测试已经</a:t>
            </a:r>
            <a:r>
              <a:rPr lang="zh-CN" altLang="en-US" sz="2000" dirty="0" smtClean="0">
                <a:solidFill>
                  <a:schemeClr val="tx1"/>
                </a:solidFill>
              </a:rPr>
              <a:t>完成</a:t>
            </a:r>
            <a:endParaRPr lang="en-US" altLang="zh-CN" sz="2000" dirty="0" smtClean="0">
              <a:solidFill>
                <a:schemeClr val="tx1"/>
              </a:solidFill>
            </a:endParaRPr>
          </a:p>
          <a:p>
            <a:r>
              <a:rPr lang="zh-CN" altLang="en-US" sz="2000" dirty="0" smtClean="0">
                <a:solidFill>
                  <a:schemeClr val="tx1"/>
                </a:solidFill>
              </a:rPr>
              <a:t>逻辑</a:t>
            </a:r>
            <a:r>
              <a:rPr lang="zh-CN" altLang="en-US" sz="2000" dirty="0">
                <a:solidFill>
                  <a:schemeClr val="tx1"/>
                </a:solidFill>
              </a:rPr>
              <a:t>计算功能测试通过（</a:t>
            </a:r>
            <a:r>
              <a:rPr lang="en-US" altLang="zh-CN" sz="2000" dirty="0">
                <a:solidFill>
                  <a:schemeClr val="tx1"/>
                </a:solidFill>
              </a:rPr>
              <a:t>BPM</a:t>
            </a:r>
            <a:r>
              <a:rPr lang="zh-CN" altLang="en-US" sz="2000" dirty="0">
                <a:solidFill>
                  <a:schemeClr val="tx1"/>
                </a:solidFill>
              </a:rPr>
              <a:t>给出</a:t>
            </a:r>
            <a:r>
              <a:rPr lang="en-US" altLang="zh-CN" sz="2000" dirty="0">
                <a:solidFill>
                  <a:schemeClr val="tx1"/>
                </a:solidFill>
              </a:rPr>
              <a:t>FA</a:t>
            </a:r>
            <a:r>
              <a:rPr lang="zh-CN" altLang="en-US" sz="2000" dirty="0">
                <a:solidFill>
                  <a:schemeClr val="tx1"/>
                </a:solidFill>
              </a:rPr>
              <a:t>数据，能够通过控制器</a:t>
            </a:r>
            <a:r>
              <a:rPr lang="en-US" altLang="zh-CN" sz="2000" dirty="0">
                <a:solidFill>
                  <a:schemeClr val="tx1"/>
                </a:solidFill>
              </a:rPr>
              <a:t>FPGA</a:t>
            </a:r>
            <a:r>
              <a:rPr lang="zh-CN" altLang="en-US" sz="2000" dirty="0">
                <a:solidFill>
                  <a:schemeClr val="tx1"/>
                </a:solidFill>
              </a:rPr>
              <a:t>计算得到正确的电源设定值）；逻辑计算功能的长期稳定性测试通过</a:t>
            </a:r>
            <a:r>
              <a:rPr lang="zh-CN" altLang="en-US" sz="2000" dirty="0" smtClean="0">
                <a:solidFill>
                  <a:schemeClr val="tx1"/>
                </a:solidFill>
              </a:rPr>
              <a:t>。</a:t>
            </a:r>
            <a:endParaRPr lang="en-US" altLang="zh-CN" sz="2000" dirty="0" smtClean="0">
              <a:solidFill>
                <a:schemeClr val="tx1"/>
              </a:solidFill>
            </a:endParaRPr>
          </a:p>
          <a:p>
            <a:pPr marL="0" indent="0">
              <a:buNone/>
            </a:pPr>
            <a:r>
              <a:rPr lang="en-US" altLang="zh-CN" sz="2000" b="1" dirty="0" smtClean="0">
                <a:solidFill>
                  <a:schemeClr val="tx1"/>
                </a:solidFill>
              </a:rPr>
              <a:t>FOFB</a:t>
            </a:r>
            <a:r>
              <a:rPr lang="zh-CN" altLang="en-US" sz="2000" b="1" dirty="0" smtClean="0">
                <a:solidFill>
                  <a:schemeClr val="tx1"/>
                </a:solidFill>
              </a:rPr>
              <a:t>开环响应测试：</a:t>
            </a:r>
            <a:endParaRPr lang="en-US" altLang="zh-CN" sz="2000" b="1" dirty="0" smtClean="0">
              <a:solidFill>
                <a:schemeClr val="tx1"/>
              </a:solidFill>
            </a:endParaRPr>
          </a:p>
          <a:p>
            <a:r>
              <a:rPr lang="zh-CN" altLang="en-US" sz="2000" dirty="0">
                <a:solidFill>
                  <a:schemeClr val="tx1"/>
                </a:solidFill>
              </a:rPr>
              <a:t>测量一块</a:t>
            </a:r>
            <a:r>
              <a:rPr lang="en-US" altLang="zh-CN" sz="2000" dirty="0">
                <a:solidFill>
                  <a:schemeClr val="tx1"/>
                </a:solidFill>
              </a:rPr>
              <a:t>FC</a:t>
            </a:r>
            <a:r>
              <a:rPr lang="zh-CN" altLang="en-US" sz="2000" dirty="0">
                <a:solidFill>
                  <a:schemeClr val="tx1"/>
                </a:solidFill>
              </a:rPr>
              <a:t>（</a:t>
            </a:r>
            <a:r>
              <a:rPr lang="en-US" altLang="zh-CN" sz="2000" dirty="0">
                <a:solidFill>
                  <a:schemeClr val="tx1"/>
                </a:solidFill>
              </a:rPr>
              <a:t>input</a:t>
            </a:r>
            <a:r>
              <a:rPr lang="zh-CN" altLang="en-US" sz="2000" dirty="0">
                <a:solidFill>
                  <a:schemeClr val="tx1"/>
                </a:solidFill>
              </a:rPr>
              <a:t>为电流</a:t>
            </a:r>
            <a:r>
              <a:rPr lang="en-US" altLang="zh-CN" sz="2000" dirty="0" err="1">
                <a:solidFill>
                  <a:schemeClr val="tx1"/>
                </a:solidFill>
              </a:rPr>
              <a:t>setpoint</a:t>
            </a:r>
            <a:r>
              <a:rPr lang="zh-CN" altLang="en-US" sz="2000" dirty="0">
                <a:solidFill>
                  <a:schemeClr val="tx1"/>
                </a:solidFill>
              </a:rPr>
              <a:t>）到一块</a:t>
            </a:r>
            <a:r>
              <a:rPr lang="en-US" altLang="zh-CN" sz="2000" dirty="0">
                <a:solidFill>
                  <a:schemeClr val="tx1"/>
                </a:solidFill>
              </a:rPr>
              <a:t>BPM</a:t>
            </a:r>
            <a:r>
              <a:rPr lang="zh-CN" altLang="en-US" sz="2000" dirty="0">
                <a:solidFill>
                  <a:schemeClr val="tx1"/>
                </a:solidFill>
              </a:rPr>
              <a:t>（</a:t>
            </a:r>
            <a:r>
              <a:rPr lang="en-US" altLang="zh-CN" sz="2000" dirty="0">
                <a:solidFill>
                  <a:schemeClr val="tx1"/>
                </a:solidFill>
              </a:rPr>
              <a:t>output</a:t>
            </a:r>
            <a:r>
              <a:rPr lang="zh-CN" altLang="en-US" sz="2000" dirty="0">
                <a:solidFill>
                  <a:schemeClr val="tx1"/>
                </a:solidFill>
              </a:rPr>
              <a:t>为</a:t>
            </a:r>
            <a:r>
              <a:rPr lang="en-US" altLang="zh-CN" sz="2000" dirty="0">
                <a:solidFill>
                  <a:schemeClr val="tx1"/>
                </a:solidFill>
              </a:rPr>
              <a:t>BPM FA</a:t>
            </a:r>
            <a:r>
              <a:rPr lang="zh-CN" altLang="en-US" sz="2000" dirty="0">
                <a:solidFill>
                  <a:schemeClr val="tx1"/>
                </a:solidFill>
              </a:rPr>
              <a:t>读数）的时域和频域响应根据测量结果在系统辨识功能模块中完成分析，得到系统开环传递函数，再利用频域分析功能模块选择合适的</a:t>
            </a:r>
            <a:r>
              <a:rPr lang="en-US" altLang="zh-CN" sz="2000" dirty="0">
                <a:solidFill>
                  <a:schemeClr val="tx1"/>
                </a:solidFill>
              </a:rPr>
              <a:t>PID</a:t>
            </a:r>
            <a:r>
              <a:rPr lang="zh-CN" altLang="en-US" sz="2000" dirty="0">
                <a:solidFill>
                  <a:schemeClr val="tx1"/>
                </a:solidFill>
              </a:rPr>
              <a:t>参数作为初始参数设置。</a:t>
            </a:r>
            <a:endParaRPr lang="en-US" altLang="zh-CN" sz="2000" dirty="0" smtClean="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FOFB</a:t>
            </a:r>
            <a:r>
              <a:rPr lang="zh-CN" altLang="en-US" sz="3200" dirty="0" smtClean="0"/>
              <a:t>硬件相关</a:t>
            </a:r>
            <a:endParaRPr lang="zh-CN" altLang="en-US" sz="3200" dirty="0"/>
          </a:p>
        </p:txBody>
      </p:sp>
    </p:spTree>
    <p:extLst>
      <p:ext uri="{BB962C8B-B14F-4D97-AF65-F5344CB8AC3E}">
        <p14:creationId xmlns:p14="http://schemas.microsoft.com/office/powerpoint/2010/main" val="1263318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548680"/>
            <a:ext cx="8424936" cy="4392488"/>
          </a:xfrm>
        </p:spPr>
        <p:txBody>
          <a:bodyPr>
            <a:noAutofit/>
          </a:bodyPr>
          <a:lstStyle/>
          <a:p>
            <a:pPr marL="0" indent="0">
              <a:buNone/>
            </a:pPr>
            <a:endParaRPr lang="en-US" altLang="zh-CN" sz="2000" b="1" dirty="0" smtClean="0">
              <a:solidFill>
                <a:schemeClr val="tx1"/>
              </a:solidFill>
            </a:endParaRPr>
          </a:p>
          <a:p>
            <a:r>
              <a:rPr lang="zh-CN" altLang="en-US" sz="2000" b="1" dirty="0">
                <a:solidFill>
                  <a:schemeClr val="tx1"/>
                </a:solidFill>
              </a:rPr>
              <a:t>前提条件</a:t>
            </a:r>
            <a:r>
              <a:rPr lang="zh-CN" altLang="en-US" sz="2000" b="1" dirty="0" smtClean="0">
                <a:solidFill>
                  <a:schemeClr val="tx1"/>
                </a:solidFill>
              </a:rPr>
              <a:t>：</a:t>
            </a:r>
            <a:r>
              <a:rPr lang="en-US" altLang="zh-CN" sz="2000" b="1" dirty="0">
                <a:solidFill>
                  <a:schemeClr val="tx1"/>
                </a:solidFill>
              </a:rPr>
              <a:t>FOFB</a:t>
            </a:r>
            <a:r>
              <a:rPr lang="zh-CN" altLang="en-US" sz="2000" b="1" dirty="0">
                <a:solidFill>
                  <a:schemeClr val="tx1"/>
                </a:solidFill>
              </a:rPr>
              <a:t>和</a:t>
            </a:r>
            <a:r>
              <a:rPr lang="en-US" altLang="zh-CN" sz="2000" b="1" dirty="0">
                <a:solidFill>
                  <a:schemeClr val="tx1"/>
                </a:solidFill>
              </a:rPr>
              <a:t>SOFB</a:t>
            </a:r>
            <a:r>
              <a:rPr lang="zh-CN" altLang="en-US" sz="2000" b="1" dirty="0">
                <a:solidFill>
                  <a:schemeClr val="tx1"/>
                </a:solidFill>
              </a:rPr>
              <a:t>均已经调试完毕，可以独立运行；工作在</a:t>
            </a:r>
            <a:r>
              <a:rPr lang="en-US" altLang="zh-CN" sz="2000" b="1" dirty="0">
                <a:solidFill>
                  <a:schemeClr val="tx1"/>
                </a:solidFill>
              </a:rPr>
              <a:t>top-up</a:t>
            </a:r>
            <a:r>
              <a:rPr lang="zh-CN" altLang="en-US" sz="2000" b="1" dirty="0">
                <a:solidFill>
                  <a:schemeClr val="tx1"/>
                </a:solidFill>
              </a:rPr>
              <a:t>注入模式。</a:t>
            </a:r>
            <a:endParaRPr lang="en-US" altLang="zh-CN" sz="2000" dirty="0" smtClean="0">
              <a:solidFill>
                <a:schemeClr val="tx1"/>
              </a:solidFill>
            </a:endParaRPr>
          </a:p>
          <a:p>
            <a:r>
              <a:rPr lang="zh-CN" altLang="en-US" sz="2000" b="1" dirty="0" smtClean="0">
                <a:solidFill>
                  <a:schemeClr val="tx1"/>
                </a:solidFill>
              </a:rPr>
              <a:t>调试目标</a:t>
            </a:r>
            <a:r>
              <a:rPr lang="zh-CN" altLang="zh-CN" sz="2000" dirty="0" smtClean="0">
                <a:solidFill>
                  <a:schemeClr val="tx1"/>
                </a:solidFill>
              </a:rPr>
              <a:t>：</a:t>
            </a:r>
            <a:r>
              <a:rPr lang="zh-CN" altLang="en-US" sz="2000" dirty="0">
                <a:solidFill>
                  <a:schemeClr val="tx1"/>
                </a:solidFill>
              </a:rPr>
              <a:t>保持全环轨道长期稳定性的同时，</a:t>
            </a:r>
            <a:r>
              <a:rPr lang="en-US" altLang="zh-CN" sz="2000" dirty="0">
                <a:solidFill>
                  <a:schemeClr val="tx1"/>
                </a:solidFill>
              </a:rPr>
              <a:t>ID</a:t>
            </a:r>
            <a:r>
              <a:rPr lang="zh-CN" altLang="en-US" sz="2000" dirty="0">
                <a:solidFill>
                  <a:schemeClr val="tx1"/>
                </a:solidFill>
              </a:rPr>
              <a:t>附近的束流轨道波动小于</a:t>
            </a:r>
            <a:r>
              <a:rPr lang="en-US" altLang="zh-CN" sz="2000" dirty="0">
                <a:solidFill>
                  <a:schemeClr val="tx1"/>
                </a:solidFill>
              </a:rPr>
              <a:t>10%</a:t>
            </a:r>
            <a:r>
              <a:rPr lang="zh-CN" altLang="en-US" sz="2000" dirty="0">
                <a:solidFill>
                  <a:schemeClr val="tx1"/>
                </a:solidFill>
              </a:rPr>
              <a:t>的束团尺寸</a:t>
            </a:r>
            <a:endParaRPr lang="en-US" altLang="zh-CN" sz="2000" dirty="0" smtClean="0">
              <a:solidFill>
                <a:schemeClr val="tx1"/>
              </a:solidFill>
            </a:endParaRPr>
          </a:p>
          <a:p>
            <a:r>
              <a:rPr lang="en-US" altLang="zh-CN" sz="2000" b="1" dirty="0" smtClean="0">
                <a:solidFill>
                  <a:schemeClr val="tx1"/>
                </a:solidFill>
              </a:rPr>
              <a:t>SOFB+FOFB</a:t>
            </a:r>
            <a:r>
              <a:rPr lang="zh-CN" altLang="en-US" sz="2000" b="1" dirty="0" smtClean="0">
                <a:solidFill>
                  <a:schemeClr val="tx1"/>
                </a:solidFill>
              </a:rPr>
              <a:t>实现算法：</a:t>
            </a:r>
            <a:r>
              <a:rPr lang="zh-CN" altLang="en-US" sz="2000" dirty="0" smtClean="0">
                <a:solidFill>
                  <a:schemeClr val="tx1"/>
                </a:solidFill>
              </a:rPr>
              <a:t>快慢</a:t>
            </a:r>
            <a:r>
              <a:rPr lang="zh-CN" altLang="en-US" sz="2000" dirty="0">
                <a:solidFill>
                  <a:schemeClr val="tx1"/>
                </a:solidFill>
              </a:rPr>
              <a:t>反馈结合的重点是，如何解决快慢反馈中可能出现的相互影响问题，目前已经对快慢反馈结合中可能用到的三种策略进行了研究，具体采用能种算法实现，需要根据当时的束流状况、反馈效果而定。</a:t>
            </a:r>
            <a:endParaRPr lang="en-US" altLang="zh-CN" sz="2000" dirty="0" smtClean="0">
              <a:solidFill>
                <a:schemeClr val="tx1"/>
              </a:solidFill>
            </a:endParaRPr>
          </a:p>
          <a:p>
            <a:pPr marL="0" indent="0">
              <a:buNone/>
            </a:pPr>
            <a:endParaRPr lang="en-US" altLang="zh-CN" sz="2000" dirty="0" smtClean="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FOFB+SOFB (</a:t>
            </a:r>
            <a:r>
              <a:rPr lang="zh-CN" altLang="en-US" sz="3200" dirty="0" smtClean="0"/>
              <a:t>初步考虑）</a:t>
            </a:r>
            <a:endParaRPr lang="zh-CN" altLang="en-US" sz="3200" dirty="0"/>
          </a:p>
        </p:txBody>
      </p:sp>
    </p:spTree>
    <p:extLst>
      <p:ext uri="{BB962C8B-B14F-4D97-AF65-F5344CB8AC3E}">
        <p14:creationId xmlns:p14="http://schemas.microsoft.com/office/powerpoint/2010/main" val="2747226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772816"/>
            <a:ext cx="8424936" cy="4392488"/>
          </a:xfrm>
        </p:spPr>
        <p:txBody>
          <a:bodyPr>
            <a:noAutofit/>
          </a:bodyPr>
          <a:lstStyle/>
          <a:p>
            <a:pPr marL="0" indent="0">
              <a:buNone/>
            </a:pPr>
            <a:endParaRPr lang="en-US" altLang="zh-CN" sz="2000" b="1" dirty="0" smtClean="0">
              <a:solidFill>
                <a:schemeClr val="tx1"/>
              </a:solidFill>
            </a:endParaRPr>
          </a:p>
          <a:p>
            <a:r>
              <a:rPr lang="en-US" altLang="zh-CN" sz="1800" b="1" dirty="0" smtClean="0">
                <a:solidFill>
                  <a:schemeClr val="tx1"/>
                </a:solidFill>
              </a:rPr>
              <a:t>SOFB+ID</a:t>
            </a:r>
            <a:r>
              <a:rPr lang="zh-CN" altLang="en-US" sz="1800" b="1" dirty="0">
                <a:solidFill>
                  <a:schemeClr val="tx1"/>
                </a:solidFill>
              </a:rPr>
              <a:t>调试</a:t>
            </a:r>
            <a:r>
              <a:rPr lang="zh-CN" altLang="en-US" sz="1800" dirty="0" smtClean="0">
                <a:solidFill>
                  <a:schemeClr val="tx1"/>
                </a:solidFill>
              </a:rPr>
              <a:t>：</a:t>
            </a:r>
            <a:endParaRPr lang="en-US" altLang="zh-CN" sz="1800" dirty="0" smtClean="0">
              <a:solidFill>
                <a:schemeClr val="tx1"/>
              </a:solidFill>
            </a:endParaRPr>
          </a:p>
          <a:p>
            <a:pPr lvl="1"/>
            <a:r>
              <a:rPr lang="zh-CN" altLang="en-US" sz="1800" dirty="0">
                <a:solidFill>
                  <a:schemeClr val="tx1"/>
                </a:solidFill>
              </a:rPr>
              <a:t>不调节光源点处位置及角度：</a:t>
            </a:r>
            <a:r>
              <a:rPr lang="en-US" altLang="zh-CN" sz="1800" dirty="0">
                <a:solidFill>
                  <a:schemeClr val="tx1"/>
                </a:solidFill>
              </a:rPr>
              <a:t>ID</a:t>
            </a:r>
            <a:r>
              <a:rPr lang="zh-CN" altLang="en-US" sz="1800" dirty="0">
                <a:solidFill>
                  <a:schemeClr val="tx1"/>
                </a:solidFill>
              </a:rPr>
              <a:t>前馈线圈完成</a:t>
            </a:r>
            <a:r>
              <a:rPr lang="en-US" altLang="zh-CN" sz="1800" dirty="0">
                <a:solidFill>
                  <a:schemeClr val="tx1"/>
                </a:solidFill>
              </a:rPr>
              <a:t>ID</a:t>
            </a:r>
            <a:r>
              <a:rPr lang="zh-CN" altLang="en-US" sz="1800" dirty="0">
                <a:solidFill>
                  <a:schemeClr val="tx1"/>
                </a:solidFill>
              </a:rPr>
              <a:t>不同工作模式下</a:t>
            </a:r>
            <a:r>
              <a:rPr lang="zh-CN" altLang="en-US" sz="1800" dirty="0" smtClean="0">
                <a:solidFill>
                  <a:schemeClr val="tx1"/>
                </a:solidFill>
              </a:rPr>
              <a:t>的前馈校正</a:t>
            </a:r>
            <a:r>
              <a:rPr lang="zh-CN" altLang="en-US" sz="1800" dirty="0">
                <a:solidFill>
                  <a:schemeClr val="tx1"/>
                </a:solidFill>
              </a:rPr>
              <a:t>。</a:t>
            </a:r>
            <a:r>
              <a:rPr lang="en-US" altLang="zh-CN" sz="1800" dirty="0">
                <a:solidFill>
                  <a:schemeClr val="tx1"/>
                </a:solidFill>
              </a:rPr>
              <a:t>SOFB</a:t>
            </a:r>
            <a:r>
              <a:rPr lang="zh-CN" altLang="en-US" sz="1800" dirty="0">
                <a:solidFill>
                  <a:schemeClr val="tx1"/>
                </a:solidFill>
              </a:rPr>
              <a:t>用</a:t>
            </a:r>
            <a:r>
              <a:rPr lang="zh-CN" altLang="en-US" sz="1800" dirty="0" smtClean="0">
                <a:solidFill>
                  <a:schemeClr val="tx1"/>
                </a:solidFill>
              </a:rPr>
              <a:t>所有</a:t>
            </a:r>
            <a:r>
              <a:rPr lang="en-US" altLang="zh-CN" sz="1800" dirty="0"/>
              <a:t>SC</a:t>
            </a:r>
            <a:r>
              <a:rPr lang="zh-CN" altLang="en-US" sz="1800" dirty="0" smtClean="0">
                <a:solidFill>
                  <a:schemeClr val="tx1"/>
                </a:solidFill>
              </a:rPr>
              <a:t>保证</a:t>
            </a:r>
            <a:r>
              <a:rPr lang="zh-CN" altLang="en-US" sz="1800" dirty="0">
                <a:solidFill>
                  <a:schemeClr val="tx1"/>
                </a:solidFill>
              </a:rPr>
              <a:t>全环轨道稳定性。</a:t>
            </a:r>
            <a:r>
              <a:rPr lang="en-US" altLang="zh-CN" sz="1800" dirty="0">
                <a:solidFill>
                  <a:schemeClr val="tx1"/>
                </a:solidFill>
              </a:rPr>
              <a:t>SOFB</a:t>
            </a:r>
            <a:r>
              <a:rPr lang="zh-CN" altLang="en-US" sz="1800" dirty="0">
                <a:solidFill>
                  <a:schemeClr val="tx1"/>
                </a:solidFill>
              </a:rPr>
              <a:t>与</a:t>
            </a:r>
            <a:r>
              <a:rPr lang="en-US" altLang="zh-CN" sz="1800" dirty="0">
                <a:solidFill>
                  <a:schemeClr val="tx1"/>
                </a:solidFill>
              </a:rPr>
              <a:t>ID</a:t>
            </a:r>
            <a:r>
              <a:rPr lang="zh-CN" altLang="en-US" sz="1800" dirty="0">
                <a:solidFill>
                  <a:schemeClr val="tx1"/>
                </a:solidFill>
              </a:rPr>
              <a:t>前馈间无互相影响</a:t>
            </a:r>
            <a:r>
              <a:rPr lang="zh-CN" altLang="en-US" sz="1800" dirty="0" smtClean="0">
                <a:solidFill>
                  <a:schemeClr val="tx1"/>
                </a:solidFill>
              </a:rPr>
              <a:t>。</a:t>
            </a:r>
            <a:endParaRPr lang="en-US" altLang="zh-CN" sz="1800" dirty="0" smtClean="0">
              <a:solidFill>
                <a:schemeClr val="tx1"/>
              </a:solidFill>
            </a:endParaRPr>
          </a:p>
          <a:p>
            <a:pPr lvl="1"/>
            <a:r>
              <a:rPr lang="zh-CN" altLang="en-US" sz="1800" dirty="0" smtClean="0">
                <a:solidFill>
                  <a:schemeClr val="tx1"/>
                </a:solidFill>
              </a:rPr>
              <a:t>调节</a:t>
            </a:r>
            <a:r>
              <a:rPr lang="zh-CN" altLang="en-US" sz="1800" dirty="0">
                <a:solidFill>
                  <a:schemeClr val="tx1"/>
                </a:solidFill>
              </a:rPr>
              <a:t>光源点处位置及角度：</a:t>
            </a:r>
            <a:r>
              <a:rPr lang="en-US" altLang="zh-CN" sz="1800" dirty="0">
                <a:solidFill>
                  <a:schemeClr val="tx1"/>
                </a:solidFill>
              </a:rPr>
              <a:t>ID</a:t>
            </a:r>
            <a:r>
              <a:rPr lang="zh-CN" altLang="en-US" sz="1800" dirty="0">
                <a:solidFill>
                  <a:schemeClr val="tx1"/>
                </a:solidFill>
              </a:rPr>
              <a:t>前馈线圈完成</a:t>
            </a:r>
            <a:r>
              <a:rPr lang="en-US" altLang="zh-CN" sz="1800" dirty="0">
                <a:solidFill>
                  <a:schemeClr val="tx1"/>
                </a:solidFill>
              </a:rPr>
              <a:t>ID</a:t>
            </a:r>
            <a:r>
              <a:rPr lang="zh-CN" altLang="en-US" sz="1800" dirty="0">
                <a:solidFill>
                  <a:schemeClr val="tx1"/>
                </a:solidFill>
              </a:rPr>
              <a:t>不同工作模式下</a:t>
            </a:r>
            <a:r>
              <a:rPr lang="zh-CN" altLang="en-US" sz="1800" dirty="0" smtClean="0">
                <a:solidFill>
                  <a:schemeClr val="tx1"/>
                </a:solidFill>
              </a:rPr>
              <a:t>的前馈校正</a:t>
            </a:r>
            <a:r>
              <a:rPr lang="zh-CN" altLang="en-US" sz="1800" dirty="0">
                <a:solidFill>
                  <a:schemeClr val="tx1"/>
                </a:solidFill>
              </a:rPr>
              <a:t>。直线节两端各</a:t>
            </a:r>
            <a:r>
              <a:rPr lang="en-US" altLang="zh-CN" sz="1800" dirty="0">
                <a:solidFill>
                  <a:schemeClr val="tx1"/>
                </a:solidFill>
              </a:rPr>
              <a:t>1</a:t>
            </a:r>
            <a:r>
              <a:rPr lang="zh-CN" altLang="en-US" sz="1800" dirty="0" smtClean="0">
                <a:solidFill>
                  <a:schemeClr val="tx1"/>
                </a:solidFill>
              </a:rPr>
              <a:t>对</a:t>
            </a:r>
            <a:r>
              <a:rPr lang="en-US" altLang="zh-CN" sz="1800" dirty="0"/>
              <a:t>SC</a:t>
            </a:r>
            <a:r>
              <a:rPr lang="zh-CN" altLang="en-US" sz="1800" dirty="0" smtClean="0">
                <a:solidFill>
                  <a:schemeClr val="tx1"/>
                </a:solidFill>
              </a:rPr>
              <a:t>与</a:t>
            </a:r>
            <a:r>
              <a:rPr lang="en-US" altLang="zh-CN" sz="1800" dirty="0">
                <a:solidFill>
                  <a:schemeClr val="tx1"/>
                </a:solidFill>
              </a:rPr>
              <a:t>ID</a:t>
            </a:r>
            <a:r>
              <a:rPr lang="zh-CN" altLang="en-US" sz="1800" dirty="0">
                <a:solidFill>
                  <a:schemeClr val="tx1"/>
                </a:solidFill>
              </a:rPr>
              <a:t>前馈线圈完成光源点位置及角度调节。</a:t>
            </a:r>
            <a:r>
              <a:rPr lang="en-US" altLang="zh-CN" sz="1800" dirty="0">
                <a:solidFill>
                  <a:schemeClr val="tx1"/>
                </a:solidFill>
              </a:rPr>
              <a:t>SOFB</a:t>
            </a:r>
            <a:r>
              <a:rPr lang="zh-CN" altLang="en-US" sz="1800" dirty="0">
                <a:solidFill>
                  <a:schemeClr val="tx1"/>
                </a:solidFill>
              </a:rPr>
              <a:t>采用全环或者局部反馈的策略，</a:t>
            </a:r>
            <a:r>
              <a:rPr lang="en-US" altLang="zh-CN" sz="1800" dirty="0">
                <a:solidFill>
                  <a:schemeClr val="tx1"/>
                </a:solidFill>
              </a:rPr>
              <a:t>SOFB</a:t>
            </a:r>
            <a:r>
              <a:rPr lang="zh-CN" altLang="en-US" sz="1800" dirty="0">
                <a:solidFill>
                  <a:schemeClr val="tx1"/>
                </a:solidFill>
              </a:rPr>
              <a:t>与</a:t>
            </a:r>
            <a:r>
              <a:rPr lang="en-US" altLang="zh-CN" sz="1800" dirty="0">
                <a:solidFill>
                  <a:schemeClr val="tx1"/>
                </a:solidFill>
              </a:rPr>
              <a:t>ID</a:t>
            </a:r>
            <a:r>
              <a:rPr lang="zh-CN" altLang="en-US" sz="1800" dirty="0">
                <a:solidFill>
                  <a:schemeClr val="tx1"/>
                </a:solidFill>
              </a:rPr>
              <a:t>前馈间需考虑相互关联的问题</a:t>
            </a:r>
            <a:r>
              <a:rPr lang="zh-CN" altLang="en-US" sz="1800" dirty="0" smtClean="0">
                <a:solidFill>
                  <a:schemeClr val="tx1"/>
                </a:solidFill>
              </a:rPr>
              <a:t>。</a:t>
            </a:r>
            <a:endParaRPr lang="en-US" altLang="zh-CN" sz="1800" dirty="0" smtClean="0">
              <a:solidFill>
                <a:schemeClr val="tx1"/>
              </a:solidFill>
            </a:endParaRPr>
          </a:p>
          <a:p>
            <a:r>
              <a:rPr lang="en-US" altLang="zh-CN" sz="1800" b="1" dirty="0" smtClean="0">
                <a:solidFill>
                  <a:schemeClr val="tx1"/>
                </a:solidFill>
              </a:rPr>
              <a:t>FOFB+ID</a:t>
            </a:r>
            <a:r>
              <a:rPr lang="zh-CN" altLang="en-US" sz="1800" b="1" dirty="0" smtClean="0">
                <a:solidFill>
                  <a:schemeClr val="tx1"/>
                </a:solidFill>
              </a:rPr>
              <a:t>调试</a:t>
            </a:r>
            <a:endParaRPr lang="en-US" altLang="zh-CN" sz="1800" b="1" dirty="0" smtClean="0">
              <a:solidFill>
                <a:schemeClr val="tx1"/>
              </a:solidFill>
            </a:endParaRPr>
          </a:p>
          <a:p>
            <a:pPr lvl="1"/>
            <a:r>
              <a:rPr lang="zh-CN" altLang="en-US" sz="1800" dirty="0">
                <a:solidFill>
                  <a:schemeClr val="tx1"/>
                </a:solidFill>
              </a:rPr>
              <a:t>不调节光源点处位置及角度：</a:t>
            </a:r>
            <a:r>
              <a:rPr lang="en-US" altLang="zh-CN" sz="1800" dirty="0">
                <a:solidFill>
                  <a:schemeClr val="tx1"/>
                </a:solidFill>
              </a:rPr>
              <a:t>ID</a:t>
            </a:r>
            <a:r>
              <a:rPr lang="zh-CN" altLang="en-US" sz="1800" dirty="0">
                <a:solidFill>
                  <a:schemeClr val="tx1"/>
                </a:solidFill>
              </a:rPr>
              <a:t>前馈线圈完成</a:t>
            </a:r>
            <a:r>
              <a:rPr lang="en-US" altLang="zh-CN" sz="1800" dirty="0">
                <a:solidFill>
                  <a:schemeClr val="tx1"/>
                </a:solidFill>
              </a:rPr>
              <a:t>ID</a:t>
            </a:r>
            <a:r>
              <a:rPr lang="zh-CN" altLang="en-US" sz="1800" dirty="0">
                <a:solidFill>
                  <a:schemeClr val="tx1"/>
                </a:solidFill>
              </a:rPr>
              <a:t>不同工作模式下</a:t>
            </a:r>
            <a:r>
              <a:rPr lang="zh-CN" altLang="en-US" sz="1800" dirty="0" smtClean="0">
                <a:solidFill>
                  <a:schemeClr val="tx1"/>
                </a:solidFill>
              </a:rPr>
              <a:t>的</a:t>
            </a:r>
            <a:r>
              <a:rPr lang="zh-CN" altLang="en-US" sz="1800" dirty="0"/>
              <a:t>前馈</a:t>
            </a:r>
            <a:r>
              <a:rPr lang="zh-CN" altLang="en-US" sz="1800" dirty="0" smtClean="0">
                <a:solidFill>
                  <a:schemeClr val="tx1"/>
                </a:solidFill>
              </a:rPr>
              <a:t>校正</a:t>
            </a:r>
            <a:r>
              <a:rPr lang="zh-CN" altLang="en-US" sz="1800" dirty="0">
                <a:solidFill>
                  <a:schemeClr val="tx1"/>
                </a:solidFill>
              </a:rPr>
              <a:t>。</a:t>
            </a:r>
            <a:r>
              <a:rPr lang="en-US" altLang="zh-CN" sz="1800" dirty="0">
                <a:solidFill>
                  <a:schemeClr val="tx1"/>
                </a:solidFill>
              </a:rPr>
              <a:t>FOFB</a:t>
            </a:r>
            <a:r>
              <a:rPr lang="zh-CN" altLang="en-US" sz="1800" dirty="0">
                <a:solidFill>
                  <a:schemeClr val="tx1"/>
                </a:solidFill>
              </a:rPr>
              <a:t>用</a:t>
            </a:r>
            <a:r>
              <a:rPr lang="zh-CN" altLang="en-US" sz="1800" dirty="0" smtClean="0">
                <a:solidFill>
                  <a:schemeClr val="tx1"/>
                </a:solidFill>
              </a:rPr>
              <a:t>所有</a:t>
            </a:r>
            <a:r>
              <a:rPr lang="en-US" altLang="zh-CN" sz="1800" dirty="0"/>
              <a:t>FC</a:t>
            </a:r>
            <a:r>
              <a:rPr lang="zh-CN" altLang="en-US" sz="1800" dirty="0" smtClean="0">
                <a:solidFill>
                  <a:schemeClr val="tx1"/>
                </a:solidFill>
              </a:rPr>
              <a:t>保证</a:t>
            </a:r>
            <a:r>
              <a:rPr lang="zh-CN" altLang="en-US" sz="1800" dirty="0">
                <a:solidFill>
                  <a:schemeClr val="tx1"/>
                </a:solidFill>
              </a:rPr>
              <a:t>光源附近轨道稳定性。</a:t>
            </a:r>
            <a:r>
              <a:rPr lang="en-US" altLang="zh-CN" sz="1800" dirty="0">
                <a:solidFill>
                  <a:schemeClr val="tx1"/>
                </a:solidFill>
              </a:rPr>
              <a:t>FOFB</a:t>
            </a:r>
            <a:r>
              <a:rPr lang="zh-CN" altLang="en-US" sz="1800" dirty="0">
                <a:solidFill>
                  <a:schemeClr val="tx1"/>
                </a:solidFill>
              </a:rPr>
              <a:t>与</a:t>
            </a:r>
            <a:r>
              <a:rPr lang="en-US" altLang="zh-CN" sz="1800" dirty="0">
                <a:solidFill>
                  <a:schemeClr val="tx1"/>
                </a:solidFill>
              </a:rPr>
              <a:t>ID</a:t>
            </a:r>
            <a:r>
              <a:rPr lang="zh-CN" altLang="en-US" sz="1800" dirty="0">
                <a:solidFill>
                  <a:schemeClr val="tx1"/>
                </a:solidFill>
              </a:rPr>
              <a:t>前馈间无互相</a:t>
            </a:r>
            <a:r>
              <a:rPr lang="zh-CN" altLang="en-US" sz="1800" dirty="0" smtClean="0">
                <a:solidFill>
                  <a:schemeClr val="tx1"/>
                </a:solidFill>
              </a:rPr>
              <a:t>影响。</a:t>
            </a:r>
            <a:endParaRPr lang="en-US" altLang="zh-CN" sz="1800" dirty="0" smtClean="0">
              <a:solidFill>
                <a:schemeClr val="tx1"/>
              </a:solidFill>
            </a:endParaRPr>
          </a:p>
          <a:p>
            <a:pPr lvl="1"/>
            <a:r>
              <a:rPr lang="zh-CN" altLang="en-US" sz="1800" dirty="0">
                <a:solidFill>
                  <a:schemeClr val="tx1"/>
                </a:solidFill>
              </a:rPr>
              <a:t>调节光源点处位置及角度：</a:t>
            </a:r>
            <a:r>
              <a:rPr lang="en-US" altLang="zh-CN" sz="1800" dirty="0">
                <a:solidFill>
                  <a:schemeClr val="tx1"/>
                </a:solidFill>
              </a:rPr>
              <a:t>ID</a:t>
            </a:r>
            <a:r>
              <a:rPr lang="zh-CN" altLang="en-US" sz="1800" dirty="0">
                <a:solidFill>
                  <a:schemeClr val="tx1"/>
                </a:solidFill>
              </a:rPr>
              <a:t>前馈线圈完成</a:t>
            </a:r>
            <a:r>
              <a:rPr lang="en-US" altLang="zh-CN" sz="1800" dirty="0">
                <a:solidFill>
                  <a:schemeClr val="tx1"/>
                </a:solidFill>
              </a:rPr>
              <a:t>ID</a:t>
            </a:r>
            <a:r>
              <a:rPr lang="zh-CN" altLang="en-US" sz="1800" dirty="0">
                <a:solidFill>
                  <a:schemeClr val="tx1"/>
                </a:solidFill>
              </a:rPr>
              <a:t>不同工作模式下</a:t>
            </a:r>
            <a:r>
              <a:rPr lang="zh-CN" altLang="en-US" sz="1800" dirty="0" smtClean="0">
                <a:solidFill>
                  <a:schemeClr val="tx1"/>
                </a:solidFill>
              </a:rPr>
              <a:t>的</a:t>
            </a:r>
            <a:r>
              <a:rPr lang="zh-CN" altLang="en-US" sz="1800" dirty="0"/>
              <a:t>前馈</a:t>
            </a:r>
            <a:r>
              <a:rPr lang="zh-CN" altLang="en-US" sz="1800" dirty="0" smtClean="0">
                <a:solidFill>
                  <a:schemeClr val="tx1"/>
                </a:solidFill>
              </a:rPr>
              <a:t>校正</a:t>
            </a:r>
            <a:r>
              <a:rPr lang="zh-CN" altLang="en-US" sz="1800" dirty="0">
                <a:solidFill>
                  <a:schemeClr val="tx1"/>
                </a:solidFill>
              </a:rPr>
              <a:t>。直线节两端各</a:t>
            </a:r>
            <a:r>
              <a:rPr lang="en-US" altLang="zh-CN" sz="1800" dirty="0">
                <a:solidFill>
                  <a:schemeClr val="tx1"/>
                </a:solidFill>
              </a:rPr>
              <a:t>1</a:t>
            </a:r>
            <a:r>
              <a:rPr lang="zh-CN" altLang="en-US" sz="1800" dirty="0" smtClean="0">
                <a:solidFill>
                  <a:schemeClr val="tx1"/>
                </a:solidFill>
              </a:rPr>
              <a:t>对</a:t>
            </a:r>
            <a:r>
              <a:rPr lang="en-US" altLang="zh-CN" sz="1800" dirty="0"/>
              <a:t>SC</a:t>
            </a:r>
            <a:r>
              <a:rPr lang="zh-CN" altLang="en-US" sz="1800" dirty="0" smtClean="0">
                <a:solidFill>
                  <a:schemeClr val="tx1"/>
                </a:solidFill>
              </a:rPr>
              <a:t>与</a:t>
            </a:r>
            <a:r>
              <a:rPr lang="en-US" altLang="zh-CN" sz="1800" dirty="0">
                <a:solidFill>
                  <a:schemeClr val="tx1"/>
                </a:solidFill>
              </a:rPr>
              <a:t>ID</a:t>
            </a:r>
            <a:r>
              <a:rPr lang="zh-CN" altLang="en-US" sz="1800" dirty="0">
                <a:solidFill>
                  <a:schemeClr val="tx1"/>
                </a:solidFill>
              </a:rPr>
              <a:t>前馈线圈完成光源点位置及角度调节。</a:t>
            </a:r>
            <a:r>
              <a:rPr lang="en-US" altLang="zh-CN" sz="1800" dirty="0">
                <a:solidFill>
                  <a:schemeClr val="tx1"/>
                </a:solidFill>
              </a:rPr>
              <a:t>FOFB</a:t>
            </a:r>
            <a:r>
              <a:rPr lang="zh-CN" altLang="en-US" sz="1800" dirty="0">
                <a:solidFill>
                  <a:schemeClr val="tx1"/>
                </a:solidFill>
              </a:rPr>
              <a:t>与</a:t>
            </a:r>
            <a:r>
              <a:rPr lang="en-US" altLang="zh-CN" sz="1800" dirty="0">
                <a:solidFill>
                  <a:schemeClr val="tx1"/>
                </a:solidFill>
              </a:rPr>
              <a:t>ID</a:t>
            </a:r>
            <a:r>
              <a:rPr lang="zh-CN" altLang="en-US" sz="1800" dirty="0">
                <a:solidFill>
                  <a:schemeClr val="tx1"/>
                </a:solidFill>
              </a:rPr>
              <a:t>前馈间需考虑相互关联的问题。</a:t>
            </a:r>
            <a:endParaRPr lang="en-US" altLang="zh-CN" sz="1800" dirty="0" smtClean="0">
              <a:solidFill>
                <a:schemeClr val="tx1"/>
              </a:solidFill>
            </a:endParaRPr>
          </a:p>
          <a:p>
            <a:pPr marL="0" indent="0">
              <a:buNone/>
            </a:pPr>
            <a:endParaRPr lang="en-US" altLang="zh-CN" sz="2000" dirty="0" smtClean="0">
              <a:solidFill>
                <a:schemeClr val="tx1"/>
              </a:solidFill>
            </a:endParaRPr>
          </a:p>
          <a:p>
            <a:pPr marL="0" indent="0">
              <a:buNone/>
            </a:pPr>
            <a:endParaRPr lang="en-US" altLang="zh-CN" sz="2000" dirty="0" smtClean="0">
              <a:solidFill>
                <a:schemeClr val="tx1"/>
              </a:solidFill>
            </a:endParaRPr>
          </a:p>
          <a:p>
            <a:endParaRPr lang="en-US" altLang="zh-CN" sz="2000" dirty="0" smtClean="0">
              <a:solidFill>
                <a:schemeClr val="tx1"/>
              </a:solidFill>
            </a:endParaRPr>
          </a:p>
          <a:p>
            <a:pPr lvl="3"/>
            <a:endParaRPr lang="en-US" altLang="zh-CN" sz="2000" dirty="0"/>
          </a:p>
          <a:p>
            <a:pPr lvl="0"/>
            <a:endParaRPr lang="en-US" altLang="zh-CN" sz="2000" b="1" dirty="0" smtClean="0">
              <a:solidFill>
                <a:schemeClr val="tx1"/>
              </a:solidFill>
            </a:endParaRPr>
          </a:p>
        </p:txBody>
      </p:sp>
      <p:sp>
        <p:nvSpPr>
          <p:cNvPr id="4" name="标题 3"/>
          <p:cNvSpPr>
            <a:spLocks noGrp="1"/>
          </p:cNvSpPr>
          <p:nvPr>
            <p:ph type="title"/>
          </p:nvPr>
        </p:nvSpPr>
        <p:spPr/>
        <p:txBody>
          <a:bodyPr/>
          <a:lstStyle/>
          <a:p>
            <a:r>
              <a:rPr lang="en-US" altLang="zh-CN" sz="3200" dirty="0" smtClean="0"/>
              <a:t>SOFB/FOFB+ID</a:t>
            </a:r>
            <a:r>
              <a:rPr lang="zh-CN" altLang="en-US" sz="3200" dirty="0" smtClean="0"/>
              <a:t>前馈</a:t>
            </a:r>
            <a:endParaRPr lang="zh-CN" altLang="en-US" sz="3200" dirty="0"/>
          </a:p>
        </p:txBody>
      </p:sp>
      <p:pic>
        <p:nvPicPr>
          <p:cNvPr id="2" name="图片 1"/>
          <p:cNvPicPr>
            <a:picLocks noChangeAspect="1"/>
          </p:cNvPicPr>
          <p:nvPr/>
        </p:nvPicPr>
        <p:blipFill rotWithShape="1">
          <a:blip r:embed="rId3"/>
          <a:srcRect l="22488" t="27247" r="13101" b="36068"/>
          <a:stretch/>
        </p:blipFill>
        <p:spPr>
          <a:xfrm>
            <a:off x="1763688" y="953725"/>
            <a:ext cx="6120680" cy="1683188"/>
          </a:xfrm>
          <a:prstGeom prst="rect">
            <a:avLst/>
          </a:prstGeom>
        </p:spPr>
      </p:pic>
    </p:spTree>
    <p:extLst>
      <p:ext uri="{BB962C8B-B14F-4D97-AF65-F5344CB8AC3E}">
        <p14:creationId xmlns:p14="http://schemas.microsoft.com/office/powerpoint/2010/main" val="1893290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rotWithShape="1">
          <a:blip r:embed="rId2"/>
          <a:srcRect l="4087" t="45306" r="9926" b="27647"/>
          <a:stretch/>
        </p:blipFill>
        <p:spPr>
          <a:xfrm>
            <a:off x="179512" y="1006748"/>
            <a:ext cx="8679192" cy="2422253"/>
          </a:xfrm>
          <a:prstGeom prst="rect">
            <a:avLst/>
          </a:prstGeom>
        </p:spPr>
      </p:pic>
      <p:sp>
        <p:nvSpPr>
          <p:cNvPr id="3" name="标题 2"/>
          <p:cNvSpPr>
            <a:spLocks noGrp="1"/>
          </p:cNvSpPr>
          <p:nvPr>
            <p:ph type="title"/>
          </p:nvPr>
        </p:nvSpPr>
        <p:spPr/>
        <p:txBody>
          <a:bodyPr/>
          <a:lstStyle/>
          <a:p>
            <a:r>
              <a:rPr lang="en-US" altLang="zh-CN" dirty="0" smtClean="0"/>
              <a:t>ESRF </a:t>
            </a:r>
            <a:r>
              <a:rPr lang="zh-CN" altLang="en-US" dirty="0" smtClean="0"/>
              <a:t>调束</a:t>
            </a:r>
            <a:endParaRPr lang="zh-CN" altLang="en-US" dirty="0"/>
          </a:p>
        </p:txBody>
      </p:sp>
      <p:graphicFrame>
        <p:nvGraphicFramePr>
          <p:cNvPr id="2" name="表格 1"/>
          <p:cNvGraphicFramePr>
            <a:graphicFrameLocks noGrp="1"/>
          </p:cNvGraphicFramePr>
          <p:nvPr>
            <p:extLst>
              <p:ext uri="{D42A27DB-BD31-4B8C-83A1-F6EECF244321}">
                <p14:modId xmlns:p14="http://schemas.microsoft.com/office/powerpoint/2010/main" val="4282329907"/>
              </p:ext>
            </p:extLst>
          </p:nvPr>
        </p:nvGraphicFramePr>
        <p:xfrm>
          <a:off x="971600" y="3429001"/>
          <a:ext cx="7704857" cy="2510355"/>
        </p:xfrm>
        <a:graphic>
          <a:graphicData uri="http://schemas.openxmlformats.org/drawingml/2006/table">
            <a:tbl>
              <a:tblPr firstRow="1" bandRow="1">
                <a:tableStyleId>{5C22544A-7EE6-4342-B048-85BDC9FD1C3A}</a:tableStyleId>
              </a:tblPr>
              <a:tblGrid>
                <a:gridCol w="873745">
                  <a:extLst>
                    <a:ext uri="{9D8B030D-6E8A-4147-A177-3AD203B41FA5}">
                      <a16:colId xmlns:a16="http://schemas.microsoft.com/office/drawing/2014/main" val="567804051"/>
                    </a:ext>
                  </a:extLst>
                </a:gridCol>
                <a:gridCol w="1668062">
                  <a:extLst>
                    <a:ext uri="{9D8B030D-6E8A-4147-A177-3AD203B41FA5}">
                      <a16:colId xmlns:a16="http://schemas.microsoft.com/office/drawing/2014/main" val="983215796"/>
                    </a:ext>
                  </a:extLst>
                </a:gridCol>
                <a:gridCol w="1346625">
                  <a:extLst>
                    <a:ext uri="{9D8B030D-6E8A-4147-A177-3AD203B41FA5}">
                      <a16:colId xmlns:a16="http://schemas.microsoft.com/office/drawing/2014/main" val="3842973893"/>
                    </a:ext>
                  </a:extLst>
                </a:gridCol>
                <a:gridCol w="2227793">
                  <a:extLst>
                    <a:ext uri="{9D8B030D-6E8A-4147-A177-3AD203B41FA5}">
                      <a16:colId xmlns:a16="http://schemas.microsoft.com/office/drawing/2014/main" val="718494724"/>
                    </a:ext>
                  </a:extLst>
                </a:gridCol>
                <a:gridCol w="1588632">
                  <a:extLst>
                    <a:ext uri="{9D8B030D-6E8A-4147-A177-3AD203B41FA5}">
                      <a16:colId xmlns:a16="http://schemas.microsoft.com/office/drawing/2014/main" val="587976267"/>
                    </a:ext>
                  </a:extLst>
                </a:gridCol>
              </a:tblGrid>
              <a:tr h="502071">
                <a:tc>
                  <a:txBody>
                    <a:bodyPr/>
                    <a:lstStyle/>
                    <a:p>
                      <a:pPr algn="ctr"/>
                      <a:endParaRPr lang="zh-CN" altLang="en-US" sz="2400" dirty="0"/>
                    </a:p>
                  </a:txBody>
                  <a:tcPr/>
                </a:tc>
                <a:tc>
                  <a:txBody>
                    <a:bodyPr/>
                    <a:lstStyle/>
                    <a:p>
                      <a:pPr algn="ctr"/>
                      <a:r>
                        <a:rPr lang="el-GR" altLang="zh-CN" sz="2400" dirty="0" smtClean="0"/>
                        <a:t>Δβ</a:t>
                      </a:r>
                      <a:r>
                        <a:rPr lang="en-US" altLang="zh-CN" sz="2400" dirty="0" smtClean="0"/>
                        <a:t>/</a:t>
                      </a:r>
                      <a:r>
                        <a:rPr lang="el-GR" altLang="zh-CN" sz="2400" dirty="0" smtClean="0"/>
                        <a:t>β</a:t>
                      </a:r>
                      <a:r>
                        <a:rPr lang="en-US" altLang="zh-CN" sz="2400" baseline="-25000" dirty="0" smtClean="0"/>
                        <a:t>h</a:t>
                      </a:r>
                      <a:endParaRPr lang="zh-CN" altLang="en-US" sz="2400" baseline="-250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altLang="zh-CN" sz="2400" dirty="0" smtClean="0"/>
                        <a:t>Δβ</a:t>
                      </a:r>
                      <a:r>
                        <a:rPr lang="en-US" altLang="zh-CN" sz="2400" dirty="0" smtClean="0"/>
                        <a:t>/</a:t>
                      </a:r>
                      <a:r>
                        <a:rPr lang="el-GR" altLang="zh-CN" sz="2400" dirty="0" smtClean="0"/>
                        <a:t>β</a:t>
                      </a:r>
                      <a:r>
                        <a:rPr lang="en-US" altLang="zh-CN" sz="2400" baseline="-25000" dirty="0" smtClean="0"/>
                        <a:t>v</a:t>
                      </a:r>
                      <a:endParaRPr lang="zh-CN" altLang="en-US" sz="2400" baseline="-25000" dirty="0" smtClean="0"/>
                    </a:p>
                  </a:txBody>
                  <a:tcPr/>
                </a:tc>
                <a:tc>
                  <a:txBody>
                    <a:bodyPr/>
                    <a:lstStyle/>
                    <a:p>
                      <a:pPr algn="ctr"/>
                      <a:r>
                        <a:rPr lang="el-GR" altLang="zh-CN" sz="2400" dirty="0" smtClean="0"/>
                        <a:t>Δη</a:t>
                      </a:r>
                      <a:r>
                        <a:rPr lang="en-US" altLang="zh-CN" sz="2400" baseline="-25000" dirty="0" smtClean="0"/>
                        <a:t>h</a:t>
                      </a:r>
                      <a:r>
                        <a:rPr lang="en-US" altLang="zh-CN" sz="2400" baseline="0" dirty="0" smtClean="0"/>
                        <a:t>/</a:t>
                      </a:r>
                      <a:r>
                        <a:rPr lang="el-GR" altLang="zh-CN" sz="2400" dirty="0" smtClean="0"/>
                        <a:t>Δη</a:t>
                      </a:r>
                      <a:r>
                        <a:rPr lang="en-US" altLang="zh-CN" sz="2400" baseline="-25000" dirty="0" smtClean="0"/>
                        <a:t>v</a:t>
                      </a:r>
                      <a:endParaRPr lang="zh-CN" altLang="en-US" sz="2400" baseline="-25000" dirty="0"/>
                    </a:p>
                  </a:txBody>
                  <a:tcPr/>
                </a:tc>
                <a:tc>
                  <a:txBody>
                    <a:bodyPr/>
                    <a:lstStyle/>
                    <a:p>
                      <a:pPr algn="ctr"/>
                      <a:r>
                        <a:rPr lang="zh-CN" altLang="en-US" sz="2400" dirty="0" smtClean="0"/>
                        <a:t>注入效率</a:t>
                      </a:r>
                      <a:endParaRPr lang="zh-CN" altLang="en-US" sz="2400" dirty="0"/>
                    </a:p>
                  </a:txBody>
                  <a:tcPr/>
                </a:tc>
                <a:extLst>
                  <a:ext uri="{0D108BD9-81ED-4DB2-BD59-A6C34878D82A}">
                    <a16:rowId xmlns:a16="http://schemas.microsoft.com/office/drawing/2014/main" val="4098656405"/>
                  </a:ext>
                </a:extLst>
              </a:tr>
              <a:tr h="502071">
                <a:tc>
                  <a:txBody>
                    <a:bodyPr/>
                    <a:lstStyle/>
                    <a:p>
                      <a:pPr algn="ctr"/>
                      <a:r>
                        <a:rPr lang="en-US" altLang="zh-CN" sz="2400" dirty="0" smtClean="0"/>
                        <a:t>1</a:t>
                      </a:r>
                      <a:endParaRPr lang="zh-CN" altLang="en-US" sz="2400" dirty="0"/>
                    </a:p>
                  </a:txBody>
                  <a:tcPr/>
                </a:tc>
                <a:tc>
                  <a:txBody>
                    <a:bodyPr/>
                    <a:lstStyle/>
                    <a:p>
                      <a:pPr algn="ctr"/>
                      <a:r>
                        <a:rPr lang="en-US" altLang="zh-CN" sz="2400" dirty="0" smtClean="0"/>
                        <a:t>&gt;19.5%</a:t>
                      </a:r>
                      <a:endParaRPr lang="zh-CN" altLang="en-US" sz="2400" dirty="0"/>
                    </a:p>
                  </a:txBody>
                  <a:tcPr/>
                </a:tc>
                <a:tc>
                  <a:txBody>
                    <a:bodyPr/>
                    <a:lstStyle/>
                    <a:p>
                      <a:pPr algn="ctr"/>
                      <a:r>
                        <a:rPr lang="en-US" altLang="zh-CN" sz="2400" dirty="0" smtClean="0"/>
                        <a:t>&gt;34%</a:t>
                      </a:r>
                      <a:endParaRPr lang="zh-CN" altLang="en-US" sz="2400" dirty="0"/>
                    </a:p>
                  </a:txBody>
                  <a:tcPr/>
                </a:tc>
                <a:tc>
                  <a:txBody>
                    <a:bodyPr/>
                    <a:lstStyle/>
                    <a:p>
                      <a:pPr algn="ctr"/>
                      <a:r>
                        <a:rPr lang="en-US" altLang="zh-CN" sz="2400" dirty="0" smtClean="0"/>
                        <a:t>23.6mm/4.3mm</a:t>
                      </a:r>
                      <a:endParaRPr lang="zh-CN" altLang="en-US" sz="2400" dirty="0"/>
                    </a:p>
                  </a:txBody>
                  <a:tcPr/>
                </a:tc>
                <a:tc>
                  <a:txBody>
                    <a:bodyPr/>
                    <a:lstStyle/>
                    <a:p>
                      <a:pPr algn="ctr"/>
                      <a:endParaRPr lang="zh-CN" altLang="en-US" sz="2400" dirty="0"/>
                    </a:p>
                  </a:txBody>
                  <a:tcPr/>
                </a:tc>
                <a:extLst>
                  <a:ext uri="{0D108BD9-81ED-4DB2-BD59-A6C34878D82A}">
                    <a16:rowId xmlns:a16="http://schemas.microsoft.com/office/drawing/2014/main" val="1679356158"/>
                  </a:ext>
                </a:extLst>
              </a:tr>
              <a:tr h="502071">
                <a:tc>
                  <a:txBody>
                    <a:bodyPr/>
                    <a:lstStyle/>
                    <a:p>
                      <a:pPr algn="ctr"/>
                      <a:r>
                        <a:rPr lang="en-US" altLang="zh-CN" sz="2400" dirty="0" smtClean="0"/>
                        <a:t>2</a:t>
                      </a:r>
                      <a:endParaRPr lang="zh-CN" altLang="en-US" sz="2400" dirty="0"/>
                    </a:p>
                  </a:txBody>
                  <a:tcPr/>
                </a:tc>
                <a:tc>
                  <a:txBody>
                    <a:bodyPr/>
                    <a:lstStyle/>
                    <a:p>
                      <a:pPr algn="ctr"/>
                      <a:r>
                        <a:rPr lang="en-US" altLang="zh-CN" sz="2400" dirty="0" smtClean="0"/>
                        <a:t>3.4%</a:t>
                      </a:r>
                      <a:endParaRPr lang="zh-CN" altLang="en-US" sz="2400" dirty="0"/>
                    </a:p>
                  </a:txBody>
                  <a:tcPr/>
                </a:tc>
                <a:tc>
                  <a:txBody>
                    <a:bodyPr/>
                    <a:lstStyle/>
                    <a:p>
                      <a:pPr algn="ctr"/>
                      <a:r>
                        <a:rPr lang="en-US" altLang="zh-CN" sz="2400" dirty="0" smtClean="0"/>
                        <a:t>13.3%</a:t>
                      </a:r>
                      <a:endParaRPr lang="zh-CN" altLang="en-US" sz="2400" dirty="0"/>
                    </a:p>
                  </a:txBody>
                  <a:tcPr/>
                </a:tc>
                <a:tc>
                  <a:txBody>
                    <a:bodyPr/>
                    <a:lstStyle/>
                    <a:p>
                      <a:pPr algn="ctr"/>
                      <a:r>
                        <a:rPr lang="en-US" altLang="zh-CN" sz="2400" dirty="0" smtClean="0"/>
                        <a:t>5.1mm/1.3mm</a:t>
                      </a:r>
                      <a:endParaRPr lang="zh-CN" altLang="en-US" sz="2400" dirty="0"/>
                    </a:p>
                  </a:txBody>
                  <a:tcPr/>
                </a:tc>
                <a:tc>
                  <a:txBody>
                    <a:bodyPr/>
                    <a:lstStyle/>
                    <a:p>
                      <a:pPr algn="ctr"/>
                      <a:r>
                        <a:rPr lang="en-US" altLang="zh-CN" sz="2400" dirty="0" smtClean="0"/>
                        <a:t>26%</a:t>
                      </a:r>
                      <a:endParaRPr lang="zh-CN" altLang="en-US" sz="2400" dirty="0"/>
                    </a:p>
                  </a:txBody>
                  <a:tcPr/>
                </a:tc>
                <a:extLst>
                  <a:ext uri="{0D108BD9-81ED-4DB2-BD59-A6C34878D82A}">
                    <a16:rowId xmlns:a16="http://schemas.microsoft.com/office/drawing/2014/main" val="91665109"/>
                  </a:ext>
                </a:extLst>
              </a:tr>
              <a:tr h="502071">
                <a:tc>
                  <a:txBody>
                    <a:bodyPr/>
                    <a:lstStyle/>
                    <a:p>
                      <a:pPr algn="ctr"/>
                      <a:r>
                        <a:rPr lang="en-US" altLang="zh-CN" sz="2400" dirty="0" smtClean="0"/>
                        <a:t>3</a:t>
                      </a:r>
                      <a:endParaRPr lang="zh-CN" altLang="en-US" sz="2400" dirty="0"/>
                    </a:p>
                  </a:txBody>
                  <a:tcPr/>
                </a:tc>
                <a:tc>
                  <a:txBody>
                    <a:bodyPr/>
                    <a:lstStyle/>
                    <a:p>
                      <a:pPr algn="ctr"/>
                      <a:r>
                        <a:rPr lang="en-US" altLang="zh-CN" sz="2400" dirty="0" smtClean="0"/>
                        <a:t>1.5%</a:t>
                      </a:r>
                      <a:endParaRPr lang="zh-CN" altLang="en-US" sz="2400" dirty="0"/>
                    </a:p>
                  </a:txBody>
                  <a:tcPr/>
                </a:tc>
                <a:tc>
                  <a:txBody>
                    <a:bodyPr/>
                    <a:lstStyle/>
                    <a:p>
                      <a:pPr algn="ctr"/>
                      <a:r>
                        <a:rPr lang="en-US" altLang="zh-CN" sz="2400" dirty="0" smtClean="0"/>
                        <a:t>5.8%</a:t>
                      </a:r>
                      <a:endParaRPr lang="zh-CN" altLang="en-US" sz="2400" dirty="0"/>
                    </a:p>
                  </a:txBody>
                  <a:tcPr/>
                </a:tc>
                <a:tc>
                  <a:txBody>
                    <a:bodyPr/>
                    <a:lstStyle/>
                    <a:p>
                      <a:pPr algn="ctr"/>
                      <a:r>
                        <a:rPr lang="en-US" altLang="zh-CN" sz="2400" dirty="0" smtClean="0"/>
                        <a:t>3.0mm/1.4mm</a:t>
                      </a:r>
                      <a:endParaRPr lang="zh-CN" altLang="en-US" sz="2400" dirty="0"/>
                    </a:p>
                  </a:txBody>
                  <a:tcPr/>
                </a:tc>
                <a:tc>
                  <a:txBody>
                    <a:bodyPr/>
                    <a:lstStyle/>
                    <a:p>
                      <a:pPr algn="ctr"/>
                      <a:r>
                        <a:rPr lang="en-US" altLang="zh-CN" sz="2400" dirty="0" smtClean="0"/>
                        <a:t>60%</a:t>
                      </a:r>
                      <a:endParaRPr lang="zh-CN" altLang="en-US" sz="2400" dirty="0"/>
                    </a:p>
                  </a:txBody>
                  <a:tcPr/>
                </a:tc>
                <a:extLst>
                  <a:ext uri="{0D108BD9-81ED-4DB2-BD59-A6C34878D82A}">
                    <a16:rowId xmlns:a16="http://schemas.microsoft.com/office/drawing/2014/main" val="3376823860"/>
                  </a:ext>
                </a:extLst>
              </a:tr>
              <a:tr h="502071">
                <a:tc>
                  <a:txBody>
                    <a:bodyPr/>
                    <a:lstStyle/>
                    <a:p>
                      <a:pPr algn="ctr"/>
                      <a:r>
                        <a:rPr lang="en-US" altLang="zh-CN" sz="2400" dirty="0" smtClean="0"/>
                        <a:t>4</a:t>
                      </a:r>
                      <a:endParaRPr lang="zh-CN" altLang="en-US" sz="2400" dirty="0"/>
                    </a:p>
                  </a:txBody>
                  <a:tcPr/>
                </a:tc>
                <a:tc>
                  <a:txBody>
                    <a:bodyPr/>
                    <a:lstStyle/>
                    <a:p>
                      <a:pPr algn="ctr"/>
                      <a:r>
                        <a:rPr lang="en-US" altLang="zh-CN" sz="2400" dirty="0" smtClean="0"/>
                        <a:t>1.5%</a:t>
                      </a:r>
                      <a:endParaRPr lang="zh-CN" altLang="en-US" sz="2400" dirty="0"/>
                    </a:p>
                  </a:txBody>
                  <a:tcPr/>
                </a:tc>
                <a:tc>
                  <a:txBody>
                    <a:bodyPr/>
                    <a:lstStyle/>
                    <a:p>
                      <a:pPr algn="ctr"/>
                      <a:r>
                        <a:rPr lang="en-US" altLang="zh-CN" sz="2400" dirty="0" smtClean="0"/>
                        <a:t>1.5%</a:t>
                      </a:r>
                      <a:endParaRPr lang="zh-CN" altLang="en-US" sz="2400" dirty="0"/>
                    </a:p>
                  </a:txBody>
                  <a:tcPr/>
                </a:tc>
                <a:tc>
                  <a:txBody>
                    <a:bodyPr/>
                    <a:lstStyle/>
                    <a:p>
                      <a:pPr algn="ctr"/>
                      <a:r>
                        <a:rPr lang="en-US" altLang="zh-CN" sz="2400" dirty="0" smtClean="0"/>
                        <a:t>1.0mm/1.0mm</a:t>
                      </a:r>
                      <a:endParaRPr lang="zh-CN" altLang="en-US" sz="2400" dirty="0"/>
                    </a:p>
                  </a:txBody>
                  <a:tcPr/>
                </a:tc>
                <a:tc>
                  <a:txBody>
                    <a:bodyPr/>
                    <a:lstStyle/>
                    <a:p>
                      <a:pPr algn="ctr"/>
                      <a:r>
                        <a:rPr lang="en-US" altLang="zh-CN" sz="2400" dirty="0" smtClean="0"/>
                        <a:t>80%</a:t>
                      </a:r>
                      <a:endParaRPr lang="zh-CN" altLang="en-US" sz="2400" dirty="0"/>
                    </a:p>
                  </a:txBody>
                  <a:tcPr/>
                </a:tc>
                <a:extLst>
                  <a:ext uri="{0D108BD9-81ED-4DB2-BD59-A6C34878D82A}">
                    <a16:rowId xmlns:a16="http://schemas.microsoft.com/office/drawing/2014/main" val="1272581643"/>
                  </a:ext>
                </a:extLst>
              </a:tr>
            </a:tbl>
          </a:graphicData>
        </a:graphic>
      </p:graphicFrame>
    </p:spTree>
    <p:extLst>
      <p:ext uri="{BB962C8B-B14F-4D97-AF65-F5344CB8AC3E}">
        <p14:creationId xmlns:p14="http://schemas.microsoft.com/office/powerpoint/2010/main" val="277855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3"/>
          <p:cNvSpPr>
            <a:spLocks noGrp="1"/>
          </p:cNvSpPr>
          <p:nvPr>
            <p:ph type="title"/>
          </p:nvPr>
        </p:nvSpPr>
        <p:spPr>
          <a:xfrm>
            <a:off x="1168978" y="105352"/>
            <a:ext cx="7886700" cy="663575"/>
          </a:xfrm>
        </p:spPr>
        <p:txBody>
          <a:bodyPr/>
          <a:lstStyle/>
          <a:p>
            <a:r>
              <a:rPr lang="zh-CN" altLang="en-US" sz="3200" dirty="0" smtClean="0"/>
              <a:t>总体规划</a:t>
            </a:r>
            <a:endParaRPr lang="zh-CN" altLang="en-US" sz="3200" dirty="0"/>
          </a:p>
        </p:txBody>
      </p:sp>
      <p:cxnSp>
        <p:nvCxnSpPr>
          <p:cNvPr id="14" name="直接箭头连接符 13"/>
          <p:cNvCxnSpPr/>
          <p:nvPr/>
        </p:nvCxnSpPr>
        <p:spPr>
          <a:xfrm>
            <a:off x="1403648" y="1304764"/>
            <a:ext cx="0" cy="360040"/>
          </a:xfrm>
          <a:prstGeom prst="straightConnector1">
            <a:avLst/>
          </a:prstGeom>
          <a:ln w="31750">
            <a:tailEnd type="triangle"/>
          </a:ln>
        </p:spPr>
        <p:style>
          <a:lnRef idx="1">
            <a:schemeClr val="accent4"/>
          </a:lnRef>
          <a:fillRef idx="0">
            <a:schemeClr val="accent4"/>
          </a:fillRef>
          <a:effectRef idx="0">
            <a:schemeClr val="accent4"/>
          </a:effectRef>
          <a:fontRef idx="minor">
            <a:schemeClr val="tx1"/>
          </a:fontRef>
        </p:style>
      </p:cxnSp>
      <p:cxnSp>
        <p:nvCxnSpPr>
          <p:cNvPr id="16" name="直接箭头连接符 15"/>
          <p:cNvCxnSpPr/>
          <p:nvPr/>
        </p:nvCxnSpPr>
        <p:spPr>
          <a:xfrm>
            <a:off x="1835696" y="1304763"/>
            <a:ext cx="0" cy="360040"/>
          </a:xfrm>
          <a:prstGeom prst="straightConnector1">
            <a:avLst/>
          </a:prstGeom>
          <a:ln w="31750">
            <a:tailEnd type="triangle"/>
          </a:ln>
        </p:spPr>
        <p:style>
          <a:lnRef idx="1">
            <a:schemeClr val="accent4"/>
          </a:lnRef>
          <a:fillRef idx="0">
            <a:schemeClr val="accent4"/>
          </a:fillRef>
          <a:effectRef idx="0">
            <a:schemeClr val="accent4"/>
          </a:effectRef>
          <a:fontRef idx="minor">
            <a:schemeClr val="tx1"/>
          </a:fontRef>
        </p:style>
      </p:cxnSp>
      <p:cxnSp>
        <p:nvCxnSpPr>
          <p:cNvPr id="17" name="直接箭头连接符 16"/>
          <p:cNvCxnSpPr/>
          <p:nvPr/>
        </p:nvCxnSpPr>
        <p:spPr>
          <a:xfrm>
            <a:off x="5508104" y="1304764"/>
            <a:ext cx="0" cy="360040"/>
          </a:xfrm>
          <a:prstGeom prst="straightConnector1">
            <a:avLst/>
          </a:prstGeom>
          <a:ln w="31750">
            <a:tailEnd type="triangle"/>
          </a:ln>
        </p:spPr>
        <p:style>
          <a:lnRef idx="1">
            <a:schemeClr val="accent4"/>
          </a:lnRef>
          <a:fillRef idx="0">
            <a:schemeClr val="accent4"/>
          </a:fillRef>
          <a:effectRef idx="0">
            <a:schemeClr val="accent4"/>
          </a:effectRef>
          <a:fontRef idx="minor">
            <a:schemeClr val="tx1"/>
          </a:fontRef>
        </p:style>
      </p:cxnSp>
      <p:sp>
        <p:nvSpPr>
          <p:cNvPr id="15" name="文本框 14"/>
          <p:cNvSpPr txBox="1"/>
          <p:nvPr/>
        </p:nvSpPr>
        <p:spPr>
          <a:xfrm>
            <a:off x="380691" y="981598"/>
            <a:ext cx="1229098" cy="646331"/>
          </a:xfrm>
          <a:prstGeom prst="rect">
            <a:avLst/>
          </a:prstGeom>
          <a:noFill/>
        </p:spPr>
        <p:txBody>
          <a:bodyPr wrap="square" rtlCol="0">
            <a:spAutoFit/>
          </a:bodyPr>
          <a:lstStyle/>
          <a:p>
            <a:r>
              <a:rPr lang="zh-CN" altLang="en-US" dirty="0" smtClean="0"/>
              <a:t>总电荷大于</a:t>
            </a:r>
            <a:r>
              <a:rPr lang="en-US" altLang="zh-CN" dirty="0" smtClean="0"/>
              <a:t>0.3nC</a:t>
            </a:r>
            <a:endParaRPr lang="zh-CN" altLang="en-US" dirty="0"/>
          </a:p>
        </p:txBody>
      </p:sp>
      <p:sp>
        <p:nvSpPr>
          <p:cNvPr id="19" name="文本框 18"/>
          <p:cNvSpPr txBox="1"/>
          <p:nvPr/>
        </p:nvSpPr>
        <p:spPr>
          <a:xfrm>
            <a:off x="1951860" y="995435"/>
            <a:ext cx="1251988" cy="646331"/>
          </a:xfrm>
          <a:prstGeom prst="rect">
            <a:avLst/>
          </a:prstGeom>
          <a:noFill/>
        </p:spPr>
        <p:txBody>
          <a:bodyPr wrap="square" rtlCol="0">
            <a:spAutoFit/>
          </a:bodyPr>
          <a:lstStyle/>
          <a:p>
            <a:r>
              <a:rPr lang="zh-CN" altLang="en-US" dirty="0" smtClean="0"/>
              <a:t>轨道畸变</a:t>
            </a:r>
            <a:r>
              <a:rPr lang="en-US" altLang="zh-CN" dirty="0" smtClean="0"/>
              <a:t>100µm</a:t>
            </a:r>
            <a:r>
              <a:rPr lang="zh-CN" altLang="en-US" dirty="0" smtClean="0"/>
              <a:t>内</a:t>
            </a:r>
            <a:endParaRPr lang="zh-CN" altLang="en-US" dirty="0"/>
          </a:p>
        </p:txBody>
      </p:sp>
      <p:sp>
        <p:nvSpPr>
          <p:cNvPr id="20" name="文本框 19"/>
          <p:cNvSpPr txBox="1"/>
          <p:nvPr/>
        </p:nvSpPr>
        <p:spPr>
          <a:xfrm>
            <a:off x="4861148" y="995434"/>
            <a:ext cx="2144935" cy="369332"/>
          </a:xfrm>
          <a:prstGeom prst="rect">
            <a:avLst/>
          </a:prstGeom>
          <a:noFill/>
        </p:spPr>
        <p:txBody>
          <a:bodyPr wrap="square" rtlCol="0">
            <a:spAutoFit/>
          </a:bodyPr>
          <a:lstStyle/>
          <a:p>
            <a:r>
              <a:rPr lang="zh-CN" altLang="en-US" dirty="0" smtClean="0"/>
              <a:t>加速器验收</a:t>
            </a:r>
            <a:endParaRPr lang="zh-CN" altLang="en-US" dirty="0"/>
          </a:p>
        </p:txBody>
      </p:sp>
      <p:sp>
        <p:nvSpPr>
          <p:cNvPr id="22" name="文本框 21"/>
          <p:cNvSpPr txBox="1"/>
          <p:nvPr/>
        </p:nvSpPr>
        <p:spPr>
          <a:xfrm>
            <a:off x="315255" y="3911559"/>
            <a:ext cx="4392488" cy="2123658"/>
          </a:xfrm>
          <a:prstGeom prst="rect">
            <a:avLst/>
          </a:prstGeom>
          <a:noFill/>
        </p:spPr>
        <p:txBody>
          <a:bodyPr wrap="square" rtlCol="0">
            <a:spAutoFit/>
          </a:bodyPr>
          <a:lstStyle/>
          <a:p>
            <a:r>
              <a:rPr lang="en-US" altLang="zh-CN" sz="2000" b="1" dirty="0" smtClean="0"/>
              <a:t>BBA</a:t>
            </a:r>
            <a:r>
              <a:rPr lang="zh-CN" altLang="en-US" sz="2000" b="1" dirty="0" smtClean="0"/>
              <a:t>测量前调束手段：</a:t>
            </a:r>
            <a:endParaRPr lang="en-US" altLang="zh-CN" sz="2000" b="1" dirty="0" smtClean="0"/>
          </a:p>
          <a:p>
            <a:pPr marL="285750" indent="-285750">
              <a:buFont typeface="Wingdings" panose="05000000000000000000" pitchFamily="2" charset="2"/>
              <a:buChar char="l"/>
            </a:pPr>
            <a:r>
              <a:rPr lang="zh-CN" altLang="en-US" sz="1600" dirty="0" smtClean="0"/>
              <a:t>轨道测量</a:t>
            </a:r>
            <a:endParaRPr lang="en-US" altLang="zh-CN" sz="1600" dirty="0" smtClean="0"/>
          </a:p>
          <a:p>
            <a:pPr marL="285750" indent="-285750">
              <a:buFont typeface="Wingdings" panose="05000000000000000000" pitchFamily="2" charset="2"/>
              <a:buChar char="l"/>
            </a:pPr>
            <a:r>
              <a:rPr lang="zh-CN" altLang="en-US" sz="1600" dirty="0"/>
              <a:t>基于</a:t>
            </a:r>
            <a:r>
              <a:rPr lang="en-US" altLang="zh-CN" sz="1600" dirty="0"/>
              <a:t>BPM TBT</a:t>
            </a:r>
            <a:r>
              <a:rPr lang="zh-CN" altLang="en-US" sz="1600" dirty="0"/>
              <a:t>的</a:t>
            </a:r>
            <a:r>
              <a:rPr lang="en-US" altLang="zh-CN" sz="1600" dirty="0"/>
              <a:t>beta-beating</a:t>
            </a:r>
            <a:r>
              <a:rPr lang="zh-CN" altLang="en-US" sz="1600" dirty="0"/>
              <a:t>、相位、色散测量和</a:t>
            </a:r>
            <a:r>
              <a:rPr lang="zh-CN" altLang="en-US" sz="1600" dirty="0" smtClean="0"/>
              <a:t>校正</a:t>
            </a:r>
            <a:endParaRPr lang="en-US" altLang="zh-CN" sz="1600" dirty="0" smtClean="0"/>
          </a:p>
          <a:p>
            <a:pPr marL="285750" indent="-285750">
              <a:buFont typeface="Wingdings" panose="05000000000000000000" pitchFamily="2" charset="2"/>
              <a:buChar char="l"/>
            </a:pPr>
            <a:r>
              <a:rPr lang="zh-CN" altLang="en-US" sz="1600" dirty="0" smtClean="0"/>
              <a:t>轨道响应矩阵测量</a:t>
            </a:r>
            <a:endParaRPr lang="en-US" altLang="zh-CN" sz="1600" dirty="0" smtClean="0"/>
          </a:p>
          <a:p>
            <a:pPr marL="285750" indent="-285750">
              <a:buFont typeface="Wingdings" panose="05000000000000000000" pitchFamily="2" charset="2"/>
              <a:buChar char="l"/>
            </a:pPr>
            <a:r>
              <a:rPr lang="zh-CN" altLang="en-US" sz="1600" dirty="0" smtClean="0"/>
              <a:t>轨道校正</a:t>
            </a:r>
            <a:endParaRPr lang="en-US" altLang="zh-CN" sz="1600" dirty="0" smtClean="0"/>
          </a:p>
          <a:p>
            <a:pPr marL="285750" indent="-285750">
              <a:buFont typeface="Wingdings" panose="05000000000000000000" pitchFamily="2" charset="2"/>
              <a:buChar char="l"/>
            </a:pPr>
            <a:r>
              <a:rPr lang="zh-CN" altLang="en-US" sz="1600" dirty="0" smtClean="0"/>
              <a:t>局部轨道校正</a:t>
            </a:r>
            <a:endParaRPr lang="en-US" altLang="zh-CN" sz="1600" dirty="0" smtClean="0"/>
          </a:p>
          <a:p>
            <a:pPr marL="285750" indent="-285750">
              <a:buFont typeface="Wingdings" panose="05000000000000000000" pitchFamily="2" charset="2"/>
              <a:buChar char="l"/>
            </a:pPr>
            <a:r>
              <a:rPr lang="en-US" altLang="zh-CN" sz="1600" dirty="0" smtClean="0"/>
              <a:t>BPM offset</a:t>
            </a:r>
            <a:r>
              <a:rPr lang="zh-CN" altLang="en-US" sz="1600" dirty="0" smtClean="0"/>
              <a:t>测量</a:t>
            </a:r>
            <a:endParaRPr lang="zh-CN" altLang="en-US" sz="1600" dirty="0"/>
          </a:p>
        </p:txBody>
      </p:sp>
      <p:sp>
        <p:nvSpPr>
          <p:cNvPr id="24" name="文本框 23"/>
          <p:cNvSpPr txBox="1"/>
          <p:nvPr/>
        </p:nvSpPr>
        <p:spPr>
          <a:xfrm>
            <a:off x="5076056" y="3911559"/>
            <a:ext cx="5112568" cy="1877437"/>
          </a:xfrm>
          <a:prstGeom prst="rect">
            <a:avLst/>
          </a:prstGeom>
          <a:noFill/>
        </p:spPr>
        <p:txBody>
          <a:bodyPr wrap="square" rtlCol="0">
            <a:spAutoFit/>
          </a:bodyPr>
          <a:lstStyle/>
          <a:p>
            <a:r>
              <a:rPr lang="en-US" altLang="zh-CN" sz="2000" b="1" dirty="0" smtClean="0"/>
              <a:t>BBA</a:t>
            </a:r>
            <a:r>
              <a:rPr lang="zh-CN" altLang="en-US" sz="2000" b="1" dirty="0" smtClean="0"/>
              <a:t>测量后调束手段：</a:t>
            </a:r>
            <a:endParaRPr lang="en-US" altLang="zh-CN" sz="2000" b="1" dirty="0" smtClean="0"/>
          </a:p>
          <a:p>
            <a:pPr marL="285750" indent="-285750">
              <a:buFont typeface="Wingdings" panose="05000000000000000000" pitchFamily="2" charset="2"/>
              <a:buChar char="l"/>
            </a:pPr>
            <a:r>
              <a:rPr lang="zh-CN" altLang="en-US" sz="1600" dirty="0" smtClean="0"/>
              <a:t>基于轨道的高频频率校正</a:t>
            </a:r>
            <a:endParaRPr lang="en-US" altLang="zh-CN" sz="1600" dirty="0" smtClean="0"/>
          </a:p>
          <a:p>
            <a:pPr marL="285750" indent="-285750">
              <a:buFont typeface="Wingdings" panose="05000000000000000000" pitchFamily="2" charset="2"/>
              <a:buChar char="l"/>
            </a:pPr>
            <a:r>
              <a:rPr lang="zh-CN" altLang="en-US" sz="1600" dirty="0" smtClean="0"/>
              <a:t>色品测量</a:t>
            </a:r>
            <a:endParaRPr lang="en-US" altLang="zh-CN" sz="1600" dirty="0" smtClean="0"/>
          </a:p>
          <a:p>
            <a:pPr marL="285750" indent="-285750">
              <a:buFont typeface="Wingdings" panose="05000000000000000000" pitchFamily="2" charset="2"/>
              <a:buChar char="l"/>
            </a:pPr>
            <a:r>
              <a:rPr lang="zh-CN" altLang="en-US" sz="1600" dirty="0" smtClean="0"/>
              <a:t>色散测量</a:t>
            </a:r>
            <a:endParaRPr lang="en-US" altLang="zh-CN" sz="1600" dirty="0" smtClean="0"/>
          </a:p>
          <a:p>
            <a:pPr marL="285750" indent="-285750">
              <a:buFont typeface="Wingdings" panose="05000000000000000000" pitchFamily="2" charset="2"/>
              <a:buChar char="l"/>
            </a:pPr>
            <a:r>
              <a:rPr lang="zh-CN" altLang="en-US" sz="1600" dirty="0" smtClean="0"/>
              <a:t>基于轨道响应矩阵的</a:t>
            </a:r>
            <a:r>
              <a:rPr lang="en-US" altLang="zh-CN" sz="1600" dirty="0" smtClean="0"/>
              <a:t>optics</a:t>
            </a:r>
            <a:r>
              <a:rPr lang="zh-CN" altLang="en-US" sz="1600" dirty="0" smtClean="0"/>
              <a:t>测量及校正</a:t>
            </a:r>
            <a:endParaRPr lang="en-US" altLang="zh-CN" sz="1600" dirty="0" smtClean="0"/>
          </a:p>
          <a:p>
            <a:pPr marL="285750" indent="-285750">
              <a:buFont typeface="Wingdings" panose="05000000000000000000" pitchFamily="2" charset="2"/>
              <a:buChar char="l"/>
            </a:pPr>
            <a:r>
              <a:rPr lang="zh-CN" altLang="en-US" sz="1600" dirty="0" smtClean="0"/>
              <a:t>耦合度测量及调节</a:t>
            </a:r>
            <a:endParaRPr lang="en-US" altLang="zh-CN" sz="1600" dirty="0" smtClean="0"/>
          </a:p>
          <a:p>
            <a:pPr marL="285750" indent="-285750">
              <a:buFont typeface="Wingdings" panose="05000000000000000000" pitchFamily="2" charset="2"/>
              <a:buChar char="l"/>
            </a:pPr>
            <a:endParaRPr lang="zh-CN" altLang="en-US" sz="1600" dirty="0"/>
          </a:p>
        </p:txBody>
      </p:sp>
      <p:pic>
        <p:nvPicPr>
          <p:cNvPr id="4" name="图片 3"/>
          <p:cNvPicPr>
            <a:picLocks noChangeAspect="1"/>
          </p:cNvPicPr>
          <p:nvPr/>
        </p:nvPicPr>
        <p:blipFill>
          <a:blip r:embed="rId3"/>
          <a:stretch>
            <a:fillRect/>
          </a:stretch>
        </p:blipFill>
        <p:spPr>
          <a:xfrm>
            <a:off x="179512" y="1686672"/>
            <a:ext cx="8691391" cy="1798500"/>
          </a:xfrm>
          <a:prstGeom prst="rect">
            <a:avLst/>
          </a:prstGeom>
        </p:spPr>
      </p:pic>
    </p:spTree>
    <p:extLst>
      <p:ext uri="{BB962C8B-B14F-4D97-AF65-F5344CB8AC3E}">
        <p14:creationId xmlns:p14="http://schemas.microsoft.com/office/powerpoint/2010/main" val="1121289409"/>
      </p:ext>
    </p:extLst>
  </p:cSld>
  <p:clrMapOvr>
    <a:masterClrMapping/>
  </p:clrMapOvr>
  <mc:AlternateContent xmlns:mc="http://schemas.openxmlformats.org/markup-compatibility/2006" xmlns:p14="http://schemas.microsoft.com/office/powerpoint/2010/main">
    <mc:Choice Requires="p14">
      <p:transition spd="slow" p14:dur="2000" advTm="114293"/>
    </mc:Choice>
    <mc:Fallback xmlns="">
      <p:transition spd="slow" advTm="114293"/>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内容占位符 3"/>
          <p:cNvGraphicFramePr>
            <a:graphicFrameLocks/>
          </p:cNvGraphicFramePr>
          <p:nvPr>
            <p:extLst>
              <p:ext uri="{D42A27DB-BD31-4B8C-83A1-F6EECF244321}">
                <p14:modId xmlns:p14="http://schemas.microsoft.com/office/powerpoint/2010/main" val="694508157"/>
              </p:ext>
            </p:extLst>
          </p:nvPr>
        </p:nvGraphicFramePr>
        <p:xfrm>
          <a:off x="179513" y="1199170"/>
          <a:ext cx="4680519" cy="4981008"/>
        </p:xfrm>
        <a:graphic>
          <a:graphicData uri="http://schemas.openxmlformats.org/drawingml/2006/table">
            <a:tbl>
              <a:tblPr firstRow="1" bandRow="1">
                <a:tableStyleId>{5C22544A-7EE6-4342-B048-85BDC9FD1C3A}</a:tableStyleId>
              </a:tblPr>
              <a:tblGrid>
                <a:gridCol w="1560173">
                  <a:extLst>
                    <a:ext uri="{9D8B030D-6E8A-4147-A177-3AD203B41FA5}">
                      <a16:colId xmlns:a16="http://schemas.microsoft.com/office/drawing/2014/main" val="20000"/>
                    </a:ext>
                  </a:extLst>
                </a:gridCol>
                <a:gridCol w="1560173">
                  <a:extLst>
                    <a:ext uri="{9D8B030D-6E8A-4147-A177-3AD203B41FA5}">
                      <a16:colId xmlns:a16="http://schemas.microsoft.com/office/drawing/2014/main" val="20001"/>
                    </a:ext>
                  </a:extLst>
                </a:gridCol>
                <a:gridCol w="1560173">
                  <a:extLst>
                    <a:ext uri="{9D8B030D-6E8A-4147-A177-3AD203B41FA5}">
                      <a16:colId xmlns:a16="http://schemas.microsoft.com/office/drawing/2014/main" val="20002"/>
                    </a:ext>
                  </a:extLst>
                </a:gridCol>
              </a:tblGrid>
              <a:tr h="325350">
                <a:tc>
                  <a:txBody>
                    <a:bodyPr/>
                    <a:lstStyle/>
                    <a:p>
                      <a:pPr algn="ctr"/>
                      <a:r>
                        <a:rPr lang="zh-CN" altLang="en-US" sz="1600" dirty="0" smtClean="0"/>
                        <a:t>第三代光源</a:t>
                      </a:r>
                      <a:r>
                        <a:rPr lang="en-US" altLang="zh-CN" sz="1600" dirty="0" smtClean="0"/>
                        <a:t> </a:t>
                      </a:r>
                      <a:endParaRPr lang="zh-CN" altLang="en-US" sz="1600" dirty="0"/>
                    </a:p>
                  </a:txBody>
                  <a:tcPr marL="68576" marR="68576" marT="34283" marB="34283"/>
                </a:tc>
                <a:tc>
                  <a:txBody>
                    <a:bodyPr/>
                    <a:lstStyle/>
                    <a:p>
                      <a:pPr algn="ctr"/>
                      <a:r>
                        <a:rPr lang="zh-CN" altLang="en-US" sz="1600" dirty="0" smtClean="0"/>
                        <a:t>反馈方式</a:t>
                      </a:r>
                      <a:endParaRPr lang="zh-CN" altLang="en-US" sz="1600" dirty="0"/>
                    </a:p>
                  </a:txBody>
                  <a:tcPr marL="68576" marR="68576" marT="34283" marB="34283"/>
                </a:tc>
                <a:tc>
                  <a:txBody>
                    <a:bodyPr/>
                    <a:lstStyle/>
                    <a:p>
                      <a:pPr algn="ctr"/>
                      <a:r>
                        <a:rPr lang="zh-CN" altLang="en-US" sz="1600" dirty="0" smtClean="0"/>
                        <a:t>反馈带宽</a:t>
                      </a:r>
                      <a:endParaRPr lang="zh-CN" altLang="en-US" sz="1600" dirty="0"/>
                    </a:p>
                  </a:txBody>
                  <a:tcPr marL="68576" marR="68576" marT="34283" marB="34283"/>
                </a:tc>
                <a:extLst>
                  <a:ext uri="{0D108BD9-81ED-4DB2-BD59-A6C34878D82A}">
                    <a16:rowId xmlns:a16="http://schemas.microsoft.com/office/drawing/2014/main" val="10000"/>
                  </a:ext>
                </a:extLst>
              </a:tr>
              <a:tr h="325350">
                <a:tc>
                  <a:txBody>
                    <a:bodyPr/>
                    <a:lstStyle/>
                    <a:p>
                      <a:pPr algn="ctr"/>
                      <a:r>
                        <a:rPr lang="en-US" altLang="zh-CN" sz="1600" dirty="0" smtClean="0"/>
                        <a:t>ALBA</a:t>
                      </a:r>
                      <a:endParaRPr lang="zh-CN" altLang="en-US" sz="1600" dirty="0"/>
                    </a:p>
                  </a:txBody>
                  <a:tcPr marL="68576" marR="68576" marT="34283" marB="34283"/>
                </a:tc>
                <a:tc>
                  <a:txBody>
                    <a:bodyPr/>
                    <a:lstStyle/>
                    <a:p>
                      <a:pPr algn="ctr"/>
                      <a:r>
                        <a:rPr lang="en-US" altLang="zh-CN" sz="1600" dirty="0" smtClean="0"/>
                        <a:t>Fast</a:t>
                      </a:r>
                      <a:endParaRPr lang="zh-CN" altLang="en-US" sz="1600" dirty="0"/>
                    </a:p>
                  </a:txBody>
                  <a:tcPr marL="68576" marR="68576" marT="34283" marB="34283"/>
                </a:tc>
                <a:tc>
                  <a:txBody>
                    <a:bodyPr/>
                    <a:lstStyle/>
                    <a:p>
                      <a:pPr algn="ctr"/>
                      <a:r>
                        <a:rPr lang="en-US" altLang="zh-CN" sz="1600" dirty="0" smtClean="0"/>
                        <a:t>DC - 130 Hz</a:t>
                      </a:r>
                      <a:endParaRPr lang="zh-CN" altLang="en-US" sz="1600" dirty="0"/>
                    </a:p>
                  </a:txBody>
                  <a:tcPr marL="68576" marR="68576" marT="34283" marB="34283"/>
                </a:tc>
                <a:extLst>
                  <a:ext uri="{0D108BD9-81ED-4DB2-BD59-A6C34878D82A}">
                    <a16:rowId xmlns:a16="http://schemas.microsoft.com/office/drawing/2014/main" val="10001"/>
                  </a:ext>
                </a:extLst>
              </a:tr>
              <a:tr h="325350">
                <a:tc>
                  <a:txBody>
                    <a:bodyPr/>
                    <a:lstStyle/>
                    <a:p>
                      <a:pPr algn="ctr"/>
                      <a:r>
                        <a:rPr lang="en-US" altLang="zh-CN" sz="1600" dirty="0" smtClean="0"/>
                        <a:t>BESSY II</a:t>
                      </a:r>
                      <a:endParaRPr lang="zh-CN" altLang="en-US" sz="1600" dirty="0"/>
                    </a:p>
                  </a:txBody>
                  <a:tcPr marL="68576" marR="68576" marT="34283" marB="34283"/>
                </a:tc>
                <a:tc>
                  <a:txBody>
                    <a:bodyPr/>
                    <a:lstStyle/>
                    <a:p>
                      <a:pPr algn="ctr"/>
                      <a:r>
                        <a:rPr lang="en-US" altLang="zh-CN" sz="1600" dirty="0" smtClean="0"/>
                        <a:t>Fast</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- 10 Hz</a:t>
                      </a:r>
                      <a:endParaRPr lang="zh-CN" altLang="en-US" sz="1600" dirty="0" smtClean="0"/>
                    </a:p>
                  </a:txBody>
                  <a:tcPr marL="68576" marR="68576" marT="34283" marB="34283"/>
                </a:tc>
                <a:extLst>
                  <a:ext uri="{0D108BD9-81ED-4DB2-BD59-A6C34878D82A}">
                    <a16:rowId xmlns:a16="http://schemas.microsoft.com/office/drawing/2014/main" val="10002"/>
                  </a:ext>
                </a:extLst>
              </a:tr>
              <a:tr h="325350">
                <a:tc>
                  <a:txBody>
                    <a:bodyPr/>
                    <a:lstStyle/>
                    <a:p>
                      <a:pPr algn="ctr"/>
                      <a:r>
                        <a:rPr lang="en-US" altLang="zh-CN" sz="1600" dirty="0" smtClean="0"/>
                        <a:t>DIAMOND</a:t>
                      </a:r>
                      <a:endParaRPr lang="zh-CN" altLang="en-US" sz="1600" dirty="0"/>
                    </a:p>
                  </a:txBody>
                  <a:tcPr marL="68576" marR="68576" marT="34283" marB="34283"/>
                </a:tc>
                <a:tc>
                  <a:txBody>
                    <a:bodyPr/>
                    <a:lstStyle/>
                    <a:p>
                      <a:pPr algn="ctr"/>
                      <a:r>
                        <a:rPr lang="en-US" altLang="zh-CN" sz="1600" dirty="0" smtClean="0"/>
                        <a:t>Fast</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- 130 Hz</a:t>
                      </a:r>
                      <a:endParaRPr lang="zh-CN" altLang="en-US" sz="1600" dirty="0" smtClean="0"/>
                    </a:p>
                  </a:txBody>
                  <a:tcPr marL="68576" marR="68576" marT="34283" marB="34283"/>
                </a:tc>
                <a:extLst>
                  <a:ext uri="{0D108BD9-81ED-4DB2-BD59-A6C34878D82A}">
                    <a16:rowId xmlns:a16="http://schemas.microsoft.com/office/drawing/2014/main" val="10003"/>
                  </a:ext>
                </a:extLst>
              </a:tr>
              <a:tr h="325350">
                <a:tc>
                  <a:txBody>
                    <a:bodyPr/>
                    <a:lstStyle/>
                    <a:p>
                      <a:pPr algn="ctr"/>
                      <a:r>
                        <a:rPr lang="en-US" altLang="zh-CN" sz="1600" dirty="0" smtClean="0"/>
                        <a:t>ELETTRA</a:t>
                      </a:r>
                      <a:endParaRPr lang="zh-CN" altLang="en-US" sz="1600" dirty="0"/>
                    </a:p>
                  </a:txBody>
                  <a:tcPr marL="68576" marR="68576" marT="34283" marB="34283"/>
                </a:tc>
                <a:tc>
                  <a:txBody>
                    <a:bodyPr/>
                    <a:lstStyle/>
                    <a:p>
                      <a:pPr algn="ctr"/>
                      <a:r>
                        <a:rPr lang="en-US" altLang="zh-CN" sz="1600" dirty="0" smtClean="0"/>
                        <a:t>Fast</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- 150 Hz</a:t>
                      </a:r>
                      <a:endParaRPr lang="zh-CN" altLang="en-US" sz="1600" dirty="0" smtClean="0"/>
                    </a:p>
                  </a:txBody>
                  <a:tcPr marL="68576" marR="68576" marT="34283" marB="34283"/>
                </a:tc>
                <a:extLst>
                  <a:ext uri="{0D108BD9-81ED-4DB2-BD59-A6C34878D82A}">
                    <a16:rowId xmlns:a16="http://schemas.microsoft.com/office/drawing/2014/main" val="10004"/>
                  </a:ext>
                </a:extLst>
              </a:tr>
              <a:tr h="325350">
                <a:tc>
                  <a:txBody>
                    <a:bodyPr/>
                    <a:lstStyle/>
                    <a:p>
                      <a:pPr algn="ctr"/>
                      <a:r>
                        <a:rPr lang="en-US" altLang="zh-CN" sz="1600" dirty="0" smtClean="0"/>
                        <a:t>ESRF</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Slow + Fast</a:t>
                      </a:r>
                      <a:endParaRPr lang="zh-CN" altLang="en-US" sz="1600" dirty="0" smtClean="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- 150 Hz</a:t>
                      </a:r>
                      <a:endParaRPr lang="zh-CN" altLang="en-US" sz="1600" dirty="0" smtClean="0"/>
                    </a:p>
                  </a:txBody>
                  <a:tcPr marL="68576" marR="68576" marT="34283" marB="34283"/>
                </a:tc>
                <a:extLst>
                  <a:ext uri="{0D108BD9-81ED-4DB2-BD59-A6C34878D82A}">
                    <a16:rowId xmlns:a16="http://schemas.microsoft.com/office/drawing/2014/main" val="10005"/>
                  </a:ext>
                </a:extLst>
              </a:tr>
              <a:tr h="325350">
                <a:tc>
                  <a:txBody>
                    <a:bodyPr/>
                    <a:lstStyle/>
                    <a:p>
                      <a:pPr algn="ctr"/>
                      <a:r>
                        <a:rPr lang="en-US" altLang="zh-CN" sz="1600" dirty="0" smtClean="0"/>
                        <a:t>SLS</a:t>
                      </a:r>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Fast</a:t>
                      </a:r>
                      <a:endParaRPr lang="zh-CN" altLang="en-US" sz="1600" dirty="0" smtClean="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- 100 Hz</a:t>
                      </a:r>
                      <a:endParaRPr lang="zh-CN" altLang="en-US" sz="1600" dirty="0" smtClean="0"/>
                    </a:p>
                  </a:txBody>
                  <a:tcPr marL="68576" marR="68576" marT="34283" marB="34283"/>
                </a:tc>
                <a:extLst>
                  <a:ext uri="{0D108BD9-81ED-4DB2-BD59-A6C34878D82A}">
                    <a16:rowId xmlns:a16="http://schemas.microsoft.com/office/drawing/2014/main" val="10006"/>
                  </a:ext>
                </a:extLst>
              </a:tr>
              <a:tr h="325350">
                <a:tc>
                  <a:txBody>
                    <a:bodyPr/>
                    <a:lstStyle/>
                    <a:p>
                      <a:pPr algn="ctr"/>
                      <a:r>
                        <a:rPr lang="en-US" altLang="zh-CN" sz="1600" dirty="0" smtClean="0"/>
                        <a:t>SPEAR3</a:t>
                      </a:r>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Fast</a:t>
                      </a:r>
                      <a:endParaRPr lang="zh-CN" altLang="en-US" sz="1600" dirty="0" smtClean="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- 100 Hz</a:t>
                      </a:r>
                      <a:endParaRPr lang="zh-CN" altLang="en-US" sz="1600" dirty="0" smtClean="0"/>
                    </a:p>
                  </a:txBody>
                  <a:tcPr marL="68576" marR="68576" marT="34283" marB="34283"/>
                </a:tc>
                <a:extLst>
                  <a:ext uri="{0D108BD9-81ED-4DB2-BD59-A6C34878D82A}">
                    <a16:rowId xmlns:a16="http://schemas.microsoft.com/office/drawing/2014/main" val="10007"/>
                  </a:ext>
                </a:extLst>
              </a:tr>
              <a:tr h="325350">
                <a:tc>
                  <a:txBody>
                    <a:bodyPr/>
                    <a:lstStyle/>
                    <a:p>
                      <a:pPr algn="ctr"/>
                      <a:r>
                        <a:rPr lang="en-US" altLang="zh-CN" sz="1600" dirty="0" smtClean="0"/>
                        <a:t>ALS</a:t>
                      </a:r>
                      <a:endParaRPr lang="zh-CN" altLang="en-US" sz="1600" dirty="0"/>
                    </a:p>
                  </a:txBody>
                  <a:tcPr marL="68576" marR="68576" marT="34283" marB="34283"/>
                </a:tc>
                <a:tc>
                  <a:txBody>
                    <a:bodyPr/>
                    <a:lstStyle/>
                    <a:p>
                      <a:pPr algn="ctr"/>
                      <a:r>
                        <a:rPr lang="en-US" altLang="zh-CN" sz="1600" dirty="0" smtClean="0"/>
                        <a:t>Slow + Fast</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- 60 Hz</a:t>
                      </a:r>
                      <a:endParaRPr lang="zh-CN" altLang="en-US" sz="1600" dirty="0" smtClean="0"/>
                    </a:p>
                  </a:txBody>
                  <a:tcPr marL="68576" marR="68576" marT="34283" marB="34283"/>
                </a:tc>
                <a:extLst>
                  <a:ext uri="{0D108BD9-81ED-4DB2-BD59-A6C34878D82A}">
                    <a16:rowId xmlns:a16="http://schemas.microsoft.com/office/drawing/2014/main" val="10008"/>
                  </a:ext>
                </a:extLst>
              </a:tr>
              <a:tr h="325350">
                <a:tc>
                  <a:txBody>
                    <a:bodyPr/>
                    <a:lstStyle/>
                    <a:p>
                      <a:pPr algn="ctr"/>
                      <a:r>
                        <a:rPr lang="en-US" altLang="zh-CN" sz="1600" dirty="0" smtClean="0"/>
                        <a:t>APS</a:t>
                      </a:r>
                      <a:endParaRPr lang="zh-CN" altLang="en-US" sz="1600" dirty="0"/>
                    </a:p>
                  </a:txBody>
                  <a:tcPr marL="68576" marR="68576" marT="34283" marB="34283"/>
                </a:tc>
                <a:tc>
                  <a:txBody>
                    <a:bodyPr/>
                    <a:lstStyle/>
                    <a:p>
                      <a:pPr algn="ctr"/>
                      <a:r>
                        <a:rPr lang="en-US" altLang="zh-CN" sz="1600" dirty="0" smtClean="0"/>
                        <a:t>Slow + Fast</a:t>
                      </a:r>
                      <a:endParaRPr lang="zh-CN" altLang="en-US" sz="1600" dirty="0"/>
                    </a:p>
                  </a:txBody>
                  <a:tcPr marL="68576" marR="68576" marT="34283" marB="34283"/>
                </a:tc>
                <a:tc>
                  <a:txBody>
                    <a:bodyPr/>
                    <a:lstStyle/>
                    <a:p>
                      <a:pPr algn="ctr"/>
                      <a:r>
                        <a:rPr lang="en-US" altLang="zh-CN" sz="1600" dirty="0" smtClean="0"/>
                        <a:t>DC - 100 Hz</a:t>
                      </a:r>
                      <a:endParaRPr lang="zh-CN" altLang="en-US" sz="1600" dirty="0"/>
                    </a:p>
                  </a:txBody>
                  <a:tcPr marL="68576" marR="68576" marT="34283" marB="34283"/>
                </a:tc>
                <a:extLst>
                  <a:ext uri="{0D108BD9-81ED-4DB2-BD59-A6C34878D82A}">
                    <a16:rowId xmlns:a16="http://schemas.microsoft.com/office/drawing/2014/main" val="10009"/>
                  </a:ext>
                </a:extLst>
              </a:tr>
              <a:tr h="325350">
                <a:tc>
                  <a:txBody>
                    <a:bodyPr/>
                    <a:lstStyle/>
                    <a:p>
                      <a:pPr algn="ctr"/>
                      <a:r>
                        <a:rPr lang="en-US" altLang="zh-CN" sz="1600" dirty="0" smtClean="0"/>
                        <a:t>TPS</a:t>
                      </a:r>
                      <a:endParaRPr lang="zh-CN" altLang="en-US" sz="1600" dirty="0"/>
                    </a:p>
                  </a:txBody>
                  <a:tcPr marL="68576" marR="68576" marT="34283" marB="34283"/>
                </a:tc>
                <a:tc>
                  <a:txBody>
                    <a:bodyPr/>
                    <a:lstStyle/>
                    <a:p>
                      <a:pPr algn="ctr"/>
                      <a:r>
                        <a:rPr lang="en-US" altLang="zh-CN" sz="1600" dirty="0" smtClean="0"/>
                        <a:t>Fast</a:t>
                      </a:r>
                      <a:endParaRPr lang="zh-CN" altLang="en-US" sz="1600" dirty="0"/>
                    </a:p>
                  </a:txBody>
                  <a:tcPr marL="68576" marR="68576" marT="34283" marB="34283"/>
                </a:tc>
                <a:tc>
                  <a:txBody>
                    <a:bodyPr/>
                    <a:lstStyle/>
                    <a:p>
                      <a:pPr algn="ctr"/>
                      <a:r>
                        <a:rPr lang="en-US" altLang="zh-CN" sz="1600" dirty="0" smtClean="0"/>
                        <a:t>DC</a:t>
                      </a:r>
                      <a:r>
                        <a:rPr lang="zh-CN" altLang="en-US" sz="1600" baseline="0" dirty="0" smtClean="0"/>
                        <a:t> </a:t>
                      </a:r>
                      <a:r>
                        <a:rPr lang="en-US" altLang="zh-CN" sz="1600" baseline="0" dirty="0" smtClean="0"/>
                        <a:t>– 100(v)/60(h) Hz</a:t>
                      </a:r>
                      <a:endParaRPr lang="en-US" altLang="zh-CN" sz="1600" dirty="0" smtClean="0"/>
                    </a:p>
                  </a:txBody>
                  <a:tcPr marL="68576" marR="68576" marT="34283" marB="34283"/>
                </a:tc>
                <a:extLst>
                  <a:ext uri="{0D108BD9-81ED-4DB2-BD59-A6C34878D82A}">
                    <a16:rowId xmlns:a16="http://schemas.microsoft.com/office/drawing/2014/main" val="10010"/>
                  </a:ext>
                </a:extLst>
              </a:tr>
              <a:tr h="422956">
                <a:tc>
                  <a:txBody>
                    <a:bodyPr/>
                    <a:lstStyle/>
                    <a:p>
                      <a:pPr algn="ctr"/>
                      <a:r>
                        <a:rPr lang="en-US" altLang="zh-CN" sz="1600" dirty="0" smtClean="0"/>
                        <a:t>NSLS II</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t>Fast </a:t>
                      </a:r>
                      <a:r>
                        <a:rPr lang="zh-CN" altLang="en-US" sz="1600" baseline="0" dirty="0" smtClean="0"/>
                        <a:t>（</a:t>
                      </a:r>
                      <a:r>
                        <a:rPr lang="en-US" altLang="zh-CN" sz="1600" baseline="0" dirty="0" smtClean="0"/>
                        <a:t>+ SC</a:t>
                      </a:r>
                      <a:r>
                        <a:rPr lang="zh-CN" altLang="en-US" sz="1600" baseline="0" dirty="0" smtClean="0"/>
                        <a:t>）</a:t>
                      </a:r>
                      <a:endParaRPr lang="en-US" altLang="zh-CN" sz="1600" baseline="0" dirty="0" smtClean="0"/>
                    </a:p>
                  </a:txBody>
                  <a:tcPr marL="68576" marR="68576" marT="34283" marB="34283"/>
                </a:tc>
                <a:tc>
                  <a:txBody>
                    <a:bodyPr/>
                    <a:lstStyle/>
                    <a:p>
                      <a:pPr algn="ctr"/>
                      <a:r>
                        <a:rPr lang="en-US" altLang="zh-CN" sz="1600" dirty="0" smtClean="0"/>
                        <a:t>DC - 250 Hz</a:t>
                      </a:r>
                      <a:endParaRPr lang="zh-CN" altLang="en-US" sz="1600" dirty="0"/>
                    </a:p>
                  </a:txBody>
                  <a:tcPr marL="68576" marR="68576" marT="34283" marB="34283"/>
                </a:tc>
                <a:extLst>
                  <a:ext uri="{0D108BD9-81ED-4DB2-BD59-A6C34878D82A}">
                    <a16:rowId xmlns:a16="http://schemas.microsoft.com/office/drawing/2014/main" val="10011"/>
                  </a:ext>
                </a:extLst>
              </a:tr>
              <a:tr h="325350">
                <a:tc>
                  <a:txBody>
                    <a:bodyPr/>
                    <a:lstStyle/>
                    <a:p>
                      <a:pPr algn="ctr"/>
                      <a:r>
                        <a:rPr lang="en-US" altLang="zh-CN" sz="1600" dirty="0" smtClean="0"/>
                        <a:t>SOLEIL</a:t>
                      </a:r>
                      <a:endParaRPr lang="zh-CN" altLang="en-US" sz="1600" dirty="0"/>
                    </a:p>
                  </a:txBody>
                  <a:tcPr marL="68576" marR="68576" marT="34283" marB="34283"/>
                </a:tc>
                <a:tc>
                  <a:txBody>
                    <a:bodyPr/>
                    <a:lstStyle/>
                    <a:p>
                      <a:pPr algn="ctr"/>
                      <a:r>
                        <a:rPr lang="en-US" altLang="zh-CN" sz="1600" dirty="0" smtClean="0"/>
                        <a:t>Slow</a:t>
                      </a:r>
                      <a:r>
                        <a:rPr lang="en-US" altLang="zh-CN" sz="1600" baseline="0" dirty="0" smtClean="0"/>
                        <a:t> + Fast</a:t>
                      </a:r>
                      <a:endParaRPr lang="zh-CN" altLang="en-US" sz="1600" dirty="0"/>
                    </a:p>
                  </a:txBody>
                  <a:tcPr marL="68576" marR="68576" marT="34283" marB="342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DC - 250 Hz</a:t>
                      </a:r>
                      <a:endParaRPr lang="zh-CN" altLang="en-US" sz="1600" dirty="0" smtClean="0"/>
                    </a:p>
                  </a:txBody>
                  <a:tcPr marL="68576" marR="68576" marT="34283" marB="34283"/>
                </a:tc>
                <a:extLst>
                  <a:ext uri="{0D108BD9-81ED-4DB2-BD59-A6C34878D82A}">
                    <a16:rowId xmlns:a16="http://schemas.microsoft.com/office/drawing/2014/main" val="10012"/>
                  </a:ext>
                </a:extLst>
              </a:tr>
              <a:tr h="422956">
                <a:tc>
                  <a:txBody>
                    <a:bodyPr/>
                    <a:lstStyle/>
                    <a:p>
                      <a:pPr algn="ctr"/>
                      <a:r>
                        <a:rPr lang="en-US" altLang="zh-CN" sz="1600" dirty="0" smtClean="0"/>
                        <a:t>SSRF</a:t>
                      </a:r>
                      <a:endParaRPr lang="zh-CN" altLang="en-US" sz="1600" dirty="0"/>
                    </a:p>
                  </a:txBody>
                  <a:tcPr marL="68576" marR="68576" marT="34283" marB="34283"/>
                </a:tc>
                <a:tc>
                  <a:txBody>
                    <a:bodyPr/>
                    <a:lstStyle/>
                    <a:p>
                      <a:pPr algn="ctr"/>
                      <a:r>
                        <a:rPr lang="en-US" altLang="zh-CN" sz="1600" dirty="0" smtClean="0"/>
                        <a:t>Slow + Fast</a:t>
                      </a:r>
                      <a:endParaRPr lang="zh-CN" altLang="en-US" sz="1600" dirty="0"/>
                    </a:p>
                  </a:txBody>
                  <a:tcPr marL="68576" marR="68576" marT="34283" marB="34283"/>
                </a:tc>
                <a:tc>
                  <a:txBody>
                    <a:bodyPr/>
                    <a:lstStyle/>
                    <a:p>
                      <a:pPr algn="ctr"/>
                      <a:r>
                        <a:rPr lang="en-US" altLang="zh-CN" sz="1600" dirty="0" smtClean="0"/>
                        <a:t>DC - 100 Hz</a:t>
                      </a:r>
                      <a:endParaRPr lang="zh-CN" altLang="en-US" sz="1600" dirty="0"/>
                    </a:p>
                  </a:txBody>
                  <a:tcPr marL="68576" marR="68576" marT="34283" marB="34283"/>
                </a:tc>
                <a:extLst>
                  <a:ext uri="{0D108BD9-81ED-4DB2-BD59-A6C34878D82A}">
                    <a16:rowId xmlns:a16="http://schemas.microsoft.com/office/drawing/2014/main" val="10013"/>
                  </a:ext>
                </a:extLst>
              </a:tr>
            </a:tbl>
          </a:graphicData>
        </a:graphic>
      </p:graphicFrame>
      <p:graphicFrame>
        <p:nvGraphicFramePr>
          <p:cNvPr id="5" name="内容占位符 3"/>
          <p:cNvGraphicFramePr>
            <a:graphicFrameLocks/>
          </p:cNvGraphicFramePr>
          <p:nvPr>
            <p:extLst>
              <p:ext uri="{D42A27DB-BD31-4B8C-83A1-F6EECF244321}">
                <p14:modId xmlns:p14="http://schemas.microsoft.com/office/powerpoint/2010/main" val="3514808295"/>
              </p:ext>
            </p:extLst>
          </p:nvPr>
        </p:nvGraphicFramePr>
        <p:xfrm>
          <a:off x="5049743" y="1182057"/>
          <a:ext cx="3914745" cy="2929712"/>
        </p:xfrm>
        <a:graphic>
          <a:graphicData uri="http://schemas.openxmlformats.org/drawingml/2006/table">
            <a:tbl>
              <a:tblPr firstRow="1" bandRow="1">
                <a:tableStyleId>{5C22544A-7EE6-4342-B048-85BDC9FD1C3A}</a:tableStyleId>
              </a:tblPr>
              <a:tblGrid>
                <a:gridCol w="1457742">
                  <a:extLst>
                    <a:ext uri="{9D8B030D-6E8A-4147-A177-3AD203B41FA5}">
                      <a16:colId xmlns:a16="http://schemas.microsoft.com/office/drawing/2014/main" val="20000"/>
                    </a:ext>
                  </a:extLst>
                </a:gridCol>
                <a:gridCol w="1142219">
                  <a:extLst>
                    <a:ext uri="{9D8B030D-6E8A-4147-A177-3AD203B41FA5}">
                      <a16:colId xmlns:a16="http://schemas.microsoft.com/office/drawing/2014/main" val="20001"/>
                    </a:ext>
                  </a:extLst>
                </a:gridCol>
                <a:gridCol w="1314784">
                  <a:extLst>
                    <a:ext uri="{9D8B030D-6E8A-4147-A177-3AD203B41FA5}">
                      <a16:colId xmlns:a16="http://schemas.microsoft.com/office/drawing/2014/main" val="20002"/>
                    </a:ext>
                  </a:extLst>
                </a:gridCol>
              </a:tblGrid>
              <a:tr h="514278">
                <a:tc>
                  <a:txBody>
                    <a:bodyPr/>
                    <a:lstStyle/>
                    <a:p>
                      <a:pPr algn="ctr"/>
                      <a:r>
                        <a:rPr lang="zh-CN" altLang="en-US" sz="1800" dirty="0" smtClean="0"/>
                        <a:t>第四代光源</a:t>
                      </a:r>
                      <a:endParaRPr lang="zh-CN" altLang="en-US" sz="1800" dirty="0"/>
                    </a:p>
                  </a:txBody>
                  <a:tcPr marL="68584" marR="68584" marT="34300" marB="34300"/>
                </a:tc>
                <a:tc>
                  <a:txBody>
                    <a:bodyPr/>
                    <a:lstStyle/>
                    <a:p>
                      <a:pPr algn="ctr"/>
                      <a:r>
                        <a:rPr lang="zh-CN" altLang="en-US" sz="1800" dirty="0" smtClean="0"/>
                        <a:t>反馈方式</a:t>
                      </a:r>
                      <a:endParaRPr lang="zh-CN" altLang="en-US" sz="1800" dirty="0"/>
                    </a:p>
                  </a:txBody>
                  <a:tcPr marL="68584" marR="68584" marT="34300" marB="34300"/>
                </a:tc>
                <a:tc>
                  <a:txBody>
                    <a:bodyPr/>
                    <a:lstStyle/>
                    <a:p>
                      <a:pPr algn="ctr"/>
                      <a:r>
                        <a:rPr lang="zh-CN" altLang="en-US" sz="1800" dirty="0" smtClean="0"/>
                        <a:t>反馈带宽</a:t>
                      </a:r>
                      <a:endParaRPr lang="zh-CN" altLang="en-US" sz="1800" dirty="0"/>
                    </a:p>
                  </a:txBody>
                  <a:tcPr marL="68584" marR="68584" marT="34300" marB="34300"/>
                </a:tc>
                <a:extLst>
                  <a:ext uri="{0D108BD9-81ED-4DB2-BD59-A6C34878D82A}">
                    <a16:rowId xmlns:a16="http://schemas.microsoft.com/office/drawing/2014/main" val="10000"/>
                  </a:ext>
                </a:extLst>
              </a:tr>
              <a:tr h="641958">
                <a:tc>
                  <a:txBody>
                    <a:bodyPr/>
                    <a:lstStyle/>
                    <a:p>
                      <a:pPr algn="ctr"/>
                      <a:r>
                        <a:rPr lang="en-US" altLang="zh-CN" sz="1800" dirty="0" smtClean="0"/>
                        <a:t>APS-U</a:t>
                      </a:r>
                      <a:endParaRPr lang="zh-CN" altLang="en-US" sz="1800" dirty="0"/>
                    </a:p>
                  </a:txBody>
                  <a:tcPr marL="68584" marR="68584" marT="34300" marB="34300"/>
                </a:tc>
                <a:tc>
                  <a:txBody>
                    <a:bodyPr/>
                    <a:lstStyle/>
                    <a:p>
                      <a:pPr algn="ctr"/>
                      <a:r>
                        <a:rPr lang="en-US" altLang="zh-CN" sz="1800" dirty="0" smtClean="0"/>
                        <a:t>Fast + Slow</a:t>
                      </a:r>
                      <a:endParaRPr lang="zh-CN" altLang="en-US" sz="1800" dirty="0"/>
                    </a:p>
                  </a:txBody>
                  <a:tcPr marL="68584" marR="68584" marT="34300" marB="34300"/>
                </a:tc>
                <a:tc>
                  <a:txBody>
                    <a:bodyPr/>
                    <a:lstStyle/>
                    <a:p>
                      <a:pPr algn="ctr"/>
                      <a:r>
                        <a:rPr lang="en-US" altLang="zh-CN" sz="1800" dirty="0" smtClean="0"/>
                        <a:t>1 kHz</a:t>
                      </a:r>
                      <a:endParaRPr lang="zh-CN" altLang="en-US" sz="1800" dirty="0"/>
                    </a:p>
                  </a:txBody>
                  <a:tcPr marL="68584" marR="68584" marT="34300" marB="34300"/>
                </a:tc>
                <a:extLst>
                  <a:ext uri="{0D108BD9-81ED-4DB2-BD59-A6C34878D82A}">
                    <a16:rowId xmlns:a16="http://schemas.microsoft.com/office/drawing/2014/main" val="10001"/>
                  </a:ext>
                </a:extLst>
              </a:tr>
              <a:tr h="514278">
                <a:tc>
                  <a:txBody>
                    <a:bodyPr/>
                    <a:lstStyle/>
                    <a:p>
                      <a:pPr algn="ctr"/>
                      <a:r>
                        <a:rPr lang="en-US" altLang="zh-CN" sz="1800" dirty="0" smtClean="0"/>
                        <a:t>Sirius</a:t>
                      </a:r>
                      <a:endParaRPr lang="zh-CN" altLang="en-US" sz="1800" baseline="30000" dirty="0"/>
                    </a:p>
                  </a:txBody>
                  <a:tcPr marL="68584" marR="68584" marT="34300" marB="34300"/>
                </a:tc>
                <a:tc>
                  <a:txBody>
                    <a:bodyPr/>
                    <a:lstStyle/>
                    <a:p>
                      <a:pPr algn="ctr"/>
                      <a:r>
                        <a:rPr lang="en-US" altLang="zh-CN" sz="1800" smtClean="0"/>
                        <a:t>Fast+Slow</a:t>
                      </a:r>
                      <a:endParaRPr lang="zh-CN" altLang="en-US" sz="1800" dirty="0"/>
                    </a:p>
                  </a:txBody>
                  <a:tcPr marL="68584" marR="68584" marT="34300" marB="34300"/>
                </a:tc>
                <a:tc>
                  <a:txBody>
                    <a:bodyPr/>
                    <a:lstStyle/>
                    <a:p>
                      <a:pPr algn="ctr"/>
                      <a:r>
                        <a:rPr lang="en-US" altLang="zh-CN" sz="1800" dirty="0" smtClean="0"/>
                        <a:t>DC-1 kHz</a:t>
                      </a:r>
                      <a:endParaRPr lang="zh-CN" altLang="en-US" sz="1800" dirty="0"/>
                    </a:p>
                  </a:txBody>
                  <a:tcPr marL="68584" marR="68584" marT="34300" marB="34300"/>
                </a:tc>
                <a:extLst>
                  <a:ext uri="{0D108BD9-81ED-4DB2-BD59-A6C34878D82A}">
                    <a16:rowId xmlns:a16="http://schemas.microsoft.com/office/drawing/2014/main" val="10002"/>
                  </a:ext>
                </a:extLst>
              </a:tr>
              <a:tr h="582544">
                <a:tc>
                  <a:txBody>
                    <a:bodyPr/>
                    <a:lstStyle/>
                    <a:p>
                      <a:pPr algn="ctr"/>
                      <a:r>
                        <a:rPr lang="en-US" altLang="zh-CN" sz="1800" dirty="0" smtClean="0"/>
                        <a:t>ESRF-EBS</a:t>
                      </a:r>
                      <a:endParaRPr lang="zh-CN" altLang="en-US" sz="1800" baseline="30000" dirty="0"/>
                    </a:p>
                  </a:txBody>
                  <a:tcPr marL="68584" marR="68584" marT="34300" marB="34300"/>
                </a:tc>
                <a:tc>
                  <a:txBody>
                    <a:bodyPr/>
                    <a:lstStyle/>
                    <a:p>
                      <a:pPr algn="ctr"/>
                      <a:r>
                        <a:rPr lang="en-US" altLang="zh-CN" sz="1800" dirty="0" smtClean="0"/>
                        <a:t>Fast + Slow</a:t>
                      </a:r>
                      <a:endParaRPr lang="zh-CN" altLang="en-US" sz="1800" dirty="0"/>
                    </a:p>
                  </a:txBody>
                  <a:tcPr marL="68584" marR="68584" marT="34300" marB="343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t>DC - 150</a:t>
                      </a:r>
                      <a:r>
                        <a:rPr lang="en-US" altLang="zh-CN" sz="1800" baseline="0" dirty="0" smtClean="0"/>
                        <a:t> Hz</a:t>
                      </a:r>
                      <a:endParaRPr lang="zh-CN" altLang="en-US" sz="1800" dirty="0" smtClean="0"/>
                    </a:p>
                  </a:txBody>
                  <a:tcPr marL="68584" marR="68584" marT="34300" marB="34300"/>
                </a:tc>
                <a:extLst>
                  <a:ext uri="{0D108BD9-81ED-4DB2-BD59-A6C34878D82A}">
                    <a16:rowId xmlns:a16="http://schemas.microsoft.com/office/drawing/2014/main" val="10003"/>
                  </a:ext>
                </a:extLst>
              </a:tr>
              <a:tr h="641958">
                <a:tc>
                  <a:txBody>
                    <a:bodyPr/>
                    <a:lstStyle/>
                    <a:p>
                      <a:pPr algn="ctr"/>
                      <a:r>
                        <a:rPr lang="en-US" altLang="zh-CN" sz="1800" dirty="0" smtClean="0"/>
                        <a:t>MAX IV</a:t>
                      </a:r>
                      <a:endParaRPr lang="en-US" altLang="zh-CN" sz="1800" baseline="30000" dirty="0" smtClean="0"/>
                    </a:p>
                  </a:txBody>
                  <a:tcPr marL="68584" marR="68584" marT="34300" marB="343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t>Slow</a:t>
                      </a:r>
                      <a:endParaRPr lang="zh-CN" altLang="en-US" sz="1800" dirty="0" smtClean="0"/>
                    </a:p>
                  </a:txBody>
                  <a:tcPr marL="68584" marR="68584" marT="34300" marB="34300"/>
                </a:tc>
                <a:tc>
                  <a:txBody>
                    <a:bodyPr/>
                    <a:lstStyle/>
                    <a:p>
                      <a:pPr algn="ctr"/>
                      <a:r>
                        <a:rPr lang="en-US" altLang="zh-CN" sz="1800" dirty="0" smtClean="0"/>
                        <a:t>-</a:t>
                      </a:r>
                      <a:endParaRPr lang="zh-CN" altLang="en-US" sz="1800" dirty="0"/>
                    </a:p>
                  </a:txBody>
                  <a:tcPr marL="68584" marR="68584" marT="34300" marB="34300"/>
                </a:tc>
                <a:extLst>
                  <a:ext uri="{0D108BD9-81ED-4DB2-BD59-A6C34878D82A}">
                    <a16:rowId xmlns:a16="http://schemas.microsoft.com/office/drawing/2014/main" val="10004"/>
                  </a:ext>
                </a:extLst>
              </a:tr>
            </a:tbl>
          </a:graphicData>
        </a:graphic>
      </p:graphicFrame>
      <p:sp>
        <p:nvSpPr>
          <p:cNvPr id="7" name="标题 2"/>
          <p:cNvSpPr txBox="1">
            <a:spLocks/>
          </p:cNvSpPr>
          <p:nvPr/>
        </p:nvSpPr>
        <p:spPr>
          <a:xfrm>
            <a:off x="1106393" y="125187"/>
            <a:ext cx="7886700" cy="663575"/>
          </a:xfrm>
        </p:spPr>
        <p:txBody>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zh-CN" altLang="en-US" dirty="0" smtClean="0"/>
              <a:t>束</a:t>
            </a:r>
            <a:endParaRPr lang="zh-CN" altLang="en-US" dirty="0"/>
          </a:p>
        </p:txBody>
      </p:sp>
      <p:sp>
        <p:nvSpPr>
          <p:cNvPr id="10" name="标题 2"/>
          <p:cNvSpPr txBox="1">
            <a:spLocks/>
          </p:cNvSpPr>
          <p:nvPr/>
        </p:nvSpPr>
        <p:spPr>
          <a:xfrm>
            <a:off x="1168978" y="105352"/>
            <a:ext cx="7886700" cy="663575"/>
          </a:xfrm>
        </p:spPr>
        <p:txBody>
          <a:bodyPr/>
          <a:lst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r>
              <a:rPr lang="zh-CN" altLang="en-US" dirty="0" smtClean="0"/>
              <a:t>束</a:t>
            </a:r>
            <a:endParaRPr lang="zh-CN" altLang="en-US" dirty="0"/>
          </a:p>
        </p:txBody>
      </p:sp>
      <p:sp>
        <p:nvSpPr>
          <p:cNvPr id="3" name="矩形 2"/>
          <p:cNvSpPr/>
          <p:nvPr/>
        </p:nvSpPr>
        <p:spPr>
          <a:xfrm>
            <a:off x="1547664" y="83196"/>
            <a:ext cx="4732065" cy="707886"/>
          </a:xfrm>
          <a:prstGeom prst="rect">
            <a:avLst/>
          </a:prstGeom>
        </p:spPr>
        <p:txBody>
          <a:bodyPr wrap="none">
            <a:spAutoFit/>
          </a:bodyPr>
          <a:lstStyle/>
          <a:p>
            <a:r>
              <a:rPr lang="zh-CN" altLang="en-US" sz="4000" b="1" spc="-60" dirty="0">
                <a:solidFill>
                  <a:srgbClr val="C00000"/>
                </a:solidFill>
                <a:latin typeface="Times New Roman"/>
                <a:cs typeface="+mj-cs"/>
              </a:rPr>
              <a:t>各</a:t>
            </a:r>
            <a:r>
              <a:rPr lang="zh-CN" altLang="en-US" sz="4000" b="1" spc="-60" dirty="0" smtClean="0">
                <a:solidFill>
                  <a:srgbClr val="C00000"/>
                </a:solidFill>
                <a:latin typeface="Times New Roman"/>
                <a:cs typeface="+mj-cs"/>
              </a:rPr>
              <a:t>光源轨道反馈方式</a:t>
            </a:r>
            <a:endParaRPr lang="zh-CN" altLang="en-US" dirty="0"/>
          </a:p>
        </p:txBody>
      </p:sp>
    </p:spTree>
    <p:extLst>
      <p:ext uri="{BB962C8B-B14F-4D97-AF65-F5344CB8AC3E}">
        <p14:creationId xmlns:p14="http://schemas.microsoft.com/office/powerpoint/2010/main" val="553491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0"/>
          </p:nvPr>
        </p:nvSpPr>
        <p:spPr>
          <a:xfrm>
            <a:off x="35496" y="1052736"/>
            <a:ext cx="6587836" cy="1912071"/>
          </a:xfrm>
        </p:spPr>
        <p:txBody>
          <a:bodyPr/>
          <a:lstStyle/>
          <a:p>
            <a:r>
              <a:rPr lang="en-US" altLang="zh-CN" dirty="0" smtClean="0"/>
              <a:t>BBA</a:t>
            </a:r>
            <a:r>
              <a:rPr lang="zh-CN" altLang="en-US" dirty="0" smtClean="0"/>
              <a:t>（含）测量前所需测量及校正手段</a:t>
            </a:r>
            <a:endParaRPr lang="zh-CN" altLang="en-US" dirty="0"/>
          </a:p>
        </p:txBody>
      </p:sp>
      <p:sp>
        <p:nvSpPr>
          <p:cNvPr id="3" name="文本占位符 2"/>
          <p:cNvSpPr>
            <a:spLocks noGrp="1"/>
          </p:cNvSpPr>
          <p:nvPr>
            <p:ph type="body" sz="quarter" idx="11"/>
          </p:nvPr>
        </p:nvSpPr>
        <p:spPr>
          <a:xfrm>
            <a:off x="323528" y="3212976"/>
            <a:ext cx="8293964" cy="3645024"/>
          </a:xfrm>
        </p:spPr>
        <p:txBody>
          <a:bodyPr>
            <a:normAutofit/>
          </a:bodyPr>
          <a:lstStyle/>
          <a:p>
            <a:pPr>
              <a:buFont typeface="Wingdings" panose="05000000000000000000" pitchFamily="2" charset="2"/>
              <a:buChar char="Ø"/>
            </a:pPr>
            <a:r>
              <a:rPr lang="zh-CN" altLang="en-US" sz="2000" b="1" dirty="0" smtClean="0"/>
              <a:t> 此阶段目标：</a:t>
            </a:r>
            <a:endParaRPr lang="en-US" altLang="zh-CN" sz="2000" b="1" dirty="0" smtClean="0"/>
          </a:p>
          <a:p>
            <a:pPr marL="0" indent="0">
              <a:buNone/>
            </a:pPr>
            <a:r>
              <a:rPr lang="en-US" altLang="zh-CN" sz="2000" dirty="0" smtClean="0"/>
              <a:t>         </a:t>
            </a:r>
            <a:r>
              <a:rPr lang="zh-CN" altLang="en-US" sz="2000" dirty="0" smtClean="0"/>
              <a:t>将轨道畸变减小到</a:t>
            </a:r>
            <a:r>
              <a:rPr lang="en-US" altLang="zh-CN" sz="2000" dirty="0" smtClean="0"/>
              <a:t>100µm</a:t>
            </a:r>
            <a:r>
              <a:rPr lang="zh-CN" altLang="en-US" sz="2000" dirty="0" smtClean="0"/>
              <a:t>以内，进一步提高束流</a:t>
            </a:r>
            <a:r>
              <a:rPr lang="zh-CN" altLang="en-US" sz="2000" dirty="0"/>
              <a:t>流强</a:t>
            </a:r>
            <a:endParaRPr lang="en-US" altLang="zh-CN" sz="2000" dirty="0" smtClean="0"/>
          </a:p>
          <a:p>
            <a:pPr>
              <a:buFont typeface="Wingdings" panose="05000000000000000000" pitchFamily="2" charset="2"/>
              <a:buChar char="Ø"/>
            </a:pPr>
            <a:r>
              <a:rPr lang="en-US" altLang="zh-CN" sz="2000" b="1" dirty="0"/>
              <a:t> </a:t>
            </a:r>
            <a:r>
              <a:rPr lang="zh-CN" altLang="en-US" sz="2000" b="1" dirty="0"/>
              <a:t>此</a:t>
            </a:r>
            <a:r>
              <a:rPr lang="zh-CN" altLang="en-US" sz="2000" b="1" dirty="0" smtClean="0"/>
              <a:t>阶段</a:t>
            </a:r>
            <a:r>
              <a:rPr lang="zh-CN" altLang="en-US" sz="2000" b="1" dirty="0"/>
              <a:t>前提</a:t>
            </a:r>
            <a:r>
              <a:rPr lang="zh-CN" altLang="en-US" sz="2000" b="1" dirty="0" smtClean="0"/>
              <a:t>条件：</a:t>
            </a:r>
            <a:endParaRPr lang="en-US" altLang="zh-CN" sz="2000" b="1" dirty="0" smtClean="0"/>
          </a:p>
          <a:p>
            <a:pPr lvl="1">
              <a:buFont typeface="Wingdings" panose="05000000000000000000" pitchFamily="2" charset="2"/>
              <a:buChar char="Ø"/>
            </a:pPr>
            <a:r>
              <a:rPr lang="zh-CN" altLang="en-US" sz="2000" dirty="0"/>
              <a:t>所有六极磁铁处于工作状态、高频腔设置在工作腔压的状态</a:t>
            </a:r>
            <a:r>
              <a:rPr lang="zh-CN" altLang="en-US" sz="2000" dirty="0" smtClean="0"/>
              <a:t>下</a:t>
            </a:r>
            <a:endParaRPr lang="en-US" altLang="zh-CN" sz="2000" dirty="0" smtClean="0"/>
          </a:p>
          <a:p>
            <a:pPr lvl="1">
              <a:buFont typeface="Wingdings" panose="05000000000000000000" pitchFamily="2" charset="2"/>
              <a:buChar char="Ø"/>
            </a:pPr>
            <a:r>
              <a:rPr lang="zh-CN" altLang="en-US" sz="2000" dirty="0" smtClean="0"/>
              <a:t>单</a:t>
            </a:r>
            <a:r>
              <a:rPr lang="zh-CN" altLang="en-US" sz="2000" dirty="0"/>
              <a:t>束团存储秒量级，总电量大于</a:t>
            </a:r>
            <a:r>
              <a:rPr lang="en-US" altLang="zh-CN" sz="2000" dirty="0" smtClean="0"/>
              <a:t>0.3nC</a:t>
            </a:r>
          </a:p>
          <a:p>
            <a:pPr lvl="1">
              <a:buFont typeface="Wingdings" panose="05000000000000000000" pitchFamily="2" charset="2"/>
              <a:buChar char="Ø"/>
            </a:pPr>
            <a:r>
              <a:rPr lang="zh-CN" altLang="en-US" sz="2000" dirty="0" smtClean="0"/>
              <a:t>可以</a:t>
            </a:r>
            <a:r>
              <a:rPr lang="zh-CN" altLang="en-US" sz="2000" dirty="0"/>
              <a:t>开展基于</a:t>
            </a:r>
            <a:r>
              <a:rPr lang="en-US" altLang="zh-CN" sz="2000" dirty="0"/>
              <a:t>BPM TBT </a:t>
            </a:r>
            <a:r>
              <a:rPr lang="zh-CN" altLang="en-US" sz="2000" dirty="0" smtClean="0"/>
              <a:t>数据的参数</a:t>
            </a:r>
            <a:r>
              <a:rPr lang="zh-CN" altLang="en-US" sz="2000" dirty="0"/>
              <a:t>测量以及</a:t>
            </a:r>
            <a:r>
              <a:rPr lang="zh-CN" altLang="en-US" sz="2000" dirty="0" smtClean="0"/>
              <a:t>校正工作</a:t>
            </a:r>
            <a:endParaRPr lang="en-US" altLang="zh-CN" sz="2000" dirty="0" smtClean="0"/>
          </a:p>
          <a:p>
            <a:pPr lvl="1">
              <a:buFont typeface="Wingdings" panose="05000000000000000000" pitchFamily="2" charset="2"/>
              <a:buChar char="Ø"/>
            </a:pPr>
            <a:r>
              <a:rPr lang="zh-CN" altLang="en-US" sz="2000" dirty="0"/>
              <a:t>可以开展基于</a:t>
            </a:r>
            <a:r>
              <a:rPr lang="en-US" altLang="zh-CN" sz="2000" dirty="0"/>
              <a:t>BPM </a:t>
            </a:r>
            <a:r>
              <a:rPr lang="en-US" altLang="zh-CN" sz="2000" dirty="0" smtClean="0"/>
              <a:t>SA</a:t>
            </a:r>
            <a:r>
              <a:rPr lang="zh-CN" altLang="en-US" sz="2000" dirty="0"/>
              <a:t>数据</a:t>
            </a:r>
            <a:r>
              <a:rPr lang="zh-CN" altLang="en-US" sz="2000" dirty="0" smtClean="0"/>
              <a:t>的参数测量工作</a:t>
            </a:r>
            <a:endParaRPr lang="en-US" altLang="zh-CN" sz="2000" dirty="0"/>
          </a:p>
          <a:p>
            <a:pPr lvl="1">
              <a:buFont typeface="Wingdings" panose="05000000000000000000" pitchFamily="2" charset="2"/>
              <a:buChar char="Ø"/>
            </a:pPr>
            <a:endParaRPr lang="en-US" altLang="zh-CN" sz="1400" dirty="0" smtClean="0"/>
          </a:p>
          <a:p>
            <a:pPr lvl="1">
              <a:buFont typeface="Wingdings" panose="05000000000000000000" pitchFamily="2" charset="2"/>
              <a:buChar char="Ø"/>
            </a:pPr>
            <a:endParaRPr lang="en-US" altLang="zh-CN" sz="1400" dirty="0" smtClean="0"/>
          </a:p>
        </p:txBody>
      </p:sp>
    </p:spTree>
    <p:extLst>
      <p:ext uri="{BB962C8B-B14F-4D97-AF65-F5344CB8AC3E}">
        <p14:creationId xmlns:p14="http://schemas.microsoft.com/office/powerpoint/2010/main" val="604464406"/>
      </p:ext>
    </p:extLst>
  </p:cSld>
  <p:clrMapOvr>
    <a:masterClrMapping/>
  </p:clrMapOvr>
  <mc:AlternateContent xmlns:mc="http://schemas.openxmlformats.org/markup-compatibility/2006" xmlns:p14="http://schemas.microsoft.com/office/powerpoint/2010/main">
    <mc:Choice Requires="p14">
      <p:transition spd="slow" p14:dur="2000" advTm="35059"/>
    </mc:Choice>
    <mc:Fallback xmlns="">
      <p:transition spd="slow" advTm="35059"/>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85216" y="1310640"/>
            <a:ext cx="8307264" cy="4804867"/>
          </a:xfrm>
        </p:spPr>
        <p:txBody>
          <a:bodyPr/>
          <a:lstStyle/>
          <a:p>
            <a:pPr marL="0" indent="0">
              <a:buNone/>
            </a:pPr>
            <a:r>
              <a:rPr lang="en-US" altLang="zh-CN" sz="2400" dirty="0" smtClean="0">
                <a:solidFill>
                  <a:schemeClr val="tx1"/>
                </a:solidFill>
              </a:rPr>
              <a:t>1</a:t>
            </a:r>
            <a:r>
              <a:rPr lang="zh-CN" altLang="en-US" sz="2400" dirty="0" smtClean="0">
                <a:solidFill>
                  <a:schemeClr val="tx1"/>
                </a:solidFill>
              </a:rPr>
              <a:t>、轨道测量模块</a:t>
            </a:r>
            <a:endParaRPr lang="en-US" altLang="zh-CN" sz="2400" dirty="0" smtClean="0">
              <a:solidFill>
                <a:schemeClr val="tx1"/>
              </a:solidFill>
            </a:endParaRPr>
          </a:p>
          <a:p>
            <a:pPr marL="0" indent="0">
              <a:buNone/>
            </a:pPr>
            <a:r>
              <a:rPr lang="en-US" altLang="zh-CN" sz="2400" dirty="0" smtClean="0">
                <a:solidFill>
                  <a:schemeClr val="tx1"/>
                </a:solidFill>
              </a:rPr>
              <a:t>2</a:t>
            </a:r>
            <a:r>
              <a:rPr lang="zh-CN" altLang="en-US" sz="2400" dirty="0" smtClean="0">
                <a:solidFill>
                  <a:schemeClr val="tx1"/>
                </a:solidFill>
              </a:rPr>
              <a:t>、基于</a:t>
            </a:r>
            <a:r>
              <a:rPr lang="en-US" altLang="zh-CN" sz="2400" dirty="0">
                <a:solidFill>
                  <a:schemeClr val="tx1"/>
                </a:solidFill>
              </a:rPr>
              <a:t>BPM TBT</a:t>
            </a:r>
            <a:r>
              <a:rPr lang="zh-CN" altLang="en-US" sz="2400" dirty="0">
                <a:solidFill>
                  <a:schemeClr val="tx1"/>
                </a:solidFill>
              </a:rPr>
              <a:t>的</a:t>
            </a:r>
            <a:r>
              <a:rPr lang="en-US" altLang="zh-CN" sz="2400" dirty="0">
                <a:solidFill>
                  <a:schemeClr val="tx1"/>
                </a:solidFill>
              </a:rPr>
              <a:t>beta-beating</a:t>
            </a:r>
            <a:r>
              <a:rPr lang="zh-CN" altLang="en-US" sz="2400" dirty="0">
                <a:solidFill>
                  <a:schemeClr val="tx1"/>
                </a:solidFill>
              </a:rPr>
              <a:t>、相位、色散测量和</a:t>
            </a:r>
            <a:r>
              <a:rPr lang="zh-CN" altLang="en-US" sz="2400" dirty="0" smtClean="0">
                <a:solidFill>
                  <a:schemeClr val="tx1"/>
                </a:solidFill>
              </a:rPr>
              <a:t>校正功能</a:t>
            </a:r>
            <a:endParaRPr lang="en-US" altLang="zh-CN" sz="2400" dirty="0" smtClean="0">
              <a:solidFill>
                <a:schemeClr val="tx1"/>
              </a:solidFill>
            </a:endParaRPr>
          </a:p>
          <a:p>
            <a:pPr marL="0" indent="0">
              <a:buNone/>
            </a:pPr>
            <a:r>
              <a:rPr lang="en-US" altLang="zh-CN" sz="2400" dirty="0" smtClean="0">
                <a:solidFill>
                  <a:schemeClr val="tx1"/>
                </a:solidFill>
              </a:rPr>
              <a:t>3</a:t>
            </a:r>
            <a:r>
              <a:rPr lang="zh-CN" altLang="en-US" sz="2400" dirty="0" smtClean="0">
                <a:solidFill>
                  <a:schemeClr val="tx1"/>
                </a:solidFill>
              </a:rPr>
              <a:t>、轨道响应矩阵测量模块</a:t>
            </a:r>
            <a:endParaRPr lang="en-US" altLang="zh-CN" sz="2400" dirty="0" smtClean="0">
              <a:solidFill>
                <a:schemeClr val="tx1"/>
              </a:solidFill>
            </a:endParaRPr>
          </a:p>
          <a:p>
            <a:pPr marL="0" indent="0">
              <a:buNone/>
            </a:pPr>
            <a:r>
              <a:rPr lang="en-US" altLang="zh-CN" sz="2400" dirty="0" smtClean="0">
                <a:solidFill>
                  <a:schemeClr val="tx1"/>
                </a:solidFill>
              </a:rPr>
              <a:t>4</a:t>
            </a:r>
            <a:r>
              <a:rPr lang="zh-CN" altLang="en-US" sz="2400" dirty="0" smtClean="0">
                <a:solidFill>
                  <a:schemeClr val="tx1"/>
                </a:solidFill>
              </a:rPr>
              <a:t>、轨道校正模块</a:t>
            </a:r>
            <a:endParaRPr lang="en-US" altLang="zh-CN" sz="2400" dirty="0" smtClean="0">
              <a:solidFill>
                <a:schemeClr val="tx1"/>
              </a:solidFill>
            </a:endParaRPr>
          </a:p>
          <a:p>
            <a:pPr marL="0" indent="0">
              <a:buNone/>
            </a:pPr>
            <a:r>
              <a:rPr lang="en-US" altLang="zh-CN" sz="2400" dirty="0" smtClean="0">
                <a:solidFill>
                  <a:schemeClr val="tx1"/>
                </a:solidFill>
              </a:rPr>
              <a:t>5</a:t>
            </a:r>
            <a:r>
              <a:rPr lang="zh-CN" altLang="en-US" sz="2400" dirty="0" smtClean="0">
                <a:solidFill>
                  <a:schemeClr val="tx1"/>
                </a:solidFill>
              </a:rPr>
              <a:t>、局部轨道</a:t>
            </a:r>
            <a:r>
              <a:rPr lang="zh-CN" altLang="en-US" sz="2400" dirty="0">
                <a:solidFill>
                  <a:schemeClr val="tx1"/>
                </a:solidFill>
              </a:rPr>
              <a:t>调节</a:t>
            </a:r>
            <a:r>
              <a:rPr lang="zh-CN" altLang="en-US" sz="2400" dirty="0" smtClean="0">
                <a:solidFill>
                  <a:schemeClr val="tx1"/>
                </a:solidFill>
              </a:rPr>
              <a:t>模块</a:t>
            </a:r>
            <a:endParaRPr lang="en-US" altLang="zh-CN" sz="2400" dirty="0" smtClean="0">
              <a:solidFill>
                <a:schemeClr val="tx1"/>
              </a:solidFill>
            </a:endParaRPr>
          </a:p>
          <a:p>
            <a:pPr marL="0" indent="0">
              <a:buNone/>
            </a:pPr>
            <a:r>
              <a:rPr lang="en-US" altLang="zh-CN" sz="2400" dirty="0" smtClean="0">
                <a:solidFill>
                  <a:schemeClr val="tx1"/>
                </a:solidFill>
              </a:rPr>
              <a:t>6</a:t>
            </a:r>
            <a:r>
              <a:rPr lang="zh-CN" altLang="en-US" sz="2400" dirty="0" smtClean="0">
                <a:solidFill>
                  <a:schemeClr val="tx1"/>
                </a:solidFill>
              </a:rPr>
              <a:t>、</a:t>
            </a:r>
            <a:r>
              <a:rPr lang="en-US" altLang="zh-CN" sz="2400" dirty="0" smtClean="0">
                <a:solidFill>
                  <a:schemeClr val="tx1"/>
                </a:solidFill>
              </a:rPr>
              <a:t>BPM offset</a:t>
            </a:r>
            <a:r>
              <a:rPr lang="zh-CN" altLang="en-US" sz="2400" dirty="0" smtClean="0">
                <a:solidFill>
                  <a:schemeClr val="tx1"/>
                </a:solidFill>
              </a:rPr>
              <a:t>测量模块</a:t>
            </a:r>
            <a:endParaRPr lang="zh-CN" altLang="en-US" sz="2400" dirty="0">
              <a:solidFill>
                <a:schemeClr val="tx1"/>
              </a:solidFill>
            </a:endParaRPr>
          </a:p>
          <a:p>
            <a:endParaRPr lang="zh-CN" altLang="en-US" dirty="0"/>
          </a:p>
        </p:txBody>
      </p:sp>
      <p:sp>
        <p:nvSpPr>
          <p:cNvPr id="3" name="标题 2"/>
          <p:cNvSpPr>
            <a:spLocks noGrp="1"/>
          </p:cNvSpPr>
          <p:nvPr>
            <p:ph type="title"/>
          </p:nvPr>
        </p:nvSpPr>
        <p:spPr/>
        <p:txBody>
          <a:bodyPr/>
          <a:lstStyle/>
          <a:p>
            <a:r>
              <a:rPr lang="en-US" altLang="zh-CN" sz="3600" dirty="0" smtClean="0"/>
              <a:t>BBA</a:t>
            </a:r>
            <a:r>
              <a:rPr lang="zh-CN" altLang="en-US" sz="3600" dirty="0" smtClean="0"/>
              <a:t>（含）测量前所需测量及校正手段</a:t>
            </a:r>
            <a:endParaRPr lang="zh-CN" altLang="en-US" sz="3600" dirty="0"/>
          </a:p>
        </p:txBody>
      </p:sp>
    </p:spTree>
    <p:extLst>
      <p:ext uri="{BB962C8B-B14F-4D97-AF65-F5344CB8AC3E}">
        <p14:creationId xmlns:p14="http://schemas.microsoft.com/office/powerpoint/2010/main" val="1809987677"/>
      </p:ext>
    </p:extLst>
  </p:cSld>
  <p:clrMapOvr>
    <a:masterClrMapping/>
  </p:clrMapOvr>
  <mc:AlternateContent xmlns:mc="http://schemas.openxmlformats.org/markup-compatibility/2006" xmlns:p14="http://schemas.microsoft.com/office/powerpoint/2010/main">
    <mc:Choice Requires="p14">
      <p:transition spd="slow" p14:dur="2000" advTm="17833"/>
    </mc:Choice>
    <mc:Fallback xmlns="">
      <p:transition spd="slow" advTm="1783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086526"/>
            <a:ext cx="8424936" cy="4804867"/>
          </a:xfrm>
        </p:spPr>
        <p:txBody>
          <a:bodyPr>
            <a:noAutofit/>
          </a:bodyPr>
          <a:lstStyle/>
          <a:p>
            <a:r>
              <a:rPr lang="zh-CN" altLang="en-US" sz="2000" b="1" dirty="0" smtClean="0">
                <a:solidFill>
                  <a:schemeClr val="tx1"/>
                </a:solidFill>
              </a:rPr>
              <a:t>主要目标：</a:t>
            </a:r>
            <a:r>
              <a:rPr lang="zh-CN" altLang="zh-CN" sz="2000" dirty="0">
                <a:solidFill>
                  <a:schemeClr val="tx1"/>
                </a:solidFill>
              </a:rPr>
              <a:t>实现束流沿储存环在</a:t>
            </a:r>
            <a:r>
              <a:rPr lang="en-US" altLang="zh-CN" sz="2000" dirty="0">
                <a:solidFill>
                  <a:schemeClr val="tx1"/>
                </a:solidFill>
              </a:rPr>
              <a:t>BPM</a:t>
            </a:r>
            <a:r>
              <a:rPr lang="zh-CN" altLang="zh-CN" sz="2000" dirty="0">
                <a:solidFill>
                  <a:schemeClr val="tx1"/>
                </a:solidFill>
              </a:rPr>
              <a:t>处的轨道测量及</a:t>
            </a:r>
            <a:r>
              <a:rPr lang="zh-CN" altLang="zh-CN" sz="2000" dirty="0" smtClean="0">
                <a:solidFill>
                  <a:schemeClr val="tx1"/>
                </a:solidFill>
              </a:rPr>
              <a:t>显示</a:t>
            </a:r>
            <a:endParaRPr lang="zh-CN" altLang="zh-CN" sz="2000" dirty="0">
              <a:solidFill>
                <a:schemeClr val="tx1"/>
              </a:solidFill>
            </a:endParaRPr>
          </a:p>
          <a:p>
            <a:pPr lvl="0"/>
            <a:r>
              <a:rPr lang="zh-CN" altLang="zh-CN" sz="2000" b="1" dirty="0">
                <a:solidFill>
                  <a:schemeClr val="tx1"/>
                </a:solidFill>
              </a:rPr>
              <a:t>实现方法</a:t>
            </a:r>
            <a:r>
              <a:rPr lang="zh-CN" altLang="zh-CN" sz="2000" b="1" dirty="0" smtClean="0">
                <a:solidFill>
                  <a:schemeClr val="tx1"/>
                </a:solidFill>
              </a:rPr>
              <a:t>：</a:t>
            </a:r>
            <a:r>
              <a:rPr lang="en-US" altLang="zh-CN" sz="2000" b="1" dirty="0" smtClean="0">
                <a:solidFill>
                  <a:srgbClr val="C00000"/>
                </a:solidFill>
              </a:rPr>
              <a:t>BEPCII</a:t>
            </a:r>
            <a:r>
              <a:rPr lang="zh-CN" altLang="en-US" sz="2000" b="1" dirty="0" smtClean="0">
                <a:solidFill>
                  <a:srgbClr val="C00000"/>
                </a:solidFill>
              </a:rPr>
              <a:t>常规方法</a:t>
            </a:r>
            <a:endParaRPr lang="en-US" altLang="zh-CN" sz="2000" b="1" dirty="0" smtClean="0">
              <a:solidFill>
                <a:srgbClr val="C00000"/>
              </a:solidFill>
            </a:endParaRPr>
          </a:p>
          <a:p>
            <a:pPr lvl="3"/>
            <a:r>
              <a:rPr lang="zh-CN" altLang="en-US" sz="2000" dirty="0"/>
              <a:t>直接获取</a:t>
            </a:r>
            <a:r>
              <a:rPr lang="en-US" altLang="zh-CN" sz="2000" dirty="0"/>
              <a:t>BPM SA </a:t>
            </a:r>
            <a:r>
              <a:rPr lang="zh-CN" altLang="en-US" sz="2000" dirty="0" smtClean="0"/>
              <a:t>数据</a:t>
            </a:r>
            <a:endParaRPr lang="en-US" altLang="zh-CN" sz="2000" dirty="0"/>
          </a:p>
          <a:p>
            <a:pPr lvl="3"/>
            <a:r>
              <a:rPr lang="zh-CN" altLang="zh-CN" sz="2000" dirty="0"/>
              <a:t>在线获取</a:t>
            </a:r>
            <a:r>
              <a:rPr lang="en-US" altLang="zh-CN" sz="2000" dirty="0"/>
              <a:t>TBT</a:t>
            </a:r>
            <a:r>
              <a:rPr lang="zh-CN" altLang="zh-CN" sz="2000" dirty="0"/>
              <a:t>数据并</a:t>
            </a:r>
            <a:r>
              <a:rPr lang="zh-CN" altLang="zh-CN" sz="2000" dirty="0" smtClean="0"/>
              <a:t>处</a:t>
            </a:r>
            <a:r>
              <a:rPr lang="zh-CN" altLang="en-US" sz="2000" dirty="0" smtClean="0"/>
              <a:t>理</a:t>
            </a:r>
            <a:endParaRPr lang="en-US" altLang="zh-CN" sz="2000" dirty="0"/>
          </a:p>
          <a:p>
            <a:pPr marL="1417320" lvl="3" indent="0">
              <a:buNone/>
            </a:pPr>
            <a:r>
              <a:rPr lang="zh-CN" altLang="en-US" sz="2000" dirty="0"/>
              <a:t>　</a:t>
            </a:r>
            <a:r>
              <a:rPr lang="zh-CN" altLang="zh-CN" sz="2000" dirty="0" smtClean="0"/>
              <a:t>首</a:t>
            </a:r>
            <a:r>
              <a:rPr lang="zh-CN" altLang="zh-CN" sz="2000" dirty="0"/>
              <a:t>圈调束过程中需要用到的</a:t>
            </a:r>
            <a:r>
              <a:rPr lang="zh-CN" altLang="zh-CN" sz="2000" dirty="0" smtClean="0"/>
              <a:t>功能</a:t>
            </a:r>
            <a:r>
              <a:rPr lang="zh-CN" altLang="en-US" sz="2000" dirty="0" smtClean="0"/>
              <a:t>（整合在此模块）</a:t>
            </a:r>
            <a:endParaRPr lang="en-US" altLang="zh-CN" sz="2000" b="1" dirty="0" smtClean="0"/>
          </a:p>
          <a:p>
            <a:pPr lvl="0"/>
            <a:r>
              <a:rPr lang="zh-CN" altLang="zh-CN" sz="2000" b="1" dirty="0" smtClean="0">
                <a:solidFill>
                  <a:schemeClr val="tx1"/>
                </a:solidFill>
              </a:rPr>
              <a:t>模块</a:t>
            </a:r>
            <a:r>
              <a:rPr lang="zh-CN" altLang="en-US" sz="2000" b="1" dirty="0" smtClean="0">
                <a:solidFill>
                  <a:schemeClr val="tx1"/>
                </a:solidFill>
              </a:rPr>
              <a:t>界面</a:t>
            </a:r>
            <a:r>
              <a:rPr lang="zh-CN" altLang="zh-CN" sz="2000" dirty="0" smtClean="0">
                <a:solidFill>
                  <a:schemeClr val="tx1"/>
                </a:solidFill>
              </a:rPr>
              <a:t>：</a:t>
            </a:r>
            <a:endParaRPr lang="en-US" altLang="zh-CN" sz="2000" dirty="0" smtClean="0">
              <a:solidFill>
                <a:schemeClr val="tx1"/>
              </a:solidFill>
            </a:endParaRPr>
          </a:p>
          <a:p>
            <a:pPr lvl="3"/>
            <a:r>
              <a:rPr lang="zh-CN" altLang="zh-CN" sz="2000" dirty="0" smtClean="0"/>
              <a:t>选择</a:t>
            </a:r>
            <a:r>
              <a:rPr lang="zh-CN" altLang="zh-CN" sz="2000" dirty="0"/>
              <a:t>数据</a:t>
            </a:r>
            <a:r>
              <a:rPr lang="zh-CN" altLang="zh-CN" sz="2000" dirty="0" smtClean="0"/>
              <a:t>来源</a:t>
            </a:r>
            <a:endParaRPr lang="en-US" altLang="zh-CN" sz="2000" dirty="0" smtClean="0"/>
          </a:p>
          <a:p>
            <a:pPr lvl="3"/>
            <a:r>
              <a:rPr lang="en-US" altLang="zh-CN" sz="2000" dirty="0" smtClean="0"/>
              <a:t>BPM</a:t>
            </a:r>
            <a:r>
              <a:rPr lang="zh-CN" altLang="zh-CN" sz="2000" dirty="0"/>
              <a:t>数据沿环</a:t>
            </a:r>
            <a:r>
              <a:rPr lang="zh-CN" altLang="zh-CN" sz="2000" dirty="0" smtClean="0"/>
              <a:t>显示</a:t>
            </a:r>
            <a:endParaRPr lang="en-US" altLang="zh-CN" sz="2000" dirty="0" smtClean="0"/>
          </a:p>
          <a:p>
            <a:pPr lvl="3"/>
            <a:r>
              <a:rPr lang="zh-CN" altLang="en-US" sz="2000" dirty="0" smtClean="0"/>
              <a:t>轨道存储及调入</a:t>
            </a:r>
            <a:endParaRPr lang="zh-CN" altLang="en-US" sz="2000" dirty="0"/>
          </a:p>
        </p:txBody>
      </p:sp>
      <p:sp>
        <p:nvSpPr>
          <p:cNvPr id="2" name="标题 1"/>
          <p:cNvSpPr>
            <a:spLocks noGrp="1"/>
          </p:cNvSpPr>
          <p:nvPr>
            <p:ph type="title"/>
          </p:nvPr>
        </p:nvSpPr>
        <p:spPr>
          <a:xfrm>
            <a:off x="1475656" y="692696"/>
            <a:ext cx="7886700" cy="663575"/>
          </a:xfrm>
        </p:spPr>
        <p:txBody>
          <a:bodyPr/>
          <a:lstStyle/>
          <a:p>
            <a:r>
              <a:rPr lang="en-US" altLang="zh-CN" sz="3200" dirty="0" smtClean="0"/>
              <a:t>1</a:t>
            </a:r>
            <a:r>
              <a:rPr lang="zh-CN" altLang="en-US" sz="3200" dirty="0" smtClean="0"/>
              <a:t>、轨道测量模块</a:t>
            </a:r>
            <a:r>
              <a:rPr lang="zh-CN" altLang="en-US" sz="3200" dirty="0"/>
              <a:t/>
            </a:r>
            <a:br>
              <a:rPr lang="zh-CN" altLang="en-US" sz="3200" dirty="0"/>
            </a:br>
            <a:r>
              <a:rPr lang="zh-CN" altLang="en-US" dirty="0"/>
              <a:t/>
            </a:r>
            <a:br>
              <a:rPr lang="zh-CN" altLang="en-US" dirty="0"/>
            </a:br>
            <a:endParaRPr lang="zh-CN" altLang="en-US" dirty="0"/>
          </a:p>
        </p:txBody>
      </p:sp>
    </p:spTree>
    <p:extLst>
      <p:ext uri="{BB962C8B-B14F-4D97-AF65-F5344CB8AC3E}">
        <p14:creationId xmlns:p14="http://schemas.microsoft.com/office/powerpoint/2010/main" val="570691942"/>
      </p:ext>
    </p:extLst>
  </p:cSld>
  <p:clrMapOvr>
    <a:masterClrMapping/>
  </p:clrMapOvr>
  <mc:AlternateContent xmlns:mc="http://schemas.openxmlformats.org/markup-compatibility/2006" xmlns:p14="http://schemas.microsoft.com/office/powerpoint/2010/main">
    <mc:Choice Requires="p14">
      <p:transition spd="slow" p14:dur="2000" advTm="14245"/>
    </mc:Choice>
    <mc:Fallback xmlns="">
      <p:transition spd="slow" advTm="1424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340768"/>
            <a:ext cx="8208912" cy="4933381"/>
          </a:xfrm>
        </p:spPr>
        <p:txBody>
          <a:bodyPr>
            <a:normAutofit fontScale="92500"/>
          </a:bodyPr>
          <a:lstStyle/>
          <a:p>
            <a:r>
              <a:rPr lang="zh-CN" altLang="en-US" sz="2400" b="1" dirty="0" smtClean="0">
                <a:solidFill>
                  <a:schemeClr val="tx1"/>
                </a:solidFill>
              </a:rPr>
              <a:t>主要目标：</a:t>
            </a:r>
            <a:r>
              <a:rPr lang="zh-CN" altLang="en-US" sz="2400" dirty="0" smtClean="0">
                <a:solidFill>
                  <a:schemeClr val="tx1"/>
                </a:solidFill>
              </a:rPr>
              <a:t>在受</a:t>
            </a:r>
            <a:r>
              <a:rPr lang="zh-CN" altLang="en-US" sz="2400" dirty="0">
                <a:solidFill>
                  <a:schemeClr val="tx1"/>
                </a:solidFill>
              </a:rPr>
              <a:t>束流条件限制</a:t>
            </a:r>
            <a:r>
              <a:rPr lang="zh-CN" altLang="en-US" sz="2400" dirty="0" smtClean="0">
                <a:solidFill>
                  <a:schemeClr val="tx1"/>
                </a:solidFill>
              </a:rPr>
              <a:t>无法进行轨道</a:t>
            </a:r>
            <a:r>
              <a:rPr lang="zh-CN" altLang="en-US" sz="2400" dirty="0">
                <a:solidFill>
                  <a:schemeClr val="tx1"/>
                </a:solidFill>
              </a:rPr>
              <a:t>响应</a:t>
            </a:r>
            <a:r>
              <a:rPr lang="zh-CN" altLang="en-US" sz="2400" dirty="0" smtClean="0">
                <a:solidFill>
                  <a:schemeClr val="tx1"/>
                </a:solidFill>
              </a:rPr>
              <a:t>矩阵测量时，应用</a:t>
            </a:r>
            <a:r>
              <a:rPr lang="en-US" altLang="zh-CN" sz="2400" dirty="0" smtClean="0">
                <a:solidFill>
                  <a:schemeClr val="tx1"/>
                </a:solidFill>
              </a:rPr>
              <a:t>TBT </a:t>
            </a:r>
            <a:r>
              <a:rPr lang="zh-CN" altLang="en-US" sz="2400" dirty="0" smtClean="0">
                <a:solidFill>
                  <a:schemeClr val="tx1"/>
                </a:solidFill>
              </a:rPr>
              <a:t>数据对</a:t>
            </a:r>
            <a:r>
              <a:rPr lang="en-US" altLang="zh-CN" sz="2400" dirty="0">
                <a:solidFill>
                  <a:schemeClr val="tx1"/>
                </a:solidFill>
              </a:rPr>
              <a:t>beta-beating</a:t>
            </a:r>
            <a:r>
              <a:rPr lang="zh-CN" altLang="en-US" sz="2400" dirty="0">
                <a:solidFill>
                  <a:schemeClr val="tx1"/>
                </a:solidFill>
              </a:rPr>
              <a:t>、相位、色散进行初步测量以及校正</a:t>
            </a:r>
            <a:r>
              <a:rPr lang="zh-CN" altLang="en-US" sz="2400" dirty="0" smtClean="0">
                <a:solidFill>
                  <a:schemeClr val="tx1"/>
                </a:solidFill>
              </a:rPr>
              <a:t>。</a:t>
            </a:r>
            <a:endParaRPr lang="zh-CN" altLang="zh-CN" sz="2400" dirty="0" smtClean="0">
              <a:solidFill>
                <a:schemeClr val="tx1"/>
              </a:solidFill>
            </a:endParaRPr>
          </a:p>
          <a:p>
            <a:pPr lvl="0"/>
            <a:r>
              <a:rPr lang="en-US" altLang="zh-CN" sz="2400" b="1" dirty="0" smtClean="0">
                <a:solidFill>
                  <a:schemeClr val="tx1"/>
                </a:solidFill>
              </a:rPr>
              <a:t>Optics </a:t>
            </a:r>
            <a:r>
              <a:rPr lang="zh-CN" altLang="en-US" sz="2400" b="1" dirty="0" smtClean="0">
                <a:solidFill>
                  <a:schemeClr val="tx1"/>
                </a:solidFill>
              </a:rPr>
              <a:t>测量方法</a:t>
            </a:r>
            <a:r>
              <a:rPr lang="zh-CN" altLang="zh-CN" sz="2400" b="1" dirty="0" smtClean="0">
                <a:solidFill>
                  <a:schemeClr val="tx1"/>
                </a:solidFill>
              </a:rPr>
              <a:t>：</a:t>
            </a:r>
            <a:r>
              <a:rPr lang="zh-CN" altLang="en-US" sz="2400" dirty="0">
                <a:solidFill>
                  <a:schemeClr val="tx1"/>
                </a:solidFill>
              </a:rPr>
              <a:t>基于受激励后束流的</a:t>
            </a:r>
            <a:r>
              <a:rPr lang="en-US" altLang="zh-CN" sz="2400" dirty="0">
                <a:solidFill>
                  <a:schemeClr val="tx1"/>
                </a:solidFill>
              </a:rPr>
              <a:t>TBT</a:t>
            </a:r>
            <a:r>
              <a:rPr lang="zh-CN" altLang="en-US" sz="2400" dirty="0">
                <a:solidFill>
                  <a:schemeClr val="tx1"/>
                </a:solidFill>
              </a:rPr>
              <a:t>数据，通过</a:t>
            </a:r>
            <a:r>
              <a:rPr lang="zh-CN" altLang="en-US" sz="2400" dirty="0" smtClean="0">
                <a:solidFill>
                  <a:schemeClr val="tx1"/>
                </a:solidFill>
              </a:rPr>
              <a:t>算法</a:t>
            </a:r>
            <a:r>
              <a:rPr lang="en-US" altLang="zh-CN" sz="2400" dirty="0" smtClean="0">
                <a:solidFill>
                  <a:schemeClr val="tx1"/>
                </a:solidFill>
              </a:rPr>
              <a:t>ICA</a:t>
            </a:r>
            <a:r>
              <a:rPr lang="zh-CN" altLang="en-US" sz="2400" dirty="0" smtClean="0">
                <a:solidFill>
                  <a:schemeClr val="tx1"/>
                </a:solidFill>
              </a:rPr>
              <a:t>或</a:t>
            </a:r>
            <a:r>
              <a:rPr lang="en-US" altLang="zh-CN" sz="2400" dirty="0" smtClean="0">
                <a:solidFill>
                  <a:schemeClr val="tx1"/>
                </a:solidFill>
              </a:rPr>
              <a:t>PCA</a:t>
            </a:r>
            <a:r>
              <a:rPr lang="zh-CN" altLang="en-US" sz="2400" dirty="0" smtClean="0">
                <a:solidFill>
                  <a:schemeClr val="tx1"/>
                </a:solidFill>
              </a:rPr>
              <a:t>算法提取</a:t>
            </a:r>
            <a:r>
              <a:rPr lang="en-US" altLang="zh-CN" sz="2400" dirty="0" err="1" smtClean="0">
                <a:solidFill>
                  <a:schemeClr val="tx1"/>
                </a:solidFill>
              </a:rPr>
              <a:t>betatron</a:t>
            </a:r>
            <a:r>
              <a:rPr lang="zh-CN" altLang="en-US" sz="2400" dirty="0" smtClean="0">
                <a:solidFill>
                  <a:schemeClr val="tx1"/>
                </a:solidFill>
              </a:rPr>
              <a:t>、</a:t>
            </a:r>
            <a:r>
              <a:rPr lang="zh-CN" altLang="en-US" sz="2400" dirty="0">
                <a:solidFill>
                  <a:schemeClr val="tx1"/>
                </a:solidFill>
              </a:rPr>
              <a:t>色散、耦合等束流信息</a:t>
            </a:r>
            <a:r>
              <a:rPr lang="zh-CN" altLang="en-US" sz="2400" dirty="0" smtClean="0">
                <a:solidFill>
                  <a:schemeClr val="tx1"/>
                </a:solidFill>
              </a:rPr>
              <a:t>。</a:t>
            </a:r>
            <a:endParaRPr lang="en-US" altLang="zh-CN" sz="2400" dirty="0" smtClean="0">
              <a:solidFill>
                <a:schemeClr val="tx1"/>
              </a:solidFill>
            </a:endParaRPr>
          </a:p>
          <a:p>
            <a:r>
              <a:rPr lang="en-US" altLang="zh-CN" sz="2400" b="1" dirty="0">
                <a:solidFill>
                  <a:schemeClr val="tx1"/>
                </a:solidFill>
              </a:rPr>
              <a:t>Optics </a:t>
            </a:r>
            <a:r>
              <a:rPr lang="zh-CN" altLang="en-US" sz="2400" b="1" dirty="0">
                <a:solidFill>
                  <a:schemeClr val="tx1"/>
                </a:solidFill>
              </a:rPr>
              <a:t>校正</a:t>
            </a:r>
            <a:r>
              <a:rPr lang="zh-CN" altLang="en-US" sz="2400" b="1" dirty="0" smtClean="0">
                <a:solidFill>
                  <a:schemeClr val="tx1"/>
                </a:solidFill>
              </a:rPr>
              <a:t>方法</a:t>
            </a:r>
            <a:r>
              <a:rPr lang="zh-CN" altLang="zh-CN" sz="2400" b="1" dirty="0" smtClean="0">
                <a:solidFill>
                  <a:schemeClr val="tx1"/>
                </a:solidFill>
              </a:rPr>
              <a:t>：</a:t>
            </a:r>
            <a:r>
              <a:rPr lang="zh-CN" altLang="en-US" sz="2400" dirty="0" smtClean="0">
                <a:solidFill>
                  <a:schemeClr val="tx1"/>
                </a:solidFill>
              </a:rPr>
              <a:t>类似</a:t>
            </a:r>
            <a:r>
              <a:rPr lang="en-US" altLang="zh-CN" sz="2400" dirty="0">
                <a:solidFill>
                  <a:schemeClr val="tx1"/>
                </a:solidFill>
              </a:rPr>
              <a:t>LOCO</a:t>
            </a:r>
            <a:r>
              <a:rPr lang="zh-CN" altLang="en-US" sz="2400" dirty="0">
                <a:solidFill>
                  <a:schemeClr val="tx1"/>
                </a:solidFill>
              </a:rPr>
              <a:t>的匹配方法</a:t>
            </a:r>
            <a:r>
              <a:rPr lang="zh-CN" altLang="en-US" sz="2400" dirty="0" smtClean="0">
                <a:solidFill>
                  <a:schemeClr val="tx1"/>
                </a:solidFill>
              </a:rPr>
              <a:t>，调节四极磁铁强完成校正</a:t>
            </a:r>
            <a:r>
              <a:rPr lang="zh-CN" altLang="en-US" sz="2400" b="1" dirty="0" smtClean="0">
                <a:solidFill>
                  <a:schemeClr val="tx1"/>
                </a:solidFill>
              </a:rPr>
              <a:t>。</a:t>
            </a:r>
            <a:endParaRPr lang="zh-CN" altLang="en-US" sz="2400" dirty="0">
              <a:solidFill>
                <a:schemeClr val="tx1"/>
              </a:solidFill>
            </a:endParaRPr>
          </a:p>
          <a:p>
            <a:pPr lvl="0"/>
            <a:r>
              <a:rPr lang="zh-CN" altLang="en-US" sz="2400" b="1" dirty="0" smtClean="0">
                <a:solidFill>
                  <a:schemeClr val="tx1"/>
                </a:solidFill>
              </a:rPr>
              <a:t>实现功能</a:t>
            </a:r>
            <a:r>
              <a:rPr lang="zh-CN" altLang="zh-CN" sz="2400" dirty="0" smtClean="0">
                <a:solidFill>
                  <a:schemeClr val="tx1"/>
                </a:solidFill>
              </a:rPr>
              <a:t>：</a:t>
            </a:r>
            <a:r>
              <a:rPr lang="zh-CN" altLang="en-US" sz="2400" dirty="0">
                <a:solidFill>
                  <a:schemeClr val="tx1"/>
                </a:solidFill>
              </a:rPr>
              <a:t>采用</a:t>
            </a:r>
            <a:r>
              <a:rPr lang="zh-CN" altLang="en-US" sz="2400" dirty="0" smtClean="0">
                <a:solidFill>
                  <a:schemeClr val="tx1"/>
                </a:solidFill>
              </a:rPr>
              <a:t>线</a:t>
            </a:r>
            <a:r>
              <a:rPr lang="zh-CN" altLang="en-US" sz="2400" dirty="0">
                <a:solidFill>
                  <a:schemeClr val="tx1"/>
                </a:solidFill>
              </a:rPr>
              <a:t>下</a:t>
            </a:r>
            <a:r>
              <a:rPr lang="zh-CN" altLang="en-US" sz="2400" dirty="0" smtClean="0">
                <a:solidFill>
                  <a:schemeClr val="tx1"/>
                </a:solidFill>
              </a:rPr>
              <a:t>应用</a:t>
            </a:r>
            <a:r>
              <a:rPr lang="en-US" altLang="zh-CN" sz="2400" dirty="0" smtClean="0">
                <a:solidFill>
                  <a:schemeClr val="tx1"/>
                </a:solidFill>
              </a:rPr>
              <a:t>MATLAB</a:t>
            </a:r>
            <a:r>
              <a:rPr lang="zh-CN" altLang="en-US" sz="2400" dirty="0" smtClean="0">
                <a:solidFill>
                  <a:schemeClr val="tx1"/>
                </a:solidFill>
              </a:rPr>
              <a:t>平台进行数据分析的</a:t>
            </a:r>
            <a:r>
              <a:rPr lang="zh-CN" altLang="en-US" sz="2400" dirty="0">
                <a:solidFill>
                  <a:schemeClr val="tx1"/>
                </a:solidFill>
              </a:rPr>
              <a:t>方式</a:t>
            </a:r>
            <a:r>
              <a:rPr lang="zh-CN" altLang="en-US" sz="2400" dirty="0" smtClean="0">
                <a:solidFill>
                  <a:schemeClr val="tx1"/>
                </a:solidFill>
              </a:rPr>
              <a:t>。</a:t>
            </a:r>
            <a:endParaRPr lang="en-US" altLang="zh-CN" sz="2400" dirty="0" smtClean="0">
              <a:solidFill>
                <a:schemeClr val="tx1"/>
              </a:solidFill>
            </a:endParaRPr>
          </a:p>
          <a:p>
            <a:pPr lvl="0"/>
            <a:r>
              <a:rPr lang="zh-CN" altLang="en-US" sz="2400" b="1" dirty="0" smtClean="0">
                <a:solidFill>
                  <a:schemeClr val="tx1"/>
                </a:solidFill>
              </a:rPr>
              <a:t>模拟</a:t>
            </a:r>
            <a:r>
              <a:rPr lang="zh-CN" altLang="en-US" sz="2400" b="1" dirty="0">
                <a:solidFill>
                  <a:schemeClr val="tx1"/>
                </a:solidFill>
              </a:rPr>
              <a:t>工作：</a:t>
            </a:r>
            <a:r>
              <a:rPr lang="zh-CN" altLang="en-US" sz="2400" dirty="0">
                <a:solidFill>
                  <a:schemeClr val="tx1"/>
                </a:solidFill>
              </a:rPr>
              <a:t>评估激励的幅度以及激励方式对测量结果的</a:t>
            </a:r>
            <a:r>
              <a:rPr lang="zh-CN" altLang="en-US" sz="2400" dirty="0" smtClean="0">
                <a:solidFill>
                  <a:schemeClr val="tx1"/>
                </a:solidFill>
              </a:rPr>
              <a:t>影响；初步确定</a:t>
            </a:r>
            <a:r>
              <a:rPr lang="en-US" altLang="zh-CN" sz="2400" dirty="0" smtClean="0">
                <a:solidFill>
                  <a:schemeClr val="tx1"/>
                </a:solidFill>
              </a:rPr>
              <a:t>BPM</a:t>
            </a:r>
            <a:r>
              <a:rPr lang="zh-CN" altLang="en-US" sz="2400" dirty="0">
                <a:solidFill>
                  <a:schemeClr val="tx1"/>
                </a:solidFill>
              </a:rPr>
              <a:t>数量</a:t>
            </a:r>
            <a:r>
              <a:rPr lang="zh-CN" altLang="en-US" sz="2400" dirty="0" smtClean="0">
                <a:solidFill>
                  <a:schemeClr val="tx1"/>
                </a:solidFill>
              </a:rPr>
              <a:t>以及四极磁铁</a:t>
            </a:r>
            <a:r>
              <a:rPr lang="zh-CN" altLang="en-US" sz="2400" dirty="0">
                <a:solidFill>
                  <a:schemeClr val="tx1"/>
                </a:solidFill>
              </a:rPr>
              <a:t>数量；耦合校正功能的</a:t>
            </a:r>
            <a:r>
              <a:rPr lang="zh-CN" altLang="en-US" sz="2400" dirty="0" smtClean="0">
                <a:solidFill>
                  <a:schemeClr val="tx1"/>
                </a:solidFill>
              </a:rPr>
              <a:t>模拟；</a:t>
            </a:r>
            <a:endParaRPr lang="en-US" altLang="zh-CN" sz="2400" dirty="0" smtClean="0">
              <a:solidFill>
                <a:schemeClr val="tx1"/>
              </a:solidFill>
            </a:endParaRPr>
          </a:p>
          <a:p>
            <a:pPr lvl="0"/>
            <a:r>
              <a:rPr lang="zh-CN" altLang="en-US" sz="2400" b="1" dirty="0" smtClean="0">
                <a:solidFill>
                  <a:schemeClr val="tx1"/>
                </a:solidFill>
              </a:rPr>
              <a:t>优势</a:t>
            </a:r>
            <a:r>
              <a:rPr lang="en-US" altLang="zh-CN" sz="2400" b="1" dirty="0" smtClean="0">
                <a:solidFill>
                  <a:schemeClr val="tx1"/>
                </a:solidFill>
              </a:rPr>
              <a:t>: </a:t>
            </a:r>
            <a:r>
              <a:rPr lang="zh-CN" altLang="en-US" sz="2400" dirty="0" smtClean="0">
                <a:solidFill>
                  <a:schemeClr val="tx1"/>
                </a:solidFill>
              </a:rPr>
              <a:t>测量</a:t>
            </a:r>
            <a:r>
              <a:rPr lang="zh-CN" altLang="en-US" sz="2400" dirty="0">
                <a:solidFill>
                  <a:schemeClr val="tx1"/>
                </a:solidFill>
              </a:rPr>
              <a:t>速度</a:t>
            </a:r>
            <a:r>
              <a:rPr lang="zh-CN" altLang="en-US" sz="2400" dirty="0" smtClean="0">
                <a:solidFill>
                  <a:schemeClr val="tx1"/>
                </a:solidFill>
              </a:rPr>
              <a:t>快，稳定供束后仍可作为</a:t>
            </a:r>
            <a:r>
              <a:rPr lang="zh-CN" altLang="en-US" sz="2400" dirty="0">
                <a:solidFill>
                  <a:schemeClr val="tx1"/>
                </a:solidFill>
              </a:rPr>
              <a:t>常规的</a:t>
            </a:r>
            <a:r>
              <a:rPr lang="en-US" altLang="zh-CN" sz="2400" dirty="0" smtClean="0">
                <a:solidFill>
                  <a:schemeClr val="tx1"/>
                </a:solidFill>
              </a:rPr>
              <a:t>optics</a:t>
            </a:r>
            <a:r>
              <a:rPr lang="zh-CN" altLang="en-US" sz="2400" dirty="0" smtClean="0">
                <a:solidFill>
                  <a:schemeClr val="tx1"/>
                </a:solidFill>
              </a:rPr>
              <a:t>测量校正</a:t>
            </a:r>
            <a:r>
              <a:rPr lang="zh-CN" altLang="en-US" sz="2400" dirty="0">
                <a:solidFill>
                  <a:schemeClr val="tx1"/>
                </a:solidFill>
              </a:rPr>
              <a:t>手段</a:t>
            </a:r>
            <a:r>
              <a:rPr lang="zh-CN" altLang="en-US" sz="2400" dirty="0" smtClean="0">
                <a:solidFill>
                  <a:schemeClr val="tx1"/>
                </a:solidFill>
              </a:rPr>
              <a:t>。</a:t>
            </a:r>
            <a:endParaRPr lang="en-US" altLang="zh-CN" sz="2400" dirty="0" smtClean="0">
              <a:solidFill>
                <a:schemeClr val="tx1"/>
              </a:solidFill>
            </a:endParaRPr>
          </a:p>
          <a:p>
            <a:pPr lvl="0"/>
            <a:endParaRPr lang="en-US" altLang="zh-CN" sz="2000" dirty="0" smtClean="0">
              <a:solidFill>
                <a:schemeClr val="tx1"/>
              </a:solidFill>
            </a:endParaRPr>
          </a:p>
        </p:txBody>
      </p:sp>
      <p:sp>
        <p:nvSpPr>
          <p:cNvPr id="4" name="标题 3"/>
          <p:cNvSpPr>
            <a:spLocks noGrp="1"/>
          </p:cNvSpPr>
          <p:nvPr>
            <p:ph type="title"/>
          </p:nvPr>
        </p:nvSpPr>
        <p:spPr/>
        <p:txBody>
          <a:bodyPr/>
          <a:lstStyle/>
          <a:p>
            <a:r>
              <a:rPr lang="en-US" altLang="zh-CN" sz="3200" dirty="0"/>
              <a:t>2</a:t>
            </a:r>
            <a:r>
              <a:rPr lang="zh-CN" altLang="en-US" sz="3200" dirty="0" smtClean="0"/>
              <a:t>、基于</a:t>
            </a:r>
            <a:r>
              <a:rPr lang="en-US" altLang="zh-CN" sz="3200" dirty="0"/>
              <a:t>BPM TBT</a:t>
            </a:r>
            <a:r>
              <a:rPr lang="zh-CN" altLang="en-US" sz="3200" dirty="0"/>
              <a:t>的</a:t>
            </a:r>
            <a:r>
              <a:rPr lang="en-US" altLang="zh-CN" sz="3200" dirty="0"/>
              <a:t>optics</a:t>
            </a:r>
            <a:r>
              <a:rPr lang="zh-CN" altLang="en-US" sz="3200" dirty="0"/>
              <a:t>测量和</a:t>
            </a:r>
            <a:r>
              <a:rPr lang="zh-CN" altLang="en-US" sz="3200" dirty="0" smtClean="0"/>
              <a:t>校正功能</a:t>
            </a:r>
            <a:endParaRPr lang="zh-CN" altLang="en-US" sz="3200" dirty="0"/>
          </a:p>
        </p:txBody>
      </p:sp>
    </p:spTree>
    <p:extLst>
      <p:ext uri="{BB962C8B-B14F-4D97-AF65-F5344CB8AC3E}">
        <p14:creationId xmlns:p14="http://schemas.microsoft.com/office/powerpoint/2010/main" val="312378884"/>
      </p:ext>
    </p:extLst>
  </p:cSld>
  <p:clrMapOvr>
    <a:masterClrMapping/>
  </p:clrMapOvr>
  <mc:AlternateContent xmlns:mc="http://schemas.openxmlformats.org/markup-compatibility/2006" xmlns:p14="http://schemas.microsoft.com/office/powerpoint/2010/main">
    <mc:Choice Requires="p14">
      <p:transition spd="slow" p14:dur="2000" advTm="53067"/>
    </mc:Choice>
    <mc:Fallback xmlns="">
      <p:transition spd="slow" advTm="53067"/>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424936" cy="4804867"/>
          </a:xfrm>
        </p:spPr>
        <p:txBody>
          <a:bodyPr>
            <a:noAutofit/>
          </a:bodyPr>
          <a:lstStyle/>
          <a:p>
            <a:r>
              <a:rPr lang="zh-CN" altLang="en-US" sz="2400" b="1" dirty="0" smtClean="0">
                <a:solidFill>
                  <a:schemeClr val="tx1"/>
                </a:solidFill>
              </a:rPr>
              <a:t>主要目标：</a:t>
            </a:r>
            <a:r>
              <a:rPr lang="zh-CN" altLang="en-US" sz="2400" dirty="0" smtClean="0">
                <a:solidFill>
                  <a:schemeClr val="tx1"/>
                </a:solidFill>
              </a:rPr>
              <a:t>获得</a:t>
            </a:r>
            <a:r>
              <a:rPr lang="zh-CN" altLang="en-US" sz="2400" dirty="0">
                <a:solidFill>
                  <a:schemeClr val="tx1"/>
                </a:solidFill>
              </a:rPr>
              <a:t>符合当前机器实际</a:t>
            </a:r>
            <a:r>
              <a:rPr lang="zh-CN" altLang="en-US" sz="2400" dirty="0" smtClean="0">
                <a:solidFill>
                  <a:schemeClr val="tx1"/>
                </a:solidFill>
              </a:rPr>
              <a:t>状况的响应矩阵数据</a:t>
            </a:r>
            <a:endParaRPr lang="zh-CN" altLang="zh-CN" sz="2400" dirty="0">
              <a:solidFill>
                <a:schemeClr val="tx1"/>
              </a:solidFill>
            </a:endParaRPr>
          </a:p>
          <a:p>
            <a:pPr lvl="0"/>
            <a:r>
              <a:rPr lang="zh-CN" altLang="zh-CN" sz="2400" b="1" dirty="0">
                <a:solidFill>
                  <a:schemeClr val="tx1"/>
                </a:solidFill>
              </a:rPr>
              <a:t>实现方法</a:t>
            </a:r>
            <a:r>
              <a:rPr lang="zh-CN" altLang="zh-CN" sz="2400" b="1" dirty="0" smtClean="0">
                <a:solidFill>
                  <a:schemeClr val="tx1"/>
                </a:solidFill>
              </a:rPr>
              <a:t>：</a:t>
            </a:r>
            <a:r>
              <a:rPr lang="zh-CN" altLang="en-US" sz="2400" dirty="0" smtClean="0">
                <a:solidFill>
                  <a:schemeClr val="tx1"/>
                </a:solidFill>
              </a:rPr>
              <a:t>逐一</a:t>
            </a:r>
            <a:r>
              <a:rPr lang="zh-CN" altLang="en-US" sz="2400" dirty="0">
                <a:solidFill>
                  <a:schemeClr val="tx1"/>
                </a:solidFill>
              </a:rPr>
              <a:t>改变校正磁铁强度，获取相应的轨道变化量</a:t>
            </a:r>
            <a:r>
              <a:rPr lang="zh-CN" altLang="en-US" sz="2400" dirty="0" smtClean="0">
                <a:solidFill>
                  <a:schemeClr val="tx1"/>
                </a:solidFill>
              </a:rPr>
              <a:t>。　　　</a:t>
            </a:r>
            <a:r>
              <a:rPr lang="zh-CN" altLang="en-US" sz="2400" dirty="0" smtClean="0">
                <a:solidFill>
                  <a:srgbClr val="C00000"/>
                </a:solidFill>
              </a:rPr>
              <a:t>此</a:t>
            </a:r>
            <a:r>
              <a:rPr lang="zh-CN" altLang="en-US" sz="2400" dirty="0">
                <a:solidFill>
                  <a:srgbClr val="C00000"/>
                </a:solidFill>
              </a:rPr>
              <a:t>方法是</a:t>
            </a:r>
            <a:r>
              <a:rPr lang="en-US" altLang="zh-CN" sz="2400" dirty="0">
                <a:solidFill>
                  <a:srgbClr val="C00000"/>
                </a:solidFill>
              </a:rPr>
              <a:t>BII</a:t>
            </a:r>
            <a:r>
              <a:rPr lang="zh-CN" altLang="en-US" sz="2400" dirty="0">
                <a:solidFill>
                  <a:srgbClr val="C00000"/>
                </a:solidFill>
              </a:rPr>
              <a:t>日常的测量手段</a:t>
            </a:r>
            <a:r>
              <a:rPr lang="zh-CN" altLang="en-US" sz="2400" dirty="0">
                <a:solidFill>
                  <a:schemeClr val="tx1"/>
                </a:solidFill>
              </a:rPr>
              <a:t>。</a:t>
            </a:r>
            <a:endParaRPr lang="en-US" altLang="zh-CN" sz="2400" dirty="0" smtClean="0">
              <a:solidFill>
                <a:schemeClr val="tx1"/>
              </a:solidFill>
            </a:endParaRPr>
          </a:p>
          <a:p>
            <a:pPr lvl="0"/>
            <a:r>
              <a:rPr lang="zh-CN" altLang="zh-CN" sz="2400" b="1" dirty="0" smtClean="0">
                <a:solidFill>
                  <a:schemeClr val="tx1"/>
                </a:solidFill>
              </a:rPr>
              <a:t>模块</a:t>
            </a:r>
            <a:r>
              <a:rPr lang="zh-CN" altLang="en-US" sz="2400" b="1" dirty="0" smtClean="0">
                <a:solidFill>
                  <a:schemeClr val="tx1"/>
                </a:solidFill>
              </a:rPr>
              <a:t>界面</a:t>
            </a:r>
            <a:r>
              <a:rPr lang="zh-CN" altLang="en-US" sz="2400" dirty="0" smtClean="0">
                <a:solidFill>
                  <a:schemeClr val="tx1"/>
                </a:solidFill>
              </a:rPr>
              <a:t>：　　</a:t>
            </a:r>
            <a:endParaRPr lang="en-US" altLang="zh-CN" sz="2400" dirty="0" smtClean="0">
              <a:solidFill>
                <a:schemeClr val="tx1"/>
              </a:solidFill>
            </a:endParaRPr>
          </a:p>
          <a:p>
            <a:pPr lvl="3"/>
            <a:r>
              <a:rPr lang="zh-CN" altLang="en-US" sz="2000" dirty="0"/>
              <a:t>所测校正磁铁的</a:t>
            </a:r>
            <a:r>
              <a:rPr lang="zh-CN" altLang="en-US" sz="2000" dirty="0" smtClean="0"/>
              <a:t>选取</a:t>
            </a:r>
            <a:endParaRPr lang="en-US" altLang="zh-CN" sz="2000" dirty="0" smtClean="0"/>
          </a:p>
          <a:p>
            <a:pPr lvl="3"/>
            <a:r>
              <a:rPr lang="zh-CN" altLang="en-US" sz="2000" dirty="0" smtClean="0"/>
              <a:t>测量</a:t>
            </a:r>
            <a:r>
              <a:rPr lang="zh-CN" altLang="en-US" sz="2000" dirty="0"/>
              <a:t>方式的选取</a:t>
            </a:r>
            <a:endParaRPr lang="en-US" altLang="zh-CN" sz="2000" dirty="0"/>
          </a:p>
          <a:p>
            <a:pPr lvl="3"/>
            <a:r>
              <a:rPr lang="en-US" altLang="zh-CN" sz="2000" dirty="0"/>
              <a:t>BPM</a:t>
            </a:r>
            <a:r>
              <a:rPr lang="zh-CN" altLang="en-US" sz="2000" dirty="0"/>
              <a:t>平均次数的</a:t>
            </a:r>
            <a:r>
              <a:rPr lang="zh-CN" altLang="en-US" sz="2000" dirty="0" smtClean="0"/>
              <a:t>选取</a:t>
            </a:r>
            <a:endParaRPr lang="en-US" altLang="zh-CN" sz="2000" dirty="0" smtClean="0"/>
          </a:p>
          <a:p>
            <a:r>
              <a:rPr lang="zh-CN" altLang="en-US" sz="2400" b="1" dirty="0" smtClean="0">
                <a:solidFill>
                  <a:schemeClr val="tx1"/>
                </a:solidFill>
              </a:rPr>
              <a:t>首次测量调试内容</a:t>
            </a:r>
            <a:r>
              <a:rPr lang="zh-CN" altLang="zh-CN" sz="2400" dirty="0" smtClean="0">
                <a:solidFill>
                  <a:schemeClr val="tx1"/>
                </a:solidFill>
              </a:rPr>
              <a:t>：</a:t>
            </a:r>
            <a:endParaRPr lang="en-US" altLang="zh-CN" sz="2400" dirty="0" smtClean="0">
              <a:solidFill>
                <a:schemeClr val="tx1"/>
              </a:solidFill>
            </a:endParaRPr>
          </a:p>
          <a:p>
            <a:pPr lvl="3"/>
            <a:r>
              <a:rPr lang="zh-CN" altLang="en-US" sz="2000" dirty="0" smtClean="0"/>
              <a:t>确定</a:t>
            </a:r>
            <a:r>
              <a:rPr lang="zh-CN" altLang="en-US" sz="2000" dirty="0"/>
              <a:t>测量时的流强</a:t>
            </a:r>
            <a:r>
              <a:rPr lang="zh-CN" altLang="en-US" sz="2000" dirty="0" smtClean="0"/>
              <a:t>，</a:t>
            </a:r>
            <a:r>
              <a:rPr lang="en-US" altLang="zh-CN" sz="2000" dirty="0" smtClean="0"/>
              <a:t>BPM</a:t>
            </a:r>
            <a:r>
              <a:rPr lang="zh-CN" altLang="en-US" sz="2000" dirty="0" smtClean="0"/>
              <a:t>的工作状态</a:t>
            </a:r>
            <a:endParaRPr lang="en-US" altLang="zh-CN" sz="2000" dirty="0" smtClean="0"/>
          </a:p>
          <a:p>
            <a:pPr lvl="3"/>
            <a:r>
              <a:rPr lang="zh-CN" altLang="en-US" sz="2000" dirty="0"/>
              <a:t>选取合适的校正磁铁强度变化</a:t>
            </a:r>
            <a:r>
              <a:rPr lang="zh-CN" altLang="en-US" sz="2000" dirty="0" smtClean="0"/>
              <a:t>量</a:t>
            </a:r>
            <a:endParaRPr lang="en-US" altLang="zh-CN" sz="2000" dirty="0" smtClean="0"/>
          </a:p>
          <a:p>
            <a:pPr lvl="3"/>
            <a:r>
              <a:rPr lang="zh-CN" altLang="en-US" sz="2000" dirty="0" smtClean="0"/>
              <a:t>保证每个校正磁铁测量结束后轨道</a:t>
            </a:r>
            <a:r>
              <a:rPr lang="zh-CN" altLang="en-US" sz="2000" dirty="0"/>
              <a:t>的</a:t>
            </a:r>
            <a:r>
              <a:rPr lang="zh-CN" altLang="en-US" sz="2000" dirty="0" smtClean="0"/>
              <a:t>重复性</a:t>
            </a:r>
            <a:endParaRPr lang="en-US" altLang="zh-CN" sz="2000" dirty="0" smtClean="0"/>
          </a:p>
        </p:txBody>
      </p:sp>
      <p:sp>
        <p:nvSpPr>
          <p:cNvPr id="2" name="标题 1"/>
          <p:cNvSpPr>
            <a:spLocks noGrp="1"/>
          </p:cNvSpPr>
          <p:nvPr>
            <p:ph type="title"/>
          </p:nvPr>
        </p:nvSpPr>
        <p:spPr>
          <a:xfrm>
            <a:off x="1274489" y="754738"/>
            <a:ext cx="7886700" cy="663575"/>
          </a:xfrm>
        </p:spPr>
        <p:txBody>
          <a:bodyPr/>
          <a:lstStyle/>
          <a:p>
            <a:r>
              <a:rPr lang="en-US" altLang="zh-CN" sz="3200" dirty="0" smtClean="0"/>
              <a:t>3</a:t>
            </a:r>
            <a:r>
              <a:rPr lang="zh-CN" altLang="en-US" sz="3200" dirty="0" smtClean="0"/>
              <a:t>、轨道响应矩阵测量模块</a:t>
            </a:r>
            <a:br>
              <a:rPr lang="zh-CN" altLang="en-US" sz="3200" dirty="0" smtClean="0"/>
            </a:br>
            <a:r>
              <a:rPr lang="zh-CN" altLang="en-US" dirty="0" smtClean="0"/>
              <a:t/>
            </a:r>
            <a:br>
              <a:rPr lang="zh-CN" altLang="en-US" dirty="0" smtClean="0"/>
            </a:br>
            <a:endParaRPr lang="zh-CN" altLang="en-US" dirty="0"/>
          </a:p>
        </p:txBody>
      </p:sp>
    </p:spTree>
    <p:extLst>
      <p:ext uri="{BB962C8B-B14F-4D97-AF65-F5344CB8AC3E}">
        <p14:creationId xmlns:p14="http://schemas.microsoft.com/office/powerpoint/2010/main" val="1231144888"/>
      </p:ext>
    </p:extLst>
  </p:cSld>
  <p:clrMapOvr>
    <a:masterClrMapping/>
  </p:clrMapOvr>
  <mc:AlternateContent xmlns:mc="http://schemas.openxmlformats.org/markup-compatibility/2006" xmlns:p14="http://schemas.microsoft.com/office/powerpoint/2010/main">
    <mc:Choice Requires="p14">
      <p:transition spd="slow" p14:dur="2000" advTm="29785"/>
    </mc:Choice>
    <mc:Fallback xmlns="">
      <p:transition spd="slow" advTm="2978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3528" y="980728"/>
            <a:ext cx="8424936" cy="4804867"/>
          </a:xfrm>
        </p:spPr>
        <p:txBody>
          <a:bodyPr>
            <a:noAutofit/>
          </a:bodyPr>
          <a:lstStyle/>
          <a:p>
            <a:r>
              <a:rPr lang="zh-CN" altLang="en-US" sz="2400" b="1" dirty="0" smtClean="0">
                <a:solidFill>
                  <a:schemeClr val="tx1"/>
                </a:solidFill>
              </a:rPr>
              <a:t>主要目标</a:t>
            </a:r>
            <a:r>
              <a:rPr lang="zh-CN" altLang="en-US" sz="2400" b="1" dirty="0">
                <a:solidFill>
                  <a:schemeClr val="tx1"/>
                </a:solidFill>
              </a:rPr>
              <a:t>：</a:t>
            </a:r>
            <a:r>
              <a:rPr lang="zh-CN" altLang="en-US" sz="2400" dirty="0">
                <a:solidFill>
                  <a:schemeClr val="tx1"/>
                </a:solidFill>
              </a:rPr>
              <a:t>使束流轨道尽可能地接近目标轨道。</a:t>
            </a:r>
            <a:endParaRPr lang="zh-CN" altLang="zh-CN" sz="2400" dirty="0">
              <a:solidFill>
                <a:schemeClr val="tx1"/>
              </a:solidFill>
            </a:endParaRPr>
          </a:p>
          <a:p>
            <a:pPr lvl="0"/>
            <a:r>
              <a:rPr lang="zh-CN" altLang="zh-CN" sz="2400" b="1" dirty="0">
                <a:solidFill>
                  <a:schemeClr val="tx1"/>
                </a:solidFill>
              </a:rPr>
              <a:t>实现方法</a:t>
            </a:r>
            <a:r>
              <a:rPr lang="zh-CN" altLang="zh-CN" sz="2400" b="1" dirty="0" smtClean="0">
                <a:solidFill>
                  <a:schemeClr val="tx1"/>
                </a:solidFill>
              </a:rPr>
              <a:t>：</a:t>
            </a:r>
            <a:r>
              <a:rPr lang="zh-CN" altLang="en-US" sz="2400" dirty="0" smtClean="0">
                <a:solidFill>
                  <a:schemeClr val="tx1"/>
                </a:solidFill>
              </a:rPr>
              <a:t>轨道偏差乘</a:t>
            </a:r>
            <a:r>
              <a:rPr lang="zh-CN" altLang="en-US" sz="2400" dirty="0">
                <a:solidFill>
                  <a:schemeClr val="tx1"/>
                </a:solidFill>
              </a:rPr>
              <a:t>以轨道响应</a:t>
            </a:r>
            <a:r>
              <a:rPr lang="zh-CN" altLang="en-US" sz="2400" dirty="0" smtClean="0">
                <a:solidFill>
                  <a:schemeClr val="tx1"/>
                </a:solidFill>
              </a:rPr>
              <a:t>矩阵经</a:t>
            </a:r>
            <a:r>
              <a:rPr lang="en-US" altLang="zh-CN" sz="2400" dirty="0">
                <a:solidFill>
                  <a:schemeClr val="tx1"/>
                </a:solidFill>
              </a:rPr>
              <a:t>SVD</a:t>
            </a:r>
            <a:r>
              <a:rPr lang="zh-CN" altLang="en-US" sz="2400" dirty="0">
                <a:solidFill>
                  <a:schemeClr val="tx1"/>
                </a:solidFill>
              </a:rPr>
              <a:t>分解后的逆矩阵</a:t>
            </a:r>
            <a:r>
              <a:rPr lang="zh-CN" altLang="en-US" sz="2400" dirty="0" smtClean="0">
                <a:solidFill>
                  <a:schemeClr val="tx1"/>
                </a:solidFill>
              </a:rPr>
              <a:t>，校正</a:t>
            </a:r>
            <a:r>
              <a:rPr lang="zh-CN" altLang="en-US" sz="2400" dirty="0">
                <a:solidFill>
                  <a:schemeClr val="tx1"/>
                </a:solidFill>
              </a:rPr>
              <a:t>磁铁校正量</a:t>
            </a:r>
            <a:r>
              <a:rPr lang="zh-CN" altLang="en-US" sz="2400" dirty="0" smtClean="0">
                <a:solidFill>
                  <a:schemeClr val="tx1"/>
                </a:solidFill>
              </a:rPr>
              <a:t>。</a:t>
            </a:r>
            <a:r>
              <a:rPr lang="zh-CN" altLang="en-US" sz="2400" dirty="0" smtClean="0">
                <a:solidFill>
                  <a:srgbClr val="C00000"/>
                </a:solidFill>
              </a:rPr>
              <a:t>已经</a:t>
            </a:r>
            <a:r>
              <a:rPr lang="zh-CN" altLang="en-US" sz="2400" dirty="0">
                <a:solidFill>
                  <a:srgbClr val="C00000"/>
                </a:solidFill>
              </a:rPr>
              <a:t>成熟应用在</a:t>
            </a:r>
            <a:r>
              <a:rPr lang="en-US" altLang="zh-CN" sz="2400" dirty="0">
                <a:solidFill>
                  <a:srgbClr val="C00000"/>
                </a:solidFill>
              </a:rPr>
              <a:t>BII</a:t>
            </a:r>
            <a:r>
              <a:rPr lang="zh-CN" altLang="en-US" sz="2400" dirty="0">
                <a:solidFill>
                  <a:srgbClr val="C00000"/>
                </a:solidFill>
              </a:rPr>
              <a:t>中</a:t>
            </a:r>
            <a:r>
              <a:rPr lang="zh-CN" altLang="en-US" sz="2400" dirty="0" smtClean="0">
                <a:solidFill>
                  <a:schemeClr val="tx1"/>
                </a:solidFill>
              </a:rPr>
              <a:t>。</a:t>
            </a:r>
            <a:endParaRPr lang="en-US" altLang="zh-CN" sz="2400" dirty="0" smtClean="0">
              <a:solidFill>
                <a:schemeClr val="tx1"/>
              </a:solidFill>
            </a:endParaRPr>
          </a:p>
          <a:p>
            <a:pPr lvl="0"/>
            <a:r>
              <a:rPr lang="zh-CN" altLang="zh-CN" sz="2400" b="1" dirty="0" smtClean="0">
                <a:solidFill>
                  <a:schemeClr val="tx1"/>
                </a:solidFill>
              </a:rPr>
              <a:t>模块</a:t>
            </a:r>
            <a:r>
              <a:rPr lang="zh-CN" altLang="en-US" sz="2400" b="1" dirty="0" smtClean="0">
                <a:solidFill>
                  <a:schemeClr val="tx1"/>
                </a:solidFill>
              </a:rPr>
              <a:t>界面</a:t>
            </a:r>
            <a:r>
              <a:rPr lang="zh-CN" altLang="en-US" sz="2400" dirty="0" smtClean="0">
                <a:solidFill>
                  <a:schemeClr val="tx1"/>
                </a:solidFill>
              </a:rPr>
              <a:t>：</a:t>
            </a:r>
            <a:r>
              <a:rPr lang="zh-CN" altLang="en-US" sz="2400" dirty="0" smtClean="0">
                <a:solidFill>
                  <a:srgbClr val="C00000"/>
                </a:solidFill>
              </a:rPr>
              <a:t>　　</a:t>
            </a:r>
            <a:endParaRPr lang="en-US" altLang="zh-CN" sz="2400" dirty="0" smtClean="0">
              <a:solidFill>
                <a:srgbClr val="C00000"/>
              </a:solidFill>
            </a:endParaRPr>
          </a:p>
          <a:p>
            <a:pPr lvl="3"/>
            <a:r>
              <a:rPr lang="zh-CN" altLang="en-US" sz="2000" dirty="0" smtClean="0"/>
              <a:t>校正元件的选取</a:t>
            </a:r>
            <a:endParaRPr lang="en-US" altLang="zh-CN" sz="2000" dirty="0" smtClean="0"/>
          </a:p>
          <a:p>
            <a:pPr lvl="3"/>
            <a:r>
              <a:rPr lang="en-US" altLang="zh-CN" sz="2000" dirty="0" smtClean="0"/>
              <a:t>SVD</a:t>
            </a:r>
            <a:r>
              <a:rPr lang="zh-CN" altLang="en-US" sz="2000" dirty="0" smtClean="0"/>
              <a:t>算法实现</a:t>
            </a:r>
            <a:endParaRPr lang="en-US" altLang="zh-CN" sz="2000" dirty="0"/>
          </a:p>
          <a:p>
            <a:pPr lvl="3"/>
            <a:r>
              <a:rPr lang="zh-CN" altLang="en-US" sz="2000" dirty="0" smtClean="0"/>
              <a:t>理论响应矩阵或实测响应矩阵选取</a:t>
            </a:r>
            <a:endParaRPr lang="en-US" altLang="zh-CN" sz="2000" dirty="0" smtClean="0"/>
          </a:p>
          <a:p>
            <a:pPr lvl="3"/>
            <a:r>
              <a:rPr lang="zh-CN" altLang="en-US" sz="2000" dirty="0" smtClean="0"/>
              <a:t>预期校正结果显示</a:t>
            </a:r>
            <a:endParaRPr lang="en-US" altLang="zh-CN" sz="2000" dirty="0" smtClean="0"/>
          </a:p>
          <a:p>
            <a:r>
              <a:rPr lang="zh-CN" altLang="en-US" sz="2400" b="1" dirty="0" smtClean="0">
                <a:solidFill>
                  <a:schemeClr val="tx1"/>
                </a:solidFill>
              </a:rPr>
              <a:t>初步校正时的测试内容</a:t>
            </a:r>
            <a:r>
              <a:rPr lang="zh-CN" altLang="zh-CN" sz="2400" dirty="0" smtClean="0">
                <a:solidFill>
                  <a:schemeClr val="tx1"/>
                </a:solidFill>
              </a:rPr>
              <a:t>：</a:t>
            </a:r>
            <a:endParaRPr lang="en-US" altLang="zh-CN" sz="2400" dirty="0" smtClean="0">
              <a:solidFill>
                <a:schemeClr val="tx1"/>
              </a:solidFill>
            </a:endParaRPr>
          </a:p>
          <a:p>
            <a:pPr lvl="3"/>
            <a:r>
              <a:rPr lang="zh-CN" altLang="en-US" sz="2000" dirty="0" smtClean="0"/>
              <a:t>用于轨道控制的校正磁铁、</a:t>
            </a:r>
            <a:r>
              <a:rPr lang="en-US" altLang="zh-CN" sz="2000" dirty="0" smtClean="0"/>
              <a:t>BPM</a:t>
            </a:r>
            <a:r>
              <a:rPr lang="zh-CN" altLang="en-US" sz="2000" dirty="0" smtClean="0"/>
              <a:t>数量和位置</a:t>
            </a:r>
            <a:endParaRPr lang="en-US" altLang="zh-CN" sz="2000" dirty="0" smtClean="0"/>
          </a:p>
          <a:p>
            <a:pPr lvl="3"/>
            <a:r>
              <a:rPr lang="zh-CN" altLang="en-US" sz="2000" dirty="0" smtClean="0"/>
              <a:t>明确</a:t>
            </a:r>
            <a:r>
              <a:rPr lang="en-US" altLang="zh-CN" sz="2000" dirty="0" smtClean="0"/>
              <a:t>SVD</a:t>
            </a:r>
            <a:r>
              <a:rPr lang="zh-CN" altLang="en-US" sz="2000" dirty="0" smtClean="0"/>
              <a:t>奇异值的数量</a:t>
            </a:r>
            <a:endParaRPr lang="en-US" altLang="zh-CN" sz="2000" dirty="0" smtClean="0"/>
          </a:p>
        </p:txBody>
      </p:sp>
      <p:sp>
        <p:nvSpPr>
          <p:cNvPr id="4" name="标题 3"/>
          <p:cNvSpPr>
            <a:spLocks noGrp="1"/>
          </p:cNvSpPr>
          <p:nvPr>
            <p:ph type="title"/>
          </p:nvPr>
        </p:nvSpPr>
        <p:spPr/>
        <p:txBody>
          <a:bodyPr/>
          <a:lstStyle/>
          <a:p>
            <a:r>
              <a:rPr lang="en-US" altLang="zh-CN" sz="3200" dirty="0" smtClean="0"/>
              <a:t>4</a:t>
            </a:r>
            <a:r>
              <a:rPr lang="zh-CN" altLang="en-US" sz="3200" dirty="0" smtClean="0"/>
              <a:t>、轨道校正模块</a:t>
            </a:r>
            <a:endParaRPr lang="zh-CN" altLang="en-US" sz="3200" dirty="0"/>
          </a:p>
        </p:txBody>
      </p:sp>
    </p:spTree>
    <p:extLst>
      <p:ext uri="{BB962C8B-B14F-4D97-AF65-F5344CB8AC3E}">
        <p14:creationId xmlns:p14="http://schemas.microsoft.com/office/powerpoint/2010/main" val="915760780"/>
      </p:ext>
    </p:extLst>
  </p:cSld>
  <p:clrMapOvr>
    <a:masterClrMapping/>
  </p:clrMapOvr>
  <mc:AlternateContent xmlns:mc="http://schemas.openxmlformats.org/markup-compatibility/2006" xmlns:p14="http://schemas.microsoft.com/office/powerpoint/2010/main">
    <mc:Choice Requires="p14">
      <p:transition spd="slow" p14:dur="2000" advTm="22945"/>
    </mc:Choice>
    <mc:Fallback xmlns="">
      <p:transition spd="slow" advTm="22945"/>
    </mc:Fallback>
  </mc:AlternateContent>
  <p:timing>
    <p:tnLst>
      <p:par>
        <p:cTn id="1" dur="indefinite" restart="never" nodeType="tmRoot"/>
      </p:par>
    </p:tnLst>
  </p:timing>
</p:sld>
</file>

<file path=ppt/theme/theme1.xml><?xml version="1.0" encoding="utf-8"?>
<a:theme xmlns:a="http://schemas.openxmlformats.org/drawingml/2006/main" name="2nd meeting of HEPS-TF International Advisory Committee">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HEPSTF">
      <a:majorFont>
        <a:latin typeface="Times New Roman"/>
        <a:ea typeface="微软雅黑"/>
        <a:cs typeface=""/>
      </a:majorFont>
      <a:minorFont>
        <a:latin typeface="Calibri"/>
        <a:ea typeface="微软雅黑"/>
        <a:cs typeface=""/>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Second meeting of HEPS-TF International Advisory Committee" id="{F95D11FF-3983-4A8A-93A8-03B63316FD81}" vid="{F518D957-73DE-4B2A-BD09-006F161EB163}"/>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1st meeting of HEPS International Advisory Committee</Template>
  <TotalTime>2852</TotalTime>
  <Words>3080</Words>
  <Application>Microsoft Office PowerPoint</Application>
  <PresentationFormat>全屏显示(4:3)</PresentationFormat>
  <Paragraphs>412</Paragraphs>
  <Slides>30</Slides>
  <Notes>21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等线</vt:lpstr>
      <vt:lpstr>黑体</vt:lpstr>
      <vt:lpstr>楷体</vt:lpstr>
      <vt:lpstr>微软雅黑</vt:lpstr>
      <vt:lpstr>Arial</vt:lpstr>
      <vt:lpstr>Calibri</vt:lpstr>
      <vt:lpstr>Times New Roman</vt:lpstr>
      <vt:lpstr>Wingdings</vt:lpstr>
      <vt:lpstr>Wingdings 2</vt:lpstr>
      <vt:lpstr>2nd meeting of HEPS-TF International Advisory Committee</vt:lpstr>
      <vt:lpstr>HEPS 储存环调束 参数测量及校正等相关考虑</vt:lpstr>
      <vt:lpstr>总体规划</vt:lpstr>
      <vt:lpstr>总体规划</vt:lpstr>
      <vt:lpstr>PowerPoint 演示文稿</vt:lpstr>
      <vt:lpstr>BBA（含）测量前所需测量及校正手段</vt:lpstr>
      <vt:lpstr>1、轨道测量模块  </vt:lpstr>
      <vt:lpstr>2、基于BPM TBT的optics测量和校正功能</vt:lpstr>
      <vt:lpstr>3、轨道响应矩阵测量模块  </vt:lpstr>
      <vt:lpstr>4、轨道校正模块</vt:lpstr>
      <vt:lpstr>5、局部轨道调节</vt:lpstr>
      <vt:lpstr>6、BPM offset 测量</vt:lpstr>
      <vt:lpstr>PowerPoint 演示文稿</vt:lpstr>
      <vt:lpstr>BBA测量后所需测量及校正手段</vt:lpstr>
      <vt:lpstr>1、基于轨道的高频频率校正功能</vt:lpstr>
      <vt:lpstr>2、色散测量模块</vt:lpstr>
      <vt:lpstr>3、色品测量模块</vt:lpstr>
      <vt:lpstr>4、基于轨道响应矩阵的optics测量及校正功能</vt:lpstr>
      <vt:lpstr>5、耦合度测量和调节功能</vt:lpstr>
      <vt:lpstr>PowerPoint 演示文稿</vt:lpstr>
      <vt:lpstr>SOFB独立调试</vt:lpstr>
      <vt:lpstr>FOFB独立调试</vt:lpstr>
      <vt:lpstr>PowerPoint 演示文稿</vt:lpstr>
      <vt:lpstr>PowerPoint 演示文稿</vt:lpstr>
      <vt:lpstr>BBA测量中可能遇到的问题及解决方法</vt:lpstr>
      <vt:lpstr>基于轨道响应矩阵的optics测量和校正流程</vt:lpstr>
      <vt:lpstr>FOFB硬件相关</vt:lpstr>
      <vt:lpstr>FOFB+SOFB (初步考虑）</vt:lpstr>
      <vt:lpstr>SOFB/FOFB+ID前馈</vt:lpstr>
      <vt:lpstr>ESRF 调束</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Ning ZHAO</dc:creator>
  <cp:lastModifiedBy>weiyy@ihep.ac.cn</cp:lastModifiedBy>
  <cp:revision>243</cp:revision>
  <dcterms:created xsi:type="dcterms:W3CDTF">2018-11-27T08:21:45Z</dcterms:created>
  <dcterms:modified xsi:type="dcterms:W3CDTF">2022-01-17T00:42:49Z</dcterms:modified>
</cp:coreProperties>
</file>