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1041" r:id="rId3"/>
    <p:sldId id="1071" r:id="rId4"/>
    <p:sldId id="1061" r:id="rId5"/>
    <p:sldId id="1072" r:id="rId6"/>
    <p:sldId id="1074" r:id="rId7"/>
    <p:sldId id="934" r:id="rId8"/>
    <p:sldId id="935" r:id="rId9"/>
    <p:sldId id="1073" r:id="rId10"/>
    <p:sldId id="1077" r:id="rId11"/>
    <p:sldId id="1078" r:id="rId12"/>
    <p:sldId id="1079" r:id="rId13"/>
    <p:sldId id="1075" r:id="rId14"/>
    <p:sldId id="105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h" initials="c" lastIdx="1" clrIdx="0">
    <p:extLst>
      <p:ext uri="{19B8F6BF-5375-455C-9EA6-DF929625EA0E}">
        <p15:presenceInfo xmlns:p15="http://schemas.microsoft.com/office/powerpoint/2012/main" userId="1016881890a116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BFCC"/>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8" autoAdjust="0"/>
    <p:restoredTop sz="94660"/>
  </p:normalViewPr>
  <p:slideViewPr>
    <p:cSldViewPr snapToGrid="0">
      <p:cViewPr varScale="1">
        <p:scale>
          <a:sx n="108" d="100"/>
          <a:sy n="108"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8DA8F-0684-4876-BDC8-1C6FF15E67A7}" type="datetimeFigureOut">
              <a:rPr lang="zh-CN" altLang="en-US" smtClean="0"/>
              <a:t>2022/1/18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D4C29-3289-4B39-9D57-7152A32890B0}" type="slidenum">
              <a:rPr lang="zh-CN" altLang="en-US" smtClean="0"/>
              <a:t>‹#›</a:t>
            </a:fld>
            <a:endParaRPr lang="zh-CN" altLang="en-US"/>
          </a:p>
        </p:txBody>
      </p:sp>
    </p:spTree>
    <p:extLst>
      <p:ext uri="{BB962C8B-B14F-4D97-AF65-F5344CB8AC3E}">
        <p14:creationId xmlns:p14="http://schemas.microsoft.com/office/powerpoint/2010/main" val="65045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182773-FAFC-4078-8EAF-54CFDA70203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F3F66C2-E166-4095-B142-A95655B91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2D6700E-38F1-4C54-80A5-E32EAD874D9F}"/>
              </a:ext>
            </a:extLst>
          </p:cNvPr>
          <p:cNvSpPr>
            <a:spLocks noGrp="1"/>
          </p:cNvSpPr>
          <p:nvPr>
            <p:ph type="dt" sz="half" idx="10"/>
          </p:nvPr>
        </p:nvSpPr>
        <p:spPr/>
        <p:txBody>
          <a:bodyPr/>
          <a:lstStyle/>
          <a:p>
            <a:fld id="{7DB11E65-FB1C-454B-925B-E7384774AEF4}" type="datetime1">
              <a:rPr lang="zh-CN" altLang="en-US" smtClean="0"/>
              <a:t>2022/1/18</a:t>
            </a:fld>
            <a:endParaRPr lang="zh-CN" altLang="en-US"/>
          </a:p>
        </p:txBody>
      </p:sp>
      <p:sp>
        <p:nvSpPr>
          <p:cNvPr id="5" name="页脚占位符 4">
            <a:extLst>
              <a:ext uri="{FF2B5EF4-FFF2-40B4-BE49-F238E27FC236}">
                <a16:creationId xmlns:a16="http://schemas.microsoft.com/office/drawing/2014/main" id="{2777F8A5-B701-4505-83FC-B810A9012A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526144-A692-4C58-86AC-9057D3C2B292}"/>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301511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5A79B6-6D0F-4321-ACF6-4F9AE706440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72592A4-85EA-47B3-B9E8-7130C7249B3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6207E72-9ACF-4BBF-9BBE-E8C9D6106216}"/>
              </a:ext>
            </a:extLst>
          </p:cNvPr>
          <p:cNvSpPr>
            <a:spLocks noGrp="1"/>
          </p:cNvSpPr>
          <p:nvPr>
            <p:ph type="dt" sz="half" idx="10"/>
          </p:nvPr>
        </p:nvSpPr>
        <p:spPr/>
        <p:txBody>
          <a:bodyPr/>
          <a:lstStyle/>
          <a:p>
            <a:fld id="{71CB0954-A17F-4F97-9F78-E96A31D7B2BA}" type="datetime1">
              <a:rPr lang="zh-CN" altLang="en-US" smtClean="0"/>
              <a:t>2022/1/18</a:t>
            </a:fld>
            <a:endParaRPr lang="zh-CN" altLang="en-US"/>
          </a:p>
        </p:txBody>
      </p:sp>
      <p:sp>
        <p:nvSpPr>
          <p:cNvPr id="5" name="页脚占位符 4">
            <a:extLst>
              <a:ext uri="{FF2B5EF4-FFF2-40B4-BE49-F238E27FC236}">
                <a16:creationId xmlns:a16="http://schemas.microsoft.com/office/drawing/2014/main" id="{954D709C-45EC-4D11-89E2-9E235B9D10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4748967-04E7-44B4-BE7B-13D08E5F9780}"/>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207448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B00092A-DF96-47FA-BA60-58240499AB2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00C7EA-96B2-43D5-B9D8-52F59F784AB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4E938EE-8188-43F9-BEF4-76BC019E6FF7}"/>
              </a:ext>
            </a:extLst>
          </p:cNvPr>
          <p:cNvSpPr>
            <a:spLocks noGrp="1"/>
          </p:cNvSpPr>
          <p:nvPr>
            <p:ph type="dt" sz="half" idx="10"/>
          </p:nvPr>
        </p:nvSpPr>
        <p:spPr/>
        <p:txBody>
          <a:bodyPr/>
          <a:lstStyle/>
          <a:p>
            <a:fld id="{B18170B8-B63F-4836-9261-4F0F4696516C}" type="datetime1">
              <a:rPr lang="zh-CN" altLang="en-US" smtClean="0"/>
              <a:t>2022/1/18</a:t>
            </a:fld>
            <a:endParaRPr lang="zh-CN" altLang="en-US"/>
          </a:p>
        </p:txBody>
      </p:sp>
      <p:sp>
        <p:nvSpPr>
          <p:cNvPr id="5" name="页脚占位符 4">
            <a:extLst>
              <a:ext uri="{FF2B5EF4-FFF2-40B4-BE49-F238E27FC236}">
                <a16:creationId xmlns:a16="http://schemas.microsoft.com/office/drawing/2014/main" id="{EF105745-9BDD-4D4C-ABB6-243D51BBD4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80B3E5-4951-43FD-9749-8DA12EDF3613}"/>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52306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中文封面">
    <p:spTree>
      <p:nvGrpSpPr>
        <p:cNvPr id="1" name=""/>
        <p:cNvGrpSpPr/>
        <p:nvPr/>
      </p:nvGrpSpPr>
      <p:grpSpPr>
        <a:xfrm>
          <a:off x="0" y="0"/>
          <a:ext cx="0" cy="0"/>
          <a:chOff x="0" y="0"/>
          <a:chExt cx="0" cy="0"/>
        </a:xfrm>
      </p:grpSpPr>
      <p:sp>
        <p:nvSpPr>
          <p:cNvPr id="4" name="Rectangle 44"/>
          <p:cNvSpPr>
            <a:spLocks noChangeArrowheads="1"/>
          </p:cNvSpPr>
          <p:nvPr/>
        </p:nvSpPr>
        <p:spPr bwMode="ltGray">
          <a:xfrm>
            <a:off x="249430" y="1750996"/>
            <a:ext cx="11713301" cy="1687512"/>
          </a:xfrm>
          <a:prstGeom prst="rect">
            <a:avLst/>
          </a:prstGeom>
          <a:solidFill>
            <a:srgbClr val="7030A0"/>
          </a:solidFill>
          <a:ln w="9525">
            <a:noFill/>
            <a:miter lim="800000"/>
          </a:ln>
          <a:effectLst/>
        </p:spPr>
        <p:txBody>
          <a:bodyPr wrap="none" anchor="ctr"/>
          <a:lstStyle/>
          <a:p>
            <a:endParaRPr lang="zh-CN" altLang="en-US" sz="1800">
              <a:latin typeface="Verdana" panose="020B0604030504040204" pitchFamily="34" charset="0"/>
            </a:endParaRPr>
          </a:p>
        </p:txBody>
      </p:sp>
      <p:sp>
        <p:nvSpPr>
          <p:cNvPr id="3074" name="Rectangle 2"/>
          <p:cNvSpPr>
            <a:spLocks noGrp="1" noChangeArrowheads="1"/>
          </p:cNvSpPr>
          <p:nvPr>
            <p:ph type="ctrTitle" hasCustomPrompt="1"/>
          </p:nvPr>
        </p:nvSpPr>
        <p:spPr>
          <a:xfrm>
            <a:off x="229270" y="1977671"/>
            <a:ext cx="11713301" cy="1000132"/>
          </a:xfrm>
          <a:noFill/>
          <a:ln>
            <a:noFill/>
          </a:ln>
          <a:effectLst/>
        </p:spPr>
        <p:txBody>
          <a:bodyPr/>
          <a:lstStyle>
            <a:lvl1pPr algn="ctr">
              <a:defRPr sz="3600">
                <a:solidFill>
                  <a:schemeClr val="bg2"/>
                </a:solidFill>
                <a:latin typeface="Times New Roman" panose="02020603050405020304" pitchFamily="18" charset="0"/>
                <a:ea typeface="华文楷体" panose="02010600040101010101" pitchFamily="2" charset="-122"/>
                <a:cs typeface="Times New Roman" panose="02020603050405020304" pitchFamily="18" charset="0"/>
              </a:defRPr>
            </a:lvl1pPr>
          </a:lstStyle>
          <a:p>
            <a:r>
              <a:rPr lang="zh-CN" altLang="en-US" dirty="0"/>
              <a:t>中文版：单击此处编辑标题样式</a:t>
            </a:r>
            <a:endParaRPr lang="en-US" altLang="zh-CN" dirty="0"/>
          </a:p>
        </p:txBody>
      </p:sp>
      <p:sp>
        <p:nvSpPr>
          <p:cNvPr id="3075" name="Rectangle 3"/>
          <p:cNvSpPr>
            <a:spLocks noGrp="1" noChangeArrowheads="1"/>
          </p:cNvSpPr>
          <p:nvPr>
            <p:ph type="subTitle" idx="1" hasCustomPrompt="1"/>
          </p:nvPr>
        </p:nvSpPr>
        <p:spPr bwMode="white">
          <a:xfrm>
            <a:off x="2674903" y="4308458"/>
            <a:ext cx="7112000" cy="325566"/>
          </a:xfrm>
        </p:spPr>
        <p:txBody>
          <a:bodyPr/>
          <a:lstStyle>
            <a:lvl1pPr marL="0" indent="0" algn="ctr">
              <a:buFont typeface="Wingdings" panose="05000000000000000000" pitchFamily="2" charset="2"/>
              <a:buNone/>
              <a:defRPr sz="1600" b="0">
                <a:solidFill>
                  <a:srgbClr val="7030A0"/>
                </a:solidFill>
                <a:latin typeface="Times New Roman" panose="02020603050405020304" pitchFamily="18" charset="0"/>
                <a:cs typeface="Times New Roman" panose="02020603050405020304" pitchFamily="18" charset="0"/>
              </a:defRPr>
            </a:lvl1pPr>
          </a:lstStyle>
          <a:p>
            <a:r>
              <a:rPr lang="zh-CN" altLang="en-US" dirty="0"/>
              <a:t>单击添加副标题</a:t>
            </a:r>
            <a:endParaRPr lang="en-US" altLang="zh-CN" dirty="0"/>
          </a:p>
        </p:txBody>
      </p:sp>
      <p:sp>
        <p:nvSpPr>
          <p:cNvPr id="13" name="文本占位符 12"/>
          <p:cNvSpPr>
            <a:spLocks noGrp="1"/>
          </p:cNvSpPr>
          <p:nvPr>
            <p:ph type="body" sz="quarter" idx="10" hasCustomPrompt="1"/>
          </p:nvPr>
        </p:nvSpPr>
        <p:spPr>
          <a:xfrm>
            <a:off x="335360" y="6309321"/>
            <a:ext cx="11521280" cy="329621"/>
          </a:xfrm>
        </p:spPr>
        <p:txBody>
          <a:bodyPr anchor="ctr"/>
          <a:lstStyle>
            <a:lvl1pPr marL="0" indent="0" algn="ctr" defTabSz="914400" rtl="0" eaLnBrk="1" latinLnBrk="0" hangingPunct="1">
              <a:buNone/>
              <a:defRPr lang="zh-CN" altLang="en-US" sz="1600" kern="1200" dirty="0" smtClean="0">
                <a:solidFill>
                  <a:schemeClr val="tx2"/>
                </a:solidFill>
                <a:latin typeface="Times New Roman" panose="02020603050405020304" pitchFamily="18" charset="0"/>
                <a:ea typeface="华文楷体" panose="02010600040101010101" pitchFamily="2" charset="-122"/>
                <a:cs typeface="Times New Roman" panose="02020603050405020304" pitchFamily="18" charset="0"/>
              </a:defRPr>
            </a:lvl1pPr>
          </a:lstStyle>
          <a:p>
            <a:pPr lvl="0"/>
            <a:r>
              <a:rPr lang="zh-CN" altLang="en-US" dirty="0"/>
              <a:t>单击此处编辑文本样式（报告事由）</a:t>
            </a:r>
          </a:p>
        </p:txBody>
      </p:sp>
    </p:spTree>
    <p:extLst>
      <p:ext uri="{BB962C8B-B14F-4D97-AF65-F5344CB8AC3E}">
        <p14:creationId xmlns:p14="http://schemas.microsoft.com/office/powerpoint/2010/main" val="209526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CC9070-5EF2-4B04-97FD-621AB107C35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070E41-3D32-46FF-A65A-3CD4995979B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CD5363A-5937-4630-93F2-732AC2B612E4}"/>
              </a:ext>
            </a:extLst>
          </p:cNvPr>
          <p:cNvSpPr>
            <a:spLocks noGrp="1"/>
          </p:cNvSpPr>
          <p:nvPr>
            <p:ph type="dt" sz="half" idx="10"/>
          </p:nvPr>
        </p:nvSpPr>
        <p:spPr/>
        <p:txBody>
          <a:bodyPr/>
          <a:lstStyle/>
          <a:p>
            <a:fld id="{40A431A0-07F6-42CE-A058-C435C98EB775}" type="datetime1">
              <a:rPr lang="zh-CN" altLang="en-US" smtClean="0"/>
              <a:t>2022/1/18</a:t>
            </a:fld>
            <a:endParaRPr lang="zh-CN" altLang="en-US"/>
          </a:p>
        </p:txBody>
      </p:sp>
      <p:sp>
        <p:nvSpPr>
          <p:cNvPr id="5" name="页脚占位符 4">
            <a:extLst>
              <a:ext uri="{FF2B5EF4-FFF2-40B4-BE49-F238E27FC236}">
                <a16:creationId xmlns:a16="http://schemas.microsoft.com/office/drawing/2014/main" id="{73A9CE5E-D06B-4560-BD26-142875D6CF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26BDAE-A1C4-4A19-93A6-E593221F369E}"/>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409594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FA992-E03E-466D-B002-BC6EDA62C12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523B3C1-601C-4BB7-A4E2-7531D722F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F5281A6-3A62-4F5A-BFEE-6C691EF1DFD2}"/>
              </a:ext>
            </a:extLst>
          </p:cNvPr>
          <p:cNvSpPr>
            <a:spLocks noGrp="1"/>
          </p:cNvSpPr>
          <p:nvPr>
            <p:ph type="dt" sz="half" idx="10"/>
          </p:nvPr>
        </p:nvSpPr>
        <p:spPr/>
        <p:txBody>
          <a:bodyPr/>
          <a:lstStyle/>
          <a:p>
            <a:fld id="{94473F3F-1403-4661-8728-5AD4256246A7}" type="datetime1">
              <a:rPr lang="zh-CN" altLang="en-US" smtClean="0"/>
              <a:t>2022/1/18</a:t>
            </a:fld>
            <a:endParaRPr lang="zh-CN" altLang="en-US"/>
          </a:p>
        </p:txBody>
      </p:sp>
      <p:sp>
        <p:nvSpPr>
          <p:cNvPr id="5" name="页脚占位符 4">
            <a:extLst>
              <a:ext uri="{FF2B5EF4-FFF2-40B4-BE49-F238E27FC236}">
                <a16:creationId xmlns:a16="http://schemas.microsoft.com/office/drawing/2014/main" id="{2715CC8A-7BA0-466E-91C0-D2ADF21508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F3E876-3089-48C1-BCA9-4CDC2EF6409C}"/>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28679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B5AB2A-4BC6-461A-A013-6ACAE6BCFE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FA2B50-4C14-487A-A800-7A25B63872C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A97CD7E-1098-4EF4-8BBB-FFE807D71CD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2864613-99F4-4C35-928C-ECAA3261AAFC}"/>
              </a:ext>
            </a:extLst>
          </p:cNvPr>
          <p:cNvSpPr>
            <a:spLocks noGrp="1"/>
          </p:cNvSpPr>
          <p:nvPr>
            <p:ph type="dt" sz="half" idx="10"/>
          </p:nvPr>
        </p:nvSpPr>
        <p:spPr/>
        <p:txBody>
          <a:bodyPr/>
          <a:lstStyle/>
          <a:p>
            <a:fld id="{5A7E530F-BB32-4B88-B411-E8ABDFC95DDC}" type="datetime1">
              <a:rPr lang="zh-CN" altLang="en-US" smtClean="0"/>
              <a:t>2022/1/18</a:t>
            </a:fld>
            <a:endParaRPr lang="zh-CN" altLang="en-US"/>
          </a:p>
        </p:txBody>
      </p:sp>
      <p:sp>
        <p:nvSpPr>
          <p:cNvPr id="6" name="页脚占位符 5">
            <a:extLst>
              <a:ext uri="{FF2B5EF4-FFF2-40B4-BE49-F238E27FC236}">
                <a16:creationId xmlns:a16="http://schemas.microsoft.com/office/drawing/2014/main" id="{B8BED491-011B-48BD-B1AA-0DB3328090E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5BD0540-B74B-4565-B160-B1C3CFEB3938}"/>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18504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C5FB76-A69F-445F-8337-965C7D68BD8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A1A24C3-0159-4AA3-8D7A-AED52DAA81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B2CBF50-421C-4B28-B863-0DC6E24F85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0AD6D-0094-43CD-987C-60779F846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AA75CBE-C5C2-437E-9E4A-2CED5798A1D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9716F53-FE8E-47E1-8DB2-6C59B98C6484}"/>
              </a:ext>
            </a:extLst>
          </p:cNvPr>
          <p:cNvSpPr>
            <a:spLocks noGrp="1"/>
          </p:cNvSpPr>
          <p:nvPr>
            <p:ph type="dt" sz="half" idx="10"/>
          </p:nvPr>
        </p:nvSpPr>
        <p:spPr/>
        <p:txBody>
          <a:bodyPr/>
          <a:lstStyle/>
          <a:p>
            <a:fld id="{E7356DC3-6B09-49A0-83B6-D812DE1BB615}" type="datetime1">
              <a:rPr lang="zh-CN" altLang="en-US" smtClean="0"/>
              <a:t>2022/1/18</a:t>
            </a:fld>
            <a:endParaRPr lang="zh-CN" altLang="en-US"/>
          </a:p>
        </p:txBody>
      </p:sp>
      <p:sp>
        <p:nvSpPr>
          <p:cNvPr id="8" name="页脚占位符 7">
            <a:extLst>
              <a:ext uri="{FF2B5EF4-FFF2-40B4-BE49-F238E27FC236}">
                <a16:creationId xmlns:a16="http://schemas.microsoft.com/office/drawing/2014/main" id="{9CD4B72F-9FF6-4583-8F5F-1EDF2FC06D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E4119C0-72A0-47ED-B05F-2C64D0FB72CD}"/>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258602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232C09-90E1-4A1F-915E-6F85ED32BF7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66E2903-187D-4FBF-BB6E-C9BD44669B6D}"/>
              </a:ext>
            </a:extLst>
          </p:cNvPr>
          <p:cNvSpPr>
            <a:spLocks noGrp="1"/>
          </p:cNvSpPr>
          <p:nvPr>
            <p:ph type="dt" sz="half" idx="10"/>
          </p:nvPr>
        </p:nvSpPr>
        <p:spPr/>
        <p:txBody>
          <a:bodyPr/>
          <a:lstStyle/>
          <a:p>
            <a:fld id="{93EB494B-3DA5-4DD5-B620-67223BF13C84}" type="datetime1">
              <a:rPr lang="zh-CN" altLang="en-US" smtClean="0"/>
              <a:t>2022/1/18</a:t>
            </a:fld>
            <a:endParaRPr lang="zh-CN" altLang="en-US"/>
          </a:p>
        </p:txBody>
      </p:sp>
      <p:sp>
        <p:nvSpPr>
          <p:cNvPr id="4" name="页脚占位符 3">
            <a:extLst>
              <a:ext uri="{FF2B5EF4-FFF2-40B4-BE49-F238E27FC236}">
                <a16:creationId xmlns:a16="http://schemas.microsoft.com/office/drawing/2014/main" id="{9A701E1C-0B76-47CE-80E1-836DFEB6DB0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CA704F-6792-480F-A6C4-7FFF4401A08B}"/>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139067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A24EF19-5F17-4E2C-B2D7-5F08CA5DCAAB}"/>
              </a:ext>
            </a:extLst>
          </p:cNvPr>
          <p:cNvSpPr>
            <a:spLocks noGrp="1"/>
          </p:cNvSpPr>
          <p:nvPr>
            <p:ph type="dt" sz="half" idx="10"/>
          </p:nvPr>
        </p:nvSpPr>
        <p:spPr/>
        <p:txBody>
          <a:bodyPr/>
          <a:lstStyle/>
          <a:p>
            <a:fld id="{BC6EC557-BB4F-4DB3-95D7-AA0E55224F68}" type="datetime1">
              <a:rPr lang="zh-CN" altLang="en-US" smtClean="0"/>
              <a:t>2022/1/18</a:t>
            </a:fld>
            <a:endParaRPr lang="zh-CN" altLang="en-US"/>
          </a:p>
        </p:txBody>
      </p:sp>
      <p:sp>
        <p:nvSpPr>
          <p:cNvPr id="3" name="页脚占位符 2">
            <a:extLst>
              <a:ext uri="{FF2B5EF4-FFF2-40B4-BE49-F238E27FC236}">
                <a16:creationId xmlns:a16="http://schemas.microsoft.com/office/drawing/2014/main" id="{45F23359-297B-479E-8BE4-3509D05DA40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B174BBD-C25D-4888-87DE-40C94F9B3494}"/>
              </a:ext>
            </a:extLst>
          </p:cNvPr>
          <p:cNvSpPr>
            <a:spLocks noGrp="1"/>
          </p:cNvSpPr>
          <p:nvPr>
            <p:ph type="sldNum" sz="quarter" idx="12"/>
          </p:nvPr>
        </p:nvSpPr>
        <p:spPr>
          <a:xfrm>
            <a:off x="9200803" y="6356350"/>
            <a:ext cx="2743200" cy="365125"/>
          </a:xfrm>
        </p:spPr>
        <p:txBody>
          <a:bodyPr/>
          <a:lstStyle>
            <a:lvl1pPr>
              <a:defRPr sz="1400">
                <a:latin typeface="Arial" panose="020B0604020202020204" pitchFamily="34" charset="0"/>
                <a:cs typeface="Arial" panose="020B0604020202020204" pitchFamily="34" charset="0"/>
              </a:defRPr>
            </a:lvl1pPr>
          </a:lstStyle>
          <a:p>
            <a:fld id="{DACC9BBE-8E34-40D8-8758-EE8FE6B22F0D}" type="slidenum">
              <a:rPr lang="zh-CN" altLang="en-US" smtClean="0"/>
              <a:pPr/>
              <a:t>‹#›</a:t>
            </a:fld>
            <a:endParaRPr lang="zh-CN" altLang="en-US" dirty="0"/>
          </a:p>
        </p:txBody>
      </p:sp>
    </p:spTree>
    <p:extLst>
      <p:ext uri="{BB962C8B-B14F-4D97-AF65-F5344CB8AC3E}">
        <p14:creationId xmlns:p14="http://schemas.microsoft.com/office/powerpoint/2010/main" val="125397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786DDE-20A4-47BD-80C9-EBF8BE59F60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A23703-70CC-4131-B0D8-53C99A31A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573B4D0-1B0C-48EB-B48E-E61F6A06F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E0C1C94-0672-4F6B-AE91-195D3DC7E90B}"/>
              </a:ext>
            </a:extLst>
          </p:cNvPr>
          <p:cNvSpPr>
            <a:spLocks noGrp="1"/>
          </p:cNvSpPr>
          <p:nvPr>
            <p:ph type="dt" sz="half" idx="10"/>
          </p:nvPr>
        </p:nvSpPr>
        <p:spPr/>
        <p:txBody>
          <a:bodyPr/>
          <a:lstStyle/>
          <a:p>
            <a:fld id="{B8F23514-3B34-4545-9A6D-3FC4AC4BE201}" type="datetime1">
              <a:rPr lang="zh-CN" altLang="en-US" smtClean="0"/>
              <a:t>2022/1/18</a:t>
            </a:fld>
            <a:endParaRPr lang="zh-CN" altLang="en-US"/>
          </a:p>
        </p:txBody>
      </p:sp>
      <p:sp>
        <p:nvSpPr>
          <p:cNvPr id="6" name="页脚占位符 5">
            <a:extLst>
              <a:ext uri="{FF2B5EF4-FFF2-40B4-BE49-F238E27FC236}">
                <a16:creationId xmlns:a16="http://schemas.microsoft.com/office/drawing/2014/main" id="{F0A75FFC-B17F-41C4-BE57-1768859304B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E6224B-B4AC-4F1C-ACAA-5F87F2F390FC}"/>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204188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A9C4AE-E533-4BE3-8D6D-3B353C9E1B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3BE3110-5A06-4D81-8C25-BA71B624A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207E8EC-02CF-47C7-B356-1856F894F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349DCF2-4A5F-483C-BC8D-9BF8969E94A6}"/>
              </a:ext>
            </a:extLst>
          </p:cNvPr>
          <p:cNvSpPr>
            <a:spLocks noGrp="1"/>
          </p:cNvSpPr>
          <p:nvPr>
            <p:ph type="dt" sz="half" idx="10"/>
          </p:nvPr>
        </p:nvSpPr>
        <p:spPr/>
        <p:txBody>
          <a:bodyPr/>
          <a:lstStyle/>
          <a:p>
            <a:fld id="{D4262127-BB4C-48E1-82BF-48D0E0A6AA9D}" type="datetime1">
              <a:rPr lang="zh-CN" altLang="en-US" smtClean="0"/>
              <a:t>2022/1/18</a:t>
            </a:fld>
            <a:endParaRPr lang="zh-CN" altLang="en-US"/>
          </a:p>
        </p:txBody>
      </p:sp>
      <p:sp>
        <p:nvSpPr>
          <p:cNvPr id="6" name="页脚占位符 5">
            <a:extLst>
              <a:ext uri="{FF2B5EF4-FFF2-40B4-BE49-F238E27FC236}">
                <a16:creationId xmlns:a16="http://schemas.microsoft.com/office/drawing/2014/main" id="{122703AF-EA06-4491-A960-36F27FCAF9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3659F5-8350-4954-A750-9C3E1D4871E4}"/>
              </a:ext>
            </a:extLst>
          </p:cNvPr>
          <p:cNvSpPr>
            <a:spLocks noGrp="1"/>
          </p:cNvSpPr>
          <p:nvPr>
            <p:ph type="sldNum" sz="quarter" idx="12"/>
          </p:nvPr>
        </p:nvSpPr>
        <p:spPr/>
        <p:txBody>
          <a:body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368389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490CD17-4FC6-4DF0-9598-8F4AADDF9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11050C8-35F4-4D9A-9C25-169A51DDCF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1E5907-35C6-4FDE-B4BD-DBAD8EAEC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2A83F-776F-4CAC-9983-C9ABDF6DE41F}" type="datetime1">
              <a:rPr lang="zh-CN" altLang="en-US" smtClean="0"/>
              <a:t>2022/1/18</a:t>
            </a:fld>
            <a:endParaRPr lang="zh-CN" altLang="en-US"/>
          </a:p>
        </p:txBody>
      </p:sp>
      <p:sp>
        <p:nvSpPr>
          <p:cNvPr id="5" name="页脚占位符 4">
            <a:extLst>
              <a:ext uri="{FF2B5EF4-FFF2-40B4-BE49-F238E27FC236}">
                <a16:creationId xmlns:a16="http://schemas.microsoft.com/office/drawing/2014/main" id="{77C5CDEB-159C-4C8C-AB2C-1F3A8BA73B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8838520-FF9A-4ED5-B7BF-D9E3B088C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C9BBE-8E34-40D8-8758-EE8FE6B22F0D}" type="slidenum">
              <a:rPr lang="zh-CN" altLang="en-US" smtClean="0"/>
              <a:t>‹#›</a:t>
            </a:fld>
            <a:endParaRPr lang="zh-CN" altLang="en-US"/>
          </a:p>
        </p:txBody>
      </p:sp>
    </p:spTree>
    <p:extLst>
      <p:ext uri="{BB962C8B-B14F-4D97-AF65-F5344CB8AC3E}">
        <p14:creationId xmlns:p14="http://schemas.microsoft.com/office/powerpoint/2010/main" val="3217505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g"/></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50.png"/><Relationship Id="rId3" Type="http://schemas.openxmlformats.org/officeDocument/2006/relationships/image" Target="../media/image50.png"/><Relationship Id="rId7" Type="http://schemas.openxmlformats.org/officeDocument/2006/relationships/image" Target="../media/image90.png"/><Relationship Id="rId12" Type="http://schemas.openxmlformats.org/officeDocument/2006/relationships/image" Target="../media/image140.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130.png"/><Relationship Id="rId5" Type="http://schemas.openxmlformats.org/officeDocument/2006/relationships/image" Target="../media/image70.png"/><Relationship Id="rId10" Type="http://schemas.openxmlformats.org/officeDocument/2006/relationships/image" Target="../media/image120.png"/><Relationship Id="rId4" Type="http://schemas.openxmlformats.org/officeDocument/2006/relationships/image" Target="../media/image60.png"/><Relationship Id="rId9" Type="http://schemas.openxmlformats.org/officeDocument/2006/relationships/image" Target="../media/image110.png"/><Relationship Id="rId14" Type="http://schemas.openxmlformats.org/officeDocument/2006/relationships/image" Target="../media/image160.png"/></Relationships>
</file>

<file path=ppt/slides/_rels/slide8.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190.png"/><Relationship Id="rId2"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200.png"/><Relationship Id="rId4" Type="http://schemas.openxmlformats.org/officeDocument/2006/relationships/image" Target="../media/image33.gif"/></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92458" y="2362552"/>
            <a:ext cx="10981677" cy="1091954"/>
          </a:xfrm>
        </p:spPr>
        <p:txBody>
          <a:bodyPr>
            <a:normAutofit fontScale="90000"/>
          </a:bodyPr>
          <a:lstStyle/>
          <a:p>
            <a:pPr>
              <a:spcAft>
                <a:spcPts val="1200"/>
              </a:spcAft>
            </a:pPr>
            <a:r>
              <a:rPr lang="en-US" altLang="zh-CN" sz="6000" b="1" dirty="0"/>
              <a:t>Compton scattering physics</a:t>
            </a:r>
            <a:br>
              <a:rPr lang="en-US" altLang="zh-CN" sz="5400" b="1" dirty="0"/>
            </a:br>
            <a:endParaRPr lang="en-US" altLang="zh-CN" sz="5400" b="1" dirty="0"/>
          </a:p>
        </p:txBody>
      </p:sp>
      <p:sp>
        <p:nvSpPr>
          <p:cNvPr id="4" name="文本占位符 3"/>
          <p:cNvSpPr>
            <a:spLocks noGrp="1"/>
          </p:cNvSpPr>
          <p:nvPr>
            <p:ph type="body" sz="quarter" idx="10"/>
          </p:nvPr>
        </p:nvSpPr>
        <p:spPr>
          <a:xfrm>
            <a:off x="3657601" y="6374766"/>
            <a:ext cx="4760595" cy="329565"/>
          </a:xfrm>
        </p:spPr>
        <p:txBody>
          <a:bodyPr/>
          <a:lstStyle/>
          <a:p>
            <a:r>
              <a:rPr lang="en-US" altLang="zh-CN" dirty="0"/>
              <a:t>2022-01-18</a:t>
            </a:r>
          </a:p>
        </p:txBody>
      </p:sp>
      <p:sp>
        <p:nvSpPr>
          <p:cNvPr id="6" name="副标题 2">
            <a:extLst>
              <a:ext uri="{FF2B5EF4-FFF2-40B4-BE49-F238E27FC236}">
                <a16:creationId xmlns:a16="http://schemas.microsoft.com/office/drawing/2014/main" id="{69945E36-B51E-4A1E-9EA4-AB280E67B1D5}"/>
              </a:ext>
            </a:extLst>
          </p:cNvPr>
          <p:cNvSpPr txBox="1">
            <a:spLocks/>
          </p:cNvSpPr>
          <p:nvPr/>
        </p:nvSpPr>
        <p:spPr bwMode="white">
          <a:xfrm>
            <a:off x="4035742" y="5962651"/>
            <a:ext cx="4120515" cy="41211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Wingdings" panose="05000000000000000000" pitchFamily="2" charset="2"/>
              <a:buNone/>
              <a:defRPr sz="1600" b="0" kern="1200">
                <a:solidFill>
                  <a:srgbClr val="7030A0"/>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altLang="zh-CN" sz="2400" dirty="0">
                <a:sym typeface="+mn-ea"/>
              </a:rPr>
              <a:t>Shanhong Chen</a:t>
            </a:r>
            <a:endParaRPr lang="zh-CN" altLang="en-US" sz="2400" b="1" dirty="0">
              <a:sym typeface="+mn-ea"/>
            </a:endParaRPr>
          </a:p>
          <a:p>
            <a:pPr>
              <a:spcBef>
                <a:spcPts val="0"/>
              </a:spcBef>
            </a:pPr>
            <a:endParaRPr lang="zh-CN" altLang="en-US" sz="2400" dirty="0"/>
          </a:p>
        </p:txBody>
      </p:sp>
      <p:sp>
        <p:nvSpPr>
          <p:cNvPr id="5" name="文本占位符 3">
            <a:extLst>
              <a:ext uri="{FF2B5EF4-FFF2-40B4-BE49-F238E27FC236}">
                <a16:creationId xmlns:a16="http://schemas.microsoft.com/office/drawing/2014/main" id="{D9318D4C-A2D8-4F78-A278-73BA748825F1}"/>
              </a:ext>
            </a:extLst>
          </p:cNvPr>
          <p:cNvSpPr txBox="1">
            <a:spLocks/>
          </p:cNvSpPr>
          <p:nvPr/>
        </p:nvSpPr>
        <p:spPr>
          <a:xfrm>
            <a:off x="231901" y="3626924"/>
            <a:ext cx="11611993" cy="32956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zh-CN" altLang="en-US" sz="1600" kern="1200" dirty="0" smtClean="0">
                <a:solidFill>
                  <a:schemeClr val="tx2"/>
                </a:solidFill>
                <a:latin typeface="Times New Roman" panose="02020603050405020304" pitchFamily="18" charset="0"/>
                <a:ea typeface="华文楷体" panose="0201060004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t>These expressions are derived from the first principle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CF87E-63F9-4C9B-AE99-01364EF0AE4C}"/>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Several examples</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40778E2F-41FA-4D7D-BF83-64E7F8402952}"/>
              </a:ext>
            </a:extLst>
          </p:cNvPr>
          <p:cNvSpPr>
            <a:spLocks noGrp="1"/>
          </p:cNvSpPr>
          <p:nvPr>
            <p:ph type="sldNum" sz="quarter" idx="12"/>
          </p:nvPr>
        </p:nvSpPr>
        <p:spPr/>
        <p:txBody>
          <a:bodyPr/>
          <a:lstStyle/>
          <a:p>
            <a:fld id="{DACC9BBE-8E34-40D8-8758-EE8FE6B22F0D}" type="slidenum">
              <a:rPr lang="zh-CN" altLang="en-US" smtClean="0"/>
              <a:t>10</a:t>
            </a:fld>
            <a:endParaRPr lang="zh-CN" altLang="en-US"/>
          </a:p>
        </p:txBody>
      </p:sp>
      <p:sp>
        <p:nvSpPr>
          <p:cNvPr id="4" name="文本框 3">
            <a:extLst>
              <a:ext uri="{FF2B5EF4-FFF2-40B4-BE49-F238E27FC236}">
                <a16:creationId xmlns:a16="http://schemas.microsoft.com/office/drawing/2014/main" id="{6DD5F35A-20E1-4A31-826F-4E5FA099D31B}"/>
              </a:ext>
            </a:extLst>
          </p:cNvPr>
          <p:cNvSpPr txBox="1"/>
          <p:nvPr/>
        </p:nvSpPr>
        <p:spPr>
          <a:xfrm>
            <a:off x="340637" y="930596"/>
            <a:ext cx="2317072"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b="1" dirty="0">
                <a:solidFill>
                  <a:srgbClr val="C00000"/>
                </a:solidFill>
              </a:rPr>
              <a:t>Example 1</a:t>
            </a:r>
            <a:endParaRPr lang="zh-CN" altLang="en-US" sz="2400" b="1" dirty="0">
              <a:solidFill>
                <a:srgbClr val="C00000"/>
              </a:solidFill>
            </a:endParaRPr>
          </a:p>
        </p:txBody>
      </p:sp>
      <mc:AlternateContent xmlns:mc="http://schemas.openxmlformats.org/markup-compatibility/2006">
        <mc:Choice xmlns:a14="http://schemas.microsoft.com/office/drawing/2010/main" Requires="a14">
          <p:sp>
            <p:nvSpPr>
              <p:cNvPr id="3" name="矩形 2">
                <a:extLst>
                  <a:ext uri="{FF2B5EF4-FFF2-40B4-BE49-F238E27FC236}">
                    <a16:creationId xmlns:a16="http://schemas.microsoft.com/office/drawing/2014/main" id="{4EECE522-76D5-4F34-A23A-E99E1ED13EFD}"/>
                  </a:ext>
                </a:extLst>
              </p:cNvPr>
              <p:cNvSpPr/>
              <p:nvPr/>
            </p:nvSpPr>
            <p:spPr>
              <a:xfrm>
                <a:off x="2104414" y="1258568"/>
                <a:ext cx="3826047" cy="11025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zh-CN" altLang="en-US" i="0">
                          <a:latin typeface="Cambria Math" panose="02040503050406030204" pitchFamily="18" charset="0"/>
                        </a:rPr>
                        <m:t>=</m:t>
                      </m:r>
                      <m:f>
                        <m:fPr>
                          <m:ctrlPr>
                            <a:rPr lang="zh-CN" altLang="en-US" i="1">
                              <a:latin typeface="Cambria Math" panose="02040503050406030204" pitchFamily="18" charset="0"/>
                            </a:rPr>
                          </m:ctrlPr>
                        </m:fPr>
                        <m:num>
                          <m:f>
                            <m:fPr>
                              <m:ctrlPr>
                                <a:rPr lang="zh-CN" altLang="en-US" i="1">
                                  <a:latin typeface="Cambria Math" panose="02040503050406030204" pitchFamily="18" charset="0"/>
                                </a:rPr>
                              </m:ctrlPr>
                            </m:fPr>
                            <m:num>
                              <m:d>
                                <m:dPr>
                                  <m:ctrlPr>
                                    <a:rPr lang="zh-CN" altLang="en-US" i="1">
                                      <a:latin typeface="Cambria Math" panose="02040503050406030204" pitchFamily="18" charset="0"/>
                                    </a:rPr>
                                  </m:ctrlPr>
                                </m:dPr>
                                <m:e>
                                  <m:r>
                                    <a:rPr lang="zh-CN" altLang="en-US" i="0">
                                      <a:latin typeface="Cambria Math" panose="02040503050406030204" pitchFamily="18" charset="0"/>
                                    </a:rPr>
                                    <m:t>1+</m:t>
                                  </m:r>
                                  <m:r>
                                    <m:rPr>
                                      <m:sty m:val="p"/>
                                    </m:rPr>
                                    <a:rPr lang="zh-CN" altLang="en-US" i="0">
                                      <a:latin typeface="Cambria Math" panose="02040503050406030204" pitchFamily="18" charset="0"/>
                                    </a:rPr>
                                    <m:t>u</m:t>
                                  </m:r>
                                </m:e>
                              </m:d>
                              <m:d>
                                <m:dPr>
                                  <m:ctrlPr>
                                    <a:rPr lang="zh-CN" altLang="en-US" i="1">
                                      <a:latin typeface="Cambria Math" panose="02040503050406030204" pitchFamily="18" charset="0"/>
                                    </a:rPr>
                                  </m:ctrlPr>
                                </m:dPr>
                                <m:e>
                                  <m:r>
                                    <a:rPr lang="zh-CN" altLang="en-US" i="0">
                                      <a:latin typeface="Cambria Math" panose="02040503050406030204" pitchFamily="18" charset="0"/>
                                    </a:rPr>
                                    <m:t>1+</m:t>
                                  </m:r>
                                  <m:r>
                                    <a:rPr lang="zh-CN" altLang="en-US" i="1">
                                      <a:latin typeface="Cambria Math" panose="02040503050406030204" pitchFamily="18" charset="0"/>
                                    </a:rPr>
                                    <m:t>𝛽</m:t>
                                  </m:r>
                                </m:e>
                              </m:d>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u</m:t>
                                      </m:r>
                                      <m:r>
                                        <a:rPr lang="zh-CN" altLang="en-US" i="0">
                                          <a:latin typeface="Cambria Math" panose="02040503050406030204" pitchFamily="18" charset="0"/>
                                        </a:rPr>
                                        <m:t>(</m:t>
                                      </m:r>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e>
                              </m:d>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den>
                          </m:f>
                          <m:r>
                            <a:rPr lang="zh-CN" altLang="en-US" i="0">
                              <a:latin typeface="Cambria Math" panose="02040503050406030204" pitchFamily="18" charset="0"/>
                            </a:rPr>
                            <m:t>−1</m:t>
                          </m:r>
                        </m:num>
                        <m:den>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den>
                          </m:f>
                          <m:r>
                            <a:rPr lang="zh-CN" altLang="en-US" i="0">
                              <a:latin typeface="Cambria Math" panose="02040503050406030204" pitchFamily="18" charset="0"/>
                            </a:rPr>
                            <m:t>−</m:t>
                          </m:r>
                          <m:r>
                            <a:rPr lang="zh-CN" altLang="en-US" i="1">
                              <a:latin typeface="Cambria Math" panose="02040503050406030204" pitchFamily="18" charset="0"/>
                            </a:rPr>
                            <m:t>𝛽</m:t>
                          </m:r>
                        </m:den>
                      </m:f>
                    </m:oMath>
                  </m:oMathPara>
                </a14:m>
                <a:endParaRPr lang="zh-CN" altLang="en-US" dirty="0"/>
              </a:p>
            </p:txBody>
          </p:sp>
        </mc:Choice>
        <mc:Fallback>
          <p:sp>
            <p:nvSpPr>
              <p:cNvPr id="3" name="矩形 2">
                <a:extLst>
                  <a:ext uri="{FF2B5EF4-FFF2-40B4-BE49-F238E27FC236}">
                    <a16:creationId xmlns:a16="http://schemas.microsoft.com/office/drawing/2014/main" id="{4EECE522-76D5-4F34-A23A-E99E1ED13EFD}"/>
                  </a:ext>
                </a:extLst>
              </p:cNvPr>
              <p:cNvSpPr>
                <a:spLocks noRot="1" noChangeAspect="1" noMove="1" noResize="1" noEditPoints="1" noAdjustHandles="1" noChangeArrowheads="1" noChangeShapeType="1" noTextEdit="1"/>
              </p:cNvSpPr>
              <p:nvPr/>
            </p:nvSpPr>
            <p:spPr>
              <a:xfrm>
                <a:off x="2104414" y="1258568"/>
                <a:ext cx="3826047" cy="1102546"/>
              </a:xfrm>
              <a:prstGeom prst="rect">
                <a:avLst/>
              </a:prstGeom>
              <a:blipFill>
                <a:blip r:embed="rId2"/>
                <a:stretch>
                  <a:fillRect/>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32169B1B-99FF-4204-85BA-E075F5AA41B1}"/>
              </a:ext>
            </a:extLst>
          </p:cNvPr>
          <p:cNvPicPr/>
          <p:nvPr/>
        </p:nvPicPr>
        <p:blipFill>
          <a:blip r:embed="rId3">
            <a:extLst>
              <a:ext uri="{28A0092B-C50C-407E-A947-70E740481C1C}">
                <a14:useLocalDpi xmlns:a14="http://schemas.microsoft.com/office/drawing/2010/main" val="0"/>
              </a:ext>
            </a:extLst>
          </a:blip>
          <a:stretch>
            <a:fillRect/>
          </a:stretch>
        </p:blipFill>
        <p:spPr>
          <a:xfrm>
            <a:off x="5476156" y="2473859"/>
            <a:ext cx="6715844" cy="4065053"/>
          </a:xfrm>
          <a:prstGeom prst="rect">
            <a:avLst/>
          </a:prstGeom>
        </p:spPr>
      </p:pic>
      <mc:AlternateContent xmlns:mc="http://schemas.openxmlformats.org/markup-compatibility/2006">
        <mc:Choice xmlns:a14="http://schemas.microsoft.com/office/drawing/2010/main" Requires="a14">
          <p:sp>
            <p:nvSpPr>
              <p:cNvPr id="7" name="矩形 6">
                <a:extLst>
                  <a:ext uri="{FF2B5EF4-FFF2-40B4-BE49-F238E27FC236}">
                    <a16:creationId xmlns:a16="http://schemas.microsoft.com/office/drawing/2014/main" id="{9CB45838-AC3D-401E-9972-1202BB35D02A}"/>
                  </a:ext>
                </a:extLst>
              </p:cNvPr>
              <p:cNvSpPr/>
              <p:nvPr/>
            </p:nvSpPr>
            <p:spPr>
              <a:xfrm>
                <a:off x="2104414" y="2409961"/>
                <a:ext cx="1139479" cy="39151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𝑒</m:t>
                          </m:r>
                        </m:sub>
                      </m:sSub>
                      <m:r>
                        <a:rPr lang="en-US" altLang="zh-CN" i="1">
                          <a:latin typeface="Cambria Math" panose="02040503050406030204" pitchFamily="18" charset="0"/>
                        </a:rPr>
                        <m:t>=</m:t>
                      </m:r>
                      <m:r>
                        <a:rPr lang="en-US" altLang="zh-CN" i="1">
                          <a:latin typeface="Cambria Math" panose="02040503050406030204" pitchFamily="18" charset="0"/>
                        </a:rPr>
                        <m:t>𝑢</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oMath>
                  </m:oMathPara>
                </a14:m>
                <a:endParaRPr lang="zh-CN" altLang="en-US" dirty="0"/>
              </a:p>
            </p:txBody>
          </p:sp>
        </mc:Choice>
        <mc:Fallback>
          <p:sp>
            <p:nvSpPr>
              <p:cNvPr id="7" name="矩形 6">
                <a:extLst>
                  <a:ext uri="{FF2B5EF4-FFF2-40B4-BE49-F238E27FC236}">
                    <a16:creationId xmlns:a16="http://schemas.microsoft.com/office/drawing/2014/main" id="{9CB45838-AC3D-401E-9972-1202BB35D02A}"/>
                  </a:ext>
                </a:extLst>
              </p:cNvPr>
              <p:cNvSpPr>
                <a:spLocks noRot="1" noChangeAspect="1" noMove="1" noResize="1" noEditPoints="1" noAdjustHandles="1" noChangeArrowheads="1" noChangeShapeType="1" noTextEdit="1"/>
              </p:cNvSpPr>
              <p:nvPr/>
            </p:nvSpPr>
            <p:spPr>
              <a:xfrm>
                <a:off x="2104414" y="2409961"/>
                <a:ext cx="1139479" cy="391517"/>
              </a:xfrm>
              <a:prstGeom prst="rect">
                <a:avLst/>
              </a:prstGeom>
              <a:blipFill>
                <a:blip r:embed="rId4"/>
                <a:stretch>
                  <a:fillRect b="-307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8" name="表格 7">
                <a:extLst>
                  <a:ext uri="{FF2B5EF4-FFF2-40B4-BE49-F238E27FC236}">
                    <a16:creationId xmlns:a16="http://schemas.microsoft.com/office/drawing/2014/main" id="{A0E8DBD9-2D4B-4E9F-AD78-C7BB200CF9C8}"/>
                  </a:ext>
                </a:extLst>
              </p:cNvPr>
              <p:cNvGraphicFramePr>
                <a:graphicFrameLocks noGrp="1"/>
              </p:cNvGraphicFramePr>
              <p:nvPr>
                <p:extLst>
                  <p:ext uri="{D42A27DB-BD31-4B8C-83A1-F6EECF244321}">
                    <p14:modId xmlns:p14="http://schemas.microsoft.com/office/powerpoint/2010/main" val="3736581307"/>
                  </p:ext>
                </p:extLst>
              </p:nvPr>
            </p:nvGraphicFramePr>
            <p:xfrm>
              <a:off x="106686" y="3219059"/>
              <a:ext cx="5367054" cy="1730242"/>
            </p:xfrm>
            <a:graphic>
              <a:graphicData uri="http://schemas.openxmlformats.org/drawingml/2006/table">
                <a:tbl>
                  <a:tblPr firstRow="1" firstCol="1" bandRow="1">
                    <a:tableStyleId>{5C22544A-7EE6-4342-B048-85BDC9FD1C3A}</a:tableStyleId>
                  </a:tblPr>
                  <a:tblGrid>
                    <a:gridCol w="1392184">
                      <a:extLst>
                        <a:ext uri="{9D8B030D-6E8A-4147-A177-3AD203B41FA5}">
                          <a16:colId xmlns:a16="http://schemas.microsoft.com/office/drawing/2014/main" val="2180212202"/>
                        </a:ext>
                      </a:extLst>
                    </a:gridCol>
                    <a:gridCol w="1371771">
                      <a:extLst>
                        <a:ext uri="{9D8B030D-6E8A-4147-A177-3AD203B41FA5}">
                          <a16:colId xmlns:a16="http://schemas.microsoft.com/office/drawing/2014/main" val="4253701576"/>
                        </a:ext>
                      </a:extLst>
                    </a:gridCol>
                    <a:gridCol w="1231328">
                      <a:extLst>
                        <a:ext uri="{9D8B030D-6E8A-4147-A177-3AD203B41FA5}">
                          <a16:colId xmlns:a16="http://schemas.microsoft.com/office/drawing/2014/main" val="2566564240"/>
                        </a:ext>
                      </a:extLst>
                    </a:gridCol>
                    <a:gridCol w="1371771">
                      <a:extLst>
                        <a:ext uri="{9D8B030D-6E8A-4147-A177-3AD203B41FA5}">
                          <a16:colId xmlns:a16="http://schemas.microsoft.com/office/drawing/2014/main" val="3917699196"/>
                        </a:ext>
                      </a:extLst>
                    </a:gridCol>
                  </a:tblGrid>
                  <a:tr h="310446">
                    <a:tc gridSpan="4">
                      <a:txBody>
                        <a:bodyPr/>
                        <a:lstStyle/>
                        <a:p>
                          <a:r>
                            <a:rPr lang="en-US" altLang="zh-CN" b="0" i="1" dirty="0">
                              <a:latin typeface="Times New Roman" panose="02020603050405020304" pitchFamily="18" charset="0"/>
                              <a:cs typeface="Times New Roman" panose="02020603050405020304" pitchFamily="18" charset="0"/>
                            </a:rPr>
                            <a:t>Example 1</a:t>
                          </a:r>
                          <a:endParaRPr lang="zh-CN" altLang="en-US" b="0" i="1" dirty="0">
                            <a:latin typeface="Times New Roman" panose="02020603050405020304" pitchFamily="18" charset="0"/>
                            <a:cs typeface="Times New Roman" panose="02020603050405020304" pitchFamily="18" charset="0"/>
                          </a:endParaRP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08679083"/>
                      </a:ext>
                    </a:extLst>
                  </a:tr>
                  <a:tr h="713532">
                    <a:tc>
                      <a:txBody>
                        <a:bodyPr/>
                        <a:lstStyle/>
                        <a:p>
                          <a:pPr algn="ctr">
                            <a:spcAft>
                              <a:spcPts val="0"/>
                            </a:spcAft>
                          </a:pPr>
                          <a:r>
                            <a:rPr lang="en-US" sz="1600" b="0" kern="100" dirty="0">
                              <a:solidFill>
                                <a:schemeClr val="tx1"/>
                              </a:solidFill>
                              <a:effectLst/>
                              <a:latin typeface="Times New Roman" panose="02020603050405020304" pitchFamily="18" charset="0"/>
                              <a:cs typeface="Times New Roman" panose="02020603050405020304" pitchFamily="18" charset="0"/>
                            </a:rPr>
                            <a:t>Lorentz factor</a:t>
                          </a:r>
                          <a:endParaRPr lang="zh-CN" sz="1600" b="0" kern="1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r>
                                  <a:rPr lang="en-US" sz="1600" kern="100">
                                    <a:solidFill>
                                      <a:schemeClr val="tx1"/>
                                    </a:solidFill>
                                    <a:effectLst/>
                                  </a:rPr>
                                  <m:t>𝛾</m:t>
                                </m:r>
                              </m:oMath>
                            </m:oMathPara>
                          </a14:m>
                          <a:endParaRPr 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kern="100">
                                    <a:effectLst/>
                                  </a:rPr>
                                  <m:t>𝛾</m:t>
                                </m:r>
                                <m:r>
                                  <a:rPr lang="en-US" sz="1600" kern="100">
                                    <a:effectLst/>
                                  </a:rPr>
                                  <m:t>=</m:t>
                                </m:r>
                                <m:f>
                                  <m:fPr>
                                    <m:ctrlPr>
                                      <a:rPr lang="zh-CN" sz="1600" kern="100">
                                        <a:effectLst/>
                                      </a:rPr>
                                    </m:ctrlPr>
                                  </m:fPr>
                                  <m:num>
                                    <m:r>
                                      <a:rPr lang="en-US" sz="1600" kern="100">
                                        <a:effectLst/>
                                      </a:rPr>
                                      <m:t>1</m:t>
                                    </m:r>
                                  </m:num>
                                  <m:den>
                                    <m:rad>
                                      <m:radPr>
                                        <m:degHide m:val="on"/>
                                        <m:ctrlPr>
                                          <a:rPr lang="zh-CN" sz="1600" kern="100">
                                            <a:effectLst/>
                                          </a:rPr>
                                        </m:ctrlPr>
                                      </m:radPr>
                                      <m:deg/>
                                      <m:e>
                                        <m:r>
                                          <a:rPr lang="en-US" sz="1600" kern="100">
                                            <a:effectLst/>
                                          </a:rPr>
                                          <m:t>1−</m:t>
                                        </m:r>
                                        <m:sSup>
                                          <m:sSupPr>
                                            <m:ctrlPr>
                                              <a:rPr lang="zh-CN" sz="1600" kern="100">
                                                <a:effectLst/>
                                              </a:rPr>
                                            </m:ctrlPr>
                                          </m:sSupPr>
                                          <m:e>
                                            <m:r>
                                              <a:rPr lang="en-US" sz="1600" kern="100">
                                                <a:effectLst/>
                                              </a:rPr>
                                              <m:t>𝛽</m:t>
                                            </m:r>
                                          </m:e>
                                          <m:sup>
                                            <m:r>
                                              <a:rPr lang="en-US" sz="1600" kern="100">
                                                <a:effectLst/>
                                              </a:rPr>
                                              <m:t>2</m:t>
                                            </m:r>
                                          </m:sup>
                                        </m:sSup>
                                      </m:e>
                                    </m:rad>
                                  </m:den>
                                </m:f>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Beam energy </a:t>
                          </a:r>
                          <a14:m>
                            <m:oMath xmlns:m="http://schemas.openxmlformats.org/officeDocument/2006/math">
                              <m:sSub>
                                <m:sSubPr>
                                  <m:ctrlPr>
                                    <a:rPr lang="zh-CN" sz="1600" kern="100">
                                      <a:effectLst/>
                                    </a:rPr>
                                  </m:ctrlPr>
                                </m:sSubPr>
                                <m:e>
                                  <m:r>
                                    <m:rPr>
                                      <m:sty m:val="p"/>
                                    </m:rPr>
                                    <a:rPr lang="en-US" sz="1600" kern="100">
                                      <a:effectLst/>
                                    </a:rPr>
                                    <m:t>ε</m:t>
                                  </m:r>
                                </m:e>
                                <m:sub>
                                  <m:r>
                                    <a:rPr lang="en-US" sz="1600" kern="100">
                                      <a:effectLst/>
                                    </a:rPr>
                                    <m:t>0</m:t>
                                  </m:r>
                                </m:sub>
                              </m:sSub>
                            </m:oMath>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Laser energy</a:t>
                          </a:r>
                          <a:endParaRPr lang="zh-CN" sz="1600" kern="100">
                            <a:effectLst/>
                            <a:latin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a:effectLst/>
                                      </a:rPr>
                                    </m:ctrlPr>
                                  </m:sSubPr>
                                  <m:e>
                                    <m:r>
                                      <m:rPr>
                                        <m:sty m:val="p"/>
                                      </m:rPr>
                                      <a:rPr lang="en-US" sz="1600" kern="100">
                                        <a:effectLst/>
                                      </a:rPr>
                                      <m:t>ω</m:t>
                                    </m:r>
                                  </m:e>
                                  <m:sub>
                                    <m:r>
                                      <a:rPr lang="en-US" sz="1600" kern="100">
                                        <a:effectLst/>
                                      </a:rPr>
                                      <m:t>0</m:t>
                                    </m:r>
                                  </m:sub>
                                </m:sSub>
                              </m:oMath>
                            </m:oMathPara>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556713191"/>
                      </a:ext>
                    </a:extLst>
                  </a:tr>
                  <a:tr h="65095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kern="100" smtClean="0">
                                    <a:solidFill>
                                      <a:schemeClr val="tx1"/>
                                    </a:solidFill>
                                    <a:effectLst/>
                                  </a:rPr>
                                  <m:t>𝛾</m:t>
                                </m:r>
                                <m:r>
                                  <a:rPr lang="en-US" sz="1600" kern="100" smtClean="0">
                                    <a:solidFill>
                                      <a:schemeClr val="tx1"/>
                                    </a:solidFill>
                                    <a:effectLst/>
                                  </a:rPr>
                                  <m:t>=2</m:t>
                                </m:r>
                              </m:oMath>
                            </m:oMathPara>
                          </a14:m>
                          <a:endParaRPr 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n-US" sz="1600" kern="100">
                                    <a:effectLst/>
                                  </a:rPr>
                                  <m:t>β</m:t>
                                </m:r>
                                <m:r>
                                  <a:rPr lang="en-US" sz="1600" kern="100">
                                    <a:effectLst/>
                                  </a:rPr>
                                  <m:t>=</m:t>
                                </m:r>
                                <m:f>
                                  <m:fPr>
                                    <m:ctrlPr>
                                      <a:rPr lang="zh-CN" sz="1600" kern="100">
                                        <a:effectLst/>
                                      </a:rPr>
                                    </m:ctrlPr>
                                  </m:fPr>
                                  <m:num>
                                    <m:rad>
                                      <m:radPr>
                                        <m:degHide m:val="on"/>
                                        <m:ctrlPr>
                                          <a:rPr lang="zh-CN" sz="1600" kern="100">
                                            <a:effectLst/>
                                          </a:rPr>
                                        </m:ctrlPr>
                                      </m:radPr>
                                      <m:deg/>
                                      <m:e>
                                        <m:r>
                                          <a:rPr lang="en-US" sz="1600" kern="100">
                                            <a:effectLst/>
                                          </a:rPr>
                                          <m:t>3</m:t>
                                        </m:r>
                                      </m:e>
                                    </m:rad>
                                  </m:num>
                                  <m:den>
                                    <m:r>
                                      <a:rPr lang="en-US" sz="1600" kern="100">
                                        <a:effectLst/>
                                      </a:rPr>
                                      <m:t>2</m:t>
                                    </m:r>
                                  </m:den>
                                </m:f>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a:effectLst/>
                                      </a:rPr>
                                    </m:ctrlPr>
                                  </m:sSubPr>
                                  <m:e>
                                    <m:r>
                                      <m:rPr>
                                        <m:sty m:val="p"/>
                                      </m:rPr>
                                      <a:rPr lang="en-US" sz="1600" kern="100">
                                        <a:effectLst/>
                                      </a:rPr>
                                      <m:t>ε</m:t>
                                    </m:r>
                                  </m:e>
                                  <m:sub>
                                    <m:r>
                                      <a:rPr lang="en-US" sz="1600" kern="100">
                                        <a:effectLst/>
                                      </a:rPr>
                                      <m:t>0</m:t>
                                    </m:r>
                                  </m:sub>
                                </m:sSub>
                                <m:r>
                                  <a:rPr lang="en-US" sz="1600" kern="100">
                                    <a:effectLst/>
                                  </a:rPr>
                                  <m:t>=</m:t>
                                </m:r>
                                <m:r>
                                  <a:rPr lang="en-US" sz="1600" kern="100">
                                    <a:effectLst/>
                                  </a:rPr>
                                  <m:t>𝛾</m:t>
                                </m:r>
                                <m:sSub>
                                  <m:sSubPr>
                                    <m:ctrlPr>
                                      <a:rPr lang="zh-CN" sz="1600" kern="100">
                                        <a:effectLst/>
                                      </a:rPr>
                                    </m:ctrlPr>
                                  </m:sSubPr>
                                  <m:e>
                                    <m:r>
                                      <a:rPr lang="en-US" sz="1600" kern="100">
                                        <a:effectLst/>
                                      </a:rPr>
                                      <m:t>𝑚</m:t>
                                    </m:r>
                                  </m:e>
                                  <m:sub>
                                    <m:r>
                                      <a:rPr lang="en-US" sz="1600" kern="100">
                                        <a:effectLst/>
                                      </a:rPr>
                                      <m:t>𝑒</m:t>
                                    </m:r>
                                  </m:sub>
                                </m:sSub>
                                <m:r>
                                  <a:rPr lang="en-US" sz="1600" kern="100">
                                    <a:effectLst/>
                                  </a:rPr>
                                  <m:t>=1.022</m:t>
                                </m:r>
                                <m:r>
                                  <a:rPr lang="en-US" sz="1600" kern="100">
                                    <a:effectLst/>
                                  </a:rPr>
                                  <m:t>𝑀𝑒𝑉</m:t>
                                </m:r>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a:effectLst/>
                                      </a:rPr>
                                    </m:ctrlPr>
                                  </m:sSubPr>
                                  <m:e>
                                    <m:r>
                                      <m:rPr>
                                        <m:sty m:val="p"/>
                                      </m:rPr>
                                      <a:rPr lang="en-US" sz="1600" kern="100">
                                        <a:effectLst/>
                                      </a:rPr>
                                      <m:t>ω</m:t>
                                    </m:r>
                                  </m:e>
                                  <m:sub>
                                    <m:r>
                                      <a:rPr lang="en-US" sz="1600" kern="100">
                                        <a:effectLst/>
                                      </a:rPr>
                                      <m:t>0</m:t>
                                    </m:r>
                                  </m:sub>
                                </m:sSub>
                                <m:r>
                                  <a:rPr lang="en-US" sz="1600" kern="100">
                                    <a:effectLst/>
                                  </a:rPr>
                                  <m:t>=1</m:t>
                                </m:r>
                                <m:r>
                                  <a:rPr lang="en-US" sz="1600" kern="100">
                                    <a:effectLst/>
                                  </a:rPr>
                                  <m:t>𝑒𝑉</m:t>
                                </m:r>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1965403527"/>
                      </a:ext>
                    </a:extLst>
                  </a:tr>
                </a:tbl>
              </a:graphicData>
            </a:graphic>
          </p:graphicFrame>
        </mc:Choice>
        <mc:Fallback>
          <p:graphicFrame>
            <p:nvGraphicFramePr>
              <p:cNvPr id="8" name="表格 7">
                <a:extLst>
                  <a:ext uri="{FF2B5EF4-FFF2-40B4-BE49-F238E27FC236}">
                    <a16:creationId xmlns:a16="http://schemas.microsoft.com/office/drawing/2014/main" id="{A0E8DBD9-2D4B-4E9F-AD78-C7BB200CF9C8}"/>
                  </a:ext>
                </a:extLst>
              </p:cNvPr>
              <p:cNvGraphicFramePr>
                <a:graphicFrameLocks noGrp="1"/>
              </p:cNvGraphicFramePr>
              <p:nvPr>
                <p:extLst>
                  <p:ext uri="{D42A27DB-BD31-4B8C-83A1-F6EECF244321}">
                    <p14:modId xmlns:p14="http://schemas.microsoft.com/office/powerpoint/2010/main" val="3736581307"/>
                  </p:ext>
                </p:extLst>
              </p:nvPr>
            </p:nvGraphicFramePr>
            <p:xfrm>
              <a:off x="106686" y="3219059"/>
              <a:ext cx="5367054" cy="1730242"/>
            </p:xfrm>
            <a:graphic>
              <a:graphicData uri="http://schemas.openxmlformats.org/drawingml/2006/table">
                <a:tbl>
                  <a:tblPr firstRow="1" firstCol="1" bandRow="1">
                    <a:tableStyleId>{5C22544A-7EE6-4342-B048-85BDC9FD1C3A}</a:tableStyleId>
                  </a:tblPr>
                  <a:tblGrid>
                    <a:gridCol w="1392184">
                      <a:extLst>
                        <a:ext uri="{9D8B030D-6E8A-4147-A177-3AD203B41FA5}">
                          <a16:colId xmlns:a16="http://schemas.microsoft.com/office/drawing/2014/main" val="2180212202"/>
                        </a:ext>
                      </a:extLst>
                    </a:gridCol>
                    <a:gridCol w="1371771">
                      <a:extLst>
                        <a:ext uri="{9D8B030D-6E8A-4147-A177-3AD203B41FA5}">
                          <a16:colId xmlns:a16="http://schemas.microsoft.com/office/drawing/2014/main" val="4253701576"/>
                        </a:ext>
                      </a:extLst>
                    </a:gridCol>
                    <a:gridCol w="1231328">
                      <a:extLst>
                        <a:ext uri="{9D8B030D-6E8A-4147-A177-3AD203B41FA5}">
                          <a16:colId xmlns:a16="http://schemas.microsoft.com/office/drawing/2014/main" val="2566564240"/>
                        </a:ext>
                      </a:extLst>
                    </a:gridCol>
                    <a:gridCol w="1371771">
                      <a:extLst>
                        <a:ext uri="{9D8B030D-6E8A-4147-A177-3AD203B41FA5}">
                          <a16:colId xmlns:a16="http://schemas.microsoft.com/office/drawing/2014/main" val="3917699196"/>
                        </a:ext>
                      </a:extLst>
                    </a:gridCol>
                  </a:tblGrid>
                  <a:tr h="365760">
                    <a:tc gridSpan="4">
                      <a:txBody>
                        <a:bodyPr/>
                        <a:lstStyle/>
                        <a:p>
                          <a:r>
                            <a:rPr lang="en-US" altLang="zh-CN" b="0" i="1" dirty="0">
                              <a:latin typeface="Times New Roman" panose="02020603050405020304" pitchFamily="18" charset="0"/>
                              <a:cs typeface="Times New Roman" panose="02020603050405020304" pitchFamily="18" charset="0"/>
                            </a:rPr>
                            <a:t>Example 1</a:t>
                          </a:r>
                          <a:endParaRPr lang="zh-CN" altLang="en-US" b="0" i="1" dirty="0">
                            <a:latin typeface="Times New Roman" panose="02020603050405020304" pitchFamily="18" charset="0"/>
                            <a:cs typeface="Times New Roman" panose="02020603050405020304" pitchFamily="18" charset="0"/>
                          </a:endParaRP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08679083"/>
                      </a:ext>
                    </a:extLst>
                  </a:tr>
                  <a:tr h="713532">
                    <a:tc>
                      <a:txBody>
                        <a:bodyPr/>
                        <a:lstStyle/>
                        <a:p>
                          <a:endParaRPr lang="zh-CN"/>
                        </a:p>
                      </a:txBody>
                      <a:tcPr marL="68580" marR="68580" marT="0" marB="0" anchor="ctr">
                        <a:blipFill>
                          <a:blip r:embed="rId5"/>
                          <a:stretch>
                            <a:fillRect l="-437" t="-55556" r="-286900" b="-93162"/>
                          </a:stretch>
                        </a:blipFill>
                      </a:tcPr>
                    </a:tc>
                    <a:tc>
                      <a:txBody>
                        <a:bodyPr/>
                        <a:lstStyle/>
                        <a:p>
                          <a:endParaRPr lang="zh-CN"/>
                        </a:p>
                      </a:txBody>
                      <a:tcPr marL="68580" marR="68580" marT="0" marB="0" anchor="ctr">
                        <a:blipFill>
                          <a:blip r:embed="rId5"/>
                          <a:stretch>
                            <a:fillRect l="-102222" t="-55556" r="-192000" b="-93162"/>
                          </a:stretch>
                        </a:blipFill>
                      </a:tcPr>
                    </a:tc>
                    <a:tc>
                      <a:txBody>
                        <a:bodyPr/>
                        <a:lstStyle/>
                        <a:p>
                          <a:endParaRPr lang="zh-CN"/>
                        </a:p>
                      </a:txBody>
                      <a:tcPr marL="68580" marR="68580" marT="0" marB="0" anchor="ctr">
                        <a:blipFill>
                          <a:blip r:embed="rId5"/>
                          <a:stretch>
                            <a:fillRect l="-225248" t="-55556" r="-113861" b="-93162"/>
                          </a:stretch>
                        </a:blipFill>
                      </a:tcPr>
                    </a:tc>
                    <a:tc>
                      <a:txBody>
                        <a:bodyPr/>
                        <a:lstStyle/>
                        <a:p>
                          <a:endParaRPr lang="zh-CN"/>
                        </a:p>
                      </a:txBody>
                      <a:tcPr marL="68580" marR="68580" marT="0" marB="0" anchor="ctr">
                        <a:blipFill>
                          <a:blip r:embed="rId5"/>
                          <a:stretch>
                            <a:fillRect l="-292000" t="-55556" r="-2222" b="-93162"/>
                          </a:stretch>
                        </a:blipFill>
                      </a:tcPr>
                    </a:tc>
                    <a:extLst>
                      <a:ext uri="{0D108BD9-81ED-4DB2-BD59-A6C34878D82A}">
                        <a16:rowId xmlns:a16="http://schemas.microsoft.com/office/drawing/2014/main" val="556713191"/>
                      </a:ext>
                    </a:extLst>
                  </a:tr>
                  <a:tr h="650950">
                    <a:tc>
                      <a:txBody>
                        <a:bodyPr/>
                        <a:lstStyle/>
                        <a:p>
                          <a:endParaRPr lang="zh-CN"/>
                        </a:p>
                      </a:txBody>
                      <a:tcPr marL="68580" marR="68580" marT="0" marB="0" anchor="ctr">
                        <a:blipFill>
                          <a:blip r:embed="rId5"/>
                          <a:stretch>
                            <a:fillRect l="-437" t="-170093" r="-286900" b="-1869"/>
                          </a:stretch>
                        </a:blipFill>
                      </a:tcPr>
                    </a:tc>
                    <a:tc>
                      <a:txBody>
                        <a:bodyPr/>
                        <a:lstStyle/>
                        <a:p>
                          <a:endParaRPr lang="zh-CN"/>
                        </a:p>
                      </a:txBody>
                      <a:tcPr marL="68580" marR="68580" marT="0" marB="0" anchor="ctr">
                        <a:blipFill>
                          <a:blip r:embed="rId5"/>
                          <a:stretch>
                            <a:fillRect l="-102222" t="-170093" r="-192000" b="-1869"/>
                          </a:stretch>
                        </a:blipFill>
                      </a:tcPr>
                    </a:tc>
                    <a:tc>
                      <a:txBody>
                        <a:bodyPr/>
                        <a:lstStyle/>
                        <a:p>
                          <a:endParaRPr lang="zh-CN"/>
                        </a:p>
                      </a:txBody>
                      <a:tcPr marL="68580" marR="68580" marT="0" marB="0" anchor="ctr">
                        <a:blipFill>
                          <a:blip r:embed="rId5"/>
                          <a:stretch>
                            <a:fillRect l="-225248" t="-170093" r="-113861" b="-1869"/>
                          </a:stretch>
                        </a:blipFill>
                      </a:tcPr>
                    </a:tc>
                    <a:tc>
                      <a:txBody>
                        <a:bodyPr/>
                        <a:lstStyle/>
                        <a:p>
                          <a:endParaRPr lang="zh-CN"/>
                        </a:p>
                      </a:txBody>
                      <a:tcPr marL="68580" marR="68580" marT="0" marB="0" anchor="ctr">
                        <a:blipFill>
                          <a:blip r:embed="rId5"/>
                          <a:stretch>
                            <a:fillRect l="-292000" t="-170093" r="-2222" b="-1869"/>
                          </a:stretch>
                        </a:blipFill>
                      </a:tcPr>
                    </a:tc>
                    <a:extLst>
                      <a:ext uri="{0D108BD9-81ED-4DB2-BD59-A6C34878D82A}">
                        <a16:rowId xmlns:a16="http://schemas.microsoft.com/office/drawing/2014/main" val="1965403527"/>
                      </a:ext>
                    </a:extLst>
                  </a:tr>
                </a:tbl>
              </a:graphicData>
            </a:graphic>
          </p:graphicFrame>
        </mc:Fallback>
      </mc:AlternateContent>
    </p:spTree>
    <p:extLst>
      <p:ext uri="{BB962C8B-B14F-4D97-AF65-F5344CB8AC3E}">
        <p14:creationId xmlns:p14="http://schemas.microsoft.com/office/powerpoint/2010/main" val="3615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CF87E-63F9-4C9B-AE99-01364EF0AE4C}"/>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Several examples</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40778E2F-41FA-4D7D-BF83-64E7F8402952}"/>
              </a:ext>
            </a:extLst>
          </p:cNvPr>
          <p:cNvSpPr>
            <a:spLocks noGrp="1"/>
          </p:cNvSpPr>
          <p:nvPr>
            <p:ph type="sldNum" sz="quarter" idx="12"/>
          </p:nvPr>
        </p:nvSpPr>
        <p:spPr/>
        <p:txBody>
          <a:bodyPr/>
          <a:lstStyle/>
          <a:p>
            <a:fld id="{DACC9BBE-8E34-40D8-8758-EE8FE6B22F0D}" type="slidenum">
              <a:rPr lang="zh-CN" altLang="en-US" smtClean="0"/>
              <a:t>11</a:t>
            </a:fld>
            <a:endParaRPr lang="zh-CN" altLang="en-US"/>
          </a:p>
        </p:txBody>
      </p:sp>
      <p:sp>
        <p:nvSpPr>
          <p:cNvPr id="4" name="文本框 3">
            <a:extLst>
              <a:ext uri="{FF2B5EF4-FFF2-40B4-BE49-F238E27FC236}">
                <a16:creationId xmlns:a16="http://schemas.microsoft.com/office/drawing/2014/main" id="{6DD5F35A-20E1-4A31-826F-4E5FA099D31B}"/>
              </a:ext>
            </a:extLst>
          </p:cNvPr>
          <p:cNvSpPr txBox="1"/>
          <p:nvPr/>
        </p:nvSpPr>
        <p:spPr>
          <a:xfrm>
            <a:off x="225228" y="932977"/>
            <a:ext cx="2317072"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b="1" dirty="0">
                <a:solidFill>
                  <a:srgbClr val="C00000"/>
                </a:solidFill>
              </a:rPr>
              <a:t>Example 2</a:t>
            </a:r>
            <a:endParaRPr lang="zh-CN" altLang="en-US" sz="2400" b="1" dirty="0">
              <a:solidFill>
                <a:srgbClr val="C00000"/>
              </a:solidFill>
            </a:endParaRPr>
          </a:p>
        </p:txBody>
      </p:sp>
      <mc:AlternateContent xmlns:mc="http://schemas.openxmlformats.org/markup-compatibility/2006">
        <mc:Choice xmlns:a14="http://schemas.microsoft.com/office/drawing/2010/main" Requires="a14">
          <p:sp>
            <p:nvSpPr>
              <p:cNvPr id="3" name="矩形 2">
                <a:extLst>
                  <a:ext uri="{FF2B5EF4-FFF2-40B4-BE49-F238E27FC236}">
                    <a16:creationId xmlns:a16="http://schemas.microsoft.com/office/drawing/2014/main" id="{4EECE522-76D5-4F34-A23A-E99E1ED13EFD}"/>
                  </a:ext>
                </a:extLst>
              </p:cNvPr>
              <p:cNvSpPr/>
              <p:nvPr/>
            </p:nvSpPr>
            <p:spPr>
              <a:xfrm>
                <a:off x="2104414" y="1258568"/>
                <a:ext cx="3826047" cy="11025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zh-CN" altLang="en-US" i="0">
                          <a:latin typeface="Cambria Math" panose="02040503050406030204" pitchFamily="18" charset="0"/>
                        </a:rPr>
                        <m:t>=</m:t>
                      </m:r>
                      <m:f>
                        <m:fPr>
                          <m:ctrlPr>
                            <a:rPr lang="zh-CN" altLang="en-US" i="1">
                              <a:latin typeface="Cambria Math" panose="02040503050406030204" pitchFamily="18" charset="0"/>
                            </a:rPr>
                          </m:ctrlPr>
                        </m:fPr>
                        <m:num>
                          <m:f>
                            <m:fPr>
                              <m:ctrlPr>
                                <a:rPr lang="zh-CN" altLang="en-US" i="1">
                                  <a:latin typeface="Cambria Math" panose="02040503050406030204" pitchFamily="18" charset="0"/>
                                </a:rPr>
                              </m:ctrlPr>
                            </m:fPr>
                            <m:num>
                              <m:d>
                                <m:dPr>
                                  <m:ctrlPr>
                                    <a:rPr lang="zh-CN" altLang="en-US" i="1">
                                      <a:latin typeface="Cambria Math" panose="02040503050406030204" pitchFamily="18" charset="0"/>
                                    </a:rPr>
                                  </m:ctrlPr>
                                </m:dPr>
                                <m:e>
                                  <m:r>
                                    <a:rPr lang="zh-CN" altLang="en-US" i="0">
                                      <a:latin typeface="Cambria Math" panose="02040503050406030204" pitchFamily="18" charset="0"/>
                                    </a:rPr>
                                    <m:t>1+</m:t>
                                  </m:r>
                                  <m:r>
                                    <m:rPr>
                                      <m:sty m:val="p"/>
                                    </m:rPr>
                                    <a:rPr lang="zh-CN" altLang="en-US" i="0">
                                      <a:latin typeface="Cambria Math" panose="02040503050406030204" pitchFamily="18" charset="0"/>
                                    </a:rPr>
                                    <m:t>u</m:t>
                                  </m:r>
                                </m:e>
                              </m:d>
                              <m:d>
                                <m:dPr>
                                  <m:ctrlPr>
                                    <a:rPr lang="zh-CN" altLang="en-US" i="1">
                                      <a:latin typeface="Cambria Math" panose="02040503050406030204" pitchFamily="18" charset="0"/>
                                    </a:rPr>
                                  </m:ctrlPr>
                                </m:dPr>
                                <m:e>
                                  <m:r>
                                    <a:rPr lang="zh-CN" altLang="en-US" i="0">
                                      <a:latin typeface="Cambria Math" panose="02040503050406030204" pitchFamily="18" charset="0"/>
                                    </a:rPr>
                                    <m:t>1+</m:t>
                                  </m:r>
                                  <m:r>
                                    <a:rPr lang="zh-CN" altLang="en-US" i="1">
                                      <a:latin typeface="Cambria Math" panose="02040503050406030204" pitchFamily="18" charset="0"/>
                                    </a:rPr>
                                    <m:t>𝛽</m:t>
                                  </m:r>
                                </m:e>
                              </m:d>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u</m:t>
                                      </m:r>
                                      <m:r>
                                        <a:rPr lang="zh-CN" altLang="en-US" i="0">
                                          <a:latin typeface="Cambria Math" panose="02040503050406030204" pitchFamily="18" charset="0"/>
                                        </a:rPr>
                                        <m:t>(</m:t>
                                      </m:r>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e>
                              </m:d>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den>
                          </m:f>
                          <m:r>
                            <a:rPr lang="zh-CN" altLang="en-US" i="0">
                              <a:latin typeface="Cambria Math" panose="02040503050406030204" pitchFamily="18" charset="0"/>
                            </a:rPr>
                            <m:t>−1</m:t>
                          </m:r>
                        </m:num>
                        <m:den>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den>
                          </m:f>
                          <m:r>
                            <a:rPr lang="zh-CN" altLang="en-US" i="0">
                              <a:latin typeface="Cambria Math" panose="02040503050406030204" pitchFamily="18" charset="0"/>
                            </a:rPr>
                            <m:t>−</m:t>
                          </m:r>
                          <m:r>
                            <a:rPr lang="zh-CN" altLang="en-US" i="1">
                              <a:latin typeface="Cambria Math" panose="02040503050406030204" pitchFamily="18" charset="0"/>
                            </a:rPr>
                            <m:t>𝛽</m:t>
                          </m:r>
                        </m:den>
                      </m:f>
                    </m:oMath>
                  </m:oMathPara>
                </a14:m>
                <a:endParaRPr lang="zh-CN" altLang="en-US" dirty="0"/>
              </a:p>
            </p:txBody>
          </p:sp>
        </mc:Choice>
        <mc:Fallback>
          <p:sp>
            <p:nvSpPr>
              <p:cNvPr id="3" name="矩形 2">
                <a:extLst>
                  <a:ext uri="{FF2B5EF4-FFF2-40B4-BE49-F238E27FC236}">
                    <a16:creationId xmlns:a16="http://schemas.microsoft.com/office/drawing/2014/main" id="{4EECE522-76D5-4F34-A23A-E99E1ED13EFD}"/>
                  </a:ext>
                </a:extLst>
              </p:cNvPr>
              <p:cNvSpPr>
                <a:spLocks noRot="1" noChangeAspect="1" noMove="1" noResize="1" noEditPoints="1" noAdjustHandles="1" noChangeArrowheads="1" noChangeShapeType="1" noTextEdit="1"/>
              </p:cNvSpPr>
              <p:nvPr/>
            </p:nvSpPr>
            <p:spPr>
              <a:xfrm>
                <a:off x="2104414" y="1258568"/>
                <a:ext cx="3826047" cy="1102546"/>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矩形 6">
                <a:extLst>
                  <a:ext uri="{FF2B5EF4-FFF2-40B4-BE49-F238E27FC236}">
                    <a16:creationId xmlns:a16="http://schemas.microsoft.com/office/drawing/2014/main" id="{9CB45838-AC3D-401E-9972-1202BB35D02A}"/>
                  </a:ext>
                </a:extLst>
              </p:cNvPr>
              <p:cNvSpPr/>
              <p:nvPr/>
            </p:nvSpPr>
            <p:spPr>
              <a:xfrm>
                <a:off x="2104414" y="2409961"/>
                <a:ext cx="1139479" cy="39151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𝑒</m:t>
                          </m:r>
                        </m:sub>
                      </m:sSub>
                      <m:r>
                        <a:rPr lang="en-US" altLang="zh-CN" i="1">
                          <a:latin typeface="Cambria Math" panose="02040503050406030204" pitchFamily="18" charset="0"/>
                        </a:rPr>
                        <m:t>=</m:t>
                      </m:r>
                      <m:r>
                        <a:rPr lang="en-US" altLang="zh-CN" i="1">
                          <a:latin typeface="Cambria Math" panose="02040503050406030204" pitchFamily="18" charset="0"/>
                        </a:rPr>
                        <m:t>𝑢</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oMath>
                  </m:oMathPara>
                </a14:m>
                <a:endParaRPr lang="zh-CN" altLang="en-US" dirty="0"/>
              </a:p>
            </p:txBody>
          </p:sp>
        </mc:Choice>
        <mc:Fallback>
          <p:sp>
            <p:nvSpPr>
              <p:cNvPr id="7" name="矩形 6">
                <a:extLst>
                  <a:ext uri="{FF2B5EF4-FFF2-40B4-BE49-F238E27FC236}">
                    <a16:creationId xmlns:a16="http://schemas.microsoft.com/office/drawing/2014/main" id="{9CB45838-AC3D-401E-9972-1202BB35D02A}"/>
                  </a:ext>
                </a:extLst>
              </p:cNvPr>
              <p:cNvSpPr>
                <a:spLocks noRot="1" noChangeAspect="1" noMove="1" noResize="1" noEditPoints="1" noAdjustHandles="1" noChangeArrowheads="1" noChangeShapeType="1" noTextEdit="1"/>
              </p:cNvSpPr>
              <p:nvPr/>
            </p:nvSpPr>
            <p:spPr>
              <a:xfrm>
                <a:off x="2104414" y="2409961"/>
                <a:ext cx="1139479" cy="391517"/>
              </a:xfrm>
              <a:prstGeom prst="rect">
                <a:avLst/>
              </a:prstGeom>
              <a:blipFill>
                <a:blip r:embed="rId3"/>
                <a:stretch>
                  <a:fillRect b="-307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8" name="表格 7">
                <a:extLst>
                  <a:ext uri="{FF2B5EF4-FFF2-40B4-BE49-F238E27FC236}">
                    <a16:creationId xmlns:a16="http://schemas.microsoft.com/office/drawing/2014/main" id="{A0E8DBD9-2D4B-4E9F-AD78-C7BB200CF9C8}"/>
                  </a:ext>
                </a:extLst>
              </p:cNvPr>
              <p:cNvGraphicFramePr>
                <a:graphicFrameLocks noGrp="1"/>
              </p:cNvGraphicFramePr>
              <p:nvPr>
                <p:extLst>
                  <p:ext uri="{D42A27DB-BD31-4B8C-83A1-F6EECF244321}">
                    <p14:modId xmlns:p14="http://schemas.microsoft.com/office/powerpoint/2010/main" val="1995530722"/>
                  </p:ext>
                </p:extLst>
              </p:nvPr>
            </p:nvGraphicFramePr>
            <p:xfrm>
              <a:off x="106686" y="3219059"/>
              <a:ext cx="5367054" cy="1730242"/>
            </p:xfrm>
            <a:graphic>
              <a:graphicData uri="http://schemas.openxmlformats.org/drawingml/2006/table">
                <a:tbl>
                  <a:tblPr firstRow="1" firstCol="1" bandRow="1">
                    <a:tableStyleId>{5C22544A-7EE6-4342-B048-85BDC9FD1C3A}</a:tableStyleId>
                  </a:tblPr>
                  <a:tblGrid>
                    <a:gridCol w="1392184">
                      <a:extLst>
                        <a:ext uri="{9D8B030D-6E8A-4147-A177-3AD203B41FA5}">
                          <a16:colId xmlns:a16="http://schemas.microsoft.com/office/drawing/2014/main" val="2180212202"/>
                        </a:ext>
                      </a:extLst>
                    </a:gridCol>
                    <a:gridCol w="1371771">
                      <a:extLst>
                        <a:ext uri="{9D8B030D-6E8A-4147-A177-3AD203B41FA5}">
                          <a16:colId xmlns:a16="http://schemas.microsoft.com/office/drawing/2014/main" val="4253701576"/>
                        </a:ext>
                      </a:extLst>
                    </a:gridCol>
                    <a:gridCol w="1231328">
                      <a:extLst>
                        <a:ext uri="{9D8B030D-6E8A-4147-A177-3AD203B41FA5}">
                          <a16:colId xmlns:a16="http://schemas.microsoft.com/office/drawing/2014/main" val="2566564240"/>
                        </a:ext>
                      </a:extLst>
                    </a:gridCol>
                    <a:gridCol w="1371771">
                      <a:extLst>
                        <a:ext uri="{9D8B030D-6E8A-4147-A177-3AD203B41FA5}">
                          <a16:colId xmlns:a16="http://schemas.microsoft.com/office/drawing/2014/main" val="3917699196"/>
                        </a:ext>
                      </a:extLst>
                    </a:gridCol>
                  </a:tblGrid>
                  <a:tr h="310446">
                    <a:tc gridSpan="4">
                      <a:txBody>
                        <a:bodyPr/>
                        <a:lstStyle/>
                        <a:p>
                          <a:r>
                            <a:rPr lang="en-US" altLang="zh-CN" b="0" i="1" dirty="0">
                              <a:latin typeface="Times New Roman" panose="02020603050405020304" pitchFamily="18" charset="0"/>
                              <a:cs typeface="Times New Roman" panose="02020603050405020304" pitchFamily="18" charset="0"/>
                            </a:rPr>
                            <a:t>Example 2</a:t>
                          </a:r>
                          <a:endParaRPr lang="zh-CN" altLang="en-US"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08679083"/>
                      </a:ext>
                    </a:extLst>
                  </a:tr>
                  <a:tr h="713532">
                    <a:tc>
                      <a:txBody>
                        <a:bodyPr/>
                        <a:lstStyle/>
                        <a:p>
                          <a:pPr algn="ctr">
                            <a:spcAft>
                              <a:spcPts val="0"/>
                            </a:spcAft>
                          </a:pPr>
                          <a:r>
                            <a:rPr lang="en-US" sz="1600" b="0" kern="100" dirty="0">
                              <a:solidFill>
                                <a:schemeClr val="tx1"/>
                              </a:solidFill>
                              <a:effectLst/>
                              <a:latin typeface="Times New Roman" panose="02020603050405020304" pitchFamily="18" charset="0"/>
                              <a:cs typeface="Times New Roman" panose="02020603050405020304" pitchFamily="18" charset="0"/>
                            </a:rPr>
                            <a:t>Lorentz factor</a:t>
                          </a:r>
                          <a:endParaRPr lang="zh-CN" sz="1600" b="0" kern="1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r>
                                  <a:rPr lang="en-US" sz="1600" kern="100">
                                    <a:solidFill>
                                      <a:schemeClr val="tx1"/>
                                    </a:solidFill>
                                    <a:effectLst/>
                                  </a:rPr>
                                  <m:t>𝛾</m:t>
                                </m:r>
                              </m:oMath>
                            </m:oMathPara>
                          </a14:m>
                          <a:endParaRPr 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kern="100">
                                    <a:effectLst/>
                                  </a:rPr>
                                  <m:t>𝛾</m:t>
                                </m:r>
                                <m:r>
                                  <a:rPr lang="en-US" sz="1600" kern="100">
                                    <a:effectLst/>
                                  </a:rPr>
                                  <m:t>=</m:t>
                                </m:r>
                                <m:f>
                                  <m:fPr>
                                    <m:ctrlPr>
                                      <a:rPr lang="zh-CN" sz="1600" kern="100">
                                        <a:effectLst/>
                                      </a:rPr>
                                    </m:ctrlPr>
                                  </m:fPr>
                                  <m:num>
                                    <m:r>
                                      <a:rPr lang="en-US" sz="1600" kern="100">
                                        <a:effectLst/>
                                      </a:rPr>
                                      <m:t>1</m:t>
                                    </m:r>
                                  </m:num>
                                  <m:den>
                                    <m:rad>
                                      <m:radPr>
                                        <m:degHide m:val="on"/>
                                        <m:ctrlPr>
                                          <a:rPr lang="zh-CN" sz="1600" kern="100">
                                            <a:effectLst/>
                                          </a:rPr>
                                        </m:ctrlPr>
                                      </m:radPr>
                                      <m:deg/>
                                      <m:e>
                                        <m:r>
                                          <a:rPr lang="en-US" sz="1600" kern="100">
                                            <a:effectLst/>
                                          </a:rPr>
                                          <m:t>1−</m:t>
                                        </m:r>
                                        <m:sSup>
                                          <m:sSupPr>
                                            <m:ctrlPr>
                                              <a:rPr lang="zh-CN" sz="1600" kern="100">
                                                <a:effectLst/>
                                              </a:rPr>
                                            </m:ctrlPr>
                                          </m:sSupPr>
                                          <m:e>
                                            <m:r>
                                              <a:rPr lang="en-US" sz="1600" kern="100">
                                                <a:effectLst/>
                                              </a:rPr>
                                              <m:t>𝛽</m:t>
                                            </m:r>
                                          </m:e>
                                          <m:sup>
                                            <m:r>
                                              <a:rPr lang="en-US" sz="1600" kern="100">
                                                <a:effectLst/>
                                              </a:rPr>
                                              <m:t>2</m:t>
                                            </m:r>
                                          </m:sup>
                                        </m:sSup>
                                      </m:e>
                                    </m:rad>
                                  </m:den>
                                </m:f>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Beam energy </a:t>
                          </a:r>
                          <a14:m>
                            <m:oMath xmlns:m="http://schemas.openxmlformats.org/officeDocument/2006/math">
                              <m:sSub>
                                <m:sSubPr>
                                  <m:ctrlPr>
                                    <a:rPr lang="zh-CN" sz="1600" kern="100">
                                      <a:effectLst/>
                                    </a:rPr>
                                  </m:ctrlPr>
                                </m:sSubPr>
                                <m:e>
                                  <m:r>
                                    <m:rPr>
                                      <m:sty m:val="p"/>
                                    </m:rPr>
                                    <a:rPr lang="en-US" sz="1600" kern="100">
                                      <a:effectLst/>
                                    </a:rPr>
                                    <m:t>ε</m:t>
                                  </m:r>
                                </m:e>
                                <m:sub>
                                  <m:r>
                                    <a:rPr lang="en-US" sz="1600" kern="100">
                                      <a:effectLst/>
                                    </a:rPr>
                                    <m:t>0</m:t>
                                  </m:r>
                                </m:sub>
                              </m:sSub>
                            </m:oMath>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Laser energy</a:t>
                          </a:r>
                          <a:endParaRPr lang="zh-CN" sz="1600" kern="100">
                            <a:effectLst/>
                            <a:latin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a:effectLst/>
                                      </a:rPr>
                                    </m:ctrlPr>
                                  </m:sSubPr>
                                  <m:e>
                                    <m:r>
                                      <m:rPr>
                                        <m:sty m:val="p"/>
                                      </m:rPr>
                                      <a:rPr lang="en-US" sz="1600" kern="100">
                                        <a:effectLst/>
                                      </a:rPr>
                                      <m:t>ω</m:t>
                                    </m:r>
                                  </m:e>
                                  <m:sub>
                                    <m:r>
                                      <a:rPr lang="en-US" sz="1600" kern="100">
                                        <a:effectLst/>
                                      </a:rPr>
                                      <m:t>0</m:t>
                                    </m:r>
                                  </m:sub>
                                </m:sSub>
                              </m:oMath>
                            </m:oMathPara>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556713191"/>
                      </a:ext>
                    </a:extLst>
                  </a:tr>
                  <a:tr h="65095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kern="100" smtClean="0">
                                    <a:solidFill>
                                      <a:schemeClr val="tx1"/>
                                    </a:solidFill>
                                    <a:effectLst/>
                                  </a:rPr>
                                  <m:t>𝛾</m:t>
                                </m:r>
                                <m:r>
                                  <a:rPr lang="en-US" sz="1600" kern="100" smtClean="0">
                                    <a:solidFill>
                                      <a:schemeClr val="tx1"/>
                                    </a:solidFill>
                                    <a:effectLst/>
                                  </a:rPr>
                                  <m:t>=</m:t>
                                </m:r>
                                <m:r>
                                  <a:rPr lang="en-US" altLang="zh-CN" sz="1800" b="1" i="1" kern="1200" smtClean="0">
                                    <a:solidFill>
                                      <a:schemeClr val="tx1"/>
                                    </a:solidFill>
                                    <a:effectLst/>
                                    <a:latin typeface="+mn-lt"/>
                                    <a:ea typeface="+mn-ea"/>
                                    <a:cs typeface="+mn-cs"/>
                                  </a:rPr>
                                  <m:t>89041</m:t>
                                </m:r>
                              </m:oMath>
                            </m:oMathPara>
                          </a14:m>
                          <a:endParaRPr 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n-US" sz="1600" kern="100" smtClean="0">
                                    <a:effectLst/>
                                  </a:rPr>
                                  <m:t>β</m:t>
                                </m:r>
                                <m:r>
                                  <a:rPr lang="en-US" sz="1600" i="1" kern="100" smtClean="0">
                                    <a:effectLst/>
                                    <a:latin typeface="Cambria Math" panose="02040503050406030204" pitchFamily="18" charset="0"/>
                                    <a:ea typeface="Cambria Math" panose="02040503050406030204" pitchFamily="18" charset="0"/>
                                  </a:rPr>
                                  <m:t>≈</m:t>
                                </m:r>
                                <m:r>
                                  <a:rPr lang="en-US" altLang="zh-CN" sz="1600" b="0" i="0" kern="100" smtClean="0">
                                    <a:effectLst/>
                                    <a:latin typeface="Cambria Math" panose="02040503050406030204" pitchFamily="18" charset="0"/>
                                  </a:rPr>
                                  <m:t>1</m:t>
                                </m:r>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smtClean="0">
                                        <a:effectLst/>
                                      </a:rPr>
                                    </m:ctrlPr>
                                  </m:sSubPr>
                                  <m:e>
                                    <m:r>
                                      <m:rPr>
                                        <m:sty m:val="p"/>
                                      </m:rPr>
                                      <a:rPr lang="en-US" sz="1600" kern="100">
                                        <a:effectLst/>
                                      </a:rPr>
                                      <m:t>ε</m:t>
                                    </m:r>
                                  </m:e>
                                  <m:sub>
                                    <m:r>
                                      <a:rPr lang="en-US" sz="1600" kern="100">
                                        <a:effectLst/>
                                      </a:rPr>
                                      <m:t>0</m:t>
                                    </m:r>
                                  </m:sub>
                                </m:sSub>
                                <m:r>
                                  <a:rPr lang="en-US" sz="1600" kern="100">
                                    <a:effectLst/>
                                  </a:rPr>
                                  <m:t>=</m:t>
                                </m:r>
                                <m:r>
                                  <a:rPr lang="en-US" sz="1600" kern="100">
                                    <a:effectLst/>
                                  </a:rPr>
                                  <m:t>𝛾</m:t>
                                </m:r>
                                <m:sSub>
                                  <m:sSubPr>
                                    <m:ctrlPr>
                                      <a:rPr lang="zh-CN" sz="1600" kern="100">
                                        <a:effectLst/>
                                      </a:rPr>
                                    </m:ctrlPr>
                                  </m:sSubPr>
                                  <m:e>
                                    <m:r>
                                      <a:rPr lang="en-US" sz="1600" kern="100">
                                        <a:effectLst/>
                                      </a:rPr>
                                      <m:t>𝑚</m:t>
                                    </m:r>
                                  </m:e>
                                  <m:sub>
                                    <m:r>
                                      <a:rPr lang="en-US" sz="1600" kern="100">
                                        <a:effectLst/>
                                      </a:rPr>
                                      <m:t>𝑒</m:t>
                                    </m:r>
                                  </m:sub>
                                </m:sSub>
                                <m:r>
                                  <a:rPr lang="en-US" sz="1600" kern="100">
                                    <a:effectLst/>
                                  </a:rPr>
                                  <m:t>=</m:t>
                                </m:r>
                                <m:r>
                                  <a:rPr lang="en-US" sz="1600" b="0" i="0" kern="100" smtClean="0">
                                    <a:effectLst/>
                                    <a:latin typeface="Cambria Math" panose="02040503050406030204" pitchFamily="18" charset="0"/>
                                  </a:rPr>
                                  <m:t>45.5</m:t>
                                </m:r>
                                <m:r>
                                  <m:rPr>
                                    <m:sty m:val="p"/>
                                  </m:rPr>
                                  <a:rPr lang="en-US" sz="1600" b="0" i="0" kern="100" smtClean="0">
                                    <a:effectLst/>
                                    <a:latin typeface="Cambria Math" panose="02040503050406030204" pitchFamily="18" charset="0"/>
                                  </a:rPr>
                                  <m:t>G</m:t>
                                </m:r>
                                <m:r>
                                  <a:rPr lang="en-US" sz="1600" kern="100">
                                    <a:effectLst/>
                                  </a:rPr>
                                  <m:t>𝑒𝑉</m:t>
                                </m:r>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a:effectLst/>
                                      </a:rPr>
                                    </m:ctrlPr>
                                  </m:sSubPr>
                                  <m:e>
                                    <m:r>
                                      <m:rPr>
                                        <m:sty m:val="p"/>
                                      </m:rPr>
                                      <a:rPr lang="en-US" sz="1600" kern="100">
                                        <a:effectLst/>
                                      </a:rPr>
                                      <m:t>ω</m:t>
                                    </m:r>
                                  </m:e>
                                  <m:sub>
                                    <m:r>
                                      <a:rPr lang="en-US" sz="1600" kern="100">
                                        <a:effectLst/>
                                      </a:rPr>
                                      <m:t>0</m:t>
                                    </m:r>
                                  </m:sub>
                                </m:sSub>
                                <m:r>
                                  <a:rPr lang="en-US" sz="1600" kern="100">
                                    <a:effectLst/>
                                  </a:rPr>
                                  <m:t>=1</m:t>
                                </m:r>
                                <m:r>
                                  <a:rPr lang="en-US" sz="1600" kern="100">
                                    <a:effectLst/>
                                  </a:rPr>
                                  <m:t>𝑒𝑉</m:t>
                                </m:r>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965403527"/>
                      </a:ext>
                    </a:extLst>
                  </a:tr>
                </a:tbl>
              </a:graphicData>
            </a:graphic>
          </p:graphicFrame>
        </mc:Choice>
        <mc:Fallback>
          <p:graphicFrame>
            <p:nvGraphicFramePr>
              <p:cNvPr id="8" name="表格 7">
                <a:extLst>
                  <a:ext uri="{FF2B5EF4-FFF2-40B4-BE49-F238E27FC236}">
                    <a16:creationId xmlns:a16="http://schemas.microsoft.com/office/drawing/2014/main" id="{A0E8DBD9-2D4B-4E9F-AD78-C7BB200CF9C8}"/>
                  </a:ext>
                </a:extLst>
              </p:cNvPr>
              <p:cNvGraphicFramePr>
                <a:graphicFrameLocks noGrp="1"/>
              </p:cNvGraphicFramePr>
              <p:nvPr>
                <p:extLst>
                  <p:ext uri="{D42A27DB-BD31-4B8C-83A1-F6EECF244321}">
                    <p14:modId xmlns:p14="http://schemas.microsoft.com/office/powerpoint/2010/main" val="1995530722"/>
                  </p:ext>
                </p:extLst>
              </p:nvPr>
            </p:nvGraphicFramePr>
            <p:xfrm>
              <a:off x="106686" y="3219059"/>
              <a:ext cx="5367054" cy="1730242"/>
            </p:xfrm>
            <a:graphic>
              <a:graphicData uri="http://schemas.openxmlformats.org/drawingml/2006/table">
                <a:tbl>
                  <a:tblPr firstRow="1" firstCol="1" bandRow="1">
                    <a:tableStyleId>{5C22544A-7EE6-4342-B048-85BDC9FD1C3A}</a:tableStyleId>
                  </a:tblPr>
                  <a:tblGrid>
                    <a:gridCol w="1392184">
                      <a:extLst>
                        <a:ext uri="{9D8B030D-6E8A-4147-A177-3AD203B41FA5}">
                          <a16:colId xmlns:a16="http://schemas.microsoft.com/office/drawing/2014/main" val="2180212202"/>
                        </a:ext>
                      </a:extLst>
                    </a:gridCol>
                    <a:gridCol w="1371771">
                      <a:extLst>
                        <a:ext uri="{9D8B030D-6E8A-4147-A177-3AD203B41FA5}">
                          <a16:colId xmlns:a16="http://schemas.microsoft.com/office/drawing/2014/main" val="4253701576"/>
                        </a:ext>
                      </a:extLst>
                    </a:gridCol>
                    <a:gridCol w="1231328">
                      <a:extLst>
                        <a:ext uri="{9D8B030D-6E8A-4147-A177-3AD203B41FA5}">
                          <a16:colId xmlns:a16="http://schemas.microsoft.com/office/drawing/2014/main" val="2566564240"/>
                        </a:ext>
                      </a:extLst>
                    </a:gridCol>
                    <a:gridCol w="1371771">
                      <a:extLst>
                        <a:ext uri="{9D8B030D-6E8A-4147-A177-3AD203B41FA5}">
                          <a16:colId xmlns:a16="http://schemas.microsoft.com/office/drawing/2014/main" val="3917699196"/>
                        </a:ext>
                      </a:extLst>
                    </a:gridCol>
                  </a:tblGrid>
                  <a:tr h="365760">
                    <a:tc gridSpan="4">
                      <a:txBody>
                        <a:bodyPr/>
                        <a:lstStyle/>
                        <a:p>
                          <a:r>
                            <a:rPr lang="en-US" altLang="zh-CN" b="0" i="1" dirty="0">
                              <a:latin typeface="Times New Roman" panose="02020603050405020304" pitchFamily="18" charset="0"/>
                              <a:cs typeface="Times New Roman" panose="02020603050405020304" pitchFamily="18" charset="0"/>
                            </a:rPr>
                            <a:t>Example 2</a:t>
                          </a:r>
                          <a:endParaRPr lang="zh-CN" altLang="en-US"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08679083"/>
                      </a:ext>
                    </a:extLst>
                  </a:tr>
                  <a:tr h="713532">
                    <a:tc>
                      <a:txBody>
                        <a:bodyPr/>
                        <a:lstStyle/>
                        <a:p>
                          <a:endParaRPr lang="zh-CN"/>
                        </a:p>
                      </a:txBody>
                      <a:tcPr marL="68580" marR="68580" marT="0" marB="0" anchor="ctr">
                        <a:blipFill>
                          <a:blip r:embed="rId4"/>
                          <a:stretch>
                            <a:fillRect l="-437" t="-55556" r="-286900" b="-93162"/>
                          </a:stretch>
                        </a:blipFill>
                      </a:tcPr>
                    </a:tc>
                    <a:tc>
                      <a:txBody>
                        <a:bodyPr/>
                        <a:lstStyle/>
                        <a:p>
                          <a:endParaRPr lang="zh-CN"/>
                        </a:p>
                      </a:txBody>
                      <a:tcPr marL="68580" marR="68580" marT="0" marB="0" anchor="ctr">
                        <a:blipFill>
                          <a:blip r:embed="rId4"/>
                          <a:stretch>
                            <a:fillRect l="-102222" t="-55556" r="-192000" b="-93162"/>
                          </a:stretch>
                        </a:blipFill>
                      </a:tcPr>
                    </a:tc>
                    <a:tc>
                      <a:txBody>
                        <a:bodyPr/>
                        <a:lstStyle/>
                        <a:p>
                          <a:endParaRPr lang="zh-CN"/>
                        </a:p>
                      </a:txBody>
                      <a:tcPr marL="68580" marR="68580" marT="0" marB="0" anchor="ctr">
                        <a:blipFill>
                          <a:blip r:embed="rId4"/>
                          <a:stretch>
                            <a:fillRect l="-225248" t="-55556" r="-113861" b="-93162"/>
                          </a:stretch>
                        </a:blipFill>
                      </a:tcPr>
                    </a:tc>
                    <a:tc>
                      <a:txBody>
                        <a:bodyPr/>
                        <a:lstStyle/>
                        <a:p>
                          <a:endParaRPr lang="zh-CN"/>
                        </a:p>
                      </a:txBody>
                      <a:tcPr marL="68580" marR="68580" marT="0" marB="0" anchor="ctr">
                        <a:blipFill>
                          <a:blip r:embed="rId4"/>
                          <a:stretch>
                            <a:fillRect l="-292000" t="-55556" r="-2222" b="-93162"/>
                          </a:stretch>
                        </a:blipFill>
                      </a:tcPr>
                    </a:tc>
                    <a:extLst>
                      <a:ext uri="{0D108BD9-81ED-4DB2-BD59-A6C34878D82A}">
                        <a16:rowId xmlns:a16="http://schemas.microsoft.com/office/drawing/2014/main" val="556713191"/>
                      </a:ext>
                    </a:extLst>
                  </a:tr>
                  <a:tr h="650950">
                    <a:tc>
                      <a:txBody>
                        <a:bodyPr/>
                        <a:lstStyle/>
                        <a:p>
                          <a:endParaRPr lang="zh-CN"/>
                        </a:p>
                      </a:txBody>
                      <a:tcPr marL="68580" marR="68580" marT="0" marB="0" anchor="ctr">
                        <a:blipFill>
                          <a:blip r:embed="rId4"/>
                          <a:stretch>
                            <a:fillRect l="-437" t="-170093" r="-286900" b="-1869"/>
                          </a:stretch>
                        </a:blipFill>
                      </a:tcPr>
                    </a:tc>
                    <a:tc>
                      <a:txBody>
                        <a:bodyPr/>
                        <a:lstStyle/>
                        <a:p>
                          <a:endParaRPr lang="zh-CN"/>
                        </a:p>
                      </a:txBody>
                      <a:tcPr marL="68580" marR="68580" marT="0" marB="0" anchor="ctr">
                        <a:blipFill>
                          <a:blip r:embed="rId4"/>
                          <a:stretch>
                            <a:fillRect l="-102222" t="-170093" r="-192000" b="-1869"/>
                          </a:stretch>
                        </a:blipFill>
                      </a:tcPr>
                    </a:tc>
                    <a:tc>
                      <a:txBody>
                        <a:bodyPr/>
                        <a:lstStyle/>
                        <a:p>
                          <a:endParaRPr lang="zh-CN"/>
                        </a:p>
                      </a:txBody>
                      <a:tcPr marL="68580" marR="68580" marT="0" marB="0" anchor="ctr">
                        <a:blipFill>
                          <a:blip r:embed="rId4"/>
                          <a:stretch>
                            <a:fillRect l="-225248" t="-170093" r="-113861" b="-1869"/>
                          </a:stretch>
                        </a:blipFill>
                      </a:tcPr>
                    </a:tc>
                    <a:tc>
                      <a:txBody>
                        <a:bodyPr/>
                        <a:lstStyle/>
                        <a:p>
                          <a:endParaRPr lang="zh-CN"/>
                        </a:p>
                      </a:txBody>
                      <a:tcPr marL="68580" marR="68580" marT="0" marB="0" anchor="ctr">
                        <a:blipFill>
                          <a:blip r:embed="rId4"/>
                          <a:stretch>
                            <a:fillRect l="-292000" t="-170093" r="-2222" b="-1869"/>
                          </a:stretch>
                        </a:blipFill>
                      </a:tcPr>
                    </a:tc>
                    <a:extLst>
                      <a:ext uri="{0D108BD9-81ED-4DB2-BD59-A6C34878D82A}">
                        <a16:rowId xmlns:a16="http://schemas.microsoft.com/office/drawing/2014/main" val="1965403527"/>
                      </a:ext>
                    </a:extLst>
                  </a:tr>
                </a:tbl>
              </a:graphicData>
            </a:graphic>
          </p:graphicFrame>
        </mc:Fallback>
      </mc:AlternateContent>
      <p:pic>
        <p:nvPicPr>
          <p:cNvPr id="9" name="图片 8">
            <a:extLst>
              <a:ext uri="{FF2B5EF4-FFF2-40B4-BE49-F238E27FC236}">
                <a16:creationId xmlns:a16="http://schemas.microsoft.com/office/drawing/2014/main" id="{8D81F394-FF82-4765-A49E-89072E28B514}"/>
              </a:ext>
            </a:extLst>
          </p:cNvPr>
          <p:cNvPicPr/>
          <p:nvPr/>
        </p:nvPicPr>
        <p:blipFill>
          <a:blip r:embed="rId5">
            <a:extLst>
              <a:ext uri="{28A0092B-C50C-407E-A947-70E740481C1C}">
                <a14:useLocalDpi xmlns:a14="http://schemas.microsoft.com/office/drawing/2010/main" val="0"/>
              </a:ext>
            </a:extLst>
          </a:blip>
          <a:stretch>
            <a:fillRect/>
          </a:stretch>
        </p:blipFill>
        <p:spPr>
          <a:xfrm>
            <a:off x="5900108" y="2361114"/>
            <a:ext cx="6185205" cy="3782234"/>
          </a:xfrm>
          <a:prstGeom prst="rect">
            <a:avLst/>
          </a:prstGeom>
        </p:spPr>
      </p:pic>
    </p:spTree>
    <p:extLst>
      <p:ext uri="{BB962C8B-B14F-4D97-AF65-F5344CB8AC3E}">
        <p14:creationId xmlns:p14="http://schemas.microsoft.com/office/powerpoint/2010/main" val="96797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CF87E-63F9-4C9B-AE99-01364EF0AE4C}"/>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Several examples</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40778E2F-41FA-4D7D-BF83-64E7F8402952}"/>
              </a:ext>
            </a:extLst>
          </p:cNvPr>
          <p:cNvSpPr>
            <a:spLocks noGrp="1"/>
          </p:cNvSpPr>
          <p:nvPr>
            <p:ph type="sldNum" sz="quarter" idx="12"/>
          </p:nvPr>
        </p:nvSpPr>
        <p:spPr/>
        <p:txBody>
          <a:bodyPr/>
          <a:lstStyle/>
          <a:p>
            <a:fld id="{DACC9BBE-8E34-40D8-8758-EE8FE6B22F0D}" type="slidenum">
              <a:rPr lang="zh-CN" altLang="en-US" smtClean="0"/>
              <a:t>12</a:t>
            </a:fld>
            <a:endParaRPr lang="zh-CN" altLang="en-US"/>
          </a:p>
        </p:txBody>
      </p:sp>
      <p:sp>
        <p:nvSpPr>
          <p:cNvPr id="4" name="文本框 3">
            <a:extLst>
              <a:ext uri="{FF2B5EF4-FFF2-40B4-BE49-F238E27FC236}">
                <a16:creationId xmlns:a16="http://schemas.microsoft.com/office/drawing/2014/main" id="{6DD5F35A-20E1-4A31-826F-4E5FA099D31B}"/>
              </a:ext>
            </a:extLst>
          </p:cNvPr>
          <p:cNvSpPr txBox="1"/>
          <p:nvPr/>
        </p:nvSpPr>
        <p:spPr>
          <a:xfrm>
            <a:off x="225228" y="932977"/>
            <a:ext cx="2317072"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b="1" dirty="0">
                <a:solidFill>
                  <a:srgbClr val="C00000"/>
                </a:solidFill>
              </a:rPr>
              <a:t>Example 3</a:t>
            </a:r>
            <a:endParaRPr lang="zh-CN" altLang="en-US" sz="2400" b="1" dirty="0">
              <a:solidFill>
                <a:srgbClr val="C00000"/>
              </a:solidFill>
            </a:endParaRPr>
          </a:p>
        </p:txBody>
      </p:sp>
      <mc:AlternateContent xmlns:mc="http://schemas.openxmlformats.org/markup-compatibility/2006">
        <mc:Choice xmlns:a14="http://schemas.microsoft.com/office/drawing/2010/main" Requires="a14">
          <p:sp>
            <p:nvSpPr>
              <p:cNvPr id="3" name="矩形 2">
                <a:extLst>
                  <a:ext uri="{FF2B5EF4-FFF2-40B4-BE49-F238E27FC236}">
                    <a16:creationId xmlns:a16="http://schemas.microsoft.com/office/drawing/2014/main" id="{4EECE522-76D5-4F34-A23A-E99E1ED13EFD}"/>
                  </a:ext>
                </a:extLst>
              </p:cNvPr>
              <p:cNvSpPr/>
              <p:nvPr/>
            </p:nvSpPr>
            <p:spPr>
              <a:xfrm>
                <a:off x="2104414" y="1258568"/>
                <a:ext cx="3826047" cy="11025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zh-CN" altLang="en-US" i="0">
                          <a:latin typeface="Cambria Math" panose="02040503050406030204" pitchFamily="18" charset="0"/>
                        </a:rPr>
                        <m:t>=</m:t>
                      </m:r>
                      <m:f>
                        <m:fPr>
                          <m:ctrlPr>
                            <a:rPr lang="zh-CN" altLang="en-US" i="1">
                              <a:latin typeface="Cambria Math" panose="02040503050406030204" pitchFamily="18" charset="0"/>
                            </a:rPr>
                          </m:ctrlPr>
                        </m:fPr>
                        <m:num>
                          <m:f>
                            <m:fPr>
                              <m:ctrlPr>
                                <a:rPr lang="zh-CN" altLang="en-US" i="1">
                                  <a:latin typeface="Cambria Math" panose="02040503050406030204" pitchFamily="18" charset="0"/>
                                </a:rPr>
                              </m:ctrlPr>
                            </m:fPr>
                            <m:num>
                              <m:d>
                                <m:dPr>
                                  <m:ctrlPr>
                                    <a:rPr lang="zh-CN" altLang="en-US" i="1">
                                      <a:latin typeface="Cambria Math" panose="02040503050406030204" pitchFamily="18" charset="0"/>
                                    </a:rPr>
                                  </m:ctrlPr>
                                </m:dPr>
                                <m:e>
                                  <m:r>
                                    <a:rPr lang="zh-CN" altLang="en-US" i="0">
                                      <a:latin typeface="Cambria Math" panose="02040503050406030204" pitchFamily="18" charset="0"/>
                                    </a:rPr>
                                    <m:t>1+</m:t>
                                  </m:r>
                                  <m:r>
                                    <m:rPr>
                                      <m:sty m:val="p"/>
                                    </m:rPr>
                                    <a:rPr lang="zh-CN" altLang="en-US" i="0">
                                      <a:latin typeface="Cambria Math" panose="02040503050406030204" pitchFamily="18" charset="0"/>
                                    </a:rPr>
                                    <m:t>u</m:t>
                                  </m:r>
                                </m:e>
                              </m:d>
                              <m:d>
                                <m:dPr>
                                  <m:ctrlPr>
                                    <a:rPr lang="zh-CN" altLang="en-US" i="1">
                                      <a:latin typeface="Cambria Math" panose="02040503050406030204" pitchFamily="18" charset="0"/>
                                    </a:rPr>
                                  </m:ctrlPr>
                                </m:dPr>
                                <m:e>
                                  <m:r>
                                    <a:rPr lang="zh-CN" altLang="en-US" i="0">
                                      <a:latin typeface="Cambria Math" panose="02040503050406030204" pitchFamily="18" charset="0"/>
                                    </a:rPr>
                                    <m:t>1+</m:t>
                                  </m:r>
                                  <m:r>
                                    <a:rPr lang="zh-CN" altLang="en-US" i="1">
                                      <a:latin typeface="Cambria Math" panose="02040503050406030204" pitchFamily="18" charset="0"/>
                                    </a:rPr>
                                    <m:t>𝛽</m:t>
                                  </m:r>
                                </m:e>
                              </m:d>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u</m:t>
                                      </m:r>
                                      <m:r>
                                        <a:rPr lang="zh-CN" altLang="en-US" i="0">
                                          <a:latin typeface="Cambria Math" panose="02040503050406030204" pitchFamily="18" charset="0"/>
                                        </a:rPr>
                                        <m:t>(</m:t>
                                      </m:r>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e>
                              </m:d>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den>
                          </m:f>
                          <m:r>
                            <a:rPr lang="zh-CN" altLang="en-US" i="0">
                              <a:latin typeface="Cambria Math" panose="02040503050406030204" pitchFamily="18" charset="0"/>
                            </a:rPr>
                            <m:t>−1</m:t>
                          </m:r>
                        </m:num>
                        <m:den>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den>
                          </m:f>
                          <m:r>
                            <a:rPr lang="zh-CN" altLang="en-US" i="0">
                              <a:latin typeface="Cambria Math" panose="02040503050406030204" pitchFamily="18" charset="0"/>
                            </a:rPr>
                            <m:t>−</m:t>
                          </m:r>
                          <m:r>
                            <a:rPr lang="zh-CN" altLang="en-US" i="1">
                              <a:latin typeface="Cambria Math" panose="02040503050406030204" pitchFamily="18" charset="0"/>
                            </a:rPr>
                            <m:t>𝛽</m:t>
                          </m:r>
                        </m:den>
                      </m:f>
                    </m:oMath>
                  </m:oMathPara>
                </a14:m>
                <a:endParaRPr lang="zh-CN" altLang="en-US" dirty="0"/>
              </a:p>
            </p:txBody>
          </p:sp>
        </mc:Choice>
        <mc:Fallback>
          <p:sp>
            <p:nvSpPr>
              <p:cNvPr id="3" name="矩形 2">
                <a:extLst>
                  <a:ext uri="{FF2B5EF4-FFF2-40B4-BE49-F238E27FC236}">
                    <a16:creationId xmlns:a16="http://schemas.microsoft.com/office/drawing/2014/main" id="{4EECE522-76D5-4F34-A23A-E99E1ED13EFD}"/>
                  </a:ext>
                </a:extLst>
              </p:cNvPr>
              <p:cNvSpPr>
                <a:spLocks noRot="1" noChangeAspect="1" noMove="1" noResize="1" noEditPoints="1" noAdjustHandles="1" noChangeArrowheads="1" noChangeShapeType="1" noTextEdit="1"/>
              </p:cNvSpPr>
              <p:nvPr/>
            </p:nvSpPr>
            <p:spPr>
              <a:xfrm>
                <a:off x="2104414" y="1258568"/>
                <a:ext cx="3826047" cy="1102546"/>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矩形 6">
                <a:extLst>
                  <a:ext uri="{FF2B5EF4-FFF2-40B4-BE49-F238E27FC236}">
                    <a16:creationId xmlns:a16="http://schemas.microsoft.com/office/drawing/2014/main" id="{9CB45838-AC3D-401E-9972-1202BB35D02A}"/>
                  </a:ext>
                </a:extLst>
              </p:cNvPr>
              <p:cNvSpPr/>
              <p:nvPr/>
            </p:nvSpPr>
            <p:spPr>
              <a:xfrm>
                <a:off x="2104414" y="2409961"/>
                <a:ext cx="1139479" cy="39151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𝑒</m:t>
                          </m:r>
                        </m:sub>
                      </m:sSub>
                      <m:r>
                        <a:rPr lang="en-US" altLang="zh-CN" i="1">
                          <a:latin typeface="Cambria Math" panose="02040503050406030204" pitchFamily="18" charset="0"/>
                        </a:rPr>
                        <m:t>=</m:t>
                      </m:r>
                      <m:r>
                        <a:rPr lang="en-US" altLang="zh-CN" i="1">
                          <a:latin typeface="Cambria Math" panose="02040503050406030204" pitchFamily="18" charset="0"/>
                        </a:rPr>
                        <m:t>𝑢</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oMath>
                  </m:oMathPara>
                </a14:m>
                <a:endParaRPr lang="zh-CN" altLang="en-US" dirty="0"/>
              </a:p>
            </p:txBody>
          </p:sp>
        </mc:Choice>
        <mc:Fallback>
          <p:sp>
            <p:nvSpPr>
              <p:cNvPr id="7" name="矩形 6">
                <a:extLst>
                  <a:ext uri="{FF2B5EF4-FFF2-40B4-BE49-F238E27FC236}">
                    <a16:creationId xmlns:a16="http://schemas.microsoft.com/office/drawing/2014/main" id="{9CB45838-AC3D-401E-9972-1202BB35D02A}"/>
                  </a:ext>
                </a:extLst>
              </p:cNvPr>
              <p:cNvSpPr>
                <a:spLocks noRot="1" noChangeAspect="1" noMove="1" noResize="1" noEditPoints="1" noAdjustHandles="1" noChangeArrowheads="1" noChangeShapeType="1" noTextEdit="1"/>
              </p:cNvSpPr>
              <p:nvPr/>
            </p:nvSpPr>
            <p:spPr>
              <a:xfrm>
                <a:off x="2104414" y="2409961"/>
                <a:ext cx="1139479" cy="391517"/>
              </a:xfrm>
              <a:prstGeom prst="rect">
                <a:avLst/>
              </a:prstGeom>
              <a:blipFill>
                <a:blip r:embed="rId3"/>
                <a:stretch>
                  <a:fillRect b="-307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8" name="表格 7">
                <a:extLst>
                  <a:ext uri="{FF2B5EF4-FFF2-40B4-BE49-F238E27FC236}">
                    <a16:creationId xmlns:a16="http://schemas.microsoft.com/office/drawing/2014/main" id="{A0E8DBD9-2D4B-4E9F-AD78-C7BB200CF9C8}"/>
                  </a:ext>
                </a:extLst>
              </p:cNvPr>
              <p:cNvGraphicFramePr>
                <a:graphicFrameLocks noGrp="1"/>
              </p:cNvGraphicFramePr>
              <p:nvPr>
                <p:extLst>
                  <p:ext uri="{D42A27DB-BD31-4B8C-83A1-F6EECF244321}">
                    <p14:modId xmlns:p14="http://schemas.microsoft.com/office/powerpoint/2010/main" val="2086911268"/>
                  </p:ext>
                </p:extLst>
              </p:nvPr>
            </p:nvGraphicFramePr>
            <p:xfrm>
              <a:off x="86282" y="3429000"/>
              <a:ext cx="5367054" cy="1730242"/>
            </p:xfrm>
            <a:graphic>
              <a:graphicData uri="http://schemas.openxmlformats.org/drawingml/2006/table">
                <a:tbl>
                  <a:tblPr firstRow="1" firstCol="1" bandRow="1">
                    <a:tableStyleId>{5C22544A-7EE6-4342-B048-85BDC9FD1C3A}</a:tableStyleId>
                  </a:tblPr>
                  <a:tblGrid>
                    <a:gridCol w="1392184">
                      <a:extLst>
                        <a:ext uri="{9D8B030D-6E8A-4147-A177-3AD203B41FA5}">
                          <a16:colId xmlns:a16="http://schemas.microsoft.com/office/drawing/2014/main" val="2180212202"/>
                        </a:ext>
                      </a:extLst>
                    </a:gridCol>
                    <a:gridCol w="1371771">
                      <a:extLst>
                        <a:ext uri="{9D8B030D-6E8A-4147-A177-3AD203B41FA5}">
                          <a16:colId xmlns:a16="http://schemas.microsoft.com/office/drawing/2014/main" val="4253701576"/>
                        </a:ext>
                      </a:extLst>
                    </a:gridCol>
                    <a:gridCol w="1231328">
                      <a:extLst>
                        <a:ext uri="{9D8B030D-6E8A-4147-A177-3AD203B41FA5}">
                          <a16:colId xmlns:a16="http://schemas.microsoft.com/office/drawing/2014/main" val="2566564240"/>
                        </a:ext>
                      </a:extLst>
                    </a:gridCol>
                    <a:gridCol w="1371771">
                      <a:extLst>
                        <a:ext uri="{9D8B030D-6E8A-4147-A177-3AD203B41FA5}">
                          <a16:colId xmlns:a16="http://schemas.microsoft.com/office/drawing/2014/main" val="3917699196"/>
                        </a:ext>
                      </a:extLst>
                    </a:gridCol>
                  </a:tblGrid>
                  <a:tr h="262522">
                    <a:tc gridSpan="4">
                      <a:txBody>
                        <a:bodyPr/>
                        <a:lstStyle/>
                        <a:p>
                          <a:r>
                            <a:rPr lang="en-US" altLang="zh-CN" b="0" i="1" dirty="0">
                              <a:latin typeface="Times New Roman" panose="02020603050405020304" pitchFamily="18" charset="0"/>
                              <a:cs typeface="Times New Roman" panose="02020603050405020304" pitchFamily="18" charset="0"/>
                            </a:rPr>
                            <a:t>Example 3</a:t>
                          </a:r>
                          <a:endParaRPr lang="zh-CN" altLang="en-US" b="0" i="1" dirty="0">
                            <a:latin typeface="Times New Roman" panose="02020603050405020304" pitchFamily="18" charset="0"/>
                            <a:cs typeface="Times New Roman" panose="02020603050405020304" pitchFamily="18" charset="0"/>
                          </a:endParaRPr>
                        </a:p>
                      </a:txBody>
                      <a:tcPr>
                        <a:solidFill>
                          <a:srgbClr val="67BF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08679083"/>
                      </a:ext>
                    </a:extLst>
                  </a:tr>
                  <a:tr h="713532">
                    <a:tc>
                      <a:txBody>
                        <a:bodyPr/>
                        <a:lstStyle/>
                        <a:p>
                          <a:pPr algn="ctr">
                            <a:spcAft>
                              <a:spcPts val="0"/>
                            </a:spcAft>
                          </a:pPr>
                          <a:r>
                            <a:rPr lang="en-US" sz="1600" b="0" kern="100" dirty="0">
                              <a:solidFill>
                                <a:schemeClr val="tx1"/>
                              </a:solidFill>
                              <a:effectLst/>
                              <a:latin typeface="Times New Roman" panose="02020603050405020304" pitchFamily="18" charset="0"/>
                              <a:cs typeface="Times New Roman" panose="02020603050405020304" pitchFamily="18" charset="0"/>
                            </a:rPr>
                            <a:t>Lorentz factor</a:t>
                          </a:r>
                          <a:endParaRPr lang="zh-CN" sz="1600" b="0" kern="1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r>
                                  <a:rPr lang="en-US" sz="1600" kern="100">
                                    <a:solidFill>
                                      <a:schemeClr val="tx1"/>
                                    </a:solidFill>
                                    <a:effectLst/>
                                  </a:rPr>
                                  <m:t>𝛾</m:t>
                                </m:r>
                              </m:oMath>
                            </m:oMathPara>
                          </a14:m>
                          <a:endParaRPr 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rgbClr val="67BFCC"/>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kern="100">
                                    <a:effectLst/>
                                  </a:rPr>
                                  <m:t>𝛾</m:t>
                                </m:r>
                                <m:r>
                                  <a:rPr lang="en-US" sz="1600" kern="100">
                                    <a:effectLst/>
                                  </a:rPr>
                                  <m:t>=</m:t>
                                </m:r>
                                <m:f>
                                  <m:fPr>
                                    <m:ctrlPr>
                                      <a:rPr lang="zh-CN" sz="1600" kern="100">
                                        <a:effectLst/>
                                      </a:rPr>
                                    </m:ctrlPr>
                                  </m:fPr>
                                  <m:num>
                                    <m:r>
                                      <a:rPr lang="en-US" sz="1600" kern="100">
                                        <a:effectLst/>
                                      </a:rPr>
                                      <m:t>1</m:t>
                                    </m:r>
                                  </m:num>
                                  <m:den>
                                    <m:rad>
                                      <m:radPr>
                                        <m:degHide m:val="on"/>
                                        <m:ctrlPr>
                                          <a:rPr lang="zh-CN" sz="1600" kern="100">
                                            <a:effectLst/>
                                          </a:rPr>
                                        </m:ctrlPr>
                                      </m:radPr>
                                      <m:deg/>
                                      <m:e>
                                        <m:r>
                                          <a:rPr lang="en-US" sz="1600" kern="100">
                                            <a:effectLst/>
                                          </a:rPr>
                                          <m:t>1−</m:t>
                                        </m:r>
                                        <m:sSup>
                                          <m:sSupPr>
                                            <m:ctrlPr>
                                              <a:rPr lang="zh-CN" sz="1600" kern="100">
                                                <a:effectLst/>
                                              </a:rPr>
                                            </m:ctrlPr>
                                          </m:sSupPr>
                                          <m:e>
                                            <m:r>
                                              <a:rPr lang="en-US" sz="1600" kern="100">
                                                <a:effectLst/>
                                              </a:rPr>
                                              <m:t>𝛽</m:t>
                                            </m:r>
                                          </m:e>
                                          <m:sup>
                                            <m:r>
                                              <a:rPr lang="en-US" sz="1600" kern="100">
                                                <a:effectLst/>
                                              </a:rPr>
                                              <m:t>2</m:t>
                                            </m:r>
                                          </m:sup>
                                        </m:sSup>
                                      </m:e>
                                    </m:rad>
                                  </m:den>
                                </m:f>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rgbClr val="67BFCC"/>
                        </a:solidFill>
                      </a:tcPr>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Beam energy </a:t>
                          </a:r>
                          <a14:m>
                            <m:oMath xmlns:m="http://schemas.openxmlformats.org/officeDocument/2006/math">
                              <m:sSub>
                                <m:sSubPr>
                                  <m:ctrlPr>
                                    <a:rPr lang="zh-CN" sz="1600" kern="100">
                                      <a:effectLst/>
                                    </a:rPr>
                                  </m:ctrlPr>
                                </m:sSubPr>
                                <m:e>
                                  <m:r>
                                    <m:rPr>
                                      <m:sty m:val="p"/>
                                    </m:rPr>
                                    <a:rPr lang="en-US" sz="1600" kern="100">
                                      <a:effectLst/>
                                    </a:rPr>
                                    <m:t>ε</m:t>
                                  </m:r>
                                </m:e>
                                <m:sub>
                                  <m:r>
                                    <a:rPr lang="en-US" sz="1600" kern="100">
                                      <a:effectLst/>
                                    </a:rPr>
                                    <m:t>0</m:t>
                                  </m:r>
                                </m:sub>
                              </m:sSub>
                            </m:oMath>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rgbClr val="67BFCC"/>
                        </a:solidFill>
                      </a:tcPr>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Laser energy</a:t>
                          </a:r>
                          <a:endParaRPr lang="zh-CN" sz="1600" kern="100">
                            <a:effectLst/>
                            <a:latin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a:effectLst/>
                                      </a:rPr>
                                    </m:ctrlPr>
                                  </m:sSubPr>
                                  <m:e>
                                    <m:r>
                                      <m:rPr>
                                        <m:sty m:val="p"/>
                                      </m:rPr>
                                      <a:rPr lang="en-US" sz="1600" kern="100">
                                        <a:effectLst/>
                                      </a:rPr>
                                      <m:t>ω</m:t>
                                    </m:r>
                                  </m:e>
                                  <m:sub>
                                    <m:r>
                                      <a:rPr lang="en-US" sz="1600" kern="100">
                                        <a:effectLst/>
                                      </a:rPr>
                                      <m:t>0</m:t>
                                    </m:r>
                                  </m:sub>
                                </m:sSub>
                              </m:oMath>
                            </m:oMathPara>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rgbClr val="67BFCC"/>
                        </a:solidFill>
                      </a:tcPr>
                    </a:tc>
                    <a:extLst>
                      <a:ext uri="{0D108BD9-81ED-4DB2-BD59-A6C34878D82A}">
                        <a16:rowId xmlns:a16="http://schemas.microsoft.com/office/drawing/2014/main" val="556713191"/>
                      </a:ext>
                    </a:extLst>
                  </a:tr>
                  <a:tr h="65095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kern="100" smtClean="0">
                                    <a:solidFill>
                                      <a:schemeClr val="tx1"/>
                                    </a:solidFill>
                                    <a:effectLst/>
                                  </a:rPr>
                                  <m:t>𝛾</m:t>
                                </m:r>
                                <m:r>
                                  <a:rPr lang="en-US" sz="1600" kern="100" smtClean="0">
                                    <a:solidFill>
                                      <a:schemeClr val="tx1"/>
                                    </a:solidFill>
                                    <a:effectLst/>
                                  </a:rPr>
                                  <m:t>=</m:t>
                                </m:r>
                                <m:r>
                                  <a:rPr lang="en-US" altLang="zh-CN" sz="1800" b="1" i="1" kern="1200" smtClean="0">
                                    <a:solidFill>
                                      <a:schemeClr val="tx1"/>
                                    </a:solidFill>
                                    <a:effectLst/>
                                    <a:latin typeface="Cambria Math" panose="02040503050406030204" pitchFamily="18" charset="0"/>
                                    <a:ea typeface="+mn-ea"/>
                                    <a:cs typeface="+mn-cs"/>
                                  </a:rPr>
                                  <m:t>𝟐</m:t>
                                </m:r>
                              </m:oMath>
                            </m:oMathPara>
                          </a14:m>
                          <a:endParaRPr lang="zh-CN" sz="160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rgbClr val="67BFCC"/>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n-US" altLang="zh-CN" sz="1800" kern="1200" smtClean="0">
                                    <a:solidFill>
                                      <a:schemeClr val="dk1"/>
                                    </a:solidFill>
                                    <a:effectLst/>
                                    <a:latin typeface="+mn-lt"/>
                                    <a:ea typeface="+mn-ea"/>
                                    <a:cs typeface="+mn-cs"/>
                                  </a:rPr>
                                  <m:t>β</m:t>
                                </m:r>
                                <m:r>
                                  <a:rPr lang="en-US" altLang="zh-CN" sz="1800" kern="1200" smtClean="0">
                                    <a:solidFill>
                                      <a:schemeClr val="dk1"/>
                                    </a:solidFill>
                                    <a:effectLst/>
                                    <a:latin typeface="+mn-lt"/>
                                    <a:ea typeface="+mn-ea"/>
                                    <a:cs typeface="+mn-cs"/>
                                  </a:rPr>
                                  <m:t>=</m:t>
                                </m:r>
                                <m:f>
                                  <m:fPr>
                                    <m:ctrlPr>
                                      <a:rPr lang="zh-CN" altLang="zh-CN" sz="1800" i="1" kern="1200">
                                        <a:solidFill>
                                          <a:schemeClr val="dk1"/>
                                        </a:solidFill>
                                        <a:effectLst/>
                                        <a:latin typeface="+mn-lt"/>
                                        <a:ea typeface="+mn-ea"/>
                                        <a:cs typeface="+mn-cs"/>
                                      </a:rPr>
                                    </m:ctrlPr>
                                  </m:fPr>
                                  <m:num>
                                    <m:rad>
                                      <m:radPr>
                                        <m:degHide m:val="on"/>
                                        <m:ctrlPr>
                                          <a:rPr lang="zh-CN" altLang="zh-CN" sz="1800" i="1" kern="1200">
                                            <a:solidFill>
                                              <a:schemeClr val="dk1"/>
                                            </a:solidFill>
                                            <a:effectLst/>
                                            <a:latin typeface="+mn-lt"/>
                                            <a:ea typeface="+mn-ea"/>
                                            <a:cs typeface="+mn-cs"/>
                                          </a:rPr>
                                        </m:ctrlPr>
                                      </m:radPr>
                                      <m:deg/>
                                      <m:e>
                                        <m:r>
                                          <a:rPr lang="en-US" altLang="zh-CN" sz="1800" i="1" kern="1200">
                                            <a:solidFill>
                                              <a:schemeClr val="dk1"/>
                                            </a:solidFill>
                                            <a:effectLst/>
                                            <a:latin typeface="+mn-lt"/>
                                            <a:ea typeface="+mn-ea"/>
                                            <a:cs typeface="+mn-cs"/>
                                          </a:rPr>
                                          <m:t>3</m:t>
                                        </m:r>
                                      </m:e>
                                    </m:rad>
                                  </m:num>
                                  <m:den>
                                    <m:r>
                                      <a:rPr lang="en-US" altLang="zh-CN" sz="1800" i="1" kern="1200">
                                        <a:solidFill>
                                          <a:schemeClr val="dk1"/>
                                        </a:solidFill>
                                        <a:effectLst/>
                                        <a:latin typeface="+mn-lt"/>
                                        <a:ea typeface="+mn-ea"/>
                                        <a:cs typeface="+mn-cs"/>
                                      </a:rPr>
                                      <m:t>2</m:t>
                                    </m:r>
                                  </m:den>
                                </m:f>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rgbClr val="67BFCC"/>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smtClean="0">
                                        <a:effectLst/>
                                      </a:rPr>
                                    </m:ctrlPr>
                                  </m:sSubPr>
                                  <m:e>
                                    <m:r>
                                      <m:rPr>
                                        <m:sty m:val="p"/>
                                      </m:rPr>
                                      <a:rPr lang="en-US" sz="1600" kern="100">
                                        <a:effectLst/>
                                      </a:rPr>
                                      <m:t>ε</m:t>
                                    </m:r>
                                  </m:e>
                                  <m:sub>
                                    <m:r>
                                      <a:rPr lang="en-US" sz="1600" kern="100">
                                        <a:effectLst/>
                                      </a:rPr>
                                      <m:t>0</m:t>
                                    </m:r>
                                  </m:sub>
                                </m:sSub>
                                <m:r>
                                  <a:rPr lang="en-US" sz="1600" kern="100">
                                    <a:effectLst/>
                                  </a:rPr>
                                  <m:t>=</m:t>
                                </m:r>
                                <m:r>
                                  <a:rPr lang="en-US" sz="1600" kern="100">
                                    <a:effectLst/>
                                  </a:rPr>
                                  <m:t>𝛾</m:t>
                                </m:r>
                                <m:sSub>
                                  <m:sSubPr>
                                    <m:ctrlPr>
                                      <a:rPr lang="zh-CN" sz="1600" kern="100">
                                        <a:effectLst/>
                                      </a:rPr>
                                    </m:ctrlPr>
                                  </m:sSubPr>
                                  <m:e>
                                    <m:r>
                                      <a:rPr lang="en-US" sz="1600" kern="100">
                                        <a:effectLst/>
                                      </a:rPr>
                                      <m:t>𝑚</m:t>
                                    </m:r>
                                  </m:e>
                                  <m:sub>
                                    <m:r>
                                      <a:rPr lang="en-US" sz="1600" kern="100">
                                        <a:effectLst/>
                                      </a:rPr>
                                      <m:t>𝑒</m:t>
                                    </m:r>
                                  </m:sub>
                                </m:sSub>
                                <m:r>
                                  <a:rPr lang="en-US" sz="1600" kern="100">
                                    <a:effectLst/>
                                  </a:rPr>
                                  <m:t>=</m:t>
                                </m:r>
                                <m:r>
                                  <a:rPr lang="en-US" sz="1600" b="0" i="0" kern="100" smtClean="0">
                                    <a:effectLst/>
                                    <a:latin typeface="Cambria Math" panose="02040503050406030204" pitchFamily="18" charset="0"/>
                                  </a:rPr>
                                  <m:t>1.022</m:t>
                                </m:r>
                                <m:r>
                                  <m:rPr>
                                    <m:sty m:val="p"/>
                                  </m:rPr>
                                  <a:rPr lang="en-US" sz="1600" b="0" i="0" kern="100" smtClean="0">
                                    <a:effectLst/>
                                    <a:latin typeface="Cambria Math" panose="02040503050406030204" pitchFamily="18" charset="0"/>
                                  </a:rPr>
                                  <m:t>M</m:t>
                                </m:r>
                                <m:r>
                                  <a:rPr lang="en-US" sz="1600" kern="100">
                                    <a:effectLst/>
                                  </a:rPr>
                                  <m:t>𝑒𝑉</m:t>
                                </m:r>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rgbClr val="67BFCC"/>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smtClean="0">
                                        <a:effectLst/>
                                      </a:rPr>
                                    </m:ctrlPr>
                                  </m:sSubPr>
                                  <m:e>
                                    <m:r>
                                      <m:rPr>
                                        <m:sty m:val="p"/>
                                      </m:rPr>
                                      <a:rPr lang="en-US" sz="1600" kern="100">
                                        <a:effectLst/>
                                      </a:rPr>
                                      <m:t>ω</m:t>
                                    </m:r>
                                  </m:e>
                                  <m:sub>
                                    <m:r>
                                      <a:rPr lang="en-US" sz="1600" kern="100">
                                        <a:effectLst/>
                                      </a:rPr>
                                      <m:t>0</m:t>
                                    </m:r>
                                  </m:sub>
                                </m:sSub>
                                <m:r>
                                  <a:rPr lang="en-US" sz="1600" kern="100">
                                    <a:effectLst/>
                                  </a:rPr>
                                  <m:t>=1</m:t>
                                </m:r>
                                <m:r>
                                  <m:rPr>
                                    <m:sty m:val="p"/>
                                  </m:rPr>
                                  <a:rPr lang="en-US" sz="1600" b="0" i="0" kern="100" smtClean="0">
                                    <a:effectLst/>
                                    <a:latin typeface="Cambria Math" panose="02040503050406030204" pitchFamily="18" charset="0"/>
                                  </a:rPr>
                                  <m:t>M</m:t>
                                </m:r>
                                <m:r>
                                  <a:rPr lang="en-US" sz="1600" kern="100">
                                    <a:effectLst/>
                                  </a:rPr>
                                  <m:t>𝑒𝑉</m:t>
                                </m:r>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solidFill>
                          <a:srgbClr val="67BFCC"/>
                        </a:solidFill>
                      </a:tcPr>
                    </a:tc>
                    <a:extLst>
                      <a:ext uri="{0D108BD9-81ED-4DB2-BD59-A6C34878D82A}">
                        <a16:rowId xmlns:a16="http://schemas.microsoft.com/office/drawing/2014/main" val="1965403527"/>
                      </a:ext>
                    </a:extLst>
                  </a:tr>
                </a:tbl>
              </a:graphicData>
            </a:graphic>
          </p:graphicFrame>
        </mc:Choice>
        <mc:Fallback>
          <p:graphicFrame>
            <p:nvGraphicFramePr>
              <p:cNvPr id="8" name="表格 7">
                <a:extLst>
                  <a:ext uri="{FF2B5EF4-FFF2-40B4-BE49-F238E27FC236}">
                    <a16:creationId xmlns:a16="http://schemas.microsoft.com/office/drawing/2014/main" id="{A0E8DBD9-2D4B-4E9F-AD78-C7BB200CF9C8}"/>
                  </a:ext>
                </a:extLst>
              </p:cNvPr>
              <p:cNvGraphicFramePr>
                <a:graphicFrameLocks noGrp="1"/>
              </p:cNvGraphicFramePr>
              <p:nvPr>
                <p:extLst>
                  <p:ext uri="{D42A27DB-BD31-4B8C-83A1-F6EECF244321}">
                    <p14:modId xmlns:p14="http://schemas.microsoft.com/office/powerpoint/2010/main" val="2086911268"/>
                  </p:ext>
                </p:extLst>
              </p:nvPr>
            </p:nvGraphicFramePr>
            <p:xfrm>
              <a:off x="86282" y="3429000"/>
              <a:ext cx="5367054" cy="1730242"/>
            </p:xfrm>
            <a:graphic>
              <a:graphicData uri="http://schemas.openxmlformats.org/drawingml/2006/table">
                <a:tbl>
                  <a:tblPr firstRow="1" firstCol="1" bandRow="1">
                    <a:tableStyleId>{5C22544A-7EE6-4342-B048-85BDC9FD1C3A}</a:tableStyleId>
                  </a:tblPr>
                  <a:tblGrid>
                    <a:gridCol w="1392184">
                      <a:extLst>
                        <a:ext uri="{9D8B030D-6E8A-4147-A177-3AD203B41FA5}">
                          <a16:colId xmlns:a16="http://schemas.microsoft.com/office/drawing/2014/main" val="2180212202"/>
                        </a:ext>
                      </a:extLst>
                    </a:gridCol>
                    <a:gridCol w="1371771">
                      <a:extLst>
                        <a:ext uri="{9D8B030D-6E8A-4147-A177-3AD203B41FA5}">
                          <a16:colId xmlns:a16="http://schemas.microsoft.com/office/drawing/2014/main" val="4253701576"/>
                        </a:ext>
                      </a:extLst>
                    </a:gridCol>
                    <a:gridCol w="1231328">
                      <a:extLst>
                        <a:ext uri="{9D8B030D-6E8A-4147-A177-3AD203B41FA5}">
                          <a16:colId xmlns:a16="http://schemas.microsoft.com/office/drawing/2014/main" val="2566564240"/>
                        </a:ext>
                      </a:extLst>
                    </a:gridCol>
                    <a:gridCol w="1371771">
                      <a:extLst>
                        <a:ext uri="{9D8B030D-6E8A-4147-A177-3AD203B41FA5}">
                          <a16:colId xmlns:a16="http://schemas.microsoft.com/office/drawing/2014/main" val="3917699196"/>
                        </a:ext>
                      </a:extLst>
                    </a:gridCol>
                  </a:tblGrid>
                  <a:tr h="365760">
                    <a:tc gridSpan="4">
                      <a:txBody>
                        <a:bodyPr/>
                        <a:lstStyle/>
                        <a:p>
                          <a:r>
                            <a:rPr lang="en-US" altLang="zh-CN" b="0" i="1" dirty="0">
                              <a:latin typeface="Times New Roman" panose="02020603050405020304" pitchFamily="18" charset="0"/>
                              <a:cs typeface="Times New Roman" panose="02020603050405020304" pitchFamily="18" charset="0"/>
                            </a:rPr>
                            <a:t>Example 3</a:t>
                          </a:r>
                          <a:endParaRPr lang="zh-CN" altLang="en-US" b="0" i="1" dirty="0">
                            <a:latin typeface="Times New Roman" panose="02020603050405020304" pitchFamily="18" charset="0"/>
                            <a:cs typeface="Times New Roman" panose="02020603050405020304" pitchFamily="18" charset="0"/>
                          </a:endParaRPr>
                        </a:p>
                      </a:txBody>
                      <a:tcPr>
                        <a:solidFill>
                          <a:srgbClr val="67BF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08679083"/>
                      </a:ext>
                    </a:extLst>
                  </a:tr>
                  <a:tr h="713532">
                    <a:tc>
                      <a:txBody>
                        <a:bodyPr/>
                        <a:lstStyle/>
                        <a:p>
                          <a:endParaRPr lang="zh-CN"/>
                        </a:p>
                      </a:txBody>
                      <a:tcPr marL="68580" marR="68580" marT="0" marB="0" anchor="ctr">
                        <a:blipFill>
                          <a:blip r:embed="rId4"/>
                          <a:stretch>
                            <a:fillRect l="-437" t="-55085" r="-286463" b="-92373"/>
                          </a:stretch>
                        </a:blipFill>
                      </a:tcPr>
                    </a:tc>
                    <a:tc>
                      <a:txBody>
                        <a:bodyPr/>
                        <a:lstStyle/>
                        <a:p>
                          <a:endParaRPr lang="zh-CN"/>
                        </a:p>
                      </a:txBody>
                      <a:tcPr marL="68580" marR="68580" marT="0" marB="0" anchor="ctr">
                        <a:blipFill>
                          <a:blip r:embed="rId4"/>
                          <a:stretch>
                            <a:fillRect l="-102222" t="-55085" r="-191556" b="-92373"/>
                          </a:stretch>
                        </a:blipFill>
                      </a:tcPr>
                    </a:tc>
                    <a:tc>
                      <a:txBody>
                        <a:bodyPr/>
                        <a:lstStyle/>
                        <a:p>
                          <a:endParaRPr lang="zh-CN"/>
                        </a:p>
                      </a:txBody>
                      <a:tcPr marL="68580" marR="68580" marT="0" marB="0" anchor="ctr">
                        <a:blipFill>
                          <a:blip r:embed="rId4"/>
                          <a:stretch>
                            <a:fillRect l="-225248" t="-55085" r="-113366" b="-92373"/>
                          </a:stretch>
                        </a:blipFill>
                      </a:tcPr>
                    </a:tc>
                    <a:tc>
                      <a:txBody>
                        <a:bodyPr/>
                        <a:lstStyle/>
                        <a:p>
                          <a:endParaRPr lang="zh-CN"/>
                        </a:p>
                      </a:txBody>
                      <a:tcPr marL="68580" marR="68580" marT="0" marB="0" anchor="ctr">
                        <a:blipFill>
                          <a:blip r:embed="rId4"/>
                          <a:stretch>
                            <a:fillRect l="-292000" t="-55085" r="-1778" b="-92373"/>
                          </a:stretch>
                        </a:blipFill>
                      </a:tcPr>
                    </a:tc>
                    <a:extLst>
                      <a:ext uri="{0D108BD9-81ED-4DB2-BD59-A6C34878D82A}">
                        <a16:rowId xmlns:a16="http://schemas.microsoft.com/office/drawing/2014/main" val="556713191"/>
                      </a:ext>
                    </a:extLst>
                  </a:tr>
                  <a:tr h="650950">
                    <a:tc>
                      <a:txBody>
                        <a:bodyPr/>
                        <a:lstStyle/>
                        <a:p>
                          <a:endParaRPr lang="zh-CN"/>
                        </a:p>
                      </a:txBody>
                      <a:tcPr marL="68580" marR="68580" marT="0" marB="0" anchor="ctr">
                        <a:blipFill>
                          <a:blip r:embed="rId4"/>
                          <a:stretch>
                            <a:fillRect l="-437" t="-171028" r="-286463" b="-1869"/>
                          </a:stretch>
                        </a:blipFill>
                      </a:tcPr>
                    </a:tc>
                    <a:tc>
                      <a:txBody>
                        <a:bodyPr/>
                        <a:lstStyle/>
                        <a:p>
                          <a:endParaRPr lang="zh-CN"/>
                        </a:p>
                      </a:txBody>
                      <a:tcPr marL="68580" marR="68580" marT="0" marB="0" anchor="ctr">
                        <a:blipFill>
                          <a:blip r:embed="rId4"/>
                          <a:stretch>
                            <a:fillRect l="-102222" t="-171028" r="-191556" b="-1869"/>
                          </a:stretch>
                        </a:blipFill>
                      </a:tcPr>
                    </a:tc>
                    <a:tc>
                      <a:txBody>
                        <a:bodyPr/>
                        <a:lstStyle/>
                        <a:p>
                          <a:endParaRPr lang="zh-CN"/>
                        </a:p>
                      </a:txBody>
                      <a:tcPr marL="68580" marR="68580" marT="0" marB="0" anchor="ctr">
                        <a:blipFill>
                          <a:blip r:embed="rId4"/>
                          <a:stretch>
                            <a:fillRect l="-225248" t="-171028" r="-113366" b="-1869"/>
                          </a:stretch>
                        </a:blipFill>
                      </a:tcPr>
                    </a:tc>
                    <a:tc>
                      <a:txBody>
                        <a:bodyPr/>
                        <a:lstStyle/>
                        <a:p>
                          <a:endParaRPr lang="zh-CN"/>
                        </a:p>
                      </a:txBody>
                      <a:tcPr marL="68580" marR="68580" marT="0" marB="0" anchor="ctr">
                        <a:blipFill>
                          <a:blip r:embed="rId4"/>
                          <a:stretch>
                            <a:fillRect l="-292000" t="-171028" r="-1778" b="-1869"/>
                          </a:stretch>
                        </a:blipFill>
                      </a:tcPr>
                    </a:tc>
                    <a:extLst>
                      <a:ext uri="{0D108BD9-81ED-4DB2-BD59-A6C34878D82A}">
                        <a16:rowId xmlns:a16="http://schemas.microsoft.com/office/drawing/2014/main" val="1965403527"/>
                      </a:ext>
                    </a:extLst>
                  </a:tr>
                </a:tbl>
              </a:graphicData>
            </a:graphic>
          </p:graphicFrame>
        </mc:Fallback>
      </mc:AlternateContent>
      <p:pic>
        <p:nvPicPr>
          <p:cNvPr id="6" name="图片 5">
            <a:extLst>
              <a:ext uri="{FF2B5EF4-FFF2-40B4-BE49-F238E27FC236}">
                <a16:creationId xmlns:a16="http://schemas.microsoft.com/office/drawing/2014/main" id="{2FA3A5D5-B2C8-4F36-B13C-0F926F701484}"/>
              </a:ext>
            </a:extLst>
          </p:cNvPr>
          <p:cNvPicPr>
            <a:picLocks noChangeAspect="1"/>
          </p:cNvPicPr>
          <p:nvPr/>
        </p:nvPicPr>
        <p:blipFill>
          <a:blip r:embed="rId5"/>
          <a:stretch>
            <a:fillRect/>
          </a:stretch>
        </p:blipFill>
        <p:spPr>
          <a:xfrm>
            <a:off x="5453336" y="2509152"/>
            <a:ext cx="6504596" cy="3669645"/>
          </a:xfrm>
          <a:prstGeom prst="rect">
            <a:avLst/>
          </a:prstGeom>
        </p:spPr>
      </p:pic>
    </p:spTree>
    <p:extLst>
      <p:ext uri="{BB962C8B-B14F-4D97-AF65-F5344CB8AC3E}">
        <p14:creationId xmlns:p14="http://schemas.microsoft.com/office/powerpoint/2010/main" val="373968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CF87E-63F9-4C9B-AE99-01364EF0AE4C}"/>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To understand……</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40778E2F-41FA-4D7D-BF83-64E7F8402952}"/>
              </a:ext>
            </a:extLst>
          </p:cNvPr>
          <p:cNvSpPr>
            <a:spLocks noGrp="1"/>
          </p:cNvSpPr>
          <p:nvPr>
            <p:ph type="sldNum" sz="quarter" idx="12"/>
          </p:nvPr>
        </p:nvSpPr>
        <p:spPr/>
        <p:txBody>
          <a:bodyPr/>
          <a:lstStyle/>
          <a:p>
            <a:fld id="{DACC9BBE-8E34-40D8-8758-EE8FE6B22F0D}" type="slidenum">
              <a:rPr lang="zh-CN" altLang="en-US" smtClean="0"/>
              <a:t>13</a:t>
            </a:fld>
            <a:endParaRPr lang="zh-CN" altLang="en-US"/>
          </a:p>
        </p:txBody>
      </p:sp>
    </p:spTree>
    <p:extLst>
      <p:ext uri="{BB962C8B-B14F-4D97-AF65-F5344CB8AC3E}">
        <p14:creationId xmlns:p14="http://schemas.microsoft.com/office/powerpoint/2010/main" val="123059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92458" y="2362552"/>
            <a:ext cx="10981677" cy="1091954"/>
          </a:xfrm>
        </p:spPr>
        <p:txBody>
          <a:bodyPr>
            <a:normAutofit fontScale="90000"/>
          </a:bodyPr>
          <a:lstStyle/>
          <a:p>
            <a:pPr>
              <a:spcAft>
                <a:spcPts val="1200"/>
              </a:spcAft>
            </a:pPr>
            <a:r>
              <a:rPr lang="en-US" altLang="zh-CN" sz="6000" b="1" dirty="0"/>
              <a:t>Back-up</a:t>
            </a:r>
            <a:br>
              <a:rPr lang="en-US" altLang="zh-CN" sz="5400" b="1" dirty="0"/>
            </a:br>
            <a:endParaRPr lang="en-US" altLang="zh-CN" sz="5400" b="1" dirty="0"/>
          </a:p>
        </p:txBody>
      </p:sp>
    </p:spTree>
    <p:custDataLst>
      <p:tags r:id="rId1"/>
    </p:custDataLst>
    <p:extLst>
      <p:ext uri="{BB962C8B-B14F-4D97-AF65-F5344CB8AC3E}">
        <p14:creationId xmlns:p14="http://schemas.microsoft.com/office/powerpoint/2010/main" val="117224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4D59BDB6-2138-440E-AFC0-EE821321169A}"/>
              </a:ext>
            </a:extLst>
          </p:cNvPr>
          <p:cNvSpPr>
            <a:spLocks noGrp="1"/>
          </p:cNvSpPr>
          <p:nvPr>
            <p:ph type="title"/>
          </p:nvPr>
        </p:nvSpPr>
        <p:spPr>
          <a:xfrm>
            <a:off x="1664677" y="150290"/>
            <a:ext cx="8822453" cy="595939"/>
          </a:xfrm>
        </p:spPr>
        <p:txBody>
          <a:bodyPr>
            <a:normAutofit/>
          </a:body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Compton scattering scheme</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F5610E75-01FA-4C5A-8570-332A3BC66491}"/>
                  </a:ext>
                </a:extLst>
              </p:cNvPr>
              <p:cNvSpPr/>
              <p:nvPr/>
            </p:nvSpPr>
            <p:spPr>
              <a:xfrm>
                <a:off x="461639" y="967179"/>
                <a:ext cx="10804124" cy="391517"/>
              </a:xfrm>
              <a:prstGeom prst="rect">
                <a:avLst/>
              </a:prstGeom>
              <a:solidFill>
                <a:schemeClr val="accent5">
                  <a:lumMod val="40000"/>
                  <a:lumOff val="60000"/>
                </a:schemeClr>
              </a:solidFill>
            </p:spPr>
            <p:txBody>
              <a:bodyPr wrap="square">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The relationship between the scattered energy of photon (</a:t>
                </a:r>
                <a14:m>
                  <m:oMath xmlns:m="http://schemas.openxmlformats.org/officeDocument/2006/math">
                    <m:r>
                      <m:rPr>
                        <m:sty m:val="p"/>
                      </m:rPr>
                      <a:rPr lang="en-US" altLang="zh-CN" i="1" dirty="0">
                        <a:latin typeface="Cambria Math" panose="02040503050406030204" pitchFamily="18" charset="0"/>
                        <a:cs typeface="Arial" panose="020B0604020202020204" pitchFamily="34" charset="0"/>
                      </a:rPr>
                      <m:t>w</m:t>
                    </m:r>
                  </m:oMath>
                </a14:m>
                <a:r>
                  <a:rPr lang="en-US" altLang="zh-CN" dirty="0">
                    <a:latin typeface="Arial" panose="020B0604020202020204" pitchFamily="34" charset="0"/>
                    <a:cs typeface="Arial" panose="020B0604020202020204" pitchFamily="34" charset="0"/>
                  </a:rPr>
                  <a:t>) and scattered angle of photon (</a:t>
                </a:r>
                <a14:m>
                  <m:oMath xmlns:m="http://schemas.openxmlformats.org/officeDocument/2006/math">
                    <m:sSub>
                      <m:sSubPr>
                        <m:ctrlPr>
                          <a:rPr lang="en-US" altLang="zh-CN" i="1" smtClean="0">
                            <a:latin typeface="Cambria Math" panose="02040503050406030204" pitchFamily="18" charset="0"/>
                            <a:cs typeface="Arial" panose="020B0604020202020204" pitchFamily="34" charset="0"/>
                          </a:rPr>
                        </m:ctrlPr>
                      </m:sSubPr>
                      <m:e>
                        <m:r>
                          <a:rPr lang="zh-CN" altLang="en-US" i="1" smtClean="0">
                            <a:latin typeface="Cambria Math" panose="02040503050406030204" pitchFamily="18" charset="0"/>
                            <a:cs typeface="Arial" panose="020B0604020202020204" pitchFamily="34" charset="0"/>
                          </a:rPr>
                          <m:t>𝜃</m:t>
                        </m:r>
                      </m:e>
                      <m:sub>
                        <m:r>
                          <a:rPr lang="zh-CN" altLang="en-US" i="1" smtClean="0">
                            <a:latin typeface="Cambria Math" panose="02040503050406030204" pitchFamily="18" charset="0"/>
                            <a:cs typeface="Arial" panose="020B0604020202020204" pitchFamily="34" charset="0"/>
                          </a:rPr>
                          <m:t>𝛾</m:t>
                        </m:r>
                      </m:sub>
                    </m:sSub>
                  </m:oMath>
                </a14:m>
                <a:r>
                  <a:rPr lang="en-US" altLang="zh-CN" dirty="0">
                    <a:latin typeface="Arial" panose="020B0604020202020204" pitchFamily="34" charset="0"/>
                    <a:cs typeface="Arial" panose="020B0604020202020204" pitchFamily="34" charset="0"/>
                  </a:rPr>
                  <a:t>) </a:t>
                </a:r>
              </a:p>
            </p:txBody>
          </p:sp>
        </mc:Choice>
        <mc:Fallback>
          <p:sp>
            <p:nvSpPr>
              <p:cNvPr id="5" name="矩形 4">
                <a:extLst>
                  <a:ext uri="{FF2B5EF4-FFF2-40B4-BE49-F238E27FC236}">
                    <a16:creationId xmlns:a16="http://schemas.microsoft.com/office/drawing/2014/main" id="{F5610E75-01FA-4C5A-8570-332A3BC66491}"/>
                  </a:ext>
                </a:extLst>
              </p:cNvPr>
              <p:cNvSpPr>
                <a:spLocks noRot="1" noChangeAspect="1" noMove="1" noResize="1" noEditPoints="1" noAdjustHandles="1" noChangeArrowheads="1" noChangeShapeType="1" noTextEdit="1"/>
              </p:cNvSpPr>
              <p:nvPr/>
            </p:nvSpPr>
            <p:spPr>
              <a:xfrm>
                <a:off x="461639" y="967179"/>
                <a:ext cx="10804124" cy="391517"/>
              </a:xfrm>
              <a:prstGeom prst="rect">
                <a:avLst/>
              </a:prstGeom>
              <a:blipFill>
                <a:blip r:embed="rId2"/>
                <a:stretch>
                  <a:fillRect l="-395" t="-9375" b="-18750"/>
                </a:stretch>
              </a:blipFill>
            </p:spPr>
            <p:txBody>
              <a:bodyPr/>
              <a:lstStyle/>
              <a:p>
                <a:r>
                  <a:rPr lang="zh-CN" altLang="en-US">
                    <a:noFill/>
                  </a:rPr>
                  <a:t> </a:t>
                </a:r>
              </a:p>
            </p:txBody>
          </p:sp>
        </mc:Fallback>
      </mc:AlternateContent>
      <p:sp>
        <p:nvSpPr>
          <p:cNvPr id="8" name="灯片编号占位符 7">
            <a:extLst>
              <a:ext uri="{FF2B5EF4-FFF2-40B4-BE49-F238E27FC236}">
                <a16:creationId xmlns:a16="http://schemas.microsoft.com/office/drawing/2014/main" id="{015E61D6-029C-4D23-A191-B820D931A49A}"/>
              </a:ext>
            </a:extLst>
          </p:cNvPr>
          <p:cNvSpPr>
            <a:spLocks noGrp="1"/>
          </p:cNvSpPr>
          <p:nvPr>
            <p:ph type="sldNum" sz="quarter" idx="12"/>
          </p:nvPr>
        </p:nvSpPr>
        <p:spPr>
          <a:xfrm>
            <a:off x="9164714" y="6341789"/>
            <a:ext cx="2743200" cy="365125"/>
          </a:xfrm>
        </p:spPr>
        <p:txBody>
          <a:bodyPr/>
          <a:lstStyle/>
          <a:p>
            <a:fld id="{DACC9BBE-8E34-40D8-8758-EE8FE6B22F0D}" type="slidenum">
              <a:rPr lang="zh-CN" altLang="en-US" b="1" smtClean="0"/>
              <a:t>2</a:t>
            </a:fld>
            <a:endParaRPr lang="zh-CN" altLang="en-US" b="1" dirty="0"/>
          </a:p>
        </p:txBody>
      </p:sp>
      <p:pic>
        <p:nvPicPr>
          <p:cNvPr id="6" name="图片 5">
            <a:extLst>
              <a:ext uri="{FF2B5EF4-FFF2-40B4-BE49-F238E27FC236}">
                <a16:creationId xmlns:a16="http://schemas.microsoft.com/office/drawing/2014/main" id="{B304591F-E81B-4E3A-A645-8541648D7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86" y="1911499"/>
            <a:ext cx="4649869" cy="4483803"/>
          </a:xfrm>
          <a:prstGeom prst="rect">
            <a:avLst/>
          </a:prstGeom>
        </p:spPr>
      </p:pic>
      <mc:AlternateContent xmlns:mc="http://schemas.openxmlformats.org/markup-compatibility/2006">
        <mc:Choice xmlns:a14="http://schemas.microsoft.com/office/drawing/2010/main" Requires="a14">
          <p:sp>
            <p:nvSpPr>
              <p:cNvPr id="10" name="矩形 9">
                <a:extLst>
                  <a:ext uri="{FF2B5EF4-FFF2-40B4-BE49-F238E27FC236}">
                    <a16:creationId xmlns:a16="http://schemas.microsoft.com/office/drawing/2014/main" id="{F6D624C7-27F4-469C-BDC2-668ACECE8499}"/>
                  </a:ext>
                </a:extLst>
              </p:cNvPr>
              <p:cNvSpPr/>
              <p:nvPr/>
            </p:nvSpPr>
            <p:spPr>
              <a:xfrm>
                <a:off x="5350758" y="1669937"/>
                <a:ext cx="6096000" cy="1868845"/>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Fig. 1 Schematic explanation of the Compton scattering kinematics </a:t>
                </a:r>
                <a:r>
                  <a:rPr lang="en-US" altLang="zh-CN" sz="1600" dirty="0">
                    <a:solidFill>
                      <a:srgbClr val="FF0000"/>
                    </a:solidFill>
                    <a:latin typeface="Times New Roman" panose="02020603050405020304" pitchFamily="18" charset="0"/>
                    <a:cs typeface="Times New Roman" panose="02020603050405020304" pitchFamily="18" charset="0"/>
                  </a:rPr>
                  <a:t>in the laboratory frame.</a:t>
                </a:r>
                <a:r>
                  <a:rPr lang="en-US" altLang="zh-CN" sz="1600" dirty="0">
                    <a:latin typeface="Times New Roman" panose="02020603050405020304" pitchFamily="18" charset="0"/>
                    <a:cs typeface="Times New Roman" panose="02020603050405020304" pitchFamily="18" charset="0"/>
                  </a:rPr>
                  <a:t> </a:t>
                </a:r>
                <a:r>
                  <a:rPr lang="en-US" altLang="zh-CN" sz="1600" dirty="0">
                    <a:solidFill>
                      <a:srgbClr val="0070C0"/>
                    </a:solidFill>
                    <a:latin typeface="Times New Roman" panose="02020603050405020304" pitchFamily="18" charset="0"/>
                    <a:cs typeface="Times New Roman" panose="02020603050405020304" pitchFamily="18" charset="0"/>
                  </a:rPr>
                  <a:t>A head-on collision geometry </a:t>
                </a:r>
                <a:r>
                  <a:rPr lang="en-US" altLang="zh-CN" sz="1600" dirty="0">
                    <a:latin typeface="Times New Roman" panose="02020603050405020304" pitchFamily="18" charset="0"/>
                    <a:cs typeface="Times New Roman" panose="02020603050405020304" pitchFamily="18" charset="0"/>
                  </a:rPr>
                  <a:t>is considered in our case. The direction of the incident electron is along the positive direction of the </a:t>
                </a:r>
                <a:r>
                  <a:rPr lang="en-US" altLang="zh-CN" sz="1600" dirty="0">
                    <a:solidFill>
                      <a:srgbClr val="0070C0"/>
                    </a:solidFill>
                    <a:latin typeface="Times New Roman" panose="02020603050405020304" pitchFamily="18" charset="0"/>
                    <a:cs typeface="Times New Roman" panose="02020603050405020304" pitchFamily="18" charset="0"/>
                  </a:rPr>
                  <a:t>z-axis</a:t>
                </a:r>
                <a:r>
                  <a:rPr lang="en-US" altLang="zh-CN" sz="1600" dirty="0">
                    <a:latin typeface="Times New Roman" panose="02020603050405020304" pitchFamily="18" charset="0"/>
                    <a:cs typeface="Times New Roman" panose="02020603050405020304" pitchFamily="18" charset="0"/>
                  </a:rPr>
                  <a:t>. </a:t>
                </a:r>
                <a:r>
                  <a:rPr lang="en-US" altLang="zh-CN" sz="1600" dirty="0">
                    <a:solidFill>
                      <a:srgbClr val="0070C0"/>
                    </a:solidFill>
                    <a:latin typeface="Times New Roman" panose="02020603050405020304" pitchFamily="18" charset="0"/>
                    <a:cs typeface="Times New Roman" panose="02020603050405020304" pitchFamily="18" charset="0"/>
                  </a:rPr>
                  <a:t>x-axis</a:t>
                </a:r>
                <a:r>
                  <a:rPr lang="en-US" altLang="zh-CN" sz="1600" dirty="0">
                    <a:latin typeface="Times New Roman" panose="02020603050405020304" pitchFamily="18" charset="0"/>
                    <a:cs typeface="Times New Roman" panose="02020603050405020304" pitchFamily="18" charset="0"/>
                  </a:rPr>
                  <a:t> is perpendicular to the plane of the storage ring. </a:t>
                </a:r>
                <a:r>
                  <a:rPr lang="en-US" altLang="zh-CN" sz="1600" dirty="0">
                    <a:solidFill>
                      <a:srgbClr val="0070C0"/>
                    </a:solidFill>
                    <a:latin typeface="Times New Roman" panose="02020603050405020304" pitchFamily="18" charset="0"/>
                    <a:cs typeface="Times New Roman" panose="02020603050405020304" pitchFamily="18" charset="0"/>
                  </a:rPr>
                  <a:t>-y</a:t>
                </a:r>
                <a:r>
                  <a:rPr lang="en-US" altLang="zh-CN" sz="1600" dirty="0">
                    <a:latin typeface="Times New Roman" panose="02020603050405020304" pitchFamily="18" charset="0"/>
                    <a:cs typeface="Times New Roman" panose="02020603050405020304" pitchFamily="18" charset="0"/>
                  </a:rPr>
                  <a:t> is directed towards the center of the ring. </a:t>
                </a:r>
                <a14:m>
                  <m:oMath xmlns:m="http://schemas.openxmlformats.org/officeDocument/2006/math">
                    <m:r>
                      <a:rPr lang="zh-CN" altLang="en-US" sz="1600" i="1" smtClean="0">
                        <a:solidFill>
                          <a:srgbClr val="FF0000"/>
                        </a:solidFill>
                        <a:latin typeface="Cambria Math" panose="02040503050406030204" pitchFamily="18" charset="0"/>
                        <a:cs typeface="Times New Roman" panose="02020603050405020304" pitchFamily="18" charset="0"/>
                      </a:rPr>
                      <m:t>𝜑</m:t>
                    </m:r>
                  </m:oMath>
                </a14:m>
                <a:r>
                  <a:rPr lang="en-US" altLang="zh-CN" sz="1600" dirty="0">
                    <a:latin typeface="Times New Roman" panose="02020603050405020304" pitchFamily="18" charset="0"/>
                    <a:cs typeface="Times New Roman" panose="02020603050405020304" pitchFamily="18" charset="0"/>
                  </a:rPr>
                  <a:t> is the azimuthal angle of the plane perpendicular to z-axis. </a:t>
                </a:r>
                <a14:m>
                  <m:oMath xmlns:m="http://schemas.openxmlformats.org/officeDocument/2006/math">
                    <m:sSub>
                      <m:sSubPr>
                        <m:ctrlPr>
                          <a:rPr lang="en-US" altLang="zh-CN" sz="1600" i="1" smtClean="0">
                            <a:solidFill>
                              <a:srgbClr val="FF0000"/>
                            </a:solidFill>
                            <a:latin typeface="Cambria Math" panose="02040503050406030204" pitchFamily="18" charset="0"/>
                            <a:cs typeface="Arial" panose="020B0604020202020204" pitchFamily="34" charset="0"/>
                          </a:rPr>
                        </m:ctrlPr>
                      </m:sSubPr>
                      <m:e>
                        <m:r>
                          <a:rPr lang="zh-CN" altLang="en-US" sz="1600" i="1">
                            <a:solidFill>
                              <a:srgbClr val="FF0000"/>
                            </a:solidFill>
                            <a:latin typeface="Cambria Math" panose="02040503050406030204" pitchFamily="18" charset="0"/>
                            <a:cs typeface="Arial" panose="020B0604020202020204" pitchFamily="34" charset="0"/>
                          </a:rPr>
                          <m:t>𝜃</m:t>
                        </m:r>
                      </m:e>
                      <m:sub>
                        <m:r>
                          <a:rPr lang="en-US" altLang="zh-CN" sz="1600" b="0" i="1" smtClean="0">
                            <a:solidFill>
                              <a:srgbClr val="FF0000"/>
                            </a:solidFill>
                            <a:latin typeface="Cambria Math" panose="02040503050406030204" pitchFamily="18" charset="0"/>
                            <a:cs typeface="Arial" panose="020B0604020202020204" pitchFamily="34" charset="0"/>
                          </a:rPr>
                          <m:t>𝑒</m:t>
                        </m:r>
                      </m:sub>
                    </m:sSub>
                    <m:r>
                      <a:rPr lang="zh-CN" altLang="en-US" sz="1600" i="1">
                        <a:solidFill>
                          <a:srgbClr val="FF0000"/>
                        </a:solidFill>
                        <a:latin typeface="Cambria Math" panose="02040503050406030204" pitchFamily="18" charset="0"/>
                        <a:cs typeface="Arial" panose="020B0604020202020204" pitchFamily="34" charset="0"/>
                      </a:rPr>
                      <m:t> </m:t>
                    </m:r>
                  </m:oMath>
                </a14:m>
                <a:r>
                  <a:rPr lang="en-US" altLang="zh-CN" sz="16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1600" b="1" i="1" smtClean="0">
                            <a:solidFill>
                              <a:srgbClr val="FF0000"/>
                            </a:solidFill>
                            <a:latin typeface="Cambria Math" panose="02040503050406030204" pitchFamily="18" charset="0"/>
                            <a:cs typeface="Arial" panose="020B0604020202020204" pitchFamily="34" charset="0"/>
                          </a:rPr>
                        </m:ctrlPr>
                      </m:sSubPr>
                      <m:e>
                        <m:r>
                          <a:rPr lang="zh-CN" altLang="en-US" sz="1600" b="1" i="1">
                            <a:solidFill>
                              <a:srgbClr val="FF0000"/>
                            </a:solidFill>
                            <a:latin typeface="Cambria Math" panose="02040503050406030204" pitchFamily="18" charset="0"/>
                            <a:cs typeface="Arial" panose="020B0604020202020204" pitchFamily="34" charset="0"/>
                          </a:rPr>
                          <m:t>𝜽</m:t>
                        </m:r>
                      </m:e>
                      <m:sub>
                        <m:r>
                          <a:rPr lang="zh-CN" altLang="en-US" sz="1600" b="1" i="1">
                            <a:solidFill>
                              <a:srgbClr val="FF0000"/>
                            </a:solidFill>
                            <a:latin typeface="Cambria Math" panose="02040503050406030204" pitchFamily="18" charset="0"/>
                            <a:cs typeface="Arial" panose="020B0604020202020204" pitchFamily="34" charset="0"/>
                          </a:rPr>
                          <m:t>𝜸</m:t>
                        </m:r>
                      </m:sub>
                    </m:sSub>
                  </m:oMath>
                </a14:m>
                <a:r>
                  <a:rPr lang="en-US" altLang="zh-CN" sz="1600" b="1" dirty="0">
                    <a:solidFill>
                      <a:srgbClr val="FF0000"/>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denote the scattering angles of the electrons and photons respectively.</a:t>
                </a:r>
                <a:endParaRPr lang="zh-CN" altLang="en-US" sz="1600" dirty="0">
                  <a:latin typeface="Times New Roman" panose="02020603050405020304" pitchFamily="18" charset="0"/>
                  <a:cs typeface="Times New Roman" panose="02020603050405020304" pitchFamily="18" charset="0"/>
                </a:endParaRPr>
              </a:p>
            </p:txBody>
          </p:sp>
        </mc:Choice>
        <mc:Fallback>
          <p:sp>
            <p:nvSpPr>
              <p:cNvPr id="10" name="矩形 9">
                <a:extLst>
                  <a:ext uri="{FF2B5EF4-FFF2-40B4-BE49-F238E27FC236}">
                    <a16:creationId xmlns:a16="http://schemas.microsoft.com/office/drawing/2014/main" id="{F6D624C7-27F4-469C-BDC2-668ACECE8499}"/>
                  </a:ext>
                </a:extLst>
              </p:cNvPr>
              <p:cNvSpPr>
                <a:spLocks noRot="1" noChangeAspect="1" noMove="1" noResize="1" noEditPoints="1" noAdjustHandles="1" noChangeArrowheads="1" noChangeShapeType="1" noTextEdit="1"/>
              </p:cNvSpPr>
              <p:nvPr/>
            </p:nvSpPr>
            <p:spPr>
              <a:xfrm>
                <a:off x="5350758" y="1669937"/>
                <a:ext cx="6096000" cy="1868845"/>
              </a:xfrm>
              <a:prstGeom prst="rect">
                <a:avLst/>
              </a:prstGeom>
              <a:blipFill>
                <a:blip r:embed="rId4"/>
                <a:stretch>
                  <a:fillRect l="-600" t="-977" r="-1200" b="-1303"/>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3E5F28EB-3389-4468-B93C-8DF588E4422E}"/>
              </a:ext>
            </a:extLst>
          </p:cNvPr>
          <p:cNvSpPr/>
          <p:nvPr/>
        </p:nvSpPr>
        <p:spPr>
          <a:xfrm>
            <a:off x="5350758" y="3602749"/>
            <a:ext cx="6096000" cy="646331"/>
          </a:xfrm>
          <a:prstGeom prst="rect">
            <a:avLst/>
          </a:prstGeom>
        </p:spPr>
        <p:txBody>
          <a:bodyPr>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four momentum of the initial electron and the initial photons are given by:</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矩形 11">
                <a:extLst>
                  <a:ext uri="{FF2B5EF4-FFF2-40B4-BE49-F238E27FC236}">
                    <a16:creationId xmlns:a16="http://schemas.microsoft.com/office/drawing/2014/main" id="{FAAC9231-BAD6-47F3-A3F9-44541233185F}"/>
                  </a:ext>
                </a:extLst>
              </p:cNvPr>
              <p:cNvSpPr/>
              <p:nvPr/>
            </p:nvSpPr>
            <p:spPr>
              <a:xfrm>
                <a:off x="7082625" y="4350676"/>
                <a:ext cx="172553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p</m:t>
                      </m:r>
                      <m:r>
                        <a:rPr lang="zh-CN" altLang="en-US" i="0">
                          <a:latin typeface="Cambria Math" panose="02040503050406030204" pitchFamily="18" charset="0"/>
                        </a:rPr>
                        <m:t>=</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r>
                            <a:rPr lang="zh-CN" altLang="en-US" i="0">
                              <a:latin typeface="Cambria Math" panose="02040503050406030204" pitchFamily="18" charset="0"/>
                            </a:rPr>
                            <m:t>,0, 0,</m:t>
                          </m:r>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𝑝</m:t>
                              </m:r>
                            </m:e>
                          </m:acc>
                        </m:e>
                      </m:d>
                    </m:oMath>
                  </m:oMathPara>
                </a14:m>
                <a:endParaRPr lang="zh-CN" altLang="en-US" dirty="0"/>
              </a:p>
            </p:txBody>
          </p:sp>
        </mc:Choice>
        <mc:Fallback>
          <p:sp>
            <p:nvSpPr>
              <p:cNvPr id="12" name="矩形 11">
                <a:extLst>
                  <a:ext uri="{FF2B5EF4-FFF2-40B4-BE49-F238E27FC236}">
                    <a16:creationId xmlns:a16="http://schemas.microsoft.com/office/drawing/2014/main" id="{FAAC9231-BAD6-47F3-A3F9-44541233185F}"/>
                  </a:ext>
                </a:extLst>
              </p:cNvPr>
              <p:cNvSpPr>
                <a:spLocks noRot="1" noChangeAspect="1" noMove="1" noResize="1" noEditPoints="1" noAdjustHandles="1" noChangeArrowheads="1" noChangeShapeType="1" noTextEdit="1"/>
              </p:cNvSpPr>
              <p:nvPr/>
            </p:nvSpPr>
            <p:spPr>
              <a:xfrm>
                <a:off x="7082625" y="4350676"/>
                <a:ext cx="1725537" cy="369332"/>
              </a:xfrm>
              <a:prstGeom prst="rect">
                <a:avLst/>
              </a:prstGeom>
              <a:blipFill>
                <a:blip r:embed="rId5"/>
                <a:stretch>
                  <a:fillRect t="-23333" r="-9187" b="-6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矩形 14">
                <a:extLst>
                  <a:ext uri="{FF2B5EF4-FFF2-40B4-BE49-F238E27FC236}">
                    <a16:creationId xmlns:a16="http://schemas.microsoft.com/office/drawing/2014/main" id="{A9B470E5-8C0F-4E53-9B46-8D35E8A5D7F1}"/>
                  </a:ext>
                </a:extLst>
              </p:cNvPr>
              <p:cNvSpPr/>
              <p:nvPr/>
            </p:nvSpPr>
            <p:spPr>
              <a:xfrm>
                <a:off x="7082625" y="4745945"/>
                <a:ext cx="1980862" cy="4325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k</m:t>
                      </m:r>
                      <m:r>
                        <a:rPr lang="zh-CN" altLang="en-US" i="0">
                          <a:latin typeface="Cambria Math" panose="02040503050406030204" pitchFamily="18" charset="0"/>
                        </a:rPr>
                        <m:t>=</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r>
                            <a:rPr lang="zh-CN" altLang="en-US" i="0">
                              <a:latin typeface="Cambria Math" panose="02040503050406030204" pitchFamily="18" charset="0"/>
                            </a:rPr>
                            <m:t>,0, 0,−</m:t>
                          </m:r>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𝑘</m:t>
                              </m:r>
                            </m:e>
                          </m:acc>
                        </m:e>
                      </m:d>
                    </m:oMath>
                  </m:oMathPara>
                </a14:m>
                <a:endParaRPr lang="zh-CN" altLang="en-US" dirty="0"/>
              </a:p>
            </p:txBody>
          </p:sp>
        </mc:Choice>
        <mc:Fallback>
          <p:sp>
            <p:nvSpPr>
              <p:cNvPr id="15" name="矩形 14">
                <a:extLst>
                  <a:ext uri="{FF2B5EF4-FFF2-40B4-BE49-F238E27FC236}">
                    <a16:creationId xmlns:a16="http://schemas.microsoft.com/office/drawing/2014/main" id="{A9B470E5-8C0F-4E53-9B46-8D35E8A5D7F1}"/>
                  </a:ext>
                </a:extLst>
              </p:cNvPr>
              <p:cNvSpPr>
                <a:spLocks noRot="1" noChangeAspect="1" noMove="1" noResize="1" noEditPoints="1" noAdjustHandles="1" noChangeArrowheads="1" noChangeShapeType="1" noTextEdit="1"/>
              </p:cNvSpPr>
              <p:nvPr/>
            </p:nvSpPr>
            <p:spPr>
              <a:xfrm>
                <a:off x="7082625" y="4745945"/>
                <a:ext cx="1980862" cy="432554"/>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矩形 15">
                <a:extLst>
                  <a:ext uri="{FF2B5EF4-FFF2-40B4-BE49-F238E27FC236}">
                    <a16:creationId xmlns:a16="http://schemas.microsoft.com/office/drawing/2014/main" id="{6D7034BE-FDF7-41A1-B12F-07F851FD21EA}"/>
                  </a:ext>
                </a:extLst>
              </p:cNvPr>
              <p:cNvSpPr/>
              <p:nvPr/>
            </p:nvSpPr>
            <p:spPr>
              <a:xfrm>
                <a:off x="5259952" y="5219745"/>
                <a:ext cx="6096000" cy="646331"/>
              </a:xfrm>
              <a:prstGeom prst="rect">
                <a:avLst/>
              </a:prstGeom>
            </p:spPr>
            <p:txBody>
              <a:bodyPr>
                <a:spAutoFit/>
              </a:bodyPr>
              <a:lstStyle/>
              <a:p>
                <a:pPr marL="285750" indent="-285750">
                  <a:buFont typeface="Arial" panose="020B0604020202020204" pitchFamily="34" charset="0"/>
                  <a:buChar char="•"/>
                </a:pPr>
                <a:r>
                  <a:rPr lang="en-US" altLang="zh-CN" dirty="0">
                    <a:latin typeface="Times New Roman" panose="02020603050405020304" pitchFamily="18" charset="0"/>
                  </a:rPr>
                  <a:t>The </a:t>
                </a:r>
                <a14:m>
                  <m:oMath xmlns:m="http://schemas.openxmlformats.org/officeDocument/2006/math">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a:latin typeface="Cambria Math" panose="02040503050406030204" pitchFamily="18" charset="0"/>
                            <a:cs typeface="Times New Roman" panose="02020603050405020304" pitchFamily="18" charset="0"/>
                          </a:rPr>
                          <m:t>p</m:t>
                        </m:r>
                      </m:e>
                      <m:sup>
                        <m:r>
                          <a:rPr lang="en-US" altLang="zh-CN" i="1">
                            <a:latin typeface="Cambria Math" panose="02040503050406030204" pitchFamily="18" charset="0"/>
                            <a:cs typeface="Times New Roman" panose="02020603050405020304" pitchFamily="18" charset="0"/>
                          </a:rPr>
                          <m:t>′</m:t>
                        </m:r>
                      </m:sup>
                    </m:sSup>
                  </m:oMath>
                </a14:m>
                <a:r>
                  <a:rPr lang="en-US" altLang="zh-CN" dirty="0">
                    <a:latin typeface="Times New Roman" panose="02020603050405020304" pitchFamily="18" charset="0"/>
                  </a:rPr>
                  <a:t> and </a:t>
                </a:r>
                <a14:m>
                  <m:oMath xmlns:m="http://schemas.openxmlformats.org/officeDocument/2006/math">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a:latin typeface="Cambria Math" panose="02040503050406030204" pitchFamily="18" charset="0"/>
                            <a:cs typeface="Times New Roman" panose="02020603050405020304" pitchFamily="18" charset="0"/>
                          </a:rPr>
                          <m:t>k</m:t>
                        </m:r>
                      </m:e>
                      <m:sup>
                        <m:r>
                          <a:rPr lang="en-US" altLang="zh-CN" i="1">
                            <a:latin typeface="Cambria Math" panose="02040503050406030204" pitchFamily="18" charset="0"/>
                            <a:cs typeface="Times New Roman" panose="02020603050405020304" pitchFamily="18" charset="0"/>
                          </a:rPr>
                          <m:t>′</m:t>
                        </m:r>
                      </m:sup>
                    </m:sSup>
                  </m:oMath>
                </a14:m>
                <a:r>
                  <a:rPr lang="en-US" altLang="zh-CN" dirty="0">
                    <a:latin typeface="Times New Roman" panose="02020603050405020304" pitchFamily="18" charset="0"/>
                  </a:rPr>
                  <a:t> denotes the four momentum of the scattered electron and the scattered photon, respectively</a:t>
                </a:r>
                <a:endParaRPr lang="zh-CN" altLang="en-US" dirty="0"/>
              </a:p>
            </p:txBody>
          </p:sp>
        </mc:Choice>
        <mc:Fallback>
          <p:sp>
            <p:nvSpPr>
              <p:cNvPr id="16" name="矩形 15">
                <a:extLst>
                  <a:ext uri="{FF2B5EF4-FFF2-40B4-BE49-F238E27FC236}">
                    <a16:creationId xmlns:a16="http://schemas.microsoft.com/office/drawing/2014/main" id="{6D7034BE-FDF7-41A1-B12F-07F851FD21EA}"/>
                  </a:ext>
                </a:extLst>
              </p:cNvPr>
              <p:cNvSpPr>
                <a:spLocks noRot="1" noChangeAspect="1" noMove="1" noResize="1" noEditPoints="1" noAdjustHandles="1" noChangeArrowheads="1" noChangeShapeType="1" noTextEdit="1"/>
              </p:cNvSpPr>
              <p:nvPr/>
            </p:nvSpPr>
            <p:spPr>
              <a:xfrm>
                <a:off x="5259952" y="5219745"/>
                <a:ext cx="6096000" cy="646331"/>
              </a:xfrm>
              <a:prstGeom prst="rect">
                <a:avLst/>
              </a:prstGeom>
              <a:blipFill>
                <a:blip r:embed="rId7"/>
                <a:stretch>
                  <a:fillRect l="-700" t="-4717" b="-1320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矩形 16">
                <a:extLst>
                  <a:ext uri="{FF2B5EF4-FFF2-40B4-BE49-F238E27FC236}">
                    <a16:creationId xmlns:a16="http://schemas.microsoft.com/office/drawing/2014/main" id="{B71A8C8E-B84C-40CB-B837-DD509E685A42}"/>
                  </a:ext>
                </a:extLst>
              </p:cNvPr>
              <p:cNvSpPr/>
              <p:nvPr/>
            </p:nvSpPr>
            <p:spPr>
              <a:xfrm>
                <a:off x="6706238" y="5866076"/>
                <a:ext cx="2952027" cy="42787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zh-CN" altLang="en-US">
                              <a:latin typeface="Cambria Math" panose="02040503050406030204" pitchFamily="18" charset="0"/>
                            </a:rPr>
                          </m:ctrlPr>
                        </m:sSupPr>
                        <m:e>
                          <m:r>
                            <m:rPr>
                              <m:sty m:val="p"/>
                            </m:rPr>
                            <a:rPr lang="zh-CN" altLang="en-US">
                              <a:latin typeface="Cambria Math" panose="02040503050406030204" pitchFamily="18" charset="0"/>
                            </a:rPr>
                            <m:t>p</m:t>
                          </m:r>
                        </m:e>
                        <m:sup>
                          <m:r>
                            <a:rPr lang="zh-CN" altLang="en-US" i="0">
                              <a:latin typeface="Cambria Math" panose="02040503050406030204" pitchFamily="18" charset="0"/>
                            </a:rPr>
                            <m:t>′</m:t>
                          </m:r>
                        </m:sup>
                      </m:sSup>
                      <m:r>
                        <a:rPr lang="zh-CN" altLang="en-US" i="0">
                          <a:latin typeface="Cambria Math" panose="02040503050406030204" pitchFamily="18" charset="0"/>
                        </a:rPr>
                        <m:t>=</m:t>
                      </m:r>
                      <m:d>
                        <m:dPr>
                          <m:ctrlPr>
                            <a:rPr lang="zh-CN" altLang="en-US" i="1">
                              <a:latin typeface="Cambria Math" panose="02040503050406030204" pitchFamily="18" charset="0"/>
                            </a:rPr>
                          </m:ctrlPr>
                        </m:dPr>
                        <m:e>
                          <m:r>
                            <m:rPr>
                              <m:sty m:val="p"/>
                            </m:rPr>
                            <a:rPr lang="zh-CN" altLang="en-US" i="0">
                              <a:latin typeface="Cambria Math" panose="02040503050406030204" pitchFamily="18" charset="0"/>
                            </a:rPr>
                            <m:t>ε</m:t>
                          </m:r>
                          <m:r>
                            <a:rPr lang="zh-CN" altLang="en-US" i="0">
                              <a:latin typeface="Cambria Math" panose="02040503050406030204" pitchFamily="18" charset="0"/>
                            </a:rPr>
                            <m:t>,</m:t>
                          </m:r>
                          <m:acc>
                            <m:accPr>
                              <m:chr m:val="⃗"/>
                              <m:ctrlPr>
                                <a:rPr lang="zh-CN" altLang="en-US" i="1">
                                  <a:latin typeface="Cambria Math" panose="02040503050406030204" pitchFamily="18" charset="0"/>
                                </a:rPr>
                              </m:ctrlPr>
                            </m:accPr>
                            <m:e>
                              <m:sSup>
                                <m:sSupPr>
                                  <m:ctrlPr>
                                    <a:rPr lang="zh-CN" altLang="en-US" i="1">
                                      <a:latin typeface="Cambria Math" panose="02040503050406030204" pitchFamily="18" charset="0"/>
                                    </a:rPr>
                                  </m:ctrlPr>
                                </m:sSupPr>
                                <m:e>
                                  <m:r>
                                    <a:rPr lang="zh-CN" altLang="en-US" i="1">
                                      <a:latin typeface="Cambria Math" panose="02040503050406030204" pitchFamily="18" charset="0"/>
                                    </a:rPr>
                                    <m:t>𝑝</m:t>
                                  </m:r>
                                </m:e>
                                <m:sup>
                                  <m:r>
                                    <a:rPr lang="zh-CN" altLang="en-US" i="0">
                                      <a:latin typeface="Cambria Math" panose="02040503050406030204" pitchFamily="18" charset="0"/>
                                    </a:rPr>
                                    <m:t>′</m:t>
                                  </m:r>
                                </m:sup>
                              </m:sSup>
                            </m:e>
                          </m:acc>
                          <m:r>
                            <a:rPr lang="zh-CN" altLang="en-US" i="1">
                              <a:latin typeface="Cambria Math" panose="02040503050406030204" pitchFamily="18" charset="0"/>
                            </a:rPr>
                            <m:t>𝑠𝑖𝑛</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𝑒</m:t>
                              </m:r>
                            </m:sub>
                          </m:sSub>
                          <m:r>
                            <a:rPr lang="zh-CN" altLang="en-US" i="0">
                              <a:latin typeface="Cambria Math" panose="02040503050406030204" pitchFamily="18" charset="0"/>
                            </a:rPr>
                            <m:t>,0,</m:t>
                          </m:r>
                          <m:acc>
                            <m:accPr>
                              <m:chr m:val="⃗"/>
                              <m:ctrlPr>
                                <a:rPr lang="zh-CN" altLang="en-US" i="1">
                                  <a:latin typeface="Cambria Math" panose="02040503050406030204" pitchFamily="18" charset="0"/>
                                </a:rPr>
                              </m:ctrlPr>
                            </m:accPr>
                            <m:e>
                              <m:sSup>
                                <m:sSupPr>
                                  <m:ctrlPr>
                                    <a:rPr lang="zh-CN" altLang="en-US" i="1">
                                      <a:latin typeface="Cambria Math" panose="02040503050406030204" pitchFamily="18" charset="0"/>
                                    </a:rPr>
                                  </m:ctrlPr>
                                </m:sSupPr>
                                <m:e>
                                  <m:r>
                                    <a:rPr lang="zh-CN" altLang="en-US" i="1">
                                      <a:latin typeface="Cambria Math" panose="02040503050406030204" pitchFamily="18" charset="0"/>
                                    </a:rPr>
                                    <m:t>𝑝</m:t>
                                  </m:r>
                                </m:e>
                                <m:sup>
                                  <m:r>
                                    <a:rPr lang="zh-CN" altLang="en-US" i="0">
                                      <a:latin typeface="Cambria Math" panose="02040503050406030204" pitchFamily="18" charset="0"/>
                                    </a:rPr>
                                    <m:t>′</m:t>
                                  </m:r>
                                </m:sup>
                              </m:sSup>
                            </m:e>
                          </m:acc>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𝑒</m:t>
                              </m:r>
                            </m:sub>
                          </m:sSub>
                        </m:e>
                      </m:d>
                    </m:oMath>
                  </m:oMathPara>
                </a14:m>
                <a:endParaRPr lang="zh-CN" altLang="en-US" dirty="0"/>
              </a:p>
            </p:txBody>
          </p:sp>
        </mc:Choice>
        <mc:Fallback>
          <p:sp>
            <p:nvSpPr>
              <p:cNvPr id="17" name="矩形 16">
                <a:extLst>
                  <a:ext uri="{FF2B5EF4-FFF2-40B4-BE49-F238E27FC236}">
                    <a16:creationId xmlns:a16="http://schemas.microsoft.com/office/drawing/2014/main" id="{B71A8C8E-B84C-40CB-B837-DD509E685A42}"/>
                  </a:ext>
                </a:extLst>
              </p:cNvPr>
              <p:cNvSpPr>
                <a:spLocks noRot="1" noChangeAspect="1" noMove="1" noResize="1" noEditPoints="1" noAdjustHandles="1" noChangeArrowheads="1" noChangeShapeType="1" noTextEdit="1"/>
              </p:cNvSpPr>
              <p:nvPr/>
            </p:nvSpPr>
            <p:spPr>
              <a:xfrm>
                <a:off x="6706238" y="5866076"/>
                <a:ext cx="2952027" cy="427874"/>
              </a:xfrm>
              <a:prstGeom prst="rect">
                <a:avLst/>
              </a:prstGeom>
              <a:blipFill>
                <a:blip r:embed="rId8"/>
                <a:stretch>
                  <a:fillRect b="-4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矩形 17">
                <a:extLst>
                  <a:ext uri="{FF2B5EF4-FFF2-40B4-BE49-F238E27FC236}">
                    <a16:creationId xmlns:a16="http://schemas.microsoft.com/office/drawing/2014/main" id="{29134A1E-ADAF-494D-B96A-906C37D41CC0}"/>
                  </a:ext>
                </a:extLst>
              </p:cNvPr>
              <p:cNvSpPr/>
              <p:nvPr/>
            </p:nvSpPr>
            <p:spPr>
              <a:xfrm>
                <a:off x="6571105" y="6353605"/>
                <a:ext cx="3222292" cy="43883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zh-CN" altLang="en-US">
                              <a:latin typeface="Cambria Math" panose="02040503050406030204" pitchFamily="18" charset="0"/>
                            </a:rPr>
                          </m:ctrlPr>
                        </m:sSupPr>
                        <m:e>
                          <m:r>
                            <m:rPr>
                              <m:sty m:val="p"/>
                            </m:rPr>
                            <a:rPr lang="zh-CN" altLang="en-US">
                              <a:latin typeface="Cambria Math" panose="02040503050406030204" pitchFamily="18" charset="0"/>
                            </a:rPr>
                            <m:t>k</m:t>
                          </m:r>
                        </m:e>
                        <m:sup>
                          <m:r>
                            <a:rPr lang="zh-CN" altLang="en-US" i="0">
                              <a:latin typeface="Cambria Math" panose="02040503050406030204" pitchFamily="18" charset="0"/>
                            </a:rPr>
                            <m:t>′</m:t>
                          </m:r>
                        </m:sup>
                      </m:sSup>
                      <m:r>
                        <a:rPr lang="zh-CN" altLang="en-US" i="0">
                          <a:latin typeface="Cambria Math" panose="02040503050406030204" pitchFamily="18" charset="0"/>
                        </a:rPr>
                        <m:t>=</m:t>
                      </m:r>
                      <m:d>
                        <m:dPr>
                          <m:ctrlPr>
                            <a:rPr lang="zh-CN" altLang="en-US" i="1">
                              <a:latin typeface="Cambria Math" panose="02040503050406030204" pitchFamily="18" charset="0"/>
                            </a:rPr>
                          </m:ctrlPr>
                        </m:dPr>
                        <m:e>
                          <m:r>
                            <m:rPr>
                              <m:sty m:val="p"/>
                            </m:rPr>
                            <a:rPr lang="zh-CN" altLang="en-US" i="0">
                              <a:latin typeface="Cambria Math" panose="02040503050406030204" pitchFamily="18" charset="0"/>
                            </a:rPr>
                            <m:t>ω</m:t>
                          </m:r>
                          <m:r>
                            <a:rPr lang="zh-CN" altLang="en-US" i="0">
                              <a:latin typeface="Cambria Math" panose="02040503050406030204" pitchFamily="18" charset="0"/>
                            </a:rPr>
                            <m:t>,−</m:t>
                          </m:r>
                          <m:acc>
                            <m:accPr>
                              <m:chr m:val="⃗"/>
                              <m:ctrlPr>
                                <a:rPr lang="zh-CN" altLang="en-US" i="1">
                                  <a:latin typeface="Cambria Math" panose="02040503050406030204" pitchFamily="18" charset="0"/>
                                </a:rPr>
                              </m:ctrlPr>
                            </m:accPr>
                            <m:e>
                              <m:sSup>
                                <m:sSupPr>
                                  <m:ctrlPr>
                                    <a:rPr lang="zh-CN" altLang="en-US" i="1">
                                      <a:latin typeface="Cambria Math" panose="02040503050406030204" pitchFamily="18" charset="0"/>
                                    </a:rPr>
                                  </m:ctrlPr>
                                </m:sSupPr>
                                <m:e>
                                  <m:r>
                                    <a:rPr lang="zh-CN" altLang="en-US" i="1">
                                      <a:latin typeface="Cambria Math" panose="02040503050406030204" pitchFamily="18" charset="0"/>
                                    </a:rPr>
                                    <m:t>𝑘</m:t>
                                  </m:r>
                                </m:e>
                                <m:sup>
                                  <m:r>
                                    <a:rPr lang="zh-CN" altLang="en-US" i="0">
                                      <a:latin typeface="Cambria Math" panose="02040503050406030204" pitchFamily="18" charset="0"/>
                                    </a:rPr>
                                    <m:t>′</m:t>
                                  </m:r>
                                </m:sup>
                              </m:sSup>
                            </m:e>
                          </m:acc>
                          <m:r>
                            <a:rPr lang="zh-CN" altLang="en-US" i="1">
                              <a:latin typeface="Cambria Math" panose="02040503050406030204" pitchFamily="18" charset="0"/>
                            </a:rPr>
                            <m:t>𝑠𝑖𝑛</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zh-CN" altLang="en-US" i="0">
                              <a:latin typeface="Cambria Math" panose="02040503050406030204" pitchFamily="18" charset="0"/>
                            </a:rPr>
                            <m:t>,0,</m:t>
                          </m:r>
                          <m:acc>
                            <m:accPr>
                              <m:chr m:val="⃗"/>
                              <m:ctrlPr>
                                <a:rPr lang="zh-CN" altLang="en-US" i="1">
                                  <a:latin typeface="Cambria Math" panose="02040503050406030204" pitchFamily="18" charset="0"/>
                                </a:rPr>
                              </m:ctrlPr>
                            </m:accPr>
                            <m:e>
                              <m:sSup>
                                <m:sSupPr>
                                  <m:ctrlPr>
                                    <a:rPr lang="zh-CN" altLang="en-US" i="1">
                                      <a:latin typeface="Cambria Math" panose="02040503050406030204" pitchFamily="18" charset="0"/>
                                    </a:rPr>
                                  </m:ctrlPr>
                                </m:sSupPr>
                                <m:e>
                                  <m:r>
                                    <a:rPr lang="zh-CN" altLang="en-US" i="1">
                                      <a:latin typeface="Cambria Math" panose="02040503050406030204" pitchFamily="18" charset="0"/>
                                    </a:rPr>
                                    <m:t>𝑘</m:t>
                                  </m:r>
                                </m:e>
                                <m:sup>
                                  <m:r>
                                    <a:rPr lang="zh-CN" altLang="en-US" i="0">
                                      <a:latin typeface="Cambria Math" panose="02040503050406030204" pitchFamily="18" charset="0"/>
                                    </a:rPr>
                                    <m:t>′</m:t>
                                  </m:r>
                                </m:sup>
                              </m:sSup>
                            </m:e>
                          </m:acc>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e>
                      </m:d>
                    </m:oMath>
                  </m:oMathPara>
                </a14:m>
                <a:endParaRPr lang="zh-CN" altLang="en-US" dirty="0"/>
              </a:p>
            </p:txBody>
          </p:sp>
        </mc:Choice>
        <mc:Fallback>
          <p:sp>
            <p:nvSpPr>
              <p:cNvPr id="18" name="矩形 17">
                <a:extLst>
                  <a:ext uri="{FF2B5EF4-FFF2-40B4-BE49-F238E27FC236}">
                    <a16:creationId xmlns:a16="http://schemas.microsoft.com/office/drawing/2014/main" id="{29134A1E-ADAF-494D-B96A-906C37D41CC0}"/>
                  </a:ext>
                </a:extLst>
              </p:cNvPr>
              <p:cNvSpPr>
                <a:spLocks noRot="1" noChangeAspect="1" noMove="1" noResize="1" noEditPoints="1" noAdjustHandles="1" noChangeArrowheads="1" noChangeShapeType="1" noTextEdit="1"/>
              </p:cNvSpPr>
              <p:nvPr/>
            </p:nvSpPr>
            <p:spPr>
              <a:xfrm>
                <a:off x="6571105" y="6353605"/>
                <a:ext cx="3222292" cy="438838"/>
              </a:xfrm>
              <a:prstGeom prst="rect">
                <a:avLst/>
              </a:prstGeom>
              <a:blipFill>
                <a:blip r:embed="rId9"/>
                <a:stretch>
                  <a:fillRect b="-27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8925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4D59BDB6-2138-440E-AFC0-EE821321169A}"/>
              </a:ext>
            </a:extLst>
          </p:cNvPr>
          <p:cNvSpPr>
            <a:spLocks noGrp="1"/>
          </p:cNvSpPr>
          <p:nvPr>
            <p:ph type="title"/>
          </p:nvPr>
        </p:nvSpPr>
        <p:spPr>
          <a:xfrm>
            <a:off x="1664677" y="150290"/>
            <a:ext cx="8822453" cy="595939"/>
          </a:xfrm>
        </p:spPr>
        <p:txBody>
          <a:bodyPr>
            <a:normAutofit/>
          </a:body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Compton scattering scheme</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F5610E75-01FA-4C5A-8570-332A3BC66491}"/>
                  </a:ext>
                </a:extLst>
              </p:cNvPr>
              <p:cNvSpPr/>
              <p:nvPr/>
            </p:nvSpPr>
            <p:spPr>
              <a:xfrm>
                <a:off x="461639" y="967179"/>
                <a:ext cx="10804124" cy="391517"/>
              </a:xfrm>
              <a:prstGeom prst="rect">
                <a:avLst/>
              </a:prstGeom>
              <a:solidFill>
                <a:schemeClr val="accent5">
                  <a:lumMod val="40000"/>
                  <a:lumOff val="60000"/>
                </a:schemeClr>
              </a:solidFill>
            </p:spPr>
            <p:txBody>
              <a:bodyPr wrap="square">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The relationship between the scattered energy of photon (</a:t>
                </a:r>
                <a14:m>
                  <m:oMath xmlns:m="http://schemas.openxmlformats.org/officeDocument/2006/math">
                    <m:r>
                      <m:rPr>
                        <m:sty m:val="p"/>
                      </m:rPr>
                      <a:rPr lang="en-US" altLang="zh-CN" i="1" dirty="0">
                        <a:latin typeface="Cambria Math" panose="02040503050406030204" pitchFamily="18" charset="0"/>
                        <a:cs typeface="Arial" panose="020B0604020202020204" pitchFamily="34" charset="0"/>
                      </a:rPr>
                      <m:t>w</m:t>
                    </m:r>
                  </m:oMath>
                </a14:m>
                <a:r>
                  <a:rPr lang="en-US" altLang="zh-CN" dirty="0">
                    <a:latin typeface="Arial" panose="020B0604020202020204" pitchFamily="34" charset="0"/>
                    <a:cs typeface="Arial" panose="020B0604020202020204" pitchFamily="34" charset="0"/>
                  </a:rPr>
                  <a:t>) and scattered angle of photon (</a:t>
                </a:r>
                <a14:m>
                  <m:oMath xmlns:m="http://schemas.openxmlformats.org/officeDocument/2006/math">
                    <m:sSub>
                      <m:sSubPr>
                        <m:ctrlPr>
                          <a:rPr lang="en-US" altLang="zh-CN" i="1" smtClean="0">
                            <a:latin typeface="Cambria Math" panose="02040503050406030204" pitchFamily="18" charset="0"/>
                            <a:cs typeface="Arial" panose="020B0604020202020204" pitchFamily="34" charset="0"/>
                          </a:rPr>
                        </m:ctrlPr>
                      </m:sSubPr>
                      <m:e>
                        <m:r>
                          <a:rPr lang="zh-CN" altLang="en-US" i="1" smtClean="0">
                            <a:latin typeface="Cambria Math" panose="02040503050406030204" pitchFamily="18" charset="0"/>
                            <a:cs typeface="Arial" panose="020B0604020202020204" pitchFamily="34" charset="0"/>
                          </a:rPr>
                          <m:t>𝜃</m:t>
                        </m:r>
                      </m:e>
                      <m:sub>
                        <m:r>
                          <a:rPr lang="zh-CN" altLang="en-US" i="1" smtClean="0">
                            <a:latin typeface="Cambria Math" panose="02040503050406030204" pitchFamily="18" charset="0"/>
                            <a:cs typeface="Arial" panose="020B0604020202020204" pitchFamily="34" charset="0"/>
                          </a:rPr>
                          <m:t>𝛾</m:t>
                        </m:r>
                      </m:sub>
                    </m:sSub>
                  </m:oMath>
                </a14:m>
                <a:r>
                  <a:rPr lang="en-US" altLang="zh-CN" dirty="0">
                    <a:latin typeface="Arial" panose="020B0604020202020204" pitchFamily="34" charset="0"/>
                    <a:cs typeface="Arial" panose="020B0604020202020204" pitchFamily="34" charset="0"/>
                  </a:rPr>
                  <a:t>) </a:t>
                </a:r>
              </a:p>
            </p:txBody>
          </p:sp>
        </mc:Choice>
        <mc:Fallback>
          <p:sp>
            <p:nvSpPr>
              <p:cNvPr id="5" name="矩形 4">
                <a:extLst>
                  <a:ext uri="{FF2B5EF4-FFF2-40B4-BE49-F238E27FC236}">
                    <a16:creationId xmlns:a16="http://schemas.microsoft.com/office/drawing/2014/main" id="{F5610E75-01FA-4C5A-8570-332A3BC66491}"/>
                  </a:ext>
                </a:extLst>
              </p:cNvPr>
              <p:cNvSpPr>
                <a:spLocks noRot="1" noChangeAspect="1" noMove="1" noResize="1" noEditPoints="1" noAdjustHandles="1" noChangeArrowheads="1" noChangeShapeType="1" noTextEdit="1"/>
              </p:cNvSpPr>
              <p:nvPr/>
            </p:nvSpPr>
            <p:spPr>
              <a:xfrm>
                <a:off x="461639" y="967179"/>
                <a:ext cx="10804124" cy="391517"/>
              </a:xfrm>
              <a:prstGeom prst="rect">
                <a:avLst/>
              </a:prstGeom>
              <a:blipFill>
                <a:blip r:embed="rId2"/>
                <a:stretch>
                  <a:fillRect l="-395" t="-9375" b="-18750"/>
                </a:stretch>
              </a:blipFill>
            </p:spPr>
            <p:txBody>
              <a:bodyPr/>
              <a:lstStyle/>
              <a:p>
                <a:r>
                  <a:rPr lang="zh-CN" altLang="en-US">
                    <a:noFill/>
                  </a:rPr>
                  <a:t> </a:t>
                </a:r>
              </a:p>
            </p:txBody>
          </p:sp>
        </mc:Fallback>
      </mc:AlternateContent>
      <p:sp>
        <p:nvSpPr>
          <p:cNvPr id="8" name="灯片编号占位符 7">
            <a:extLst>
              <a:ext uri="{FF2B5EF4-FFF2-40B4-BE49-F238E27FC236}">
                <a16:creationId xmlns:a16="http://schemas.microsoft.com/office/drawing/2014/main" id="{015E61D6-029C-4D23-A191-B820D931A49A}"/>
              </a:ext>
            </a:extLst>
          </p:cNvPr>
          <p:cNvSpPr>
            <a:spLocks noGrp="1"/>
          </p:cNvSpPr>
          <p:nvPr>
            <p:ph type="sldNum" sz="quarter" idx="12"/>
          </p:nvPr>
        </p:nvSpPr>
        <p:spPr>
          <a:xfrm>
            <a:off x="9164714" y="6341789"/>
            <a:ext cx="2743200" cy="365125"/>
          </a:xfrm>
        </p:spPr>
        <p:txBody>
          <a:bodyPr/>
          <a:lstStyle/>
          <a:p>
            <a:fld id="{DACC9BBE-8E34-40D8-8758-EE8FE6B22F0D}" type="slidenum">
              <a:rPr lang="zh-CN" altLang="en-US" b="1" smtClean="0"/>
              <a:t>3</a:t>
            </a:fld>
            <a:endParaRPr lang="zh-CN" altLang="en-US" b="1" dirty="0"/>
          </a:p>
        </p:txBody>
      </p:sp>
      <p:pic>
        <p:nvPicPr>
          <p:cNvPr id="6" name="图片 5">
            <a:extLst>
              <a:ext uri="{FF2B5EF4-FFF2-40B4-BE49-F238E27FC236}">
                <a16:creationId xmlns:a16="http://schemas.microsoft.com/office/drawing/2014/main" id="{B304591F-E81B-4E3A-A645-8541648D7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19" y="2103870"/>
            <a:ext cx="3440317" cy="3317449"/>
          </a:xfrm>
          <a:prstGeom prst="rect">
            <a:avLst/>
          </a:prstGeom>
        </p:spPr>
      </p:pic>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F104CC2B-8E40-4145-82E0-0F047B25DC44}"/>
                  </a:ext>
                </a:extLst>
              </p:cNvPr>
              <p:cNvSpPr/>
              <p:nvPr/>
            </p:nvSpPr>
            <p:spPr>
              <a:xfrm>
                <a:off x="3935767" y="1569627"/>
                <a:ext cx="7223464" cy="945515"/>
              </a:xfrm>
              <a:prstGeom prst="rect">
                <a:avLst/>
              </a:prstGeom>
            </p:spPr>
            <p:txBody>
              <a:bodyPr wrap="square">
                <a:spAutoFit/>
              </a:bodyPr>
              <a:lstStyle/>
              <a:p>
                <a:pPr marL="285750" indent="-285750">
                  <a:buFont typeface="Arial" panose="020B0604020202020204" pitchFamily="34" charset="0"/>
                  <a:buChar char="•"/>
                </a:pPr>
                <a:r>
                  <a:rPr lang="en-US" altLang="zh-CN" kern="100" dirty="0">
                    <a:latin typeface="Times New Roman" panose="02020603050405020304" pitchFamily="18" charset="0"/>
                    <a:cs typeface="Times New Roman" panose="02020603050405020304" pitchFamily="18" charset="0"/>
                  </a:rPr>
                  <a:t>From four-momentum conservation: </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p</m:t>
                    </m:r>
                    <m:r>
                      <a:rPr lang="en-US" altLang="zh-CN" kern="100">
                        <a:latin typeface="Cambria Math" panose="02040503050406030204" pitchFamily="18" charset="0"/>
                        <a:cs typeface="Times New Roman" panose="02020603050405020304" pitchFamily="18" charset="0"/>
                      </a:rPr>
                      <m:t>+</m:t>
                    </m:r>
                    <m:r>
                      <m:rPr>
                        <m:sty m:val="p"/>
                      </m:rPr>
                      <a:rPr lang="en-US" altLang="zh-CN" kern="100">
                        <a:latin typeface="Cambria Math" panose="02040503050406030204" pitchFamily="18" charset="0"/>
                        <a:cs typeface="Times New Roman" panose="02020603050405020304" pitchFamily="18" charset="0"/>
                      </a:rPr>
                      <m:t>k</m:t>
                    </m:r>
                    <m:r>
                      <a:rPr lang="en-US" altLang="zh-CN" kern="100">
                        <a:latin typeface="Cambria Math" panose="02040503050406030204" pitchFamily="18" charset="0"/>
                        <a:cs typeface="Times New Roman" panose="02020603050405020304" pitchFamily="18" charset="0"/>
                      </a:rPr>
                      <m:t>=</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kern="100">
                            <a:latin typeface="Cambria Math" panose="02040503050406030204" pitchFamily="18" charset="0"/>
                            <a:cs typeface="Times New Roman" panose="02020603050405020304" pitchFamily="18" charset="0"/>
                          </a:rPr>
                          <m:t>p</m:t>
                        </m:r>
                      </m:e>
                      <m:sup>
                        <m:r>
                          <a:rPr lang="en-US" altLang="zh-CN" i="1" kern="100">
                            <a:latin typeface="Cambria Math" panose="02040503050406030204" pitchFamily="18" charset="0"/>
                            <a:cs typeface="Times New Roman" panose="02020603050405020304" pitchFamily="18" charset="0"/>
                          </a:rPr>
                          <m:t>′</m:t>
                        </m:r>
                      </m:sup>
                    </m:sSup>
                    <m:r>
                      <a:rPr lang="en-US" altLang="zh-CN" i="1" kern="100">
                        <a:latin typeface="Cambria Math" panose="02040503050406030204" pitchFamily="18" charset="0"/>
                        <a:cs typeface="Times New Roman" panose="02020603050405020304" pitchFamily="18" charset="0"/>
                      </a:rPr>
                      <m:t>+</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kern="100">
                            <a:latin typeface="Cambria Math" panose="02040503050406030204" pitchFamily="18" charset="0"/>
                            <a:cs typeface="Times New Roman" panose="02020603050405020304" pitchFamily="18" charset="0"/>
                          </a:rPr>
                          <m:t>k</m:t>
                        </m:r>
                      </m:e>
                      <m:sup>
                        <m:r>
                          <a:rPr lang="en-US" altLang="zh-CN" i="1" kern="100">
                            <a:latin typeface="Cambria Math" panose="02040503050406030204" pitchFamily="18" charset="0"/>
                            <a:cs typeface="Times New Roman" panose="02020603050405020304" pitchFamily="18" charset="0"/>
                          </a:rPr>
                          <m:t>′</m:t>
                        </m:r>
                      </m:sup>
                    </m:sSup>
                  </m:oMath>
                </a14:m>
                <a:r>
                  <a:rPr lang="en-US" altLang="zh-CN" kern="100" dirty="0">
                    <a:latin typeface="Times New Roman" panose="02020603050405020304" pitchFamily="18" charset="0"/>
                    <a:cs typeface="Times New Roman" panose="02020603050405020304" pitchFamily="18" charset="0"/>
                  </a:rPr>
                  <a:t>, the relationship between the scattered angle of photon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𝛾</m:t>
                        </m:r>
                      </m:sub>
                    </m:sSub>
                  </m:oMath>
                </a14:m>
                <a:r>
                  <a:rPr lang="en-US" altLang="zh-CN" kern="100" dirty="0">
                    <a:latin typeface="Times New Roman" panose="02020603050405020304" pitchFamily="18" charset="0"/>
                    <a:cs typeface="Times New Roman" panose="02020603050405020304" pitchFamily="18" charset="0"/>
                  </a:rPr>
                  <a:t> and scattered energy can be expressed as followed: </a:t>
                </a:r>
                <a:endParaRPr lang="zh-CN" altLang="zh-CN" sz="1400" kern="100" dirty="0">
                  <a:latin typeface="等线" panose="02010600030101010101" pitchFamily="2" charset="-122"/>
                  <a:cs typeface="Times New Roman" panose="02020603050405020304" pitchFamily="18" charset="0"/>
                </a:endParaRPr>
              </a:p>
            </p:txBody>
          </p:sp>
        </mc:Choice>
        <mc:Fallback>
          <p:sp>
            <p:nvSpPr>
              <p:cNvPr id="2" name="矩形 1">
                <a:extLst>
                  <a:ext uri="{FF2B5EF4-FFF2-40B4-BE49-F238E27FC236}">
                    <a16:creationId xmlns:a16="http://schemas.microsoft.com/office/drawing/2014/main" id="{F104CC2B-8E40-4145-82E0-0F047B25DC44}"/>
                  </a:ext>
                </a:extLst>
              </p:cNvPr>
              <p:cNvSpPr>
                <a:spLocks noRot="1" noChangeAspect="1" noMove="1" noResize="1" noEditPoints="1" noAdjustHandles="1" noChangeArrowheads="1" noChangeShapeType="1" noTextEdit="1"/>
              </p:cNvSpPr>
              <p:nvPr/>
            </p:nvSpPr>
            <p:spPr>
              <a:xfrm>
                <a:off x="3935767" y="1569627"/>
                <a:ext cx="7223464" cy="945515"/>
              </a:xfrm>
              <a:prstGeom prst="rect">
                <a:avLst/>
              </a:prstGeom>
              <a:blipFill>
                <a:blip r:embed="rId4"/>
                <a:stretch>
                  <a:fillRect l="-591" t="-3205" b="-83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矩形 2">
                <a:extLst>
                  <a:ext uri="{FF2B5EF4-FFF2-40B4-BE49-F238E27FC236}">
                    <a16:creationId xmlns:a16="http://schemas.microsoft.com/office/drawing/2014/main" id="{5E361FE2-5B3E-4B2A-B276-503FC5C657C5}"/>
                  </a:ext>
                </a:extLst>
              </p:cNvPr>
              <p:cNvSpPr/>
              <p:nvPr/>
            </p:nvSpPr>
            <p:spPr>
              <a:xfrm>
                <a:off x="6096000" y="2683777"/>
                <a:ext cx="234981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zh-CN" altLang="en-US">
                              <a:latin typeface="Cambria Math" panose="02040503050406030204" pitchFamily="18" charset="0"/>
                            </a:rPr>
                          </m:ctrlPr>
                        </m:sSupPr>
                        <m:e>
                          <m:d>
                            <m:dPr>
                              <m:ctrlPr>
                                <a:rPr lang="zh-CN" altLang="en-US">
                                  <a:latin typeface="Cambria Math" panose="02040503050406030204" pitchFamily="18" charset="0"/>
                                </a:rPr>
                              </m:ctrlPr>
                            </m:dPr>
                            <m:e>
                              <m:r>
                                <m:rPr>
                                  <m:sty m:val="p"/>
                                </m:rPr>
                                <a:rPr lang="zh-CN" altLang="en-US">
                                  <a:latin typeface="Cambria Math" panose="02040503050406030204" pitchFamily="18" charset="0"/>
                                </a:rPr>
                                <m:t>p</m:t>
                              </m:r>
                              <m:r>
                                <a:rPr lang="zh-CN" altLang="en-US" i="0">
                                  <a:latin typeface="Cambria Math" panose="02040503050406030204" pitchFamily="18" charset="0"/>
                                </a:rPr>
                                <m:t>+</m:t>
                              </m:r>
                              <m:r>
                                <m:rPr>
                                  <m:sty m:val="p"/>
                                </m:rPr>
                                <a:rPr lang="zh-CN" altLang="en-US" i="0">
                                  <a:latin typeface="Cambria Math" panose="02040503050406030204" pitchFamily="18" charset="0"/>
                                </a:rPr>
                                <m:t>k</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m:rPr>
                                      <m:sty m:val="p"/>
                                    </m:rPr>
                                    <a:rPr lang="zh-CN" altLang="en-US" i="0">
                                      <a:latin typeface="Cambria Math" panose="02040503050406030204" pitchFamily="18" charset="0"/>
                                    </a:rPr>
                                    <m:t>k</m:t>
                                  </m:r>
                                </m:e>
                                <m:sup>
                                  <m:r>
                                    <a:rPr lang="zh-CN" altLang="en-US" i="0">
                                      <a:latin typeface="Cambria Math" panose="02040503050406030204" pitchFamily="18" charset="0"/>
                                    </a:rPr>
                                    <m:t>′</m:t>
                                  </m:r>
                                </m:sup>
                              </m:sSup>
                            </m:e>
                          </m:d>
                        </m:e>
                        <m:sup>
                          <m:r>
                            <a:rPr lang="zh-CN" altLang="en-US" i="0">
                              <a:latin typeface="Cambria Math" panose="02040503050406030204" pitchFamily="18" charset="0"/>
                            </a:rPr>
                            <m:t>2</m:t>
                          </m:r>
                        </m:sup>
                      </m:s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i="1">
                                      <a:latin typeface="Cambria Math" panose="02040503050406030204" pitchFamily="18" charset="0"/>
                                    </a:rPr>
                                    <m:t>𝑝</m:t>
                                  </m:r>
                                </m:e>
                                <m:sup>
                                  <m:r>
                                    <a:rPr lang="zh-CN" altLang="en-US" i="0">
                                      <a:latin typeface="Cambria Math" panose="02040503050406030204" pitchFamily="18" charset="0"/>
                                    </a:rPr>
                                    <m:t>′</m:t>
                                  </m:r>
                                </m:sup>
                              </m:sSup>
                            </m:e>
                          </m:d>
                        </m:e>
                        <m:sup>
                          <m:r>
                            <a:rPr lang="zh-CN" altLang="en-US" i="0">
                              <a:latin typeface="Cambria Math" panose="02040503050406030204" pitchFamily="18" charset="0"/>
                            </a:rPr>
                            <m:t>2</m:t>
                          </m:r>
                        </m:sup>
                      </m:sSup>
                    </m:oMath>
                  </m:oMathPara>
                </a14:m>
                <a:endParaRPr lang="zh-CN" altLang="en-US" dirty="0"/>
              </a:p>
            </p:txBody>
          </p:sp>
        </mc:Choice>
        <mc:Fallback>
          <p:sp>
            <p:nvSpPr>
              <p:cNvPr id="3" name="矩形 2">
                <a:extLst>
                  <a:ext uri="{FF2B5EF4-FFF2-40B4-BE49-F238E27FC236}">
                    <a16:creationId xmlns:a16="http://schemas.microsoft.com/office/drawing/2014/main" id="{5E361FE2-5B3E-4B2A-B276-503FC5C657C5}"/>
                  </a:ext>
                </a:extLst>
              </p:cNvPr>
              <p:cNvSpPr>
                <a:spLocks noRot="1" noChangeAspect="1" noMove="1" noResize="1" noEditPoints="1" noAdjustHandles="1" noChangeArrowheads="1" noChangeShapeType="1" noTextEdit="1"/>
              </p:cNvSpPr>
              <p:nvPr/>
            </p:nvSpPr>
            <p:spPr>
              <a:xfrm>
                <a:off x="6096000" y="2683777"/>
                <a:ext cx="2349810" cy="369332"/>
              </a:xfrm>
              <a:prstGeom prst="rect">
                <a:avLst/>
              </a:prstGeom>
              <a:blipFill>
                <a:blip r:embed="rId5"/>
                <a:stretch>
                  <a:fillRect b="-655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矩形 3">
                <a:extLst>
                  <a:ext uri="{FF2B5EF4-FFF2-40B4-BE49-F238E27FC236}">
                    <a16:creationId xmlns:a16="http://schemas.microsoft.com/office/drawing/2014/main" id="{4240D8C0-6599-4586-92CD-3C314AC1B9D7}"/>
                  </a:ext>
                </a:extLst>
              </p:cNvPr>
              <p:cNvSpPr/>
              <p:nvPr/>
            </p:nvSpPr>
            <p:spPr>
              <a:xfrm>
                <a:off x="5954519" y="3285815"/>
                <a:ext cx="2632772"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p</m:t>
                      </m:r>
                      <m:r>
                        <a:rPr lang="zh-CN" altLang="en-US" i="0">
                          <a:latin typeface="Cambria Math" panose="02040503050406030204" pitchFamily="18" charset="0"/>
                        </a:rPr>
                        <m:t>∙</m:t>
                      </m:r>
                      <m:r>
                        <m:rPr>
                          <m:sty m:val="p"/>
                        </m:rPr>
                        <a:rPr lang="zh-CN" altLang="en-US" i="0">
                          <a:latin typeface="Cambria Math" panose="02040503050406030204" pitchFamily="18" charset="0"/>
                        </a:rPr>
                        <m:t>k</m:t>
                      </m:r>
                      <m:r>
                        <a:rPr lang="zh-CN" altLang="en-US" i="0">
                          <a:latin typeface="Cambria Math" panose="02040503050406030204" pitchFamily="18" charset="0"/>
                        </a:rPr>
                        <m:t>−</m:t>
                      </m:r>
                      <m:r>
                        <m:rPr>
                          <m:sty m:val="p"/>
                        </m:rPr>
                        <a:rPr lang="zh-CN" altLang="en-US" i="0">
                          <a:latin typeface="Cambria Math" panose="02040503050406030204" pitchFamily="18" charset="0"/>
                        </a:rPr>
                        <m:t>p</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m:rPr>
                              <m:sty m:val="p"/>
                            </m:rPr>
                            <a:rPr lang="zh-CN" altLang="en-US" i="0">
                              <a:latin typeface="Cambria Math" panose="02040503050406030204" pitchFamily="18" charset="0"/>
                            </a:rPr>
                            <m:t>k</m:t>
                          </m:r>
                        </m:e>
                        <m:sup>
                          <m:r>
                            <a:rPr lang="zh-CN" altLang="en-US" i="0">
                              <a:latin typeface="Cambria Math" panose="02040503050406030204" pitchFamily="18" charset="0"/>
                            </a:rPr>
                            <m:t>′</m:t>
                          </m:r>
                        </m:sup>
                      </m:sSup>
                      <m:r>
                        <a:rPr lang="zh-CN" altLang="en-US" i="0">
                          <a:latin typeface="Cambria Math" panose="02040503050406030204" pitchFamily="18" charset="0"/>
                        </a:rPr>
                        <m:t>−</m:t>
                      </m:r>
                      <m:r>
                        <m:rPr>
                          <m:sty m:val="p"/>
                        </m:rPr>
                        <a:rPr lang="zh-CN" altLang="en-US" i="0">
                          <a:latin typeface="Cambria Math" panose="02040503050406030204" pitchFamily="18" charset="0"/>
                        </a:rPr>
                        <m:t>k</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m:rPr>
                              <m:sty m:val="p"/>
                            </m:rPr>
                            <a:rPr lang="zh-CN" altLang="en-US" i="0">
                              <a:latin typeface="Cambria Math" panose="02040503050406030204" pitchFamily="18" charset="0"/>
                            </a:rPr>
                            <m:t>k</m:t>
                          </m:r>
                        </m:e>
                        <m:sup>
                          <m:r>
                            <a:rPr lang="zh-CN" altLang="en-US" i="0">
                              <a:latin typeface="Cambria Math" panose="02040503050406030204" pitchFamily="18" charset="0"/>
                            </a:rPr>
                            <m:t>′</m:t>
                          </m:r>
                        </m:sup>
                      </m:sSup>
                      <m:r>
                        <a:rPr lang="zh-CN" altLang="en-US" i="0">
                          <a:latin typeface="Cambria Math" panose="02040503050406030204" pitchFamily="18" charset="0"/>
                        </a:rPr>
                        <m:t>=0</m:t>
                      </m:r>
                    </m:oMath>
                  </m:oMathPara>
                </a14:m>
                <a:endParaRPr lang="zh-CN" altLang="en-US" dirty="0"/>
              </a:p>
            </p:txBody>
          </p:sp>
        </mc:Choice>
        <mc:Fallback>
          <p:sp>
            <p:nvSpPr>
              <p:cNvPr id="4" name="矩形 3">
                <a:extLst>
                  <a:ext uri="{FF2B5EF4-FFF2-40B4-BE49-F238E27FC236}">
                    <a16:creationId xmlns:a16="http://schemas.microsoft.com/office/drawing/2014/main" id="{4240D8C0-6599-4586-92CD-3C314AC1B9D7}"/>
                  </a:ext>
                </a:extLst>
              </p:cNvPr>
              <p:cNvSpPr>
                <a:spLocks noRot="1" noChangeAspect="1" noMove="1" noResize="1" noEditPoints="1" noAdjustHandles="1" noChangeArrowheads="1" noChangeShapeType="1" noTextEdit="1"/>
              </p:cNvSpPr>
              <p:nvPr/>
            </p:nvSpPr>
            <p:spPr>
              <a:xfrm>
                <a:off x="5954519" y="3285815"/>
                <a:ext cx="2632772" cy="369332"/>
              </a:xfrm>
              <a:prstGeom prst="rect">
                <a:avLst/>
              </a:prstGeom>
              <a:blipFill>
                <a:blip r:embed="rId6"/>
                <a:stretch>
                  <a:fillRect b="-655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矩形 8">
                <a:extLst>
                  <a:ext uri="{FF2B5EF4-FFF2-40B4-BE49-F238E27FC236}">
                    <a16:creationId xmlns:a16="http://schemas.microsoft.com/office/drawing/2014/main" id="{B2198441-A4F3-472E-85D8-1B3245332F28}"/>
                  </a:ext>
                </a:extLst>
              </p:cNvPr>
              <p:cNvSpPr/>
              <p:nvPr/>
            </p:nvSpPr>
            <p:spPr>
              <a:xfrm>
                <a:off x="4092606" y="3823782"/>
                <a:ext cx="6742040" cy="39151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zh-CN" altLang="en-US">
                              <a:latin typeface="Cambria Math" panose="02040503050406030204" pitchFamily="18" charset="0"/>
                            </a:rPr>
                          </m:ctrlPr>
                        </m:sSubPr>
                        <m:e>
                          <m:r>
                            <m:rPr>
                              <m:sty m:val="p"/>
                            </m:rPr>
                            <a:rPr lang="zh-CN" altLang="en-US">
                              <a:latin typeface="Cambria Math" panose="02040503050406030204" pitchFamily="18" charset="0"/>
                            </a:rPr>
                            <m:t>ε</m:t>
                          </m:r>
                        </m:e>
                        <m:sub>
                          <m:r>
                            <a:rPr lang="zh-CN" altLang="en-US" i="0">
                              <a:latin typeface="Cambria Math" panose="02040503050406030204" pitchFamily="18" charset="0"/>
                            </a:rPr>
                            <m:t>0</m:t>
                          </m:r>
                        </m:sub>
                      </m:sSub>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𝑝</m:t>
                              </m:r>
                            </m:e>
                          </m:acc>
                        </m:e>
                      </m:d>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d>
                            <m:dPr>
                              <m:endChr m:val=""/>
                              <m:ctrlPr>
                                <a:rPr lang="zh-CN" altLang="en-US" i="1">
                                  <a:latin typeface="Cambria Math" panose="02040503050406030204" pitchFamily="18" charset="0"/>
                                </a:rPr>
                              </m:ctrlPr>
                            </m:dPr>
                            <m:e>
                              <m:r>
                                <m:rPr>
                                  <m:sty m:val="p"/>
                                </m:rPr>
                                <a:rPr lang="zh-CN" altLang="en-US" i="0">
                                  <a:latin typeface="Cambria Math" panose="02040503050406030204" pitchFamily="18" charset="0"/>
                                </a:rPr>
                                <m:t>ε</m:t>
                              </m:r>
                            </m:e>
                          </m:d>
                        </m:e>
                        <m:sub>
                          <m:r>
                            <a:rPr lang="zh-CN" altLang="en-US" i="0">
                              <a:latin typeface="Cambria Math" panose="02040503050406030204" pitchFamily="18" charset="0"/>
                            </a:rPr>
                            <m:t>0</m:t>
                          </m:r>
                        </m:sub>
                      </m:sSub>
                      <m:r>
                        <m:rPr>
                          <m:sty m:val="p"/>
                        </m:rPr>
                        <a:rPr lang="zh-CN" altLang="en-US" i="0">
                          <a:latin typeface="Cambria Math" panose="02040503050406030204" pitchFamily="18" charset="0"/>
                        </a:rPr>
                        <m:t>ω</m:t>
                      </m:r>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𝑝</m:t>
                              </m:r>
                            </m:e>
                          </m:acc>
                        </m:e>
                      </m:d>
                      <m:r>
                        <m:rPr>
                          <m:sty m:val="p"/>
                        </m:rPr>
                        <a:rPr lang="zh-CN" altLang="en-US" i="0">
                          <a:latin typeface="Cambria Math" panose="02040503050406030204" pitchFamily="18" charset="0"/>
                        </a:rPr>
                        <m:t>ω</m:t>
                      </m:r>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d>
                            <m:dPr>
                              <m:endChr m:val=""/>
                              <m:ctrlPr>
                                <a:rPr lang="zh-CN" altLang="en-US" i="1">
                                  <a:latin typeface="Cambria Math" panose="02040503050406030204" pitchFamily="18" charset="0"/>
                                </a:rPr>
                              </m:ctrlPr>
                            </m:dPr>
                            <m:e>
                              <m:r>
                                <m:rPr>
                                  <m:sty m:val="p"/>
                                </m:rPr>
                                <a:rPr lang="zh-CN" altLang="en-US" i="0">
                                  <a:latin typeface="Cambria Math" panose="02040503050406030204" pitchFamily="18" charset="0"/>
                                </a:rPr>
                                <m:t>ω</m:t>
                              </m:r>
                            </m:e>
                          </m:d>
                        </m:e>
                        <m:sub>
                          <m:r>
                            <a:rPr lang="zh-CN" altLang="en-US" i="0">
                              <a:latin typeface="Cambria Math" panose="02040503050406030204" pitchFamily="18" charset="0"/>
                            </a:rPr>
                            <m:t>0</m:t>
                          </m:r>
                        </m:sub>
                      </m:sSub>
                      <m:r>
                        <m:rPr>
                          <m:sty m:val="p"/>
                        </m:rPr>
                        <a:rPr lang="zh-CN" altLang="en-US" i="0">
                          <a:latin typeface="Cambria Math" panose="02040503050406030204" pitchFamily="18" charset="0"/>
                        </a:rPr>
                        <m:t>ω</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r>
                        <m:rPr>
                          <m:sty m:val="p"/>
                        </m:rPr>
                        <a:rPr lang="zh-CN" altLang="en-US" i="0">
                          <a:latin typeface="Cambria Math" panose="02040503050406030204" pitchFamily="18" charset="0"/>
                        </a:rPr>
                        <m:t>ω</m:t>
                      </m:r>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zh-CN" altLang="en-US" i="0">
                          <a:latin typeface="Cambria Math" panose="02040503050406030204" pitchFamily="18" charset="0"/>
                        </a:rPr>
                        <m:t>)=0</m:t>
                      </m:r>
                    </m:oMath>
                  </m:oMathPara>
                </a14:m>
                <a:endParaRPr lang="zh-CN" altLang="en-US" dirty="0"/>
              </a:p>
            </p:txBody>
          </p:sp>
        </mc:Choice>
        <mc:Fallback>
          <p:sp>
            <p:nvSpPr>
              <p:cNvPr id="9" name="矩形 8">
                <a:extLst>
                  <a:ext uri="{FF2B5EF4-FFF2-40B4-BE49-F238E27FC236}">
                    <a16:creationId xmlns:a16="http://schemas.microsoft.com/office/drawing/2014/main" id="{B2198441-A4F3-472E-85D8-1B3245332F28}"/>
                  </a:ext>
                </a:extLst>
              </p:cNvPr>
              <p:cNvSpPr>
                <a:spLocks noRot="1" noChangeAspect="1" noMove="1" noResize="1" noEditPoints="1" noAdjustHandles="1" noChangeArrowheads="1" noChangeShapeType="1" noTextEdit="1"/>
              </p:cNvSpPr>
              <p:nvPr/>
            </p:nvSpPr>
            <p:spPr>
              <a:xfrm>
                <a:off x="4092606" y="3823782"/>
                <a:ext cx="6742040" cy="391517"/>
              </a:xfrm>
              <a:prstGeom prst="rect">
                <a:avLst/>
              </a:prstGeom>
              <a:blipFill>
                <a:blip r:embed="rId7"/>
                <a:stretch>
                  <a:fillRect t="-112500" b="-17187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矩形 12">
                <a:extLst>
                  <a:ext uri="{FF2B5EF4-FFF2-40B4-BE49-F238E27FC236}">
                    <a16:creationId xmlns:a16="http://schemas.microsoft.com/office/drawing/2014/main" id="{FAC67A0C-009B-4531-BB2A-46093AD9C1F1}"/>
                  </a:ext>
                </a:extLst>
              </p:cNvPr>
              <p:cNvSpPr/>
              <p:nvPr/>
            </p:nvSpPr>
            <p:spPr>
              <a:xfrm>
                <a:off x="5218099" y="4383934"/>
                <a:ext cx="4105611" cy="73860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ω</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𝑝</m:t>
                                  </m:r>
                                </m:e>
                              </m:acc>
                            </m:e>
                          </m:d>
                        </m:num>
                        <m:den>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𝑝</m:t>
                                      </m:r>
                                    </m:e>
                                  </m:acc>
                                </m:e>
                              </m:d>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r>
                                <a:rPr lang="zh-CN" altLang="en-US" i="0">
                                  <a:latin typeface="Cambria Math" panose="02040503050406030204" pitchFamily="18" charset="0"/>
                                </a:rPr>
                                <m:t>(1+</m:t>
                              </m:r>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e>
                          </m:d>
                        </m:den>
                      </m:f>
                    </m:oMath>
                  </m:oMathPara>
                </a14:m>
                <a:endParaRPr lang="zh-CN" altLang="en-US" dirty="0"/>
              </a:p>
            </p:txBody>
          </p:sp>
        </mc:Choice>
        <mc:Fallback>
          <p:sp>
            <p:nvSpPr>
              <p:cNvPr id="13" name="矩形 12">
                <a:extLst>
                  <a:ext uri="{FF2B5EF4-FFF2-40B4-BE49-F238E27FC236}">
                    <a16:creationId xmlns:a16="http://schemas.microsoft.com/office/drawing/2014/main" id="{FAC67A0C-009B-4531-BB2A-46093AD9C1F1}"/>
                  </a:ext>
                </a:extLst>
              </p:cNvPr>
              <p:cNvSpPr>
                <a:spLocks noRot="1" noChangeAspect="1" noMove="1" noResize="1" noEditPoints="1" noAdjustHandles="1" noChangeArrowheads="1" noChangeShapeType="1" noTextEdit="1"/>
              </p:cNvSpPr>
              <p:nvPr/>
            </p:nvSpPr>
            <p:spPr>
              <a:xfrm>
                <a:off x="5218099" y="4383934"/>
                <a:ext cx="4105611" cy="738600"/>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矩形 13">
                <a:extLst>
                  <a:ext uri="{FF2B5EF4-FFF2-40B4-BE49-F238E27FC236}">
                    <a16:creationId xmlns:a16="http://schemas.microsoft.com/office/drawing/2014/main" id="{8A624FAB-8773-4B1A-A4A9-171A5290E5F4}"/>
                  </a:ext>
                </a:extLst>
              </p:cNvPr>
              <p:cNvSpPr/>
              <p:nvPr/>
            </p:nvSpPr>
            <p:spPr>
              <a:xfrm>
                <a:off x="5229598" y="5518195"/>
                <a:ext cx="3935116" cy="891911"/>
              </a:xfrm>
              <a:prstGeom prst="rect">
                <a:avLst/>
              </a:prstGeom>
              <a:solidFill>
                <a:schemeClr val="accent2">
                  <a:lumMod val="40000"/>
                  <a:lumOff val="60000"/>
                </a:schemeClr>
              </a:solidFill>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ω</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f>
                        <m:fPr>
                          <m:ctrlPr>
                            <a:rPr lang="zh-CN" altLang="en-US" i="1">
                              <a:latin typeface="Cambria Math" panose="02040503050406030204" pitchFamily="18" charset="0"/>
                            </a:rPr>
                          </m:ctrlPr>
                        </m:fPr>
                        <m:num>
                          <m:r>
                            <a:rPr lang="zh-CN" altLang="en-US" i="0">
                              <a:latin typeface="Cambria Math" panose="02040503050406030204" pitchFamily="18" charset="0"/>
                            </a:rPr>
                            <m:t>1+</m:t>
                          </m:r>
                          <m:r>
                            <a:rPr lang="zh-CN" altLang="en-US" i="1">
                              <a:latin typeface="Cambria Math" panose="02040503050406030204" pitchFamily="18" charset="0"/>
                            </a:rPr>
                            <m:t>𝛽</m:t>
                          </m:r>
                        </m:num>
                        <m:den>
                          <m:d>
                            <m:dPr>
                              <m:begChr m:val=""/>
                              <m:ctrlPr>
                                <a:rPr lang="zh-CN" altLang="en-US" i="1">
                                  <a:latin typeface="Cambria Math" panose="02040503050406030204" pitchFamily="18" charset="0"/>
                                </a:rPr>
                              </m:ctrlPr>
                            </m:dPr>
                            <m:e>
                              <m:r>
                                <a:rPr lang="zh-CN" altLang="en-US" i="0">
                                  <a:latin typeface="Cambria Math" panose="02040503050406030204" pitchFamily="18" charset="0"/>
                                </a:rPr>
                                <m:t>1−</m:t>
                              </m:r>
                              <m:r>
                                <a:rPr lang="zh-CN" altLang="en-US" i="1">
                                  <a:latin typeface="Cambria Math" panose="02040503050406030204" pitchFamily="18" charset="0"/>
                                </a:rPr>
                                <m:t>𝛽</m:t>
                              </m:r>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den>
                              </m:f>
                              <m:r>
                                <a:rPr lang="zh-CN" altLang="en-US" i="0">
                                  <a:latin typeface="Cambria Math" panose="02040503050406030204" pitchFamily="18" charset="0"/>
                                </a:rPr>
                                <m:t>(1+</m:t>
                              </m:r>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e>
                          </m:d>
                        </m:den>
                      </m:f>
                    </m:oMath>
                  </m:oMathPara>
                </a14:m>
                <a:endParaRPr lang="zh-CN" altLang="en-US" dirty="0"/>
              </a:p>
            </p:txBody>
          </p:sp>
        </mc:Choice>
        <mc:Fallback>
          <p:sp>
            <p:nvSpPr>
              <p:cNvPr id="14" name="矩形 13">
                <a:extLst>
                  <a:ext uri="{FF2B5EF4-FFF2-40B4-BE49-F238E27FC236}">
                    <a16:creationId xmlns:a16="http://schemas.microsoft.com/office/drawing/2014/main" id="{8A624FAB-8773-4B1A-A4A9-171A5290E5F4}"/>
                  </a:ext>
                </a:extLst>
              </p:cNvPr>
              <p:cNvSpPr>
                <a:spLocks noRot="1" noChangeAspect="1" noMove="1" noResize="1" noEditPoints="1" noAdjustHandles="1" noChangeArrowheads="1" noChangeShapeType="1" noTextEdit="1"/>
              </p:cNvSpPr>
              <p:nvPr/>
            </p:nvSpPr>
            <p:spPr>
              <a:xfrm>
                <a:off x="5229598" y="5518195"/>
                <a:ext cx="3935116" cy="891911"/>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068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CF87E-63F9-4C9B-AE99-01364EF0AE4C}"/>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The scattered energy of photon</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40778E2F-41FA-4D7D-BF83-64E7F8402952}"/>
              </a:ext>
            </a:extLst>
          </p:cNvPr>
          <p:cNvSpPr>
            <a:spLocks noGrp="1"/>
          </p:cNvSpPr>
          <p:nvPr>
            <p:ph type="sldNum" sz="quarter" idx="12"/>
          </p:nvPr>
        </p:nvSpPr>
        <p:spPr/>
        <p:txBody>
          <a:bodyPr/>
          <a:lstStyle/>
          <a:p>
            <a:fld id="{DACC9BBE-8E34-40D8-8758-EE8FE6B22F0D}" type="slidenum">
              <a:rPr lang="zh-CN" altLang="en-US" smtClean="0"/>
              <a:t>4</a:t>
            </a:fld>
            <a:endParaRPr lang="zh-CN" altLang="en-US"/>
          </a:p>
        </p:txBody>
      </p:sp>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A75860B5-025F-4363-980B-0CEAB5A0F132}"/>
                  </a:ext>
                </a:extLst>
              </p:cNvPr>
              <p:cNvSpPr/>
              <p:nvPr/>
            </p:nvSpPr>
            <p:spPr>
              <a:xfrm>
                <a:off x="3756429" y="1423196"/>
                <a:ext cx="3516155" cy="803040"/>
              </a:xfrm>
              <a:prstGeom prst="rect">
                <a:avLst/>
              </a:prstGeom>
              <a:noFill/>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sz="1600">
                          <a:latin typeface="Cambria Math" panose="02040503050406030204" pitchFamily="18" charset="0"/>
                        </a:rPr>
                        <m:t>ω</m:t>
                      </m:r>
                      <m:r>
                        <a:rPr lang="zh-CN" altLang="en-US" sz="1600" i="0">
                          <a:latin typeface="Cambria Math" panose="02040503050406030204" pitchFamily="18" charset="0"/>
                        </a:rPr>
                        <m:t>=</m:t>
                      </m:r>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0">
                              <a:latin typeface="Cambria Math" panose="02040503050406030204" pitchFamily="18" charset="0"/>
                            </a:rPr>
                            <m:t>0</m:t>
                          </m:r>
                        </m:sub>
                      </m:sSub>
                      <m:f>
                        <m:fPr>
                          <m:ctrlPr>
                            <a:rPr lang="zh-CN" altLang="en-US" sz="1600" i="1">
                              <a:latin typeface="Cambria Math" panose="02040503050406030204" pitchFamily="18" charset="0"/>
                            </a:rPr>
                          </m:ctrlPr>
                        </m:fPr>
                        <m:num>
                          <m:r>
                            <a:rPr lang="zh-CN" altLang="en-US" sz="1600" i="0">
                              <a:latin typeface="Cambria Math" panose="02040503050406030204" pitchFamily="18" charset="0"/>
                            </a:rPr>
                            <m:t>1+</m:t>
                          </m:r>
                          <m:r>
                            <a:rPr lang="zh-CN" altLang="en-US" sz="1600" i="1">
                              <a:latin typeface="Cambria Math" panose="02040503050406030204" pitchFamily="18" charset="0"/>
                            </a:rPr>
                            <m:t>𝛽</m:t>
                          </m:r>
                        </m:num>
                        <m:den>
                          <m:d>
                            <m:dPr>
                              <m:begChr m:val=""/>
                              <m:ctrlPr>
                                <a:rPr lang="zh-CN" altLang="en-US" sz="1600" i="1">
                                  <a:latin typeface="Cambria Math" panose="02040503050406030204" pitchFamily="18" charset="0"/>
                                </a:rPr>
                              </m:ctrlPr>
                            </m:dPr>
                            <m:e>
                              <m:r>
                                <a:rPr lang="zh-CN" altLang="en-US" sz="1600" i="0">
                                  <a:latin typeface="Cambria Math" panose="02040503050406030204" pitchFamily="18" charset="0"/>
                                </a:rPr>
                                <m:t>1−</m:t>
                              </m:r>
                              <m:r>
                                <a:rPr lang="zh-CN" altLang="en-US" sz="1600" i="1">
                                  <a:latin typeface="Cambria Math" panose="02040503050406030204" pitchFamily="18" charset="0"/>
                                </a:rPr>
                                <m:t>𝛽</m:t>
                              </m:r>
                              <m:r>
                                <a:rPr lang="zh-CN" altLang="en-US" sz="1600" i="1">
                                  <a:latin typeface="Cambria Math" panose="02040503050406030204" pitchFamily="18" charset="0"/>
                                </a:rPr>
                                <m:t>𝑐𝑜𝑠</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𝜃</m:t>
                                  </m:r>
                                </m:e>
                                <m:sub>
                                  <m:r>
                                    <a:rPr lang="zh-CN" altLang="en-US" sz="1600" i="1">
                                      <a:latin typeface="Cambria Math" panose="02040503050406030204" pitchFamily="18" charset="0"/>
                                    </a:rPr>
                                    <m:t>𝛾</m:t>
                                  </m:r>
                                </m:sub>
                              </m:sSub>
                              <m:r>
                                <a:rPr lang="zh-CN" altLang="en-US" sz="1600" i="0">
                                  <a:latin typeface="Cambria Math" panose="02040503050406030204" pitchFamily="18" charset="0"/>
                                </a:rPr>
                                <m:t>+</m:t>
                              </m:r>
                              <m:f>
                                <m:fPr>
                                  <m:ctrlPr>
                                    <a:rPr lang="zh-CN" altLang="en-US" sz="1600" i="1">
                                      <a:latin typeface="Cambria Math" panose="02040503050406030204" pitchFamily="18" charset="0"/>
                                    </a:rPr>
                                  </m:ctrlPr>
                                </m:fPr>
                                <m:num>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0">
                                          <a:latin typeface="Cambria Math" panose="02040503050406030204" pitchFamily="18" charset="0"/>
                                        </a:rPr>
                                        <m:t>0</m:t>
                                      </m:r>
                                    </m:sub>
                                  </m:sSub>
                                </m:num>
                                <m:den>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ε</m:t>
                                      </m:r>
                                    </m:e>
                                    <m:sub>
                                      <m:r>
                                        <a:rPr lang="zh-CN" altLang="en-US" sz="1600" i="0">
                                          <a:latin typeface="Cambria Math" panose="02040503050406030204" pitchFamily="18" charset="0"/>
                                        </a:rPr>
                                        <m:t>0</m:t>
                                      </m:r>
                                    </m:sub>
                                  </m:sSub>
                                </m:den>
                              </m:f>
                              <m:r>
                                <a:rPr lang="zh-CN" altLang="en-US" sz="1600" i="0">
                                  <a:latin typeface="Cambria Math" panose="02040503050406030204" pitchFamily="18" charset="0"/>
                                </a:rPr>
                                <m:t>(1+</m:t>
                              </m:r>
                              <m:r>
                                <a:rPr lang="zh-CN" altLang="en-US" sz="1600" i="1">
                                  <a:latin typeface="Cambria Math" panose="02040503050406030204" pitchFamily="18" charset="0"/>
                                </a:rPr>
                                <m:t>𝑐𝑜𝑠</m:t>
                              </m:r>
                              <m:sSub>
                                <m:sSubPr>
                                  <m:ctrlPr>
                                    <a:rPr lang="zh-CN" altLang="en-US" sz="1600" i="1">
                                      <a:latin typeface="Cambria Math" panose="02040503050406030204" pitchFamily="18" charset="0"/>
                                    </a:rPr>
                                  </m:ctrlPr>
                                </m:sSubPr>
                                <m:e>
                                  <m:r>
                                    <a:rPr lang="zh-CN" altLang="en-US" sz="1600" i="1">
                                      <a:latin typeface="Cambria Math" panose="02040503050406030204" pitchFamily="18" charset="0"/>
                                    </a:rPr>
                                    <m:t>𝜃</m:t>
                                  </m:r>
                                </m:e>
                                <m:sub>
                                  <m:r>
                                    <a:rPr lang="zh-CN" altLang="en-US" sz="1600" i="1">
                                      <a:latin typeface="Cambria Math" panose="02040503050406030204" pitchFamily="18" charset="0"/>
                                    </a:rPr>
                                    <m:t>𝛾</m:t>
                                  </m:r>
                                </m:sub>
                              </m:sSub>
                            </m:e>
                          </m:d>
                        </m:den>
                      </m:f>
                    </m:oMath>
                  </m:oMathPara>
                </a14:m>
                <a:endParaRPr lang="zh-CN" altLang="en-US" sz="1600" dirty="0"/>
              </a:p>
            </p:txBody>
          </p:sp>
        </mc:Choice>
        <mc:Fallback>
          <p:sp>
            <p:nvSpPr>
              <p:cNvPr id="6" name="矩形 5">
                <a:extLst>
                  <a:ext uri="{FF2B5EF4-FFF2-40B4-BE49-F238E27FC236}">
                    <a16:creationId xmlns:a16="http://schemas.microsoft.com/office/drawing/2014/main" id="{A75860B5-025F-4363-980B-0CEAB5A0F132}"/>
                  </a:ext>
                </a:extLst>
              </p:cNvPr>
              <p:cNvSpPr>
                <a:spLocks noRot="1" noChangeAspect="1" noMove="1" noResize="1" noEditPoints="1" noAdjustHandles="1" noChangeArrowheads="1" noChangeShapeType="1" noTextEdit="1"/>
              </p:cNvSpPr>
              <p:nvPr/>
            </p:nvSpPr>
            <p:spPr>
              <a:xfrm>
                <a:off x="3756429" y="1423196"/>
                <a:ext cx="3516155" cy="803040"/>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矩形 6">
                <a:extLst>
                  <a:ext uri="{FF2B5EF4-FFF2-40B4-BE49-F238E27FC236}">
                    <a16:creationId xmlns:a16="http://schemas.microsoft.com/office/drawing/2014/main" id="{D3BAC46C-493C-472F-9604-95B11972D97E}"/>
                  </a:ext>
                </a:extLst>
              </p:cNvPr>
              <p:cNvSpPr/>
              <p:nvPr/>
            </p:nvSpPr>
            <p:spPr>
              <a:xfrm>
                <a:off x="461639" y="967179"/>
                <a:ext cx="10804124" cy="369332"/>
              </a:xfrm>
              <a:prstGeom prst="rect">
                <a:avLst/>
              </a:prstGeom>
              <a:solidFill>
                <a:schemeClr val="accent5">
                  <a:lumMod val="40000"/>
                  <a:lumOff val="60000"/>
                </a:schemeClr>
              </a:solidFill>
            </p:spPr>
            <p:txBody>
              <a:bodyPr wrap="square">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The maximum scattered energy of photon (</a:t>
                </a:r>
                <a14:m>
                  <m:oMath xmlns:m="http://schemas.openxmlformats.org/officeDocument/2006/math">
                    <m:sSub>
                      <m:sSubPr>
                        <m:ctrlPr>
                          <a:rPr lang="en-US" altLang="zh-CN" i="1" smtClean="0">
                            <a:latin typeface="Cambria Math" panose="02040503050406030204" pitchFamily="18" charset="0"/>
                            <a:cs typeface="Arial" panose="020B0604020202020204" pitchFamily="34" charset="0"/>
                          </a:rPr>
                        </m:ctrlPr>
                      </m:sSubPr>
                      <m:e>
                        <m:r>
                          <m:rPr>
                            <m:sty m:val="p"/>
                          </m:rPr>
                          <a:rPr lang="en-US" altLang="zh-CN" i="1" dirty="0">
                            <a:latin typeface="Cambria Math" panose="02040503050406030204" pitchFamily="18" charset="0"/>
                            <a:cs typeface="Arial" panose="020B0604020202020204" pitchFamily="34" charset="0"/>
                          </a:rPr>
                          <m:t>w</m:t>
                        </m:r>
                      </m:e>
                      <m:sub>
                        <m:r>
                          <a:rPr lang="en-US" altLang="zh-CN" b="0" i="1" smtClean="0">
                            <a:latin typeface="Cambria Math" panose="02040503050406030204" pitchFamily="18" charset="0"/>
                            <a:cs typeface="Arial" panose="020B0604020202020204" pitchFamily="34" charset="0"/>
                          </a:rPr>
                          <m:t>𝑚𝑎𝑥</m:t>
                        </m:r>
                      </m:sub>
                    </m:sSub>
                  </m:oMath>
                </a14:m>
                <a:r>
                  <a:rPr lang="en-US" altLang="zh-CN" dirty="0">
                    <a:latin typeface="Arial" panose="020B0604020202020204" pitchFamily="34" charset="0"/>
                    <a:cs typeface="Arial" panose="020B0604020202020204" pitchFamily="34" charset="0"/>
                  </a:rPr>
                  <a:t>)</a:t>
                </a:r>
              </a:p>
            </p:txBody>
          </p:sp>
        </mc:Choice>
        <mc:Fallback>
          <p:sp>
            <p:nvSpPr>
              <p:cNvPr id="7" name="矩形 6">
                <a:extLst>
                  <a:ext uri="{FF2B5EF4-FFF2-40B4-BE49-F238E27FC236}">
                    <a16:creationId xmlns:a16="http://schemas.microsoft.com/office/drawing/2014/main" id="{D3BAC46C-493C-472F-9604-95B11972D97E}"/>
                  </a:ext>
                </a:extLst>
              </p:cNvPr>
              <p:cNvSpPr>
                <a:spLocks noRot="1" noChangeAspect="1" noMove="1" noResize="1" noEditPoints="1" noAdjustHandles="1" noChangeArrowheads="1" noChangeShapeType="1" noTextEdit="1"/>
              </p:cNvSpPr>
              <p:nvPr/>
            </p:nvSpPr>
            <p:spPr>
              <a:xfrm>
                <a:off x="461639" y="967179"/>
                <a:ext cx="10804124" cy="369332"/>
              </a:xfrm>
              <a:prstGeom prst="rect">
                <a:avLst/>
              </a:prstGeom>
              <a:blipFill>
                <a:blip r:embed="rId3"/>
                <a:stretch>
                  <a:fillRect l="-395" t="-10000" b="-26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矩形 8">
                <a:extLst>
                  <a:ext uri="{FF2B5EF4-FFF2-40B4-BE49-F238E27FC236}">
                    <a16:creationId xmlns:a16="http://schemas.microsoft.com/office/drawing/2014/main" id="{0274210C-5183-4BD6-BBF3-DED3DA415EAB}"/>
                  </a:ext>
                </a:extLst>
              </p:cNvPr>
              <p:cNvSpPr/>
              <p:nvPr/>
            </p:nvSpPr>
            <p:spPr>
              <a:xfrm>
                <a:off x="3669364" y="2860046"/>
                <a:ext cx="5101846" cy="91448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ω</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f>
                        <m:fPr>
                          <m:ctrlPr>
                            <a:rPr lang="zh-CN" altLang="en-US" i="1">
                              <a:latin typeface="Cambria Math" panose="02040503050406030204" pitchFamily="18" charset="0"/>
                            </a:rPr>
                          </m:ctrlPr>
                        </m:fPr>
                        <m:num>
                          <m:r>
                            <a:rPr lang="en-US" altLang="zh-CN" b="0" i="1" smtClean="0">
                              <a:latin typeface="Cambria Math" panose="02040503050406030204" pitchFamily="18" charset="0"/>
                            </a:rPr>
                            <m:t>(</m:t>
                          </m:r>
                          <m:r>
                            <a:rPr lang="zh-CN" altLang="en-US" i="0">
                              <a:latin typeface="Cambria Math" panose="02040503050406030204" pitchFamily="18" charset="0"/>
                            </a:rPr>
                            <m:t>1+</m:t>
                          </m:r>
                          <m:r>
                            <a:rPr lang="zh-CN" altLang="en-US" i="1">
                              <a:latin typeface="Cambria Math" panose="02040503050406030204" pitchFamily="18" charset="0"/>
                            </a:rPr>
                            <m:t>𝛽</m:t>
                          </m:r>
                          <m:r>
                            <a:rPr lang="en-US" altLang="zh-CN" b="0" i="1" smtClean="0">
                              <a:latin typeface="Cambria Math" panose="02040503050406030204" pitchFamily="18" charset="0"/>
                            </a:rPr>
                            <m:t>)(</m:t>
                          </m:r>
                          <m:r>
                            <a:rPr lang="zh-CN" altLang="en-US">
                              <a:latin typeface="Cambria Math" panose="02040503050406030204" pitchFamily="18" charset="0"/>
                            </a:rPr>
                            <m:t>1+</m:t>
                          </m:r>
                          <m:r>
                            <a:rPr lang="zh-CN" altLang="en-US" i="1">
                              <a:latin typeface="Cambria Math" panose="02040503050406030204" pitchFamily="18" charset="0"/>
                            </a:rPr>
                            <m:t>𝛽</m:t>
                          </m:r>
                          <m:r>
                            <a:rPr lang="en-US" altLang="zh-CN" b="0" i="1" smtClean="0">
                              <a:latin typeface="Cambria Math" panose="02040503050406030204" pitchFamily="18" charset="0"/>
                            </a:rPr>
                            <m:t>)</m:t>
                          </m:r>
                        </m:num>
                        <m:den>
                          <m:d>
                            <m:dPr>
                              <m:begChr m:val=""/>
                              <m:ctrlPr>
                                <a:rPr lang="zh-CN" altLang="en-US" i="1">
                                  <a:latin typeface="Cambria Math" panose="02040503050406030204" pitchFamily="18" charset="0"/>
                                </a:rPr>
                              </m:ctrlPr>
                            </m:dPr>
                            <m:e>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𝛾</m:t>
                                      </m:r>
                                    </m:e>
                                    <m:sup>
                                      <m:r>
                                        <a:rPr lang="en-US" altLang="zh-CN" b="0" i="1" smtClean="0">
                                          <a:latin typeface="Cambria Math" panose="02040503050406030204" pitchFamily="18" charset="0"/>
                                        </a:rPr>
                                        <m:t>2</m:t>
                                      </m:r>
                                    </m:sup>
                                  </m:sSup>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zh-CN" altLang="en-US">
                                      <a:latin typeface="Cambria Math" panose="02040503050406030204" pitchFamily="18" charset="0"/>
                                    </a:rPr>
                                    <m:t>1+</m:t>
                                  </m:r>
                                  <m:r>
                                    <a:rPr lang="zh-CN" altLang="en-US" i="1">
                                      <a:latin typeface="Cambria Math" panose="02040503050406030204" pitchFamily="18" charset="0"/>
                                    </a:rPr>
                                    <m:t>𝛽</m:t>
                                  </m:r>
                                  <m:r>
                                    <a:rPr lang="en-US" altLang="zh-CN" i="1">
                                      <a:latin typeface="Cambria Math" panose="02040503050406030204" pitchFamily="18" charset="0"/>
                                    </a:rPr>
                                    <m:t>)</m:t>
                                  </m:r>
                                  <m:r>
                                    <a:rPr lang="zh-CN" altLang="en-US" i="1">
                                      <a:latin typeface="Cambria Math" panose="02040503050406030204" pitchFamily="18" charset="0"/>
                                    </a:rPr>
                                    <m:t>𝛽</m:t>
                                  </m:r>
                                </m:num>
                                <m:den>
                                  <m:r>
                                    <a:rPr lang="en-US" altLang="zh-CN" i="1">
                                      <a:latin typeface="Cambria Math" panose="02040503050406030204" pitchFamily="18" charset="0"/>
                                    </a:rPr>
                                    <m:t>2</m:t>
                                  </m:r>
                                </m:den>
                              </m:f>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zh-CN" altLang="en-US" i="1">
                                      <a:latin typeface="Cambria Math" panose="02040503050406030204" pitchFamily="18" charset="0"/>
                                    </a:rPr>
                                    <m:t>𝛾</m:t>
                                  </m:r>
                                </m:sub>
                                <m:sup>
                                  <m:r>
                                    <a:rPr lang="en-US" altLang="zh-CN" i="1">
                                      <a:latin typeface="Cambria Math" panose="02040503050406030204" pitchFamily="18" charset="0"/>
                                    </a:rPr>
                                    <m:t>2</m:t>
                                  </m:r>
                                </m:sup>
                              </m:sSubSup>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en-US" altLang="zh-CN" i="1">
                                          <a:latin typeface="Cambria Math" panose="02040503050406030204" pitchFamily="18" charset="0"/>
                                        </a:rPr>
                                        <m:t>(</m:t>
                                      </m:r>
                                      <m:r>
                                        <a:rPr lang="zh-CN" altLang="en-US">
                                          <a:latin typeface="Cambria Math" panose="02040503050406030204" pitchFamily="18" charset="0"/>
                                        </a:rPr>
                                        <m:t>1+</m:t>
                                      </m:r>
                                      <m:r>
                                        <a:rPr lang="zh-CN" altLang="en-US" i="1">
                                          <a:latin typeface="Cambria Math" panose="02040503050406030204" pitchFamily="18" charset="0"/>
                                        </a:rPr>
                                        <m:t>𝛽</m:t>
                                      </m:r>
                                      <m:r>
                                        <a:rPr lang="en-US" altLang="zh-CN" i="1">
                                          <a:latin typeface="Cambria Math" panose="02040503050406030204" pitchFamily="18" charset="0"/>
                                        </a:rPr>
                                        <m:t>)</m:t>
                                      </m:r>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den>
                              </m:f>
                              <m:r>
                                <a:rPr lang="zh-CN" altLang="en-US" i="0">
                                  <a:latin typeface="Cambria Math" panose="02040503050406030204" pitchFamily="18" charset="0"/>
                                </a:rPr>
                                <m:t>(</m:t>
                              </m:r>
                              <m:r>
                                <a:rPr lang="en-US" altLang="zh-CN" b="0" i="1" smtClean="0">
                                  <a:latin typeface="Cambria Math" panose="02040503050406030204" pitchFamily="18" charset="0"/>
                                </a:rPr>
                                <m:t>2</m:t>
                              </m:r>
                              <m:r>
                                <a:rPr lang="en-US" altLang="zh-CN">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zh-CN" altLang="en-US" i="1">
                                      <a:latin typeface="Cambria Math" panose="02040503050406030204" pitchFamily="18" charset="0"/>
                                    </a:rPr>
                                    <m:t>𝛾</m:t>
                                  </m:r>
                                </m:sub>
                                <m:sup>
                                  <m:r>
                                    <a:rPr lang="en-US" altLang="zh-CN" i="1">
                                      <a:latin typeface="Cambria Math" panose="02040503050406030204" pitchFamily="18" charset="0"/>
                                    </a:rPr>
                                    <m:t>2</m:t>
                                  </m:r>
                                </m:sup>
                              </m:sSubSup>
                            </m:e>
                          </m:d>
                        </m:den>
                      </m:f>
                    </m:oMath>
                  </m:oMathPara>
                </a14:m>
                <a:endParaRPr lang="zh-CN" altLang="en-US" dirty="0"/>
              </a:p>
            </p:txBody>
          </p:sp>
        </mc:Choice>
        <mc:Fallback>
          <p:sp>
            <p:nvSpPr>
              <p:cNvPr id="9" name="矩形 8">
                <a:extLst>
                  <a:ext uri="{FF2B5EF4-FFF2-40B4-BE49-F238E27FC236}">
                    <a16:creationId xmlns:a16="http://schemas.microsoft.com/office/drawing/2014/main" id="{0274210C-5183-4BD6-BBF3-DED3DA415EAB}"/>
                  </a:ext>
                </a:extLst>
              </p:cNvPr>
              <p:cNvSpPr>
                <a:spLocks noRot="1" noChangeAspect="1" noMove="1" noResize="1" noEditPoints="1" noAdjustHandles="1" noChangeArrowheads="1" noChangeShapeType="1" noTextEdit="1"/>
              </p:cNvSpPr>
              <p:nvPr/>
            </p:nvSpPr>
            <p:spPr>
              <a:xfrm>
                <a:off x="3669364" y="2860046"/>
                <a:ext cx="5101846" cy="91448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E7F04B49-1475-454D-8BBD-CB04DBC814F9}"/>
                  </a:ext>
                </a:extLst>
              </p:cNvPr>
              <p:cNvSpPr txBox="1"/>
              <p:nvPr/>
            </p:nvSpPr>
            <p:spPr>
              <a:xfrm>
                <a:off x="1401119" y="3019542"/>
                <a:ext cx="1770036" cy="518604"/>
              </a:xfrm>
              <a:prstGeom prst="rect">
                <a:avLst/>
              </a:prstGeom>
              <a:noFill/>
              <a:ln>
                <a:solidFill>
                  <a:schemeClr val="tx1"/>
                </a:solidFill>
                <a:prstDash val="lgDashDot"/>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cos</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zh-CN" altLang="en-US" i="1" smtClean="0">
                          <a:latin typeface="Cambria Math" panose="02040503050406030204" pitchFamily="18" charset="0"/>
                        </a:rPr>
                        <m:t>≈</m:t>
                      </m:r>
                      <m:r>
                        <a:rPr lang="en-US" altLang="zh-CN" b="0" i="1" smtClean="0">
                          <a:latin typeface="Cambria Math" panose="02040503050406030204" pitchFamily="18" charset="0"/>
                        </a:rPr>
                        <m:t>1−</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sSubSup>
                        <m:sSubSupPr>
                          <m:ctrlPr>
                            <a:rPr lang="en-US" altLang="zh-CN" b="0" i="1" smtClean="0">
                              <a:latin typeface="Cambria Math" panose="02040503050406030204" pitchFamily="18" charset="0"/>
                            </a:rPr>
                          </m:ctrlPr>
                        </m:sSubSupPr>
                        <m:e>
                          <m:r>
                            <a:rPr lang="zh-CN" altLang="en-US" b="0" i="1" smtClean="0">
                              <a:latin typeface="Cambria Math" panose="02040503050406030204" pitchFamily="18" charset="0"/>
                            </a:rPr>
                            <m:t>𝜃</m:t>
                          </m:r>
                        </m:e>
                        <m:sub>
                          <m:r>
                            <a:rPr lang="zh-CN" altLang="en-US" b="0" i="1" smtClean="0">
                              <a:latin typeface="Cambria Math" panose="02040503050406030204" pitchFamily="18" charset="0"/>
                            </a:rPr>
                            <m:t>𝛾</m:t>
                          </m:r>
                        </m:sub>
                        <m:sup>
                          <m:r>
                            <a:rPr lang="en-US" altLang="zh-CN" b="0" i="1" smtClean="0">
                              <a:latin typeface="Cambria Math" panose="02040503050406030204" pitchFamily="18" charset="0"/>
                            </a:rPr>
                            <m:t>2</m:t>
                          </m:r>
                        </m:sup>
                      </m:sSubSup>
                    </m:oMath>
                  </m:oMathPara>
                </a14:m>
                <a:endParaRPr lang="zh-CN" altLang="en-US" dirty="0"/>
              </a:p>
            </p:txBody>
          </p:sp>
        </mc:Choice>
        <mc:Fallback>
          <p:sp>
            <p:nvSpPr>
              <p:cNvPr id="10" name="文本框 9">
                <a:extLst>
                  <a:ext uri="{FF2B5EF4-FFF2-40B4-BE49-F238E27FC236}">
                    <a16:creationId xmlns:a16="http://schemas.microsoft.com/office/drawing/2014/main" id="{E7F04B49-1475-454D-8BBD-CB04DBC814F9}"/>
                  </a:ext>
                </a:extLst>
              </p:cNvPr>
              <p:cNvSpPr txBox="1">
                <a:spLocks noRot="1" noChangeAspect="1" noMove="1" noResize="1" noEditPoints="1" noAdjustHandles="1" noChangeArrowheads="1" noChangeShapeType="1" noTextEdit="1"/>
              </p:cNvSpPr>
              <p:nvPr/>
            </p:nvSpPr>
            <p:spPr>
              <a:xfrm>
                <a:off x="1401119" y="3019542"/>
                <a:ext cx="1770036" cy="518604"/>
              </a:xfrm>
              <a:prstGeom prst="rect">
                <a:avLst/>
              </a:prstGeom>
              <a:blipFill>
                <a:blip r:embed="rId5"/>
                <a:stretch>
                  <a:fillRect/>
                </a:stretch>
              </a:blipFill>
              <a:ln>
                <a:solidFill>
                  <a:schemeClr val="tx1"/>
                </a:solidFill>
                <a:prstDash val="lgDashDot"/>
              </a:ln>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F0349650-50F3-45A6-916C-EFBAFAC05B3D}"/>
              </a:ext>
            </a:extLst>
          </p:cNvPr>
          <p:cNvSpPr/>
          <p:nvPr/>
        </p:nvSpPr>
        <p:spPr>
          <a:xfrm>
            <a:off x="611920" y="2388333"/>
            <a:ext cx="7223464" cy="369332"/>
          </a:xfrm>
          <a:prstGeom prst="rect">
            <a:avLst/>
          </a:prstGeom>
        </p:spPr>
        <p:txBody>
          <a:bodyPr wrap="square">
            <a:spAutoFit/>
          </a:bodyPr>
          <a:lstStyle/>
          <a:p>
            <a:pPr marL="285750" indent="-285750">
              <a:buFont typeface="Arial" panose="020B0604020202020204" pitchFamily="34" charset="0"/>
              <a:buChar char="•"/>
            </a:pPr>
            <a:r>
              <a:rPr lang="en-US" altLang="zh-CN" kern="100" dirty="0">
                <a:latin typeface="Times New Roman" panose="02020603050405020304" pitchFamily="18" charset="0"/>
                <a:cs typeface="Times New Roman" panose="02020603050405020304" pitchFamily="18" charset="0"/>
              </a:rPr>
              <a:t>Both numerator and denominator times 1 + β: </a:t>
            </a:r>
            <a:endParaRPr lang="zh-CN" altLang="zh-CN" kern="1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矩形 11">
                <a:extLst>
                  <a:ext uri="{FF2B5EF4-FFF2-40B4-BE49-F238E27FC236}">
                    <a16:creationId xmlns:a16="http://schemas.microsoft.com/office/drawing/2014/main" id="{5CA1E401-33B9-4464-8855-9DF62AA29CF2}"/>
                  </a:ext>
                </a:extLst>
              </p:cNvPr>
              <p:cNvSpPr/>
              <p:nvPr/>
            </p:nvSpPr>
            <p:spPr>
              <a:xfrm>
                <a:off x="737879" y="3859377"/>
                <a:ext cx="9828533" cy="369332"/>
              </a:xfrm>
              <a:prstGeom prst="rect">
                <a:avLst/>
              </a:prstGeom>
              <a:ln>
                <a:solidFill>
                  <a:schemeClr val="tx1"/>
                </a:solidFill>
                <a:prstDash val="lgDash"/>
              </a:ln>
            </p:spPr>
            <p:txBody>
              <a:bodyPr wrap="square">
                <a:spAutoFit/>
              </a:bodyPr>
              <a:lstStyle/>
              <a:p>
                <a:pPr marL="285750" indent="-285750">
                  <a:buFont typeface="Arial" panose="020B0604020202020204" pitchFamily="34" charset="0"/>
                  <a:buChar char="•"/>
                </a:pPr>
                <a:r>
                  <a:rPr lang="en-US" altLang="zh-CN" kern="100" dirty="0">
                    <a:latin typeface="Times New Roman" panose="02020603050405020304" pitchFamily="18" charset="0"/>
                    <a:cs typeface="Times New Roman" panose="02020603050405020304" pitchFamily="18" charset="0"/>
                  </a:rPr>
                  <a:t>Because of </a:t>
                </a:r>
                <a14:m>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ω</m:t>
                        </m:r>
                      </m:e>
                      <m:sub>
                        <m:r>
                          <a:rPr lang="zh-CN" altLang="en-US">
                            <a:latin typeface="Cambria Math" panose="02040503050406030204" pitchFamily="18" charset="0"/>
                          </a:rPr>
                          <m:t>0</m:t>
                        </m:r>
                      </m:sub>
                    </m:sSub>
                  </m:oMath>
                </a14:m>
                <a:r>
                  <a:rPr lang="en-US" altLang="zh-CN" kern="100" dirty="0">
                    <a:latin typeface="Times New Roman" panose="02020603050405020304" pitchFamily="18" charset="0"/>
                    <a:cs typeface="Times New Roman" panose="02020603050405020304" pitchFamily="18" charset="0"/>
                  </a:rPr>
                  <a:t> ≤ me ≤ </a:t>
                </a:r>
                <a14:m>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ε</m:t>
                        </m:r>
                      </m:e>
                      <m:sub>
                        <m:r>
                          <a:rPr lang="zh-CN" altLang="en-US">
                            <a:latin typeface="Cambria Math" panose="02040503050406030204" pitchFamily="18" charset="0"/>
                          </a:rPr>
                          <m:t>0</m:t>
                        </m:r>
                      </m:sub>
                    </m:sSub>
                  </m:oMath>
                </a14:m>
                <a:r>
                  <a:rPr lang="en-US" altLang="zh-CN" kern="100" dirty="0">
                    <a:latin typeface="Times New Roman" panose="02020603050405020304" pitchFamily="18" charset="0"/>
                    <a:cs typeface="Times New Roman" panose="02020603050405020304" pitchFamily="18" charset="0"/>
                  </a:rPr>
                  <a:t> (For example: </a:t>
                </a:r>
                <a14:m>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ε</m:t>
                        </m:r>
                      </m:e>
                      <m:sub>
                        <m:r>
                          <a:rPr lang="zh-CN" altLang="en-US">
                            <a:latin typeface="Cambria Math" panose="02040503050406030204" pitchFamily="18" charset="0"/>
                          </a:rPr>
                          <m:t>0</m:t>
                        </m:r>
                      </m:sub>
                    </m:sSub>
                  </m:oMath>
                </a14:m>
                <a:r>
                  <a:rPr lang="en-US" altLang="zh-CN" kern="100" dirty="0">
                    <a:latin typeface="Times New Roman" panose="02020603050405020304" pitchFamily="18" charset="0"/>
                    <a:cs typeface="Times New Roman" panose="02020603050405020304" pitchFamily="18" charset="0"/>
                  </a:rPr>
                  <a:t> = 45.5GeV; me = 0.511MeV; </a:t>
                </a:r>
                <a14:m>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ω</m:t>
                        </m:r>
                      </m:e>
                      <m:sub>
                        <m:r>
                          <a:rPr lang="zh-CN" altLang="en-US">
                            <a:latin typeface="Cambria Math" panose="02040503050406030204" pitchFamily="18" charset="0"/>
                          </a:rPr>
                          <m:t>0</m:t>
                        </m:r>
                      </m:sub>
                    </m:sSub>
                  </m:oMath>
                </a14:m>
                <a:r>
                  <a:rPr lang="en-US" altLang="zh-CN" kern="100" dirty="0">
                    <a:latin typeface="Times New Roman" panose="02020603050405020304" pitchFamily="18" charset="0"/>
                    <a:cs typeface="Times New Roman" panose="02020603050405020304" pitchFamily="18" charset="0"/>
                  </a:rPr>
                  <a:t> = 1.24eV), β ≈ 1</a:t>
                </a:r>
                <a:endParaRPr lang="zh-CN" altLang="en-US" kern="100" dirty="0">
                  <a:latin typeface="Times New Roman" panose="02020603050405020304" pitchFamily="18" charset="0"/>
                  <a:cs typeface="Times New Roman" panose="02020603050405020304" pitchFamily="18" charset="0"/>
                </a:endParaRPr>
              </a:p>
            </p:txBody>
          </p:sp>
        </mc:Choice>
        <mc:Fallback>
          <p:sp>
            <p:nvSpPr>
              <p:cNvPr id="12" name="矩形 11">
                <a:extLst>
                  <a:ext uri="{FF2B5EF4-FFF2-40B4-BE49-F238E27FC236}">
                    <a16:creationId xmlns:a16="http://schemas.microsoft.com/office/drawing/2014/main" id="{5CA1E401-33B9-4464-8855-9DF62AA29CF2}"/>
                  </a:ext>
                </a:extLst>
              </p:cNvPr>
              <p:cNvSpPr>
                <a:spLocks noRot="1" noChangeAspect="1" noMove="1" noResize="1" noEditPoints="1" noAdjustHandles="1" noChangeArrowheads="1" noChangeShapeType="1" noTextEdit="1"/>
              </p:cNvSpPr>
              <p:nvPr/>
            </p:nvSpPr>
            <p:spPr>
              <a:xfrm>
                <a:off x="737879" y="3859377"/>
                <a:ext cx="9828533" cy="369332"/>
              </a:xfrm>
              <a:prstGeom prst="rect">
                <a:avLst/>
              </a:prstGeom>
              <a:blipFill>
                <a:blip r:embed="rId6"/>
                <a:stretch>
                  <a:fillRect l="-310" t="-6349" b="-22222"/>
                </a:stretch>
              </a:blipFill>
              <a:ln>
                <a:solidFill>
                  <a:schemeClr val="tx1"/>
                </a:solidFill>
                <a:prstDash val="lgDash"/>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矩形 12">
                <a:extLst>
                  <a:ext uri="{FF2B5EF4-FFF2-40B4-BE49-F238E27FC236}">
                    <a16:creationId xmlns:a16="http://schemas.microsoft.com/office/drawing/2014/main" id="{6EAD64BD-1167-4895-8141-0DAAA2BB40FA}"/>
                  </a:ext>
                </a:extLst>
              </p:cNvPr>
              <p:cNvSpPr/>
              <p:nvPr/>
            </p:nvSpPr>
            <p:spPr>
              <a:xfrm>
                <a:off x="4223652" y="4316402"/>
                <a:ext cx="2903487" cy="80573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sz="1600" smtClean="0">
                          <a:latin typeface="Cambria Math" panose="02040503050406030204" pitchFamily="18" charset="0"/>
                        </a:rPr>
                        <m:t>ω</m:t>
                      </m:r>
                      <m:r>
                        <a:rPr lang="zh-CN" altLang="en-US" sz="1600" i="0">
                          <a:latin typeface="Cambria Math" panose="02040503050406030204" pitchFamily="18" charset="0"/>
                        </a:rPr>
                        <m:t>=</m:t>
                      </m:r>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0">
                              <a:latin typeface="Cambria Math" panose="02040503050406030204" pitchFamily="18" charset="0"/>
                            </a:rPr>
                            <m:t>0</m:t>
                          </m:r>
                        </m:sub>
                      </m:sSub>
                      <m:f>
                        <m:fPr>
                          <m:ctrlPr>
                            <a:rPr lang="zh-CN" altLang="en-US" sz="1600" i="1">
                              <a:latin typeface="Cambria Math" panose="02040503050406030204" pitchFamily="18" charset="0"/>
                            </a:rPr>
                          </m:ctrlPr>
                        </m:fPr>
                        <m:num>
                          <m:r>
                            <a:rPr lang="en-US" altLang="zh-CN" sz="1600" b="0" i="1" smtClean="0">
                              <a:latin typeface="Cambria Math" panose="02040503050406030204" pitchFamily="18" charset="0"/>
                            </a:rPr>
                            <m:t>4</m:t>
                          </m:r>
                        </m:num>
                        <m:den>
                          <m:f>
                            <m:fPr>
                              <m:ctrlPr>
                                <a:rPr lang="en-US" altLang="zh-CN" sz="1600" i="1">
                                  <a:latin typeface="Cambria Math" panose="02040503050406030204" pitchFamily="18" charset="0"/>
                                </a:rPr>
                              </m:ctrlPr>
                            </m:fPr>
                            <m:num>
                              <m:r>
                                <a:rPr lang="en-US" altLang="zh-CN" sz="1600" i="1">
                                  <a:latin typeface="Cambria Math" panose="02040503050406030204" pitchFamily="18" charset="0"/>
                                </a:rPr>
                                <m:t>1</m:t>
                              </m:r>
                            </m:num>
                            <m:den>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𝛾</m:t>
                                  </m:r>
                                </m:e>
                                <m:sup>
                                  <m:r>
                                    <a:rPr lang="en-US" altLang="zh-CN" sz="1600" i="1">
                                      <a:latin typeface="Cambria Math" panose="02040503050406030204" pitchFamily="18" charset="0"/>
                                    </a:rPr>
                                    <m:t>2</m:t>
                                  </m:r>
                                </m:sup>
                              </m:sSup>
                            </m:den>
                          </m:f>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zh-CN" altLang="en-US" sz="1600" i="1">
                                  <a:latin typeface="Cambria Math" panose="02040503050406030204" pitchFamily="18" charset="0"/>
                                </a:rPr>
                                <m:t>𝜃</m:t>
                              </m:r>
                            </m:e>
                            <m:sub>
                              <m:r>
                                <a:rPr lang="zh-CN" altLang="en-US" sz="1600" i="1">
                                  <a:latin typeface="Cambria Math" panose="02040503050406030204" pitchFamily="18" charset="0"/>
                                </a:rPr>
                                <m:t>𝛾</m:t>
                              </m:r>
                            </m:sub>
                            <m:sup>
                              <m:r>
                                <a:rPr lang="en-US" altLang="zh-CN" sz="1600" i="1">
                                  <a:latin typeface="Cambria Math" panose="02040503050406030204" pitchFamily="18" charset="0"/>
                                </a:rPr>
                                <m:t>2</m:t>
                              </m:r>
                            </m:sup>
                          </m:sSubSup>
                          <m:r>
                            <a:rPr lang="zh-CN" altLang="en-US" sz="1600">
                              <a:latin typeface="Cambria Math" panose="02040503050406030204" pitchFamily="18" charset="0"/>
                            </a:rPr>
                            <m:t>+</m:t>
                          </m:r>
                          <m:f>
                            <m:fPr>
                              <m:ctrlPr>
                                <a:rPr lang="zh-CN" altLang="en-US" sz="1600" i="1">
                                  <a:latin typeface="Cambria Math" panose="02040503050406030204" pitchFamily="18" charset="0"/>
                                </a:rPr>
                              </m:ctrlPr>
                            </m:fPr>
                            <m:num>
                              <m:sSub>
                                <m:sSubPr>
                                  <m:ctrlPr>
                                    <a:rPr lang="zh-CN" altLang="en-US" sz="1600" i="1">
                                      <a:latin typeface="Cambria Math" panose="02040503050406030204" pitchFamily="18" charset="0"/>
                                    </a:rPr>
                                  </m:ctrlPr>
                                </m:sSubPr>
                                <m:e>
                                  <m:r>
                                    <m:rPr>
                                      <m:sty m:val="p"/>
                                    </m:rPr>
                                    <a:rPr lang="zh-CN" altLang="en-US" sz="1600">
                                      <a:latin typeface="Cambria Math" panose="02040503050406030204" pitchFamily="18" charset="0"/>
                                    </a:rPr>
                                    <m:t>ω</m:t>
                                  </m:r>
                                </m:e>
                                <m:sub>
                                  <m:r>
                                    <a:rPr lang="zh-CN" altLang="en-US" sz="1600">
                                      <a:latin typeface="Cambria Math" panose="02040503050406030204" pitchFamily="18" charset="0"/>
                                    </a:rPr>
                                    <m:t>0</m:t>
                                  </m:r>
                                </m:sub>
                              </m:sSub>
                            </m:num>
                            <m:den>
                              <m:sSub>
                                <m:sSubPr>
                                  <m:ctrlPr>
                                    <a:rPr lang="zh-CN" altLang="en-US" sz="1600" i="1">
                                      <a:latin typeface="Cambria Math" panose="02040503050406030204" pitchFamily="18" charset="0"/>
                                    </a:rPr>
                                  </m:ctrlPr>
                                </m:sSubPr>
                                <m:e>
                                  <m:r>
                                    <m:rPr>
                                      <m:sty m:val="p"/>
                                    </m:rPr>
                                    <a:rPr lang="zh-CN" altLang="en-US" sz="1600">
                                      <a:latin typeface="Cambria Math" panose="02040503050406030204" pitchFamily="18" charset="0"/>
                                    </a:rPr>
                                    <m:t>ε</m:t>
                                  </m:r>
                                </m:e>
                                <m:sub>
                                  <m:r>
                                    <a:rPr lang="zh-CN" altLang="en-US" sz="1600">
                                      <a:latin typeface="Cambria Math" panose="02040503050406030204" pitchFamily="18" charset="0"/>
                                    </a:rPr>
                                    <m:t>0</m:t>
                                  </m:r>
                                </m:sub>
                              </m:sSub>
                            </m:den>
                          </m:f>
                          <m:r>
                            <a:rPr lang="en-US" altLang="zh-CN" sz="1600" i="1">
                              <a:latin typeface="Cambria Math" panose="02040503050406030204" pitchFamily="18" charset="0"/>
                            </a:rPr>
                            <m:t>(</m:t>
                          </m:r>
                          <m:r>
                            <a:rPr lang="en-US" altLang="zh-CN" sz="1600" i="1">
                              <a:latin typeface="Cambria Math" panose="02040503050406030204" pitchFamily="18" charset="0"/>
                            </a:rPr>
                            <m:t>4</m:t>
                          </m:r>
                          <m:r>
                            <a:rPr lang="en-US" altLang="zh-CN" sz="1600">
                              <a:latin typeface="Cambria Math" panose="02040503050406030204" pitchFamily="18" charset="0"/>
                            </a:rPr>
                            <m:t>−</m:t>
                          </m:r>
                          <m:sSubSup>
                            <m:sSubSupPr>
                              <m:ctrlPr>
                                <a:rPr lang="en-US" altLang="zh-CN" sz="1600" i="1">
                                  <a:latin typeface="Cambria Math" panose="02040503050406030204" pitchFamily="18" charset="0"/>
                                </a:rPr>
                              </m:ctrlPr>
                            </m:sSubSupPr>
                            <m:e>
                              <m:r>
                                <a:rPr lang="zh-CN" altLang="en-US" sz="1600" i="1">
                                  <a:latin typeface="Cambria Math" panose="02040503050406030204" pitchFamily="18" charset="0"/>
                                </a:rPr>
                                <m:t>𝜃</m:t>
                              </m:r>
                            </m:e>
                            <m:sub>
                              <m:r>
                                <a:rPr lang="zh-CN" altLang="en-US" sz="1600" i="1">
                                  <a:latin typeface="Cambria Math" panose="02040503050406030204" pitchFamily="18" charset="0"/>
                                </a:rPr>
                                <m:t>𝛾</m:t>
                              </m:r>
                            </m:sub>
                            <m:sup>
                              <m:r>
                                <a:rPr lang="en-US" altLang="zh-CN" sz="1600" i="1">
                                  <a:latin typeface="Cambria Math" panose="02040503050406030204" pitchFamily="18" charset="0"/>
                                </a:rPr>
                                <m:t>2</m:t>
                              </m:r>
                            </m:sup>
                          </m:sSubSup>
                          <m:r>
                            <a:rPr lang="en-US" altLang="zh-CN" sz="1600" b="0" i="1" smtClean="0">
                              <a:latin typeface="Cambria Math" panose="02040503050406030204" pitchFamily="18" charset="0"/>
                            </a:rPr>
                            <m:t>)</m:t>
                          </m:r>
                        </m:den>
                      </m:f>
                    </m:oMath>
                  </m:oMathPara>
                </a14:m>
                <a:endParaRPr lang="zh-CN" altLang="en-US" sz="1600" dirty="0"/>
              </a:p>
            </p:txBody>
          </p:sp>
        </mc:Choice>
        <mc:Fallback>
          <p:sp>
            <p:nvSpPr>
              <p:cNvPr id="13" name="矩形 12">
                <a:extLst>
                  <a:ext uri="{FF2B5EF4-FFF2-40B4-BE49-F238E27FC236}">
                    <a16:creationId xmlns:a16="http://schemas.microsoft.com/office/drawing/2014/main" id="{6EAD64BD-1167-4895-8141-0DAAA2BB40FA}"/>
                  </a:ext>
                </a:extLst>
              </p:cNvPr>
              <p:cNvSpPr>
                <a:spLocks noRot="1" noChangeAspect="1" noMove="1" noResize="1" noEditPoints="1" noAdjustHandles="1" noChangeArrowheads="1" noChangeShapeType="1" noTextEdit="1"/>
              </p:cNvSpPr>
              <p:nvPr/>
            </p:nvSpPr>
            <p:spPr>
              <a:xfrm>
                <a:off x="4223652" y="4316402"/>
                <a:ext cx="2903487" cy="80573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矩形 16">
                <a:extLst>
                  <a:ext uri="{FF2B5EF4-FFF2-40B4-BE49-F238E27FC236}">
                    <a16:creationId xmlns:a16="http://schemas.microsoft.com/office/drawing/2014/main" id="{FEC59D0D-7DD8-44AC-BF48-95A8DA3F0CE9}"/>
                  </a:ext>
                </a:extLst>
              </p:cNvPr>
              <p:cNvSpPr/>
              <p:nvPr/>
            </p:nvSpPr>
            <p:spPr>
              <a:xfrm>
                <a:off x="1882052" y="5439832"/>
                <a:ext cx="808170" cy="397032"/>
              </a:xfrm>
              <a:prstGeom prst="rect">
                <a:avLst/>
              </a:prstGeom>
              <a:ln>
                <a:solidFill>
                  <a:schemeClr val="tx1"/>
                </a:solidFill>
                <a:prstDash val="lgDashDot"/>
              </a:ln>
            </p:spPr>
            <p:txBody>
              <a:bodyPr wrap="none">
                <a:spAutoFit/>
              </a:bodyPr>
              <a:lstStyle/>
              <a:p>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zh-CN" altLang="en-US" i="1">
                            <a:latin typeface="Cambria Math" panose="02040503050406030204" pitchFamily="18" charset="0"/>
                          </a:rPr>
                          <m:t>𝛾</m:t>
                        </m:r>
                      </m:sub>
                      <m:sup>
                        <m:r>
                          <a:rPr lang="en-US" altLang="zh-CN" i="1">
                            <a:latin typeface="Cambria Math" panose="02040503050406030204" pitchFamily="18" charset="0"/>
                          </a:rPr>
                          <m:t>2</m:t>
                        </m:r>
                      </m:sup>
                    </m:sSubSup>
                  </m:oMath>
                </a14:m>
                <a:r>
                  <a:rPr lang="en-US" altLang="zh-CN" kern="100" dirty="0">
                    <a:latin typeface="Times New Roman" panose="02020603050405020304" pitchFamily="18" charset="0"/>
                    <a:cs typeface="Times New Roman" panose="02020603050405020304" pitchFamily="18" charset="0"/>
                  </a:rPr>
                  <a:t> ≤</a:t>
                </a:r>
                <a:r>
                  <a:rPr lang="en-US" altLang="zh-CN" dirty="0"/>
                  <a:t> </a:t>
                </a:r>
                <a14:m>
                  <m:oMath xmlns:m="http://schemas.openxmlformats.org/officeDocument/2006/math">
                    <m:r>
                      <a:rPr lang="en-US" altLang="zh-CN" i="1">
                        <a:latin typeface="Cambria Math" panose="02040503050406030204" pitchFamily="18" charset="0"/>
                      </a:rPr>
                      <m:t>4</m:t>
                    </m:r>
                  </m:oMath>
                </a14:m>
                <a:endParaRPr lang="zh-CN" altLang="en-US" dirty="0"/>
              </a:p>
            </p:txBody>
          </p:sp>
        </mc:Choice>
        <mc:Fallback>
          <p:sp>
            <p:nvSpPr>
              <p:cNvPr id="17" name="矩形 16">
                <a:extLst>
                  <a:ext uri="{FF2B5EF4-FFF2-40B4-BE49-F238E27FC236}">
                    <a16:creationId xmlns:a16="http://schemas.microsoft.com/office/drawing/2014/main" id="{FEC59D0D-7DD8-44AC-BF48-95A8DA3F0CE9}"/>
                  </a:ext>
                </a:extLst>
              </p:cNvPr>
              <p:cNvSpPr>
                <a:spLocks noRot="1" noChangeAspect="1" noMove="1" noResize="1" noEditPoints="1" noAdjustHandles="1" noChangeArrowheads="1" noChangeShapeType="1" noTextEdit="1"/>
              </p:cNvSpPr>
              <p:nvPr/>
            </p:nvSpPr>
            <p:spPr>
              <a:xfrm>
                <a:off x="1882052" y="5439832"/>
                <a:ext cx="808170" cy="397032"/>
              </a:xfrm>
              <a:prstGeom prst="rect">
                <a:avLst/>
              </a:prstGeom>
              <a:blipFill>
                <a:blip r:embed="rId8"/>
                <a:stretch>
                  <a:fillRect t="-4478" b="-16418"/>
                </a:stretch>
              </a:blipFill>
              <a:ln>
                <a:solidFill>
                  <a:schemeClr val="tx1"/>
                </a:solidFill>
                <a:prstDash val="lgDashDot"/>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矩形 17">
                <a:extLst>
                  <a:ext uri="{FF2B5EF4-FFF2-40B4-BE49-F238E27FC236}">
                    <a16:creationId xmlns:a16="http://schemas.microsoft.com/office/drawing/2014/main" id="{86197FF0-BAAE-457E-A7FC-41B70E5BBBB5}"/>
                  </a:ext>
                </a:extLst>
              </p:cNvPr>
              <p:cNvSpPr/>
              <p:nvPr/>
            </p:nvSpPr>
            <p:spPr>
              <a:xfrm>
                <a:off x="4391390" y="5110406"/>
                <a:ext cx="2233753" cy="806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sz="1600" smtClean="0">
                          <a:latin typeface="Cambria Math" panose="02040503050406030204" pitchFamily="18" charset="0"/>
                        </a:rPr>
                        <m:t>ω</m:t>
                      </m:r>
                      <m:r>
                        <a:rPr lang="zh-CN" altLang="en-US" sz="1600">
                          <a:latin typeface="Cambria Math" panose="02040503050406030204" pitchFamily="18" charset="0"/>
                        </a:rPr>
                        <m:t>=</m:t>
                      </m:r>
                      <m:sSub>
                        <m:sSubPr>
                          <m:ctrlPr>
                            <a:rPr lang="zh-CN" altLang="en-US" sz="1600" i="1">
                              <a:latin typeface="Cambria Math" panose="02040503050406030204" pitchFamily="18" charset="0"/>
                            </a:rPr>
                          </m:ctrlPr>
                        </m:sSubPr>
                        <m:e>
                          <m:r>
                            <m:rPr>
                              <m:sty m:val="p"/>
                            </m:rPr>
                            <a:rPr lang="zh-CN" altLang="en-US" sz="1600">
                              <a:latin typeface="Cambria Math" panose="02040503050406030204" pitchFamily="18" charset="0"/>
                            </a:rPr>
                            <m:t>ω</m:t>
                          </m:r>
                        </m:e>
                        <m:sub>
                          <m:r>
                            <a:rPr lang="zh-CN" altLang="en-US" sz="1600">
                              <a:latin typeface="Cambria Math" panose="02040503050406030204" pitchFamily="18" charset="0"/>
                            </a:rPr>
                            <m:t>0</m:t>
                          </m:r>
                        </m:sub>
                      </m:sSub>
                      <m:f>
                        <m:fPr>
                          <m:ctrlPr>
                            <a:rPr lang="zh-CN" altLang="en-US" sz="1600" i="1">
                              <a:latin typeface="Cambria Math" panose="02040503050406030204" pitchFamily="18" charset="0"/>
                            </a:rPr>
                          </m:ctrlPr>
                        </m:fPr>
                        <m:num>
                          <m:r>
                            <a:rPr lang="en-US" altLang="zh-CN" sz="1600" i="1">
                              <a:latin typeface="Cambria Math" panose="02040503050406030204" pitchFamily="18" charset="0"/>
                            </a:rPr>
                            <m:t>4</m:t>
                          </m:r>
                        </m:num>
                        <m:den>
                          <m:f>
                            <m:fPr>
                              <m:ctrlPr>
                                <a:rPr lang="en-US" altLang="zh-CN" sz="1600" i="1">
                                  <a:latin typeface="Cambria Math" panose="02040503050406030204" pitchFamily="18" charset="0"/>
                                </a:rPr>
                              </m:ctrlPr>
                            </m:fPr>
                            <m:num>
                              <m:r>
                                <a:rPr lang="en-US" altLang="zh-CN" sz="1600" i="1">
                                  <a:latin typeface="Cambria Math" panose="02040503050406030204" pitchFamily="18" charset="0"/>
                                </a:rPr>
                                <m:t>1</m:t>
                              </m:r>
                            </m:num>
                            <m:den>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𝛾</m:t>
                                  </m:r>
                                </m:e>
                                <m:sup>
                                  <m:r>
                                    <a:rPr lang="en-US" altLang="zh-CN" sz="1600" i="1">
                                      <a:latin typeface="Cambria Math" panose="02040503050406030204" pitchFamily="18" charset="0"/>
                                    </a:rPr>
                                    <m:t>2</m:t>
                                  </m:r>
                                </m:sup>
                              </m:sSup>
                            </m:den>
                          </m:f>
                          <m:r>
                            <a:rPr lang="en-US" altLang="zh-CN" sz="1600" i="1">
                              <a:latin typeface="Cambria Math" panose="02040503050406030204" pitchFamily="18" charset="0"/>
                            </a:rPr>
                            <m:t>+</m:t>
                          </m:r>
                          <m:sSubSup>
                            <m:sSubSupPr>
                              <m:ctrlPr>
                                <a:rPr lang="en-US" altLang="zh-CN" sz="1600" i="1">
                                  <a:latin typeface="Cambria Math" panose="02040503050406030204" pitchFamily="18" charset="0"/>
                                </a:rPr>
                              </m:ctrlPr>
                            </m:sSubSupPr>
                            <m:e>
                              <m:r>
                                <a:rPr lang="zh-CN" altLang="en-US" sz="1600" i="1">
                                  <a:latin typeface="Cambria Math" panose="02040503050406030204" pitchFamily="18" charset="0"/>
                                </a:rPr>
                                <m:t>𝜃</m:t>
                              </m:r>
                            </m:e>
                            <m:sub>
                              <m:r>
                                <a:rPr lang="zh-CN" altLang="en-US" sz="1600" i="1">
                                  <a:latin typeface="Cambria Math" panose="02040503050406030204" pitchFamily="18" charset="0"/>
                                </a:rPr>
                                <m:t>𝛾</m:t>
                              </m:r>
                            </m:sub>
                            <m:sup>
                              <m:r>
                                <a:rPr lang="en-US" altLang="zh-CN" sz="1600" i="1">
                                  <a:latin typeface="Cambria Math" panose="02040503050406030204" pitchFamily="18" charset="0"/>
                                </a:rPr>
                                <m:t>2</m:t>
                              </m:r>
                            </m:sup>
                          </m:sSubSup>
                          <m:r>
                            <a:rPr lang="zh-CN" altLang="en-US" sz="1600">
                              <a:latin typeface="Cambria Math" panose="02040503050406030204" pitchFamily="18" charset="0"/>
                            </a:rPr>
                            <m:t>+</m:t>
                          </m:r>
                          <m:f>
                            <m:fPr>
                              <m:ctrlPr>
                                <a:rPr lang="zh-CN" altLang="en-US" sz="1600" i="1">
                                  <a:latin typeface="Cambria Math" panose="02040503050406030204" pitchFamily="18" charset="0"/>
                                </a:rPr>
                              </m:ctrlPr>
                            </m:fPr>
                            <m:num>
                              <m:sSub>
                                <m:sSubPr>
                                  <m:ctrlPr>
                                    <a:rPr lang="zh-CN" altLang="en-US" sz="1600" i="1">
                                      <a:latin typeface="Cambria Math" panose="02040503050406030204" pitchFamily="18" charset="0"/>
                                    </a:rPr>
                                  </m:ctrlPr>
                                </m:sSubPr>
                                <m:e>
                                  <m:r>
                                    <a:rPr lang="en-US" altLang="zh-CN" sz="1600" b="0" i="0" smtClean="0">
                                      <a:latin typeface="Cambria Math" panose="02040503050406030204" pitchFamily="18" charset="0"/>
                                    </a:rPr>
                                    <m:t>4</m:t>
                                  </m:r>
                                  <m:r>
                                    <m:rPr>
                                      <m:sty m:val="p"/>
                                    </m:rPr>
                                    <a:rPr lang="zh-CN" altLang="en-US" sz="1600">
                                      <a:latin typeface="Cambria Math" panose="02040503050406030204" pitchFamily="18" charset="0"/>
                                    </a:rPr>
                                    <m:t>ω</m:t>
                                  </m:r>
                                </m:e>
                                <m:sub>
                                  <m:r>
                                    <a:rPr lang="zh-CN" altLang="en-US" sz="1600">
                                      <a:latin typeface="Cambria Math" panose="02040503050406030204" pitchFamily="18" charset="0"/>
                                    </a:rPr>
                                    <m:t>0</m:t>
                                  </m:r>
                                </m:sub>
                              </m:sSub>
                            </m:num>
                            <m:den>
                              <m:sSub>
                                <m:sSubPr>
                                  <m:ctrlPr>
                                    <a:rPr lang="zh-CN" altLang="en-US" sz="1600" i="1">
                                      <a:latin typeface="Cambria Math" panose="02040503050406030204" pitchFamily="18" charset="0"/>
                                    </a:rPr>
                                  </m:ctrlPr>
                                </m:sSubPr>
                                <m:e>
                                  <m:r>
                                    <m:rPr>
                                      <m:sty m:val="p"/>
                                    </m:rPr>
                                    <a:rPr lang="zh-CN" altLang="en-US" sz="1600">
                                      <a:latin typeface="Cambria Math" panose="02040503050406030204" pitchFamily="18" charset="0"/>
                                    </a:rPr>
                                    <m:t>ε</m:t>
                                  </m:r>
                                </m:e>
                                <m:sub>
                                  <m:r>
                                    <a:rPr lang="zh-CN" altLang="en-US" sz="1600">
                                      <a:latin typeface="Cambria Math" panose="02040503050406030204" pitchFamily="18" charset="0"/>
                                    </a:rPr>
                                    <m:t>0</m:t>
                                  </m:r>
                                </m:sub>
                              </m:sSub>
                            </m:den>
                          </m:f>
                        </m:den>
                      </m:f>
                    </m:oMath>
                  </m:oMathPara>
                </a14:m>
                <a:endParaRPr lang="zh-CN" altLang="en-US" sz="1600" dirty="0"/>
              </a:p>
            </p:txBody>
          </p:sp>
        </mc:Choice>
        <mc:Fallback>
          <p:sp>
            <p:nvSpPr>
              <p:cNvPr id="18" name="矩形 17">
                <a:extLst>
                  <a:ext uri="{FF2B5EF4-FFF2-40B4-BE49-F238E27FC236}">
                    <a16:creationId xmlns:a16="http://schemas.microsoft.com/office/drawing/2014/main" id="{86197FF0-BAAE-457E-A7FC-41B70E5BBBB5}"/>
                  </a:ext>
                </a:extLst>
              </p:cNvPr>
              <p:cNvSpPr>
                <a:spLocks noRot="1" noChangeAspect="1" noMove="1" noResize="1" noEditPoints="1" noAdjustHandles="1" noChangeArrowheads="1" noChangeShapeType="1" noTextEdit="1"/>
              </p:cNvSpPr>
              <p:nvPr/>
            </p:nvSpPr>
            <p:spPr>
              <a:xfrm>
                <a:off x="4391390" y="5110406"/>
                <a:ext cx="2233753" cy="806631"/>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矩形 18">
                <a:extLst>
                  <a:ext uri="{FF2B5EF4-FFF2-40B4-BE49-F238E27FC236}">
                    <a16:creationId xmlns:a16="http://schemas.microsoft.com/office/drawing/2014/main" id="{8BDFE4A9-0567-46E9-A0AF-3CF684CB4FB1}"/>
                  </a:ext>
                </a:extLst>
              </p:cNvPr>
              <p:cNvSpPr/>
              <p:nvPr/>
            </p:nvSpPr>
            <p:spPr>
              <a:xfrm>
                <a:off x="4572266" y="5890821"/>
                <a:ext cx="1936748" cy="846578"/>
              </a:xfrm>
              <a:prstGeom prst="rect">
                <a:avLst/>
              </a:prstGeom>
              <a:solidFill>
                <a:srgbClr val="FFC000"/>
              </a:solidFill>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cs typeface="Arial" panose="020B0604020202020204" pitchFamily="34" charset="0"/>
                            </a:rPr>
                          </m:ctrlPr>
                        </m:sSubPr>
                        <m:e>
                          <m:r>
                            <m:rPr>
                              <m:sty m:val="p"/>
                            </m:rPr>
                            <a:rPr lang="en-US" altLang="zh-CN" sz="1600" i="1" dirty="0">
                              <a:latin typeface="Cambria Math" panose="02040503050406030204" pitchFamily="18" charset="0"/>
                              <a:cs typeface="Arial" panose="020B0604020202020204" pitchFamily="34" charset="0"/>
                            </a:rPr>
                            <m:t>w</m:t>
                          </m:r>
                        </m:e>
                        <m:sub>
                          <m:r>
                            <a:rPr lang="en-US" altLang="zh-CN" sz="1600" i="1">
                              <a:latin typeface="Cambria Math" panose="02040503050406030204" pitchFamily="18" charset="0"/>
                              <a:cs typeface="Arial" panose="020B0604020202020204" pitchFamily="34" charset="0"/>
                            </a:rPr>
                            <m:t>𝑚𝑎𝑥</m:t>
                          </m:r>
                        </m:sub>
                      </m:sSub>
                      <m:r>
                        <a:rPr lang="en-US" altLang="zh-CN" sz="1600" b="0" i="1" smtClean="0">
                          <a:latin typeface="Cambria Math" panose="02040503050406030204" pitchFamily="18" charset="0"/>
                          <a:cs typeface="Arial" panose="020B0604020202020204" pitchFamily="34" charset="0"/>
                        </a:rPr>
                        <m:t>=</m:t>
                      </m:r>
                      <m:f>
                        <m:fPr>
                          <m:ctrlPr>
                            <a:rPr lang="zh-CN" altLang="en-US" sz="1600" i="1">
                              <a:latin typeface="Cambria Math" panose="02040503050406030204" pitchFamily="18" charset="0"/>
                            </a:rPr>
                          </m:ctrlPr>
                        </m:fPr>
                        <m:num>
                          <m:r>
                            <a:rPr lang="en-US" altLang="zh-CN" sz="1600" i="1">
                              <a:latin typeface="Cambria Math" panose="02040503050406030204" pitchFamily="18" charset="0"/>
                            </a:rPr>
                            <m:t>4</m:t>
                          </m:r>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𝛾</m:t>
                              </m:r>
                            </m:e>
                            <m:sup>
                              <m:r>
                                <a:rPr lang="en-US" altLang="zh-CN" sz="1600" i="1">
                                  <a:latin typeface="Cambria Math" panose="02040503050406030204" pitchFamily="18" charset="0"/>
                                </a:rPr>
                                <m:t>2</m:t>
                              </m:r>
                            </m:sup>
                          </m:sSup>
                          <m:sSub>
                            <m:sSubPr>
                              <m:ctrlPr>
                                <a:rPr lang="zh-CN" altLang="en-US" sz="1600" i="1">
                                  <a:latin typeface="Cambria Math" panose="02040503050406030204" pitchFamily="18" charset="0"/>
                                </a:rPr>
                              </m:ctrlPr>
                            </m:sSubPr>
                            <m:e>
                              <m:r>
                                <m:rPr>
                                  <m:sty m:val="p"/>
                                </m:rPr>
                                <a:rPr lang="zh-CN" altLang="en-US" sz="1600">
                                  <a:latin typeface="Cambria Math" panose="02040503050406030204" pitchFamily="18" charset="0"/>
                                </a:rPr>
                                <m:t>ω</m:t>
                              </m:r>
                            </m:e>
                            <m:sub>
                              <m:r>
                                <a:rPr lang="zh-CN" altLang="en-US" sz="1600">
                                  <a:latin typeface="Cambria Math" panose="02040503050406030204" pitchFamily="18" charset="0"/>
                                </a:rPr>
                                <m:t>0</m:t>
                              </m:r>
                            </m:sub>
                          </m:sSub>
                        </m:num>
                        <m:den>
                          <m:r>
                            <a:rPr lang="en-US" altLang="zh-CN" sz="1600" b="0" i="1" smtClean="0">
                              <a:latin typeface="Cambria Math" panose="02040503050406030204" pitchFamily="18" charset="0"/>
                            </a:rPr>
                            <m:t>1</m:t>
                          </m:r>
                          <m:r>
                            <a:rPr lang="en-US" altLang="zh-CN" sz="1600" i="1">
                              <a:latin typeface="Cambria Math" panose="02040503050406030204" pitchFamily="18" charset="0"/>
                            </a:rPr>
                            <m:t>+</m:t>
                          </m:r>
                          <m:f>
                            <m:fPr>
                              <m:ctrlPr>
                                <a:rPr lang="zh-CN" altLang="en-US" sz="1600" i="1">
                                  <a:latin typeface="Cambria Math" panose="02040503050406030204" pitchFamily="18" charset="0"/>
                                </a:rPr>
                              </m:ctrlPr>
                            </m:fPr>
                            <m:num>
                              <m:sSub>
                                <m:sSubPr>
                                  <m:ctrlPr>
                                    <a:rPr lang="zh-CN" altLang="en-US" sz="1600" i="1">
                                      <a:latin typeface="Cambria Math" panose="02040503050406030204" pitchFamily="18" charset="0"/>
                                    </a:rPr>
                                  </m:ctrlPr>
                                </m:sSubPr>
                                <m:e>
                                  <m:r>
                                    <a:rPr lang="en-US" altLang="zh-CN" sz="1600">
                                      <a:latin typeface="Cambria Math" panose="02040503050406030204" pitchFamily="18" charset="0"/>
                                    </a:rPr>
                                    <m:t>4</m:t>
                                  </m:r>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𝛾</m:t>
                                      </m:r>
                                    </m:e>
                                    <m:sup>
                                      <m:r>
                                        <a:rPr lang="en-US" altLang="zh-CN" sz="1600" i="1">
                                          <a:latin typeface="Cambria Math" panose="02040503050406030204" pitchFamily="18" charset="0"/>
                                        </a:rPr>
                                        <m:t>2</m:t>
                                      </m:r>
                                    </m:sup>
                                  </m:sSup>
                                  <m:r>
                                    <m:rPr>
                                      <m:sty m:val="p"/>
                                    </m:rPr>
                                    <a:rPr lang="zh-CN" altLang="en-US" sz="1600">
                                      <a:latin typeface="Cambria Math" panose="02040503050406030204" pitchFamily="18" charset="0"/>
                                    </a:rPr>
                                    <m:t>ω</m:t>
                                  </m:r>
                                </m:e>
                                <m:sub>
                                  <m:r>
                                    <a:rPr lang="zh-CN" altLang="en-US" sz="1600">
                                      <a:latin typeface="Cambria Math" panose="02040503050406030204" pitchFamily="18" charset="0"/>
                                    </a:rPr>
                                    <m:t>0</m:t>
                                  </m:r>
                                </m:sub>
                              </m:sSub>
                            </m:num>
                            <m:den>
                              <m:sSub>
                                <m:sSubPr>
                                  <m:ctrlPr>
                                    <a:rPr lang="zh-CN" altLang="en-US" sz="1600" i="1">
                                      <a:latin typeface="Cambria Math" panose="02040503050406030204" pitchFamily="18" charset="0"/>
                                    </a:rPr>
                                  </m:ctrlPr>
                                </m:sSubPr>
                                <m:e>
                                  <m:r>
                                    <m:rPr>
                                      <m:sty m:val="p"/>
                                    </m:rPr>
                                    <a:rPr lang="zh-CN" altLang="en-US" sz="1600">
                                      <a:latin typeface="Cambria Math" panose="02040503050406030204" pitchFamily="18" charset="0"/>
                                    </a:rPr>
                                    <m:t>ε</m:t>
                                  </m:r>
                                </m:e>
                                <m:sub>
                                  <m:r>
                                    <a:rPr lang="zh-CN" altLang="en-US" sz="1600">
                                      <a:latin typeface="Cambria Math" panose="02040503050406030204" pitchFamily="18" charset="0"/>
                                    </a:rPr>
                                    <m:t>0</m:t>
                                  </m:r>
                                </m:sub>
                              </m:sSub>
                            </m:den>
                          </m:f>
                        </m:den>
                      </m:f>
                    </m:oMath>
                  </m:oMathPara>
                </a14:m>
                <a:endParaRPr lang="zh-CN" altLang="en-US" sz="1600" dirty="0"/>
              </a:p>
            </p:txBody>
          </p:sp>
        </mc:Choice>
        <mc:Fallback>
          <p:sp>
            <p:nvSpPr>
              <p:cNvPr id="19" name="矩形 18">
                <a:extLst>
                  <a:ext uri="{FF2B5EF4-FFF2-40B4-BE49-F238E27FC236}">
                    <a16:creationId xmlns:a16="http://schemas.microsoft.com/office/drawing/2014/main" id="{8BDFE4A9-0567-46E9-A0AF-3CF684CB4FB1}"/>
                  </a:ext>
                </a:extLst>
              </p:cNvPr>
              <p:cNvSpPr>
                <a:spLocks noRot="1" noChangeAspect="1" noMove="1" noResize="1" noEditPoints="1" noAdjustHandles="1" noChangeArrowheads="1" noChangeShapeType="1" noTextEdit="1"/>
              </p:cNvSpPr>
              <p:nvPr/>
            </p:nvSpPr>
            <p:spPr>
              <a:xfrm>
                <a:off x="4572266" y="5890821"/>
                <a:ext cx="1936748" cy="846578"/>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327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CF87E-63F9-4C9B-AE99-01364EF0AE4C}"/>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The scattered angle of particles</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40778E2F-41FA-4D7D-BF83-64E7F8402952}"/>
              </a:ext>
            </a:extLst>
          </p:cNvPr>
          <p:cNvSpPr>
            <a:spLocks noGrp="1"/>
          </p:cNvSpPr>
          <p:nvPr>
            <p:ph type="sldNum" sz="quarter" idx="12"/>
          </p:nvPr>
        </p:nvSpPr>
        <p:spPr/>
        <p:txBody>
          <a:bodyPr/>
          <a:lstStyle/>
          <a:p>
            <a:fld id="{DACC9BBE-8E34-40D8-8758-EE8FE6B22F0D}" type="slidenum">
              <a:rPr lang="zh-CN" altLang="en-US" smtClean="0"/>
              <a:t>5</a:t>
            </a:fld>
            <a:endParaRPr lang="zh-CN" altLang="en-US"/>
          </a:p>
        </p:txBody>
      </p:sp>
      <p:sp>
        <p:nvSpPr>
          <p:cNvPr id="3" name="矩形 2">
            <a:extLst>
              <a:ext uri="{FF2B5EF4-FFF2-40B4-BE49-F238E27FC236}">
                <a16:creationId xmlns:a16="http://schemas.microsoft.com/office/drawing/2014/main" id="{7E8807C3-FEA3-49FB-8A3A-FD9A192683B2}"/>
              </a:ext>
            </a:extLst>
          </p:cNvPr>
          <p:cNvSpPr/>
          <p:nvPr/>
        </p:nvSpPr>
        <p:spPr>
          <a:xfrm>
            <a:off x="464596" y="1099481"/>
            <a:ext cx="9960389" cy="369332"/>
          </a:xfrm>
          <a:prstGeom prst="rect">
            <a:avLst/>
          </a:prstGeom>
        </p:spPr>
        <p:txBody>
          <a:bodyPr wrap="square">
            <a:spAutoFit/>
          </a:bodyPr>
          <a:lstStyle/>
          <a:p>
            <a:pPr marL="285750" indent="-285750">
              <a:buFont typeface="Arial" panose="020B0604020202020204" pitchFamily="34" charset="0"/>
              <a:buChar char="•"/>
            </a:pPr>
            <a:r>
              <a:rPr lang="en-US" altLang="zh-CN" kern="100" dirty="0">
                <a:latin typeface="Times New Roman" panose="02020603050405020304" pitchFamily="18" charset="0"/>
                <a:cs typeface="Times New Roman" panose="02020603050405020304" pitchFamily="18" charset="0"/>
              </a:rPr>
              <a:t>Here, we define a parameter </a:t>
            </a:r>
            <a:r>
              <a:rPr lang="en-US" altLang="zh-CN" b="1" kern="100" dirty="0">
                <a:latin typeface="Times New Roman" panose="02020603050405020304" pitchFamily="18" charset="0"/>
                <a:cs typeface="Times New Roman" panose="02020603050405020304" pitchFamily="18" charset="0"/>
              </a:rPr>
              <a:t>u</a:t>
            </a:r>
            <a:r>
              <a:rPr lang="en-US" altLang="zh-CN" kern="100" dirty="0">
                <a:latin typeface="Times New Roman" panose="02020603050405020304" pitchFamily="18" charset="0"/>
                <a:cs typeface="Times New Roman" panose="02020603050405020304" pitchFamily="18" charset="0"/>
              </a:rPr>
              <a:t>, which is the ratio of scattered energy of photon to electron:</a:t>
            </a:r>
            <a:endParaRPr lang="zh-CN" altLang="zh-CN" sz="1400" kern="100" dirty="0">
              <a:latin typeface="等线"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矩形 3">
                <a:extLst>
                  <a:ext uri="{FF2B5EF4-FFF2-40B4-BE49-F238E27FC236}">
                    <a16:creationId xmlns:a16="http://schemas.microsoft.com/office/drawing/2014/main" id="{D43317D8-5C76-493F-A532-B77A0122202C}"/>
                  </a:ext>
                </a:extLst>
              </p:cNvPr>
              <p:cNvSpPr/>
              <p:nvPr/>
            </p:nvSpPr>
            <p:spPr>
              <a:xfrm>
                <a:off x="3919365" y="1750812"/>
                <a:ext cx="2897332" cy="6930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u</m:t>
                      </m:r>
                      <m:r>
                        <a:rPr lang="zh-CN" altLang="en-US" i="0">
                          <a:latin typeface="Cambria Math" panose="02040503050406030204" pitchFamily="18" charset="0"/>
                        </a:rPr>
                        <m:t>=</m:t>
                      </m:r>
                      <m:f>
                        <m:fPr>
                          <m:ctrlPr>
                            <a:rPr lang="zh-CN" altLang="en-US" i="1">
                              <a:latin typeface="Cambria Math" panose="02040503050406030204" pitchFamily="18" charset="0"/>
                            </a:rPr>
                          </m:ctrlPr>
                        </m:fPr>
                        <m:num>
                          <m:r>
                            <m:rPr>
                              <m:sty m:val="p"/>
                            </m:rPr>
                            <a:rPr lang="zh-CN" altLang="en-US" i="0">
                              <a:latin typeface="Cambria Math" panose="02040503050406030204" pitchFamily="18" charset="0"/>
                            </a:rPr>
                            <m:t>ω</m:t>
                          </m:r>
                        </m:num>
                        <m:den>
                          <m:r>
                            <a:rPr lang="zh-CN" altLang="en-US" i="1">
                              <a:latin typeface="Cambria Math" panose="02040503050406030204" pitchFamily="18" charset="0"/>
                            </a:rPr>
                            <m:t>𝜀</m:t>
                          </m:r>
                        </m:den>
                      </m:f>
                      <m:r>
                        <a:rPr lang="zh-CN" altLang="en-US" i="0">
                          <a:latin typeface="Cambria Math" panose="02040503050406030204" pitchFamily="18" charset="0"/>
                        </a:rPr>
                        <m:t>=</m:t>
                      </m:r>
                      <m:f>
                        <m:fPr>
                          <m:ctrlPr>
                            <a:rPr lang="zh-CN" altLang="en-US" i="1">
                              <a:latin typeface="Cambria Math" panose="02040503050406030204" pitchFamily="18" charset="0"/>
                            </a:rPr>
                          </m:ctrlPr>
                        </m:fPr>
                        <m:num>
                          <m:r>
                            <m:rPr>
                              <m:sty m:val="p"/>
                            </m:rPr>
                            <a:rPr lang="zh-CN" altLang="en-US" i="0">
                              <a:latin typeface="Cambria Math" panose="02040503050406030204" pitchFamily="18" charset="0"/>
                            </a:rPr>
                            <m:t>ω</m:t>
                          </m:r>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r>
                            <a:rPr lang="zh-CN" altLang="en-US" i="0">
                              <a:latin typeface="Cambria Math" panose="02040503050406030204" pitchFamily="18" charset="0"/>
                            </a:rPr>
                            <m:t>−</m:t>
                          </m:r>
                          <m:r>
                            <m:rPr>
                              <m:sty m:val="p"/>
                            </m:rPr>
                            <a:rPr lang="zh-CN" altLang="en-US" i="0">
                              <a:latin typeface="Cambria Math" panose="02040503050406030204" pitchFamily="18" charset="0"/>
                            </a:rPr>
                            <m:t>ω</m:t>
                          </m:r>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𝑒</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den>
                      </m:f>
                    </m:oMath>
                  </m:oMathPara>
                </a14:m>
                <a:endParaRPr lang="zh-CN" altLang="en-US" dirty="0"/>
              </a:p>
            </p:txBody>
          </p:sp>
        </mc:Choice>
        <mc:Fallback>
          <p:sp>
            <p:nvSpPr>
              <p:cNvPr id="4" name="矩形 3">
                <a:extLst>
                  <a:ext uri="{FF2B5EF4-FFF2-40B4-BE49-F238E27FC236}">
                    <a16:creationId xmlns:a16="http://schemas.microsoft.com/office/drawing/2014/main" id="{D43317D8-5C76-493F-A532-B77A0122202C}"/>
                  </a:ext>
                </a:extLst>
              </p:cNvPr>
              <p:cNvSpPr>
                <a:spLocks noRot="1" noChangeAspect="1" noMove="1" noResize="1" noEditPoints="1" noAdjustHandles="1" noChangeArrowheads="1" noChangeShapeType="1" noTextEdit="1"/>
              </p:cNvSpPr>
              <p:nvPr/>
            </p:nvSpPr>
            <p:spPr>
              <a:xfrm>
                <a:off x="3919365" y="1750812"/>
                <a:ext cx="2897332" cy="69307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A14E4E16-546C-4B82-9C0C-B355CE6D75C8}"/>
                  </a:ext>
                </a:extLst>
              </p:cNvPr>
              <p:cNvSpPr/>
              <p:nvPr/>
            </p:nvSpPr>
            <p:spPr>
              <a:xfrm>
                <a:off x="4045842" y="2725886"/>
                <a:ext cx="2644377" cy="61420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CN" altLang="en-US">
                              <a:latin typeface="Cambria Math" panose="02040503050406030204" pitchFamily="18" charset="0"/>
                            </a:rPr>
                          </m:ctrlPr>
                        </m:sSubPr>
                        <m:e>
                          <m:r>
                            <m:rPr>
                              <m:sty m:val="p"/>
                            </m:rPr>
                            <a:rPr lang="zh-CN" altLang="en-US">
                              <a:latin typeface="Cambria Math" panose="02040503050406030204" pitchFamily="18" charset="0"/>
                            </a:rPr>
                            <m:t>u</m:t>
                          </m:r>
                        </m:e>
                        <m:sub>
                          <m:r>
                            <a:rPr lang="zh-CN" altLang="en-US" i="1">
                              <a:latin typeface="Cambria Math" panose="02040503050406030204" pitchFamily="18" charset="0"/>
                            </a:rPr>
                            <m:t>𝑚𝑎𝑥</m:t>
                          </m:r>
                        </m:sub>
                      </m:sSub>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1">
                                  <a:latin typeface="Cambria Math" panose="02040503050406030204" pitchFamily="18" charset="0"/>
                                </a:rPr>
                                <m:t>𝑚𝑎𝑥</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1">
                                  <a:latin typeface="Cambria Math" panose="02040503050406030204" pitchFamily="18" charset="0"/>
                                </a:rPr>
                                <m:t>𝑚𝑎𝑥</m:t>
                              </m:r>
                            </m:sub>
                          </m:sSub>
                        </m:den>
                      </m:f>
                    </m:oMath>
                  </m:oMathPara>
                </a14:m>
                <a:endParaRPr lang="zh-CN" altLang="en-US" dirty="0"/>
              </a:p>
            </p:txBody>
          </p:sp>
        </mc:Choice>
        <mc:Fallback>
          <p:sp>
            <p:nvSpPr>
              <p:cNvPr id="6" name="矩形 5">
                <a:extLst>
                  <a:ext uri="{FF2B5EF4-FFF2-40B4-BE49-F238E27FC236}">
                    <a16:creationId xmlns:a16="http://schemas.microsoft.com/office/drawing/2014/main" id="{A14E4E16-546C-4B82-9C0C-B355CE6D75C8}"/>
                  </a:ext>
                </a:extLst>
              </p:cNvPr>
              <p:cNvSpPr>
                <a:spLocks noRot="1" noChangeAspect="1" noMove="1" noResize="1" noEditPoints="1" noAdjustHandles="1" noChangeArrowheads="1" noChangeShapeType="1" noTextEdit="1"/>
              </p:cNvSpPr>
              <p:nvPr/>
            </p:nvSpPr>
            <p:spPr>
              <a:xfrm>
                <a:off x="4045842" y="2725886"/>
                <a:ext cx="2644377" cy="61420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E94EA068-E4A9-499C-941B-AE688DD6BC27}"/>
                  </a:ext>
                </a:extLst>
              </p:cNvPr>
              <p:cNvSpPr/>
              <p:nvPr/>
            </p:nvSpPr>
            <p:spPr>
              <a:xfrm>
                <a:off x="4045842" y="3584238"/>
                <a:ext cx="2127698" cy="69519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m:rPr>
                              <m:sty m:val="p"/>
                            </m:rPr>
                            <a:rPr lang="el-GR" altLang="zh-CN" i="1" smtClean="0">
                              <a:latin typeface="Cambria Math" panose="02040503050406030204" pitchFamily="18" charset="0"/>
                            </a:rPr>
                            <m:t>κ</m:t>
                          </m:r>
                          <m:r>
                            <a:rPr lang="en-US" altLang="zh-CN" b="0" i="0" smtClean="0">
                              <a:latin typeface="Cambria Math" panose="02040503050406030204" pitchFamily="18" charset="0"/>
                            </a:rPr>
                            <m:t>=</m:t>
                          </m:r>
                          <m:r>
                            <m:rPr>
                              <m:sty m:val="p"/>
                            </m:rPr>
                            <a:rPr lang="zh-CN" altLang="en-US">
                              <a:latin typeface="Cambria Math" panose="02040503050406030204" pitchFamily="18" charset="0"/>
                            </a:rPr>
                            <m:t>u</m:t>
                          </m:r>
                        </m:e>
                        <m:sub>
                          <m:r>
                            <a:rPr lang="zh-CN" altLang="en-US" i="1">
                              <a:latin typeface="Cambria Math" panose="02040503050406030204" pitchFamily="18" charset="0"/>
                            </a:rPr>
                            <m:t>𝑚𝑎𝑥</m:t>
                          </m:r>
                        </m:sub>
                      </m:sSub>
                      <m:r>
                        <a:rPr lang="zh-CN" altLang="en-US" i="1" smtClean="0">
                          <a:latin typeface="Cambria Math" panose="02040503050406030204" pitchFamily="18" charset="0"/>
                        </a:rPr>
                        <m:t>≈</m:t>
                      </m:r>
                      <m:f>
                        <m:fPr>
                          <m:ctrlPr>
                            <a:rPr lang="zh-CN" altLang="en-US" i="1">
                              <a:latin typeface="Cambria Math" panose="02040503050406030204" pitchFamily="18" charset="0"/>
                            </a:rPr>
                          </m:ctrlPr>
                        </m:fPr>
                        <m:num>
                          <m:r>
                            <a:rPr lang="en-US" altLang="zh-CN" i="1">
                              <a:latin typeface="Cambria Math" panose="02040503050406030204" pitchFamily="18" charset="0"/>
                            </a:rPr>
                            <m:t>4</m:t>
                          </m:r>
                          <m:sSup>
                            <m:sSupPr>
                              <m:ctrlPr>
                                <a:rPr lang="en-US" altLang="zh-CN" i="1">
                                  <a:latin typeface="Cambria Math" panose="02040503050406030204" pitchFamily="18" charset="0"/>
                                </a:rPr>
                              </m:ctrlPr>
                            </m:sSupPr>
                            <m:e>
                              <m:r>
                                <a:rPr lang="zh-CN" altLang="en-US" i="1">
                                  <a:latin typeface="Cambria Math" panose="02040503050406030204" pitchFamily="18" charset="0"/>
                                </a:rPr>
                                <m:t>𝛾</m:t>
                              </m:r>
                            </m:e>
                            <m:sup>
                              <m:r>
                                <a:rPr lang="en-US" altLang="zh-CN" i="1">
                                  <a:latin typeface="Cambria Math" panose="02040503050406030204" pitchFamily="18" charset="0"/>
                                </a:rPr>
                                <m:t>2</m:t>
                              </m:r>
                            </m:sup>
                          </m:sSup>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ω</m:t>
                              </m:r>
                            </m:e>
                            <m:sub>
                              <m:r>
                                <a:rPr lang="zh-CN" altLang="en-US">
                                  <a:latin typeface="Cambria Math" panose="02040503050406030204" pitchFamily="18" charset="0"/>
                                </a:rPr>
                                <m:t>0</m:t>
                              </m:r>
                            </m:sub>
                          </m:sSub>
                        </m:num>
                        <m:den>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ε</m:t>
                              </m:r>
                            </m:e>
                            <m:sub>
                              <m:r>
                                <a:rPr lang="zh-CN" altLang="en-US">
                                  <a:latin typeface="Cambria Math" panose="02040503050406030204" pitchFamily="18" charset="0"/>
                                </a:rPr>
                                <m:t>0</m:t>
                              </m:r>
                            </m:sub>
                          </m:sSub>
                        </m:den>
                      </m:f>
                    </m:oMath>
                  </m:oMathPara>
                </a14:m>
                <a:endParaRPr lang="zh-CN" altLang="en-US" dirty="0"/>
              </a:p>
            </p:txBody>
          </p:sp>
        </mc:Choice>
        <mc:Fallback>
          <p:sp>
            <p:nvSpPr>
              <p:cNvPr id="8" name="矩形 7">
                <a:extLst>
                  <a:ext uri="{FF2B5EF4-FFF2-40B4-BE49-F238E27FC236}">
                    <a16:creationId xmlns:a16="http://schemas.microsoft.com/office/drawing/2014/main" id="{E94EA068-E4A9-499C-941B-AE688DD6BC27}"/>
                  </a:ext>
                </a:extLst>
              </p:cNvPr>
              <p:cNvSpPr>
                <a:spLocks noRot="1" noChangeAspect="1" noMove="1" noResize="1" noEditPoints="1" noAdjustHandles="1" noChangeArrowheads="1" noChangeShapeType="1" noTextEdit="1"/>
              </p:cNvSpPr>
              <p:nvPr/>
            </p:nvSpPr>
            <p:spPr>
              <a:xfrm>
                <a:off x="4045842" y="3584238"/>
                <a:ext cx="2127698" cy="695190"/>
              </a:xfrm>
              <a:prstGeom prst="rect">
                <a:avLst/>
              </a:prstGeom>
              <a:blipFill>
                <a:blip r:embed="rId4"/>
                <a:stretch>
                  <a:fillRect/>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488FC9B9-BF00-4271-9F4F-D3EB020248B3}"/>
              </a:ext>
            </a:extLst>
          </p:cNvPr>
          <p:cNvSpPr/>
          <p:nvPr/>
        </p:nvSpPr>
        <p:spPr>
          <a:xfrm>
            <a:off x="615465" y="4338907"/>
            <a:ext cx="4908716" cy="369332"/>
          </a:xfrm>
          <a:prstGeom prst="rect">
            <a:avLst/>
          </a:prstGeom>
        </p:spPr>
        <p:txBody>
          <a:bodyPr wrap="none">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replacing ω and ω0 with the parameter u and κ :</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矩形 10">
                <a:extLst>
                  <a:ext uri="{FF2B5EF4-FFF2-40B4-BE49-F238E27FC236}">
                    <a16:creationId xmlns:a16="http://schemas.microsoft.com/office/drawing/2014/main" id="{897A4A1D-583F-4028-B888-C60DABA266BB}"/>
                  </a:ext>
                </a:extLst>
              </p:cNvPr>
              <p:cNvSpPr/>
              <p:nvPr/>
            </p:nvSpPr>
            <p:spPr>
              <a:xfrm>
                <a:off x="1886710" y="4928009"/>
                <a:ext cx="1810047" cy="61420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u</m:t>
                      </m:r>
                      <m:r>
                        <a:rPr lang="zh-CN" altLang="en-US">
                          <a:latin typeface="Cambria Math" panose="02040503050406030204" pitchFamily="18" charset="0"/>
                        </a:rPr>
                        <m:t>=</m:t>
                      </m:r>
                      <m:f>
                        <m:fPr>
                          <m:ctrlPr>
                            <a:rPr lang="zh-CN" altLang="en-US" i="1">
                              <a:latin typeface="Cambria Math" panose="02040503050406030204" pitchFamily="18" charset="0"/>
                            </a:rPr>
                          </m:ctrlPr>
                        </m:fPr>
                        <m:num>
                          <m:r>
                            <m:rPr>
                              <m:sty m:val="p"/>
                            </m:rPr>
                            <a:rPr lang="zh-CN" altLang="en-US">
                              <a:latin typeface="Cambria Math" panose="02040503050406030204" pitchFamily="18" charset="0"/>
                            </a:rPr>
                            <m:t>ω</m:t>
                          </m:r>
                        </m:num>
                        <m:den>
                          <m:r>
                            <a:rPr lang="zh-CN" altLang="en-US" i="1">
                              <a:latin typeface="Cambria Math" panose="02040503050406030204" pitchFamily="18" charset="0"/>
                            </a:rPr>
                            <m:t>𝜀</m:t>
                          </m:r>
                        </m:den>
                      </m:f>
                      <m:r>
                        <a:rPr lang="zh-CN" altLang="en-US" i="1">
                          <a:latin typeface="Cambria Math" panose="02040503050406030204" pitchFamily="18" charset="0"/>
                        </a:rPr>
                        <m:t>≈</m:t>
                      </m:r>
                      <m:f>
                        <m:fPr>
                          <m:ctrlPr>
                            <a:rPr lang="zh-CN" altLang="en-US" i="1">
                              <a:latin typeface="Cambria Math" panose="02040503050406030204" pitchFamily="18" charset="0"/>
                            </a:rPr>
                          </m:ctrlPr>
                        </m:fPr>
                        <m:num>
                          <m:r>
                            <m:rPr>
                              <m:sty m:val="p"/>
                            </m:rPr>
                            <a:rPr lang="zh-CN" altLang="en-US">
                              <a:latin typeface="Cambria Math" panose="02040503050406030204" pitchFamily="18" charset="0"/>
                            </a:rPr>
                            <m:t>ω</m:t>
                          </m:r>
                        </m:num>
                        <m:den>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ε</m:t>
                              </m:r>
                            </m:e>
                            <m:sub>
                              <m:r>
                                <a:rPr lang="zh-CN" altLang="en-US">
                                  <a:latin typeface="Cambria Math" panose="02040503050406030204" pitchFamily="18" charset="0"/>
                                </a:rPr>
                                <m:t>0</m:t>
                              </m:r>
                            </m:sub>
                          </m:sSub>
                          <m:r>
                            <a:rPr lang="zh-CN" altLang="en-US">
                              <a:latin typeface="Cambria Math" panose="02040503050406030204" pitchFamily="18" charset="0"/>
                            </a:rPr>
                            <m:t>−</m:t>
                          </m:r>
                          <m:r>
                            <m:rPr>
                              <m:sty m:val="p"/>
                            </m:rPr>
                            <a:rPr lang="zh-CN" altLang="en-US">
                              <a:latin typeface="Cambria Math" panose="02040503050406030204" pitchFamily="18" charset="0"/>
                            </a:rPr>
                            <m:t>ω</m:t>
                          </m:r>
                        </m:den>
                      </m:f>
                    </m:oMath>
                  </m:oMathPara>
                </a14:m>
                <a:endParaRPr lang="zh-CN" altLang="en-US" dirty="0"/>
              </a:p>
            </p:txBody>
          </p:sp>
        </mc:Choice>
        <mc:Fallback>
          <p:sp>
            <p:nvSpPr>
              <p:cNvPr id="11" name="矩形 10">
                <a:extLst>
                  <a:ext uri="{FF2B5EF4-FFF2-40B4-BE49-F238E27FC236}">
                    <a16:creationId xmlns:a16="http://schemas.microsoft.com/office/drawing/2014/main" id="{897A4A1D-583F-4028-B888-C60DABA266BB}"/>
                  </a:ext>
                </a:extLst>
              </p:cNvPr>
              <p:cNvSpPr>
                <a:spLocks noRot="1" noChangeAspect="1" noMove="1" noResize="1" noEditPoints="1" noAdjustHandles="1" noChangeArrowheads="1" noChangeShapeType="1" noTextEdit="1"/>
              </p:cNvSpPr>
              <p:nvPr/>
            </p:nvSpPr>
            <p:spPr>
              <a:xfrm>
                <a:off x="1886710" y="4928009"/>
                <a:ext cx="1810047" cy="61420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矩形 11">
                <a:extLst>
                  <a:ext uri="{FF2B5EF4-FFF2-40B4-BE49-F238E27FC236}">
                    <a16:creationId xmlns:a16="http://schemas.microsoft.com/office/drawing/2014/main" id="{F8746E50-EF7A-457B-ACDC-E6AD43C610FE}"/>
                  </a:ext>
                </a:extLst>
              </p:cNvPr>
              <p:cNvSpPr/>
              <p:nvPr/>
            </p:nvSpPr>
            <p:spPr>
              <a:xfrm>
                <a:off x="1978697" y="5741275"/>
                <a:ext cx="1199944" cy="61048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ω</m:t>
                          </m:r>
                        </m:e>
                        <m:sub>
                          <m:r>
                            <a:rPr lang="zh-CN" altLang="en-US">
                              <a:latin typeface="Cambria Math" panose="02040503050406030204" pitchFamily="18" charset="0"/>
                            </a:rPr>
                            <m:t>0</m:t>
                          </m:r>
                        </m:sub>
                      </m:sSub>
                      <m:r>
                        <a:rPr lang="en-US" altLang="zh-CN" b="0" i="1" smtClean="0">
                          <a:latin typeface="Cambria Math" panose="02040503050406030204" pitchFamily="18" charset="0"/>
                        </a:rPr>
                        <m:t>=</m:t>
                      </m:r>
                      <m:f>
                        <m:fPr>
                          <m:ctrlPr>
                            <a:rPr lang="zh-CN" altLang="en-US" i="1">
                              <a:latin typeface="Cambria Math" panose="02040503050406030204" pitchFamily="18" charset="0"/>
                            </a:rPr>
                          </m:ctrlPr>
                        </m:fPr>
                        <m:num>
                          <m:r>
                            <m:rPr>
                              <m:sty m:val="p"/>
                            </m:rPr>
                            <a:rPr lang="el-GR" altLang="zh-CN" i="1">
                              <a:latin typeface="Cambria Math" panose="02040503050406030204" pitchFamily="18" charset="0"/>
                            </a:rPr>
                            <m:t>κ</m:t>
                          </m:r>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ε</m:t>
                              </m:r>
                            </m:e>
                            <m:sub>
                              <m:r>
                                <a:rPr lang="zh-CN" altLang="en-US">
                                  <a:latin typeface="Cambria Math" panose="02040503050406030204" pitchFamily="18" charset="0"/>
                                </a:rPr>
                                <m:t>0</m:t>
                              </m:r>
                            </m:sub>
                          </m:sSub>
                        </m:num>
                        <m:den>
                          <m:r>
                            <a:rPr lang="en-US" altLang="zh-CN" i="1">
                              <a:latin typeface="Cambria Math" panose="02040503050406030204" pitchFamily="18" charset="0"/>
                            </a:rPr>
                            <m:t>4</m:t>
                          </m:r>
                          <m:sSup>
                            <m:sSupPr>
                              <m:ctrlPr>
                                <a:rPr lang="en-US" altLang="zh-CN" i="1">
                                  <a:latin typeface="Cambria Math" panose="02040503050406030204" pitchFamily="18" charset="0"/>
                                </a:rPr>
                              </m:ctrlPr>
                            </m:sSupPr>
                            <m:e>
                              <m:r>
                                <a:rPr lang="zh-CN" altLang="en-US" i="1">
                                  <a:latin typeface="Cambria Math" panose="02040503050406030204" pitchFamily="18" charset="0"/>
                                </a:rPr>
                                <m:t>𝛾</m:t>
                              </m:r>
                            </m:e>
                            <m:sup>
                              <m:r>
                                <a:rPr lang="en-US" altLang="zh-CN" i="1">
                                  <a:latin typeface="Cambria Math" panose="02040503050406030204" pitchFamily="18" charset="0"/>
                                </a:rPr>
                                <m:t>2</m:t>
                              </m:r>
                            </m:sup>
                          </m:sSup>
                        </m:den>
                      </m:f>
                    </m:oMath>
                  </m:oMathPara>
                </a14:m>
                <a:endParaRPr lang="zh-CN" altLang="en-US" dirty="0"/>
              </a:p>
            </p:txBody>
          </p:sp>
        </mc:Choice>
        <mc:Fallback>
          <p:sp>
            <p:nvSpPr>
              <p:cNvPr id="12" name="矩形 11">
                <a:extLst>
                  <a:ext uri="{FF2B5EF4-FFF2-40B4-BE49-F238E27FC236}">
                    <a16:creationId xmlns:a16="http://schemas.microsoft.com/office/drawing/2014/main" id="{F8746E50-EF7A-457B-ACDC-E6AD43C610FE}"/>
                  </a:ext>
                </a:extLst>
              </p:cNvPr>
              <p:cNvSpPr>
                <a:spLocks noRot="1" noChangeAspect="1" noMove="1" noResize="1" noEditPoints="1" noAdjustHandles="1" noChangeArrowheads="1" noChangeShapeType="1" noTextEdit="1"/>
              </p:cNvSpPr>
              <p:nvPr/>
            </p:nvSpPr>
            <p:spPr>
              <a:xfrm>
                <a:off x="1978697" y="5741275"/>
                <a:ext cx="1199944" cy="610488"/>
              </a:xfrm>
              <a:prstGeom prst="rect">
                <a:avLst/>
              </a:prstGeom>
              <a:blipFill>
                <a:blip r:embed="rId6"/>
                <a:stretch>
                  <a:fillRect/>
                </a:stretch>
              </a:blipFill>
            </p:spPr>
            <p:txBody>
              <a:bodyPr/>
              <a:lstStyle/>
              <a:p>
                <a:r>
                  <a:rPr lang="zh-CN" altLang="en-US">
                    <a:noFill/>
                  </a:rPr>
                  <a:t> </a:t>
                </a:r>
              </a:p>
            </p:txBody>
          </p:sp>
        </mc:Fallback>
      </mc:AlternateContent>
      <p:sp>
        <p:nvSpPr>
          <p:cNvPr id="13" name="箭头: 燕尾形 12">
            <a:extLst>
              <a:ext uri="{FF2B5EF4-FFF2-40B4-BE49-F238E27FC236}">
                <a16:creationId xmlns:a16="http://schemas.microsoft.com/office/drawing/2014/main" id="{3E01E84D-6343-4C3A-A211-F2E6C83D1FE3}"/>
              </a:ext>
            </a:extLst>
          </p:cNvPr>
          <p:cNvSpPr/>
          <p:nvPr/>
        </p:nvSpPr>
        <p:spPr>
          <a:xfrm>
            <a:off x="3763913" y="5522387"/>
            <a:ext cx="563858" cy="3693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3A6B6903-EAEB-4E58-BEEB-16C21DE1E899}"/>
                  </a:ext>
                </a:extLst>
              </p:cNvPr>
              <p:cNvSpPr txBox="1"/>
              <p:nvPr/>
            </p:nvSpPr>
            <p:spPr>
              <a:xfrm>
                <a:off x="5213789" y="4984732"/>
                <a:ext cx="1476430" cy="58702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zh-CN" altLang="en-US" i="1" smtClean="0">
                              <a:latin typeface="Cambria Math" panose="02040503050406030204" pitchFamily="18" charset="0"/>
                            </a:rPr>
                            <m:t>𝛾</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zh-CN" altLang="en-US" b="0" i="1" smtClean="0">
                              <a:latin typeface="Cambria Math" panose="02040503050406030204" pitchFamily="18" charset="0"/>
                            </a:rPr>
                            <m:t>𝛾</m:t>
                          </m:r>
                        </m:den>
                      </m:f>
                      <m:rad>
                        <m:radPr>
                          <m:degHide m:val="on"/>
                          <m:ctrlPr>
                            <a:rPr lang="en-US" altLang="zh-CN" b="0" i="1" smtClean="0">
                              <a:latin typeface="Cambria Math" panose="02040503050406030204" pitchFamily="18" charset="0"/>
                            </a:rPr>
                          </m:ctrlPr>
                        </m:radPr>
                        <m:deg/>
                        <m:e>
                          <m:f>
                            <m:fPr>
                              <m:ctrlPr>
                                <a:rPr lang="en-US" altLang="zh-CN" b="0" i="1" smtClean="0">
                                  <a:latin typeface="Cambria Math" panose="02040503050406030204" pitchFamily="18" charset="0"/>
                                </a:rPr>
                              </m:ctrlPr>
                            </m:fPr>
                            <m:num>
                              <m:r>
                                <m:rPr>
                                  <m:sty m:val="p"/>
                                </m:rPr>
                                <a:rPr lang="el-GR" altLang="zh-CN" i="1">
                                  <a:latin typeface="Cambria Math" panose="02040503050406030204" pitchFamily="18" charset="0"/>
                                </a:rPr>
                                <m:t>κ</m:t>
                              </m:r>
                            </m:num>
                            <m:den>
                              <m:r>
                                <a:rPr lang="en-US" altLang="zh-CN" b="0" i="1" smtClean="0">
                                  <a:latin typeface="Cambria Math" panose="02040503050406030204" pitchFamily="18" charset="0"/>
                                </a:rPr>
                                <m:t>𝑢</m:t>
                              </m:r>
                            </m:den>
                          </m:f>
                          <m:r>
                            <a:rPr lang="en-US" altLang="zh-CN" b="0" i="1" smtClean="0">
                              <a:latin typeface="Cambria Math" panose="02040503050406030204" pitchFamily="18" charset="0"/>
                            </a:rPr>
                            <m:t>−1</m:t>
                          </m:r>
                        </m:e>
                      </m:rad>
                    </m:oMath>
                  </m:oMathPara>
                </a14:m>
                <a:endParaRPr lang="zh-CN" altLang="en-US" dirty="0"/>
              </a:p>
            </p:txBody>
          </p:sp>
        </mc:Choice>
        <mc:Fallback>
          <p:sp>
            <p:nvSpPr>
              <p:cNvPr id="14" name="文本框 13">
                <a:extLst>
                  <a:ext uri="{FF2B5EF4-FFF2-40B4-BE49-F238E27FC236}">
                    <a16:creationId xmlns:a16="http://schemas.microsoft.com/office/drawing/2014/main" id="{3A6B6903-EAEB-4E58-BEEB-16C21DE1E899}"/>
                  </a:ext>
                </a:extLst>
              </p:cNvPr>
              <p:cNvSpPr txBox="1">
                <a:spLocks noRot="1" noChangeAspect="1" noMove="1" noResize="1" noEditPoints="1" noAdjustHandles="1" noChangeArrowheads="1" noChangeShapeType="1" noTextEdit="1"/>
              </p:cNvSpPr>
              <p:nvPr/>
            </p:nvSpPr>
            <p:spPr>
              <a:xfrm>
                <a:off x="5213789" y="4984732"/>
                <a:ext cx="1476430" cy="58702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7B3D683A-0E47-4BD9-A09C-208571D9781A}"/>
                  </a:ext>
                </a:extLst>
              </p:cNvPr>
              <p:cNvSpPr txBox="1"/>
              <p:nvPr/>
            </p:nvSpPr>
            <p:spPr>
              <a:xfrm>
                <a:off x="4761028" y="5891719"/>
                <a:ext cx="3629519" cy="58702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𝑢</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𝑢</m:t>
                          </m:r>
                        </m:num>
                        <m:den>
                          <m:r>
                            <a:rPr lang="zh-CN" altLang="en-US" b="0" i="1" smtClean="0">
                              <a:latin typeface="Cambria Math" panose="02040503050406030204" pitchFamily="18" charset="0"/>
                            </a:rPr>
                            <m:t>𝛾</m:t>
                          </m:r>
                        </m:den>
                      </m:f>
                      <m:rad>
                        <m:radPr>
                          <m:degHide m:val="on"/>
                          <m:ctrlPr>
                            <a:rPr lang="en-US" altLang="zh-CN" b="0" i="1" smtClean="0">
                              <a:latin typeface="Cambria Math" panose="02040503050406030204" pitchFamily="18" charset="0"/>
                            </a:rPr>
                          </m:ctrlPr>
                        </m:radPr>
                        <m:deg/>
                        <m:e>
                          <m:f>
                            <m:fPr>
                              <m:ctrlPr>
                                <a:rPr lang="en-US" altLang="zh-CN" b="0" i="1" smtClean="0">
                                  <a:latin typeface="Cambria Math" panose="02040503050406030204" pitchFamily="18" charset="0"/>
                                </a:rPr>
                              </m:ctrlPr>
                            </m:fPr>
                            <m:num>
                              <m:r>
                                <m:rPr>
                                  <m:sty m:val="p"/>
                                </m:rPr>
                                <a:rPr lang="el-GR" altLang="zh-CN" i="1">
                                  <a:latin typeface="Cambria Math" panose="02040503050406030204" pitchFamily="18" charset="0"/>
                                </a:rPr>
                                <m:t>κ</m:t>
                              </m:r>
                            </m:num>
                            <m:den>
                              <m:r>
                                <a:rPr lang="en-US" altLang="zh-CN" b="0" i="1" smtClean="0">
                                  <a:latin typeface="Cambria Math" panose="02040503050406030204" pitchFamily="18" charset="0"/>
                                </a:rPr>
                                <m:t>𝑢</m:t>
                              </m:r>
                            </m:den>
                          </m:f>
                          <m:r>
                            <a:rPr lang="en-US" altLang="zh-CN" b="0" i="1" smtClean="0">
                              <a:latin typeface="Cambria Math" panose="02040503050406030204" pitchFamily="18" charset="0"/>
                            </a:rPr>
                            <m:t>−1</m:t>
                          </m:r>
                        </m:e>
                      </m:ra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zh-CN" altLang="en-US" i="1">
                              <a:latin typeface="Cambria Math" panose="02040503050406030204" pitchFamily="18" charset="0"/>
                            </a:rPr>
                            <m:t>𝛾</m:t>
                          </m:r>
                        </m:den>
                      </m:f>
                      <m:rad>
                        <m:radPr>
                          <m:degHide m:val="on"/>
                          <m:ctrlPr>
                            <a:rPr lang="zh-CN" altLang="en-US" i="1" smtClean="0">
                              <a:latin typeface="Cambria Math" panose="02040503050406030204" pitchFamily="18" charset="0"/>
                            </a:rPr>
                          </m:ctrlPr>
                        </m:radPr>
                        <m:deg/>
                        <m:e>
                          <m:r>
                            <m:rPr>
                              <m:sty m:val="p"/>
                            </m:rPr>
                            <a:rPr lang="el-GR" altLang="zh-CN" i="1">
                              <a:latin typeface="Cambria Math" panose="02040503050406030204" pitchFamily="18" charset="0"/>
                            </a:rPr>
                            <m:t>κ</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2</m:t>
                              </m:r>
                            </m:sup>
                          </m:sSup>
                        </m:e>
                      </m:rad>
                    </m:oMath>
                  </m:oMathPara>
                </a14:m>
                <a:endParaRPr lang="zh-CN" altLang="en-US" dirty="0"/>
              </a:p>
            </p:txBody>
          </p:sp>
        </mc:Choice>
        <mc:Fallback>
          <p:sp>
            <p:nvSpPr>
              <p:cNvPr id="15" name="文本框 14">
                <a:extLst>
                  <a:ext uri="{FF2B5EF4-FFF2-40B4-BE49-F238E27FC236}">
                    <a16:creationId xmlns:a16="http://schemas.microsoft.com/office/drawing/2014/main" id="{7B3D683A-0E47-4BD9-A09C-208571D9781A}"/>
                  </a:ext>
                </a:extLst>
              </p:cNvPr>
              <p:cNvSpPr txBox="1">
                <a:spLocks noRot="1" noChangeAspect="1" noMove="1" noResize="1" noEditPoints="1" noAdjustHandles="1" noChangeArrowheads="1" noChangeShapeType="1" noTextEdit="1"/>
              </p:cNvSpPr>
              <p:nvPr/>
            </p:nvSpPr>
            <p:spPr>
              <a:xfrm>
                <a:off x="4761028" y="5891719"/>
                <a:ext cx="3629519" cy="587020"/>
              </a:xfrm>
              <a:prstGeom prst="rect">
                <a:avLst/>
              </a:prstGeom>
              <a:blipFill>
                <a:blip r:embed="rId8"/>
                <a:stretch>
                  <a:fillRect/>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1B44691D-2E40-431D-9F54-061EA2B63D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6324" y="2539014"/>
            <a:ext cx="4269681" cy="3202261"/>
          </a:xfrm>
          <a:prstGeom prst="rect">
            <a:avLst/>
          </a:prstGeom>
        </p:spPr>
      </p:pic>
    </p:spTree>
    <p:extLst>
      <p:ext uri="{BB962C8B-B14F-4D97-AF65-F5344CB8AC3E}">
        <p14:creationId xmlns:p14="http://schemas.microsoft.com/office/powerpoint/2010/main" val="268966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CF87E-63F9-4C9B-AE99-01364EF0AE4C}"/>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The scattered angle of particles</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40778E2F-41FA-4D7D-BF83-64E7F8402952}"/>
              </a:ext>
            </a:extLst>
          </p:cNvPr>
          <p:cNvSpPr>
            <a:spLocks noGrp="1"/>
          </p:cNvSpPr>
          <p:nvPr>
            <p:ph type="sldNum" sz="quarter" idx="12"/>
          </p:nvPr>
        </p:nvSpPr>
        <p:spPr/>
        <p:txBody>
          <a:bodyPr/>
          <a:lstStyle/>
          <a:p>
            <a:fld id="{DACC9BBE-8E34-40D8-8758-EE8FE6B22F0D}" type="slidenum">
              <a:rPr lang="zh-CN" altLang="en-US" smtClean="0"/>
              <a:t>6</a:t>
            </a:fld>
            <a:endParaRPr lang="zh-CN" altLang="en-US"/>
          </a:p>
        </p:txBody>
      </p:sp>
      <p:pic>
        <p:nvPicPr>
          <p:cNvPr id="3" name="图片 2">
            <a:extLst>
              <a:ext uri="{FF2B5EF4-FFF2-40B4-BE49-F238E27FC236}">
                <a16:creationId xmlns:a16="http://schemas.microsoft.com/office/drawing/2014/main" id="{DD73F6A2-7E67-4646-8424-7E8A14FAFEE1}"/>
              </a:ext>
            </a:extLst>
          </p:cNvPr>
          <p:cNvPicPr>
            <a:picLocks noChangeAspect="1"/>
          </p:cNvPicPr>
          <p:nvPr/>
        </p:nvPicPr>
        <p:blipFill>
          <a:blip r:embed="rId2"/>
          <a:stretch>
            <a:fillRect/>
          </a:stretch>
        </p:blipFill>
        <p:spPr>
          <a:xfrm>
            <a:off x="2500693" y="746229"/>
            <a:ext cx="5897633" cy="6079608"/>
          </a:xfrm>
          <a:prstGeom prst="rect">
            <a:avLst/>
          </a:prstGeom>
        </p:spPr>
      </p:pic>
      <p:sp>
        <p:nvSpPr>
          <p:cNvPr id="4" name="思想气泡: 云 3">
            <a:extLst>
              <a:ext uri="{FF2B5EF4-FFF2-40B4-BE49-F238E27FC236}">
                <a16:creationId xmlns:a16="http://schemas.microsoft.com/office/drawing/2014/main" id="{CAF0211F-04C4-4B92-910A-1918699DDF83}"/>
              </a:ext>
            </a:extLst>
          </p:cNvPr>
          <p:cNvSpPr/>
          <p:nvPr/>
        </p:nvSpPr>
        <p:spPr>
          <a:xfrm>
            <a:off x="8975324" y="870012"/>
            <a:ext cx="2737282" cy="1677880"/>
          </a:xfrm>
          <a:prstGeom prst="cloud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14E743D4-9E7F-4163-88C0-8AFA9B73F30B}"/>
              </a:ext>
            </a:extLst>
          </p:cNvPr>
          <p:cNvSpPr txBox="1"/>
          <p:nvPr/>
        </p:nvSpPr>
        <p:spPr>
          <a:xfrm>
            <a:off x="9623394" y="1349406"/>
            <a:ext cx="1358284" cy="646331"/>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How to understand?</a:t>
            </a:r>
            <a:endParaRPr lang="zh-CN"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21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圆角 57">
            <a:extLst>
              <a:ext uri="{FF2B5EF4-FFF2-40B4-BE49-F238E27FC236}">
                <a16:creationId xmlns:a16="http://schemas.microsoft.com/office/drawing/2014/main" id="{61FD44ED-9898-48B7-89AB-BB972D99CA94}"/>
              </a:ext>
            </a:extLst>
          </p:cNvPr>
          <p:cNvSpPr/>
          <p:nvPr/>
        </p:nvSpPr>
        <p:spPr>
          <a:xfrm>
            <a:off x="154487" y="3877987"/>
            <a:ext cx="5738952" cy="29496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圆角 56">
            <a:extLst>
              <a:ext uri="{FF2B5EF4-FFF2-40B4-BE49-F238E27FC236}">
                <a16:creationId xmlns:a16="http://schemas.microsoft.com/office/drawing/2014/main" id="{7FE0ED25-376A-4475-8E16-3B9B3287B11C}"/>
              </a:ext>
            </a:extLst>
          </p:cNvPr>
          <p:cNvSpPr/>
          <p:nvPr/>
        </p:nvSpPr>
        <p:spPr>
          <a:xfrm>
            <a:off x="140157" y="789826"/>
            <a:ext cx="5738952" cy="266992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a:extLst>
              <a:ext uri="{FF2B5EF4-FFF2-40B4-BE49-F238E27FC236}">
                <a16:creationId xmlns:a16="http://schemas.microsoft.com/office/drawing/2014/main" id="{D9AE1B94-83CF-41F7-9D91-DDC1BCB82882}"/>
              </a:ext>
            </a:extLst>
          </p:cNvPr>
          <p:cNvSpPr txBox="1">
            <a:spLocks/>
          </p:cNvSpPr>
          <p:nvPr/>
        </p:nvSpPr>
        <p:spPr>
          <a:xfrm>
            <a:off x="9281720" y="645266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B4D896-B198-41A3-8770-0668726B5513}" type="slidenum">
              <a:rPr lang="zh-CN" altLang="en-US" sz="1400" b="1" smtClean="0">
                <a:solidFill>
                  <a:schemeClr val="tx1"/>
                </a:solidFill>
              </a:rPr>
              <a:pPr/>
              <a:t>7</a:t>
            </a:fld>
            <a:endParaRPr lang="zh-CN" altLang="en-US" sz="1400" b="1" dirty="0">
              <a:solidFill>
                <a:schemeClr val="tx1"/>
              </a:solidFill>
            </a:endParaRPr>
          </a:p>
        </p:txBody>
      </p:sp>
      <p:sp>
        <p:nvSpPr>
          <p:cNvPr id="6" name="标题 1">
            <a:extLst>
              <a:ext uri="{FF2B5EF4-FFF2-40B4-BE49-F238E27FC236}">
                <a16:creationId xmlns:a16="http://schemas.microsoft.com/office/drawing/2014/main" id="{17C31F9F-C2D5-4370-87B3-5FE7E707B778}"/>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Booster to the rest frame of electron</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C2151EC7-5759-4440-B643-20241898DFB5}"/>
              </a:ext>
            </a:extLst>
          </p:cNvPr>
          <p:cNvSpPr txBox="1"/>
          <p:nvPr/>
        </p:nvSpPr>
        <p:spPr>
          <a:xfrm>
            <a:off x="363499" y="3965052"/>
            <a:ext cx="1772109" cy="400110"/>
          </a:xfrm>
          <a:prstGeom prst="rect">
            <a:avLst/>
          </a:prstGeom>
          <a:noFill/>
        </p:spPr>
        <p:txBody>
          <a:bodyPr wrap="square" rtlCol="0">
            <a:spAutoFit/>
          </a:bodyPr>
          <a:lstStyle/>
          <a:p>
            <a:r>
              <a:rPr lang="en-US" altLang="zh-CN" sz="2000" b="1" dirty="0">
                <a:solidFill>
                  <a:srgbClr val="002060"/>
                </a:solidFill>
              </a:rPr>
              <a:t>LAB frame</a:t>
            </a:r>
            <a:endParaRPr lang="zh-CN" altLang="en-US" sz="2000" b="1" dirty="0">
              <a:solidFill>
                <a:srgbClr val="002060"/>
              </a:solidFill>
            </a:endParaRPr>
          </a:p>
        </p:txBody>
      </p:sp>
      <p:cxnSp>
        <p:nvCxnSpPr>
          <p:cNvPr id="16" name="直接箭头连接符 15">
            <a:extLst>
              <a:ext uri="{FF2B5EF4-FFF2-40B4-BE49-F238E27FC236}">
                <a16:creationId xmlns:a16="http://schemas.microsoft.com/office/drawing/2014/main" id="{D465F206-581B-4140-AD8B-192047ADF377}"/>
              </a:ext>
            </a:extLst>
          </p:cNvPr>
          <p:cNvCxnSpPr>
            <a:cxnSpLocks/>
          </p:cNvCxnSpPr>
          <p:nvPr/>
        </p:nvCxnSpPr>
        <p:spPr>
          <a:xfrm>
            <a:off x="267138" y="2253928"/>
            <a:ext cx="20350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任意多边形: 形状 16">
            <a:extLst>
              <a:ext uri="{FF2B5EF4-FFF2-40B4-BE49-F238E27FC236}">
                <a16:creationId xmlns:a16="http://schemas.microsoft.com/office/drawing/2014/main" id="{9189E441-11C9-4F47-B6F8-AFF07A64AACE}"/>
              </a:ext>
            </a:extLst>
          </p:cNvPr>
          <p:cNvSpPr/>
          <p:nvPr/>
        </p:nvSpPr>
        <p:spPr>
          <a:xfrm rot="10800000">
            <a:off x="2382041" y="2218215"/>
            <a:ext cx="1482571" cy="80098"/>
          </a:xfrm>
          <a:custGeom>
            <a:avLst/>
            <a:gdLst>
              <a:gd name="connsiteX0" fmla="*/ 0 w 1482571"/>
              <a:gd name="connsiteY0" fmla="*/ 133368 h 204389"/>
              <a:gd name="connsiteX1" fmla="*/ 142043 w 1482571"/>
              <a:gd name="connsiteY1" fmla="*/ 203 h 204389"/>
              <a:gd name="connsiteX2" fmla="*/ 266330 w 1482571"/>
              <a:gd name="connsiteY2" fmla="*/ 160001 h 204389"/>
              <a:gd name="connsiteX3" fmla="*/ 399495 w 1482571"/>
              <a:gd name="connsiteY3" fmla="*/ 35714 h 204389"/>
              <a:gd name="connsiteX4" fmla="*/ 532660 w 1482571"/>
              <a:gd name="connsiteY4" fmla="*/ 133368 h 204389"/>
              <a:gd name="connsiteX5" fmla="*/ 648070 w 1482571"/>
              <a:gd name="connsiteY5" fmla="*/ 35714 h 204389"/>
              <a:gd name="connsiteX6" fmla="*/ 781235 w 1482571"/>
              <a:gd name="connsiteY6" fmla="*/ 151123 h 204389"/>
              <a:gd name="connsiteX7" fmla="*/ 914400 w 1482571"/>
              <a:gd name="connsiteY7" fmla="*/ 44591 h 204389"/>
              <a:gd name="connsiteX8" fmla="*/ 1020932 w 1482571"/>
              <a:gd name="connsiteY8" fmla="*/ 160001 h 204389"/>
              <a:gd name="connsiteX9" fmla="*/ 1145220 w 1482571"/>
              <a:gd name="connsiteY9" fmla="*/ 44591 h 204389"/>
              <a:gd name="connsiteX10" fmla="*/ 1269507 w 1482571"/>
              <a:gd name="connsiteY10" fmla="*/ 168879 h 204389"/>
              <a:gd name="connsiteX11" fmla="*/ 1358284 w 1482571"/>
              <a:gd name="connsiteY11" fmla="*/ 17958 h 204389"/>
              <a:gd name="connsiteX12" fmla="*/ 1482571 w 1482571"/>
              <a:gd name="connsiteY12" fmla="*/ 204389 h 20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2571" h="204389">
                <a:moveTo>
                  <a:pt x="0" y="133368"/>
                </a:moveTo>
                <a:cubicBezTo>
                  <a:pt x="48827" y="64566"/>
                  <a:pt x="97655" y="-4236"/>
                  <a:pt x="142043" y="203"/>
                </a:cubicBezTo>
                <a:cubicBezTo>
                  <a:pt x="186431" y="4642"/>
                  <a:pt x="223421" y="154083"/>
                  <a:pt x="266330" y="160001"/>
                </a:cubicBezTo>
                <a:cubicBezTo>
                  <a:pt x="309239" y="165919"/>
                  <a:pt x="355107" y="40153"/>
                  <a:pt x="399495" y="35714"/>
                </a:cubicBezTo>
                <a:cubicBezTo>
                  <a:pt x="443883" y="31275"/>
                  <a:pt x="491231" y="133368"/>
                  <a:pt x="532660" y="133368"/>
                </a:cubicBezTo>
                <a:cubicBezTo>
                  <a:pt x="574089" y="133368"/>
                  <a:pt x="606641" y="32755"/>
                  <a:pt x="648070" y="35714"/>
                </a:cubicBezTo>
                <a:cubicBezTo>
                  <a:pt x="689499" y="38673"/>
                  <a:pt x="736847" y="149643"/>
                  <a:pt x="781235" y="151123"/>
                </a:cubicBezTo>
                <a:cubicBezTo>
                  <a:pt x="825623" y="152603"/>
                  <a:pt x="874451" y="43111"/>
                  <a:pt x="914400" y="44591"/>
                </a:cubicBezTo>
                <a:cubicBezTo>
                  <a:pt x="954349" y="46071"/>
                  <a:pt x="982462" y="160001"/>
                  <a:pt x="1020932" y="160001"/>
                </a:cubicBezTo>
                <a:cubicBezTo>
                  <a:pt x="1059402" y="160001"/>
                  <a:pt x="1103791" y="43111"/>
                  <a:pt x="1145220" y="44591"/>
                </a:cubicBezTo>
                <a:cubicBezTo>
                  <a:pt x="1186649" y="46071"/>
                  <a:pt x="1233996" y="173318"/>
                  <a:pt x="1269507" y="168879"/>
                </a:cubicBezTo>
                <a:cubicBezTo>
                  <a:pt x="1305018" y="164440"/>
                  <a:pt x="1322773" y="12040"/>
                  <a:pt x="1358284" y="17958"/>
                </a:cubicBezTo>
                <a:cubicBezTo>
                  <a:pt x="1393795" y="23876"/>
                  <a:pt x="1438183" y="114132"/>
                  <a:pt x="1482571" y="204389"/>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id="{20899F43-6F70-4EBE-9893-C71491BE872A}"/>
              </a:ext>
            </a:extLst>
          </p:cNvPr>
          <p:cNvSpPr/>
          <p:nvPr/>
        </p:nvSpPr>
        <p:spPr>
          <a:xfrm rot="9752096">
            <a:off x="859290" y="2456805"/>
            <a:ext cx="1482571" cy="80098"/>
          </a:xfrm>
          <a:custGeom>
            <a:avLst/>
            <a:gdLst>
              <a:gd name="connsiteX0" fmla="*/ 0 w 1482571"/>
              <a:gd name="connsiteY0" fmla="*/ 133368 h 204389"/>
              <a:gd name="connsiteX1" fmla="*/ 142043 w 1482571"/>
              <a:gd name="connsiteY1" fmla="*/ 203 h 204389"/>
              <a:gd name="connsiteX2" fmla="*/ 266330 w 1482571"/>
              <a:gd name="connsiteY2" fmla="*/ 160001 h 204389"/>
              <a:gd name="connsiteX3" fmla="*/ 399495 w 1482571"/>
              <a:gd name="connsiteY3" fmla="*/ 35714 h 204389"/>
              <a:gd name="connsiteX4" fmla="*/ 532660 w 1482571"/>
              <a:gd name="connsiteY4" fmla="*/ 133368 h 204389"/>
              <a:gd name="connsiteX5" fmla="*/ 648070 w 1482571"/>
              <a:gd name="connsiteY5" fmla="*/ 35714 h 204389"/>
              <a:gd name="connsiteX6" fmla="*/ 781235 w 1482571"/>
              <a:gd name="connsiteY6" fmla="*/ 151123 h 204389"/>
              <a:gd name="connsiteX7" fmla="*/ 914400 w 1482571"/>
              <a:gd name="connsiteY7" fmla="*/ 44591 h 204389"/>
              <a:gd name="connsiteX8" fmla="*/ 1020932 w 1482571"/>
              <a:gd name="connsiteY8" fmla="*/ 160001 h 204389"/>
              <a:gd name="connsiteX9" fmla="*/ 1145220 w 1482571"/>
              <a:gd name="connsiteY9" fmla="*/ 44591 h 204389"/>
              <a:gd name="connsiteX10" fmla="*/ 1269507 w 1482571"/>
              <a:gd name="connsiteY10" fmla="*/ 168879 h 204389"/>
              <a:gd name="connsiteX11" fmla="*/ 1358284 w 1482571"/>
              <a:gd name="connsiteY11" fmla="*/ 17958 h 204389"/>
              <a:gd name="connsiteX12" fmla="*/ 1482571 w 1482571"/>
              <a:gd name="connsiteY12" fmla="*/ 204389 h 20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2571" h="204389">
                <a:moveTo>
                  <a:pt x="0" y="133368"/>
                </a:moveTo>
                <a:cubicBezTo>
                  <a:pt x="48827" y="64566"/>
                  <a:pt x="97655" y="-4236"/>
                  <a:pt x="142043" y="203"/>
                </a:cubicBezTo>
                <a:cubicBezTo>
                  <a:pt x="186431" y="4642"/>
                  <a:pt x="223421" y="154083"/>
                  <a:pt x="266330" y="160001"/>
                </a:cubicBezTo>
                <a:cubicBezTo>
                  <a:pt x="309239" y="165919"/>
                  <a:pt x="355107" y="40153"/>
                  <a:pt x="399495" y="35714"/>
                </a:cubicBezTo>
                <a:cubicBezTo>
                  <a:pt x="443883" y="31275"/>
                  <a:pt x="491231" y="133368"/>
                  <a:pt x="532660" y="133368"/>
                </a:cubicBezTo>
                <a:cubicBezTo>
                  <a:pt x="574089" y="133368"/>
                  <a:pt x="606641" y="32755"/>
                  <a:pt x="648070" y="35714"/>
                </a:cubicBezTo>
                <a:cubicBezTo>
                  <a:pt x="689499" y="38673"/>
                  <a:pt x="736847" y="149643"/>
                  <a:pt x="781235" y="151123"/>
                </a:cubicBezTo>
                <a:cubicBezTo>
                  <a:pt x="825623" y="152603"/>
                  <a:pt x="874451" y="43111"/>
                  <a:pt x="914400" y="44591"/>
                </a:cubicBezTo>
                <a:cubicBezTo>
                  <a:pt x="954349" y="46071"/>
                  <a:pt x="982462" y="160001"/>
                  <a:pt x="1020932" y="160001"/>
                </a:cubicBezTo>
                <a:cubicBezTo>
                  <a:pt x="1059402" y="160001"/>
                  <a:pt x="1103791" y="43111"/>
                  <a:pt x="1145220" y="44591"/>
                </a:cubicBezTo>
                <a:cubicBezTo>
                  <a:pt x="1186649" y="46071"/>
                  <a:pt x="1233996" y="173318"/>
                  <a:pt x="1269507" y="168879"/>
                </a:cubicBezTo>
                <a:cubicBezTo>
                  <a:pt x="1305018" y="164440"/>
                  <a:pt x="1322773" y="12040"/>
                  <a:pt x="1358284" y="17958"/>
                </a:cubicBezTo>
                <a:cubicBezTo>
                  <a:pt x="1393795" y="23876"/>
                  <a:pt x="1438183" y="114132"/>
                  <a:pt x="1482571" y="204389"/>
                </a:cubicBezTo>
              </a:path>
            </a:pathLst>
          </a:custGeom>
          <a:noFill/>
          <a:ln w="28575">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EDB90AE0-4EC6-46F2-B06F-ED7A3D7C4D6A}"/>
              </a:ext>
            </a:extLst>
          </p:cNvPr>
          <p:cNvCxnSpPr>
            <a:cxnSpLocks/>
          </p:cNvCxnSpPr>
          <p:nvPr/>
        </p:nvCxnSpPr>
        <p:spPr>
          <a:xfrm flipV="1">
            <a:off x="2327372" y="1441886"/>
            <a:ext cx="2104651" cy="75837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FC60DCC4-0B15-423B-B198-0BBB184E0B76}"/>
              </a:ext>
            </a:extLst>
          </p:cNvPr>
          <p:cNvSpPr txBox="1"/>
          <p:nvPr/>
        </p:nvSpPr>
        <p:spPr>
          <a:xfrm>
            <a:off x="190983" y="1848883"/>
            <a:ext cx="1944625" cy="369332"/>
          </a:xfrm>
          <a:prstGeom prst="rect">
            <a:avLst/>
          </a:prstGeom>
          <a:noFill/>
        </p:spPr>
        <p:txBody>
          <a:bodyPr wrap="square" rtlCol="0">
            <a:spAutoFit/>
          </a:bodyPr>
          <a:lstStyle/>
          <a:p>
            <a:r>
              <a:rPr lang="en-US" altLang="zh-CN" dirty="0"/>
              <a:t>Incident electron</a:t>
            </a:r>
            <a:endParaRPr lang="zh-CN" altLang="en-US" dirty="0"/>
          </a:p>
        </p:txBody>
      </p:sp>
      <p:sp>
        <p:nvSpPr>
          <p:cNvPr id="22" name="文本框 21">
            <a:extLst>
              <a:ext uri="{FF2B5EF4-FFF2-40B4-BE49-F238E27FC236}">
                <a16:creationId xmlns:a16="http://schemas.microsoft.com/office/drawing/2014/main" id="{A6960D5B-45DC-40E5-B68B-75025122EF69}"/>
              </a:ext>
            </a:extLst>
          </p:cNvPr>
          <p:cNvSpPr txBox="1"/>
          <p:nvPr/>
        </p:nvSpPr>
        <p:spPr>
          <a:xfrm>
            <a:off x="2523483" y="2298314"/>
            <a:ext cx="2502869" cy="369332"/>
          </a:xfrm>
          <a:prstGeom prst="rect">
            <a:avLst/>
          </a:prstGeom>
          <a:noFill/>
        </p:spPr>
        <p:txBody>
          <a:bodyPr wrap="square" rtlCol="0">
            <a:spAutoFit/>
          </a:bodyPr>
          <a:lstStyle/>
          <a:p>
            <a:r>
              <a:rPr lang="en-US" altLang="zh-CN" dirty="0"/>
              <a:t>Incident photon</a:t>
            </a:r>
            <a:endParaRPr lang="zh-CN" altLang="en-US" dirty="0"/>
          </a:p>
        </p:txBody>
      </p:sp>
      <p:sp>
        <p:nvSpPr>
          <p:cNvPr id="23" name="文本框 22">
            <a:extLst>
              <a:ext uri="{FF2B5EF4-FFF2-40B4-BE49-F238E27FC236}">
                <a16:creationId xmlns:a16="http://schemas.microsoft.com/office/drawing/2014/main" id="{02F8FD49-B346-4AE2-97EF-D39003D2991F}"/>
              </a:ext>
            </a:extLst>
          </p:cNvPr>
          <p:cNvSpPr txBox="1"/>
          <p:nvPr/>
        </p:nvSpPr>
        <p:spPr>
          <a:xfrm>
            <a:off x="140157" y="2706076"/>
            <a:ext cx="1482572" cy="646331"/>
          </a:xfrm>
          <a:prstGeom prst="rect">
            <a:avLst/>
          </a:prstGeom>
          <a:noFill/>
        </p:spPr>
        <p:txBody>
          <a:bodyPr wrap="square" rtlCol="0">
            <a:spAutoFit/>
          </a:bodyPr>
          <a:lstStyle/>
          <a:p>
            <a:r>
              <a:rPr lang="en-US" altLang="zh-CN" dirty="0">
                <a:solidFill>
                  <a:srgbClr val="C00000"/>
                </a:solidFill>
              </a:rPr>
              <a:t>Scattered </a:t>
            </a:r>
          </a:p>
          <a:p>
            <a:r>
              <a:rPr lang="en-US" altLang="zh-CN" dirty="0">
                <a:solidFill>
                  <a:srgbClr val="C00000"/>
                </a:solidFill>
              </a:rPr>
              <a:t>photon</a:t>
            </a:r>
            <a:endParaRPr lang="zh-CN" altLang="en-US" dirty="0">
              <a:solidFill>
                <a:srgbClr val="C00000"/>
              </a:solidFill>
            </a:endParaRPr>
          </a:p>
        </p:txBody>
      </p:sp>
      <p:sp>
        <p:nvSpPr>
          <p:cNvPr id="24" name="文本框 23">
            <a:extLst>
              <a:ext uri="{FF2B5EF4-FFF2-40B4-BE49-F238E27FC236}">
                <a16:creationId xmlns:a16="http://schemas.microsoft.com/office/drawing/2014/main" id="{3BA7BC74-1B4C-419C-8CC1-26E99DDAC946}"/>
              </a:ext>
            </a:extLst>
          </p:cNvPr>
          <p:cNvSpPr txBox="1"/>
          <p:nvPr/>
        </p:nvSpPr>
        <p:spPr>
          <a:xfrm>
            <a:off x="2748420" y="1110386"/>
            <a:ext cx="1482572" cy="646331"/>
          </a:xfrm>
          <a:prstGeom prst="rect">
            <a:avLst/>
          </a:prstGeom>
          <a:noFill/>
        </p:spPr>
        <p:txBody>
          <a:bodyPr wrap="square" rtlCol="0">
            <a:spAutoFit/>
          </a:bodyPr>
          <a:lstStyle/>
          <a:p>
            <a:r>
              <a:rPr lang="en-US" altLang="zh-CN" dirty="0">
                <a:solidFill>
                  <a:srgbClr val="C00000"/>
                </a:solidFill>
              </a:rPr>
              <a:t>Scattered </a:t>
            </a:r>
          </a:p>
          <a:p>
            <a:r>
              <a:rPr lang="en-US" altLang="zh-CN" dirty="0">
                <a:solidFill>
                  <a:srgbClr val="C00000"/>
                </a:solidFill>
              </a:rPr>
              <a:t>electron</a:t>
            </a:r>
            <a:endParaRPr lang="zh-CN" altLang="en-US" dirty="0">
              <a:solidFill>
                <a:srgbClr val="C00000"/>
              </a:solidFill>
            </a:endParaRPr>
          </a:p>
        </p:txBody>
      </p:sp>
      <p:sp>
        <p:nvSpPr>
          <p:cNvPr id="25" name="任意多边形: 形状 24">
            <a:extLst>
              <a:ext uri="{FF2B5EF4-FFF2-40B4-BE49-F238E27FC236}">
                <a16:creationId xmlns:a16="http://schemas.microsoft.com/office/drawing/2014/main" id="{B9C9A980-6CB2-4C6C-BB7E-779D1D890AC6}"/>
              </a:ext>
            </a:extLst>
          </p:cNvPr>
          <p:cNvSpPr/>
          <p:nvPr/>
        </p:nvSpPr>
        <p:spPr>
          <a:xfrm>
            <a:off x="2648754" y="2092395"/>
            <a:ext cx="115231" cy="143778"/>
          </a:xfrm>
          <a:custGeom>
            <a:avLst/>
            <a:gdLst>
              <a:gd name="connsiteX0" fmla="*/ 0 w 160001"/>
              <a:gd name="connsiteY0" fmla="*/ 0 h 257452"/>
              <a:gd name="connsiteX1" fmla="*/ 159798 w 160001"/>
              <a:gd name="connsiteY1" fmla="*/ 133165 h 257452"/>
              <a:gd name="connsiteX2" fmla="*/ 26633 w 160001"/>
              <a:gd name="connsiteY2" fmla="*/ 257452 h 257452"/>
            </a:gdLst>
            <a:ahLst/>
            <a:cxnLst>
              <a:cxn ang="0">
                <a:pos x="connsiteX0" y="connsiteY0"/>
              </a:cxn>
              <a:cxn ang="0">
                <a:pos x="connsiteX1" y="connsiteY1"/>
              </a:cxn>
              <a:cxn ang="0">
                <a:pos x="connsiteX2" y="connsiteY2"/>
              </a:cxn>
            </a:cxnLst>
            <a:rect l="l" t="t" r="r" b="b"/>
            <a:pathLst>
              <a:path w="160001" h="257452">
                <a:moveTo>
                  <a:pt x="0" y="0"/>
                </a:moveTo>
                <a:cubicBezTo>
                  <a:pt x="77679" y="45128"/>
                  <a:pt x="155359" y="90256"/>
                  <a:pt x="159798" y="133165"/>
                </a:cubicBezTo>
                <a:cubicBezTo>
                  <a:pt x="164237" y="176074"/>
                  <a:pt x="95435" y="216763"/>
                  <a:pt x="26633" y="2574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EEB538A3-0773-4704-9B1C-64849F286354}"/>
                  </a:ext>
                </a:extLst>
              </p:cNvPr>
              <p:cNvSpPr/>
              <p:nvPr/>
            </p:nvSpPr>
            <p:spPr>
              <a:xfrm>
                <a:off x="2833435" y="1928982"/>
                <a:ext cx="4795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𝜃</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27" name="矩形 26">
                <a:extLst>
                  <a:ext uri="{FF2B5EF4-FFF2-40B4-BE49-F238E27FC236}">
                    <a16:creationId xmlns:a16="http://schemas.microsoft.com/office/drawing/2014/main" id="{EEB538A3-0773-4704-9B1C-64849F286354}"/>
                  </a:ext>
                </a:extLst>
              </p:cNvPr>
              <p:cNvSpPr>
                <a:spLocks noRot="1" noChangeAspect="1" noMove="1" noResize="1" noEditPoints="1" noAdjustHandles="1" noChangeArrowheads="1" noChangeShapeType="1" noTextEdit="1"/>
              </p:cNvSpPr>
              <p:nvPr/>
            </p:nvSpPr>
            <p:spPr>
              <a:xfrm>
                <a:off x="2833435" y="1928982"/>
                <a:ext cx="479555" cy="369332"/>
              </a:xfrm>
              <a:prstGeom prst="rect">
                <a:avLst/>
              </a:prstGeom>
              <a:blipFill>
                <a:blip r:embed="rId2"/>
                <a:stretch>
                  <a:fillRect/>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61BEFF6B-9534-402A-8BEE-99C2F4D6F2F4}"/>
              </a:ext>
            </a:extLst>
          </p:cNvPr>
          <p:cNvCxnSpPr/>
          <p:nvPr/>
        </p:nvCxnSpPr>
        <p:spPr>
          <a:xfrm flipV="1">
            <a:off x="2302143" y="1038302"/>
            <a:ext cx="0" cy="115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6FC49579-BD53-4823-AC72-1DC9B0DDCE5B}"/>
              </a:ext>
            </a:extLst>
          </p:cNvPr>
          <p:cNvCxnSpPr>
            <a:cxnSpLocks/>
          </p:cNvCxnSpPr>
          <p:nvPr/>
        </p:nvCxnSpPr>
        <p:spPr>
          <a:xfrm flipV="1">
            <a:off x="2342091" y="2221785"/>
            <a:ext cx="315897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06A9C0EF-4A1F-46D4-94C2-79B2A9FA1347}"/>
              </a:ext>
            </a:extLst>
          </p:cNvPr>
          <p:cNvCxnSpPr>
            <a:cxnSpLocks/>
          </p:cNvCxnSpPr>
          <p:nvPr/>
        </p:nvCxnSpPr>
        <p:spPr>
          <a:xfrm flipH="1">
            <a:off x="1492604" y="2195353"/>
            <a:ext cx="827103" cy="100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67D34B32-8176-4B3D-8757-1E65AAA065F0}"/>
                  </a:ext>
                </a:extLst>
              </p:cNvPr>
              <p:cNvSpPr txBox="1"/>
              <p:nvPr/>
            </p:nvSpPr>
            <p:spPr>
              <a:xfrm>
                <a:off x="2372697" y="865223"/>
                <a:ext cx="1787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0070C0"/>
                          </a:solidFill>
                          <a:latin typeface="Cambria Math" panose="02040503050406030204" pitchFamily="18" charset="0"/>
                        </a:rPr>
                        <m:t>𝑧</m:t>
                      </m:r>
                    </m:oMath>
                  </m:oMathPara>
                </a14:m>
                <a:endParaRPr lang="zh-CN" altLang="en-US" dirty="0">
                  <a:solidFill>
                    <a:srgbClr val="0070C0"/>
                  </a:solidFill>
                </a:endParaRPr>
              </a:p>
            </p:txBody>
          </p:sp>
        </mc:Choice>
        <mc:Fallback xmlns="">
          <p:sp>
            <p:nvSpPr>
              <p:cNvPr id="35" name="文本框 34">
                <a:extLst>
                  <a:ext uri="{FF2B5EF4-FFF2-40B4-BE49-F238E27FC236}">
                    <a16:creationId xmlns:a16="http://schemas.microsoft.com/office/drawing/2014/main" id="{67D34B32-8176-4B3D-8757-1E65AAA065F0}"/>
                  </a:ext>
                </a:extLst>
              </p:cNvPr>
              <p:cNvSpPr txBox="1">
                <a:spLocks noRot="1" noChangeAspect="1" noMove="1" noResize="1" noEditPoints="1" noAdjustHandles="1" noChangeArrowheads="1" noChangeShapeType="1" noTextEdit="1"/>
              </p:cNvSpPr>
              <p:nvPr/>
            </p:nvSpPr>
            <p:spPr>
              <a:xfrm>
                <a:off x="2372697" y="865223"/>
                <a:ext cx="178703" cy="276999"/>
              </a:xfrm>
              <a:prstGeom prst="rect">
                <a:avLst/>
              </a:prstGeom>
              <a:blipFill>
                <a:blip r:embed="rId3"/>
                <a:stretch>
                  <a:fillRect l="-16667" r="-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B77BC8F4-86B4-4FC5-9149-EA85DD8722EA}"/>
                  </a:ext>
                </a:extLst>
              </p:cNvPr>
              <p:cNvSpPr txBox="1"/>
              <p:nvPr/>
            </p:nvSpPr>
            <p:spPr>
              <a:xfrm>
                <a:off x="5344092" y="2253928"/>
                <a:ext cx="21111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0070C0"/>
                          </a:solidFill>
                          <a:latin typeface="Cambria Math" panose="02040503050406030204" pitchFamily="18" charset="0"/>
                        </a:rPr>
                        <m:t>𝑠</m:t>
                      </m:r>
                    </m:oMath>
                  </m:oMathPara>
                </a14:m>
                <a:endParaRPr lang="zh-CN" altLang="en-US" dirty="0">
                  <a:solidFill>
                    <a:srgbClr val="0070C0"/>
                  </a:solidFill>
                </a:endParaRPr>
              </a:p>
            </p:txBody>
          </p:sp>
        </mc:Choice>
        <mc:Fallback xmlns="">
          <p:sp>
            <p:nvSpPr>
              <p:cNvPr id="36" name="文本框 35">
                <a:extLst>
                  <a:ext uri="{FF2B5EF4-FFF2-40B4-BE49-F238E27FC236}">
                    <a16:creationId xmlns:a16="http://schemas.microsoft.com/office/drawing/2014/main" id="{B77BC8F4-86B4-4FC5-9149-EA85DD8722EA}"/>
                  </a:ext>
                </a:extLst>
              </p:cNvPr>
              <p:cNvSpPr txBox="1">
                <a:spLocks noRot="1" noChangeAspect="1" noMove="1" noResize="1" noEditPoints="1" noAdjustHandles="1" noChangeArrowheads="1" noChangeShapeType="1" noTextEdit="1"/>
              </p:cNvSpPr>
              <p:nvPr/>
            </p:nvSpPr>
            <p:spPr>
              <a:xfrm>
                <a:off x="5344092" y="2253928"/>
                <a:ext cx="211111" cy="276999"/>
              </a:xfrm>
              <a:prstGeom prst="rect">
                <a:avLst/>
              </a:prstGeom>
              <a:blipFill>
                <a:blip r:embed="rId4"/>
                <a:stretch>
                  <a:fillRect l="-5882" r="-58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6DBCC07F-80D6-4434-BDDC-3173A8199AA6}"/>
                  </a:ext>
                </a:extLst>
              </p:cNvPr>
              <p:cNvSpPr txBox="1"/>
              <p:nvPr/>
            </p:nvSpPr>
            <p:spPr>
              <a:xfrm>
                <a:off x="1492603" y="3174809"/>
                <a:ext cx="1929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0070C0"/>
                          </a:solidFill>
                          <a:latin typeface="Cambria Math" panose="02040503050406030204" pitchFamily="18" charset="0"/>
                        </a:rPr>
                        <m:t>𝑥</m:t>
                      </m:r>
                    </m:oMath>
                  </m:oMathPara>
                </a14:m>
                <a:endParaRPr lang="zh-CN" altLang="en-US" dirty="0">
                  <a:solidFill>
                    <a:srgbClr val="0070C0"/>
                  </a:solidFill>
                </a:endParaRPr>
              </a:p>
            </p:txBody>
          </p:sp>
        </mc:Choice>
        <mc:Fallback xmlns="">
          <p:sp>
            <p:nvSpPr>
              <p:cNvPr id="37" name="文本框 36">
                <a:extLst>
                  <a:ext uri="{FF2B5EF4-FFF2-40B4-BE49-F238E27FC236}">
                    <a16:creationId xmlns:a16="http://schemas.microsoft.com/office/drawing/2014/main" id="{6DBCC07F-80D6-4434-BDDC-3173A8199AA6}"/>
                  </a:ext>
                </a:extLst>
              </p:cNvPr>
              <p:cNvSpPr txBox="1">
                <a:spLocks noRot="1" noChangeAspect="1" noMove="1" noResize="1" noEditPoints="1" noAdjustHandles="1" noChangeArrowheads="1" noChangeShapeType="1" noTextEdit="1"/>
              </p:cNvSpPr>
              <p:nvPr/>
            </p:nvSpPr>
            <p:spPr>
              <a:xfrm>
                <a:off x="1492603" y="3174809"/>
                <a:ext cx="192938" cy="276999"/>
              </a:xfrm>
              <a:prstGeom prst="rect">
                <a:avLst/>
              </a:prstGeom>
              <a:blipFill>
                <a:blip r:embed="rId5"/>
                <a:stretch>
                  <a:fillRect l="-16129" r="-12903"/>
                </a:stretch>
              </a:blipFill>
            </p:spPr>
            <p:txBody>
              <a:bodyPr/>
              <a:lstStyle/>
              <a:p>
                <a:r>
                  <a:rPr lang="zh-CN" altLang="en-US">
                    <a:noFill/>
                  </a:rPr>
                  <a:t> </a:t>
                </a:r>
              </a:p>
            </p:txBody>
          </p:sp>
        </mc:Fallback>
      </mc:AlternateContent>
      <p:sp>
        <p:nvSpPr>
          <p:cNvPr id="39" name="椭圆 38">
            <a:extLst>
              <a:ext uri="{FF2B5EF4-FFF2-40B4-BE49-F238E27FC236}">
                <a16:creationId xmlns:a16="http://schemas.microsoft.com/office/drawing/2014/main" id="{27AEC66E-266B-4FBA-AEEA-1FBBD5118A41}"/>
              </a:ext>
            </a:extLst>
          </p:cNvPr>
          <p:cNvSpPr/>
          <p:nvPr/>
        </p:nvSpPr>
        <p:spPr>
          <a:xfrm>
            <a:off x="4349379" y="1125089"/>
            <a:ext cx="528851" cy="201050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a:extLst>
              <a:ext uri="{FF2B5EF4-FFF2-40B4-BE49-F238E27FC236}">
                <a16:creationId xmlns:a16="http://schemas.microsoft.com/office/drawing/2014/main" id="{B5D70618-4C95-435B-9B28-957369E3C8D7}"/>
              </a:ext>
            </a:extLst>
          </p:cNvPr>
          <p:cNvCxnSpPr>
            <a:cxnSpLocks/>
            <a:stCxn id="39" idx="1"/>
          </p:cNvCxnSpPr>
          <p:nvPr/>
        </p:nvCxnSpPr>
        <p:spPr>
          <a:xfrm>
            <a:off x="4426827" y="1419520"/>
            <a:ext cx="207520" cy="79869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E8D5DCF8-A7D0-4096-981B-A9323D6B412E}"/>
              </a:ext>
            </a:extLst>
          </p:cNvPr>
          <p:cNvCxnSpPr>
            <a:cxnSpLocks/>
          </p:cNvCxnSpPr>
          <p:nvPr/>
        </p:nvCxnSpPr>
        <p:spPr>
          <a:xfrm flipV="1">
            <a:off x="4366942" y="2236173"/>
            <a:ext cx="246862" cy="24680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53" name="任意多边形: 形状 52">
            <a:extLst>
              <a:ext uri="{FF2B5EF4-FFF2-40B4-BE49-F238E27FC236}">
                <a16:creationId xmlns:a16="http://schemas.microsoft.com/office/drawing/2014/main" id="{A690383C-1419-4C13-A3FA-AA051C4AF1CE}"/>
              </a:ext>
            </a:extLst>
          </p:cNvPr>
          <p:cNvSpPr/>
          <p:nvPr/>
        </p:nvSpPr>
        <p:spPr>
          <a:xfrm>
            <a:off x="4512683" y="1978721"/>
            <a:ext cx="53266" cy="310718"/>
          </a:xfrm>
          <a:custGeom>
            <a:avLst/>
            <a:gdLst>
              <a:gd name="connsiteX0" fmla="*/ 53266 w 53266"/>
              <a:gd name="connsiteY0" fmla="*/ 0 h 310718"/>
              <a:gd name="connsiteX1" fmla="*/ 0 w 53266"/>
              <a:gd name="connsiteY1" fmla="*/ 150920 h 310718"/>
              <a:gd name="connsiteX2" fmla="*/ 53266 w 53266"/>
              <a:gd name="connsiteY2" fmla="*/ 310718 h 310718"/>
            </a:gdLst>
            <a:ahLst/>
            <a:cxnLst>
              <a:cxn ang="0">
                <a:pos x="connsiteX0" y="connsiteY0"/>
              </a:cxn>
              <a:cxn ang="0">
                <a:pos x="connsiteX1" y="connsiteY1"/>
              </a:cxn>
              <a:cxn ang="0">
                <a:pos x="connsiteX2" y="connsiteY2"/>
              </a:cxn>
            </a:cxnLst>
            <a:rect l="l" t="t" r="r" b="b"/>
            <a:pathLst>
              <a:path w="53266" h="310718">
                <a:moveTo>
                  <a:pt x="53266" y="0"/>
                </a:moveTo>
                <a:cubicBezTo>
                  <a:pt x="26633" y="49567"/>
                  <a:pt x="0" y="99134"/>
                  <a:pt x="0" y="150920"/>
                </a:cubicBezTo>
                <a:cubicBezTo>
                  <a:pt x="0" y="202706"/>
                  <a:pt x="26633" y="256712"/>
                  <a:pt x="53266" y="310718"/>
                </a:cubicBezTo>
              </a:path>
            </a:pathLst>
          </a:custGeom>
          <a:noFill/>
          <a:ln>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4" name="矩形 53">
                <a:extLst>
                  <a:ext uri="{FF2B5EF4-FFF2-40B4-BE49-F238E27FC236}">
                    <a16:creationId xmlns:a16="http://schemas.microsoft.com/office/drawing/2014/main" id="{241778A8-7298-4062-A078-CF558947DDEC}"/>
                  </a:ext>
                </a:extLst>
              </p:cNvPr>
              <p:cNvSpPr/>
              <p:nvPr/>
            </p:nvSpPr>
            <p:spPr>
              <a:xfrm>
                <a:off x="4138086" y="1937980"/>
                <a:ext cx="5027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𝜑</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54" name="矩形 53">
                <a:extLst>
                  <a:ext uri="{FF2B5EF4-FFF2-40B4-BE49-F238E27FC236}">
                    <a16:creationId xmlns:a16="http://schemas.microsoft.com/office/drawing/2014/main" id="{241778A8-7298-4062-A078-CF558947DDEC}"/>
                  </a:ext>
                </a:extLst>
              </p:cNvPr>
              <p:cNvSpPr>
                <a:spLocks noRot="1" noChangeAspect="1" noMove="1" noResize="1" noEditPoints="1" noAdjustHandles="1" noChangeArrowheads="1" noChangeShapeType="1" noTextEdit="1"/>
              </p:cNvSpPr>
              <p:nvPr/>
            </p:nvSpPr>
            <p:spPr>
              <a:xfrm>
                <a:off x="4138086" y="1937980"/>
                <a:ext cx="502766" cy="369332"/>
              </a:xfrm>
              <a:prstGeom prst="rect">
                <a:avLst/>
              </a:prstGeom>
              <a:blipFill>
                <a:blip r:embed="rId6"/>
                <a:stretch>
                  <a:fillRect b="-6667"/>
                </a:stretch>
              </a:blipFill>
            </p:spPr>
            <p:txBody>
              <a:bodyPr/>
              <a:lstStyle/>
              <a:p>
                <a:r>
                  <a:rPr lang="zh-CN" altLang="en-US">
                    <a:noFill/>
                  </a:rPr>
                  <a:t> </a:t>
                </a:r>
              </a:p>
            </p:txBody>
          </p:sp>
        </mc:Fallback>
      </mc:AlternateContent>
      <p:sp>
        <p:nvSpPr>
          <p:cNvPr id="55" name="文本框 54">
            <a:extLst>
              <a:ext uri="{FF2B5EF4-FFF2-40B4-BE49-F238E27FC236}">
                <a16:creationId xmlns:a16="http://schemas.microsoft.com/office/drawing/2014/main" id="{B87F7AB6-C1C4-4A66-996C-CD1F0C63A4AF}"/>
              </a:ext>
            </a:extLst>
          </p:cNvPr>
          <p:cNvSpPr txBox="1"/>
          <p:nvPr/>
        </p:nvSpPr>
        <p:spPr>
          <a:xfrm>
            <a:off x="5997496" y="865223"/>
            <a:ext cx="5738952"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In rest frame of electron, the four-momentum of the scattered electrons is: </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AA9448C5-77A6-40AF-BD1D-D31E4FB0E8B3}"/>
                  </a:ext>
                </a:extLst>
              </p:cNvPr>
              <p:cNvSpPr txBox="1"/>
              <p:nvPr/>
            </p:nvSpPr>
            <p:spPr>
              <a:xfrm>
                <a:off x="7264360" y="1919805"/>
                <a:ext cx="2141420" cy="15153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𝑓</m:t>
                          </m:r>
                        </m:sub>
                        <m:sup>
                          <m:r>
                            <a:rPr lang="en-US" altLang="zh-CN" b="0" i="1" smtClean="0">
                              <a:latin typeface="Cambria Math" panose="02040503050406030204" pitchFamily="18" charset="0"/>
                            </a:rPr>
                            <m:t>∗</m:t>
                          </m:r>
                        </m:sup>
                      </m:sSubSup>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m>
                            <m:mPr>
                              <m:mcs>
                                <m:mc>
                                  <m:mcPr>
                                    <m:count m:val="1"/>
                                    <m:mcJc m:val="center"/>
                                  </m:mcPr>
                                </m:mc>
                              </m:mcs>
                              <m:ctrlPr>
                                <a:rPr lang="en-US" altLang="zh-CN" b="0" i="1" smtClean="0">
                                  <a:latin typeface="Cambria Math" panose="02040503050406030204" pitchFamily="18" charset="0"/>
                                </a:rPr>
                              </m:ctrlPr>
                            </m:mPr>
                            <m:m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𝑓</m:t>
                                    </m:r>
                                  </m:sub>
                                  <m:sup>
                                    <m:r>
                                      <a:rPr lang="en-US" altLang="zh-CN" b="0" i="1" smtClean="0">
                                        <a:latin typeface="Cambria Math" panose="02040503050406030204" pitchFamily="18" charset="0"/>
                                      </a:rPr>
                                      <m:t>∗</m:t>
                                    </m:r>
                                  </m:sup>
                                </m:sSubSup>
                              </m:e>
                            </m:mr>
                            <m:mr>
                              <m:e>
                                <m:acc>
                                  <m:accPr>
                                    <m:chr m:val="⃗"/>
                                    <m:ctrlPr>
                                      <a:rPr lang="en-US" altLang="zh-CN" b="0" i="1" smtClean="0">
                                        <a:latin typeface="Cambria Math" panose="02040503050406030204" pitchFamily="18" charset="0"/>
                                      </a:rPr>
                                    </m:ctrlPr>
                                  </m:acc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𝑓</m:t>
                                        </m:r>
                                      </m:sub>
                                      <m:sup>
                                        <m:r>
                                          <a:rPr lang="en-US" altLang="zh-CN" b="0" i="1" smtClean="0">
                                            <a:latin typeface="Cambria Math" panose="02040503050406030204" pitchFamily="18" charset="0"/>
                                          </a:rPr>
                                          <m:t>∗</m:t>
                                        </m:r>
                                      </m:sup>
                                    </m:sSubSup>
                                  </m:e>
                                </m:acc>
                                <m:r>
                                  <a:rPr lang="en-US" altLang="zh-CN" b="0" i="1" smtClean="0">
                                    <a:latin typeface="Cambria Math" panose="02040503050406030204" pitchFamily="18" charset="0"/>
                                  </a:rPr>
                                  <m:t>𝑠𝑖𝑛</m:t>
                                </m:r>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𝜃</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𝑐𝑜𝑠</m:t>
                                </m:r>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𝜑</m:t>
                                    </m:r>
                                  </m:e>
                                  <m:sup>
                                    <m:r>
                                      <a:rPr lang="en-US" altLang="zh-CN" b="0" i="1" smtClean="0">
                                        <a:latin typeface="Cambria Math" panose="02040503050406030204" pitchFamily="18" charset="0"/>
                                      </a:rPr>
                                      <m:t>∗</m:t>
                                    </m:r>
                                  </m:sup>
                                </m:sSup>
                              </m:e>
                            </m:mr>
                            <m:mr>
                              <m:e>
                                <m:m>
                                  <m:mPr>
                                    <m:mcs>
                                      <m:mc>
                                        <m:mcPr>
                                          <m:count m:val="1"/>
                                          <m:mcJc m:val="center"/>
                                        </m:mcPr>
                                      </m:mc>
                                    </m:mcs>
                                    <m:ctrlPr>
                                      <a:rPr lang="en-US" altLang="zh-CN" b="0" i="1" smtClean="0">
                                        <a:latin typeface="Cambria Math" panose="02040503050406030204" pitchFamily="18" charset="0"/>
                                      </a:rPr>
                                    </m:ctrlPr>
                                  </m:mPr>
                                  <m:mr>
                                    <m:e>
                                      <m:acc>
                                        <m:accPr>
                                          <m:chr m:val="⃗"/>
                                          <m:ctrlPr>
                                            <a:rPr lang="en-US" altLang="zh-CN" b="0" i="1" smtClean="0">
                                              <a:latin typeface="Cambria Math" panose="02040503050406030204" pitchFamily="18" charset="0"/>
                                            </a:rPr>
                                          </m:ctrlPr>
                                        </m:acc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𝑓</m:t>
                                              </m:r>
                                            </m:sub>
                                            <m:sup>
                                              <m:r>
                                                <a:rPr lang="en-US" altLang="zh-CN" b="0" i="1" smtClean="0">
                                                  <a:latin typeface="Cambria Math" panose="02040503050406030204" pitchFamily="18" charset="0"/>
                                                </a:rPr>
                                                <m:t>∗</m:t>
                                              </m:r>
                                            </m:sup>
                                          </m:sSubSup>
                                        </m:e>
                                      </m:acc>
                                      <m:r>
                                        <a:rPr lang="en-US" altLang="zh-CN" b="0" i="1" smtClean="0">
                                          <a:latin typeface="Cambria Math" panose="02040503050406030204" pitchFamily="18" charset="0"/>
                                        </a:rPr>
                                        <m:t>𝑠𝑖𝑛</m:t>
                                      </m:r>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𝜃</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𝑠</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𝑖𝑛</m:t>
                                          </m:r>
                                          <m:r>
                                            <a:rPr lang="zh-CN" altLang="en-US" i="1" smtClean="0">
                                              <a:latin typeface="Cambria Math" panose="02040503050406030204" pitchFamily="18" charset="0"/>
                                            </a:rPr>
                                            <m:t>𝜑</m:t>
                                          </m:r>
                                        </m:e>
                                        <m:sup>
                                          <m:r>
                                            <a:rPr lang="en-US" altLang="zh-CN" b="0" i="1" smtClean="0">
                                              <a:latin typeface="Cambria Math" panose="02040503050406030204" pitchFamily="18" charset="0"/>
                                            </a:rPr>
                                            <m:t>∗</m:t>
                                          </m:r>
                                        </m:sup>
                                      </m:sSup>
                                    </m:e>
                                  </m:mr>
                                  <m:mr>
                                    <m:e>
                                      <m:acc>
                                        <m:accPr>
                                          <m:chr m:val="⃗"/>
                                          <m:ctrlPr>
                                            <a:rPr lang="en-US" altLang="zh-CN" b="0" i="1" smtClean="0">
                                              <a:latin typeface="Cambria Math" panose="02040503050406030204" pitchFamily="18" charset="0"/>
                                            </a:rPr>
                                          </m:ctrlPr>
                                        </m:acc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𝑓</m:t>
                                              </m:r>
                                            </m:sub>
                                            <m:sup>
                                              <m:r>
                                                <a:rPr lang="en-US" altLang="zh-CN" b="0" i="1" smtClean="0">
                                                  <a:latin typeface="Cambria Math" panose="02040503050406030204" pitchFamily="18" charset="0"/>
                                                </a:rPr>
                                                <m:t>∗</m:t>
                                              </m:r>
                                            </m:sup>
                                          </m:sSubSup>
                                        </m:e>
                                      </m:acc>
                                      <m:r>
                                        <a:rPr lang="en-US" altLang="zh-CN" b="0" i="1" smtClean="0">
                                          <a:latin typeface="Cambria Math" panose="02040503050406030204" pitchFamily="18" charset="0"/>
                                        </a:rPr>
                                        <m:t>𝑐𝑜𝑠</m:t>
                                      </m:r>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𝜃</m:t>
                                          </m:r>
                                        </m:e>
                                        <m:sup>
                                          <m:r>
                                            <a:rPr lang="en-US" altLang="zh-CN" b="0" i="1" smtClean="0">
                                              <a:latin typeface="Cambria Math" panose="02040503050406030204" pitchFamily="18" charset="0"/>
                                            </a:rPr>
                                            <m:t>∗</m:t>
                                          </m:r>
                                        </m:sup>
                                      </m:sSup>
                                    </m:e>
                                  </m:mr>
                                </m:m>
                              </m:e>
                            </m:mr>
                          </m:m>
                        </m:e>
                      </m:d>
                    </m:oMath>
                  </m:oMathPara>
                </a14:m>
                <a:endParaRPr lang="zh-CN" altLang="en-US" dirty="0"/>
              </a:p>
            </p:txBody>
          </p:sp>
        </mc:Choice>
        <mc:Fallback xmlns="">
          <p:sp>
            <p:nvSpPr>
              <p:cNvPr id="56" name="文本框 55">
                <a:extLst>
                  <a:ext uri="{FF2B5EF4-FFF2-40B4-BE49-F238E27FC236}">
                    <a16:creationId xmlns:a16="http://schemas.microsoft.com/office/drawing/2014/main" id="{AA9448C5-77A6-40AF-BD1D-D31E4FB0E8B3}"/>
                  </a:ext>
                </a:extLst>
              </p:cNvPr>
              <p:cNvSpPr txBox="1">
                <a:spLocks noRot="1" noChangeAspect="1" noMove="1" noResize="1" noEditPoints="1" noAdjustHandles="1" noChangeArrowheads="1" noChangeShapeType="1" noTextEdit="1"/>
              </p:cNvSpPr>
              <p:nvPr/>
            </p:nvSpPr>
            <p:spPr>
              <a:xfrm>
                <a:off x="7264360" y="1919805"/>
                <a:ext cx="2141420" cy="1515351"/>
              </a:xfrm>
              <a:prstGeom prst="rect">
                <a:avLst/>
              </a:prstGeom>
              <a:blipFill>
                <a:blip r:embed="rId7"/>
                <a:stretch>
                  <a:fillRect/>
                </a:stretch>
              </a:blipFill>
            </p:spPr>
            <p:txBody>
              <a:bodyPr/>
              <a:lstStyle/>
              <a:p>
                <a:r>
                  <a:rPr lang="zh-CN" altLang="en-US">
                    <a:noFill/>
                  </a:rPr>
                  <a:t> </a:t>
                </a:r>
              </a:p>
            </p:txBody>
          </p:sp>
        </mc:Fallback>
      </mc:AlternateContent>
      <p:cxnSp>
        <p:nvCxnSpPr>
          <p:cNvPr id="60" name="直接箭头连接符 59">
            <a:extLst>
              <a:ext uri="{FF2B5EF4-FFF2-40B4-BE49-F238E27FC236}">
                <a16:creationId xmlns:a16="http://schemas.microsoft.com/office/drawing/2014/main" id="{AB7B5CA5-7819-4FF9-8D3E-3777B367B3D4}"/>
              </a:ext>
            </a:extLst>
          </p:cNvPr>
          <p:cNvCxnSpPr>
            <a:cxnSpLocks/>
          </p:cNvCxnSpPr>
          <p:nvPr/>
        </p:nvCxnSpPr>
        <p:spPr>
          <a:xfrm>
            <a:off x="267138" y="5629757"/>
            <a:ext cx="20350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任意多边形: 形状 60">
            <a:extLst>
              <a:ext uri="{FF2B5EF4-FFF2-40B4-BE49-F238E27FC236}">
                <a16:creationId xmlns:a16="http://schemas.microsoft.com/office/drawing/2014/main" id="{BB3A4675-FD4C-4E08-A685-7857A85F4C8A}"/>
              </a:ext>
            </a:extLst>
          </p:cNvPr>
          <p:cNvSpPr/>
          <p:nvPr/>
        </p:nvSpPr>
        <p:spPr>
          <a:xfrm rot="10800000">
            <a:off x="2382041" y="5594044"/>
            <a:ext cx="1482571" cy="80098"/>
          </a:xfrm>
          <a:custGeom>
            <a:avLst/>
            <a:gdLst>
              <a:gd name="connsiteX0" fmla="*/ 0 w 1482571"/>
              <a:gd name="connsiteY0" fmla="*/ 133368 h 204389"/>
              <a:gd name="connsiteX1" fmla="*/ 142043 w 1482571"/>
              <a:gd name="connsiteY1" fmla="*/ 203 h 204389"/>
              <a:gd name="connsiteX2" fmla="*/ 266330 w 1482571"/>
              <a:gd name="connsiteY2" fmla="*/ 160001 h 204389"/>
              <a:gd name="connsiteX3" fmla="*/ 399495 w 1482571"/>
              <a:gd name="connsiteY3" fmla="*/ 35714 h 204389"/>
              <a:gd name="connsiteX4" fmla="*/ 532660 w 1482571"/>
              <a:gd name="connsiteY4" fmla="*/ 133368 h 204389"/>
              <a:gd name="connsiteX5" fmla="*/ 648070 w 1482571"/>
              <a:gd name="connsiteY5" fmla="*/ 35714 h 204389"/>
              <a:gd name="connsiteX6" fmla="*/ 781235 w 1482571"/>
              <a:gd name="connsiteY6" fmla="*/ 151123 h 204389"/>
              <a:gd name="connsiteX7" fmla="*/ 914400 w 1482571"/>
              <a:gd name="connsiteY7" fmla="*/ 44591 h 204389"/>
              <a:gd name="connsiteX8" fmla="*/ 1020932 w 1482571"/>
              <a:gd name="connsiteY8" fmla="*/ 160001 h 204389"/>
              <a:gd name="connsiteX9" fmla="*/ 1145220 w 1482571"/>
              <a:gd name="connsiteY9" fmla="*/ 44591 h 204389"/>
              <a:gd name="connsiteX10" fmla="*/ 1269507 w 1482571"/>
              <a:gd name="connsiteY10" fmla="*/ 168879 h 204389"/>
              <a:gd name="connsiteX11" fmla="*/ 1358284 w 1482571"/>
              <a:gd name="connsiteY11" fmla="*/ 17958 h 204389"/>
              <a:gd name="connsiteX12" fmla="*/ 1482571 w 1482571"/>
              <a:gd name="connsiteY12" fmla="*/ 204389 h 20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2571" h="204389">
                <a:moveTo>
                  <a:pt x="0" y="133368"/>
                </a:moveTo>
                <a:cubicBezTo>
                  <a:pt x="48827" y="64566"/>
                  <a:pt x="97655" y="-4236"/>
                  <a:pt x="142043" y="203"/>
                </a:cubicBezTo>
                <a:cubicBezTo>
                  <a:pt x="186431" y="4642"/>
                  <a:pt x="223421" y="154083"/>
                  <a:pt x="266330" y="160001"/>
                </a:cubicBezTo>
                <a:cubicBezTo>
                  <a:pt x="309239" y="165919"/>
                  <a:pt x="355107" y="40153"/>
                  <a:pt x="399495" y="35714"/>
                </a:cubicBezTo>
                <a:cubicBezTo>
                  <a:pt x="443883" y="31275"/>
                  <a:pt x="491231" y="133368"/>
                  <a:pt x="532660" y="133368"/>
                </a:cubicBezTo>
                <a:cubicBezTo>
                  <a:pt x="574089" y="133368"/>
                  <a:pt x="606641" y="32755"/>
                  <a:pt x="648070" y="35714"/>
                </a:cubicBezTo>
                <a:cubicBezTo>
                  <a:pt x="689499" y="38673"/>
                  <a:pt x="736847" y="149643"/>
                  <a:pt x="781235" y="151123"/>
                </a:cubicBezTo>
                <a:cubicBezTo>
                  <a:pt x="825623" y="152603"/>
                  <a:pt x="874451" y="43111"/>
                  <a:pt x="914400" y="44591"/>
                </a:cubicBezTo>
                <a:cubicBezTo>
                  <a:pt x="954349" y="46071"/>
                  <a:pt x="982462" y="160001"/>
                  <a:pt x="1020932" y="160001"/>
                </a:cubicBezTo>
                <a:cubicBezTo>
                  <a:pt x="1059402" y="160001"/>
                  <a:pt x="1103791" y="43111"/>
                  <a:pt x="1145220" y="44591"/>
                </a:cubicBezTo>
                <a:cubicBezTo>
                  <a:pt x="1186649" y="46071"/>
                  <a:pt x="1233996" y="173318"/>
                  <a:pt x="1269507" y="168879"/>
                </a:cubicBezTo>
                <a:cubicBezTo>
                  <a:pt x="1305018" y="164440"/>
                  <a:pt x="1322773" y="12040"/>
                  <a:pt x="1358284" y="17958"/>
                </a:cubicBezTo>
                <a:cubicBezTo>
                  <a:pt x="1393795" y="23876"/>
                  <a:pt x="1438183" y="114132"/>
                  <a:pt x="1482571" y="204389"/>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a:extLst>
              <a:ext uri="{FF2B5EF4-FFF2-40B4-BE49-F238E27FC236}">
                <a16:creationId xmlns:a16="http://schemas.microsoft.com/office/drawing/2014/main" id="{44C1D079-119B-48B9-BEB8-7BCC62784BF8}"/>
              </a:ext>
            </a:extLst>
          </p:cNvPr>
          <p:cNvSpPr/>
          <p:nvPr/>
        </p:nvSpPr>
        <p:spPr>
          <a:xfrm rot="1314089">
            <a:off x="2263581" y="5862472"/>
            <a:ext cx="1482571" cy="80098"/>
          </a:xfrm>
          <a:custGeom>
            <a:avLst/>
            <a:gdLst>
              <a:gd name="connsiteX0" fmla="*/ 0 w 1482571"/>
              <a:gd name="connsiteY0" fmla="*/ 133368 h 204389"/>
              <a:gd name="connsiteX1" fmla="*/ 142043 w 1482571"/>
              <a:gd name="connsiteY1" fmla="*/ 203 h 204389"/>
              <a:gd name="connsiteX2" fmla="*/ 266330 w 1482571"/>
              <a:gd name="connsiteY2" fmla="*/ 160001 h 204389"/>
              <a:gd name="connsiteX3" fmla="*/ 399495 w 1482571"/>
              <a:gd name="connsiteY3" fmla="*/ 35714 h 204389"/>
              <a:gd name="connsiteX4" fmla="*/ 532660 w 1482571"/>
              <a:gd name="connsiteY4" fmla="*/ 133368 h 204389"/>
              <a:gd name="connsiteX5" fmla="*/ 648070 w 1482571"/>
              <a:gd name="connsiteY5" fmla="*/ 35714 h 204389"/>
              <a:gd name="connsiteX6" fmla="*/ 781235 w 1482571"/>
              <a:gd name="connsiteY6" fmla="*/ 151123 h 204389"/>
              <a:gd name="connsiteX7" fmla="*/ 914400 w 1482571"/>
              <a:gd name="connsiteY7" fmla="*/ 44591 h 204389"/>
              <a:gd name="connsiteX8" fmla="*/ 1020932 w 1482571"/>
              <a:gd name="connsiteY8" fmla="*/ 160001 h 204389"/>
              <a:gd name="connsiteX9" fmla="*/ 1145220 w 1482571"/>
              <a:gd name="connsiteY9" fmla="*/ 44591 h 204389"/>
              <a:gd name="connsiteX10" fmla="*/ 1269507 w 1482571"/>
              <a:gd name="connsiteY10" fmla="*/ 168879 h 204389"/>
              <a:gd name="connsiteX11" fmla="*/ 1358284 w 1482571"/>
              <a:gd name="connsiteY11" fmla="*/ 17958 h 204389"/>
              <a:gd name="connsiteX12" fmla="*/ 1482571 w 1482571"/>
              <a:gd name="connsiteY12" fmla="*/ 204389 h 20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2571" h="204389">
                <a:moveTo>
                  <a:pt x="0" y="133368"/>
                </a:moveTo>
                <a:cubicBezTo>
                  <a:pt x="48827" y="64566"/>
                  <a:pt x="97655" y="-4236"/>
                  <a:pt x="142043" y="203"/>
                </a:cubicBezTo>
                <a:cubicBezTo>
                  <a:pt x="186431" y="4642"/>
                  <a:pt x="223421" y="154083"/>
                  <a:pt x="266330" y="160001"/>
                </a:cubicBezTo>
                <a:cubicBezTo>
                  <a:pt x="309239" y="165919"/>
                  <a:pt x="355107" y="40153"/>
                  <a:pt x="399495" y="35714"/>
                </a:cubicBezTo>
                <a:cubicBezTo>
                  <a:pt x="443883" y="31275"/>
                  <a:pt x="491231" y="133368"/>
                  <a:pt x="532660" y="133368"/>
                </a:cubicBezTo>
                <a:cubicBezTo>
                  <a:pt x="574089" y="133368"/>
                  <a:pt x="606641" y="32755"/>
                  <a:pt x="648070" y="35714"/>
                </a:cubicBezTo>
                <a:cubicBezTo>
                  <a:pt x="689499" y="38673"/>
                  <a:pt x="736847" y="149643"/>
                  <a:pt x="781235" y="151123"/>
                </a:cubicBezTo>
                <a:cubicBezTo>
                  <a:pt x="825623" y="152603"/>
                  <a:pt x="874451" y="43111"/>
                  <a:pt x="914400" y="44591"/>
                </a:cubicBezTo>
                <a:cubicBezTo>
                  <a:pt x="954349" y="46071"/>
                  <a:pt x="982462" y="160001"/>
                  <a:pt x="1020932" y="160001"/>
                </a:cubicBezTo>
                <a:cubicBezTo>
                  <a:pt x="1059402" y="160001"/>
                  <a:pt x="1103791" y="43111"/>
                  <a:pt x="1145220" y="44591"/>
                </a:cubicBezTo>
                <a:cubicBezTo>
                  <a:pt x="1186649" y="46071"/>
                  <a:pt x="1233996" y="173318"/>
                  <a:pt x="1269507" y="168879"/>
                </a:cubicBezTo>
                <a:cubicBezTo>
                  <a:pt x="1305018" y="164440"/>
                  <a:pt x="1322773" y="12040"/>
                  <a:pt x="1358284" y="17958"/>
                </a:cubicBezTo>
                <a:cubicBezTo>
                  <a:pt x="1393795" y="23876"/>
                  <a:pt x="1438183" y="114132"/>
                  <a:pt x="1482571" y="204389"/>
                </a:cubicBezTo>
              </a:path>
            </a:pathLst>
          </a:custGeom>
          <a:noFill/>
          <a:ln w="28575">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箭头连接符 62">
            <a:extLst>
              <a:ext uri="{FF2B5EF4-FFF2-40B4-BE49-F238E27FC236}">
                <a16:creationId xmlns:a16="http://schemas.microsoft.com/office/drawing/2014/main" id="{A2F334B2-DF67-4752-87D7-CF8B0BA888E7}"/>
              </a:ext>
            </a:extLst>
          </p:cNvPr>
          <p:cNvCxnSpPr>
            <a:cxnSpLocks/>
          </p:cNvCxnSpPr>
          <p:nvPr/>
        </p:nvCxnSpPr>
        <p:spPr>
          <a:xfrm flipV="1">
            <a:off x="2327372" y="4817715"/>
            <a:ext cx="2104651" cy="75837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09F23853-5BD9-4CCA-8C29-BE52F0FB68B9}"/>
              </a:ext>
            </a:extLst>
          </p:cNvPr>
          <p:cNvSpPr txBox="1"/>
          <p:nvPr/>
        </p:nvSpPr>
        <p:spPr>
          <a:xfrm>
            <a:off x="190983" y="5224712"/>
            <a:ext cx="1944625" cy="369332"/>
          </a:xfrm>
          <a:prstGeom prst="rect">
            <a:avLst/>
          </a:prstGeom>
          <a:noFill/>
        </p:spPr>
        <p:txBody>
          <a:bodyPr wrap="square" rtlCol="0">
            <a:spAutoFit/>
          </a:bodyPr>
          <a:lstStyle/>
          <a:p>
            <a:r>
              <a:rPr lang="en-US" altLang="zh-CN" dirty="0"/>
              <a:t>Incident electron</a:t>
            </a:r>
            <a:endParaRPr lang="zh-CN" altLang="en-US" dirty="0"/>
          </a:p>
        </p:txBody>
      </p:sp>
      <p:sp>
        <p:nvSpPr>
          <p:cNvPr id="65" name="文本框 64">
            <a:extLst>
              <a:ext uri="{FF2B5EF4-FFF2-40B4-BE49-F238E27FC236}">
                <a16:creationId xmlns:a16="http://schemas.microsoft.com/office/drawing/2014/main" id="{5D6AE134-7680-4716-AA88-CCC8A1D70B68}"/>
              </a:ext>
            </a:extLst>
          </p:cNvPr>
          <p:cNvSpPr txBox="1"/>
          <p:nvPr/>
        </p:nvSpPr>
        <p:spPr>
          <a:xfrm>
            <a:off x="2794397" y="5599035"/>
            <a:ext cx="2502869" cy="369332"/>
          </a:xfrm>
          <a:prstGeom prst="rect">
            <a:avLst/>
          </a:prstGeom>
          <a:noFill/>
        </p:spPr>
        <p:txBody>
          <a:bodyPr wrap="square" rtlCol="0">
            <a:spAutoFit/>
          </a:bodyPr>
          <a:lstStyle/>
          <a:p>
            <a:r>
              <a:rPr lang="en-US" altLang="zh-CN" dirty="0"/>
              <a:t>Incident photon</a:t>
            </a:r>
            <a:endParaRPr lang="zh-CN" altLang="en-US" dirty="0"/>
          </a:p>
        </p:txBody>
      </p:sp>
      <p:sp>
        <p:nvSpPr>
          <p:cNvPr id="66" name="文本框 65">
            <a:extLst>
              <a:ext uri="{FF2B5EF4-FFF2-40B4-BE49-F238E27FC236}">
                <a16:creationId xmlns:a16="http://schemas.microsoft.com/office/drawing/2014/main" id="{7D70B3DE-82AB-4509-B03A-9910B3BB8142}"/>
              </a:ext>
            </a:extLst>
          </p:cNvPr>
          <p:cNvSpPr txBox="1"/>
          <p:nvPr/>
        </p:nvSpPr>
        <p:spPr>
          <a:xfrm>
            <a:off x="2237124" y="5971938"/>
            <a:ext cx="1482572" cy="646331"/>
          </a:xfrm>
          <a:prstGeom prst="rect">
            <a:avLst/>
          </a:prstGeom>
          <a:noFill/>
        </p:spPr>
        <p:txBody>
          <a:bodyPr wrap="square" rtlCol="0">
            <a:spAutoFit/>
          </a:bodyPr>
          <a:lstStyle/>
          <a:p>
            <a:r>
              <a:rPr lang="en-US" altLang="zh-CN" dirty="0">
                <a:solidFill>
                  <a:srgbClr val="C00000"/>
                </a:solidFill>
              </a:rPr>
              <a:t>Scattered </a:t>
            </a:r>
          </a:p>
          <a:p>
            <a:r>
              <a:rPr lang="en-US" altLang="zh-CN" dirty="0">
                <a:solidFill>
                  <a:srgbClr val="C00000"/>
                </a:solidFill>
              </a:rPr>
              <a:t>photon</a:t>
            </a:r>
            <a:endParaRPr lang="zh-CN" altLang="en-US" dirty="0">
              <a:solidFill>
                <a:srgbClr val="C00000"/>
              </a:solidFill>
            </a:endParaRPr>
          </a:p>
        </p:txBody>
      </p:sp>
      <p:sp>
        <p:nvSpPr>
          <p:cNvPr id="67" name="文本框 66">
            <a:extLst>
              <a:ext uri="{FF2B5EF4-FFF2-40B4-BE49-F238E27FC236}">
                <a16:creationId xmlns:a16="http://schemas.microsoft.com/office/drawing/2014/main" id="{1CF579FB-E877-4E51-A7C1-BF4863607AA9}"/>
              </a:ext>
            </a:extLst>
          </p:cNvPr>
          <p:cNvSpPr txBox="1"/>
          <p:nvPr/>
        </p:nvSpPr>
        <p:spPr>
          <a:xfrm>
            <a:off x="2748420" y="4486215"/>
            <a:ext cx="1482572" cy="646331"/>
          </a:xfrm>
          <a:prstGeom prst="rect">
            <a:avLst/>
          </a:prstGeom>
          <a:noFill/>
        </p:spPr>
        <p:txBody>
          <a:bodyPr wrap="square" rtlCol="0">
            <a:spAutoFit/>
          </a:bodyPr>
          <a:lstStyle/>
          <a:p>
            <a:r>
              <a:rPr lang="en-US" altLang="zh-CN" dirty="0">
                <a:solidFill>
                  <a:srgbClr val="C00000"/>
                </a:solidFill>
              </a:rPr>
              <a:t>Scattered </a:t>
            </a:r>
          </a:p>
          <a:p>
            <a:r>
              <a:rPr lang="en-US" altLang="zh-CN" dirty="0">
                <a:solidFill>
                  <a:srgbClr val="C00000"/>
                </a:solidFill>
              </a:rPr>
              <a:t>electron</a:t>
            </a:r>
            <a:endParaRPr lang="zh-CN" altLang="en-US" dirty="0">
              <a:solidFill>
                <a:srgbClr val="C00000"/>
              </a:solidFill>
            </a:endParaRPr>
          </a:p>
        </p:txBody>
      </p:sp>
      <p:sp>
        <p:nvSpPr>
          <p:cNvPr id="68" name="任意多边形: 形状 67">
            <a:extLst>
              <a:ext uri="{FF2B5EF4-FFF2-40B4-BE49-F238E27FC236}">
                <a16:creationId xmlns:a16="http://schemas.microsoft.com/office/drawing/2014/main" id="{E67B71FA-38BE-44A5-B8A7-71637D094559}"/>
              </a:ext>
            </a:extLst>
          </p:cNvPr>
          <p:cNvSpPr/>
          <p:nvPr/>
        </p:nvSpPr>
        <p:spPr>
          <a:xfrm>
            <a:off x="2648754" y="5468224"/>
            <a:ext cx="115231" cy="143778"/>
          </a:xfrm>
          <a:custGeom>
            <a:avLst/>
            <a:gdLst>
              <a:gd name="connsiteX0" fmla="*/ 0 w 160001"/>
              <a:gd name="connsiteY0" fmla="*/ 0 h 257452"/>
              <a:gd name="connsiteX1" fmla="*/ 159798 w 160001"/>
              <a:gd name="connsiteY1" fmla="*/ 133165 h 257452"/>
              <a:gd name="connsiteX2" fmla="*/ 26633 w 160001"/>
              <a:gd name="connsiteY2" fmla="*/ 257452 h 257452"/>
            </a:gdLst>
            <a:ahLst/>
            <a:cxnLst>
              <a:cxn ang="0">
                <a:pos x="connsiteX0" y="connsiteY0"/>
              </a:cxn>
              <a:cxn ang="0">
                <a:pos x="connsiteX1" y="connsiteY1"/>
              </a:cxn>
              <a:cxn ang="0">
                <a:pos x="connsiteX2" y="connsiteY2"/>
              </a:cxn>
            </a:cxnLst>
            <a:rect l="l" t="t" r="r" b="b"/>
            <a:pathLst>
              <a:path w="160001" h="257452">
                <a:moveTo>
                  <a:pt x="0" y="0"/>
                </a:moveTo>
                <a:cubicBezTo>
                  <a:pt x="77679" y="45128"/>
                  <a:pt x="155359" y="90256"/>
                  <a:pt x="159798" y="133165"/>
                </a:cubicBezTo>
                <a:cubicBezTo>
                  <a:pt x="164237" y="176074"/>
                  <a:pt x="95435" y="216763"/>
                  <a:pt x="26633" y="2574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FE478A51-E1DF-458C-8A88-8D608911C6E7}"/>
                  </a:ext>
                </a:extLst>
              </p:cNvPr>
              <p:cNvSpPr/>
              <p:nvPr/>
            </p:nvSpPr>
            <p:spPr>
              <a:xfrm>
                <a:off x="2833435" y="5304811"/>
                <a:ext cx="4694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en-US" altLang="zh-CN" b="0" i="1" smtClean="0">
                              <a:latin typeface="Cambria Math" panose="02040503050406030204" pitchFamily="18" charset="0"/>
                            </a:rPr>
                            <m:t>𝑒</m:t>
                          </m:r>
                        </m:sub>
                      </m:sSub>
                    </m:oMath>
                  </m:oMathPara>
                </a14:m>
                <a:endParaRPr lang="zh-CN" altLang="en-US" dirty="0"/>
              </a:p>
            </p:txBody>
          </p:sp>
        </mc:Choice>
        <mc:Fallback xmlns="">
          <p:sp>
            <p:nvSpPr>
              <p:cNvPr id="69" name="矩形 68">
                <a:extLst>
                  <a:ext uri="{FF2B5EF4-FFF2-40B4-BE49-F238E27FC236}">
                    <a16:creationId xmlns:a16="http://schemas.microsoft.com/office/drawing/2014/main" id="{FE478A51-E1DF-458C-8A88-8D608911C6E7}"/>
                  </a:ext>
                </a:extLst>
              </p:cNvPr>
              <p:cNvSpPr>
                <a:spLocks noRot="1" noChangeAspect="1" noMove="1" noResize="1" noEditPoints="1" noAdjustHandles="1" noChangeArrowheads="1" noChangeShapeType="1" noTextEdit="1"/>
              </p:cNvSpPr>
              <p:nvPr/>
            </p:nvSpPr>
            <p:spPr>
              <a:xfrm>
                <a:off x="2833435" y="5304811"/>
                <a:ext cx="469487" cy="369332"/>
              </a:xfrm>
              <a:prstGeom prst="rect">
                <a:avLst/>
              </a:prstGeom>
              <a:blipFill>
                <a:blip r:embed="rId8"/>
                <a:stretch>
                  <a:fillRect/>
                </a:stretch>
              </a:blipFill>
            </p:spPr>
            <p:txBody>
              <a:bodyPr/>
              <a:lstStyle/>
              <a:p>
                <a:r>
                  <a:rPr lang="zh-CN" altLang="en-US">
                    <a:noFill/>
                  </a:rPr>
                  <a:t> </a:t>
                </a:r>
              </a:p>
            </p:txBody>
          </p:sp>
        </mc:Fallback>
      </mc:AlternateContent>
      <p:cxnSp>
        <p:nvCxnSpPr>
          <p:cNvPr id="70" name="直接箭头连接符 69">
            <a:extLst>
              <a:ext uri="{FF2B5EF4-FFF2-40B4-BE49-F238E27FC236}">
                <a16:creationId xmlns:a16="http://schemas.microsoft.com/office/drawing/2014/main" id="{4CBE3C05-15ED-40E1-9EE2-DC6F2FEDE8E2}"/>
              </a:ext>
            </a:extLst>
          </p:cNvPr>
          <p:cNvCxnSpPr/>
          <p:nvPr/>
        </p:nvCxnSpPr>
        <p:spPr>
          <a:xfrm flipV="1">
            <a:off x="2302143" y="4414131"/>
            <a:ext cx="0" cy="115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F7EF9A65-6783-49B3-AA91-5F24D83A480D}"/>
              </a:ext>
            </a:extLst>
          </p:cNvPr>
          <p:cNvCxnSpPr>
            <a:cxnSpLocks/>
          </p:cNvCxnSpPr>
          <p:nvPr/>
        </p:nvCxnSpPr>
        <p:spPr>
          <a:xfrm flipV="1">
            <a:off x="2342091" y="5597614"/>
            <a:ext cx="315897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a16="http://schemas.microsoft.com/office/drawing/2014/main" id="{B2E79995-8C19-4BE4-8B28-0DDB218DD1DD}"/>
              </a:ext>
            </a:extLst>
          </p:cNvPr>
          <p:cNvCxnSpPr>
            <a:cxnSpLocks/>
          </p:cNvCxnSpPr>
          <p:nvPr/>
        </p:nvCxnSpPr>
        <p:spPr>
          <a:xfrm flipH="1">
            <a:off x="1492604" y="5571182"/>
            <a:ext cx="827103" cy="100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5488316D-3CA1-4E14-AE06-C4CF9B227A0F}"/>
                  </a:ext>
                </a:extLst>
              </p:cNvPr>
              <p:cNvSpPr txBox="1"/>
              <p:nvPr/>
            </p:nvSpPr>
            <p:spPr>
              <a:xfrm>
                <a:off x="2372697" y="4241052"/>
                <a:ext cx="1787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0070C0"/>
                          </a:solidFill>
                          <a:latin typeface="Cambria Math" panose="02040503050406030204" pitchFamily="18" charset="0"/>
                        </a:rPr>
                        <m:t>𝑧</m:t>
                      </m:r>
                    </m:oMath>
                  </m:oMathPara>
                </a14:m>
                <a:endParaRPr lang="zh-CN" altLang="en-US" dirty="0">
                  <a:solidFill>
                    <a:srgbClr val="0070C0"/>
                  </a:solidFill>
                </a:endParaRPr>
              </a:p>
            </p:txBody>
          </p:sp>
        </mc:Choice>
        <mc:Fallback xmlns="">
          <p:sp>
            <p:nvSpPr>
              <p:cNvPr id="73" name="文本框 72">
                <a:extLst>
                  <a:ext uri="{FF2B5EF4-FFF2-40B4-BE49-F238E27FC236}">
                    <a16:creationId xmlns:a16="http://schemas.microsoft.com/office/drawing/2014/main" id="{5488316D-3CA1-4E14-AE06-C4CF9B227A0F}"/>
                  </a:ext>
                </a:extLst>
              </p:cNvPr>
              <p:cNvSpPr txBox="1">
                <a:spLocks noRot="1" noChangeAspect="1" noMove="1" noResize="1" noEditPoints="1" noAdjustHandles="1" noChangeArrowheads="1" noChangeShapeType="1" noTextEdit="1"/>
              </p:cNvSpPr>
              <p:nvPr/>
            </p:nvSpPr>
            <p:spPr>
              <a:xfrm>
                <a:off x="2372697" y="4241052"/>
                <a:ext cx="178703" cy="276999"/>
              </a:xfrm>
              <a:prstGeom prst="rect">
                <a:avLst/>
              </a:prstGeom>
              <a:blipFill>
                <a:blip r:embed="rId9"/>
                <a:stretch>
                  <a:fillRect l="-16667" r="-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80F45284-4A70-4C11-BE9A-B396E3994838}"/>
                  </a:ext>
                </a:extLst>
              </p:cNvPr>
              <p:cNvSpPr txBox="1"/>
              <p:nvPr/>
            </p:nvSpPr>
            <p:spPr>
              <a:xfrm>
                <a:off x="5344092" y="5629757"/>
                <a:ext cx="21111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0070C0"/>
                          </a:solidFill>
                          <a:latin typeface="Cambria Math" panose="02040503050406030204" pitchFamily="18" charset="0"/>
                        </a:rPr>
                        <m:t>𝑠</m:t>
                      </m:r>
                    </m:oMath>
                  </m:oMathPara>
                </a14:m>
                <a:endParaRPr lang="zh-CN" altLang="en-US" dirty="0">
                  <a:solidFill>
                    <a:srgbClr val="0070C0"/>
                  </a:solidFill>
                </a:endParaRPr>
              </a:p>
            </p:txBody>
          </p:sp>
        </mc:Choice>
        <mc:Fallback xmlns="">
          <p:sp>
            <p:nvSpPr>
              <p:cNvPr id="74" name="文本框 73">
                <a:extLst>
                  <a:ext uri="{FF2B5EF4-FFF2-40B4-BE49-F238E27FC236}">
                    <a16:creationId xmlns:a16="http://schemas.microsoft.com/office/drawing/2014/main" id="{80F45284-4A70-4C11-BE9A-B396E3994838}"/>
                  </a:ext>
                </a:extLst>
              </p:cNvPr>
              <p:cNvSpPr txBox="1">
                <a:spLocks noRot="1" noChangeAspect="1" noMove="1" noResize="1" noEditPoints="1" noAdjustHandles="1" noChangeArrowheads="1" noChangeShapeType="1" noTextEdit="1"/>
              </p:cNvSpPr>
              <p:nvPr/>
            </p:nvSpPr>
            <p:spPr>
              <a:xfrm>
                <a:off x="5344092" y="5629757"/>
                <a:ext cx="211111" cy="276999"/>
              </a:xfrm>
              <a:prstGeom prst="rect">
                <a:avLst/>
              </a:prstGeom>
              <a:blipFill>
                <a:blip r:embed="rId10"/>
                <a:stretch>
                  <a:fillRect l="-5882" r="-58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68FF4BB1-E2BA-4D4D-BF57-D3028AB03884}"/>
                  </a:ext>
                </a:extLst>
              </p:cNvPr>
              <p:cNvSpPr txBox="1"/>
              <p:nvPr/>
            </p:nvSpPr>
            <p:spPr>
              <a:xfrm>
                <a:off x="1492603" y="6550638"/>
                <a:ext cx="1929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0070C0"/>
                          </a:solidFill>
                          <a:latin typeface="Cambria Math" panose="02040503050406030204" pitchFamily="18" charset="0"/>
                        </a:rPr>
                        <m:t>𝑥</m:t>
                      </m:r>
                    </m:oMath>
                  </m:oMathPara>
                </a14:m>
                <a:endParaRPr lang="zh-CN" altLang="en-US" dirty="0">
                  <a:solidFill>
                    <a:srgbClr val="0070C0"/>
                  </a:solidFill>
                </a:endParaRPr>
              </a:p>
            </p:txBody>
          </p:sp>
        </mc:Choice>
        <mc:Fallback xmlns="">
          <p:sp>
            <p:nvSpPr>
              <p:cNvPr id="75" name="文本框 74">
                <a:extLst>
                  <a:ext uri="{FF2B5EF4-FFF2-40B4-BE49-F238E27FC236}">
                    <a16:creationId xmlns:a16="http://schemas.microsoft.com/office/drawing/2014/main" id="{68FF4BB1-E2BA-4D4D-BF57-D3028AB03884}"/>
                  </a:ext>
                </a:extLst>
              </p:cNvPr>
              <p:cNvSpPr txBox="1">
                <a:spLocks noRot="1" noChangeAspect="1" noMove="1" noResize="1" noEditPoints="1" noAdjustHandles="1" noChangeArrowheads="1" noChangeShapeType="1" noTextEdit="1"/>
              </p:cNvSpPr>
              <p:nvPr/>
            </p:nvSpPr>
            <p:spPr>
              <a:xfrm>
                <a:off x="1492603" y="6550638"/>
                <a:ext cx="192938" cy="276999"/>
              </a:xfrm>
              <a:prstGeom prst="rect">
                <a:avLst/>
              </a:prstGeom>
              <a:blipFill>
                <a:blip r:embed="rId11"/>
                <a:stretch>
                  <a:fillRect l="-16129" r="-12903"/>
                </a:stretch>
              </a:blipFill>
            </p:spPr>
            <p:txBody>
              <a:bodyPr/>
              <a:lstStyle/>
              <a:p>
                <a:r>
                  <a:rPr lang="zh-CN" altLang="en-US">
                    <a:noFill/>
                  </a:rPr>
                  <a:t> </a:t>
                </a:r>
              </a:p>
            </p:txBody>
          </p:sp>
        </mc:Fallback>
      </mc:AlternateContent>
      <p:sp>
        <p:nvSpPr>
          <p:cNvPr id="76" name="椭圆 75">
            <a:extLst>
              <a:ext uri="{FF2B5EF4-FFF2-40B4-BE49-F238E27FC236}">
                <a16:creationId xmlns:a16="http://schemas.microsoft.com/office/drawing/2014/main" id="{889AABF3-2D28-4DCB-80B7-66C8010E7FB8}"/>
              </a:ext>
            </a:extLst>
          </p:cNvPr>
          <p:cNvSpPr/>
          <p:nvPr/>
        </p:nvSpPr>
        <p:spPr>
          <a:xfrm>
            <a:off x="4349379" y="4500918"/>
            <a:ext cx="528851" cy="201050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76">
            <a:extLst>
              <a:ext uri="{FF2B5EF4-FFF2-40B4-BE49-F238E27FC236}">
                <a16:creationId xmlns:a16="http://schemas.microsoft.com/office/drawing/2014/main" id="{066A464A-FF01-41EF-9052-62C7E632748C}"/>
              </a:ext>
            </a:extLst>
          </p:cNvPr>
          <p:cNvCxnSpPr>
            <a:cxnSpLocks/>
            <a:stCxn id="76" idx="1"/>
          </p:cNvCxnSpPr>
          <p:nvPr/>
        </p:nvCxnSpPr>
        <p:spPr>
          <a:xfrm>
            <a:off x="4426827" y="4795349"/>
            <a:ext cx="207520" cy="79869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3AF5F96A-2D8F-4CFD-8B3D-F8A5365A1515}"/>
              </a:ext>
            </a:extLst>
          </p:cNvPr>
          <p:cNvCxnSpPr>
            <a:cxnSpLocks/>
          </p:cNvCxnSpPr>
          <p:nvPr/>
        </p:nvCxnSpPr>
        <p:spPr>
          <a:xfrm flipV="1">
            <a:off x="4366942" y="5612002"/>
            <a:ext cx="246862" cy="24680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79" name="任意多边形: 形状 78">
            <a:extLst>
              <a:ext uri="{FF2B5EF4-FFF2-40B4-BE49-F238E27FC236}">
                <a16:creationId xmlns:a16="http://schemas.microsoft.com/office/drawing/2014/main" id="{D221F3E8-3DE0-4043-9AD5-524F287881D8}"/>
              </a:ext>
            </a:extLst>
          </p:cNvPr>
          <p:cNvSpPr/>
          <p:nvPr/>
        </p:nvSpPr>
        <p:spPr>
          <a:xfrm>
            <a:off x="4512683" y="5354550"/>
            <a:ext cx="53266" cy="310718"/>
          </a:xfrm>
          <a:custGeom>
            <a:avLst/>
            <a:gdLst>
              <a:gd name="connsiteX0" fmla="*/ 53266 w 53266"/>
              <a:gd name="connsiteY0" fmla="*/ 0 h 310718"/>
              <a:gd name="connsiteX1" fmla="*/ 0 w 53266"/>
              <a:gd name="connsiteY1" fmla="*/ 150920 h 310718"/>
              <a:gd name="connsiteX2" fmla="*/ 53266 w 53266"/>
              <a:gd name="connsiteY2" fmla="*/ 310718 h 310718"/>
            </a:gdLst>
            <a:ahLst/>
            <a:cxnLst>
              <a:cxn ang="0">
                <a:pos x="connsiteX0" y="connsiteY0"/>
              </a:cxn>
              <a:cxn ang="0">
                <a:pos x="connsiteX1" y="connsiteY1"/>
              </a:cxn>
              <a:cxn ang="0">
                <a:pos x="connsiteX2" y="connsiteY2"/>
              </a:cxn>
            </a:cxnLst>
            <a:rect l="l" t="t" r="r" b="b"/>
            <a:pathLst>
              <a:path w="53266" h="310718">
                <a:moveTo>
                  <a:pt x="53266" y="0"/>
                </a:moveTo>
                <a:cubicBezTo>
                  <a:pt x="26633" y="49567"/>
                  <a:pt x="0" y="99134"/>
                  <a:pt x="0" y="150920"/>
                </a:cubicBezTo>
                <a:cubicBezTo>
                  <a:pt x="0" y="202706"/>
                  <a:pt x="26633" y="256712"/>
                  <a:pt x="53266" y="310718"/>
                </a:cubicBezTo>
              </a:path>
            </a:pathLst>
          </a:custGeom>
          <a:noFill/>
          <a:ln>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0" name="矩形 79">
                <a:extLst>
                  <a:ext uri="{FF2B5EF4-FFF2-40B4-BE49-F238E27FC236}">
                    <a16:creationId xmlns:a16="http://schemas.microsoft.com/office/drawing/2014/main" id="{51E18997-61AA-48DB-B4CE-D6DFDCB2BC46}"/>
                  </a:ext>
                </a:extLst>
              </p:cNvPr>
              <p:cNvSpPr/>
              <p:nvPr/>
            </p:nvSpPr>
            <p:spPr>
              <a:xfrm>
                <a:off x="4211028" y="5274783"/>
                <a:ext cx="409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𝜑</m:t>
                      </m:r>
                    </m:oMath>
                  </m:oMathPara>
                </a14:m>
                <a:endParaRPr lang="zh-CN" altLang="en-US" dirty="0"/>
              </a:p>
            </p:txBody>
          </p:sp>
        </mc:Choice>
        <mc:Fallback xmlns="">
          <p:sp>
            <p:nvSpPr>
              <p:cNvPr id="80" name="矩形 79">
                <a:extLst>
                  <a:ext uri="{FF2B5EF4-FFF2-40B4-BE49-F238E27FC236}">
                    <a16:creationId xmlns:a16="http://schemas.microsoft.com/office/drawing/2014/main" id="{51E18997-61AA-48DB-B4CE-D6DFDCB2BC46}"/>
                  </a:ext>
                </a:extLst>
              </p:cNvPr>
              <p:cNvSpPr>
                <a:spLocks noRot="1" noChangeAspect="1" noMove="1" noResize="1" noEditPoints="1" noAdjustHandles="1" noChangeArrowheads="1" noChangeShapeType="1" noTextEdit="1"/>
              </p:cNvSpPr>
              <p:nvPr/>
            </p:nvSpPr>
            <p:spPr>
              <a:xfrm>
                <a:off x="4211028" y="5274783"/>
                <a:ext cx="409215" cy="369332"/>
              </a:xfrm>
              <a:prstGeom prst="rect">
                <a:avLst/>
              </a:prstGeom>
              <a:blipFill>
                <a:blip r:embed="rId12"/>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矩形 80">
                <a:extLst>
                  <a:ext uri="{FF2B5EF4-FFF2-40B4-BE49-F238E27FC236}">
                    <a16:creationId xmlns:a16="http://schemas.microsoft.com/office/drawing/2014/main" id="{E78DAB0C-02B5-46CC-B576-ECDB3B670FB9}"/>
                  </a:ext>
                </a:extLst>
              </p:cNvPr>
              <p:cNvSpPr/>
              <p:nvPr/>
            </p:nvSpPr>
            <p:spPr>
              <a:xfrm>
                <a:off x="2570805" y="5587401"/>
                <a:ext cx="476925" cy="3915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zh-CN" altLang="en-US" i="1" smtClean="0">
                              <a:latin typeface="Cambria Math" panose="02040503050406030204" pitchFamily="18" charset="0"/>
                            </a:rPr>
                            <m:t>𝛾</m:t>
                          </m:r>
                        </m:sub>
                      </m:sSub>
                    </m:oMath>
                  </m:oMathPara>
                </a14:m>
                <a:endParaRPr lang="zh-CN" altLang="en-US" dirty="0"/>
              </a:p>
            </p:txBody>
          </p:sp>
        </mc:Choice>
        <mc:Fallback xmlns="">
          <p:sp>
            <p:nvSpPr>
              <p:cNvPr id="81" name="矩形 80">
                <a:extLst>
                  <a:ext uri="{FF2B5EF4-FFF2-40B4-BE49-F238E27FC236}">
                    <a16:creationId xmlns:a16="http://schemas.microsoft.com/office/drawing/2014/main" id="{E78DAB0C-02B5-46CC-B576-ECDB3B670FB9}"/>
                  </a:ext>
                </a:extLst>
              </p:cNvPr>
              <p:cNvSpPr>
                <a:spLocks noRot="1" noChangeAspect="1" noMove="1" noResize="1" noEditPoints="1" noAdjustHandles="1" noChangeArrowheads="1" noChangeShapeType="1" noTextEdit="1"/>
              </p:cNvSpPr>
              <p:nvPr/>
            </p:nvSpPr>
            <p:spPr>
              <a:xfrm>
                <a:off x="2570805" y="5587401"/>
                <a:ext cx="476925" cy="391517"/>
              </a:xfrm>
              <a:prstGeom prst="rect">
                <a:avLst/>
              </a:prstGeom>
              <a:blipFill>
                <a:blip r:embed="rId13"/>
                <a:stretch>
                  <a:fillRect b="-3125"/>
                </a:stretch>
              </a:blipFill>
            </p:spPr>
            <p:txBody>
              <a:bodyPr/>
              <a:lstStyle/>
              <a:p>
                <a:r>
                  <a:rPr lang="zh-CN" altLang="en-US">
                    <a:noFill/>
                  </a:rPr>
                  <a:t> </a:t>
                </a:r>
              </a:p>
            </p:txBody>
          </p:sp>
        </mc:Fallback>
      </mc:AlternateContent>
      <p:sp>
        <p:nvSpPr>
          <p:cNvPr id="82" name="文本框 81">
            <a:extLst>
              <a:ext uri="{FF2B5EF4-FFF2-40B4-BE49-F238E27FC236}">
                <a16:creationId xmlns:a16="http://schemas.microsoft.com/office/drawing/2014/main" id="{160E0F99-2D96-41A1-94AD-051754B6B5C1}"/>
              </a:ext>
            </a:extLst>
          </p:cNvPr>
          <p:cNvSpPr txBox="1"/>
          <p:nvPr/>
        </p:nvSpPr>
        <p:spPr>
          <a:xfrm>
            <a:off x="267138" y="902767"/>
            <a:ext cx="1772109" cy="400110"/>
          </a:xfrm>
          <a:prstGeom prst="rect">
            <a:avLst/>
          </a:prstGeom>
          <a:noFill/>
        </p:spPr>
        <p:txBody>
          <a:bodyPr wrap="square" rtlCol="0">
            <a:spAutoFit/>
          </a:bodyPr>
          <a:lstStyle/>
          <a:p>
            <a:r>
              <a:rPr lang="en-US" altLang="zh-CN" sz="2000" b="1" dirty="0">
                <a:solidFill>
                  <a:srgbClr val="002060"/>
                </a:solidFill>
              </a:rPr>
              <a:t>rest frame (*)</a:t>
            </a:r>
            <a:endParaRPr lang="zh-CN" altLang="en-US" sz="2000" b="1" dirty="0">
              <a:solidFill>
                <a:srgbClr val="002060"/>
              </a:solidFill>
            </a:endParaRPr>
          </a:p>
        </p:txBody>
      </p:sp>
      <p:sp>
        <p:nvSpPr>
          <p:cNvPr id="83" name="文本框 82">
            <a:extLst>
              <a:ext uri="{FF2B5EF4-FFF2-40B4-BE49-F238E27FC236}">
                <a16:creationId xmlns:a16="http://schemas.microsoft.com/office/drawing/2014/main" id="{DB11540E-CBC0-4A03-9298-AD4EF93A9FF3}"/>
              </a:ext>
            </a:extLst>
          </p:cNvPr>
          <p:cNvSpPr txBox="1"/>
          <p:nvPr/>
        </p:nvSpPr>
        <p:spPr>
          <a:xfrm>
            <a:off x="6059974" y="3877987"/>
            <a:ext cx="5738952"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In LAB frame, the four-momentum of the scattered electrons is: (Boosted)</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9FDD1A17-D51B-496D-B499-A28EACD059DE}"/>
                  </a:ext>
                </a:extLst>
              </p:cNvPr>
              <p:cNvSpPr txBox="1"/>
              <p:nvPr/>
            </p:nvSpPr>
            <p:spPr>
              <a:xfrm>
                <a:off x="6595638" y="4817715"/>
                <a:ext cx="4667624" cy="14111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𝑓</m:t>
                              </m:r>
                            </m:sub>
                          </m:sSub>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m>
                                <m:mPr>
                                  <m:mcs>
                                    <m:mc>
                                      <m:mcPr>
                                        <m:count m:val="2"/>
                                        <m:mcJc m:val="center"/>
                                      </m:mcPr>
                                    </m:mc>
                                  </m:mcs>
                                  <m:ctrlPr>
                                    <a:rPr lang="en-US" altLang="zh-CN" sz="1600" b="0" i="1" smtClean="0">
                                      <a:latin typeface="Cambria Math" panose="02040503050406030204" pitchFamily="18" charset="0"/>
                                    </a:rPr>
                                  </m:ctrlPr>
                                </m:mPr>
                                <m:mr>
                                  <m:e>
                                    <m:m>
                                      <m:mPr>
                                        <m:mcs>
                                          <m:mc>
                                            <m:mcPr>
                                              <m:count m:val="2"/>
                                              <m:mcJc m:val="center"/>
                                            </m:mcPr>
                                          </m:mc>
                                        </m:mcs>
                                        <m:ctrlPr>
                                          <a:rPr lang="en-US" altLang="zh-CN" sz="1600" b="0" i="1" smtClean="0">
                                            <a:latin typeface="Cambria Math" panose="02040503050406030204" pitchFamily="18" charset="0"/>
                                          </a:rPr>
                                        </m:ctrlPr>
                                      </m:mPr>
                                      <m:mr>
                                        <m:e>
                                          <m:r>
                                            <m:rPr>
                                              <m:brk m:alnAt="7"/>
                                            </m:rPr>
                                            <a:rPr lang="zh-CN" altLang="en-US" sz="1600" b="0" i="1" smtClean="0">
                                              <a:latin typeface="Cambria Math" panose="02040503050406030204" pitchFamily="18" charset="0"/>
                                            </a:rPr>
                                            <m:t>𝛾</m:t>
                                          </m:r>
                                        </m:e>
                                        <m:e>
                                          <m:r>
                                            <a:rPr lang="en-US" altLang="zh-CN" sz="1600" b="0" i="1" smtClean="0">
                                              <a:latin typeface="Cambria Math" panose="02040503050406030204" pitchFamily="18" charset="0"/>
                                            </a:rPr>
                                            <m:t>0</m:t>
                                          </m:r>
                                        </m:e>
                                      </m:mr>
                                      <m:mr>
                                        <m:e>
                                          <m:r>
                                            <a:rPr lang="en-US" altLang="zh-CN" sz="1600" b="0" i="1" smtClean="0">
                                              <a:latin typeface="Cambria Math" panose="02040503050406030204" pitchFamily="18" charset="0"/>
                                            </a:rPr>
                                            <m:t>0</m:t>
                                          </m:r>
                                        </m:e>
                                        <m:e>
                                          <m:r>
                                            <a:rPr lang="en-US" altLang="zh-CN" sz="1600" b="0" i="1" smtClean="0">
                                              <a:latin typeface="Cambria Math" panose="02040503050406030204" pitchFamily="18" charset="0"/>
                                            </a:rPr>
                                            <m:t>1</m:t>
                                          </m:r>
                                        </m:e>
                                      </m:mr>
                                    </m:m>
                                  </m:e>
                                  <m:e>
                                    <m:m>
                                      <m:mPr>
                                        <m:mcs>
                                          <m:mc>
                                            <m:mcPr>
                                              <m:count m:val="2"/>
                                              <m:mcJc m:val="center"/>
                                            </m:mcPr>
                                          </m:mc>
                                        </m:mcs>
                                        <m:ctrlPr>
                                          <a:rPr lang="en-US" altLang="zh-CN" sz="1600" b="0" i="1" smtClean="0">
                                            <a:latin typeface="Cambria Math" panose="02040503050406030204" pitchFamily="18" charset="0"/>
                                          </a:rPr>
                                        </m:ctrlPr>
                                      </m:mPr>
                                      <m:mr>
                                        <m:e>
                                          <m:r>
                                            <m:rPr>
                                              <m:brk m:alnAt="7"/>
                                            </m:rPr>
                                            <a:rPr lang="en-US" altLang="zh-CN" sz="1600" b="0" i="1" smtClean="0">
                                              <a:latin typeface="Cambria Math" panose="02040503050406030204" pitchFamily="18" charset="0"/>
                                            </a:rPr>
                                            <m:t>0</m:t>
                                          </m:r>
                                        </m:e>
                                        <m:e>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𝛾𝛽</m:t>
                                          </m:r>
                                        </m:e>
                                      </m:mr>
                                      <m:mr>
                                        <m:e>
                                          <m:r>
                                            <a:rPr lang="en-US" altLang="zh-CN" sz="1600" b="0" i="1" smtClean="0">
                                              <a:latin typeface="Cambria Math" panose="02040503050406030204" pitchFamily="18" charset="0"/>
                                            </a:rPr>
                                            <m:t>0</m:t>
                                          </m:r>
                                        </m:e>
                                        <m:e>
                                          <m:r>
                                            <a:rPr lang="en-US" altLang="zh-CN" sz="1600" b="0" i="1" smtClean="0">
                                              <a:latin typeface="Cambria Math" panose="02040503050406030204" pitchFamily="18" charset="0"/>
                                            </a:rPr>
                                            <m:t>0</m:t>
                                          </m:r>
                                        </m:e>
                                      </m:mr>
                                    </m:m>
                                  </m:e>
                                </m:mr>
                                <m:mr>
                                  <m:e>
                                    <m:m>
                                      <m:mPr>
                                        <m:mcs>
                                          <m:mc>
                                            <m:mcPr>
                                              <m:count m:val="2"/>
                                              <m:mcJc m:val="center"/>
                                            </m:mcPr>
                                          </m:mc>
                                        </m:mcs>
                                        <m:ctrlPr>
                                          <a:rPr lang="en-US" altLang="zh-CN" sz="1600" b="0" i="1" smtClean="0">
                                            <a:latin typeface="Cambria Math" panose="02040503050406030204" pitchFamily="18" charset="0"/>
                                          </a:rPr>
                                        </m:ctrlPr>
                                      </m:mPr>
                                      <m:mr>
                                        <m:e>
                                          <m:r>
                                            <m:rPr>
                                              <m:brk m:alnAt="7"/>
                                            </m:rPr>
                                            <a:rPr lang="en-US" altLang="zh-CN" sz="1600" b="0" i="1" smtClean="0">
                                              <a:latin typeface="Cambria Math" panose="02040503050406030204" pitchFamily="18" charset="0"/>
                                            </a:rPr>
                                            <m:t>0</m:t>
                                          </m:r>
                                        </m:e>
                                        <m:e>
                                          <m:r>
                                            <a:rPr lang="en-US" altLang="zh-CN" sz="1600" b="0" i="1" smtClean="0">
                                              <a:latin typeface="Cambria Math" panose="02040503050406030204" pitchFamily="18" charset="0"/>
                                            </a:rPr>
                                            <m:t>0</m:t>
                                          </m:r>
                                        </m:e>
                                      </m:mr>
                                      <m:mr>
                                        <m:e>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𝛾𝛽</m:t>
                                          </m:r>
                                        </m:e>
                                        <m:e>
                                          <m:r>
                                            <a:rPr lang="en-US" altLang="zh-CN" sz="1600" b="0" i="1" smtClean="0">
                                              <a:latin typeface="Cambria Math" panose="02040503050406030204" pitchFamily="18" charset="0"/>
                                            </a:rPr>
                                            <m:t>0</m:t>
                                          </m:r>
                                        </m:e>
                                      </m:mr>
                                    </m:m>
                                  </m:e>
                                  <m:e>
                                    <m:m>
                                      <m:mPr>
                                        <m:mcs>
                                          <m:mc>
                                            <m:mcPr>
                                              <m:count m:val="2"/>
                                              <m:mcJc m:val="center"/>
                                            </m:mcPr>
                                          </m:mc>
                                        </m:mcs>
                                        <m:ctrlPr>
                                          <a:rPr lang="en-US" altLang="zh-CN" sz="1600" b="0" i="1" smtClean="0">
                                            <a:latin typeface="Cambria Math" panose="02040503050406030204" pitchFamily="18" charset="0"/>
                                          </a:rPr>
                                        </m:ctrlPr>
                                      </m:mPr>
                                      <m:mr>
                                        <m:e>
                                          <m:r>
                                            <m:rPr>
                                              <m:brk m:alnAt="7"/>
                                            </m:rPr>
                                            <a:rPr lang="en-US" altLang="zh-CN" sz="1600" b="0" i="1" smtClean="0">
                                              <a:latin typeface="Cambria Math" panose="02040503050406030204" pitchFamily="18" charset="0"/>
                                            </a:rPr>
                                            <m:t>1</m:t>
                                          </m:r>
                                        </m:e>
                                        <m:e>
                                          <m:r>
                                            <a:rPr lang="en-US" altLang="zh-CN" sz="1600" b="0" i="1" smtClean="0">
                                              <a:latin typeface="Cambria Math" panose="02040503050406030204" pitchFamily="18" charset="0"/>
                                            </a:rPr>
                                            <m:t>0</m:t>
                                          </m:r>
                                        </m:e>
                                      </m:mr>
                                      <m:mr>
                                        <m:e>
                                          <m:r>
                                            <a:rPr lang="en-US" altLang="zh-CN" sz="1600" b="0" i="1" smtClean="0">
                                              <a:latin typeface="Cambria Math" panose="02040503050406030204" pitchFamily="18" charset="0"/>
                                            </a:rPr>
                                            <m:t>0</m:t>
                                          </m:r>
                                        </m:e>
                                        <m:e>
                                          <m:r>
                                            <m:rPr>
                                              <m:brk m:alnAt="7"/>
                                            </m:rPr>
                                            <a:rPr lang="zh-CN" altLang="en-US" sz="1600" b="0" i="1" smtClean="0">
                                              <a:latin typeface="Cambria Math" panose="02040503050406030204" pitchFamily="18" charset="0"/>
                                            </a:rPr>
                                            <m:t>𝛾</m:t>
                                          </m:r>
                                        </m:e>
                                      </m:mr>
                                    </m:m>
                                  </m:e>
                                </m:mr>
                              </m:m>
                            </m:e>
                          </m:d>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𝑓</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m>
                            <m:mPr>
                              <m:mcs>
                                <m:mc>
                                  <m:mcPr>
                                    <m:count m:val="1"/>
                                    <m:mcJc m:val="center"/>
                                  </m:mcPr>
                                </m:mc>
                              </m:mcs>
                              <m:ctrlPr>
                                <a:rPr lang="en-US" altLang="zh-CN" sz="1600" b="0" i="1" smtClean="0">
                                  <a:latin typeface="Cambria Math" panose="02040503050406030204" pitchFamily="18" charset="0"/>
                                </a:rPr>
                              </m:ctrlPr>
                            </m:mPr>
                            <m:mr>
                              <m:e>
                                <m:sSubSup>
                                  <m:sSubSupPr>
                                    <m:ctrlPr>
                                      <a:rPr lang="en-US" altLang="zh-CN" sz="1600" b="0" i="1" smtClean="0">
                                        <a:latin typeface="Cambria Math" panose="02040503050406030204" pitchFamily="18" charset="0"/>
                                      </a:rPr>
                                    </m:ctrlPr>
                                  </m:sSubSupPr>
                                  <m:e>
                                    <m:r>
                                      <m:rPr>
                                        <m:brk m:alnAt="7"/>
                                      </m:rPr>
                                      <a:rPr lang="zh-CN" altLang="en-US" sz="1600" b="0" i="1" smtClean="0">
                                        <a:latin typeface="Cambria Math" panose="02040503050406030204" pitchFamily="18" charset="0"/>
                                      </a:rPr>
                                      <m:t>𝛾</m:t>
                                    </m:r>
                                    <m:r>
                                      <a:rPr lang="en-US" altLang="zh-CN" sz="1600" b="0" i="1" smtClean="0">
                                        <a:latin typeface="Cambria Math" panose="02040503050406030204" pitchFamily="18" charset="0"/>
                                      </a:rPr>
                                      <m:t>𝐸</m:t>
                                    </m:r>
                                  </m:e>
                                  <m:sub>
                                    <m:r>
                                      <a:rPr lang="en-US" altLang="zh-CN" sz="1600" b="0" i="1" smtClean="0">
                                        <a:latin typeface="Cambria Math" panose="02040503050406030204" pitchFamily="18" charset="0"/>
                                      </a:rPr>
                                      <m:t>𝑓</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𝛾𝛽</m:t>
                                </m:r>
                                <m:acc>
                                  <m:accPr>
                                    <m:chr m:val="⃗"/>
                                    <m:ctrlPr>
                                      <a:rPr lang="en-US" altLang="zh-CN" sz="1600" b="0" i="1" smtClean="0">
                                        <a:latin typeface="Cambria Math" panose="02040503050406030204" pitchFamily="18" charset="0"/>
                                      </a:rPr>
                                    </m:ctrlPr>
                                  </m:acc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𝑓</m:t>
                                        </m:r>
                                      </m:sub>
                                      <m:sup>
                                        <m:r>
                                          <a:rPr lang="en-US" altLang="zh-CN" sz="1600" b="0" i="1" smtClean="0">
                                            <a:latin typeface="Cambria Math" panose="02040503050406030204" pitchFamily="18" charset="0"/>
                                          </a:rPr>
                                          <m:t>∗</m:t>
                                        </m:r>
                                      </m:sup>
                                    </m:sSubSup>
                                  </m:e>
                                </m:acc>
                                <m:r>
                                  <a:rPr lang="en-US" altLang="zh-CN" sz="1600" b="0" i="1" smtClean="0">
                                    <a:latin typeface="Cambria Math" panose="02040503050406030204" pitchFamily="18" charset="0"/>
                                  </a:rPr>
                                  <m:t>𝑐𝑜𝑠</m:t>
                                </m:r>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𝜃</m:t>
                                    </m:r>
                                  </m:e>
                                  <m:sup>
                                    <m:r>
                                      <a:rPr lang="en-US" altLang="zh-CN" sz="1600" b="0" i="1" smtClean="0">
                                        <a:latin typeface="Cambria Math" panose="02040503050406030204" pitchFamily="18" charset="0"/>
                                      </a:rPr>
                                      <m:t>∗</m:t>
                                    </m:r>
                                  </m:sup>
                                </m:sSup>
                              </m:e>
                            </m:mr>
                            <m:mr>
                              <m:e>
                                <m:acc>
                                  <m:accPr>
                                    <m:chr m:val="⃗"/>
                                    <m:ctrlPr>
                                      <a:rPr lang="en-US" altLang="zh-CN" sz="1600" b="0" i="1" smtClean="0">
                                        <a:latin typeface="Cambria Math" panose="02040503050406030204" pitchFamily="18" charset="0"/>
                                      </a:rPr>
                                    </m:ctrlPr>
                                  </m:acc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𝑓</m:t>
                                        </m:r>
                                      </m:sub>
                                      <m:sup>
                                        <m:r>
                                          <a:rPr lang="en-US" altLang="zh-CN" sz="1600" b="0" i="1" smtClean="0">
                                            <a:latin typeface="Cambria Math" panose="02040503050406030204" pitchFamily="18" charset="0"/>
                                          </a:rPr>
                                          <m:t>∗</m:t>
                                        </m:r>
                                      </m:sup>
                                    </m:sSubSup>
                                  </m:e>
                                </m:acc>
                                <m:r>
                                  <a:rPr lang="en-US" altLang="zh-CN" sz="1600" b="0" i="1" smtClean="0">
                                    <a:latin typeface="Cambria Math" panose="02040503050406030204" pitchFamily="18" charset="0"/>
                                  </a:rPr>
                                  <m:t>𝑠𝑖𝑛</m:t>
                                </m:r>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𝜃</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rPr>
                                  <m:t>𝑐𝑜𝑠</m:t>
                                </m:r>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𝜑</m:t>
                                    </m:r>
                                  </m:e>
                                  <m:sup>
                                    <m:r>
                                      <a:rPr lang="en-US" altLang="zh-CN" sz="1600" b="0" i="1" smtClean="0">
                                        <a:latin typeface="Cambria Math" panose="02040503050406030204" pitchFamily="18" charset="0"/>
                                      </a:rPr>
                                      <m:t>∗</m:t>
                                    </m:r>
                                  </m:sup>
                                </m:sSup>
                              </m:e>
                            </m:mr>
                            <m:mr>
                              <m:e>
                                <m:m>
                                  <m:mPr>
                                    <m:mcs>
                                      <m:mc>
                                        <m:mcPr>
                                          <m:count m:val="1"/>
                                          <m:mcJc m:val="center"/>
                                        </m:mcPr>
                                      </m:mc>
                                    </m:mcs>
                                    <m:ctrlPr>
                                      <a:rPr lang="en-US" altLang="zh-CN" sz="1600" b="0" i="1" smtClean="0">
                                        <a:latin typeface="Cambria Math" panose="02040503050406030204" pitchFamily="18" charset="0"/>
                                      </a:rPr>
                                    </m:ctrlPr>
                                  </m:mPr>
                                  <m:mr>
                                    <m:e>
                                      <m:acc>
                                        <m:accPr>
                                          <m:chr m:val="⃗"/>
                                          <m:ctrlPr>
                                            <a:rPr lang="en-US" altLang="zh-CN" sz="1600" b="0" i="1" smtClean="0">
                                              <a:latin typeface="Cambria Math" panose="02040503050406030204" pitchFamily="18" charset="0"/>
                                            </a:rPr>
                                          </m:ctrlPr>
                                        </m:acc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𝑓</m:t>
                                              </m:r>
                                            </m:sub>
                                            <m:sup>
                                              <m:r>
                                                <a:rPr lang="en-US" altLang="zh-CN" sz="1600" b="0" i="1" smtClean="0">
                                                  <a:latin typeface="Cambria Math" panose="02040503050406030204" pitchFamily="18" charset="0"/>
                                                </a:rPr>
                                                <m:t>∗</m:t>
                                              </m:r>
                                            </m:sup>
                                          </m:sSubSup>
                                        </m:e>
                                      </m:acc>
                                      <m:r>
                                        <a:rPr lang="en-US" altLang="zh-CN" sz="1600" b="0" i="1" smtClean="0">
                                          <a:latin typeface="Cambria Math" panose="02040503050406030204" pitchFamily="18" charset="0"/>
                                        </a:rPr>
                                        <m:t>𝑠𝑖𝑛</m:t>
                                      </m:r>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𝜃</m:t>
                                          </m:r>
                                        </m:e>
                                        <m:sup>
                                          <m:r>
                                            <a:rPr lang="en-US" altLang="zh-CN" sz="1600" b="0" i="1" smtClean="0">
                                              <a:latin typeface="Cambria Math" panose="02040503050406030204" pitchFamily="18" charset="0"/>
                                            </a:rPr>
                                            <m:t>∗</m:t>
                                          </m:r>
                                        </m:sup>
                                      </m:sSup>
                                      <m:r>
                                        <a:rPr lang="en-US" altLang="zh-CN" sz="1600" b="0" i="1" smtClean="0">
                                          <a:latin typeface="Cambria Math" panose="02040503050406030204" pitchFamily="18" charset="0"/>
                                        </a:rPr>
                                        <m:t>𝑠</m:t>
                                      </m:r>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𝑖𝑛</m:t>
                                          </m:r>
                                          <m:r>
                                            <a:rPr lang="zh-CN" altLang="en-US" sz="1600" i="1" smtClean="0">
                                              <a:latin typeface="Cambria Math" panose="02040503050406030204" pitchFamily="18" charset="0"/>
                                            </a:rPr>
                                            <m:t>𝜑</m:t>
                                          </m:r>
                                        </m:e>
                                        <m:sup>
                                          <m:r>
                                            <a:rPr lang="en-US" altLang="zh-CN" sz="1600" b="0" i="1" smtClean="0">
                                              <a:latin typeface="Cambria Math" panose="02040503050406030204" pitchFamily="18" charset="0"/>
                                            </a:rPr>
                                            <m:t>∗</m:t>
                                          </m:r>
                                        </m:sup>
                                      </m:sSup>
                                    </m:e>
                                  </m:mr>
                                  <m:mr>
                                    <m:e>
                                      <m:r>
                                        <a:rPr lang="en-US" altLang="zh-CN" sz="1600" b="0" i="1" smtClean="0">
                                          <a:latin typeface="Cambria Math" panose="02040503050406030204" pitchFamily="18" charset="0"/>
                                        </a:rPr>
                                        <m:t>−</m:t>
                                      </m:r>
                                      <m:sSubSup>
                                        <m:sSubSupPr>
                                          <m:ctrlPr>
                                            <a:rPr lang="en-US" altLang="zh-CN" sz="1600" b="0" i="1" smtClean="0">
                                              <a:latin typeface="Cambria Math" panose="02040503050406030204" pitchFamily="18" charset="0"/>
                                            </a:rPr>
                                          </m:ctrlPr>
                                        </m:sSubSupPr>
                                        <m:e>
                                          <m:r>
                                            <m:rPr>
                                              <m:brk m:alnAt="7"/>
                                            </m:rPr>
                                            <a:rPr lang="zh-CN" altLang="en-US" sz="1600" b="0" i="1" smtClean="0">
                                              <a:latin typeface="Cambria Math" panose="02040503050406030204" pitchFamily="18" charset="0"/>
                                            </a:rPr>
                                            <m:t>𝛾</m:t>
                                          </m:r>
                                          <m:r>
                                            <a:rPr lang="zh-CN" altLang="en-US" sz="1600" b="0" i="1" smtClean="0">
                                              <a:latin typeface="Cambria Math" panose="02040503050406030204" pitchFamily="18" charset="0"/>
                                            </a:rPr>
                                            <m:t>𝛽</m:t>
                                          </m:r>
                                          <m:r>
                                            <a:rPr lang="en-US" altLang="zh-CN" sz="1600" b="0" i="1" smtClean="0">
                                              <a:latin typeface="Cambria Math" panose="02040503050406030204" pitchFamily="18" charset="0"/>
                                            </a:rPr>
                                            <m:t>𝐸</m:t>
                                          </m:r>
                                        </m:e>
                                        <m:sub>
                                          <m:r>
                                            <a:rPr lang="en-US" altLang="zh-CN" sz="1600" b="0" i="1" smtClean="0">
                                              <a:latin typeface="Cambria Math" panose="02040503050406030204" pitchFamily="18" charset="0"/>
                                            </a:rPr>
                                            <m:t>𝑓</m:t>
                                          </m:r>
                                        </m:sub>
                                        <m:sup>
                                          <m:r>
                                            <a:rPr lang="en-US" altLang="zh-CN" sz="1600" b="0" i="1" smtClean="0">
                                              <a:latin typeface="Cambria Math" panose="02040503050406030204" pitchFamily="18" charset="0"/>
                                            </a:rPr>
                                            <m:t>∗</m:t>
                                          </m:r>
                                        </m:sup>
                                      </m:sSubSup>
                                      <m:r>
                                        <a:rPr lang="en-US" altLang="zh-CN" sz="1600" b="0" i="1" smtClean="0">
                                          <a:latin typeface="Cambria Math" panose="02040503050406030204" pitchFamily="18" charset="0"/>
                                        </a:rPr>
                                        <m:t>+</m:t>
                                      </m:r>
                                      <m:r>
                                        <m:rPr>
                                          <m:brk m:alnAt="7"/>
                                        </m:rPr>
                                        <a:rPr lang="zh-CN" altLang="en-US" sz="1600" b="0" i="1" smtClean="0">
                                          <a:latin typeface="Cambria Math" panose="02040503050406030204" pitchFamily="18" charset="0"/>
                                        </a:rPr>
                                        <m:t>𝛾</m:t>
                                      </m:r>
                                      <m:acc>
                                        <m:accPr>
                                          <m:chr m:val="⃗"/>
                                          <m:ctrlPr>
                                            <a:rPr lang="en-US" altLang="zh-CN" sz="1600" b="0" i="1" smtClean="0">
                                              <a:latin typeface="Cambria Math" panose="02040503050406030204" pitchFamily="18" charset="0"/>
                                            </a:rPr>
                                          </m:ctrlPr>
                                        </m:acc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𝑓</m:t>
                                              </m:r>
                                            </m:sub>
                                            <m:sup>
                                              <m:r>
                                                <a:rPr lang="en-US" altLang="zh-CN" sz="1600" b="0" i="1" smtClean="0">
                                                  <a:latin typeface="Cambria Math" panose="02040503050406030204" pitchFamily="18" charset="0"/>
                                                </a:rPr>
                                                <m:t>∗</m:t>
                                              </m:r>
                                            </m:sup>
                                          </m:sSubSup>
                                        </m:e>
                                      </m:acc>
                                      <m:r>
                                        <a:rPr lang="en-US" altLang="zh-CN" sz="1600" b="0" i="1" smtClean="0">
                                          <a:latin typeface="Cambria Math" panose="02040503050406030204" pitchFamily="18" charset="0"/>
                                        </a:rPr>
                                        <m:t>𝑐𝑜𝑠</m:t>
                                      </m:r>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𝜃</m:t>
                                          </m:r>
                                        </m:e>
                                        <m:sup>
                                          <m:r>
                                            <a:rPr lang="en-US" altLang="zh-CN" sz="1600" b="0" i="1" smtClean="0">
                                              <a:latin typeface="Cambria Math" panose="02040503050406030204" pitchFamily="18" charset="0"/>
                                            </a:rPr>
                                            <m:t>∗</m:t>
                                          </m:r>
                                        </m:sup>
                                      </m:sSup>
                                    </m:e>
                                  </m:mr>
                                </m:m>
                              </m:e>
                            </m:mr>
                          </m:m>
                        </m:e>
                      </m:d>
                    </m:oMath>
                  </m:oMathPara>
                </a14:m>
                <a:endParaRPr lang="zh-CN" altLang="en-US" sz="1600" dirty="0"/>
              </a:p>
            </p:txBody>
          </p:sp>
        </mc:Choice>
        <mc:Fallback xmlns="">
          <p:sp>
            <p:nvSpPr>
              <p:cNvPr id="84" name="文本框 83">
                <a:extLst>
                  <a:ext uri="{FF2B5EF4-FFF2-40B4-BE49-F238E27FC236}">
                    <a16:creationId xmlns:a16="http://schemas.microsoft.com/office/drawing/2014/main" id="{9FDD1A17-D51B-496D-B499-A28EACD059DE}"/>
                  </a:ext>
                </a:extLst>
              </p:cNvPr>
              <p:cNvSpPr txBox="1">
                <a:spLocks noRot="1" noChangeAspect="1" noMove="1" noResize="1" noEditPoints="1" noAdjustHandles="1" noChangeArrowheads="1" noChangeShapeType="1" noTextEdit="1"/>
              </p:cNvSpPr>
              <p:nvPr/>
            </p:nvSpPr>
            <p:spPr>
              <a:xfrm>
                <a:off x="6595638" y="4817715"/>
                <a:ext cx="4667624" cy="1411156"/>
              </a:xfrm>
              <a:prstGeom prst="rect">
                <a:avLst/>
              </a:prstGeom>
              <a:blipFill>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1657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9AE1B94-83CF-41F7-9D91-DDC1BCB82882}"/>
              </a:ext>
            </a:extLst>
          </p:cNvPr>
          <p:cNvSpPr txBox="1">
            <a:spLocks/>
          </p:cNvSpPr>
          <p:nvPr/>
        </p:nvSpPr>
        <p:spPr>
          <a:xfrm>
            <a:off x="9281720" y="645266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B4D896-B198-41A3-8770-0668726B5513}" type="slidenum">
              <a:rPr lang="zh-CN" altLang="en-US" sz="1400" b="1" smtClean="0">
                <a:solidFill>
                  <a:schemeClr val="tx1"/>
                </a:solidFill>
              </a:rPr>
              <a:pPr/>
              <a:t>8</a:t>
            </a:fld>
            <a:endParaRPr lang="zh-CN" altLang="en-US" sz="1400" b="1" dirty="0">
              <a:solidFill>
                <a:schemeClr val="tx1"/>
              </a:solidFill>
            </a:endParaRPr>
          </a:p>
        </p:txBody>
      </p:sp>
      <p:sp>
        <p:nvSpPr>
          <p:cNvPr id="6" name="标题 1">
            <a:extLst>
              <a:ext uri="{FF2B5EF4-FFF2-40B4-BE49-F238E27FC236}">
                <a16:creationId xmlns:a16="http://schemas.microsoft.com/office/drawing/2014/main" id="{17C31F9F-C2D5-4370-87B3-5FE7E707B778}"/>
              </a:ext>
            </a:extLst>
          </p:cNvPr>
          <p:cNvSpPr txBox="1">
            <a:spLocks/>
          </p:cNvSpPr>
          <p:nvPr/>
        </p:nvSpPr>
        <p:spPr>
          <a:xfrm>
            <a:off x="221673" y="150290"/>
            <a:ext cx="11887200" cy="480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altLang="zh-CN" sz="1800" spc="-10" dirty="0">
                <a:solidFill>
                  <a:srgbClr val="1F487C"/>
                </a:solidFill>
                <a:latin typeface="微软雅黑" panose="020B0503020204020204" pitchFamily="34" charset="-122"/>
                <a:ea typeface="微软雅黑" panose="020B0503020204020204" pitchFamily="34" charset="-122"/>
              </a:rPr>
              <a:t>The relationship between momentum in LAB frame and scattered angle in the rest frame of the electron</a:t>
            </a:r>
            <a:endParaRPr lang="zh-CN" altLang="en-US" sz="1800" spc="-10" dirty="0">
              <a:solidFill>
                <a:srgbClr val="1F487C"/>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AD3CC1F-62F3-4EC6-AD12-3E0D19291ACA}"/>
                  </a:ext>
                </a:extLst>
              </p:cNvPr>
              <p:cNvSpPr txBox="1"/>
              <p:nvPr/>
            </p:nvSpPr>
            <p:spPr>
              <a:xfrm>
                <a:off x="8345863" y="564942"/>
                <a:ext cx="3679057" cy="544060"/>
              </a:xfrm>
              <a:prstGeom prst="rect">
                <a:avLst/>
              </a:prstGeom>
              <a:noFill/>
              <a:ln>
                <a:solidFill>
                  <a:srgbClr val="0070C0"/>
                </a:solidFill>
              </a:ln>
            </p:spPr>
            <p:txBody>
              <a:bodyPr wrap="square" rtlCol="0">
                <a:spAutoFit/>
              </a:bodyPr>
              <a:lstStyle/>
              <a:p>
                <a:pPr algn="ctr"/>
                <a14:m>
                  <m:oMath xmlns:m="http://schemas.openxmlformats.org/officeDocument/2006/math">
                    <m:r>
                      <a:rPr lang="zh-CN" altLang="en-US" i="1" smtClean="0">
                        <a:latin typeface="Cambria Math" panose="02040503050406030204" pitchFamily="18" charset="0"/>
                      </a:rPr>
                      <m:t>𝛾</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1−</m:t>
                            </m:r>
                            <m:sSup>
                              <m:sSupPr>
                                <m:ctrlPr>
                                  <a:rPr lang="en-US" altLang="zh-CN" b="0" i="1" smtClean="0">
                                    <a:latin typeface="Cambria Math" panose="02040503050406030204" pitchFamily="18" charset="0"/>
                                  </a:rPr>
                                </m:ctrlPr>
                              </m:sSupPr>
                              <m:e>
                                <m:r>
                                  <a:rPr lang="zh-CN" altLang="en-US" b="0" i="1" smtClean="0">
                                    <a:latin typeface="Cambria Math" panose="02040503050406030204" pitchFamily="18" charset="0"/>
                                  </a:rPr>
                                  <m:t>𝛽</m:t>
                                </m:r>
                              </m:e>
                              <m:sup>
                                <m:r>
                                  <a:rPr lang="en-US" altLang="zh-CN" b="0" i="1" smtClean="0">
                                    <a:latin typeface="Cambria Math" panose="02040503050406030204" pitchFamily="18" charset="0"/>
                                  </a:rPr>
                                  <m:t>2</m:t>
                                </m:r>
                              </m:sup>
                            </m:sSup>
                          </m:e>
                        </m:rad>
                      </m:den>
                    </m:f>
                  </m:oMath>
                </a14:m>
                <a:r>
                  <a:rPr lang="en-US" altLang="zh-CN" dirty="0"/>
                  <a:t>     </a:t>
                </a:r>
                <a14:m>
                  <m:oMath xmlns:m="http://schemas.openxmlformats.org/officeDocument/2006/math">
                    <m:r>
                      <a:rPr lang="en-US" altLang="zh-CN" b="0" i="1" smtClean="0">
                        <a:latin typeface="Cambria Math" panose="02040503050406030204" pitchFamily="18" charset="0"/>
                      </a:rPr>
                      <m:t>𝐸</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𝑝</m:t>
                                    </m:r>
                                  </m:e>
                                </m:acc>
                              </m:e>
                            </m:d>
                          </m:e>
                          <m:sup>
                            <m:r>
                              <a:rPr lang="en-US" altLang="zh-CN" b="0" i="1" smtClean="0">
                                <a:latin typeface="Cambria Math" panose="02040503050406030204" pitchFamily="18" charset="0"/>
                              </a:rPr>
                              <m:t>2</m:t>
                            </m:r>
                          </m:sup>
                        </m:sSup>
                      </m:e>
                    </m:rad>
                  </m:oMath>
                </a14:m>
                <a:endParaRPr lang="en-US" altLang="zh-CN" dirty="0"/>
              </a:p>
            </p:txBody>
          </p:sp>
        </mc:Choice>
        <mc:Fallback xmlns="">
          <p:sp>
            <p:nvSpPr>
              <p:cNvPr id="3" name="文本框 2">
                <a:extLst>
                  <a:ext uri="{FF2B5EF4-FFF2-40B4-BE49-F238E27FC236}">
                    <a16:creationId xmlns:a16="http://schemas.microsoft.com/office/drawing/2014/main" id="{EAD3CC1F-62F3-4EC6-AD12-3E0D19291ACA}"/>
                  </a:ext>
                </a:extLst>
              </p:cNvPr>
              <p:cNvSpPr txBox="1">
                <a:spLocks noRot="1" noChangeAspect="1" noMove="1" noResize="1" noEditPoints="1" noAdjustHandles="1" noChangeArrowheads="1" noChangeShapeType="1" noTextEdit="1"/>
              </p:cNvSpPr>
              <p:nvPr/>
            </p:nvSpPr>
            <p:spPr>
              <a:xfrm>
                <a:off x="8345863" y="564942"/>
                <a:ext cx="3679057" cy="544060"/>
              </a:xfrm>
              <a:prstGeom prst="rect">
                <a:avLst/>
              </a:prstGeom>
              <a:blipFill>
                <a:blip r:embed="rId2"/>
                <a:stretch>
                  <a:fillRect t="-3297" b="-4396"/>
                </a:stretch>
              </a:blipFill>
              <a:ln>
                <a:solidFill>
                  <a:srgbClr val="0070C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B63DF3C-95D7-4EAA-BB53-181843A35EEE}"/>
                  </a:ext>
                </a:extLst>
              </p:cNvPr>
              <p:cNvSpPr txBox="1"/>
              <p:nvPr/>
            </p:nvSpPr>
            <p:spPr>
              <a:xfrm>
                <a:off x="1783336" y="6389376"/>
                <a:ext cx="2890982" cy="358303"/>
              </a:xfrm>
              <a:prstGeom prst="rect">
                <a:avLst/>
              </a:prstGeom>
              <a:noFill/>
            </p:spPr>
            <p:txBody>
              <a:bodyPr wrap="square" rtlCol="0">
                <a:spAutoFit/>
              </a:bodyPr>
              <a:lstStyle/>
              <a:p>
                <a:pPr algn="ctr"/>
                <a:r>
                  <a:rPr lang="en-US" altLang="zh-CN" sz="1600" i="1" dirty="0">
                    <a:latin typeface="Times New Roman" panose="02020603050405020304" pitchFamily="18" charset="0"/>
                    <a:cs typeface="Times New Roman" panose="02020603050405020304" pitchFamily="18" charset="0"/>
                  </a:rPr>
                  <a:t>Fig. 1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𝑓</m:t>
                        </m:r>
                      </m:sub>
                    </m:sSub>
                    <m:r>
                      <a:rPr lang="en-US" altLang="zh-CN" sz="1600" b="0" i="1" smtClean="0">
                        <a:latin typeface="Cambria Math" panose="02040503050406030204" pitchFamily="18" charset="0"/>
                      </a:rPr>
                      <m:t> (3</m:t>
                    </m:r>
                    <m:r>
                      <a:rPr lang="en-US" altLang="zh-CN" sz="1600" b="0" i="1" smtClean="0">
                        <a:latin typeface="Cambria Math" panose="02040503050406030204" pitchFamily="18" charset="0"/>
                      </a:rPr>
                      <m:t>𝐷</m:t>
                    </m:r>
                    <m:r>
                      <a:rPr lang="en-US" altLang="zh-CN" sz="1600" b="0" i="1" smtClean="0">
                        <a:latin typeface="Cambria Math" panose="02040503050406030204" pitchFamily="18" charset="0"/>
                      </a:rPr>
                      <m:t>)</m:t>
                    </m:r>
                  </m:oMath>
                </a14:m>
                <a:r>
                  <a:rPr lang="en-US" altLang="zh-CN" sz="1600" i="1" dirty="0">
                    <a:latin typeface="Times New Roman" panose="02020603050405020304" pitchFamily="18" charset="0"/>
                    <a:cs typeface="Times New Roman" panose="02020603050405020304" pitchFamily="18" charset="0"/>
                  </a:rPr>
                  <a:t> </a:t>
                </a:r>
                <a:endParaRPr lang="zh-CN" altLang="en-US" sz="1600" i="1" dirty="0">
                  <a:latin typeface="Times New Roman" panose="02020603050405020304" pitchFamily="18" charset="0"/>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8B63DF3C-95D7-4EAA-BB53-181843A35EEE}"/>
                  </a:ext>
                </a:extLst>
              </p:cNvPr>
              <p:cNvSpPr txBox="1">
                <a:spLocks noRot="1" noChangeAspect="1" noMove="1" noResize="1" noEditPoints="1" noAdjustHandles="1" noChangeArrowheads="1" noChangeShapeType="1" noTextEdit="1"/>
              </p:cNvSpPr>
              <p:nvPr/>
            </p:nvSpPr>
            <p:spPr>
              <a:xfrm>
                <a:off x="1783336" y="6389376"/>
                <a:ext cx="2890982" cy="358303"/>
              </a:xfrm>
              <a:prstGeom prst="rect">
                <a:avLst/>
              </a:prstGeom>
              <a:blipFill>
                <a:blip r:embed="rId3"/>
                <a:stretch>
                  <a:fillRect t="-5085" b="-15254"/>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A78C2A40-F109-4CA5-B0EA-3A19590DE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132" y="861990"/>
            <a:ext cx="4652880" cy="5590670"/>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B86424B-9F60-4A75-8861-AB86EE2899C0}"/>
                  </a:ext>
                </a:extLst>
              </p:cNvPr>
              <p:cNvSpPr txBox="1"/>
              <p:nvPr/>
            </p:nvSpPr>
            <p:spPr>
              <a:xfrm>
                <a:off x="8187901" y="6423014"/>
                <a:ext cx="2890982" cy="358303"/>
              </a:xfrm>
              <a:prstGeom prst="rect">
                <a:avLst/>
              </a:prstGeom>
              <a:noFill/>
            </p:spPr>
            <p:txBody>
              <a:bodyPr wrap="square" rtlCol="0">
                <a:spAutoFit/>
              </a:bodyPr>
              <a:lstStyle/>
              <a:p>
                <a:pPr algn="ctr"/>
                <a:r>
                  <a:rPr lang="en-US" altLang="zh-CN" sz="1600" i="1" dirty="0">
                    <a:latin typeface="Times New Roman" panose="02020603050405020304" pitchFamily="18" charset="0"/>
                    <a:cs typeface="Times New Roman" panose="02020603050405020304" pitchFamily="18" charset="0"/>
                  </a:rPr>
                  <a:t>Fig. 2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𝑓</m:t>
                        </m:r>
                      </m:sub>
                    </m:sSub>
                    <m:r>
                      <a:rPr lang="en-US" altLang="zh-CN" sz="1600" b="0" i="1" smtClean="0">
                        <a:latin typeface="Cambria Math" panose="02040503050406030204" pitchFamily="18" charset="0"/>
                      </a:rPr>
                      <m:t> (2</m:t>
                    </m:r>
                    <m:r>
                      <a:rPr lang="en-US" altLang="zh-CN" sz="1600" b="0" i="1" smtClean="0">
                        <a:latin typeface="Cambria Math" panose="02040503050406030204" pitchFamily="18" charset="0"/>
                      </a:rPr>
                      <m:t>𝐷</m:t>
                    </m:r>
                    <m:r>
                      <a:rPr lang="en-US" altLang="zh-CN" sz="1600" b="0" i="1" smtClean="0">
                        <a:latin typeface="Cambria Math" panose="02040503050406030204" pitchFamily="18" charset="0"/>
                      </a:rPr>
                      <m:t>)</m:t>
                    </m:r>
                  </m:oMath>
                </a14:m>
                <a:r>
                  <a:rPr lang="en-US" altLang="zh-CN" sz="1600" i="1" dirty="0">
                    <a:latin typeface="Times New Roman" panose="02020603050405020304" pitchFamily="18" charset="0"/>
                    <a:cs typeface="Times New Roman" panose="02020603050405020304" pitchFamily="18" charset="0"/>
                  </a:rPr>
                  <a:t> </a:t>
                </a:r>
                <a:endParaRPr lang="zh-CN" altLang="en-US" sz="1600" i="1"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7B86424B-9F60-4A75-8861-AB86EE2899C0}"/>
                  </a:ext>
                </a:extLst>
              </p:cNvPr>
              <p:cNvSpPr txBox="1">
                <a:spLocks noRot="1" noChangeAspect="1" noMove="1" noResize="1" noEditPoints="1" noAdjustHandles="1" noChangeArrowheads="1" noChangeShapeType="1" noTextEdit="1"/>
              </p:cNvSpPr>
              <p:nvPr/>
            </p:nvSpPr>
            <p:spPr>
              <a:xfrm>
                <a:off x="8187901" y="6423014"/>
                <a:ext cx="2890982" cy="358303"/>
              </a:xfrm>
              <a:prstGeom prst="rect">
                <a:avLst/>
              </a:prstGeom>
              <a:blipFill>
                <a:blip r:embed="rId5"/>
                <a:stretch>
                  <a:fillRect t="-5172" b="-17241"/>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6D3463F0-C461-408C-9C2E-3B2DD888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6264" y="1340528"/>
            <a:ext cx="4254613" cy="4852036"/>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B33CAE70-80CC-413D-8519-B393268C133D}"/>
                  </a:ext>
                </a:extLst>
              </p:cNvPr>
              <p:cNvSpPr txBox="1"/>
              <p:nvPr/>
            </p:nvSpPr>
            <p:spPr>
              <a:xfrm>
                <a:off x="354837" y="564942"/>
                <a:ext cx="4199407" cy="411331"/>
              </a:xfrm>
              <a:prstGeom prst="rect">
                <a:avLst/>
              </a:prstGeom>
              <a:noFill/>
            </p:spPr>
            <p:txBody>
              <a:bodyPr wrap="square" rtlCol="0">
                <a:spAutoFit/>
              </a:bodyPr>
              <a:lstStyle/>
              <a:p>
                <a:r>
                  <a:rPr lang="en-US" altLang="zh-CN" dirty="0"/>
                  <a:t>Set: </a:t>
                </a:r>
                <a14:m>
                  <m:oMath xmlns:m="http://schemas.openxmlformats.org/officeDocument/2006/math">
                    <m:d>
                      <m:dPr>
                        <m:begChr m:val="|"/>
                        <m:endChr m:val="|"/>
                        <m:ctrlPr>
                          <a:rPr lang="en-US" altLang="zh-CN" i="1">
                            <a:latin typeface="Cambria Math" panose="02040503050406030204" pitchFamily="18" charset="0"/>
                          </a:rPr>
                        </m:ctrlPr>
                      </m:dPr>
                      <m:e>
                        <m:acc>
                          <m:accPr>
                            <m:chr m:val="⃗"/>
                            <m:ctrlPr>
                              <a:rPr lang="en-US" altLang="zh-CN" i="1" smtClean="0">
                                <a:latin typeface="Cambria Math" panose="02040503050406030204" pitchFamily="18" charset="0"/>
                              </a:rPr>
                            </m:ctrlPr>
                          </m:acc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𝑓</m:t>
                                </m:r>
                              </m:sub>
                            </m:sSub>
                          </m:e>
                        </m:acc>
                      </m:e>
                    </m:d>
                  </m:oMath>
                </a14:m>
                <a:r>
                  <a:rPr lang="en-US" altLang="zh-CN" dirty="0"/>
                  <a:t>=1, </a:t>
                </a:r>
                <a14:m>
                  <m:oMath xmlns:m="http://schemas.openxmlformats.org/officeDocument/2006/math">
                    <m:r>
                      <a:rPr lang="en-US" altLang="zh-CN" i="1" dirty="0" smtClean="0">
                        <a:latin typeface="Cambria Math" panose="02040503050406030204" pitchFamily="18" charset="0"/>
                      </a:rPr>
                      <m:t>𝑚</m:t>
                    </m:r>
                    <m:r>
                      <a:rPr lang="en-US" altLang="zh-CN" i="1" dirty="0" smtClean="0">
                        <a:latin typeface="Cambria Math" panose="02040503050406030204" pitchFamily="18" charset="0"/>
                      </a:rPr>
                      <m:t>=1,</m:t>
                    </m:r>
                  </m:oMath>
                </a14:m>
                <a:r>
                  <a:rPr lang="en-US" altLang="zh-CN" dirty="0"/>
                  <a:t> </a:t>
                </a:r>
                <a14:m>
                  <m:oMath xmlns:m="http://schemas.openxmlformats.org/officeDocument/2006/math">
                    <m:r>
                      <a:rPr lang="zh-CN" altLang="en-US" i="1" smtClean="0">
                        <a:latin typeface="Cambria Math" panose="02040503050406030204" pitchFamily="18" charset="0"/>
                      </a:rPr>
                      <m:t>𝛽𝜖</m:t>
                    </m:r>
                    <m:r>
                      <a:rPr lang="en-US" altLang="zh-CN" b="0" i="1" smtClean="0">
                        <a:latin typeface="Cambria Math" panose="02040503050406030204" pitchFamily="18" charset="0"/>
                      </a:rPr>
                      <m:t>[0,0.999999]</m:t>
                    </m:r>
                  </m:oMath>
                </a14:m>
                <a:endParaRPr lang="zh-CN" altLang="en-US" dirty="0"/>
              </a:p>
            </p:txBody>
          </p:sp>
        </mc:Choice>
        <mc:Fallback xmlns="">
          <p:sp>
            <p:nvSpPr>
              <p:cNvPr id="2" name="文本框 1">
                <a:extLst>
                  <a:ext uri="{FF2B5EF4-FFF2-40B4-BE49-F238E27FC236}">
                    <a16:creationId xmlns:a16="http://schemas.microsoft.com/office/drawing/2014/main" id="{B33CAE70-80CC-413D-8519-B393268C133D}"/>
                  </a:ext>
                </a:extLst>
              </p:cNvPr>
              <p:cNvSpPr txBox="1">
                <a:spLocks noRot="1" noChangeAspect="1" noMove="1" noResize="1" noEditPoints="1" noAdjustHandles="1" noChangeArrowheads="1" noChangeShapeType="1" noTextEdit="1"/>
              </p:cNvSpPr>
              <p:nvPr/>
            </p:nvSpPr>
            <p:spPr>
              <a:xfrm>
                <a:off x="354837" y="564942"/>
                <a:ext cx="4199407" cy="411331"/>
              </a:xfrm>
              <a:prstGeom prst="rect">
                <a:avLst/>
              </a:prstGeom>
              <a:blipFill>
                <a:blip r:embed="rId7"/>
                <a:stretch>
                  <a:fillRect l="-1161" t="-2985" b="-1940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8472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FCF87E-63F9-4C9B-AE99-01364EF0AE4C}"/>
              </a:ext>
            </a:extLst>
          </p:cNvPr>
          <p:cNvSpPr txBox="1">
            <a:spLocks/>
          </p:cNvSpPr>
          <p:nvPr/>
        </p:nvSpPr>
        <p:spPr>
          <a:xfrm>
            <a:off x="1664677" y="150290"/>
            <a:ext cx="8822453" cy="5959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spc="-10" dirty="0">
                <a:solidFill>
                  <a:srgbClr val="1F487C"/>
                </a:solidFill>
                <a:latin typeface="微软雅黑" panose="020B0503020204020204" pitchFamily="34" charset="-122"/>
                <a:ea typeface="微软雅黑" panose="020B0503020204020204" pitchFamily="34" charset="-122"/>
              </a:rPr>
              <a:t>Several examples</a:t>
            </a:r>
            <a:endParaRPr lang="zh-CN" altLang="en-US" sz="3600" spc="-10" dirty="0">
              <a:solidFill>
                <a:srgbClr val="1F487C"/>
              </a:solidFill>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40778E2F-41FA-4D7D-BF83-64E7F8402952}"/>
              </a:ext>
            </a:extLst>
          </p:cNvPr>
          <p:cNvSpPr>
            <a:spLocks noGrp="1"/>
          </p:cNvSpPr>
          <p:nvPr>
            <p:ph type="sldNum" sz="quarter" idx="12"/>
          </p:nvPr>
        </p:nvSpPr>
        <p:spPr/>
        <p:txBody>
          <a:bodyPr/>
          <a:lstStyle/>
          <a:p>
            <a:fld id="{DACC9BBE-8E34-40D8-8758-EE8FE6B22F0D}" type="slidenum">
              <a:rPr lang="zh-CN" altLang="en-US" smtClean="0"/>
              <a:t>9</a:t>
            </a:fld>
            <a:endParaRPr lang="zh-CN" altLang="en-US"/>
          </a:p>
        </p:txBody>
      </p:sp>
      <p:sp>
        <p:nvSpPr>
          <p:cNvPr id="3" name="文本框 2">
            <a:extLst>
              <a:ext uri="{FF2B5EF4-FFF2-40B4-BE49-F238E27FC236}">
                <a16:creationId xmlns:a16="http://schemas.microsoft.com/office/drawing/2014/main" id="{56072820-3590-442A-A8F9-97A577F14BD1}"/>
              </a:ext>
            </a:extLst>
          </p:cNvPr>
          <p:cNvSpPr txBox="1"/>
          <p:nvPr/>
        </p:nvSpPr>
        <p:spPr>
          <a:xfrm>
            <a:off x="159798" y="370134"/>
            <a:ext cx="4332303" cy="369332"/>
          </a:xfrm>
          <a:prstGeom prst="rect">
            <a:avLst/>
          </a:prstGeom>
          <a:noFill/>
        </p:spPr>
        <p:txBody>
          <a:bodyPr wrap="square" rtlCol="0">
            <a:spAutoFit/>
          </a:bodyPr>
          <a:lstStyle/>
          <a:p>
            <a:r>
              <a:rPr lang="en-US" altLang="zh-CN" i="1" u="sng" dirty="0">
                <a:latin typeface="Times New Roman" panose="02020603050405020304" pitchFamily="18" charset="0"/>
                <a:cs typeface="Times New Roman" panose="02020603050405020304" pitchFamily="18" charset="0"/>
              </a:rPr>
              <a:t>Without any approximate treatment</a:t>
            </a:r>
            <a:endParaRPr lang="zh-CN" altLang="en-US" i="1" u="sng"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矩形 3">
                <a:extLst>
                  <a:ext uri="{FF2B5EF4-FFF2-40B4-BE49-F238E27FC236}">
                    <a16:creationId xmlns:a16="http://schemas.microsoft.com/office/drawing/2014/main" id="{8F585D66-EB8C-41CF-9FB6-3123F5EBF46C}"/>
                  </a:ext>
                </a:extLst>
              </p:cNvPr>
              <p:cNvSpPr/>
              <p:nvPr/>
            </p:nvSpPr>
            <p:spPr>
              <a:xfrm>
                <a:off x="6436637" y="1792109"/>
                <a:ext cx="3935116" cy="8919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ω</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f>
                        <m:fPr>
                          <m:ctrlPr>
                            <a:rPr lang="zh-CN" altLang="en-US" i="1">
                              <a:latin typeface="Cambria Math" panose="02040503050406030204" pitchFamily="18" charset="0"/>
                            </a:rPr>
                          </m:ctrlPr>
                        </m:fPr>
                        <m:num>
                          <m:r>
                            <a:rPr lang="zh-CN" altLang="en-US" i="0">
                              <a:latin typeface="Cambria Math" panose="02040503050406030204" pitchFamily="18" charset="0"/>
                            </a:rPr>
                            <m:t>1+</m:t>
                          </m:r>
                          <m:r>
                            <a:rPr lang="zh-CN" altLang="en-US" i="1">
                              <a:latin typeface="Cambria Math" panose="02040503050406030204" pitchFamily="18" charset="0"/>
                            </a:rPr>
                            <m:t>𝛽</m:t>
                          </m:r>
                        </m:num>
                        <m:den>
                          <m:d>
                            <m:dPr>
                              <m:begChr m:val=""/>
                              <m:ctrlPr>
                                <a:rPr lang="zh-CN" altLang="en-US" i="1">
                                  <a:latin typeface="Cambria Math" panose="02040503050406030204" pitchFamily="18" charset="0"/>
                                </a:rPr>
                              </m:ctrlPr>
                            </m:dPr>
                            <m:e>
                              <m:r>
                                <a:rPr lang="zh-CN" altLang="en-US" i="0">
                                  <a:latin typeface="Cambria Math" panose="02040503050406030204" pitchFamily="18" charset="0"/>
                                </a:rPr>
                                <m:t>1−</m:t>
                              </m:r>
                              <m:r>
                                <a:rPr lang="zh-CN" altLang="en-US" i="1">
                                  <a:latin typeface="Cambria Math" panose="02040503050406030204" pitchFamily="18" charset="0"/>
                                </a:rPr>
                                <m:t>𝛽</m:t>
                              </m:r>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ω</m:t>
                                      </m:r>
                                    </m:e>
                                    <m:sub>
                                      <m:r>
                                        <a:rPr lang="zh-CN" altLang="en-US" i="0">
                                          <a:latin typeface="Cambria Math" panose="02040503050406030204" pitchFamily="18" charset="0"/>
                                        </a:rPr>
                                        <m:t>0</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ε</m:t>
                                      </m:r>
                                    </m:e>
                                    <m:sub>
                                      <m:r>
                                        <a:rPr lang="zh-CN" altLang="en-US" i="0">
                                          <a:latin typeface="Cambria Math" panose="02040503050406030204" pitchFamily="18" charset="0"/>
                                        </a:rPr>
                                        <m:t>0</m:t>
                                      </m:r>
                                    </m:sub>
                                  </m:sSub>
                                </m:den>
                              </m:f>
                              <m:r>
                                <a:rPr lang="zh-CN" altLang="en-US" i="0">
                                  <a:latin typeface="Cambria Math" panose="02040503050406030204" pitchFamily="18" charset="0"/>
                                </a:rPr>
                                <m:t>(1+</m:t>
                              </m:r>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1">
                                      <a:latin typeface="Cambria Math" panose="02040503050406030204" pitchFamily="18" charset="0"/>
                                    </a:rPr>
                                    <m:t>𝛾</m:t>
                                  </m:r>
                                </m:sub>
                              </m:sSub>
                            </m:e>
                          </m:d>
                        </m:den>
                      </m:f>
                    </m:oMath>
                  </m:oMathPara>
                </a14:m>
                <a:endParaRPr lang="zh-CN" altLang="en-US" dirty="0"/>
              </a:p>
            </p:txBody>
          </p:sp>
        </mc:Choice>
        <mc:Fallback>
          <p:sp>
            <p:nvSpPr>
              <p:cNvPr id="4" name="矩形 3">
                <a:extLst>
                  <a:ext uri="{FF2B5EF4-FFF2-40B4-BE49-F238E27FC236}">
                    <a16:creationId xmlns:a16="http://schemas.microsoft.com/office/drawing/2014/main" id="{8F585D66-EB8C-41CF-9FB6-3123F5EBF46C}"/>
                  </a:ext>
                </a:extLst>
              </p:cNvPr>
              <p:cNvSpPr>
                <a:spLocks noRot="1" noChangeAspect="1" noMove="1" noResize="1" noEditPoints="1" noAdjustHandles="1" noChangeArrowheads="1" noChangeShapeType="1" noTextEdit="1"/>
              </p:cNvSpPr>
              <p:nvPr/>
            </p:nvSpPr>
            <p:spPr>
              <a:xfrm>
                <a:off x="6436637" y="1792109"/>
                <a:ext cx="3935116" cy="89191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F70A0720-D3AB-4C5D-9868-73B4B36D622E}"/>
                  </a:ext>
                </a:extLst>
              </p:cNvPr>
              <p:cNvSpPr/>
              <p:nvPr/>
            </p:nvSpPr>
            <p:spPr>
              <a:xfrm>
                <a:off x="340637" y="1903806"/>
                <a:ext cx="6096000" cy="668516"/>
              </a:xfrm>
              <a:prstGeom prst="rect">
                <a:avLst/>
              </a:prstGeom>
            </p:spPr>
            <p:txBody>
              <a:bodyPr>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The relationship between the scattered energy of photon (</a:t>
                </a:r>
                <a14:m>
                  <m:oMath xmlns:m="http://schemas.openxmlformats.org/officeDocument/2006/math">
                    <m:r>
                      <m:rPr>
                        <m:sty m:val="p"/>
                      </m:rPr>
                      <a:rPr lang="en-US" altLang="zh-CN" i="1" dirty="0">
                        <a:latin typeface="Cambria Math" panose="02040503050406030204" pitchFamily="18" charset="0"/>
                        <a:cs typeface="Arial" panose="020B0604020202020204" pitchFamily="34" charset="0"/>
                      </a:rPr>
                      <m:t>w</m:t>
                    </m:r>
                  </m:oMath>
                </a14:m>
                <a:r>
                  <a:rPr lang="en-US" altLang="zh-CN" dirty="0">
                    <a:latin typeface="Arial" panose="020B0604020202020204" pitchFamily="34" charset="0"/>
                    <a:cs typeface="Arial" panose="020B0604020202020204" pitchFamily="34" charset="0"/>
                  </a:rPr>
                  <a:t>) and scattered angle of photon (</a:t>
                </a:r>
                <a14:m>
                  <m:oMath xmlns:m="http://schemas.openxmlformats.org/officeDocument/2006/math">
                    <m:sSub>
                      <m:sSubPr>
                        <m:ctrlPr>
                          <a:rPr lang="en-US" altLang="zh-CN" i="1">
                            <a:latin typeface="Cambria Math" panose="02040503050406030204" pitchFamily="18" charset="0"/>
                            <a:cs typeface="Arial" panose="020B0604020202020204" pitchFamily="34" charset="0"/>
                          </a:rPr>
                        </m:ctrlPr>
                      </m:sSubPr>
                      <m:e>
                        <m:r>
                          <a:rPr lang="zh-CN" altLang="en-US" i="1">
                            <a:latin typeface="Cambria Math" panose="02040503050406030204" pitchFamily="18" charset="0"/>
                            <a:cs typeface="Arial" panose="020B0604020202020204" pitchFamily="34" charset="0"/>
                          </a:rPr>
                          <m:t>𝜃</m:t>
                        </m:r>
                      </m:e>
                      <m:sub>
                        <m:r>
                          <a:rPr lang="zh-CN" altLang="en-US" i="1">
                            <a:latin typeface="Cambria Math" panose="02040503050406030204" pitchFamily="18" charset="0"/>
                            <a:cs typeface="Arial" panose="020B0604020202020204" pitchFamily="34" charset="0"/>
                          </a:rPr>
                          <m:t>𝛾</m:t>
                        </m:r>
                      </m:sub>
                    </m:sSub>
                  </m:oMath>
                </a14:m>
                <a:r>
                  <a:rPr lang="en-US" altLang="zh-CN" dirty="0">
                    <a:latin typeface="Arial" panose="020B0604020202020204" pitchFamily="34" charset="0"/>
                    <a:cs typeface="Arial" panose="020B0604020202020204" pitchFamily="34" charset="0"/>
                  </a:rPr>
                  <a:t>) </a:t>
                </a:r>
              </a:p>
            </p:txBody>
          </p:sp>
        </mc:Choice>
        <mc:Fallback>
          <p:sp>
            <p:nvSpPr>
              <p:cNvPr id="6" name="矩形 5">
                <a:extLst>
                  <a:ext uri="{FF2B5EF4-FFF2-40B4-BE49-F238E27FC236}">
                    <a16:creationId xmlns:a16="http://schemas.microsoft.com/office/drawing/2014/main" id="{F70A0720-D3AB-4C5D-9868-73B4B36D622E}"/>
                  </a:ext>
                </a:extLst>
              </p:cNvPr>
              <p:cNvSpPr>
                <a:spLocks noRot="1" noChangeAspect="1" noMove="1" noResize="1" noEditPoints="1" noAdjustHandles="1" noChangeArrowheads="1" noChangeShapeType="1" noTextEdit="1"/>
              </p:cNvSpPr>
              <p:nvPr/>
            </p:nvSpPr>
            <p:spPr>
              <a:xfrm>
                <a:off x="340637" y="1903806"/>
                <a:ext cx="6096000" cy="668516"/>
              </a:xfrm>
              <a:prstGeom prst="rect">
                <a:avLst/>
              </a:prstGeom>
              <a:blipFill>
                <a:blip r:embed="rId3"/>
                <a:stretch>
                  <a:fillRect l="-700" t="-4545" b="-100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7" name="表格 6">
                <a:extLst>
                  <a:ext uri="{FF2B5EF4-FFF2-40B4-BE49-F238E27FC236}">
                    <a16:creationId xmlns:a16="http://schemas.microsoft.com/office/drawing/2014/main" id="{1903E34E-D71B-429C-8611-A62F0224BEB1}"/>
                  </a:ext>
                </a:extLst>
              </p:cNvPr>
              <p:cNvGraphicFramePr>
                <a:graphicFrameLocks noGrp="1"/>
              </p:cNvGraphicFramePr>
              <p:nvPr>
                <p:extLst>
                  <p:ext uri="{D42A27DB-BD31-4B8C-83A1-F6EECF244321}">
                    <p14:modId xmlns:p14="http://schemas.microsoft.com/office/powerpoint/2010/main" val="2756315011"/>
                  </p:ext>
                </p:extLst>
              </p:nvPr>
            </p:nvGraphicFramePr>
            <p:xfrm>
              <a:off x="843107" y="2959215"/>
              <a:ext cx="6773935" cy="1674928"/>
            </p:xfrm>
            <a:graphic>
              <a:graphicData uri="http://schemas.openxmlformats.org/drawingml/2006/table">
                <a:tbl>
                  <a:tblPr firstRow="1" firstCol="1" bandRow="1">
                    <a:tableStyleId>{5C22544A-7EE6-4342-B048-85BDC9FD1C3A}</a:tableStyleId>
                  </a:tblPr>
                  <a:tblGrid>
                    <a:gridCol w="1406881">
                      <a:extLst>
                        <a:ext uri="{9D8B030D-6E8A-4147-A177-3AD203B41FA5}">
                          <a16:colId xmlns:a16="http://schemas.microsoft.com/office/drawing/2014/main" val="2145457477"/>
                        </a:ext>
                      </a:extLst>
                    </a:gridCol>
                    <a:gridCol w="1392184">
                      <a:extLst>
                        <a:ext uri="{9D8B030D-6E8A-4147-A177-3AD203B41FA5}">
                          <a16:colId xmlns:a16="http://schemas.microsoft.com/office/drawing/2014/main" val="2180212202"/>
                        </a:ext>
                      </a:extLst>
                    </a:gridCol>
                    <a:gridCol w="1371771">
                      <a:extLst>
                        <a:ext uri="{9D8B030D-6E8A-4147-A177-3AD203B41FA5}">
                          <a16:colId xmlns:a16="http://schemas.microsoft.com/office/drawing/2014/main" val="4253701576"/>
                        </a:ext>
                      </a:extLst>
                    </a:gridCol>
                    <a:gridCol w="1231328">
                      <a:extLst>
                        <a:ext uri="{9D8B030D-6E8A-4147-A177-3AD203B41FA5}">
                          <a16:colId xmlns:a16="http://schemas.microsoft.com/office/drawing/2014/main" val="2566564240"/>
                        </a:ext>
                      </a:extLst>
                    </a:gridCol>
                    <a:gridCol w="1371771">
                      <a:extLst>
                        <a:ext uri="{9D8B030D-6E8A-4147-A177-3AD203B41FA5}">
                          <a16:colId xmlns:a16="http://schemas.microsoft.com/office/drawing/2014/main" val="3917699196"/>
                        </a:ext>
                      </a:extLst>
                    </a:gridCol>
                  </a:tblGrid>
                  <a:tr h="310446">
                    <a:tc gridSpan="5">
                      <a:txBody>
                        <a:bodyPr/>
                        <a:lstStyle/>
                        <a:p>
                          <a:pPr algn="just">
                            <a:spcAft>
                              <a:spcPts val="0"/>
                            </a:spcAft>
                          </a:pPr>
                          <a:r>
                            <a:rPr lang="en-US" sz="1600" kern="100" dirty="0">
                              <a:effectLst/>
                              <a:latin typeface="Times New Roman" panose="02020603050405020304" pitchFamily="18" charset="0"/>
                              <a:cs typeface="Times New Roman" panose="02020603050405020304" pitchFamily="18" charset="0"/>
                            </a:rPr>
                            <a:t>An example</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08679083"/>
                      </a:ext>
                    </a:extLst>
                  </a:tr>
                  <a:tr h="713532">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Electron mass </a:t>
                          </a:r>
                          <a14:m>
                            <m:oMath xmlns:m="http://schemas.openxmlformats.org/officeDocument/2006/math">
                              <m:sSub>
                                <m:sSubPr>
                                  <m:ctrlPr>
                                    <a:rPr lang="zh-CN" sz="1600" kern="100">
                                      <a:effectLst/>
                                    </a:rPr>
                                  </m:ctrlPr>
                                </m:sSubPr>
                                <m:e>
                                  <m:r>
                                    <a:rPr lang="en-US" sz="1600" kern="100">
                                      <a:effectLst/>
                                    </a:rPr>
                                    <m:t>𝑚</m:t>
                                  </m:r>
                                </m:e>
                                <m:sub>
                                  <m:r>
                                    <a:rPr lang="en-US" sz="1600" kern="100">
                                      <a:effectLst/>
                                    </a:rPr>
                                    <m:t>𝑒</m:t>
                                  </m:r>
                                </m:sub>
                              </m:sSub>
                            </m:oMath>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latin typeface="Times New Roman" panose="02020603050405020304" pitchFamily="18" charset="0"/>
                              <a:cs typeface="Times New Roman" panose="02020603050405020304" pitchFamily="18" charset="0"/>
                            </a:rPr>
                            <a:t>Lorentz factor</a:t>
                          </a:r>
                          <a:endParaRPr lang="zh-CN" sz="1600" kern="100" dirty="0">
                            <a:effectLst/>
                            <a:latin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r>
                                  <a:rPr lang="en-US" sz="1600" kern="100">
                                    <a:effectLst/>
                                  </a:rPr>
                                  <m:t>𝛾</m:t>
                                </m:r>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kern="100">
                                    <a:effectLst/>
                                  </a:rPr>
                                  <m:t>𝛾</m:t>
                                </m:r>
                                <m:r>
                                  <a:rPr lang="en-US" sz="1600" kern="100">
                                    <a:effectLst/>
                                  </a:rPr>
                                  <m:t>=</m:t>
                                </m:r>
                                <m:f>
                                  <m:fPr>
                                    <m:ctrlPr>
                                      <a:rPr lang="zh-CN" sz="1600" kern="100">
                                        <a:effectLst/>
                                      </a:rPr>
                                    </m:ctrlPr>
                                  </m:fPr>
                                  <m:num>
                                    <m:r>
                                      <a:rPr lang="en-US" sz="1600" kern="100">
                                        <a:effectLst/>
                                      </a:rPr>
                                      <m:t>1</m:t>
                                    </m:r>
                                  </m:num>
                                  <m:den>
                                    <m:rad>
                                      <m:radPr>
                                        <m:degHide m:val="on"/>
                                        <m:ctrlPr>
                                          <a:rPr lang="zh-CN" sz="1600" kern="100">
                                            <a:effectLst/>
                                          </a:rPr>
                                        </m:ctrlPr>
                                      </m:radPr>
                                      <m:deg/>
                                      <m:e>
                                        <m:r>
                                          <a:rPr lang="en-US" sz="1600" kern="100">
                                            <a:effectLst/>
                                          </a:rPr>
                                          <m:t>1−</m:t>
                                        </m:r>
                                        <m:sSup>
                                          <m:sSupPr>
                                            <m:ctrlPr>
                                              <a:rPr lang="zh-CN" sz="1600" kern="100">
                                                <a:effectLst/>
                                              </a:rPr>
                                            </m:ctrlPr>
                                          </m:sSupPr>
                                          <m:e>
                                            <m:r>
                                              <a:rPr lang="en-US" sz="1600" kern="100">
                                                <a:effectLst/>
                                              </a:rPr>
                                              <m:t>𝛽</m:t>
                                            </m:r>
                                          </m:e>
                                          <m:sup>
                                            <m:r>
                                              <a:rPr lang="en-US" sz="1600" kern="100">
                                                <a:effectLst/>
                                              </a:rPr>
                                              <m:t>2</m:t>
                                            </m:r>
                                          </m:sup>
                                        </m:sSup>
                                      </m:e>
                                    </m:rad>
                                  </m:den>
                                </m:f>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Beam energy </a:t>
                          </a:r>
                          <a14:m>
                            <m:oMath xmlns:m="http://schemas.openxmlformats.org/officeDocument/2006/math">
                              <m:sSub>
                                <m:sSubPr>
                                  <m:ctrlPr>
                                    <a:rPr lang="zh-CN" sz="1600" kern="100">
                                      <a:effectLst/>
                                    </a:rPr>
                                  </m:ctrlPr>
                                </m:sSubPr>
                                <m:e>
                                  <m:r>
                                    <m:rPr>
                                      <m:sty m:val="p"/>
                                    </m:rPr>
                                    <a:rPr lang="en-US" sz="1600" kern="100">
                                      <a:effectLst/>
                                    </a:rPr>
                                    <m:t>ε</m:t>
                                  </m:r>
                                </m:e>
                                <m:sub>
                                  <m:r>
                                    <a:rPr lang="en-US" sz="1600" kern="100">
                                      <a:effectLst/>
                                    </a:rPr>
                                    <m:t>0</m:t>
                                  </m:r>
                                </m:sub>
                              </m:sSub>
                            </m:oMath>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600" kern="100">
                              <a:effectLst/>
                              <a:latin typeface="Times New Roman" panose="02020603050405020304" pitchFamily="18" charset="0"/>
                              <a:cs typeface="Times New Roman" panose="02020603050405020304" pitchFamily="18" charset="0"/>
                            </a:rPr>
                            <a:t>Laser energy</a:t>
                          </a:r>
                          <a:endParaRPr lang="zh-CN" sz="1600" kern="100">
                            <a:effectLst/>
                            <a:latin typeface="Times New Roman" panose="02020603050405020304" pitchFamily="18" charset="0"/>
                            <a:cs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a:effectLst/>
                                      </a:rPr>
                                    </m:ctrlPr>
                                  </m:sSubPr>
                                  <m:e>
                                    <m:r>
                                      <m:rPr>
                                        <m:sty m:val="p"/>
                                      </m:rPr>
                                      <a:rPr lang="en-US" sz="1600" kern="100">
                                        <a:effectLst/>
                                      </a:rPr>
                                      <m:t>ω</m:t>
                                    </m:r>
                                  </m:e>
                                  <m:sub>
                                    <m:r>
                                      <a:rPr lang="en-US" sz="1600" kern="100">
                                        <a:effectLst/>
                                      </a:rPr>
                                      <m:t>0</m:t>
                                    </m:r>
                                  </m:sub>
                                </m:sSub>
                              </m:oMath>
                            </m:oMathPara>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56713191"/>
                      </a:ext>
                    </a:extLst>
                  </a:tr>
                  <a:tr h="65095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a:effectLst/>
                                      </a:rPr>
                                    </m:ctrlPr>
                                  </m:sSubPr>
                                  <m:e>
                                    <m:r>
                                      <a:rPr lang="en-US" sz="1600" kern="100">
                                        <a:effectLst/>
                                      </a:rPr>
                                      <m:t>𝑚</m:t>
                                    </m:r>
                                  </m:e>
                                  <m:sub>
                                    <m:r>
                                      <a:rPr lang="en-US" sz="1600" kern="100">
                                        <a:effectLst/>
                                      </a:rPr>
                                      <m:t>𝑒</m:t>
                                    </m:r>
                                  </m:sub>
                                </m:sSub>
                                <m:r>
                                  <a:rPr lang="en-US" sz="1600" kern="100">
                                    <a:effectLst/>
                                  </a:rPr>
                                  <m:t>=0.511</m:t>
                                </m:r>
                                <m:r>
                                  <a:rPr lang="en-US" sz="1600" kern="100">
                                    <a:effectLst/>
                                  </a:rPr>
                                  <m:t>𝑀𝑒𝑉</m:t>
                                </m:r>
                              </m:oMath>
                            </m:oMathPara>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kern="100">
                                    <a:effectLst/>
                                  </a:rPr>
                                  <m:t>𝛾</m:t>
                                </m:r>
                                <m:r>
                                  <a:rPr lang="en-US" sz="1600" kern="100">
                                    <a:effectLst/>
                                  </a:rPr>
                                  <m:t>=2</m:t>
                                </m:r>
                              </m:oMath>
                            </m:oMathPara>
                          </a14:m>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n-US" sz="1600" kern="100">
                                    <a:effectLst/>
                                  </a:rPr>
                                  <m:t>β</m:t>
                                </m:r>
                                <m:r>
                                  <a:rPr lang="en-US" sz="1600" kern="100">
                                    <a:effectLst/>
                                  </a:rPr>
                                  <m:t>=</m:t>
                                </m:r>
                                <m:f>
                                  <m:fPr>
                                    <m:ctrlPr>
                                      <a:rPr lang="zh-CN" sz="1600" kern="100">
                                        <a:effectLst/>
                                      </a:rPr>
                                    </m:ctrlPr>
                                  </m:fPr>
                                  <m:num>
                                    <m:rad>
                                      <m:radPr>
                                        <m:degHide m:val="on"/>
                                        <m:ctrlPr>
                                          <a:rPr lang="zh-CN" sz="1600" kern="100">
                                            <a:effectLst/>
                                          </a:rPr>
                                        </m:ctrlPr>
                                      </m:radPr>
                                      <m:deg/>
                                      <m:e>
                                        <m:r>
                                          <a:rPr lang="en-US" sz="1600" kern="100">
                                            <a:effectLst/>
                                          </a:rPr>
                                          <m:t>3</m:t>
                                        </m:r>
                                      </m:e>
                                    </m:rad>
                                  </m:num>
                                  <m:den>
                                    <m:r>
                                      <a:rPr lang="en-US" sz="1600" kern="100">
                                        <a:effectLst/>
                                      </a:rPr>
                                      <m:t>2</m:t>
                                    </m:r>
                                  </m:den>
                                </m:f>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a:effectLst/>
                                      </a:rPr>
                                    </m:ctrlPr>
                                  </m:sSubPr>
                                  <m:e>
                                    <m:r>
                                      <m:rPr>
                                        <m:sty m:val="p"/>
                                      </m:rPr>
                                      <a:rPr lang="en-US" sz="1600" kern="100">
                                        <a:effectLst/>
                                      </a:rPr>
                                      <m:t>ε</m:t>
                                    </m:r>
                                  </m:e>
                                  <m:sub>
                                    <m:r>
                                      <a:rPr lang="en-US" sz="1600" kern="100">
                                        <a:effectLst/>
                                      </a:rPr>
                                      <m:t>0</m:t>
                                    </m:r>
                                  </m:sub>
                                </m:sSub>
                                <m:r>
                                  <a:rPr lang="en-US" sz="1600" kern="100">
                                    <a:effectLst/>
                                  </a:rPr>
                                  <m:t>=</m:t>
                                </m:r>
                                <m:r>
                                  <a:rPr lang="en-US" sz="1600" kern="100">
                                    <a:effectLst/>
                                  </a:rPr>
                                  <m:t>𝛾</m:t>
                                </m:r>
                                <m:sSub>
                                  <m:sSubPr>
                                    <m:ctrlPr>
                                      <a:rPr lang="zh-CN" sz="1600" kern="100">
                                        <a:effectLst/>
                                      </a:rPr>
                                    </m:ctrlPr>
                                  </m:sSubPr>
                                  <m:e>
                                    <m:r>
                                      <a:rPr lang="en-US" sz="1600" kern="100">
                                        <a:effectLst/>
                                      </a:rPr>
                                      <m:t>𝑚</m:t>
                                    </m:r>
                                  </m:e>
                                  <m:sub>
                                    <m:r>
                                      <a:rPr lang="en-US" sz="1600" kern="100">
                                        <a:effectLst/>
                                      </a:rPr>
                                      <m:t>𝑒</m:t>
                                    </m:r>
                                  </m:sub>
                                </m:sSub>
                                <m:r>
                                  <a:rPr lang="en-US" sz="1600" kern="100">
                                    <a:effectLst/>
                                  </a:rPr>
                                  <m:t>=1.022</m:t>
                                </m:r>
                                <m:r>
                                  <a:rPr lang="en-US" sz="1600" kern="100">
                                    <a:effectLst/>
                                  </a:rPr>
                                  <m:t>𝑀𝑒𝑉</m:t>
                                </m:r>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600" kern="100">
                                        <a:effectLst/>
                                      </a:rPr>
                                    </m:ctrlPr>
                                  </m:sSubPr>
                                  <m:e>
                                    <m:r>
                                      <m:rPr>
                                        <m:sty m:val="p"/>
                                      </m:rPr>
                                      <a:rPr lang="en-US" sz="1600" kern="100">
                                        <a:effectLst/>
                                      </a:rPr>
                                      <m:t>ω</m:t>
                                    </m:r>
                                  </m:e>
                                  <m:sub>
                                    <m:r>
                                      <a:rPr lang="en-US" sz="1600" kern="100">
                                        <a:effectLst/>
                                      </a:rPr>
                                      <m:t>0</m:t>
                                    </m:r>
                                  </m:sub>
                                </m:sSub>
                                <m:r>
                                  <a:rPr lang="en-US" sz="1600" kern="100">
                                    <a:effectLst/>
                                  </a:rPr>
                                  <m:t>=1</m:t>
                                </m:r>
                                <m:r>
                                  <a:rPr lang="en-US" sz="1600" kern="100">
                                    <a:effectLst/>
                                  </a:rPr>
                                  <m:t>𝑒𝑉</m:t>
                                </m:r>
                              </m:oMath>
                            </m:oMathPara>
                          </a14:m>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65403527"/>
                      </a:ext>
                    </a:extLst>
                  </a:tr>
                </a:tbl>
              </a:graphicData>
            </a:graphic>
          </p:graphicFrame>
        </mc:Choice>
        <mc:Fallback>
          <p:graphicFrame>
            <p:nvGraphicFramePr>
              <p:cNvPr id="7" name="表格 6">
                <a:extLst>
                  <a:ext uri="{FF2B5EF4-FFF2-40B4-BE49-F238E27FC236}">
                    <a16:creationId xmlns:a16="http://schemas.microsoft.com/office/drawing/2014/main" id="{1903E34E-D71B-429C-8611-A62F0224BEB1}"/>
                  </a:ext>
                </a:extLst>
              </p:cNvPr>
              <p:cNvGraphicFramePr>
                <a:graphicFrameLocks noGrp="1"/>
              </p:cNvGraphicFramePr>
              <p:nvPr>
                <p:extLst>
                  <p:ext uri="{D42A27DB-BD31-4B8C-83A1-F6EECF244321}">
                    <p14:modId xmlns:p14="http://schemas.microsoft.com/office/powerpoint/2010/main" val="2756315011"/>
                  </p:ext>
                </p:extLst>
              </p:nvPr>
            </p:nvGraphicFramePr>
            <p:xfrm>
              <a:off x="843107" y="2959215"/>
              <a:ext cx="6773935" cy="1674928"/>
            </p:xfrm>
            <a:graphic>
              <a:graphicData uri="http://schemas.openxmlformats.org/drawingml/2006/table">
                <a:tbl>
                  <a:tblPr firstRow="1" firstCol="1" bandRow="1">
                    <a:tableStyleId>{5C22544A-7EE6-4342-B048-85BDC9FD1C3A}</a:tableStyleId>
                  </a:tblPr>
                  <a:tblGrid>
                    <a:gridCol w="1406881">
                      <a:extLst>
                        <a:ext uri="{9D8B030D-6E8A-4147-A177-3AD203B41FA5}">
                          <a16:colId xmlns:a16="http://schemas.microsoft.com/office/drawing/2014/main" val="2145457477"/>
                        </a:ext>
                      </a:extLst>
                    </a:gridCol>
                    <a:gridCol w="1392184">
                      <a:extLst>
                        <a:ext uri="{9D8B030D-6E8A-4147-A177-3AD203B41FA5}">
                          <a16:colId xmlns:a16="http://schemas.microsoft.com/office/drawing/2014/main" val="2180212202"/>
                        </a:ext>
                      </a:extLst>
                    </a:gridCol>
                    <a:gridCol w="1371771">
                      <a:extLst>
                        <a:ext uri="{9D8B030D-6E8A-4147-A177-3AD203B41FA5}">
                          <a16:colId xmlns:a16="http://schemas.microsoft.com/office/drawing/2014/main" val="4253701576"/>
                        </a:ext>
                      </a:extLst>
                    </a:gridCol>
                    <a:gridCol w="1231328">
                      <a:extLst>
                        <a:ext uri="{9D8B030D-6E8A-4147-A177-3AD203B41FA5}">
                          <a16:colId xmlns:a16="http://schemas.microsoft.com/office/drawing/2014/main" val="2566564240"/>
                        </a:ext>
                      </a:extLst>
                    </a:gridCol>
                    <a:gridCol w="1371771">
                      <a:extLst>
                        <a:ext uri="{9D8B030D-6E8A-4147-A177-3AD203B41FA5}">
                          <a16:colId xmlns:a16="http://schemas.microsoft.com/office/drawing/2014/main" val="3917699196"/>
                        </a:ext>
                      </a:extLst>
                    </a:gridCol>
                  </a:tblGrid>
                  <a:tr h="310446">
                    <a:tc gridSpan="5">
                      <a:txBody>
                        <a:bodyPr/>
                        <a:lstStyle/>
                        <a:p>
                          <a:pPr algn="just">
                            <a:spcAft>
                              <a:spcPts val="0"/>
                            </a:spcAft>
                          </a:pPr>
                          <a:r>
                            <a:rPr lang="en-US" sz="1600" kern="100" dirty="0">
                              <a:effectLst/>
                              <a:latin typeface="Times New Roman" panose="02020603050405020304" pitchFamily="18" charset="0"/>
                              <a:cs typeface="Times New Roman" panose="02020603050405020304" pitchFamily="18" charset="0"/>
                            </a:rPr>
                            <a:t>An example</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08679083"/>
                      </a:ext>
                    </a:extLst>
                  </a:tr>
                  <a:tr h="713532">
                    <a:tc>
                      <a:txBody>
                        <a:bodyPr/>
                        <a:lstStyle/>
                        <a:p>
                          <a:endParaRPr lang="zh-CN"/>
                        </a:p>
                      </a:txBody>
                      <a:tcPr marL="68580" marR="68580" marT="0" marB="0" anchor="ctr">
                        <a:blipFill>
                          <a:blip r:embed="rId4"/>
                          <a:stretch>
                            <a:fillRect l="-433" t="-51695" r="-383117" b="-92373"/>
                          </a:stretch>
                        </a:blipFill>
                      </a:tcPr>
                    </a:tc>
                    <a:tc>
                      <a:txBody>
                        <a:bodyPr/>
                        <a:lstStyle/>
                        <a:p>
                          <a:endParaRPr lang="zh-CN"/>
                        </a:p>
                      </a:txBody>
                      <a:tcPr marL="68580" marR="68580" marT="0" marB="0" anchor="ctr">
                        <a:blipFill>
                          <a:blip r:embed="rId4"/>
                          <a:stretch>
                            <a:fillRect l="-101754" t="-51695" r="-288158" b="-92373"/>
                          </a:stretch>
                        </a:blipFill>
                      </a:tcPr>
                    </a:tc>
                    <a:tc>
                      <a:txBody>
                        <a:bodyPr/>
                        <a:lstStyle/>
                        <a:p>
                          <a:endParaRPr lang="zh-CN"/>
                        </a:p>
                      </a:txBody>
                      <a:tcPr marL="68580" marR="68580" marT="0" marB="0" anchor="ctr">
                        <a:blipFill>
                          <a:blip r:embed="rId4"/>
                          <a:stretch>
                            <a:fillRect l="-203540" t="-51695" r="-190708" b="-92373"/>
                          </a:stretch>
                        </a:blipFill>
                      </a:tcPr>
                    </a:tc>
                    <a:tc>
                      <a:txBody>
                        <a:bodyPr/>
                        <a:lstStyle/>
                        <a:p>
                          <a:endParaRPr lang="zh-CN"/>
                        </a:p>
                      </a:txBody>
                      <a:tcPr marL="68580" marR="68580" marT="0" marB="0" anchor="ctr">
                        <a:blipFill>
                          <a:blip r:embed="rId4"/>
                          <a:stretch>
                            <a:fillRect l="-339604" t="-51695" r="-113366" b="-92373"/>
                          </a:stretch>
                        </a:blipFill>
                      </a:tcPr>
                    </a:tc>
                    <a:tc>
                      <a:txBody>
                        <a:bodyPr/>
                        <a:lstStyle/>
                        <a:p>
                          <a:endParaRPr lang="zh-CN"/>
                        </a:p>
                      </a:txBody>
                      <a:tcPr marL="68580" marR="68580" marT="0" marB="0" anchor="ctr">
                        <a:blipFill>
                          <a:blip r:embed="rId4"/>
                          <a:stretch>
                            <a:fillRect l="-394667" t="-51695" r="-1778" b="-92373"/>
                          </a:stretch>
                        </a:blipFill>
                      </a:tcPr>
                    </a:tc>
                    <a:extLst>
                      <a:ext uri="{0D108BD9-81ED-4DB2-BD59-A6C34878D82A}">
                        <a16:rowId xmlns:a16="http://schemas.microsoft.com/office/drawing/2014/main" val="556713191"/>
                      </a:ext>
                    </a:extLst>
                  </a:tr>
                  <a:tr h="650950">
                    <a:tc>
                      <a:txBody>
                        <a:bodyPr/>
                        <a:lstStyle/>
                        <a:p>
                          <a:endParaRPr lang="zh-CN"/>
                        </a:p>
                      </a:txBody>
                      <a:tcPr marL="68580" marR="68580" marT="0" marB="0" anchor="ctr">
                        <a:blipFill>
                          <a:blip r:embed="rId4"/>
                          <a:stretch>
                            <a:fillRect l="-433" t="-167290" r="-383117" b="-1869"/>
                          </a:stretch>
                        </a:blipFill>
                      </a:tcPr>
                    </a:tc>
                    <a:tc>
                      <a:txBody>
                        <a:bodyPr/>
                        <a:lstStyle/>
                        <a:p>
                          <a:endParaRPr lang="zh-CN"/>
                        </a:p>
                      </a:txBody>
                      <a:tcPr marL="68580" marR="68580" marT="0" marB="0" anchor="ctr">
                        <a:blipFill>
                          <a:blip r:embed="rId4"/>
                          <a:stretch>
                            <a:fillRect l="-101754" t="-167290" r="-288158" b="-1869"/>
                          </a:stretch>
                        </a:blipFill>
                      </a:tcPr>
                    </a:tc>
                    <a:tc>
                      <a:txBody>
                        <a:bodyPr/>
                        <a:lstStyle/>
                        <a:p>
                          <a:endParaRPr lang="zh-CN"/>
                        </a:p>
                      </a:txBody>
                      <a:tcPr marL="68580" marR="68580" marT="0" marB="0" anchor="ctr">
                        <a:blipFill>
                          <a:blip r:embed="rId4"/>
                          <a:stretch>
                            <a:fillRect l="-203540" t="-167290" r="-190708" b="-1869"/>
                          </a:stretch>
                        </a:blipFill>
                      </a:tcPr>
                    </a:tc>
                    <a:tc>
                      <a:txBody>
                        <a:bodyPr/>
                        <a:lstStyle/>
                        <a:p>
                          <a:endParaRPr lang="zh-CN"/>
                        </a:p>
                      </a:txBody>
                      <a:tcPr marL="68580" marR="68580" marT="0" marB="0" anchor="ctr">
                        <a:blipFill>
                          <a:blip r:embed="rId4"/>
                          <a:stretch>
                            <a:fillRect l="-339604" t="-167290" r="-113366" b="-1869"/>
                          </a:stretch>
                        </a:blipFill>
                      </a:tcPr>
                    </a:tc>
                    <a:tc>
                      <a:txBody>
                        <a:bodyPr/>
                        <a:lstStyle/>
                        <a:p>
                          <a:endParaRPr lang="zh-CN"/>
                        </a:p>
                      </a:txBody>
                      <a:tcPr marL="68580" marR="68580" marT="0" marB="0" anchor="ctr">
                        <a:blipFill>
                          <a:blip r:embed="rId4"/>
                          <a:stretch>
                            <a:fillRect l="-394667" t="-167290" r="-1778" b="-1869"/>
                          </a:stretch>
                        </a:blipFill>
                      </a:tcPr>
                    </a:tc>
                    <a:extLst>
                      <a:ext uri="{0D108BD9-81ED-4DB2-BD59-A6C34878D82A}">
                        <a16:rowId xmlns:a16="http://schemas.microsoft.com/office/drawing/2014/main" val="1965403527"/>
                      </a:ext>
                    </a:extLst>
                  </a:tr>
                </a:tbl>
              </a:graphicData>
            </a:graphic>
          </p:graphicFrame>
        </mc:Fallback>
      </mc:AlternateContent>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7A974805-728C-4AA8-876F-86D1AEDF3C92}"/>
                  </a:ext>
                </a:extLst>
              </p:cNvPr>
              <p:cNvSpPr/>
              <p:nvPr/>
            </p:nvSpPr>
            <p:spPr>
              <a:xfrm>
                <a:off x="340637" y="4816395"/>
                <a:ext cx="10445732" cy="945515"/>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kern="100" dirty="0">
                    <a:latin typeface="Times New Roman" panose="02020603050405020304" pitchFamily="18" charset="0"/>
                    <a:cs typeface="Times New Roman" panose="02020603050405020304" pitchFamily="18" charset="0"/>
                  </a:rPr>
                  <a:t>From equation above, the relationship between the scattered energy of photons and the scattered angle of photons can be obtained. Meanwhile, the scattered energy of photons can reach 13.928eV when the scattered angle of photons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𝜃</m:t>
                        </m:r>
                      </m:e>
                      <m:sub>
                        <m:r>
                          <a:rPr lang="en-US" altLang="zh-CN" i="1" kern="100">
                            <a:latin typeface="Cambria Math" panose="02040503050406030204" pitchFamily="18" charset="0"/>
                            <a:cs typeface="Times New Roman" panose="02020603050405020304" pitchFamily="18" charset="0"/>
                          </a:rPr>
                          <m:t>𝛾</m:t>
                        </m:r>
                      </m:sub>
                    </m:sSub>
                    <m:r>
                      <a:rPr lang="en-US" altLang="zh-CN" i="1" kern="100">
                        <a:latin typeface="Cambria Math" panose="02040503050406030204" pitchFamily="18" charset="0"/>
                        <a:cs typeface="Times New Roman" panose="02020603050405020304" pitchFamily="18" charset="0"/>
                      </a:rPr>
                      <m:t>=0</m:t>
                    </m:r>
                  </m:oMath>
                </a14:m>
                <a:r>
                  <a:rPr lang="en-US" altLang="zh-CN" kern="100" dirty="0">
                    <a:latin typeface="Times New Roman" panose="02020603050405020304" pitchFamily="18" charset="0"/>
                    <a:cs typeface="Times New Roman" panose="02020603050405020304" pitchFamily="18" charset="0"/>
                  </a:rPr>
                  <a:t>.</a:t>
                </a:r>
                <a:endParaRPr lang="zh-CN" altLang="zh-CN" sz="1400" kern="100" dirty="0">
                  <a:latin typeface="等线" panose="02010600030101010101" pitchFamily="2" charset="-122"/>
                  <a:cs typeface="Times New Roman" panose="02020603050405020304" pitchFamily="18" charset="0"/>
                </a:endParaRPr>
              </a:p>
            </p:txBody>
          </p:sp>
        </mc:Choice>
        <mc:Fallback>
          <p:sp>
            <p:nvSpPr>
              <p:cNvPr id="8" name="矩形 7">
                <a:extLst>
                  <a:ext uri="{FF2B5EF4-FFF2-40B4-BE49-F238E27FC236}">
                    <a16:creationId xmlns:a16="http://schemas.microsoft.com/office/drawing/2014/main" id="{7A974805-728C-4AA8-876F-86D1AEDF3C92}"/>
                  </a:ext>
                </a:extLst>
              </p:cNvPr>
              <p:cNvSpPr>
                <a:spLocks noRot="1" noChangeAspect="1" noMove="1" noResize="1" noEditPoints="1" noAdjustHandles="1" noChangeArrowheads="1" noChangeShapeType="1" noTextEdit="1"/>
              </p:cNvSpPr>
              <p:nvPr/>
            </p:nvSpPr>
            <p:spPr>
              <a:xfrm>
                <a:off x="340637" y="4816395"/>
                <a:ext cx="10445732" cy="945515"/>
              </a:xfrm>
              <a:prstGeom prst="rect">
                <a:avLst/>
              </a:prstGeom>
              <a:blipFill>
                <a:blip r:embed="rId5"/>
                <a:stretch>
                  <a:fillRect l="-409" t="-3226" r="-467" b="-709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矩形 8">
                <a:extLst>
                  <a:ext uri="{FF2B5EF4-FFF2-40B4-BE49-F238E27FC236}">
                    <a16:creationId xmlns:a16="http://schemas.microsoft.com/office/drawing/2014/main" id="{02B20A12-CAC5-4374-BB5E-3F445F0DD2BD}"/>
                  </a:ext>
                </a:extLst>
              </p:cNvPr>
              <p:cNvSpPr/>
              <p:nvPr/>
            </p:nvSpPr>
            <p:spPr>
              <a:xfrm>
                <a:off x="1781451" y="5508154"/>
                <a:ext cx="9546455" cy="137377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zh-CN" altLang="en-US" sz="1600">
                              <a:latin typeface="Cambria Math" panose="02040503050406030204" pitchFamily="18" charset="0"/>
                            </a:rPr>
                          </m:ctrlPr>
                        </m:sSubPr>
                        <m:e>
                          <m:r>
                            <m:rPr>
                              <m:sty m:val="p"/>
                            </m:rPr>
                            <a:rPr lang="zh-CN" altLang="en-US" sz="1600">
                              <a:latin typeface="Cambria Math" panose="02040503050406030204" pitchFamily="18" charset="0"/>
                            </a:rPr>
                            <m:t>u</m:t>
                          </m:r>
                        </m:e>
                        <m:sub>
                          <m:r>
                            <a:rPr lang="zh-CN" altLang="en-US" sz="1600" i="1">
                              <a:latin typeface="Cambria Math" panose="02040503050406030204" pitchFamily="18" charset="0"/>
                            </a:rPr>
                            <m:t>𝑚𝑎𝑥</m:t>
                          </m:r>
                        </m:sub>
                      </m:sSub>
                      <m:r>
                        <a:rPr lang="zh-CN" altLang="en-US" sz="1600" i="0">
                          <a:latin typeface="Cambria Math" panose="02040503050406030204" pitchFamily="18" charset="0"/>
                        </a:rPr>
                        <m:t>=</m:t>
                      </m:r>
                      <m:f>
                        <m:fPr>
                          <m:ctrlPr>
                            <a:rPr lang="zh-CN" altLang="en-US" sz="1600" i="1">
                              <a:latin typeface="Cambria Math" panose="02040503050406030204" pitchFamily="18" charset="0"/>
                            </a:rPr>
                          </m:ctrlPr>
                        </m:fPr>
                        <m:num>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1">
                                  <a:latin typeface="Cambria Math" panose="02040503050406030204" pitchFamily="18" charset="0"/>
                                </a:rPr>
                                <m:t>𝑚𝑎𝑥</m:t>
                              </m:r>
                            </m:sub>
                          </m:sSub>
                        </m:num>
                        <m:den>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ε</m:t>
                              </m:r>
                            </m:e>
                            <m:sub>
                              <m:r>
                                <a:rPr lang="zh-CN" altLang="en-US" sz="1600" i="0">
                                  <a:latin typeface="Cambria Math" panose="02040503050406030204" pitchFamily="18" charset="0"/>
                                </a:rPr>
                                <m:t>0</m:t>
                              </m:r>
                            </m:sub>
                          </m:sSub>
                          <m:r>
                            <a:rPr lang="zh-CN" altLang="en-US" sz="1600" i="0">
                              <a:latin typeface="Cambria Math" panose="02040503050406030204" pitchFamily="18" charset="0"/>
                            </a:rPr>
                            <m:t>+</m:t>
                          </m:r>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0">
                                  <a:latin typeface="Cambria Math" panose="02040503050406030204" pitchFamily="18" charset="0"/>
                                </a:rPr>
                                <m:t>0</m:t>
                              </m:r>
                            </m:sub>
                          </m:sSub>
                          <m:r>
                            <a:rPr lang="zh-CN" altLang="en-US" sz="1600" i="0">
                              <a:latin typeface="Cambria Math" panose="02040503050406030204" pitchFamily="18" charset="0"/>
                            </a:rPr>
                            <m:t>−</m:t>
                          </m:r>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1">
                                  <a:latin typeface="Cambria Math" panose="02040503050406030204" pitchFamily="18" charset="0"/>
                                </a:rPr>
                                <m:t>𝑚𝑎𝑥</m:t>
                              </m:r>
                            </m:sub>
                          </m:sSub>
                        </m:den>
                      </m:f>
                      <m:r>
                        <a:rPr lang="zh-CN" altLang="en-US" sz="1600" i="0">
                          <a:latin typeface="Cambria Math" panose="02040503050406030204" pitchFamily="18" charset="0"/>
                        </a:rPr>
                        <m:t>=</m:t>
                      </m:r>
                      <m:f>
                        <m:fPr>
                          <m:ctrlPr>
                            <a:rPr lang="zh-CN" altLang="en-US" sz="1600" i="1">
                              <a:latin typeface="Cambria Math" panose="02040503050406030204" pitchFamily="18" charset="0"/>
                            </a:rPr>
                          </m:ctrlPr>
                        </m:fPr>
                        <m:num>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0">
                                  <a:latin typeface="Cambria Math" panose="02040503050406030204" pitchFamily="18" charset="0"/>
                                </a:rPr>
                                <m:t>0</m:t>
                              </m:r>
                            </m:sub>
                          </m:sSub>
                          <m:f>
                            <m:fPr>
                              <m:ctrlPr>
                                <a:rPr lang="zh-CN" altLang="en-US" sz="1600" i="1">
                                  <a:latin typeface="Cambria Math" panose="02040503050406030204" pitchFamily="18" charset="0"/>
                                </a:rPr>
                              </m:ctrlPr>
                            </m:fPr>
                            <m:num>
                              <m:r>
                                <a:rPr lang="zh-CN" altLang="en-US" sz="1600" i="0">
                                  <a:latin typeface="Cambria Math" panose="02040503050406030204" pitchFamily="18" charset="0"/>
                                </a:rPr>
                                <m:t>1+</m:t>
                              </m:r>
                              <m:r>
                                <a:rPr lang="zh-CN" altLang="en-US" sz="1600" i="1">
                                  <a:latin typeface="Cambria Math" panose="02040503050406030204" pitchFamily="18" charset="0"/>
                                </a:rPr>
                                <m:t>𝛽</m:t>
                              </m:r>
                            </m:num>
                            <m:den>
                              <m:r>
                                <a:rPr lang="zh-CN" altLang="en-US" sz="1600" i="0">
                                  <a:latin typeface="Cambria Math" panose="02040503050406030204" pitchFamily="18" charset="0"/>
                                </a:rPr>
                                <m:t>1−</m:t>
                              </m:r>
                              <m:r>
                                <a:rPr lang="zh-CN" altLang="en-US" sz="1600" i="1">
                                  <a:latin typeface="Cambria Math" panose="02040503050406030204" pitchFamily="18" charset="0"/>
                                </a:rPr>
                                <m:t>𝛽</m:t>
                              </m:r>
                              <m:r>
                                <a:rPr lang="zh-CN" altLang="en-US" sz="1600" i="0">
                                  <a:latin typeface="Cambria Math" panose="02040503050406030204" pitchFamily="18" charset="0"/>
                                </a:rPr>
                                <m:t>+</m:t>
                              </m:r>
                              <m:f>
                                <m:fPr>
                                  <m:ctrlPr>
                                    <a:rPr lang="zh-CN" altLang="en-US" sz="1600" i="1">
                                      <a:latin typeface="Cambria Math" panose="02040503050406030204" pitchFamily="18" charset="0"/>
                                    </a:rPr>
                                  </m:ctrlPr>
                                </m:fPr>
                                <m:num>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0">
                                          <a:latin typeface="Cambria Math" panose="02040503050406030204" pitchFamily="18" charset="0"/>
                                        </a:rPr>
                                        <m:t>0</m:t>
                                      </m:r>
                                    </m:sub>
                                  </m:sSub>
                                </m:num>
                                <m:den>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ε</m:t>
                                      </m:r>
                                    </m:e>
                                    <m:sub>
                                      <m:r>
                                        <a:rPr lang="zh-CN" altLang="en-US" sz="1600" i="0">
                                          <a:latin typeface="Cambria Math" panose="02040503050406030204" pitchFamily="18" charset="0"/>
                                        </a:rPr>
                                        <m:t>0</m:t>
                                      </m:r>
                                    </m:sub>
                                  </m:sSub>
                                </m:den>
                              </m:f>
                            </m:den>
                          </m:f>
                        </m:num>
                        <m:den>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ε</m:t>
                              </m:r>
                            </m:e>
                            <m:sub>
                              <m:r>
                                <a:rPr lang="zh-CN" altLang="en-US" sz="1600" i="0">
                                  <a:latin typeface="Cambria Math" panose="02040503050406030204" pitchFamily="18" charset="0"/>
                                </a:rPr>
                                <m:t>0</m:t>
                              </m:r>
                            </m:sub>
                          </m:sSub>
                          <m:r>
                            <a:rPr lang="zh-CN" altLang="en-US" sz="1600" i="0">
                              <a:latin typeface="Cambria Math" panose="02040503050406030204" pitchFamily="18" charset="0"/>
                            </a:rPr>
                            <m:t>+</m:t>
                          </m:r>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0">
                                  <a:latin typeface="Cambria Math" panose="02040503050406030204" pitchFamily="18" charset="0"/>
                                </a:rPr>
                                <m:t>0</m:t>
                              </m:r>
                            </m:sub>
                          </m:sSub>
                          <m:r>
                            <a:rPr lang="zh-CN" altLang="en-US" sz="1600" i="0">
                              <a:latin typeface="Cambria Math" panose="02040503050406030204" pitchFamily="18" charset="0"/>
                            </a:rPr>
                            <m:t>−</m:t>
                          </m:r>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0">
                                  <a:latin typeface="Cambria Math" panose="02040503050406030204" pitchFamily="18" charset="0"/>
                                </a:rPr>
                                <m:t>0</m:t>
                              </m:r>
                            </m:sub>
                          </m:sSub>
                          <m:f>
                            <m:fPr>
                              <m:ctrlPr>
                                <a:rPr lang="zh-CN" altLang="en-US" sz="1600" i="1">
                                  <a:latin typeface="Cambria Math" panose="02040503050406030204" pitchFamily="18" charset="0"/>
                                </a:rPr>
                              </m:ctrlPr>
                            </m:fPr>
                            <m:num>
                              <m:r>
                                <a:rPr lang="zh-CN" altLang="en-US" sz="1600" i="0">
                                  <a:latin typeface="Cambria Math" panose="02040503050406030204" pitchFamily="18" charset="0"/>
                                </a:rPr>
                                <m:t>1+</m:t>
                              </m:r>
                              <m:r>
                                <a:rPr lang="zh-CN" altLang="en-US" sz="1600" i="1">
                                  <a:latin typeface="Cambria Math" panose="02040503050406030204" pitchFamily="18" charset="0"/>
                                </a:rPr>
                                <m:t>𝛽</m:t>
                              </m:r>
                            </m:num>
                            <m:den>
                              <m:r>
                                <a:rPr lang="zh-CN" altLang="en-US" sz="1600" i="0">
                                  <a:latin typeface="Cambria Math" panose="02040503050406030204" pitchFamily="18" charset="0"/>
                                </a:rPr>
                                <m:t>1−</m:t>
                              </m:r>
                              <m:r>
                                <a:rPr lang="zh-CN" altLang="en-US" sz="1600" i="1">
                                  <a:latin typeface="Cambria Math" panose="02040503050406030204" pitchFamily="18" charset="0"/>
                                </a:rPr>
                                <m:t>𝛽</m:t>
                              </m:r>
                              <m:r>
                                <a:rPr lang="zh-CN" altLang="en-US" sz="1600" i="0">
                                  <a:latin typeface="Cambria Math" panose="02040503050406030204" pitchFamily="18" charset="0"/>
                                </a:rPr>
                                <m:t>+</m:t>
                              </m:r>
                              <m:f>
                                <m:fPr>
                                  <m:ctrlPr>
                                    <a:rPr lang="zh-CN" altLang="en-US" sz="1600" i="1">
                                      <a:latin typeface="Cambria Math" panose="02040503050406030204" pitchFamily="18" charset="0"/>
                                    </a:rPr>
                                  </m:ctrlPr>
                                </m:fPr>
                                <m:num>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ω</m:t>
                                      </m:r>
                                    </m:e>
                                    <m:sub>
                                      <m:r>
                                        <a:rPr lang="zh-CN" altLang="en-US" sz="1600" i="0">
                                          <a:latin typeface="Cambria Math" panose="02040503050406030204" pitchFamily="18" charset="0"/>
                                        </a:rPr>
                                        <m:t>0</m:t>
                                      </m:r>
                                    </m:sub>
                                  </m:sSub>
                                </m:num>
                                <m:den>
                                  <m:sSub>
                                    <m:sSubPr>
                                      <m:ctrlPr>
                                        <a:rPr lang="zh-CN" altLang="en-US" sz="1600" i="1">
                                          <a:latin typeface="Cambria Math" panose="02040503050406030204" pitchFamily="18" charset="0"/>
                                        </a:rPr>
                                      </m:ctrlPr>
                                    </m:sSubPr>
                                    <m:e>
                                      <m:r>
                                        <m:rPr>
                                          <m:sty m:val="p"/>
                                        </m:rPr>
                                        <a:rPr lang="zh-CN" altLang="en-US" sz="1600" i="0">
                                          <a:latin typeface="Cambria Math" panose="02040503050406030204" pitchFamily="18" charset="0"/>
                                        </a:rPr>
                                        <m:t>ε</m:t>
                                      </m:r>
                                    </m:e>
                                    <m:sub>
                                      <m:r>
                                        <a:rPr lang="zh-CN" altLang="en-US" sz="1600" i="0">
                                          <a:latin typeface="Cambria Math" panose="02040503050406030204" pitchFamily="18" charset="0"/>
                                        </a:rPr>
                                        <m:t>0</m:t>
                                      </m:r>
                                    </m:sub>
                                  </m:sSub>
                                </m:den>
                              </m:f>
                            </m:den>
                          </m:f>
                        </m:den>
                      </m:f>
                      <m:r>
                        <a:rPr lang="zh-CN" altLang="en-US" sz="1600" i="0">
                          <a:latin typeface="Cambria Math" panose="02040503050406030204" pitchFamily="18" charset="0"/>
                        </a:rPr>
                        <m:t>=1.363×</m:t>
                      </m:r>
                      <m:sSup>
                        <m:sSupPr>
                          <m:ctrlPr>
                            <a:rPr lang="zh-CN" altLang="en-US" sz="1600" i="1">
                              <a:latin typeface="Cambria Math" panose="02040503050406030204" pitchFamily="18" charset="0"/>
                            </a:rPr>
                          </m:ctrlPr>
                        </m:sSupPr>
                        <m:e>
                          <m:r>
                            <a:rPr lang="zh-CN" altLang="en-US" sz="1600" i="0">
                              <a:latin typeface="Cambria Math" panose="02040503050406030204" pitchFamily="18" charset="0"/>
                            </a:rPr>
                            <m:t>10</m:t>
                          </m:r>
                        </m:e>
                        <m:sup>
                          <m:r>
                            <a:rPr lang="zh-CN" altLang="en-US" sz="1600" i="0">
                              <a:latin typeface="Cambria Math" panose="02040503050406030204" pitchFamily="18" charset="0"/>
                            </a:rPr>
                            <m:t>−5</m:t>
                          </m:r>
                        </m:sup>
                      </m:sSup>
                    </m:oMath>
                  </m:oMathPara>
                </a14:m>
                <a:endParaRPr lang="zh-CN" altLang="en-US" sz="1600" dirty="0"/>
              </a:p>
            </p:txBody>
          </p:sp>
        </mc:Choice>
        <mc:Fallback>
          <p:sp>
            <p:nvSpPr>
              <p:cNvPr id="9" name="矩形 8">
                <a:extLst>
                  <a:ext uri="{FF2B5EF4-FFF2-40B4-BE49-F238E27FC236}">
                    <a16:creationId xmlns:a16="http://schemas.microsoft.com/office/drawing/2014/main" id="{02B20A12-CAC5-4374-BB5E-3F445F0DD2BD}"/>
                  </a:ext>
                </a:extLst>
              </p:cNvPr>
              <p:cNvSpPr>
                <a:spLocks noRot="1" noChangeAspect="1" noMove="1" noResize="1" noEditPoints="1" noAdjustHandles="1" noChangeArrowheads="1" noChangeShapeType="1" noTextEdit="1"/>
              </p:cNvSpPr>
              <p:nvPr/>
            </p:nvSpPr>
            <p:spPr>
              <a:xfrm>
                <a:off x="1781451" y="5508154"/>
                <a:ext cx="9546455" cy="1373774"/>
              </a:xfrm>
              <a:prstGeom prst="rect">
                <a:avLst/>
              </a:prstGeom>
              <a:blipFill>
                <a:blip r:embed="rId6"/>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B62AF830-2F03-4D7C-9ADD-F08349B27B61}"/>
              </a:ext>
            </a:extLst>
          </p:cNvPr>
          <p:cNvSpPr txBox="1"/>
          <p:nvPr/>
        </p:nvSpPr>
        <p:spPr>
          <a:xfrm>
            <a:off x="340637" y="930596"/>
            <a:ext cx="2317072"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b="1" dirty="0">
                <a:solidFill>
                  <a:srgbClr val="C00000"/>
                </a:solidFill>
              </a:rPr>
              <a:t>Example 1</a:t>
            </a:r>
            <a:endParaRPr lang="zh-CN" altLang="en-US" sz="2400" b="1" dirty="0">
              <a:solidFill>
                <a:srgbClr val="C00000"/>
              </a:solidFill>
            </a:endParaRPr>
          </a:p>
        </p:txBody>
      </p:sp>
    </p:spTree>
    <p:extLst>
      <p:ext uri="{BB962C8B-B14F-4D97-AF65-F5344CB8AC3E}">
        <p14:creationId xmlns:p14="http://schemas.microsoft.com/office/powerpoint/2010/main" val="2114273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6458</TotalTime>
  <Words>838</Words>
  <Application>Microsoft Office PowerPoint</Application>
  <PresentationFormat>宽屏</PresentationFormat>
  <Paragraphs>158</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等线</vt:lpstr>
      <vt:lpstr>等线 Light</vt:lpstr>
      <vt:lpstr>华文楷体</vt:lpstr>
      <vt:lpstr>微软雅黑</vt:lpstr>
      <vt:lpstr>Arial</vt:lpstr>
      <vt:lpstr>Cambria Math</vt:lpstr>
      <vt:lpstr>Times New Roman</vt:lpstr>
      <vt:lpstr>Verdana</vt:lpstr>
      <vt:lpstr>Wingdings</vt:lpstr>
      <vt:lpstr>Office 主题​​</vt:lpstr>
      <vt:lpstr>Compton scattering physics </vt:lpstr>
      <vt:lpstr>Compton scattering scheme</vt:lpstr>
      <vt:lpstr>Compton scattering scheme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Back-up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Calibration of CEPC  beam energy</dc:title>
  <dc:creator>csh</dc:creator>
  <cp:lastModifiedBy>csh</cp:lastModifiedBy>
  <cp:revision>278</cp:revision>
  <dcterms:created xsi:type="dcterms:W3CDTF">2021-11-23T00:18:02Z</dcterms:created>
  <dcterms:modified xsi:type="dcterms:W3CDTF">2022-01-18T01:38:59Z</dcterms:modified>
</cp:coreProperties>
</file>