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3" r:id="rId6"/>
    <p:sldId id="415" r:id="rId7"/>
    <p:sldId id="416" r:id="rId8"/>
    <p:sldId id="417" r:id="rId9"/>
    <p:sldId id="418" r:id="rId10"/>
    <p:sldId id="424" r:id="rId11"/>
    <p:sldId id="421" r:id="rId12"/>
    <p:sldId id="414" r:id="rId13"/>
    <p:sldId id="420"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5.wmf"/></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4.xml"/><Relationship Id="rId4" Type="http://schemas.openxmlformats.org/officeDocument/2006/relationships/image" Target="../media/image48.wmf"/><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2.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tags" Target="../tags/tag66.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9" Type="http://schemas.openxmlformats.org/officeDocument/2006/relationships/vmlDrawing" Target="../drawings/vmlDrawing2.vml"/><Relationship Id="rId8" Type="http://schemas.openxmlformats.org/officeDocument/2006/relationships/slideLayout" Target="../slideLayouts/slideLayout2.xml"/><Relationship Id="rId7" Type="http://schemas.openxmlformats.org/officeDocument/2006/relationships/tags" Target="../tags/tag6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 Id="rId3" Type="http://schemas.openxmlformats.org/officeDocument/2006/relationships/oleObject" Target="../embeddings/oleObject3.bin"/><Relationship Id="rId2" Type="http://schemas.openxmlformats.org/officeDocument/2006/relationships/image" Target="../media/image2.wmf"/><Relationship Id="rId1"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68.xml"/><Relationship Id="rId4" Type="http://schemas.openxmlformats.org/officeDocument/2006/relationships/image" Target="../media/image9.wmf"/><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69.xml"/><Relationship Id="rId7" Type="http://schemas.openxmlformats.org/officeDocument/2006/relationships/image" Target="../media/image16.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9" Type="http://schemas.openxmlformats.org/officeDocument/2006/relationships/image" Target="../media/image25.wmf"/><Relationship Id="rId8" Type="http://schemas.openxmlformats.org/officeDocument/2006/relationships/image" Target="../media/image24.wmf"/><Relationship Id="rId7" Type="http://schemas.openxmlformats.org/officeDocument/2006/relationships/image" Target="../media/image23.wmf"/><Relationship Id="rId6" Type="http://schemas.openxmlformats.org/officeDocument/2006/relationships/image" Target="../media/image22.wmf"/><Relationship Id="rId5" Type="http://schemas.openxmlformats.org/officeDocument/2006/relationships/image" Target="../media/image21.png"/><Relationship Id="rId4" Type="http://schemas.openxmlformats.org/officeDocument/2006/relationships/image" Target="../media/image20.wmf"/><Relationship Id="rId3" Type="http://schemas.openxmlformats.org/officeDocument/2006/relationships/image" Target="../media/image19.wmf"/><Relationship Id="rId2" Type="http://schemas.openxmlformats.org/officeDocument/2006/relationships/image" Target="../media/image18.wmf"/><Relationship Id="rId12" Type="http://schemas.openxmlformats.org/officeDocument/2006/relationships/slideLayout" Target="../slideLayouts/slideLayout2.xml"/><Relationship Id="rId11" Type="http://schemas.openxmlformats.org/officeDocument/2006/relationships/tags" Target="../tags/tag70.xml"/><Relationship Id="rId10" Type="http://schemas.openxmlformats.org/officeDocument/2006/relationships/image" Target="../media/image26.wmf"/><Relationship Id="rId1" Type="http://schemas.openxmlformats.org/officeDocument/2006/relationships/image" Target="../media/image17.wmf"/></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71.xml"/><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slides/_rels/slide8.xml.rels><?xml version="1.0" encoding="UTF-8" standalone="yes"?>
<Relationships xmlns="http://schemas.openxmlformats.org/package/2006/relationships"><Relationship Id="rId9" Type="http://schemas.openxmlformats.org/officeDocument/2006/relationships/image" Target="../media/image39.wmf"/><Relationship Id="rId8" Type="http://schemas.openxmlformats.org/officeDocument/2006/relationships/image" Target="../media/image38.wmf"/><Relationship Id="rId7" Type="http://schemas.openxmlformats.org/officeDocument/2006/relationships/image" Target="../media/image37.wmf"/><Relationship Id="rId6" Type="http://schemas.openxmlformats.org/officeDocument/2006/relationships/oleObject" Target="../embeddings/oleObject5.bin"/><Relationship Id="rId5" Type="http://schemas.openxmlformats.org/officeDocument/2006/relationships/image" Target="../media/image36.wmf"/><Relationship Id="rId4" Type="http://schemas.openxmlformats.org/officeDocument/2006/relationships/image" Target="../media/image35.wmf"/><Relationship Id="rId3" Type="http://schemas.openxmlformats.org/officeDocument/2006/relationships/oleObject" Target="../embeddings/oleObject4.bin"/><Relationship Id="rId2" Type="http://schemas.openxmlformats.org/officeDocument/2006/relationships/image" Target="../media/image34.wmf"/><Relationship Id="rId14" Type="http://schemas.openxmlformats.org/officeDocument/2006/relationships/vmlDrawing" Target="../drawings/vmlDrawing3.vml"/><Relationship Id="rId13" Type="http://schemas.openxmlformats.org/officeDocument/2006/relationships/slideLayout" Target="../slideLayouts/slideLayout2.xml"/><Relationship Id="rId12" Type="http://schemas.openxmlformats.org/officeDocument/2006/relationships/tags" Target="../tags/tag72.xml"/><Relationship Id="rId11" Type="http://schemas.openxmlformats.org/officeDocument/2006/relationships/image" Target="../media/image41.wmf"/><Relationship Id="rId10" Type="http://schemas.openxmlformats.org/officeDocument/2006/relationships/image" Target="../media/image40.wmf"/><Relationship Id="rId1" Type="http://schemas.openxmlformats.org/officeDocument/2006/relationships/image" Target="../media/image33.wmf"/></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3.xml"/><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image" Target="../media/image4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normAutofit/>
          </a:bodyPr>
          <a:p>
            <a:r>
              <a:rPr lang="en-US" altLang="zh-CN"/>
              <a:t>Touschek Lifetime with disperation </a:t>
            </a:r>
            <a:endParaRPr lang="en-US" altLang="zh-CN"/>
          </a:p>
        </p:txBody>
      </p:sp>
      <p:sp>
        <p:nvSpPr>
          <p:cNvPr id="3" name="副标题 2"/>
          <p:cNvSpPr>
            <a:spLocks noGrp="1"/>
          </p:cNvSpPr>
          <p:nvPr>
            <p:ph type="subTitle" idx="1"/>
            <p:custDataLst>
              <p:tags r:id="rId2"/>
            </p:custDataLst>
          </p:nvPr>
        </p:nvSpPr>
        <p:spPr>
          <a:xfrm>
            <a:off x="1289605" y="3988390"/>
            <a:ext cx="9799200" cy="1472400"/>
          </a:xfrm>
        </p:spPr>
        <p:txBody>
          <a:bodyPr/>
          <a:p>
            <a:r>
              <a:rPr lang="zh-CN" altLang="en-US"/>
              <a:t>付泓瑾 加速器中心物理组</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8330" y="597535"/>
            <a:ext cx="10968990" cy="5966460"/>
          </a:xfrm>
        </p:spPr>
        <p:txBody>
          <a:bodyPr/>
          <a:p>
            <a:r>
              <a:rPr lang="zh-CN" altLang="en-US"/>
              <a:t>（</a:t>
            </a:r>
            <a:r>
              <a:rPr lang="en-US" altLang="zh-CN"/>
              <a:t>8</a:t>
            </a:r>
            <a:r>
              <a:rPr lang="zh-CN" altLang="en-US"/>
              <a:t>）</a:t>
            </a:r>
            <a:r>
              <a:rPr lang="en-US" altLang="zh-CN"/>
              <a:t>Touschek</a:t>
            </a:r>
            <a:r>
              <a:t>寿命</a:t>
            </a:r>
          </a:p>
          <a:p>
            <a:r>
              <a:t>   </a:t>
            </a:r>
          </a:p>
          <a:p/>
        </p:txBody>
      </p:sp>
      <p:pic>
        <p:nvPicPr>
          <p:cNvPr id="4" name="图片 3"/>
          <p:cNvPicPr>
            <a:picLocks noChangeAspect="1"/>
          </p:cNvPicPr>
          <p:nvPr/>
        </p:nvPicPr>
        <p:blipFill>
          <a:blip r:embed="rId1"/>
          <a:stretch>
            <a:fillRect/>
          </a:stretch>
        </p:blipFill>
        <p:spPr>
          <a:xfrm>
            <a:off x="1504950" y="1102995"/>
            <a:ext cx="1340485" cy="704215"/>
          </a:xfrm>
          <a:prstGeom prst="rect">
            <a:avLst/>
          </a:prstGeom>
        </p:spPr>
      </p:pic>
      <p:pic>
        <p:nvPicPr>
          <p:cNvPr id="8" name="图片 7"/>
          <p:cNvPicPr>
            <a:picLocks noChangeAspect="1"/>
          </p:cNvPicPr>
          <p:nvPr/>
        </p:nvPicPr>
        <p:blipFill>
          <a:blip r:embed="rId2"/>
          <a:stretch>
            <a:fillRect/>
          </a:stretch>
        </p:blipFill>
        <p:spPr>
          <a:xfrm>
            <a:off x="3161030" y="1171575"/>
            <a:ext cx="1082040" cy="566420"/>
          </a:xfrm>
          <a:prstGeom prst="rect">
            <a:avLst/>
          </a:prstGeom>
        </p:spPr>
      </p:pic>
      <p:pic>
        <p:nvPicPr>
          <p:cNvPr id="9" name="图片 8"/>
          <p:cNvPicPr>
            <a:picLocks noChangeAspect="1"/>
          </p:cNvPicPr>
          <p:nvPr/>
        </p:nvPicPr>
        <p:blipFill>
          <a:blip r:embed="rId3"/>
          <a:stretch>
            <a:fillRect/>
          </a:stretch>
        </p:blipFill>
        <p:spPr>
          <a:xfrm>
            <a:off x="1395730" y="2023110"/>
            <a:ext cx="4179570" cy="934085"/>
          </a:xfrm>
          <a:prstGeom prst="rect">
            <a:avLst/>
          </a:prstGeom>
        </p:spPr>
      </p:pic>
      <p:pic>
        <p:nvPicPr>
          <p:cNvPr id="10" name="图片 9"/>
          <p:cNvPicPr>
            <a:picLocks noChangeAspect="1"/>
          </p:cNvPicPr>
          <p:nvPr/>
        </p:nvPicPr>
        <p:blipFill>
          <a:blip r:embed="rId4"/>
          <a:stretch>
            <a:fillRect/>
          </a:stretch>
        </p:blipFill>
        <p:spPr>
          <a:xfrm>
            <a:off x="1395730" y="3337560"/>
            <a:ext cx="9784715" cy="688340"/>
          </a:xfrm>
          <a:prstGeom prst="rect">
            <a:avLst/>
          </a:prstGeom>
        </p:spPr>
      </p:pic>
    </p:spTree>
    <p:custDataLst>
      <p:tags r:id="rId5"/>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3.</a:t>
            </a:r>
            <a:r>
              <a:t>评论</a:t>
            </a:r>
          </a:p>
        </p:txBody>
      </p:sp>
      <p:sp>
        <p:nvSpPr>
          <p:cNvPr id="3" name="内容占位符 2"/>
          <p:cNvSpPr>
            <a:spLocks noGrp="1"/>
          </p:cNvSpPr>
          <p:nvPr>
            <p:ph idx="1"/>
          </p:nvPr>
        </p:nvSpPr>
        <p:spPr/>
        <p:txBody>
          <a:bodyPr/>
          <a:p>
            <a:r>
              <a:rPr lang="en-US" altLang="zh-CN"/>
              <a:t>Piwinski</a:t>
            </a:r>
            <a:r>
              <a:t>推导出的</a:t>
            </a:r>
            <a:r>
              <a:rPr lang="en-US" altLang="zh-CN"/>
              <a:t>Touschek</a:t>
            </a:r>
            <a:r>
              <a:t>是根据相对论微分散射截面导出的，因而对粒子的纵向和横向速度大小没有要求</a:t>
            </a:r>
          </a:p>
          <a:p>
            <a:r>
              <a:rPr lang="en-US" altLang="zh-CN"/>
              <a:t>Piwinski</a:t>
            </a:r>
            <a:r>
              <a:t>同时考虑了粒子的横向</a:t>
            </a:r>
            <a:r>
              <a:rPr lang="en-US" altLang="zh-CN"/>
              <a:t>betaron</a:t>
            </a:r>
            <a:r>
              <a:t>振荡和垂直</a:t>
            </a:r>
            <a:r>
              <a:rPr lang="en-US" altLang="zh-CN"/>
              <a:t>betaron</a:t>
            </a:r>
            <a:r>
              <a:t>振荡以及束流的色散，不再仅限于偏平的束团形状</a:t>
            </a:r>
          </a:p>
          <a:p/>
          <a:p>
            <a:r>
              <a:t>没有考虑束流极化。由于在非相对论下电子的极化矩阵可以从</a:t>
            </a:r>
            <a:r>
              <a:rPr lang="en-US" altLang="zh-CN"/>
              <a:t>4</a:t>
            </a:r>
            <a:r>
              <a:t>阶约化到</a:t>
            </a:r>
            <a:r>
              <a:rPr lang="en-US" altLang="zh-CN"/>
              <a:t>2</a:t>
            </a:r>
            <a:r>
              <a:t>阶，因此极化电子的相对论下的托歇克寿命比</a:t>
            </a:r>
            <a:r>
              <a:rPr lang="en-US" altLang="zh-CN"/>
              <a:t>Le Duff</a:t>
            </a:r>
            <a:r>
              <a:t>和</a:t>
            </a:r>
            <a:r>
              <a:rPr lang="en-US" altLang="zh-CN"/>
              <a:t>Piwinski</a:t>
            </a:r>
            <a:r>
              <a:t>的公式复杂不少</a:t>
            </a:r>
            <a:r>
              <a:t>。</a:t>
            </a:r>
          </a:p>
          <a:p/>
          <a:p>
            <a:r>
              <a:t>后面为了简化计算，仍然要求发生散射的两个电子的横向动量大小相等方向相反，且远小于纵向动量。</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Reference</a:t>
            </a:r>
            <a:endParaRPr lang="en-US" altLang="zh-CN"/>
          </a:p>
        </p:txBody>
      </p:sp>
      <p:sp>
        <p:nvSpPr>
          <p:cNvPr id="3" name="内容占位符 2"/>
          <p:cNvSpPr>
            <a:spLocks noGrp="1"/>
          </p:cNvSpPr>
          <p:nvPr>
            <p:ph idx="1"/>
          </p:nvPr>
        </p:nvSpPr>
        <p:spPr/>
        <p:txBody>
          <a:bodyPr/>
          <a:p>
            <a:r>
              <a:rPr lang="en-US" altLang="zh-CN"/>
              <a:t>A.Piwinski, The Touschek Lifetime In Strong Focousing Storage Ring, 1998, DESY 98-179</a:t>
            </a:r>
            <a:endParaRPr lang="en-US" altLang="zh-CN"/>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0.</a:t>
            </a:r>
            <a:r>
              <a:t>上次的问题</a:t>
            </a:r>
          </a:p>
        </p:txBody>
      </p:sp>
      <p:sp>
        <p:nvSpPr>
          <p:cNvPr id="3" name="内容占位符 2"/>
          <p:cNvSpPr>
            <a:spLocks noGrp="1"/>
          </p:cNvSpPr>
          <p:nvPr>
            <p:ph idx="1"/>
          </p:nvPr>
        </p:nvSpPr>
        <p:spPr/>
        <p:txBody>
          <a:bodyPr/>
          <a:p>
            <a:r>
              <a:rPr lang="zh-CN" altLang="en-US"/>
              <a:t>为什么</a:t>
            </a:r>
            <a:r>
              <a:rPr lang="en-US" altLang="zh-CN"/>
              <a:t>Moller</a:t>
            </a:r>
            <a:r>
              <a:t>散射的</a:t>
            </a:r>
            <a:r>
              <a:rPr lang="zh-CN" altLang="en-US"/>
              <a:t>非相对论微分散射截面公式只包含一个散射角？</a:t>
            </a:r>
            <a:endParaRPr lang="zh-CN" altLang="en-US"/>
          </a:p>
          <a:p>
            <a:endParaRPr lang="zh-CN" altLang="en-US"/>
          </a:p>
          <a:p>
            <a:endParaRPr lang="zh-CN" altLang="en-US"/>
          </a:p>
          <a:p>
            <a:r>
              <a:rPr lang="zh-CN" altLang="en-US"/>
              <a:t>回答：因为</a:t>
            </a:r>
            <a:r>
              <a:rPr lang="en-US" altLang="zh-CN"/>
              <a:t>Moller</a:t>
            </a:r>
            <a:r>
              <a:t>散射是电子</a:t>
            </a:r>
            <a:r>
              <a:rPr lang="en-US" altLang="zh-CN"/>
              <a:t>-</a:t>
            </a:r>
            <a:r>
              <a:t>电子到电子</a:t>
            </a:r>
            <a:r>
              <a:rPr lang="en-US" altLang="zh-CN"/>
              <a:t>-</a:t>
            </a:r>
            <a:r>
              <a:t>电子的弹性散射，只包含了一个光子的交换，那么在质心系中，散射前的两个电子的动量是共线的，散射后的两个电子的动量的也是彼此共线的，这两条确定了一个平面，在这个平面内只需要一个散射角就可以确定四个电子的动量的之间的夹角。</a:t>
            </a:r>
          </a:p>
        </p:txBody>
      </p:sp>
      <p:graphicFrame>
        <p:nvGraphicFramePr>
          <p:cNvPr id="4" name="对象 3"/>
          <p:cNvGraphicFramePr/>
          <p:nvPr/>
        </p:nvGraphicFramePr>
        <p:xfrm>
          <a:off x="3037205" y="2221865"/>
          <a:ext cx="3585845" cy="849630"/>
        </p:xfrm>
        <a:graphic>
          <a:graphicData uri="http://schemas.openxmlformats.org/presentationml/2006/ole">
            <mc:AlternateContent xmlns:mc="http://schemas.openxmlformats.org/markup-compatibility/2006">
              <mc:Choice xmlns:v="urn:schemas-microsoft-com:vml" Requires="v">
                <p:oleObj spid="_x0000_s5" name="" r:id="rId1" imgW="2749550" imgH="894715" progId="Equation.DSMT4">
                  <p:embed/>
                </p:oleObj>
              </mc:Choice>
              <mc:Fallback>
                <p:oleObj name="" r:id="rId1" imgW="2749550" imgH="894715" progId="Equation.DSMT4">
                  <p:embed/>
                  <p:pic>
                    <p:nvPicPr>
                      <p:cNvPr id="0" name="图片 4"/>
                      <p:cNvPicPr/>
                      <p:nvPr/>
                    </p:nvPicPr>
                    <p:blipFill>
                      <a:blip r:embed="rId2"/>
                      <a:stretch>
                        <a:fillRect/>
                      </a:stretch>
                    </p:blipFill>
                    <p:spPr>
                      <a:xfrm>
                        <a:off x="3037205" y="2221865"/>
                        <a:ext cx="3585845" cy="849630"/>
                      </a:xfrm>
                      <a:prstGeom prst="rect">
                        <a:avLst/>
                      </a:prstGeom>
                    </p:spPr>
                  </p:pic>
                </p:oleObj>
              </mc:Fallback>
            </mc:AlternateContent>
          </a:graphicData>
        </a:graphic>
      </p:graphicFrame>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08375" y="253435"/>
            <a:ext cx="10969200" cy="705600"/>
          </a:xfrm>
        </p:spPr>
        <p:txBody>
          <a:bodyPr>
            <a:normAutofit fontScale="90000"/>
          </a:bodyPr>
          <a:p>
            <a:br/>
            <a:br/>
            <a:r>
              <a:rPr lang="en-US" altLang="zh-CN">
                <a:sym typeface="+mn-ea"/>
              </a:rPr>
              <a:t>1.</a:t>
            </a:r>
            <a:r>
              <a:rPr>
                <a:sym typeface="+mn-ea"/>
              </a:rPr>
              <a:t>之前的</a:t>
            </a:r>
            <a:r>
              <a:rPr lang="en-US" altLang="zh-CN">
                <a:sym typeface="+mn-ea"/>
              </a:rPr>
              <a:t>touschek lifetime</a:t>
            </a:r>
            <a:r>
              <a:rPr>
                <a:sym typeface="+mn-ea"/>
              </a:rPr>
              <a:t>公式的</a:t>
            </a:r>
            <a:r>
              <a:rPr>
                <a:sym typeface="+mn-ea"/>
              </a:rPr>
              <a:t>缺陷</a:t>
            </a:r>
            <a:br>
              <a:rPr>
                <a:sym typeface="+mn-ea"/>
              </a:rPr>
            </a:br>
            <a:endParaRPr>
              <a:sym typeface="+mn-ea"/>
            </a:endParaRPr>
          </a:p>
        </p:txBody>
      </p:sp>
      <p:sp>
        <p:nvSpPr>
          <p:cNvPr id="3" name="内容占位符 2"/>
          <p:cNvSpPr>
            <a:spLocks noGrp="1"/>
          </p:cNvSpPr>
          <p:nvPr>
            <p:ph idx="1"/>
          </p:nvPr>
        </p:nvSpPr>
        <p:spPr>
          <a:xfrm>
            <a:off x="408375" y="1252910"/>
            <a:ext cx="10969200" cy="4759200"/>
          </a:xfrm>
        </p:spPr>
        <p:txBody>
          <a:bodyPr/>
          <a:p>
            <a:r>
              <a:t>托歇克寿命</a:t>
            </a:r>
            <a:r>
              <a:t>公式</a:t>
            </a:r>
          </a:p>
          <a:p/>
          <a:p>
            <a:r>
              <a:t>不足：</a:t>
            </a:r>
          </a:p>
          <a:p>
            <a:r>
              <a:rPr lang="en-US" altLang="zh-CN"/>
              <a:t>1.</a:t>
            </a:r>
            <a:r>
              <a:t>这个公式是根据前面质心系中非相对论微分散射截面计算的结果，要求电子在质心系中的运动速度远小于光速</a:t>
            </a:r>
          </a:p>
          <a:p>
            <a:r>
              <a:rPr lang="en-US" altLang="zh-CN"/>
              <a:t>2.</a:t>
            </a:r>
            <a:r>
              <a:rPr>
                <a:sym typeface="+mn-ea"/>
              </a:rPr>
              <a:t>没有考虑横向运动的色散问题和纵向同步振荡</a:t>
            </a:r>
            <a:endParaRPr lang="en-US" altLang="zh-CN"/>
          </a:p>
          <a:p>
            <a:r>
              <a:rPr lang="en-US" altLang="zh-CN"/>
              <a:t>3.</a:t>
            </a:r>
            <a:r>
              <a:t>只考虑水平</a:t>
            </a:r>
            <a:r>
              <a:rPr lang="en-US" altLang="zh-CN"/>
              <a:t>betaron</a:t>
            </a:r>
            <a:r>
              <a:t>运动，没有考虑垂直</a:t>
            </a:r>
            <a:r>
              <a:rPr lang="en-US" altLang="zh-CN"/>
              <a:t>betatron</a:t>
            </a:r>
            <a:r>
              <a:t>运动，因而适用于扁平束团</a:t>
            </a:r>
          </a:p>
          <a:p>
            <a:r>
              <a:rPr lang="en-US" altLang="zh-CN"/>
              <a:t>4.</a:t>
            </a:r>
            <a:r>
              <a:t>强行</a:t>
            </a:r>
            <a:r>
              <a:t>假定碰撞时两个电子的横向动量的大小相等方向相反</a:t>
            </a:r>
          </a:p>
          <a:p/>
          <a:p/>
          <a:p/>
          <a:p/>
          <a:p/>
        </p:txBody>
      </p:sp>
      <p:graphicFrame>
        <p:nvGraphicFramePr>
          <p:cNvPr id="4" name="对象 3"/>
          <p:cNvGraphicFramePr/>
          <p:nvPr/>
        </p:nvGraphicFramePr>
        <p:xfrm>
          <a:off x="6518910" y="1306195"/>
          <a:ext cx="2458720" cy="612775"/>
        </p:xfrm>
        <a:graphic>
          <a:graphicData uri="http://schemas.openxmlformats.org/presentationml/2006/ole">
            <mc:AlternateContent xmlns:mc="http://schemas.openxmlformats.org/markup-compatibility/2006">
              <mc:Choice xmlns:v="urn:schemas-microsoft-com:vml" Requires="v">
                <p:oleObj spid="_x0000_s5" name="" r:id="rId1" imgW="2336800" imgH="482600" progId="Equation.DSMT4">
                  <p:embed/>
                </p:oleObj>
              </mc:Choice>
              <mc:Fallback>
                <p:oleObj name="" r:id="rId1" imgW="2336800" imgH="482600" progId="Equation.DSMT4">
                  <p:embed/>
                  <p:pic>
                    <p:nvPicPr>
                      <p:cNvPr id="0" name="图片 4"/>
                      <p:cNvPicPr/>
                      <p:nvPr/>
                    </p:nvPicPr>
                    <p:blipFill>
                      <a:blip r:embed="rId2"/>
                      <a:stretch>
                        <a:fillRect/>
                      </a:stretch>
                    </p:blipFill>
                    <p:spPr>
                      <a:xfrm>
                        <a:off x="6518910" y="1306195"/>
                        <a:ext cx="2458720" cy="612775"/>
                      </a:xfrm>
                      <a:prstGeom prst="rect">
                        <a:avLst/>
                      </a:prstGeom>
                    </p:spPr>
                  </p:pic>
                </p:oleObj>
              </mc:Fallback>
            </mc:AlternateContent>
          </a:graphicData>
        </a:graphic>
      </p:graphicFrame>
      <p:graphicFrame>
        <p:nvGraphicFramePr>
          <p:cNvPr id="6" name="对象 5"/>
          <p:cNvGraphicFramePr/>
          <p:nvPr/>
        </p:nvGraphicFramePr>
        <p:xfrm>
          <a:off x="2600325" y="1252855"/>
          <a:ext cx="1241425" cy="523875"/>
        </p:xfrm>
        <a:graphic>
          <a:graphicData uri="http://schemas.openxmlformats.org/presentationml/2006/ole">
            <mc:AlternateContent xmlns:mc="http://schemas.openxmlformats.org/markup-compatibility/2006">
              <mc:Choice xmlns:v="urn:schemas-microsoft-com:vml" Requires="v">
                <p:oleObj spid="_x0000_s7" name="" r:id="rId3" imgW="788035" imgH="417830" progId="Equation.DSMT4">
                  <p:embed/>
                </p:oleObj>
              </mc:Choice>
              <mc:Fallback>
                <p:oleObj name="" r:id="rId3" imgW="788035" imgH="417830" progId="Equation.DSMT4">
                  <p:embed/>
                  <p:pic>
                    <p:nvPicPr>
                      <p:cNvPr id="0" name="图片 6"/>
                      <p:cNvPicPr/>
                      <p:nvPr/>
                    </p:nvPicPr>
                    <p:blipFill>
                      <a:blip r:embed="rId4"/>
                      <a:stretch>
                        <a:fillRect/>
                      </a:stretch>
                    </p:blipFill>
                    <p:spPr>
                      <a:xfrm>
                        <a:off x="2600325" y="1252855"/>
                        <a:ext cx="1241425" cy="523875"/>
                      </a:xfrm>
                      <a:prstGeom prst="rect">
                        <a:avLst/>
                      </a:prstGeom>
                    </p:spPr>
                  </p:pic>
                </p:oleObj>
              </mc:Fallback>
            </mc:AlternateContent>
          </a:graphicData>
        </a:graphic>
      </p:graphicFrame>
      <p:pic>
        <p:nvPicPr>
          <p:cNvPr id="8" name="图片 7"/>
          <p:cNvPicPr>
            <a:picLocks noChangeAspect="1"/>
          </p:cNvPicPr>
          <p:nvPr/>
        </p:nvPicPr>
        <p:blipFill>
          <a:blip r:embed="rId5"/>
          <a:stretch>
            <a:fillRect/>
          </a:stretch>
        </p:blipFill>
        <p:spPr>
          <a:xfrm>
            <a:off x="4111625" y="1252855"/>
            <a:ext cx="2136775" cy="560070"/>
          </a:xfrm>
          <a:prstGeom prst="rect">
            <a:avLst/>
          </a:prstGeom>
        </p:spPr>
      </p:pic>
      <p:pic>
        <p:nvPicPr>
          <p:cNvPr id="9" name="图片 8"/>
          <p:cNvPicPr>
            <a:picLocks noChangeAspect="1"/>
          </p:cNvPicPr>
          <p:nvPr/>
        </p:nvPicPr>
        <p:blipFill>
          <a:blip r:embed="rId6"/>
          <a:stretch>
            <a:fillRect/>
          </a:stretch>
        </p:blipFill>
        <p:spPr>
          <a:xfrm>
            <a:off x="9374505" y="1305560"/>
            <a:ext cx="1307465" cy="613410"/>
          </a:xfrm>
          <a:prstGeom prst="rect">
            <a:avLst/>
          </a:prstGeom>
        </p:spPr>
      </p:pic>
    </p:spTree>
    <p:custDataLst>
      <p:tags r:id="rId7"/>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2.Pinwinski</a:t>
            </a:r>
            <a:r>
              <a:t>给出的</a:t>
            </a:r>
            <a:r>
              <a:t>公式</a:t>
            </a:r>
          </a:p>
        </p:txBody>
      </p:sp>
      <p:sp>
        <p:nvSpPr>
          <p:cNvPr id="3" name="内容占位符 2"/>
          <p:cNvSpPr>
            <a:spLocks noGrp="1"/>
          </p:cNvSpPr>
          <p:nvPr>
            <p:ph idx="1"/>
          </p:nvPr>
        </p:nvSpPr>
        <p:spPr/>
        <p:txBody>
          <a:bodyPr>
            <a:normAutofit lnSpcReduction="20000"/>
          </a:bodyPr>
          <a:p>
            <a:pPr marL="0" indent="0">
              <a:buNone/>
            </a:pPr>
            <a:r>
              <a:t>（</a:t>
            </a:r>
            <a:r>
              <a:rPr lang="en-US" altLang="zh-CN"/>
              <a:t>1</a:t>
            </a:r>
            <a:r>
              <a:t>）一般情况下的坐标</a:t>
            </a:r>
            <a:r>
              <a:t>标架构造</a:t>
            </a:r>
          </a:p>
          <a:p>
            <a:pPr marL="0" indent="0">
              <a:buNone/>
            </a:pPr>
            <a:r>
              <a:t>    首先不使用加速器物理中常用的</a:t>
            </a:r>
            <a:r>
              <a:rPr lang="en-US" altLang="zh-CN"/>
              <a:t>Frenet</a:t>
            </a:r>
            <a:r>
              <a:t>标架，而是</a:t>
            </a:r>
            <a:r>
              <a:t>在实验室参考系中构造右图的坐标系标架，可以简化实验室系和质心系之间的洛伦兹变换公式</a:t>
            </a:r>
            <a:r>
              <a:t>。</a:t>
            </a:r>
          </a:p>
          <a:p>
            <a:pPr marL="0" indent="0">
              <a:buNone/>
            </a:pPr>
            <a:r>
              <a:t>  那么在实验室参考系</a:t>
            </a:r>
            <a:r>
              <a:t>中，有</a:t>
            </a:r>
          </a:p>
          <a:p>
            <a:pPr marL="0" indent="0">
              <a:buNone/>
            </a:pPr>
          </a:p>
          <a:p>
            <a:pPr marL="0" indent="0">
              <a:buNone/>
            </a:pPr>
          </a:p>
          <a:p>
            <a:pPr marL="0" indent="0">
              <a:buNone/>
            </a:pPr>
            <a:r>
              <a:t>  </a:t>
            </a:r>
          </a:p>
          <a:p>
            <a:pPr marL="0" indent="0">
              <a:buNone/>
            </a:pPr>
            <a:r>
              <a:t>各</a:t>
            </a:r>
            <a:r>
              <a:t>夹角由下式确定</a:t>
            </a:r>
          </a:p>
          <a:p>
            <a:pPr marL="0" indent="0">
              <a:buNone/>
            </a:pPr>
          </a:p>
          <a:p>
            <a:pPr marL="0" indent="0">
              <a:buNone/>
            </a:pPr>
            <a:r>
              <a:t>   </a:t>
            </a:r>
          </a:p>
          <a:p/>
        </p:txBody>
      </p:sp>
      <p:pic>
        <p:nvPicPr>
          <p:cNvPr id="4" name="图片 3" descr="one"/>
          <p:cNvPicPr>
            <a:picLocks noChangeAspect="1"/>
          </p:cNvPicPr>
          <p:nvPr/>
        </p:nvPicPr>
        <p:blipFill>
          <a:blip r:embed="rId1"/>
          <a:stretch>
            <a:fillRect/>
          </a:stretch>
        </p:blipFill>
        <p:spPr>
          <a:xfrm>
            <a:off x="7146925" y="2815590"/>
            <a:ext cx="2982595" cy="2631440"/>
          </a:xfrm>
          <a:prstGeom prst="rect">
            <a:avLst/>
          </a:prstGeom>
        </p:spPr>
      </p:pic>
      <p:pic>
        <p:nvPicPr>
          <p:cNvPr id="5" name="图片 4"/>
          <p:cNvPicPr>
            <a:picLocks noChangeAspect="1"/>
          </p:cNvPicPr>
          <p:nvPr/>
        </p:nvPicPr>
        <p:blipFill>
          <a:blip r:embed="rId2"/>
          <a:stretch>
            <a:fillRect/>
          </a:stretch>
        </p:blipFill>
        <p:spPr>
          <a:xfrm>
            <a:off x="1254125" y="3115945"/>
            <a:ext cx="2301240" cy="1143635"/>
          </a:xfrm>
          <a:prstGeom prst="rect">
            <a:avLst/>
          </a:prstGeom>
        </p:spPr>
      </p:pic>
      <p:pic>
        <p:nvPicPr>
          <p:cNvPr id="6" name="图片 5"/>
          <p:cNvPicPr>
            <a:picLocks noChangeAspect="1"/>
          </p:cNvPicPr>
          <p:nvPr/>
        </p:nvPicPr>
        <p:blipFill>
          <a:blip r:embed="rId3"/>
          <a:stretch>
            <a:fillRect/>
          </a:stretch>
        </p:blipFill>
        <p:spPr>
          <a:xfrm>
            <a:off x="1254125" y="4808220"/>
            <a:ext cx="1991995" cy="376555"/>
          </a:xfrm>
          <a:prstGeom prst="rect">
            <a:avLst/>
          </a:prstGeom>
        </p:spPr>
      </p:pic>
      <p:pic>
        <p:nvPicPr>
          <p:cNvPr id="7" name="图片 6"/>
          <p:cNvPicPr>
            <a:picLocks noChangeAspect="1"/>
          </p:cNvPicPr>
          <p:nvPr/>
        </p:nvPicPr>
        <p:blipFill>
          <a:blip r:embed="rId4"/>
          <a:stretch>
            <a:fillRect/>
          </a:stretch>
        </p:blipFill>
        <p:spPr>
          <a:xfrm>
            <a:off x="3633470" y="4808220"/>
            <a:ext cx="2492375" cy="383540"/>
          </a:xfrm>
          <a:prstGeom prst="rect">
            <a:avLst/>
          </a:prstGeom>
        </p:spPr>
      </p:pic>
    </p:spTree>
    <p:custDataLst>
      <p:tags r:id="rId5"/>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4170" y="661670"/>
            <a:ext cx="10968990" cy="5869940"/>
          </a:xfrm>
        </p:spPr>
        <p:txBody>
          <a:bodyPr>
            <a:normAutofit lnSpcReduction="10000"/>
          </a:bodyPr>
          <a:p>
            <a:pPr marL="0" indent="0">
              <a:buNone/>
            </a:pPr>
            <a:r>
              <a:rPr lang="zh-CN" altLang="en-US"/>
              <a:t>（</a:t>
            </a:r>
            <a:r>
              <a:rPr lang="en-US" altLang="zh-CN"/>
              <a:t>2</a:t>
            </a:r>
            <a:r>
              <a:rPr lang="zh-CN" altLang="en-US"/>
              <a:t>）质心系的确定</a:t>
            </a:r>
            <a:endParaRPr lang="zh-CN" altLang="en-US"/>
          </a:p>
          <a:p>
            <a:pPr marL="0" indent="0">
              <a:buNone/>
            </a:pPr>
            <a:r>
              <a:rPr lang="zh-CN" altLang="en-US"/>
              <a:t>    </a:t>
            </a:r>
            <a:r>
              <a:rPr>
                <a:sym typeface="+mn-ea"/>
              </a:rPr>
              <a:t>因为</a:t>
            </a:r>
            <a:r>
              <a:rPr lang="en-US" altLang="zh-CN">
                <a:sym typeface="+mn-ea"/>
              </a:rPr>
              <a:t>j</a:t>
            </a:r>
            <a:r>
              <a:rPr>
                <a:sym typeface="+mn-ea"/>
              </a:rPr>
              <a:t>方向与总动量平行，容易确定一个沿</a:t>
            </a:r>
            <a:r>
              <a:rPr lang="en-US" altLang="zh-CN">
                <a:sym typeface="+mn-ea"/>
              </a:rPr>
              <a:t>j</a:t>
            </a:r>
            <a:r>
              <a:rPr>
                <a:sym typeface="+mn-ea"/>
              </a:rPr>
              <a:t>方向做洛伦兹</a:t>
            </a:r>
            <a:r>
              <a:rPr lang="en-US" altLang="zh-CN">
                <a:sym typeface="+mn-ea"/>
              </a:rPr>
              <a:t>boost</a:t>
            </a:r>
            <a:r>
              <a:rPr>
                <a:sym typeface="+mn-ea"/>
              </a:rPr>
              <a:t>的惯性系使得变化后的总动量         为</a:t>
            </a:r>
            <a:r>
              <a:rPr lang="en-US" altLang="zh-CN">
                <a:sym typeface="+mn-ea"/>
              </a:rPr>
              <a:t>0</a:t>
            </a:r>
            <a:r>
              <a:rPr>
                <a:sym typeface="+mn-ea"/>
              </a:rPr>
              <a:t>，按质心系定义知该惯性系为质心系。四维动量</a:t>
            </a:r>
            <a:r>
              <a:rPr>
                <a:sym typeface="+mn-ea"/>
              </a:rPr>
              <a:t>按洛伦兹变换，有</a:t>
            </a:r>
            <a:endParaRPr>
              <a:sym typeface="+mn-ea"/>
            </a:endParaRPr>
          </a:p>
          <a:p>
            <a:pPr marL="0" indent="0">
              <a:buNone/>
            </a:pPr>
            <a:endParaRPr lang="en-US" altLang="zh-CN">
              <a:sym typeface="+mn-ea"/>
            </a:endParaRPr>
          </a:p>
          <a:p>
            <a:pPr marL="0" indent="0">
              <a:buNone/>
            </a:pPr>
            <a:endParaRPr lang="en-US" altLang="zh-CN">
              <a:sym typeface="+mn-ea"/>
            </a:endParaRPr>
          </a:p>
          <a:p>
            <a:pPr marL="0" indent="0">
              <a:buNone/>
            </a:pPr>
            <a:r>
              <a:rPr>
                <a:sym typeface="+mn-ea"/>
              </a:rPr>
              <a:t>以上的</a:t>
            </a:r>
            <a:r>
              <a:rPr lang="en-US" altLang="zh-CN">
                <a:sym typeface="+mn-ea"/>
              </a:rPr>
              <a:t>beta</a:t>
            </a:r>
            <a:r>
              <a:rPr>
                <a:sym typeface="+mn-ea"/>
              </a:rPr>
              <a:t>对应实验室系的速度。</a:t>
            </a:r>
            <a:endParaRPr>
              <a:sym typeface="+mn-ea"/>
            </a:endParaRPr>
          </a:p>
          <a:p>
            <a:pPr marL="0" indent="0">
              <a:buNone/>
            </a:pPr>
            <a:r>
              <a:rPr>
                <a:sym typeface="+mn-ea"/>
              </a:rPr>
              <a:t>（</a:t>
            </a:r>
            <a:r>
              <a:rPr lang="en-US" altLang="zh-CN">
                <a:sym typeface="+mn-ea"/>
              </a:rPr>
              <a:t>3</a:t>
            </a:r>
            <a:r>
              <a:rPr>
                <a:sym typeface="+mn-ea"/>
              </a:rPr>
              <a:t>）简化要求的假设</a:t>
            </a:r>
            <a:endParaRPr>
              <a:sym typeface="+mn-ea"/>
            </a:endParaRPr>
          </a:p>
          <a:p>
            <a:pPr marL="0" indent="0">
              <a:buNone/>
            </a:pPr>
            <a:r>
              <a:rPr>
                <a:sym typeface="+mn-ea"/>
              </a:rPr>
              <a:t>     假设两个电子的动量之差、水平动量、垂直动量足够小，可得              并在某些差值平方项项中用</a:t>
            </a:r>
            <a:r>
              <a:rPr>
                <a:sym typeface="+mn-ea"/>
              </a:rPr>
              <a:t>束团的平均动量</a:t>
            </a:r>
            <a:r>
              <a:rPr lang="en-US" altLang="zh-CN">
                <a:sym typeface="+mn-ea"/>
              </a:rPr>
              <a:t>p</a:t>
            </a:r>
            <a:r>
              <a:rPr>
                <a:sym typeface="+mn-ea"/>
              </a:rPr>
              <a:t>代替两个</a:t>
            </a:r>
            <a:r>
              <a:rPr>
                <a:sym typeface="+mn-ea"/>
              </a:rPr>
              <a:t>电子动量大小</a:t>
            </a:r>
            <a:r>
              <a:rPr>
                <a:sym typeface="+mn-ea"/>
              </a:rPr>
              <a:t>，</a:t>
            </a:r>
            <a:r>
              <a:rPr>
                <a:sym typeface="+mn-ea"/>
              </a:rPr>
              <a:t>那么算出质心系中散射前的两个电子动量为</a:t>
            </a:r>
            <a:endParaRPr>
              <a:sym typeface="+mn-ea"/>
            </a:endParaRPr>
          </a:p>
          <a:p>
            <a:pPr marL="0" indent="0">
              <a:buNone/>
            </a:pPr>
            <a:endParaRPr lang="en-US" altLang="zh-CN">
              <a:sym typeface="+mn-ea"/>
            </a:endParaRPr>
          </a:p>
          <a:p>
            <a:pPr marL="0" indent="0">
              <a:buNone/>
            </a:pPr>
            <a:endParaRPr lang="en-US" altLang="zh-CN">
              <a:sym typeface="+mn-ea"/>
            </a:endParaRPr>
          </a:p>
          <a:p>
            <a:pPr marL="0" indent="0">
              <a:buNone/>
            </a:pPr>
            <a:endParaRPr lang="en-US" altLang="zh-CN">
              <a:sym typeface="+mn-ea"/>
            </a:endParaRPr>
          </a:p>
          <a:p>
            <a:pPr marL="0" indent="0">
              <a:buNone/>
            </a:pPr>
            <a:endParaRPr lang="zh-CN" altLang="en-US"/>
          </a:p>
        </p:txBody>
      </p:sp>
      <p:pic>
        <p:nvPicPr>
          <p:cNvPr id="4" name="图片 3"/>
          <p:cNvPicPr>
            <a:picLocks noChangeAspect="1"/>
          </p:cNvPicPr>
          <p:nvPr/>
        </p:nvPicPr>
        <p:blipFill>
          <a:blip r:embed="rId1"/>
          <a:stretch>
            <a:fillRect/>
          </a:stretch>
        </p:blipFill>
        <p:spPr>
          <a:xfrm>
            <a:off x="10773410" y="1150620"/>
            <a:ext cx="701040" cy="403860"/>
          </a:xfrm>
          <a:prstGeom prst="rect">
            <a:avLst/>
          </a:prstGeom>
        </p:spPr>
      </p:pic>
      <p:pic>
        <p:nvPicPr>
          <p:cNvPr id="2" name="图片 1"/>
          <p:cNvPicPr>
            <a:picLocks noChangeAspect="1"/>
          </p:cNvPicPr>
          <p:nvPr/>
        </p:nvPicPr>
        <p:blipFill>
          <a:blip r:embed="rId2"/>
          <a:stretch>
            <a:fillRect/>
          </a:stretch>
        </p:blipFill>
        <p:spPr>
          <a:xfrm>
            <a:off x="2310130" y="1979930"/>
            <a:ext cx="5402580" cy="466090"/>
          </a:xfrm>
          <a:prstGeom prst="rect">
            <a:avLst/>
          </a:prstGeom>
        </p:spPr>
      </p:pic>
      <p:pic>
        <p:nvPicPr>
          <p:cNvPr id="5" name="图片 4"/>
          <p:cNvPicPr>
            <a:picLocks noChangeAspect="1"/>
          </p:cNvPicPr>
          <p:nvPr/>
        </p:nvPicPr>
        <p:blipFill>
          <a:blip r:embed="rId3"/>
          <a:stretch>
            <a:fillRect/>
          </a:stretch>
        </p:blipFill>
        <p:spPr>
          <a:xfrm>
            <a:off x="2310130" y="2426335"/>
            <a:ext cx="3072130" cy="528955"/>
          </a:xfrm>
          <a:prstGeom prst="rect">
            <a:avLst/>
          </a:prstGeom>
        </p:spPr>
      </p:pic>
      <p:cxnSp>
        <p:nvCxnSpPr>
          <p:cNvPr id="6" name="直接箭头连接符 5"/>
          <p:cNvCxnSpPr/>
          <p:nvPr/>
        </p:nvCxnSpPr>
        <p:spPr>
          <a:xfrm>
            <a:off x="5467350" y="2705735"/>
            <a:ext cx="728345" cy="88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4"/>
          <a:stretch>
            <a:fillRect/>
          </a:stretch>
        </p:blipFill>
        <p:spPr>
          <a:xfrm>
            <a:off x="6310630" y="2407285"/>
            <a:ext cx="1184910" cy="548005"/>
          </a:xfrm>
          <a:prstGeom prst="rect">
            <a:avLst/>
          </a:prstGeom>
        </p:spPr>
      </p:pic>
      <p:pic>
        <p:nvPicPr>
          <p:cNvPr id="8" name="图片 7"/>
          <p:cNvPicPr>
            <a:picLocks noChangeAspect="1"/>
          </p:cNvPicPr>
          <p:nvPr/>
        </p:nvPicPr>
        <p:blipFill>
          <a:blip r:embed="rId5"/>
          <a:stretch>
            <a:fillRect/>
          </a:stretch>
        </p:blipFill>
        <p:spPr>
          <a:xfrm>
            <a:off x="7550150" y="3806190"/>
            <a:ext cx="1079500" cy="328295"/>
          </a:xfrm>
          <a:prstGeom prst="rect">
            <a:avLst/>
          </a:prstGeom>
        </p:spPr>
      </p:pic>
      <p:pic>
        <p:nvPicPr>
          <p:cNvPr id="10" name="图片 9"/>
          <p:cNvPicPr>
            <a:picLocks noChangeAspect="1"/>
          </p:cNvPicPr>
          <p:nvPr/>
        </p:nvPicPr>
        <p:blipFill>
          <a:blip r:embed="rId6"/>
          <a:stretch>
            <a:fillRect/>
          </a:stretch>
        </p:blipFill>
        <p:spPr>
          <a:xfrm>
            <a:off x="1684020" y="4499610"/>
            <a:ext cx="2234565" cy="1569085"/>
          </a:xfrm>
          <a:prstGeom prst="rect">
            <a:avLst/>
          </a:prstGeom>
        </p:spPr>
      </p:pic>
      <p:pic>
        <p:nvPicPr>
          <p:cNvPr id="11" name="图片 10"/>
          <p:cNvPicPr>
            <a:picLocks noChangeAspect="1"/>
          </p:cNvPicPr>
          <p:nvPr/>
        </p:nvPicPr>
        <p:blipFill>
          <a:blip r:embed="rId7"/>
          <a:stretch>
            <a:fillRect/>
          </a:stretch>
        </p:blipFill>
        <p:spPr>
          <a:xfrm>
            <a:off x="4555490" y="5142865"/>
            <a:ext cx="911860" cy="509270"/>
          </a:xfrm>
          <a:prstGeom prst="rect">
            <a:avLst/>
          </a:prstGeom>
        </p:spPr>
      </p:pic>
    </p:spTree>
    <p:custDataLst>
      <p:tags r:id="rId8"/>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9255" y="402590"/>
            <a:ext cx="10968990" cy="5861050"/>
          </a:xfrm>
        </p:spPr>
        <p:txBody>
          <a:bodyPr>
            <a:normAutofit lnSpcReduction="10000"/>
          </a:bodyPr>
          <a:p>
            <a:pPr marL="0" indent="0">
              <a:buNone/>
            </a:pPr>
            <a:r>
              <a:rPr lang="zh-CN" altLang="en-US"/>
              <a:t>这时再假定        ，则</a:t>
            </a:r>
            <a:r>
              <a:rPr lang="zh-CN" altLang="en-US"/>
              <a:t> </a:t>
            </a:r>
            <a:endParaRPr lang="zh-CN" altLang="en-US"/>
          </a:p>
          <a:p>
            <a:pPr marL="0" indent="0">
              <a:buNone/>
            </a:pPr>
            <a:endParaRPr lang="zh-CN" altLang="en-US"/>
          </a:p>
          <a:p>
            <a:pPr marL="0" indent="0">
              <a:buNone/>
            </a:pPr>
            <a:r>
              <a:rPr lang="en-US" altLang="zh-CN"/>
              <a:t>(4)</a:t>
            </a:r>
            <a:r>
              <a:t>散射电子的动量增量</a:t>
            </a:r>
          </a:p>
          <a:p>
            <a:pPr marL="0" indent="0">
              <a:buNone/>
            </a:pPr>
            <a:r>
              <a:t>     如右图所示，在质心系中做取</a:t>
            </a:r>
            <a:r>
              <a:rPr lang="en-US" altLang="zh-CN"/>
              <a:t>j</a:t>
            </a:r>
            <a:r>
              <a:t>方向为极轴，散射后的动量可以分解为</a:t>
            </a:r>
          </a:p>
          <a:p>
            <a:pPr marL="0" indent="0">
              <a:buNone/>
            </a:pPr>
          </a:p>
          <a:p>
            <a:pPr marL="0" indent="0">
              <a:buNone/>
            </a:pPr>
          </a:p>
          <a:p>
            <a:pPr marL="0" indent="0">
              <a:buNone/>
            </a:pPr>
            <a:r>
              <a:t>    变换到</a:t>
            </a:r>
            <a:r>
              <a:t>实验室参考系有</a:t>
            </a:r>
          </a:p>
          <a:p>
            <a:pPr marL="0" indent="0">
              <a:buNone/>
            </a:pPr>
          </a:p>
          <a:p>
            <a:pPr marL="0" indent="0">
              <a:buNone/>
            </a:pPr>
          </a:p>
          <a:p>
            <a:pPr marL="0" indent="0">
              <a:buNone/>
            </a:pPr>
            <a:r>
              <a:t>  因此在实验室系中动量增量表示为</a:t>
            </a:r>
          </a:p>
        </p:txBody>
      </p:sp>
      <p:pic>
        <p:nvPicPr>
          <p:cNvPr id="4" name="图片 3"/>
          <p:cNvPicPr>
            <a:picLocks noChangeAspect="1"/>
          </p:cNvPicPr>
          <p:nvPr/>
        </p:nvPicPr>
        <p:blipFill>
          <a:blip r:embed="rId1"/>
          <a:stretch>
            <a:fillRect/>
          </a:stretch>
        </p:blipFill>
        <p:spPr>
          <a:xfrm>
            <a:off x="1829435" y="550545"/>
            <a:ext cx="545465" cy="279400"/>
          </a:xfrm>
          <a:prstGeom prst="rect">
            <a:avLst/>
          </a:prstGeom>
        </p:spPr>
      </p:pic>
      <p:pic>
        <p:nvPicPr>
          <p:cNvPr id="5" name="图片 4"/>
          <p:cNvPicPr>
            <a:picLocks noChangeAspect="1"/>
          </p:cNvPicPr>
          <p:nvPr/>
        </p:nvPicPr>
        <p:blipFill>
          <a:blip r:embed="rId2"/>
          <a:stretch>
            <a:fillRect/>
          </a:stretch>
        </p:blipFill>
        <p:spPr>
          <a:xfrm>
            <a:off x="2952750" y="177800"/>
            <a:ext cx="1502410" cy="1024255"/>
          </a:xfrm>
          <a:prstGeom prst="rect">
            <a:avLst/>
          </a:prstGeom>
        </p:spPr>
      </p:pic>
      <p:pic>
        <p:nvPicPr>
          <p:cNvPr id="6" name="图片 5"/>
          <p:cNvPicPr>
            <a:picLocks noChangeAspect="1"/>
          </p:cNvPicPr>
          <p:nvPr/>
        </p:nvPicPr>
        <p:blipFill>
          <a:blip r:embed="rId3"/>
          <a:stretch>
            <a:fillRect/>
          </a:stretch>
        </p:blipFill>
        <p:spPr>
          <a:xfrm>
            <a:off x="4603750" y="520700"/>
            <a:ext cx="908685" cy="309245"/>
          </a:xfrm>
          <a:prstGeom prst="rect">
            <a:avLst/>
          </a:prstGeom>
        </p:spPr>
      </p:pic>
      <p:pic>
        <p:nvPicPr>
          <p:cNvPr id="7" name="图片 6"/>
          <p:cNvPicPr>
            <a:picLocks noChangeAspect="1"/>
          </p:cNvPicPr>
          <p:nvPr/>
        </p:nvPicPr>
        <p:blipFill>
          <a:blip r:embed="rId4"/>
          <a:stretch>
            <a:fillRect/>
          </a:stretch>
        </p:blipFill>
        <p:spPr>
          <a:xfrm>
            <a:off x="5843270" y="369570"/>
            <a:ext cx="2062480" cy="610870"/>
          </a:xfrm>
          <a:prstGeom prst="rect">
            <a:avLst/>
          </a:prstGeom>
        </p:spPr>
      </p:pic>
      <p:pic>
        <p:nvPicPr>
          <p:cNvPr id="8" name="图片 7" descr="EVUCJNIU(VDDP_[TLU~5@)M"/>
          <p:cNvPicPr>
            <a:picLocks noChangeAspect="1"/>
          </p:cNvPicPr>
          <p:nvPr/>
        </p:nvPicPr>
        <p:blipFill>
          <a:blip r:embed="rId5"/>
          <a:stretch>
            <a:fillRect/>
          </a:stretch>
        </p:blipFill>
        <p:spPr>
          <a:xfrm>
            <a:off x="8837295" y="1880870"/>
            <a:ext cx="2459355" cy="2331085"/>
          </a:xfrm>
          <a:prstGeom prst="rect">
            <a:avLst/>
          </a:prstGeom>
        </p:spPr>
      </p:pic>
      <p:pic>
        <p:nvPicPr>
          <p:cNvPr id="12" name="图片 11"/>
          <p:cNvPicPr>
            <a:picLocks noChangeAspect="1"/>
          </p:cNvPicPr>
          <p:nvPr/>
        </p:nvPicPr>
        <p:blipFill>
          <a:blip r:embed="rId6"/>
          <a:stretch>
            <a:fillRect/>
          </a:stretch>
        </p:blipFill>
        <p:spPr>
          <a:xfrm>
            <a:off x="2690495" y="2333625"/>
            <a:ext cx="4942840" cy="1178560"/>
          </a:xfrm>
          <a:prstGeom prst="rect">
            <a:avLst/>
          </a:prstGeom>
        </p:spPr>
      </p:pic>
      <p:pic>
        <p:nvPicPr>
          <p:cNvPr id="13" name="图片 12"/>
          <p:cNvPicPr>
            <a:picLocks noChangeAspect="1"/>
          </p:cNvPicPr>
          <p:nvPr/>
        </p:nvPicPr>
        <p:blipFill>
          <a:blip r:embed="rId7"/>
          <a:stretch>
            <a:fillRect/>
          </a:stretch>
        </p:blipFill>
        <p:spPr>
          <a:xfrm>
            <a:off x="2952750" y="3512185"/>
            <a:ext cx="3085465" cy="1015365"/>
          </a:xfrm>
          <a:prstGeom prst="rect">
            <a:avLst/>
          </a:prstGeom>
        </p:spPr>
      </p:pic>
      <p:pic>
        <p:nvPicPr>
          <p:cNvPr id="14" name="图片 13"/>
          <p:cNvPicPr>
            <a:picLocks noChangeAspect="1"/>
          </p:cNvPicPr>
          <p:nvPr/>
        </p:nvPicPr>
        <p:blipFill>
          <a:blip r:embed="rId8"/>
          <a:stretch>
            <a:fillRect/>
          </a:stretch>
        </p:blipFill>
        <p:spPr>
          <a:xfrm>
            <a:off x="1049020" y="5079365"/>
            <a:ext cx="3584575" cy="1184910"/>
          </a:xfrm>
          <a:prstGeom prst="rect">
            <a:avLst/>
          </a:prstGeom>
        </p:spPr>
      </p:pic>
      <p:pic>
        <p:nvPicPr>
          <p:cNvPr id="15" name="图片 14"/>
          <p:cNvPicPr>
            <a:picLocks noChangeAspect="1"/>
          </p:cNvPicPr>
          <p:nvPr/>
        </p:nvPicPr>
        <p:blipFill>
          <a:blip r:embed="rId9"/>
          <a:stretch>
            <a:fillRect/>
          </a:stretch>
        </p:blipFill>
        <p:spPr>
          <a:xfrm>
            <a:off x="5170170" y="5427345"/>
            <a:ext cx="2735580" cy="429895"/>
          </a:xfrm>
          <a:prstGeom prst="rect">
            <a:avLst/>
          </a:prstGeom>
        </p:spPr>
      </p:pic>
      <p:pic>
        <p:nvPicPr>
          <p:cNvPr id="18" name="图片 17"/>
          <p:cNvPicPr>
            <a:picLocks noChangeAspect="1"/>
          </p:cNvPicPr>
          <p:nvPr/>
        </p:nvPicPr>
        <p:blipFill>
          <a:blip r:embed="rId10"/>
          <a:stretch>
            <a:fillRect/>
          </a:stretch>
        </p:blipFill>
        <p:spPr>
          <a:xfrm>
            <a:off x="8289925" y="5472430"/>
            <a:ext cx="1811020" cy="398780"/>
          </a:xfrm>
          <a:prstGeom prst="rect">
            <a:avLst/>
          </a:prstGeom>
        </p:spPr>
      </p:pic>
    </p:spTree>
    <p:custDataLst>
      <p:tags r:id="rId1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8330" y="443230"/>
            <a:ext cx="10968990" cy="5806440"/>
          </a:xfrm>
        </p:spPr>
        <p:txBody>
          <a:bodyPr>
            <a:normAutofit lnSpcReduction="10000"/>
          </a:bodyPr>
          <a:p>
            <a:r>
              <a:rPr lang="zh-CN" altLang="en-US"/>
              <a:t>（</a:t>
            </a:r>
            <a:r>
              <a:rPr lang="en-US" altLang="zh-CN"/>
              <a:t>6</a:t>
            </a:r>
            <a:r>
              <a:rPr lang="zh-CN" altLang="en-US"/>
              <a:t>）发生条件</a:t>
            </a:r>
            <a:endParaRPr lang="zh-CN" altLang="en-US"/>
          </a:p>
          <a:p>
            <a:r>
              <a:rPr lang="zh-CN" altLang="en-US"/>
              <a:t>  设机器允许的最大动量偏差为      ，显然当           时，可能发生托歇克效应。另外考虑到两个电子的动量改变量的大小是相等的，因而只需</a:t>
            </a:r>
            <a:endParaRPr lang="zh-CN" altLang="en-US"/>
          </a:p>
          <a:p>
            <a:endParaRPr lang="zh-CN" altLang="en-US"/>
          </a:p>
          <a:p>
            <a:endParaRPr lang="zh-CN" altLang="en-US"/>
          </a:p>
          <a:p>
            <a:r>
              <a:rPr lang="zh-CN" altLang="en-US"/>
              <a:t>（</a:t>
            </a:r>
            <a:r>
              <a:rPr lang="en-US" altLang="zh-CN"/>
              <a:t>7</a:t>
            </a:r>
            <a:r>
              <a:rPr lang="zh-CN" altLang="en-US"/>
              <a:t>）</a:t>
            </a:r>
            <a:r>
              <a:rPr lang="en-US" altLang="zh-CN"/>
              <a:t>Moller</a:t>
            </a:r>
            <a:r>
              <a:t>散射的</a:t>
            </a:r>
            <a:r>
              <a:rPr lang="zh-CN" altLang="en-US"/>
              <a:t>散射截面</a:t>
            </a:r>
            <a:endParaRPr lang="zh-CN" altLang="en-US"/>
          </a:p>
          <a:p>
            <a:pPr marL="0" indent="0">
              <a:buNone/>
            </a:pPr>
            <a:r>
              <a:rPr lang="zh-CN" altLang="en-US"/>
              <a:t>        质心系中相对论下的非极化电子的</a:t>
            </a:r>
            <a:r>
              <a:rPr lang="zh-CN" altLang="en-US"/>
              <a:t>微分散射截面：</a:t>
            </a:r>
            <a:endParaRPr lang="zh-CN" altLang="en-US"/>
          </a:p>
          <a:p>
            <a:pPr marL="0" indent="0">
              <a:buNone/>
            </a:pPr>
            <a:endParaRPr lang="zh-CN" altLang="en-US"/>
          </a:p>
          <a:p>
            <a:pPr marL="0" indent="0">
              <a:buNone/>
            </a:pPr>
            <a:endParaRPr lang="zh-CN" altLang="en-US"/>
          </a:p>
          <a:p>
            <a:pPr marL="0" indent="0">
              <a:buNone/>
            </a:pPr>
            <a:r>
              <a:rPr lang="zh-CN" altLang="en-US"/>
              <a:t>       散射截面：对空间角做积分，</a:t>
            </a:r>
            <a:endParaRPr lang="zh-CN" altLang="en-US"/>
          </a:p>
          <a:p>
            <a:pPr marL="0" indent="0">
              <a:buNone/>
            </a:pPr>
            <a:endParaRPr lang="zh-CN" altLang="en-US"/>
          </a:p>
          <a:p>
            <a:pPr marL="0" indent="0">
              <a:buNone/>
            </a:pPr>
            <a:r>
              <a:rPr lang="zh-CN" altLang="en-US"/>
              <a:t>      由于质心系中的电子的相对运动方向是沿</a:t>
            </a:r>
            <a:r>
              <a:rPr lang="en-US" altLang="zh-CN"/>
              <a:t>l</a:t>
            </a:r>
            <a:r>
              <a:t>方向，所以</a:t>
            </a:r>
            <a:r>
              <a:rPr lang="en-US" altLang="zh-CN"/>
              <a:t>j</a:t>
            </a:r>
            <a:r>
              <a:t>方向在散射截面内，因此从质心系变换到实验室系时有</a:t>
            </a:r>
            <a:endParaRPr lang="zh-CN" altLang="en-US"/>
          </a:p>
          <a:p>
            <a:pPr marL="0" indent="0">
              <a:buNone/>
            </a:pPr>
            <a:endParaRPr lang="zh-CN" altLang="en-US"/>
          </a:p>
        </p:txBody>
      </p:sp>
      <p:pic>
        <p:nvPicPr>
          <p:cNvPr id="4" name="图片 3"/>
          <p:cNvPicPr>
            <a:picLocks noChangeAspect="1"/>
          </p:cNvPicPr>
          <p:nvPr/>
        </p:nvPicPr>
        <p:blipFill>
          <a:blip r:embed="rId1"/>
          <a:stretch>
            <a:fillRect/>
          </a:stretch>
        </p:blipFill>
        <p:spPr>
          <a:xfrm>
            <a:off x="4326255" y="1037590"/>
            <a:ext cx="429260" cy="355600"/>
          </a:xfrm>
          <a:prstGeom prst="rect">
            <a:avLst/>
          </a:prstGeom>
        </p:spPr>
      </p:pic>
      <p:pic>
        <p:nvPicPr>
          <p:cNvPr id="5" name="图片 4"/>
          <p:cNvPicPr>
            <a:picLocks noChangeAspect="1"/>
          </p:cNvPicPr>
          <p:nvPr/>
        </p:nvPicPr>
        <p:blipFill>
          <a:blip r:embed="rId2"/>
          <a:stretch>
            <a:fillRect/>
          </a:stretch>
        </p:blipFill>
        <p:spPr>
          <a:xfrm>
            <a:off x="5795645" y="1037590"/>
            <a:ext cx="889635" cy="339090"/>
          </a:xfrm>
          <a:prstGeom prst="rect">
            <a:avLst/>
          </a:prstGeom>
        </p:spPr>
      </p:pic>
      <p:pic>
        <p:nvPicPr>
          <p:cNvPr id="6" name="图片 5"/>
          <p:cNvPicPr>
            <a:picLocks noChangeAspect="1"/>
          </p:cNvPicPr>
          <p:nvPr/>
        </p:nvPicPr>
        <p:blipFill>
          <a:blip r:embed="rId3"/>
          <a:stretch>
            <a:fillRect/>
          </a:stretch>
        </p:blipFill>
        <p:spPr>
          <a:xfrm>
            <a:off x="2531745" y="1774190"/>
            <a:ext cx="6228080" cy="740410"/>
          </a:xfrm>
          <a:prstGeom prst="rect">
            <a:avLst/>
          </a:prstGeom>
        </p:spPr>
      </p:pic>
      <p:pic>
        <p:nvPicPr>
          <p:cNvPr id="8" name="图片 7"/>
          <p:cNvPicPr>
            <a:picLocks noChangeAspect="1"/>
          </p:cNvPicPr>
          <p:nvPr/>
        </p:nvPicPr>
        <p:blipFill>
          <a:blip r:embed="rId4"/>
          <a:stretch>
            <a:fillRect/>
          </a:stretch>
        </p:blipFill>
        <p:spPr>
          <a:xfrm>
            <a:off x="2586355" y="3793490"/>
            <a:ext cx="4891405" cy="637540"/>
          </a:xfrm>
          <a:prstGeom prst="rect">
            <a:avLst/>
          </a:prstGeom>
        </p:spPr>
      </p:pic>
      <p:pic>
        <p:nvPicPr>
          <p:cNvPr id="2" name="图片 1"/>
          <p:cNvPicPr>
            <a:picLocks noChangeAspect="1"/>
          </p:cNvPicPr>
          <p:nvPr/>
        </p:nvPicPr>
        <p:blipFill>
          <a:blip r:embed="rId5"/>
          <a:stretch>
            <a:fillRect/>
          </a:stretch>
        </p:blipFill>
        <p:spPr>
          <a:xfrm>
            <a:off x="4418330" y="4585335"/>
            <a:ext cx="6865620" cy="766445"/>
          </a:xfrm>
          <a:prstGeom prst="rect">
            <a:avLst/>
          </a:prstGeom>
        </p:spPr>
      </p:pic>
      <p:pic>
        <p:nvPicPr>
          <p:cNvPr id="7" name="图片 6"/>
          <p:cNvPicPr>
            <a:picLocks noChangeAspect="1"/>
          </p:cNvPicPr>
          <p:nvPr/>
        </p:nvPicPr>
        <p:blipFill>
          <a:blip r:embed="rId6"/>
          <a:stretch>
            <a:fillRect/>
          </a:stretch>
        </p:blipFill>
        <p:spPr>
          <a:xfrm>
            <a:off x="4509135" y="5737860"/>
            <a:ext cx="679450" cy="665480"/>
          </a:xfrm>
          <a:prstGeom prst="rect">
            <a:avLst/>
          </a:prstGeom>
        </p:spPr>
      </p:pic>
    </p:spTree>
    <p:custDataLst>
      <p:tags r:id="rId7"/>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505" y="612140"/>
            <a:ext cx="10968990" cy="5633085"/>
          </a:xfrm>
        </p:spPr>
        <p:txBody>
          <a:bodyPr/>
          <a:p>
            <a:r>
              <a:rPr lang="zh-CN" altLang="en-US"/>
              <a:t>（</a:t>
            </a:r>
            <a:r>
              <a:rPr lang="en-US" altLang="zh-CN"/>
              <a:t>7</a:t>
            </a:r>
            <a:r>
              <a:rPr lang="zh-CN" altLang="en-US"/>
              <a:t>）发生率与</a:t>
            </a:r>
            <a:r>
              <a:rPr lang="zh-CN" altLang="en-US"/>
              <a:t>损失率</a:t>
            </a:r>
            <a:endParaRPr lang="zh-CN" altLang="en-US"/>
          </a:p>
          <a:p>
            <a:r>
              <a:rPr lang="zh-CN" altLang="en-US"/>
              <a:t>    穆勒散射的发生率</a:t>
            </a:r>
            <a:endParaRPr lang="zh-CN" altLang="en-US"/>
          </a:p>
          <a:p>
            <a:r>
              <a:rPr lang="zh-CN" altLang="en-US"/>
              <a:t>   某电子分布空间中微元体积的电子发生托歇克效应</a:t>
            </a:r>
            <a:r>
              <a:rPr lang="zh-CN" altLang="en-US"/>
              <a:t>的速率</a:t>
            </a:r>
            <a:endParaRPr lang="zh-CN" altLang="en-US"/>
          </a:p>
          <a:p>
            <a:r>
              <a:rPr lang="zh-CN" altLang="en-US"/>
              <a:t>    由于是束团内电子的</a:t>
            </a:r>
            <a:r>
              <a:rPr lang="zh-CN" altLang="en-US"/>
              <a:t>相互散射，</a:t>
            </a:r>
            <a:r>
              <a:rPr lang="en-US" altLang="zh-CN"/>
              <a:t>1</a:t>
            </a:r>
            <a:r>
              <a:t>，</a:t>
            </a:r>
            <a:r>
              <a:rPr lang="en-US" altLang="zh-CN"/>
              <a:t>2</a:t>
            </a:r>
            <a:r>
              <a:t>类电子的分布函数形式一样，</a:t>
            </a:r>
            <a:r>
              <a:rPr lang="zh-CN" altLang="en-US"/>
              <a:t>因此该分布空间中总散射发生速率为</a:t>
            </a:r>
            <a:endParaRPr lang="zh-CN" altLang="en-US"/>
          </a:p>
          <a:p>
            <a:endParaRPr lang="zh-CN" altLang="en-US"/>
          </a:p>
          <a:p>
            <a:r>
              <a:rPr lang="zh-CN" altLang="en-US"/>
              <a:t>    具体到束团的相空间中，分布函数是正态的，</a:t>
            </a:r>
            <a:endParaRPr lang="zh-CN" altLang="en-US"/>
          </a:p>
          <a:p>
            <a:endParaRPr lang="zh-CN" altLang="en-US"/>
          </a:p>
          <a:p>
            <a:endParaRPr lang="zh-CN" altLang="en-US"/>
          </a:p>
          <a:p>
            <a:r>
              <a:rPr lang="zh-CN" altLang="en-US"/>
              <a:t>   粒子损失速率是发生率的两倍</a:t>
            </a:r>
            <a:endParaRPr lang="zh-CN" altLang="en-US"/>
          </a:p>
          <a:p>
            <a:r>
              <a:rPr lang="zh-CN" altLang="en-US"/>
              <a:t>   为了简化积分，还需要假设发生散射时两个电子的位置相同，</a:t>
            </a:r>
            <a:endParaRPr lang="zh-CN" altLang="en-US"/>
          </a:p>
        </p:txBody>
      </p:sp>
      <p:pic>
        <p:nvPicPr>
          <p:cNvPr id="4" name="图片 3"/>
          <p:cNvPicPr>
            <a:picLocks noChangeAspect="1"/>
          </p:cNvPicPr>
          <p:nvPr/>
        </p:nvPicPr>
        <p:blipFill>
          <a:blip r:embed="rId1"/>
          <a:stretch>
            <a:fillRect/>
          </a:stretch>
        </p:blipFill>
        <p:spPr>
          <a:xfrm>
            <a:off x="7423150" y="1584960"/>
            <a:ext cx="1830070" cy="500380"/>
          </a:xfrm>
          <a:prstGeom prst="rect">
            <a:avLst/>
          </a:prstGeom>
        </p:spPr>
      </p:pic>
      <p:pic>
        <p:nvPicPr>
          <p:cNvPr id="5" name="图片 4"/>
          <p:cNvPicPr>
            <a:picLocks noChangeAspect="1"/>
          </p:cNvPicPr>
          <p:nvPr/>
        </p:nvPicPr>
        <p:blipFill>
          <a:blip r:embed="rId2"/>
          <a:stretch>
            <a:fillRect/>
          </a:stretch>
        </p:blipFill>
        <p:spPr>
          <a:xfrm>
            <a:off x="1715135" y="2856865"/>
            <a:ext cx="1918335" cy="586740"/>
          </a:xfrm>
          <a:prstGeom prst="rect">
            <a:avLst/>
          </a:prstGeom>
        </p:spPr>
      </p:pic>
      <p:graphicFrame>
        <p:nvGraphicFramePr>
          <p:cNvPr id="6" name="对象 5"/>
          <p:cNvGraphicFramePr/>
          <p:nvPr/>
        </p:nvGraphicFramePr>
        <p:xfrm>
          <a:off x="4057650" y="2976245"/>
          <a:ext cx="1191260" cy="377190"/>
        </p:xfrm>
        <a:graphic>
          <a:graphicData uri="http://schemas.openxmlformats.org/presentationml/2006/ole">
            <mc:AlternateContent xmlns:mc="http://schemas.openxmlformats.org/markup-compatibility/2006">
              <mc:Choice xmlns:v="urn:schemas-microsoft-com:vml" Requires="v">
                <p:oleObj spid="_x0000_s7" name="" r:id="rId3" imgW="1171575" imgH="396875" progId="Equation.DSMT4">
                  <p:embed/>
                </p:oleObj>
              </mc:Choice>
              <mc:Fallback>
                <p:oleObj name="" r:id="rId3" imgW="1171575" imgH="396875" progId="Equation.DSMT4">
                  <p:embed/>
                  <p:pic>
                    <p:nvPicPr>
                      <p:cNvPr id="0" name="图片 6"/>
                      <p:cNvPicPr/>
                      <p:nvPr/>
                    </p:nvPicPr>
                    <p:blipFill>
                      <a:blip r:embed="rId4"/>
                      <a:stretch>
                        <a:fillRect/>
                      </a:stretch>
                    </p:blipFill>
                    <p:spPr>
                      <a:xfrm>
                        <a:off x="4057650" y="2976245"/>
                        <a:ext cx="1191260" cy="377190"/>
                      </a:xfrm>
                      <a:prstGeom prst="rect">
                        <a:avLst/>
                      </a:prstGeom>
                    </p:spPr>
                  </p:pic>
                </p:oleObj>
              </mc:Fallback>
            </mc:AlternateContent>
          </a:graphicData>
        </a:graphic>
      </p:graphicFrame>
      <p:pic>
        <p:nvPicPr>
          <p:cNvPr id="8" name="图片 7"/>
          <p:cNvPicPr>
            <a:picLocks noChangeAspect="1"/>
          </p:cNvPicPr>
          <p:nvPr/>
        </p:nvPicPr>
        <p:blipFill>
          <a:blip r:embed="rId5"/>
          <a:stretch>
            <a:fillRect/>
          </a:stretch>
        </p:blipFill>
        <p:spPr>
          <a:xfrm>
            <a:off x="5547360" y="2976880"/>
            <a:ext cx="1238885" cy="376555"/>
          </a:xfrm>
          <a:prstGeom prst="rect">
            <a:avLst/>
          </a:prstGeom>
        </p:spPr>
      </p:pic>
      <p:graphicFrame>
        <p:nvGraphicFramePr>
          <p:cNvPr id="9" name="对象 8"/>
          <p:cNvGraphicFramePr/>
          <p:nvPr/>
        </p:nvGraphicFramePr>
        <p:xfrm>
          <a:off x="476885" y="3922395"/>
          <a:ext cx="7965440" cy="799465"/>
        </p:xfrm>
        <a:graphic>
          <a:graphicData uri="http://schemas.openxmlformats.org/presentationml/2006/ole">
            <mc:AlternateContent xmlns:mc="http://schemas.openxmlformats.org/markup-compatibility/2006">
              <mc:Choice xmlns:v="urn:schemas-microsoft-com:vml" Requires="v">
                <p:oleObj spid="_x0000_s10" name="" r:id="rId6" imgW="6677025" imgH="680085" progId="Equation.DSMT4">
                  <p:embed/>
                </p:oleObj>
              </mc:Choice>
              <mc:Fallback>
                <p:oleObj name="" r:id="rId6" imgW="6677025" imgH="680085" progId="Equation.DSMT4">
                  <p:embed/>
                  <p:pic>
                    <p:nvPicPr>
                      <p:cNvPr id="0" name="图片 9"/>
                      <p:cNvPicPr/>
                      <p:nvPr/>
                    </p:nvPicPr>
                    <p:blipFill>
                      <a:blip r:embed="rId7"/>
                      <a:stretch>
                        <a:fillRect/>
                      </a:stretch>
                    </p:blipFill>
                    <p:spPr>
                      <a:xfrm>
                        <a:off x="476885" y="3922395"/>
                        <a:ext cx="7965440" cy="799465"/>
                      </a:xfrm>
                      <a:prstGeom prst="rect">
                        <a:avLst/>
                      </a:prstGeom>
                    </p:spPr>
                  </p:pic>
                </p:oleObj>
              </mc:Fallback>
            </mc:AlternateContent>
          </a:graphicData>
        </a:graphic>
      </p:graphicFrame>
      <p:pic>
        <p:nvPicPr>
          <p:cNvPr id="11" name="图片 10"/>
          <p:cNvPicPr>
            <a:picLocks noChangeAspect="1"/>
          </p:cNvPicPr>
          <p:nvPr/>
        </p:nvPicPr>
        <p:blipFill>
          <a:blip r:embed="rId8"/>
          <a:stretch>
            <a:fillRect/>
          </a:stretch>
        </p:blipFill>
        <p:spPr>
          <a:xfrm>
            <a:off x="8813165" y="4038600"/>
            <a:ext cx="2759075" cy="518795"/>
          </a:xfrm>
          <a:prstGeom prst="rect">
            <a:avLst/>
          </a:prstGeom>
        </p:spPr>
      </p:pic>
      <p:pic>
        <p:nvPicPr>
          <p:cNvPr id="12" name="图片 11"/>
          <p:cNvPicPr>
            <a:picLocks noChangeAspect="1"/>
          </p:cNvPicPr>
          <p:nvPr/>
        </p:nvPicPr>
        <p:blipFill>
          <a:blip r:embed="rId9"/>
          <a:stretch>
            <a:fillRect/>
          </a:stretch>
        </p:blipFill>
        <p:spPr>
          <a:xfrm>
            <a:off x="1715135" y="6021070"/>
            <a:ext cx="972820" cy="382905"/>
          </a:xfrm>
          <a:prstGeom prst="rect">
            <a:avLst/>
          </a:prstGeom>
        </p:spPr>
      </p:pic>
      <p:pic>
        <p:nvPicPr>
          <p:cNvPr id="13" name="图片 12"/>
          <p:cNvPicPr>
            <a:picLocks noChangeAspect="1"/>
          </p:cNvPicPr>
          <p:nvPr/>
        </p:nvPicPr>
        <p:blipFill>
          <a:blip r:embed="rId10"/>
          <a:stretch>
            <a:fillRect/>
          </a:stretch>
        </p:blipFill>
        <p:spPr>
          <a:xfrm>
            <a:off x="3475355" y="5910580"/>
            <a:ext cx="2356485" cy="560070"/>
          </a:xfrm>
          <a:prstGeom prst="rect">
            <a:avLst/>
          </a:prstGeom>
        </p:spPr>
      </p:pic>
      <p:pic>
        <p:nvPicPr>
          <p:cNvPr id="14" name="图片 13"/>
          <p:cNvPicPr>
            <a:picLocks noChangeAspect="1"/>
          </p:cNvPicPr>
          <p:nvPr/>
        </p:nvPicPr>
        <p:blipFill>
          <a:blip r:embed="rId11"/>
          <a:stretch>
            <a:fillRect/>
          </a:stretch>
        </p:blipFill>
        <p:spPr>
          <a:xfrm>
            <a:off x="6404610" y="5910580"/>
            <a:ext cx="2212340" cy="534670"/>
          </a:xfrm>
          <a:prstGeom prst="rect">
            <a:avLst/>
          </a:prstGeom>
        </p:spPr>
      </p:pic>
    </p:spTree>
    <p:custDataLst>
      <p:tags r:id="rId1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8400" y="598225"/>
            <a:ext cx="10969200" cy="4759200"/>
          </a:xfrm>
        </p:spPr>
        <p:txBody>
          <a:bodyPr/>
          <a:p>
            <a:r>
              <a:rPr lang="zh-CN" altLang="en-US"/>
              <a:t>积分结果可以用零阶修正贝塞尔函数表示：</a:t>
            </a:r>
            <a:endParaRPr lang="zh-CN" altLang="en-US"/>
          </a:p>
          <a:p>
            <a:pPr marL="0" indent="0">
              <a:buNone/>
            </a:pPr>
            <a:endParaRPr lang="zh-CN" altLang="en-US"/>
          </a:p>
          <a:p>
            <a:pPr marL="0" indent="0">
              <a:buNone/>
            </a:pPr>
            <a:endParaRPr lang="zh-CN" altLang="en-US"/>
          </a:p>
          <a:p>
            <a:pPr marL="0" indent="0">
              <a:buNone/>
            </a:pPr>
            <a:endParaRPr lang="zh-CN" altLang="en-US"/>
          </a:p>
        </p:txBody>
      </p:sp>
      <p:pic>
        <p:nvPicPr>
          <p:cNvPr id="5" name="图片 4"/>
          <p:cNvPicPr>
            <a:picLocks noChangeAspect="1"/>
          </p:cNvPicPr>
          <p:nvPr/>
        </p:nvPicPr>
        <p:blipFill>
          <a:blip r:embed="rId1"/>
          <a:stretch>
            <a:fillRect/>
          </a:stretch>
        </p:blipFill>
        <p:spPr>
          <a:xfrm>
            <a:off x="912495" y="1038225"/>
            <a:ext cx="11061700" cy="807085"/>
          </a:xfrm>
          <a:prstGeom prst="rect">
            <a:avLst/>
          </a:prstGeom>
        </p:spPr>
      </p:pic>
      <p:pic>
        <p:nvPicPr>
          <p:cNvPr id="6" name="图片 5" descr="(AUEX4Z6(GXWH~PY@XMJ%N5"/>
          <p:cNvPicPr>
            <a:picLocks noChangeAspect="1"/>
          </p:cNvPicPr>
          <p:nvPr/>
        </p:nvPicPr>
        <p:blipFill>
          <a:blip r:embed="rId2"/>
          <a:stretch>
            <a:fillRect/>
          </a:stretch>
        </p:blipFill>
        <p:spPr>
          <a:xfrm>
            <a:off x="415290" y="2540000"/>
            <a:ext cx="6644640" cy="3997325"/>
          </a:xfrm>
          <a:prstGeom prst="rect">
            <a:avLst/>
          </a:prstGeom>
        </p:spPr>
      </p:pic>
      <p:pic>
        <p:nvPicPr>
          <p:cNvPr id="7" name="图片 6" descr="7YO)0H%HQLFFOG15}WAUI@W"/>
          <p:cNvPicPr>
            <a:picLocks noChangeAspect="1"/>
          </p:cNvPicPr>
          <p:nvPr/>
        </p:nvPicPr>
        <p:blipFill>
          <a:blip r:embed="rId3"/>
          <a:stretch>
            <a:fillRect/>
          </a:stretch>
        </p:blipFill>
        <p:spPr>
          <a:xfrm>
            <a:off x="7089140" y="2540000"/>
            <a:ext cx="4591050" cy="1162050"/>
          </a:xfrm>
          <a:prstGeom prst="rect">
            <a:avLst/>
          </a:prstGeom>
        </p:spPr>
      </p:pic>
    </p:spTree>
    <p:custDataLst>
      <p:tags r:id="rId4"/>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1586</Words>
  <Application>WPS 演示</Application>
  <PresentationFormat>宽屏</PresentationFormat>
  <Paragraphs>108</Paragraphs>
  <Slides>12</Slides>
  <Notes>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5</vt:i4>
      </vt:variant>
      <vt:variant>
        <vt:lpstr>幻灯片标题</vt:lpstr>
      </vt:variant>
      <vt:variant>
        <vt:i4>12</vt:i4>
      </vt:variant>
    </vt:vector>
  </HeadingPairs>
  <TitlesOfParts>
    <vt:vector size="25" baseType="lpstr">
      <vt:lpstr>Arial</vt:lpstr>
      <vt:lpstr>宋体</vt:lpstr>
      <vt:lpstr>Wingdings</vt:lpstr>
      <vt:lpstr>微软雅黑</vt:lpstr>
      <vt:lpstr>Wingdings</vt:lpstr>
      <vt:lpstr>Arial Unicode MS</vt:lpstr>
      <vt:lpstr>Calibri</vt:lpstr>
      <vt:lpstr>Office 主题​​</vt:lpstr>
      <vt:lpstr>Equation.DSMT4</vt:lpstr>
      <vt:lpstr>Equation.DSMT4</vt:lpstr>
      <vt:lpstr>Equation.DSMT4</vt:lpstr>
      <vt:lpstr>Equation.DSMT4</vt:lpstr>
      <vt:lpstr>Equation.DSMT4</vt:lpstr>
      <vt:lpstr>Touschek Lifetime with disperation </vt:lpstr>
      <vt:lpstr>0.上次的问题</vt:lpstr>
      <vt:lpstr>  1.之前的touschek lifetime公式的缺陷 </vt:lpstr>
      <vt:lpstr>2.Pinwinski给出的公式</vt:lpstr>
      <vt:lpstr>PowerPoint 演示文稿</vt:lpstr>
      <vt:lpstr>PowerPoint 演示文稿</vt:lpstr>
      <vt:lpstr>PowerPoint 演示文稿</vt:lpstr>
      <vt:lpstr>PowerPoint 演示文稿</vt:lpstr>
      <vt:lpstr>PowerPoint 演示文稿</vt:lpstr>
      <vt:lpstr>PowerPoint 演示文稿</vt:lpstr>
      <vt:lpstr>3.评论</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坏兽养殖协会</cp:lastModifiedBy>
  <cp:revision>183</cp:revision>
  <dcterms:created xsi:type="dcterms:W3CDTF">2019-06-19T02:08:00Z</dcterms:created>
  <dcterms:modified xsi:type="dcterms:W3CDTF">2022-01-17T10:31:00Z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2052-11.1.0.9914</vt:lpwstr>
  </property>
</Properties>
</file>