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7" r:id="rId2"/>
    <p:sldId id="404" r:id="rId3"/>
    <p:sldId id="417" r:id="rId4"/>
    <p:sldId id="426" r:id="rId5"/>
    <p:sldId id="456" r:id="rId6"/>
    <p:sldId id="457" r:id="rId7"/>
    <p:sldId id="458" r:id="rId8"/>
    <p:sldId id="459" r:id="rId9"/>
    <p:sldId id="460" r:id="rId10"/>
    <p:sldId id="461" r:id="rId11"/>
    <p:sldId id="478" r:id="rId12"/>
    <p:sldId id="396" r:id="rId13"/>
    <p:sldId id="476" r:id="rId14"/>
    <p:sldId id="463" r:id="rId15"/>
    <p:sldId id="479" r:id="rId16"/>
    <p:sldId id="464" r:id="rId17"/>
    <p:sldId id="465" r:id="rId18"/>
    <p:sldId id="466" r:id="rId19"/>
    <p:sldId id="467" r:id="rId20"/>
    <p:sldId id="468" r:id="rId21"/>
    <p:sldId id="469" r:id="rId22"/>
    <p:sldId id="472" r:id="rId23"/>
    <p:sldId id="473" r:id="rId24"/>
    <p:sldId id="474" r:id="rId25"/>
    <p:sldId id="47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84848" autoAdjust="0"/>
  </p:normalViewPr>
  <p:slideViewPr>
    <p:cSldViewPr snapToGrid="0">
      <p:cViewPr varScale="1">
        <p:scale>
          <a:sx n="98" d="100"/>
          <a:sy n="98" d="100"/>
        </p:scale>
        <p:origin x="4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8CA2AEF-6EB5-4764-9AC1-CB8B6E707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B19DC6-AC25-40FB-996B-30C15BBC96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85966-E2DB-4419-A430-5246E70E679F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47A5AD-439F-4EAB-B7D5-1C6CE56262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98396D-9E0F-45D4-84BF-6516D624BF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00F55-BA18-40CC-9A9C-96F7F14DA5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99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BF222-3766-413A-9651-A7DBA1197880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BFAE3-9D77-43ED-83AD-02954F634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71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BF0AEB61-929F-4131-A660-5DC1BC94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8889712-F2FB-494A-894F-CED7411FCB4D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15" name="页脚占位符 4">
            <a:extLst>
              <a:ext uri="{FF2B5EF4-FFF2-40B4-BE49-F238E27FC236}">
                <a16:creationId xmlns:a16="http://schemas.microsoft.com/office/drawing/2014/main" id="{6913FF34-E365-4646-9BF5-AD521B85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FF3E4B53-F684-4EF7-A14E-815DB2F5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FC2D17-772F-497E-8C3C-382AD32E8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5565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7FBC68B-A31E-45F3-B846-D7BEDD3F5B70}"/>
              </a:ext>
            </a:extLst>
          </p:cNvPr>
          <p:cNvSpPr/>
          <p:nvPr userDrawn="1"/>
        </p:nvSpPr>
        <p:spPr>
          <a:xfrm>
            <a:off x="0" y="4244455"/>
            <a:ext cx="12192000" cy="221776"/>
          </a:xfrm>
          <a:prstGeom prst="rect">
            <a:avLst/>
          </a:prstGeom>
          <a:gradFill flip="none" rotWithShape="1">
            <a:gsLst>
              <a:gs pos="39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81551DE-AC92-43F1-A631-7F3447C763DC}"/>
              </a:ext>
            </a:extLst>
          </p:cNvPr>
          <p:cNvSpPr/>
          <p:nvPr userDrawn="1"/>
        </p:nvSpPr>
        <p:spPr>
          <a:xfrm>
            <a:off x="0" y="0"/>
            <a:ext cx="12192000" cy="4242216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07B4EA8-85B8-453E-879A-8C9B8130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987" y="12366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175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691255-7FAC-4705-9482-CA3C858C52BB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EE2A06-6A8D-4EB5-B256-169025F5899C}"/>
              </a:ext>
            </a:extLst>
          </p:cNvPr>
          <p:cNvSpPr txBox="1"/>
          <p:nvPr userDrawn="1"/>
        </p:nvSpPr>
        <p:spPr>
          <a:xfrm>
            <a:off x="4473051" y="5132818"/>
            <a:ext cx="324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大科学中心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31B3D3C-B36D-48CD-8857-F522A1004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2" b="5555"/>
          <a:stretch/>
        </p:blipFill>
        <p:spPr>
          <a:xfrm>
            <a:off x="0" y="-190500"/>
            <a:ext cx="12192000" cy="44386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55A7149-4050-4DE2-B64E-C36FFA167A2A}"/>
              </a:ext>
            </a:extLst>
          </p:cNvPr>
          <p:cNvSpPr/>
          <p:nvPr userDrawn="1"/>
        </p:nvSpPr>
        <p:spPr>
          <a:xfrm>
            <a:off x="0" y="-190500"/>
            <a:ext cx="12192000" cy="4438650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70CE0D-F747-467C-BA87-9BB62CB7F858}"/>
              </a:ext>
            </a:extLst>
          </p:cNvPr>
          <p:cNvSpPr/>
          <p:nvPr userDrawn="1"/>
        </p:nvSpPr>
        <p:spPr>
          <a:xfrm>
            <a:off x="0" y="4225405"/>
            <a:ext cx="12192000" cy="221776"/>
          </a:xfrm>
          <a:prstGeom prst="rect">
            <a:avLst/>
          </a:prstGeom>
          <a:gradFill>
            <a:gsLst>
              <a:gs pos="85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83594B8-1B30-45D6-89DA-343FA9F60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987" y="12366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23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59B538A-8FF7-412E-A0E5-DCBCE3551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932" b="2403"/>
          <a:stretch/>
        </p:blipFill>
        <p:spPr>
          <a:xfrm>
            <a:off x="0" y="5569771"/>
            <a:ext cx="3681273" cy="1288229"/>
          </a:xfrm>
          <a:prstGeom prst="rect">
            <a:avLst/>
          </a:prstGeom>
        </p:spPr>
      </p:pic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BF0AEB61-929F-4131-A660-5DC1BC94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D5DED8D-52D1-41CC-88EF-89A95EFABFD8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15" name="页脚占位符 4">
            <a:extLst>
              <a:ext uri="{FF2B5EF4-FFF2-40B4-BE49-F238E27FC236}">
                <a16:creationId xmlns:a16="http://schemas.microsoft.com/office/drawing/2014/main" id="{6913FF34-E365-4646-9BF5-AD521B85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FF3E4B53-F684-4EF7-A14E-815DB2F5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07B4EA8-85B8-453E-879A-8C9B8130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937" y="10461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6988E4F-7A5F-4AED-B738-400A887E0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8" y="5824025"/>
            <a:ext cx="2123775" cy="5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4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6F2A4A-5137-4D46-A891-09F932D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EF1B17B-3855-4375-8219-ABF594FAB1E7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85D1AF-6F4F-43B5-A630-DC15313E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D28D4-686F-464B-93DF-EE6AB901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650918-14BA-4961-B820-46D51B016C90}"/>
              </a:ext>
            </a:extLst>
          </p:cNvPr>
          <p:cNvSpPr/>
          <p:nvPr userDrawn="1"/>
        </p:nvSpPr>
        <p:spPr>
          <a:xfrm rot="5400000">
            <a:off x="857250" y="2568056"/>
            <a:ext cx="1314450" cy="270395"/>
          </a:xfrm>
          <a:prstGeom prst="rect">
            <a:avLst/>
          </a:prstGeom>
          <a:gradFill>
            <a:gsLst>
              <a:gs pos="85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FC3616BE-1000-497F-9302-32F14D50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029551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23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61FA6-AB22-410A-BECD-7B3592CA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12D926-AD5A-4776-A32D-10F71753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F63BD-83B0-404B-AB14-D1715606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693E0-0EFA-4CC3-8DD0-B0BCBBB2B400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EBC90E-D800-4FDD-954B-FBE63FBF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4799B-19B5-416A-9722-59121691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844092-0812-41F5-B354-FAFF6B98D281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8353A2-4FE8-4CF1-A08D-9531804D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A9E98B-4471-43E4-B655-4A84A68C8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721D1-24E7-49F1-B217-9E75B5140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D57D83-B5B8-4447-9B80-1A397CFE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4648-0603-46C9-91C0-37393CB9F58A}" type="datetime1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1297F2-374E-4779-8934-8322F8EF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45D371-CC0F-416D-B7FF-E2951889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DB35C6-0662-4F85-8B25-78CDACD6B29D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2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4134F-B009-492B-9E62-7F8B1847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C385C-8F77-4229-8DE5-46F8760283FD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587BB9-D5E3-48CE-8DDC-55BB8F2BA4FD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7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4134F-B009-492B-9E62-7F8B1847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94E3-F7C8-4A50-9B6D-E4FE5AD14154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48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4134F-B009-492B-9E62-7F8B1847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E0DA-E6C5-45A6-9803-F935D28E3FCE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587BB9-D5E3-48CE-8DDC-55BB8F2BA4FD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0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61FA6-AB22-410A-BECD-7B3592CA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12D926-AD5A-4776-A32D-10F71753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F63BD-83B0-404B-AB14-D1715606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1DEE-FC4C-436A-BDD3-334036334A27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EBC90E-D800-4FDD-954B-FBE63FBF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4799B-19B5-416A-9722-59121691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844092-0812-41F5-B354-FAFF6B98D281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14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517442-25BB-41C4-AB2D-B2B0F87A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12D0A-2073-4DCB-BD87-238CF2555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5A4737-F8ED-4228-9AB9-20E90299A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8C5B2-EF85-420E-BE56-3F86F62C0CC0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72B191-374D-4572-910D-042A38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EF53F-D76F-43A7-B099-24D2BE32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6E22051-1E9C-4C89-9C6A-412FF5E811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02" y="-352820"/>
            <a:ext cx="3146801" cy="19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50" r:id="rId4"/>
    <p:sldLayoutId id="2147483652" r:id="rId5"/>
    <p:sldLayoutId id="2147483654" r:id="rId6"/>
    <p:sldLayoutId id="2147483666" r:id="rId7"/>
    <p:sldLayoutId id="2147483663" r:id="rId8"/>
    <p:sldLayoutId id="2147483660" r:id="rId9"/>
    <p:sldLayoutId id="2147483655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762000" y="517359"/>
            <a:ext cx="10668000" cy="3284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低温超导探测器在低能粒子探测方面的应用探索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936065" y="6185869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50583" y="3704095"/>
            <a:ext cx="6090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张硕，上海科技大学大科学中心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2022. 08. 10</a:t>
            </a:r>
            <a:endParaRPr lang="zh-CN" altLang="en-US" sz="28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粒子物理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宇宙学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4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中微子质量测量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26708" y="1581324"/>
            <a:ext cx="3256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β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衰变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835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暗物质探测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1892" y="1407883"/>
            <a:ext cx="3953822" cy="447234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618763" y="1407883"/>
            <a:ext cx="3234188" cy="447234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974847" y="1407882"/>
            <a:ext cx="3778738" cy="447234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54" y="4611483"/>
            <a:ext cx="3886491" cy="114365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10105" y="4343049"/>
            <a:ext cx="3259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将放射源埋在该探测器内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040743" y="4673600"/>
            <a:ext cx="329179" cy="13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2" y="1925673"/>
            <a:ext cx="3636587" cy="249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48" y="2694000"/>
            <a:ext cx="3171331" cy="23008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933" y="2683763"/>
            <a:ext cx="3625295" cy="19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57623" y="2873109"/>
            <a:ext cx="4178639" cy="361976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814180" y="2873110"/>
            <a:ext cx="3532151" cy="3619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88" y="273893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基础设施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434395" y="1864127"/>
            <a:ext cx="3160223" cy="4628748"/>
            <a:chOff x="914401" y="3581397"/>
            <a:chExt cx="1773272" cy="26670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7536" y="4028263"/>
              <a:ext cx="2667001" cy="1773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191598" y="4373133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C000"/>
                  </a:solidFill>
                </a:rPr>
                <a:t>制冷机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330112" y="3581397"/>
              <a:ext cx="1156885" cy="38100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C000"/>
                  </a:solidFill>
                </a:rPr>
                <a:t>SQUID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5827"/>
          <a:stretch/>
        </p:blipFill>
        <p:spPr>
          <a:xfrm>
            <a:off x="4837792" y="2916675"/>
            <a:ext cx="3443591" cy="349222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22571" y="2916675"/>
            <a:ext cx="4038600" cy="3429000"/>
            <a:chOff x="3968886" y="2942615"/>
            <a:chExt cx="4038600" cy="3429000"/>
          </a:xfrm>
        </p:grpSpPr>
        <p:sp>
          <p:nvSpPr>
            <p:cNvPr id="12" name="矩形 11"/>
            <p:cNvSpPr/>
            <p:nvPr/>
          </p:nvSpPr>
          <p:spPr>
            <a:xfrm>
              <a:off x="3968886" y="4161815"/>
              <a:ext cx="4038600" cy="2209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Si:300um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流程图: 手动操作 12"/>
            <p:cNvSpPr/>
            <p:nvPr/>
          </p:nvSpPr>
          <p:spPr>
            <a:xfrm rot="10800000">
              <a:off x="4197486" y="4161815"/>
              <a:ext cx="3581400" cy="2209800"/>
            </a:xfrm>
            <a:prstGeom prst="flowChartManualOperati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968886" y="3933215"/>
              <a:ext cx="4038600" cy="228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 smtClean="0"/>
                <a:t>SiNx:0.5um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569085" y="3704615"/>
              <a:ext cx="838200" cy="228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5569085" y="2942615"/>
              <a:ext cx="838200" cy="76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吸收</a:t>
              </a:r>
              <a:r>
                <a:rPr lang="zh-CN" altLang="en-US" dirty="0" smtClean="0"/>
                <a:t>体</a:t>
              </a:r>
              <a:r>
                <a:rPr lang="en-US" altLang="zh-CN" dirty="0" smtClean="0"/>
                <a:t>-Bi</a:t>
              </a:r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5321101" y="3604193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TES-Mo/Cu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9175251" y="6026287"/>
            <a:ext cx="337868" cy="319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/>
        </p:nvCxnSpPr>
        <p:spPr>
          <a:xfrm flipH="1" flipV="1">
            <a:off x="8359302" y="2916675"/>
            <a:ext cx="927370" cy="3109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23" idx="3"/>
          </p:cNvCxnSpPr>
          <p:nvPr/>
        </p:nvCxnSpPr>
        <p:spPr>
          <a:xfrm flipH="1">
            <a:off x="8356474" y="6298902"/>
            <a:ext cx="868257" cy="193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5525310" y="5343728"/>
            <a:ext cx="214009" cy="214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>
            <a:stCxn id="30" idx="1"/>
          </p:cNvCxnSpPr>
          <p:nvPr/>
        </p:nvCxnSpPr>
        <p:spPr>
          <a:xfrm flipH="1" flipV="1">
            <a:off x="4723225" y="2873109"/>
            <a:ext cx="833426" cy="2501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30" idx="3"/>
          </p:cNvCxnSpPr>
          <p:nvPr/>
        </p:nvCxnSpPr>
        <p:spPr>
          <a:xfrm flipH="1">
            <a:off x="4736263" y="5526395"/>
            <a:ext cx="820388" cy="1010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文本占位符 2"/>
          <p:cNvSpPr txBox="1">
            <a:spLocks/>
          </p:cNvSpPr>
          <p:nvPr/>
        </p:nvSpPr>
        <p:spPr>
          <a:xfrm>
            <a:off x="802888" y="1328557"/>
            <a:ext cx="7529022" cy="1328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像素数：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4*4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8*8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16*16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能量范围：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300-1500eV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1000-30000eV</a:t>
            </a:r>
          </a:p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SQUID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通道数：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 animBg="1"/>
      <p:bldP spid="23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88" y="273893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实测</a:t>
            </a:r>
            <a:r>
              <a:rPr lang="zh-CN" altLang="en-US" dirty="0"/>
              <a:t>结果</a:t>
            </a:r>
            <a:r>
              <a:rPr lang="en-US" altLang="zh-CN" dirty="0"/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硬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射线能谱</a:t>
            </a:r>
            <a:endParaRPr lang="zh-CN" altLang="en-US" dirty="0"/>
          </a:p>
        </p:txBody>
      </p:sp>
      <p:sp>
        <p:nvSpPr>
          <p:cNvPr id="3" name="文本占位符 2"/>
          <p:cNvSpPr txBox="1">
            <a:spLocks/>
          </p:cNvSpPr>
          <p:nvPr/>
        </p:nvSpPr>
        <p:spPr>
          <a:xfrm>
            <a:off x="802888" y="1328557"/>
            <a:ext cx="7529022" cy="1328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能量分辨率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6.9eV@8keV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能量范围：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300-25000eV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（低能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端主要受光学窗限制）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78" y="1351030"/>
            <a:ext cx="6165342" cy="48005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916" y="1416505"/>
            <a:ext cx="6041084" cy="46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1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81" y="2157349"/>
            <a:ext cx="9723553" cy="47006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88" y="273893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实测</a:t>
            </a:r>
            <a:r>
              <a:rPr lang="zh-CN" altLang="en-US" dirty="0"/>
              <a:t>结果</a:t>
            </a:r>
            <a:r>
              <a:rPr lang="en-US" altLang="zh-CN" dirty="0"/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硬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射线能谱</a:t>
            </a:r>
            <a:endParaRPr lang="zh-CN" altLang="en-US" dirty="0"/>
          </a:p>
        </p:txBody>
      </p:sp>
      <p:sp>
        <p:nvSpPr>
          <p:cNvPr id="3" name="文本占位符 2"/>
          <p:cNvSpPr txBox="1">
            <a:spLocks/>
          </p:cNvSpPr>
          <p:nvPr/>
        </p:nvSpPr>
        <p:spPr>
          <a:xfrm>
            <a:off x="802888" y="1328557"/>
            <a:ext cx="7529022" cy="1328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能量分辨率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6.9eV@8keV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能量范围：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300-25000eV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（低能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端主要受光学窗限制）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gamma</a:t>
            </a:r>
            <a:r>
              <a:rPr lang="zh-CN" altLang="en-US" dirty="0" smtClean="0"/>
              <a:t>射线等粒子探测</a:t>
            </a:r>
            <a:r>
              <a:rPr lang="zh-CN" altLang="en-US" dirty="0"/>
              <a:t>方面的前景</a:t>
            </a: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400" y="1471959"/>
            <a:ext cx="1109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66CF1"/>
              </a:buClr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更高的峰康比                                                        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4Pi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测量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Au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Pb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做吸收体                                 将放射源埋至吸收体内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670438"/>
            <a:ext cx="4329012" cy="30921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424" y="2118290"/>
            <a:ext cx="4283253" cy="34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Am241</a:t>
            </a:r>
            <a:r>
              <a:rPr lang="zh-CN" altLang="en-US" dirty="0" smtClean="0"/>
              <a:t>测量结果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448800" y="6438896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95400" y="1471959"/>
            <a:ext cx="10749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能量范围：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1-200keV</a:t>
            </a:r>
          </a:p>
          <a:p>
            <a:pPr>
              <a:buClr>
                <a:srgbClr val="C00000"/>
              </a:buClr>
            </a:pP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能量分辨</a:t>
            </a: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率：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161eV@59.5keV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57226" y="1327217"/>
            <a:ext cx="4340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https://doi.org/10.1007/s41365-022-01071-5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6" y="1327217"/>
            <a:ext cx="7328170" cy="55307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924"/>
            <a:ext cx="12192000" cy="47169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5" y="1393585"/>
            <a:ext cx="11425131" cy="54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Am241</a:t>
            </a:r>
            <a:r>
              <a:rPr lang="zh-CN" altLang="en-US" dirty="0" smtClean="0"/>
              <a:t>测量结果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448800" y="6438896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95400" y="1471959"/>
            <a:ext cx="10749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能量范围：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1-200keV</a:t>
            </a:r>
          </a:p>
          <a:p>
            <a:pPr>
              <a:buClr>
                <a:srgbClr val="C00000"/>
              </a:buClr>
            </a:pP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能量分辨</a:t>
            </a: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率：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161eV@59.5keV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2213331"/>
            <a:ext cx="9540240" cy="459069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190525" y="1781378"/>
            <a:ext cx="4340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https://doi.org/10.1007/s41365-022-01071-5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9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36" y="340243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Pb210 β</a:t>
            </a:r>
            <a:r>
              <a:rPr lang="zh-CN" altLang="en-US" dirty="0" smtClean="0"/>
              <a:t>能谱测量</a:t>
            </a:r>
            <a:endParaRPr lang="zh-CN" altLang="en-US" dirty="0"/>
          </a:p>
        </p:txBody>
      </p:sp>
      <p:sp>
        <p:nvSpPr>
          <p:cNvPr id="3" name="文本占位符 2"/>
          <p:cNvSpPr txBox="1">
            <a:spLocks/>
          </p:cNvSpPr>
          <p:nvPr/>
        </p:nvSpPr>
        <p:spPr>
          <a:xfrm>
            <a:off x="802536" y="1341903"/>
            <a:ext cx="5855480" cy="1328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连续能谱：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210Pb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β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衰变与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gamma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衰变级联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分立能谱：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条与数据库无法匹配的能谱</a:t>
            </a:r>
            <a:endParaRPr lang="en-US" altLang="zh-CN" sz="20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计数率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0.001cps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量级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5" y="2535675"/>
            <a:ext cx="8608145" cy="4014236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128" y="12456"/>
            <a:ext cx="3626022" cy="273801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37699" y="4338537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210Pb</a:t>
            </a:r>
            <a:endParaRPr lang="zh-C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76138" y="2550267"/>
            <a:ext cx="5166360" cy="3352801"/>
            <a:chOff x="1120140" y="2865969"/>
            <a:chExt cx="5166360" cy="3352801"/>
          </a:xfrm>
        </p:grpSpPr>
        <p:sp>
          <p:nvSpPr>
            <p:cNvPr id="10" name="圆角矩形 9"/>
            <p:cNvSpPr/>
            <p:nvPr/>
          </p:nvSpPr>
          <p:spPr>
            <a:xfrm>
              <a:off x="1120140" y="2865969"/>
              <a:ext cx="5166360" cy="335280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β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衰变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爆炸形 2 10"/>
            <p:cNvSpPr/>
            <p:nvPr/>
          </p:nvSpPr>
          <p:spPr>
            <a:xfrm>
              <a:off x="2193068" y="3193318"/>
              <a:ext cx="3206750" cy="2731741"/>
            </a:xfrm>
            <a:prstGeom prst="irregularSeal2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130033" y="4172753"/>
              <a:ext cx="1011677" cy="99870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Pb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253250" y="4354337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215003" y="4774887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3878725" y="4611981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3460513" y="4331160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869157" y="4426477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3703926" y="4265011"/>
              <a:ext cx="213603" cy="19063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箭头连接符 18"/>
            <p:cNvCxnSpPr/>
            <p:nvPr/>
          </p:nvCxnSpPr>
          <p:spPr>
            <a:xfrm flipH="1" flipV="1">
              <a:off x="2332046" y="4385597"/>
              <a:ext cx="571527" cy="6405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1375491" y="5466397"/>
              <a:ext cx="774339" cy="7261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</a:t>
              </a:r>
              <a:endParaRPr lang="zh-CN" altLang="en-US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>
              <a:off x="2177248" y="4972186"/>
              <a:ext cx="952786" cy="63850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椭圆 21"/>
                <p:cNvSpPr/>
                <p:nvPr/>
              </p:nvSpPr>
              <p:spPr>
                <a:xfrm>
                  <a:off x="5633596" y="3148161"/>
                  <a:ext cx="467360" cy="4419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28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e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zh-CN" altLang="en-US" sz="2400" b="1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2" name="椭圆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3596" y="3148161"/>
                  <a:ext cx="467360" cy="441938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接箭头连接符 22"/>
            <p:cNvCxnSpPr/>
            <p:nvPr/>
          </p:nvCxnSpPr>
          <p:spPr>
            <a:xfrm flipV="1">
              <a:off x="4141710" y="3590100"/>
              <a:ext cx="1455062" cy="76423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285276" y="4844760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3475736" y="4832332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176898" y="4595478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487028" y="4228086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33736" y="4418721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3837858" y="4789411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3253249" y="4813122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3405649" y="4965522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3679416" y="4870204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3176898" y="4451091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203355" y="3836527"/>
              <a:ext cx="1011677" cy="99870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Bi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326572" y="4018111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288325" y="4438661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1952047" y="4275755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533835" y="3994934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1942479" y="4090251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777248" y="3928785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358598" y="4508534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549058" y="4496106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1250220" y="4259252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1560350" y="3891860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807058" y="4082495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911180" y="4453185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326571" y="4476896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478971" y="4629296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52738" y="4533978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250220" y="4114865"/>
              <a:ext cx="213603" cy="1906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2" y="1279007"/>
            <a:ext cx="5366633" cy="5421582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>
            <a:off x="7202683" y="3857051"/>
            <a:ext cx="210895" cy="26358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3" y="1398554"/>
            <a:ext cx="7041060" cy="52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中子二体衰变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95400" y="1471959"/>
                <a:ext cx="3163238" cy="3791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</a:pPr>
                <a:r>
                  <a:rPr lang="zh-CN" altLang="en-US" sz="2400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三体衰变</a:t>
                </a:r>
                <a:r>
                  <a:rPr lang="en-US" altLang="zh-CN" sz="2400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Clr>
                    <a:srgbClr val="266CF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分支比</a:t>
                </a:r>
                <a:r>
                  <a:rPr lang="en-US" altLang="zh-CN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~100%</a:t>
                </a:r>
              </a:p>
              <a:p>
                <a:pPr marL="285750" indent="-285750">
                  <a:buClr>
                    <a:srgbClr val="266CF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质子</a:t>
                </a:r>
                <a:r>
                  <a:rPr lang="en-US" altLang="zh-CN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&amp;</a:t>
                </a:r>
                <a:r>
                  <a:rPr lang="zh-CN" altLang="en-US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电子能谱为连续谱</a:t>
                </a:r>
                <a:endParaRPr lang="en-US" altLang="zh-CN" sz="2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rgbClr val="266CF1"/>
                  </a:buClr>
                </a:pPr>
                <a:endPara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rgbClr val="266CF1"/>
                  </a:buClr>
                </a:pPr>
                <a:endPara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rgbClr val="266CF1"/>
                  </a:buClr>
                </a:pPr>
                <a:endPara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rgbClr val="266CF1"/>
                  </a:buClr>
                </a:pPr>
                <a:endPara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rgbClr val="266CF1"/>
                  </a:buClr>
                </a:pPr>
                <a:endPara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>
                  <a:buClr>
                    <a:srgbClr val="266CF1"/>
                  </a:buClr>
                </a:pPr>
                <a:r>
                  <a:rPr lang="zh-CN" altLang="en-US" sz="2400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二体衰变</a:t>
                </a:r>
                <a:endPara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266CF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分支比</a:t>
                </a:r>
                <a:r>
                  <a:rPr lang="en-US" altLang="zh-CN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altLang="zh-CN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266CF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b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氢原子能谱为线型谱</a:t>
                </a:r>
                <a:endParaRPr lang="en-US" altLang="zh-CN" sz="2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71959"/>
                <a:ext cx="3163238" cy="3791872"/>
              </a:xfrm>
              <a:prstGeom prst="rect">
                <a:avLst/>
              </a:prstGeom>
              <a:blipFill>
                <a:blip r:embed="rId2"/>
                <a:stretch>
                  <a:fillRect l="-2890" t="-1286" b="-1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组合 68"/>
          <p:cNvGrpSpPr/>
          <p:nvPr/>
        </p:nvGrpSpPr>
        <p:grpSpPr>
          <a:xfrm>
            <a:off x="4004732" y="465669"/>
            <a:ext cx="7467600" cy="3352801"/>
            <a:chOff x="3826932" y="651933"/>
            <a:chExt cx="7467600" cy="3352801"/>
          </a:xfrm>
        </p:grpSpPr>
        <p:sp>
          <p:nvSpPr>
            <p:cNvPr id="39" name="圆角矩形 38"/>
            <p:cNvSpPr/>
            <p:nvPr/>
          </p:nvSpPr>
          <p:spPr>
            <a:xfrm>
              <a:off x="3826932" y="651933"/>
              <a:ext cx="7467600" cy="335280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常规衰变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爆炸形 2 5"/>
            <p:cNvSpPr/>
            <p:nvPr/>
          </p:nvSpPr>
          <p:spPr>
            <a:xfrm>
              <a:off x="5183329" y="979282"/>
              <a:ext cx="3206750" cy="2731741"/>
            </a:xfrm>
            <a:prstGeom prst="irregularSeal2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120293" y="1958717"/>
              <a:ext cx="1011677" cy="998707"/>
              <a:chOff x="7607030" y="1945531"/>
              <a:chExt cx="1011677" cy="998707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7607030" y="1945531"/>
                <a:ext cx="1011677" cy="9987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中子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7730247" y="2127115"/>
                <a:ext cx="213603" cy="19063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7730246" y="2585900"/>
                <a:ext cx="213603" cy="19063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8355722" y="2384759"/>
                <a:ext cx="213603" cy="19063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945194" y="1582387"/>
              <a:ext cx="1011677" cy="998707"/>
              <a:chOff x="7607030" y="1945531"/>
              <a:chExt cx="1011677" cy="99870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607030" y="1945531"/>
                <a:ext cx="1011677" cy="9987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质子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7730247" y="2127115"/>
                <a:ext cx="213603" cy="19063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7730246" y="2585900"/>
                <a:ext cx="213603" cy="19063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8355722" y="2384759"/>
                <a:ext cx="213603" cy="19063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9" name="直接箭头连接符 8"/>
            <p:cNvCxnSpPr/>
            <p:nvPr/>
          </p:nvCxnSpPr>
          <p:spPr>
            <a:xfrm flipH="1" flipV="1">
              <a:off x="5099671" y="2116932"/>
              <a:ext cx="794164" cy="11868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9888699" y="3171908"/>
              <a:ext cx="774339" cy="7261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</a:t>
              </a:r>
              <a:endParaRPr lang="zh-CN" altLang="en-US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7378306" y="2632043"/>
              <a:ext cx="2383759" cy="79804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椭圆 33"/>
                <p:cNvSpPr/>
                <p:nvPr/>
              </p:nvSpPr>
              <p:spPr>
                <a:xfrm>
                  <a:off x="10701866" y="844974"/>
                  <a:ext cx="467360" cy="4419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28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e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zh-CN" altLang="en-US" sz="2400" b="1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4" name="椭圆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1866" y="844974"/>
                  <a:ext cx="467360" cy="441938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/>
            <p:cNvCxnSpPr/>
            <p:nvPr/>
          </p:nvCxnSpPr>
          <p:spPr>
            <a:xfrm flipV="1">
              <a:off x="7328924" y="1129454"/>
              <a:ext cx="3281501" cy="10818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合 69"/>
          <p:cNvGrpSpPr/>
          <p:nvPr/>
        </p:nvGrpSpPr>
        <p:grpSpPr>
          <a:xfrm>
            <a:off x="4004732" y="3987807"/>
            <a:ext cx="7467600" cy="2742887"/>
            <a:chOff x="3826932" y="4004734"/>
            <a:chExt cx="7467600" cy="2742887"/>
          </a:xfrm>
        </p:grpSpPr>
        <p:sp>
          <p:nvSpPr>
            <p:cNvPr id="42" name="爆炸形 2 41"/>
            <p:cNvSpPr/>
            <p:nvPr/>
          </p:nvSpPr>
          <p:spPr>
            <a:xfrm>
              <a:off x="5893553" y="4004734"/>
              <a:ext cx="3206750" cy="2731741"/>
            </a:xfrm>
            <a:prstGeom prst="irregularSeal2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6963573" y="4838764"/>
              <a:ext cx="1011677" cy="998707"/>
              <a:chOff x="8450310" y="2082691"/>
              <a:chExt cx="1011677" cy="998707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8450310" y="2082691"/>
                <a:ext cx="1011677" cy="9987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中子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8573527" y="2264275"/>
                <a:ext cx="213603" cy="19063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8573526" y="2723060"/>
                <a:ext cx="213603" cy="19063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9199002" y="2521919"/>
                <a:ext cx="213603" cy="19063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4275394" y="4939954"/>
              <a:ext cx="1011677" cy="998707"/>
              <a:chOff x="7937230" y="2560211"/>
              <a:chExt cx="1011677" cy="998707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7937230" y="2560211"/>
                <a:ext cx="1011677" cy="9987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质子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8060447" y="2741795"/>
                <a:ext cx="213603" cy="19063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8060446" y="3200580"/>
                <a:ext cx="213603" cy="19063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8685922" y="2999439"/>
                <a:ext cx="213603" cy="19063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5" name="直接箭头连接符 44"/>
            <p:cNvCxnSpPr/>
            <p:nvPr/>
          </p:nvCxnSpPr>
          <p:spPr>
            <a:xfrm flipH="1">
              <a:off x="5665281" y="5355512"/>
              <a:ext cx="1203704" cy="2367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椭圆 45"/>
            <p:cNvSpPr/>
            <p:nvPr/>
          </p:nvSpPr>
          <p:spPr>
            <a:xfrm>
              <a:off x="3945194" y="5952542"/>
              <a:ext cx="819693" cy="55780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</a:t>
              </a:r>
              <a:endParaRPr lang="zh-CN" altLang="en-US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椭圆 47"/>
                <p:cNvSpPr/>
                <p:nvPr/>
              </p:nvSpPr>
              <p:spPr>
                <a:xfrm>
                  <a:off x="10564705" y="4978040"/>
                  <a:ext cx="467360" cy="4419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28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800" b="1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e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zh-CN" altLang="en-US" sz="2400" b="1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48" name="椭圆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4705" y="4978040"/>
                  <a:ext cx="467360" cy="441938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直接箭头连接符 48"/>
            <p:cNvCxnSpPr/>
            <p:nvPr/>
          </p:nvCxnSpPr>
          <p:spPr>
            <a:xfrm flipV="1">
              <a:off x="8098467" y="5261956"/>
              <a:ext cx="2384958" cy="5837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圆角矩形 49"/>
            <p:cNvSpPr/>
            <p:nvPr/>
          </p:nvSpPr>
          <p:spPr>
            <a:xfrm>
              <a:off x="3826932" y="4061083"/>
              <a:ext cx="7467600" cy="268653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二体衰变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弧形 62"/>
            <p:cNvSpPr/>
            <p:nvPr/>
          </p:nvSpPr>
          <p:spPr>
            <a:xfrm rot="5400000">
              <a:off x="3843715" y="4681809"/>
              <a:ext cx="1923625" cy="1514994"/>
            </a:xfrm>
            <a:prstGeom prst="arc">
              <a:avLst>
                <a:gd name="adj1" fmla="val 3415323"/>
                <a:gd name="adj2" fmla="val 0"/>
              </a:avLst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40" y="2509012"/>
            <a:ext cx="2709281" cy="527550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55" y="5297390"/>
            <a:ext cx="1668981" cy="4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能谱及探测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640" y="1539623"/>
            <a:ext cx="4572000" cy="4514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0" y="1572960"/>
            <a:ext cx="6169440" cy="47926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91" y="1426263"/>
            <a:ext cx="6641144" cy="50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1200150" y="1478299"/>
            <a:ext cx="10515600" cy="28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一、基础原理</a:t>
            </a:r>
            <a:endParaRPr kumimoji="1"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</a:t>
            </a:r>
            <a:r>
              <a:rPr kumimoji="1"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kumimoji="1" lang="en-US" altLang="zh-CN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30000"/>
              </a:lnSpc>
              <a:spcBef>
                <a:spcPct val="50000"/>
              </a:spcBef>
              <a:buNone/>
            </a:pPr>
            <a:r>
              <a:rPr kumimoji="1"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三、研制进展</a:t>
            </a:r>
            <a:endParaRPr kumimoji="1"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34500" y="630985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问题</a:t>
            </a:r>
            <a:r>
              <a:rPr lang="en-US" altLang="zh-CN" dirty="0" smtClean="0"/>
              <a:t>1-</a:t>
            </a:r>
            <a:r>
              <a:rPr lang="zh-CN" altLang="en-US" dirty="0" smtClean="0"/>
              <a:t>中子源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5400" y="1471959"/>
            <a:ext cx="653472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中子放射源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中子能量过高，加热制冷机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通量太低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反应堆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通量随距离衰变剧烈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需要慢化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散裂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中子源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通量较高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有高能中子、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gamma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光子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需要慢化和收集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65700" y="1846609"/>
                <a:ext cx="63881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本文需要的是能量在meV甚至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更低的中子，根据微量能器最佳分辨率要求，单像素计数率保持在10CPS量级。按照理论预言的分支比，BOB模式的衰变率量</a:t>
                </a:r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级在4</a:t>
                </a:r>
                <a:r>
                  <a:rPr lang="en-US" altLang="zh-CN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CPS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，基于微量能器特点，该值相对保守，在中子通量足够高时可以获得更高的BOB衰变率。若需</a:t>
                </a:r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积累</a:t>
                </a:r>
                <a:r>
                  <a:rPr lang="zh-CN" altLang="en-US" sz="2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上万个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计数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，单个像素需</a:t>
                </a:r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累积2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的时间，即300天</a:t>
                </a:r>
                <a:r>
                  <a:rPr lang="zh-CN" altLang="en-US" sz="2400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左右。目前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微量能器的像素数可以做到100到1000的规模，因此该实验在可接受的时间内完成测量。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5700" y="1846609"/>
                <a:ext cx="6388100" cy="3785652"/>
              </a:xfrm>
              <a:prstGeom prst="rect">
                <a:avLst/>
              </a:prstGeom>
              <a:blipFill>
                <a:blip r:embed="rId2"/>
                <a:stretch>
                  <a:fillRect l="-1527" t="-1771" b="-22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 flipH="1">
            <a:off x="6404616" y="209204"/>
            <a:ext cx="304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只认证该二体衰变的话可放宽至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eV</a:t>
            </a:r>
            <a:endParaRPr lang="zh-CN" alt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>
            <a:stCxn id="5" idx="2"/>
          </p:cNvCxnSpPr>
          <p:nvPr/>
        </p:nvCxnSpPr>
        <p:spPr>
          <a:xfrm>
            <a:off x="7927981" y="1040201"/>
            <a:ext cx="66669" cy="8838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圆角矩形 29"/>
          <p:cNvSpPr/>
          <p:nvPr/>
        </p:nvSpPr>
        <p:spPr>
          <a:xfrm>
            <a:off x="7766050" y="1911350"/>
            <a:ext cx="666750" cy="33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 flipH="1">
            <a:off x="5052065" y="5615533"/>
            <a:ext cx="3507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只认证该二体衰变的话可放宽至几百甚至几十</a:t>
            </a:r>
          </a:p>
        </p:txBody>
      </p:sp>
      <p:cxnSp>
        <p:nvCxnSpPr>
          <p:cNvPr id="32" name="直接箭头连接符 31"/>
          <p:cNvCxnSpPr/>
          <p:nvPr/>
        </p:nvCxnSpPr>
        <p:spPr>
          <a:xfrm flipH="1" flipV="1">
            <a:off x="5861051" y="4502150"/>
            <a:ext cx="469899" cy="1238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4965700" y="4123629"/>
            <a:ext cx="1282700" cy="33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4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31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问题</a:t>
            </a:r>
            <a:r>
              <a:rPr lang="en-US" altLang="zh-CN" dirty="0" smtClean="0"/>
              <a:t>2-</a:t>
            </a:r>
            <a:r>
              <a:rPr lang="zh-CN" altLang="en-US" dirty="0" smtClean="0"/>
              <a:t>低温探测器优势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5400" y="1471959"/>
            <a:ext cx="85783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高纯锗探测器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能量分辨率问题：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1eV VS 130eV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氢原子敏感度    ：氢原子穿透力极差，电子空穴激发效能低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嬗变问题            ：微量能器也有相同的问题，但是材料选择更加灵活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问题</a:t>
            </a:r>
            <a:r>
              <a:rPr lang="en-US" altLang="zh-CN" dirty="0" smtClean="0"/>
              <a:t>3-</a:t>
            </a:r>
            <a:r>
              <a:rPr lang="zh-CN" altLang="en-US" dirty="0" smtClean="0"/>
              <a:t>高能粒子的影响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5399" y="1471959"/>
            <a:ext cx="1108155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宇宙线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探测器处于真空，无切伦科夫光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宇宙线照射到周围金属上会有闪烁光，但是引起的信号幅度对应几个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eV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，达不到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300eV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的量级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中子束流一起的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射线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照射到金属上会有闪光，可涂覆吸光材料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天然放射性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腔体内金属主要是表面镀金的铜，放射性很低，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中子慢化结构为有机物，天然放射性需注意碳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14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曾观察过单像素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小时内无击中事例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中子活化放射性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需分析何种材料不易被中子活化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36176" y="2456316"/>
            <a:ext cx="4207894" cy="3531696"/>
            <a:chOff x="7587703" y="869877"/>
            <a:chExt cx="4207894" cy="353169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1581"/>
            <a:stretch/>
          </p:blipFill>
          <p:spPr>
            <a:xfrm>
              <a:off x="7587703" y="869877"/>
              <a:ext cx="4207894" cy="353169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8326877" y="933855"/>
              <a:ext cx="2853446" cy="369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2640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问题</a:t>
            </a:r>
            <a:r>
              <a:rPr lang="en-US" altLang="zh-CN" dirty="0" smtClean="0"/>
              <a:t>4-</a:t>
            </a:r>
            <a:r>
              <a:rPr lang="zh-CN" altLang="en-US" dirty="0" smtClean="0"/>
              <a:t>如何消除质子影响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5400" y="1471959"/>
            <a:ext cx="9754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质子最高能量约为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700eV</a:t>
            </a:r>
            <a:r>
              <a:rPr lang="zh-CN" altLang="en-US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，需要加千伏级别的电极结构。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01" y="2101220"/>
            <a:ext cx="8138766" cy="42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问题</a:t>
            </a:r>
            <a:r>
              <a:rPr lang="en-US" altLang="zh-CN" dirty="0" smtClean="0"/>
              <a:t>5-</a:t>
            </a:r>
            <a:r>
              <a:rPr lang="zh-CN" altLang="en-US" dirty="0" smtClean="0"/>
              <a:t>电子非全部吸收带来的影响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5400" y="1471959"/>
            <a:ext cx="10955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微量能</a:t>
            </a:r>
            <a:r>
              <a:rPr lang="zh-CN" altLang="en-US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器吸收结构很薄，高能电子穿透后，会残存一部分能量，如果这部分能量下探到</a:t>
            </a: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0.3keV</a:t>
            </a:r>
            <a:r>
              <a:rPr lang="zh-CN" altLang="en-US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，会对能谱测量有影响</a:t>
            </a: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en-US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</a:t>
            </a: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QUASES</a:t>
            </a:r>
            <a:r>
              <a:rPr lang="zh-CN" altLang="en-US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初步计算，影响不大。当然，这一问题也可用于提升有效事例率，在中微子质量测量阶段需要考虑该方案。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704" y="2274535"/>
            <a:ext cx="4968035" cy="3813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59" y="2797522"/>
            <a:ext cx="5081181" cy="34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900" y="1191268"/>
            <a:ext cx="10972437" cy="23876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报告表述多</a:t>
            </a:r>
            <a:r>
              <a:rPr lang="zh-CN" altLang="en-US" dirty="0" smtClean="0"/>
              <a:t>有不妥之</a:t>
            </a:r>
            <a:r>
              <a:rPr lang="zh-CN" altLang="en-US" dirty="0" smtClean="0"/>
              <a:t>处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r>
              <a:rPr lang="zh-CN" altLang="en-US" dirty="0" smtClean="0"/>
              <a:t>见谅</a:t>
            </a:r>
            <a:r>
              <a:rPr lang="zh-CN" altLang="en-US" dirty="0" smtClean="0"/>
              <a:t>见谅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0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粒子能量探测原理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459" y="1831068"/>
            <a:ext cx="6738808" cy="44152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783" y="1831068"/>
            <a:ext cx="689710" cy="44152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434564"/>
            <a:ext cx="2304788" cy="52391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14980" y="1593675"/>
            <a:ext cx="3402684" cy="3422998"/>
            <a:chOff x="514980" y="1593675"/>
            <a:chExt cx="3402684" cy="342299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980" y="1593675"/>
              <a:ext cx="3402684" cy="342299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378720" y="3166674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zh-CN" altLang="en-U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6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低温超导探测器原理</a:t>
            </a:r>
            <a:r>
              <a:rPr lang="en-US" altLang="zh-CN" dirty="0" smtClean="0"/>
              <a:t>-</a:t>
            </a:r>
            <a:r>
              <a:rPr lang="zh-CN" altLang="en-US" dirty="0" smtClean="0"/>
              <a:t>微量能器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5400" y="1471959"/>
            <a:ext cx="653472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次级粒子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热涨落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266CF1"/>
              </a:buClr>
            </a:pP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参数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单像素计数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10^2CPS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无死层</a:t>
            </a:r>
            <a:endParaRPr lang="en-US" altLang="zh-CN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能量范围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&lt;200keV</a:t>
            </a:r>
          </a:p>
          <a:p>
            <a:pPr marL="285750" indent="-285750">
              <a:buClr>
                <a:srgbClr val="266CF1"/>
              </a:buClr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典型分辨率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2eV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266CF1"/>
              </a:buClr>
              <a:buFont typeface="Wingdings" panose="05000000000000000000" pitchFamily="2" charset="2"/>
              <a:buChar char="u"/>
            </a:pP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427800"/>
            <a:ext cx="9029700" cy="5200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33" y="1393465"/>
            <a:ext cx="5113867" cy="52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低温超导探测器</a:t>
            </a:r>
            <a:r>
              <a:rPr lang="en-US" altLang="zh-CN" dirty="0" smtClean="0"/>
              <a:t>-</a:t>
            </a:r>
            <a:r>
              <a:rPr lang="zh-CN" altLang="en-US" dirty="0" smtClean="0"/>
              <a:t>典型分辨率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9" y="1485147"/>
            <a:ext cx="11373182" cy="524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8" y="-6833"/>
            <a:ext cx="10647336" cy="6874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215" y="24491"/>
            <a:ext cx="9609622" cy="68335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8" y="-6834"/>
            <a:ext cx="11653382" cy="686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0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先进</a:t>
            </a:r>
            <a:r>
              <a:rPr lang="zh-CN" altLang="en-US" dirty="0" smtClean="0"/>
              <a:t>光源线站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44" y="1790603"/>
            <a:ext cx="2601132" cy="19387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02144" y="1474958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轻元素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XRF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：价态分析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04" y="4573705"/>
            <a:ext cx="3955506" cy="20036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38200" y="4118543"/>
            <a:ext cx="40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射线近边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吸收谱：高度稀释样品测量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20" y="4487875"/>
            <a:ext cx="4117714" cy="208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923351" y="4118543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时间分辨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XAS/XES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：催化过程电子迁移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02757" y="1923617"/>
            <a:ext cx="4293843" cy="2111640"/>
            <a:chOff x="6407732" y="1314841"/>
            <a:chExt cx="5105395" cy="258195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/>
            <a:srcRect l="50451" t="49708"/>
            <a:stretch/>
          </p:blipFill>
          <p:spPr>
            <a:xfrm>
              <a:off x="6477533" y="1413314"/>
              <a:ext cx="5035594" cy="248347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407732" y="1314841"/>
              <a:ext cx="38153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1572" y="1462818"/>
            <a:ext cx="1023102" cy="143733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579031" y="152721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脱离光源线站实现同等测量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76"/>
          <a:stretch/>
        </p:blipFill>
        <p:spPr>
          <a:xfrm>
            <a:off x="8854228" y="1844290"/>
            <a:ext cx="2832513" cy="216182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81891" y="1407884"/>
            <a:ext cx="3293119" cy="259822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79966" y="4098428"/>
            <a:ext cx="4196655" cy="254517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496236" y="1407884"/>
            <a:ext cx="7250287" cy="259152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988004" y="32925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价态分析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858135" y="329259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EXAFS</a:t>
            </a:r>
            <a:endParaRPr lang="zh-CN" altLang="en-US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4542971" y="1473199"/>
            <a:ext cx="4143829" cy="2481943"/>
          </a:xfrm>
          <a:custGeom>
            <a:avLst/>
            <a:gdLst>
              <a:gd name="connsiteX0" fmla="*/ 4136572 w 4143829"/>
              <a:gd name="connsiteY0" fmla="*/ 558800 h 2481943"/>
              <a:gd name="connsiteX1" fmla="*/ 4143829 w 4143829"/>
              <a:gd name="connsiteY1" fmla="*/ 2423885 h 2481943"/>
              <a:gd name="connsiteX2" fmla="*/ 2721429 w 4143829"/>
              <a:gd name="connsiteY2" fmla="*/ 2481943 h 2481943"/>
              <a:gd name="connsiteX3" fmla="*/ 14515 w 4143829"/>
              <a:gd name="connsiteY3" fmla="*/ 2460171 h 2481943"/>
              <a:gd name="connsiteX4" fmla="*/ 0 w 4143829"/>
              <a:gd name="connsiteY4" fmla="*/ 72571 h 2481943"/>
              <a:gd name="connsiteX5" fmla="*/ 1059543 w 4143829"/>
              <a:gd name="connsiteY5" fmla="*/ 0 h 2481943"/>
              <a:gd name="connsiteX6" fmla="*/ 1908629 w 4143829"/>
              <a:gd name="connsiteY6" fmla="*/ 7257 h 2481943"/>
              <a:gd name="connsiteX7" fmla="*/ 2133600 w 4143829"/>
              <a:gd name="connsiteY7" fmla="*/ 522514 h 2481943"/>
              <a:gd name="connsiteX8" fmla="*/ 4136572 w 4143829"/>
              <a:gd name="connsiteY8" fmla="*/ 558800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3829" h="2481943">
                <a:moveTo>
                  <a:pt x="4136572" y="558800"/>
                </a:moveTo>
                <a:lnTo>
                  <a:pt x="4143829" y="2423885"/>
                </a:lnTo>
                <a:lnTo>
                  <a:pt x="2721429" y="2481943"/>
                </a:lnTo>
                <a:lnTo>
                  <a:pt x="14515" y="2460171"/>
                </a:lnTo>
                <a:cubicBezTo>
                  <a:pt x="9677" y="1664304"/>
                  <a:pt x="4838" y="868438"/>
                  <a:pt x="0" y="72571"/>
                </a:cubicBezTo>
                <a:lnTo>
                  <a:pt x="1059543" y="0"/>
                </a:lnTo>
                <a:lnTo>
                  <a:pt x="1908629" y="7257"/>
                </a:lnTo>
                <a:lnTo>
                  <a:pt x="2133600" y="522514"/>
                </a:lnTo>
                <a:lnTo>
                  <a:pt x="4136572" y="558800"/>
                </a:ln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8831943" y="2039256"/>
            <a:ext cx="2888343" cy="1886857"/>
          </a:xfrm>
          <a:custGeom>
            <a:avLst/>
            <a:gdLst>
              <a:gd name="connsiteX0" fmla="*/ 0 w 2888343"/>
              <a:gd name="connsiteY0" fmla="*/ 0 h 1886857"/>
              <a:gd name="connsiteX1" fmla="*/ 29028 w 2888343"/>
              <a:gd name="connsiteY1" fmla="*/ 1865086 h 1886857"/>
              <a:gd name="connsiteX2" fmla="*/ 2888343 w 2888343"/>
              <a:gd name="connsiteY2" fmla="*/ 1886857 h 1886857"/>
              <a:gd name="connsiteX3" fmla="*/ 2888343 w 2888343"/>
              <a:gd name="connsiteY3" fmla="*/ 58057 h 1886857"/>
              <a:gd name="connsiteX4" fmla="*/ 0 w 2888343"/>
              <a:gd name="connsiteY4" fmla="*/ 0 h 188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343" h="1886857">
                <a:moveTo>
                  <a:pt x="0" y="0"/>
                </a:moveTo>
                <a:lnTo>
                  <a:pt x="29028" y="1865086"/>
                </a:lnTo>
                <a:lnTo>
                  <a:pt x="2888343" y="1886857"/>
                </a:lnTo>
                <a:lnTo>
                  <a:pt x="2888343" y="58057"/>
                </a:lnTo>
                <a:lnTo>
                  <a:pt x="0" y="0"/>
                </a:ln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845446" y="4098427"/>
            <a:ext cx="4408897" cy="25451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1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原子分子物理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400" y="1581324"/>
            <a:ext cx="2904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强子原子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：测量强子原子微弱信号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08499" y="1581324"/>
            <a:ext cx="7076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高电荷态离子阱：天体物理模型验证；验证量子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动力学理论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1892" y="1407883"/>
            <a:ext cx="3097480" cy="447234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808714" y="1407883"/>
            <a:ext cx="7687885" cy="447234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3" y="2248827"/>
            <a:ext cx="2892356" cy="3542373"/>
          </a:xfrm>
          <a:prstGeom prst="rect">
            <a:avLst/>
          </a:prstGeom>
        </p:spPr>
      </p:pic>
      <p:pic>
        <p:nvPicPr>
          <p:cNvPr id="15" name="Picture 2" descr="查看源图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80" y="3503346"/>
            <a:ext cx="2510245" cy="188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690" y="2015803"/>
            <a:ext cx="4989909" cy="37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宽谱测量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399" y="1581324"/>
            <a:ext cx="4159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电镜：高空间分辨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元素价态分析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66229" y="1581324"/>
            <a:ext cx="5718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质子激发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射线荧光谱：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PIXE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1891" y="1407883"/>
            <a:ext cx="4570679" cy="447234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253636" y="1407883"/>
            <a:ext cx="6865793" cy="447234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4005943"/>
            <a:ext cx="4558238" cy="18060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r="5136"/>
          <a:stretch/>
        </p:blipFill>
        <p:spPr>
          <a:xfrm>
            <a:off x="2777023" y="1949909"/>
            <a:ext cx="2259434" cy="205603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95398" y="2145678"/>
            <a:ext cx="2156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半导体工业微颗粒元素分析（右图）；纳米尺度元素价态分析（下图）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0626" y="2518230"/>
            <a:ext cx="6966859" cy="32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核科学</a:t>
            </a:r>
            <a:endParaRPr lang="zh-CN" alt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9448800" y="6365562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FA653DCE-8972-4A2C-8D2B-8C7524B68ABD}" type="slidenum"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4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核子钟：测量微小能级差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28" y="2902858"/>
            <a:ext cx="3048616" cy="23427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085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核安检：检测重叠核谱线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16" y="2902858"/>
            <a:ext cx="4027235" cy="276851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83500" y="1581324"/>
            <a:ext cx="377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核医学：精确测量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布拉格峰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857" y="2694000"/>
            <a:ext cx="3443978" cy="318622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81892" y="1407883"/>
            <a:ext cx="3097480" cy="447234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808715" y="1407883"/>
            <a:ext cx="4044236" cy="447234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974847" y="1407882"/>
            <a:ext cx="3778738" cy="447234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9682</TotalTime>
  <Words>930</Words>
  <Application>Microsoft Office PowerPoint</Application>
  <PresentationFormat>宽屏</PresentationFormat>
  <Paragraphs>170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等线 Light</vt:lpstr>
      <vt:lpstr>楷体</vt:lpstr>
      <vt:lpstr>微软雅黑</vt:lpstr>
      <vt:lpstr>Arial</vt:lpstr>
      <vt:lpstr>Cambria Math</vt:lpstr>
      <vt:lpstr>Times New Roman</vt:lpstr>
      <vt:lpstr>Wingdings</vt:lpstr>
      <vt:lpstr>Office 主题​​</vt:lpstr>
      <vt:lpstr>PowerPoint 演示文稿</vt:lpstr>
      <vt:lpstr>目录</vt:lpstr>
      <vt:lpstr>粒子能量探测原理</vt:lpstr>
      <vt:lpstr>低温超导探测器原理-微量能器</vt:lpstr>
      <vt:lpstr>低温超导探测器-典型分辨率</vt:lpstr>
      <vt:lpstr>先进光源线站</vt:lpstr>
      <vt:lpstr>原子分子物理</vt:lpstr>
      <vt:lpstr>宽谱测量</vt:lpstr>
      <vt:lpstr>核科学</vt:lpstr>
      <vt:lpstr>粒子物理&amp;宇宙学</vt:lpstr>
      <vt:lpstr>基础设施</vt:lpstr>
      <vt:lpstr>实测结果-硬X射线能谱</vt:lpstr>
      <vt:lpstr>实测结果-硬X射线能谱</vt:lpstr>
      <vt:lpstr>在gamma射线等粒子探测方面的前景</vt:lpstr>
      <vt:lpstr>Am241测量结果</vt:lpstr>
      <vt:lpstr>Am241测量结果</vt:lpstr>
      <vt:lpstr>Pb210 β能谱测量</vt:lpstr>
      <vt:lpstr>中子二体衰变</vt:lpstr>
      <vt:lpstr>能谱及探测</vt:lpstr>
      <vt:lpstr>问题1-中子源</vt:lpstr>
      <vt:lpstr>问题2-低温探测器优势</vt:lpstr>
      <vt:lpstr>问题3-高能粒子的影响</vt:lpstr>
      <vt:lpstr>问题4-如何消除质子影响</vt:lpstr>
      <vt:lpstr>问题5-电子非全部吸收带来的影响</vt:lpstr>
      <vt:lpstr>报告表述多有不妥之处  见谅见谅!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S</cp:lastModifiedBy>
  <cp:revision>307</cp:revision>
  <dcterms:created xsi:type="dcterms:W3CDTF">2020-11-27T07:11:23Z</dcterms:created>
  <dcterms:modified xsi:type="dcterms:W3CDTF">2022-08-09T13:45:57Z</dcterms:modified>
</cp:coreProperties>
</file>