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5" r:id="rId13"/>
    <p:sldId id="270" r:id="rId14"/>
    <p:sldId id="268" r:id="rId15"/>
    <p:sldId id="269" r:id="rId16"/>
    <p:sldId id="271" r:id="rId17"/>
    <p:sldId id="278" r:id="rId18"/>
    <p:sldId id="276" r:id="rId19"/>
    <p:sldId id="275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9"/>
    <p:restoredTop sz="83567"/>
  </p:normalViewPr>
  <p:slideViewPr>
    <p:cSldViewPr snapToGrid="0" snapToObjects="1">
      <p:cViewPr varScale="1">
        <p:scale>
          <a:sx n="102" d="100"/>
          <a:sy n="102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D5D5B-58DF-6C42-B4EA-E454F72B64AE}" type="doc">
      <dgm:prSet loTypeId="urn:microsoft.com/office/officeart/2005/8/layout/vList2" loCatId="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32B8F0A2-4C7C-AA40-BD2C-9864EDC04973}">
      <dgm:prSet phldrT="[文本]" custT="1"/>
      <dgm:spPr/>
      <dgm:t>
        <a:bodyPr/>
        <a:lstStyle/>
        <a:p>
          <a:r>
            <a:rPr kumimoji="1" lang="zh-CN" altLang="en-US" sz="1800" dirty="0">
              <a:solidFill>
                <a:schemeClr val="tx1"/>
              </a:solidFill>
            </a:rPr>
            <a:t>低温晶体量热器技术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7752A582-DC0C-384C-B7F7-E41101841834}" type="parTrans" cxnId="{A1D262B3-E085-FA42-9F6D-006A0AB1E7FA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B591CEE1-A88C-334F-999F-DBC9942D4366}" type="sibTrans" cxnId="{A1D262B3-E085-FA42-9F6D-006A0AB1E7FA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4A7E732E-DFC6-9045-9E32-F1A9F3BD9A71}">
      <dgm:prSet custT="1"/>
      <dgm:spPr/>
      <dgm:t>
        <a:bodyPr/>
        <a:lstStyle/>
        <a:p>
          <a:r>
            <a:rPr kumimoji="1" lang="zh-CN" altLang="en-US" sz="1800" dirty="0">
              <a:solidFill>
                <a:schemeClr val="tx1"/>
              </a:solidFill>
            </a:rPr>
            <a:t>变温霍尔效应测量载流子浓度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0D14FD9F-13A9-7146-B02D-6F3AE2F96346}" type="parTrans" cxnId="{2963AC4E-F9D9-0E40-9046-D1A472264537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27625E57-3FEF-DD4A-9132-E8EB872E09FA}" type="sibTrans" cxnId="{2963AC4E-F9D9-0E40-9046-D1A472264537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0367158E-3E78-BF41-BF63-045ADF4E1F39}">
      <dgm:prSet custT="1"/>
      <dgm:spPr/>
      <dgm:t>
        <a:bodyPr/>
        <a:lstStyle/>
        <a:p>
          <a:r>
            <a:rPr kumimoji="1" lang="zh-CN" altLang="en-US" sz="1800" dirty="0">
              <a:solidFill>
                <a:schemeClr val="tx1"/>
              </a:solidFill>
            </a:rPr>
            <a:t>高纯锗辐照与热中子通量测量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56BCA353-2A99-8049-AEAE-F1AB2FEF4808}" type="parTrans" cxnId="{AF39C0CF-8590-7044-90D6-6D1960ADCC64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ACFBC88B-069F-2D49-A37E-F0B524B650EF}" type="sibTrans" cxnId="{AF39C0CF-8590-7044-90D6-6D1960ADCC64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CCEE0B8A-694E-8C44-8320-871A63ECDBE1}">
      <dgm:prSet custT="1"/>
      <dgm:spPr/>
      <dgm:t>
        <a:bodyPr/>
        <a:lstStyle/>
        <a:p>
          <a:r>
            <a:rPr kumimoji="1" lang="en-US" altLang="zh-CN" sz="1800" dirty="0">
              <a:solidFill>
                <a:schemeClr val="tx1"/>
              </a:solidFill>
            </a:rPr>
            <a:t>NTD-Ge</a:t>
          </a:r>
          <a:r>
            <a:rPr kumimoji="1" lang="zh-CN" altLang="en-US" sz="1800" dirty="0">
              <a:solidFill>
                <a:schemeClr val="tx1"/>
              </a:solidFill>
            </a:rPr>
            <a:t>声子传感器制备工艺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BC991B53-ED78-5444-A093-D38FC6E1FB8A}" type="parTrans" cxnId="{FB6CAFE6-FE66-7B41-BF0A-635437E7D12F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B5F256B5-1F73-7146-A8BE-6D3E95502ABE}" type="sibTrans" cxnId="{FB6CAFE6-FE66-7B41-BF0A-635437E7D12F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2C1A8709-D85C-814E-B148-0D6FB1A27061}">
      <dgm:prSet custT="1"/>
      <dgm:spPr/>
      <dgm:t>
        <a:bodyPr/>
        <a:lstStyle/>
        <a:p>
          <a:r>
            <a:rPr kumimoji="1" lang="en-US" altLang="zh-CN" sz="1800" dirty="0">
              <a:solidFill>
                <a:schemeClr val="tx1"/>
              </a:solidFill>
            </a:rPr>
            <a:t>NTD-Ge</a:t>
          </a:r>
          <a:r>
            <a:rPr kumimoji="1" lang="zh-CN" altLang="en-US" sz="1800" dirty="0">
              <a:solidFill>
                <a:schemeClr val="tx1"/>
              </a:solidFill>
            </a:rPr>
            <a:t>低温声子传感器</a:t>
          </a:r>
          <a:endParaRPr kumimoji="1" lang="en-US" altLang="zh-CN" sz="1800" dirty="0">
            <a:solidFill>
              <a:schemeClr val="tx1"/>
            </a:solidFill>
          </a:endParaRPr>
        </a:p>
      </dgm:t>
    </dgm:pt>
    <dgm:pt modelId="{B8B3BC4B-FAE0-AE46-8335-6E19D7DFCC45}" type="parTrans" cxnId="{71744A48-C52B-EB41-BB83-9EED310759A3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CDB8D6AD-4673-DF47-A6D2-D7E7699F7DBC}" type="sibTrans" cxnId="{71744A48-C52B-EB41-BB83-9EED310759A3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7BEA3C02-A4EA-7443-A0B6-D22098537FC6}">
      <dgm:prSet custT="1"/>
      <dgm:spPr/>
      <dgm:t>
        <a:bodyPr/>
        <a:lstStyle/>
        <a:p>
          <a:r>
            <a:rPr kumimoji="1" lang="zh-CN" altLang="en-US" sz="1800" dirty="0">
              <a:solidFill>
                <a:schemeClr val="tx1"/>
              </a:solidFill>
            </a:rPr>
            <a:t>中子辐照缺陷研究</a:t>
          </a:r>
          <a:endParaRPr kumimoji="1" lang="en-US" altLang="zh-CN" sz="1800" dirty="0">
            <a:solidFill>
              <a:schemeClr val="tx1"/>
            </a:solidFill>
          </a:endParaRPr>
        </a:p>
      </dgm:t>
    </dgm:pt>
    <dgm:pt modelId="{1A217A35-BB63-F348-9F81-02A22636AB4F}" type="parTrans" cxnId="{451458AE-DF7A-FB48-865A-62C716057AE9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1336D7B7-2B65-0A4A-A97D-19C25A950882}" type="sibTrans" cxnId="{451458AE-DF7A-FB48-865A-62C716057AE9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ADCC0D47-A426-3040-BFEE-B6A5311444A8}">
      <dgm:prSet custT="1"/>
      <dgm:spPr/>
      <dgm:t>
        <a:bodyPr/>
        <a:lstStyle/>
        <a:p>
          <a:r>
            <a:rPr kumimoji="1" lang="zh-CN" altLang="en-US" sz="1800" dirty="0">
              <a:solidFill>
                <a:schemeClr val="tx1"/>
              </a:solidFill>
            </a:rPr>
            <a:t>低温测量平台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FBE488CA-0266-7546-9612-A3F0503CF4D0}" type="sibTrans" cxnId="{4C1E202F-B576-F440-A1DA-136B6737FDCE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FD21F8ED-C8DB-4F4F-8B1B-C71AADC52B63}" type="parTrans" cxnId="{4C1E202F-B576-F440-A1DA-136B6737FDCE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E25DF311-7D28-CE4C-BF27-6F5C91ECEF47}">
      <dgm:prSet custT="1"/>
      <dgm:spPr/>
      <dgm:t>
        <a:bodyPr/>
        <a:lstStyle/>
        <a:p>
          <a:r>
            <a:rPr lang="zh-CN" altLang="en-US" sz="1800" dirty="0">
              <a:solidFill>
                <a:schemeClr val="tx1"/>
              </a:solidFill>
            </a:rPr>
            <a:t>总结与展望</a:t>
          </a:r>
        </a:p>
      </dgm:t>
    </dgm:pt>
    <dgm:pt modelId="{2B43E53C-CB37-0B40-B27F-EA0D950B7DCA}" type="parTrans" cxnId="{BF7B6669-DB9D-8E4E-8547-6193F7BBF484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7A0F52DD-2A21-D644-921D-46D116F28056}" type="sibTrans" cxnId="{BF7B6669-DB9D-8E4E-8547-6193F7BBF484}">
      <dgm:prSet/>
      <dgm:spPr/>
      <dgm:t>
        <a:bodyPr/>
        <a:lstStyle/>
        <a:p>
          <a:endParaRPr lang="zh-CN" altLang="en-US" sz="1800">
            <a:solidFill>
              <a:schemeClr val="tx1"/>
            </a:solidFill>
          </a:endParaRPr>
        </a:p>
      </dgm:t>
    </dgm:pt>
    <dgm:pt modelId="{BC0F93A6-20EC-D642-84AC-8ACB1D26B1E0}" type="pres">
      <dgm:prSet presAssocID="{FF3D5D5B-58DF-6C42-B4EA-E454F72B64AE}" presName="linear" presStyleCnt="0">
        <dgm:presLayoutVars>
          <dgm:animLvl val="lvl"/>
          <dgm:resizeHandles val="exact"/>
        </dgm:presLayoutVars>
      </dgm:prSet>
      <dgm:spPr/>
    </dgm:pt>
    <dgm:pt modelId="{B551518E-69D1-A942-86ED-D6C8CD2ACB0D}" type="pres">
      <dgm:prSet presAssocID="{32B8F0A2-4C7C-AA40-BD2C-9864EDC0497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43BDD49-DA62-C24C-B944-FD781C92738E}" type="pres">
      <dgm:prSet presAssocID="{B591CEE1-A88C-334F-999F-DBC9942D4366}" presName="spacer" presStyleCnt="0"/>
      <dgm:spPr/>
    </dgm:pt>
    <dgm:pt modelId="{C9CD20D3-FF83-D04F-8221-A73B3FD90BFD}" type="pres">
      <dgm:prSet presAssocID="{2C1A8709-D85C-814E-B148-0D6FB1A2706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4264D61-8A52-1A42-A52C-F2C19E8C26A4}" type="pres">
      <dgm:prSet presAssocID="{CDB8D6AD-4673-DF47-A6D2-D7E7699F7DBC}" presName="spacer" presStyleCnt="0"/>
      <dgm:spPr/>
    </dgm:pt>
    <dgm:pt modelId="{45A63851-D25D-5E4E-959F-03A7DADE1970}" type="pres">
      <dgm:prSet presAssocID="{0367158E-3E78-BF41-BF63-045ADF4E1F39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4FD589C-01B1-3346-9899-FE0FA7A8A962}" type="pres">
      <dgm:prSet presAssocID="{ACFBC88B-069F-2D49-A37E-F0B524B650EF}" presName="spacer" presStyleCnt="0"/>
      <dgm:spPr/>
    </dgm:pt>
    <dgm:pt modelId="{FA03E9FB-899C-B142-931F-1D0186ED0940}" type="pres">
      <dgm:prSet presAssocID="{7BEA3C02-A4EA-7443-A0B6-D22098537FC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0E18C02-8135-0747-A0D9-7965935685D3}" type="pres">
      <dgm:prSet presAssocID="{1336D7B7-2B65-0A4A-A97D-19C25A950882}" presName="spacer" presStyleCnt="0"/>
      <dgm:spPr/>
    </dgm:pt>
    <dgm:pt modelId="{254BC7E9-C6B3-7E45-AB7F-E2417E3FA990}" type="pres">
      <dgm:prSet presAssocID="{4A7E732E-DFC6-9045-9E32-F1A9F3BD9A7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B735ACA-86FC-C746-A1C5-30DB0D8EBF33}" type="pres">
      <dgm:prSet presAssocID="{27625E57-3FEF-DD4A-9132-E8EB872E09FA}" presName="spacer" presStyleCnt="0"/>
      <dgm:spPr/>
    </dgm:pt>
    <dgm:pt modelId="{6545AF96-3F99-A240-B68F-817C0D7F6B80}" type="pres">
      <dgm:prSet presAssocID="{CCEE0B8A-694E-8C44-8320-871A63ECDBE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7C12D48-B7B4-3C4E-B10A-47A5B45799B8}" type="pres">
      <dgm:prSet presAssocID="{B5F256B5-1F73-7146-A8BE-6D3E95502ABE}" presName="spacer" presStyleCnt="0"/>
      <dgm:spPr/>
    </dgm:pt>
    <dgm:pt modelId="{EA0895D5-B880-0049-8EB0-558F7ED2A149}" type="pres">
      <dgm:prSet presAssocID="{ADCC0D47-A426-3040-BFEE-B6A5311444A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A15FFC13-1D13-8141-8F9B-99DD7044EC15}" type="pres">
      <dgm:prSet presAssocID="{FBE488CA-0266-7546-9612-A3F0503CF4D0}" presName="spacer" presStyleCnt="0"/>
      <dgm:spPr/>
    </dgm:pt>
    <dgm:pt modelId="{96EC9F9A-D728-0D4A-9A4B-DDEBA4581384}" type="pres">
      <dgm:prSet presAssocID="{E25DF311-7D28-CE4C-BF27-6F5C91ECEF4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DFC0B09-2AEF-B84C-A646-1005BF5F1BD7}" type="presOf" srcId="{7BEA3C02-A4EA-7443-A0B6-D22098537FC6}" destId="{FA03E9FB-899C-B142-931F-1D0186ED0940}" srcOrd="0" destOrd="0" presId="urn:microsoft.com/office/officeart/2005/8/layout/vList2"/>
    <dgm:cxn modelId="{4C1E202F-B576-F440-A1DA-136B6737FDCE}" srcId="{FF3D5D5B-58DF-6C42-B4EA-E454F72B64AE}" destId="{ADCC0D47-A426-3040-BFEE-B6A5311444A8}" srcOrd="6" destOrd="0" parTransId="{FD21F8ED-C8DB-4F4F-8B1B-C71AADC52B63}" sibTransId="{FBE488CA-0266-7546-9612-A3F0503CF4D0}"/>
    <dgm:cxn modelId="{AFC51A34-0A3A-F945-9BB4-89FD4733D6D4}" type="presOf" srcId="{CCEE0B8A-694E-8C44-8320-871A63ECDBE1}" destId="{6545AF96-3F99-A240-B68F-817C0D7F6B80}" srcOrd="0" destOrd="0" presId="urn:microsoft.com/office/officeart/2005/8/layout/vList2"/>
    <dgm:cxn modelId="{71744A48-C52B-EB41-BB83-9EED310759A3}" srcId="{FF3D5D5B-58DF-6C42-B4EA-E454F72B64AE}" destId="{2C1A8709-D85C-814E-B148-0D6FB1A27061}" srcOrd="1" destOrd="0" parTransId="{B8B3BC4B-FAE0-AE46-8335-6E19D7DFCC45}" sibTransId="{CDB8D6AD-4673-DF47-A6D2-D7E7699F7DBC}"/>
    <dgm:cxn modelId="{2963AC4E-F9D9-0E40-9046-D1A472264537}" srcId="{FF3D5D5B-58DF-6C42-B4EA-E454F72B64AE}" destId="{4A7E732E-DFC6-9045-9E32-F1A9F3BD9A71}" srcOrd="4" destOrd="0" parTransId="{0D14FD9F-13A9-7146-B02D-6F3AE2F96346}" sibTransId="{27625E57-3FEF-DD4A-9132-E8EB872E09FA}"/>
    <dgm:cxn modelId="{72926260-686B-9F4F-AABD-3154532B3C49}" type="presOf" srcId="{2C1A8709-D85C-814E-B148-0D6FB1A27061}" destId="{C9CD20D3-FF83-D04F-8221-A73B3FD90BFD}" srcOrd="0" destOrd="0" presId="urn:microsoft.com/office/officeart/2005/8/layout/vList2"/>
    <dgm:cxn modelId="{BF7B6669-DB9D-8E4E-8547-6193F7BBF484}" srcId="{FF3D5D5B-58DF-6C42-B4EA-E454F72B64AE}" destId="{E25DF311-7D28-CE4C-BF27-6F5C91ECEF47}" srcOrd="7" destOrd="0" parTransId="{2B43E53C-CB37-0B40-B27F-EA0D950B7DCA}" sibTransId="{7A0F52DD-2A21-D644-921D-46D116F28056}"/>
    <dgm:cxn modelId="{F3A1A791-394B-7443-8E1B-2FA3FF718395}" type="presOf" srcId="{32B8F0A2-4C7C-AA40-BD2C-9864EDC04973}" destId="{B551518E-69D1-A942-86ED-D6C8CD2ACB0D}" srcOrd="0" destOrd="0" presId="urn:microsoft.com/office/officeart/2005/8/layout/vList2"/>
    <dgm:cxn modelId="{81A7DE92-DFA9-4E44-847E-F0081DC33221}" type="presOf" srcId="{E25DF311-7D28-CE4C-BF27-6F5C91ECEF47}" destId="{96EC9F9A-D728-0D4A-9A4B-DDEBA4581384}" srcOrd="0" destOrd="0" presId="urn:microsoft.com/office/officeart/2005/8/layout/vList2"/>
    <dgm:cxn modelId="{451458AE-DF7A-FB48-865A-62C716057AE9}" srcId="{FF3D5D5B-58DF-6C42-B4EA-E454F72B64AE}" destId="{7BEA3C02-A4EA-7443-A0B6-D22098537FC6}" srcOrd="3" destOrd="0" parTransId="{1A217A35-BB63-F348-9F81-02A22636AB4F}" sibTransId="{1336D7B7-2B65-0A4A-A97D-19C25A950882}"/>
    <dgm:cxn modelId="{A1D262B3-E085-FA42-9F6D-006A0AB1E7FA}" srcId="{FF3D5D5B-58DF-6C42-B4EA-E454F72B64AE}" destId="{32B8F0A2-4C7C-AA40-BD2C-9864EDC04973}" srcOrd="0" destOrd="0" parTransId="{7752A582-DC0C-384C-B7F7-E41101841834}" sibTransId="{B591CEE1-A88C-334F-999F-DBC9942D4366}"/>
    <dgm:cxn modelId="{D9A800C5-93F0-6246-B4C4-79E309DB2B02}" type="presOf" srcId="{4A7E732E-DFC6-9045-9E32-F1A9F3BD9A71}" destId="{254BC7E9-C6B3-7E45-AB7F-E2417E3FA990}" srcOrd="0" destOrd="0" presId="urn:microsoft.com/office/officeart/2005/8/layout/vList2"/>
    <dgm:cxn modelId="{396A21C6-8DDB-9040-8D46-D357FD9DDBC5}" type="presOf" srcId="{FF3D5D5B-58DF-6C42-B4EA-E454F72B64AE}" destId="{BC0F93A6-20EC-D642-84AC-8ACB1D26B1E0}" srcOrd="0" destOrd="0" presId="urn:microsoft.com/office/officeart/2005/8/layout/vList2"/>
    <dgm:cxn modelId="{AF39C0CF-8590-7044-90D6-6D1960ADCC64}" srcId="{FF3D5D5B-58DF-6C42-B4EA-E454F72B64AE}" destId="{0367158E-3E78-BF41-BF63-045ADF4E1F39}" srcOrd="2" destOrd="0" parTransId="{56BCA353-2A99-8049-AEAE-F1AB2FEF4808}" sibTransId="{ACFBC88B-069F-2D49-A37E-F0B524B650EF}"/>
    <dgm:cxn modelId="{3D2B20DA-ACEF-054A-B885-0092BE541761}" type="presOf" srcId="{ADCC0D47-A426-3040-BFEE-B6A5311444A8}" destId="{EA0895D5-B880-0049-8EB0-558F7ED2A149}" srcOrd="0" destOrd="0" presId="urn:microsoft.com/office/officeart/2005/8/layout/vList2"/>
    <dgm:cxn modelId="{FB6CAFE6-FE66-7B41-BF0A-635437E7D12F}" srcId="{FF3D5D5B-58DF-6C42-B4EA-E454F72B64AE}" destId="{CCEE0B8A-694E-8C44-8320-871A63ECDBE1}" srcOrd="5" destOrd="0" parTransId="{BC991B53-ED78-5444-A093-D38FC6E1FB8A}" sibTransId="{B5F256B5-1F73-7146-A8BE-6D3E95502ABE}"/>
    <dgm:cxn modelId="{8DEA15F7-983C-EE48-A031-6FF9E8B440B0}" type="presOf" srcId="{0367158E-3E78-BF41-BF63-045ADF4E1F39}" destId="{45A63851-D25D-5E4E-959F-03A7DADE1970}" srcOrd="0" destOrd="0" presId="urn:microsoft.com/office/officeart/2005/8/layout/vList2"/>
    <dgm:cxn modelId="{6E0DD746-0D8C-FA4C-B36A-44D8CB1FE5C0}" type="presParOf" srcId="{BC0F93A6-20EC-D642-84AC-8ACB1D26B1E0}" destId="{B551518E-69D1-A942-86ED-D6C8CD2ACB0D}" srcOrd="0" destOrd="0" presId="urn:microsoft.com/office/officeart/2005/8/layout/vList2"/>
    <dgm:cxn modelId="{6BA568F3-CC31-D34F-A3F3-EE7E655CF478}" type="presParOf" srcId="{BC0F93A6-20EC-D642-84AC-8ACB1D26B1E0}" destId="{F43BDD49-DA62-C24C-B944-FD781C92738E}" srcOrd="1" destOrd="0" presId="urn:microsoft.com/office/officeart/2005/8/layout/vList2"/>
    <dgm:cxn modelId="{A6DB45AF-F7DD-0848-8A7D-D7B0DFC2127B}" type="presParOf" srcId="{BC0F93A6-20EC-D642-84AC-8ACB1D26B1E0}" destId="{C9CD20D3-FF83-D04F-8221-A73B3FD90BFD}" srcOrd="2" destOrd="0" presId="urn:microsoft.com/office/officeart/2005/8/layout/vList2"/>
    <dgm:cxn modelId="{B8814F65-FF0A-DE4F-AE4F-1B1314632B6C}" type="presParOf" srcId="{BC0F93A6-20EC-D642-84AC-8ACB1D26B1E0}" destId="{14264D61-8A52-1A42-A52C-F2C19E8C26A4}" srcOrd="3" destOrd="0" presId="urn:microsoft.com/office/officeart/2005/8/layout/vList2"/>
    <dgm:cxn modelId="{606A805F-0477-8D4A-B614-FA8BD855EF86}" type="presParOf" srcId="{BC0F93A6-20EC-D642-84AC-8ACB1D26B1E0}" destId="{45A63851-D25D-5E4E-959F-03A7DADE1970}" srcOrd="4" destOrd="0" presId="urn:microsoft.com/office/officeart/2005/8/layout/vList2"/>
    <dgm:cxn modelId="{573CFAF5-C31E-014F-BF83-ABDCBA374147}" type="presParOf" srcId="{BC0F93A6-20EC-D642-84AC-8ACB1D26B1E0}" destId="{F4FD589C-01B1-3346-9899-FE0FA7A8A962}" srcOrd="5" destOrd="0" presId="urn:microsoft.com/office/officeart/2005/8/layout/vList2"/>
    <dgm:cxn modelId="{695AD279-640C-D04A-8A0F-BA2E707851A7}" type="presParOf" srcId="{BC0F93A6-20EC-D642-84AC-8ACB1D26B1E0}" destId="{FA03E9FB-899C-B142-931F-1D0186ED0940}" srcOrd="6" destOrd="0" presId="urn:microsoft.com/office/officeart/2005/8/layout/vList2"/>
    <dgm:cxn modelId="{9A8D6145-F29A-5B4C-8333-BBF40A1E2643}" type="presParOf" srcId="{BC0F93A6-20EC-D642-84AC-8ACB1D26B1E0}" destId="{80E18C02-8135-0747-A0D9-7965935685D3}" srcOrd="7" destOrd="0" presId="urn:microsoft.com/office/officeart/2005/8/layout/vList2"/>
    <dgm:cxn modelId="{3BC3A186-E0F8-8441-B736-F31A641491F2}" type="presParOf" srcId="{BC0F93A6-20EC-D642-84AC-8ACB1D26B1E0}" destId="{254BC7E9-C6B3-7E45-AB7F-E2417E3FA990}" srcOrd="8" destOrd="0" presId="urn:microsoft.com/office/officeart/2005/8/layout/vList2"/>
    <dgm:cxn modelId="{937B77C8-182D-7248-8B1B-60C844E5306D}" type="presParOf" srcId="{BC0F93A6-20EC-D642-84AC-8ACB1D26B1E0}" destId="{4B735ACA-86FC-C746-A1C5-30DB0D8EBF33}" srcOrd="9" destOrd="0" presId="urn:microsoft.com/office/officeart/2005/8/layout/vList2"/>
    <dgm:cxn modelId="{B6F44FA0-6E3E-0145-8C97-ED3B2229FD79}" type="presParOf" srcId="{BC0F93A6-20EC-D642-84AC-8ACB1D26B1E0}" destId="{6545AF96-3F99-A240-B68F-817C0D7F6B80}" srcOrd="10" destOrd="0" presId="urn:microsoft.com/office/officeart/2005/8/layout/vList2"/>
    <dgm:cxn modelId="{59E3B941-B677-CC4C-8C76-B886E22BE082}" type="presParOf" srcId="{BC0F93A6-20EC-D642-84AC-8ACB1D26B1E0}" destId="{27C12D48-B7B4-3C4E-B10A-47A5B45799B8}" srcOrd="11" destOrd="0" presId="urn:microsoft.com/office/officeart/2005/8/layout/vList2"/>
    <dgm:cxn modelId="{ABB8143A-9B9D-5A43-9F51-2D040441FC23}" type="presParOf" srcId="{BC0F93A6-20EC-D642-84AC-8ACB1D26B1E0}" destId="{EA0895D5-B880-0049-8EB0-558F7ED2A149}" srcOrd="12" destOrd="0" presId="urn:microsoft.com/office/officeart/2005/8/layout/vList2"/>
    <dgm:cxn modelId="{F59815F8-2EBF-2145-8EDA-5EA4E4D19893}" type="presParOf" srcId="{BC0F93A6-20EC-D642-84AC-8ACB1D26B1E0}" destId="{A15FFC13-1D13-8141-8F9B-99DD7044EC15}" srcOrd="13" destOrd="0" presId="urn:microsoft.com/office/officeart/2005/8/layout/vList2"/>
    <dgm:cxn modelId="{638461CD-87F7-8748-8C8D-B3E6E0D8E001}" type="presParOf" srcId="{BC0F93A6-20EC-D642-84AC-8ACB1D26B1E0}" destId="{96EC9F9A-D728-0D4A-9A4B-DDEBA4581384}" srcOrd="1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1518E-69D1-A942-86ED-D6C8CD2ACB0D}">
      <dsp:nvSpPr>
        <dsp:cNvPr id="0" name=""/>
        <dsp:cNvSpPr/>
      </dsp:nvSpPr>
      <dsp:spPr>
        <a:xfrm>
          <a:off x="0" y="402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solidFill>
                <a:schemeClr val="tx1"/>
              </a:solidFill>
            </a:rPr>
            <a:t>低温晶体量热器技术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25587" y="65839"/>
        <a:ext cx="5156997" cy="472986"/>
      </dsp:txXfrm>
    </dsp:sp>
    <dsp:sp modelId="{C9CD20D3-FF83-D04F-8221-A73B3FD90BFD}">
      <dsp:nvSpPr>
        <dsp:cNvPr id="0" name=""/>
        <dsp:cNvSpPr/>
      </dsp:nvSpPr>
      <dsp:spPr>
        <a:xfrm>
          <a:off x="0" y="6450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1800" kern="1200" dirty="0">
              <a:solidFill>
                <a:schemeClr val="tx1"/>
              </a:solidFill>
            </a:rPr>
            <a:t>NTD-Ge</a:t>
          </a:r>
          <a:r>
            <a:rPr kumimoji="1" lang="zh-CN" altLang="en-US" sz="1800" kern="1200" dirty="0">
              <a:solidFill>
                <a:schemeClr val="tx1"/>
              </a:solidFill>
            </a:rPr>
            <a:t>低温声子传感器</a:t>
          </a:r>
          <a:endParaRPr kumimoji="1" lang="en-US" altLang="zh-CN" sz="1800" kern="1200" dirty="0">
            <a:solidFill>
              <a:schemeClr val="tx1"/>
            </a:solidFill>
          </a:endParaRPr>
        </a:p>
      </dsp:txBody>
      <dsp:txXfrm>
        <a:off x="25587" y="670639"/>
        <a:ext cx="5156997" cy="472986"/>
      </dsp:txXfrm>
    </dsp:sp>
    <dsp:sp modelId="{45A63851-D25D-5E4E-959F-03A7DADE1970}">
      <dsp:nvSpPr>
        <dsp:cNvPr id="0" name=""/>
        <dsp:cNvSpPr/>
      </dsp:nvSpPr>
      <dsp:spPr>
        <a:xfrm>
          <a:off x="0" y="12498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solidFill>
                <a:schemeClr val="tx1"/>
              </a:solidFill>
            </a:rPr>
            <a:t>高纯锗辐照与热中子通量测量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25587" y="1275439"/>
        <a:ext cx="5156997" cy="472986"/>
      </dsp:txXfrm>
    </dsp:sp>
    <dsp:sp modelId="{FA03E9FB-899C-B142-931F-1D0186ED0940}">
      <dsp:nvSpPr>
        <dsp:cNvPr id="0" name=""/>
        <dsp:cNvSpPr/>
      </dsp:nvSpPr>
      <dsp:spPr>
        <a:xfrm>
          <a:off x="0" y="18546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solidFill>
                <a:schemeClr val="tx1"/>
              </a:solidFill>
            </a:rPr>
            <a:t>中子辐照缺陷研究</a:t>
          </a:r>
          <a:endParaRPr kumimoji="1" lang="en-US" altLang="zh-CN" sz="1800" kern="1200" dirty="0">
            <a:solidFill>
              <a:schemeClr val="tx1"/>
            </a:solidFill>
          </a:endParaRPr>
        </a:p>
      </dsp:txBody>
      <dsp:txXfrm>
        <a:off x="25587" y="1880239"/>
        <a:ext cx="5156997" cy="472986"/>
      </dsp:txXfrm>
    </dsp:sp>
    <dsp:sp modelId="{254BC7E9-C6B3-7E45-AB7F-E2417E3FA990}">
      <dsp:nvSpPr>
        <dsp:cNvPr id="0" name=""/>
        <dsp:cNvSpPr/>
      </dsp:nvSpPr>
      <dsp:spPr>
        <a:xfrm>
          <a:off x="0" y="24594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solidFill>
                <a:schemeClr val="tx1"/>
              </a:solidFill>
            </a:rPr>
            <a:t>变温霍尔效应测量载流子浓度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25587" y="2485039"/>
        <a:ext cx="5156997" cy="472986"/>
      </dsp:txXfrm>
    </dsp:sp>
    <dsp:sp modelId="{6545AF96-3F99-A240-B68F-817C0D7F6B80}">
      <dsp:nvSpPr>
        <dsp:cNvPr id="0" name=""/>
        <dsp:cNvSpPr/>
      </dsp:nvSpPr>
      <dsp:spPr>
        <a:xfrm>
          <a:off x="0" y="30642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1800" kern="1200" dirty="0">
              <a:solidFill>
                <a:schemeClr val="tx1"/>
              </a:solidFill>
            </a:rPr>
            <a:t>NTD-Ge</a:t>
          </a:r>
          <a:r>
            <a:rPr kumimoji="1" lang="zh-CN" altLang="en-US" sz="1800" kern="1200" dirty="0">
              <a:solidFill>
                <a:schemeClr val="tx1"/>
              </a:solidFill>
            </a:rPr>
            <a:t>声子传感器制备工艺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25587" y="3089839"/>
        <a:ext cx="5156997" cy="472986"/>
      </dsp:txXfrm>
    </dsp:sp>
    <dsp:sp modelId="{EA0895D5-B880-0049-8EB0-558F7ED2A149}">
      <dsp:nvSpPr>
        <dsp:cNvPr id="0" name=""/>
        <dsp:cNvSpPr/>
      </dsp:nvSpPr>
      <dsp:spPr>
        <a:xfrm>
          <a:off x="0" y="36690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kern="1200" dirty="0">
              <a:solidFill>
                <a:schemeClr val="tx1"/>
              </a:solidFill>
            </a:rPr>
            <a:t>低温测量平台</a:t>
          </a:r>
          <a:endParaRPr lang="zh-CN" altLang="en-US" sz="1800" kern="1200" dirty="0">
            <a:solidFill>
              <a:schemeClr val="tx1"/>
            </a:solidFill>
          </a:endParaRPr>
        </a:p>
      </dsp:txBody>
      <dsp:txXfrm>
        <a:off x="25587" y="3694639"/>
        <a:ext cx="5156997" cy="472986"/>
      </dsp:txXfrm>
    </dsp:sp>
    <dsp:sp modelId="{96EC9F9A-D728-0D4A-9A4B-DDEBA4581384}">
      <dsp:nvSpPr>
        <dsp:cNvPr id="0" name=""/>
        <dsp:cNvSpPr/>
      </dsp:nvSpPr>
      <dsp:spPr>
        <a:xfrm>
          <a:off x="0" y="4273852"/>
          <a:ext cx="5208171" cy="52416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4000"/>
                <a:satMod val="105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</a:rPr>
            <a:t>总结与展望</a:t>
          </a:r>
        </a:p>
      </dsp:txBody>
      <dsp:txXfrm>
        <a:off x="25587" y="4299439"/>
        <a:ext cx="5156997" cy="472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74B7E-EB87-DB41-9AD6-9A96C4A0CB85}" type="datetimeFigureOut">
              <a:rPr kumimoji="1" lang="zh-CN" altLang="en-US" smtClean="0"/>
              <a:t>2022/8/9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D70AD-0AD4-D845-B8FE-A2746E0DAB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07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各位专家老师好，我报告的题目是“低温晶体量热器中</a:t>
            </a:r>
            <a:r>
              <a:rPr kumimoji="1" lang="en-US" altLang="zh-CN" dirty="0"/>
              <a:t>NTD-Ge</a:t>
            </a:r>
            <a:r>
              <a:rPr kumimoji="1" lang="zh-CN" altLang="en-US" dirty="0"/>
              <a:t>声子传感器的研制”，下面开始我的报告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913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报告有以下方面的内容，首先介绍一下低温晶体量热器技术和</a:t>
            </a:r>
            <a:r>
              <a:rPr kumimoji="1" lang="en-US" altLang="zh-CN" dirty="0"/>
              <a:t>NTD-Ge</a:t>
            </a:r>
            <a:r>
              <a:rPr kumimoji="1" lang="zh-CN" altLang="en-US" dirty="0"/>
              <a:t>声子传感器，然后是我们目前对</a:t>
            </a:r>
            <a:r>
              <a:rPr kumimoji="1" lang="en-US" altLang="zh-CN" dirty="0"/>
              <a:t>NTD-Ge</a:t>
            </a:r>
            <a:r>
              <a:rPr kumimoji="1" lang="zh-CN" altLang="en-US" dirty="0"/>
              <a:t>做的一些研究工作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55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晶体量热器是一种以声子为媒介的极低温探测技术，声子就是描述晶格整体振动能量量子化的准粒子，其实就是温度。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晶体量热器的核心部件包括吸收晶体、声子传感器、热沉，也就是环境冷源，以及连接吸收体跟热沉的弱热连接。当一个物理事件沉积能量在吸收体中，会激发声子导致温度上升，由贴在吸收体上的声子传感器读出，最终热量散失到热沉恢复热平衡。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在</a:t>
            </a:r>
            <a:r>
              <a:rPr kumimoji="1" lang="en-US" altLang="zh-CN" dirty="0" err="1"/>
              <a:t>mK</a:t>
            </a:r>
            <a:r>
              <a:rPr kumimoji="1" lang="zh-CN" altLang="en-US" dirty="0"/>
              <a:t>级的极低温环境下，声子的激发能量在</a:t>
            </a:r>
            <a:r>
              <a:rPr kumimoji="1" lang="en-US" altLang="zh-CN" dirty="0" err="1"/>
              <a:t>meV</a:t>
            </a:r>
            <a:r>
              <a:rPr kumimoji="1" lang="zh-CN" altLang="en-US" dirty="0"/>
              <a:t>量级，因此晶体量热器具有很好的本征能量分辨，以及很低的能量探测阈值。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吸收体的材料选择非常广泛，吸收体中含有目标核素，那么相当于“源</a:t>
            </a:r>
            <a:r>
              <a:rPr kumimoji="1" lang="en-US" altLang="zh-CN" dirty="0"/>
              <a:t>=</a:t>
            </a:r>
            <a:r>
              <a:rPr kumimoji="1" lang="zh-CN" altLang="en-US" dirty="0"/>
              <a:t>探测器”，具有极高的探测效率</a:t>
            </a:r>
            <a:endParaRPr kumimoji="1" lang="en-US" altLang="zh-CN" dirty="0"/>
          </a:p>
          <a:p>
            <a:r>
              <a:rPr kumimoji="1" lang="zh-CN" altLang="en-US" dirty="0"/>
              <a:t>如果吸收体采用闪烁晶体，同时测量闪烁光，也就是光热两维读出，利用荧光产额的不同，可以有效的实现粒子鉴别。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这张图是采用国产钼酸镉晶体制备的量热器原型机。钼酸镉晶体含有</a:t>
            </a:r>
            <a:r>
              <a:rPr kumimoji="1" lang="en-US" altLang="zh-CN" dirty="0"/>
              <a:t>Cd116</a:t>
            </a:r>
            <a:r>
              <a:rPr kumimoji="1" lang="zh-CN" altLang="en-US" dirty="0"/>
              <a:t>和</a:t>
            </a:r>
            <a:r>
              <a:rPr kumimoji="1" lang="en-US" altLang="zh-CN" dirty="0"/>
              <a:t>Mo100</a:t>
            </a:r>
            <a:r>
              <a:rPr kumimoji="1" lang="zh-CN" altLang="en-US" dirty="0"/>
              <a:t>两种无中微子双贝塔衰变候选核素，其物理目标是为了寻找无中微子双贝塔衰变。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在低温晶体量热器中，最为关键的器件就是声子传感器，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999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低温声子传感器，就是要从</a:t>
            </a:r>
            <a:r>
              <a:rPr kumimoji="1" lang="zh-CN" altLang="en-US" sz="1200" dirty="0"/>
              <a:t>吸收体中收集声子激发并将其转换为电信号，可以定义无量纲的灵敏度</a:t>
            </a:r>
            <a:endParaRPr kumimoji="1" lang="en-US" altLang="zh-CN" sz="1200" dirty="0"/>
          </a:p>
          <a:p>
            <a:endParaRPr kumimoji="1" lang="en-US" altLang="zh-CN" sz="1200" dirty="0"/>
          </a:p>
          <a:p>
            <a:r>
              <a:rPr kumimoji="1" lang="zh-CN" altLang="en-US" sz="1200" dirty="0"/>
              <a:t>一种是半导体声子传感器</a:t>
            </a:r>
            <a:r>
              <a:rPr kumimoji="1" lang="en-US" altLang="zh-CN" sz="1200" dirty="0"/>
              <a:t>NTD-Ge</a:t>
            </a:r>
            <a:r>
              <a:rPr kumimoji="1" lang="zh-CN" altLang="en-US" sz="1200" dirty="0"/>
              <a:t>，它的工作原理是利用蛙跳传导机制，在极低温下，半导体杂质都是无法电离，呈现中性，这时载流子电子可以获得声子能量在杂质之间隧穿，导致电阻发生变化，</a:t>
            </a:r>
            <a:r>
              <a:rPr kumimoji="1" lang="en-US" altLang="zh-CN" sz="1200" dirty="0"/>
              <a:t>NTD-Ge</a:t>
            </a:r>
            <a:r>
              <a:rPr kumimoji="1" lang="zh-CN" altLang="en-US" sz="1200" dirty="0"/>
              <a:t>的灵敏度在</a:t>
            </a:r>
            <a:r>
              <a:rPr kumimoji="1" lang="en-US" altLang="zh-CN" sz="1200" dirty="0"/>
              <a:t>1~10</a:t>
            </a:r>
            <a:r>
              <a:rPr kumimoji="1" lang="zh-CN" altLang="en-US" sz="1200" dirty="0"/>
              <a:t>之间，不算太高，但是它具有大动态范围的优势</a:t>
            </a:r>
            <a:endParaRPr kumimoji="1" lang="en-US" altLang="zh-CN" sz="1200" dirty="0"/>
          </a:p>
          <a:p>
            <a:endParaRPr kumimoji="1" lang="en-US" altLang="zh-CN" sz="1200" dirty="0"/>
          </a:p>
          <a:p>
            <a:r>
              <a:rPr kumimoji="1" lang="zh-CN" altLang="en-US" sz="1200" dirty="0"/>
              <a:t>另外一种是超导转变边沿传感器</a:t>
            </a:r>
            <a:r>
              <a:rPr kumimoji="1" lang="en-US" altLang="zh-CN" sz="1200" dirty="0"/>
              <a:t>TES</a:t>
            </a:r>
            <a:r>
              <a:rPr kumimoji="1" lang="zh-CN" altLang="en-US" sz="1200" dirty="0"/>
              <a:t>，</a:t>
            </a:r>
            <a:r>
              <a:rPr kumimoji="1" lang="en-US" altLang="zh-CN" sz="1200" dirty="0"/>
              <a:t>TES</a:t>
            </a:r>
            <a:r>
              <a:rPr kumimoji="1" lang="zh-CN" altLang="en-US" sz="1200" dirty="0"/>
              <a:t>可以吸收声子激发破坏超导材料中</a:t>
            </a:r>
            <a:r>
              <a:rPr kumimoji="1" lang="en-US" altLang="zh-CN" sz="1200" dirty="0"/>
              <a:t>cooper</a:t>
            </a:r>
            <a:r>
              <a:rPr kumimoji="1" lang="zh-CN" altLang="en-US" sz="1200" dirty="0"/>
              <a:t>对，电阻发生变化，这种传感器非常灵敏，</a:t>
            </a:r>
            <a:r>
              <a:rPr kumimoji="1" lang="en-US" altLang="zh-CN" sz="1200" dirty="0"/>
              <a:t>100~1000</a:t>
            </a:r>
            <a:r>
              <a:rPr kumimoji="1" lang="zh-CN" altLang="en-US" sz="1200" dirty="0"/>
              <a:t>之间，有很多优势，但是读出电子学需要用</a:t>
            </a:r>
            <a:r>
              <a:rPr kumimoji="1" lang="en-US" altLang="zh-CN" sz="1200" dirty="0"/>
              <a:t>SQUID</a:t>
            </a:r>
          </a:p>
          <a:p>
            <a:endParaRPr kumimoji="1" lang="en-US" altLang="zh-CN" sz="1200" dirty="0"/>
          </a:p>
          <a:p>
            <a:r>
              <a:rPr kumimoji="1" lang="zh-CN" altLang="en-US" sz="1200" dirty="0"/>
              <a:t>有大项目上的应用，</a:t>
            </a:r>
            <a:r>
              <a:rPr kumimoji="1" lang="en-US" altLang="zh-CN" sz="1200" dirty="0"/>
              <a:t>NTD-Ge</a:t>
            </a:r>
            <a:r>
              <a:rPr kumimoji="1" lang="zh-CN" altLang="en-US" sz="1200" dirty="0"/>
              <a:t>的制备技术是被</a:t>
            </a:r>
            <a:r>
              <a:rPr kumimoji="1" lang="en-US" altLang="zh-CN" sz="1200" dirty="0" err="1"/>
              <a:t>berkeley</a:t>
            </a:r>
            <a:r>
              <a:rPr kumimoji="1" lang="zh-CN" altLang="en-US" sz="1200" dirty="0"/>
              <a:t>所垄断的</a:t>
            </a:r>
            <a:endParaRPr kumimoji="1"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5256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是中子嬗变掺杂锗半导体，是利用反应堆热中子辐照，对半导体锗实现掺杂的器件。</a:t>
            </a:r>
            <a:endParaRPr kumimoji="1" lang="en-US" altLang="zh-CN" dirty="0"/>
          </a:p>
          <a:p>
            <a:r>
              <a:rPr kumimoji="1" lang="zh-CN" altLang="en-US" dirty="0"/>
              <a:t>在热中子辐照过程中，锗半导体中部分原子发生中子俘获，产生放射性产物，这些产物经过各自的衰变过程，产生不同的杂质。根据，同位素丰度和热中子俘获截面，对于天然丰度的高纯锗，</a:t>
            </a:r>
            <a:r>
              <a:rPr kumimoji="1" lang="en-US" altLang="zh-CN" dirty="0"/>
              <a:t>NTD</a:t>
            </a:r>
            <a:r>
              <a:rPr kumimoji="1" lang="zh-CN" altLang="en-US" dirty="0"/>
              <a:t>的结果是</a:t>
            </a:r>
            <a:r>
              <a:rPr kumimoji="1" lang="en-US" altLang="zh-CN" dirty="0"/>
              <a:t>p</a:t>
            </a:r>
            <a:r>
              <a:rPr kumimoji="1" lang="zh-CN" altLang="en-US" dirty="0"/>
              <a:t>型锗半导体，主要的杂质是由</a:t>
            </a:r>
            <a:r>
              <a:rPr kumimoji="1" lang="en-US" altLang="zh-CN" dirty="0"/>
              <a:t>Ge-70</a:t>
            </a:r>
            <a:r>
              <a:rPr kumimoji="1" lang="zh-CN" altLang="en-US" dirty="0"/>
              <a:t>反应通道产生的</a:t>
            </a:r>
            <a:r>
              <a:rPr kumimoji="1" lang="en-US" altLang="zh-CN" dirty="0"/>
              <a:t>Ga-71</a:t>
            </a:r>
            <a:r>
              <a:rPr kumimoji="1" lang="zh-CN" altLang="en-US" dirty="0"/>
              <a:t>受主杂质。</a:t>
            </a:r>
            <a:endParaRPr kumimoji="1" lang="en-US" altLang="zh-CN" dirty="0"/>
          </a:p>
          <a:p>
            <a:r>
              <a:rPr kumimoji="1" lang="zh-CN" altLang="en-US" dirty="0"/>
              <a:t>由于材料中热中子反应总截面相对较小，材料内部中子通量几乎相同，因此掺杂十分的均匀，而且这种掺杂是可重复大量制备的。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986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D70AD-0AD4-D845-B8FE-A2746E0DABB1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881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1159A-375B-8D4D-B026-6A8FB4BE62A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53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14288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ctr">
              <a:defRPr sz="4800" cap="none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800100" indent="-342900">
              <a:buSzPct val="110000"/>
              <a:buFont typeface="+mj-lt"/>
              <a:buAutoNum type="alphaLcPeriod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1"/>
            <a:r>
              <a:rPr lang="zh-CN" altLang="en-US" dirty="0"/>
              <a:t>第二级
第三级
第四级
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876" y="6423025"/>
            <a:ext cx="1362691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820" y="6423025"/>
            <a:ext cx="4311375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8191" y="6423025"/>
            <a:ext cx="771089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594546-9C05-C04A-82C1-31926DEAF53B}"/>
              </a:ext>
            </a:extLst>
          </p:cNvPr>
          <p:cNvSpPr txBox="1">
            <a:spLocks/>
          </p:cNvSpPr>
          <p:nvPr userDrawn="1"/>
        </p:nvSpPr>
        <p:spPr>
          <a:xfrm>
            <a:off x="5026211" y="6427177"/>
            <a:ext cx="2177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赵康康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3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98011"/>
            <a:ext cx="9905998" cy="99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306949"/>
            <a:ext cx="9947276" cy="4838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1"/>
            <a:r>
              <a:rPr lang="zh-CN" altLang="en-US" dirty="0"/>
              <a:t>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368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610" y="64166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0554" y="6423025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1B731CE5-E773-1D4A-979A-7E2B5EA8BF4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700" y="325455"/>
            <a:ext cx="1798337" cy="18510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6" r:id="rId11"/>
    <p:sldLayoutId id="2147483663" r:id="rId12"/>
    <p:sldLayoutId id="2147483667" r:id="rId13"/>
    <p:sldLayoutId id="2147483668" r:id="rId14"/>
    <p:sldLayoutId id="2147483658" r:id="rId15"/>
    <p:sldLayoutId id="2147483659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aiti SC" panose="02010600040101010101" pitchFamily="2" charset="-122"/>
          <a:ea typeface="Kaiti SC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0.png"/><Relationship Id="rId7" Type="http://schemas.openxmlformats.org/officeDocument/2006/relationships/image" Target="file:////var/folders/fw/5vvhdvzd4zv5yxr5650dxgz80000gn/T/com.microsoft.Word/WebArchiveCopyPasteTempFiles/page138image52641792" TargetMode="Externa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13" Type="http://schemas.openxmlformats.org/officeDocument/2006/relationships/image" Target="../media/image60.png"/><Relationship Id="rId18" Type="http://schemas.openxmlformats.org/officeDocument/2006/relationships/image" Target="../media/image62.jpeg"/><Relationship Id="rId3" Type="http://schemas.openxmlformats.org/officeDocument/2006/relationships/image" Target="../media/image50.jpeg"/><Relationship Id="rId7" Type="http://schemas.openxmlformats.org/officeDocument/2006/relationships/image" Target="../media/image54.tiff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9.jpeg"/><Relationship Id="rId16" Type="http://schemas.openxmlformats.org/officeDocument/2006/relationships/image" Target="../media/image57.png"/><Relationship Id="rId20" Type="http://schemas.openxmlformats.org/officeDocument/2006/relationships/image" Target="../media/image6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11" Type="http://schemas.openxmlformats.org/officeDocument/2006/relationships/image" Target="../media/image59.png"/><Relationship Id="rId5" Type="http://schemas.openxmlformats.org/officeDocument/2006/relationships/image" Target="../media/image52.tiff"/><Relationship Id="rId15" Type="http://schemas.openxmlformats.org/officeDocument/2006/relationships/image" Target="../media/image590.png"/><Relationship Id="rId10" Type="http://schemas.openxmlformats.org/officeDocument/2006/relationships/image" Target="../media/image58.png"/><Relationship Id="rId19" Type="http://schemas.openxmlformats.org/officeDocument/2006/relationships/image" Target="../media/image63.jpeg"/><Relationship Id="rId4" Type="http://schemas.openxmlformats.org/officeDocument/2006/relationships/image" Target="../media/image51.jpeg"/><Relationship Id="rId9" Type="http://schemas.openxmlformats.org/officeDocument/2006/relationships/image" Target="../media/image53.png"/><Relationship Id="rId14" Type="http://schemas.openxmlformats.org/officeDocument/2006/relationships/image" Target="../media/image5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7.pn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80.jpeg"/><Relationship Id="rId7" Type="http://schemas.openxmlformats.org/officeDocument/2006/relationships/image" Target="../media/image87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7.jpeg"/><Relationship Id="rId7" Type="http://schemas.openxmlformats.org/officeDocument/2006/relationships/image" Target="../media/image91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indico.ihep.ac.cn/event/16065/contributions/4347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7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7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emf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emf"/><Relationship Id="rId9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emf"/><Relationship Id="rId7" Type="http://schemas.openxmlformats.org/officeDocument/2006/relationships/image" Target="../media/image42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  <a:alpha val="69867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A33D5-9F91-9B4B-904E-52F40B8A4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221516"/>
            <a:ext cx="8791575" cy="2387600"/>
          </a:xfrm>
        </p:spPr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thermistor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fabrication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br>
              <a:rPr kumimoji="1" lang="en-US" altLang="zh-CN" dirty="0"/>
            </a:br>
            <a:r>
              <a:rPr kumimoji="1" lang="en-US" altLang="zh-CN" dirty="0"/>
              <a:t>cryogenic</a:t>
            </a:r>
            <a:r>
              <a:rPr kumimoji="1" lang="zh-CN" altLang="en-US" dirty="0"/>
              <a:t> </a:t>
            </a:r>
            <a:r>
              <a:rPr kumimoji="1" lang="en-US" altLang="zh-CN" dirty="0"/>
              <a:t>bolometer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46AD70-0FE1-6247-968F-3E1D0D99F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 dirty="0"/>
              <a:t>赵康康</a:t>
            </a:r>
            <a:endParaRPr kumimoji="1" lang="en-US" altLang="zh-CN" dirty="0"/>
          </a:p>
          <a:p>
            <a:r>
              <a:rPr kumimoji="1" lang="en-US" altLang="zh-CN" dirty="0"/>
              <a:t>2022/08/09</a:t>
            </a:r>
            <a:endParaRPr kumimoji="1" lang="zh-CN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267573DC-5363-449A-926A-E54CBABF2C4F}"/>
              </a:ext>
            </a:extLst>
          </p:cNvPr>
          <p:cNvSpPr txBox="1">
            <a:spLocks/>
          </p:cNvSpPr>
          <p:nvPr/>
        </p:nvSpPr>
        <p:spPr>
          <a:xfrm>
            <a:off x="4149078" y="5100288"/>
            <a:ext cx="4246266" cy="804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none" baseline="0">
                <a:solidFill>
                  <a:schemeClr val="tx2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核探测与核电子学国家重点实验室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中国科学技术大学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93ABF4-69B2-5DFF-FB4E-07BA5FC36844}"/>
              </a:ext>
            </a:extLst>
          </p:cNvPr>
          <p:cNvSpPr txBox="1"/>
          <p:nvPr/>
        </p:nvSpPr>
        <p:spPr>
          <a:xfrm>
            <a:off x="4199280" y="552711"/>
            <a:ext cx="4419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latin typeface="Arial Hebrew" pitchFamily="2" charset="-79"/>
                <a:ea typeface="KaiTi" panose="02010609060101010101" pitchFamily="49" charset="-122"/>
                <a:cs typeface="Arial Hebrew" pitchFamily="2" charset="-79"/>
              </a:rPr>
              <a:t>高能物理分会 </a:t>
            </a:r>
            <a:r>
              <a:rPr kumimoji="1" lang="en-US" altLang="zh-CN" sz="2000" dirty="0">
                <a:latin typeface="Arial Hebrew" pitchFamily="2" charset="-79"/>
                <a:ea typeface="KaiTi" panose="02010609060101010101" pitchFamily="49" charset="-122"/>
                <a:cs typeface="Arial Hebrew" pitchFamily="2" charset="-79"/>
              </a:rPr>
              <a:t>·</a:t>
            </a:r>
            <a:r>
              <a:rPr kumimoji="1" lang="zh-CN" altLang="en-US" sz="2000" dirty="0">
                <a:latin typeface="Arial Hebrew" pitchFamily="2" charset="-79"/>
                <a:ea typeface="KaiTi" panose="02010609060101010101" pitchFamily="49" charset="-122"/>
                <a:cs typeface="Arial Hebrew" pitchFamily="2" charset="-79"/>
              </a:rPr>
              <a:t>大连 </a:t>
            </a:r>
            <a:r>
              <a:rPr kumimoji="1" lang="en-US" altLang="zh-CN" sz="2000" dirty="0">
                <a:latin typeface="Arial Hebrew" pitchFamily="2" charset="-79"/>
                <a:ea typeface="Ayuthaya" pitchFamily="2" charset="-34"/>
                <a:cs typeface="Arial Hebrew" pitchFamily="2" charset="-79"/>
              </a:rPr>
              <a:t>08/08~08/11,</a:t>
            </a:r>
            <a:r>
              <a:rPr kumimoji="1" lang="zh-CN" altLang="en-US" sz="2000" dirty="0">
                <a:latin typeface="Arial Hebrew" pitchFamily="2" charset="-79"/>
                <a:ea typeface="KaiTi" panose="02010609060101010101" pitchFamily="49" charset="-122"/>
                <a:cs typeface="Arial Hebrew" pitchFamily="2" charset="-79"/>
              </a:rPr>
              <a:t> </a:t>
            </a:r>
            <a:r>
              <a:rPr kumimoji="1" lang="en-US" altLang="zh-CN" sz="2000" dirty="0">
                <a:latin typeface="Arial Hebrew" pitchFamily="2" charset="-79"/>
                <a:ea typeface="Ayuthaya" pitchFamily="2" charset="-34"/>
                <a:cs typeface="Arial Hebrew" pitchFamily="2" charset="-79"/>
              </a:rPr>
              <a:t>2022</a:t>
            </a:r>
            <a:endParaRPr kumimoji="1" lang="zh-CN" altLang="en-US" sz="2000" dirty="0">
              <a:latin typeface="Arial Hebrew" pitchFamily="2" charset="-79"/>
              <a:ea typeface="KaiTi" panose="02010609060101010101" pitchFamily="49" charset="-122"/>
              <a:cs typeface="Arial Hebrew" pitchFamily="2" charset="-79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581AE71F-1FD2-2F6A-D75D-80BA036C613E}"/>
              </a:ext>
            </a:extLst>
          </p:cNvPr>
          <p:cNvSpPr txBox="1">
            <a:spLocks/>
          </p:cNvSpPr>
          <p:nvPr/>
        </p:nvSpPr>
        <p:spPr>
          <a:xfrm>
            <a:off x="2013392" y="1312790"/>
            <a:ext cx="8791575" cy="893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solidFill>
                  <a:schemeClr val="tx1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r>
              <a:rPr kumimoji="1" lang="zh-CN" altLang="en-US" sz="3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低温晶体量热器中</a:t>
            </a:r>
            <a:r>
              <a:rPr kumimoji="1" lang="en-US" altLang="zh-CN" sz="3600" dirty="0">
                <a:latin typeface="PingFang SC" panose="020B0400000000000000" pitchFamily="34" charset="-122"/>
                <a:ea typeface="PingFang SC" panose="020B0400000000000000" pitchFamily="34" charset="-122"/>
              </a:rPr>
              <a:t>NTD-Ge</a:t>
            </a:r>
            <a:r>
              <a:rPr kumimoji="1" lang="zh-CN" altLang="en-US" sz="3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声子传感器研制</a:t>
            </a:r>
          </a:p>
        </p:txBody>
      </p:sp>
    </p:spTree>
    <p:extLst>
      <p:ext uri="{BB962C8B-B14F-4D97-AF65-F5344CB8AC3E}">
        <p14:creationId xmlns:p14="http://schemas.microsoft.com/office/powerpoint/2010/main" val="3827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6CE48-4EDB-E341-1491-91A33C1B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退火恢复缺陷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F57C4D-382F-5C20-5391-D421BD9DE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58" y="1009867"/>
            <a:ext cx="10332821" cy="5243787"/>
          </a:xfrm>
        </p:spPr>
        <p:txBody>
          <a:bodyPr>
            <a:normAutofit/>
          </a:bodyPr>
          <a:lstStyle/>
          <a:p>
            <a:r>
              <a:rPr kumimoji="1" lang="zh-CN" altLang="en-US" sz="1800" dirty="0"/>
              <a:t>气氛管式炉，氩气氛围保护</a:t>
            </a:r>
            <a:endParaRPr kumimoji="1" lang="en-US" altLang="zh-CN" sz="1800" dirty="0"/>
          </a:p>
          <a:p>
            <a:r>
              <a:rPr kumimoji="1" lang="en-US" altLang="zh-CN" sz="1800" dirty="0"/>
              <a:t>5℃/min</a:t>
            </a:r>
            <a:r>
              <a:rPr kumimoji="1" lang="zh-CN" altLang="en-US" sz="1800" dirty="0"/>
              <a:t>升温，升至</a:t>
            </a:r>
            <a:r>
              <a:rPr kumimoji="1" lang="en-US" altLang="zh-CN" sz="1800" dirty="0"/>
              <a:t>400℃</a:t>
            </a:r>
            <a:r>
              <a:rPr kumimoji="1" lang="zh-CN" altLang="en-US" sz="1800" dirty="0"/>
              <a:t>保持</a:t>
            </a:r>
            <a:r>
              <a:rPr kumimoji="1" lang="en-US" altLang="zh-CN" sz="1800" dirty="0"/>
              <a:t>6</a:t>
            </a:r>
            <a:r>
              <a:rPr kumimoji="1" lang="zh-CN" altLang="en-US" sz="1800" dirty="0"/>
              <a:t>小时，自然降温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pPr marL="285750" indent="-285750"/>
            <a:r>
              <a:rPr kumimoji="1" lang="zh-CN" altLang="en-US" sz="1800" dirty="0"/>
              <a:t>高纯锗单晶正电子体态（</a:t>
            </a:r>
            <a:r>
              <a:rPr kumimoji="1" lang="en-US" altLang="zh-CN" sz="1800" dirty="0"/>
              <a:t>bulk</a:t>
            </a:r>
            <a:r>
              <a:rPr kumimoji="1" lang="zh-CN" altLang="en-US" sz="1800" dirty="0"/>
              <a:t>）寿命为 </a:t>
            </a:r>
            <a:r>
              <a:rPr kumimoji="1" lang="en-US" altLang="zh-CN" sz="1800" dirty="0"/>
              <a:t>228</a:t>
            </a:r>
            <a:r>
              <a:rPr kumimoji="1" lang="zh-CN" altLang="en-US" sz="1800" dirty="0"/>
              <a:t> </a:t>
            </a:r>
            <a:r>
              <a:rPr kumimoji="1" lang="en-US" altLang="zh-CN" sz="1800" dirty="0" err="1"/>
              <a:t>ps</a:t>
            </a:r>
            <a:endParaRPr kumimoji="1" lang="en-US" altLang="zh-CN" sz="1800" dirty="0"/>
          </a:p>
          <a:p>
            <a:pPr marL="285750" indent="-285750"/>
            <a:r>
              <a:rPr kumimoji="1" lang="zh-CN" altLang="en-US" sz="1800" dirty="0"/>
              <a:t>未辐照的样品锗也存在缺陷，圆晶边缘缺陷熟练高于中心位置</a:t>
            </a:r>
            <a:endParaRPr kumimoji="1" lang="en-US" altLang="zh-CN" sz="1800" dirty="0"/>
          </a:p>
          <a:p>
            <a:pPr marL="285750" indent="-285750"/>
            <a:r>
              <a:rPr kumimoji="1" lang="zh-CN" altLang="en-US" sz="1800" dirty="0"/>
              <a:t>退火后中子辐照缺陷基本完全恢复</a:t>
            </a:r>
            <a:endParaRPr kumimoji="1" lang="en-US" altLang="zh-CN" sz="1800" dirty="0"/>
          </a:p>
          <a:p>
            <a:pPr marL="285750" indent="-285750"/>
            <a:r>
              <a:rPr kumimoji="1" lang="zh-CN" altLang="en-US" sz="1800" dirty="0"/>
              <a:t>高纯锗和</a:t>
            </a:r>
            <a:r>
              <a:rPr kumimoji="1" lang="en-US" altLang="zh-CN" sz="1800" dirty="0"/>
              <a:t>NTD-Ge</a:t>
            </a:r>
            <a:r>
              <a:rPr kumimoji="1" lang="zh-CN" altLang="en-US" sz="1800" dirty="0"/>
              <a:t>退火后未达到体态寿命，是因为生长过程中产生了位错等无法通过退火恢复的缺陷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FC8AEE-DEF4-E304-9105-AD1AEC8E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96E6E2-8600-2728-689D-55D897F8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D86DB-059D-D250-0829-1C63C91D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EA8475ED-8FA7-2FF7-71A2-BB8EE71CE2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99197279"/>
                  </p:ext>
                </p:extLst>
              </p:nvPr>
            </p:nvGraphicFramePr>
            <p:xfrm>
              <a:off x="1016459" y="2002662"/>
              <a:ext cx="6153213" cy="1916327"/>
            </p:xfrm>
            <a:graphic>
              <a:graphicData uri="http://schemas.openxmlformats.org/drawingml/2006/table">
                <a:tbl>
                  <a:tblPr firstRow="1">
                    <a:tableStyleId>{74C1A8A3-306A-4EB7-A6B1-4F7E0EB9C5D6}</a:tableStyleId>
                  </a:tblPr>
                  <a:tblGrid>
                    <a:gridCol w="2000423">
                      <a:extLst>
                        <a:ext uri="{9D8B030D-6E8A-4147-A177-3AD203B41FA5}">
                          <a16:colId xmlns:a16="http://schemas.microsoft.com/office/drawing/2014/main" val="3381578739"/>
                        </a:ext>
                      </a:extLst>
                    </a:gridCol>
                    <a:gridCol w="731185">
                      <a:extLst>
                        <a:ext uri="{9D8B030D-6E8A-4147-A177-3AD203B41FA5}">
                          <a16:colId xmlns:a16="http://schemas.microsoft.com/office/drawing/2014/main" val="1444047199"/>
                        </a:ext>
                      </a:extLst>
                    </a:gridCol>
                    <a:gridCol w="731185">
                      <a:extLst>
                        <a:ext uri="{9D8B030D-6E8A-4147-A177-3AD203B41FA5}">
                          <a16:colId xmlns:a16="http://schemas.microsoft.com/office/drawing/2014/main" val="4079745805"/>
                        </a:ext>
                      </a:extLst>
                    </a:gridCol>
                    <a:gridCol w="988562">
                      <a:extLst>
                        <a:ext uri="{9D8B030D-6E8A-4147-A177-3AD203B41FA5}">
                          <a16:colId xmlns:a16="http://schemas.microsoft.com/office/drawing/2014/main" val="2388991380"/>
                        </a:ext>
                      </a:extLst>
                    </a:gridCol>
                    <a:gridCol w="988562">
                      <a:extLst>
                        <a:ext uri="{9D8B030D-6E8A-4147-A177-3AD203B41FA5}">
                          <a16:colId xmlns:a16="http://schemas.microsoft.com/office/drawing/2014/main" val="882040684"/>
                        </a:ext>
                      </a:extLst>
                    </a:gridCol>
                    <a:gridCol w="713296">
                      <a:extLst>
                        <a:ext uri="{9D8B030D-6E8A-4147-A177-3AD203B41FA5}">
                          <a16:colId xmlns:a16="http://schemas.microsoft.com/office/drawing/2014/main" val="296389277"/>
                        </a:ext>
                      </a:extLst>
                    </a:gridCol>
                  </a:tblGrid>
                  <a:tr h="41259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u="none" strike="noStrike" dirty="0">
                              <a:effectLst/>
                            </a:rPr>
                            <a:t>Sample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u="none" strike="noStrike" dirty="0">
                              <a:effectLst/>
                            </a:rPr>
                            <a:t>(</a:t>
                          </a:r>
                          <a:r>
                            <a:rPr lang="en-US" sz="1600" b="1" u="none" strike="noStrike" dirty="0" err="1">
                              <a:effectLst/>
                            </a:rPr>
                            <a:t>ps</a:t>
                          </a:r>
                          <a:r>
                            <a:rPr lang="en-US" sz="1600" b="1" u="none" strike="noStrike" dirty="0">
                              <a:effectLst/>
                            </a:rPr>
                            <a:t>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u="none" strike="noStrike" dirty="0">
                              <a:effectLst/>
                            </a:rPr>
                            <a:t>(</a:t>
                          </a:r>
                          <a:r>
                            <a:rPr lang="en-US" sz="1600" b="1" u="none" strike="noStrike" dirty="0" err="1">
                              <a:effectLst/>
                            </a:rPr>
                            <a:t>ps</a:t>
                          </a:r>
                          <a:r>
                            <a:rPr lang="en-US" sz="1600" b="1" u="none" strike="noStrike" dirty="0">
                              <a:effectLst/>
                            </a:rPr>
                            <a:t>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u="none" strike="noStrike" dirty="0">
                              <a:effectLst/>
                            </a:rPr>
                            <a:t>(%)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altLang="zh-CN" sz="16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u="none" strike="noStrike" dirty="0">
                              <a:effectLst/>
                            </a:rPr>
                            <a:t>(%)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u="none" strike="noStrike" dirty="0">
                              <a:effectLst/>
                            </a:rPr>
                            <a:t>Ave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95303318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HP-Ge-E</a:t>
                          </a:r>
                          <a:r>
                            <a:rPr lang="zh-CN" altLang="en-US" sz="1400" b="0" u="none" strike="noStrike" dirty="0">
                              <a:effectLst/>
                            </a:rPr>
                            <a:t> （圆晶边缘）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211.2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337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80.1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229.8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76316159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Anneal-NTD-Ge3233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213.4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345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82.6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15.1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228.3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895674496"/>
                      </a:ext>
                    </a:extLst>
                  </a:tr>
                  <a:tr h="34133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HP-Ge-C</a:t>
                          </a:r>
                          <a:r>
                            <a:rPr lang="zh-CN" altLang="en-US" sz="1400" b="0" u="none" strike="noStrike" dirty="0">
                              <a:effectLst/>
                            </a:rPr>
                            <a:t> （圆晶中央）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223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343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12.8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236.3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970880057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Anneal-NTD-Ge2122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>
                              <a:effectLst/>
                            </a:rPr>
                            <a:t>228.5</a:t>
                          </a:r>
                          <a:endParaRPr lang="en-US" altLang="zh-CN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409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96.3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234.3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184081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EA8475ED-8FA7-2FF7-71A2-BB8EE71CE2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99197279"/>
                  </p:ext>
                </p:extLst>
              </p:nvPr>
            </p:nvGraphicFramePr>
            <p:xfrm>
              <a:off x="1016459" y="2002662"/>
              <a:ext cx="6153213" cy="1916327"/>
            </p:xfrm>
            <a:graphic>
              <a:graphicData uri="http://schemas.openxmlformats.org/drawingml/2006/table">
                <a:tbl>
                  <a:tblPr firstRow="1">
                    <a:tableStyleId>{74C1A8A3-306A-4EB7-A6B1-4F7E0EB9C5D6}</a:tableStyleId>
                  </a:tblPr>
                  <a:tblGrid>
                    <a:gridCol w="2000423">
                      <a:extLst>
                        <a:ext uri="{9D8B030D-6E8A-4147-A177-3AD203B41FA5}">
                          <a16:colId xmlns:a16="http://schemas.microsoft.com/office/drawing/2014/main" val="3381578739"/>
                        </a:ext>
                      </a:extLst>
                    </a:gridCol>
                    <a:gridCol w="731185">
                      <a:extLst>
                        <a:ext uri="{9D8B030D-6E8A-4147-A177-3AD203B41FA5}">
                          <a16:colId xmlns:a16="http://schemas.microsoft.com/office/drawing/2014/main" val="1444047199"/>
                        </a:ext>
                      </a:extLst>
                    </a:gridCol>
                    <a:gridCol w="731185">
                      <a:extLst>
                        <a:ext uri="{9D8B030D-6E8A-4147-A177-3AD203B41FA5}">
                          <a16:colId xmlns:a16="http://schemas.microsoft.com/office/drawing/2014/main" val="4079745805"/>
                        </a:ext>
                      </a:extLst>
                    </a:gridCol>
                    <a:gridCol w="988562">
                      <a:extLst>
                        <a:ext uri="{9D8B030D-6E8A-4147-A177-3AD203B41FA5}">
                          <a16:colId xmlns:a16="http://schemas.microsoft.com/office/drawing/2014/main" val="2388991380"/>
                        </a:ext>
                      </a:extLst>
                    </a:gridCol>
                    <a:gridCol w="988562">
                      <a:extLst>
                        <a:ext uri="{9D8B030D-6E8A-4147-A177-3AD203B41FA5}">
                          <a16:colId xmlns:a16="http://schemas.microsoft.com/office/drawing/2014/main" val="882040684"/>
                        </a:ext>
                      </a:extLst>
                    </a:gridCol>
                    <a:gridCol w="713296">
                      <a:extLst>
                        <a:ext uri="{9D8B030D-6E8A-4147-A177-3AD203B41FA5}">
                          <a16:colId xmlns:a16="http://schemas.microsoft.com/office/drawing/2014/main" val="296389277"/>
                        </a:ext>
                      </a:extLst>
                    </a:gridCol>
                  </a:tblGrid>
                  <a:tr h="412597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u="none" strike="noStrike" dirty="0">
                              <a:effectLst/>
                            </a:rPr>
                            <a:t>Sample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78947" t="-3030" r="-475439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372414" t="-3030" r="-367241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351282" t="-3030" r="-173077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451282" t="-3030" r="-73077" b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1" u="none" strike="noStrike" dirty="0">
                              <a:effectLst/>
                            </a:rPr>
                            <a:t>Ave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Kannada Sangam MN" pitchFamily="2" charset="0"/>
                            <a:ea typeface="等线" panose="02010600030101010101" pitchFamily="2" charset="-122"/>
                            <a:cs typeface="Kannada Sangam MN" pitchFamily="2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95303318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HP-Ge-E</a:t>
                          </a:r>
                          <a:r>
                            <a:rPr lang="zh-CN" altLang="en-US" sz="1400" b="0" u="none" strike="noStrike" dirty="0">
                              <a:effectLst/>
                            </a:rPr>
                            <a:t> （圆晶边缘）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211.2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337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80.1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229.8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76316159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Anneal-NTD-Ge3233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213.4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345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82.6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15.1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228.3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895674496"/>
                      </a:ext>
                    </a:extLst>
                  </a:tr>
                  <a:tr h="34133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HP-Ge-C</a:t>
                          </a:r>
                          <a:r>
                            <a:rPr lang="zh-CN" altLang="en-US" sz="1400" b="0" u="none" strike="noStrike" dirty="0">
                              <a:effectLst/>
                            </a:rPr>
                            <a:t> （圆晶中央）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223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343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12.8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236.3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970880057"/>
                      </a:ext>
                    </a:extLst>
                  </a:tr>
                  <a:tr h="387464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effectLst/>
                            </a:rPr>
                            <a:t>Anneal-NTD-Ge2122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>
                              <a:effectLst/>
                            </a:rPr>
                            <a:t>228.5</a:t>
                          </a:r>
                          <a:endParaRPr lang="en-US" altLang="zh-CN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409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96.3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3.5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n-US" altLang="zh-CN" sz="1600" b="0" u="none" strike="noStrike" dirty="0">
                              <a:effectLst/>
                            </a:rPr>
                            <a:t>234.3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ea"/>
                            <a:ea typeface="+mn-ea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1840818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5F523433-1A54-642F-C097-1115BC69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088" y="295318"/>
            <a:ext cx="3997014" cy="20169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521D0B-F1AA-5272-D798-969D04B86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34" y="2312296"/>
            <a:ext cx="3863768" cy="28746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D89715C-E279-3BF0-E3E1-B548B61D30C9}"/>
              </a:ext>
            </a:extLst>
          </p:cNvPr>
          <p:cNvSpPr txBox="1"/>
          <p:nvPr/>
        </p:nvSpPr>
        <p:spPr>
          <a:xfrm>
            <a:off x="10264935" y="3496344"/>
            <a:ext cx="129444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FWHM: </a:t>
            </a:r>
          </a:p>
          <a:p>
            <a:r>
              <a:rPr lang="en-US" altLang="zh-CN" sz="1200" b="1" dirty="0"/>
              <a:t>sample1: ~310” </a:t>
            </a:r>
          </a:p>
          <a:p>
            <a:r>
              <a:rPr lang="en-US" altLang="zh-CN" sz="1200" b="1" dirty="0"/>
              <a:t>sample2: ~456” </a:t>
            </a:r>
          </a:p>
          <a:p>
            <a:r>
              <a:rPr lang="en-US" altLang="zh-CN" sz="1200" b="1" dirty="0"/>
              <a:t>sample3: ~402” </a:t>
            </a:r>
          </a:p>
          <a:p>
            <a:r>
              <a:rPr lang="en-US" altLang="zh-CN" sz="1200" b="1" dirty="0" err="1"/>
              <a:t>Instru</a:t>
            </a:r>
            <a:r>
              <a:rPr lang="en-US" altLang="zh-CN" sz="1200" b="1" dirty="0"/>
              <a:t>: ~25” 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31626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69CBA-FE0F-2F8B-CCD5-8421DD15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变温霍尔效应测试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FD11C6-8072-AA30-F5F1-361D2B8CD4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0820" y="1090806"/>
                <a:ext cx="9947276" cy="4838264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sz="1800" dirty="0"/>
                  <a:t>综合物性测量仪（</a:t>
                </a:r>
                <a:r>
                  <a:rPr kumimoji="1" lang="en-US" altLang="zh-CN" sz="1800" dirty="0"/>
                  <a:t>PPMS</a:t>
                </a:r>
                <a:r>
                  <a:rPr kumimoji="1" lang="zh-CN" altLang="en-US" sz="1800" dirty="0"/>
                  <a:t>）：温区</a:t>
                </a:r>
                <a:r>
                  <a:rPr kumimoji="1" lang="en-US" altLang="zh-CN" sz="1800" dirty="0"/>
                  <a:t>10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K-300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K,</a:t>
                </a:r>
                <a:r>
                  <a:rPr kumimoji="1" lang="zh-CN" altLang="en-US" sz="1800" dirty="0"/>
                  <a:t> 磁感应强度</a:t>
                </a:r>
                <a:r>
                  <a:rPr kumimoji="1" lang="en-US" altLang="zh-CN" sz="1800" dirty="0"/>
                  <a:t>(-3T,+3T)</a:t>
                </a:r>
              </a:p>
              <a:p>
                <a:r>
                  <a:rPr kumimoji="1" lang="zh-CN" altLang="en-US" sz="1800" dirty="0"/>
                  <a:t>银胶、金线（</a:t>
                </a:r>
                <a14:m>
                  <m:oMath xmlns:m="http://schemas.openxmlformats.org/officeDocument/2006/math">
                    <m:r>
                      <a:rPr kumimoji="1" lang="zh-CN" altLang="en-US" sz="18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25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𝑢𝑚</m:t>
                    </m:r>
                  </m:oMath>
                </a14:m>
                <a:r>
                  <a:rPr kumimoji="1" lang="zh-CN" altLang="en-US" sz="1800" dirty="0"/>
                  <a:t>）制作欧姆接触电极</a:t>
                </a:r>
                <a:endParaRPr kumimoji="1" lang="en-US" altLang="zh-CN" sz="1800" dirty="0"/>
              </a:p>
              <a:p>
                <a:pPr marL="0" indent="0">
                  <a:buNone/>
                </a:pPr>
                <a:r>
                  <a:rPr lang="en-US" altLang="zh-CN" sz="1800" dirty="0"/>
                  <a:t>		</a:t>
                </a:r>
                <a:endParaRPr kumimoji="1" lang="en-US" altLang="zh-CN" sz="1800" dirty="0"/>
              </a:p>
              <a:p>
                <a:pPr marL="0" indent="0">
                  <a:buNone/>
                </a:pPr>
                <a:endParaRPr kumimoji="1" lang="en-US" altLang="zh-CN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FD11C6-8072-AA30-F5F1-361D2B8CD4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0820" y="1090806"/>
                <a:ext cx="9947276" cy="4838264"/>
              </a:xfrm>
              <a:blipFill>
                <a:blip r:embed="rId2"/>
                <a:stretch>
                  <a:fillRect l="-765" t="-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ED46D4-0E6F-FC2F-5E87-D19CF0CF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5946D-9613-401F-6856-2C290BE4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AF3106-5345-D5FB-890A-C47829FB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4B2326BC-63C0-1E2B-FB84-0AB661BB58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513653"/>
                  </p:ext>
                </p:extLst>
              </p:nvPr>
            </p:nvGraphicFramePr>
            <p:xfrm>
              <a:off x="6072662" y="3509519"/>
              <a:ext cx="5759368" cy="2665373"/>
            </p:xfrm>
            <a:graphic>
              <a:graphicData uri="http://schemas.openxmlformats.org/drawingml/2006/table">
                <a:tbl>
                  <a:tblPr firstRow="1">
                    <a:tableStyleId>{912C8C85-51F0-491E-9774-3900AFEF0FD7}</a:tableStyleId>
                  </a:tblPr>
                  <a:tblGrid>
                    <a:gridCol w="1211707">
                      <a:extLst>
                        <a:ext uri="{9D8B030D-6E8A-4147-A177-3AD203B41FA5}">
                          <a16:colId xmlns:a16="http://schemas.microsoft.com/office/drawing/2014/main" val="570300807"/>
                        </a:ext>
                      </a:extLst>
                    </a:gridCol>
                    <a:gridCol w="1260621">
                      <a:extLst>
                        <a:ext uri="{9D8B030D-6E8A-4147-A177-3AD203B41FA5}">
                          <a16:colId xmlns:a16="http://schemas.microsoft.com/office/drawing/2014/main" val="2227229833"/>
                        </a:ext>
                      </a:extLst>
                    </a:gridCol>
                    <a:gridCol w="1142806">
                      <a:extLst>
                        <a:ext uri="{9D8B030D-6E8A-4147-A177-3AD203B41FA5}">
                          <a16:colId xmlns:a16="http://schemas.microsoft.com/office/drawing/2014/main" val="3506458425"/>
                        </a:ext>
                      </a:extLst>
                    </a:gridCol>
                    <a:gridCol w="931810">
                      <a:extLst>
                        <a:ext uri="{9D8B030D-6E8A-4147-A177-3AD203B41FA5}">
                          <a16:colId xmlns:a16="http://schemas.microsoft.com/office/drawing/2014/main" val="2186395166"/>
                        </a:ext>
                      </a:extLst>
                    </a:gridCol>
                    <a:gridCol w="1212424">
                      <a:extLst>
                        <a:ext uri="{9D8B030D-6E8A-4147-A177-3AD203B41FA5}">
                          <a16:colId xmlns:a16="http://schemas.microsoft.com/office/drawing/2014/main" val="1710759196"/>
                        </a:ext>
                      </a:extLst>
                    </a:gridCol>
                  </a:tblGrid>
                  <a:tr h="598487"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Sample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</a:t>
                          </a:r>
                          <a:r>
                            <a:rPr lang="zh-CN" alt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acceptor</a:t>
                          </a: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concentration</a:t>
                          </a:r>
                          <a:b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/[1.0E17 (cm</a:t>
                          </a:r>
                          <a:r>
                            <a:rPr lang="en-US" altLang="zh-CN" sz="1600" b="0" u="none" strike="noStrike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1600" b="0" u="none" strike="noStrike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)]</a:t>
                          </a:r>
                          <a:endParaRPr lang="en-US" sz="16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</a:t>
                          </a:r>
                          <a:endParaRPr lang="en-US" sz="16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6882343"/>
                      </a:ext>
                    </a:extLst>
                  </a:tr>
                  <a:tr h="344481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Hall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carrier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1400" b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 </a:t>
                          </a:r>
                          <a:r>
                            <a:rPr lang="en-US" altLang="zh-CN" sz="14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40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altLang="zh-CN" sz="14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1)</a:t>
                          </a:r>
                          <a:endParaRPr lang="en-US" altLang="zh-CN" sz="1400" b="0" i="1" u="none" strike="noStrike" baseline="-25000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Fluence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Fluence/Hall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71176581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2-2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1.515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1.950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2.029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1.041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52353893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2-1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1.656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2.131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2.160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1.014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30213949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1.242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1.598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1.840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1.151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33984517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1.352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1.740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1.981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1.139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80529825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+mn-ea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1.190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1.532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1.835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1.198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38421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4B2326BC-63C0-1E2B-FB84-0AB661BB58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513653"/>
                  </p:ext>
                </p:extLst>
              </p:nvPr>
            </p:nvGraphicFramePr>
            <p:xfrm>
              <a:off x="6072662" y="3509519"/>
              <a:ext cx="5759368" cy="2665373"/>
            </p:xfrm>
            <a:graphic>
              <a:graphicData uri="http://schemas.openxmlformats.org/drawingml/2006/table">
                <a:tbl>
                  <a:tblPr firstRow="1">
                    <a:tableStyleId>{912C8C85-51F0-491E-9774-3900AFEF0FD7}</a:tableStyleId>
                  </a:tblPr>
                  <a:tblGrid>
                    <a:gridCol w="1211707">
                      <a:extLst>
                        <a:ext uri="{9D8B030D-6E8A-4147-A177-3AD203B41FA5}">
                          <a16:colId xmlns:a16="http://schemas.microsoft.com/office/drawing/2014/main" val="570300807"/>
                        </a:ext>
                      </a:extLst>
                    </a:gridCol>
                    <a:gridCol w="1260621">
                      <a:extLst>
                        <a:ext uri="{9D8B030D-6E8A-4147-A177-3AD203B41FA5}">
                          <a16:colId xmlns:a16="http://schemas.microsoft.com/office/drawing/2014/main" val="2227229833"/>
                        </a:ext>
                      </a:extLst>
                    </a:gridCol>
                    <a:gridCol w="1142806">
                      <a:extLst>
                        <a:ext uri="{9D8B030D-6E8A-4147-A177-3AD203B41FA5}">
                          <a16:colId xmlns:a16="http://schemas.microsoft.com/office/drawing/2014/main" val="3506458425"/>
                        </a:ext>
                      </a:extLst>
                    </a:gridCol>
                    <a:gridCol w="931810">
                      <a:extLst>
                        <a:ext uri="{9D8B030D-6E8A-4147-A177-3AD203B41FA5}">
                          <a16:colId xmlns:a16="http://schemas.microsoft.com/office/drawing/2014/main" val="2186395166"/>
                        </a:ext>
                      </a:extLst>
                    </a:gridCol>
                    <a:gridCol w="1212424">
                      <a:extLst>
                        <a:ext uri="{9D8B030D-6E8A-4147-A177-3AD203B41FA5}">
                          <a16:colId xmlns:a16="http://schemas.microsoft.com/office/drawing/2014/main" val="1710759196"/>
                        </a:ext>
                      </a:extLst>
                    </a:gridCol>
                  </a:tblGrid>
                  <a:tr h="598487"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Sample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</a:t>
                          </a:r>
                          <a:r>
                            <a:rPr lang="zh-CN" alt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acceptor</a:t>
                          </a: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concentration</a:t>
                          </a:r>
                          <a:b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/[1.0E17 (cm</a:t>
                          </a:r>
                          <a:r>
                            <a:rPr lang="en-US" altLang="zh-CN" sz="1600" b="0" u="none" strike="noStrike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1600" b="0" u="none" strike="noStrike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)]</a:t>
                          </a:r>
                          <a:endParaRPr lang="en-US" sz="16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</a:t>
                          </a:r>
                          <a:endParaRPr lang="en-US" sz="16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6882343"/>
                      </a:ext>
                    </a:extLst>
                  </a:tr>
                  <a:tr h="344481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Hall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carrier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6667" t="-171429" r="-188889" b="-5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Fluence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pple Braille" pitchFamily="2" charset="0"/>
                              <a:ea typeface="SimHei" panose="02010609060101010101" pitchFamily="49" charset="-122"/>
                              <a:cs typeface="Gautami" panose="020B0502040204020203" pitchFamily="34" charset="0"/>
                            </a:rPr>
                            <a:t>Fluence/Hall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ple Braille" pitchFamily="2" charset="0"/>
                            <a:ea typeface="SimHei" panose="02010609060101010101" pitchFamily="49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71176581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2-2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1.515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1.950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2.029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1.041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52353893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2-1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1.656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2.131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2.160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1.014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30213949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3-3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1.242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1.598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1.840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1.151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33984517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3-2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1.352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1.740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1.981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1.139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80529825"/>
                      </a:ext>
                    </a:extLst>
                  </a:tr>
                  <a:tr h="3444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3-1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+mn-ea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1.190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1.532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DengXian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1.835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Gautami" panose="020B0502040204020203" pitchFamily="34" charset="0"/>
                              <a:cs typeface="Gautami" panose="020B0502040204020203" pitchFamily="34" charset="0"/>
                            </a:rPr>
                            <a:t>1.198 </a:t>
                          </a:r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Gautami" panose="020B0502040204020203" pitchFamily="34" charset="0"/>
                            <a:ea typeface="等线" panose="02010600030101010101" pitchFamily="2" charset="-122"/>
                            <a:cs typeface="Gautami" panose="020B0502040204020203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3842167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EAAE126-F789-C541-7A9C-E80C3C13F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662" y="1564733"/>
            <a:ext cx="1841890" cy="17837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4CF7A-90E3-BBCA-E80E-C5D99333D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573" y="540482"/>
            <a:ext cx="3917041" cy="2808000"/>
          </a:xfrm>
          <a:prstGeom prst="rect">
            <a:avLst/>
          </a:prstGeom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2ECEC0C-B410-4EE8-2F1C-38255CBBCFAC}"/>
              </a:ext>
            </a:extLst>
          </p:cNvPr>
          <p:cNvSpPr txBox="1"/>
          <p:nvPr/>
        </p:nvSpPr>
        <p:spPr>
          <a:xfrm>
            <a:off x="9891989" y="2432251"/>
            <a:ext cx="1741182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highlight>
                  <a:srgbClr val="FFFF00"/>
                </a:highlight>
              </a:rPr>
              <a:t>Impurity</a:t>
            </a:r>
            <a:r>
              <a:rPr kumimoji="1" lang="zh-CN" altLang="en-US" sz="1400" dirty="0">
                <a:highlight>
                  <a:srgbClr val="FFFF00"/>
                </a:highlight>
              </a:rPr>
              <a:t> </a:t>
            </a:r>
            <a:r>
              <a:rPr kumimoji="1" lang="en-US" altLang="zh-CN" sz="1400" dirty="0">
                <a:highlight>
                  <a:srgbClr val="FFFF00"/>
                </a:highlight>
              </a:rPr>
              <a:t>conduction</a:t>
            </a:r>
            <a:endParaRPr kumimoji="1" lang="zh-CN" altLang="en-US" sz="1400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22A786-EC09-1867-1B7A-0A88CD10A9C4}"/>
              </a:ext>
            </a:extLst>
          </p:cNvPr>
          <p:cNvSpPr txBox="1"/>
          <p:nvPr/>
        </p:nvSpPr>
        <p:spPr>
          <a:xfrm>
            <a:off x="10054606" y="1757228"/>
            <a:ext cx="170912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highlight>
                  <a:srgbClr val="008000"/>
                </a:highlight>
              </a:rPr>
              <a:t>Valence</a:t>
            </a:r>
            <a:r>
              <a:rPr kumimoji="1" lang="zh-CN" altLang="en-US" sz="1400" dirty="0">
                <a:highlight>
                  <a:srgbClr val="008000"/>
                </a:highlight>
              </a:rPr>
              <a:t> </a:t>
            </a:r>
            <a:r>
              <a:rPr kumimoji="1" lang="en-US" altLang="zh-CN" sz="1400" dirty="0">
                <a:highlight>
                  <a:srgbClr val="008000"/>
                </a:highlight>
              </a:rPr>
              <a:t>conduction</a:t>
            </a:r>
            <a:endParaRPr kumimoji="1" lang="zh-CN" altLang="en-US" sz="1400" dirty="0">
              <a:highlight>
                <a:srgbClr val="008000"/>
              </a:highlight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27323DDE-4428-1AC4-43C5-F78BE503A6E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952346" y="1911117"/>
            <a:ext cx="1102260" cy="4430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13E1BFD6-E217-D308-2AAF-9692E18DB069}"/>
              </a:ext>
            </a:extLst>
          </p:cNvPr>
          <p:cNvCxnSpPr>
            <a:cxnSpLocks/>
          </p:cNvCxnSpPr>
          <p:nvPr/>
        </p:nvCxnSpPr>
        <p:spPr>
          <a:xfrm flipH="1" flipV="1">
            <a:off x="9592526" y="2354127"/>
            <a:ext cx="299463" cy="232013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02310CD4-FEB5-67C8-5114-D8F26E551FFA}"/>
              </a:ext>
            </a:extLst>
          </p:cNvPr>
          <p:cNvSpPr txBox="1">
            <a:spLocks/>
          </p:cNvSpPr>
          <p:nvPr/>
        </p:nvSpPr>
        <p:spPr>
          <a:xfrm>
            <a:off x="880820" y="3646010"/>
            <a:ext cx="5191842" cy="3598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10000"/>
              <a:buFont typeface="+mj-lt"/>
              <a:buAutoNum type="alphaLcPeriod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800" dirty="0"/>
              <a:t>实验所测高掺杂的</a:t>
            </a:r>
            <a:r>
              <a:rPr kumimoji="1" lang="en-US" altLang="zh-CN" sz="1800" dirty="0"/>
              <a:t>NTD-Ge</a:t>
            </a:r>
            <a:r>
              <a:rPr kumimoji="1" lang="zh-CN" altLang="en-US" sz="1800" dirty="0"/>
              <a:t>，杂质在</a:t>
            </a:r>
            <a:r>
              <a:rPr kumimoji="1" lang="en-US" altLang="zh-CN" sz="1800" dirty="0"/>
              <a:t>100K-250K</a:t>
            </a:r>
            <a:r>
              <a:rPr kumimoji="1" lang="zh-CN" altLang="en-US" sz="1800" dirty="0"/>
              <a:t>温度区间体现出冻结特性，即为杂质电离区</a:t>
            </a:r>
            <a:endParaRPr kumimoji="1" lang="en-US" altLang="zh-CN" sz="1800" dirty="0"/>
          </a:p>
          <a:p>
            <a:r>
              <a:rPr kumimoji="1" lang="zh-CN" altLang="en-US" sz="1800" dirty="0"/>
              <a:t>在</a:t>
            </a:r>
            <a:r>
              <a:rPr kumimoji="1" lang="en-US" altLang="zh-CN" sz="1800" dirty="0"/>
              <a:t>300K</a:t>
            </a:r>
            <a:r>
              <a:rPr kumimoji="1" lang="zh-CN" altLang="en-US" sz="1800" dirty="0"/>
              <a:t>左右，温度升高，自由载流子浓度上升趋势减缓，杂质完全电离</a:t>
            </a:r>
            <a:endParaRPr kumimoji="1" lang="en-US" altLang="zh-CN" sz="1800" dirty="0"/>
          </a:p>
          <a:p>
            <a:r>
              <a:rPr kumimoji="1" lang="zh-CN" altLang="en-US" sz="1800" dirty="0"/>
              <a:t>霍尔效应测量得到掺杂浓度与中子通量估算得到结果相近，偏差来自于霍尔因子相对</a:t>
            </a:r>
            <a:r>
              <a:rPr kumimoji="1" lang="en-US" altLang="zh-CN" sz="1800" dirty="0"/>
              <a:t>1</a:t>
            </a:r>
            <a:r>
              <a:rPr kumimoji="1" lang="zh-CN" altLang="en-US" sz="1800" dirty="0"/>
              <a:t>的偏离，以及少量缺陷的散射</a:t>
            </a:r>
            <a:endParaRPr kumimoji="1" lang="en-US" altLang="zh-CN" sz="1800" dirty="0"/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00A88D2D-C71B-6B2F-0FB3-F0C3C492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036" y="2063018"/>
            <a:ext cx="2272725" cy="158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140498F-4267-ACC6-0267-55B089A56522}"/>
                  </a:ext>
                </a:extLst>
              </p:cNvPr>
              <p:cNvSpPr txBox="1"/>
              <p:nvPr/>
            </p:nvSpPr>
            <p:spPr>
              <a:xfrm>
                <a:off x="3997214" y="2306494"/>
                <a:ext cx="1651158" cy="1131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𝐵𝐼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140498F-4267-ACC6-0267-55B089A56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214" y="2306494"/>
                <a:ext cx="1651158" cy="1131335"/>
              </a:xfrm>
              <a:prstGeom prst="rect">
                <a:avLst/>
              </a:prstGeom>
              <a:blipFill>
                <a:blip r:embed="rId8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左大括号 10">
            <a:extLst>
              <a:ext uri="{FF2B5EF4-FFF2-40B4-BE49-F238E27FC236}">
                <a16:creationId xmlns:a16="http://schemas.microsoft.com/office/drawing/2014/main" id="{B2F39EFC-6ED9-87D2-3C08-E6EB37179BAE}"/>
              </a:ext>
            </a:extLst>
          </p:cNvPr>
          <p:cNvSpPr/>
          <p:nvPr/>
        </p:nvSpPr>
        <p:spPr>
          <a:xfrm>
            <a:off x="3840480" y="2470133"/>
            <a:ext cx="156734" cy="8783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676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DC745-6ECE-429B-3215-3F079FC8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热传感器制备工艺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7E3249-ED52-1A5D-BACF-67280DCE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59" y="960604"/>
            <a:ext cx="9947276" cy="4838264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化学刻蚀、金刚石砂纸机械研磨，抛光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去除表面放射性污染层减薄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达到表面平整，镜面等级</a:t>
            </a:r>
            <a:endParaRPr kumimoji="1" lang="en-US" altLang="zh-CN" dirty="0"/>
          </a:p>
          <a:p>
            <a:r>
              <a:rPr kumimoji="1" lang="zh-CN" altLang="en-US" dirty="0"/>
              <a:t>晶圆划片机切割，侧面抛光</a:t>
            </a:r>
            <a:endParaRPr kumimoji="1" lang="en-US" altLang="zh-CN" dirty="0"/>
          </a:p>
          <a:p>
            <a:r>
              <a:rPr kumimoji="1" lang="zh-CN" altLang="en-US" dirty="0"/>
              <a:t>化学机械抛光（</a:t>
            </a:r>
            <a:r>
              <a:rPr kumimoji="1" lang="en-US" altLang="zh-CN" dirty="0"/>
              <a:t>CMP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0A63C8-D029-74C9-1558-8DA69A5D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0129B3-BEB5-DE0F-988A-0A0049DB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DFF8BD-C68C-F9F5-D1C2-5C12E74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内容占位符 7">
            <a:extLst>
              <a:ext uri="{FF2B5EF4-FFF2-40B4-BE49-F238E27FC236}">
                <a16:creationId xmlns:a16="http://schemas.microsoft.com/office/drawing/2014/main" id="{DB8E9A11-17A0-4AF7-3A4D-D80C80B7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4"/>
          <a:stretch/>
        </p:blipFill>
        <p:spPr>
          <a:xfrm>
            <a:off x="6779707" y="493097"/>
            <a:ext cx="718185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A1C15F-4095-A92B-62F9-3AF04724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8217205" y="493097"/>
            <a:ext cx="718751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7AE1A9-D8E3-6BA1-D1BA-EA8ED4DF75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/>
          <a:stretch/>
        </p:blipFill>
        <p:spPr>
          <a:xfrm>
            <a:off x="7498456" y="493097"/>
            <a:ext cx="718750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ACFCCA-0C1F-7678-4B5A-94728302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/>
          <a:stretch/>
        </p:blipFill>
        <p:spPr>
          <a:xfrm>
            <a:off x="8935955" y="493097"/>
            <a:ext cx="713657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33009A-12B8-29F4-8D11-B488FFC8BE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9649612" y="493097"/>
            <a:ext cx="718749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58CF18-7CA7-18B4-4736-5859E07DE1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/>
          <a:stretch/>
        </p:blipFill>
        <p:spPr>
          <a:xfrm>
            <a:off x="10363268" y="493097"/>
            <a:ext cx="718749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76F98D-5815-440D-BC0F-188CBC2D3F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11082017" y="493097"/>
            <a:ext cx="718750" cy="2884483"/>
          </a:xfrm>
          <a:prstGeom prst="rect">
            <a:avLst/>
          </a:prstGeom>
          <a:ln w="3175">
            <a:solidFill>
              <a:srgbClr val="0432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D57D1DA-E958-578E-F6DD-CD356523A445}"/>
                  </a:ext>
                </a:extLst>
              </p:cNvPr>
              <p:cNvSpPr txBox="1"/>
              <p:nvPr/>
            </p:nvSpPr>
            <p:spPr>
              <a:xfrm>
                <a:off x="6864010" y="551570"/>
                <a:ext cx="52450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9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D57D1DA-E958-578E-F6DD-CD356523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10" y="551570"/>
                <a:ext cx="524503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95A5E64-ECA1-EB68-A54A-89E1AB8E0C09}"/>
                  </a:ext>
                </a:extLst>
              </p:cNvPr>
              <p:cNvSpPr txBox="1"/>
              <p:nvPr/>
            </p:nvSpPr>
            <p:spPr>
              <a:xfrm>
                <a:off x="7608399" y="3072708"/>
                <a:ext cx="52450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6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95A5E64-ECA1-EB68-A54A-89E1AB8E0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399" y="3072708"/>
                <a:ext cx="524503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9">
                <a:extLst>
                  <a:ext uri="{FF2B5EF4-FFF2-40B4-BE49-F238E27FC236}">
                    <a16:creationId xmlns:a16="http://schemas.microsoft.com/office/drawing/2014/main" id="{7B5E12A6-C25E-E006-BE80-04B115F2970C}"/>
                  </a:ext>
                </a:extLst>
              </p:cNvPr>
              <p:cNvSpPr txBox="1"/>
              <p:nvPr/>
            </p:nvSpPr>
            <p:spPr>
              <a:xfrm>
                <a:off x="9027720" y="3072707"/>
                <a:ext cx="52450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1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6" name="文本框 19">
                <a:extLst>
                  <a:ext uri="{FF2B5EF4-FFF2-40B4-BE49-F238E27FC236}">
                    <a16:creationId xmlns:a16="http://schemas.microsoft.com/office/drawing/2014/main" id="{7B5E12A6-C25E-E006-BE80-04B115F2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720" y="3072707"/>
                <a:ext cx="524503" cy="276999"/>
              </a:xfrm>
              <a:prstGeom prst="rect">
                <a:avLst/>
              </a:prstGeom>
              <a:blipFill>
                <a:blip r:embed="rId11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788948C1-18E4-CFCF-2FC2-A4BA69495F46}"/>
                  </a:ext>
                </a:extLst>
              </p:cNvPr>
              <p:cNvSpPr txBox="1"/>
              <p:nvPr/>
            </p:nvSpPr>
            <p:spPr>
              <a:xfrm>
                <a:off x="9677431" y="551571"/>
                <a:ext cx="64312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0.5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788948C1-18E4-CFCF-2FC2-A4BA69495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31" y="551571"/>
                <a:ext cx="643125" cy="276999"/>
              </a:xfrm>
              <a:prstGeom prst="rect">
                <a:avLst/>
              </a:prstGeom>
              <a:blipFill>
                <a:blip r:embed="rId12"/>
                <a:stretch>
                  <a:fillRect l="-1961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9">
                <a:extLst>
                  <a:ext uri="{FF2B5EF4-FFF2-40B4-BE49-F238E27FC236}">
                    <a16:creationId xmlns:a16="http://schemas.microsoft.com/office/drawing/2014/main" id="{B7D3ED4B-23E0-3307-7AC3-C36268FE4CD9}"/>
                  </a:ext>
                </a:extLst>
              </p:cNvPr>
              <p:cNvSpPr txBox="1"/>
              <p:nvPr/>
            </p:nvSpPr>
            <p:spPr>
              <a:xfrm>
                <a:off x="10452190" y="2888041"/>
                <a:ext cx="545998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zh-CN" sz="1200" dirty="0">
                    <a:highlight>
                      <a:srgbClr val="FFFF00"/>
                    </a:highlight>
                  </a:rPr>
                  <a:t>0.25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8" name="文本框 19">
                <a:extLst>
                  <a:ext uri="{FF2B5EF4-FFF2-40B4-BE49-F238E27FC236}">
                    <a16:creationId xmlns:a16="http://schemas.microsoft.com/office/drawing/2014/main" id="{B7D3ED4B-23E0-3307-7AC3-C36268FE4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2190" y="2888041"/>
                <a:ext cx="545998" cy="461665"/>
              </a:xfrm>
              <a:prstGeom prst="rect">
                <a:avLst/>
              </a:prstGeom>
              <a:blipFill>
                <a:blip r:embed="rId13"/>
                <a:stretch>
                  <a:fillRect r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51B6A491-60C3-32ED-3C3E-9E88B9A20E89}"/>
                  </a:ext>
                </a:extLst>
              </p:cNvPr>
              <p:cNvSpPr txBox="1"/>
              <p:nvPr/>
            </p:nvSpPr>
            <p:spPr>
              <a:xfrm>
                <a:off x="8262105" y="552020"/>
                <a:ext cx="52450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3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51B6A491-60C3-32ED-3C3E-9E88B9A20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105" y="552020"/>
                <a:ext cx="524503" cy="276999"/>
              </a:xfrm>
              <a:prstGeom prst="rect">
                <a:avLst/>
              </a:prstGeom>
              <a:blipFill>
                <a:blip r:embed="rId1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48E884-4E5F-1173-ACF3-E813E1CB40C2}"/>
                  </a:ext>
                </a:extLst>
              </p:cNvPr>
              <p:cNvSpPr txBox="1"/>
              <p:nvPr/>
            </p:nvSpPr>
            <p:spPr>
              <a:xfrm>
                <a:off x="11119739" y="551571"/>
                <a:ext cx="61106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457189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1200" dirty="0">
                    <a:highlight>
                      <a:srgbClr val="FFFF00"/>
                    </a:highlight>
                  </a:rPr>
                  <a:t>50</a:t>
                </a:r>
                <a:r>
                  <a:rPr kumimoji="1" lang="zh-CN" altLang="en-US" sz="12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kumimoji="1" lang="en-US" altLang="zh-CN" sz="1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sz="12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48E884-4E5F-1173-ACF3-E813E1CB4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739" y="551571"/>
                <a:ext cx="611065" cy="276999"/>
              </a:xfrm>
              <a:prstGeom prst="rect">
                <a:avLst/>
              </a:prstGeom>
              <a:blipFill>
                <a:blip r:embed="rId1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224FBA2B-A17F-10E1-437F-37F29F5EE1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964" y="683605"/>
            <a:ext cx="2345549" cy="27297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6D50AEC-6F9A-1154-8700-7126242C962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19" y="3250875"/>
            <a:ext cx="2701443" cy="29573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0882855-029D-D677-A1BF-1A33DFA15174}"/>
              </a:ext>
            </a:extLst>
          </p:cNvPr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868" y="3250875"/>
            <a:ext cx="1787300" cy="295731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E309EAA-F72A-E5CA-41DB-55C3C997F70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627" y="3950323"/>
            <a:ext cx="1618593" cy="225787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CDEE5F5-B288-9436-68D1-8AE46FEDEC04}"/>
              </a:ext>
            </a:extLst>
          </p:cNvPr>
          <p:cNvSpPr txBox="1"/>
          <p:nvPr/>
        </p:nvSpPr>
        <p:spPr>
          <a:xfrm>
            <a:off x="5840966" y="5703806"/>
            <a:ext cx="100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highlight>
                  <a:srgbClr val="FFFF00"/>
                </a:highlight>
              </a:rPr>
              <a:t>Polished</a:t>
            </a:r>
            <a:endParaRPr kumimoji="1" lang="zh-CN" altLang="en-US" sz="1600" dirty="0">
              <a:highlight>
                <a:srgbClr val="FFFF00"/>
              </a:highlight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14020C2-9391-7292-065E-65A86070C40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9" t="16463" r="25521" b="31357"/>
          <a:stretch/>
        </p:blipFill>
        <p:spPr>
          <a:xfrm>
            <a:off x="7314202" y="3621030"/>
            <a:ext cx="4543630" cy="2587163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D91C658D-A17E-89EF-274F-78530DE479CE}"/>
              </a:ext>
            </a:extLst>
          </p:cNvPr>
          <p:cNvSpPr txBox="1"/>
          <p:nvPr/>
        </p:nvSpPr>
        <p:spPr>
          <a:xfrm>
            <a:off x="8843673" y="367682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FFFF00"/>
                </a:highlight>
              </a:rPr>
              <a:t>AFM</a:t>
            </a:r>
            <a:r>
              <a:rPr kumimoji="1" lang="zh-CN" altLang="en-US" dirty="0">
                <a:highlight>
                  <a:srgbClr val="FFFF00"/>
                </a:highlight>
              </a:rPr>
              <a:t> </a:t>
            </a:r>
            <a:r>
              <a:rPr kumimoji="1" lang="en-US" altLang="zh-CN" dirty="0">
                <a:highlight>
                  <a:srgbClr val="FFFF00"/>
                </a:highlight>
              </a:rPr>
              <a:t>height</a:t>
            </a:r>
            <a:r>
              <a:rPr kumimoji="1" lang="zh-CN" altLang="en-US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34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CDF63DB-FB8E-90BC-B6BA-1A49950F04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sz="1800" dirty="0"/>
                  <a:t>离子注入，表面高掺杂，隧穿欧姆接触</a:t>
                </a:r>
                <a:endParaRPr kumimoji="1" lang="en-US" altLang="zh-CN" sz="1800" dirty="0"/>
              </a:p>
              <a:p>
                <a:pPr lvl="1"/>
                <a:r>
                  <a:rPr kumimoji="1" lang="zh-CN" altLang="en-US" sz="1600" dirty="0"/>
                  <a:t>金属</a:t>
                </a:r>
                <a:r>
                  <a:rPr kumimoji="1" lang="en-US" altLang="zh-CN" sz="1600" dirty="0"/>
                  <a:t>-</a:t>
                </a:r>
                <a:r>
                  <a:rPr kumimoji="1" lang="zh-CN" altLang="en-US" sz="1600" dirty="0"/>
                  <a:t>重掺杂</a:t>
                </a:r>
                <a:r>
                  <a:rPr kumimoji="1" lang="en-US" altLang="zh-CN" sz="16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)</a:t>
                </a:r>
                <a:r>
                  <a:rPr kumimoji="1" lang="zh-CN" altLang="en-US" sz="1600" dirty="0"/>
                  <a:t>表面</a:t>
                </a:r>
                <a:r>
                  <a:rPr kumimoji="1" lang="en-US" altLang="zh-CN" sz="1600" dirty="0"/>
                  <a:t>-</a:t>
                </a:r>
                <a:r>
                  <a:rPr kumimoji="1" lang="zh-CN" altLang="en-US" sz="1600" dirty="0"/>
                  <a:t>半导体</a:t>
                </a:r>
                <a:r>
                  <a:rPr kumimoji="1" lang="en-US" altLang="zh-CN" sz="1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en-US" altLang="zh-CN" sz="1600" dirty="0"/>
                  <a:t>)</a:t>
                </a:r>
              </a:p>
              <a:p>
                <a:pPr lvl="1"/>
                <a:r>
                  <a:rPr kumimoji="1" lang="zh-CN" altLang="en-US" sz="1600" dirty="0"/>
                  <a:t>注入损伤退火</a:t>
                </a:r>
                <a:endParaRPr kumimoji="1" lang="en-US" altLang="zh-CN" sz="1600" dirty="0"/>
              </a:p>
              <a:p>
                <a:r>
                  <a:rPr kumimoji="1" lang="zh-CN" altLang="en-US" sz="1800" dirty="0"/>
                  <a:t>金属电极，粘附层</a:t>
                </a:r>
                <a:r>
                  <a:rPr kumimoji="1" lang="en-US" altLang="zh-CN" sz="1800" dirty="0"/>
                  <a:t>Pd+</a:t>
                </a:r>
                <a:r>
                  <a:rPr kumimoji="1" lang="zh-CN" altLang="en-US" sz="1800" dirty="0"/>
                  <a:t>电极</a:t>
                </a:r>
                <a:r>
                  <a:rPr kumimoji="1" lang="en-US" altLang="zh-CN" sz="1800" dirty="0"/>
                  <a:t>Au</a:t>
                </a:r>
              </a:p>
              <a:p>
                <a:r>
                  <a:rPr kumimoji="1" lang="en-US" altLang="zh-CN" sz="1800" dirty="0"/>
                  <a:t>45°</a:t>
                </a:r>
                <a:r>
                  <a:rPr kumimoji="1" lang="zh-CN" altLang="en-US" sz="1800" dirty="0"/>
                  <a:t>角注入，镀膜，包裹式电极</a:t>
                </a:r>
                <a:endParaRPr kumimoji="1" lang="en-US" altLang="zh-CN" sz="18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CDF63DB-FB8E-90BC-B6BA-1A49950F04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7" t="-1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2F2A2332-1E83-69D5-4EC2-39C4DB48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欧姆电极制作（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A5CB73-2993-6D1C-DE07-B66B701C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CCD878-02E2-2054-29F5-1F67C3F6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4E6DA0-7C29-2F69-2E6C-A9B2D8DC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FA887E-4C97-3A07-E6D4-84CC0560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58" y="3586677"/>
            <a:ext cx="3885867" cy="2471013"/>
          </a:xfrm>
          <a:prstGeom prst="rect">
            <a:avLst/>
          </a:prstGeom>
        </p:spPr>
      </p:pic>
      <p:pic>
        <p:nvPicPr>
          <p:cNvPr id="10" name="内容占位符 7">
            <a:extLst>
              <a:ext uri="{FF2B5EF4-FFF2-40B4-BE49-F238E27FC236}">
                <a16:creationId xmlns:a16="http://schemas.microsoft.com/office/drawing/2014/main" id="{D87B63C7-C2F8-2FE7-D1A1-EDA155353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79" y="3586677"/>
            <a:ext cx="3658443" cy="2471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08FAF15-5423-BAC6-F64A-A49E943F3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5" y="406033"/>
            <a:ext cx="4370826" cy="29119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02CF19-EADA-4967-6851-3743E0E0F4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3535533"/>
            <a:ext cx="2616444" cy="2522157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354989-3BB6-3844-7A9F-429FE61FD2B9}"/>
              </a:ext>
            </a:extLst>
          </p:cNvPr>
          <p:cNvGrpSpPr/>
          <p:nvPr/>
        </p:nvGrpSpPr>
        <p:grpSpPr>
          <a:xfrm>
            <a:off x="10190012" y="251474"/>
            <a:ext cx="1555232" cy="3066535"/>
            <a:chOff x="10190012" y="251474"/>
            <a:chExt cx="1555232" cy="306653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E8DDD23-5823-A1CD-A4B6-6CD32449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0012" y="1822184"/>
              <a:ext cx="1555232" cy="149582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DBF0FB5-0986-6BD0-9333-014F299E4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0012" y="251474"/>
              <a:ext cx="1555232" cy="155532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EAAE29A-9D39-A3BA-C9E6-86392675F775}"/>
                </a:ext>
              </a:extLst>
            </p:cNvPr>
            <p:cNvSpPr txBox="1"/>
            <p:nvPr/>
          </p:nvSpPr>
          <p:spPr>
            <a:xfrm>
              <a:off x="10253284" y="289071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Tunnel</a:t>
              </a:r>
              <a:endParaRPr kumimoji="1" lang="zh-CN" altLang="en-US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F5769CA-3E51-939D-D9B9-371B2A3FB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09" y="2748220"/>
            <a:ext cx="9289681" cy="9778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E8F56D0-9724-52A8-2DF5-6A507F1A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8359" y="3813938"/>
            <a:ext cx="1822066" cy="7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5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D5D43-3C7C-E97A-D058-2907521C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低温测试展望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FBF7474-970D-CA31-2708-18D8E845A2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2375" y="1039055"/>
                <a:ext cx="9947276" cy="483826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/>
                  <a:t>稀释制冷机低温平台（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kumimoji="1" lang="zh-CN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𝑚𝐾</m:t>
                    </m:r>
                  </m:oMath>
                </a14:m>
                <a:r>
                  <a:rPr kumimoji="1" lang="zh-CN" altLang="en-US" sz="1800" dirty="0"/>
                  <a:t>）</a:t>
                </a:r>
                <a:endParaRPr kumimoji="1" lang="en-US" altLang="zh-CN" sz="1800" dirty="0"/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/>
                  <a:t>低温连接线，测试基座 （热连接）</a:t>
                </a:r>
                <a:endParaRPr kumimoji="1" lang="en-US" altLang="zh-CN" sz="1800" dirty="0"/>
              </a:p>
              <a:p>
                <a:r>
                  <a:rPr kumimoji="1" lang="zh-CN" altLang="en-US" sz="1800" dirty="0"/>
                  <a:t>电子学模块</a:t>
                </a:r>
                <a:r>
                  <a:rPr kumimoji="1" lang="en-US" altLang="zh-CN" sz="1800" dirty="0"/>
                  <a:t>:</a:t>
                </a:r>
                <a:r>
                  <a:rPr kumimoji="1" lang="zh-CN" altLang="en-US" sz="1800" dirty="0"/>
                  <a:t>前端</a:t>
                </a:r>
                <a:r>
                  <a:rPr kumimoji="1" lang="en-US" altLang="zh-CN" sz="1800" dirty="0"/>
                  <a:t>+</a:t>
                </a:r>
                <a:r>
                  <a:rPr kumimoji="1" lang="zh-CN" altLang="en-US" sz="1800" dirty="0"/>
                  <a:t>数字采集</a:t>
                </a:r>
                <a:endParaRPr kumimoji="1" lang="en-US" altLang="zh-CN" sz="1800" dirty="0"/>
              </a:p>
              <a:p>
                <a:r>
                  <a:rPr kumimoji="1" lang="en-US" altLang="zh-CN" sz="1800" dirty="0">
                    <a:cs typeface="Times New Roman" panose="02020603050405020304" pitchFamily="18" charset="0"/>
                  </a:rPr>
                  <a:t>NTD-Ge</a:t>
                </a:r>
                <a:r>
                  <a:rPr kumimoji="1" lang="zh-CN" altLang="en-US" sz="1800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cs typeface="Times New Roman" panose="02020603050405020304" pitchFamily="18" charset="0"/>
                  </a:rPr>
                  <a:t>R-T</a:t>
                </a:r>
                <a:r>
                  <a:rPr kumimoji="1" lang="zh-CN" altLang="en-US" sz="1800" dirty="0">
                    <a:cs typeface="Times New Roman" panose="02020603050405020304" pitchFamily="18" charset="0"/>
                  </a:rPr>
                  <a:t>曲线测量</a:t>
                </a:r>
                <a:endParaRPr kumimoji="1" lang="en-US" altLang="zh-CN" sz="1800" dirty="0">
                  <a:cs typeface="Times New Roman" panose="02020603050405020304" pitchFamily="18" charset="0"/>
                </a:endParaRPr>
              </a:p>
              <a:p>
                <a:r>
                  <a:rPr kumimoji="1" lang="zh-CN" altLang="en-US" sz="1800" dirty="0">
                    <a:cs typeface="Times New Roman" panose="02020603050405020304" pitchFamily="18" charset="0"/>
                  </a:rPr>
                  <a:t>热电子效应测量</a:t>
                </a:r>
                <a:endParaRPr kumimoji="1" lang="en-US" altLang="zh-CN" sz="1800" dirty="0">
                  <a:latin typeface="Times New Roman" panose="02020603050405020304" pitchFamily="18" charset="0"/>
                  <a:ea typeface="Kaiti SC" panose="02010600040101010101" pitchFamily="2" charset="-122"/>
                  <a:cs typeface="Times New Roman" panose="02020603050405020304" pitchFamily="18" charset="0"/>
                </a:endParaRPr>
              </a:p>
              <a:p>
                <a:pPr lvl="1"/>
                <a:r>
                  <a:rPr kumimoji="1" lang="zh-CN" altLang="en-US" sz="1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在极低温度下，电子和晶体晶格之间存在热解耦</a:t>
                </a:r>
              </a:p>
              <a:p>
                <a:endParaRPr kumimoji="1" lang="en-US" altLang="zh-CN" sz="1800" dirty="0"/>
              </a:p>
              <a:p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FBF7474-970D-CA31-2708-18D8E845A2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2375" y="1039055"/>
                <a:ext cx="9947276" cy="4838264"/>
              </a:xfrm>
              <a:blipFill>
                <a:blip r:embed="rId2"/>
                <a:stretch>
                  <a:fillRect l="-637" t="-13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84198F-BB37-B93A-F18A-50480DDF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CCFA24-A740-A6B6-97EE-7BE07A86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1E671-AEC1-CD04-060A-031FDD84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205D75-21AC-1C99-B24F-B48C26BE9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361" y="369943"/>
            <a:ext cx="3639621" cy="2732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E8B803-DD87-E76A-95E5-F7723BABB5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9"/>
          <a:stretch/>
        </p:blipFill>
        <p:spPr>
          <a:xfrm rot="5400000">
            <a:off x="8933953" y="980973"/>
            <a:ext cx="2732120" cy="151006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3D2EF77-3527-2770-7C8E-C7271727423E}"/>
              </a:ext>
            </a:extLst>
          </p:cNvPr>
          <p:cNvSpPr txBox="1"/>
          <p:nvPr/>
        </p:nvSpPr>
        <p:spPr>
          <a:xfrm>
            <a:off x="10230779" y="2749532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10 </a:t>
            </a:r>
            <a:r>
              <a:rPr kumimoji="1" lang="en-US" altLang="zh-CN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kumimoji="1" lang="zh-CN" altLang="en-US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77F8CC3F-1710-F4E3-D39F-01A9B0CC2FD9}"/>
              </a:ext>
            </a:extLst>
          </p:cNvPr>
          <p:cNvSpPr txBox="1"/>
          <p:nvPr/>
        </p:nvSpPr>
        <p:spPr>
          <a:xfrm>
            <a:off x="7339925" y="2781412"/>
            <a:ext cx="24345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600" b="1" dirty="0">
                <a:solidFill>
                  <a:srgbClr val="FFFF00"/>
                </a:solidFill>
                <a:latin typeface="+mn-ea"/>
                <a:cs typeface="SimHei" charset="-122"/>
              </a:rPr>
              <a:t>稀释制冷机低温平台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BA38A07-6D43-5938-B85E-601D22268290}"/>
                  </a:ext>
                </a:extLst>
              </p:cNvPr>
              <p:cNvSpPr txBox="1"/>
              <p:nvPr/>
            </p:nvSpPr>
            <p:spPr>
              <a:xfrm>
                <a:off x="3645061" y="2224849"/>
                <a:ext cx="1803955" cy="5565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kumimoji="1" lang="zh-CN" altLang="en-US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𝑒𝑥𝑝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mr-IN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mr-IN" altLang="zh-CN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1" lang="en-US" altLang="zh-CN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kumimoji="1" lang="en-US" altLang="zh-CN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BA38A07-6D43-5938-B85E-601D22268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061" y="2224849"/>
                <a:ext cx="1803955" cy="556563"/>
              </a:xfrm>
              <a:prstGeom prst="rect">
                <a:avLst/>
              </a:prstGeom>
              <a:blipFill>
                <a:blip r:embed="rId5"/>
                <a:stretch>
                  <a:fillRect l="-2098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95F5ED8E-4C6D-38A6-E749-939B5FD42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53570" y="3579107"/>
            <a:ext cx="2641196" cy="3002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CCC47B2-5134-A39A-27CB-BBBB0B55F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734" y="3759932"/>
            <a:ext cx="2641197" cy="26411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A6103E3-CB91-552C-7671-1834AF94EF60}"/>
              </a:ext>
            </a:extLst>
          </p:cNvPr>
          <p:cNvSpPr txBox="1"/>
          <p:nvPr/>
        </p:nvSpPr>
        <p:spPr>
          <a:xfrm>
            <a:off x="5393880" y="407135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highlight>
                  <a:srgbClr val="FFFF00"/>
                </a:highlight>
              </a:rPr>
              <a:t>低温连接线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77D04CF-7674-3B57-7FFB-650282253D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9" r="5308" b="-180"/>
          <a:stretch/>
        </p:blipFill>
        <p:spPr>
          <a:xfrm rot="16200000">
            <a:off x="2058681" y="3384208"/>
            <a:ext cx="2641197" cy="33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9B760-2CE8-0C8F-B996-3869EA66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47BE6A-3098-9129-52F6-08F188947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用作低温晶体量热器的声子传感器，具有优异的电阻温度特性，大动态范围，中子辐照产生非常均匀的掺杂分布，可重复、大量制备</a:t>
            </a:r>
            <a:endParaRPr kumimoji="1" lang="en-US" altLang="zh-CN" dirty="0"/>
          </a:p>
          <a:p>
            <a:r>
              <a:rPr kumimoji="1" lang="zh-CN" altLang="en-US" dirty="0"/>
              <a:t>通过</a:t>
            </a:r>
            <a:r>
              <a:rPr kumimoji="1" lang="en-US" altLang="zh-CN" dirty="0"/>
              <a:t>NTD-Ge</a:t>
            </a:r>
            <a:r>
              <a:rPr kumimoji="1" lang="zh-CN" altLang="en-US" dirty="0"/>
              <a:t>自身的核素衰变确定中子辐照过程的热中子注量</a:t>
            </a:r>
            <a:endParaRPr kumimoji="1" lang="en-US" altLang="zh-CN" dirty="0"/>
          </a:p>
          <a:p>
            <a:r>
              <a:rPr kumimoji="1" lang="en-US" altLang="zh-CN" dirty="0"/>
              <a:t>NTD-Ge</a:t>
            </a:r>
            <a:r>
              <a:rPr kumimoji="1" lang="zh-CN" altLang="en-US" dirty="0"/>
              <a:t>特性研究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正电子寿命研究中子辐照过程产生的缺陷和退火后缺陷恢复情况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霍尔效应确定载流子浓度和掺杂杂质浓度</a:t>
            </a:r>
            <a:endParaRPr kumimoji="1" lang="en-US" altLang="zh-CN" dirty="0"/>
          </a:p>
          <a:p>
            <a:r>
              <a:rPr kumimoji="1" lang="en-US" altLang="zh-CN" dirty="0"/>
              <a:t>NTD-Ge</a:t>
            </a:r>
            <a:r>
              <a:rPr kumimoji="1" lang="zh-CN" altLang="en-US" dirty="0"/>
              <a:t>低温声子传感器的制备工艺：抛光，划片，刻蚀，镀膜，引线键合</a:t>
            </a:r>
            <a:endParaRPr kumimoji="1" lang="en-US" altLang="zh-CN" dirty="0"/>
          </a:p>
          <a:p>
            <a:r>
              <a:rPr kumimoji="1" lang="zh-CN" altLang="en-US" dirty="0"/>
              <a:t>低温测试平台初步搭建，可进行低温测试，性能表征，优化制备工艺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D1AD5A-EA0B-4003-CDA1-D86324D3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934BC-1AF9-C003-90A1-25A592BD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689699-1908-76E0-79E2-C9EFD134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16FFB3D-8C8F-488B-AB74-19D6FE1CADD3}"/>
              </a:ext>
            </a:extLst>
          </p:cNvPr>
          <p:cNvSpPr/>
          <p:nvPr/>
        </p:nvSpPr>
        <p:spPr>
          <a:xfrm>
            <a:off x="4262821" y="5089386"/>
            <a:ext cx="366318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感谢聆听！</a:t>
            </a:r>
          </a:p>
        </p:txBody>
      </p:sp>
    </p:spTree>
    <p:extLst>
      <p:ext uri="{BB962C8B-B14F-4D97-AF65-F5344CB8AC3E}">
        <p14:creationId xmlns:p14="http://schemas.microsoft.com/office/powerpoint/2010/main" val="35075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3BCADF-21C6-4535-75CE-14E471D3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CFB01E-86D9-37E1-5B54-7D224805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F6A6B1-6EE7-2A32-C1A3-62EAD101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0F839-FDF4-FE6E-F098-FD94858B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74493-B99C-B962-EA78-C6E4E97A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635C21-61DD-4049-CDAA-99368819D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224" y="4083392"/>
            <a:ext cx="1775732" cy="18479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89D252-30ED-3C4E-155E-2ED46362DF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450" y="1799303"/>
            <a:ext cx="2749550" cy="180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3D70BF1-C4DF-BC4F-8E45-10B4039072BE}"/>
              </a:ext>
            </a:extLst>
          </p:cNvPr>
          <p:cNvSpPr txBox="1"/>
          <p:nvPr/>
        </p:nvSpPr>
        <p:spPr>
          <a:xfrm>
            <a:off x="2439714" y="1392053"/>
            <a:ext cx="254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SimHei" charset="-122"/>
              </a:rPr>
              <a:t>暗物质粒子寻找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ABDEC05-6DCA-3C24-9A55-40227C435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75" y="1833953"/>
            <a:ext cx="1935000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12A7C4-248D-2B1A-9E9C-37BE8E3298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38" y="1819917"/>
            <a:ext cx="2223550" cy="180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A3F9F60-32A7-2FAE-541E-F40594A342AD}"/>
              </a:ext>
            </a:extLst>
          </p:cNvPr>
          <p:cNvSpPr txBox="1"/>
          <p:nvPr/>
        </p:nvSpPr>
        <p:spPr>
          <a:xfrm>
            <a:off x="3456514" y="3270576"/>
            <a:ext cx="1299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CRESST</a:t>
            </a:r>
            <a:endParaRPr kumimoji="1" lang="zh-CN" alt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EA74EC-1CB9-411B-B3E5-9B295B38AEFE}"/>
              </a:ext>
            </a:extLst>
          </p:cNvPr>
          <p:cNvSpPr txBox="1"/>
          <p:nvPr/>
        </p:nvSpPr>
        <p:spPr>
          <a:xfrm>
            <a:off x="5079426" y="2030375"/>
            <a:ext cx="180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 err="1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SuperCDMS</a:t>
            </a:r>
            <a:endParaRPr kumimoji="1" lang="zh-CN" altLang="en-US" sz="2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226DC6-A57A-29C1-F384-E03EA0A01A8B}"/>
              </a:ext>
            </a:extLst>
          </p:cNvPr>
          <p:cNvSpPr txBox="1"/>
          <p:nvPr/>
        </p:nvSpPr>
        <p:spPr>
          <a:xfrm>
            <a:off x="6956799" y="1361873"/>
            <a:ext cx="310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SimHei" charset="-122"/>
              </a:rPr>
              <a:t>中微子弹性相干散射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1AF57C-8EDE-7DAD-5611-4450EEEFFF76}"/>
              </a:ext>
            </a:extLst>
          </p:cNvPr>
          <p:cNvSpPr txBox="1"/>
          <p:nvPr/>
        </p:nvSpPr>
        <p:spPr>
          <a:xfrm>
            <a:off x="7974262" y="3200936"/>
            <a:ext cx="143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err="1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NuCLEUS</a:t>
            </a:r>
            <a:endParaRPr kumimoji="1" lang="zh-CN" altLang="en-US" sz="2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4C9653-E66B-8E2F-93FF-91D5FB3488D0}"/>
              </a:ext>
            </a:extLst>
          </p:cNvPr>
          <p:cNvSpPr txBox="1"/>
          <p:nvPr/>
        </p:nvSpPr>
        <p:spPr>
          <a:xfrm>
            <a:off x="3678624" y="987110"/>
            <a:ext cx="688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SimSun" panose="02010600030101010101" pitchFamily="2" charset="-122"/>
                <a:ea typeface="SimSun" panose="02010600030101010101" pitchFamily="2" charset="-122"/>
                <a:cs typeface="SimHei" charset="-122"/>
              </a:rPr>
              <a:t>X</a:t>
            </a: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SimHei" charset="-122"/>
              </a:rPr>
              <a:t>射线天文学、粒子物理与原子核物理、原子物理学等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59F4F3F-1614-F352-77D5-AB905D11863E}"/>
              </a:ext>
            </a:extLst>
          </p:cNvPr>
          <p:cNvSpPr txBox="1"/>
          <p:nvPr/>
        </p:nvSpPr>
        <p:spPr>
          <a:xfrm>
            <a:off x="2439714" y="3688785"/>
            <a:ext cx="254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SimHei" charset="-122"/>
              </a:rPr>
              <a:t>稀有核衰变探测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574BA4C-AF88-1248-5281-32157CC2F7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194" y="4088895"/>
            <a:ext cx="1749463" cy="1842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1DFAC9D-B1CB-4EAC-36FF-88DF6D5922D5}"/>
                  </a:ext>
                </a:extLst>
              </p:cNvPr>
              <p:cNvSpPr txBox="1"/>
              <p:nvPr/>
            </p:nvSpPr>
            <p:spPr>
              <a:xfrm>
                <a:off x="3193365" y="4557283"/>
                <a:ext cx="15735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baseline="30000" dirty="0">
                    <a:solidFill>
                      <a:srgbClr val="FFFFFF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151</a:t>
                </a:r>
                <a:r>
                  <a:rPr lang="en-US" altLang="zh-CN" sz="2000" b="1" dirty="0">
                    <a:solidFill>
                      <a:srgbClr val="FFFFFF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Eu,</a:t>
                </a:r>
                <a:r>
                  <a:rPr lang="zh-CN" altLang="en-US" sz="2000" b="1" dirty="0">
                    <a:solidFill>
                      <a:srgbClr val="FFFFFF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US" altLang="zh-CN" sz="2000" b="1" dirty="0">
                  <a:solidFill>
                    <a:srgbClr val="FFFFFF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1DFAC9D-B1CB-4EAC-36FF-88DF6D592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365" y="4557283"/>
                <a:ext cx="1573510" cy="400110"/>
              </a:xfrm>
              <a:prstGeom prst="rect">
                <a:avLst/>
              </a:prstGeom>
              <a:blipFill>
                <a:blip r:embed="rId7"/>
                <a:stretch>
                  <a:fillRect l="-800" t="-12500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7E3866C6-76FC-F409-A508-36A0669A557B}"/>
              </a:ext>
            </a:extLst>
          </p:cNvPr>
          <p:cNvSpPr txBox="1"/>
          <p:nvPr/>
        </p:nvSpPr>
        <p:spPr>
          <a:xfrm>
            <a:off x="2644877" y="5306208"/>
            <a:ext cx="1708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BASKET</a:t>
            </a:r>
            <a:endParaRPr kumimoji="1" lang="zh-CN" altLang="en-US" sz="2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29E52A-5E66-3304-D07C-66A700EB2AA4}"/>
              </a:ext>
            </a:extLst>
          </p:cNvPr>
          <p:cNvSpPr txBox="1"/>
          <p:nvPr/>
        </p:nvSpPr>
        <p:spPr>
          <a:xfrm>
            <a:off x="5585027" y="4613164"/>
            <a:ext cx="8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0</a:t>
            </a:r>
            <a:r>
              <a:rPr lang="el-GR" altLang="zh-CN" sz="2000" b="1" dirty="0">
                <a:solidFill>
                  <a:srgbClr val="FFFFFF"/>
                </a:solidFill>
                <a:latin typeface="+mn-ea"/>
                <a:ea typeface="SimSun" panose="02010600030101010101" pitchFamily="2" charset="-122"/>
              </a:rPr>
              <a:t>𝜈𝛽β</a:t>
            </a:r>
            <a:endParaRPr lang="en-US" altLang="zh-CN" sz="2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B3E1098-1E0D-73DE-45AC-BEB07D48110C}"/>
              </a:ext>
            </a:extLst>
          </p:cNvPr>
          <p:cNvSpPr/>
          <p:nvPr/>
        </p:nvSpPr>
        <p:spPr>
          <a:xfrm>
            <a:off x="5156863" y="5375492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CUPID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F0E09C3-2552-09C4-A187-693DB6E9D1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72" y="4083392"/>
            <a:ext cx="2888090" cy="201494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8E61F07-B40E-7361-A54B-926DFD98565E}"/>
              </a:ext>
            </a:extLst>
          </p:cNvPr>
          <p:cNvSpPr txBox="1"/>
          <p:nvPr/>
        </p:nvSpPr>
        <p:spPr>
          <a:xfrm>
            <a:off x="2545223" y="6053693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国内晶体生产、核素富集，中国锦屏地下实验室等优势，发展低温量热器技术</a:t>
            </a:r>
          </a:p>
        </p:txBody>
      </p:sp>
      <p:sp>
        <p:nvSpPr>
          <p:cNvPr id="25" name="标题 3">
            <a:extLst>
              <a:ext uri="{FF2B5EF4-FFF2-40B4-BE49-F238E27FC236}">
                <a16:creationId xmlns:a16="http://schemas.microsoft.com/office/drawing/2014/main" id="{6F7B8E71-FE8A-6E62-696C-726375C9F53A}"/>
              </a:ext>
            </a:extLst>
          </p:cNvPr>
          <p:cNvSpPr txBox="1">
            <a:spLocks/>
          </p:cNvSpPr>
          <p:nvPr/>
        </p:nvSpPr>
        <p:spPr>
          <a:xfrm>
            <a:off x="2120066" y="306987"/>
            <a:ext cx="7989968" cy="59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>
                <a:latin typeface="SimSun" panose="02010600030101010101" pitchFamily="2" charset="-122"/>
                <a:ea typeface="SimSun" panose="02010600030101010101" pitchFamily="2" charset="-122"/>
              </a:rPr>
              <a:t>晶体量热器应用</a:t>
            </a:r>
            <a:endParaRPr kumimoji="1"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897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B6638-23FD-0610-B8BA-15DBE755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substrate</a:t>
            </a:r>
            <a:endParaRPr kumimoji="1"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CA00CA1-1BFF-C7E9-9DBD-A9E8EED9B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9697" y="2109322"/>
            <a:ext cx="4635571" cy="283284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B690F7-73EB-54D5-ACB6-D5B17FFC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2022/06/01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983A38-68D1-BB7C-2CA8-B25C0EB8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Weekly discussion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43E8F-8B6D-239A-A613-FB076E88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21EAC3-8893-7A2D-7AF1-11C63090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335" y="685848"/>
            <a:ext cx="4117467" cy="549523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16128BF-D3E0-0F7D-439E-088A9A9DCC65}"/>
              </a:ext>
            </a:extLst>
          </p:cNvPr>
          <p:cNvSpPr/>
          <p:nvPr/>
        </p:nvSpPr>
        <p:spPr>
          <a:xfrm>
            <a:off x="8774691" y="3867022"/>
            <a:ext cx="1396564" cy="1726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7D0A4D9A-BA24-F403-7CE7-2044A48A0F26}"/>
              </a:ext>
            </a:extLst>
          </p:cNvPr>
          <p:cNvCxnSpPr/>
          <p:nvPr/>
        </p:nvCxnSpPr>
        <p:spPr>
          <a:xfrm>
            <a:off x="9330866" y="5363110"/>
            <a:ext cx="261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C671C250-AF30-79A8-79CF-6FA25DDEEAE1}"/>
              </a:ext>
            </a:extLst>
          </p:cNvPr>
          <p:cNvCxnSpPr/>
          <p:nvPr/>
        </p:nvCxnSpPr>
        <p:spPr>
          <a:xfrm>
            <a:off x="9389471" y="4590835"/>
            <a:ext cx="261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5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66916D-D121-6541-A91F-4E835380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掺杂原理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7562AA0-F92A-B644-A2CE-4671F1E96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306949"/>
                <a:ext cx="9947276" cy="510379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kumimoji="1" lang="zh-CN" altLang="en-US" sz="2100" dirty="0"/>
                  <a:t>天然丰度</a:t>
                </a:r>
                <a:r>
                  <a:rPr kumimoji="1" lang="en-US" altLang="zh-CN" sz="2100" dirty="0" err="1"/>
                  <a:t>HPGe</a:t>
                </a:r>
                <a:r>
                  <a:rPr kumimoji="1" lang="zh-CN" altLang="en-US" sz="2100" dirty="0"/>
                  <a:t>中子活化过程、掺杂杂质及反应参数</a:t>
                </a:r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endParaRPr kumimoji="1" lang="en-US" altLang="zh-CN" sz="2100" dirty="0"/>
              </a:p>
              <a:p>
                <a:r>
                  <a:rPr lang="zh-CN" altLang="zh-CN" sz="2100" dirty="0"/>
                  <a:t>中子活化产物完全衰变后，杂质数目等于辐照过程中产生的不稳定核素数目，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100">
                              <a:latin typeface="Cambria Math" panose="02040503050406030204" pitchFamily="18" charset="0"/>
                            </a:rPr>
                            <m:t>Ge</m:t>
                          </m:r>
                        </m:sub>
                      </m:sSub>
                      <m:sSub>
                        <m:sSub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10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altLang="zh-CN" sz="2100" dirty="0"/>
              </a:p>
              <a:p>
                <a:pPr marL="0" indent="0">
                  <a:buNone/>
                </a:pPr>
                <a:r>
                  <a:rPr lang="zh-CN" altLang="en-US" sz="21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1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zh-CN" sz="2100" dirty="0"/>
                  <a:t>为第</a:t>
                </a:r>
                <a14:m>
                  <m:oMath xmlns:m="http://schemas.openxmlformats.org/officeDocument/2006/math">
                    <m:r>
                      <a:rPr lang="en-US" altLang="zh-CN" sz="21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zh-CN" sz="2100" dirty="0"/>
                  <a:t>种锗同位素的丰度占比，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1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100" i="1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zh-CN" altLang="zh-CN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1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2100" dirty="0"/>
                  <a:t>为锗同位素的热中子俘获截面，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altLang="zh-CN" sz="21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zh-CN" altLang="zh-CN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1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1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1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2100" dirty="0"/>
                  <a:t>为辐照过程中子积分通量</a:t>
                </a:r>
                <a:r>
                  <a:rPr lang="zh-CN" altLang="zh-CN" sz="2100" dirty="0">
                    <a:effectLst/>
                  </a:rPr>
                  <a:t> </a:t>
                </a:r>
                <a:endParaRPr lang="zh-CN" altLang="zh-CN" sz="2100" dirty="0"/>
              </a:p>
              <a:p>
                <a:r>
                  <a:rPr lang="en-US" altLang="zh-CN" sz="2100" dirty="0"/>
                  <a:t>NTD-Ge</a:t>
                </a:r>
                <a:r>
                  <a:rPr lang="zh-CN" altLang="zh-CN" sz="2100" dirty="0"/>
                  <a:t>中同时含有受主和施主两种类型的杂质，是补偿（</a:t>
                </a:r>
                <a:r>
                  <a:rPr lang="en-US" altLang="zh-CN" sz="2100" dirty="0"/>
                  <a:t>compensated</a:t>
                </a:r>
                <a:r>
                  <a:rPr lang="zh-CN" altLang="zh-CN" sz="2100" dirty="0"/>
                  <a:t>）半导体</a:t>
                </a:r>
                <a:r>
                  <a:rPr lang="zh-CN" altLang="en-US" sz="2100" dirty="0"/>
                  <a:t>，杂质补偿率为，</a:t>
                </a:r>
                <a:endParaRPr lang="en-US" altLang="zh-CN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1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sz="21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CN" sz="21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100">
                                  <a:latin typeface="Cambria Math" panose="02040503050406030204" pitchFamily="18" charset="0"/>
                                </a:rPr>
                                <m:t>As</m:t>
                              </m:r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−75</m:t>
                              </m:r>
                            </m:sub>
                          </m:sSub>
                          <m:r>
                            <a:rPr lang="en-US" altLang="zh-CN" sz="21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10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100">
                                  <a:latin typeface="Cambria Math" panose="02040503050406030204" pitchFamily="18" charset="0"/>
                                </a:rPr>
                                <m:t>77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100">
                                  <a:latin typeface="Cambria Math" panose="02040503050406030204" pitchFamily="18" charset="0"/>
                                </a:rPr>
                                <m:t>Ga</m:t>
                              </m:r>
                              <m:r>
                                <a:rPr lang="en-US" altLang="zh-CN" sz="2100" i="1">
                                  <a:latin typeface="Cambria Math" panose="02040503050406030204" pitchFamily="18" charset="0"/>
                                </a:rPr>
                                <m:t>−71</m:t>
                              </m:r>
                            </m:sub>
                          </m:sSub>
                        </m:den>
                      </m:f>
                      <m:r>
                        <a:rPr lang="en-US" altLang="zh-CN" sz="2100" i="1">
                          <a:latin typeface="Cambria Math" panose="02040503050406030204" pitchFamily="18" charset="0"/>
                        </a:rPr>
                        <m:t>=0.223</m:t>
                      </m:r>
                    </m:oMath>
                  </m:oMathPara>
                </a14:m>
                <a:endParaRPr lang="en-US" altLang="zh-CN" sz="21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7562AA0-F92A-B644-A2CE-4671F1E96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306949"/>
                <a:ext cx="9947276" cy="5103790"/>
              </a:xfrm>
              <a:blipFill>
                <a:blip r:embed="rId2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176B47B-DF4C-C045-B79B-DFA5F94480D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77328" y="1709531"/>
              <a:ext cx="7275443" cy="24251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8794">
                      <a:extLst>
                        <a:ext uri="{9D8B030D-6E8A-4147-A177-3AD203B41FA5}">
                          <a16:colId xmlns:a16="http://schemas.microsoft.com/office/drawing/2014/main" val="1307263399"/>
                        </a:ext>
                      </a:extLst>
                    </a:gridCol>
                    <a:gridCol w="1330390">
                      <a:extLst>
                        <a:ext uri="{9D8B030D-6E8A-4147-A177-3AD203B41FA5}">
                          <a16:colId xmlns:a16="http://schemas.microsoft.com/office/drawing/2014/main" val="2408492683"/>
                        </a:ext>
                      </a:extLst>
                    </a:gridCol>
                    <a:gridCol w="1277580">
                      <a:extLst>
                        <a:ext uri="{9D8B030D-6E8A-4147-A177-3AD203B41FA5}">
                          <a16:colId xmlns:a16="http://schemas.microsoft.com/office/drawing/2014/main" val="2935095539"/>
                        </a:ext>
                      </a:extLst>
                    </a:gridCol>
                    <a:gridCol w="1984464">
                      <a:extLst>
                        <a:ext uri="{9D8B030D-6E8A-4147-A177-3AD203B41FA5}">
                          <a16:colId xmlns:a16="http://schemas.microsoft.com/office/drawing/2014/main" val="778373910"/>
                        </a:ext>
                      </a:extLst>
                    </a:gridCol>
                    <a:gridCol w="1212727">
                      <a:extLst>
                        <a:ext uri="{9D8B030D-6E8A-4147-A177-3AD203B41FA5}">
                          <a16:colId xmlns:a16="http://schemas.microsoft.com/office/drawing/2014/main" val="279342612"/>
                        </a:ext>
                      </a:extLst>
                    </a:gridCol>
                    <a:gridCol w="661488">
                      <a:extLst>
                        <a:ext uri="{9D8B030D-6E8A-4147-A177-3AD203B41FA5}">
                          <a16:colId xmlns:a16="http://schemas.microsoft.com/office/drawing/2014/main" val="1745317693"/>
                        </a:ext>
                      </a:extLst>
                    </a:gridCol>
                  </a:tblGrid>
                  <a:tr h="61105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Isotope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Abundance</a:t>
                          </a:r>
                          <a:endParaRPr lang="zh-CN" sz="1800" kern="100">
                            <a:effectLst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kern="100">
                              <a:effectLst/>
                            </a:rPr>
                            <a:t>(%)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Cross-section</a:t>
                          </a:r>
                          <a:endParaRPr lang="zh-CN" sz="1800" kern="100">
                            <a:effectLst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sz="1400" kern="100">
                              <a:effectLst/>
                            </a:rPr>
                            <a:t> (bar)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Neutron transmutation doped product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Half-life</a:t>
                          </a:r>
                          <a:endParaRPr lang="zh-CN" sz="1800" kern="100">
                            <a:effectLst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14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4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4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Type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91781296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70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20.55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3.25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71</a:t>
                          </a:r>
                          <a:r>
                            <a:rPr lang="en-US" sz="1400" kern="100">
                              <a:effectLst/>
                            </a:rPr>
                            <a:t>Ga (EC)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11.2 d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p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51056049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 dirty="0">
                              <a:effectLst/>
                            </a:rPr>
                            <a:t>72</a:t>
                          </a:r>
                          <a:r>
                            <a:rPr lang="en-US" sz="1400" kern="100" dirty="0">
                              <a:effectLst/>
                            </a:rPr>
                            <a:t>Ge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27.37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1.0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73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stable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-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77235025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73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7.67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15.0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74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stable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-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83821245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74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36.74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0.36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75</a:t>
                          </a:r>
                          <a:r>
                            <a:rPr lang="en-US" sz="1400" kern="100">
                              <a:effectLst/>
                            </a:rPr>
                            <a:t>As (Beta -)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82.8 m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80499880"/>
                      </a:ext>
                    </a:extLst>
                  </a:tr>
                  <a:tr h="4358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76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7.67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0.06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77</a:t>
                          </a:r>
                          <a:r>
                            <a:rPr lang="en-US" sz="1400" kern="100">
                              <a:effectLst/>
                            </a:rPr>
                            <a:t>As, </a:t>
                          </a:r>
                          <a:r>
                            <a:rPr lang="en-US" sz="1400" kern="100" baseline="30000">
                              <a:effectLst/>
                            </a:rPr>
                            <a:t>77</a:t>
                          </a:r>
                          <a:r>
                            <a:rPr lang="en-US" sz="1400" kern="100">
                              <a:effectLst/>
                            </a:rPr>
                            <a:t>Se (Beta -)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38.8 h, 11.3 h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853545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176B47B-DF4C-C045-B79B-DFA5F94480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2141948"/>
                  </p:ext>
                </p:extLst>
              </p:nvPr>
            </p:nvGraphicFramePr>
            <p:xfrm>
              <a:off x="2477328" y="1709531"/>
              <a:ext cx="7275443" cy="24251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8794">
                      <a:extLst>
                        <a:ext uri="{9D8B030D-6E8A-4147-A177-3AD203B41FA5}">
                          <a16:colId xmlns:a16="http://schemas.microsoft.com/office/drawing/2014/main" val="1307263399"/>
                        </a:ext>
                      </a:extLst>
                    </a:gridCol>
                    <a:gridCol w="1330390">
                      <a:extLst>
                        <a:ext uri="{9D8B030D-6E8A-4147-A177-3AD203B41FA5}">
                          <a16:colId xmlns:a16="http://schemas.microsoft.com/office/drawing/2014/main" val="2408492683"/>
                        </a:ext>
                      </a:extLst>
                    </a:gridCol>
                    <a:gridCol w="1277580">
                      <a:extLst>
                        <a:ext uri="{9D8B030D-6E8A-4147-A177-3AD203B41FA5}">
                          <a16:colId xmlns:a16="http://schemas.microsoft.com/office/drawing/2014/main" val="2935095539"/>
                        </a:ext>
                      </a:extLst>
                    </a:gridCol>
                    <a:gridCol w="1984464">
                      <a:extLst>
                        <a:ext uri="{9D8B030D-6E8A-4147-A177-3AD203B41FA5}">
                          <a16:colId xmlns:a16="http://schemas.microsoft.com/office/drawing/2014/main" val="778373910"/>
                        </a:ext>
                      </a:extLst>
                    </a:gridCol>
                    <a:gridCol w="1212727">
                      <a:extLst>
                        <a:ext uri="{9D8B030D-6E8A-4147-A177-3AD203B41FA5}">
                          <a16:colId xmlns:a16="http://schemas.microsoft.com/office/drawing/2014/main" val="279342612"/>
                        </a:ext>
                      </a:extLst>
                    </a:gridCol>
                    <a:gridCol w="661488">
                      <a:extLst>
                        <a:ext uri="{9D8B030D-6E8A-4147-A177-3AD203B41FA5}">
                          <a16:colId xmlns:a16="http://schemas.microsoft.com/office/drawing/2014/main" val="1745317693"/>
                        </a:ext>
                      </a:extLst>
                    </a:gridCol>
                  </a:tblGrid>
                  <a:tr h="61105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100">
                              <a:effectLst/>
                            </a:rPr>
                            <a:t>Isotope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2500" t="-2083" r="-392308" b="-3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67327" t="-2083" r="-303960" b="-3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Neutron transmutation doped product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43750" t="-2083" r="-57292" b="-3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Type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91781296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70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20.55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3.25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71</a:t>
                          </a:r>
                          <a:r>
                            <a:rPr lang="en-US" sz="1400" kern="100">
                              <a:effectLst/>
                            </a:rPr>
                            <a:t>Ga (EC)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11.2 d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p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51056049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 dirty="0">
                              <a:effectLst/>
                            </a:rPr>
                            <a:t>72</a:t>
                          </a:r>
                          <a:r>
                            <a:rPr lang="en-US" sz="1400" kern="100" dirty="0">
                              <a:effectLst/>
                            </a:rPr>
                            <a:t>Ge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27.37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1.0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73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stable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-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77235025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73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7.67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15.0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74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stable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-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83821245"/>
                      </a:ext>
                    </a:extLst>
                  </a:tr>
                  <a:tr h="344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74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36.74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0.36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75</a:t>
                          </a:r>
                          <a:r>
                            <a:rPr lang="en-US" sz="1400" kern="100">
                              <a:effectLst/>
                            </a:rPr>
                            <a:t>As (Beta -)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82.8 m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80499880"/>
                      </a:ext>
                    </a:extLst>
                  </a:tr>
                  <a:tr h="4358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76</a:t>
                          </a:r>
                          <a:r>
                            <a:rPr lang="en-US" sz="1400" kern="100">
                              <a:effectLst/>
                            </a:rPr>
                            <a:t>Ge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7.67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0.06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baseline="30000">
                              <a:effectLst/>
                            </a:rPr>
                            <a:t>77</a:t>
                          </a:r>
                          <a:r>
                            <a:rPr lang="en-US" sz="1400" kern="100">
                              <a:effectLst/>
                            </a:rPr>
                            <a:t>As, </a:t>
                          </a:r>
                          <a:r>
                            <a:rPr lang="en-US" sz="1400" kern="100" baseline="30000">
                              <a:effectLst/>
                            </a:rPr>
                            <a:t>77</a:t>
                          </a:r>
                          <a:r>
                            <a:rPr lang="en-US" sz="1400" kern="100">
                              <a:effectLst/>
                            </a:rPr>
                            <a:t>Se (Beta -)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>
                              <a:effectLst/>
                            </a:rPr>
                            <a:t>38.8 h, 11.3 h</a:t>
                          </a:r>
                          <a:endParaRPr lang="zh-CN" sz="1800" kern="10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00" dirty="0">
                              <a:effectLst/>
                            </a:rPr>
                            <a:t>n</a:t>
                          </a:r>
                          <a:endParaRPr lang="zh-CN" sz="1800" kern="100" dirty="0">
                            <a:solidFill>
                              <a:srgbClr val="538135"/>
                            </a:solidFill>
                            <a:effectLst/>
                            <a:latin typeface="DengXian" panose="02010600030101010101" pitchFamily="2" charset="-122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8535457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5252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082D62-12B7-FB4A-AF30-ED1D8D76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霍尔效应实验测量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1624DE-3CB0-1B4B-96D0-167C83C5C0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sz="1600" dirty="0"/>
                  <a:t>综合物性测量仪（</a:t>
                </a:r>
                <a:r>
                  <a:rPr kumimoji="1" lang="en-US" altLang="zh-CN" sz="1600" dirty="0"/>
                  <a:t>PPMS</a:t>
                </a:r>
                <a:r>
                  <a:rPr kumimoji="1" lang="zh-CN" altLang="en-US" sz="1600" dirty="0"/>
                  <a:t>）：温区</a:t>
                </a:r>
                <a:r>
                  <a:rPr kumimoji="1" lang="en-US" altLang="zh-CN" sz="1600" dirty="0"/>
                  <a:t>10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K-300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K,</a:t>
                </a:r>
                <a:r>
                  <a:rPr kumimoji="1" lang="zh-CN" altLang="en-US" sz="1600" dirty="0"/>
                  <a:t> 磁感应强度</a:t>
                </a:r>
                <a:r>
                  <a:rPr kumimoji="1" lang="en-US" altLang="zh-CN" sz="1600" dirty="0"/>
                  <a:t>(-3T,+3T)</a:t>
                </a:r>
              </a:p>
              <a:p>
                <a:r>
                  <a:rPr kumimoji="1" lang="zh-CN" altLang="en-US" sz="1600" dirty="0"/>
                  <a:t>银胶、金线（</a:t>
                </a:r>
                <a14:m>
                  <m:oMath xmlns:m="http://schemas.openxmlformats.org/officeDocument/2006/math">
                    <m:r>
                      <a:rPr kumimoji="1" lang="zh-CN" altLang="en-US" sz="160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𝑢𝑚</m:t>
                    </m:r>
                  </m:oMath>
                </a14:m>
                <a:r>
                  <a:rPr kumimoji="1" lang="zh-CN" altLang="en-US" sz="1600" dirty="0"/>
                  <a:t>）制作欧姆接触电极</a:t>
                </a:r>
                <a:endParaRPr kumimoji="1" lang="en-US" altLang="zh-CN" sz="1600" dirty="0"/>
              </a:p>
              <a:p>
                <a:endParaRPr kumimoji="1" lang="en-US" altLang="zh-CN" sz="16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B1624DE-3CB0-1B4B-96D0-167C83C5C0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0" t="-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98167AA5-FA42-7140-A479-E8B6E40785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854" y="2078905"/>
            <a:ext cx="1647176" cy="16471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C24A68-1C05-D848-B7FB-E7124313A6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211" y="2088971"/>
            <a:ext cx="1647176" cy="16471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6156FA-7F29-704C-89B9-F4449557DBB0}"/>
              </a:ext>
            </a:extLst>
          </p:cNvPr>
          <p:cNvSpPr txBox="1"/>
          <p:nvPr/>
        </p:nvSpPr>
        <p:spPr>
          <a:xfrm>
            <a:off x="2302853" y="208897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highlight>
                  <a:srgbClr val="FFFF00"/>
                </a:highlight>
              </a:rPr>
              <a:t>3-2</a:t>
            </a:r>
            <a:endParaRPr kumimoji="1"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5524DF-056A-6D4C-A541-37DBB62008BC}"/>
              </a:ext>
            </a:extLst>
          </p:cNvPr>
          <p:cNvSpPr txBox="1"/>
          <p:nvPr/>
        </p:nvSpPr>
        <p:spPr>
          <a:xfrm>
            <a:off x="4224790" y="2078903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highlight>
                  <a:srgbClr val="FFFF00"/>
                </a:highlight>
              </a:rPr>
              <a:t>2-2</a:t>
            </a:r>
            <a:endParaRPr kumimoji="1"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6FF740-59E8-5643-9C01-FEC744521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419" y="1784770"/>
            <a:ext cx="2588414" cy="19413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224B40-CB34-414F-A220-A4B30BD15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282" y="3950898"/>
            <a:ext cx="2570541" cy="1842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907857-522C-0547-A56C-010F303EA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227" y="3955773"/>
            <a:ext cx="2570540" cy="1842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024DE99-00B5-B548-8D73-1C66FFD3FA8B}"/>
                  </a:ext>
                </a:extLst>
              </p:cNvPr>
              <p:cNvSpPr txBox="1"/>
              <p:nvPr/>
            </p:nvSpPr>
            <p:spPr>
              <a:xfrm>
                <a:off x="6699171" y="4260025"/>
                <a:ext cx="4730829" cy="152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/>
                  <a:t>相反磁场方向霍尔电阻求平均消除不等势电位</a:t>
                </a:r>
                <a:endParaRPr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zh-CN" sz="1600" dirty="0"/>
                  <a:t>正比例函数拟合得到斜率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zh-CN" sz="1600" dirty="0"/>
                  <a:t>，则霍尔系数为</a:t>
                </a:r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=1.148(1)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zh-CN" altLang="en-US" sz="1600" dirty="0"/>
                  <a:t>为</a:t>
                </a:r>
                <a:r>
                  <a:rPr lang="zh-CN" altLang="zh-CN" sz="1600" dirty="0"/>
                  <a:t>样品厚度</a:t>
                </a:r>
              </a:p>
              <a:p>
                <a:r>
                  <a:rPr lang="zh-CN" altLang="zh-CN" dirty="0">
                    <a:effectLst/>
                  </a:rPr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024DE99-00B5-B548-8D73-1C66FFD3F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171" y="4260025"/>
                <a:ext cx="4730829" cy="1529650"/>
              </a:xfrm>
              <a:prstGeom prst="rect">
                <a:avLst/>
              </a:prstGeom>
              <a:blipFill>
                <a:blip r:embed="rId8"/>
                <a:stretch>
                  <a:fillRect l="-535" t="-2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20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887E3-3E76-2342-B453-BC6023D6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纲要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9F549-AA82-F842-371C-28276F3B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CC2827-9EA2-3EF2-03BC-74A1F4CBF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199B9-1F09-668D-182E-1DC09C28E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1D5561E1-C886-E989-FDC5-FB4D555F9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580317"/>
              </p:ext>
            </p:extLst>
          </p:nvPr>
        </p:nvGraphicFramePr>
        <p:xfrm>
          <a:off x="3490326" y="1103089"/>
          <a:ext cx="5208172" cy="48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395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BE2A5-D903-85B9-1E45-23921C20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implantation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4B7193-93A4-5481-76E6-CB71A6726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in-house 6 energies ion-implantation of </a:t>
            </a:r>
            <a:r>
              <a:rPr lang="en-US" altLang="zh-CN" sz="1800" baseline="30000" dirty="0"/>
              <a:t>11</a:t>
            </a:r>
            <a:r>
              <a:rPr lang="en-US" altLang="zh-CN" sz="1800" dirty="0"/>
              <a:t>B</a:t>
            </a:r>
          </a:p>
          <a:p>
            <a:r>
              <a:rPr lang="en-US" altLang="zh-CN" sz="1800" dirty="0"/>
              <a:t>50 nm removal via chemical etching to bring the high-doped plateau at the surface </a:t>
            </a:r>
          </a:p>
          <a:p>
            <a:endParaRPr kumimoji="1" lang="zh-CN" altLang="en-US" sz="1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A77BDF-9738-9F01-F7AD-84FE55934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2022/06/01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A4770F-1EB6-9193-4DEB-25DCAC70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Weekly discussion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AB8DD7-5820-179F-379E-944A5151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E07F90D-B6A3-A51E-8439-2CAFDBA28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96" y="2385560"/>
            <a:ext cx="5215180" cy="36100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7E6BE9-48E9-687A-09AA-F97FEC9DD4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809" y="2340403"/>
            <a:ext cx="4882813" cy="37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FC6735-5CB9-2616-779B-157E2DC8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3FC681E1-F7C0-6717-1B0C-E50B6D941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689" y="1485022"/>
            <a:ext cx="4622800" cy="411480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85B23C-738A-72E3-C67E-2556FAAC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2022/06/01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E385E-2FD3-14B3-7797-0409CC6A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Weekly discussion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EBB7AA-DF1A-EEDE-E93A-DB1388CF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EDE991-14F9-341C-BA46-C94A0C599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14" y="1485022"/>
            <a:ext cx="4609282" cy="4114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06A1F02-534F-8C57-E363-237A83FE8ADF}"/>
              </a:ext>
            </a:extLst>
          </p:cNvPr>
          <p:cNvSpPr txBox="1"/>
          <p:nvPr/>
        </p:nvSpPr>
        <p:spPr>
          <a:xfrm>
            <a:off x="746016" y="594408"/>
            <a:ext cx="109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坐标单位</a:t>
            </a:r>
            <a:r>
              <a:rPr lang="en-US" altLang="zh-CN" dirty="0"/>
              <a:t>:“( Atom/cm</a:t>
            </a:r>
            <a:r>
              <a:rPr lang="en-US" altLang="zh-CN" baseline="30000" dirty="0"/>
              <a:t>3</a:t>
            </a:r>
            <a:r>
              <a:rPr lang="en-US" altLang="zh-CN" dirty="0"/>
              <a:t>)/(Atoms/cm</a:t>
            </a:r>
            <a:r>
              <a:rPr lang="en-US" altLang="zh-CN" baseline="30000" dirty="0"/>
              <a:t>2</a:t>
            </a:r>
            <a:r>
              <a:rPr lang="en-US" altLang="zh-CN" dirty="0"/>
              <a:t>)”</a:t>
            </a:r>
            <a:r>
              <a:rPr lang="zh-CN" altLang="en-US" dirty="0"/>
              <a:t>。乘以注入剂量</a:t>
            </a:r>
            <a:r>
              <a:rPr lang="en-US" altLang="zh-CN" dirty="0"/>
              <a:t>(ions/cm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  <a:r>
              <a:rPr lang="zh-CN" altLang="en-US" dirty="0"/>
              <a:t>时，将得到杂质分布</a:t>
            </a:r>
            <a:r>
              <a:rPr lang="en-US" altLang="zh-CN" dirty="0"/>
              <a:t>(atoms/cm</a:t>
            </a:r>
            <a:r>
              <a:rPr lang="en-US" altLang="zh-CN" baseline="30000" dirty="0"/>
              <a:t>3</a:t>
            </a:r>
            <a:r>
              <a:rPr lang="en-US" altLang="zh-CN" dirty="0"/>
              <a:t>)</a:t>
            </a:r>
            <a:r>
              <a:rPr lang="zh-CN" altLang="en-US" dirty="0"/>
              <a:t>对深度的曲线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0D305F-EC48-9FC0-8C0E-225ED41BB8E6}"/>
              </a:ext>
            </a:extLst>
          </p:cNvPr>
          <p:cNvSpPr txBox="1"/>
          <p:nvPr/>
        </p:nvSpPr>
        <p:spPr>
          <a:xfrm>
            <a:off x="3239912" y="935012"/>
            <a:ext cx="570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1.4E+14</a:t>
            </a:r>
            <a:r>
              <a:rPr kumimoji="1" lang="zh-CN" altLang="en-US" dirty="0"/>
              <a:t> </a:t>
            </a:r>
            <a:r>
              <a:rPr kumimoji="1" lang="en-US" altLang="zh-CN" dirty="0"/>
              <a:t>ions/cm</a:t>
            </a:r>
            <a:r>
              <a:rPr kumimoji="1" lang="en-US" altLang="zh-CN" baseline="30000" dirty="0"/>
              <a:t>2</a:t>
            </a:r>
            <a:r>
              <a:rPr kumimoji="1" lang="zh-CN" altLang="en-US" baseline="30000" dirty="0"/>
              <a:t> </a:t>
            </a:r>
            <a:r>
              <a:rPr kumimoji="1" lang="en-US" altLang="zh-CN" dirty="0"/>
              <a:t>@33</a:t>
            </a:r>
            <a:r>
              <a:rPr kumimoji="1" lang="zh-CN" altLang="en-US" dirty="0"/>
              <a:t> </a:t>
            </a:r>
            <a:r>
              <a:rPr kumimoji="1" lang="en-US" altLang="zh-CN" dirty="0"/>
              <a:t>keV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 </a:t>
            </a:r>
            <a:r>
              <a:rPr kumimoji="1" lang="en-US" altLang="zh-CN" dirty="0"/>
              <a:t>2.8E+14</a:t>
            </a:r>
            <a:r>
              <a:rPr kumimoji="1" lang="zh-CN" altLang="en-US" dirty="0"/>
              <a:t> </a:t>
            </a:r>
            <a:r>
              <a:rPr kumimoji="1" lang="en-US" altLang="zh-CN" dirty="0"/>
              <a:t>ions/cm</a:t>
            </a:r>
            <a:r>
              <a:rPr kumimoji="1" lang="en-US" altLang="zh-CN" baseline="30000" dirty="0"/>
              <a:t>2</a:t>
            </a:r>
            <a:r>
              <a:rPr kumimoji="1" lang="zh-CN" altLang="en-US" baseline="30000" dirty="0"/>
              <a:t> </a:t>
            </a:r>
            <a:r>
              <a:rPr kumimoji="1" lang="en-US" altLang="zh-CN" dirty="0"/>
              <a:t>@50</a:t>
            </a:r>
            <a:r>
              <a:rPr kumimoji="1" lang="zh-CN" altLang="en-US" dirty="0"/>
              <a:t> </a:t>
            </a:r>
            <a:r>
              <a:rPr kumimoji="1" lang="en-US" altLang="zh-CN" dirty="0"/>
              <a:t>keV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395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D4591-636E-244A-BCB1-9C64C63F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低温晶体量热器技术</a:t>
            </a:r>
          </a:p>
        </p:txBody>
      </p:sp>
      <p:pic>
        <p:nvPicPr>
          <p:cNvPr id="4" name="Picture 1" descr="page4image29142192">
            <a:extLst>
              <a:ext uri="{FF2B5EF4-FFF2-40B4-BE49-F238E27FC236}">
                <a16:creationId xmlns:a16="http://schemas.microsoft.com/office/drawing/2014/main" id="{CC205C02-E9F7-3B52-3BC8-8FBA39DA9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3" r="-1026"/>
          <a:stretch/>
        </p:blipFill>
        <p:spPr bwMode="auto">
          <a:xfrm>
            <a:off x="7254439" y="3904667"/>
            <a:ext cx="3763677" cy="24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700CC881-7AA3-5A43-0935-5528A4E29E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1412" y="1471106"/>
                <a:ext cx="7886700" cy="25014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Courier" pitchFamily="2" charset="0"/>
                    <a:ea typeface="+mn-ea"/>
                    <a:cs typeface="Times New Roman" panose="02020603050405020304" pitchFamily="18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以声子（晶格整体振动能量量子化）为媒介子的极低温探测器</a:t>
                </a: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低能量探测阈值</a:t>
                </a:r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本征能量分辨 </a:t>
                </a:r>
                <a:r>
                  <a:rPr kumimoji="1" lang="en-US" altLang="zh-CN" sz="16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FWHM</a:t>
                </a: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5.3keV@2615keV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吸收体：材料选择广泛，“源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=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探测器”极高探测效率</a:t>
                </a: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闪烁晶体：光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-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热两维读出（声子读出）</a:t>
                </a: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有效粒子鉴别</a:t>
                </a:r>
                <a:r>
                  <a:rPr kumimoji="1" lang="en-US" altLang="zh-CN" sz="16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:</a:t>
                </a: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1600" i="1">
                        <a:latin typeface="Cambria Math" panose="02040503050406030204" pitchFamily="18" charset="0"/>
                        <a:ea typeface="Heiti SC Light" panose="02000000000000000000" pitchFamily="2" charset="-128"/>
                      </a:rPr>
                      <m:t>𝛼</m:t>
                    </m:r>
                  </m:oMath>
                </a14:m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和 </a:t>
                </a:r>
                <a14:m>
                  <m:oMath xmlns:m="http://schemas.openxmlformats.org/officeDocument/2006/math">
                    <m:r>
                      <a:rPr kumimoji="1" lang="zh-CN" altLang="en-US" sz="1600" i="1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𝛽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/</m:t>
                    </m:r>
                    <m:r>
                      <a:rPr kumimoji="1" lang="zh-CN" altLang="en-US" sz="1600" i="1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m:t>𝛾</m:t>
                    </m:r>
                  </m:oMath>
                </a14:m>
                <a:r>
                  <a:rPr kumimoji="1" lang="zh-CN" altLang="en-US" sz="1600" i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r>
                  <a:rPr kumimoji="1" lang="zh-CN" altLang="en-US" sz="16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事件</a:t>
                </a:r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/>
                  <a:t>极低本底实验探测</a:t>
                </a:r>
                <a:endParaRPr kumimoji="1" lang="zh-CN" altLang="en-US" sz="1700" dirty="0"/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en-US" altLang="zh-CN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zh-CN" altLang="en-US" sz="16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700CC881-7AA3-5A43-0935-5528A4E29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412" y="1471106"/>
                <a:ext cx="7886700" cy="2501489"/>
              </a:xfrm>
              <a:prstGeom prst="rect">
                <a:avLst/>
              </a:prstGeom>
              <a:blipFill>
                <a:blip r:embed="rId4"/>
                <a:stretch>
                  <a:fillRect l="-482" t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12">
            <a:extLst>
              <a:ext uri="{FF2B5EF4-FFF2-40B4-BE49-F238E27FC236}">
                <a16:creationId xmlns:a16="http://schemas.microsoft.com/office/drawing/2014/main" id="{B0DB6FEB-FF83-98B4-57E0-063C0789F375}"/>
              </a:ext>
            </a:extLst>
          </p:cNvPr>
          <p:cNvSpPr txBox="1"/>
          <p:nvPr/>
        </p:nvSpPr>
        <p:spPr>
          <a:xfrm>
            <a:off x="895405" y="1042321"/>
            <a:ext cx="66479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晶体量热器核心组件</a:t>
            </a:r>
            <a:r>
              <a:rPr kumimoji="1"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 吸收晶体，声子传感器，热沉，弱热连接</a:t>
            </a:r>
          </a:p>
        </p:txBody>
      </p:sp>
      <p:grpSp>
        <p:nvGrpSpPr>
          <p:cNvPr id="7" name="组 6">
            <a:extLst>
              <a:ext uri="{FF2B5EF4-FFF2-40B4-BE49-F238E27FC236}">
                <a16:creationId xmlns:a16="http://schemas.microsoft.com/office/drawing/2014/main" id="{F84B218A-B265-33E9-0EBC-0BD9FF929EF4}"/>
              </a:ext>
            </a:extLst>
          </p:cNvPr>
          <p:cNvGrpSpPr>
            <a:grpSpLocks noChangeAspect="1"/>
          </p:cNvGrpSpPr>
          <p:nvPr/>
        </p:nvGrpSpPr>
        <p:grpSpPr>
          <a:xfrm>
            <a:off x="1688882" y="3904667"/>
            <a:ext cx="5018087" cy="2449265"/>
            <a:chOff x="1483744" y="1181572"/>
            <a:chExt cx="5900583" cy="2880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956C67F-9182-5BEC-5B03-FD14B0E9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744" y="1181572"/>
              <a:ext cx="2893395" cy="288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01A8681-730A-26A2-6AB1-C4E37B10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4327" y="1181572"/>
              <a:ext cx="2880000" cy="2880000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4803E3FE-4035-26F1-7D95-6C3D1762173E}"/>
              </a:ext>
            </a:extLst>
          </p:cNvPr>
          <p:cNvSpPr/>
          <p:nvPr/>
        </p:nvSpPr>
        <p:spPr>
          <a:xfrm>
            <a:off x="8863758" y="4074120"/>
            <a:ext cx="144032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光热两维图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D3B8B5-7326-A532-4CF1-BB00C6257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355" y="1908152"/>
            <a:ext cx="2238848" cy="2128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9A845AA-478E-AF66-AEEC-639D1803A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206" y="4307888"/>
            <a:ext cx="1819574" cy="2035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2E6C1A8-B6F8-056C-DBA8-2CBA363C903D}"/>
              </a:ext>
            </a:extLst>
          </p:cNvPr>
          <p:cNvSpPr txBox="1"/>
          <p:nvPr/>
        </p:nvSpPr>
        <p:spPr>
          <a:xfrm>
            <a:off x="4527339" y="3912236"/>
            <a:ext cx="2180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360F4324-ECB1-7EF3-EEC9-FA4E433E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6F850235-1198-8F50-371C-839CC535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C02F214C-4F9B-70DB-CC32-A9B5AC20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983D9F-2A3D-F6E4-25A2-1CF99093BFE1}"/>
              </a:ext>
            </a:extLst>
          </p:cNvPr>
          <p:cNvSpPr txBox="1"/>
          <p:nvPr/>
        </p:nvSpPr>
        <p:spPr>
          <a:xfrm>
            <a:off x="3983161" y="3473132"/>
            <a:ext cx="736611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kumimoji="1" lang="en-US" altLang="zh-CN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08/10</a:t>
            </a:r>
            <a:r>
              <a:rPr kumimoji="1"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kumimoji="1" lang="en-US" altLang="zh-CN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15:45</a:t>
            </a:r>
            <a:r>
              <a:rPr kumimoji="1"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kumimoji="1" lang="en-US" altLang="zh-CN" sz="1600" i="1" dirty="0">
                <a:latin typeface="SimSun" panose="02010600030101010101" pitchFamily="2" charset="-122"/>
                <a:ea typeface="SimSun" panose="02010600030101010101" pitchFamily="2" charset="-122"/>
              </a:rPr>
              <a:t>V(5)</a:t>
            </a:r>
            <a:r>
              <a:rPr kumimoji="1"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  <a:hlinkClick r:id="rId9"/>
              </a:rPr>
              <a:t>薛明萱</a:t>
            </a:r>
            <a:r>
              <a:rPr kumimoji="1" lang="en-US" altLang="zh-CN" sz="1600" i="1" dirty="0">
                <a:latin typeface="SimSun" panose="02010600030101010101" pitchFamily="2" charset="-122"/>
                <a:ea typeface="SimSun" panose="02010600030101010101" pitchFamily="2" charset="-122"/>
                <a:hlinkClick r:id="rId9"/>
              </a:rPr>
              <a:t>·</a:t>
            </a:r>
            <a:r>
              <a:rPr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  <a:hlinkClick r:id="rId9"/>
              </a:rPr>
              <a:t>基于声子探测的新型钼酸盐低温晶体量热器研制</a:t>
            </a:r>
            <a:r>
              <a:rPr kumimoji="1" lang="zh-CN" altLang="en-US" sz="1600" i="1" dirty="0">
                <a:latin typeface="SimSun" panose="02010600030101010101" pitchFamily="2" charset="-122"/>
                <a:ea typeface="SimSun" panose="02010600030101010101" pitchFamily="2" charset="-122"/>
                <a:hlinkClick r:id="rId9"/>
              </a:rPr>
              <a:t>）</a:t>
            </a:r>
            <a:endParaRPr kumimoji="1" lang="zh-CN" altLang="en-US" sz="1600" i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383D4ED-74D3-5F64-9B37-F54A817C8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6598" y="601562"/>
            <a:ext cx="3630530" cy="2856580"/>
          </a:xfrm>
          <a:prstGeom prst="rect">
            <a:avLst/>
          </a:prstGeom>
        </p:spPr>
      </p:pic>
      <p:pic>
        <p:nvPicPr>
          <p:cNvPr id="20" name="Picture 7" descr="Fig1c_eng_pnggris_copie">
            <a:extLst>
              <a:ext uri="{FF2B5EF4-FFF2-40B4-BE49-F238E27FC236}">
                <a16:creationId xmlns:a16="http://schemas.microsoft.com/office/drawing/2014/main" id="{55DE84C0-F6E3-BCD2-8DB5-BC6BCE14C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224" y="615843"/>
            <a:ext cx="3622903" cy="285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F35A8-B0FD-2872-CCD9-EB4DAEB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低温声子传感器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1AAF28-5B06-E652-98D4-B8D755A0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135" y="1090806"/>
            <a:ext cx="9947276" cy="51160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1800" dirty="0"/>
              <a:t>从吸收体中收集声子激发并将其转换为电信号（</a:t>
            </a:r>
            <a:r>
              <a:rPr kumimoji="1" lang="en-US" altLang="zh-CN" sz="1800" dirty="0"/>
              <a:t>R-T</a:t>
            </a:r>
            <a:r>
              <a:rPr kumimoji="1" lang="zh-CN" altLang="en-US" sz="1800" dirty="0"/>
              <a:t>，</a:t>
            </a:r>
            <a:r>
              <a:rPr kumimoji="1" lang="en-US" altLang="zh-CN" sz="1800" dirty="0"/>
              <a:t>V-T</a:t>
            </a:r>
            <a:r>
              <a:rPr kumimoji="1" lang="zh-CN" altLang="en-US" sz="1800" dirty="0"/>
              <a:t>，</a:t>
            </a:r>
            <a:r>
              <a:rPr kumimoji="1" lang="en-US" altLang="zh-CN" sz="1800" dirty="0"/>
              <a:t>I-T</a:t>
            </a:r>
            <a:r>
              <a:rPr kumimoji="1" lang="zh-CN" altLang="en-US" sz="1800" dirty="0"/>
              <a:t>）</a:t>
            </a:r>
            <a:endParaRPr kumimoji="1" lang="en-US" altLang="zh-CN" sz="1800" dirty="0"/>
          </a:p>
          <a:p>
            <a:pPr marL="0" indent="0">
              <a:lnSpc>
                <a:spcPct val="100000"/>
              </a:lnSpc>
              <a:buNone/>
            </a:pPr>
            <a:endParaRPr kumimoji="1" lang="en-US" altLang="zh-CN" sz="1800" dirty="0"/>
          </a:p>
          <a:p>
            <a:pPr marL="0" indent="0">
              <a:lnSpc>
                <a:spcPct val="100000"/>
              </a:lnSpc>
              <a:buNone/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r>
              <a:rPr kumimoji="1" lang="zh-CN" altLang="en-US" sz="1800" dirty="0"/>
              <a:t>半导体声子传感器 </a:t>
            </a:r>
            <a:r>
              <a:rPr kumimoji="1" lang="en-US" altLang="zh-CN" sz="1800" dirty="0"/>
              <a:t>NTD-Ge</a:t>
            </a:r>
            <a:r>
              <a:rPr kumimoji="1" lang="zh-CN" altLang="en-US" sz="1800" dirty="0"/>
              <a:t>：变化区间蛙跳传导机制（</a:t>
            </a:r>
            <a:r>
              <a:rPr kumimoji="1" lang="en-US" altLang="zh-CN" sz="1800" dirty="0"/>
              <a:t>VRH</a:t>
            </a:r>
            <a:r>
              <a:rPr kumimoji="1" lang="zh-CN" altLang="en-US" sz="1800" dirty="0"/>
              <a:t>）</a:t>
            </a:r>
            <a:r>
              <a:rPr kumimoji="1" lang="en-US" altLang="zh-CN" sz="1800" dirty="0"/>
              <a:t>,</a:t>
            </a:r>
            <a:r>
              <a:rPr lang="en-US" altLang="zh-CN" sz="1800" dirty="0"/>
              <a:t> A∼1-10,</a:t>
            </a:r>
            <a:r>
              <a:rPr lang="zh-CN" altLang="en-US" sz="1800" dirty="0"/>
              <a:t> 大动态范围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endParaRPr kumimoji="1" lang="en-US" altLang="zh-CN" sz="1800" dirty="0"/>
          </a:p>
          <a:p>
            <a:pPr marL="0" indent="0">
              <a:lnSpc>
                <a:spcPct val="100000"/>
              </a:lnSpc>
              <a:buNone/>
            </a:pPr>
            <a:endParaRPr kumimoji="1"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sz="1800" dirty="0"/>
              <a:t>超导转变边沿传感器 </a:t>
            </a:r>
            <a:r>
              <a:rPr lang="en-US" altLang="zh-CN" sz="1800" dirty="0"/>
              <a:t>TES </a:t>
            </a:r>
            <a:r>
              <a:rPr lang="zh-CN" altLang="en-US" sz="1800" dirty="0"/>
              <a:t>，</a:t>
            </a:r>
            <a:r>
              <a:rPr lang="en-US" altLang="zh-CN" sz="1800" dirty="0"/>
              <a:t>SQUID</a:t>
            </a:r>
            <a:r>
              <a:rPr lang="zh-CN" altLang="en-US" sz="1800" dirty="0"/>
              <a:t>读出，</a:t>
            </a:r>
            <a:r>
              <a:rPr lang="en-US" altLang="zh-CN" sz="1800" dirty="0"/>
              <a:t>A∼100-1000 </a:t>
            </a:r>
          </a:p>
          <a:p>
            <a:pPr>
              <a:lnSpc>
                <a:spcPct val="100000"/>
              </a:lnSpc>
            </a:pPr>
            <a:r>
              <a:rPr lang="zh-CN" altLang="en-US" sz="1800" dirty="0"/>
              <a:t>金属磁性量热仪</a:t>
            </a:r>
            <a:r>
              <a:rPr lang="en-US" altLang="zh-CN" sz="1800" dirty="0"/>
              <a:t>MMC</a:t>
            </a:r>
            <a:r>
              <a:rPr lang="zh-CN" altLang="en-US" sz="1800" dirty="0"/>
              <a:t>， 微波动态电感探测器</a:t>
            </a:r>
            <a:r>
              <a:rPr lang="en-US" altLang="zh-CN" sz="1800" dirty="0"/>
              <a:t>MKID</a:t>
            </a:r>
            <a:r>
              <a:rPr lang="zh-CN" altLang="en-US" sz="1800" dirty="0"/>
              <a:t> 等</a:t>
            </a:r>
            <a:endParaRPr lang="en-US" altLang="zh-CN" sz="1800" dirty="0"/>
          </a:p>
          <a:p>
            <a:endParaRPr lang="en-US" altLang="zh-CN" sz="1800" dirty="0"/>
          </a:p>
          <a:p>
            <a:endParaRPr kumimoji="1" lang="zh-CN" altLang="en-US" sz="1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248C17-FA08-DF7F-0A6E-3C5B900B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FAD347-91E3-C5BD-F4A8-A749647D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7DDEF5-B3E2-9536-1340-73B8ED7D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1E1858-2762-1925-1DBB-FCE2D7990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8259" y="1764933"/>
            <a:ext cx="2547356" cy="3353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272152-14B6-5C62-3A50-E2D291208A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028" y="1515270"/>
            <a:ext cx="3491292" cy="834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D2D5BE4-88E3-C657-580C-A4BF6CE88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496" y="2774452"/>
            <a:ext cx="3829553" cy="2694364"/>
          </a:xfrm>
          <a:prstGeom prst="rect">
            <a:avLst/>
          </a:prstGeom>
        </p:spPr>
      </p:pic>
      <p:pic>
        <p:nvPicPr>
          <p:cNvPr id="2049" name="Picture 1" descr="page60image38233440">
            <a:extLst>
              <a:ext uri="{FF2B5EF4-FFF2-40B4-BE49-F238E27FC236}">
                <a16:creationId xmlns:a16="http://schemas.microsoft.com/office/drawing/2014/main" id="{74505070-31A2-6F05-A168-5516A5DD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63" y="2774452"/>
            <a:ext cx="3639141" cy="26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CF0D2D1-AD17-5EAC-4ABE-E010FB7CA673}"/>
              </a:ext>
            </a:extLst>
          </p:cNvPr>
          <p:cNvSpPr txBox="1"/>
          <p:nvPr/>
        </p:nvSpPr>
        <p:spPr>
          <a:xfrm>
            <a:off x="3472937" y="393696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FFFF00"/>
                </a:highlight>
              </a:rPr>
              <a:t>VRH</a:t>
            </a:r>
            <a:r>
              <a:rPr kumimoji="1" lang="zh-CN" altLang="en-US" dirty="0">
                <a:highlight>
                  <a:srgbClr val="FFFF00"/>
                </a:highlight>
              </a:rPr>
              <a:t>传导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2A4DBD3-0747-16ED-10CB-50E8777FE60A}"/>
                  </a:ext>
                </a:extLst>
              </p:cNvPr>
              <p:cNvSpPr txBox="1"/>
              <p:nvPr/>
            </p:nvSpPr>
            <p:spPr>
              <a:xfrm>
                <a:off x="7504039" y="3892225"/>
                <a:ext cx="23750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highlight>
                      <a:srgbClr val="FFFF00"/>
                    </a:highlight>
                  </a:rPr>
                  <a:t>Al/</a:t>
                </a:r>
                <a:r>
                  <a:rPr kumimoji="1" lang="en-US" altLang="zh-CN" sz="1600" dirty="0" err="1">
                    <a:highlight>
                      <a:srgbClr val="FFFF00"/>
                    </a:highlight>
                  </a:rPr>
                  <a:t>Ti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bilayer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TES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R-T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curve</a:t>
                </a:r>
              </a:p>
              <a:p>
                <a:r>
                  <a:rPr kumimoji="1" lang="en-US" altLang="zh-CN" sz="1600" dirty="0">
                    <a:highlight>
                      <a:srgbClr val="FFFF00"/>
                    </a:highlight>
                  </a:rPr>
                  <a:t>T</a:t>
                </a:r>
                <a:r>
                  <a:rPr kumimoji="1" lang="en-US" altLang="zh-CN" sz="1600" baseline="-25000" dirty="0">
                    <a:highlight>
                      <a:srgbClr val="FFFF00"/>
                    </a:highlight>
                  </a:rPr>
                  <a:t>C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=542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 err="1">
                    <a:highlight>
                      <a:srgbClr val="FFFF00"/>
                    </a:highlight>
                  </a:rPr>
                  <a:t>mK</a:t>
                </a:r>
                <a:r>
                  <a:rPr kumimoji="1" lang="en-US" altLang="zh-CN" sz="1600" dirty="0">
                    <a:highlight>
                      <a:srgbClr val="FFFF00"/>
                    </a:highlight>
                  </a:rPr>
                  <a:t>,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kumimoji="1" lang="en-US" altLang="zh-CN" sz="1600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</m:oMath>
                </a14:m>
                <a:r>
                  <a:rPr kumimoji="1" lang="en-US" altLang="zh-CN" sz="1600" dirty="0">
                    <a:highlight>
                      <a:srgbClr val="FFFF00"/>
                    </a:highlight>
                  </a:rPr>
                  <a:t>=2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r>
                  <a:rPr kumimoji="1" lang="en-US" altLang="zh-CN" sz="1600" dirty="0" err="1">
                    <a:highlight>
                      <a:srgbClr val="FFFF00"/>
                    </a:highlight>
                  </a:rPr>
                  <a:t>mK</a:t>
                </a:r>
                <a:r>
                  <a:rPr kumimoji="1" lang="zh-CN" altLang="en-US" sz="1600" dirty="0">
                    <a:highlight>
                      <a:srgbClr val="FFFF00"/>
                    </a:highlight>
                  </a:rPr>
                  <a:t> </a:t>
                </a:r>
                <a:endParaRPr kumimoji="1" lang="en-US" altLang="zh-CN" sz="16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2A4DBD3-0747-16ED-10CB-50E8777FE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039" y="3892225"/>
                <a:ext cx="2375074" cy="584775"/>
              </a:xfrm>
              <a:prstGeom prst="rect">
                <a:avLst/>
              </a:prstGeom>
              <a:blipFill>
                <a:blip r:embed="rId7"/>
                <a:stretch>
                  <a:fillRect l="-1058" t="-2128" b="-10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30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>
            <a:extLst>
              <a:ext uri="{FF2B5EF4-FFF2-40B4-BE49-F238E27FC236}">
                <a16:creationId xmlns:a16="http://schemas.microsoft.com/office/drawing/2014/main" id="{B47EB5CA-81B5-BE40-8B6F-A3C1554C291B}"/>
              </a:ext>
            </a:extLst>
          </p:cNvPr>
          <p:cNvGrpSpPr>
            <a:grpSpLocks noChangeAspect="1"/>
          </p:cNvGrpSpPr>
          <p:nvPr/>
        </p:nvGrpSpPr>
        <p:grpSpPr>
          <a:xfrm>
            <a:off x="8474434" y="126282"/>
            <a:ext cx="3454577" cy="1879443"/>
            <a:chOff x="4873332" y="2618506"/>
            <a:chExt cx="3115056" cy="2359489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A50D853-B938-70BD-FE4D-7694ACFA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332" y="2618506"/>
              <a:ext cx="3115056" cy="2359489"/>
            </a:xfrm>
            <a:prstGeom prst="rect">
              <a:avLst/>
            </a:prstGeom>
          </p:spPr>
        </p:pic>
        <p:cxnSp>
          <p:nvCxnSpPr>
            <p:cNvPr id="86" name="直线箭头连接符 85">
              <a:extLst>
                <a:ext uri="{FF2B5EF4-FFF2-40B4-BE49-F238E27FC236}">
                  <a16:creationId xmlns:a16="http://schemas.microsoft.com/office/drawing/2014/main" id="{8658B318-3AB0-9A1E-9169-FA53739E13A8}"/>
                </a:ext>
              </a:extLst>
            </p:cNvPr>
            <p:cNvCxnSpPr>
              <a:cxnSpLocks/>
            </p:cNvCxnSpPr>
            <p:nvPr/>
          </p:nvCxnSpPr>
          <p:spPr>
            <a:xfrm>
              <a:off x="5570074" y="3960940"/>
              <a:ext cx="1006318" cy="78328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5C2F5196-C079-6408-C8E9-2B2D4567A011}"/>
                </a:ext>
              </a:extLst>
            </p:cNvPr>
            <p:cNvSpPr txBox="1"/>
            <p:nvPr/>
          </p:nvSpPr>
          <p:spPr>
            <a:xfrm rot="1739012">
              <a:off x="5540433" y="4257809"/>
              <a:ext cx="924275" cy="38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b="1" dirty="0">
                  <a:solidFill>
                    <a:srgbClr val="0432FF"/>
                  </a:solidFill>
                </a:rPr>
                <a:t>3.0</a:t>
              </a:r>
              <a:r>
                <a:rPr kumimoji="1" lang="zh-CN" altLang="en-US" sz="1400" b="1" dirty="0">
                  <a:solidFill>
                    <a:srgbClr val="0432FF"/>
                  </a:solidFill>
                </a:rPr>
                <a:t> </a:t>
              </a:r>
              <a:r>
                <a:rPr kumimoji="1" lang="en-US" altLang="zh-CN" sz="1400" b="1" dirty="0">
                  <a:solidFill>
                    <a:srgbClr val="0432FF"/>
                  </a:solidFill>
                </a:rPr>
                <a:t>mm</a:t>
              </a:r>
              <a:endParaRPr kumimoji="1" lang="zh-CN" altLang="en-US" sz="14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88" name="直线箭头连接符 87">
              <a:extLst>
                <a:ext uri="{FF2B5EF4-FFF2-40B4-BE49-F238E27FC236}">
                  <a16:creationId xmlns:a16="http://schemas.microsoft.com/office/drawing/2014/main" id="{137FB873-A6DC-D854-305A-6DAE1C284AF4}"/>
                </a:ext>
              </a:extLst>
            </p:cNvPr>
            <p:cNvCxnSpPr>
              <a:cxnSpLocks/>
            </p:cNvCxnSpPr>
            <p:nvPr/>
          </p:nvCxnSpPr>
          <p:spPr>
            <a:xfrm rot="60000" flipV="1">
              <a:off x="6740779" y="3826916"/>
              <a:ext cx="811547" cy="86377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BA19C790-DAB1-7B12-D24E-855416EEC192}"/>
                </a:ext>
              </a:extLst>
            </p:cNvPr>
            <p:cNvSpPr txBox="1"/>
            <p:nvPr/>
          </p:nvSpPr>
          <p:spPr>
            <a:xfrm rot="19308699">
              <a:off x="6932842" y="3973481"/>
              <a:ext cx="968077" cy="38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432FF"/>
                  </a:solidFill>
                </a:rPr>
                <a:t>2.9</a:t>
              </a:r>
              <a:r>
                <a:rPr kumimoji="1" lang="zh-CN" altLang="en-US" sz="1400" b="1" dirty="0">
                  <a:solidFill>
                    <a:srgbClr val="0432FF"/>
                  </a:solidFill>
                </a:rPr>
                <a:t> </a:t>
              </a:r>
              <a:r>
                <a:rPr kumimoji="1" lang="en-US" altLang="zh-CN" sz="1400" b="1" dirty="0">
                  <a:solidFill>
                    <a:srgbClr val="0432FF"/>
                  </a:solidFill>
                </a:rPr>
                <a:t>mm</a:t>
              </a:r>
              <a:endParaRPr kumimoji="1" lang="zh-CN" altLang="en-US" sz="14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90" name="直线箭头连接符 89">
              <a:extLst>
                <a:ext uri="{FF2B5EF4-FFF2-40B4-BE49-F238E27FC236}">
                  <a16:creationId xmlns:a16="http://schemas.microsoft.com/office/drawing/2014/main" id="{35372CB6-857E-67AF-9ACC-623A4F7258DB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5508474" y="3633841"/>
              <a:ext cx="32462" cy="29929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B538933C-B8F9-67A9-045E-CF39C2E81A50}"/>
                </a:ext>
              </a:extLst>
            </p:cNvPr>
            <p:cNvSpPr txBox="1"/>
            <p:nvPr/>
          </p:nvSpPr>
          <p:spPr>
            <a:xfrm>
              <a:off x="4931664" y="3246493"/>
              <a:ext cx="924275" cy="38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432FF"/>
                  </a:solidFill>
                </a:rPr>
                <a:t>0.9</a:t>
              </a:r>
              <a:r>
                <a:rPr kumimoji="1" lang="zh-CN" altLang="en-US" sz="1400" b="1" dirty="0">
                  <a:solidFill>
                    <a:srgbClr val="0432FF"/>
                  </a:solidFill>
                </a:rPr>
                <a:t> </a:t>
              </a:r>
              <a:r>
                <a:rPr kumimoji="1" lang="en-US" altLang="zh-CN" sz="1400" b="1" dirty="0">
                  <a:solidFill>
                    <a:srgbClr val="0432FF"/>
                  </a:solidFill>
                </a:rPr>
                <a:t>mm</a:t>
              </a:r>
              <a:endParaRPr kumimoji="1" lang="zh-CN" altLang="en-US" sz="14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92" name="直线箭头连接符 91">
              <a:extLst>
                <a:ext uri="{FF2B5EF4-FFF2-40B4-BE49-F238E27FC236}">
                  <a16:creationId xmlns:a16="http://schemas.microsoft.com/office/drawing/2014/main" id="{0A7D48B4-2C4B-BEDB-5EA5-500E9D58738B}"/>
                </a:ext>
              </a:extLst>
            </p:cNvPr>
            <p:cNvCxnSpPr/>
            <p:nvPr/>
          </p:nvCxnSpPr>
          <p:spPr>
            <a:xfrm flipH="1">
              <a:off x="6875070" y="3061816"/>
              <a:ext cx="55681" cy="11966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0D04D7DD-F327-020A-CE50-673737462737}"/>
                </a:ext>
              </a:extLst>
            </p:cNvPr>
            <p:cNvSpPr txBox="1"/>
            <p:nvPr/>
          </p:nvSpPr>
          <p:spPr>
            <a:xfrm>
              <a:off x="6894576" y="2813675"/>
              <a:ext cx="924275" cy="38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432FF"/>
                  </a:solidFill>
                </a:rPr>
                <a:t>0.2</a:t>
              </a:r>
              <a:r>
                <a:rPr kumimoji="1" lang="zh-CN" altLang="en-US" sz="1400" b="1" dirty="0">
                  <a:solidFill>
                    <a:srgbClr val="0432FF"/>
                  </a:solidFill>
                </a:rPr>
                <a:t> </a:t>
              </a:r>
              <a:r>
                <a:rPr kumimoji="1" lang="en-US" altLang="zh-CN" sz="1400" b="1" dirty="0">
                  <a:solidFill>
                    <a:srgbClr val="0432FF"/>
                  </a:solidFill>
                </a:rPr>
                <a:t>mm</a:t>
              </a:r>
              <a:endParaRPr kumimoji="1" lang="zh-CN" altLang="en-US" sz="1400" b="1" dirty="0">
                <a:solidFill>
                  <a:srgbClr val="0432FF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4840D929-C2B6-3348-A07A-3FE3F34E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 低温声子传感器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802385-0BDE-0947-88E9-A4368451FB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589" y="1006766"/>
                <a:ext cx="8341710" cy="534654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Apple Braille" pitchFamily="2" charset="0"/>
                  </a:rPr>
                  <a:t>中子嬗变掺杂锗半导体</a:t>
                </a:r>
                <a:r>
                  <a:rPr kumimoji="1" lang="en-US" altLang="zh-CN" sz="1800" dirty="0">
                    <a:latin typeface="Apple Braille" pitchFamily="2" charset="0"/>
                  </a:rPr>
                  <a:t> (Neutron Transmutation Doped</a:t>
                </a:r>
                <a:r>
                  <a:rPr kumimoji="1" lang="zh-CN" altLang="en-US" sz="1800" dirty="0">
                    <a:latin typeface="Apple Braille" pitchFamily="2" charset="0"/>
                  </a:rPr>
                  <a:t> </a:t>
                </a:r>
                <a:r>
                  <a:rPr kumimoji="1" lang="en-US" altLang="zh-CN" sz="1800" dirty="0">
                    <a:latin typeface="Apple Braille" pitchFamily="2" charset="0"/>
                  </a:rPr>
                  <a:t>Germanium)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Apple Braille" pitchFamily="2" charset="0"/>
                  </a:rPr>
                  <a:t>利用反应堆热中子辐照，实现半导体内非常均匀的杂质掺杂</a:t>
                </a: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kumimoji="1" lang="en-US" altLang="zh-CN" sz="1800" dirty="0">
                  <a:latin typeface="Apple Braille" pitchFamily="2" charset="0"/>
                </a:endParaRPr>
              </a:p>
              <a:p>
                <a:r>
                  <a:rPr kumimoji="1" lang="zh-CN" altLang="en-US" sz="1800" dirty="0">
                    <a:latin typeface="Apple Braille" pitchFamily="2" charset="0"/>
                  </a:rPr>
                  <a:t>天然丰度的高纯锗，中子辐照后为</a:t>
                </a:r>
                <a:r>
                  <a:rPr kumimoji="1" lang="en-US" altLang="zh-CN" sz="1800" dirty="0">
                    <a:latin typeface="Apple Braille" pitchFamily="2" charset="0"/>
                  </a:rPr>
                  <a:t>p</a:t>
                </a:r>
                <a:r>
                  <a:rPr kumimoji="1" lang="zh-CN" altLang="en-US" sz="1800" dirty="0">
                    <a:latin typeface="Apple Braille" pitchFamily="2" charset="0"/>
                  </a:rPr>
                  <a:t>型补偿半导体，净掺杂浓度为</a:t>
                </a:r>
                <a:endParaRPr kumimoji="1" lang="en-US" altLang="zh-CN" sz="1800" dirty="0">
                  <a:latin typeface="Apple Braille" pitchFamily="2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Pre>
                            <m:sPrePr>
                              <m:ctrlPr>
                                <a:rPr kumimoji="1" lang="mr-I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71</m:t>
                              </m:r>
                            </m:sup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𝐺𝑎</m:t>
                              </m:r>
                            </m:e>
                          </m:sPre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Pre>
                            <m:sPrePr>
                              <m:ctrlPr>
                                <a:rPr kumimoji="1" lang="mr-I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sup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𝐴𝑠</m:t>
                              </m:r>
                            </m:e>
                          </m:sPre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cs typeface="Cambria Math" charset="0"/>
                        </a:rPr>
                        <m:t>×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Pre>
                            <m:sPrePr>
                              <m:ctrlPr>
                                <a:rPr kumimoji="1" lang="mr-I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77</m:t>
                              </m:r>
                            </m:sup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𝑆𝑒</m:t>
                              </m:r>
                            </m:e>
                          </m:sPre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Apple Braille" pitchFamily="2" charset="0"/>
                  </a:rPr>
                  <a:t>中子反应总截面相对较小，半导体内部中子通量几乎相同，掺杂非常均匀</a:t>
                </a:r>
                <a:endParaRPr kumimoji="1" lang="en-US" altLang="zh-CN" sz="1800" dirty="0">
                  <a:latin typeface="Apple Braille" pitchFamily="2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Apple Braille" pitchFamily="2" charset="0"/>
                  </a:rPr>
                  <a:t>中子辐照掺杂，可以实现大量、重复性的制备</a:t>
                </a:r>
                <a:endParaRPr kumimoji="1" lang="en-US" altLang="zh-CN" sz="1800" dirty="0">
                  <a:latin typeface="Apple Braille" pitchFamily="2" charset="0"/>
                </a:endParaRPr>
              </a:p>
              <a:p>
                <a:endParaRPr kumimoji="1" lang="en-US" altLang="zh-CN" sz="1800" dirty="0">
                  <a:latin typeface="Apple Braille" pitchFamily="2" charset="0"/>
                </a:endParaRPr>
              </a:p>
              <a:p>
                <a:endParaRPr kumimoji="1" lang="en-US" altLang="zh-CN" sz="1800" dirty="0">
                  <a:latin typeface="Apple Braille" pitchFamily="2" charset="0"/>
                </a:endParaRPr>
              </a:p>
              <a:p>
                <a:endParaRPr kumimoji="1" lang="en-US" altLang="zh-CN" sz="1800" dirty="0">
                  <a:latin typeface="Apple Braille" pitchFamily="2" charset="0"/>
                </a:endParaRPr>
              </a:p>
              <a:p>
                <a:endParaRPr kumimoji="1" lang="en-US" altLang="zh-CN" sz="1800" dirty="0">
                  <a:latin typeface="Apple Braille" pitchFamily="2" charset="0"/>
                </a:endParaRPr>
              </a:p>
              <a:p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802385-0BDE-0947-88E9-A4368451FB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589" y="1006766"/>
                <a:ext cx="8341710" cy="5346549"/>
              </a:xfrm>
              <a:blipFill>
                <a:blip r:embed="rId4"/>
                <a:stretch>
                  <a:fillRect l="-760" t="-1185" b="-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364AAD-4921-C7DE-0CF0-811F7B5E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AA60B-B616-7BF5-20FB-923329A0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NTD-Ge thermistor fabrication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DEC5F9-E9C4-7D2F-0C67-C615E2F1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BFD2C8BE-CFED-149B-67D0-7493A1476D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85529"/>
                  </p:ext>
                </p:extLst>
              </p:nvPr>
            </p:nvGraphicFramePr>
            <p:xfrm>
              <a:off x="627461" y="1803963"/>
              <a:ext cx="7153967" cy="2761466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693489">
                      <a:extLst>
                        <a:ext uri="{9D8B030D-6E8A-4147-A177-3AD203B41FA5}">
                          <a16:colId xmlns:a16="http://schemas.microsoft.com/office/drawing/2014/main" val="617568916"/>
                        </a:ext>
                      </a:extLst>
                    </a:gridCol>
                    <a:gridCol w="957603">
                      <a:extLst>
                        <a:ext uri="{9D8B030D-6E8A-4147-A177-3AD203B41FA5}">
                          <a16:colId xmlns:a16="http://schemas.microsoft.com/office/drawing/2014/main" val="3050043012"/>
                        </a:ext>
                      </a:extLst>
                    </a:gridCol>
                    <a:gridCol w="1177054">
                      <a:extLst>
                        <a:ext uri="{9D8B030D-6E8A-4147-A177-3AD203B41FA5}">
                          <a16:colId xmlns:a16="http://schemas.microsoft.com/office/drawing/2014/main" val="2398703341"/>
                        </a:ext>
                      </a:extLst>
                    </a:gridCol>
                    <a:gridCol w="1605979">
                      <a:extLst>
                        <a:ext uri="{9D8B030D-6E8A-4147-A177-3AD203B41FA5}">
                          <a16:colId xmlns:a16="http://schemas.microsoft.com/office/drawing/2014/main" val="3225374208"/>
                        </a:ext>
                      </a:extLst>
                    </a:gridCol>
                    <a:gridCol w="1513150">
                      <a:extLst>
                        <a:ext uri="{9D8B030D-6E8A-4147-A177-3AD203B41FA5}">
                          <a16:colId xmlns:a16="http://schemas.microsoft.com/office/drawing/2014/main" val="3474041917"/>
                        </a:ext>
                      </a:extLst>
                    </a:gridCol>
                    <a:gridCol w="1206692">
                      <a:extLst>
                        <a:ext uri="{9D8B030D-6E8A-4147-A177-3AD203B41FA5}">
                          <a16:colId xmlns:a16="http://schemas.microsoft.com/office/drawing/2014/main" val="550134147"/>
                        </a:ext>
                      </a:extLst>
                    </a:gridCol>
                  </a:tblGrid>
                  <a:tr h="4871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同位素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丰度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(%)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热中子俘获截面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(bar)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中子俘获产物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(half-life)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实现掺杂杂质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（衰变过程）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杂质类型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3788041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70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20.7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3.05(13)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71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(11.4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d)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71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Ga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(EC)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受主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5711717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72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27.5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0.89(8)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(stable)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--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3428001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7.7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14.7(4)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(stable)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--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8626402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36.6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0.36(4)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75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(82.8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m)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75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As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oMath>
                          </a14:m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decay)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施主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275638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76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7.5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0.055(2)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77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(38.8,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11.3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h)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77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Se,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77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As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oMath>
                          </a14:m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-,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oMath>
                          </a14:m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施主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6693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BFD2C8BE-CFED-149B-67D0-7493A1476D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85529"/>
                  </p:ext>
                </p:extLst>
              </p:nvPr>
            </p:nvGraphicFramePr>
            <p:xfrm>
              <a:off x="627461" y="1803963"/>
              <a:ext cx="7153967" cy="2761466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693489">
                      <a:extLst>
                        <a:ext uri="{9D8B030D-6E8A-4147-A177-3AD203B41FA5}">
                          <a16:colId xmlns:a16="http://schemas.microsoft.com/office/drawing/2014/main" val="617568916"/>
                        </a:ext>
                      </a:extLst>
                    </a:gridCol>
                    <a:gridCol w="957603">
                      <a:extLst>
                        <a:ext uri="{9D8B030D-6E8A-4147-A177-3AD203B41FA5}">
                          <a16:colId xmlns:a16="http://schemas.microsoft.com/office/drawing/2014/main" val="3050043012"/>
                        </a:ext>
                      </a:extLst>
                    </a:gridCol>
                    <a:gridCol w="1177054">
                      <a:extLst>
                        <a:ext uri="{9D8B030D-6E8A-4147-A177-3AD203B41FA5}">
                          <a16:colId xmlns:a16="http://schemas.microsoft.com/office/drawing/2014/main" val="2398703341"/>
                        </a:ext>
                      </a:extLst>
                    </a:gridCol>
                    <a:gridCol w="1605979">
                      <a:extLst>
                        <a:ext uri="{9D8B030D-6E8A-4147-A177-3AD203B41FA5}">
                          <a16:colId xmlns:a16="http://schemas.microsoft.com/office/drawing/2014/main" val="3225374208"/>
                        </a:ext>
                      </a:extLst>
                    </a:gridCol>
                    <a:gridCol w="1513150">
                      <a:extLst>
                        <a:ext uri="{9D8B030D-6E8A-4147-A177-3AD203B41FA5}">
                          <a16:colId xmlns:a16="http://schemas.microsoft.com/office/drawing/2014/main" val="3474041917"/>
                        </a:ext>
                      </a:extLst>
                    </a:gridCol>
                    <a:gridCol w="1206692">
                      <a:extLst>
                        <a:ext uri="{9D8B030D-6E8A-4147-A177-3AD203B41FA5}">
                          <a16:colId xmlns:a16="http://schemas.microsoft.com/office/drawing/2014/main" val="550134147"/>
                        </a:ext>
                      </a:extLst>
                    </a:gridCol>
                  </a:tblGrid>
                  <a:tr h="4871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同位素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丰度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(%)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热中子俘获截面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(bar)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中子俘获产物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(half-life)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实现掺杂杂质</a:t>
                          </a:r>
                          <a:endParaRPr lang="en-US" altLang="zh-CN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（衰变过程）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杂质类型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37880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70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20.7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3.05(13)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71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(11.4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d)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71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Ga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(EC)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受主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57117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72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27.5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0.89(8)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(stable)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--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3428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73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7.7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14.7(4)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(stable)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--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86264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74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36.6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0.36(4)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75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(82.8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m)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4958" t="-413889" r="-806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施主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275638"/>
                      </a:ext>
                    </a:extLst>
                  </a:tr>
                  <a:tr h="445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76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7.5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0.055(2)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baseline="3000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77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Ge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(38.8,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11.3</a:t>
                          </a:r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h)</a:t>
                          </a:r>
                          <a:endParaRPr lang="zh-CN" altLang="en-US" sz="1200" b="0" i="0" dirty="0">
                            <a:latin typeface="PingFang SC Medium" panose="020B0400000000000000" pitchFamily="34" charset="-122"/>
                            <a:ea typeface="PingFang SC Medium" panose="020B0400000000000000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4958" t="-528571" r="-80672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latin typeface="PingFang SC Medium" panose="020B0400000000000000" pitchFamily="34" charset="-122"/>
                              <a:ea typeface="PingFang SC Medium" panose="020B0400000000000000" pitchFamily="34" charset="-122"/>
                            </a:rPr>
                            <a:t>施主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6693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FD445481-8DBC-6A50-7969-498D88CBD657}"/>
              </a:ext>
            </a:extLst>
          </p:cNvPr>
          <p:cNvGrpSpPr>
            <a:grpSpLocks noChangeAspect="1"/>
          </p:cNvGrpSpPr>
          <p:nvPr/>
        </p:nvGrpSpPr>
        <p:grpSpPr>
          <a:xfrm>
            <a:off x="7848442" y="2100047"/>
            <a:ext cx="4083499" cy="2585753"/>
            <a:chOff x="431696" y="2601748"/>
            <a:chExt cx="4173832" cy="2743929"/>
          </a:xfrm>
        </p:grpSpPr>
        <p:grpSp>
          <p:nvGrpSpPr>
            <p:cNvPr id="32" name="组 17">
              <a:extLst>
                <a:ext uri="{FF2B5EF4-FFF2-40B4-BE49-F238E27FC236}">
                  <a16:creationId xmlns:a16="http://schemas.microsoft.com/office/drawing/2014/main" id="{4AE96E06-B41E-F63E-1420-84DD3FA02659}"/>
                </a:ext>
              </a:extLst>
            </p:cNvPr>
            <p:cNvGrpSpPr/>
            <p:nvPr/>
          </p:nvGrpSpPr>
          <p:grpSpPr>
            <a:xfrm>
              <a:off x="771144" y="2601748"/>
              <a:ext cx="3834384" cy="2519020"/>
              <a:chOff x="408432" y="2974497"/>
              <a:chExt cx="3834384" cy="2519020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968B7A0-48A1-0EB3-D141-BC38D21B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808" y="2974497"/>
                <a:ext cx="3493008" cy="2280051"/>
              </a:xfrm>
              <a:prstGeom prst="rect">
                <a:avLst/>
              </a:prstGeom>
            </p:spPr>
          </p:pic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F53138D-113A-5FB4-FEE6-AEB7CC41B382}"/>
                  </a:ext>
                </a:extLst>
              </p:cNvPr>
              <p:cNvSpPr txBox="1"/>
              <p:nvPr/>
            </p:nvSpPr>
            <p:spPr>
              <a:xfrm>
                <a:off x="749810" y="5217972"/>
                <a:ext cx="509015" cy="26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0.02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87CFD84-AD12-4DEF-0245-1B2CB6D02F4C}"/>
                  </a:ext>
                </a:extLst>
              </p:cNvPr>
              <p:cNvSpPr txBox="1"/>
              <p:nvPr/>
            </p:nvSpPr>
            <p:spPr>
              <a:xfrm>
                <a:off x="1341119" y="5224068"/>
                <a:ext cx="569767" cy="26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0.04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0A733A0-7D61-012F-F654-6B2CE94C9E5B}"/>
                  </a:ext>
                </a:extLst>
              </p:cNvPr>
              <p:cNvSpPr txBox="1"/>
              <p:nvPr/>
            </p:nvSpPr>
            <p:spPr>
              <a:xfrm>
                <a:off x="1926336" y="5224068"/>
                <a:ext cx="585216" cy="26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0.06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717CE31-864A-C357-5FBB-CA2E1FBA3F0E}"/>
                  </a:ext>
                </a:extLst>
              </p:cNvPr>
              <p:cNvSpPr txBox="1"/>
              <p:nvPr/>
            </p:nvSpPr>
            <p:spPr>
              <a:xfrm>
                <a:off x="2511552" y="5224066"/>
                <a:ext cx="585216" cy="26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0.08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EBE8D2D-651B-A716-BD18-169FA9798C29}"/>
                  </a:ext>
                </a:extLst>
              </p:cNvPr>
              <p:cNvSpPr txBox="1"/>
              <p:nvPr/>
            </p:nvSpPr>
            <p:spPr>
              <a:xfrm>
                <a:off x="3096768" y="5224067"/>
                <a:ext cx="457200" cy="266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0.10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0D110E0-5C7A-A570-0A9A-1D4CDB01A843}"/>
                  </a:ext>
                </a:extLst>
              </p:cNvPr>
              <p:cNvSpPr txBox="1"/>
              <p:nvPr/>
            </p:nvSpPr>
            <p:spPr>
              <a:xfrm>
                <a:off x="3645408" y="5224067"/>
                <a:ext cx="457200" cy="266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0.12</a:t>
                </a:r>
                <a:endParaRPr kumimoji="1" lang="zh-CN" altLang="en-US" sz="105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A09C9725-FE5E-DBFE-F551-82ED32F75EE6}"/>
                  </a:ext>
                </a:extLst>
              </p:cNvPr>
              <p:cNvSpPr txBox="1"/>
              <p:nvPr/>
            </p:nvSpPr>
            <p:spPr>
              <a:xfrm>
                <a:off x="420624" y="5068811"/>
                <a:ext cx="530352" cy="27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10</a:t>
                </a:r>
                <a:r>
                  <a:rPr kumimoji="1" lang="en-US" altLang="zh-CN" sz="1050" baseline="30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2</a:t>
                </a:r>
                <a:endParaRPr kumimoji="1" lang="zh-CN" altLang="en-US" sz="1050" baseline="30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63DB78C-A67D-83A0-1CED-4DB75787A9AE}"/>
                  </a:ext>
                </a:extLst>
              </p:cNvPr>
              <p:cNvSpPr txBox="1"/>
              <p:nvPr/>
            </p:nvSpPr>
            <p:spPr>
              <a:xfrm>
                <a:off x="426720" y="4635995"/>
                <a:ext cx="530352" cy="27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10</a:t>
                </a:r>
                <a:r>
                  <a:rPr kumimoji="1" lang="en-US" altLang="zh-CN" sz="1050" baseline="30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3</a:t>
                </a:r>
                <a:endParaRPr kumimoji="1" lang="zh-CN" altLang="en-US" sz="1050" baseline="30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1DE4DBD-B0AF-5989-87ED-09819BCBE748}"/>
                  </a:ext>
                </a:extLst>
              </p:cNvPr>
              <p:cNvSpPr txBox="1"/>
              <p:nvPr/>
            </p:nvSpPr>
            <p:spPr>
              <a:xfrm>
                <a:off x="408432" y="4160507"/>
                <a:ext cx="530352" cy="27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10</a:t>
                </a:r>
                <a:r>
                  <a:rPr kumimoji="1" lang="en-US" altLang="zh-CN" sz="1050" baseline="30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4</a:t>
                </a:r>
                <a:endParaRPr kumimoji="1" lang="zh-CN" altLang="en-US" sz="1050" baseline="30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BC3DDB-CE35-15BA-1971-6855399ACC8B}"/>
                  </a:ext>
                </a:extLst>
              </p:cNvPr>
              <p:cNvSpPr txBox="1"/>
              <p:nvPr/>
            </p:nvSpPr>
            <p:spPr>
              <a:xfrm>
                <a:off x="408432" y="3703305"/>
                <a:ext cx="530352" cy="27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10</a:t>
                </a:r>
                <a:r>
                  <a:rPr kumimoji="1" lang="en-US" altLang="zh-CN" sz="1050" baseline="30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5</a:t>
                </a:r>
                <a:endParaRPr kumimoji="1" lang="zh-CN" altLang="en-US" sz="1050" baseline="30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A206359-4295-BFF2-1CCC-DDADD027BE6B}"/>
                  </a:ext>
                </a:extLst>
              </p:cNvPr>
              <p:cNvSpPr txBox="1"/>
              <p:nvPr/>
            </p:nvSpPr>
            <p:spPr>
              <a:xfrm>
                <a:off x="408432" y="3227819"/>
                <a:ext cx="530352" cy="27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5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10</a:t>
                </a:r>
                <a:r>
                  <a:rPr kumimoji="1" lang="en-US" altLang="zh-CN" sz="1050" baseline="30000" dirty="0"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6</a:t>
                </a:r>
                <a:endParaRPr kumimoji="1" lang="zh-CN" altLang="en-US" sz="1050" baseline="3000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4570F5A-B0AE-F0CB-9C80-937A2FD851DF}"/>
                </a:ext>
              </a:extLst>
            </p:cNvPr>
            <p:cNvSpPr txBox="1"/>
            <p:nvPr/>
          </p:nvSpPr>
          <p:spPr>
            <a:xfrm>
              <a:off x="2011680" y="5037900"/>
              <a:ext cx="21244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Temperature</a:t>
              </a:r>
              <a:r>
                <a:rPr kumimoji="1" lang="zh-CN" altLang="en-US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 </a:t>
              </a:r>
              <a:r>
                <a:rPr kumimoji="1" lang="en-US" altLang="zh-CN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(K)</a:t>
              </a:r>
              <a:endPara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76CF72F-9A22-5C75-80AB-5046E7408536}"/>
                </a:ext>
              </a:extLst>
            </p:cNvPr>
            <p:cNvSpPr txBox="1"/>
            <p:nvPr/>
          </p:nvSpPr>
          <p:spPr>
            <a:xfrm rot="10800000">
              <a:off x="431696" y="3061816"/>
              <a:ext cx="400110" cy="14081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en-US" altLang="zh-CN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Resistance</a:t>
              </a:r>
              <a:r>
                <a:rPr kumimoji="1" lang="zh-CN" altLang="en-US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 </a:t>
              </a:r>
              <a:r>
                <a:rPr kumimoji="1" lang="en-US" altLang="zh-CN" sz="14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(Ω)</a:t>
              </a:r>
              <a:endPara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5F5E82C1-7092-A9B3-911E-DC1236877215}"/>
              </a:ext>
            </a:extLst>
          </p:cNvPr>
          <p:cNvSpPr txBox="1"/>
          <p:nvPr/>
        </p:nvSpPr>
        <p:spPr>
          <a:xfrm>
            <a:off x="9437408" y="2525110"/>
            <a:ext cx="1871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highlight>
                  <a:srgbClr val="FFFF00"/>
                </a:highlight>
              </a:rPr>
              <a:t>NTD-Ge</a:t>
            </a:r>
            <a:r>
              <a:rPr kumimoji="1" lang="zh-CN" altLang="en-US" sz="1400" dirty="0">
                <a:highlight>
                  <a:srgbClr val="FFFF00"/>
                </a:highlight>
              </a:rPr>
              <a:t>电阻温度曲线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98B54A52-B506-B6E1-57D3-42C14D35EDED}"/>
                  </a:ext>
                </a:extLst>
              </p:cNvPr>
              <p:cNvSpPr txBox="1"/>
              <p:nvPr/>
            </p:nvSpPr>
            <p:spPr>
              <a:xfrm>
                <a:off x="9305972" y="4772175"/>
                <a:ext cx="1741439" cy="5565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𝑒𝑥𝑝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mr-IN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mr-IN" altLang="zh-CN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1" lang="en-US" altLang="zh-CN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kumimoji="1" lang="en-US" altLang="zh-CN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98B54A52-B506-B6E1-57D3-42C14D35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972" y="4772175"/>
                <a:ext cx="1741439" cy="556563"/>
              </a:xfrm>
              <a:prstGeom prst="rect">
                <a:avLst/>
              </a:prstGeom>
              <a:blipFill>
                <a:blip r:embed="rId7"/>
                <a:stretch>
                  <a:fillRect l="-2174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椭圆 48">
            <a:extLst>
              <a:ext uri="{FF2B5EF4-FFF2-40B4-BE49-F238E27FC236}">
                <a16:creationId xmlns:a16="http://schemas.microsoft.com/office/drawing/2014/main" id="{880B2D5F-633B-27C3-1773-257E5723C3B4}"/>
              </a:ext>
            </a:extLst>
          </p:cNvPr>
          <p:cNvSpPr/>
          <p:nvPr/>
        </p:nvSpPr>
        <p:spPr>
          <a:xfrm>
            <a:off x="9734604" y="4880242"/>
            <a:ext cx="314323" cy="422079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C2E4B46-FCF9-9EAE-8734-4F377E98263C}"/>
              </a:ext>
            </a:extLst>
          </p:cNvPr>
          <p:cNvSpPr txBox="1"/>
          <p:nvPr/>
        </p:nvSpPr>
        <p:spPr>
          <a:xfrm>
            <a:off x="8087344" y="4783788"/>
            <a:ext cx="1003459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  <a:cs typeface="SimHei" charset="-122"/>
              </a:rPr>
              <a:t>材料、样品规格</a:t>
            </a:r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CAA17556-0E47-3190-ECBD-ED913AF8DF2D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9070615" y="4808159"/>
            <a:ext cx="710021" cy="13389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BAF79E54-9791-0065-757F-97ADC3774F78}"/>
              </a:ext>
            </a:extLst>
          </p:cNvPr>
          <p:cNvSpPr/>
          <p:nvPr/>
        </p:nvSpPr>
        <p:spPr>
          <a:xfrm>
            <a:off x="10509833" y="4731353"/>
            <a:ext cx="314323" cy="34081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6075B6F3-E654-F035-1E10-23C12ACEB36C}"/>
              </a:ext>
            </a:extLst>
          </p:cNvPr>
          <p:cNvCxnSpPr>
            <a:cxnSpLocks/>
            <a:stCxn id="54" idx="0"/>
            <a:endCxn id="52" idx="3"/>
          </p:cNvCxnSpPr>
          <p:nvPr/>
        </p:nvCxnSpPr>
        <p:spPr>
          <a:xfrm flipV="1">
            <a:off x="10281323" y="5022253"/>
            <a:ext cx="274542" cy="33563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438A6-B688-0551-B3DC-DA292726D007}"/>
              </a:ext>
            </a:extLst>
          </p:cNvPr>
          <p:cNvSpPr txBox="1"/>
          <p:nvPr/>
        </p:nvSpPr>
        <p:spPr>
          <a:xfrm>
            <a:off x="9828318" y="5357886"/>
            <a:ext cx="906009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  <a:cs typeface="SimHei" charset="-122"/>
              </a:rPr>
              <a:t>掺杂水平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1504F684-E408-6A4A-1C46-77577C0999A8}"/>
              </a:ext>
            </a:extLst>
          </p:cNvPr>
          <p:cNvSpPr/>
          <p:nvPr/>
        </p:nvSpPr>
        <p:spPr>
          <a:xfrm>
            <a:off x="10791882" y="4709837"/>
            <a:ext cx="280082" cy="25019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3F5C0D34-F680-2E50-1C42-65722A7291EE}"/>
              </a:ext>
            </a:extLst>
          </p:cNvPr>
          <p:cNvCxnSpPr>
            <a:cxnSpLocks/>
            <a:stCxn id="57" idx="1"/>
            <a:endCxn id="55" idx="4"/>
          </p:cNvCxnSpPr>
          <p:nvPr/>
        </p:nvCxnSpPr>
        <p:spPr>
          <a:xfrm flipH="1" flipV="1">
            <a:off x="10931923" y="4960027"/>
            <a:ext cx="174282" cy="8886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03FCD51-E298-459E-2A3B-61DE009724AB}"/>
                  </a:ext>
                </a:extLst>
              </p:cNvPr>
              <p:cNvSpPr txBox="1"/>
              <p:nvPr/>
            </p:nvSpPr>
            <p:spPr>
              <a:xfrm>
                <a:off x="11106205" y="4787278"/>
                <a:ext cx="1003459" cy="52322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PingFang SC" panose="020B0400000000000000" pitchFamily="34" charset="-122"/>
                    <a:ea typeface="PingFang SC" panose="020B0400000000000000" pitchFamily="34" charset="-122"/>
                    <a:cs typeface="SimHei" charset="-122"/>
                  </a:rPr>
                  <a:t>Mott</a:t>
                </a:r>
                <a:r>
                  <a:rPr kumimoji="1" lang="zh-CN" altLang="en-US" sz="1400" dirty="0">
                    <a:latin typeface="PingFang SC" panose="020B0400000000000000" pitchFamily="34" charset="-122"/>
                    <a:ea typeface="PingFang SC" panose="020B0400000000000000" pitchFamily="34" charset="-122"/>
                    <a:cs typeface="SimHei" charset="-122"/>
                  </a:rPr>
                  <a:t>定律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kumimoji="1" lang="en-US" altLang="zh-CN" sz="1400" dirty="0">
                    <a:latin typeface="Times New Roman" panose="02020603050405020304" pitchFamily="18" charset="0"/>
                    <a:ea typeface="Heiti SC Light" panose="02000000000000000000" pitchFamily="2" charset="-128"/>
                  </a:rPr>
                  <a:t>=0.5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Heiti SC Light" panose="02000000000000000000" pitchFamily="2" charset="-128"/>
                  </a:rPr>
                  <a:t> </a:t>
                </a:r>
                <a:endParaRPr kumimoji="1" lang="zh-CN" altLang="en-US" sz="1400" dirty="0">
                  <a:latin typeface="PingFang SC" panose="020B0400000000000000" pitchFamily="34" charset="-122"/>
                  <a:ea typeface="PingFang SC" panose="020B0400000000000000" pitchFamily="34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03FCD51-E298-459E-2A3B-61DE0097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6205" y="4787278"/>
                <a:ext cx="1003459" cy="523220"/>
              </a:xfrm>
              <a:prstGeom prst="rect">
                <a:avLst/>
              </a:prstGeom>
              <a:blipFill>
                <a:blip r:embed="rId8"/>
                <a:stretch>
                  <a:fillRect t="-2326" b="-930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2DD2039B-8E4B-D76F-8660-D758B99557CE}"/>
                  </a:ext>
                </a:extLst>
              </p:cNvPr>
              <p:cNvSpPr txBox="1"/>
              <p:nvPr/>
            </p:nvSpPr>
            <p:spPr>
              <a:xfrm>
                <a:off x="7682587" y="5753135"/>
                <a:ext cx="4732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kumimoji="1" lang="zh-CN" altLang="en-US" dirty="0">
                    <a:latin typeface="Apple Braille" pitchFamily="2" charset="0"/>
                  </a:rPr>
                  <a:t>低温下，</a:t>
                </a:r>
                <a:r>
                  <a:rPr kumimoji="1" lang="en-US" altLang="zh-CN" dirty="0">
                    <a:latin typeface="Apple Braille" pitchFamily="2" charset="0"/>
                  </a:rPr>
                  <a:t>NTD-Ge</a:t>
                </a:r>
                <a:r>
                  <a:rPr kumimoji="1" lang="zh-CN" altLang="en-US" dirty="0">
                    <a:latin typeface="Apple Braille" pitchFamily="2" charset="0"/>
                  </a:rPr>
                  <a:t>对温度非常灵敏 </a:t>
                </a:r>
                <a:endParaRPr kumimoji="1" lang="en-US" altLang="zh-CN" dirty="0">
                  <a:latin typeface="Apple Braille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kumimoji="1" lang="zh-CN" alt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kumimoji="1" lang="en-US" altLang="zh-CN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zh-CN" dirty="0">
                    <a:latin typeface="Apple Braille" pitchFamily="2" charset="0"/>
                  </a:rPr>
                  <a:t>~100</a:t>
                </a:r>
                <a:r>
                  <a:rPr kumimoji="1" lang="zh-CN" altLang="en-US" dirty="0">
                    <a:latin typeface="Apple Braille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zh-CN" dirty="0">
                    <a:latin typeface="Apple Braille" pitchFamily="2" charset="0"/>
                  </a:rPr>
                  <a:t>K/MeV</a:t>
                </a:r>
                <a:r>
                  <a:rPr kumimoji="1" lang="zh-CN" altLang="en-US" dirty="0">
                    <a:latin typeface="Apple Braille" pitchFamily="2" charset="0"/>
                  </a:rPr>
                  <a:t>  </a:t>
                </a:r>
                <a:r>
                  <a:rPr kumimoji="1" lang="en-US" altLang="zh-CN" dirty="0">
                    <a:latin typeface="Apple Braille" pitchFamily="2" charset="0"/>
                  </a:rPr>
                  <a:t>at</a:t>
                </a:r>
                <a:r>
                  <a:rPr kumimoji="1" lang="zh-CN" altLang="en-US" dirty="0">
                    <a:latin typeface="Apple Braille" pitchFamily="2" charset="0"/>
                  </a:rPr>
                  <a:t> </a:t>
                </a:r>
                <a:r>
                  <a:rPr kumimoji="1" lang="en-US" altLang="zh-CN" dirty="0">
                    <a:latin typeface="Apple Braille" pitchFamily="2" charset="0"/>
                  </a:rPr>
                  <a:t>20</a:t>
                </a:r>
                <a:r>
                  <a:rPr kumimoji="1" lang="zh-CN" altLang="en-US" dirty="0">
                    <a:latin typeface="Apple Braille" pitchFamily="2" charset="0"/>
                  </a:rPr>
                  <a:t> </a:t>
                </a:r>
                <a:r>
                  <a:rPr kumimoji="1" lang="en-US" altLang="zh-CN" dirty="0">
                    <a:latin typeface="Apple Braille" pitchFamily="2" charset="0"/>
                  </a:rPr>
                  <a:t>mK</a:t>
                </a:r>
                <a:r>
                  <a:rPr lang="en-US" altLang="zh-CN" dirty="0"/>
                  <a:t>@TeO2</a:t>
                </a:r>
                <a:r>
                  <a:rPr lang="zh-CN" altLang="zh-CN" dirty="0"/>
                  <a:t>晶体 </a:t>
                </a:r>
                <a:endParaRPr kumimoji="1" lang="en-US" altLang="zh-CN" dirty="0">
                  <a:latin typeface="Apple Braille" pitchFamily="2" charset="0"/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2DD2039B-8E4B-D76F-8660-D758B9955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587" y="5753135"/>
                <a:ext cx="4732680" cy="646331"/>
              </a:xfrm>
              <a:prstGeom prst="rect">
                <a:avLst/>
              </a:prstGeom>
              <a:blipFill>
                <a:blip r:embed="rId9"/>
                <a:stretch>
                  <a:fillRect t="-7692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34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60215-EEC8-5517-A21D-74BE4084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9850"/>
            <a:ext cx="9905998" cy="992795"/>
          </a:xfrm>
        </p:spPr>
        <p:txBody>
          <a:bodyPr/>
          <a:lstStyle/>
          <a:p>
            <a:r>
              <a:rPr kumimoji="1" lang="zh-CN" altLang="en-US" dirty="0"/>
              <a:t>高纯锗（</a:t>
            </a:r>
            <a:r>
              <a:rPr kumimoji="1" lang="en-US" altLang="zh-CN" dirty="0"/>
              <a:t>HP-Ge</a:t>
            </a:r>
            <a:r>
              <a:rPr kumimoji="1" lang="zh-CN" altLang="en-US" dirty="0"/>
              <a:t>）辐照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2929C1C-E475-2FB8-76E7-3B0BBF3694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2929" y="977593"/>
                <a:ext cx="9947276" cy="528296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1800" dirty="0"/>
                  <a:t>HP-Ge(</a:t>
                </a:r>
                <a:r>
                  <a:rPr kumimoji="1" lang="en-US" altLang="zh-CN" sz="1800" dirty="0" err="1"/>
                  <a:t>Umico</a:t>
                </a:r>
                <a:r>
                  <a:rPr kumimoji="1" lang="en-US" altLang="zh-CN" sz="1800" dirty="0"/>
                  <a:t>, 10</a:t>
                </a:r>
                <a:r>
                  <a:rPr kumimoji="1" lang="zh-CN" altLang="en-US" sz="1800" dirty="0"/>
                  <a:t>个</a:t>
                </a:r>
                <a:r>
                  <a:rPr kumimoji="1" lang="en-US" altLang="zh-CN" sz="1800" dirty="0"/>
                  <a:t>9</a:t>
                </a:r>
                <a:r>
                  <a:rPr kumimoji="1" lang="zh-CN" altLang="en-US" sz="1800" dirty="0"/>
                  <a:t>纯度</a:t>
                </a:r>
                <a:r>
                  <a:rPr kumimoji="1" lang="en-US" altLang="zh-CN" sz="1800" dirty="0"/>
                  <a:t>,</a:t>
                </a:r>
                <a:r>
                  <a:rPr lang="zh-CN" altLang="zh-CN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≲4.4×</m:t>
                    </m:r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zh-CN" altLang="zh-CN" sz="1800" dirty="0">
                    <a:effectLst/>
                  </a:rPr>
                  <a:t> </a:t>
                </a:r>
                <a:r>
                  <a:rPr kumimoji="1" lang="en-US" altLang="zh-CN" sz="1800" dirty="0"/>
                  <a:t>) </a:t>
                </a:r>
                <a:r>
                  <a:rPr kumimoji="1" lang="zh-CN" altLang="en-US" sz="1800" dirty="0"/>
                  <a:t>入堆前表面处理与封装</a:t>
                </a:r>
                <a:endParaRPr kumimoji="1" lang="en-US" altLang="zh-CN" sz="1800" dirty="0"/>
              </a:p>
              <a:p>
                <a:endParaRPr kumimoji="1" lang="en-US" altLang="zh-CN" sz="1800" dirty="0"/>
              </a:p>
              <a:p>
                <a:endParaRPr kumimoji="1" lang="en-US" altLang="zh-CN" sz="1800" dirty="0"/>
              </a:p>
              <a:p>
                <a:endParaRPr kumimoji="1" lang="en-US" altLang="zh-CN" sz="1800" dirty="0"/>
              </a:p>
              <a:p>
                <a:endParaRPr kumimoji="1" lang="en-US" altLang="zh-CN" sz="1800" dirty="0"/>
              </a:p>
              <a:p>
                <a:endParaRPr kumimoji="1" lang="en-US" altLang="zh-CN" sz="1800" dirty="0"/>
              </a:p>
              <a:p>
                <a:r>
                  <a:rPr kumimoji="1" lang="zh-CN" altLang="en-US" sz="1800" dirty="0"/>
                  <a:t>中国原子能院中国先进研究堆（</a:t>
                </a:r>
                <a:r>
                  <a:rPr kumimoji="1" lang="en-US" altLang="zh-CN" sz="1800" dirty="0"/>
                  <a:t>CARR</a:t>
                </a:r>
                <a:r>
                  <a:rPr kumimoji="1" lang="zh-CN" altLang="en-US" sz="1800" dirty="0"/>
                  <a:t>）</a:t>
                </a:r>
                <a:endParaRPr kumimoji="1" lang="en-US" altLang="zh-CN" sz="1800" dirty="0"/>
              </a:p>
              <a:p>
                <a:r>
                  <a:rPr kumimoji="1" lang="zh-CN" altLang="en-US" sz="1800" dirty="0"/>
                  <a:t>轻水冷却，重水慢化，多个试验孔道，垂直孔道</a:t>
                </a:r>
                <a:endParaRPr kumimoji="1" lang="en-US" altLang="zh-CN" sz="1800" dirty="0"/>
              </a:p>
              <a:p>
                <a:r>
                  <a:rPr kumimoji="1" lang="zh-CN" altLang="en-US" sz="1800" dirty="0">
                    <a:latin typeface="Apple Braille" pitchFamily="2" charset="0"/>
                  </a:rPr>
                  <a:t>中子注量</a:t>
                </a:r>
                <a14:m>
                  <m:oMath xmlns:m="http://schemas.openxmlformats.org/officeDocument/2006/math">
                    <m:r>
                      <a:rPr lang="zh-CN" altLang="en-US" sz="1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kumimoji="1" lang="en-US" altLang="zh-CN" sz="1800" dirty="0"/>
                  <a:t>,</a:t>
                </a:r>
                <a:r>
                  <a:rPr kumimoji="1" lang="zh-CN" altLang="en-US" sz="1800" dirty="0"/>
                  <a:t> </a:t>
                </a:r>
                <a:r>
                  <a:rPr kumimoji="1" lang="zh-CN" altLang="en-US" sz="1800" dirty="0">
                    <a:latin typeface="Apple Braille" pitchFamily="2" charset="0"/>
                  </a:rPr>
                  <a:t>热中子份额 </a:t>
                </a:r>
                <a:r>
                  <a:rPr kumimoji="1" lang="en-US" altLang="zh-CN" sz="1800" dirty="0">
                    <a:latin typeface="Apple Braille" pitchFamily="2" charset="0"/>
                  </a:rPr>
                  <a:t>&gt;</a:t>
                </a:r>
                <a:r>
                  <a:rPr kumimoji="1" lang="zh-CN" altLang="en-US" sz="1800" dirty="0">
                    <a:latin typeface="Apple Braille" pitchFamily="2" charset="0"/>
                  </a:rPr>
                  <a:t> </a:t>
                </a:r>
                <a:r>
                  <a:rPr kumimoji="1" lang="en-US" altLang="zh-CN" sz="1800" dirty="0">
                    <a:latin typeface="Apple Braille" pitchFamily="2" charset="0"/>
                  </a:rPr>
                  <a:t>99.0%</a:t>
                </a:r>
                <a:endParaRPr kumimoji="1" lang="en-US" altLang="zh-CN" sz="1800" dirty="0"/>
              </a:p>
              <a:p>
                <a:r>
                  <a:rPr kumimoji="1" lang="zh-CN" altLang="en-US" sz="1800" dirty="0"/>
                  <a:t>辐照后，放置</a:t>
                </a:r>
                <a:r>
                  <a:rPr kumimoji="1" lang="en-US" altLang="zh-CN" sz="1800" dirty="0"/>
                  <a:t>150</a:t>
                </a:r>
                <a:r>
                  <a:rPr kumimoji="1" lang="zh-CN" altLang="en-US" sz="1800" dirty="0"/>
                  <a:t>天，耗尽短寿命放射性核素</a:t>
                </a:r>
                <a:endParaRPr kumimoji="1" lang="en-US" altLang="zh-CN" sz="1800" dirty="0"/>
              </a:p>
              <a:p>
                <a:endParaRPr kumimoji="1" lang="zh-CN" altLang="en-US" sz="1800" dirty="0"/>
              </a:p>
              <a:p>
                <a:endParaRPr kumimoji="1" lang="zh-CN" altLang="en-US" sz="1800" dirty="0"/>
              </a:p>
              <a:p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2929C1C-E475-2FB8-76E7-3B0BBF3694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2929" y="977593"/>
                <a:ext cx="9947276" cy="5282965"/>
              </a:xfrm>
              <a:blipFill>
                <a:blip r:embed="rId3"/>
                <a:stretch>
                  <a:fillRect l="-637" t="-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DA2F0-BDC1-0711-467E-3862983E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85194-F874-C7E4-0ECA-029701F8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188BBE-E5FD-423A-184E-12583C1B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16471D-AD77-8D45-A266-16C8C2499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878" y="1510650"/>
            <a:ext cx="1972821" cy="19728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1014E3-FAB1-12DE-0EF9-9346D6B242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413" y="1523143"/>
            <a:ext cx="1972821" cy="1972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AD4153-CBE0-B9CB-C5FA-0DE484BF6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726" y="1510651"/>
            <a:ext cx="1972821" cy="197282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CE2A103-A0F5-27F0-0558-B0ACFC773125}"/>
              </a:ext>
            </a:extLst>
          </p:cNvPr>
          <p:cNvSpPr/>
          <p:nvPr/>
        </p:nvSpPr>
        <p:spPr>
          <a:xfrm>
            <a:off x="1354878" y="1533957"/>
            <a:ext cx="1764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晶圆划片机切割</a:t>
            </a:r>
            <a:endParaRPr lang="zh-CN" altLang="en-US" sz="1400" dirty="0">
              <a:highlight>
                <a:srgbClr val="FFFF00"/>
              </a:highligh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68C5641-C41E-651E-C19C-C960DC1DB047}"/>
              </a:ext>
            </a:extLst>
          </p:cNvPr>
          <p:cNvSpPr/>
          <p:nvPr/>
        </p:nvSpPr>
        <p:spPr>
          <a:xfrm>
            <a:off x="3410357" y="1516057"/>
            <a:ext cx="175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HNO</a:t>
            </a:r>
            <a:r>
              <a:rPr kumimoji="1" lang="en-US" altLang="zh-CN" sz="1400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3</a:t>
            </a:r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:HF=7:3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刻蚀  </a:t>
            </a:r>
            <a:endParaRPr kumimoji="1" lang="en-US" altLang="zh-CN" sz="1400" dirty="0">
              <a:highlight>
                <a:srgbClr val="FFFF00"/>
              </a:highlight>
              <a:latin typeface="Times New Roman" panose="02020603050405020304" pitchFamily="18" charset="0"/>
              <a:ea typeface="Heiti SC Light" panose="02000000000000000000" pitchFamily="2" charset="-128"/>
            </a:endParaRPr>
          </a:p>
          <a:p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HF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去氧化</a:t>
            </a:r>
            <a:endParaRPr lang="zh-CN" altLang="en-US" sz="1400" dirty="0">
              <a:highlight>
                <a:srgbClr val="FFFF00"/>
              </a:highligh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5A8B88-F51C-ABB5-BF2C-1F437732E6A1}"/>
              </a:ext>
            </a:extLst>
          </p:cNvPr>
          <p:cNvSpPr/>
          <p:nvPr/>
        </p:nvSpPr>
        <p:spPr>
          <a:xfrm>
            <a:off x="5389826" y="1499193"/>
            <a:ext cx="1477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石英盒容器</a:t>
            </a:r>
            <a:endParaRPr kumimoji="1" lang="en-US" altLang="zh-CN" sz="1400" dirty="0">
              <a:highlight>
                <a:srgbClr val="FFFF00"/>
              </a:highlight>
              <a:latin typeface="Times New Roman" panose="02020603050405020304" pitchFamily="18" charset="0"/>
              <a:ea typeface="Heiti SC Light" panose="02000000000000000000" pitchFamily="2" charset="-128"/>
            </a:endParaRPr>
          </a:p>
          <a:p>
            <a:r>
              <a:rPr kumimoji="1" lang="en-US" altLang="zh-CN" sz="1400" dirty="0" err="1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Polymide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胶带</a:t>
            </a:r>
            <a:endParaRPr lang="zh-CN" altLang="en-US" sz="1400" dirty="0">
              <a:highlight>
                <a:srgbClr val="FFFF00"/>
              </a:highligh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0EEE65-00CE-3F75-9180-B3669342C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23" y="1515840"/>
            <a:ext cx="1972821" cy="197282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B77834B-6CD0-6CE5-0924-16C40421303F}"/>
              </a:ext>
            </a:extLst>
          </p:cNvPr>
          <p:cNvSpPr/>
          <p:nvPr/>
        </p:nvSpPr>
        <p:spPr>
          <a:xfrm>
            <a:off x="7412577" y="1528550"/>
            <a:ext cx="1277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铝罐密封入堆</a:t>
            </a:r>
            <a:endParaRPr lang="zh-CN" altLang="en-US" sz="1400" dirty="0">
              <a:highlight>
                <a:srgbClr val="FFFF00"/>
              </a:highligh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3203A7E-0C87-A947-9785-3040E7F2D2B1}"/>
              </a:ext>
            </a:extLst>
          </p:cNvPr>
          <p:cNvSpPr/>
          <p:nvPr/>
        </p:nvSpPr>
        <p:spPr>
          <a:xfrm>
            <a:off x="3410357" y="2947020"/>
            <a:ext cx="1283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10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*</a:t>
            </a:r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10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*</a:t>
            </a:r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1</a:t>
            </a:r>
            <a:r>
              <a:rPr kumimoji="1" lang="zh-CN" altLang="en-US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 </a:t>
            </a:r>
            <a:r>
              <a:rPr kumimoji="1"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mm</a:t>
            </a:r>
            <a:r>
              <a:rPr kumimoji="1" lang="en-US" altLang="zh-CN" sz="1400" baseline="30000" dirty="0">
                <a:highlight>
                  <a:srgbClr val="FFFF00"/>
                </a:highlight>
                <a:latin typeface="Times New Roman" panose="02020603050405020304" pitchFamily="18" charset="0"/>
                <a:ea typeface="Heiti SC Light" panose="02000000000000000000" pitchFamily="2" charset="-128"/>
              </a:rPr>
              <a:t>3</a:t>
            </a:r>
            <a:endParaRPr lang="zh-CN" altLang="en-US" sz="1400" dirty="0">
              <a:highlight>
                <a:srgbClr val="FFFF00"/>
              </a:highlight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1AB57F6-2AF0-D3C9-B81B-657E0787E2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91" t="1902" r="11050" b="2535"/>
          <a:stretch/>
        </p:blipFill>
        <p:spPr>
          <a:xfrm>
            <a:off x="9751017" y="1225112"/>
            <a:ext cx="1854315" cy="49833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5C8036-5AB0-1AED-787E-5DB7DE3326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CD8BE"/>
              </a:clrFrom>
              <a:clrTo>
                <a:srgbClr val="ECD8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582" y="3529278"/>
            <a:ext cx="2806369" cy="28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6ECDFF-6C83-142D-5899-C016D163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热中子通量测量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1CD4C5-0E36-6887-661D-71A5E32E1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3060" y="962165"/>
                <a:ext cx="9947276" cy="483826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NTD-Ge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自身，</a:t>
                </a: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70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Ge(n,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18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)</a:t>
                </a: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71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反应，</a:t>
                </a: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70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丰度为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=20.55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71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100%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轨道电子俘获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: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伴随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9.2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r>
                  <a:rPr kumimoji="1" lang="en-US" altLang="zh-CN" sz="1800" dirty="0" err="1">
                    <a:latin typeface="SimSun" panose="02010600030101010101" pitchFamily="2" charset="-122"/>
                    <a:ea typeface="SimSun" panose="02010600030101010101" pitchFamily="2" charset="-122"/>
                  </a:rPr>
                  <a:t>keV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，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10.3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keV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X-rays</a:t>
                </a: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辐照时长为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,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辐照结束后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时刻，</a:t>
                </a: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71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的活度为</a:t>
                </a: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实验上确定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NTD-Ge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中</a:t>
                </a:r>
                <a:r>
                  <a:rPr kumimoji="1" lang="en-US" altLang="zh-CN" sz="1800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71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的活度，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X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射线测量</a:t>
                </a:r>
                <a:r>
                  <a:rPr kumimoji="1" lang="en-US" altLang="zh-CN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+Geant4</a:t>
                </a:r>
                <a:r>
                  <a:rPr kumimoji="1" lang="zh-CN" altLang="en-US" sz="18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模拟效率</a:t>
                </a:r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en-US" altLang="zh-CN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1CD4C5-0E36-6887-661D-71A5E32E1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3060" y="962165"/>
                <a:ext cx="9947276" cy="4838264"/>
              </a:xfrm>
              <a:blipFill>
                <a:blip r:embed="rId2"/>
                <a:stretch>
                  <a:fillRect l="-637" t="-1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435DF4-6254-E968-E4EC-1E455C44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90B306-737C-92C0-0861-08C5A820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B7651A-7F60-A4C5-9BBE-53FBBB4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08935E-F70A-C066-DB68-D6E99C28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91" y="1806523"/>
            <a:ext cx="4433024" cy="368282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38380C5-D053-48D2-8F71-56B6DA4F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66" y="2662291"/>
            <a:ext cx="4900601" cy="992795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11267A2-AF56-8E9F-575B-95763E6399BB}"/>
                  </a:ext>
                </a:extLst>
              </p:cNvPr>
              <p:cNvSpPr txBox="1"/>
              <p:nvPr/>
            </p:nvSpPr>
            <p:spPr>
              <a:xfrm>
                <a:off x="7701597" y="2485269"/>
                <a:ext cx="2625866" cy="128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zh-CN" altLang="en-US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：为热中子通量</a:t>
                </a:r>
                <a:endParaRPr kumimoji="1" lang="en-US" altLang="zh-CN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zh-CN" altLang="en-US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：</a:t>
                </a:r>
                <a:r>
                  <a:rPr kumimoji="1" lang="en-US" altLang="zh-CN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70</a:t>
                </a:r>
                <a:r>
                  <a:rPr kumimoji="1" lang="en-US" altLang="zh-CN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中子俘获截面</a:t>
                </a:r>
                <a:endParaRPr kumimoji="1" lang="en-US" altLang="zh-CN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zh-CN" altLang="en-US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：</a:t>
                </a:r>
                <a:r>
                  <a:rPr kumimoji="1" lang="en-US" altLang="zh-CN" baseline="300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71</a:t>
                </a:r>
                <a:r>
                  <a:rPr kumimoji="1" lang="en-US" altLang="zh-CN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Ge</a:t>
                </a:r>
                <a:r>
                  <a:rPr kumimoji="1" lang="zh-CN" altLang="en-US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衰变常数</a:t>
                </a:r>
                <a:endParaRPr kumimoji="1" lang="en-US" altLang="zh-CN" i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11267A2-AF56-8E9F-575B-95763E639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597" y="2485269"/>
                <a:ext cx="2625866" cy="1284069"/>
              </a:xfrm>
              <a:prstGeom prst="rect">
                <a:avLst/>
              </a:prstGeom>
              <a:blipFill>
                <a:blip r:embed="rId5"/>
                <a:stretch>
                  <a:fillRect l="-481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大括号 9">
            <a:extLst>
              <a:ext uri="{FF2B5EF4-FFF2-40B4-BE49-F238E27FC236}">
                <a16:creationId xmlns:a16="http://schemas.microsoft.com/office/drawing/2014/main" id="{FC815114-4B80-A1C5-14D7-882566BED72D}"/>
              </a:ext>
            </a:extLst>
          </p:cNvPr>
          <p:cNvSpPr/>
          <p:nvPr/>
        </p:nvSpPr>
        <p:spPr>
          <a:xfrm>
            <a:off x="7509704" y="2634101"/>
            <a:ext cx="191893" cy="1049173"/>
          </a:xfrm>
          <a:prstGeom prst="leftBrace">
            <a:avLst/>
          </a:prstGeom>
          <a:ln w="19050">
            <a:solidFill>
              <a:srgbClr val="0064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4459B49-826B-6D04-FA25-91844801F7A5}"/>
              </a:ext>
            </a:extLst>
          </p:cNvPr>
          <p:cNvGrpSpPr>
            <a:grpSpLocks noChangeAspect="1"/>
          </p:cNvGrpSpPr>
          <p:nvPr/>
        </p:nvGrpSpPr>
        <p:grpSpPr>
          <a:xfrm>
            <a:off x="7701597" y="503039"/>
            <a:ext cx="3594883" cy="1950054"/>
            <a:chOff x="4670631" y="1403670"/>
            <a:chExt cx="3502698" cy="190004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299CC8F-95CE-CDDC-F777-AD2743DD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631" y="1403670"/>
              <a:ext cx="3502698" cy="1900048"/>
            </a:xfrm>
            <a:prstGeom prst="rect">
              <a:avLst/>
            </a:prstGeom>
            <a:ln>
              <a:solidFill>
                <a:srgbClr val="0064F1"/>
              </a:solidFill>
            </a:ln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80A598C-FBD0-450B-6DD7-0A663E370711}"/>
                </a:ext>
              </a:extLst>
            </p:cNvPr>
            <p:cNvSpPr/>
            <p:nvPr/>
          </p:nvSpPr>
          <p:spPr>
            <a:xfrm>
              <a:off x="5380979" y="2335235"/>
              <a:ext cx="1715739" cy="936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FACED8F-0913-BA33-4473-E0CECDAAF5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417" y="4193428"/>
            <a:ext cx="2160000" cy="2160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A06EB1-8AA1-DEF1-B571-E071850C7897}"/>
              </a:ext>
            </a:extLst>
          </p:cNvPr>
          <p:cNvGrpSpPr/>
          <p:nvPr/>
        </p:nvGrpSpPr>
        <p:grpSpPr>
          <a:xfrm>
            <a:off x="3793295" y="4193428"/>
            <a:ext cx="2160000" cy="2160000"/>
            <a:chOff x="2649358" y="3413297"/>
            <a:chExt cx="2160000" cy="21600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31173D1-17F1-1412-4BCA-AF075CA3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9358" y="3413297"/>
              <a:ext cx="2160000" cy="216000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8E88118-3E06-378D-1B96-6981CA5AF10E}"/>
                </a:ext>
              </a:extLst>
            </p:cNvPr>
            <p:cNvSpPr txBox="1"/>
            <p:nvPr/>
          </p:nvSpPr>
          <p:spPr>
            <a:xfrm>
              <a:off x="2743270" y="3585326"/>
              <a:ext cx="1800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NTD-Ge: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10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*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10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*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1mm3</a:t>
              </a:r>
            </a:p>
            <a:p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Cu-collimator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B66E163-A3D9-FC25-309C-ECEB92654CC9}"/>
                </a:ext>
              </a:extLst>
            </p:cNvPr>
            <p:cNvSpPr txBox="1"/>
            <p:nvPr/>
          </p:nvSpPr>
          <p:spPr>
            <a:xfrm>
              <a:off x="2757338" y="5196547"/>
              <a:ext cx="1609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PE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film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wrapping</a:t>
              </a:r>
              <a:endParaRPr kumimoji="1" lang="zh-CN" altLang="en-US" sz="1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12C752B-4588-C084-7969-639FEF70ED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0" t="3235" r="3604" b="1813"/>
          <a:stretch/>
        </p:blipFill>
        <p:spPr>
          <a:xfrm>
            <a:off x="6667324" y="4162309"/>
            <a:ext cx="4503603" cy="22607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A9EF1BC-3D2E-AAFC-AD08-14148683EA18}"/>
              </a:ext>
            </a:extLst>
          </p:cNvPr>
          <p:cNvSpPr txBox="1"/>
          <p:nvPr/>
        </p:nvSpPr>
        <p:spPr>
          <a:xfrm>
            <a:off x="7568126" y="4801813"/>
            <a:ext cx="117586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latin typeface="SimSun" panose="02010600030101010101" pitchFamily="2" charset="-122"/>
                <a:ea typeface="SimSun" panose="02010600030101010101" pitchFamily="2" charset="-122"/>
              </a:rPr>
              <a:t>MMD</a:t>
            </a:r>
            <a:r>
              <a:rPr kumimoji="1"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丝网中的</a:t>
            </a:r>
            <a:r>
              <a:rPr kumimoji="1" lang="en-US" altLang="zh-CN" sz="1200" dirty="0">
                <a:latin typeface="SimSun" panose="02010600030101010101" pitchFamily="2" charset="-122"/>
                <a:ea typeface="SimSun" panose="02010600030101010101" pitchFamily="2" charset="-122"/>
              </a:rPr>
              <a:t>Cr/Fe</a:t>
            </a:r>
            <a:r>
              <a:rPr kumimoji="1"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被激发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07CEC2C-2D5F-8C93-7DAC-005C26AEAC4B}"/>
              </a:ext>
            </a:extLst>
          </p:cNvPr>
          <p:cNvSpPr txBox="1"/>
          <p:nvPr/>
        </p:nvSpPr>
        <p:spPr>
          <a:xfrm>
            <a:off x="10049858" y="4733972"/>
            <a:ext cx="983063" cy="276999"/>
          </a:xfrm>
          <a:prstGeom prst="rect">
            <a:avLst/>
          </a:prstGeom>
          <a:ln>
            <a:solidFill>
              <a:srgbClr val="0432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latin typeface="SimSun" panose="02010600030101010101" pitchFamily="2" charset="-122"/>
                <a:ea typeface="SimSun" panose="02010600030101010101" pitchFamily="2" charset="-122"/>
              </a:rPr>
              <a:t>Cu</a:t>
            </a:r>
            <a:r>
              <a:rPr kumimoji="1"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被激发</a:t>
            </a: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81D2D227-CF68-8F28-F41B-785C07B66DF1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294607" y="4872472"/>
            <a:ext cx="755251" cy="913018"/>
          </a:xfrm>
          <a:prstGeom prst="straightConnector1">
            <a:avLst/>
          </a:prstGeom>
          <a:ln w="38100">
            <a:solidFill>
              <a:srgbClr val="0432FF">
                <a:alpha val="6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7C17BD29-FC78-09F9-C3C6-24F6AC1FDA43}"/>
              </a:ext>
            </a:extLst>
          </p:cNvPr>
          <p:cNvSpPr txBox="1"/>
          <p:nvPr/>
        </p:nvSpPr>
        <p:spPr>
          <a:xfrm>
            <a:off x="1600595" y="411421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Micro-MEGAS</a:t>
            </a:r>
            <a:r>
              <a:rPr kumimoji="1" lang="zh-CN" altLang="en-US" sz="1600" dirty="0"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 测量</a:t>
            </a:r>
          </a:p>
        </p:txBody>
      </p:sp>
    </p:spTree>
    <p:extLst>
      <p:ext uri="{BB962C8B-B14F-4D97-AF65-F5344CB8AC3E}">
        <p14:creationId xmlns:p14="http://schemas.microsoft.com/office/powerpoint/2010/main" val="156668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22F5B-02DB-534A-DA40-8149A4E2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NTD-Ge</a:t>
            </a:r>
            <a:r>
              <a:rPr kumimoji="1" lang="zh-CN" altLang="en-US" dirty="0"/>
              <a:t>热中子通量测量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B009D1-2722-871F-D19D-F985E2EE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92" y="873366"/>
            <a:ext cx="9947276" cy="4838264"/>
          </a:xfrm>
        </p:spPr>
        <p:txBody>
          <a:bodyPr>
            <a:normAutofit/>
          </a:bodyPr>
          <a:lstStyle/>
          <a:p>
            <a:r>
              <a:rPr kumimoji="1" lang="zh-CN" altLang="en-US" sz="1800" dirty="0"/>
              <a:t>硅漂移探测器（</a:t>
            </a:r>
            <a:r>
              <a:rPr kumimoji="1" lang="en-US" altLang="zh-CN" sz="1800" dirty="0"/>
              <a:t>SDD</a:t>
            </a:r>
            <a:r>
              <a:rPr kumimoji="1" lang="zh-CN" altLang="en-US" sz="1800" dirty="0"/>
              <a:t>）测量，更好的能量分辨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6BEAE-F55B-70B6-7B19-D2470D1F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24B8E1-DDB4-B9E2-3022-83240676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1F731-1A18-16BB-3FCE-E96A2B36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A5E4F1-0903-A906-57BC-D6D20999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227" y="569875"/>
            <a:ext cx="4622053" cy="3325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59D7B6-49AA-A7B9-EDD3-FBE8828C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"/>
          <a:stretch/>
        </p:blipFill>
        <p:spPr>
          <a:xfrm>
            <a:off x="1141414" y="1286574"/>
            <a:ext cx="4855600" cy="25994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898DC4-AAF8-7E63-CD11-A2FA9C697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347" y="2594789"/>
            <a:ext cx="1257496" cy="1257496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5DE309-8891-E60A-EB44-965488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279" y="1304451"/>
            <a:ext cx="1849661" cy="12205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678A12-493A-54C7-2ABC-ABF3CDDF5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36" y="761903"/>
            <a:ext cx="1646740" cy="1731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42C4BD-1CE0-F89B-9C6E-99B67E95E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148" y="3982316"/>
            <a:ext cx="3459132" cy="2440709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A7E6E3AC-B4FE-0412-8818-6EC932D4E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625890"/>
              </p:ext>
            </p:extLst>
          </p:nvPr>
        </p:nvGraphicFramePr>
        <p:xfrm>
          <a:off x="3582931" y="4091565"/>
          <a:ext cx="4124636" cy="2223738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1146546">
                  <a:extLst>
                    <a:ext uri="{9D8B030D-6E8A-4147-A177-3AD203B41FA5}">
                      <a16:colId xmlns:a16="http://schemas.microsoft.com/office/drawing/2014/main" val="4208731773"/>
                    </a:ext>
                  </a:extLst>
                </a:gridCol>
                <a:gridCol w="915772">
                  <a:extLst>
                    <a:ext uri="{9D8B030D-6E8A-4147-A177-3AD203B41FA5}">
                      <a16:colId xmlns:a16="http://schemas.microsoft.com/office/drawing/2014/main" val="2073565749"/>
                    </a:ext>
                  </a:extLst>
                </a:gridCol>
                <a:gridCol w="1031159">
                  <a:extLst>
                    <a:ext uri="{9D8B030D-6E8A-4147-A177-3AD203B41FA5}">
                      <a16:colId xmlns:a16="http://schemas.microsoft.com/office/drawing/2014/main" val="33794728"/>
                    </a:ext>
                  </a:extLst>
                </a:gridCol>
                <a:gridCol w="1031159">
                  <a:extLst>
                    <a:ext uri="{9D8B030D-6E8A-4147-A177-3AD203B41FA5}">
                      <a16:colId xmlns:a16="http://schemas.microsoft.com/office/drawing/2014/main" val="1868411199"/>
                    </a:ext>
                  </a:extLst>
                </a:gridCol>
              </a:tblGrid>
              <a:tr h="336342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Sources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Contribution</a:t>
                      </a:r>
                      <a:r>
                        <a:rPr lang="zh-CN" alt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CN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%</a:t>
                      </a:r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extLst>
                  <a:ext uri="{0D108BD9-81ED-4DB2-BD59-A6C34878D82A}">
                    <a16:rowId xmlns:a16="http://schemas.microsoft.com/office/drawing/2014/main" val="53509906"/>
                  </a:ext>
                </a:extLst>
              </a:tr>
              <a:tr h="336342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effectLst/>
                          <a:latin typeface="+mn-ea"/>
                          <a:ea typeface="+mn-ea"/>
                        </a:rPr>
                        <a:t>MMD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effectLst/>
                          <a:latin typeface="+mn-ea"/>
                          <a:ea typeface="+mn-ea"/>
                        </a:rPr>
                        <a:t>SDD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332722"/>
                  </a:ext>
                </a:extLst>
              </a:tr>
              <a:tr h="3665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Experiment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Peaks</a:t>
                      </a:r>
                      <a:r>
                        <a:rPr lang="zh-CN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fit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1.321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0.428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39881"/>
                  </a:ext>
                </a:extLst>
              </a:tr>
              <a:tr h="451374">
                <a:tc v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Efficiency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3.755</a:t>
                      </a: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2.078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393255"/>
                  </a:ext>
                </a:extLst>
              </a:tr>
              <a:tr h="3665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Experimental</a:t>
                      </a:r>
                      <a:r>
                        <a:rPr lang="zh-CN" alt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3.981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2.122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894583"/>
                  </a:ext>
                </a:extLst>
              </a:tr>
              <a:tr h="3665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Input</a:t>
                      </a:r>
                      <a:r>
                        <a:rPr lang="zh-CN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parameters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494" marR="9494" marT="94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5.957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+mn-ea"/>
                          <a:ea typeface="+mn-ea"/>
                        </a:rPr>
                        <a:t>5.905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951492"/>
                  </a:ext>
                </a:extLst>
              </a:tr>
            </a:tbl>
          </a:graphicData>
        </a:graphic>
      </p:graphicFrame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41B11B99-3DA3-DBD6-0EE1-81C0FC7B78CF}"/>
              </a:ext>
            </a:extLst>
          </p:cNvPr>
          <p:cNvSpPr txBox="1">
            <a:spLocks/>
          </p:cNvSpPr>
          <p:nvPr/>
        </p:nvSpPr>
        <p:spPr>
          <a:xfrm>
            <a:off x="1016722" y="4317049"/>
            <a:ext cx="3890773" cy="1588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10000"/>
              <a:buFont typeface="+mj-lt"/>
              <a:buAutoNum type="alphaLcPeriod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误差估计</a:t>
            </a:r>
            <a:endParaRPr kumimoji="1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kumimoji="1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探测器建模误差</a:t>
            </a:r>
            <a:endParaRPr kumimoji="1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kumimoji="1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计数测量、能谱拟合</a:t>
            </a:r>
            <a:endParaRPr kumimoji="1" lang="en-US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kumimoji="1"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输入参数的误差贡献</a:t>
            </a:r>
          </a:p>
        </p:txBody>
      </p:sp>
    </p:spTree>
    <p:extLst>
      <p:ext uri="{BB962C8B-B14F-4D97-AF65-F5344CB8AC3E}">
        <p14:creationId xmlns:p14="http://schemas.microsoft.com/office/powerpoint/2010/main" val="144806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7C737-F287-1B91-7CE5-D846CDAC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中子辐照缺陷研究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1B3CDB-3B95-64E5-5A14-B1E78801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20" y="1009867"/>
            <a:ext cx="9947276" cy="5413157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中子辐照缺陷：引入缺陷能级，不明确载流子数目变化</a:t>
            </a:r>
            <a:endParaRPr lang="en-US" altLang="zh-CN" sz="1800" dirty="0"/>
          </a:p>
          <a:p>
            <a:pPr lvl="1"/>
            <a:r>
              <a:rPr lang="zh-CN" altLang="zh-CN" sz="1600" dirty="0"/>
              <a:t>快中子冲击，使晶格原子发生位移。 </a:t>
            </a:r>
            <a:endParaRPr lang="en-US" altLang="zh-CN" sz="1600" dirty="0"/>
          </a:p>
          <a:p>
            <a:pPr lvl="1"/>
            <a:r>
              <a:rPr lang="zh-CN" altLang="zh-CN" sz="1600" dirty="0"/>
              <a:t>热中子俘获及后续衰变产生的核反冲</a:t>
            </a:r>
            <a:endParaRPr lang="en-US" altLang="zh-CN" sz="1800" dirty="0"/>
          </a:p>
          <a:p>
            <a:r>
              <a:rPr lang="zh-CN" altLang="en-US" sz="1800" dirty="0"/>
              <a:t>正电子寿命表征</a:t>
            </a:r>
            <a:r>
              <a:rPr lang="en-US" altLang="zh-CN" sz="1800" dirty="0"/>
              <a:t>NTD-Ge</a:t>
            </a:r>
            <a:r>
              <a:rPr lang="zh-CN" altLang="en-US" sz="1800" dirty="0"/>
              <a:t>缺陷，无损检测</a:t>
            </a:r>
            <a:endParaRPr lang="en-US" altLang="zh-CN" sz="1800" dirty="0"/>
          </a:p>
          <a:p>
            <a:pPr lvl="1"/>
            <a:r>
              <a:rPr lang="zh-CN" altLang="en-US" sz="1600" dirty="0"/>
              <a:t>电子密度越高，正电子湮没寿命越短</a:t>
            </a:r>
            <a:endParaRPr lang="en-US" altLang="zh-CN" sz="1600" dirty="0"/>
          </a:p>
          <a:p>
            <a:pPr lvl="1"/>
            <a:r>
              <a:rPr kumimoji="1" lang="zh-CN" altLang="en-US" sz="1600" dirty="0"/>
              <a:t>空位型缺陷呈电负性，易捕获电子</a:t>
            </a:r>
            <a:endParaRPr kumimoji="1" lang="en-US" altLang="zh-CN" sz="16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sz="1800" dirty="0"/>
              <a:t>缺陷浓度随中子注量增大而增加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sz="1800" dirty="0"/>
              <a:t>缺陷类型基本为空位型缺陷，空位大小略有增大</a:t>
            </a:r>
            <a:endParaRPr lang="en-US" altLang="zh-CN" sz="1800" dirty="0"/>
          </a:p>
          <a:p>
            <a:endParaRPr kumimoji="1" lang="en-US" altLang="zh-CN" sz="1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82F622-D4AF-5164-4796-8453E432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8/9/22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FC2019-2BCE-0BB5-D207-FE6659E7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NTD-Ge thermistor fabrication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01E27-B026-0D69-8735-D923ED1F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4A83B00-001D-0149-D623-A16F786F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600" y="889213"/>
            <a:ext cx="3457894" cy="262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1435BA-19E8-195E-F784-D2C41F94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600" y="3568532"/>
            <a:ext cx="3467019" cy="262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B0F30F0-8478-AE5A-C337-FCE25F46780E}"/>
                  </a:ext>
                </a:extLst>
              </p:cNvPr>
              <p:cNvSpPr txBox="1"/>
              <p:nvPr/>
            </p:nvSpPr>
            <p:spPr>
              <a:xfrm>
                <a:off x="8838304" y="5236721"/>
                <a:ext cx="22209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sz="16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1600" dirty="0">
                    <a:highlight>
                      <a:srgbClr val="FFFF00"/>
                    </a:highlight>
                  </a:rPr>
                  <a:t>强度随中子注量变化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B0F30F0-8478-AE5A-C337-FCE25F467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304" y="5236721"/>
                <a:ext cx="2220993" cy="338554"/>
              </a:xfrm>
              <a:prstGeom prst="rect">
                <a:avLst/>
              </a:prstGeom>
              <a:blipFill>
                <a:blip r:embed="rId4"/>
                <a:stretch>
                  <a:fillRect t="-14286" r="-571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65E246C-E061-BBE8-E28C-EB36CE429A81}"/>
              </a:ext>
            </a:extLst>
          </p:cNvPr>
          <p:cNvSpPr txBox="1"/>
          <p:nvPr/>
        </p:nvSpPr>
        <p:spPr>
          <a:xfrm>
            <a:off x="8435068" y="2362603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highlight>
                  <a:srgbClr val="FFFF00"/>
                </a:highlight>
              </a:rPr>
              <a:t>寿命大小随中子注量变化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0159C2-1E94-941E-F1B0-CF17DE5D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144" y="3313966"/>
            <a:ext cx="2376238" cy="22613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61AF02-34EC-762B-FE88-C103BD8C9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868" y="3313966"/>
            <a:ext cx="2394037" cy="2261309"/>
          </a:xfrm>
          <a:prstGeom prst="rect">
            <a:avLst/>
          </a:prstGeom>
        </p:spPr>
      </p:pic>
      <p:sp>
        <p:nvSpPr>
          <p:cNvPr id="13" name="文本框 35">
            <a:extLst>
              <a:ext uri="{FF2B5EF4-FFF2-40B4-BE49-F238E27FC236}">
                <a16:creationId xmlns:a16="http://schemas.microsoft.com/office/drawing/2014/main" id="{909745A9-6225-0468-7BFE-27BF3BBED5DB}"/>
              </a:ext>
            </a:extLst>
          </p:cNvPr>
          <p:cNvSpPr txBox="1"/>
          <p:nvPr/>
        </p:nvSpPr>
        <p:spPr>
          <a:xfrm rot="2491303">
            <a:off x="1863968" y="4452802"/>
            <a:ext cx="639725" cy="30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dirty="0">
                <a:solidFill>
                  <a:srgbClr val="FFFF00"/>
                </a:solidFill>
              </a:rPr>
              <a:t>PMT1</a:t>
            </a:r>
            <a:endParaRPr kumimoji="1"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4" name="文本框 38">
            <a:extLst>
              <a:ext uri="{FF2B5EF4-FFF2-40B4-BE49-F238E27FC236}">
                <a16:creationId xmlns:a16="http://schemas.microsoft.com/office/drawing/2014/main" id="{B75D219E-65B6-D130-4DB4-A747B2D39F51}"/>
              </a:ext>
            </a:extLst>
          </p:cNvPr>
          <p:cNvSpPr txBox="1"/>
          <p:nvPr/>
        </p:nvSpPr>
        <p:spPr>
          <a:xfrm rot="19254893">
            <a:off x="2727541" y="4371667"/>
            <a:ext cx="639725" cy="30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dirty="0">
                <a:solidFill>
                  <a:srgbClr val="FFFF00"/>
                </a:solidFill>
              </a:rPr>
              <a:t>PMT2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24DD4B-AA92-8AF9-7924-650E4B33B217}"/>
              </a:ext>
            </a:extLst>
          </p:cNvPr>
          <p:cNvSpPr/>
          <p:nvPr/>
        </p:nvSpPr>
        <p:spPr>
          <a:xfrm>
            <a:off x="2337937" y="4837578"/>
            <a:ext cx="431804" cy="396856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400">
              <a:solidFill>
                <a:srgbClr val="0432FF"/>
              </a:solidFill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86E344AB-2916-7B33-A833-5FE11E590CE2}"/>
              </a:ext>
            </a:extLst>
          </p:cNvPr>
          <p:cNvSpPr txBox="1"/>
          <p:nvPr/>
        </p:nvSpPr>
        <p:spPr>
          <a:xfrm>
            <a:off x="1832073" y="5236389"/>
            <a:ext cx="1345169" cy="30582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dirty="0" err="1">
                <a:solidFill>
                  <a:srgbClr val="0432FF"/>
                </a:solidFill>
              </a:rPr>
              <a:t>sample+source</a:t>
            </a:r>
            <a:endParaRPr kumimoji="1" lang="zh-CN" altLang="en-US" sz="1400" dirty="0">
              <a:solidFill>
                <a:srgbClr val="0432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10CCB5-B77C-AE55-81F8-03CD92BA2FA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144" y="3327488"/>
            <a:ext cx="3051429" cy="702775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EFDB05-BBD4-65C8-4D45-2E213950E9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08142" y="1293684"/>
            <a:ext cx="1914861" cy="21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5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电路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电路</Template>
  <TotalTime>4290</TotalTime>
  <Words>2715</Words>
  <Application>Microsoft Macintosh PowerPoint</Application>
  <PresentationFormat>宽屏</PresentationFormat>
  <Paragraphs>511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等线</vt:lpstr>
      <vt:lpstr>等线</vt:lpstr>
      <vt:lpstr>KaiTi</vt:lpstr>
      <vt:lpstr>宋体</vt:lpstr>
      <vt:lpstr>宋体</vt:lpstr>
      <vt:lpstr>Kaiti SC</vt:lpstr>
      <vt:lpstr>PingFang SC</vt:lpstr>
      <vt:lpstr>PingFang SC Medium</vt:lpstr>
      <vt:lpstr>Apple Braille</vt:lpstr>
      <vt:lpstr>Apple Symbols</vt:lpstr>
      <vt:lpstr>Arial</vt:lpstr>
      <vt:lpstr>Arial Hebrew</vt:lpstr>
      <vt:lpstr>Cambria Math</vt:lpstr>
      <vt:lpstr>Courier</vt:lpstr>
      <vt:lpstr>Gautami</vt:lpstr>
      <vt:lpstr>Kannada Sangam MN</vt:lpstr>
      <vt:lpstr>Times New Roman</vt:lpstr>
      <vt:lpstr>Tw Cen MT</vt:lpstr>
      <vt:lpstr>Wingdings</vt:lpstr>
      <vt:lpstr>电路</vt:lpstr>
      <vt:lpstr>NTD-Ge thermistor fabrication for cryogenic bolometer application</vt:lpstr>
      <vt:lpstr>纲要</vt:lpstr>
      <vt:lpstr>低温晶体量热器技术</vt:lpstr>
      <vt:lpstr>低温声子传感器</vt:lpstr>
      <vt:lpstr>NTD-Ge 低温声子传感器</vt:lpstr>
      <vt:lpstr>高纯锗（HP-Ge）辐照</vt:lpstr>
      <vt:lpstr>NTD-Ge热中子通量测量</vt:lpstr>
      <vt:lpstr>NTD-Ge热中子通量测量</vt:lpstr>
      <vt:lpstr>中子辐照缺陷研究</vt:lpstr>
      <vt:lpstr>退火恢复缺陷</vt:lpstr>
      <vt:lpstr>变温霍尔效应测试</vt:lpstr>
      <vt:lpstr>NTD-Ge热传感器制备工艺</vt:lpstr>
      <vt:lpstr>欧姆电极制作（Next）</vt:lpstr>
      <vt:lpstr>低温测试展望</vt:lpstr>
      <vt:lpstr>总结</vt:lpstr>
      <vt:lpstr>Backup</vt:lpstr>
      <vt:lpstr>NTD-Ge testing substrate</vt:lpstr>
      <vt:lpstr>NTD-Ge掺杂原理</vt:lpstr>
      <vt:lpstr>霍尔效应实验测量</vt:lpstr>
      <vt:lpstr>Ion implantation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zhao kangkang</cp:lastModifiedBy>
  <cp:revision>292</cp:revision>
  <dcterms:created xsi:type="dcterms:W3CDTF">2022-03-08T02:16:31Z</dcterms:created>
  <dcterms:modified xsi:type="dcterms:W3CDTF">2022-08-09T03:26:15Z</dcterms:modified>
</cp:coreProperties>
</file>