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2" r:id="rId4"/>
    <p:sldId id="264" r:id="rId5"/>
    <p:sldId id="274" r:id="rId6"/>
    <p:sldId id="265" r:id="rId7"/>
    <p:sldId id="259" r:id="rId8"/>
    <p:sldId id="272" r:id="rId9"/>
    <p:sldId id="266" r:id="rId10"/>
    <p:sldId id="273" r:id="rId11"/>
    <p:sldId id="271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5"/>
    <p:restoredTop sz="94660"/>
  </p:normalViewPr>
  <p:slideViewPr>
    <p:cSldViewPr snapToGrid="0" snapToObjects="1">
      <p:cViewPr>
        <p:scale>
          <a:sx n="112" d="100"/>
          <a:sy n="112" d="100"/>
        </p:scale>
        <p:origin x="1440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2460D-AF80-4F40-B5AC-8B9580475D69}" type="datetimeFigureOut">
              <a:rPr kumimoji="1" lang="zh-CN" altLang="en-US" smtClean="0"/>
              <a:t>2022/8/9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0E24F-A91E-CA4B-8167-C70722EB057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036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0E24F-A91E-CA4B-8167-C70722EB0570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3617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0E24F-A91E-CA4B-8167-C70722EB0570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48231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53EC0E-8FE7-7F02-6DED-D36F91FCC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B480D0C-6625-EB77-BE1B-32587086C0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5284C0-4CB2-F3FD-8FE2-386B97FF8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7A7A0A-BF89-45C6-0A26-5E0542009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7EE77E-B308-DD68-C901-3FDADBE9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71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7BEDA4-40BF-3C45-4509-0E0F7D1D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C7E91FE-3E55-5244-E925-A599B1082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2D1689-B05B-46A5-F7B2-BDE28CF71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F25045-65A0-F2C0-4AFC-9BB466493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8A8706-9606-DA23-A1ED-CB90A6B3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9093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116CF12-88AA-6360-D07A-22AB84E5A0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7F2A4AD-E2F9-E090-9831-670188257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31BD76-8316-A3AE-7BCA-FBC8211CA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7D31DE-014E-14A5-8EFC-67E6B2F04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F8F9FA-264F-793F-EFD5-B0F8E8AAB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66200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E26106-F437-7F4D-4DC8-6D4FE393E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F3F197-B494-5716-315C-A2C45BD39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5FBEB1-1896-C791-A516-178C57ABE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3B198C-8321-0272-C0BD-6DBDE4DF8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B12860-9A46-A5DA-80A4-3DA8B2CE9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0481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5CB5D8-AFEF-3C0D-CBFE-808716182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57ED201-B5EC-69BB-E3F6-7E9793C88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E76643-3CD8-9761-A405-9D1EEE004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D9F64C-5EA2-1DEA-82DE-0DED95E5D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54E568-5F4B-57C1-0799-B8877CB01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3008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529ECE-0541-FE4D-E358-D1F3030DC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5C9A9B-3372-F592-C2ED-184E80FC3F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16D78CB-2F07-7965-6CB6-2B79B5F6B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16D961F-B6F7-8926-12F2-F62AD76CA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CB27D3-144D-3102-A641-5F5B1D412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B9A0E9C-7ED5-2F19-92BC-B6DC92D2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406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2C14E4-0F40-C8C6-747C-B93942F90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4838210-1F6E-3951-E54F-B29471A27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76637B-A60A-BF46-9459-0EE7ABB9B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646B743-9514-B3A0-78C4-C7CE396641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DFF9C70-770C-32B4-86B6-60423FD6C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3E82F28-5626-78F0-487F-047A58EE7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01D488-5A1C-DAAD-61D2-A002748F8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C4033A7-F34C-C50F-A822-EA99C4F27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066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F83C5A-C775-CEAC-54D6-C2E7CA127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F366400-6D16-99BB-28CD-9575BEF1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B2959CC-0B6B-173C-E71F-A42AB992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F58C087-9CAB-C11B-90EC-7EE27D6A0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736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AF9A03C-C140-D0A0-D2A1-C3E68B88C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8EF5A39-3478-AE41-5EF6-22A532F1F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426D963-41D5-104B-98F8-AB603BBF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4432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7AD5F7-4BDE-2C6A-FED6-5BA4090CC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9C96D55-AE3D-0880-93F7-95C61B984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79EDFE-4F59-FE1E-A82A-35832D78F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EA6E6E1-6497-7570-7AD7-8CB39496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42677D-ACAB-2FD7-E6F8-6DC625B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C22742-4E72-9C3E-AB18-6FC48AE51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6535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72AC2D-2600-269A-CB5D-72526BF58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6B3D387-ECF0-CD96-BC1F-8EF509304D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7E9B294-7221-C8B4-3D17-6CFCE1E8E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2AB4EC-4A46-C6E3-3F76-14664B329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94F14C-470A-72D3-5DEA-7A6E5C38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95761A-961E-9A86-F7AE-025832CC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7686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A5B7EF6-451C-E574-060C-FE23E4256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2C7AA05-13C5-0AF7-2D21-349CE16C4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C08B04-6BE1-C509-A21D-E9EA739F0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FE9747-31A9-8D42-CCCC-6D6C8531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BE73A3-B984-3138-E040-231880BAF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94439-D81A-B746-9FE7-DA8EE360FAB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362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F433E-2880-6F5D-9879-552BF989F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1931" y="1132637"/>
            <a:ext cx="10397447" cy="2387600"/>
          </a:xfrm>
        </p:spPr>
        <p:txBody>
          <a:bodyPr>
            <a:normAutofit/>
          </a:bodyPr>
          <a:lstStyle/>
          <a:p>
            <a:r>
              <a:rPr kumimoji="1" lang="en-US" altLang="zh-CN" dirty="0"/>
              <a:t>JUNO-TAO Status and Prospect</a:t>
            </a:r>
            <a:endParaRPr kumimoji="1"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4F649E1-83F6-EC26-1464-D1B144A502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zh-CN" dirty="0" err="1"/>
              <a:t>Ruhui</a:t>
            </a:r>
            <a:r>
              <a:rPr kumimoji="1" lang="en-US" altLang="zh-CN" dirty="0"/>
              <a:t> Li (on behalf of JUNO)</a:t>
            </a:r>
          </a:p>
          <a:p>
            <a:r>
              <a:rPr kumimoji="1" lang="en-US" altLang="zh-CN" dirty="0"/>
              <a:t>Institute of High Energy Physics</a:t>
            </a:r>
          </a:p>
          <a:p>
            <a:endParaRPr kumimoji="1"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CCD88C7C-6316-A8EF-1686-A98B4B27F409}"/>
              </a:ext>
            </a:extLst>
          </p:cNvPr>
          <p:cNvGrpSpPr/>
          <p:nvPr/>
        </p:nvGrpSpPr>
        <p:grpSpPr>
          <a:xfrm>
            <a:off x="114171" y="59748"/>
            <a:ext cx="2830977" cy="1966405"/>
            <a:chOff x="9348323" y="14288"/>
            <a:chExt cx="2830977" cy="1966405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BBD1957-A1DE-B57D-9DA2-827D4F15F8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E515975-1477-4CA5-8395-E7510DFC5E63}"/>
                </a:ext>
              </a:extLst>
            </p:cNvPr>
            <p:cNvSpPr/>
            <p:nvPr/>
          </p:nvSpPr>
          <p:spPr>
            <a:xfrm rot="1529136">
              <a:off x="9348323" y="1586784"/>
              <a:ext cx="625896" cy="3939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026" name="Picture 2" descr="JUNOWiki">
            <a:extLst>
              <a:ext uri="{FF2B5EF4-FFF2-40B4-BE49-F238E27FC236}">
                <a16:creationId xmlns:a16="http://schemas.microsoft.com/office/drawing/2014/main" id="{42785E04-C9CD-B539-7697-20E0CFEB9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72187"/>
            <a:ext cx="22860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4AD370-00E0-3291-1B22-8B0CCDBD8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1</a:t>
            </a:fld>
            <a:endParaRPr kumimoji="1"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38CA9676-EA21-82E9-6FA8-4037A7175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3816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C:\Users\ADMINI~1\AppData\Local\Temp\WeChat Files\644dbc7cb722e572466dddca823c372.jpg">
            <a:extLst>
              <a:ext uri="{FF2B5EF4-FFF2-40B4-BE49-F238E27FC236}">
                <a16:creationId xmlns:a16="http://schemas.microsoft.com/office/drawing/2014/main" id="{A5588B84-8DFD-4F94-37CA-8DEB0515DD2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812" y="4254510"/>
            <a:ext cx="3515175" cy="2447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5E25E9E-EC4E-FA3B-A0FA-45852977F1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3" b="4621"/>
          <a:stretch/>
        </p:blipFill>
        <p:spPr>
          <a:xfrm>
            <a:off x="7406826" y="4255936"/>
            <a:ext cx="2342847" cy="246411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B2AFB80-710A-0FB9-7976-C6DF4E0EE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Central Detector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7F405D-5DC1-F605-2981-6A4E23859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93" y="1576712"/>
            <a:ext cx="10515600" cy="4351338"/>
          </a:xfrm>
        </p:spPr>
        <p:txBody>
          <a:bodyPr/>
          <a:lstStyle/>
          <a:p>
            <a:r>
              <a:rPr kumimoji="1" lang="en-US" altLang="zh-CN" b="1" dirty="0">
                <a:solidFill>
                  <a:schemeClr val="accent2"/>
                </a:solidFill>
              </a:rPr>
              <a:t>Copper shell</a:t>
            </a:r>
          </a:p>
          <a:p>
            <a:pPr lvl="1"/>
            <a:r>
              <a:rPr lang="en" altLang="zh-CN" dirty="0"/>
              <a:t>Cutting → Forming →Welding → </a:t>
            </a:r>
            <a:r>
              <a:rPr lang="en" altLang="zh-CN" b="1" dirty="0">
                <a:solidFill>
                  <a:schemeClr val="accent1"/>
                </a:solidFill>
              </a:rPr>
              <a:t>Machining</a:t>
            </a:r>
            <a:r>
              <a:rPr lang="en" altLang="zh-CN" dirty="0"/>
              <a:t> →Coating(PTFE) </a:t>
            </a:r>
          </a:p>
          <a:p>
            <a:pPr lvl="1"/>
            <a:r>
              <a:rPr kumimoji="1" lang="en-US" altLang="zh-CN" dirty="0"/>
              <a:t>Machining ends in middle September</a:t>
            </a:r>
          </a:p>
          <a:p>
            <a:r>
              <a:rPr kumimoji="1" lang="en-US" altLang="zh-CN" b="1" dirty="0">
                <a:solidFill>
                  <a:schemeClr val="accent6"/>
                </a:solidFill>
              </a:rPr>
              <a:t>Stainless steel tank</a:t>
            </a:r>
          </a:p>
          <a:p>
            <a:pPr lvl="1"/>
            <a:r>
              <a:rPr kumimoji="1" lang="en-US" altLang="zh-CN" dirty="0"/>
              <a:t>Production finished in May 2022</a:t>
            </a:r>
          </a:p>
          <a:p>
            <a:pPr lvl="1"/>
            <a:r>
              <a:rPr lang="en" altLang="zh-CN" dirty="0"/>
              <a:t>Acceptance check was passed </a:t>
            </a:r>
          </a:p>
          <a:p>
            <a:pPr lvl="1"/>
            <a:endParaRPr kumimoji="1" lang="en-US" altLang="zh-CN" dirty="0"/>
          </a:p>
          <a:p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CD98AB5-9CAB-04A1-7135-A8B5C85A8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5" y="4255937"/>
            <a:ext cx="3926534" cy="235224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17B5A31-E3E0-8D4B-1EAC-297A51A31A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317" b="3795"/>
          <a:stretch/>
        </p:blipFill>
        <p:spPr>
          <a:xfrm>
            <a:off x="4091302" y="4255937"/>
            <a:ext cx="3216980" cy="2465538"/>
          </a:xfrm>
          <a:prstGeom prst="rect">
            <a:avLst/>
          </a:prstGeom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4E0557-4F9E-BCF2-41DC-F29B02A89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10</a:t>
            </a:fld>
            <a:endParaRPr kumimoji="1"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CA6B91E3-AF73-D3D8-0DBD-8041F61D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7E69887-6825-95A1-46AB-DD20901730C2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417D3ACC-7EE8-FA11-C35A-86AC1A1A7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D192A7C-C331-4947-A2B2-D8AAFDDB73C8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72AB3EA2-2450-FDEC-B3A3-E7402E1F4198}"/>
              </a:ext>
            </a:extLst>
          </p:cNvPr>
          <p:cNvSpPr txBox="1">
            <a:spLocks/>
          </p:cNvSpPr>
          <p:nvPr/>
        </p:nvSpPr>
        <p:spPr>
          <a:xfrm>
            <a:off x="6460607" y="296687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b="1" dirty="0">
                <a:solidFill>
                  <a:srgbClr val="7030A0"/>
                </a:solidFill>
              </a:rPr>
              <a:t>Acrylic sphere</a:t>
            </a:r>
          </a:p>
          <a:p>
            <a:pPr lvl="1"/>
            <a:r>
              <a:rPr kumimoji="1" lang="en-US" altLang="zh-CN" dirty="0"/>
              <a:t>Production finished in Nov. 2021</a:t>
            </a:r>
            <a:endParaRPr lang="en" altLang="zh-CN" dirty="0"/>
          </a:p>
          <a:p>
            <a:pPr lvl="1"/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9142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DD3591-C185-7BAA-F69F-B158C6222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Calibration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2234E1E-0091-5ACA-7D3E-937DDC0AC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295" y="923913"/>
            <a:ext cx="3870463" cy="278516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0428CE-1C5B-DB58-A29A-E62DF6C41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404" y="3686059"/>
            <a:ext cx="3878354" cy="2785164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09732E1-1C6D-6FB0-E84D-CDDFC1FFC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58" y="1898847"/>
            <a:ext cx="10515600" cy="4351338"/>
          </a:xfrm>
        </p:spPr>
        <p:txBody>
          <a:bodyPr/>
          <a:lstStyle/>
          <a:p>
            <a:r>
              <a:rPr kumimoji="1" lang="en-US" altLang="zh-CN" dirty="0"/>
              <a:t>Non-linearity</a:t>
            </a:r>
          </a:p>
          <a:p>
            <a:pPr lvl="1"/>
            <a:r>
              <a:rPr kumimoji="1" lang="en-US" altLang="zh-CN" dirty="0"/>
              <a:t>Use gamma sources(</a:t>
            </a:r>
            <a:r>
              <a:rPr kumimoji="1" lang="en-US" altLang="zh-CN" baseline="30000" dirty="0"/>
              <a:t>137</a:t>
            </a:r>
            <a:r>
              <a:rPr kumimoji="1" lang="en-US" altLang="zh-CN" dirty="0"/>
              <a:t>Cs, </a:t>
            </a:r>
            <a:r>
              <a:rPr kumimoji="1" lang="en-US" altLang="zh-CN" baseline="30000" dirty="0"/>
              <a:t>54</a:t>
            </a:r>
            <a:r>
              <a:rPr kumimoji="1" lang="en-US" altLang="zh-CN" dirty="0"/>
              <a:t>Mn, </a:t>
            </a:r>
            <a:r>
              <a:rPr kumimoji="1" lang="en-US" altLang="zh-CN" baseline="30000" dirty="0"/>
              <a:t>40</a:t>
            </a:r>
            <a:r>
              <a:rPr kumimoji="1" lang="en-US" altLang="zh-CN" dirty="0"/>
              <a:t>K, </a:t>
            </a:r>
            <a:r>
              <a:rPr kumimoji="1" lang="en-US" altLang="zh-CN" baseline="30000" dirty="0"/>
              <a:t>60</a:t>
            </a:r>
            <a:r>
              <a:rPr kumimoji="1" lang="en-US" altLang="zh-CN" dirty="0"/>
              <a:t>Co, </a:t>
            </a:r>
            <a:r>
              <a:rPr kumimoji="1" lang="en-US" altLang="zh-CN" baseline="30000" dirty="0"/>
              <a:t>68</a:t>
            </a:r>
            <a:r>
              <a:rPr kumimoji="1" lang="en-US" altLang="zh-CN" dirty="0"/>
              <a:t>Ge, </a:t>
            </a:r>
            <a:r>
              <a:rPr kumimoji="1" lang="en-US" altLang="zh-CN" baseline="30000" dirty="0"/>
              <a:t>241</a:t>
            </a:r>
            <a:r>
              <a:rPr kumimoji="1" lang="en-US" altLang="zh-CN" dirty="0"/>
              <a:t>Am-</a:t>
            </a:r>
            <a:r>
              <a:rPr kumimoji="1" lang="en-US" altLang="zh-CN" baseline="30000" dirty="0"/>
              <a:t>13</a:t>
            </a:r>
            <a:r>
              <a:rPr kumimoji="1" lang="en-US" altLang="zh-CN" dirty="0"/>
              <a:t>C)</a:t>
            </a:r>
          </a:p>
          <a:p>
            <a:pPr lvl="1"/>
            <a:r>
              <a:rPr kumimoji="1" lang="en-US" altLang="zh-CN" dirty="0"/>
              <a:t>For electron &amp; positron, physics non-linearity </a:t>
            </a:r>
            <a:r>
              <a:rPr kumimoji="1" lang="en-US" altLang="zh-CN" b="1" dirty="0">
                <a:solidFill>
                  <a:srgbClr val="C00000"/>
                </a:solidFill>
              </a:rPr>
              <a:t>&lt;0.6%</a:t>
            </a:r>
          </a:p>
          <a:p>
            <a:pPr lvl="1"/>
            <a:r>
              <a:rPr kumimoji="1" lang="en-US" altLang="zh-CN" dirty="0"/>
              <a:t>w/ </a:t>
            </a:r>
            <a:r>
              <a:rPr kumimoji="1" lang="en-US" altLang="zh-CN" baseline="30000" dirty="0"/>
              <a:t>12</a:t>
            </a:r>
            <a:r>
              <a:rPr kumimoji="1" lang="en-US" altLang="zh-CN" dirty="0"/>
              <a:t>B data of three years, physics non-linearity </a:t>
            </a:r>
            <a:r>
              <a:rPr kumimoji="1" lang="en-US" altLang="zh-CN" b="1" dirty="0">
                <a:solidFill>
                  <a:schemeClr val="accent2"/>
                </a:solidFill>
              </a:rPr>
              <a:t>&lt;0.4%</a:t>
            </a:r>
          </a:p>
          <a:p>
            <a:r>
              <a:rPr kumimoji="1" lang="en-US" altLang="zh-CN" dirty="0"/>
              <a:t>Non-uniformity</a:t>
            </a:r>
          </a:p>
          <a:p>
            <a:pPr lvl="1"/>
            <a:r>
              <a:rPr kumimoji="1" lang="en-US" altLang="zh-CN" dirty="0"/>
              <a:t>Use ACU &amp; CLS to deploy 110 positions for gamma source</a:t>
            </a:r>
          </a:p>
          <a:p>
            <a:pPr lvl="1"/>
            <a:r>
              <a:rPr kumimoji="1" lang="en-US" altLang="zh-CN" dirty="0"/>
              <a:t>w/ FV, residual non-uniformity is </a:t>
            </a:r>
            <a:r>
              <a:rPr kumimoji="1" lang="en-US" altLang="zh-CN" b="1" dirty="0">
                <a:solidFill>
                  <a:schemeClr val="accent6"/>
                </a:solidFill>
              </a:rPr>
              <a:t>&lt;0.2%</a:t>
            </a:r>
          </a:p>
          <a:p>
            <a:pPr lvl="1"/>
            <a:r>
              <a:rPr kumimoji="1" lang="en-US" altLang="zh-CN" dirty="0"/>
              <a:t>Energy resolution degradation </a:t>
            </a:r>
            <a:r>
              <a:rPr kumimoji="1" lang="en-US" altLang="zh-CN" b="1" dirty="0">
                <a:solidFill>
                  <a:srgbClr val="7030A0"/>
                </a:solidFill>
              </a:rPr>
              <a:t>&lt;0.05%</a:t>
            </a:r>
          </a:p>
          <a:p>
            <a:pPr lvl="1"/>
            <a:r>
              <a:rPr kumimoji="1" lang="en-US" altLang="zh-CN" dirty="0"/>
              <a:t>Energy bias </a:t>
            </a:r>
            <a:r>
              <a:rPr kumimoji="1" lang="en-US" altLang="zh-CN" b="1" dirty="0">
                <a:solidFill>
                  <a:schemeClr val="accent1"/>
                </a:solidFill>
              </a:rPr>
              <a:t>&lt;0.3%</a:t>
            </a:r>
          </a:p>
          <a:p>
            <a:pPr lvl="1"/>
            <a:endParaRPr kumimoji="1"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A2C89C-BE1A-8F94-C3B7-39C49DABB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11</a:t>
            </a:fld>
            <a:endParaRPr kumimoji="1"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208BA20B-48A5-4E8E-CE42-E697ED6F6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6382070-D48C-301E-9D8D-2E01ADE95B24}"/>
              </a:ext>
            </a:extLst>
          </p:cNvPr>
          <p:cNvSpPr txBox="1"/>
          <p:nvPr/>
        </p:nvSpPr>
        <p:spPr>
          <a:xfrm>
            <a:off x="91040" y="5841602"/>
            <a:ext cx="1544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arXiv</a:t>
            </a:r>
            <a:r>
              <a:rPr lang="en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2204.03256</a:t>
            </a:r>
            <a:endParaRPr kumimoji="1"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001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46BB567-E5EA-3514-246A-DB6A8C556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129" y="3669952"/>
            <a:ext cx="2826277" cy="282292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407F99"/>
              </a:gs>
              <a:gs pos="84000">
                <a:schemeClr val="bg1"/>
              </a:gs>
              <a:gs pos="88000">
                <a:srgbClr val="407F99"/>
              </a:gs>
            </a:gsLst>
            <a:lin ang="16200000" scaled="0"/>
          </a:gradFill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DE360CE-1551-E22F-5331-9DBE3804E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743" y="3804700"/>
            <a:ext cx="2890067" cy="25370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407F99"/>
              </a:gs>
              <a:gs pos="84000">
                <a:schemeClr val="bg1"/>
              </a:gs>
              <a:gs pos="88000">
                <a:srgbClr val="407F99"/>
              </a:gs>
            </a:gsLst>
            <a:lin ang="16200000" scaled="0"/>
          </a:gradFill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C35BE224-BFCF-1468-3E0A-488318E8D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Muon Veto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26E892-883B-AE39-CF73-DDE67412B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271" y="184052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" altLang="zh-CN" dirty="0"/>
              <a:t>Two combined active shielding, design is completed</a:t>
            </a:r>
          </a:p>
          <a:p>
            <a:r>
              <a:rPr kumimoji="1" lang="en" altLang="zh-CN" b="1" dirty="0">
                <a:solidFill>
                  <a:schemeClr val="accent1"/>
                </a:solidFill>
              </a:rPr>
              <a:t>Top plastic scintillator</a:t>
            </a:r>
          </a:p>
          <a:p>
            <a:pPr lvl="1"/>
            <a:r>
              <a:rPr kumimoji="1" lang="en" altLang="zh-CN" dirty="0"/>
              <a:t>4 layers with each 2cm thickness, 1 mm gap between strips</a:t>
            </a:r>
          </a:p>
          <a:p>
            <a:pPr lvl="1"/>
            <a:r>
              <a:rPr kumimoji="1" lang="en" altLang="zh-CN" dirty="0"/>
              <a:t>Muon veto efficiency ~ 9</a:t>
            </a:r>
            <a:r>
              <a:rPr kumimoji="1" lang="en-US" altLang="zh-CN" dirty="0"/>
              <a:t>9</a:t>
            </a:r>
            <a:r>
              <a:rPr kumimoji="1" lang="en" altLang="zh-CN" dirty="0"/>
              <a:t>% (3/4)</a:t>
            </a:r>
          </a:p>
          <a:p>
            <a:pPr lvl="1"/>
            <a:r>
              <a:rPr kumimoji="1" lang="en" altLang="zh-CN" dirty="0"/>
              <a:t>More details in </a:t>
            </a:r>
            <a:r>
              <a:rPr kumimoji="1" lang="en" altLang="zh-CN" dirty="0" err="1"/>
              <a:t>Guang</a:t>
            </a:r>
            <a:r>
              <a:rPr kumimoji="1" lang="en" altLang="zh-CN" dirty="0"/>
              <a:t> Luo</a:t>
            </a:r>
            <a:r>
              <a:rPr kumimoji="1" lang="en" altLang="zh-CN" dirty="0">
                <a:latin typeface="Calibri" panose="020F0502020204030204" pitchFamily="34" charset="0"/>
                <a:cs typeface="Calibri" panose="020F0502020204030204" pitchFamily="34" charset="0"/>
              </a:rPr>
              <a:t>’s</a:t>
            </a:r>
            <a:r>
              <a:rPr kumimoji="1"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" altLang="zh-CN" dirty="0"/>
              <a:t>talk</a:t>
            </a:r>
          </a:p>
          <a:p>
            <a:r>
              <a:rPr kumimoji="1" lang="en" altLang="zh-CN" b="1" dirty="0">
                <a:solidFill>
                  <a:srgbClr val="7030A0"/>
                </a:solidFill>
              </a:rPr>
              <a:t>Water tank</a:t>
            </a:r>
          </a:p>
          <a:p>
            <a:pPr lvl="1"/>
            <a:r>
              <a:rPr kumimoji="1" lang="en" altLang="zh-CN" dirty="0"/>
              <a:t>Dodecagon, 1.2 m thickness, 3 standalone </a:t>
            </a:r>
            <a:r>
              <a:rPr kumimoji="1" lang="en" altLang="zh-CN" dirty="0">
                <a:effectLst>
                  <a:glow rad="302542">
                    <a:schemeClr val="bg1">
                      <a:alpha val="82660"/>
                    </a:schemeClr>
                  </a:glow>
                </a:effectLst>
              </a:rPr>
              <a:t>parts</a:t>
            </a:r>
          </a:p>
          <a:p>
            <a:pPr lvl="1"/>
            <a:r>
              <a:rPr kumimoji="1" lang="en" altLang="zh-CN" dirty="0"/>
              <a:t>300 3</a:t>
            </a:r>
            <a:r>
              <a:rPr kumimoji="1" lang="en" altLang="zh-CN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kumimoji="1" lang="en" altLang="zh-CN" dirty="0"/>
              <a:t> PMTs, muon veto efficiency </a:t>
            </a:r>
            <a:r>
              <a:rPr kumimoji="1" lang="en" altLang="zh-CN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&gt; 99%</a:t>
            </a:r>
          </a:p>
          <a:p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5ECE11A-5B8B-AA79-EA2F-40F6BDB6D7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476"/>
          <a:stretch/>
        </p:blipFill>
        <p:spPr>
          <a:xfrm>
            <a:off x="8749504" y="231822"/>
            <a:ext cx="3430306" cy="25370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407F99"/>
              </a:gs>
              <a:gs pos="84000">
                <a:schemeClr val="bg1"/>
              </a:gs>
              <a:gs pos="88000">
                <a:srgbClr val="407F99"/>
              </a:gs>
            </a:gsLst>
            <a:lin ang="16200000" scaled="0"/>
          </a:gradFill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D418C77-FDE6-E376-1D11-DE4A44DB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12</a:t>
            </a:fld>
            <a:endParaRPr kumimoji="1" lang="zh-CN" altLang="en-US"/>
          </a:p>
        </p:txBody>
      </p:sp>
      <p:sp>
        <p:nvSpPr>
          <p:cNvPr id="9" name="日期占位符 8">
            <a:extLst>
              <a:ext uri="{FF2B5EF4-FFF2-40B4-BE49-F238E27FC236}">
                <a16:creationId xmlns:a16="http://schemas.microsoft.com/office/drawing/2014/main" id="{EC165C04-F9B0-E132-31E4-2C055DE2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8AAFE6A-FAF5-8A93-34A1-0DC239991518}"/>
              </a:ext>
            </a:extLst>
          </p:cNvPr>
          <p:cNvSpPr txBox="1"/>
          <p:nvPr/>
        </p:nvSpPr>
        <p:spPr>
          <a:xfrm>
            <a:off x="66194" y="5812442"/>
            <a:ext cx="1544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arXiv</a:t>
            </a:r>
            <a:r>
              <a:rPr lang="en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2206.01112</a:t>
            </a:r>
            <a:endParaRPr kumimoji="1"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755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A44292E-743F-A509-ADA5-33E901C3C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1" y="1721999"/>
            <a:ext cx="6457305" cy="290006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6B279C0-F2ED-02C8-46D0-250560B08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Electronics &amp; TDAQ</a:t>
            </a:r>
            <a:endParaRPr kumimoji="1" lang="zh-CN" altLang="en-US" dirty="0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CD9606BA-4431-E8D3-37B5-E9C78C1BF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183" y="4846074"/>
            <a:ext cx="7823200" cy="1550202"/>
          </a:xfrm>
        </p:spPr>
        <p:txBody>
          <a:bodyPr>
            <a:normAutofit/>
          </a:bodyPr>
          <a:lstStyle/>
          <a:p>
            <a:r>
              <a:rPr kumimoji="1" lang="en" altLang="zh-CN" sz="2400" dirty="0"/>
              <a:t>Electronics of central detector (CD)</a:t>
            </a:r>
          </a:p>
          <a:p>
            <a:pPr lvl="1"/>
            <a:r>
              <a:rPr kumimoji="1" lang="en" altLang="zh-CN" sz="2000" dirty="0"/>
              <a:t>FEB based on discrete components</a:t>
            </a:r>
          </a:p>
          <a:p>
            <a:pPr lvl="1"/>
            <a:r>
              <a:rPr kumimoji="1" lang="en" altLang="zh-CN" sz="2000" dirty="0"/>
              <a:t>Waveform digitized by ADC (250MHz)</a:t>
            </a:r>
          </a:p>
          <a:p>
            <a:pPr lvl="1"/>
            <a:r>
              <a:rPr kumimoji="1" lang="en" altLang="zh-CN" sz="2000" dirty="0"/>
              <a:t>FPGA calculates Q/T, sent to TDAQ</a:t>
            </a:r>
          </a:p>
          <a:p>
            <a:endParaRPr kumimoji="1" lang="zh-CN" alt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1BDE4153-796E-E62D-6DF4-9F673172A580}"/>
              </a:ext>
            </a:extLst>
          </p:cNvPr>
          <p:cNvSpPr txBox="1">
            <a:spLocks/>
          </p:cNvSpPr>
          <p:nvPr/>
        </p:nvSpPr>
        <p:spPr>
          <a:xfrm>
            <a:off x="6338754" y="48460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" altLang="zh-CN" sz="2400" dirty="0"/>
              <a:t>Electronics of veto detectors</a:t>
            </a:r>
          </a:p>
          <a:p>
            <a:pPr lvl="1"/>
            <a:r>
              <a:rPr kumimoji="1" lang="en" altLang="zh-CN" sz="2000" dirty="0"/>
              <a:t>Same strategy with CD for TPS</a:t>
            </a:r>
          </a:p>
          <a:p>
            <a:pPr lvl="1"/>
            <a:r>
              <a:rPr kumimoji="1" lang="en" altLang="zh-CN" sz="2000" dirty="0"/>
              <a:t>Same with 3</a:t>
            </a:r>
            <a:r>
              <a:rPr kumimoji="1" lang="en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’’</a:t>
            </a:r>
            <a:r>
              <a:rPr kumimoji="1" lang="en" altLang="zh-CN" sz="2000" dirty="0"/>
              <a:t> PMTs electronics in JUNO</a:t>
            </a:r>
          </a:p>
          <a:p>
            <a:endParaRPr kumimoji="1"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A9E985F-38EE-B12D-9883-116A545ED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13</a:t>
            </a:fld>
            <a:endParaRPr kumimoji="1" lang="zh-CN" alt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7710C3D-87E8-F2B2-CE3C-7A13D50480E1}"/>
              </a:ext>
            </a:extLst>
          </p:cNvPr>
          <p:cNvGrpSpPr/>
          <p:nvPr/>
        </p:nvGrpSpPr>
        <p:grpSpPr>
          <a:xfrm>
            <a:off x="10084459" y="0"/>
            <a:ext cx="2107541" cy="1307502"/>
            <a:chOff x="9172635" y="14288"/>
            <a:chExt cx="3006665" cy="1865312"/>
          </a:xfrm>
          <a:effectLst>
            <a:glow>
              <a:schemeClr val="accent1"/>
            </a:glow>
          </a:effectLst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14765D6-D1AC-D3CB-572F-B15943AE8E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257F3804-81CA-0801-3737-25921BFE03F5}"/>
                </a:ext>
              </a:extLst>
            </p:cNvPr>
            <p:cNvSpPr/>
            <p:nvPr/>
          </p:nvSpPr>
          <p:spPr>
            <a:xfrm rot="1529136" flipV="1">
              <a:off x="9172635" y="1481829"/>
              <a:ext cx="914399" cy="652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5D5C7CFD-0B99-6FD3-060B-5DECCAB3B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5576" y="2215104"/>
            <a:ext cx="5606424" cy="180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98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3A5895-53A3-2B4E-E3E5-DA4FEC493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Background Simulation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F02F757-315E-73F3-0777-9BD535033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437" y="483567"/>
            <a:ext cx="5053895" cy="304606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407F99"/>
              </a:gs>
              <a:gs pos="83000">
                <a:schemeClr val="bg1"/>
              </a:gs>
              <a:gs pos="87000">
                <a:srgbClr val="407F99"/>
              </a:gs>
            </a:gsLst>
            <a:lin ang="16200000" scaled="0"/>
          </a:gradFill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01BADA9-EAAD-7896-DAEB-B91212E52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910" y="3475037"/>
            <a:ext cx="4525598" cy="3187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407F99"/>
              </a:gs>
              <a:gs pos="83000">
                <a:schemeClr val="bg1"/>
              </a:gs>
              <a:gs pos="87000">
                <a:srgbClr val="407F99"/>
              </a:gs>
            </a:gsLst>
            <a:lin ang="16200000" scaled="0"/>
          </a:gradFill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ECBE02C-7DBA-6B21-9187-B5B527213896}"/>
              </a:ext>
            </a:extLst>
          </p:cNvPr>
          <p:cNvSpPr txBox="1"/>
          <p:nvPr/>
        </p:nvSpPr>
        <p:spPr>
          <a:xfrm>
            <a:off x="7908046" y="2550842"/>
            <a:ext cx="236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effectLst>
                  <a:glow rad="770284">
                    <a:schemeClr val="bg1">
                      <a:alpha val="60000"/>
                    </a:schemeClr>
                  </a:glow>
                </a:effectLst>
              </a:rPr>
              <a:t>Neutron Distribution</a:t>
            </a:r>
            <a:endParaRPr kumimoji="1" lang="zh-CN" altLang="en-US" b="1" dirty="0">
              <a:effectLst>
                <a:glow rad="770284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031DADC-9CA1-BD91-091F-69CEFC21A7A7}"/>
              </a:ext>
            </a:extLst>
          </p:cNvPr>
          <p:cNvSpPr txBox="1"/>
          <p:nvPr/>
        </p:nvSpPr>
        <p:spPr>
          <a:xfrm>
            <a:off x="8302965" y="5058027"/>
            <a:ext cx="3050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/>
              <a:t>Veto Strategy Optimization</a:t>
            </a:r>
            <a:endParaRPr kumimoji="1" lang="zh-CN" altLang="en-US" b="1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90C5AB39-301B-24A9-5446-B66FAD051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243506"/>
              </p:ext>
            </p:extLst>
          </p:nvPr>
        </p:nvGraphicFramePr>
        <p:xfrm>
          <a:off x="989961" y="1828800"/>
          <a:ext cx="5550672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0230">
                  <a:extLst>
                    <a:ext uri="{9D8B030D-6E8A-4147-A177-3AD203B41FA5}">
                      <a16:colId xmlns:a16="http://schemas.microsoft.com/office/drawing/2014/main" val="2352023258"/>
                    </a:ext>
                  </a:extLst>
                </a:gridCol>
                <a:gridCol w="2040442">
                  <a:extLst>
                    <a:ext uri="{9D8B030D-6E8A-4147-A177-3AD203B41FA5}">
                      <a16:colId xmlns:a16="http://schemas.microsoft.com/office/drawing/2014/main" val="5216610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IBD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1838/day</a:t>
                      </a:r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649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Singles from radioactivity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100 Hz</a:t>
                      </a:r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62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Muon rate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67 Hz/m</a:t>
                      </a:r>
                      <a:r>
                        <a:rPr lang="en-US" altLang="zh-CN" sz="2400" baseline="30000" dirty="0"/>
                        <a:t>2</a:t>
                      </a:r>
                      <a:endParaRPr lang="zh-CN" altLang="en-US" sz="2400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539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IBD-like before veto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aseline="0" dirty="0"/>
                        <a:t>3682/day</a:t>
                      </a:r>
                      <a:endParaRPr lang="zh-CN" altLang="en-US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321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IBD-like after veto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44/day</a:t>
                      </a:r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951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Accidental background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129/day</a:t>
                      </a:r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14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baseline="30000" dirty="0"/>
                        <a:t>8</a:t>
                      </a:r>
                      <a:r>
                        <a:rPr lang="en-US" altLang="zh-CN" sz="2400" baseline="0" dirty="0"/>
                        <a:t>He &amp; </a:t>
                      </a:r>
                      <a:r>
                        <a:rPr lang="en-US" altLang="zh-CN" sz="2400" baseline="30000" dirty="0"/>
                        <a:t>9</a:t>
                      </a:r>
                      <a:r>
                        <a:rPr lang="en-US" altLang="zh-CN" sz="2400" baseline="0" dirty="0"/>
                        <a:t>Li</a:t>
                      </a:r>
                      <a:endParaRPr lang="zh-CN" alt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&lt;20/day</a:t>
                      </a:r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891327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1F788D37-A4D8-BEC5-22D6-64B405603FB4}"/>
              </a:ext>
            </a:extLst>
          </p:cNvPr>
          <p:cNvSpPr txBox="1"/>
          <p:nvPr/>
        </p:nvSpPr>
        <p:spPr>
          <a:xfrm>
            <a:off x="1570402" y="5196526"/>
            <a:ext cx="4525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B/S is 2.4%, w/ PSD it will be </a:t>
            </a:r>
            <a:r>
              <a:rPr kumimoji="1" lang="en-US" altLang="zh-CN" sz="2400" b="1" dirty="0">
                <a:solidFill>
                  <a:schemeClr val="accent6"/>
                </a:solidFill>
              </a:rPr>
              <a:t>1.8%</a:t>
            </a:r>
            <a:r>
              <a:rPr kumimoji="1" lang="en-US" altLang="zh-CN" sz="2400" dirty="0"/>
              <a:t>.</a:t>
            </a:r>
            <a:endParaRPr kumimoji="1" lang="zh-CN" altLang="en-US" sz="2400" dirty="0"/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242C7C83-15C8-7986-8847-8C059E097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14</a:t>
            </a:fld>
            <a:endParaRPr kumimoji="1" lang="zh-CN" altLang="en-US"/>
          </a:p>
        </p:txBody>
      </p: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4F617F4B-78D7-C866-A5C6-77F7A4371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8A894D-BAF3-3ECE-E8B6-B11B998A38A8}"/>
              </a:ext>
            </a:extLst>
          </p:cNvPr>
          <p:cNvSpPr txBox="1"/>
          <p:nvPr/>
        </p:nvSpPr>
        <p:spPr>
          <a:xfrm>
            <a:off x="1670589" y="5714771"/>
            <a:ext cx="432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Risk: High Energy environmental neutrons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819E545-799C-6643-F8BD-6C079C12339F}"/>
              </a:ext>
            </a:extLst>
          </p:cNvPr>
          <p:cNvSpPr txBox="1"/>
          <p:nvPr/>
        </p:nvSpPr>
        <p:spPr>
          <a:xfrm>
            <a:off x="26390" y="6066338"/>
            <a:ext cx="1544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arXiv</a:t>
            </a:r>
            <a:r>
              <a:rPr lang="en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2206.01112</a:t>
            </a:r>
            <a:endParaRPr kumimoji="1"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88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5FF12D-2E50-F893-D06A-2B48E0FAC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Summary</a:t>
            </a:r>
            <a:endParaRPr kumimoji="1"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1CD1CE5-D0FC-CC54-5ACD-91C139B0B3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CN" dirty="0"/>
                  <a:t>TAO will measure reactor antineutrino spectrum with sub-percent E resolution (</a:t>
                </a:r>
                <a:r>
                  <a:rPr kumimoji="1" lang="en-US" altLang="zh-CN" b="1" dirty="0">
                    <a:solidFill>
                      <a:srgbClr val="7030A0"/>
                    </a:solidFill>
                  </a:rPr>
                  <a:t>&lt;2%</a:t>
                </a:r>
                <a:r>
                  <a:rPr lang="en-US" altLang="zh-CN" b="1" kern="0" dirty="0">
                    <a:solidFill>
                      <a:srgbClr val="7030A0"/>
                    </a:solidFill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b="1" i="1" ker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b="1" i="1" ker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rad>
                  </m:oMath>
                </a14:m>
                <a:r>
                  <a:rPr kumimoji="1" lang="en-US" altLang="zh-CN" dirty="0"/>
                  <a:t>)</a:t>
                </a:r>
              </a:p>
              <a:p>
                <a:r>
                  <a:rPr kumimoji="1" lang="en-US" altLang="zh-CN" dirty="0"/>
                  <a:t>The production of every part is going well</a:t>
                </a:r>
              </a:p>
              <a:p>
                <a:r>
                  <a:rPr kumimoji="1" lang="en-US" altLang="zh-CN" dirty="0"/>
                  <a:t>1:1 prototype preparing, expected </a:t>
                </a:r>
                <a:r>
                  <a:rPr kumimoji="1" lang="en-US" altLang="zh-CN" b="1" dirty="0">
                    <a:solidFill>
                      <a:schemeClr val="accent6"/>
                    </a:solidFill>
                  </a:rPr>
                  <a:t>in Autumn 2022</a:t>
                </a:r>
              </a:p>
              <a:p>
                <a:r>
                  <a:rPr kumimoji="1" lang="en-US" altLang="zh-CN" dirty="0"/>
                  <a:t>Will start commissioning </a:t>
                </a:r>
                <a:r>
                  <a:rPr kumimoji="1" lang="en-US" altLang="zh-CN" b="1" dirty="0">
                    <a:solidFill>
                      <a:srgbClr val="C00000"/>
                    </a:solidFill>
                  </a:rPr>
                  <a:t>in 2023</a:t>
                </a:r>
              </a:p>
              <a:p>
                <a:endParaRPr kumimoji="1"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1CD1CE5-D0FC-CC54-5ACD-91C139B0B3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 r="-12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0E6FB31-B5ED-4837-2E92-9C06AC14E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15</a:t>
            </a:fld>
            <a:endParaRPr kumimoji="1"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912B896-E682-3A10-5982-302D27C10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F91B558D-8CA0-7214-1735-647DADDCDEE4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7B697CA-5EA8-5AD3-294F-83E113D97E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DD55FD0-17B0-2EC7-BF90-B239F4D1CAE1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9693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FC5C82-591C-E56A-D999-E8D2524BF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JUNO-TAO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770371-3DC5-4D3C-D5E7-411044584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TAO: </a:t>
            </a:r>
            <a:r>
              <a:rPr kumimoji="1" lang="en-US" altLang="zh-CN" b="1" dirty="0" err="1">
                <a:solidFill>
                  <a:srgbClr val="C00000"/>
                </a:solidFill>
              </a:rPr>
              <a:t>T</a:t>
            </a:r>
            <a:r>
              <a:rPr kumimoji="1" lang="en-US" altLang="zh-CN" dirty="0" err="1"/>
              <a:t>aishan</a:t>
            </a:r>
            <a:r>
              <a:rPr kumimoji="1" lang="en-US" altLang="zh-CN" dirty="0"/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A</a:t>
            </a:r>
            <a:r>
              <a:rPr kumimoji="1" lang="en-US" altLang="zh-CN" dirty="0"/>
              <a:t>ntineutrino </a:t>
            </a:r>
            <a:r>
              <a:rPr kumimoji="1" lang="en-US" altLang="zh-CN" b="1" dirty="0">
                <a:solidFill>
                  <a:srgbClr val="C00000"/>
                </a:solidFill>
              </a:rPr>
              <a:t>O</a:t>
            </a:r>
            <a:r>
              <a:rPr kumimoji="1" lang="en-US" altLang="zh-CN" dirty="0"/>
              <a:t>bservatory</a:t>
            </a:r>
          </a:p>
          <a:p>
            <a:r>
              <a:rPr kumimoji="1" lang="en-US" altLang="zh-CN" dirty="0"/>
              <a:t>A satellite experiment of </a:t>
            </a:r>
            <a:r>
              <a:rPr kumimoji="1" lang="en-US" altLang="zh-CN" b="1" dirty="0">
                <a:solidFill>
                  <a:schemeClr val="accent2"/>
                </a:solidFill>
              </a:rPr>
              <a:t>JUNO</a:t>
            </a:r>
          </a:p>
          <a:p>
            <a:r>
              <a:rPr kumimoji="1" lang="en-US" altLang="zh-CN" dirty="0"/>
              <a:t>Measure reactor neutrino w/ </a:t>
            </a:r>
            <a:r>
              <a:rPr kumimoji="1" lang="en-US" altLang="zh-CN" b="1" dirty="0">
                <a:solidFill>
                  <a:srgbClr val="7030A0"/>
                </a:solidFill>
              </a:rPr>
              <a:t>sub-percent E resolution</a:t>
            </a:r>
          </a:p>
          <a:p>
            <a:r>
              <a:rPr kumimoji="1" lang="en-US" altLang="zh-CN" dirty="0"/>
              <a:t>Location:</a:t>
            </a:r>
          </a:p>
          <a:p>
            <a:pPr lvl="1"/>
            <a:r>
              <a:rPr kumimoji="1" lang="en-US" altLang="zh-CN" dirty="0"/>
              <a:t>30 m from </a:t>
            </a:r>
            <a:r>
              <a:rPr kumimoji="1" lang="en-US" altLang="zh-CN" dirty="0" err="1"/>
              <a:t>Taishan</a:t>
            </a:r>
            <a:endParaRPr kumimoji="1" lang="en-US" altLang="zh-CN" dirty="0"/>
          </a:p>
          <a:p>
            <a:pPr marL="457200" lvl="1" indent="0">
              <a:buNone/>
            </a:pPr>
            <a:r>
              <a:rPr kumimoji="1" lang="zh-CN" altLang="en-US" dirty="0"/>
              <a:t>   </a:t>
            </a:r>
            <a:r>
              <a:rPr kumimoji="1" lang="en-US" altLang="zh-CN" dirty="0"/>
              <a:t>NPP core (4.6 GW)</a:t>
            </a:r>
            <a:endParaRPr kumimoji="1" lang="zh-CN" altLang="en-US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2CFA46F9-5925-6E32-2397-03BC4473EAC7}"/>
              </a:ext>
            </a:extLst>
          </p:cNvPr>
          <p:cNvGrpSpPr/>
          <p:nvPr/>
        </p:nvGrpSpPr>
        <p:grpSpPr>
          <a:xfrm>
            <a:off x="5085707" y="3312387"/>
            <a:ext cx="7106293" cy="3445621"/>
            <a:chOff x="5085708" y="3247993"/>
            <a:chExt cx="7106293" cy="3445621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52193FA7-AFE3-9F3C-ED8C-818908EF8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85708" y="3247993"/>
              <a:ext cx="7106292" cy="3445621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03707D3-5C1E-1785-C40A-F979A8AC6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57709" y="5938463"/>
              <a:ext cx="2534292" cy="656101"/>
            </a:xfrm>
            <a:prstGeom prst="rect">
              <a:avLst/>
            </a:prstGeom>
          </p:spPr>
        </p:pic>
      </p:grp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7DB0AE-DBA6-CD5F-E740-9DE1EA12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2</a:t>
            </a:fld>
            <a:endParaRPr kumimoji="1"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7AC9D30B-E8C1-BA67-5485-5EF896E2BBEF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B59478-98F1-5343-AB5B-9800675C5A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71E65704-2D7A-F4E5-E3BE-E24C9FAA850B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0968DC3A-6FA6-2D54-BE49-7E304A244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9315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65BCCE-ACDA-F238-268F-0606F09DD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JUNO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8056DF2-275B-7A7B-04EA-0EE2A30167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07769" y="2029734"/>
                <a:ext cx="6978072" cy="460501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kumimoji="1" lang="en" altLang="zh-CN" sz="2600" b="1" dirty="0">
                    <a:solidFill>
                      <a:schemeClr val="accent2"/>
                    </a:solidFill>
                  </a:rPr>
                  <a:t>J</a:t>
                </a:r>
                <a:r>
                  <a:rPr kumimoji="1" lang="en" altLang="zh-CN" sz="2600" dirty="0"/>
                  <a:t>iangmen </a:t>
                </a:r>
                <a:r>
                  <a:rPr kumimoji="1" lang="en" altLang="zh-CN" sz="2600" b="1" dirty="0">
                    <a:solidFill>
                      <a:schemeClr val="accent2"/>
                    </a:solidFill>
                  </a:rPr>
                  <a:t>U</a:t>
                </a:r>
                <a:r>
                  <a:rPr kumimoji="1" lang="en" altLang="zh-CN" sz="2600" dirty="0"/>
                  <a:t>nderground </a:t>
                </a:r>
                <a:r>
                  <a:rPr kumimoji="1" lang="en" altLang="zh-CN" sz="2600" b="1" dirty="0">
                    <a:solidFill>
                      <a:schemeClr val="accent2"/>
                    </a:solidFill>
                  </a:rPr>
                  <a:t>N</a:t>
                </a:r>
                <a:r>
                  <a:rPr kumimoji="1" lang="en" altLang="zh-CN" sz="2600" dirty="0"/>
                  <a:t>eutrino </a:t>
                </a:r>
                <a:r>
                  <a:rPr kumimoji="1" lang="en" altLang="zh-CN" sz="2600" b="1" dirty="0">
                    <a:solidFill>
                      <a:schemeClr val="accent2"/>
                    </a:solidFill>
                  </a:rPr>
                  <a:t>O</a:t>
                </a:r>
                <a:r>
                  <a:rPr kumimoji="1" lang="en" altLang="zh-CN" sz="2600" dirty="0"/>
                  <a:t>bservatory</a:t>
                </a:r>
                <a:endParaRPr kumimoji="1" lang="en" altLang="zh-CN" sz="2600" b="1" dirty="0">
                  <a:solidFill>
                    <a:schemeClr val="accent2"/>
                  </a:solidFill>
                </a:endParaRPr>
              </a:p>
              <a:p>
                <a:r>
                  <a:rPr kumimoji="1" lang="en-US" altLang="zh-CN" sz="2600" dirty="0"/>
                  <a:t>A </a:t>
                </a:r>
                <a:r>
                  <a:rPr kumimoji="1" lang="en-US" altLang="zh-CN" sz="2600" b="1" dirty="0">
                    <a:solidFill>
                      <a:schemeClr val="accent5"/>
                    </a:solidFill>
                  </a:rPr>
                  <a:t>multiple purpose </a:t>
                </a:r>
                <a:r>
                  <a:rPr kumimoji="1" lang="en-US" altLang="zh-CN" sz="2600" dirty="0"/>
                  <a:t>neutrino experiment</a:t>
                </a:r>
              </a:p>
              <a:p>
                <a:pPr lvl="1"/>
                <a:r>
                  <a:rPr kumimoji="1" lang="en-US" altLang="zh-CN" sz="2600" b="1" dirty="0">
                    <a:solidFill>
                      <a:srgbClr val="FF0000"/>
                    </a:solidFill>
                  </a:rPr>
                  <a:t>Neutrino mass hierarchy</a:t>
                </a:r>
              </a:p>
              <a:p>
                <a:pPr lvl="1"/>
                <a:r>
                  <a:rPr kumimoji="1" lang="en-US" altLang="zh-CN" sz="2600" dirty="0"/>
                  <a:t>Precision measurement of 3 oscillation parameters</a:t>
                </a:r>
              </a:p>
              <a:p>
                <a:pPr lvl="1"/>
                <a:r>
                  <a:rPr kumimoji="1" lang="en-US" altLang="zh-CN" sz="2600" dirty="0"/>
                  <a:t>Supernova neutrino</a:t>
                </a:r>
              </a:p>
              <a:p>
                <a:pPr lvl="1"/>
                <a:r>
                  <a:rPr kumimoji="1" lang="en-US" altLang="zh-CN" sz="2600" dirty="0"/>
                  <a:t>Geo-neutrino</a:t>
                </a:r>
              </a:p>
              <a:p>
                <a:pPr lvl="1"/>
                <a:r>
                  <a:rPr kumimoji="1" lang="en-US" altLang="zh-CN" sz="2600" dirty="0"/>
                  <a:t>Solar neutrino</a:t>
                </a:r>
              </a:p>
              <a:p>
                <a:pPr lvl="1"/>
                <a:r>
                  <a:rPr kumimoji="1" lang="en-US" altLang="zh-CN" sz="2600" dirty="0"/>
                  <a:t>Proton decay</a:t>
                </a:r>
              </a:p>
              <a:p>
                <a:pPr lvl="1"/>
                <a:r>
                  <a:rPr kumimoji="1" lang="en-US" altLang="zh-CN" sz="2600" dirty="0"/>
                  <a:t>…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6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altLang="zh-CN" sz="26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%/</m:t>
                    </m:r>
                    <m:rad>
                      <m:radPr>
                        <m:degHide m:val="on"/>
                        <m:ctrlPr>
                          <a:rPr lang="en-US" altLang="zh-CN" sz="26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rad>
                  </m:oMath>
                </a14:m>
                <a:r>
                  <a:rPr lang="zh-CN" altLang="en-US" sz="2600" kern="0" dirty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sz="2600" kern="0" dirty="0"/>
                  <a:t>energy resolution, 20 </a:t>
                </a:r>
                <a:r>
                  <a:rPr lang="en-US" altLang="zh-CN" sz="2600" kern="0" dirty="0" err="1"/>
                  <a:t>kton</a:t>
                </a:r>
                <a:r>
                  <a:rPr lang="en-US" altLang="zh-CN" sz="2600" kern="0" dirty="0"/>
                  <a:t> LS</a:t>
                </a:r>
              </a:p>
              <a:p>
                <a:r>
                  <a:rPr lang="en-US" altLang="zh-CN" sz="2600" kern="0" dirty="0"/>
                  <a:t>Online in 2023</a:t>
                </a:r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8056DF2-275B-7A7B-04EA-0EE2A30167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07769" y="2029734"/>
                <a:ext cx="6978072" cy="4605017"/>
              </a:xfrm>
              <a:blipFill>
                <a:blip r:embed="rId2"/>
                <a:stretch>
                  <a:fillRect l="-1270" t="-24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1DF1E33B-78FF-0BAA-279F-84B7BEA09F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88" y="2090399"/>
            <a:ext cx="5542181" cy="4402476"/>
          </a:xfrm>
          <a:prstGeom prst="rect">
            <a:avLst/>
          </a:prstGeom>
        </p:spPr>
      </p:pic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E1B6CC5C-BE5A-0D49-D61A-542402E3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3</a:t>
            </a:fld>
            <a:endParaRPr kumimoji="1" lang="zh-CN" altLang="en-US"/>
          </a:p>
        </p:txBody>
      </p:sp>
      <p:sp>
        <p:nvSpPr>
          <p:cNvPr id="13" name="日期占位符 12">
            <a:extLst>
              <a:ext uri="{FF2B5EF4-FFF2-40B4-BE49-F238E27FC236}">
                <a16:creationId xmlns:a16="http://schemas.microsoft.com/office/drawing/2014/main" id="{6C325227-2B7F-F2A1-1462-1FF8D0D87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5187AE0-7F1E-EBCD-5F7B-C0E48CFC6138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F03516A-E68A-2401-7D11-A0EBECC14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9D91DFF7-0DC1-E3BF-65EE-8909F279589C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2124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204A0C-A44E-098B-8347-DDC60E93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TAO Motivation</a:t>
            </a:r>
            <a:endParaRPr kumimoji="1"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2FF77B5-CE21-2CD6-A0C2-A569416A51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3227" y="1690688"/>
                <a:ext cx="10515600" cy="4351338"/>
              </a:xfrm>
            </p:spPr>
            <p:txBody>
              <a:bodyPr/>
              <a:lstStyle/>
              <a:p>
                <a:pPr marL="914400" lvl="1" indent="-457200">
                  <a:buFont typeface="+mj-lt"/>
                  <a:buAutoNum type="arabicPeriod"/>
                </a:pPr>
                <a:r>
                  <a:rPr kumimoji="1" lang="en-US" altLang="zh-CN" sz="2800" b="1" dirty="0">
                    <a:solidFill>
                      <a:srgbClr val="C00000"/>
                    </a:solidFill>
                  </a:rPr>
                  <a:t>Provide reference spectrum for JUNO</a:t>
                </a:r>
              </a:p>
              <a:p>
                <a:pPr lvl="2"/>
                <a:r>
                  <a:rPr kumimoji="1" lang="en-US" altLang="zh-CN" sz="2400" dirty="0"/>
                  <a:t>TAO can help to remove the model dependence by measuring fine structures in neutrino energy spectrum.</a:t>
                </a:r>
              </a:p>
              <a:p>
                <a:pPr lvl="2"/>
                <a:r>
                  <a:rPr kumimoji="1" lang="en-US" altLang="zh-CN" sz="2400" dirty="0"/>
                  <a:t>The energy resolution of TAO must equal or better than 3%/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400" b="1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b="1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rad>
                  </m:oMath>
                </a14:m>
                <a:r>
                  <a:rPr kumimoji="1" lang="en-US" altLang="zh-CN" sz="2400" dirty="0"/>
                  <a:t> (now </a:t>
                </a:r>
                <a:r>
                  <a:rPr kumimoji="1" lang="en-US" altLang="zh-CN" sz="2400" b="1" dirty="0">
                    <a:solidFill>
                      <a:srgbClr val="7030A0"/>
                    </a:solidFill>
                  </a:rPr>
                  <a:t>&lt;2%</a:t>
                </a:r>
                <a:r>
                  <a:rPr lang="en-US" altLang="zh-CN" sz="2400" b="1" kern="0" dirty="0">
                    <a:solidFill>
                      <a:srgbClr val="7030A0"/>
                    </a:solidFill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400" b="1" i="1" ker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b="1" i="1" ker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rad>
                  </m:oMath>
                </a14:m>
                <a:r>
                  <a:rPr kumimoji="1" lang="en-US" altLang="zh-CN" sz="2400" dirty="0"/>
                  <a:t>).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kumimoji="1" lang="en-US" altLang="zh-CN" sz="2800" dirty="0"/>
                  <a:t>Provide a benchmark spectrum for nuclear database</a:t>
                </a:r>
              </a:p>
              <a:p>
                <a:pPr lvl="1"/>
                <a:endParaRPr kumimoji="1" lang="en-US" altLang="zh-CN" dirty="0"/>
              </a:p>
              <a:p>
                <a:pPr lvl="1"/>
                <a:endParaRPr kumimoji="1" lang="en-US" altLang="zh-CN" dirty="0"/>
              </a:p>
              <a:p>
                <a:endParaRPr kumimoji="1" lang="zh-CN" altLang="en-US" b="1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2FF77B5-CE21-2CD6-A0C2-A569416A51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3227" y="1690688"/>
                <a:ext cx="10515600" cy="4351338"/>
              </a:xfrm>
              <a:blipFill>
                <a:blip r:embed="rId3"/>
                <a:stretch>
                  <a:fillRect t="-23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内容占位符 7">
            <a:extLst>
              <a:ext uri="{FF2B5EF4-FFF2-40B4-BE49-F238E27FC236}">
                <a16:creationId xmlns:a16="http://schemas.microsoft.com/office/drawing/2014/main" id="{A0BD15B5-418C-555B-0AB9-C87619EB11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79775" y="4127869"/>
            <a:ext cx="4032607" cy="272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C969872-F0B6-F061-C638-0FB2CF7E7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4</a:t>
            </a:fld>
            <a:endParaRPr kumimoji="1"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A72D31-4523-2040-0696-951CCCD3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CFBC0216-C6BB-6117-4121-CF2935CD4597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E9F31DD5-ED27-1613-1B3E-02F6992DA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03C5DB2-D689-1C13-02E4-B0125FF7A078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2" name="内容占位符 5">
            <a:extLst>
              <a:ext uri="{FF2B5EF4-FFF2-40B4-BE49-F238E27FC236}">
                <a16:creationId xmlns:a16="http://schemas.microsoft.com/office/drawing/2014/main" id="{A9D23D1C-1C6A-5C8F-A2C8-480F7AD0E0B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77633" y="4097635"/>
            <a:ext cx="3765698" cy="26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228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204A0C-A44E-098B-8347-DDC60E93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TAO Motivation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FF77B5-CE21-2CD6-A0C2-A569416A5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27" y="1690688"/>
            <a:ext cx="10515600" cy="4351338"/>
          </a:xfrm>
        </p:spPr>
        <p:txBody>
          <a:bodyPr/>
          <a:lstStyle/>
          <a:p>
            <a:pPr marL="457200" lvl="1" indent="0">
              <a:buNone/>
            </a:pPr>
            <a:r>
              <a:rPr kumimoji="1" lang="en-US" altLang="zh-CN" sz="2800" dirty="0"/>
              <a:t>3.</a:t>
            </a:r>
            <a:r>
              <a:rPr kumimoji="1" lang="zh-CN" altLang="en-US" sz="2800" dirty="0"/>
              <a:t>  </a:t>
            </a:r>
            <a:r>
              <a:rPr kumimoji="1" lang="en-US" altLang="zh-CN" sz="2800" dirty="0"/>
              <a:t>Measuring isotopic neutrino spectrum</a:t>
            </a:r>
          </a:p>
          <a:p>
            <a:pPr marL="971550" lvl="1" indent="-514350">
              <a:buAutoNum type="arabicPeriod" startAt="4"/>
            </a:pPr>
            <a:r>
              <a:rPr kumimoji="1" lang="en-US" altLang="zh-CN" sz="2800" dirty="0"/>
              <a:t>Reactor monitoring</a:t>
            </a:r>
          </a:p>
          <a:p>
            <a:pPr marL="971550" lvl="1" indent="-514350">
              <a:buAutoNum type="arabicPeriod" startAt="4"/>
            </a:pPr>
            <a:r>
              <a:rPr kumimoji="1" lang="en-US" altLang="zh-CN" sz="2800" dirty="0"/>
              <a:t>Sterile neutrino</a:t>
            </a:r>
          </a:p>
          <a:p>
            <a:pPr lvl="1"/>
            <a:endParaRPr kumimoji="1" lang="en-US" altLang="zh-CN" dirty="0"/>
          </a:p>
          <a:p>
            <a:pPr lvl="1"/>
            <a:endParaRPr kumimoji="1" lang="en-US" altLang="zh-CN" dirty="0"/>
          </a:p>
          <a:p>
            <a:endParaRPr kumimoji="1" lang="zh-CN" altLang="en-US" b="1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C969872-F0B6-F061-C638-0FB2CF7E7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5</a:t>
            </a:fld>
            <a:endParaRPr kumimoji="1"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A72D31-4523-2040-0696-951CCCD3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CFBC0216-C6BB-6117-4121-CF2935CD4597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E9F31DD5-ED27-1613-1B3E-02F6992DA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03C5DB2-D689-1C13-02E4-B0125FF7A078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6D976656-EE04-DABF-45D1-0A7815D14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461" y="3016251"/>
            <a:ext cx="4562931" cy="330955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0F75BAF-0030-627F-8C33-3AFCF0A8D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4097" y="3016251"/>
            <a:ext cx="4396930" cy="327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10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C9FBF9-61E7-AF78-9381-3E1156BF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TAO Detector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3FA8D98-0CF5-6234-DFD2-C2877FFAD1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" b="6598"/>
          <a:stretch/>
        </p:blipFill>
        <p:spPr>
          <a:xfrm>
            <a:off x="4931596" y="1942353"/>
            <a:ext cx="7260404" cy="4623820"/>
          </a:xfrm>
          <a:prstGeom prst="rect">
            <a:avLst/>
          </a:prstGeom>
        </p:spPr>
      </p:pic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5F9E730B-53AD-E179-9779-DCEC8CAF8961}"/>
              </a:ext>
            </a:extLst>
          </p:cNvPr>
          <p:cNvCxnSpPr/>
          <p:nvPr/>
        </p:nvCxnSpPr>
        <p:spPr>
          <a:xfrm>
            <a:off x="580319" y="1690688"/>
            <a:ext cx="1135294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AE6136D2-C748-A486-0A1B-4309A7FF8A0B}"/>
              </a:ext>
            </a:extLst>
          </p:cNvPr>
          <p:cNvSpPr txBox="1"/>
          <p:nvPr/>
        </p:nvSpPr>
        <p:spPr>
          <a:xfrm>
            <a:off x="580319" y="1696850"/>
            <a:ext cx="11347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Gd-LS ⇨ acrylic vessel ⇨ </a:t>
            </a:r>
            <a:r>
              <a:rPr kumimoji="1" lang="en-US" altLang="zh-CN" dirty="0" err="1"/>
              <a:t>SiPM</a:t>
            </a:r>
            <a:r>
              <a:rPr kumimoji="1" lang="en-US" altLang="zh-CN" dirty="0"/>
              <a:t> &amp; support ⇨ LAB buffer ⇨ cryogenic vessel ⇨ water &amp; HDPE </a:t>
            </a:r>
            <a:r>
              <a:rPr kumimoji="1" lang="en-US" altLang="zh-CN" dirty="0">
                <a:effectLst>
                  <a:glow rad="571500">
                    <a:schemeClr val="bg1">
                      <a:alpha val="40000"/>
                    </a:schemeClr>
                  </a:glow>
                </a:effectLst>
              </a:rPr>
              <a:t>shield ⇨ muon veto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0074D3B-5321-C1E8-D464-E488A983E68A}"/>
              </a:ext>
            </a:extLst>
          </p:cNvPr>
          <p:cNvSpPr txBox="1"/>
          <p:nvPr/>
        </p:nvSpPr>
        <p:spPr>
          <a:xfrm>
            <a:off x="580319" y="1321356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chemeClr val="accent1"/>
                </a:solidFill>
              </a:rPr>
              <a:t>Inner</a:t>
            </a:r>
            <a:endParaRPr kumimoji="1" lang="zh-CN" altLang="en-US" b="1" dirty="0">
              <a:solidFill>
                <a:schemeClr val="accent1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CD4E49A-8E1E-4794-9C13-99A9F9300CE4}"/>
              </a:ext>
            </a:extLst>
          </p:cNvPr>
          <p:cNvSpPr txBox="1"/>
          <p:nvPr/>
        </p:nvSpPr>
        <p:spPr>
          <a:xfrm>
            <a:off x="10927702" y="1340968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chemeClr val="accent1"/>
                </a:solidFill>
              </a:rPr>
              <a:t>Outside</a:t>
            </a:r>
            <a:endParaRPr kumimoji="1" lang="zh-CN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3D9436-228C-48F8-558B-68CF77FCB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02" y="2506662"/>
            <a:ext cx="10515600" cy="4351338"/>
          </a:xfrm>
        </p:spPr>
        <p:txBody>
          <a:bodyPr/>
          <a:lstStyle/>
          <a:p>
            <a:r>
              <a:rPr kumimoji="1" lang="en-US" altLang="zh-CN" dirty="0"/>
              <a:t>-9.6 m underground</a:t>
            </a:r>
          </a:p>
          <a:p>
            <a:r>
              <a:rPr kumimoji="1" lang="en-US" altLang="zh-CN" dirty="0"/>
              <a:t>~ 10 m</a:t>
            </a:r>
            <a:r>
              <a:rPr kumimoji="1" lang="en-US" altLang="zh-CN" baseline="30000" dirty="0"/>
              <a:t>2 </a:t>
            </a:r>
            <a:r>
              <a:rPr kumimoji="1" lang="en-US" altLang="zh-CN" dirty="0" err="1"/>
              <a:t>SiPM</a:t>
            </a:r>
            <a:r>
              <a:rPr kumimoji="1" lang="en-US" altLang="zh-CN" dirty="0"/>
              <a:t> coverage (95%)</a:t>
            </a:r>
          </a:p>
          <a:p>
            <a:r>
              <a:rPr kumimoji="1" lang="en-US" altLang="zh-CN" dirty="0"/>
              <a:t>1.8 m diameter, 2.8 ton </a:t>
            </a:r>
            <a:r>
              <a:rPr kumimoji="1" lang="en-US" altLang="zh-CN" dirty="0" err="1"/>
              <a:t>GdLS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/>
              <a:t>  (1 ton for fiducial volume cut)</a:t>
            </a:r>
          </a:p>
          <a:p>
            <a:r>
              <a:rPr kumimoji="1" lang="en-US" altLang="zh-CN" dirty="0"/>
              <a:t>Operate at -50°C </a:t>
            </a:r>
            <a:endParaRPr lang="en-US" altLang="zh-CN" dirty="0"/>
          </a:p>
          <a:p>
            <a:r>
              <a:rPr kumimoji="1" lang="en-US" altLang="zh-CN" dirty="0"/>
              <a:t>4000 IBD/day (2000 w/ FV)</a:t>
            </a:r>
          </a:p>
          <a:p>
            <a:endParaRPr kumimoji="1" lang="zh-CN" altLang="en-US" dirty="0"/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31763B7A-2624-51E6-DF2B-8E20B549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6</a:t>
            </a:fld>
            <a:endParaRPr kumimoji="1" lang="zh-CN" altLang="en-US"/>
          </a:p>
        </p:txBody>
      </p:sp>
      <p:sp>
        <p:nvSpPr>
          <p:cNvPr id="13" name="日期占位符 12">
            <a:extLst>
              <a:ext uri="{FF2B5EF4-FFF2-40B4-BE49-F238E27FC236}">
                <a16:creationId xmlns:a16="http://schemas.microsoft.com/office/drawing/2014/main" id="{1DA17436-FF2C-67E4-B368-02610A153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75A57035-C1BF-473E-2749-274667DA922E}"/>
              </a:ext>
            </a:extLst>
          </p:cNvPr>
          <p:cNvGrpSpPr/>
          <p:nvPr/>
        </p:nvGrpSpPr>
        <p:grpSpPr>
          <a:xfrm>
            <a:off x="9999424" y="10024"/>
            <a:ext cx="2192576" cy="1404705"/>
            <a:chOff x="9051322" y="14288"/>
            <a:chExt cx="3127978" cy="2003984"/>
          </a:xfrm>
          <a:effectLst>
            <a:glow>
              <a:schemeClr val="accent1"/>
            </a:glow>
          </a:effectLst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FAC9FB75-6987-689B-BA0A-44A350136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038AA5F-18D1-D6E2-2143-D44F0C521A2E}"/>
                </a:ext>
              </a:extLst>
            </p:cNvPr>
            <p:cNvSpPr/>
            <p:nvPr/>
          </p:nvSpPr>
          <p:spPr>
            <a:xfrm rot="1529136">
              <a:off x="9051322" y="1519619"/>
              <a:ext cx="914399" cy="4986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1929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776FCB5-1281-B9E3-1DE5-295AD3156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91" y="3750686"/>
            <a:ext cx="3923418" cy="297078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889F942-608B-1546-AE0E-78B19C129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/>
              <a:t>GdLS</a:t>
            </a:r>
            <a:r>
              <a:rPr kumimoji="1" lang="en-US" altLang="zh-CN" dirty="0"/>
              <a:t> &amp; LAB Buffer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5D1070-A5CB-3CE4-DB88-F42805FDC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15261" cy="4351338"/>
          </a:xfrm>
        </p:spPr>
        <p:txBody>
          <a:bodyPr/>
          <a:lstStyle/>
          <a:p>
            <a:r>
              <a:rPr kumimoji="1" lang="en-US" altLang="zh-CN" dirty="0"/>
              <a:t>Recipe: </a:t>
            </a:r>
            <a:r>
              <a:rPr kumimoji="1" lang="en" altLang="zh-CN" dirty="0"/>
              <a:t>Gd-LAB + 3 g/L PPO + 2 mg/L bis-MSB + 0.5% </a:t>
            </a:r>
            <a:r>
              <a:rPr kumimoji="1" lang="en" altLang="zh-CN" dirty="0" err="1"/>
              <a:t>DPnB</a:t>
            </a:r>
            <a:endParaRPr kumimoji="1" lang="en" altLang="zh-CN" dirty="0"/>
          </a:p>
          <a:p>
            <a:r>
              <a:rPr kumimoji="1" lang="en" altLang="zh-CN" dirty="0"/>
              <a:t>High light yield/flash point/transparency</a:t>
            </a:r>
          </a:p>
          <a:p>
            <a:r>
              <a:rPr kumimoji="1" lang="en" altLang="zh-CN" dirty="0"/>
              <a:t>Good stability at </a:t>
            </a:r>
            <a:r>
              <a:rPr kumimoji="1" lang="en-US" altLang="zh-CN" dirty="0"/>
              <a:t>-50°C</a:t>
            </a:r>
          </a:p>
          <a:p>
            <a:r>
              <a:rPr kumimoji="1" lang="en-US" altLang="zh-CN" dirty="0"/>
              <a:t>3200 L, </a:t>
            </a:r>
            <a:r>
              <a:rPr kumimoji="1" lang="en-US" altLang="zh-CN" b="1" dirty="0">
                <a:solidFill>
                  <a:srgbClr val="C00000"/>
                </a:solidFill>
              </a:rPr>
              <a:t>production ongoing in IHEP, will be finished in Sept. 2022</a:t>
            </a:r>
            <a:endParaRPr lang="en-US" altLang="zh-CN" b="1" dirty="0">
              <a:solidFill>
                <a:srgbClr val="C00000"/>
              </a:solidFill>
            </a:endParaRPr>
          </a:p>
          <a:p>
            <a:endParaRPr kumimoji="1" lang="en" altLang="zh-CN" dirty="0"/>
          </a:p>
          <a:p>
            <a:endParaRPr kumimoji="1" lang="zh-CN" alt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6D631A01-4C91-3703-DB15-9A79600C2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7</a:t>
            </a:fld>
            <a:endParaRPr kumimoji="1" lang="zh-CN" altLang="en-US"/>
          </a:p>
        </p:txBody>
      </p:sp>
      <p:sp>
        <p:nvSpPr>
          <p:cNvPr id="10" name="日期占位符 9">
            <a:extLst>
              <a:ext uri="{FF2B5EF4-FFF2-40B4-BE49-F238E27FC236}">
                <a16:creationId xmlns:a16="http://schemas.microsoft.com/office/drawing/2014/main" id="{68E2FA62-A5EA-643A-1E78-6A9BBB645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6F1C2066-BBFA-87A8-3139-A2F504D029C6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043A54D-0BAB-4296-9CD4-E8E852CF50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D03FE687-63A1-C6A6-4EA3-95C914765D83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4C188441-173A-8820-F538-0036AA6C83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581"/>
          <a:stretch/>
        </p:blipFill>
        <p:spPr>
          <a:xfrm>
            <a:off x="5733364" y="4272374"/>
            <a:ext cx="5209068" cy="241268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91894DF5-4AEC-CBDA-3635-6E5382738907}"/>
              </a:ext>
            </a:extLst>
          </p:cNvPr>
          <p:cNvSpPr txBox="1"/>
          <p:nvPr/>
        </p:nvSpPr>
        <p:spPr>
          <a:xfrm>
            <a:off x="9488995" y="2240136"/>
            <a:ext cx="2739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DOI: 10.1016/j.nima.2021.165459</a:t>
            </a:r>
          </a:p>
        </p:txBody>
      </p:sp>
    </p:spTree>
    <p:extLst>
      <p:ext uri="{BB962C8B-B14F-4D97-AF65-F5344CB8AC3E}">
        <p14:creationId xmlns:p14="http://schemas.microsoft.com/office/powerpoint/2010/main" val="3209158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7443628-5C5C-E639-9ECD-0152AA43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967" y="1631337"/>
            <a:ext cx="3367269" cy="465950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F8CCD48-6EC1-DB00-D622-A94AF2050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/>
              <a:t>GdLS</a:t>
            </a:r>
            <a:r>
              <a:rPr kumimoji="1" lang="en-US" altLang="zh-CN" dirty="0"/>
              <a:t> &amp; LAB Buffer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5A2229-53AE-EFF5-53CC-E43C1A4B3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80767" cy="4351338"/>
          </a:xfrm>
        </p:spPr>
        <p:txBody>
          <a:bodyPr/>
          <a:lstStyle/>
          <a:p>
            <a:r>
              <a:rPr kumimoji="1" lang="en" altLang="zh-CN" dirty="0"/>
              <a:t>Plan to dope Gd in buffer LAB for neutron reduction</a:t>
            </a:r>
          </a:p>
          <a:p>
            <a:pPr lvl="1"/>
            <a:r>
              <a:rPr kumimoji="1" lang="en-US" altLang="zh-CN" dirty="0"/>
              <a:t>Neutrons spill in &amp; out at the edge of the </a:t>
            </a:r>
            <a:r>
              <a:rPr kumimoji="1" lang="en-US" altLang="zh-CN" dirty="0" err="1"/>
              <a:t>GdLS</a:t>
            </a:r>
            <a:r>
              <a:rPr kumimoji="1" lang="en-US" altLang="zh-CN" dirty="0"/>
              <a:t> bring backgrounds</a:t>
            </a:r>
          </a:p>
          <a:p>
            <a:pPr lvl="2"/>
            <a:r>
              <a:rPr kumimoji="1" lang="en-US" altLang="zh-CN" dirty="0" err="1"/>
              <a:t>GdLS</a:t>
            </a:r>
            <a:r>
              <a:rPr kumimoji="1" lang="en-US" altLang="zh-CN" dirty="0"/>
              <a:t> neutron capture time ~28 𝜇s, LAB neutron capture time ~200 𝜇s</a:t>
            </a:r>
          </a:p>
          <a:p>
            <a:pPr lvl="2"/>
            <a:r>
              <a:rPr kumimoji="1" lang="en-US" altLang="zh-CN" dirty="0"/>
              <a:t>Long capture time neutrons will go out of the veto time window</a:t>
            </a:r>
          </a:p>
          <a:p>
            <a:pPr lvl="1"/>
            <a:r>
              <a:rPr kumimoji="1" lang="en-US" altLang="zh-CN" dirty="0"/>
              <a:t>Doping Gd can reduce ~1/3 backgrounds</a:t>
            </a:r>
          </a:p>
          <a:p>
            <a:r>
              <a:rPr kumimoji="1" lang="en" altLang="zh-CN" dirty="0"/>
              <a:t>Compatibility with materials in low temperature are confirmed </a:t>
            </a:r>
          </a:p>
          <a:p>
            <a:endParaRPr kumimoji="1" lang="en-US" altLang="zh-CN" dirty="0"/>
          </a:p>
          <a:p>
            <a:pPr lvl="2"/>
            <a:endParaRPr kumimoji="1"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4E9D89-F74A-A530-594D-ED6C55238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8</a:t>
            </a:fld>
            <a:endParaRPr kumimoji="1"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B58EC654-CE72-85B9-6BE0-C9CCA39C1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C40CF3F3-3401-6EF4-A2FE-9C6C75DF3ADC}"/>
              </a:ext>
            </a:extLst>
          </p:cNvPr>
          <p:cNvGrpSpPr/>
          <p:nvPr/>
        </p:nvGrpSpPr>
        <p:grpSpPr>
          <a:xfrm>
            <a:off x="9947069" y="10024"/>
            <a:ext cx="2244931" cy="1636214"/>
            <a:chOff x="8976631" y="14288"/>
            <a:chExt cx="3202669" cy="2334260"/>
          </a:xfrm>
          <a:effectLst>
            <a:glow>
              <a:schemeClr val="accent1"/>
            </a:glow>
          </a:effectLst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39EA6F2-6224-39BE-A71F-30A03536CD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44000"/>
            </a:blip>
            <a:srcRect l="-51" r="-51"/>
            <a:stretch/>
          </p:blipFill>
          <p:spPr>
            <a:xfrm>
              <a:off x="9404648" y="14288"/>
              <a:ext cx="2774652" cy="1865312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A8CAA73-94EA-604B-B0EC-693F4F7596EB}"/>
                </a:ext>
              </a:extLst>
            </p:cNvPr>
            <p:cNvSpPr/>
            <p:nvPr/>
          </p:nvSpPr>
          <p:spPr>
            <a:xfrm rot="1529136">
              <a:off x="8976631" y="1502728"/>
              <a:ext cx="914400" cy="845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9861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21F4A65-C112-4AD3-185E-84A9A4CD3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930" y="365125"/>
            <a:ext cx="3469822" cy="246336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AB97434-5B81-02DE-B1FC-87ED3A76E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597" y="2875053"/>
            <a:ext cx="3639838" cy="359291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83C4C61-F139-B274-D468-45B72A882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/>
              <a:t>SiPM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93EB0D9-CE0C-F835-F8C5-8D8CD861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827407"/>
            <a:ext cx="10515600" cy="4351338"/>
          </a:xfrm>
        </p:spPr>
        <p:txBody>
          <a:bodyPr/>
          <a:lstStyle/>
          <a:p>
            <a:r>
              <a:rPr kumimoji="1" lang="en-US" altLang="zh-CN" dirty="0"/>
              <a:t>Tile 50.8 x 50.8 mm</a:t>
            </a:r>
            <a:r>
              <a:rPr kumimoji="1" lang="en-US" altLang="zh-CN" baseline="30000" dirty="0"/>
              <a:t>2</a:t>
            </a:r>
            <a:r>
              <a:rPr kumimoji="1" lang="en-US" altLang="zh-CN" dirty="0"/>
              <a:t>, 4024 tiles from </a:t>
            </a:r>
            <a:r>
              <a:rPr kumimoji="1" lang="en-US" altLang="zh-CN" b="1" dirty="0">
                <a:solidFill>
                  <a:schemeClr val="accent6"/>
                </a:solidFill>
              </a:rPr>
              <a:t>HPK</a:t>
            </a:r>
          </a:p>
          <a:p>
            <a:r>
              <a:rPr kumimoji="1" lang="en-US" altLang="zh-CN" dirty="0"/>
              <a:t>~ 8000 channels, charge resolution per channel ⩽ </a:t>
            </a:r>
            <a:r>
              <a:rPr kumimoji="1" lang="en-US" altLang="zh-CN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15%</a:t>
            </a:r>
          </a:p>
          <a:p>
            <a:r>
              <a:rPr kumimoji="1" lang="en-US" altLang="zh-CN" dirty="0"/>
              <a:t>Supported &amp; cooled by </a:t>
            </a:r>
            <a:r>
              <a:rPr kumimoji="1" lang="en-US" altLang="zh-CN" b="1" dirty="0">
                <a:solidFill>
                  <a:schemeClr val="accent2"/>
                </a:solidFill>
              </a:rPr>
              <a:t>copper shell</a:t>
            </a:r>
          </a:p>
          <a:p>
            <a:r>
              <a:rPr kumimoji="1" lang="en-US" altLang="zh-CN" dirty="0"/>
              <a:t>Work at </a:t>
            </a:r>
            <a:r>
              <a:rPr kumimoji="1" lang="en-US" altLang="zh-CN" b="1" dirty="0">
                <a:solidFill>
                  <a:srgbClr val="7030A0"/>
                </a:solidFill>
              </a:rPr>
              <a:t>-50°C </a:t>
            </a:r>
            <a:r>
              <a:rPr kumimoji="1" lang="en-US" altLang="zh-CN" dirty="0"/>
              <a:t>to lower dark noise by 2-3 orders</a:t>
            </a:r>
          </a:p>
          <a:p>
            <a:r>
              <a:rPr kumimoji="1" lang="en-US" altLang="zh-CN" dirty="0"/>
              <a:t>Characterizations have been conducted</a:t>
            </a:r>
          </a:p>
          <a:p>
            <a:r>
              <a:rPr kumimoji="1" lang="en-US" altLang="zh-CN" dirty="0"/>
              <a:t>Efforts on QA/QC are ongoing, </a:t>
            </a:r>
            <a:r>
              <a:rPr kumimoji="1" lang="en" altLang="zh-CN" dirty="0"/>
              <a:t>production will be </a:t>
            </a:r>
          </a:p>
          <a:p>
            <a:pPr marL="0" indent="0">
              <a:buNone/>
            </a:pPr>
            <a:r>
              <a:rPr kumimoji="1" lang="zh-CN" altLang="en-US" dirty="0"/>
              <a:t>   </a:t>
            </a:r>
            <a:r>
              <a:rPr kumimoji="1" lang="en" altLang="zh-CN" dirty="0"/>
              <a:t>completed in </a:t>
            </a:r>
            <a:r>
              <a:rPr kumimoji="1" lang="en-US" altLang="zh-CN" b="1" dirty="0">
                <a:solidFill>
                  <a:srgbClr val="C00000"/>
                </a:solidFill>
              </a:rPr>
              <a:t>March,</a:t>
            </a:r>
            <a:r>
              <a:rPr kumimoji="1" lang="en" altLang="zh-CN" b="1" dirty="0">
                <a:solidFill>
                  <a:srgbClr val="C00000"/>
                </a:solidFill>
              </a:rPr>
              <a:t> 202</a:t>
            </a:r>
            <a:r>
              <a:rPr kumimoji="1" lang="en-US" altLang="zh-CN" b="1" dirty="0">
                <a:solidFill>
                  <a:srgbClr val="C00000"/>
                </a:solidFill>
              </a:rPr>
              <a:t>3</a:t>
            </a:r>
            <a:endParaRPr kumimoji="1" lang="en" altLang="zh-CN" b="1" dirty="0">
              <a:solidFill>
                <a:srgbClr val="C00000"/>
              </a:solidFill>
            </a:endParaRPr>
          </a:p>
          <a:p>
            <a:endParaRPr kumimoji="1"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CEDF16-4725-ECB1-46E2-52505037A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4439-D81A-B746-9FE7-DA8EE360FABE}" type="slidenum">
              <a:rPr kumimoji="1" lang="zh-CN" altLang="en-US" smtClean="0"/>
              <a:t>9</a:t>
            </a:fld>
            <a:endParaRPr kumimoji="1" lang="zh-CN" altLang="en-US"/>
          </a:p>
        </p:txBody>
      </p:sp>
      <p:sp>
        <p:nvSpPr>
          <p:cNvPr id="9" name="日期占位符 8">
            <a:extLst>
              <a:ext uri="{FF2B5EF4-FFF2-40B4-BE49-F238E27FC236}">
                <a16:creationId xmlns:a16="http://schemas.microsoft.com/office/drawing/2014/main" id="{62353AFC-0D95-D257-A8C6-92743638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zh-CN"/>
              <a:t>lirh@ihep.ac.cn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82306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8982</TotalTime>
  <Words>871</Words>
  <Application>Microsoft Macintosh PowerPoint</Application>
  <PresentationFormat>宽屏</PresentationFormat>
  <Paragraphs>158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1" baseType="lpstr">
      <vt:lpstr>等线</vt:lpstr>
      <vt:lpstr>等线 Light</vt:lpstr>
      <vt:lpstr>Arial</vt:lpstr>
      <vt:lpstr>Calibri</vt:lpstr>
      <vt:lpstr>Cambria Math</vt:lpstr>
      <vt:lpstr>Office 主题​​</vt:lpstr>
      <vt:lpstr>JUNO-TAO Status and Prospect</vt:lpstr>
      <vt:lpstr>JUNO-TAO</vt:lpstr>
      <vt:lpstr>JUNO</vt:lpstr>
      <vt:lpstr>TAO Motivation</vt:lpstr>
      <vt:lpstr>TAO Motivation</vt:lpstr>
      <vt:lpstr>TAO Detector</vt:lpstr>
      <vt:lpstr>GdLS &amp; LAB Buffer</vt:lpstr>
      <vt:lpstr>GdLS &amp; LAB Buffer</vt:lpstr>
      <vt:lpstr>SiPM</vt:lpstr>
      <vt:lpstr>Central Detector</vt:lpstr>
      <vt:lpstr>Calibration</vt:lpstr>
      <vt:lpstr>Muon Veto</vt:lpstr>
      <vt:lpstr>Electronics &amp; TDAQ</vt:lpstr>
      <vt:lpstr>Background Simulation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JUNO-TAO Status and Prospect</dc:title>
  <dc:creator>李 茹慧</dc:creator>
  <cp:lastModifiedBy>李 茹慧</cp:lastModifiedBy>
  <cp:revision>8</cp:revision>
  <dcterms:created xsi:type="dcterms:W3CDTF">2022-07-28T02:10:33Z</dcterms:created>
  <dcterms:modified xsi:type="dcterms:W3CDTF">2022-08-09T18:33:00Z</dcterms:modified>
</cp:coreProperties>
</file>