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4" r:id="rId2"/>
  </p:sldMasterIdLst>
  <p:notesMasterIdLst>
    <p:notesMasterId r:id="rId18"/>
  </p:notesMasterIdLst>
  <p:sldIdLst>
    <p:sldId id="742" r:id="rId3"/>
    <p:sldId id="909" r:id="rId4"/>
    <p:sldId id="916" r:id="rId5"/>
    <p:sldId id="914" r:id="rId6"/>
    <p:sldId id="915" r:id="rId7"/>
    <p:sldId id="920" r:id="rId8"/>
    <p:sldId id="917" r:id="rId9"/>
    <p:sldId id="921" r:id="rId10"/>
    <p:sldId id="918" r:id="rId11"/>
    <p:sldId id="924" r:id="rId12"/>
    <p:sldId id="925" r:id="rId13"/>
    <p:sldId id="919" r:id="rId14"/>
    <p:sldId id="922" r:id="rId15"/>
    <p:sldId id="923" r:id="rId16"/>
    <p:sldId id="815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8357"/>
    <a:srgbClr val="0000FF"/>
    <a:srgbClr val="FF0000"/>
    <a:srgbClr val="FDCC6D"/>
    <a:srgbClr val="E6E6E6"/>
    <a:srgbClr val="0070C0"/>
    <a:srgbClr val="6B00DE"/>
    <a:srgbClr val="FFFFE0"/>
    <a:srgbClr val="4F81BD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98" autoAdjust="0"/>
    <p:restoredTop sz="93769" autoAdjust="0"/>
  </p:normalViewPr>
  <p:slideViewPr>
    <p:cSldViewPr>
      <p:cViewPr varScale="1">
        <p:scale>
          <a:sx n="67" d="100"/>
          <a:sy n="67" d="100"/>
        </p:scale>
        <p:origin x="792" y="5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0D183-6031-4C32-B44B-14746A336CF0}" type="datetimeFigureOut">
              <a:rPr lang="zh-CN" altLang="en-US" smtClean="0"/>
              <a:pPr/>
              <a:t>2022/2/15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873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411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86438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4765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17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308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7768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855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43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628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778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342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611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高能所图标-单色.tif"/>
          <p:cNvPicPr>
            <a:picLocks noChangeAspect="1"/>
          </p:cNvPicPr>
          <p:nvPr userDrawn="1"/>
        </p:nvPicPr>
        <p:blipFill>
          <a:blip r:embed="rId2" cstate="email">
            <a:lum brigh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348880"/>
            <a:ext cx="7440149" cy="45091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5B04F-8AD4-479F-AEA8-8482ADD4E909}" type="datetime1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3DF7D-A83F-48BB-8AA1-C2401B187B8C}" type="datetime1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A0413-6ACB-449D-B68D-86D34FC67FC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D5169-62AA-4FF9-9A8A-C7359445FABC}" type="datetime1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25EB-4841-4E9D-8A09-A9E0164D403E}" type="datetime1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F4B0-6814-47B5-B80E-B3FD3D029F65}" type="datetime1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0F47-47A5-4280-96FB-C46B9C8A3E02}" type="datetime1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 descr="高能所图标-单色.tif"/>
          <p:cNvPicPr>
            <a:picLocks noChangeAspect="1"/>
          </p:cNvPicPr>
          <p:nvPr userDrawn="1"/>
        </p:nvPicPr>
        <p:blipFill>
          <a:blip r:embed="rId2" cstate="print">
            <a:lum bright="4000"/>
          </a:blip>
          <a:srcRect/>
          <a:stretch>
            <a:fillRect/>
          </a:stretch>
        </p:blipFill>
        <p:spPr bwMode="auto">
          <a:xfrm>
            <a:off x="1" y="2349500"/>
            <a:ext cx="7440084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7"/>
          <p:cNvSpPr/>
          <p:nvPr userDrawn="1"/>
        </p:nvSpPr>
        <p:spPr>
          <a:xfrm>
            <a:off x="0" y="6750050"/>
            <a:ext cx="12192000" cy="1079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6" name="矩形 8"/>
          <p:cNvSpPr/>
          <p:nvPr userDrawn="1"/>
        </p:nvSpPr>
        <p:spPr>
          <a:xfrm>
            <a:off x="2476501" y="6750050"/>
            <a:ext cx="9715500" cy="1079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7" name="矩形 9"/>
          <p:cNvSpPr/>
          <p:nvPr userDrawn="1"/>
        </p:nvSpPr>
        <p:spPr>
          <a:xfrm>
            <a:off x="0" y="0"/>
            <a:ext cx="12192000" cy="215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8" name="矩形 10"/>
          <p:cNvSpPr/>
          <p:nvPr userDrawn="1"/>
        </p:nvSpPr>
        <p:spPr>
          <a:xfrm>
            <a:off x="9239251" y="0"/>
            <a:ext cx="2952749" cy="2159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1571D-363B-4A23-B762-1F73FDF08A22}" type="datetime1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42372-F354-44FE-9DF0-15F30F2D88A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4"/>
          <p:cNvSpPr/>
          <p:nvPr userDrawn="1"/>
        </p:nvSpPr>
        <p:spPr>
          <a:xfrm>
            <a:off x="0" y="6750050"/>
            <a:ext cx="12192000" cy="1079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5" name="矩形 15"/>
          <p:cNvSpPr/>
          <p:nvPr userDrawn="1"/>
        </p:nvSpPr>
        <p:spPr>
          <a:xfrm>
            <a:off x="2476501" y="6750050"/>
            <a:ext cx="9715500" cy="1079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6" name="矩形 17"/>
          <p:cNvSpPr/>
          <p:nvPr userDrawn="1"/>
        </p:nvSpPr>
        <p:spPr>
          <a:xfrm>
            <a:off x="0" y="938213"/>
            <a:ext cx="12192000" cy="1079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7" name="矩形 22"/>
          <p:cNvSpPr/>
          <p:nvPr userDrawn="1"/>
        </p:nvSpPr>
        <p:spPr>
          <a:xfrm>
            <a:off x="1" y="1"/>
            <a:ext cx="285751" cy="917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EA24C-9519-4C6A-B7FF-BDBDE32CD551}" type="datetime1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2C634-287A-4A18-97D8-4716869DD48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386EC-FE7A-4987-8F1B-E78B25D5338A}" type="datetime1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5E8B5-7B4A-4823-9B9E-3DDB183A61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1AEA5-DA62-4CD7-8426-88592BEC87AB}" type="datetime1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9E28A-24B2-4FB5-9709-9504A99D640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5EDA7-7C90-4D61-AB9A-8B453C17719B}" type="datetime1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1" r:id="rId3"/>
    <p:sldLayoutId id="2147483652" r:id="rId4"/>
    <p:sldLayoutId id="2147483655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638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D4E5A14-B525-4E71-9244-60564BC3F6C3}" type="datetime1">
              <a:rPr lang="zh-CN" altLang="en-US" smtClean="0"/>
              <a:t>2022/2/15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075116D-D795-4EED-8D0E-254CF222959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2.jpeg"/><Relationship Id="rId5" Type="http://schemas.openxmlformats.org/officeDocument/2006/relationships/image" Target="../media/image7.jpeg"/><Relationship Id="rId10" Type="http://schemas.microsoft.com/office/2007/relationships/hdphoto" Target="../media/hdphoto1.wdp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1542448" y="2060849"/>
            <a:ext cx="9180512" cy="1224135"/>
          </a:xfrm>
        </p:spPr>
        <p:txBody>
          <a:bodyPr/>
          <a:lstStyle/>
          <a:p>
            <a:r>
              <a:rPr lang="en-US" altLang="zh-CN" sz="5400" kern="0" dirty="0">
                <a:latin typeface="Arial Black" panose="020B0A04020102020204" pitchFamily="34" charset="0"/>
              </a:rPr>
              <a:t>650MHz</a:t>
            </a:r>
            <a:r>
              <a:rPr lang="zh-CN" altLang="en-US" sz="5400" kern="0" dirty="0">
                <a:latin typeface="Arial Black" panose="020B0A04020102020204" pitchFamily="34" charset="0"/>
              </a:rPr>
              <a:t>超导高频腔的性能提高研究</a:t>
            </a:r>
            <a:r>
              <a:rPr lang="en-US" altLang="zh-CN" sz="4500" kern="0" dirty="0">
                <a:latin typeface="Arial Black" panose="020B0A04020102020204" pitchFamily="34" charset="0"/>
              </a:rPr>
              <a:t> </a:t>
            </a:r>
            <a:br>
              <a:rPr lang="en-US" altLang="zh-CN" sz="4500" dirty="0"/>
            </a:br>
            <a:endParaRPr lang="zh-CN" altLang="en-US" sz="4500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2855640" y="4005064"/>
            <a:ext cx="6400800" cy="1320552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rgbClr val="0070C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沙   鹏</a:t>
            </a:r>
            <a:endParaRPr lang="en-US" altLang="zh-CN" dirty="0">
              <a:solidFill>
                <a:srgbClr val="0070C0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r>
              <a:rPr lang="en-US" altLang="zh-CN" dirty="0">
                <a:solidFill>
                  <a:srgbClr val="0070C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20220215</a:t>
            </a:r>
            <a:endParaRPr lang="zh-CN" altLang="en-US" dirty="0">
              <a:solidFill>
                <a:srgbClr val="0070C0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</a:rPr>
              <a:pPr/>
              <a:t>1</a:t>
            </a:fld>
            <a:endParaRPr lang="zh-CN" altLang="en-US" sz="20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439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Next step (2)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10</a:t>
            </a:fld>
            <a:endParaRPr lang="zh-CN" altLang="en-US" sz="2000" b="1">
              <a:solidFill>
                <a:srgbClr val="0000FF"/>
              </a:solidFill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b="3219"/>
          <a:stretch/>
        </p:blipFill>
        <p:spPr>
          <a:xfrm>
            <a:off x="5434396" y="1461156"/>
            <a:ext cx="6635057" cy="4128084"/>
          </a:xfrm>
          <a:prstGeom prst="rect">
            <a:avLst/>
          </a:prstGeom>
        </p:spPr>
      </p:pic>
      <p:sp>
        <p:nvSpPr>
          <p:cNvPr id="13" name="文本框 9">
            <a:extLst>
              <a:ext uri="{FF2B5EF4-FFF2-40B4-BE49-F238E27FC236}">
                <a16:creationId xmlns:a16="http://schemas.microsoft.com/office/drawing/2014/main" id="{A676EBC4-663C-45E2-AB98-067BB6237768}"/>
              </a:ext>
            </a:extLst>
          </p:cNvPr>
          <p:cNvSpPr txBox="1"/>
          <p:nvPr/>
        </p:nvSpPr>
        <p:spPr>
          <a:xfrm>
            <a:off x="5591944" y="5614843"/>
            <a:ext cx="633670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000" dirty="0">
                <a:cs typeface="Arial" panose="020B0604020202020204" pitchFamily="34" charset="0"/>
              </a:rPr>
              <a:t>常温下的</a:t>
            </a:r>
            <a:r>
              <a:rPr lang="en-US" altLang="zh-CN" sz="2000" dirty="0">
                <a:cs typeface="Arial" panose="020B0604020202020204" pitchFamily="34" charset="0"/>
              </a:rPr>
              <a:t>HOM</a:t>
            </a:r>
            <a:r>
              <a:rPr lang="zh-CN" altLang="en-US" sz="2000" dirty="0">
                <a:cs typeface="Arial" panose="020B0604020202020204" pitchFamily="34" charset="0"/>
              </a:rPr>
              <a:t>传输实验，</a:t>
            </a:r>
            <a:endParaRPr lang="en-US" altLang="zh-CN" sz="2000" dirty="0">
              <a:cs typeface="Arial" panose="020B0604020202020204" pitchFamily="34" charset="0"/>
            </a:endParaRPr>
          </a:p>
          <a:p>
            <a:r>
              <a:rPr lang="en-US" altLang="zh-CN" sz="2000" dirty="0">
                <a:cs typeface="Arial" panose="020B0604020202020204" pitchFamily="34" charset="0"/>
              </a:rPr>
              <a:t>H. Zheng et al., </a:t>
            </a:r>
            <a:r>
              <a:rPr lang="fr-FR" altLang="zh-CN" sz="2000" i="1" dirty="0">
                <a:cs typeface="Arial" panose="020B0604020202020204" pitchFamily="34" charset="0"/>
              </a:rPr>
              <a:t>NIM A, </a:t>
            </a:r>
            <a:r>
              <a:rPr lang="en-US" altLang="zh-CN" sz="2000" dirty="0">
                <a:cs typeface="Arial" panose="020B0604020202020204" pitchFamily="34" charset="0"/>
              </a:rPr>
              <a:t>951 (2020) 163094</a:t>
            </a:r>
            <a:endParaRPr lang="zh-CN" altLang="en-US" sz="2000" dirty="0">
              <a:cs typeface="Arial" panose="020B0604020202020204" pitchFamily="34" charset="0"/>
            </a:endParaRPr>
          </a:p>
        </p:txBody>
      </p:sp>
      <p:sp>
        <p:nvSpPr>
          <p:cNvPr id="15" name="内容占位符 1"/>
          <p:cNvSpPr txBox="1">
            <a:spLocks/>
          </p:cNvSpPr>
          <p:nvPr/>
        </p:nvSpPr>
        <p:spPr>
          <a:xfrm>
            <a:off x="0" y="1052736"/>
            <a:ext cx="5375920" cy="3318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1800" dirty="0"/>
              <a:t>对多腔中高阶模进行研究，对改善超导腔、高阶模耦合器设计、束流反馈时间以及确定束团填充方式、流强阈值等参数有重要指导意义。</a:t>
            </a:r>
            <a:endParaRPr lang="en-US" altLang="zh-CN" sz="1800" dirty="0"/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1800" dirty="0"/>
              <a:t>常温下的</a:t>
            </a:r>
            <a:r>
              <a:rPr lang="en-US" altLang="zh-CN" sz="1800" dirty="0"/>
              <a:t>HOM</a:t>
            </a:r>
            <a:r>
              <a:rPr lang="zh-CN" altLang="en-US" sz="1800" dirty="0"/>
              <a:t>传输实验已开展，下一步进行</a:t>
            </a:r>
            <a:r>
              <a:rPr lang="en-US" altLang="zh-CN" sz="1800" dirty="0"/>
              <a:t>2K</a:t>
            </a:r>
            <a:r>
              <a:rPr lang="zh-CN" altLang="en-US" sz="1800" dirty="0"/>
              <a:t>下的低温实验。</a:t>
            </a:r>
            <a:endParaRPr lang="en-US" altLang="zh-CN" sz="1800" dirty="0">
              <a:solidFill>
                <a:srgbClr val="FF000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9BB4243-87FF-4D1D-A1E9-0920CF87C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37865"/>
            <a:ext cx="5045817" cy="307136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4F41B189-F990-41A1-AAEC-2BC1328EB565}"/>
              </a:ext>
            </a:extLst>
          </p:cNvPr>
          <p:cNvSpPr txBox="1"/>
          <p:nvPr/>
        </p:nvSpPr>
        <p:spPr>
          <a:xfrm>
            <a:off x="534976" y="5759787"/>
            <a:ext cx="128571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000" dirty="0"/>
              <a:t>HOM1</a:t>
            </a:r>
            <a:endParaRPr lang="zh-CN" altLang="en-US" sz="20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B9FC48F-0D79-49DF-8372-E646A221A444}"/>
              </a:ext>
            </a:extLst>
          </p:cNvPr>
          <p:cNvSpPr txBox="1"/>
          <p:nvPr/>
        </p:nvSpPr>
        <p:spPr>
          <a:xfrm>
            <a:off x="1579526" y="5755188"/>
            <a:ext cx="128571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000" dirty="0"/>
              <a:t>HOM2</a:t>
            </a:r>
            <a:endParaRPr lang="zh-CN" altLang="en-US" sz="20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C98DC5F-9FDF-44D0-B255-9338670F962F}"/>
              </a:ext>
            </a:extLst>
          </p:cNvPr>
          <p:cNvSpPr txBox="1"/>
          <p:nvPr/>
        </p:nvSpPr>
        <p:spPr>
          <a:xfrm>
            <a:off x="2670805" y="5755188"/>
            <a:ext cx="128571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000" dirty="0"/>
              <a:t>HOM3</a:t>
            </a:r>
            <a:endParaRPr lang="zh-CN" altLang="en-US" sz="20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132DB09-6FFE-458F-905B-4A049CDD0EEB}"/>
              </a:ext>
            </a:extLst>
          </p:cNvPr>
          <p:cNvSpPr txBox="1"/>
          <p:nvPr/>
        </p:nvSpPr>
        <p:spPr>
          <a:xfrm>
            <a:off x="3715355" y="5751367"/>
            <a:ext cx="114684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000" dirty="0"/>
              <a:t>HOM4</a:t>
            </a:r>
            <a:endParaRPr lang="zh-CN" altLang="en-US" sz="2000" dirty="0"/>
          </a:p>
        </p:txBody>
      </p:sp>
      <p:sp>
        <p:nvSpPr>
          <p:cNvPr id="17" name="文本框 9">
            <a:extLst>
              <a:ext uri="{FF2B5EF4-FFF2-40B4-BE49-F238E27FC236}">
                <a16:creationId xmlns:a16="http://schemas.microsoft.com/office/drawing/2014/main" id="{4016DCA0-189C-4B23-8D0A-B8777D59F082}"/>
              </a:ext>
            </a:extLst>
          </p:cNvPr>
          <p:cNvSpPr txBox="1"/>
          <p:nvPr/>
        </p:nvSpPr>
        <p:spPr>
          <a:xfrm>
            <a:off x="553649" y="6159119"/>
            <a:ext cx="45365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000" dirty="0">
                <a:cs typeface="Arial" panose="020B0604020202020204" pitchFamily="34" charset="0"/>
              </a:rPr>
              <a:t>HOM</a:t>
            </a:r>
            <a:r>
              <a:rPr lang="zh-CN" altLang="en-US" sz="2000" dirty="0">
                <a:cs typeface="Arial" panose="020B0604020202020204" pitchFamily="34" charset="0"/>
              </a:rPr>
              <a:t>耦合器对基模的截止</a:t>
            </a:r>
          </a:p>
        </p:txBody>
      </p:sp>
    </p:spTree>
    <p:extLst>
      <p:ext uri="{BB962C8B-B14F-4D97-AF65-F5344CB8AC3E}">
        <p14:creationId xmlns:p14="http://schemas.microsoft.com/office/powerpoint/2010/main" val="153322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Next step (3)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11</a:t>
            </a:fld>
            <a:endParaRPr lang="zh-CN" altLang="en-US" sz="2000" b="1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9" name="内容占位符 1"/>
          <p:cNvSpPr>
            <a:spLocks noGrp="1"/>
          </p:cNvSpPr>
          <p:nvPr>
            <p:ph idx="1"/>
          </p:nvPr>
        </p:nvSpPr>
        <p:spPr>
          <a:xfrm>
            <a:off x="192062" y="1052737"/>
            <a:ext cx="11897090" cy="100811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en-US" altLang="zh-CN" sz="1700" dirty="0"/>
              <a:t>2024</a:t>
            </a:r>
            <a:r>
              <a:rPr lang="zh-CN" altLang="en-US" sz="1700" dirty="0"/>
              <a:t>年，将</a:t>
            </a:r>
            <a:r>
              <a:rPr lang="en-US" altLang="zh-CN" sz="1700" dirty="0"/>
              <a:t>650 MHz test </a:t>
            </a:r>
            <a:r>
              <a:rPr lang="en-US" altLang="zh-CN" sz="1700" dirty="0" err="1"/>
              <a:t>cryomodule</a:t>
            </a:r>
            <a:r>
              <a:rPr lang="zh-CN" altLang="en-US" sz="1700" dirty="0"/>
              <a:t>拆开，将原有的</a:t>
            </a:r>
            <a:r>
              <a:rPr lang="en-US" altLang="zh-CN" sz="1700" dirty="0"/>
              <a:t>650 MHz two-cell</a:t>
            </a:r>
            <a:r>
              <a:rPr lang="zh-CN" altLang="en-US" sz="1700" dirty="0"/>
              <a:t>腔更换为高</a:t>
            </a:r>
            <a:r>
              <a:rPr lang="en-US" altLang="zh-CN" sz="1700" dirty="0" err="1"/>
              <a:t>Q&amp;Eacc</a:t>
            </a:r>
            <a:r>
              <a:rPr lang="zh-CN" altLang="en-US" sz="1700" dirty="0"/>
              <a:t>的新腔，并完成系统集成。</a:t>
            </a:r>
            <a:endParaRPr lang="en-US" altLang="zh-CN" sz="1700" dirty="0">
              <a:solidFill>
                <a:srgbClr val="FF0000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556792"/>
            <a:ext cx="1972904" cy="263053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570417"/>
            <a:ext cx="3489216" cy="261691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4205582"/>
            <a:ext cx="2968816" cy="222661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642" y="1556792"/>
            <a:ext cx="3360375" cy="252028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/>
          <a:stretch/>
        </p:blipFill>
        <p:spPr>
          <a:xfrm flipH="1">
            <a:off x="9534413" y="1521256"/>
            <a:ext cx="2548378" cy="248380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51" y="4310034"/>
            <a:ext cx="2873447" cy="215299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2751" r="16138" b="11149"/>
          <a:stretch/>
        </p:blipFill>
        <p:spPr>
          <a:xfrm>
            <a:off x="6106642" y="4265960"/>
            <a:ext cx="2833339" cy="230033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626" y="4315104"/>
            <a:ext cx="2863895" cy="214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23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1"/>
          <p:cNvSpPr>
            <a:spLocks noGrp="1"/>
          </p:cNvSpPr>
          <p:nvPr>
            <p:ph idx="1"/>
          </p:nvPr>
        </p:nvSpPr>
        <p:spPr>
          <a:xfrm>
            <a:off x="252808" y="1001867"/>
            <a:ext cx="11819856" cy="170705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000" dirty="0"/>
              <a:t>目标：建立类似于</a:t>
            </a:r>
            <a:r>
              <a:rPr lang="en-US" altLang="zh-CN" sz="2000" dirty="0"/>
              <a:t>KEK</a:t>
            </a:r>
            <a:r>
              <a:rPr lang="zh-CN" altLang="en-US" sz="2000" dirty="0"/>
              <a:t>的</a:t>
            </a:r>
            <a:r>
              <a:rPr lang="en-US" altLang="zh-CN" sz="2000" dirty="0"/>
              <a:t>SRF test facility (STF)</a:t>
            </a:r>
            <a:r>
              <a:rPr lang="zh-CN" altLang="en-US" sz="2000" dirty="0"/>
              <a:t>，为</a:t>
            </a:r>
            <a:r>
              <a:rPr lang="en-US" altLang="zh-CN" sz="2000" dirty="0"/>
              <a:t>CEPC SRF</a:t>
            </a:r>
            <a:r>
              <a:rPr lang="zh-CN" altLang="en-US" sz="2000" dirty="0"/>
              <a:t>预研服务。</a:t>
            </a:r>
            <a:endParaRPr lang="en-US" altLang="zh-CN" sz="20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KEK STF for ILC (1)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12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874" y="1964048"/>
            <a:ext cx="5855781" cy="3612695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706A3553-7239-4ACA-92CC-887801CD564E}"/>
              </a:ext>
            </a:extLst>
          </p:cNvPr>
          <p:cNvSpPr txBox="1"/>
          <p:nvPr/>
        </p:nvSpPr>
        <p:spPr>
          <a:xfrm>
            <a:off x="5844697" y="5781881"/>
            <a:ext cx="5519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KEK STF-2 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超导加速器实验装置</a:t>
            </a:r>
            <a:endParaRPr lang="en-US" altLang="zh-CN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84" y="1472915"/>
            <a:ext cx="4010910" cy="241085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36" y="4005064"/>
            <a:ext cx="6161538" cy="252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918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1"/>
          <p:cNvSpPr>
            <a:spLocks noGrp="1"/>
          </p:cNvSpPr>
          <p:nvPr>
            <p:ph idx="1"/>
          </p:nvPr>
        </p:nvSpPr>
        <p:spPr>
          <a:xfrm>
            <a:off x="252808" y="1001867"/>
            <a:ext cx="11819856" cy="170705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en-US" altLang="zh-CN" sz="2000" dirty="0"/>
              <a:t>KEK STF</a:t>
            </a:r>
            <a:r>
              <a:rPr lang="zh-CN" altLang="en-US" sz="2000" dirty="0"/>
              <a:t>除了开展超导腔新技术（掺氮、中温退火、大晶粒</a:t>
            </a:r>
            <a:r>
              <a:rPr lang="en-US" altLang="zh-CN" sz="2000" dirty="0"/>
              <a:t>……</a:t>
            </a:r>
            <a:r>
              <a:rPr lang="zh-CN" altLang="en-US" sz="2000" dirty="0"/>
              <a:t>）的研发，还将其用在了</a:t>
            </a:r>
            <a:r>
              <a:rPr lang="en-US" altLang="zh-CN" sz="2000" dirty="0"/>
              <a:t>STF-2 </a:t>
            </a:r>
            <a:r>
              <a:rPr lang="zh-CN" altLang="en-US" sz="2000" dirty="0"/>
              <a:t>超导加速器实验装置上。</a:t>
            </a:r>
            <a:endParaRPr lang="en-US" altLang="zh-CN" sz="20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KEK STF for ILC (2)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13</a:t>
            </a:fld>
            <a:endParaRPr lang="zh-CN" altLang="en-US" sz="2000" b="1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06A3553-7239-4ACA-92CC-887801CD564E}"/>
              </a:ext>
            </a:extLst>
          </p:cNvPr>
          <p:cNvSpPr txBox="1"/>
          <p:nvPr/>
        </p:nvSpPr>
        <p:spPr>
          <a:xfrm>
            <a:off x="308300" y="5733256"/>
            <a:ext cx="11121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STF-2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上的一只旧超导腔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(CAV #9)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更换为新的高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超导腔（掺氮处理）</a:t>
            </a:r>
            <a:endParaRPr lang="en-US" altLang="zh-CN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300" y="1853278"/>
            <a:ext cx="11308514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97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经费预算</a:t>
            </a:r>
            <a:endParaRPr lang="en-US" altLang="zh-CN" sz="3200" dirty="0"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14</a:t>
            </a:fld>
            <a:endParaRPr lang="zh-CN" altLang="en-US" sz="2000" b="1">
              <a:solidFill>
                <a:srgbClr val="0000FF"/>
              </a:solidFill>
              <a:latin typeface="+mn-ea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42775"/>
              </p:ext>
            </p:extLst>
          </p:nvPr>
        </p:nvGraphicFramePr>
        <p:xfrm>
          <a:off x="335359" y="1196752"/>
          <a:ext cx="7704857" cy="48640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9">
                  <a:extLst>
                    <a:ext uri="{9D8B030D-6E8A-4147-A177-3AD203B41FA5}">
                      <a16:colId xmlns:a16="http://schemas.microsoft.com/office/drawing/2014/main" val="978068913"/>
                    </a:ext>
                  </a:extLst>
                </a:gridCol>
                <a:gridCol w="1520065">
                  <a:extLst>
                    <a:ext uri="{9D8B030D-6E8A-4147-A177-3AD203B41FA5}">
                      <a16:colId xmlns:a16="http://schemas.microsoft.com/office/drawing/2014/main" val="2718025660"/>
                    </a:ext>
                  </a:extLst>
                </a:gridCol>
                <a:gridCol w="4672623">
                  <a:extLst>
                    <a:ext uri="{9D8B030D-6E8A-4147-A177-3AD203B41FA5}">
                      <a16:colId xmlns:a16="http://schemas.microsoft.com/office/drawing/2014/main" val="3360496604"/>
                    </a:ext>
                  </a:extLst>
                </a:gridCol>
              </a:tblGrid>
              <a:tr h="693518"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项目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经费（万元）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备注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6618233"/>
                  </a:ext>
                </a:extLst>
              </a:tr>
              <a:tr h="890658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650</a:t>
                      </a:r>
                      <a:r>
                        <a:rPr lang="en-US" altLang="zh-CN" sz="2000" baseline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MHz two-cell</a:t>
                      </a:r>
                      <a:r>
                        <a:rPr lang="zh-CN" altLang="en-US" sz="2000" baseline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超导腔</a:t>
                      </a:r>
                      <a:endParaRPr lang="zh-CN" altLang="en-US" sz="20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aseline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</a:t>
                      </a:r>
                      <a:r>
                        <a:rPr lang="zh-CN" altLang="en-US" sz="2000" baseline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只腔，经费</a:t>
                      </a:r>
                      <a:r>
                        <a:rPr lang="en-US" altLang="zh-CN" sz="2000" baseline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240</a:t>
                      </a:r>
                      <a:r>
                        <a:rPr lang="zh-CN" altLang="en-US" sz="2000" baseline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万元。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zh-CN" altLang="en-US" sz="2000" baseline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包括材料、加工、后处理（电抛光、中温退火），目标：</a:t>
                      </a:r>
                      <a:r>
                        <a:rPr lang="en-US" altLang="zh-CN" sz="2000" baseline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5E10@28.3MV/m</a:t>
                      </a:r>
                      <a:r>
                        <a:rPr lang="zh-CN" altLang="en-US" sz="2000" baseline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（</a:t>
                      </a:r>
                      <a:r>
                        <a:rPr lang="en-US" altLang="zh-CN" sz="2000" baseline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CEPC </a:t>
                      </a:r>
                      <a:r>
                        <a:rPr lang="en-US" altLang="zh-CN" sz="2000" baseline="0" dirty="0" err="1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ttbar</a:t>
                      </a:r>
                      <a:r>
                        <a:rPr lang="zh-CN" altLang="en-US" sz="2000" baseline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的运行指标）。</a:t>
                      </a:r>
                      <a:endParaRPr lang="en-US" altLang="zh-CN" sz="2000" baseline="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3555972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超导腔附件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aseline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130</a:t>
                      </a:r>
                      <a:r>
                        <a:rPr lang="zh-CN" altLang="en-US" sz="2000" baseline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万元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zh-CN" altLang="en-US" sz="2000" baseline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包括：主耦合器、高阶模耦合器、调谐器、射频耗材等等。</a:t>
                      </a:r>
                      <a:endParaRPr lang="en-US" altLang="zh-CN" sz="2000" baseline="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756591"/>
                  </a:ext>
                </a:extLst>
              </a:tr>
              <a:tr h="958571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650 MHz test </a:t>
                      </a:r>
                      <a:r>
                        <a:rPr lang="en-US" altLang="zh-CN" sz="2000" dirty="0" err="1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cryomodule</a:t>
                      </a:r>
                      <a:endParaRPr lang="zh-CN" altLang="en-US" sz="20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aseline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120</a:t>
                      </a:r>
                      <a:r>
                        <a:rPr lang="zh-CN" altLang="en-US" sz="2000" baseline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万元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zh-CN" altLang="en-US" sz="20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包括运行（</a:t>
                      </a:r>
                      <a:r>
                        <a:rPr lang="en-US" altLang="zh-CN" sz="20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2022-2024</a:t>
                      </a:r>
                      <a:r>
                        <a:rPr lang="zh-CN" altLang="en-US" sz="20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），</a:t>
                      </a:r>
                      <a:r>
                        <a:rPr lang="en-US" altLang="zh-CN" sz="2000" dirty="0" err="1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cryomodule</a:t>
                      </a:r>
                      <a:r>
                        <a:rPr lang="zh-CN" altLang="en-US" sz="20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的拆除和重新集成等费用，包含配套的</a:t>
                      </a:r>
                      <a:r>
                        <a:rPr lang="en-US" altLang="zh-CN" sz="20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650MHz</a:t>
                      </a:r>
                      <a:r>
                        <a:rPr lang="zh-CN" altLang="en-US" sz="20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固态功率源和低温设备，</a:t>
                      </a:r>
                      <a:r>
                        <a:rPr lang="zh-CN" altLang="en-US" sz="20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不包括水、电、气等费用。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4110896"/>
                  </a:ext>
                </a:extLst>
              </a:tr>
              <a:tr h="1153040"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总计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aseline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490</a:t>
                      </a:r>
                      <a:r>
                        <a:rPr lang="zh-CN" altLang="en-US" sz="2000" baseline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万元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zh-CN" altLang="en-US" sz="200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3652274"/>
                  </a:ext>
                </a:extLst>
              </a:tr>
            </a:tbl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7466" y="332656"/>
            <a:ext cx="3405068" cy="244827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676EBC4-663C-45E2-AB98-067BB6237768}"/>
              </a:ext>
            </a:extLst>
          </p:cNvPr>
          <p:cNvSpPr txBox="1"/>
          <p:nvPr/>
        </p:nvSpPr>
        <p:spPr>
          <a:xfrm>
            <a:off x="8774088" y="2795774"/>
            <a:ext cx="280831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000" dirty="0"/>
              <a:t>650 MHz</a:t>
            </a:r>
            <a:r>
              <a:rPr lang="zh-CN" altLang="en-US" sz="2000" dirty="0"/>
              <a:t>固态功率源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466" y="3308728"/>
            <a:ext cx="3405068" cy="255380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676EBC4-663C-45E2-AB98-067BB6237768}"/>
              </a:ext>
            </a:extLst>
          </p:cNvPr>
          <p:cNvSpPr txBox="1"/>
          <p:nvPr/>
        </p:nvSpPr>
        <p:spPr>
          <a:xfrm>
            <a:off x="8904312" y="5860775"/>
            <a:ext cx="280831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000" dirty="0"/>
              <a:t>波导连接</a:t>
            </a:r>
          </a:p>
        </p:txBody>
      </p:sp>
    </p:spTree>
    <p:extLst>
      <p:ext uri="{BB962C8B-B14F-4D97-AF65-F5344CB8AC3E}">
        <p14:creationId xmlns:p14="http://schemas.microsoft.com/office/powerpoint/2010/main" val="2985845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43472" y="2174876"/>
            <a:ext cx="9721080" cy="14700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zh-CN" altLang="en-US" sz="8800" dirty="0">
                <a:latin typeface="Arial Black" pitchFamily="34" charset="0"/>
              </a:rPr>
              <a:t>谢谢各位老师</a:t>
            </a:r>
            <a:r>
              <a:rPr lang="en-US" altLang="zh-CN" sz="8800" dirty="0">
                <a:latin typeface="Arial Black" pitchFamily="34" charset="0"/>
              </a:rPr>
              <a:t>!</a:t>
            </a:r>
            <a:endParaRPr sz="8800" dirty="0">
              <a:latin typeface="Arial Black" pitchFamily="34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F442372-F354-44FE-9DF0-15F30F2D88AF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15</a:t>
            </a:fld>
            <a:endParaRPr lang="zh-CN" altLang="en-US" sz="2000" b="1">
              <a:solidFill>
                <a:srgbClr val="0000FF"/>
              </a:solidFill>
              <a:latin typeface="+mn-ea"/>
            </a:endParaRP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CEPC</a:t>
            </a:r>
            <a:r>
              <a:rPr lang="zh-CN" alt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超导腔设计指标</a:t>
            </a:r>
            <a:endParaRPr lang="en-US" altLang="zh-CN" sz="3200" dirty="0"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2</a:t>
            </a:fld>
            <a:endParaRPr lang="zh-CN" altLang="en-US" sz="2000" b="1">
              <a:solidFill>
                <a:srgbClr val="0000FF"/>
              </a:solidFill>
              <a:latin typeface="+mn-ea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4890006"/>
              </p:ext>
            </p:extLst>
          </p:nvPr>
        </p:nvGraphicFramePr>
        <p:xfrm>
          <a:off x="161908" y="1268760"/>
          <a:ext cx="11772932" cy="4419440"/>
        </p:xfrm>
        <a:graphic>
          <a:graphicData uri="http://schemas.openxmlformats.org/drawingml/2006/table">
            <a:tbl>
              <a:tblPr firstRow="1" bandRow="1"/>
              <a:tblGrid>
                <a:gridCol w="2483901">
                  <a:extLst>
                    <a:ext uri="{9D8B030D-6E8A-4147-A177-3AD203B41FA5}">
                      <a16:colId xmlns:a16="http://schemas.microsoft.com/office/drawing/2014/main" val="3048636772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4279064166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169134424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160736906"/>
                    </a:ext>
                  </a:extLst>
                </a:gridCol>
              </a:tblGrid>
              <a:tr h="9732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800" b="0" baseline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Suitable for 30/50 MW SR per beam</a:t>
                      </a:r>
                      <a:endParaRPr lang="zh-CN" altLang="en-US" sz="1800" b="0" baseline="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800" baseline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H, W, Z </a:t>
                      </a:r>
                      <a:r>
                        <a:rPr lang="zh-CN" altLang="en-US" sz="1800" baseline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（</a:t>
                      </a:r>
                      <a:r>
                        <a:rPr lang="en-US" altLang="zh-CN" sz="1800" baseline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CDR</a:t>
                      </a:r>
                      <a:r>
                        <a:rPr lang="zh-CN" altLang="en-US" sz="1800" baseline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）</a:t>
                      </a:r>
                      <a:endParaRPr lang="en-US" altLang="zh-CN" sz="1800" baseline="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200" baseline="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high gradient &amp; high Q</a:t>
                      </a:r>
                      <a:endParaRPr lang="zh-CN" altLang="en-US" sz="1800" b="1" kern="1200" baseline="0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aseline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HL-Z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baseline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high current &amp; power</a:t>
                      </a:r>
                      <a:endParaRPr lang="zh-CN" altLang="en-US" sz="1800" b="0" baseline="0" dirty="0"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800" baseline="0" dirty="0"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ttbar</a:t>
                      </a:r>
                    </a:p>
                    <a:p>
                      <a:pPr algn="ctr"/>
                      <a:r>
                        <a:rPr lang="en-US" altLang="zh-CN" sz="1800" b="1" kern="1200" baseline="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ultra high gradient &amp; high Q</a:t>
                      </a:r>
                      <a:endParaRPr lang="zh-CN" altLang="en-US" sz="1800" b="1" kern="1200" baseline="0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822859"/>
                  </a:ext>
                </a:extLst>
              </a:tr>
              <a:tr h="17087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Collider 650 MHz Cavity at 2 K</a:t>
                      </a:r>
                      <a:endParaRPr lang="zh-CN" altLang="en-US" sz="18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8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two-cell</a:t>
                      </a:r>
                    </a:p>
                    <a:p>
                      <a:pPr algn="ctr"/>
                      <a:r>
                        <a:rPr lang="zh-CN" altLang="en-US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垂直测试：</a:t>
                      </a:r>
                      <a:r>
                        <a:rPr lang="en-US" altLang="zh-CN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4E10@22 MV/m</a:t>
                      </a:r>
                    </a:p>
                    <a:p>
                      <a:pPr algn="ctr"/>
                      <a:r>
                        <a:rPr lang="zh-CN" altLang="en-US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水平测试：</a:t>
                      </a:r>
                      <a:r>
                        <a:rPr lang="en-US" altLang="zh-CN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2E10@20 MV/m</a:t>
                      </a:r>
                    </a:p>
                    <a:p>
                      <a:pPr algn="ctr"/>
                      <a:r>
                        <a:rPr lang="zh-CN" altLang="en-US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带束运行：</a:t>
                      </a:r>
                      <a:r>
                        <a:rPr lang="en-US" altLang="zh-CN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1.5E10@20 MV/m</a:t>
                      </a:r>
                      <a:endParaRPr lang="zh-CN" altLang="en-US" sz="18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8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single-cell</a:t>
                      </a:r>
                    </a:p>
                    <a:p>
                      <a:pPr algn="ctr"/>
                      <a:r>
                        <a:rPr lang="en-US" altLang="zh-CN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1E10 @ 8.7 MV/m</a:t>
                      </a:r>
                      <a:endParaRPr lang="zh-CN" altLang="en-US" sz="18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8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five-cell</a:t>
                      </a:r>
                    </a:p>
                    <a:p>
                      <a:pPr algn="ctr"/>
                      <a:r>
                        <a:rPr lang="zh-CN" altLang="en-US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垂直测试：</a:t>
                      </a:r>
                      <a:r>
                        <a:rPr lang="en-US" altLang="zh-CN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6E10@32 MV/m</a:t>
                      </a:r>
                    </a:p>
                    <a:p>
                      <a:pPr algn="ctr"/>
                      <a:r>
                        <a:rPr lang="zh-CN" altLang="en-US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水平测试：</a:t>
                      </a:r>
                      <a:r>
                        <a:rPr lang="en-US" altLang="zh-CN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5E10@32 MV</a:t>
                      </a:r>
                    </a:p>
                    <a:p>
                      <a:pPr algn="ctr"/>
                      <a:r>
                        <a:rPr lang="zh-CN" altLang="en-US" sz="18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带束运行：</a:t>
                      </a:r>
                      <a:r>
                        <a:rPr lang="en-US" altLang="zh-CN" sz="18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5E10@28.3 MV/m</a:t>
                      </a:r>
                      <a:r>
                        <a:rPr lang="zh-CN" altLang="en-US" sz="18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（加速电压</a:t>
                      </a:r>
                      <a:r>
                        <a:rPr lang="en-US" altLang="zh-CN" sz="18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33MV,</a:t>
                      </a:r>
                      <a:r>
                        <a:rPr lang="zh-CN" altLang="en-US" sz="18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BEPCII:</a:t>
                      </a:r>
                      <a:r>
                        <a:rPr lang="zh-CN" altLang="en-US" sz="18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1.5MV,</a:t>
                      </a:r>
                      <a:r>
                        <a:rPr lang="zh-CN" altLang="en-US" sz="18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HEPS:</a:t>
                      </a:r>
                      <a:r>
                        <a:rPr lang="zh-CN" altLang="en-US" sz="18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1.2</a:t>
                      </a:r>
                      <a:r>
                        <a:rPr lang="zh-CN" altLang="en-US" sz="18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MV</a:t>
                      </a:r>
                      <a:r>
                        <a:rPr lang="zh-CN" altLang="en-US" sz="18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）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9988367"/>
                  </a:ext>
                </a:extLst>
              </a:tr>
              <a:tr h="17087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Booster 1.3 GHz nine-cell Cavity at 2 K</a:t>
                      </a:r>
                      <a:endParaRPr lang="zh-CN" altLang="en-US" sz="18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垂直测试：</a:t>
                      </a:r>
                      <a:r>
                        <a:rPr lang="en-US" altLang="zh-CN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3E10@24 MV/m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水平测试：</a:t>
                      </a:r>
                      <a:r>
                        <a:rPr lang="en-US" altLang="zh-CN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3E10@22 MV/m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带束运行：</a:t>
                      </a:r>
                      <a:r>
                        <a:rPr lang="en-US" altLang="zh-CN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1E10@20 MV/m</a:t>
                      </a:r>
                      <a:endParaRPr lang="zh-CN" altLang="en-US" sz="18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1E10@17 MV/m</a:t>
                      </a:r>
                      <a:endParaRPr lang="zh-CN" altLang="en-US" sz="18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垂直测试：</a:t>
                      </a:r>
                      <a:r>
                        <a:rPr lang="en-US" altLang="zh-CN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3E10@32 MV/m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水平测试：</a:t>
                      </a:r>
                      <a:r>
                        <a:rPr lang="en-US" altLang="zh-CN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2E10@32 MV/m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带束运行：</a:t>
                      </a:r>
                      <a:r>
                        <a:rPr lang="en-US" altLang="zh-CN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1E10@26.7 MV/m</a:t>
                      </a:r>
                      <a:endParaRPr lang="zh-CN" altLang="en-US" sz="18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3983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3214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1"/>
          <p:cNvSpPr>
            <a:spLocks noGrp="1"/>
          </p:cNvSpPr>
          <p:nvPr>
            <p:ph idx="1"/>
          </p:nvPr>
        </p:nvSpPr>
        <p:spPr>
          <a:xfrm>
            <a:off x="252808" y="1001867"/>
            <a:ext cx="11603831" cy="170705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en-US" altLang="zh-CN" sz="2000" dirty="0"/>
              <a:t>2019-2020</a:t>
            </a:r>
            <a:r>
              <a:rPr lang="zh-CN" altLang="en-US" sz="2000" dirty="0"/>
              <a:t>，完成了</a:t>
            </a:r>
            <a:r>
              <a:rPr lang="en-US" altLang="zh-CN" sz="2000" dirty="0"/>
              <a:t>650 MHz two-cell</a:t>
            </a:r>
            <a:r>
              <a:rPr lang="zh-CN" altLang="en-US" sz="2000" dirty="0"/>
              <a:t>超导腔的研制，采用了化学抛光的成熟技术，垂测结果达到了</a:t>
            </a:r>
            <a:r>
              <a:rPr lang="en-US" altLang="zh-CN" sz="2000" dirty="0"/>
              <a:t>CEPC</a:t>
            </a:r>
            <a:r>
              <a:rPr lang="zh-CN" altLang="en-US" sz="2000" dirty="0"/>
              <a:t>的运行指标。</a:t>
            </a:r>
            <a:endParaRPr lang="en-US" altLang="zh-CN" sz="2000" dirty="0"/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000" dirty="0"/>
              <a:t>与</a:t>
            </a:r>
            <a:r>
              <a:rPr lang="en-US" altLang="zh-CN" sz="2000" b="1" dirty="0">
                <a:solidFill>
                  <a:srgbClr val="FF0000"/>
                </a:solidFill>
              </a:rPr>
              <a:t>ESS 704 MHz MB Cavity</a:t>
            </a:r>
            <a:r>
              <a:rPr lang="zh-CN" altLang="en-US" sz="2000" dirty="0"/>
              <a:t>（</a:t>
            </a:r>
            <a:r>
              <a:rPr lang="el-GR" altLang="zh-CN" sz="2000" dirty="0"/>
              <a:t>β=0.67</a:t>
            </a:r>
            <a:r>
              <a:rPr lang="zh-CN" altLang="el-GR" sz="2000" dirty="0"/>
              <a:t>，</a:t>
            </a:r>
            <a:r>
              <a:rPr lang="zh-CN" altLang="en-US" sz="2000" dirty="0"/>
              <a:t>化学抛光）的垂测结果（</a:t>
            </a:r>
            <a:r>
              <a:rPr lang="en-US" altLang="zh-CN" sz="2000" dirty="0"/>
              <a:t>3~4E10@17MV/m</a:t>
            </a:r>
            <a:r>
              <a:rPr lang="zh-CN" altLang="en-US" sz="2000" dirty="0"/>
              <a:t>）相当。</a:t>
            </a:r>
            <a:endParaRPr lang="en-US" altLang="zh-CN" sz="20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650 MHz two-cell cavity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3</a:t>
            </a:fld>
            <a:endParaRPr lang="zh-CN" altLang="en-US" sz="2000" b="1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8" name="文本框 9">
            <a:extLst>
              <a:ext uri="{FF2B5EF4-FFF2-40B4-BE49-F238E27FC236}">
                <a16:creationId xmlns:a16="http://schemas.microsoft.com/office/drawing/2014/main" id="{A676EBC4-663C-45E2-AB98-067BB6237768}"/>
              </a:ext>
            </a:extLst>
          </p:cNvPr>
          <p:cNvSpPr txBox="1"/>
          <p:nvPr/>
        </p:nvSpPr>
        <p:spPr>
          <a:xfrm>
            <a:off x="455924" y="6075145"/>
            <a:ext cx="57606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457200" indent="-457200">
              <a:buAutoNum type="arabicPlain" startAt="650"/>
            </a:pPr>
            <a:r>
              <a:rPr lang="en-US" altLang="zh-CN" sz="2000" dirty="0"/>
              <a:t>MHz two-cell</a:t>
            </a:r>
            <a:r>
              <a:rPr lang="zh-CN" altLang="en-US" sz="2000" dirty="0"/>
              <a:t>腔垂测结果</a:t>
            </a:r>
            <a:endParaRPr lang="en-US" altLang="zh-CN" sz="2000" dirty="0"/>
          </a:p>
          <a:p>
            <a:r>
              <a:rPr lang="en-US" altLang="zh-CN" dirty="0">
                <a:cs typeface="Arial" panose="020B0604020202020204" pitchFamily="34" charset="0"/>
              </a:rPr>
              <a:t>H. Zheng et al., </a:t>
            </a:r>
            <a:r>
              <a:rPr lang="fr-FR" altLang="zh-CN" i="1" dirty="0">
                <a:cs typeface="Arial" panose="020B0604020202020204" pitchFamily="34" charset="0"/>
              </a:rPr>
              <a:t>NIM A, </a:t>
            </a:r>
            <a:r>
              <a:rPr lang="en-US" altLang="zh-CN" dirty="0">
                <a:cs typeface="Arial" panose="020B0604020202020204" pitchFamily="34" charset="0"/>
              </a:rPr>
              <a:t>995 (2021) 165093</a:t>
            </a:r>
            <a:endParaRPr lang="zh-CN" altLang="en-US" dirty="0">
              <a:cs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" t="2750" r="10616" b="9051"/>
          <a:stretch/>
        </p:blipFill>
        <p:spPr>
          <a:xfrm>
            <a:off x="72432" y="2204864"/>
            <a:ext cx="6016025" cy="3948017"/>
          </a:xfrm>
          <a:prstGeom prst="rect">
            <a:avLst/>
          </a:prstGeom>
        </p:spPr>
      </p:pic>
      <p:pic>
        <p:nvPicPr>
          <p:cNvPr id="9" name="Immagine 7">
            <a:extLst>
              <a:ext uri="{FF2B5EF4-FFF2-40B4-BE49-F238E27FC236}">
                <a16:creationId xmlns:a16="http://schemas.microsoft.com/office/drawing/2014/main" id="{2A3EAF0A-A151-2149-8456-05B3D21D85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965"/>
          <a:stretch/>
        </p:blipFill>
        <p:spPr>
          <a:xfrm>
            <a:off x="6282324" y="2125430"/>
            <a:ext cx="5813920" cy="3312368"/>
          </a:xfrm>
          <a:prstGeom prst="rect">
            <a:avLst/>
          </a:prstGeom>
        </p:spPr>
      </p:pic>
      <p:sp>
        <p:nvSpPr>
          <p:cNvPr id="10" name="CasellaDiTesto 10">
            <a:extLst>
              <a:ext uri="{FF2B5EF4-FFF2-40B4-BE49-F238E27FC236}">
                <a16:creationId xmlns:a16="http://schemas.microsoft.com/office/drawing/2014/main" id="{83B5AEB3-35C5-F445-A7BF-E750FD06C946}"/>
              </a:ext>
            </a:extLst>
          </p:cNvPr>
          <p:cNvSpPr txBox="1"/>
          <p:nvPr/>
        </p:nvSpPr>
        <p:spPr>
          <a:xfrm>
            <a:off x="6600056" y="5509013"/>
            <a:ext cx="5496188" cy="728405"/>
          </a:xfrm>
          <a:prstGeom prst="rect">
            <a:avLst/>
          </a:prstGeom>
          <a:noFill/>
          <a:ln w="12700">
            <a:solidFill>
              <a:srgbClr val="4371C3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it-IT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Scaling R/Q and frequency to CEPC 650 MH</a:t>
            </a:r>
            <a:r>
              <a:rPr lang="en-US" altLang="zh-CN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it-IT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@ </a:t>
            </a:r>
            <a:r>
              <a:rPr lang="el-GR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it-IT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=1: Q=3-4E10@17MV/m</a:t>
            </a:r>
          </a:p>
        </p:txBody>
      </p:sp>
      <p:sp>
        <p:nvSpPr>
          <p:cNvPr id="11" name="文本框 9">
            <a:extLst>
              <a:ext uri="{FF2B5EF4-FFF2-40B4-BE49-F238E27FC236}">
                <a16:creationId xmlns:a16="http://schemas.microsoft.com/office/drawing/2014/main" id="{A676EBC4-663C-45E2-AB98-067BB6237768}"/>
              </a:ext>
            </a:extLst>
          </p:cNvPr>
          <p:cNvSpPr txBox="1"/>
          <p:nvPr/>
        </p:nvSpPr>
        <p:spPr>
          <a:xfrm>
            <a:off x="6384032" y="6308633"/>
            <a:ext cx="5280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/>
              <a:t>Carlo </a:t>
            </a:r>
            <a:r>
              <a:rPr lang="en-US" altLang="zh-CN" dirty="0" err="1"/>
              <a:t>Pagani</a:t>
            </a:r>
            <a:r>
              <a:rPr lang="en-US" altLang="zh-CN" dirty="0"/>
              <a:t>, CEPCWS 2019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66471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85510" y="84571"/>
            <a:ext cx="10763325" cy="72547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650 MHz two-cell</a:t>
            </a:r>
            <a:r>
              <a:rPr lang="zh-CN" alt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超导腔的集成</a:t>
            </a:r>
            <a:endParaRPr lang="en-US" altLang="zh-CN" sz="3200" dirty="0"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4</a:t>
            </a:fld>
            <a:endParaRPr lang="zh-CN" altLang="en-US" sz="2000" b="1">
              <a:solidFill>
                <a:srgbClr val="0000FF"/>
              </a:solidFill>
              <a:latin typeface="+mn-ea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0405949-221E-418B-A3B2-9A7152268A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1182" y="3055009"/>
            <a:ext cx="2022184" cy="1485120"/>
          </a:xfrm>
          <a:prstGeom prst="rect">
            <a:avLst/>
          </a:prstGeom>
        </p:spPr>
      </p:pic>
      <p:pic>
        <p:nvPicPr>
          <p:cNvPr id="8" name="内容占位符 4">
            <a:extLst>
              <a:ext uri="{FF2B5EF4-FFF2-40B4-BE49-F238E27FC236}">
                <a16:creationId xmlns:a16="http://schemas.microsoft.com/office/drawing/2014/main" id="{4E915607-4B05-46DC-B192-E8801F52B4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47"/>
          <a:stretch/>
        </p:blipFill>
        <p:spPr>
          <a:xfrm>
            <a:off x="1456561" y="3044474"/>
            <a:ext cx="958262" cy="145761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F41E1EF-2BAB-4DF5-86FC-582E93C2A0A5}"/>
              </a:ext>
            </a:extLst>
          </p:cNvPr>
          <p:cNvSpPr txBox="1"/>
          <p:nvPr/>
        </p:nvSpPr>
        <p:spPr>
          <a:xfrm>
            <a:off x="6299773" y="6169583"/>
            <a:ext cx="5129212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Cavity string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F41E1EF-2BAB-4DF5-86FC-582E93C2A0A5}"/>
              </a:ext>
            </a:extLst>
          </p:cNvPr>
          <p:cNvSpPr txBox="1"/>
          <p:nvPr/>
        </p:nvSpPr>
        <p:spPr>
          <a:xfrm>
            <a:off x="883361" y="4502091"/>
            <a:ext cx="2566379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 coupler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t="22700" r="10625" b="21650"/>
          <a:stretch/>
        </p:blipFill>
        <p:spPr>
          <a:xfrm>
            <a:off x="174877" y="718425"/>
            <a:ext cx="2757425" cy="158851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" t="22700" r="3538" b="9050"/>
          <a:stretch/>
        </p:blipFill>
        <p:spPr>
          <a:xfrm>
            <a:off x="3140365" y="730285"/>
            <a:ext cx="2955635" cy="158773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2F41E1EF-2BAB-4DF5-86FC-582E93C2A0A5}"/>
              </a:ext>
            </a:extLst>
          </p:cNvPr>
          <p:cNvSpPr txBox="1"/>
          <p:nvPr/>
        </p:nvSpPr>
        <p:spPr>
          <a:xfrm>
            <a:off x="57569" y="2287695"/>
            <a:ext cx="2797984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650 MHz two-cell cavity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F41E1EF-2BAB-4DF5-86FC-582E93C2A0A5}"/>
              </a:ext>
            </a:extLst>
          </p:cNvPr>
          <p:cNvSpPr txBox="1"/>
          <p:nvPr/>
        </p:nvSpPr>
        <p:spPr>
          <a:xfrm>
            <a:off x="3107692" y="2320943"/>
            <a:ext cx="2891348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Cavity with helium vessel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3" descr="IMG_20200915_104138">
            <a:extLst>
              <a:ext uri="{FF2B5EF4-FFF2-40B4-BE49-F238E27FC236}">
                <a16:creationId xmlns:a16="http://schemas.microsoft.com/office/drawing/2014/main" id="{BE454B91-7594-4466-B1AF-A72BD3F54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93697" y="4966768"/>
            <a:ext cx="2043494" cy="1532307"/>
          </a:xfrm>
          <a:prstGeom prst="rect">
            <a:avLst/>
          </a:prstGeom>
          <a:noFill/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2F41E1EF-2BAB-4DF5-86FC-582E93C2A0A5}"/>
              </a:ext>
            </a:extLst>
          </p:cNvPr>
          <p:cNvSpPr txBox="1"/>
          <p:nvPr/>
        </p:nvSpPr>
        <p:spPr>
          <a:xfrm>
            <a:off x="804056" y="6448567"/>
            <a:ext cx="3749310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Fundamental power coupler (FPC)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图片 1">
            <a:extLst>
              <a:ext uri="{FF2B5EF4-FFF2-40B4-BE49-F238E27FC236}">
                <a16:creationId xmlns:a16="http://schemas.microsoft.com/office/drawing/2014/main" id="{D1F43F92-0105-4A71-AE45-3223FC8FC49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9336" y="774661"/>
            <a:ext cx="2366772" cy="174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2F41E1EF-2BAB-4DF5-86FC-582E93C2A0A5}"/>
              </a:ext>
            </a:extLst>
          </p:cNvPr>
          <p:cNvSpPr txBox="1"/>
          <p:nvPr/>
        </p:nvSpPr>
        <p:spPr>
          <a:xfrm>
            <a:off x="9177464" y="2533638"/>
            <a:ext cx="2566379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Tuner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" descr="E:\工作文件2018\高频平台项目\650MHz高阶模吸收器\平台组元650MHz高阶模吸收器研制照片\IMG_20190114_170545.jpg">
            <a:extLst>
              <a:ext uri="{FF2B5EF4-FFF2-40B4-BE49-F238E27FC236}">
                <a16:creationId xmlns:a16="http://schemas.microsoft.com/office/drawing/2014/main" id="{5D83F2BE-1693-4DF6-ADC6-7E2A55A9C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65094" y="806542"/>
            <a:ext cx="1315147" cy="148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2F41E1EF-2BAB-4DF5-86FC-582E93C2A0A5}"/>
              </a:ext>
            </a:extLst>
          </p:cNvPr>
          <p:cNvSpPr txBox="1"/>
          <p:nvPr/>
        </p:nvSpPr>
        <p:spPr>
          <a:xfrm>
            <a:off x="6437605" y="2388810"/>
            <a:ext cx="2566379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 absorber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直接箭头连接符 22"/>
          <p:cNvCxnSpPr/>
          <p:nvPr/>
        </p:nvCxnSpPr>
        <p:spPr>
          <a:xfrm>
            <a:off x="5768724" y="2681381"/>
            <a:ext cx="596899" cy="74499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>
            <a:off x="4618182" y="3890898"/>
            <a:ext cx="1302199" cy="51765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3">
            <a:extLst>
              <a:ext uri="{FF2B5EF4-FFF2-40B4-BE49-F238E27FC236}">
                <a16:creationId xmlns:a16="http://schemas.microsoft.com/office/drawing/2014/main" id="{15A2134C-5924-4C45-BF7E-560E2CC76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662" y="4954460"/>
            <a:ext cx="2004822" cy="1495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26" name="直接箭头连接符 25"/>
          <p:cNvCxnSpPr/>
          <p:nvPr/>
        </p:nvCxnSpPr>
        <p:spPr>
          <a:xfrm flipV="1">
            <a:off x="4633431" y="5117805"/>
            <a:ext cx="1286950" cy="67355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>
            <a:off x="7732638" y="2758140"/>
            <a:ext cx="432463" cy="58307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 flipH="1">
            <a:off x="10012398" y="2861206"/>
            <a:ext cx="391404" cy="58307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片 29">
            <a:extLst>
              <a:ext uri="{FF2B5EF4-FFF2-40B4-BE49-F238E27FC236}">
                <a16:creationId xmlns:a16="http://schemas.microsoft.com/office/drawing/2014/main" id="{9B2631F8-1483-4CF1-91F7-F73A7790BE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20381" y="3506992"/>
            <a:ext cx="6004971" cy="265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73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650 MHz test </a:t>
            </a:r>
            <a:r>
              <a:rPr lang="en-US" altLang="zh-CN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cryomodule</a:t>
            </a:r>
            <a:r>
              <a:rPr lang="zh-CN" alt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实验（</a:t>
            </a:r>
            <a:r>
              <a:rPr lang="en-US" altLang="zh-CN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1</a:t>
            </a:r>
            <a:r>
              <a:rPr lang="zh-CN" alt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）</a:t>
            </a:r>
            <a:endParaRPr lang="en-US" altLang="zh-CN" sz="3200" dirty="0"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5</a:t>
            </a:fld>
            <a:endParaRPr lang="zh-CN" altLang="en-US" sz="2000" b="1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8" name="文本框 9">
            <a:extLst>
              <a:ext uri="{FF2B5EF4-FFF2-40B4-BE49-F238E27FC236}">
                <a16:creationId xmlns:a16="http://schemas.microsoft.com/office/drawing/2014/main" id="{A676EBC4-663C-45E2-AB98-067BB6237768}"/>
              </a:ext>
            </a:extLst>
          </p:cNvPr>
          <p:cNvSpPr txBox="1"/>
          <p:nvPr/>
        </p:nvSpPr>
        <p:spPr>
          <a:xfrm>
            <a:off x="119336" y="5877272"/>
            <a:ext cx="53675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endParaRPr lang="zh-CN" altLang="en-US" sz="20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38" y="3340537"/>
            <a:ext cx="4033709" cy="2936845"/>
          </a:xfrm>
          <a:prstGeom prst="rect">
            <a:avLst/>
          </a:prstGeom>
        </p:spPr>
      </p:pic>
      <p:sp>
        <p:nvSpPr>
          <p:cNvPr id="8" name="文本框 9">
            <a:extLst>
              <a:ext uri="{FF2B5EF4-FFF2-40B4-BE49-F238E27FC236}">
                <a16:creationId xmlns:a16="http://schemas.microsoft.com/office/drawing/2014/main" id="{A676EBC4-663C-45E2-AB98-067BB6237768}"/>
              </a:ext>
            </a:extLst>
          </p:cNvPr>
          <p:cNvSpPr txBox="1"/>
          <p:nvPr/>
        </p:nvSpPr>
        <p:spPr>
          <a:xfrm>
            <a:off x="273782" y="6288643"/>
            <a:ext cx="457915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000" dirty="0"/>
              <a:t>650 MHz test </a:t>
            </a:r>
            <a:r>
              <a:rPr lang="en-US" altLang="zh-CN" sz="2000" dirty="0" err="1"/>
              <a:t>crymodule</a:t>
            </a:r>
            <a:r>
              <a:rPr lang="en-US" altLang="zh-CN" sz="2000" dirty="0"/>
              <a:t> at PAPS </a:t>
            </a:r>
            <a:endParaRPr lang="zh-CN" altLang="en-US" sz="2000" dirty="0"/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60C1A74E-4552-487A-BDCD-B7100FEC3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0624" y="4221088"/>
            <a:ext cx="7201428" cy="23042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zh-CN" altLang="en-US" sz="1800" dirty="0"/>
              <a:t>开展了</a:t>
            </a:r>
            <a:r>
              <a:rPr lang="en-US" altLang="zh-CN" sz="1800" dirty="0"/>
              <a:t>2K</a:t>
            </a:r>
            <a:r>
              <a:rPr lang="zh-CN" altLang="en-US" sz="1800" dirty="0"/>
              <a:t>下的低温实验：</a:t>
            </a:r>
            <a:endParaRPr lang="en-US" altLang="zh-CN" sz="1800" dirty="0"/>
          </a:p>
          <a:p>
            <a:pPr lvl="1"/>
            <a:r>
              <a:rPr lang="zh-CN" altLang="en-US" sz="1800" dirty="0"/>
              <a:t>超导腔真空</a:t>
            </a:r>
            <a:r>
              <a:rPr lang="en-US" altLang="zh-CN" sz="1800" dirty="0"/>
              <a:t>@2 K: 6E-7 Pa</a:t>
            </a:r>
            <a:r>
              <a:rPr lang="zh-CN" altLang="en-US" sz="1800" dirty="0"/>
              <a:t>，满足</a:t>
            </a:r>
            <a:r>
              <a:rPr lang="en-US" altLang="zh-CN" sz="1800" dirty="0"/>
              <a:t>&lt; 1E-6Pa</a:t>
            </a:r>
            <a:r>
              <a:rPr lang="zh-CN" altLang="en-US" sz="1800" dirty="0"/>
              <a:t>的要求。</a:t>
            </a:r>
            <a:r>
              <a:rPr lang="en-US" altLang="zh-CN" sz="1800" dirty="0"/>
              <a:t> </a:t>
            </a:r>
          </a:p>
          <a:p>
            <a:pPr lvl="1"/>
            <a:r>
              <a:rPr lang="zh-CN" altLang="en-US" sz="1800" dirty="0"/>
              <a:t>两只超导腔的频率均为</a:t>
            </a:r>
            <a:r>
              <a:rPr lang="en-US" altLang="zh-CN" sz="1800" dirty="0"/>
              <a:t>650.000000MHz</a:t>
            </a:r>
            <a:r>
              <a:rPr lang="zh-CN" altLang="en-US" sz="1800" dirty="0"/>
              <a:t>。</a:t>
            </a:r>
            <a:endParaRPr lang="en-US" altLang="zh-CN" sz="1800" dirty="0"/>
          </a:p>
          <a:p>
            <a:pPr lvl="1"/>
            <a:r>
              <a:rPr lang="en-US" altLang="zh-CN" sz="1800" dirty="0"/>
              <a:t>3</a:t>
            </a:r>
            <a:r>
              <a:rPr lang="zh-CN" altLang="en-US" sz="1800" dirty="0"/>
              <a:t>只</a:t>
            </a:r>
            <a:r>
              <a:rPr lang="en-US" altLang="zh-CN" sz="1800" dirty="0"/>
              <a:t>HOM</a:t>
            </a:r>
            <a:r>
              <a:rPr lang="zh-CN" altLang="en-US" sz="1800" dirty="0"/>
              <a:t>耦合器的基模</a:t>
            </a:r>
            <a:r>
              <a:rPr lang="en-US" altLang="zh-CN" sz="1800" dirty="0" err="1"/>
              <a:t>Qe</a:t>
            </a:r>
            <a:r>
              <a:rPr lang="zh-CN" altLang="en-US" sz="1800" dirty="0"/>
              <a:t>分别：</a:t>
            </a:r>
            <a:r>
              <a:rPr lang="en-US" altLang="zh-CN" sz="1800" dirty="0"/>
              <a:t>6.8E13, 1.9E13, 2.1E12, </a:t>
            </a:r>
            <a:r>
              <a:rPr lang="zh-CN" altLang="en-US" sz="1800" dirty="0"/>
              <a:t>均满足</a:t>
            </a:r>
            <a:r>
              <a:rPr lang="en-US" altLang="zh-CN" sz="1800" dirty="0"/>
              <a:t>&gt; 4E11</a:t>
            </a:r>
            <a:r>
              <a:rPr lang="zh-CN" altLang="en-US" sz="1800" dirty="0"/>
              <a:t>的要求。</a:t>
            </a:r>
            <a:endParaRPr lang="en-US" altLang="zh-CN" sz="1800" dirty="0"/>
          </a:p>
          <a:p>
            <a:pPr lvl="1"/>
            <a:r>
              <a:rPr lang="zh-CN" altLang="en-US" sz="1800" dirty="0"/>
              <a:t>超导腔剩磁</a:t>
            </a:r>
            <a:r>
              <a:rPr lang="en-US" altLang="zh-CN" sz="1800" dirty="0"/>
              <a:t>: &lt; 3 </a:t>
            </a:r>
            <a:r>
              <a:rPr lang="en-US" altLang="zh-CN" sz="1800" dirty="0" err="1"/>
              <a:t>mG</a:t>
            </a:r>
            <a:r>
              <a:rPr lang="zh-CN" altLang="en-US" sz="1800" dirty="0"/>
              <a:t>，满足</a:t>
            </a:r>
            <a:r>
              <a:rPr lang="en-US" altLang="zh-CN" sz="1800" dirty="0"/>
              <a:t>&lt; 10 </a:t>
            </a:r>
            <a:r>
              <a:rPr lang="en-US" altLang="zh-CN" sz="1800" dirty="0" err="1"/>
              <a:t>mG</a:t>
            </a:r>
            <a:r>
              <a:rPr lang="zh-CN" altLang="en-US" sz="1800" dirty="0"/>
              <a:t>的要求。</a:t>
            </a:r>
            <a:endParaRPr lang="en-US" altLang="zh-CN" sz="1800" dirty="0"/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zh-CN" altLang="en-US" sz="1800" dirty="0"/>
              <a:t>主耦合器常温老练至全反射</a:t>
            </a:r>
            <a:r>
              <a:rPr lang="en-US" altLang="zh-CN" sz="1800" dirty="0"/>
              <a:t>35kW (</a:t>
            </a:r>
            <a:r>
              <a:rPr lang="zh-CN" altLang="en-US" sz="1800" dirty="0"/>
              <a:t>受限于固态功率源</a:t>
            </a:r>
            <a:r>
              <a:rPr lang="en-US" altLang="zh-CN" sz="1800" dirty="0"/>
              <a:t>)</a:t>
            </a:r>
            <a:r>
              <a:rPr lang="zh-CN" altLang="en-US" sz="1800" dirty="0"/>
              <a:t>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38"/>
          <a:stretch/>
        </p:blipFill>
        <p:spPr>
          <a:xfrm>
            <a:off x="5486864" y="886581"/>
            <a:ext cx="5289656" cy="3184206"/>
          </a:xfrm>
          <a:prstGeom prst="rect">
            <a:avLst/>
          </a:prstGeom>
        </p:spPr>
      </p:pic>
      <p:cxnSp>
        <p:nvCxnSpPr>
          <p:cNvPr id="13" name="直接箭头连接符 12"/>
          <p:cNvCxnSpPr/>
          <p:nvPr/>
        </p:nvCxnSpPr>
        <p:spPr>
          <a:xfrm>
            <a:off x="6600056" y="2060848"/>
            <a:ext cx="230425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9">
            <a:extLst>
              <a:ext uri="{FF2B5EF4-FFF2-40B4-BE49-F238E27FC236}">
                <a16:creationId xmlns:a16="http://schemas.microsoft.com/office/drawing/2014/main" id="{A676EBC4-663C-45E2-AB98-067BB6237768}"/>
              </a:ext>
            </a:extLst>
          </p:cNvPr>
          <p:cNvSpPr txBox="1"/>
          <p:nvPr/>
        </p:nvSpPr>
        <p:spPr>
          <a:xfrm>
            <a:off x="6746012" y="1426328"/>
            <a:ext cx="201234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/>
              <a:t>调谐器将腔的频率拉到</a:t>
            </a:r>
            <a:r>
              <a:rPr lang="en-US" altLang="zh-CN" dirty="0"/>
              <a:t>650MHz</a:t>
            </a:r>
            <a:endParaRPr lang="zh-CN" altLang="en-US" dirty="0"/>
          </a:p>
        </p:txBody>
      </p:sp>
      <p:sp>
        <p:nvSpPr>
          <p:cNvPr id="16" name="文本框 9">
            <a:extLst>
              <a:ext uri="{FF2B5EF4-FFF2-40B4-BE49-F238E27FC236}">
                <a16:creationId xmlns:a16="http://schemas.microsoft.com/office/drawing/2014/main" id="{A676EBC4-663C-45E2-AB98-067BB6237768}"/>
              </a:ext>
            </a:extLst>
          </p:cNvPr>
          <p:cNvSpPr txBox="1"/>
          <p:nvPr/>
        </p:nvSpPr>
        <p:spPr>
          <a:xfrm>
            <a:off x="9727952" y="2459753"/>
            <a:ext cx="8640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000" dirty="0">
                <a:solidFill>
                  <a:srgbClr val="0000FF"/>
                </a:solidFill>
              </a:rPr>
              <a:t>2.0 K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87198"/>
            <a:ext cx="5214094" cy="1797000"/>
          </a:xfrm>
          <a:prstGeom prst="rect">
            <a:avLst/>
          </a:prstGeom>
        </p:spPr>
      </p:pic>
      <p:cxnSp>
        <p:nvCxnSpPr>
          <p:cNvPr id="14" name="直接箭头连接符 13"/>
          <p:cNvCxnSpPr/>
          <p:nvPr/>
        </p:nvCxnSpPr>
        <p:spPr>
          <a:xfrm flipH="1">
            <a:off x="1631504" y="2659808"/>
            <a:ext cx="288032" cy="7452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>
            <a:off x="3108510" y="3013255"/>
            <a:ext cx="442530" cy="14958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>
            <a:off x="4315065" y="3056877"/>
            <a:ext cx="89589" cy="12362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9">
            <a:extLst>
              <a:ext uri="{FF2B5EF4-FFF2-40B4-BE49-F238E27FC236}">
                <a16:creationId xmlns:a16="http://schemas.microsoft.com/office/drawing/2014/main" id="{A676EBC4-663C-45E2-AB98-067BB6237768}"/>
              </a:ext>
            </a:extLst>
          </p:cNvPr>
          <p:cNvSpPr txBox="1"/>
          <p:nvPr/>
        </p:nvSpPr>
        <p:spPr>
          <a:xfrm>
            <a:off x="1063536" y="1215141"/>
            <a:ext cx="176503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400" dirty="0">
                <a:solidFill>
                  <a:srgbClr val="0000FF"/>
                </a:solidFill>
              </a:rPr>
              <a:t>低温阀箱</a:t>
            </a:r>
          </a:p>
        </p:txBody>
      </p:sp>
    </p:spTree>
    <p:extLst>
      <p:ext uri="{BB962C8B-B14F-4D97-AF65-F5344CB8AC3E}">
        <p14:creationId xmlns:p14="http://schemas.microsoft.com/office/powerpoint/2010/main" val="2587382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650 MHz test </a:t>
            </a:r>
            <a:r>
              <a:rPr lang="en-US" altLang="zh-CN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cryomodule</a:t>
            </a:r>
            <a:r>
              <a:rPr lang="zh-CN" alt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实验（</a:t>
            </a:r>
            <a:r>
              <a:rPr lang="en-US" altLang="zh-CN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2</a:t>
            </a:r>
            <a:r>
              <a:rPr lang="zh-CN" alt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）</a:t>
            </a:r>
            <a:endParaRPr lang="en-US" altLang="zh-CN" sz="3200" dirty="0"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6</a:t>
            </a:fld>
            <a:endParaRPr lang="zh-CN" altLang="en-US" sz="2000" b="1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8" name="文本框 9">
            <a:extLst>
              <a:ext uri="{FF2B5EF4-FFF2-40B4-BE49-F238E27FC236}">
                <a16:creationId xmlns:a16="http://schemas.microsoft.com/office/drawing/2014/main" id="{A676EBC4-663C-45E2-AB98-067BB6237768}"/>
              </a:ext>
            </a:extLst>
          </p:cNvPr>
          <p:cNvSpPr txBox="1"/>
          <p:nvPr/>
        </p:nvSpPr>
        <p:spPr>
          <a:xfrm>
            <a:off x="119336" y="5877272"/>
            <a:ext cx="53675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endParaRPr lang="zh-CN" altLang="en-US" sz="2000" dirty="0"/>
          </a:p>
        </p:txBody>
      </p:sp>
      <p:sp>
        <p:nvSpPr>
          <p:cNvPr id="14" name="内容占位符 1"/>
          <p:cNvSpPr>
            <a:spLocks noGrp="1"/>
          </p:cNvSpPr>
          <p:nvPr>
            <p:ph idx="1"/>
          </p:nvPr>
        </p:nvSpPr>
        <p:spPr>
          <a:xfrm>
            <a:off x="252808" y="1001867"/>
            <a:ext cx="11603831" cy="170705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en-US" altLang="zh-CN" sz="2000" dirty="0"/>
              <a:t>2022.01.20</a:t>
            </a:r>
            <a:r>
              <a:rPr lang="zh-CN" altLang="en-US" sz="2000" dirty="0"/>
              <a:t>，进行了自动降温的实验。</a:t>
            </a:r>
            <a:endParaRPr lang="en-US" altLang="zh-CN" sz="2000" dirty="0"/>
          </a:p>
        </p:txBody>
      </p:sp>
      <p:pic>
        <p:nvPicPr>
          <p:cNvPr id="17" name="图片 16" descr="示意图&#10;&#10;中度可信度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680" y="1510317"/>
            <a:ext cx="8771818" cy="494611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508" y="4084399"/>
            <a:ext cx="2282076" cy="18642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368" y="1645268"/>
            <a:ext cx="2236215" cy="1924392"/>
          </a:xfrm>
          <a:prstGeom prst="rect">
            <a:avLst/>
          </a:prstGeom>
        </p:spPr>
      </p:pic>
      <p:cxnSp>
        <p:nvCxnSpPr>
          <p:cNvPr id="19" name="直接箭头连接符 18"/>
          <p:cNvCxnSpPr>
            <a:endCxn id="6" idx="0"/>
          </p:cNvCxnSpPr>
          <p:nvPr/>
        </p:nvCxnSpPr>
        <p:spPr>
          <a:xfrm>
            <a:off x="1491455" y="3574880"/>
            <a:ext cx="11091" cy="5095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9">
            <a:extLst>
              <a:ext uri="{FF2B5EF4-FFF2-40B4-BE49-F238E27FC236}">
                <a16:creationId xmlns:a16="http://schemas.microsoft.com/office/drawing/2014/main" id="{A676EBC4-663C-45E2-AB98-067BB6237768}"/>
              </a:ext>
            </a:extLst>
          </p:cNvPr>
          <p:cNvSpPr txBox="1"/>
          <p:nvPr/>
        </p:nvSpPr>
        <p:spPr>
          <a:xfrm>
            <a:off x="132881" y="5914490"/>
            <a:ext cx="280831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000" dirty="0"/>
              <a:t>降温过程的真空度变化</a:t>
            </a:r>
          </a:p>
        </p:txBody>
      </p:sp>
    </p:spTree>
    <p:extLst>
      <p:ext uri="{BB962C8B-B14F-4D97-AF65-F5344CB8AC3E}">
        <p14:creationId xmlns:p14="http://schemas.microsoft.com/office/powerpoint/2010/main" val="1243086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高性能</a:t>
            </a:r>
            <a:r>
              <a:rPr lang="en-US" altLang="zh-CN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650 MHz single-cell cavity (1)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7</a:t>
            </a:fld>
            <a:endParaRPr lang="zh-CN" altLang="en-US" sz="2000" b="1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9" name="内容占位符 1"/>
          <p:cNvSpPr>
            <a:spLocks noGrp="1"/>
          </p:cNvSpPr>
          <p:nvPr>
            <p:ph idx="1"/>
          </p:nvPr>
        </p:nvSpPr>
        <p:spPr>
          <a:xfrm>
            <a:off x="192062" y="1052736"/>
            <a:ext cx="11712624" cy="331862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en-US" altLang="zh-CN" sz="2000" dirty="0"/>
              <a:t>2020-</a:t>
            </a:r>
            <a:r>
              <a:rPr lang="zh-CN" altLang="en-US" sz="2000" dirty="0"/>
              <a:t>今，</a:t>
            </a:r>
            <a:r>
              <a:rPr lang="en-US" altLang="zh-CN" sz="2000" dirty="0"/>
              <a:t>650 MHz single-cell </a:t>
            </a:r>
            <a:r>
              <a:rPr lang="zh-CN" altLang="en-US" sz="2000" dirty="0"/>
              <a:t>超导腔采用了电抛光、中温退火、掺氮、大晶粒、柔性抛光等新技术，垂测结果达到了</a:t>
            </a:r>
            <a:r>
              <a:rPr lang="en-US" altLang="zh-CN" sz="2000" dirty="0"/>
              <a:t>6.4E10@30MV/m——</a:t>
            </a:r>
            <a:r>
              <a:rPr lang="en-US" altLang="zh-CN" sz="2000" dirty="0">
                <a:solidFill>
                  <a:srgbClr val="FF0000"/>
                </a:solidFill>
              </a:rPr>
              <a:t>state-of-the-art in the world.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" t="4851" r="13333"/>
          <a:stretch/>
        </p:blipFill>
        <p:spPr>
          <a:xfrm>
            <a:off x="119336" y="1844824"/>
            <a:ext cx="6495203" cy="482453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06A3553-7239-4ACA-92CC-887801CD564E}"/>
              </a:ext>
            </a:extLst>
          </p:cNvPr>
          <p:cNvSpPr txBox="1"/>
          <p:nvPr/>
        </p:nvSpPr>
        <p:spPr>
          <a:xfrm>
            <a:off x="6687265" y="3626282"/>
            <a:ext cx="5385399" cy="28083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4D83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altLang="zh-CN" dirty="0" err="1">
                <a:solidFill>
                  <a:srgbClr val="4D83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</a:t>
            </a:r>
            <a:r>
              <a:rPr lang="en-US" altLang="zh-CN" dirty="0">
                <a:solidFill>
                  <a:srgbClr val="4D83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US" altLang="zh-CN" i="1" dirty="0">
                <a:solidFill>
                  <a:srgbClr val="4D83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Science and Techniques</a:t>
            </a:r>
            <a:r>
              <a:rPr lang="en-US" altLang="zh-CN" dirty="0">
                <a:solidFill>
                  <a:srgbClr val="4D83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32, 45 (2021)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4D83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Liu et al., </a:t>
            </a:r>
            <a:r>
              <a:rPr lang="en-US" altLang="zh-CN" i="1" dirty="0">
                <a:solidFill>
                  <a:srgbClr val="4D83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Inst. and Methods in Physics Research A</a:t>
            </a:r>
            <a:r>
              <a:rPr lang="en-US" altLang="zh-CN" dirty="0">
                <a:solidFill>
                  <a:srgbClr val="4D83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993 (2021) 165080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4D83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US" altLang="zh-CN" dirty="0" err="1">
                <a:solidFill>
                  <a:srgbClr val="4D83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</a:t>
            </a:r>
            <a:r>
              <a:rPr lang="en-US" altLang="zh-CN" dirty="0">
                <a:solidFill>
                  <a:srgbClr val="4D83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US" altLang="zh-CN" i="1" dirty="0">
                <a:solidFill>
                  <a:srgbClr val="4D83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Materials, </a:t>
            </a:r>
            <a:r>
              <a:rPr lang="en-US" altLang="zh-CN" dirty="0">
                <a:solidFill>
                  <a:srgbClr val="4D83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2021, 14(24), 7654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(JCR 2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区，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Factor: 3.6</a:t>
            </a:r>
            <a:r>
              <a:rPr lang="en-US" altLang="zh-CN" dirty="0">
                <a:solidFill>
                  <a:srgbClr val="4D83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4D83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altLang="zh-CN" dirty="0" err="1">
                <a:solidFill>
                  <a:srgbClr val="4D83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</a:t>
            </a:r>
            <a:r>
              <a:rPr lang="en-US" altLang="zh-CN" dirty="0">
                <a:solidFill>
                  <a:srgbClr val="4D83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US" altLang="zh-CN" i="1" dirty="0">
                <a:solidFill>
                  <a:srgbClr val="4D83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Applied Sciences, </a:t>
            </a:r>
            <a:r>
              <a:rPr lang="en-US" altLang="zh-CN" dirty="0">
                <a:solidFill>
                  <a:srgbClr val="4D83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2022, 12(2), 546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发明专利授权：三项国内，一项国际</a:t>
            </a: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zh-CN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柔性抛光</a:t>
            </a: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zh-CN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。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B95C296-C16E-402A-B55B-0F380A37D8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52" t="312"/>
          <a:stretch/>
        </p:blipFill>
        <p:spPr>
          <a:xfrm>
            <a:off x="6888088" y="1844824"/>
            <a:ext cx="2510822" cy="15529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052" y="1711813"/>
            <a:ext cx="2212473" cy="1659355"/>
          </a:xfrm>
          <a:prstGeom prst="rect">
            <a:avLst/>
          </a:prstGeom>
        </p:spPr>
      </p:pic>
      <p:sp>
        <p:nvSpPr>
          <p:cNvPr id="9" name="文本框 9">
            <a:extLst>
              <a:ext uri="{FF2B5EF4-FFF2-40B4-BE49-F238E27FC236}">
                <a16:creationId xmlns:a16="http://schemas.microsoft.com/office/drawing/2014/main" id="{A676EBC4-663C-45E2-AB98-067BB6237768}"/>
              </a:ext>
            </a:extLst>
          </p:cNvPr>
          <p:cNvSpPr txBox="1"/>
          <p:nvPr/>
        </p:nvSpPr>
        <p:spPr>
          <a:xfrm>
            <a:off x="6888088" y="3406972"/>
            <a:ext cx="251082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/>
              <a:t>电抛光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676EBC4-663C-45E2-AB98-067BB6237768}"/>
              </a:ext>
            </a:extLst>
          </p:cNvPr>
          <p:cNvSpPr txBox="1"/>
          <p:nvPr/>
        </p:nvSpPr>
        <p:spPr>
          <a:xfrm>
            <a:off x="9612051" y="3406972"/>
            <a:ext cx="221247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/>
              <a:t>中温退火</a:t>
            </a:r>
          </a:p>
        </p:txBody>
      </p:sp>
      <p:sp>
        <p:nvSpPr>
          <p:cNvPr id="11" name="文本框 9">
            <a:extLst>
              <a:ext uri="{FF2B5EF4-FFF2-40B4-BE49-F238E27FC236}">
                <a16:creationId xmlns:a16="http://schemas.microsoft.com/office/drawing/2014/main" id="{A676EBC4-663C-45E2-AB98-067BB6237768}"/>
              </a:ext>
            </a:extLst>
          </p:cNvPr>
          <p:cNvSpPr txBox="1"/>
          <p:nvPr/>
        </p:nvSpPr>
        <p:spPr>
          <a:xfrm>
            <a:off x="3575720" y="2276872"/>
            <a:ext cx="276155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/>
              <a:t>World record Q at 650MHz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85534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高性能</a:t>
            </a:r>
            <a:r>
              <a:rPr lang="en-US" altLang="zh-CN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650 MHz single-cell cavity (2)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8</a:t>
            </a:fld>
            <a:endParaRPr lang="zh-CN" altLang="en-US" sz="2000" b="1">
              <a:solidFill>
                <a:srgbClr val="0000FF"/>
              </a:solidFill>
              <a:latin typeface="+mn-ea"/>
            </a:endParaRPr>
          </a:p>
        </p:txBody>
      </p:sp>
      <p:grpSp>
        <p:nvGrpSpPr>
          <p:cNvPr id="15" name="组合 14"/>
          <p:cNvGrpSpPr>
            <a:grpSpLocks noChangeAspect="1"/>
          </p:cNvGrpSpPr>
          <p:nvPr/>
        </p:nvGrpSpPr>
        <p:grpSpPr>
          <a:xfrm>
            <a:off x="28889" y="1052736"/>
            <a:ext cx="9829064" cy="5541794"/>
            <a:chOff x="83360" y="1026719"/>
            <a:chExt cx="9291755" cy="523885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360" y="1026719"/>
              <a:ext cx="9291755" cy="5238850"/>
            </a:xfrm>
            <a:prstGeom prst="rect">
              <a:avLst/>
            </a:prstGeom>
          </p:spPr>
        </p:pic>
        <p:sp>
          <p:nvSpPr>
            <p:cNvPr id="13" name="文本框 9">
              <a:extLst>
                <a:ext uri="{FF2B5EF4-FFF2-40B4-BE49-F238E27FC236}">
                  <a16:creationId xmlns:a16="http://schemas.microsoft.com/office/drawing/2014/main" id="{A676EBC4-663C-45E2-AB98-067BB6237768}"/>
                </a:ext>
              </a:extLst>
            </p:cNvPr>
            <p:cNvSpPr txBox="1"/>
            <p:nvPr/>
          </p:nvSpPr>
          <p:spPr>
            <a:xfrm>
              <a:off x="5879976" y="1916832"/>
              <a:ext cx="1091434" cy="349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C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>
                <a:defRPr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>
                <a:defRPr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>
                <a:defRPr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>
                <a:defRPr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dirty="0"/>
                <a:t>IHEP</a:t>
              </a:r>
              <a:endParaRPr lang="zh-CN" altLang="en-US" dirty="0"/>
            </a:p>
          </p:txBody>
        </p:sp>
        <p:sp>
          <p:nvSpPr>
            <p:cNvPr id="14" name="文本框 9">
              <a:extLst>
                <a:ext uri="{FF2B5EF4-FFF2-40B4-BE49-F238E27FC236}">
                  <a16:creationId xmlns:a16="http://schemas.microsoft.com/office/drawing/2014/main" id="{A676EBC4-663C-45E2-AB98-067BB6237768}"/>
                </a:ext>
              </a:extLst>
            </p:cNvPr>
            <p:cNvSpPr txBox="1"/>
            <p:nvPr/>
          </p:nvSpPr>
          <p:spPr>
            <a:xfrm>
              <a:off x="1487488" y="2199405"/>
              <a:ext cx="10914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C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>
                <a:defRPr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>
                <a:defRPr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>
                <a:defRPr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>
                <a:defRPr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dirty="0"/>
                <a:t>FNAL</a:t>
              </a:r>
              <a:endParaRPr lang="zh-CN" altLang="en-US" dirty="0"/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706A3553-7239-4ACA-92CC-887801CD564E}"/>
              </a:ext>
            </a:extLst>
          </p:cNvPr>
          <p:cNvSpPr txBox="1"/>
          <p:nvPr/>
        </p:nvSpPr>
        <p:spPr>
          <a:xfrm>
            <a:off x="9857953" y="2364001"/>
            <a:ext cx="2334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Miyazaki, Summary of Progress in high Q and high gradient, TTC2022 Meeting, 25-27 Jan 2022.</a:t>
            </a:r>
          </a:p>
        </p:txBody>
      </p:sp>
    </p:spTree>
    <p:extLst>
      <p:ext uri="{BB962C8B-B14F-4D97-AF65-F5344CB8AC3E}">
        <p14:creationId xmlns:p14="http://schemas.microsoft.com/office/powerpoint/2010/main" val="4225851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1"/>
          <p:cNvSpPr>
            <a:spLocks noGrp="1"/>
          </p:cNvSpPr>
          <p:nvPr>
            <p:ph idx="1"/>
          </p:nvPr>
        </p:nvSpPr>
        <p:spPr>
          <a:xfrm>
            <a:off x="252809" y="1001867"/>
            <a:ext cx="4619055" cy="509142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en-US" altLang="zh-CN" sz="2000" dirty="0"/>
              <a:t>650 MHz single-cell</a:t>
            </a:r>
            <a:r>
              <a:rPr lang="zh-CN" altLang="en-US" sz="2000" dirty="0"/>
              <a:t>由于采用了大量新技术（电抛光、中温退火</a:t>
            </a:r>
            <a:r>
              <a:rPr lang="en-US" altLang="zh-CN" sz="2000" dirty="0"/>
              <a:t>……</a:t>
            </a:r>
            <a:r>
              <a:rPr lang="zh-CN" altLang="en-US" sz="2000" dirty="0"/>
              <a:t>），其性能要远高于采用传统技术（化学抛光）的</a:t>
            </a:r>
            <a:r>
              <a:rPr lang="en-US" altLang="zh-CN" sz="2000" dirty="0"/>
              <a:t>two-cell cavity</a:t>
            </a:r>
            <a:r>
              <a:rPr lang="zh-CN" altLang="en-US" sz="2000" dirty="0"/>
              <a:t>。</a:t>
            </a:r>
            <a:endParaRPr lang="en-US" altLang="zh-CN" sz="2000" dirty="0"/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en-US" altLang="zh-CN" sz="2000" dirty="0">
                <a:solidFill>
                  <a:srgbClr val="0070C0"/>
                </a:solidFill>
              </a:rPr>
              <a:t>2022-2023</a:t>
            </a:r>
            <a:r>
              <a:rPr lang="zh-CN" altLang="en-US" sz="2000" dirty="0">
                <a:solidFill>
                  <a:srgbClr val="0070C0"/>
                </a:solidFill>
              </a:rPr>
              <a:t>年，计划新做两只</a:t>
            </a:r>
            <a:r>
              <a:rPr lang="en-US" altLang="zh-CN" sz="2000" dirty="0">
                <a:solidFill>
                  <a:srgbClr val="0070C0"/>
                </a:solidFill>
              </a:rPr>
              <a:t>650 MHz two-cell</a:t>
            </a:r>
            <a:r>
              <a:rPr lang="zh-CN" altLang="en-US" sz="2000" dirty="0">
                <a:solidFill>
                  <a:srgbClr val="0070C0"/>
                </a:solidFill>
              </a:rPr>
              <a:t>腔，采用最新技术，力争达到</a:t>
            </a:r>
            <a:r>
              <a:rPr lang="en-US" altLang="zh-CN" sz="2000" dirty="0" err="1">
                <a:solidFill>
                  <a:srgbClr val="0070C0"/>
                </a:solidFill>
              </a:rPr>
              <a:t>ttbar</a:t>
            </a:r>
            <a:r>
              <a:rPr lang="zh-CN" altLang="en-US" sz="2000" dirty="0">
                <a:solidFill>
                  <a:srgbClr val="0070C0"/>
                </a:solidFill>
              </a:rPr>
              <a:t>的指标；同时，</a:t>
            </a:r>
            <a:r>
              <a:rPr lang="en-US" altLang="zh-CN" sz="2000" dirty="0">
                <a:solidFill>
                  <a:srgbClr val="0070C0"/>
                </a:solidFill>
              </a:rPr>
              <a:t>PAPS</a:t>
            </a:r>
            <a:r>
              <a:rPr lang="zh-CN" altLang="en-US" sz="2000" dirty="0">
                <a:solidFill>
                  <a:srgbClr val="0070C0"/>
                </a:solidFill>
              </a:rPr>
              <a:t>的</a:t>
            </a:r>
            <a:r>
              <a:rPr lang="en-US" altLang="zh-CN" sz="2000" dirty="0">
                <a:solidFill>
                  <a:srgbClr val="0070C0"/>
                </a:solidFill>
              </a:rPr>
              <a:t>650 MHz test </a:t>
            </a:r>
            <a:r>
              <a:rPr lang="en-US" altLang="zh-CN" sz="2000" dirty="0" err="1">
                <a:solidFill>
                  <a:srgbClr val="0070C0"/>
                </a:solidFill>
              </a:rPr>
              <a:t>cryomodule</a:t>
            </a:r>
            <a:r>
              <a:rPr lang="zh-CN" altLang="en-US" sz="2000" dirty="0">
                <a:solidFill>
                  <a:srgbClr val="0070C0"/>
                </a:solidFill>
              </a:rPr>
              <a:t>开展实验（带束、</a:t>
            </a:r>
            <a:r>
              <a:rPr lang="en-US" altLang="zh-CN" sz="2000" dirty="0">
                <a:solidFill>
                  <a:srgbClr val="0070C0"/>
                </a:solidFill>
              </a:rPr>
              <a:t>HOM</a:t>
            </a:r>
            <a:r>
              <a:rPr lang="zh-CN" altLang="en-US" sz="2000" dirty="0">
                <a:solidFill>
                  <a:srgbClr val="0070C0"/>
                </a:solidFill>
              </a:rPr>
              <a:t>传输、快速降温</a:t>
            </a:r>
            <a:r>
              <a:rPr lang="en-US" altLang="zh-CN" sz="2000" dirty="0">
                <a:solidFill>
                  <a:srgbClr val="0070C0"/>
                </a:solidFill>
              </a:rPr>
              <a:t>……</a:t>
            </a:r>
            <a:r>
              <a:rPr lang="zh-CN" altLang="en-US" sz="2000" dirty="0">
                <a:solidFill>
                  <a:srgbClr val="0070C0"/>
                </a:solidFill>
              </a:rPr>
              <a:t>）。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en-US" altLang="zh-CN" sz="2000" dirty="0">
                <a:solidFill>
                  <a:srgbClr val="C00000"/>
                </a:solidFill>
              </a:rPr>
              <a:t>2024</a:t>
            </a:r>
            <a:r>
              <a:rPr lang="zh-CN" altLang="en-US" sz="2000" dirty="0">
                <a:solidFill>
                  <a:srgbClr val="C00000"/>
                </a:solidFill>
              </a:rPr>
              <a:t>，将新做的</a:t>
            </a:r>
            <a:r>
              <a:rPr lang="en-US" altLang="zh-CN" sz="2000" dirty="0">
                <a:solidFill>
                  <a:srgbClr val="C00000"/>
                </a:solidFill>
              </a:rPr>
              <a:t>two-cell</a:t>
            </a:r>
            <a:r>
              <a:rPr lang="zh-CN" altLang="en-US" sz="2000" dirty="0">
                <a:solidFill>
                  <a:srgbClr val="C00000"/>
                </a:solidFill>
              </a:rPr>
              <a:t>腔装进</a:t>
            </a:r>
            <a:r>
              <a:rPr lang="en-US" altLang="zh-CN" sz="2000" dirty="0">
                <a:solidFill>
                  <a:srgbClr val="C00000"/>
                </a:solidFill>
              </a:rPr>
              <a:t>650 MHz test </a:t>
            </a:r>
            <a:r>
              <a:rPr lang="en-US" altLang="zh-CN" sz="2000" dirty="0" err="1">
                <a:solidFill>
                  <a:srgbClr val="C00000"/>
                </a:solidFill>
              </a:rPr>
              <a:t>cryomodule</a:t>
            </a:r>
            <a:r>
              <a:rPr lang="zh-CN" altLang="en-US" sz="2000" dirty="0">
                <a:solidFill>
                  <a:srgbClr val="C00000"/>
                </a:solidFill>
              </a:rPr>
              <a:t>，替换现在的腔，实现高</a:t>
            </a:r>
            <a:r>
              <a:rPr lang="en-US" altLang="zh-CN" sz="2000" dirty="0">
                <a:solidFill>
                  <a:srgbClr val="C00000"/>
                </a:solidFill>
              </a:rPr>
              <a:t>Q/</a:t>
            </a:r>
            <a:r>
              <a:rPr lang="en-US" altLang="zh-CN" sz="2000" dirty="0" err="1">
                <a:solidFill>
                  <a:srgbClr val="C00000"/>
                </a:solidFill>
              </a:rPr>
              <a:t>Eacc</a:t>
            </a:r>
            <a:r>
              <a:rPr lang="zh-CN" altLang="en-US" sz="2000" dirty="0">
                <a:solidFill>
                  <a:srgbClr val="C00000"/>
                </a:solidFill>
              </a:rPr>
              <a:t>运行。</a:t>
            </a:r>
            <a:endParaRPr lang="en-US" altLang="zh-CN" sz="2000" dirty="0">
              <a:solidFill>
                <a:srgbClr val="C00000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Next step (1)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9</a:t>
            </a:fld>
            <a:endParaRPr lang="zh-CN" altLang="en-US" sz="2000" b="1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8" name="文本框 9">
            <a:extLst>
              <a:ext uri="{FF2B5EF4-FFF2-40B4-BE49-F238E27FC236}">
                <a16:creationId xmlns:a16="http://schemas.microsoft.com/office/drawing/2014/main" id="{A676EBC4-663C-45E2-AB98-067BB6237768}"/>
              </a:ext>
            </a:extLst>
          </p:cNvPr>
          <p:cNvSpPr txBox="1"/>
          <p:nvPr/>
        </p:nvSpPr>
        <p:spPr>
          <a:xfrm>
            <a:off x="6048374" y="5950900"/>
            <a:ext cx="53675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000" dirty="0"/>
              <a:t>CEPC 650  MHz</a:t>
            </a:r>
            <a:r>
              <a:rPr lang="zh-CN" altLang="en-US" sz="2000" dirty="0"/>
              <a:t>超导腔垂测结果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3800" r="11295" b="8000"/>
          <a:stretch/>
        </p:blipFill>
        <p:spPr>
          <a:xfrm>
            <a:off x="4871864" y="1056836"/>
            <a:ext cx="7128793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746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15448</TotalTime>
  <Words>1124</Words>
  <Application>Microsoft Office PowerPoint</Application>
  <PresentationFormat>宽屏</PresentationFormat>
  <Paragraphs>142</Paragraphs>
  <Slides>15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23" baseType="lpstr">
      <vt:lpstr>宋体</vt:lpstr>
      <vt:lpstr>微软雅黑</vt:lpstr>
      <vt:lpstr>Arial</vt:lpstr>
      <vt:lpstr>Arial Black</vt:lpstr>
      <vt:lpstr>Calibri</vt:lpstr>
      <vt:lpstr>Wingdings</vt:lpstr>
      <vt:lpstr>Office 主题</vt:lpstr>
      <vt:lpstr>1_Office 主题</vt:lpstr>
      <vt:lpstr>650MHz超导高频腔的性能提高研究  </vt:lpstr>
      <vt:lpstr>CEPC超导腔设计指标</vt:lpstr>
      <vt:lpstr>650 MHz two-cell cavity</vt:lpstr>
      <vt:lpstr>650 MHz two-cell超导腔的集成</vt:lpstr>
      <vt:lpstr>650 MHz test cryomodule实验（1）</vt:lpstr>
      <vt:lpstr>650 MHz test cryomodule实验（2）</vt:lpstr>
      <vt:lpstr>高性能650 MHz single-cell cavity (1)</vt:lpstr>
      <vt:lpstr>高性能650 MHz single-cell cavity (2)</vt:lpstr>
      <vt:lpstr>Next step (1)</vt:lpstr>
      <vt:lpstr>Next step (2)</vt:lpstr>
      <vt:lpstr>Next step (3)</vt:lpstr>
      <vt:lpstr>KEK STF for ILC (1)</vt:lpstr>
      <vt:lpstr>KEK STF for ILC (2)</vt:lpstr>
      <vt:lpstr>经费预算</vt:lpstr>
      <vt:lpstr>谢谢各位老师!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沙 鹏</cp:lastModifiedBy>
  <cp:revision>1385</cp:revision>
  <cp:lastPrinted>2013-10-17T01:59:13Z</cp:lastPrinted>
  <dcterms:created xsi:type="dcterms:W3CDTF">2012-09-04T11:33:36Z</dcterms:created>
  <dcterms:modified xsi:type="dcterms:W3CDTF">2022-02-15T02:10:38Z</dcterms:modified>
</cp:coreProperties>
</file>