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34"/>
  </p:notesMasterIdLst>
  <p:sldIdLst>
    <p:sldId id="351" r:id="rId3"/>
    <p:sldId id="352" r:id="rId4"/>
    <p:sldId id="337" r:id="rId5"/>
    <p:sldId id="350" r:id="rId6"/>
    <p:sldId id="353" r:id="rId7"/>
    <p:sldId id="354" r:id="rId8"/>
    <p:sldId id="355" r:id="rId9"/>
    <p:sldId id="369" r:id="rId10"/>
    <p:sldId id="356" r:id="rId11"/>
    <p:sldId id="357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71" r:id="rId23"/>
    <p:sldId id="372" r:id="rId24"/>
    <p:sldId id="374" r:id="rId25"/>
    <p:sldId id="375" r:id="rId26"/>
    <p:sldId id="376" r:id="rId27"/>
    <p:sldId id="377" r:id="rId28"/>
    <p:sldId id="378" r:id="rId29"/>
    <p:sldId id="379" r:id="rId30"/>
    <p:sldId id="381" r:id="rId31"/>
    <p:sldId id="382" r:id="rId32"/>
    <p:sldId id="383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20" autoAdjust="0"/>
    <p:restoredTop sz="96582" autoAdjust="0"/>
  </p:normalViewPr>
  <p:slideViewPr>
    <p:cSldViewPr snapToGrid="0">
      <p:cViewPr varScale="1">
        <p:scale>
          <a:sx n="70" d="100"/>
          <a:sy n="70" d="100"/>
        </p:scale>
        <p:origin x="-114" y="-12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9B3ABD-89EB-4BA2-B572-23F670F2CDB2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A383CCF-685A-4E43-9D3C-B876CCAF3FCA}">
      <dgm:prSet phldrT="[文本]"/>
      <dgm:spPr>
        <a:xfrm>
          <a:off x="1811457" y="289038"/>
          <a:ext cx="1496787" cy="748393"/>
        </a:xfrm>
        <a:gradFill rotWithShape="0">
          <a:gsLst>
            <a:gs pos="0">
              <a:srgbClr val="FF99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99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99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zh-CN" altLang="en-US" b="1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系统组成</a:t>
          </a:r>
        </a:p>
      </dgm:t>
    </dgm:pt>
    <dgm:pt modelId="{58DF03E9-3153-4A9A-A624-BEFDE01B3742}" type="parTrans" cxnId="{8172AD96-06BB-41FF-88A8-6E881199D3CC}">
      <dgm:prSet/>
      <dgm:spPr/>
      <dgm:t>
        <a:bodyPr/>
        <a:lstStyle/>
        <a:p>
          <a:endParaRPr lang="zh-CN" altLang="en-US"/>
        </a:p>
      </dgm:t>
    </dgm:pt>
    <dgm:pt modelId="{C0B7D3BB-CFC3-430B-9A63-C7ED705EDA3D}" type="sibTrans" cxnId="{8172AD96-06BB-41FF-88A8-6E881199D3CC}">
      <dgm:prSet/>
      <dgm:spPr/>
      <dgm:t>
        <a:bodyPr/>
        <a:lstStyle/>
        <a:p>
          <a:endParaRPr lang="zh-CN" altLang="en-US"/>
        </a:p>
      </dgm:t>
    </dgm:pt>
    <dgm:pt modelId="{D41873F3-69C5-43F2-B46D-B807C3ED20F2}">
      <dgm:prSet phldrT="[文本]"/>
      <dgm:spPr>
        <a:xfrm>
          <a:off x="343" y="1351757"/>
          <a:ext cx="1496787" cy="748393"/>
        </a:xfrm>
        <a:gradFill rotWithShape="0">
          <a:gsLst>
            <a:gs pos="0">
              <a:srgbClr val="FF99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99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99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zh-CN" altLang="en-US" b="1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图像测量系统</a:t>
          </a:r>
        </a:p>
      </dgm:t>
    </dgm:pt>
    <dgm:pt modelId="{A5895834-0F90-43CB-BF5B-574C0A17D20E}" type="parTrans" cxnId="{48C0BD6B-F416-4EB5-84D4-506F308B70D1}">
      <dgm:prSet/>
      <dgm:spPr>
        <a:xfrm>
          <a:off x="748737" y="1037432"/>
          <a:ext cx="1811113" cy="314325"/>
        </a:xfrm>
        <a:noFill/>
        <a:ln w="25400" cap="flat" cmpd="sng" algn="ctr">
          <a:solidFill>
            <a:srgbClr val="FF990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CN" altLang="en-US"/>
        </a:p>
      </dgm:t>
    </dgm:pt>
    <dgm:pt modelId="{517EEC65-0440-45F3-9245-F01BD494AA10}" type="sibTrans" cxnId="{48C0BD6B-F416-4EB5-84D4-506F308B70D1}">
      <dgm:prSet/>
      <dgm:spPr/>
      <dgm:t>
        <a:bodyPr/>
        <a:lstStyle/>
        <a:p>
          <a:endParaRPr lang="zh-CN" altLang="en-US"/>
        </a:p>
      </dgm:t>
    </dgm:pt>
    <dgm:pt modelId="{17567BC7-8275-4D9B-85E2-560C4F0482CC}">
      <dgm:prSet phldrT="[文本]"/>
      <dgm:spPr>
        <a:xfrm>
          <a:off x="1811457" y="1351757"/>
          <a:ext cx="1496787" cy="748393"/>
        </a:xfrm>
        <a:gradFill rotWithShape="0">
          <a:gsLst>
            <a:gs pos="0">
              <a:srgbClr val="FF99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99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99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zh-CN" altLang="en-US" b="1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角度测量系统</a:t>
          </a:r>
        </a:p>
      </dgm:t>
    </dgm:pt>
    <dgm:pt modelId="{D942FF34-F978-41D9-B7EB-DB9427AAD4EA}" type="parTrans" cxnId="{10DF566C-AA1F-46A9-B4D4-B0E7286E3824}">
      <dgm:prSet/>
      <dgm:spPr>
        <a:xfrm>
          <a:off x="2514131" y="1037432"/>
          <a:ext cx="91440" cy="314325"/>
        </a:xfrm>
        <a:noFill/>
        <a:ln w="25400" cap="flat" cmpd="sng" algn="ctr">
          <a:solidFill>
            <a:srgbClr val="FF990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CN" altLang="en-US"/>
        </a:p>
      </dgm:t>
    </dgm:pt>
    <dgm:pt modelId="{B92855C2-7675-4DAE-BF47-4B611A98C242}" type="sibTrans" cxnId="{10DF566C-AA1F-46A9-B4D4-B0E7286E3824}">
      <dgm:prSet/>
      <dgm:spPr/>
      <dgm:t>
        <a:bodyPr/>
        <a:lstStyle/>
        <a:p>
          <a:endParaRPr lang="zh-CN" altLang="en-US"/>
        </a:p>
      </dgm:t>
    </dgm:pt>
    <dgm:pt modelId="{0F6AD907-75F0-4EBD-AF1C-1C999CA2D93F}">
      <dgm:prSet phldrT="[文本]"/>
      <dgm:spPr>
        <a:xfrm>
          <a:off x="3622570" y="1351757"/>
          <a:ext cx="1496787" cy="748393"/>
        </a:xfrm>
        <a:gradFill rotWithShape="0">
          <a:gsLst>
            <a:gs pos="0">
              <a:srgbClr val="FF99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99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99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zh-CN" altLang="en-US" b="1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距离测量系统</a:t>
          </a:r>
        </a:p>
      </dgm:t>
    </dgm:pt>
    <dgm:pt modelId="{B6FBD944-F382-4848-8A91-1F2FFFB51C86}" type="parTrans" cxnId="{260B0575-63B1-433F-8D62-979A7A3C7AF5}">
      <dgm:prSet/>
      <dgm:spPr>
        <a:xfrm>
          <a:off x="2559851" y="1037432"/>
          <a:ext cx="1811113" cy="314325"/>
        </a:xfrm>
        <a:noFill/>
        <a:ln w="25400" cap="flat" cmpd="sng" algn="ctr">
          <a:solidFill>
            <a:srgbClr val="FF990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CN" altLang="en-US"/>
        </a:p>
      </dgm:t>
    </dgm:pt>
    <dgm:pt modelId="{AA0B519D-70C9-4E46-B390-D01226293228}" type="sibTrans" cxnId="{260B0575-63B1-433F-8D62-979A7A3C7AF5}">
      <dgm:prSet/>
      <dgm:spPr/>
      <dgm:t>
        <a:bodyPr/>
        <a:lstStyle/>
        <a:p>
          <a:endParaRPr lang="zh-CN" altLang="en-US"/>
        </a:p>
      </dgm:t>
    </dgm:pt>
    <dgm:pt modelId="{793A9FA9-5E61-4C86-B38A-A2CE308C400F}" type="pres">
      <dgm:prSet presAssocID="{D89B3ABD-89EB-4BA2-B572-23F670F2CD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581CBEC6-1F09-4F01-AAF7-30CF318E4B52}" type="pres">
      <dgm:prSet presAssocID="{5A383CCF-685A-4E43-9D3C-B876CCAF3FCA}" presName="hierRoot1" presStyleCnt="0">
        <dgm:presLayoutVars>
          <dgm:hierBranch val="init"/>
        </dgm:presLayoutVars>
      </dgm:prSet>
      <dgm:spPr/>
    </dgm:pt>
    <dgm:pt modelId="{22E513AD-CEF7-4688-AC02-D98F4E26B6DC}" type="pres">
      <dgm:prSet presAssocID="{5A383CCF-685A-4E43-9D3C-B876CCAF3FCA}" presName="rootComposite1" presStyleCnt="0"/>
      <dgm:spPr/>
    </dgm:pt>
    <dgm:pt modelId="{68EEE037-A1B5-4740-B523-4510BD8F7D49}" type="pres">
      <dgm:prSet presAssocID="{5A383CCF-685A-4E43-9D3C-B876CCAF3FCA}" presName="rootText1" presStyleLbl="node0" presStyleIdx="0" presStyleCnt="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  <dgm:pt modelId="{42A5521B-19B7-4CEA-B9B4-0BF1241242BC}" type="pres">
      <dgm:prSet presAssocID="{5A383CCF-685A-4E43-9D3C-B876CCAF3FCA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F2D6B47C-1EAB-432F-B6C7-2E10E54B3AB5}" type="pres">
      <dgm:prSet presAssocID="{5A383CCF-685A-4E43-9D3C-B876CCAF3FCA}" presName="hierChild2" presStyleCnt="0"/>
      <dgm:spPr/>
    </dgm:pt>
    <dgm:pt modelId="{7FEC8F4A-82BE-4F04-B5D0-8A7D6D1B2F62}" type="pres">
      <dgm:prSet presAssocID="{A5895834-0F90-43CB-BF5B-574C0A17D20E}" presName="Name37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1811113" y="0"/>
              </a:moveTo>
              <a:lnTo>
                <a:pt x="1811113" y="157162"/>
              </a:lnTo>
              <a:lnTo>
                <a:pt x="0" y="157162"/>
              </a:lnTo>
              <a:lnTo>
                <a:pt x="0" y="314325"/>
              </a:lnTo>
            </a:path>
          </a:pathLst>
        </a:custGeom>
      </dgm:spPr>
      <dgm:t>
        <a:bodyPr/>
        <a:lstStyle/>
        <a:p>
          <a:endParaRPr lang="zh-CN" altLang="en-US"/>
        </a:p>
      </dgm:t>
    </dgm:pt>
    <dgm:pt modelId="{079C6C1E-B6E2-400E-9368-51F1E32FBB81}" type="pres">
      <dgm:prSet presAssocID="{D41873F3-69C5-43F2-B46D-B807C3ED20F2}" presName="hierRoot2" presStyleCnt="0">
        <dgm:presLayoutVars>
          <dgm:hierBranch val="init"/>
        </dgm:presLayoutVars>
      </dgm:prSet>
      <dgm:spPr/>
    </dgm:pt>
    <dgm:pt modelId="{DAA853FD-86C7-47A1-BA41-C720FC20611D}" type="pres">
      <dgm:prSet presAssocID="{D41873F3-69C5-43F2-B46D-B807C3ED20F2}" presName="rootComposite" presStyleCnt="0"/>
      <dgm:spPr/>
    </dgm:pt>
    <dgm:pt modelId="{5CFBF1D7-7D7C-42B2-9B12-CBC3B884DA6C}" type="pres">
      <dgm:prSet presAssocID="{D41873F3-69C5-43F2-B46D-B807C3ED20F2}" presName="rootText" presStyleLbl="node2" presStyleIdx="0" presStyleCnt="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  <dgm:pt modelId="{28BC6BEF-A31C-460A-B6E8-8AB6B47A72D7}" type="pres">
      <dgm:prSet presAssocID="{D41873F3-69C5-43F2-B46D-B807C3ED20F2}" presName="rootConnector" presStyleLbl="node2" presStyleIdx="0" presStyleCnt="3"/>
      <dgm:spPr/>
      <dgm:t>
        <a:bodyPr/>
        <a:lstStyle/>
        <a:p>
          <a:endParaRPr lang="zh-CN" altLang="en-US"/>
        </a:p>
      </dgm:t>
    </dgm:pt>
    <dgm:pt modelId="{E4AF7960-B7F5-4F89-B69C-A81277212C97}" type="pres">
      <dgm:prSet presAssocID="{D41873F3-69C5-43F2-B46D-B807C3ED20F2}" presName="hierChild4" presStyleCnt="0"/>
      <dgm:spPr/>
    </dgm:pt>
    <dgm:pt modelId="{CB2B151B-62CB-47B6-B07C-9FC3BADD7DEE}" type="pres">
      <dgm:prSet presAssocID="{D41873F3-69C5-43F2-B46D-B807C3ED20F2}" presName="hierChild5" presStyleCnt="0"/>
      <dgm:spPr/>
    </dgm:pt>
    <dgm:pt modelId="{7BB26433-A5DB-4E98-90BA-F30D19EE0B63}" type="pres">
      <dgm:prSet presAssocID="{D942FF34-F978-41D9-B7EB-DB9427AAD4EA}" presName="Name37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325"/>
              </a:lnTo>
            </a:path>
          </a:pathLst>
        </a:custGeom>
      </dgm:spPr>
      <dgm:t>
        <a:bodyPr/>
        <a:lstStyle/>
        <a:p>
          <a:endParaRPr lang="zh-CN" altLang="en-US"/>
        </a:p>
      </dgm:t>
    </dgm:pt>
    <dgm:pt modelId="{68CA5EDD-8294-45C3-B865-F0DFB7389F7C}" type="pres">
      <dgm:prSet presAssocID="{17567BC7-8275-4D9B-85E2-560C4F0482CC}" presName="hierRoot2" presStyleCnt="0">
        <dgm:presLayoutVars>
          <dgm:hierBranch val="init"/>
        </dgm:presLayoutVars>
      </dgm:prSet>
      <dgm:spPr/>
    </dgm:pt>
    <dgm:pt modelId="{9CB3F570-3BF7-4A47-9A56-04F35BB542EA}" type="pres">
      <dgm:prSet presAssocID="{17567BC7-8275-4D9B-85E2-560C4F0482CC}" presName="rootComposite" presStyleCnt="0"/>
      <dgm:spPr/>
    </dgm:pt>
    <dgm:pt modelId="{6F60E005-81B7-409D-8AEE-E366633CED0C}" type="pres">
      <dgm:prSet presAssocID="{17567BC7-8275-4D9B-85E2-560C4F0482CC}" presName="rootText" presStyleLbl="node2" presStyleIdx="1" presStyleCnt="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  <dgm:pt modelId="{0DA1842D-D9FF-4D1D-BCD5-E574B627550F}" type="pres">
      <dgm:prSet presAssocID="{17567BC7-8275-4D9B-85E2-560C4F0482CC}" presName="rootConnector" presStyleLbl="node2" presStyleIdx="1" presStyleCnt="3"/>
      <dgm:spPr/>
      <dgm:t>
        <a:bodyPr/>
        <a:lstStyle/>
        <a:p>
          <a:endParaRPr lang="zh-CN" altLang="en-US"/>
        </a:p>
      </dgm:t>
    </dgm:pt>
    <dgm:pt modelId="{C6259D6B-DC98-4E93-AB26-14491290EF66}" type="pres">
      <dgm:prSet presAssocID="{17567BC7-8275-4D9B-85E2-560C4F0482CC}" presName="hierChild4" presStyleCnt="0"/>
      <dgm:spPr/>
    </dgm:pt>
    <dgm:pt modelId="{6F7CB130-FBC0-43E5-A3AE-D84B594896C9}" type="pres">
      <dgm:prSet presAssocID="{17567BC7-8275-4D9B-85E2-560C4F0482CC}" presName="hierChild5" presStyleCnt="0"/>
      <dgm:spPr/>
    </dgm:pt>
    <dgm:pt modelId="{F6C5ACA8-F088-4EA4-AFAF-752B7C4F0370}" type="pres">
      <dgm:prSet presAssocID="{B6FBD944-F382-4848-8A91-1F2FFFB51C86}" presName="Name37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162"/>
              </a:lnTo>
              <a:lnTo>
                <a:pt x="1811113" y="157162"/>
              </a:lnTo>
              <a:lnTo>
                <a:pt x="1811113" y="314325"/>
              </a:lnTo>
            </a:path>
          </a:pathLst>
        </a:custGeom>
      </dgm:spPr>
      <dgm:t>
        <a:bodyPr/>
        <a:lstStyle/>
        <a:p>
          <a:endParaRPr lang="zh-CN" altLang="en-US"/>
        </a:p>
      </dgm:t>
    </dgm:pt>
    <dgm:pt modelId="{62F73162-50D3-471D-97AE-E0CB18AD1BC0}" type="pres">
      <dgm:prSet presAssocID="{0F6AD907-75F0-4EBD-AF1C-1C999CA2D93F}" presName="hierRoot2" presStyleCnt="0">
        <dgm:presLayoutVars>
          <dgm:hierBranch val="init"/>
        </dgm:presLayoutVars>
      </dgm:prSet>
      <dgm:spPr/>
    </dgm:pt>
    <dgm:pt modelId="{5EEEF1A7-A697-44CF-A052-D0F1789E746A}" type="pres">
      <dgm:prSet presAssocID="{0F6AD907-75F0-4EBD-AF1C-1C999CA2D93F}" presName="rootComposite" presStyleCnt="0"/>
      <dgm:spPr/>
    </dgm:pt>
    <dgm:pt modelId="{452CAF84-F699-47DA-A5F3-661216A10C9A}" type="pres">
      <dgm:prSet presAssocID="{0F6AD907-75F0-4EBD-AF1C-1C999CA2D93F}" presName="rootText" presStyleLbl="node2" presStyleIdx="2" presStyleCnt="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  <dgm:pt modelId="{AFE9AC24-138D-47FD-A901-B4E2F3C2CE2E}" type="pres">
      <dgm:prSet presAssocID="{0F6AD907-75F0-4EBD-AF1C-1C999CA2D93F}" presName="rootConnector" presStyleLbl="node2" presStyleIdx="2" presStyleCnt="3"/>
      <dgm:spPr/>
      <dgm:t>
        <a:bodyPr/>
        <a:lstStyle/>
        <a:p>
          <a:endParaRPr lang="zh-CN" altLang="en-US"/>
        </a:p>
      </dgm:t>
    </dgm:pt>
    <dgm:pt modelId="{AC52156C-4C4C-401E-9D61-808473FB1E94}" type="pres">
      <dgm:prSet presAssocID="{0F6AD907-75F0-4EBD-AF1C-1C999CA2D93F}" presName="hierChild4" presStyleCnt="0"/>
      <dgm:spPr/>
    </dgm:pt>
    <dgm:pt modelId="{19A77671-E7D6-4326-A52E-C4616400D953}" type="pres">
      <dgm:prSet presAssocID="{0F6AD907-75F0-4EBD-AF1C-1C999CA2D93F}" presName="hierChild5" presStyleCnt="0"/>
      <dgm:spPr/>
    </dgm:pt>
    <dgm:pt modelId="{B7EB907A-C915-479F-97E8-0360F6962805}" type="pres">
      <dgm:prSet presAssocID="{5A383CCF-685A-4E43-9D3C-B876CCAF3FCA}" presName="hierChild3" presStyleCnt="0"/>
      <dgm:spPr/>
    </dgm:pt>
  </dgm:ptLst>
  <dgm:cxnLst>
    <dgm:cxn modelId="{8172AD96-06BB-41FF-88A8-6E881199D3CC}" srcId="{D89B3ABD-89EB-4BA2-B572-23F670F2CDB2}" destId="{5A383CCF-685A-4E43-9D3C-B876CCAF3FCA}" srcOrd="0" destOrd="0" parTransId="{58DF03E9-3153-4A9A-A624-BEFDE01B3742}" sibTransId="{C0B7D3BB-CFC3-430B-9A63-C7ED705EDA3D}"/>
    <dgm:cxn modelId="{10DF566C-AA1F-46A9-B4D4-B0E7286E3824}" srcId="{5A383CCF-685A-4E43-9D3C-B876CCAF3FCA}" destId="{17567BC7-8275-4D9B-85E2-560C4F0482CC}" srcOrd="1" destOrd="0" parTransId="{D942FF34-F978-41D9-B7EB-DB9427AAD4EA}" sibTransId="{B92855C2-7675-4DAE-BF47-4B611A98C242}"/>
    <dgm:cxn modelId="{9A1CDC86-62F1-49F8-BBCC-B52AFA732761}" type="presOf" srcId="{5A383CCF-685A-4E43-9D3C-B876CCAF3FCA}" destId="{68EEE037-A1B5-4740-B523-4510BD8F7D49}" srcOrd="0" destOrd="0" presId="urn:microsoft.com/office/officeart/2005/8/layout/orgChart1"/>
    <dgm:cxn modelId="{AEB4DF60-E709-41B3-BEA7-08C61C875B78}" type="presOf" srcId="{17567BC7-8275-4D9B-85E2-560C4F0482CC}" destId="{6F60E005-81B7-409D-8AEE-E366633CED0C}" srcOrd="0" destOrd="0" presId="urn:microsoft.com/office/officeart/2005/8/layout/orgChart1"/>
    <dgm:cxn modelId="{260B0575-63B1-433F-8D62-979A7A3C7AF5}" srcId="{5A383CCF-685A-4E43-9D3C-B876CCAF3FCA}" destId="{0F6AD907-75F0-4EBD-AF1C-1C999CA2D93F}" srcOrd="2" destOrd="0" parTransId="{B6FBD944-F382-4848-8A91-1F2FFFB51C86}" sibTransId="{AA0B519D-70C9-4E46-B390-D01226293228}"/>
    <dgm:cxn modelId="{C40BF0F1-BF62-4D12-BBBC-2779AD18E01B}" type="presOf" srcId="{B6FBD944-F382-4848-8A91-1F2FFFB51C86}" destId="{F6C5ACA8-F088-4EA4-AFAF-752B7C4F0370}" srcOrd="0" destOrd="0" presId="urn:microsoft.com/office/officeart/2005/8/layout/orgChart1"/>
    <dgm:cxn modelId="{DD2CFE0A-F065-40C3-83CB-30AE6C2D680F}" type="presOf" srcId="{D41873F3-69C5-43F2-B46D-B807C3ED20F2}" destId="{5CFBF1D7-7D7C-42B2-9B12-CBC3B884DA6C}" srcOrd="0" destOrd="0" presId="urn:microsoft.com/office/officeart/2005/8/layout/orgChart1"/>
    <dgm:cxn modelId="{620D3BD8-DE6C-4DE4-9C01-23EF76BE3D06}" type="presOf" srcId="{17567BC7-8275-4D9B-85E2-560C4F0482CC}" destId="{0DA1842D-D9FF-4D1D-BCD5-E574B627550F}" srcOrd="1" destOrd="0" presId="urn:microsoft.com/office/officeart/2005/8/layout/orgChart1"/>
    <dgm:cxn modelId="{6D588050-81E9-4908-8F1C-93A1406113C6}" type="presOf" srcId="{D942FF34-F978-41D9-B7EB-DB9427AAD4EA}" destId="{7BB26433-A5DB-4E98-90BA-F30D19EE0B63}" srcOrd="0" destOrd="0" presId="urn:microsoft.com/office/officeart/2005/8/layout/orgChart1"/>
    <dgm:cxn modelId="{B4A3FAA3-4C4A-4C84-9C78-41DED34A662C}" type="presOf" srcId="{D41873F3-69C5-43F2-B46D-B807C3ED20F2}" destId="{28BC6BEF-A31C-460A-B6E8-8AB6B47A72D7}" srcOrd="1" destOrd="0" presId="urn:microsoft.com/office/officeart/2005/8/layout/orgChart1"/>
    <dgm:cxn modelId="{EF1DE90A-8CCD-40C6-B7E0-92FC569FF2D4}" type="presOf" srcId="{A5895834-0F90-43CB-BF5B-574C0A17D20E}" destId="{7FEC8F4A-82BE-4F04-B5D0-8A7D6D1B2F62}" srcOrd="0" destOrd="0" presId="urn:microsoft.com/office/officeart/2005/8/layout/orgChart1"/>
    <dgm:cxn modelId="{D6DE05B3-AC39-446E-ABA6-9071DCF04BF2}" type="presOf" srcId="{5A383CCF-685A-4E43-9D3C-B876CCAF3FCA}" destId="{42A5521B-19B7-4CEA-B9B4-0BF1241242BC}" srcOrd="1" destOrd="0" presId="urn:microsoft.com/office/officeart/2005/8/layout/orgChart1"/>
    <dgm:cxn modelId="{3D1870DE-6DDA-455C-9C71-467FCEB41A84}" type="presOf" srcId="{0F6AD907-75F0-4EBD-AF1C-1C999CA2D93F}" destId="{452CAF84-F699-47DA-A5F3-661216A10C9A}" srcOrd="0" destOrd="0" presId="urn:microsoft.com/office/officeart/2005/8/layout/orgChart1"/>
    <dgm:cxn modelId="{24E0B752-E1B3-4B0B-A67A-F1E0968A8287}" type="presOf" srcId="{D89B3ABD-89EB-4BA2-B572-23F670F2CDB2}" destId="{793A9FA9-5E61-4C86-B38A-A2CE308C400F}" srcOrd="0" destOrd="0" presId="urn:microsoft.com/office/officeart/2005/8/layout/orgChart1"/>
    <dgm:cxn modelId="{48C0BD6B-F416-4EB5-84D4-506F308B70D1}" srcId="{5A383CCF-685A-4E43-9D3C-B876CCAF3FCA}" destId="{D41873F3-69C5-43F2-B46D-B807C3ED20F2}" srcOrd="0" destOrd="0" parTransId="{A5895834-0F90-43CB-BF5B-574C0A17D20E}" sibTransId="{517EEC65-0440-45F3-9245-F01BD494AA10}"/>
    <dgm:cxn modelId="{5E879EC1-8914-4A57-A21A-A8C3F3CA5AEB}" type="presOf" srcId="{0F6AD907-75F0-4EBD-AF1C-1C999CA2D93F}" destId="{AFE9AC24-138D-47FD-A901-B4E2F3C2CE2E}" srcOrd="1" destOrd="0" presId="urn:microsoft.com/office/officeart/2005/8/layout/orgChart1"/>
    <dgm:cxn modelId="{63A03E0D-68F9-4166-91E7-8B0AE25D54E6}" type="presParOf" srcId="{793A9FA9-5E61-4C86-B38A-A2CE308C400F}" destId="{581CBEC6-1F09-4F01-AAF7-30CF318E4B52}" srcOrd="0" destOrd="0" presId="urn:microsoft.com/office/officeart/2005/8/layout/orgChart1"/>
    <dgm:cxn modelId="{37692E04-FD7C-459F-8EEE-150A9C65DE3E}" type="presParOf" srcId="{581CBEC6-1F09-4F01-AAF7-30CF318E4B52}" destId="{22E513AD-CEF7-4688-AC02-D98F4E26B6DC}" srcOrd="0" destOrd="0" presId="urn:microsoft.com/office/officeart/2005/8/layout/orgChart1"/>
    <dgm:cxn modelId="{DAC453E8-7A0D-4234-BF3B-312C2179C2BE}" type="presParOf" srcId="{22E513AD-CEF7-4688-AC02-D98F4E26B6DC}" destId="{68EEE037-A1B5-4740-B523-4510BD8F7D49}" srcOrd="0" destOrd="0" presId="urn:microsoft.com/office/officeart/2005/8/layout/orgChart1"/>
    <dgm:cxn modelId="{35E138C0-E05A-4C05-B062-302219C3ACE9}" type="presParOf" srcId="{22E513AD-CEF7-4688-AC02-D98F4E26B6DC}" destId="{42A5521B-19B7-4CEA-B9B4-0BF1241242BC}" srcOrd="1" destOrd="0" presId="urn:microsoft.com/office/officeart/2005/8/layout/orgChart1"/>
    <dgm:cxn modelId="{C1756EBE-FFA0-406B-8260-B0B10A1E0E88}" type="presParOf" srcId="{581CBEC6-1F09-4F01-AAF7-30CF318E4B52}" destId="{F2D6B47C-1EAB-432F-B6C7-2E10E54B3AB5}" srcOrd="1" destOrd="0" presId="urn:microsoft.com/office/officeart/2005/8/layout/orgChart1"/>
    <dgm:cxn modelId="{52302FF4-DDFD-4870-871F-C6BFB2531FC8}" type="presParOf" srcId="{F2D6B47C-1EAB-432F-B6C7-2E10E54B3AB5}" destId="{7FEC8F4A-82BE-4F04-B5D0-8A7D6D1B2F62}" srcOrd="0" destOrd="0" presId="urn:microsoft.com/office/officeart/2005/8/layout/orgChart1"/>
    <dgm:cxn modelId="{4C4A8BBA-6F8F-4337-B54B-F1FFCF991C13}" type="presParOf" srcId="{F2D6B47C-1EAB-432F-B6C7-2E10E54B3AB5}" destId="{079C6C1E-B6E2-400E-9368-51F1E32FBB81}" srcOrd="1" destOrd="0" presId="urn:microsoft.com/office/officeart/2005/8/layout/orgChart1"/>
    <dgm:cxn modelId="{AB14B791-5D30-472F-AA57-22E8045D4C47}" type="presParOf" srcId="{079C6C1E-B6E2-400E-9368-51F1E32FBB81}" destId="{DAA853FD-86C7-47A1-BA41-C720FC20611D}" srcOrd="0" destOrd="0" presId="urn:microsoft.com/office/officeart/2005/8/layout/orgChart1"/>
    <dgm:cxn modelId="{A210FD54-3416-461C-9638-7B66E47EF0F8}" type="presParOf" srcId="{DAA853FD-86C7-47A1-BA41-C720FC20611D}" destId="{5CFBF1D7-7D7C-42B2-9B12-CBC3B884DA6C}" srcOrd="0" destOrd="0" presId="urn:microsoft.com/office/officeart/2005/8/layout/orgChart1"/>
    <dgm:cxn modelId="{C78CF150-D624-4F13-911A-A005B6125408}" type="presParOf" srcId="{DAA853FD-86C7-47A1-BA41-C720FC20611D}" destId="{28BC6BEF-A31C-460A-B6E8-8AB6B47A72D7}" srcOrd="1" destOrd="0" presId="urn:microsoft.com/office/officeart/2005/8/layout/orgChart1"/>
    <dgm:cxn modelId="{4ADEE298-4794-492C-A0BA-F0017B66D653}" type="presParOf" srcId="{079C6C1E-B6E2-400E-9368-51F1E32FBB81}" destId="{E4AF7960-B7F5-4F89-B69C-A81277212C97}" srcOrd="1" destOrd="0" presId="urn:microsoft.com/office/officeart/2005/8/layout/orgChart1"/>
    <dgm:cxn modelId="{C8C2B20D-3083-40C1-AFA0-35286947CAE5}" type="presParOf" srcId="{079C6C1E-B6E2-400E-9368-51F1E32FBB81}" destId="{CB2B151B-62CB-47B6-B07C-9FC3BADD7DEE}" srcOrd="2" destOrd="0" presId="urn:microsoft.com/office/officeart/2005/8/layout/orgChart1"/>
    <dgm:cxn modelId="{5FD46FFD-741E-4EBB-B531-4BE25B11A012}" type="presParOf" srcId="{F2D6B47C-1EAB-432F-B6C7-2E10E54B3AB5}" destId="{7BB26433-A5DB-4E98-90BA-F30D19EE0B63}" srcOrd="2" destOrd="0" presId="urn:microsoft.com/office/officeart/2005/8/layout/orgChart1"/>
    <dgm:cxn modelId="{95A0DDB4-6C64-4493-B870-180101ABF33D}" type="presParOf" srcId="{F2D6B47C-1EAB-432F-B6C7-2E10E54B3AB5}" destId="{68CA5EDD-8294-45C3-B865-F0DFB7389F7C}" srcOrd="3" destOrd="0" presId="urn:microsoft.com/office/officeart/2005/8/layout/orgChart1"/>
    <dgm:cxn modelId="{CDF04E34-76C5-420D-901B-167F46E1A882}" type="presParOf" srcId="{68CA5EDD-8294-45C3-B865-F0DFB7389F7C}" destId="{9CB3F570-3BF7-4A47-9A56-04F35BB542EA}" srcOrd="0" destOrd="0" presId="urn:microsoft.com/office/officeart/2005/8/layout/orgChart1"/>
    <dgm:cxn modelId="{CBB35923-2EE3-4681-A2B5-BBF359BF0256}" type="presParOf" srcId="{9CB3F570-3BF7-4A47-9A56-04F35BB542EA}" destId="{6F60E005-81B7-409D-8AEE-E366633CED0C}" srcOrd="0" destOrd="0" presId="urn:microsoft.com/office/officeart/2005/8/layout/orgChart1"/>
    <dgm:cxn modelId="{6F73E8FA-76B6-46A7-89C3-3B4FE5E6FA38}" type="presParOf" srcId="{9CB3F570-3BF7-4A47-9A56-04F35BB542EA}" destId="{0DA1842D-D9FF-4D1D-BCD5-E574B627550F}" srcOrd="1" destOrd="0" presId="urn:microsoft.com/office/officeart/2005/8/layout/orgChart1"/>
    <dgm:cxn modelId="{327ED58C-6F30-4A77-802F-215AA1AD4E9F}" type="presParOf" srcId="{68CA5EDD-8294-45C3-B865-F0DFB7389F7C}" destId="{C6259D6B-DC98-4E93-AB26-14491290EF66}" srcOrd="1" destOrd="0" presId="urn:microsoft.com/office/officeart/2005/8/layout/orgChart1"/>
    <dgm:cxn modelId="{230967A1-9FCA-4689-B2C1-020E0F398E7A}" type="presParOf" srcId="{68CA5EDD-8294-45C3-B865-F0DFB7389F7C}" destId="{6F7CB130-FBC0-43E5-A3AE-D84B594896C9}" srcOrd="2" destOrd="0" presId="urn:microsoft.com/office/officeart/2005/8/layout/orgChart1"/>
    <dgm:cxn modelId="{7B78AA7A-8056-43BD-8AF7-89B6AB5FBDF3}" type="presParOf" srcId="{F2D6B47C-1EAB-432F-B6C7-2E10E54B3AB5}" destId="{F6C5ACA8-F088-4EA4-AFAF-752B7C4F0370}" srcOrd="4" destOrd="0" presId="urn:microsoft.com/office/officeart/2005/8/layout/orgChart1"/>
    <dgm:cxn modelId="{2AFA7701-3111-4BA5-89CB-3F39695A71E1}" type="presParOf" srcId="{F2D6B47C-1EAB-432F-B6C7-2E10E54B3AB5}" destId="{62F73162-50D3-471D-97AE-E0CB18AD1BC0}" srcOrd="5" destOrd="0" presId="urn:microsoft.com/office/officeart/2005/8/layout/orgChart1"/>
    <dgm:cxn modelId="{1F6F30AA-D82E-46CB-8E79-CA721D4C1A36}" type="presParOf" srcId="{62F73162-50D3-471D-97AE-E0CB18AD1BC0}" destId="{5EEEF1A7-A697-44CF-A052-D0F1789E746A}" srcOrd="0" destOrd="0" presId="urn:microsoft.com/office/officeart/2005/8/layout/orgChart1"/>
    <dgm:cxn modelId="{03645405-C516-4563-BD51-84AF8A3DBC69}" type="presParOf" srcId="{5EEEF1A7-A697-44CF-A052-D0F1789E746A}" destId="{452CAF84-F699-47DA-A5F3-661216A10C9A}" srcOrd="0" destOrd="0" presId="urn:microsoft.com/office/officeart/2005/8/layout/orgChart1"/>
    <dgm:cxn modelId="{DA0AE2E2-51A6-441C-B481-FDA08172FE1A}" type="presParOf" srcId="{5EEEF1A7-A697-44CF-A052-D0F1789E746A}" destId="{AFE9AC24-138D-47FD-A901-B4E2F3C2CE2E}" srcOrd="1" destOrd="0" presId="urn:microsoft.com/office/officeart/2005/8/layout/orgChart1"/>
    <dgm:cxn modelId="{386A7C45-DC10-4CD3-8EA9-923967DA556F}" type="presParOf" srcId="{62F73162-50D3-471D-97AE-E0CB18AD1BC0}" destId="{AC52156C-4C4C-401E-9D61-808473FB1E94}" srcOrd="1" destOrd="0" presId="urn:microsoft.com/office/officeart/2005/8/layout/orgChart1"/>
    <dgm:cxn modelId="{04759101-7E2C-4D01-B14A-5E209749D89A}" type="presParOf" srcId="{62F73162-50D3-471D-97AE-E0CB18AD1BC0}" destId="{19A77671-E7D6-4326-A52E-C4616400D953}" srcOrd="2" destOrd="0" presId="urn:microsoft.com/office/officeart/2005/8/layout/orgChart1"/>
    <dgm:cxn modelId="{3EF39942-547F-4759-8F43-9F85FAB57367}" type="presParOf" srcId="{581CBEC6-1F09-4F01-AAF7-30CF318E4B52}" destId="{B7EB907A-C915-479F-97E8-0360F696280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5ACA8-F088-4EA4-AFAF-752B7C4F0370}">
      <dsp:nvSpPr>
        <dsp:cNvPr id="0" name=""/>
        <dsp:cNvSpPr/>
      </dsp:nvSpPr>
      <dsp:spPr>
        <a:xfrm>
          <a:off x="2559851" y="1037432"/>
          <a:ext cx="1811113" cy="314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162"/>
              </a:lnTo>
              <a:lnTo>
                <a:pt x="1811113" y="157162"/>
              </a:lnTo>
              <a:lnTo>
                <a:pt x="1811113" y="314325"/>
              </a:lnTo>
            </a:path>
          </a:pathLst>
        </a:custGeom>
        <a:noFill/>
        <a:ln w="25400" cap="flat" cmpd="sng" algn="ctr">
          <a:solidFill>
            <a:srgbClr val="FF990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26433-A5DB-4E98-90BA-F30D19EE0B63}">
      <dsp:nvSpPr>
        <dsp:cNvPr id="0" name=""/>
        <dsp:cNvSpPr/>
      </dsp:nvSpPr>
      <dsp:spPr>
        <a:xfrm>
          <a:off x="2514131" y="1037432"/>
          <a:ext cx="91440" cy="3143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325"/>
              </a:lnTo>
            </a:path>
          </a:pathLst>
        </a:custGeom>
        <a:noFill/>
        <a:ln w="25400" cap="flat" cmpd="sng" algn="ctr">
          <a:solidFill>
            <a:srgbClr val="FF990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EC8F4A-82BE-4F04-B5D0-8A7D6D1B2F62}">
      <dsp:nvSpPr>
        <dsp:cNvPr id="0" name=""/>
        <dsp:cNvSpPr/>
      </dsp:nvSpPr>
      <dsp:spPr>
        <a:xfrm>
          <a:off x="748737" y="1037432"/>
          <a:ext cx="1811113" cy="314325"/>
        </a:xfrm>
        <a:custGeom>
          <a:avLst/>
          <a:gdLst/>
          <a:ahLst/>
          <a:cxnLst/>
          <a:rect l="0" t="0" r="0" b="0"/>
          <a:pathLst>
            <a:path>
              <a:moveTo>
                <a:pt x="1811113" y="0"/>
              </a:moveTo>
              <a:lnTo>
                <a:pt x="1811113" y="157162"/>
              </a:lnTo>
              <a:lnTo>
                <a:pt x="0" y="157162"/>
              </a:lnTo>
              <a:lnTo>
                <a:pt x="0" y="314325"/>
              </a:lnTo>
            </a:path>
          </a:pathLst>
        </a:custGeom>
        <a:noFill/>
        <a:ln w="25400" cap="flat" cmpd="sng" algn="ctr">
          <a:solidFill>
            <a:srgbClr val="FF990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EEE037-A1B5-4740-B523-4510BD8F7D49}">
      <dsp:nvSpPr>
        <dsp:cNvPr id="0" name=""/>
        <dsp:cNvSpPr/>
      </dsp:nvSpPr>
      <dsp:spPr>
        <a:xfrm>
          <a:off x="1811457" y="289038"/>
          <a:ext cx="1496787" cy="748393"/>
        </a:xfrm>
        <a:prstGeom prst="rect">
          <a:avLst/>
        </a:prstGeom>
        <a:gradFill rotWithShape="0">
          <a:gsLst>
            <a:gs pos="0">
              <a:srgbClr val="FF99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99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99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系统组成</a:t>
          </a:r>
        </a:p>
      </dsp:txBody>
      <dsp:txXfrm>
        <a:off x="1811457" y="289038"/>
        <a:ext cx="1496787" cy="748393"/>
      </dsp:txXfrm>
    </dsp:sp>
    <dsp:sp modelId="{5CFBF1D7-7D7C-42B2-9B12-CBC3B884DA6C}">
      <dsp:nvSpPr>
        <dsp:cNvPr id="0" name=""/>
        <dsp:cNvSpPr/>
      </dsp:nvSpPr>
      <dsp:spPr>
        <a:xfrm>
          <a:off x="343" y="1351757"/>
          <a:ext cx="1496787" cy="748393"/>
        </a:xfrm>
        <a:prstGeom prst="rect">
          <a:avLst/>
        </a:prstGeom>
        <a:gradFill rotWithShape="0">
          <a:gsLst>
            <a:gs pos="0">
              <a:srgbClr val="FF99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99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99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图像测量系统</a:t>
          </a:r>
        </a:p>
      </dsp:txBody>
      <dsp:txXfrm>
        <a:off x="343" y="1351757"/>
        <a:ext cx="1496787" cy="748393"/>
      </dsp:txXfrm>
    </dsp:sp>
    <dsp:sp modelId="{6F60E005-81B7-409D-8AEE-E366633CED0C}">
      <dsp:nvSpPr>
        <dsp:cNvPr id="0" name=""/>
        <dsp:cNvSpPr/>
      </dsp:nvSpPr>
      <dsp:spPr>
        <a:xfrm>
          <a:off x="1811457" y="1351757"/>
          <a:ext cx="1496787" cy="748393"/>
        </a:xfrm>
        <a:prstGeom prst="rect">
          <a:avLst/>
        </a:prstGeom>
        <a:gradFill rotWithShape="0">
          <a:gsLst>
            <a:gs pos="0">
              <a:srgbClr val="FF99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99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99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角度测量系统</a:t>
          </a:r>
        </a:p>
      </dsp:txBody>
      <dsp:txXfrm>
        <a:off x="1811457" y="1351757"/>
        <a:ext cx="1496787" cy="748393"/>
      </dsp:txXfrm>
    </dsp:sp>
    <dsp:sp modelId="{452CAF84-F699-47DA-A5F3-661216A10C9A}">
      <dsp:nvSpPr>
        <dsp:cNvPr id="0" name=""/>
        <dsp:cNvSpPr/>
      </dsp:nvSpPr>
      <dsp:spPr>
        <a:xfrm>
          <a:off x="3622570" y="1351757"/>
          <a:ext cx="1496787" cy="748393"/>
        </a:xfrm>
        <a:prstGeom prst="rect">
          <a:avLst/>
        </a:prstGeom>
        <a:gradFill rotWithShape="0">
          <a:gsLst>
            <a:gs pos="0">
              <a:srgbClr val="FF9900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9900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9900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+mn-cs"/>
            </a:rPr>
            <a:t>距离测量系统</a:t>
          </a:r>
        </a:p>
      </dsp:txBody>
      <dsp:txXfrm>
        <a:off x="3622570" y="1351757"/>
        <a:ext cx="1496787" cy="748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0C54B-84E6-4703-BE50-EF62056557CA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2A0FC-D352-469D-A6B5-353AF24412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4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615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09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3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9144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5361" y="4013936"/>
            <a:ext cx="3421075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24388" y="233275"/>
            <a:ext cx="1148457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39"/>
            <a:ext cx="9144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39" name="直角三角形 38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cxnSp>
          <p:nvCxnSpPr>
            <p:cNvPr id="35" name="直接连接符 34"/>
            <p:cNvCxnSpPr>
              <a:stCxn id="39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5464455" y="6472192"/>
            <a:ext cx="3679547" cy="323165"/>
            <a:chOff x="3891916" y="6461760"/>
            <a:chExt cx="5252086" cy="416051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416051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43" name="菱形 42"/>
          <p:cNvSpPr/>
          <p:nvPr/>
        </p:nvSpPr>
        <p:spPr>
          <a:xfrm>
            <a:off x="4502256" y="6379860"/>
            <a:ext cx="619936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553029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975361" y="4417133"/>
            <a:ext cx="3416801" cy="373753"/>
          </a:xfrm>
        </p:spPr>
        <p:txBody>
          <a:bodyPr anchor="ctr"/>
          <a:lstStyle>
            <a:lvl1pPr marL="0" indent="0">
              <a:buNone/>
              <a:defRPr sz="18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975361" y="4853267"/>
            <a:ext cx="3416801" cy="373753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648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7624" y="116632"/>
            <a:ext cx="6408738" cy="576262"/>
          </a:xfrm>
        </p:spPr>
        <p:txBody>
          <a:bodyPr>
            <a:noAutofit/>
          </a:bodyPr>
          <a:lstStyle>
            <a:lvl5pPr marL="1404938" marR="0" indent="-1404938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 sz="3000">
                <a:latin typeface="+mj-lt"/>
              </a:defRPr>
            </a:lvl5pPr>
          </a:lstStyle>
          <a:p>
            <a:pPr marL="1404938" marR="0" lvl="4" indent="-1404938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3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20832" y="1232362"/>
            <a:ext cx="211455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36016" y="1232362"/>
            <a:ext cx="54864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7624" y="116632"/>
            <a:ext cx="6408738" cy="576262"/>
          </a:xfrm>
        </p:spPr>
        <p:txBody>
          <a:bodyPr>
            <a:noAutofit/>
          </a:bodyPr>
          <a:lstStyle>
            <a:lvl5pPr marL="1404938" marR="0" indent="-1404938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 sz="3000">
                <a:latin typeface="+mj-lt"/>
              </a:defRPr>
            </a:lvl5pPr>
          </a:lstStyle>
          <a:p>
            <a:pPr marL="1404938" marR="0" lvl="4" indent="-1404938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8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6E73A-3660-416E-8EB2-44838A593738}" type="datetime1">
              <a:rPr lang="zh-CN" altLang="en-US"/>
              <a:pPr>
                <a:defRPr/>
              </a:pPr>
              <a:t>2022/2/14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7F39C-DA07-4146-9BE6-BD889279E4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6E63E-8F84-4652-8FB1-FF44450FEA66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>
                <a:latin typeface="+mn-lt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4626826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3752"/>
            <a:ext cx="7139136" cy="854968"/>
          </a:xfr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067" y="1313991"/>
            <a:ext cx="8229600" cy="4525963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FD1267-7E2F-4700-9C61-E44B3548C528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50168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139136" cy="854968"/>
          </a:xfrm>
        </p:spPr>
        <p:txBody>
          <a:bodyPr/>
          <a:lstStyle>
            <a:lvl1pPr algn="r">
              <a:defRPr sz="24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63" y="1345431"/>
            <a:ext cx="8229600" cy="4525963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FD1267-7E2F-4700-9C61-E44B3548C528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3867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A3148-A2A2-499D-8AD4-A42AA392E762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51652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03C93E-36B2-40C1-B7AC-83420700120D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7546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4F64D9-8DB8-45C9-BE2D-5E39827271F5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66584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15AF6A-52DC-4802-83F2-94AEEBC406E5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4627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5217" y="1310642"/>
            <a:ext cx="8039240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lang="zh-CN" altLang="en-US" sz="2400" smtClean="0">
                <a:solidFill>
                  <a:srgbClr val="7030A0"/>
                </a:solidFill>
              </a:defRPr>
            </a:lvl1pPr>
            <a:lvl2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lang="zh-CN" altLang="en-US" sz="1800" smtClean="0">
                <a:solidFill>
                  <a:srgbClr val="0070C0"/>
                </a:solidFill>
              </a:defRPr>
            </a:lvl2pPr>
            <a:lvl3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lang="zh-CN" altLang="en-US" sz="15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lang="zh-CN" altLang="en-US" sz="135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lang="en-US" sz="135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4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3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2881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316514-12AA-447E-822F-DD9EDA71C173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228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35B66-8F1E-468F-A06B-AB51DFF38B68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872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C2FB9D-30A9-4BE6-B289-DEFC83ECD8DC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472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EB8559-02A1-4B24-86EC-BE3DB242B9D9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464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4A0C16-74D8-4C89-8613-5E45EB8B4208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367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4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3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29524" y="2046724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2452543" y="2046722"/>
            <a:ext cx="4738688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829524" y="2864142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52543" y="2864140"/>
            <a:ext cx="4738688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1829524" y="3681558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2452543" y="3681556"/>
            <a:ext cx="4738688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1829524" y="4498975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2452543" y="4498973"/>
            <a:ext cx="4738688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254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6586928"/>
            <a:ext cx="8185707" cy="26832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85709" y="6588019"/>
            <a:ext cx="958291" cy="26723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7733651" y="6588019"/>
            <a:ext cx="1347387" cy="26723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2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直角三角形 10"/>
          <p:cNvSpPr/>
          <p:nvPr/>
        </p:nvSpPr>
        <p:spPr>
          <a:xfrm flipV="1">
            <a:off x="8182108" y="6588019"/>
            <a:ext cx="395207" cy="267236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8583829" y="6588019"/>
            <a:ext cx="0" cy="2672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4"/>
            <a:ext cx="6587836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0">
              <a:buNone/>
              <a:defRPr sz="3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257302" y="3460608"/>
            <a:ext cx="7221682" cy="271159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358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696" y="1240525"/>
            <a:ext cx="3738857" cy="5120640"/>
          </a:xfrm>
        </p:spPr>
        <p:txBody>
          <a:bodyPr anchor="t"/>
          <a:lstStyle>
            <a:lvl1pPr marL="137160" indent="-137160">
              <a:buClrTx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</a:defRPr>
            </a:lvl1pPr>
            <a:lvl2pPr marL="514350" indent="-137160">
              <a:buClrTx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</a:defRPr>
            </a:lvl2pPr>
            <a:lvl3pPr marL="857250" indent="-137160">
              <a:buClrTx/>
              <a:buFont typeface="Wingdings" panose="05000000000000000000" pitchFamily="2" charset="2"/>
              <a:buChar char="u"/>
              <a:defRPr sz="1500">
                <a:solidFill>
                  <a:schemeClr val="tx1"/>
                </a:solidFill>
              </a:defRPr>
            </a:lvl3pPr>
            <a:lvl4pPr marL="1200150" indent="-137160">
              <a:buClrTx/>
              <a:buFont typeface="Wingdings" panose="05000000000000000000" pitchFamily="2" charset="2"/>
              <a:buChar char="Ø"/>
              <a:defRPr sz="1350">
                <a:solidFill>
                  <a:schemeClr val="tx1"/>
                </a:solidFill>
              </a:defRPr>
            </a:lvl4pPr>
            <a:lvl5pPr marL="1543050" indent="-137160">
              <a:buClrTx/>
              <a:buFont typeface="Wingdings" panose="05000000000000000000" pitchFamily="2" charset="2"/>
              <a:buChar char="ü"/>
              <a:defRPr sz="1350">
                <a:solidFill>
                  <a:schemeClr val="tx1"/>
                </a:solidFill>
              </a:defRPr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909" y="1240525"/>
            <a:ext cx="376878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2400" smtClean="0"/>
            </a:lvl1pPr>
            <a:lvl2pPr>
              <a:defRPr lang="zh-CN" altLang="en-US" smtClean="0"/>
            </a:lvl2pPr>
            <a:lvl3pPr>
              <a:defRPr lang="zh-CN" altLang="en-US" sz="15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4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3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685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348" y="1235858"/>
            <a:ext cx="260604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348" y="2143208"/>
            <a:ext cx="2606040" cy="40233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0261" y="1235861"/>
            <a:ext cx="260604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0261" y="2143208"/>
            <a:ext cx="2606040" cy="40233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4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3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63174" y="1235861"/>
            <a:ext cx="260604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6263174" y="2143208"/>
            <a:ext cx="2606040" cy="40233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4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9690" y="1123840"/>
            <a:ext cx="2210612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1" y="116634"/>
            <a:ext cx="6696075" cy="58737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 sz="3000"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190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592" y="1273629"/>
            <a:ext cx="5753208" cy="5101937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538844" y="1273630"/>
            <a:ext cx="2125663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538844" y="3840473"/>
            <a:ext cx="2125663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259633" y="116632"/>
            <a:ext cx="6481762" cy="431800"/>
          </a:xfrm>
        </p:spPr>
        <p:txBody>
          <a:bodyPr>
            <a:noAutofit/>
          </a:bodyPr>
          <a:lstStyle>
            <a:lvl5pPr marL="1404938" marR="0" indent="-1404938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 sz="3000">
                <a:latin typeface="+mj-lt"/>
              </a:defRPr>
            </a:lvl5pPr>
          </a:lstStyle>
          <a:p>
            <a:pPr marL="1404938" marR="0" lvl="4" indent="-1404938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2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702476" y="1191985"/>
            <a:ext cx="6086423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310243" y="1191985"/>
            <a:ext cx="2125663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310243" y="3758828"/>
            <a:ext cx="2125663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7624" y="44624"/>
            <a:ext cx="6408738" cy="576262"/>
          </a:xfrm>
        </p:spPr>
        <p:txBody>
          <a:bodyPr>
            <a:noAutofit/>
          </a:bodyPr>
          <a:lstStyle>
            <a:lvl5pPr marL="1404938" marR="0" indent="-1404938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 sz="3000">
                <a:latin typeface="+mj-lt"/>
              </a:defRPr>
            </a:lvl5pPr>
          </a:lstStyle>
          <a:p>
            <a:pPr marL="1404938" marR="0" lvl="4" indent="-1404938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0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92" y="1880756"/>
            <a:ext cx="8364682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821645"/>
            <a:ext cx="9144000" cy="135426"/>
            <a:chOff x="0" y="821645"/>
            <a:chExt cx="9144000" cy="135426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5" name="直角三角形 14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" y="108727"/>
            <a:ext cx="954117" cy="6333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" y="6432192"/>
            <a:ext cx="8185707" cy="42306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82108" y="6432192"/>
            <a:ext cx="958291" cy="42134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7733651" y="6433916"/>
            <a:ext cx="1347387" cy="42134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2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直角三角形 20"/>
          <p:cNvSpPr/>
          <p:nvPr/>
        </p:nvSpPr>
        <p:spPr>
          <a:xfrm flipV="1">
            <a:off x="8182108" y="6433916"/>
            <a:ext cx="395207" cy="421341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8583829" y="6433916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53752"/>
            <a:ext cx="7139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endParaRPr lang="zh-CN" altLang="en-US" dirty="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FA9564-8B1D-46BF-A8FC-7DF2AC969463}" type="datetime1"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rgbClr val="C3C3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64"/>
            <a:ext cx="1403302" cy="10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94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FF00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SzPct val="90000"/>
        <a:buFont typeface="Wingdings" pitchFamily="2" charset="2"/>
        <a:buChar char="n"/>
        <a:defRPr sz="2800">
          <a:solidFill>
            <a:srgbClr val="003399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7.png"/><Relationship Id="rId4" Type="http://schemas.openxmlformats.org/officeDocument/2006/relationships/image" Target="../media/image24.wm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9.jpeg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wmf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1.png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CN" sz="4000" dirty="0" smtClean="0"/>
              <a:t>CEPC</a:t>
            </a:r>
            <a:r>
              <a:rPr lang="zh-CN" altLang="en-US" sz="4000" dirty="0" smtClean="0"/>
              <a:t>通用技术系统　</a:t>
            </a:r>
            <a:endParaRPr lang="en-US" altLang="zh-CN" sz="4000" dirty="0" smtClean="0"/>
          </a:p>
          <a:p>
            <a:pPr marL="0" indent="0">
              <a:lnSpc>
                <a:spcPct val="150000"/>
              </a:lnSpc>
              <a:spcBef>
                <a:spcPts val="3600"/>
              </a:spcBef>
              <a:buNone/>
            </a:pPr>
            <a:r>
              <a:rPr lang="zh-CN" altLang="en-US" sz="2800" dirty="0" smtClean="0"/>
              <a:t>机械系统－王海静</a:t>
            </a:r>
            <a:endParaRPr lang="en-US" altLang="zh-CN" sz="2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 smtClean="0"/>
              <a:t>低温系统－李少鹏</a:t>
            </a:r>
            <a:endParaRPr lang="en-US" altLang="zh-CN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 smtClean="0"/>
              <a:t>准直系统－王小龙</a:t>
            </a:r>
            <a:endParaRPr lang="en-US" altLang="zh-CN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 smtClean="0"/>
              <a:t>辐射防护系统－马忠剑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378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8EA84139-A4A3-4884-903D-30282D332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68" y="1812925"/>
            <a:ext cx="300513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5">
            <a:extLst>
              <a:ext uri="{FF2B5EF4-FFF2-40B4-BE49-F238E27FC236}">
                <a16:creationId xmlns:a16="http://schemas.microsoft.com/office/drawing/2014/main" xmlns="" id="{5567A16C-E834-4830-B330-BDF19C0B928D}"/>
              </a:ext>
            </a:extLst>
          </p:cNvPr>
          <p:cNvGrpSpPr>
            <a:grpSpLocks/>
          </p:cNvGrpSpPr>
          <p:nvPr/>
        </p:nvGrpSpPr>
        <p:grpSpPr bwMode="auto">
          <a:xfrm>
            <a:off x="87630" y="1102090"/>
            <a:ext cx="4283710" cy="4256034"/>
            <a:chOff x="2036" y="4337"/>
            <a:chExt cx="6746" cy="6703"/>
          </a:xfrm>
        </p:grpSpPr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xmlns="" id="{E677F147-F36F-4FEF-9D3C-7241C28B05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5" y="4337"/>
              <a:ext cx="2587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距离传感器</a:t>
              </a:r>
            </a:p>
          </p:txBody>
        </p:sp>
        <p:sp>
          <p:nvSpPr>
            <p:cNvPr id="27" name="Text Box 13">
              <a:extLst>
                <a:ext uri="{FF2B5EF4-FFF2-40B4-BE49-F238E27FC236}">
                  <a16:creationId xmlns:a16="http://schemas.microsoft.com/office/drawing/2014/main" xmlns="" id="{8B0F9F6D-549E-436F-92B4-87B5D87900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4" y="6362"/>
              <a:ext cx="2647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量测相机</a:t>
              </a:r>
            </a:p>
          </p:txBody>
        </p:sp>
        <p:sp>
          <p:nvSpPr>
            <p:cNvPr id="28" name="Text Box 15">
              <a:extLst>
                <a:ext uri="{FF2B5EF4-FFF2-40B4-BE49-F238E27FC236}">
                  <a16:creationId xmlns:a16="http://schemas.microsoft.com/office/drawing/2014/main" xmlns="" id="{37EC07BD-607B-4F0E-9C2F-43D596D669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6" y="10089"/>
              <a:ext cx="2507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水平度盘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xmlns="" id="{C81E49EB-69B2-4FE2-B392-7F3752942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0" y="7655"/>
              <a:ext cx="2085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垂直度盘</a:t>
              </a:r>
            </a:p>
          </p:txBody>
        </p:sp>
        <p:cxnSp>
          <p:nvCxnSpPr>
            <p:cNvPr id="30" name="AutoShape 18">
              <a:extLst>
                <a:ext uri="{FF2B5EF4-FFF2-40B4-BE49-F238E27FC236}">
                  <a16:creationId xmlns:a16="http://schemas.microsoft.com/office/drawing/2014/main" xmlns="" id="{FA55DD8D-E15A-4DC4-8F76-7F46048807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18" y="8092"/>
              <a:ext cx="1006" cy="25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12">
              <a:extLst>
                <a:ext uri="{FF2B5EF4-FFF2-40B4-BE49-F238E27FC236}">
                  <a16:creationId xmlns:a16="http://schemas.microsoft.com/office/drawing/2014/main" xmlns="" id="{7BABFA0B-A187-4D2B-8109-02981383A8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16" y="6761"/>
              <a:ext cx="1479" cy="85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6">
              <a:extLst>
                <a:ext uri="{FF2B5EF4-FFF2-40B4-BE49-F238E27FC236}">
                  <a16:creationId xmlns:a16="http://schemas.microsoft.com/office/drawing/2014/main" xmlns="" id="{66E3684D-BAAE-4076-8A11-3D386B9568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813" y="4994"/>
              <a:ext cx="452" cy="11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14">
              <a:extLst>
                <a:ext uri="{FF2B5EF4-FFF2-40B4-BE49-F238E27FC236}">
                  <a16:creationId xmlns:a16="http://schemas.microsoft.com/office/drawing/2014/main" xmlns="" id="{F15C3D71-C7C3-46FD-945C-0223EFB7B2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18" y="10463"/>
              <a:ext cx="2055" cy="57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4" name="图片 3">
            <a:extLst>
              <a:ext uri="{FF2B5EF4-FFF2-40B4-BE49-F238E27FC236}">
                <a16:creationId xmlns:a16="http://schemas.microsoft.com/office/drawing/2014/main" xmlns="" id="{5CB09DA6-F197-429D-8D75-BF937565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 b="2273"/>
          <a:stretch/>
        </p:blipFill>
        <p:spPr bwMode="auto">
          <a:xfrm>
            <a:off x="7176131" y="4113955"/>
            <a:ext cx="1627109" cy="17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C4807749-3751-4A08-B3ED-4F3CE457B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003" y="4153711"/>
            <a:ext cx="1552743" cy="1580471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D8AD2C0B-0598-46E8-B1B1-428FC42F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63" y="1300513"/>
            <a:ext cx="2663322" cy="20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1149A0FE-6DC8-4504-8BE2-AF75ABEA29B7}"/>
              </a:ext>
            </a:extLst>
          </p:cNvPr>
          <p:cNvSpPr txBox="1"/>
          <p:nvPr/>
        </p:nvSpPr>
        <p:spPr>
          <a:xfrm>
            <a:off x="6582133" y="331015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编码点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A64DDE98-DB24-4F19-B58D-EC4E7FE99819}"/>
              </a:ext>
            </a:extLst>
          </p:cNvPr>
          <p:cNvSpPr txBox="1"/>
          <p:nvPr/>
        </p:nvSpPr>
        <p:spPr>
          <a:xfrm>
            <a:off x="7395842" y="591505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五面体靶标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EF4B5B55-D9F7-475E-988B-C0BFA1258FAE}"/>
              </a:ext>
            </a:extLst>
          </p:cNvPr>
          <p:cNvSpPr txBox="1"/>
          <p:nvPr/>
        </p:nvSpPr>
        <p:spPr>
          <a:xfrm>
            <a:off x="5330377" y="59404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半球靶标</a:t>
            </a:r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1070737" y="203595"/>
            <a:ext cx="7886700" cy="663575"/>
          </a:xfrm>
        </p:spPr>
        <p:txBody>
          <a:bodyPr/>
          <a:lstStyle/>
          <a:p>
            <a:r>
              <a:rPr lang="zh-CN" altLang="en-US" dirty="0" smtClean="0"/>
              <a:t>准直系统－视觉仪测量</a:t>
            </a:r>
            <a:endParaRPr lang="zh-CN" altLang="en-US" dirty="0"/>
          </a:p>
        </p:txBody>
      </p:sp>
      <p:sp>
        <p:nvSpPr>
          <p:cNvPr id="40" name="内容占位符 2"/>
          <p:cNvSpPr>
            <a:spLocks noGrp="1"/>
          </p:cNvSpPr>
          <p:nvPr>
            <p:ph idx="1"/>
          </p:nvPr>
        </p:nvSpPr>
        <p:spPr>
          <a:xfrm>
            <a:off x="227227" y="1102090"/>
            <a:ext cx="1460285" cy="6646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FF0000"/>
              </a:buClr>
              <a:buSzPct val="75000"/>
              <a:buNone/>
            </a:pPr>
            <a:r>
              <a:rPr lang="zh-CN" altLang="en-US" sz="2000" b="1" dirty="0" smtClean="0">
                <a:solidFill>
                  <a:srgbClr val="FF0000"/>
                </a:solidFill>
              </a:rPr>
              <a:t>硬件设备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8FDEF1E-22D9-4615-8BE8-518466366F71}"/>
              </a:ext>
            </a:extLst>
          </p:cNvPr>
          <p:cNvSpPr/>
          <p:nvPr/>
        </p:nvSpPr>
        <p:spPr>
          <a:xfrm>
            <a:off x="457200" y="1124744"/>
            <a:ext cx="7931224" cy="300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  <a:spcBef>
                <a:spcPct val="20000"/>
              </a:spcBef>
              <a:buClr>
                <a:srgbClr val="FF0000"/>
              </a:buClr>
              <a:buSzPct val="75000"/>
            </a:pPr>
            <a:r>
              <a:rPr lang="zh-CN" altLang="en-US" sz="2000" b="1" dirty="0">
                <a:solidFill>
                  <a:srgbClr val="FF0000"/>
                </a:solidFill>
              </a:rPr>
              <a:t>研究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进展：</a:t>
            </a:r>
            <a:r>
              <a:rPr lang="zh-CN" altLang="en-US" sz="2000" dirty="0">
                <a:solidFill>
                  <a:srgbClr val="FF0000"/>
                </a:solidFill>
              </a:rPr>
              <a:t>开展了四次摄影测量实验</a:t>
            </a:r>
            <a:r>
              <a:rPr lang="zh-CN" altLang="en-US" sz="2000" dirty="0">
                <a:solidFill>
                  <a:srgbClr val="0070C0"/>
                </a:solidFill>
              </a:rPr>
              <a:t>，成果如下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70C0"/>
                </a:solidFill>
              </a:rPr>
              <a:t>探索</a:t>
            </a:r>
            <a:r>
              <a:rPr lang="zh-CN" altLang="en-US" sz="2000" dirty="0">
                <a:solidFill>
                  <a:srgbClr val="0070C0"/>
                </a:solidFill>
              </a:rPr>
              <a:t>了隧道控制网环境摄影测量方法</a:t>
            </a:r>
            <a:r>
              <a:rPr lang="zh-CN" altLang="en-US" sz="2000" dirty="0" smtClean="0">
                <a:solidFill>
                  <a:srgbClr val="0070C0"/>
                </a:solidFill>
              </a:rPr>
              <a:t>：布设</a:t>
            </a:r>
            <a:r>
              <a:rPr lang="zh-CN" altLang="en-US" sz="2000" dirty="0">
                <a:solidFill>
                  <a:srgbClr val="0070C0"/>
                </a:solidFill>
              </a:rPr>
              <a:t>标准点</a:t>
            </a:r>
            <a:r>
              <a:rPr lang="zh-CN" altLang="en-US" sz="2000" dirty="0" smtClean="0">
                <a:solidFill>
                  <a:srgbClr val="0070C0"/>
                </a:solidFill>
              </a:rPr>
              <a:t>，设站，测量，效率提高</a:t>
            </a:r>
            <a:r>
              <a:rPr lang="en-US" altLang="zh-CN" sz="2000" dirty="0">
                <a:solidFill>
                  <a:srgbClr val="0070C0"/>
                </a:solidFill>
              </a:rPr>
              <a:t>4</a:t>
            </a:r>
            <a:r>
              <a:rPr lang="zh-CN" altLang="en-US" sz="2000" dirty="0">
                <a:solidFill>
                  <a:srgbClr val="0070C0"/>
                </a:solidFill>
              </a:rPr>
              <a:t>倍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70C0"/>
                </a:solidFill>
              </a:rPr>
              <a:t>验证了百万级容量编码点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70C0"/>
                </a:solidFill>
              </a:rPr>
              <a:t>验证了五面体靶标计算</a:t>
            </a:r>
            <a:r>
              <a:rPr lang="zh-CN" altLang="en-US" sz="2000" dirty="0" smtClean="0">
                <a:solidFill>
                  <a:srgbClr val="0070C0"/>
                </a:solidFill>
              </a:rPr>
              <a:t>程序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70C0"/>
                </a:solidFill>
              </a:rPr>
              <a:t>验证了加速器隧道环境摄影测量精度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srgbClr val="0070C0"/>
                </a:solidFill>
              </a:rPr>
              <a:t>发现的</a:t>
            </a:r>
            <a:r>
              <a:rPr lang="zh-CN" altLang="en-US" sz="2000" dirty="0">
                <a:solidFill>
                  <a:srgbClr val="0070C0"/>
                </a:solidFill>
              </a:rPr>
              <a:t>问题：需要研制视觉仪，加入边角观测值提高测量精度</a:t>
            </a:r>
            <a:r>
              <a:rPr lang="zh-CN" altLang="en-US" sz="2000" dirty="0" smtClean="0">
                <a:solidFill>
                  <a:srgbClr val="0070C0"/>
                </a:solidFill>
              </a:rPr>
              <a:t>。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A2AC5CE-CC8E-4A0D-AD3C-0C6259EFD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49" y="4158358"/>
            <a:ext cx="3657345" cy="25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A7E5DA8-7111-473D-8D1A-A813A49A2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654" y="4158358"/>
            <a:ext cx="3595901" cy="2520000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70737" y="203595"/>
            <a:ext cx="7886700" cy="663575"/>
          </a:xfrm>
        </p:spPr>
        <p:txBody>
          <a:bodyPr/>
          <a:lstStyle/>
          <a:p>
            <a:r>
              <a:rPr lang="zh-CN" altLang="en-US" dirty="0" smtClean="0"/>
              <a:t>准直系统－视觉仪测量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03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"/>
    </mc:Choice>
    <mc:Fallback xmlns="">
      <p:transition spd="slow" advTm="105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矩形 3"/>
          <p:cNvSpPr/>
          <p:nvPr/>
        </p:nvSpPr>
        <p:spPr>
          <a:xfrm>
            <a:off x="255785" y="1043226"/>
            <a:ext cx="49661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FF3300"/>
              </a:buClr>
              <a:buSzPct val="75000"/>
            </a:pPr>
            <a:r>
              <a:rPr lang="zh-CN" altLang="en-US" sz="2000" b="1" dirty="0">
                <a:solidFill>
                  <a:srgbClr val="FF0000"/>
                </a:solidFill>
              </a:rPr>
              <a:t>研究进展：</a:t>
            </a:r>
            <a:r>
              <a:rPr lang="zh-CN" altLang="en-US" sz="2000" dirty="0">
                <a:solidFill>
                  <a:srgbClr val="FF0000"/>
                </a:solidFill>
              </a:rPr>
              <a:t>完成</a:t>
            </a:r>
            <a:r>
              <a:rPr lang="zh-CN" altLang="en-US" sz="2000" dirty="0">
                <a:solidFill>
                  <a:srgbClr val="FF0000"/>
                </a:solidFill>
              </a:rPr>
              <a:t>视觉仪原型机硬件研制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二维转台研发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运动控制系统开发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零部件加工组装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运动功能测试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摄影、角度、距离测量模块的</a:t>
            </a:r>
            <a:r>
              <a:rPr lang="zh-CN" altLang="en-US" sz="2000" dirty="0" smtClean="0">
                <a:solidFill>
                  <a:srgbClr val="0070C0"/>
                </a:solidFill>
              </a:rPr>
              <a:t>测试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xmlns="" id="{73C148C7-7C14-4A6F-AF6B-A3055B1789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309583"/>
              </p:ext>
            </p:extLst>
          </p:nvPr>
        </p:nvGraphicFramePr>
        <p:xfrm>
          <a:off x="4568361" y="346624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" name="Equation" r:id="rId3" imgW="428207" imgH="666100" progId="Equation.DSMT4">
                  <p:embed/>
                </p:oleObj>
              </mc:Choice>
              <mc:Fallback>
                <p:oleObj name="Equation" r:id="rId3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361" y="346624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>
            <a:extLst>
              <a:ext uri="{FF2B5EF4-FFF2-40B4-BE49-F238E27FC236}">
                <a16:creationId xmlns:a16="http://schemas.microsoft.com/office/drawing/2014/main" xmlns="" id="{984A8D0E-C3E5-46A6-B9BD-8554B5E355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574317"/>
              </p:ext>
            </p:extLst>
          </p:nvPr>
        </p:nvGraphicFramePr>
        <p:xfrm>
          <a:off x="4317536" y="347894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name="Equation" r:id="rId5" imgW="428207" imgH="666100" progId="Equation.DSMT4">
                  <p:embed/>
                </p:oleObj>
              </mc:Choice>
              <mc:Fallback>
                <p:oleObj name="Equation" r:id="rId5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7536" y="347894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xmlns="" id="{F64609EB-81E3-4D9A-AFEE-1BC027A3C2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590334"/>
              </p:ext>
            </p:extLst>
          </p:nvPr>
        </p:nvGraphicFramePr>
        <p:xfrm>
          <a:off x="4568361" y="346624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Equation" r:id="rId7" imgW="428207" imgH="666100" progId="Equation.DSMT4">
                  <p:embed/>
                </p:oleObj>
              </mc:Choice>
              <mc:Fallback>
                <p:oleObj name="Equation" r:id="rId7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361" y="346624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>
            <a:extLst>
              <a:ext uri="{FF2B5EF4-FFF2-40B4-BE49-F238E27FC236}">
                <a16:creationId xmlns:a16="http://schemas.microsoft.com/office/drawing/2014/main" xmlns="" id="{67091ACA-D177-4AB8-BFBB-472F5E0D38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913682"/>
              </p:ext>
            </p:extLst>
          </p:nvPr>
        </p:nvGraphicFramePr>
        <p:xfrm>
          <a:off x="4317536" y="347894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7536" y="347894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1C81EEE-77A3-4531-8D85-F11025CA4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5509" y="2997576"/>
            <a:ext cx="3232304" cy="1494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8941093-B351-49A4-9B9B-2D89FE004D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956" y="637162"/>
            <a:ext cx="1491618" cy="22236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43E1CF2-B770-4461-9974-280BD9DA1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5170" y="637162"/>
            <a:ext cx="1572635" cy="22236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3213987-995F-4D8A-8C9F-4E826B15F1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6513" y="4612488"/>
            <a:ext cx="1613556" cy="216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CF902C-89CB-449F-80BA-C4801D18D3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0222" y="4607605"/>
            <a:ext cx="1353053" cy="216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6AAE0AEC-A581-4E51-8915-5BFA2BD270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8013" y="3882877"/>
            <a:ext cx="3217354" cy="288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191B4F2-AA18-4D87-9831-0F812230705D}"/>
              </a:ext>
            </a:extLst>
          </p:cNvPr>
          <p:cNvSpPr txBox="1"/>
          <p:nvPr/>
        </p:nvSpPr>
        <p:spPr>
          <a:xfrm>
            <a:off x="846817" y="4881939"/>
            <a:ext cx="864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视觉仪原型机</a:t>
            </a:r>
          </a:p>
        </p:txBody>
      </p:sp>
      <p:sp>
        <p:nvSpPr>
          <p:cNvPr id="24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>
                <a:solidFill>
                  <a:srgbClr val="C00000"/>
                </a:solidFill>
              </a:rPr>
              <a:t>准直系统－视觉仪测量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725705D-3C23-4D14-97F7-A6B21524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041" y="950943"/>
            <a:ext cx="1243692" cy="1182727"/>
          </a:xfrm>
          <a:prstGeom prst="rect">
            <a:avLst/>
          </a:prstGeom>
        </p:spPr>
      </p:pic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xmlns="" id="{EEA05A43-33A8-4DDE-84F2-216017071F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949034"/>
              </p:ext>
            </p:extLst>
          </p:nvPr>
        </p:nvGraphicFramePr>
        <p:xfrm>
          <a:off x="6606046" y="2227007"/>
          <a:ext cx="1916407" cy="993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r:id="rId4" imgW="4008120" imgH="2138680" progId="">
                  <p:embed/>
                </p:oleObj>
              </mc:Choice>
              <mc:Fallback>
                <p:oleObj r:id="rId4" imgW="4008120" imgH="2138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734" t="5403" r="5963"/>
                      <a:stretch>
                        <a:fillRect/>
                      </a:stretch>
                    </p:blipFill>
                    <p:spPr bwMode="auto">
                      <a:xfrm>
                        <a:off x="6606046" y="2227007"/>
                        <a:ext cx="1916407" cy="993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742B79B-32A5-4DD7-B319-5641CE336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3457457"/>
            <a:ext cx="2887879" cy="16787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96F5531-EC7A-4AED-98BE-37A67DCD3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5478568"/>
            <a:ext cx="4683008" cy="841810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>
                <a:solidFill>
                  <a:srgbClr val="C00000"/>
                </a:solidFill>
              </a:rPr>
              <a:t>准直系统－视觉仪测量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1" name="矩形 3"/>
          <p:cNvSpPr/>
          <p:nvPr/>
        </p:nvSpPr>
        <p:spPr>
          <a:xfrm>
            <a:off x="-51448" y="981872"/>
            <a:ext cx="577211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buClr>
                <a:srgbClr val="FF3300"/>
              </a:buClr>
              <a:buSzPct val="75000"/>
            </a:pPr>
            <a:r>
              <a:rPr lang="zh-CN" altLang="en-US" sz="2000" b="1" dirty="0">
                <a:solidFill>
                  <a:srgbClr val="FF0000"/>
                </a:solidFill>
              </a:rPr>
              <a:t>研究进展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r>
              <a:rPr lang="zh-CN" altLang="en-US" sz="2000" dirty="0">
                <a:solidFill>
                  <a:srgbClr val="FF0000"/>
                </a:solidFill>
              </a:rPr>
              <a:t>开展视觉仪标定、校准、补偿研究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 algn="just">
              <a:lnSpc>
                <a:spcPct val="150000"/>
              </a:lnSpc>
              <a:buClr>
                <a:srgbClr val="FF3300"/>
              </a:buClr>
              <a:buSzPct val="75000"/>
            </a:pPr>
            <a:r>
              <a:rPr lang="en-US" altLang="zh-CN" sz="2000" dirty="0" smtClean="0">
                <a:solidFill>
                  <a:srgbClr val="0070C0"/>
                </a:solidFill>
              </a:rPr>
              <a:t>1. </a:t>
            </a:r>
            <a:r>
              <a:rPr lang="zh-CN" altLang="en-US" sz="2000" dirty="0" smtClean="0">
                <a:solidFill>
                  <a:srgbClr val="0070C0"/>
                </a:solidFill>
              </a:rPr>
              <a:t>进行</a:t>
            </a:r>
            <a:r>
              <a:rPr lang="zh-CN" altLang="en-US" sz="2000" dirty="0">
                <a:solidFill>
                  <a:srgbClr val="0070C0"/>
                </a:solidFill>
              </a:rPr>
              <a:t>了轴系误差分析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测角码盘的偏心误差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横轴倾斜误差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视准轴误差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0070C0"/>
                </a:solidFill>
              </a:rPr>
              <a:t>横竖</a:t>
            </a:r>
            <a:r>
              <a:rPr lang="zh-CN" altLang="en-US" sz="2000" dirty="0">
                <a:solidFill>
                  <a:srgbClr val="0070C0"/>
                </a:solidFill>
              </a:rPr>
              <a:t>轴中心偏差、视准轴与横轴中心偏差</a:t>
            </a:r>
          </a:p>
          <a:p>
            <a:pPr lvl="1" algn="just">
              <a:lnSpc>
                <a:spcPct val="150000"/>
              </a:lnSpc>
              <a:buClr>
                <a:srgbClr val="FF3300"/>
              </a:buClr>
              <a:buSzPct val="75000"/>
            </a:pPr>
            <a:r>
              <a:rPr lang="en-US" altLang="zh-CN" sz="2000" dirty="0" smtClean="0">
                <a:solidFill>
                  <a:srgbClr val="0070C0"/>
                </a:solidFill>
              </a:rPr>
              <a:t>2. </a:t>
            </a:r>
            <a:r>
              <a:rPr lang="zh-CN" altLang="en-US" sz="2000" dirty="0" smtClean="0">
                <a:solidFill>
                  <a:srgbClr val="0070C0"/>
                </a:solidFill>
              </a:rPr>
              <a:t>研究</a:t>
            </a:r>
            <a:r>
              <a:rPr lang="zh-CN" altLang="en-US" sz="2000" dirty="0">
                <a:solidFill>
                  <a:srgbClr val="0070C0"/>
                </a:solidFill>
              </a:rPr>
              <a:t>制定校准方案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码盘偏心误差校准方案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轴系误差补偿方案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相机误差标定方案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>
              <a:lnSpc>
                <a:spcPct val="150000"/>
              </a:lnSpc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70C0"/>
                </a:solidFill>
              </a:rPr>
              <a:t>轴系、相机基准引出方案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6B17885-0D0F-47CA-B464-AB2EC0DC0C69}"/>
              </a:ext>
            </a:extLst>
          </p:cNvPr>
          <p:cNvSpPr/>
          <p:nvPr/>
        </p:nvSpPr>
        <p:spPr>
          <a:xfrm>
            <a:off x="338138" y="2668270"/>
            <a:ext cx="1800225" cy="72072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全局坐标系</a:t>
            </a:r>
            <a:endParaRPr kumimoji="1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（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O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-X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Y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Z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</a:t>
            </a: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）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666E69AF-59E2-4ADE-8ADA-BEE8D3885DAB}"/>
              </a:ext>
            </a:extLst>
          </p:cNvPr>
          <p:cNvSpPr/>
          <p:nvPr/>
        </p:nvSpPr>
        <p:spPr>
          <a:xfrm>
            <a:off x="338138" y="3739833"/>
            <a:ext cx="1800225" cy="72072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初态坐标系</a:t>
            </a:r>
            <a:endParaRPr kumimoji="1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（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O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T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-X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I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Y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I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Z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I</a:t>
            </a:r>
            <a:r>
              <a: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）</a:t>
            </a:r>
            <a:endParaRPr kumimoji="1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ACC4932-115C-4502-9AAF-78D031ED376B}"/>
              </a:ext>
            </a:extLst>
          </p:cNvPr>
          <p:cNvSpPr/>
          <p:nvPr/>
        </p:nvSpPr>
        <p:spPr>
          <a:xfrm>
            <a:off x="323850" y="4811395"/>
            <a:ext cx="1800225" cy="72072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动态坐标系</a:t>
            </a:r>
            <a:endParaRPr kumimoji="1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（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O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T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-X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D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Y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D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Z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D</a:t>
            </a:r>
            <a:r>
              <a: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）</a:t>
            </a:r>
            <a:endParaRPr kumimoji="1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58162670-984B-46B3-A851-3C80FD6946F2}"/>
              </a:ext>
            </a:extLst>
          </p:cNvPr>
          <p:cNvSpPr/>
          <p:nvPr/>
        </p:nvSpPr>
        <p:spPr>
          <a:xfrm>
            <a:off x="2700338" y="5714683"/>
            <a:ext cx="1800225" cy="72072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测距坐标系</a:t>
            </a:r>
            <a:endParaRPr kumimoji="1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（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O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S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-X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S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Y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S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Z</a:t>
            </a:r>
            <a:r>
              <a:rPr kumimoji="1" lang="en-US" altLang="zh-CN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S</a:t>
            </a:r>
            <a:r>
              <a: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）</a:t>
            </a:r>
            <a:endParaRPr kumimoji="1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3" name="上箭头 19">
            <a:extLst>
              <a:ext uri="{FF2B5EF4-FFF2-40B4-BE49-F238E27FC236}">
                <a16:creationId xmlns:a16="http://schemas.microsoft.com/office/drawing/2014/main" xmlns="" id="{96CCBA18-DB9C-4DC3-AE43-448DA5DCA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0" y="3430270"/>
            <a:ext cx="179388" cy="244475"/>
          </a:xfrm>
          <a:prstGeom prst="upArrow">
            <a:avLst>
              <a:gd name="adj1" fmla="val 50000"/>
              <a:gd name="adj2" fmla="val 50153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上箭头 20">
            <a:extLst>
              <a:ext uri="{FF2B5EF4-FFF2-40B4-BE49-F238E27FC236}">
                <a16:creationId xmlns:a16="http://schemas.microsoft.com/office/drawing/2014/main" xmlns="" id="{F436A32C-5CB1-481F-95E9-493F0EDF7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0" y="4501833"/>
            <a:ext cx="179388" cy="244475"/>
          </a:xfrm>
          <a:prstGeom prst="upArrow">
            <a:avLst>
              <a:gd name="adj1" fmla="val 50000"/>
              <a:gd name="adj2" fmla="val 50153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E61559EB-E575-468F-A181-B8ECF46B420C}"/>
              </a:ext>
            </a:extLst>
          </p:cNvPr>
          <p:cNvGrpSpPr>
            <a:grpSpLocks/>
          </p:cNvGrpSpPr>
          <p:nvPr/>
        </p:nvGrpSpPr>
        <p:grpSpPr bwMode="auto">
          <a:xfrm>
            <a:off x="2876550" y="4817745"/>
            <a:ext cx="6048375" cy="725488"/>
            <a:chOff x="2895398" y="4494950"/>
            <a:chExt cx="6048370" cy="72562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28FE501F-D515-4D78-A5B0-CE321F5D91DD}"/>
                </a:ext>
              </a:extLst>
            </p:cNvPr>
            <p:cNvSpPr/>
            <p:nvPr/>
          </p:nvSpPr>
          <p:spPr>
            <a:xfrm>
              <a:off x="5000421" y="4494950"/>
              <a:ext cx="1800224" cy="719269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像平面坐标系</a:t>
              </a:r>
              <a:endPara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(O</a:t>
              </a:r>
              <a:r>
                <a:rPr kumimoji="1" lang="en-US" altLang="zh-CN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f</a:t>
              </a: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-</a:t>
              </a:r>
              <a:r>
                <a:rPr kumimoji="1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xy</a:t>
              </a: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)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EF7D9B20-DF4F-43D3-84D7-3F1C5BC38EA6}"/>
                </a:ext>
              </a:extLst>
            </p:cNvPr>
            <p:cNvSpPr/>
            <p:nvPr/>
          </p:nvSpPr>
          <p:spPr>
            <a:xfrm>
              <a:off x="7143544" y="4501301"/>
              <a:ext cx="1800224" cy="719269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像素坐标系</a:t>
              </a:r>
              <a:endParaRPr kumimoji="1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（</a:t>
              </a:r>
              <a:r>
                <a:rPr kumimoji="1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O</a:t>
              </a:r>
              <a:r>
                <a:rPr kumimoji="1" lang="en-US" altLang="zh-CN" sz="20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p</a:t>
              </a:r>
              <a:r>
                <a:rPr kumimoji="1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-uv</a:t>
              </a:r>
              <a:r>
                <a:rPr kumimoji="1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）</a:t>
              </a:r>
              <a:endPara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AFC8DCE6-6DBB-4813-9084-A82FBA8C2E55}"/>
                </a:ext>
              </a:extLst>
            </p:cNvPr>
            <p:cNvSpPr/>
            <p:nvPr/>
          </p:nvSpPr>
          <p:spPr>
            <a:xfrm>
              <a:off x="2895398" y="4501301"/>
              <a:ext cx="1695449" cy="708154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像机坐标系</a:t>
              </a:r>
              <a:endPara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（</a:t>
              </a: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O</a:t>
              </a:r>
              <a:r>
                <a:rPr kumimoji="1" lang="en-US" altLang="zh-CN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C</a:t>
              </a: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-X</a:t>
              </a:r>
              <a:r>
                <a:rPr kumimoji="1" lang="en-US" altLang="zh-CN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C</a:t>
              </a: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Y</a:t>
              </a:r>
              <a:r>
                <a:rPr kumimoji="1" lang="en-US" altLang="zh-CN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C</a:t>
              </a: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Z</a:t>
              </a:r>
              <a:r>
                <a:rPr kumimoji="1" lang="en-US" altLang="zh-CN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C</a:t>
              </a: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）</a:t>
              </a: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19" name="上箭头 21">
              <a:extLst>
                <a:ext uri="{FF2B5EF4-FFF2-40B4-BE49-F238E27FC236}">
                  <a16:creationId xmlns:a16="http://schemas.microsoft.com/office/drawing/2014/main" xmlns="" id="{FE321543-2E7D-4B3A-9F10-6366161926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747153" y="4716921"/>
              <a:ext cx="180000" cy="244554"/>
            </a:xfrm>
            <a:prstGeom prst="upArrow">
              <a:avLst>
                <a:gd name="adj1" fmla="val 50000"/>
                <a:gd name="adj2" fmla="val 49999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上箭头 22">
              <a:extLst>
                <a:ext uri="{FF2B5EF4-FFF2-40B4-BE49-F238E27FC236}">
                  <a16:creationId xmlns:a16="http://schemas.microsoft.com/office/drawing/2014/main" xmlns="" id="{9EA255CE-D232-4DC9-A3A0-0566F5729F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890293" y="4716921"/>
              <a:ext cx="180000" cy="244554"/>
            </a:xfrm>
            <a:prstGeom prst="upArrow">
              <a:avLst>
                <a:gd name="adj1" fmla="val 50000"/>
                <a:gd name="adj2" fmla="val 49999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1" name="上箭头 24">
            <a:extLst>
              <a:ext uri="{FF2B5EF4-FFF2-40B4-BE49-F238E27FC236}">
                <a16:creationId xmlns:a16="http://schemas.microsoft.com/office/drawing/2014/main" xmlns="" id="{90B2FDBD-7B0B-412C-B046-C1EFCCD9C08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70919" y="4964589"/>
            <a:ext cx="360362" cy="488950"/>
          </a:xfrm>
          <a:prstGeom prst="upArrow">
            <a:avLst>
              <a:gd name="adj1" fmla="val 50000"/>
              <a:gd name="adj2" fmla="val 4993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CN" altLang="en-US" sz="20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直角上箭头 26">
            <a:extLst>
              <a:ext uri="{FF2B5EF4-FFF2-40B4-BE49-F238E27FC236}">
                <a16:creationId xmlns:a16="http://schemas.microsoft.com/office/drawing/2014/main" xmlns="" id="{EA673863-DF8A-4337-8942-E5B1D5643EC8}"/>
              </a:ext>
            </a:extLst>
          </p:cNvPr>
          <p:cNvSpPr/>
          <p:nvPr/>
        </p:nvSpPr>
        <p:spPr bwMode="auto">
          <a:xfrm flipH="1">
            <a:off x="981075" y="5603558"/>
            <a:ext cx="1714500" cy="785812"/>
          </a:xfrm>
          <a:prstGeom prst="bentUpArrow">
            <a:avLst/>
          </a:prstGeom>
          <a:solidFill>
            <a:srgbClr val="FF0000"/>
          </a:soli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itchFamily="2" charset="-122"/>
              <a:ea typeface="宋体"/>
              <a:cs typeface="+mn-cs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26F3505D-FACE-41B2-9948-8ADF1870D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4265295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</a:rPr>
              <a:t>测点坐标系</a:t>
            </a:r>
          </a:p>
        </p:txBody>
      </p:sp>
      <p:cxnSp>
        <p:nvCxnSpPr>
          <p:cNvPr id="24" name="直接箭头连接符 5">
            <a:extLst>
              <a:ext uri="{FF2B5EF4-FFF2-40B4-BE49-F238E27FC236}">
                <a16:creationId xmlns:a16="http://schemas.microsoft.com/office/drawing/2014/main" xmlns="" id="{62D5670D-2550-408A-8946-D23A444DCE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138363" y="4501833"/>
            <a:ext cx="557212" cy="322262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1">
            <a:extLst>
              <a:ext uri="{FF2B5EF4-FFF2-40B4-BE49-F238E27FC236}">
                <a16:creationId xmlns:a16="http://schemas.microsoft.com/office/drawing/2014/main" xmlns="" id="{7D641502-D96D-4BF7-A96A-E6B941BF5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3296920"/>
            <a:ext cx="1544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</a:rPr>
              <a:t>测站初始仪器坐标系</a:t>
            </a:r>
          </a:p>
        </p:txBody>
      </p:sp>
      <p:cxnSp>
        <p:nvCxnSpPr>
          <p:cNvPr id="26" name="直接箭头连接符 7">
            <a:extLst>
              <a:ext uri="{FF2B5EF4-FFF2-40B4-BE49-F238E27FC236}">
                <a16:creationId xmlns:a16="http://schemas.microsoft.com/office/drawing/2014/main" xmlns="" id="{E28EF8CA-067D-467F-AEE2-2450E166ACBF}"/>
              </a:ext>
            </a:extLst>
          </p:cNvPr>
          <p:cNvCxnSpPr>
            <a:cxnSpLocks noChangeShapeType="1"/>
            <a:endCxn id="10" idx="3"/>
          </p:cNvCxnSpPr>
          <p:nvPr/>
        </p:nvCxnSpPr>
        <p:spPr bwMode="auto">
          <a:xfrm flipH="1">
            <a:off x="2138363" y="3739833"/>
            <a:ext cx="561975" cy="360362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30">
            <a:extLst>
              <a:ext uri="{FF2B5EF4-FFF2-40B4-BE49-F238E27FC236}">
                <a16:creationId xmlns:a16="http://schemas.microsoft.com/office/drawing/2014/main" xmlns="" id="{1914E1E5-308C-47A6-B5FD-68BF63704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576195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</a:rPr>
              <a:t>测量坐标系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xmlns="" id="{F8719A43-0290-4F58-B8F9-092CA3C46A74}"/>
              </a:ext>
            </a:extLst>
          </p:cNvPr>
          <p:cNvCxnSpPr>
            <a:cxnSpLocks noChangeShapeType="1"/>
            <a:stCxn id="27" idx="1"/>
            <a:endCxn id="7" idx="3"/>
          </p:cNvCxnSpPr>
          <p:nvPr/>
        </p:nvCxnSpPr>
        <p:spPr bwMode="auto">
          <a:xfrm flipH="1">
            <a:off x="2138363" y="2776220"/>
            <a:ext cx="561975" cy="252413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35">
            <a:extLst>
              <a:ext uri="{FF2B5EF4-FFF2-40B4-BE49-F238E27FC236}">
                <a16:creationId xmlns:a16="http://schemas.microsoft.com/office/drawing/2014/main" xmlns="" id="{EB7DD3D5-B39C-4BBB-A743-41AADA8A8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49" y="3844608"/>
            <a:ext cx="15843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</a:rPr>
              <a:t>图像坐标系</a:t>
            </a:r>
            <a:r>
              <a:rPr lang="zh-CN" altLang="en-US" sz="1400" b="1" dirty="0">
                <a:solidFill>
                  <a:srgbClr val="000000"/>
                </a:solidFill>
                <a:latin typeface="宋体" panose="02010600030101010101" pitchFamily="2" charset="-122"/>
              </a:rPr>
              <a:t>原点左上角</a:t>
            </a:r>
            <a:endParaRPr lang="zh-CN" altLang="en-US" sz="20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30" name="TextBox 36">
            <a:extLst>
              <a:ext uri="{FF2B5EF4-FFF2-40B4-BE49-F238E27FC236}">
                <a16:creationId xmlns:a16="http://schemas.microsoft.com/office/drawing/2014/main" xmlns="" id="{57C93946-AB7F-4A07-A673-BA138515C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4" y="3650932"/>
            <a:ext cx="1584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</a:rPr>
              <a:t>图像坐标系</a:t>
            </a:r>
            <a:r>
              <a:rPr lang="zh-CN" altLang="en-US" sz="1400" b="1" dirty="0">
                <a:solidFill>
                  <a:srgbClr val="000000"/>
                </a:solidFill>
                <a:latin typeface="宋体" panose="02010600030101010101" pitchFamily="2" charset="-122"/>
              </a:rPr>
              <a:t>原点图像中间，像素转成尺寸</a:t>
            </a:r>
            <a:endParaRPr lang="zh-CN" altLang="en-US" sz="20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31" name="直接箭头连接符 28">
            <a:extLst>
              <a:ext uri="{FF2B5EF4-FFF2-40B4-BE49-F238E27FC236}">
                <a16:creationId xmlns:a16="http://schemas.microsoft.com/office/drawing/2014/main" xmlns="" id="{FB778620-0389-47C6-B02A-305E1A4F10DD}"/>
              </a:ext>
            </a:extLst>
          </p:cNvPr>
          <p:cNvCxnSpPr>
            <a:cxnSpLocks noChangeShapeType="1"/>
            <a:stCxn id="30" idx="2"/>
          </p:cNvCxnSpPr>
          <p:nvPr/>
        </p:nvCxnSpPr>
        <p:spPr bwMode="auto">
          <a:xfrm flipH="1">
            <a:off x="5724525" y="4481195"/>
            <a:ext cx="157162" cy="34290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xmlns="" id="{DE292A8E-55DE-4F55-B9CE-9B1602F1E78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617481" y="4460558"/>
            <a:ext cx="267632" cy="350837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>
                <a:solidFill>
                  <a:srgbClr val="C00000"/>
                </a:solidFill>
              </a:rPr>
              <a:t>准直系统－视觉仪测量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34" name="矩形 3"/>
          <p:cNvSpPr/>
          <p:nvPr/>
        </p:nvSpPr>
        <p:spPr>
          <a:xfrm>
            <a:off x="246024" y="1059413"/>
            <a:ext cx="8361427" cy="142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FF3300"/>
              </a:buClr>
              <a:buSzPct val="75000"/>
            </a:pPr>
            <a:r>
              <a:rPr lang="zh-CN" altLang="en-US" sz="2000" b="1" dirty="0">
                <a:solidFill>
                  <a:srgbClr val="FF0000"/>
                </a:solidFill>
              </a:rPr>
              <a:t>研究进展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r>
              <a:rPr lang="zh-CN" altLang="en-US" sz="2000" dirty="0" smtClean="0">
                <a:solidFill>
                  <a:srgbClr val="FF0000"/>
                </a:solidFill>
              </a:rPr>
              <a:t>建立</a:t>
            </a:r>
            <a:r>
              <a:rPr lang="zh-CN" altLang="en-US" sz="2000" dirty="0">
                <a:solidFill>
                  <a:srgbClr val="FF0000"/>
                </a:solidFill>
              </a:rPr>
              <a:t>了视觉仪的</a:t>
            </a:r>
            <a:r>
              <a:rPr lang="zh-CN" altLang="en-US" sz="2000" dirty="0" smtClean="0">
                <a:solidFill>
                  <a:srgbClr val="FF0000"/>
                </a:solidFill>
              </a:rPr>
              <a:t>数学模型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0" algn="just">
              <a:lnSpc>
                <a:spcPct val="150000"/>
              </a:lnSpc>
              <a:buClr>
                <a:srgbClr val="FF3300"/>
              </a:buClr>
              <a:buSzPct val="75000"/>
            </a:pPr>
            <a:r>
              <a:rPr lang="zh-CN" altLang="en-US" sz="2000" dirty="0" smtClean="0">
                <a:solidFill>
                  <a:srgbClr val="0070C0"/>
                </a:solidFill>
              </a:rPr>
              <a:t>建立</a:t>
            </a:r>
            <a:r>
              <a:rPr lang="zh-CN" altLang="en-US" sz="2000" dirty="0">
                <a:solidFill>
                  <a:srgbClr val="0070C0"/>
                </a:solidFill>
              </a:rPr>
              <a:t>图像系统、角度系统和距离系统之间的几何模型关系，使之统一归算到视觉仪整体坐标系</a:t>
            </a:r>
            <a:r>
              <a:rPr lang="zh-CN" altLang="en-US" sz="2000" dirty="0" smtClean="0">
                <a:solidFill>
                  <a:srgbClr val="0070C0"/>
                </a:solidFill>
              </a:rPr>
              <a:t>。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FD2F289-A98B-4ACD-8C15-ECBF7C05E2C1}"/>
              </a:ext>
            </a:extLst>
          </p:cNvPr>
          <p:cNvSpPr/>
          <p:nvPr/>
        </p:nvSpPr>
        <p:spPr>
          <a:xfrm>
            <a:off x="2271151" y="2291612"/>
            <a:ext cx="23006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b="1" dirty="0">
                <a:latin typeface="+mn-ea"/>
              </a:rPr>
              <a:t>像素观测数据误差方程</a:t>
            </a:r>
            <a:r>
              <a:rPr lang="zh-CN" altLang="zh-CN" sz="1500" b="1" dirty="0">
                <a:latin typeface="+mn-ea"/>
              </a:rPr>
              <a:t>：</a:t>
            </a:r>
            <a:endParaRPr lang="zh-CN" altLang="en-US" sz="1500" dirty="0">
              <a:latin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98BE26C-99FD-489A-83E8-9C1EED879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37" y="2072981"/>
            <a:ext cx="3293250" cy="82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2F03369-B4BD-4CBF-B829-D61AF040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37" y="4877071"/>
            <a:ext cx="2808312" cy="2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63D0D0D5-D95B-4AE7-962E-F617A94240AE}"/>
              </a:ext>
            </a:extLst>
          </p:cNvPr>
          <p:cNvSpPr/>
          <p:nvPr/>
        </p:nvSpPr>
        <p:spPr>
          <a:xfrm>
            <a:off x="2271151" y="4877071"/>
            <a:ext cx="550861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500" b="1" dirty="0">
                <a:latin typeface="+mn-ea"/>
              </a:rPr>
              <a:t>距离观测误差方程</a:t>
            </a:r>
            <a:r>
              <a:rPr lang="zh-CN" altLang="zh-CN" sz="1500" b="1" dirty="0">
                <a:latin typeface="+mn-ea"/>
              </a:rPr>
              <a:t>：</a:t>
            </a:r>
            <a:endParaRPr lang="zh-CN" altLang="en-US" sz="1500" b="1" dirty="0">
              <a:latin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C2202E48-18E5-4B15-B821-28604F82B114}"/>
              </a:ext>
            </a:extLst>
          </p:cNvPr>
          <p:cNvSpPr/>
          <p:nvPr/>
        </p:nvSpPr>
        <p:spPr>
          <a:xfrm>
            <a:off x="2254801" y="3727983"/>
            <a:ext cx="550861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500" b="1" dirty="0">
                <a:latin typeface="+mn-ea"/>
              </a:rPr>
              <a:t>角度观测误差方程</a:t>
            </a:r>
            <a:r>
              <a:rPr lang="zh-CN" altLang="zh-CN" sz="1500" b="1" dirty="0">
                <a:latin typeface="+mn-ea"/>
              </a:rPr>
              <a:t>：</a:t>
            </a:r>
            <a:endParaRPr lang="zh-CN" altLang="en-US" sz="1500" b="1" dirty="0">
              <a:latin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39BF26C-9B33-461F-B7CB-D22A8E27AB9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4" y="2264539"/>
            <a:ext cx="1864043" cy="212788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CF899350-3933-4F0F-BF20-AF713F0356A3}"/>
              </a:ext>
            </a:extLst>
          </p:cNvPr>
          <p:cNvSpPr/>
          <p:nvPr/>
        </p:nvSpPr>
        <p:spPr>
          <a:xfrm>
            <a:off x="2233269" y="1696642"/>
            <a:ext cx="4903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0070C0"/>
                </a:solidFill>
              </a:rPr>
              <a:t>相对位置关系信息，图像观测值方程按照光束法建立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EE05493-381D-4E58-B3A6-B2FCA3E132F5}"/>
              </a:ext>
            </a:extLst>
          </p:cNvPr>
          <p:cNvSpPr/>
          <p:nvPr/>
        </p:nvSpPr>
        <p:spPr>
          <a:xfrm>
            <a:off x="2234417" y="3086108"/>
            <a:ext cx="6316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0070C0"/>
                </a:solidFill>
              </a:rPr>
              <a:t>外方位元素约束信息，通过测站内做差消除方向误差</a:t>
            </a:r>
            <a:endParaRPr lang="en-US" altLang="zh-CN" sz="1600" dirty="0">
              <a:solidFill>
                <a:srgbClr val="0070C0"/>
              </a:solidFill>
            </a:endParaRPr>
          </a:p>
          <a:p>
            <a:r>
              <a:rPr lang="zh-CN" altLang="en-US" sz="1600" dirty="0">
                <a:solidFill>
                  <a:srgbClr val="0070C0"/>
                </a:solidFill>
              </a:rPr>
              <a:t>水平角度差即为两照片</a:t>
            </a:r>
            <a:r>
              <a:rPr lang="en-US" altLang="zh-CN" sz="1600" dirty="0">
                <a:solidFill>
                  <a:srgbClr val="0070C0"/>
                </a:solidFill>
              </a:rPr>
              <a:t>x</a:t>
            </a:r>
            <a:r>
              <a:rPr lang="zh-CN" altLang="en-US" sz="1600" dirty="0">
                <a:solidFill>
                  <a:srgbClr val="0070C0"/>
                </a:solidFill>
              </a:rPr>
              <a:t>轴角度差，竖直角度差即为两照片</a:t>
            </a:r>
            <a:r>
              <a:rPr lang="en-US" altLang="zh-CN" sz="1600" dirty="0">
                <a:solidFill>
                  <a:srgbClr val="0070C0"/>
                </a:solidFill>
              </a:rPr>
              <a:t>y</a:t>
            </a:r>
            <a:r>
              <a:rPr lang="zh-CN" altLang="en-US" sz="1600" dirty="0">
                <a:solidFill>
                  <a:srgbClr val="0070C0"/>
                </a:solidFill>
              </a:rPr>
              <a:t>轴角度差</a:t>
            </a:r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xmlns="" id="{2CF57D09-88F8-46FD-8D9D-1E219C6F4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062675"/>
              </p:ext>
            </p:extLst>
          </p:nvPr>
        </p:nvGraphicFramePr>
        <p:xfrm>
          <a:off x="4667136" y="3670883"/>
          <a:ext cx="716642" cy="51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Equation" r:id="rId6" imgW="787400" imgH="558800" progId="Equation.DSMT4">
                  <p:embed/>
                </p:oleObj>
              </mc:Choice>
              <mc:Fallback>
                <p:oleObj name="Equation" r:id="rId6" imgW="7874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136" y="3670883"/>
                        <a:ext cx="716642" cy="514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EB4A2ED-A883-4F81-9F82-F05B7F1F84E4}"/>
              </a:ext>
            </a:extLst>
          </p:cNvPr>
          <p:cNvSpPr/>
          <p:nvPr/>
        </p:nvSpPr>
        <p:spPr>
          <a:xfrm>
            <a:off x="2308823" y="4292296"/>
            <a:ext cx="6295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70C0"/>
                </a:solidFill>
              </a:rPr>
              <a:t>尺度约束信息，通过高精度距离观测提供尺度信息，解决图像观测值的尺度缺失问题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B76146D-F379-4E32-8AF6-EA112E3E15D9}"/>
              </a:ext>
            </a:extLst>
          </p:cNvPr>
          <p:cNvSpPr/>
          <p:nvPr/>
        </p:nvSpPr>
        <p:spPr>
          <a:xfrm>
            <a:off x="589185" y="5300264"/>
            <a:ext cx="8192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FF0000"/>
                </a:solidFill>
              </a:rPr>
              <a:t>待</a:t>
            </a:r>
            <a:r>
              <a:rPr lang="zh-CN" altLang="en-US" sz="1600" b="1" dirty="0">
                <a:solidFill>
                  <a:srgbClr val="FF0000"/>
                </a:solidFill>
              </a:rPr>
              <a:t>解决问题：</a:t>
            </a:r>
            <a:r>
              <a:rPr lang="zh-CN" altLang="en-US" sz="1600" dirty="0">
                <a:solidFill>
                  <a:srgbClr val="0070C0"/>
                </a:solidFill>
              </a:rPr>
              <a:t>需进一步分析实测观测值特征，重点评估角度与距离观测值精度及是否存在系统性偏差，根据实际情况优化平差函数模型，构建合理的随机模型</a:t>
            </a:r>
          </a:p>
        </p:txBody>
      </p:sp>
      <p:sp>
        <p:nvSpPr>
          <p:cNvPr id="23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>
                <a:solidFill>
                  <a:srgbClr val="C00000"/>
                </a:solidFill>
              </a:rPr>
              <a:t>准直系统－视觉仪测量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4" name="矩形 3"/>
          <p:cNvSpPr/>
          <p:nvPr/>
        </p:nvSpPr>
        <p:spPr>
          <a:xfrm>
            <a:off x="243165" y="981872"/>
            <a:ext cx="8361427" cy="504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FF3300"/>
              </a:buClr>
              <a:buSzPct val="75000"/>
            </a:pPr>
            <a:r>
              <a:rPr lang="zh-CN" altLang="en-US" sz="2000" b="1" dirty="0">
                <a:solidFill>
                  <a:srgbClr val="FF0000"/>
                </a:solidFill>
              </a:rPr>
              <a:t>研究进展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r>
              <a:rPr lang="zh-CN" altLang="en-US" sz="2000" dirty="0">
                <a:solidFill>
                  <a:srgbClr val="FF0000"/>
                </a:solidFill>
              </a:rPr>
              <a:t>建立了视觉仪的多源数据平差</a:t>
            </a:r>
            <a:r>
              <a:rPr lang="zh-CN" altLang="en-US" sz="2000" dirty="0" smtClean="0">
                <a:solidFill>
                  <a:srgbClr val="FF0000"/>
                </a:solidFill>
              </a:rPr>
              <a:t>模型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4">
            <a:extLst>
              <a:ext uri="{FF2B5EF4-FFF2-40B4-BE49-F238E27FC236}">
                <a16:creationId xmlns:a16="http://schemas.microsoft.com/office/drawing/2014/main" xmlns="" id="{B2F17848-D0EB-4A50-B6FA-5B4B6DF4234F}"/>
              </a:ext>
            </a:extLst>
          </p:cNvPr>
          <p:cNvSpPr txBox="1">
            <a:spLocks/>
          </p:cNvSpPr>
          <p:nvPr/>
        </p:nvSpPr>
        <p:spPr>
          <a:xfrm>
            <a:off x="4488710" y="3059122"/>
            <a:ext cx="2182416" cy="1547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defTabSz="342892">
              <a:defRPr/>
            </a:pPr>
            <a:fld id="{5DD3DB80-B894-403A-B48E-6FDC1A72010E}" type="slidenum">
              <a:rPr lang="zh-CN" altLang="en-US" sz="563" smtClean="0">
                <a:solidFill>
                  <a:srgbClr val="000000"/>
                </a:solidFill>
                <a:latin typeface="Arial"/>
                <a:ea typeface="微软雅黑"/>
              </a:rPr>
              <a:pPr defTabSz="342892">
                <a:defRPr/>
              </a:pPr>
              <a:t>16</a:t>
            </a:fld>
            <a:endParaRPr lang="zh-CN" altLang="en-US" sz="563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xmlns="" id="{09174AE0-F2C9-4167-B90C-A7EA2D041FA6}"/>
              </a:ext>
            </a:extLst>
          </p:cNvPr>
          <p:cNvSpPr txBox="1">
            <a:spLocks/>
          </p:cNvSpPr>
          <p:nvPr/>
        </p:nvSpPr>
        <p:spPr>
          <a:xfrm>
            <a:off x="247655" y="984555"/>
            <a:ext cx="6103442" cy="77152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视觉测量仪多源数据融合处理</a:t>
            </a:r>
          </a:p>
        </p:txBody>
      </p:sp>
      <p:sp>
        <p:nvSpPr>
          <p:cNvPr id="22" name="圆角矩形 25">
            <a:extLst>
              <a:ext uri="{FF2B5EF4-FFF2-40B4-BE49-F238E27FC236}">
                <a16:creationId xmlns:a16="http://schemas.microsoft.com/office/drawing/2014/main" xmlns="" id="{90C5E559-DD38-4F75-A78B-33916741086F}"/>
              </a:ext>
            </a:extLst>
          </p:cNvPr>
          <p:cNvSpPr/>
          <p:nvPr/>
        </p:nvSpPr>
        <p:spPr>
          <a:xfrm>
            <a:off x="486539" y="1732909"/>
            <a:ext cx="1264443" cy="5929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微软雅黑"/>
              </a:rPr>
              <a:t>数据处理设计流程</a:t>
            </a:r>
          </a:p>
        </p:txBody>
      </p:sp>
      <p:sp>
        <p:nvSpPr>
          <p:cNvPr id="23" name="圆角矩形 36">
            <a:extLst>
              <a:ext uri="{FF2B5EF4-FFF2-40B4-BE49-F238E27FC236}">
                <a16:creationId xmlns:a16="http://schemas.microsoft.com/office/drawing/2014/main" xmlns="" id="{40E631A1-3716-4B62-AF3C-956A61E750CA}"/>
              </a:ext>
            </a:extLst>
          </p:cNvPr>
          <p:cNvSpPr/>
          <p:nvPr/>
        </p:nvSpPr>
        <p:spPr>
          <a:xfrm>
            <a:off x="2717679" y="1739032"/>
            <a:ext cx="1418239" cy="59293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微软雅黑"/>
              </a:rPr>
              <a:t>多源数据类型及作用</a:t>
            </a:r>
          </a:p>
        </p:txBody>
      </p:sp>
      <p:sp>
        <p:nvSpPr>
          <p:cNvPr id="24" name="圆角矩形 37">
            <a:extLst>
              <a:ext uri="{FF2B5EF4-FFF2-40B4-BE49-F238E27FC236}">
                <a16:creationId xmlns:a16="http://schemas.microsoft.com/office/drawing/2014/main" xmlns="" id="{CF8299F7-BA5C-4567-9C1C-5726CA50AE46}"/>
              </a:ext>
            </a:extLst>
          </p:cNvPr>
          <p:cNvSpPr/>
          <p:nvPr/>
        </p:nvSpPr>
        <p:spPr>
          <a:xfrm>
            <a:off x="5226322" y="1726981"/>
            <a:ext cx="1264443" cy="59293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微软雅黑"/>
              </a:rPr>
              <a:t>已完成</a:t>
            </a:r>
            <a:endParaRPr lang="en-US" altLang="zh-CN" b="1" dirty="0">
              <a:solidFill>
                <a:srgbClr val="FFFFFF"/>
              </a:solidFill>
              <a:latin typeface="Arial"/>
              <a:ea typeface="微软雅黑"/>
            </a:endParaRPr>
          </a:p>
          <a:p>
            <a:pPr algn="ctr" defTabSz="685800"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微软雅黑"/>
              </a:rPr>
              <a:t>研究工作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C03E78D0-F89E-4ADE-BD8B-D5102D4AFFA7}"/>
              </a:ext>
            </a:extLst>
          </p:cNvPr>
          <p:cNvGrpSpPr/>
          <p:nvPr/>
        </p:nvGrpSpPr>
        <p:grpSpPr>
          <a:xfrm>
            <a:off x="368018" y="2558906"/>
            <a:ext cx="1531352" cy="2807493"/>
            <a:chOff x="816765" y="2331244"/>
            <a:chExt cx="2124080" cy="3960019"/>
          </a:xfrm>
        </p:grpSpPr>
        <p:sp>
          <p:nvSpPr>
            <p:cNvPr id="26" name="圆角矩形 1">
              <a:extLst>
                <a:ext uri="{FF2B5EF4-FFF2-40B4-BE49-F238E27FC236}">
                  <a16:creationId xmlns:a16="http://schemas.microsoft.com/office/drawing/2014/main" xmlns="" id="{51776E7B-13DF-4503-830D-04551C78F886}"/>
                </a:ext>
              </a:extLst>
            </p:cNvPr>
            <p:cNvSpPr/>
            <p:nvPr/>
          </p:nvSpPr>
          <p:spPr>
            <a:xfrm>
              <a:off x="816765" y="2331244"/>
              <a:ext cx="2124077" cy="838198"/>
            </a:xfrm>
            <a:prstGeom prst="roundRect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zh-CN" altLang="en-US" sz="1500" b="1" dirty="0">
                  <a:solidFill>
                    <a:srgbClr val="000000"/>
                  </a:solidFill>
                  <a:latin typeface="Arial"/>
                  <a:ea typeface="微软雅黑"/>
                </a:rPr>
                <a:t>观测数据导入</a:t>
              </a:r>
            </a:p>
          </p:txBody>
        </p:sp>
        <p:sp>
          <p:nvSpPr>
            <p:cNvPr id="27" name="圆角矩形 6">
              <a:extLst>
                <a:ext uri="{FF2B5EF4-FFF2-40B4-BE49-F238E27FC236}">
                  <a16:creationId xmlns:a16="http://schemas.microsoft.com/office/drawing/2014/main" xmlns="" id="{78F3C8D1-9B28-49C5-B1A2-DCBD7AF9BB87}"/>
                </a:ext>
              </a:extLst>
            </p:cNvPr>
            <p:cNvSpPr/>
            <p:nvPr/>
          </p:nvSpPr>
          <p:spPr>
            <a:xfrm>
              <a:off x="816768" y="3371851"/>
              <a:ext cx="2124077" cy="838198"/>
            </a:xfrm>
            <a:prstGeom prst="roundRect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zh-CN" altLang="en-US" sz="1500" b="1">
                  <a:solidFill>
                    <a:srgbClr val="000000"/>
                  </a:solidFill>
                  <a:latin typeface="Arial"/>
                  <a:ea typeface="微软雅黑"/>
                </a:rPr>
                <a:t>观测方程建立</a:t>
              </a:r>
              <a:endParaRPr lang="zh-CN" altLang="en-US" sz="1500" b="1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28" name="圆角矩形 7">
              <a:extLst>
                <a:ext uri="{FF2B5EF4-FFF2-40B4-BE49-F238E27FC236}">
                  <a16:creationId xmlns:a16="http://schemas.microsoft.com/office/drawing/2014/main" xmlns="" id="{2780F527-E702-46ED-9C55-D2BA886FBC4E}"/>
                </a:ext>
              </a:extLst>
            </p:cNvPr>
            <p:cNvSpPr/>
            <p:nvPr/>
          </p:nvSpPr>
          <p:spPr>
            <a:xfrm>
              <a:off x="816767" y="4412458"/>
              <a:ext cx="2124077" cy="838198"/>
            </a:xfrm>
            <a:prstGeom prst="roundRect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zh-CN" altLang="en-US" sz="1500" b="1" dirty="0">
                  <a:solidFill>
                    <a:srgbClr val="000000"/>
                  </a:solidFill>
                  <a:latin typeface="Arial"/>
                  <a:ea typeface="微软雅黑"/>
                </a:rPr>
                <a:t>法方程解算</a:t>
              </a:r>
            </a:p>
          </p:txBody>
        </p:sp>
        <p:sp>
          <p:nvSpPr>
            <p:cNvPr id="29" name="圆角矩形 8">
              <a:extLst>
                <a:ext uri="{FF2B5EF4-FFF2-40B4-BE49-F238E27FC236}">
                  <a16:creationId xmlns:a16="http://schemas.microsoft.com/office/drawing/2014/main" xmlns="" id="{799D6E61-C0EB-4268-B3A0-C9ECD3B549CC}"/>
                </a:ext>
              </a:extLst>
            </p:cNvPr>
            <p:cNvSpPr/>
            <p:nvPr/>
          </p:nvSpPr>
          <p:spPr>
            <a:xfrm>
              <a:off x="816767" y="5453065"/>
              <a:ext cx="2124077" cy="838198"/>
            </a:xfrm>
            <a:prstGeom prst="roundRect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zh-CN" altLang="en-US" sz="1500" b="1" dirty="0">
                  <a:solidFill>
                    <a:srgbClr val="000000"/>
                  </a:solidFill>
                  <a:latin typeface="Arial"/>
                  <a:ea typeface="微软雅黑"/>
                </a:rPr>
                <a:t>精度评定</a:t>
              </a: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xmlns="" id="{60D7294B-40E4-4709-885B-306BB6D69062}"/>
                </a:ext>
              </a:extLst>
            </p:cNvPr>
            <p:cNvCxnSpPr>
              <a:stCxn id="26" idx="2"/>
              <a:endCxn id="27" idx="0"/>
            </p:cNvCxnSpPr>
            <p:nvPr/>
          </p:nvCxnSpPr>
          <p:spPr>
            <a:xfrm>
              <a:off x="1878804" y="3169442"/>
              <a:ext cx="3" cy="202409"/>
            </a:xfrm>
            <a:prstGeom prst="straightConnector1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xmlns="" id="{9E64C17E-FE37-4067-9243-28C53AC222A0}"/>
                </a:ext>
              </a:extLst>
            </p:cNvPr>
            <p:cNvCxnSpPr>
              <a:stCxn id="27" idx="2"/>
              <a:endCxn id="28" idx="0"/>
            </p:cNvCxnSpPr>
            <p:nvPr/>
          </p:nvCxnSpPr>
          <p:spPr>
            <a:xfrm flipH="1">
              <a:off x="1878806" y="4210049"/>
              <a:ext cx="1" cy="202409"/>
            </a:xfrm>
            <a:prstGeom prst="straightConnector1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xmlns="" id="{6F2D6E04-6BB0-4DEE-A0C0-0B4891B0C12A}"/>
                </a:ext>
              </a:extLst>
            </p:cNvPr>
            <p:cNvCxnSpPr>
              <a:stCxn id="28" idx="2"/>
              <a:endCxn id="29" idx="0"/>
            </p:cNvCxnSpPr>
            <p:nvPr/>
          </p:nvCxnSpPr>
          <p:spPr>
            <a:xfrm>
              <a:off x="1878806" y="5250656"/>
              <a:ext cx="0" cy="202409"/>
            </a:xfrm>
            <a:prstGeom prst="straightConnector1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34B77392-8385-4F70-B248-67B70C03AA19}"/>
              </a:ext>
            </a:extLst>
          </p:cNvPr>
          <p:cNvSpPr/>
          <p:nvPr/>
        </p:nvSpPr>
        <p:spPr>
          <a:xfrm>
            <a:off x="247655" y="2433901"/>
            <a:ext cx="1742212" cy="304055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BA59CBB7-4AE5-4AF0-A942-FEA15198D7DF}"/>
              </a:ext>
            </a:extLst>
          </p:cNvPr>
          <p:cNvSpPr/>
          <p:nvPr/>
        </p:nvSpPr>
        <p:spPr>
          <a:xfrm>
            <a:off x="2436413" y="2442373"/>
            <a:ext cx="2072551" cy="304055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35" name="圆角矩形 82">
            <a:extLst>
              <a:ext uri="{FF2B5EF4-FFF2-40B4-BE49-F238E27FC236}">
                <a16:creationId xmlns:a16="http://schemas.microsoft.com/office/drawing/2014/main" xmlns="" id="{F9F5C731-ACA1-4CB9-9188-7046BADB1E10}"/>
              </a:ext>
            </a:extLst>
          </p:cNvPr>
          <p:cNvSpPr/>
          <p:nvPr/>
        </p:nvSpPr>
        <p:spPr>
          <a:xfrm>
            <a:off x="2510146" y="2750413"/>
            <a:ext cx="1950929" cy="594248"/>
          </a:xfrm>
          <a:prstGeom prst="roundRect">
            <a:avLst/>
          </a:prstGeom>
          <a:ln w="38100">
            <a:solidFill>
              <a:srgbClr val="E3686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sz="1500" b="1" dirty="0">
                <a:solidFill>
                  <a:srgbClr val="FF0000"/>
                </a:solidFill>
                <a:latin typeface="Arial"/>
                <a:ea typeface="微软雅黑"/>
              </a:rPr>
              <a:t>相对位置关系信息</a:t>
            </a: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：</a:t>
            </a:r>
            <a:endParaRPr lang="en-US" altLang="zh-CN" sz="1500" b="1" dirty="0">
              <a:solidFill>
                <a:srgbClr val="000000"/>
              </a:solidFill>
              <a:latin typeface="Arial"/>
              <a:ea typeface="微软雅黑"/>
            </a:endParaRPr>
          </a:p>
          <a:p>
            <a:pPr algn="ctr" defTabSz="685800">
              <a:defRPr/>
            </a:pP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图像观测数据</a:t>
            </a:r>
          </a:p>
        </p:txBody>
      </p:sp>
      <p:sp>
        <p:nvSpPr>
          <p:cNvPr id="36" name="圆角矩形 83">
            <a:extLst>
              <a:ext uri="{FF2B5EF4-FFF2-40B4-BE49-F238E27FC236}">
                <a16:creationId xmlns:a16="http://schemas.microsoft.com/office/drawing/2014/main" xmlns="" id="{FFD7AB0B-A543-4EA3-A565-71A2626D45D6}"/>
              </a:ext>
            </a:extLst>
          </p:cNvPr>
          <p:cNvSpPr/>
          <p:nvPr/>
        </p:nvSpPr>
        <p:spPr>
          <a:xfrm>
            <a:off x="2510146" y="3623088"/>
            <a:ext cx="1950929" cy="594248"/>
          </a:xfrm>
          <a:prstGeom prst="roundRect">
            <a:avLst/>
          </a:prstGeom>
          <a:ln w="38100">
            <a:solidFill>
              <a:srgbClr val="E3686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sz="1500" b="1" dirty="0">
                <a:solidFill>
                  <a:srgbClr val="FF0000"/>
                </a:solidFill>
                <a:latin typeface="Arial"/>
                <a:ea typeface="微软雅黑"/>
              </a:rPr>
              <a:t>外方位元素约束信息</a:t>
            </a:r>
            <a:r>
              <a:rPr lang="en-US" altLang="zh-CN" sz="1500" b="1" dirty="0">
                <a:solidFill>
                  <a:srgbClr val="000000"/>
                </a:solidFill>
                <a:latin typeface="Arial"/>
                <a:ea typeface="微软雅黑"/>
              </a:rPr>
              <a:t>:</a:t>
            </a:r>
          </a:p>
          <a:p>
            <a:pPr algn="ctr" defTabSz="685800">
              <a:defRPr/>
            </a:pP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角度观测值</a:t>
            </a:r>
          </a:p>
        </p:txBody>
      </p:sp>
      <p:sp>
        <p:nvSpPr>
          <p:cNvPr id="37" name="右箭头 44">
            <a:extLst>
              <a:ext uri="{FF2B5EF4-FFF2-40B4-BE49-F238E27FC236}">
                <a16:creationId xmlns:a16="http://schemas.microsoft.com/office/drawing/2014/main" xmlns="" id="{5E1332BE-A49F-4EF2-9BB9-7F47741F385A}"/>
              </a:ext>
            </a:extLst>
          </p:cNvPr>
          <p:cNvSpPr/>
          <p:nvPr/>
        </p:nvSpPr>
        <p:spPr>
          <a:xfrm>
            <a:off x="2046904" y="3655309"/>
            <a:ext cx="353646" cy="471188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38" name="右箭头 84">
            <a:extLst>
              <a:ext uri="{FF2B5EF4-FFF2-40B4-BE49-F238E27FC236}">
                <a16:creationId xmlns:a16="http://schemas.microsoft.com/office/drawing/2014/main" xmlns="" id="{8F45D1A9-C8C1-4E3A-9245-ED8B7BE3AF19}"/>
              </a:ext>
            </a:extLst>
          </p:cNvPr>
          <p:cNvSpPr/>
          <p:nvPr/>
        </p:nvSpPr>
        <p:spPr>
          <a:xfrm>
            <a:off x="4568981" y="3636825"/>
            <a:ext cx="353646" cy="471188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09E61766-E6ED-495B-A6DF-7457C61B22EA}"/>
              </a:ext>
            </a:extLst>
          </p:cNvPr>
          <p:cNvSpPr/>
          <p:nvPr/>
        </p:nvSpPr>
        <p:spPr>
          <a:xfrm>
            <a:off x="4905600" y="2432627"/>
            <a:ext cx="1839260" cy="304055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40" name="圆角矩形 86">
            <a:extLst>
              <a:ext uri="{FF2B5EF4-FFF2-40B4-BE49-F238E27FC236}">
                <a16:creationId xmlns:a16="http://schemas.microsoft.com/office/drawing/2014/main" xmlns="" id="{7D4EDD9B-8DF9-4DE4-BA1A-840947CAA21E}"/>
              </a:ext>
            </a:extLst>
          </p:cNvPr>
          <p:cNvSpPr/>
          <p:nvPr/>
        </p:nvSpPr>
        <p:spPr>
          <a:xfrm>
            <a:off x="5050671" y="3061061"/>
            <a:ext cx="1531350" cy="594248"/>
          </a:xfrm>
          <a:prstGeom prst="round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平差模型构建</a:t>
            </a:r>
          </a:p>
        </p:txBody>
      </p:sp>
      <p:sp>
        <p:nvSpPr>
          <p:cNvPr id="41" name="圆角矩形 87">
            <a:extLst>
              <a:ext uri="{FF2B5EF4-FFF2-40B4-BE49-F238E27FC236}">
                <a16:creationId xmlns:a16="http://schemas.microsoft.com/office/drawing/2014/main" xmlns="" id="{12B3D281-3D63-4914-83D6-AF03BBFB4B55}"/>
              </a:ext>
            </a:extLst>
          </p:cNvPr>
          <p:cNvSpPr/>
          <p:nvPr/>
        </p:nvSpPr>
        <p:spPr>
          <a:xfrm>
            <a:off x="5032243" y="3997551"/>
            <a:ext cx="1616900" cy="844928"/>
          </a:xfrm>
          <a:prstGeom prst="round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zh-CN" altLang="en-US" sz="1500" b="1" dirty="0">
                <a:solidFill>
                  <a:srgbClr val="000000"/>
                </a:solidFill>
              </a:rPr>
              <a:t>大规模网整体平差与快速解算</a:t>
            </a:r>
            <a:endParaRPr lang="en-US" altLang="zh-CN" sz="1500" b="1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zh-CN" altLang="en-US" sz="1500" b="1" dirty="0">
                <a:solidFill>
                  <a:srgbClr val="000000"/>
                </a:solidFill>
              </a:rPr>
              <a:t>程序编写</a:t>
            </a:r>
          </a:p>
        </p:txBody>
      </p:sp>
      <p:sp>
        <p:nvSpPr>
          <p:cNvPr id="42" name="圆角矩形 28">
            <a:extLst>
              <a:ext uri="{FF2B5EF4-FFF2-40B4-BE49-F238E27FC236}">
                <a16:creationId xmlns:a16="http://schemas.microsoft.com/office/drawing/2014/main" xmlns="" id="{15DA00F1-FFFF-44DD-BC9E-82EBCEDEC2FA}"/>
              </a:ext>
            </a:extLst>
          </p:cNvPr>
          <p:cNvSpPr/>
          <p:nvPr/>
        </p:nvSpPr>
        <p:spPr>
          <a:xfrm>
            <a:off x="2510146" y="4516346"/>
            <a:ext cx="1950929" cy="594248"/>
          </a:xfrm>
          <a:prstGeom prst="roundRect">
            <a:avLst/>
          </a:prstGeom>
          <a:ln w="38100">
            <a:solidFill>
              <a:srgbClr val="E3686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sz="1500" b="1" dirty="0">
                <a:solidFill>
                  <a:srgbClr val="FF0000"/>
                </a:solidFill>
                <a:latin typeface="Arial"/>
                <a:ea typeface="微软雅黑"/>
              </a:rPr>
              <a:t>尺度约束信息：</a:t>
            </a:r>
            <a:endParaRPr lang="en-US" altLang="zh-CN" sz="1500" b="1" dirty="0">
              <a:solidFill>
                <a:srgbClr val="FF0000"/>
              </a:solidFill>
              <a:latin typeface="Arial"/>
              <a:ea typeface="微软雅黑"/>
            </a:endParaRPr>
          </a:p>
          <a:p>
            <a:pPr algn="ctr" defTabSz="685800">
              <a:defRPr/>
            </a:pP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距离观测值</a:t>
            </a:r>
          </a:p>
        </p:txBody>
      </p:sp>
      <p:sp>
        <p:nvSpPr>
          <p:cNvPr id="43" name="圆角矩形 26">
            <a:extLst>
              <a:ext uri="{FF2B5EF4-FFF2-40B4-BE49-F238E27FC236}">
                <a16:creationId xmlns:a16="http://schemas.microsoft.com/office/drawing/2014/main" xmlns="" id="{D7560DE5-4B80-48D7-93AF-3EA397486EAE}"/>
              </a:ext>
            </a:extLst>
          </p:cNvPr>
          <p:cNvSpPr/>
          <p:nvPr/>
        </p:nvSpPr>
        <p:spPr>
          <a:xfrm>
            <a:off x="7403433" y="1741965"/>
            <a:ext cx="1264443" cy="5929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微软雅黑"/>
              </a:rPr>
              <a:t>下一步</a:t>
            </a:r>
            <a:endParaRPr lang="en-US" altLang="zh-CN" b="1" dirty="0">
              <a:solidFill>
                <a:srgbClr val="FFFFFF"/>
              </a:solidFill>
              <a:latin typeface="Arial"/>
              <a:ea typeface="微软雅黑"/>
            </a:endParaRPr>
          </a:p>
          <a:p>
            <a:pPr algn="ctr" defTabSz="685800"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微软雅黑"/>
              </a:rPr>
              <a:t>研究工作</a:t>
            </a:r>
          </a:p>
        </p:txBody>
      </p:sp>
      <p:sp>
        <p:nvSpPr>
          <p:cNvPr id="44" name="右箭头 27">
            <a:extLst>
              <a:ext uri="{FF2B5EF4-FFF2-40B4-BE49-F238E27FC236}">
                <a16:creationId xmlns:a16="http://schemas.microsoft.com/office/drawing/2014/main" xmlns="" id="{39715929-65FB-478B-A313-0790F9E195F9}"/>
              </a:ext>
            </a:extLst>
          </p:cNvPr>
          <p:cNvSpPr/>
          <p:nvPr/>
        </p:nvSpPr>
        <p:spPr>
          <a:xfrm>
            <a:off x="6811487" y="3636825"/>
            <a:ext cx="353646" cy="471188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3B6D54AA-5877-48D7-B776-E1F1FB4B16CC}"/>
              </a:ext>
            </a:extLst>
          </p:cNvPr>
          <p:cNvSpPr/>
          <p:nvPr/>
        </p:nvSpPr>
        <p:spPr>
          <a:xfrm>
            <a:off x="7214616" y="2442373"/>
            <a:ext cx="1734787" cy="304055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46" name="圆角矩形 30">
            <a:extLst>
              <a:ext uri="{FF2B5EF4-FFF2-40B4-BE49-F238E27FC236}">
                <a16:creationId xmlns:a16="http://schemas.microsoft.com/office/drawing/2014/main" xmlns="" id="{EC82BB5E-2DD6-494A-A154-82C3B4AFB60F}"/>
              </a:ext>
            </a:extLst>
          </p:cNvPr>
          <p:cNvSpPr/>
          <p:nvPr/>
        </p:nvSpPr>
        <p:spPr>
          <a:xfrm>
            <a:off x="7316334" y="3213908"/>
            <a:ext cx="1531350" cy="594248"/>
          </a:xfrm>
          <a:prstGeom prst="round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平差模型优化</a:t>
            </a:r>
          </a:p>
        </p:txBody>
      </p:sp>
      <p:sp>
        <p:nvSpPr>
          <p:cNvPr id="47" name="圆角矩形 31">
            <a:extLst>
              <a:ext uri="{FF2B5EF4-FFF2-40B4-BE49-F238E27FC236}">
                <a16:creationId xmlns:a16="http://schemas.microsoft.com/office/drawing/2014/main" xmlns="" id="{FEC1FACC-8B78-42DA-853C-DEC3968DF948}"/>
              </a:ext>
            </a:extLst>
          </p:cNvPr>
          <p:cNvSpPr/>
          <p:nvPr/>
        </p:nvSpPr>
        <p:spPr>
          <a:xfrm>
            <a:off x="7319636" y="2489430"/>
            <a:ext cx="1531350" cy="594248"/>
          </a:xfrm>
          <a:prstGeom prst="round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实测观测值分析与精度评定</a:t>
            </a:r>
          </a:p>
        </p:txBody>
      </p:sp>
      <p:sp>
        <p:nvSpPr>
          <p:cNvPr id="48" name="圆角矩形 32">
            <a:extLst>
              <a:ext uri="{FF2B5EF4-FFF2-40B4-BE49-F238E27FC236}">
                <a16:creationId xmlns:a16="http://schemas.microsoft.com/office/drawing/2014/main" xmlns="" id="{BC4B11EA-AE99-45AE-AA38-B07576D89989}"/>
              </a:ext>
            </a:extLst>
          </p:cNvPr>
          <p:cNvSpPr/>
          <p:nvPr/>
        </p:nvSpPr>
        <p:spPr>
          <a:xfrm>
            <a:off x="7319636" y="4610722"/>
            <a:ext cx="1531350" cy="594248"/>
          </a:xfrm>
          <a:prstGeom prst="round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软件稳健性、用户友好性提升</a:t>
            </a:r>
          </a:p>
        </p:txBody>
      </p:sp>
      <p:sp>
        <p:nvSpPr>
          <p:cNvPr id="49" name="圆角矩形 33">
            <a:extLst>
              <a:ext uri="{FF2B5EF4-FFF2-40B4-BE49-F238E27FC236}">
                <a16:creationId xmlns:a16="http://schemas.microsoft.com/office/drawing/2014/main" xmlns="" id="{E1FFD8FA-BACC-417C-A098-CF8B86218828}"/>
              </a:ext>
            </a:extLst>
          </p:cNvPr>
          <p:cNvSpPr/>
          <p:nvPr/>
        </p:nvSpPr>
        <p:spPr>
          <a:xfrm>
            <a:off x="7316334" y="3912315"/>
            <a:ext cx="1531350" cy="594248"/>
          </a:xfrm>
          <a:prstGeom prst="round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快速解算方法</a:t>
            </a:r>
            <a:endParaRPr lang="en-US" altLang="zh-CN" sz="1500" b="1" dirty="0">
              <a:solidFill>
                <a:srgbClr val="000000"/>
              </a:solidFill>
              <a:latin typeface="Arial"/>
              <a:ea typeface="微软雅黑"/>
            </a:endParaRPr>
          </a:p>
          <a:p>
            <a:pPr algn="ctr" defTabSz="685800">
              <a:defRPr/>
            </a:pPr>
            <a:r>
              <a:rPr lang="zh-CN" altLang="en-US" sz="1500" b="1" dirty="0">
                <a:solidFill>
                  <a:srgbClr val="000000"/>
                </a:solidFill>
                <a:latin typeface="Arial"/>
                <a:ea typeface="微软雅黑"/>
              </a:rPr>
              <a:t>优化</a:t>
            </a:r>
          </a:p>
        </p:txBody>
      </p:sp>
      <p:sp>
        <p:nvSpPr>
          <p:cNvPr id="50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>
                <a:solidFill>
                  <a:srgbClr val="C00000"/>
                </a:solidFill>
              </a:rPr>
              <a:t>准直系统－视觉仪测量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293A1C73-0191-48B6-9896-783409BE959F}"/>
              </a:ext>
            </a:extLst>
          </p:cNvPr>
          <p:cNvSpPr txBox="1">
            <a:spLocks/>
          </p:cNvSpPr>
          <p:nvPr/>
        </p:nvSpPr>
        <p:spPr>
          <a:xfrm>
            <a:off x="337617" y="991947"/>
            <a:ext cx="6103442" cy="77152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多源数据快速解算软件研发与精度验证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84970B38-50CB-4360-A0BA-B4C109EC0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906" y="36531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35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0CEC103-1A16-4A04-A874-6E1B78E09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6801" r="23932" b="25199"/>
          <a:stretch/>
        </p:blipFill>
        <p:spPr>
          <a:xfrm>
            <a:off x="4327531" y="4364965"/>
            <a:ext cx="4063346" cy="206348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8A53E8AC-212E-48EC-B429-0FA63731C522}"/>
              </a:ext>
            </a:extLst>
          </p:cNvPr>
          <p:cNvSpPr/>
          <p:nvPr/>
        </p:nvSpPr>
        <p:spPr>
          <a:xfrm>
            <a:off x="486539" y="2712672"/>
            <a:ext cx="34510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70C0"/>
                </a:solidFill>
              </a:rPr>
              <a:t>MKL</a:t>
            </a:r>
            <a:r>
              <a:rPr lang="zh-CN" altLang="en-US" sz="1600" dirty="0">
                <a:solidFill>
                  <a:srgbClr val="0070C0"/>
                </a:solidFill>
              </a:rPr>
              <a:t>算法库：高度优化、线程安全的数学例程、函数库。利用其</a:t>
            </a:r>
            <a:r>
              <a:rPr lang="en-US" altLang="zh-CN" sz="1600" dirty="0">
                <a:solidFill>
                  <a:srgbClr val="0070C0"/>
                </a:solidFill>
              </a:rPr>
              <a:t>LAPACK</a:t>
            </a:r>
            <a:r>
              <a:rPr lang="zh-CN" altLang="en-US" sz="1600" dirty="0">
                <a:solidFill>
                  <a:srgbClr val="0070C0"/>
                </a:solidFill>
              </a:rPr>
              <a:t>、</a:t>
            </a:r>
            <a:r>
              <a:rPr lang="en-US" altLang="zh-CN" sz="1600" dirty="0">
                <a:solidFill>
                  <a:srgbClr val="0070C0"/>
                </a:solidFill>
              </a:rPr>
              <a:t>PARDISO</a:t>
            </a:r>
            <a:r>
              <a:rPr lang="zh-CN" altLang="en-US" sz="1600" dirty="0">
                <a:solidFill>
                  <a:srgbClr val="0070C0"/>
                </a:solidFill>
              </a:rPr>
              <a:t>软件包进行线性代数计算与稀疏矩阵处理，采用</a:t>
            </a:r>
            <a:r>
              <a:rPr lang="en-US" altLang="zh-CN" sz="1600" dirty="0" err="1">
                <a:solidFill>
                  <a:srgbClr val="0070C0"/>
                </a:solidFill>
              </a:rPr>
              <a:t>OpenMP</a:t>
            </a:r>
            <a:r>
              <a:rPr lang="zh-CN" altLang="en-US" sz="1600" dirty="0">
                <a:solidFill>
                  <a:srgbClr val="0070C0"/>
                </a:solidFill>
              </a:rPr>
              <a:t>实现多线程计算。目前解算方案效率可满足算例需要。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xmlns="" id="{4131396D-CA27-445A-BFE8-8C95D2724014}"/>
              </a:ext>
            </a:extLst>
          </p:cNvPr>
          <p:cNvSpPr/>
          <p:nvPr/>
        </p:nvSpPr>
        <p:spPr>
          <a:xfrm>
            <a:off x="486539" y="1596883"/>
            <a:ext cx="1264443" cy="5929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微软雅黑"/>
              </a:rPr>
              <a:t>快速解算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3791B317-243D-487D-B013-96845082B89A}"/>
              </a:ext>
            </a:extLst>
          </p:cNvPr>
          <p:cNvSpPr/>
          <p:nvPr/>
        </p:nvSpPr>
        <p:spPr>
          <a:xfrm>
            <a:off x="478579" y="2418241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目前方案：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6E1AA90F-5B2A-4B8B-A3B2-4B910C8C351E}"/>
              </a:ext>
            </a:extLst>
          </p:cNvPr>
          <p:cNvSpPr/>
          <p:nvPr/>
        </p:nvSpPr>
        <p:spPr>
          <a:xfrm>
            <a:off x="501973" y="5020996"/>
            <a:ext cx="3500618" cy="1160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FF0000"/>
                </a:solidFill>
              </a:rPr>
              <a:t>待解决问题：</a:t>
            </a:r>
            <a:r>
              <a:rPr lang="zh-CN" altLang="en-US" sz="1600" dirty="0">
                <a:solidFill>
                  <a:srgbClr val="0070C0"/>
                </a:solidFill>
              </a:rPr>
              <a:t>需进一步分析实测观测值特征，根据实测网规模进一步优化快速解算方案。</a:t>
            </a:r>
          </a:p>
        </p:txBody>
      </p:sp>
      <p:sp>
        <p:nvSpPr>
          <p:cNvPr id="21" name="圆角矩形 21">
            <a:extLst>
              <a:ext uri="{FF2B5EF4-FFF2-40B4-BE49-F238E27FC236}">
                <a16:creationId xmlns:a16="http://schemas.microsoft.com/office/drawing/2014/main" xmlns="" id="{C671002A-5DF0-495D-AF5B-50664351CCA7}"/>
              </a:ext>
            </a:extLst>
          </p:cNvPr>
          <p:cNvSpPr/>
          <p:nvPr/>
        </p:nvSpPr>
        <p:spPr>
          <a:xfrm>
            <a:off x="4411634" y="1586956"/>
            <a:ext cx="1264443" cy="5929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微软雅黑"/>
              </a:rPr>
              <a:t>软件研发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CA6B21EC-EC82-4302-A863-BF4E53947C74}"/>
              </a:ext>
            </a:extLst>
          </p:cNvPr>
          <p:cNvSpPr/>
          <p:nvPr/>
        </p:nvSpPr>
        <p:spPr>
          <a:xfrm>
            <a:off x="4270827" y="2199597"/>
            <a:ext cx="46979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070C0"/>
                </a:solidFill>
              </a:rPr>
              <a:t>初步编写了平差程序，可实现数据读取、图像观测值平差解算、边角观测值约束平差等功能。图像平差与商业摄影测量软件结果统计差异在</a:t>
            </a:r>
            <a:r>
              <a:rPr lang="en-US" altLang="zh-CN" sz="1600" dirty="0">
                <a:solidFill>
                  <a:srgbClr val="0070C0"/>
                </a:solidFill>
              </a:rPr>
              <a:t>0.3mm</a:t>
            </a:r>
            <a:r>
              <a:rPr lang="zh-CN" altLang="en-US" sz="1600" dirty="0">
                <a:solidFill>
                  <a:srgbClr val="0070C0"/>
                </a:solidFill>
              </a:rPr>
              <a:t>以内。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D4FCBD52-5B4A-43CC-9028-13438F1605A4}"/>
              </a:ext>
            </a:extLst>
          </p:cNvPr>
          <p:cNvSpPr/>
          <p:nvPr/>
        </p:nvSpPr>
        <p:spPr>
          <a:xfrm>
            <a:off x="4293534" y="3451335"/>
            <a:ext cx="467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FF0000"/>
                </a:solidFill>
              </a:rPr>
              <a:t>待解决问题：</a:t>
            </a:r>
            <a:r>
              <a:rPr lang="zh-CN" altLang="en-US" sz="1600" dirty="0">
                <a:solidFill>
                  <a:srgbClr val="0070C0"/>
                </a:solidFill>
              </a:rPr>
              <a:t>需利用大量实测数据开展软件测试，进一步优化软件，提高软件的稳健性与用户友好</a:t>
            </a:r>
            <a:r>
              <a:rPr lang="zh-CN" altLang="en-US" sz="1600" dirty="0" smtClean="0">
                <a:solidFill>
                  <a:srgbClr val="0070C0"/>
                </a:solidFill>
              </a:rPr>
              <a:t>性。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>
                <a:solidFill>
                  <a:srgbClr val="C00000"/>
                </a:solidFill>
              </a:rPr>
              <a:t>准直系统－视觉仪测量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5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6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7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373790" y="1063422"/>
            <a:ext cx="7956432" cy="48965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zh-CN" altLang="en-US" sz="2000" b="1" dirty="0">
                <a:solidFill>
                  <a:srgbClr val="FF0000"/>
                </a:solidFill>
              </a:rPr>
              <a:t>下一步工作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971550" lvl="1" indent="-514350" algn="just" eaLnBrk="1" hangingPunct="1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  <a:defRPr/>
            </a:pPr>
            <a:r>
              <a:rPr lang="zh-CN" altLang="en-US" sz="2000" dirty="0">
                <a:solidFill>
                  <a:srgbClr val="0070C0"/>
                </a:solidFill>
              </a:rPr>
              <a:t>开展视觉仪的部件标定和精调校准。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 eaLnBrk="1" hangingPunct="1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  <a:defRPr/>
            </a:pPr>
            <a:r>
              <a:rPr lang="zh-CN" altLang="en-US" sz="2000" dirty="0">
                <a:solidFill>
                  <a:srgbClr val="0070C0"/>
                </a:solidFill>
              </a:rPr>
              <a:t>继续数据处理软件编写和优化，开展模拟计算验证。</a:t>
            </a:r>
          </a:p>
          <a:p>
            <a:pPr marL="971550" lvl="1" indent="-514350" algn="just" eaLnBrk="1" hangingPunct="1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  <a:defRPr/>
            </a:pPr>
            <a:r>
              <a:rPr lang="zh-CN" altLang="en-US" sz="2000" dirty="0">
                <a:solidFill>
                  <a:srgbClr val="0070C0"/>
                </a:solidFill>
              </a:rPr>
              <a:t>开展视觉仪测量实验验证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71550" lvl="1" indent="-514350" algn="just" eaLnBrk="1" hangingPunct="1"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SzPct val="75000"/>
              <a:buFont typeface="Wingdings" panose="05000000000000000000" pitchFamily="2" charset="2"/>
              <a:buChar char="l"/>
              <a:defRPr/>
            </a:pPr>
            <a:r>
              <a:rPr lang="zh-CN" altLang="en-US" sz="2000" dirty="0">
                <a:solidFill>
                  <a:srgbClr val="0070C0"/>
                </a:solidFill>
              </a:rPr>
              <a:t>研制第二代改进型视觉仪样机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经费：预算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160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万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已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用经费：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万，剩余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105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万</a:t>
            </a: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lvl="2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 smtClean="0">
                <a:solidFill>
                  <a:srgbClr val="0070C0"/>
                </a:solidFill>
              </a:rPr>
              <a:t>1. </a:t>
            </a:r>
            <a:r>
              <a:rPr lang="zh-CN" altLang="en-US" sz="1800" dirty="0" smtClean="0">
                <a:solidFill>
                  <a:srgbClr val="0070C0"/>
                </a:solidFill>
              </a:rPr>
              <a:t>百万</a:t>
            </a:r>
            <a:r>
              <a:rPr lang="zh-CN" altLang="en-US" sz="1800" dirty="0">
                <a:solidFill>
                  <a:srgbClr val="0070C0"/>
                </a:solidFill>
              </a:rPr>
              <a:t>级编码点研制：</a:t>
            </a:r>
            <a:r>
              <a:rPr lang="en-US" altLang="zh-CN" sz="1800" dirty="0" smtClean="0">
                <a:solidFill>
                  <a:srgbClr val="0070C0"/>
                </a:solidFill>
              </a:rPr>
              <a:t>26.48</a:t>
            </a:r>
            <a:r>
              <a:rPr lang="zh-CN" altLang="en-US" sz="1800" dirty="0" smtClean="0">
                <a:solidFill>
                  <a:srgbClr val="0070C0"/>
                </a:solidFill>
              </a:rPr>
              <a:t>万元</a:t>
            </a:r>
            <a:endParaRPr lang="en-US" altLang="zh-CN" sz="1800" dirty="0" smtClean="0">
              <a:solidFill>
                <a:srgbClr val="0070C0"/>
              </a:solidFill>
            </a:endParaRPr>
          </a:p>
          <a:p>
            <a:pPr marL="400050" lvl="2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 smtClean="0">
                <a:solidFill>
                  <a:srgbClr val="0070C0"/>
                </a:solidFill>
              </a:rPr>
              <a:t>2. </a:t>
            </a:r>
            <a:r>
              <a:rPr lang="zh-CN" altLang="en-US" sz="1800" dirty="0" smtClean="0">
                <a:solidFill>
                  <a:srgbClr val="0070C0"/>
                </a:solidFill>
              </a:rPr>
              <a:t>量</a:t>
            </a:r>
            <a:r>
              <a:rPr lang="zh-CN" altLang="en-US" sz="1800" dirty="0">
                <a:solidFill>
                  <a:srgbClr val="0070C0"/>
                </a:solidFill>
              </a:rPr>
              <a:t>测相机研制：</a:t>
            </a:r>
            <a:r>
              <a:rPr lang="en-US" altLang="zh-CN" sz="1800" dirty="0" smtClean="0">
                <a:solidFill>
                  <a:srgbClr val="0070C0"/>
                </a:solidFill>
              </a:rPr>
              <a:t>28.52</a:t>
            </a:r>
            <a:r>
              <a:rPr lang="zh-CN" altLang="en-US" sz="1800" dirty="0" smtClean="0">
                <a:solidFill>
                  <a:srgbClr val="0070C0"/>
                </a:solidFill>
              </a:rPr>
              <a:t>万元</a:t>
            </a:r>
            <a:endParaRPr lang="en-US" altLang="zh-CN" sz="1800" dirty="0">
              <a:solidFill>
                <a:srgbClr val="0070C0"/>
              </a:solidFill>
            </a:endParaRPr>
          </a:p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经费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需求：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115</a:t>
            </a:r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万</a:t>
            </a:r>
            <a:endParaRPr lang="en-US" altLang="zh-C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lvl="2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 smtClean="0">
                <a:solidFill>
                  <a:srgbClr val="0070C0"/>
                </a:solidFill>
              </a:rPr>
              <a:t>1. </a:t>
            </a:r>
            <a:r>
              <a:rPr lang="zh-CN" altLang="en-US" sz="1800" dirty="0" smtClean="0">
                <a:solidFill>
                  <a:srgbClr val="0070C0"/>
                </a:solidFill>
              </a:rPr>
              <a:t>标定</a:t>
            </a:r>
            <a:r>
              <a:rPr lang="zh-CN" altLang="en-US" sz="1800" dirty="0">
                <a:solidFill>
                  <a:srgbClr val="0070C0"/>
                </a:solidFill>
              </a:rPr>
              <a:t>校准：</a:t>
            </a:r>
            <a:r>
              <a:rPr lang="en-US" altLang="zh-CN" sz="1800" dirty="0">
                <a:solidFill>
                  <a:srgbClr val="0070C0"/>
                </a:solidFill>
              </a:rPr>
              <a:t>30</a:t>
            </a:r>
            <a:r>
              <a:rPr lang="zh-CN" altLang="en-US" sz="1800" dirty="0">
                <a:solidFill>
                  <a:srgbClr val="0070C0"/>
                </a:solidFill>
              </a:rPr>
              <a:t>万</a:t>
            </a:r>
            <a:endParaRPr lang="en-US" altLang="zh-CN" sz="1800" dirty="0">
              <a:solidFill>
                <a:srgbClr val="0070C0"/>
              </a:solidFill>
            </a:endParaRPr>
          </a:p>
          <a:p>
            <a:pPr marL="400050" lvl="2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 smtClean="0">
                <a:solidFill>
                  <a:srgbClr val="0070C0"/>
                </a:solidFill>
              </a:rPr>
              <a:t>2. </a:t>
            </a:r>
            <a:r>
              <a:rPr lang="zh-CN" altLang="en-US" sz="1800" dirty="0" smtClean="0">
                <a:solidFill>
                  <a:srgbClr val="0070C0"/>
                </a:solidFill>
              </a:rPr>
              <a:t>测量</a:t>
            </a:r>
            <a:r>
              <a:rPr lang="zh-CN" altLang="en-US" sz="1800" dirty="0">
                <a:solidFill>
                  <a:srgbClr val="0070C0"/>
                </a:solidFill>
              </a:rPr>
              <a:t>实验：</a:t>
            </a:r>
            <a:r>
              <a:rPr lang="en-US" altLang="zh-CN" sz="1800" dirty="0">
                <a:solidFill>
                  <a:srgbClr val="0070C0"/>
                </a:solidFill>
              </a:rPr>
              <a:t>5</a:t>
            </a:r>
            <a:r>
              <a:rPr lang="zh-CN" altLang="en-US" sz="1800" dirty="0">
                <a:solidFill>
                  <a:srgbClr val="0070C0"/>
                </a:solidFill>
              </a:rPr>
              <a:t>万</a:t>
            </a:r>
            <a:endParaRPr lang="en-US" altLang="zh-CN" sz="1800" dirty="0">
              <a:solidFill>
                <a:srgbClr val="0070C0"/>
              </a:solidFill>
            </a:endParaRPr>
          </a:p>
          <a:p>
            <a:pPr marL="400050" lvl="2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1800" dirty="0" smtClean="0">
                <a:solidFill>
                  <a:srgbClr val="0070C0"/>
                </a:solidFill>
              </a:rPr>
              <a:t>3. </a:t>
            </a:r>
            <a:r>
              <a:rPr lang="zh-CN" altLang="en-US" sz="1800" dirty="0" smtClean="0">
                <a:solidFill>
                  <a:srgbClr val="0070C0"/>
                </a:solidFill>
              </a:rPr>
              <a:t>第二</a:t>
            </a:r>
            <a:r>
              <a:rPr lang="zh-CN" altLang="en-US" sz="1800" dirty="0">
                <a:solidFill>
                  <a:srgbClr val="0070C0"/>
                </a:solidFill>
              </a:rPr>
              <a:t>代样机：</a:t>
            </a:r>
            <a:r>
              <a:rPr lang="en-US" altLang="zh-CN" sz="1800" dirty="0">
                <a:solidFill>
                  <a:srgbClr val="0070C0"/>
                </a:solidFill>
              </a:rPr>
              <a:t>80</a:t>
            </a:r>
            <a:r>
              <a:rPr lang="zh-CN" altLang="en-US" sz="1800" dirty="0">
                <a:solidFill>
                  <a:srgbClr val="0070C0"/>
                </a:solidFill>
              </a:rPr>
              <a:t>万</a:t>
            </a:r>
            <a:endParaRPr lang="en-US" altLang="zh-CN" sz="1800" dirty="0">
              <a:solidFill>
                <a:srgbClr val="0070C0"/>
              </a:solidFill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>
                <a:solidFill>
                  <a:srgbClr val="C00000"/>
                </a:solidFill>
              </a:rPr>
              <a:t>准直</a:t>
            </a:r>
            <a:r>
              <a:rPr lang="zh-CN" altLang="en-US" sz="3000" b="1" dirty="0" smtClean="0">
                <a:solidFill>
                  <a:srgbClr val="C00000"/>
                </a:solidFill>
              </a:rPr>
              <a:t>系统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3917175" y="375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9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175" y="375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1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367712" y="1025639"/>
            <a:ext cx="7956432" cy="29644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zh-CN" altLang="en-US" sz="2000" b="1" dirty="0">
                <a:solidFill>
                  <a:srgbClr val="FF0000"/>
                </a:solidFill>
              </a:rPr>
              <a:t>申请开展激光准直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系统的研制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342900" lvl="1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2000" dirty="0">
                <a:solidFill>
                  <a:srgbClr val="0070C0"/>
                </a:solidFill>
              </a:rPr>
              <a:t>研究目的：为</a:t>
            </a:r>
            <a:r>
              <a:rPr lang="en-US" altLang="zh-CN" sz="2000" dirty="0">
                <a:solidFill>
                  <a:srgbClr val="0070C0"/>
                </a:solidFill>
              </a:rPr>
              <a:t>CEPC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MDI</a:t>
            </a:r>
            <a:r>
              <a:rPr lang="zh-CN" altLang="en-US" sz="2000" dirty="0">
                <a:solidFill>
                  <a:srgbClr val="0070C0"/>
                </a:solidFill>
              </a:rPr>
              <a:t>的超导铁、探测器高精度准直提供全量程</a:t>
            </a:r>
            <a:r>
              <a:rPr lang="en-US" altLang="zh-CN" sz="2000" dirty="0">
                <a:solidFill>
                  <a:srgbClr val="0070C0"/>
                </a:solidFill>
              </a:rPr>
              <a:t>20um</a:t>
            </a:r>
            <a:r>
              <a:rPr lang="zh-CN" altLang="en-US" sz="2000" dirty="0">
                <a:solidFill>
                  <a:srgbClr val="0070C0"/>
                </a:solidFill>
              </a:rPr>
              <a:t>精度的直线基准。</a:t>
            </a:r>
          </a:p>
          <a:p>
            <a:pPr marL="342900" lvl="1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2000" dirty="0">
                <a:solidFill>
                  <a:srgbClr val="0070C0"/>
                </a:solidFill>
              </a:rPr>
              <a:t>准直方案：应用激光准直系统产生高精度直线位置基准，通过引出装置将直线位置基准引出到系统外部的基准点，应用高精度测量仪器以引出基准为参考将设备精确调整到理论位置。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endParaRPr lang="en-US" altLang="zh-C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DBDD373-09FD-4257-B217-1756C3436B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93" y="4692923"/>
            <a:ext cx="4200711" cy="17689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B81BF02-5057-4F67-8238-598FC11599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2956" y="5035276"/>
            <a:ext cx="4195849" cy="133591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21F6A57-589D-405D-BF32-4DDE9A9DAEE0}"/>
              </a:ext>
            </a:extLst>
          </p:cNvPr>
          <p:cNvSpPr txBox="1"/>
          <p:nvPr/>
        </p:nvSpPr>
        <p:spPr>
          <a:xfrm>
            <a:off x="1979202" y="4197872"/>
            <a:ext cx="123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CEPC MDI</a:t>
            </a:r>
            <a:endParaRPr lang="zh-CN" altLang="en-US" sz="2000" b="1" dirty="0"/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>
                <a:solidFill>
                  <a:srgbClr val="C00000"/>
                </a:solidFill>
              </a:rPr>
              <a:t>准直系统</a:t>
            </a:r>
            <a:r>
              <a:rPr lang="zh-CN" altLang="en-US" sz="3000" b="1" dirty="0" smtClean="0">
                <a:solidFill>
                  <a:srgbClr val="C00000"/>
                </a:solidFill>
              </a:rPr>
              <a:t>－激光准直系统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6" name="文本框 10">
            <a:extLst>
              <a:ext uri="{FF2B5EF4-FFF2-40B4-BE49-F238E27FC236}">
                <a16:creationId xmlns:a16="http://schemas.microsoft.com/office/drawing/2014/main" xmlns="" id="{621F6A57-589D-405D-BF32-4DDE9A9DAEE0}"/>
              </a:ext>
            </a:extLst>
          </p:cNvPr>
          <p:cNvSpPr txBox="1"/>
          <p:nvPr/>
        </p:nvSpPr>
        <p:spPr>
          <a:xfrm>
            <a:off x="5169132" y="4197872"/>
            <a:ext cx="3403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/>
              <a:t>欧洲</a:t>
            </a:r>
            <a:r>
              <a:rPr lang="en-US" altLang="zh-CN" sz="2000" b="1" dirty="0"/>
              <a:t>X</a:t>
            </a:r>
            <a:r>
              <a:rPr lang="zh-CN" altLang="en-US" sz="2000" b="1" dirty="0"/>
              <a:t>射线自由电子激光装置</a:t>
            </a:r>
            <a:endParaRPr lang="en-US" altLang="zh-CN" sz="2000" b="1" dirty="0"/>
          </a:p>
          <a:p>
            <a:pPr algn="ctr"/>
            <a:r>
              <a:rPr lang="en-US" altLang="zh-CN" sz="2000" b="1" dirty="0"/>
              <a:t>XFEL</a:t>
            </a:r>
            <a:r>
              <a:rPr lang="zh-CN" altLang="en-US" sz="2000" b="1" dirty="0"/>
              <a:t>真空激光准直</a:t>
            </a:r>
            <a:r>
              <a:rPr lang="zh-CN" altLang="en-US" sz="2000" b="1" dirty="0" smtClean="0"/>
              <a:t>系统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268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71861" y="1106603"/>
            <a:ext cx="8039240" cy="4804867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000" dirty="0" smtClean="0"/>
              <a:t>经费预算（</a:t>
            </a:r>
            <a:r>
              <a:rPr lang="zh-CN" altLang="en-US" sz="2000" dirty="0"/>
              <a:t>万元）</a:t>
            </a:r>
            <a:endParaRPr lang="en-US" altLang="zh-CN" sz="2000" dirty="0"/>
          </a:p>
          <a:p>
            <a:pPr marL="377190" lvl="1" indent="0">
              <a:buNone/>
            </a:pPr>
            <a:r>
              <a:rPr lang="en-US" altLang="zh-CN" sz="1900" dirty="0"/>
              <a:t>2019</a:t>
            </a:r>
            <a:r>
              <a:rPr lang="zh-CN" altLang="en-US" sz="1900" dirty="0" smtClean="0"/>
              <a:t>年        </a:t>
            </a:r>
            <a:r>
              <a:rPr lang="en-US" altLang="zh-CN" sz="1900" dirty="0" smtClean="0"/>
              <a:t>2020</a:t>
            </a:r>
            <a:r>
              <a:rPr lang="zh-CN" altLang="en-US" sz="1900" dirty="0" smtClean="0"/>
              <a:t>年           </a:t>
            </a:r>
            <a:r>
              <a:rPr lang="en-US" altLang="zh-CN" sz="1900" dirty="0" smtClean="0"/>
              <a:t>2021</a:t>
            </a:r>
            <a:r>
              <a:rPr lang="zh-CN" altLang="en-US" sz="1900" dirty="0" smtClean="0"/>
              <a:t>年           </a:t>
            </a:r>
            <a:r>
              <a:rPr lang="zh-CN" altLang="en-US" sz="1900" dirty="0" smtClean="0">
                <a:solidFill>
                  <a:srgbClr val="FF0000"/>
                </a:solidFill>
              </a:rPr>
              <a:t>合计</a:t>
            </a:r>
            <a:endParaRPr lang="en-US" altLang="zh-CN" sz="1900" dirty="0" smtClean="0">
              <a:solidFill>
                <a:srgbClr val="FF0000"/>
              </a:solidFill>
            </a:endParaRPr>
          </a:p>
          <a:p>
            <a:pPr marL="377190" lvl="1" indent="0">
              <a:buNone/>
            </a:pPr>
            <a:r>
              <a:rPr lang="en-US" altLang="zh-CN" sz="1900" dirty="0"/>
              <a:t> </a:t>
            </a:r>
            <a:r>
              <a:rPr lang="en-US" altLang="zh-CN" sz="1900" dirty="0" smtClean="0"/>
              <a:t>   0                   92                   40                  </a:t>
            </a:r>
            <a:r>
              <a:rPr lang="en-US" altLang="zh-CN" sz="1900" dirty="0" smtClean="0">
                <a:solidFill>
                  <a:srgbClr val="FF0000"/>
                </a:solidFill>
              </a:rPr>
              <a:t>132</a:t>
            </a:r>
            <a:endParaRPr lang="en-US" altLang="zh-CN" sz="1900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zh-CN" altLang="en-US" sz="2000" dirty="0"/>
              <a:t>研究内容</a:t>
            </a:r>
            <a:endParaRPr lang="en-US" altLang="zh-CN" sz="2000" dirty="0"/>
          </a:p>
          <a:p>
            <a:pPr marL="377190" lvl="1" indent="0">
              <a:buNone/>
            </a:pPr>
            <a:r>
              <a:rPr lang="en-US" altLang="zh-CN" sz="1900" dirty="0"/>
              <a:t>MDI</a:t>
            </a:r>
            <a:r>
              <a:rPr lang="zh-CN" altLang="en-US" sz="1900" dirty="0"/>
              <a:t>超导铁支架及远程真空连接关键</a:t>
            </a:r>
            <a:r>
              <a:rPr lang="zh-CN" altLang="en-US" sz="1900" dirty="0" smtClean="0"/>
              <a:t>技术研究</a:t>
            </a:r>
            <a:endParaRPr lang="en-US" altLang="zh-CN" sz="1900" dirty="0"/>
          </a:p>
          <a:p>
            <a:pPr marL="377190" lvl="1" indent="0">
              <a:buNone/>
            </a:pPr>
            <a:r>
              <a:rPr lang="zh-CN" altLang="en-US" sz="1900" dirty="0" smtClean="0"/>
              <a:t>活动</a:t>
            </a:r>
            <a:r>
              <a:rPr lang="zh-CN" altLang="en-US" sz="1900" dirty="0"/>
              <a:t>准直</a:t>
            </a:r>
            <a:r>
              <a:rPr lang="zh-CN" altLang="en-US" sz="1900" dirty="0" smtClean="0"/>
              <a:t>器</a:t>
            </a:r>
            <a:endParaRPr lang="en-US" altLang="zh-CN" sz="1900" dirty="0"/>
          </a:p>
          <a:p>
            <a:pPr>
              <a:spcBef>
                <a:spcPts val="2400"/>
              </a:spcBef>
            </a:pPr>
            <a:r>
              <a:rPr lang="zh-CN" altLang="en-US" sz="1900" dirty="0"/>
              <a:t>设备</a:t>
            </a:r>
            <a:r>
              <a:rPr lang="zh-CN" altLang="en-US" sz="1900" dirty="0" smtClean="0"/>
              <a:t>性能指标</a:t>
            </a:r>
            <a:endParaRPr lang="en-US" altLang="zh-CN" sz="1900" dirty="0"/>
          </a:p>
          <a:p>
            <a:pPr lvl="1"/>
            <a:r>
              <a:rPr lang="zh-CN" altLang="en-US" sz="1900" dirty="0"/>
              <a:t>远程真空连接</a:t>
            </a:r>
            <a:r>
              <a:rPr lang="en-US" altLang="zh-CN" sz="1900" dirty="0"/>
              <a:t>RVC</a:t>
            </a:r>
            <a:r>
              <a:rPr lang="zh-CN" altLang="en-US" sz="1900" dirty="0"/>
              <a:t>密封漏率</a:t>
            </a:r>
            <a:r>
              <a:rPr lang="en-US" altLang="zh-CN" sz="1900" dirty="0"/>
              <a:t>&lt;2E-10 </a:t>
            </a:r>
            <a:r>
              <a:rPr lang="en-US" altLang="zh-CN" sz="1900" dirty="0" err="1"/>
              <a:t>Torr.L</a:t>
            </a:r>
            <a:r>
              <a:rPr lang="en-US" altLang="zh-CN" sz="1900" dirty="0"/>
              <a:t>/s</a:t>
            </a:r>
            <a:r>
              <a:rPr lang="zh-CN" altLang="en-US" sz="1900" dirty="0"/>
              <a:t>（</a:t>
            </a:r>
            <a:r>
              <a:rPr lang="en-US" altLang="zh-CN" sz="1900" dirty="0"/>
              <a:t>2.7e-11Pa.m</a:t>
            </a:r>
            <a:r>
              <a:rPr lang="en-US" altLang="zh-CN" sz="1900" baseline="30000" dirty="0"/>
              <a:t>3</a:t>
            </a:r>
            <a:r>
              <a:rPr lang="en-US" altLang="zh-CN" sz="1900" dirty="0"/>
              <a:t>/s</a:t>
            </a:r>
            <a:r>
              <a:rPr lang="zh-CN" altLang="en-US" sz="1900" dirty="0"/>
              <a:t>）</a:t>
            </a:r>
            <a:endParaRPr lang="en-US" altLang="zh-CN" sz="1900" dirty="0"/>
          </a:p>
          <a:p>
            <a:pPr lvl="1"/>
            <a:r>
              <a:rPr lang="zh-CN" altLang="en-US" sz="1900" dirty="0"/>
              <a:t>超导铁悬臂机构三方向可</a:t>
            </a:r>
            <a:r>
              <a:rPr lang="zh-CN" altLang="en-US" sz="1900" dirty="0" smtClean="0"/>
              <a:t>调</a:t>
            </a:r>
            <a:r>
              <a:rPr lang="en-US" altLang="zh-CN" sz="1900" dirty="0" smtClean="0"/>
              <a:t>:</a:t>
            </a:r>
            <a:r>
              <a:rPr lang="zh-CN" altLang="en-US" sz="1900" dirty="0" smtClean="0"/>
              <a:t> </a:t>
            </a:r>
            <a:r>
              <a:rPr lang="en-US" altLang="zh-CN" sz="1900" dirty="0"/>
              <a:t>Z</a:t>
            </a:r>
            <a:r>
              <a:rPr lang="zh-CN" altLang="en-US" sz="1900" dirty="0" smtClean="0"/>
              <a:t>向行程</a:t>
            </a:r>
            <a:r>
              <a:rPr lang="zh-CN" altLang="en-US" sz="1900" dirty="0"/>
              <a:t>＞</a:t>
            </a:r>
            <a:r>
              <a:rPr lang="en-US" altLang="zh-CN" sz="1900" dirty="0"/>
              <a:t>5</a:t>
            </a:r>
            <a:r>
              <a:rPr lang="zh-CN" altLang="en-US" sz="1900" dirty="0" smtClean="0"/>
              <a:t>米</a:t>
            </a:r>
            <a:r>
              <a:rPr lang="en-US" altLang="zh-CN" sz="1900" dirty="0" smtClean="0"/>
              <a:t>/</a:t>
            </a:r>
            <a:r>
              <a:rPr lang="zh-CN" altLang="en-US" sz="1900" dirty="0" smtClean="0"/>
              <a:t> </a:t>
            </a:r>
            <a:r>
              <a:rPr lang="en-US" altLang="zh-CN" sz="1900" dirty="0" smtClean="0"/>
              <a:t>3</a:t>
            </a:r>
            <a:r>
              <a:rPr lang="zh-CN" altLang="en-US" sz="1900" dirty="0" smtClean="0"/>
              <a:t>个方向</a:t>
            </a:r>
            <a:r>
              <a:rPr lang="zh-CN" altLang="en-US" sz="1900" dirty="0"/>
              <a:t>调节分辨率≤</a:t>
            </a:r>
            <a:r>
              <a:rPr lang="en-US" altLang="zh-CN" sz="1900" dirty="0"/>
              <a:t>5</a:t>
            </a:r>
            <a:r>
              <a:rPr lang="zh-CN" altLang="en-US" sz="1900" dirty="0"/>
              <a:t>微米</a:t>
            </a:r>
            <a:endParaRPr lang="en-US" altLang="zh-CN" sz="1900" dirty="0"/>
          </a:p>
          <a:p>
            <a:pPr lvl="1"/>
            <a:r>
              <a:rPr lang="zh-CN" altLang="en-US" sz="1900" dirty="0"/>
              <a:t>活动准直器阻抗满足物理要求，效散热满足材料要求，移动行程</a:t>
            </a:r>
            <a:r>
              <a:rPr lang="en-US" altLang="zh-CN" sz="1900" dirty="0"/>
              <a:t>20mm</a:t>
            </a:r>
          </a:p>
          <a:p>
            <a:pPr>
              <a:spcBef>
                <a:spcPts val="2400"/>
              </a:spcBef>
            </a:pPr>
            <a:r>
              <a:rPr lang="zh-CN" altLang="en-US" sz="1900" dirty="0" smtClean="0">
                <a:solidFill>
                  <a:srgbClr val="FF0000"/>
                </a:solidFill>
              </a:rPr>
              <a:t>根据</a:t>
            </a:r>
            <a:r>
              <a:rPr lang="zh-CN" altLang="en-US" sz="1900" dirty="0">
                <a:solidFill>
                  <a:srgbClr val="FF0000"/>
                </a:solidFill>
              </a:rPr>
              <a:t>会议决定：停止经费支出。目前是进行理论设计与分析</a:t>
            </a:r>
            <a:r>
              <a:rPr lang="zh-CN" altLang="en-US" sz="1900" dirty="0" smtClean="0">
                <a:solidFill>
                  <a:srgbClr val="FF0000"/>
                </a:solidFill>
              </a:rPr>
              <a:t>工作</a:t>
            </a:r>
            <a:endParaRPr lang="zh-CN" altLang="en-US" sz="1900" dirty="0">
              <a:solidFill>
                <a:srgbClr val="FF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08522" y="196039"/>
            <a:ext cx="7886700" cy="663575"/>
          </a:xfrm>
        </p:spPr>
        <p:txBody>
          <a:bodyPr/>
          <a:lstStyle/>
          <a:p>
            <a:r>
              <a:rPr lang="zh-CN" altLang="en-US" dirty="0" smtClean="0"/>
              <a:t>机械系统</a:t>
            </a:r>
            <a:r>
              <a:rPr lang="zh-CN" altLang="en-US" dirty="0"/>
              <a:t>－</a:t>
            </a:r>
            <a:r>
              <a:rPr lang="zh-CN" altLang="en-US" dirty="0" smtClean="0"/>
              <a:t>课题</a:t>
            </a:r>
            <a:r>
              <a:rPr lang="zh-CN" altLang="en-US" dirty="0"/>
              <a:t>基本情况</a:t>
            </a:r>
          </a:p>
        </p:txBody>
      </p:sp>
    </p:spTree>
    <p:extLst>
      <p:ext uri="{BB962C8B-B14F-4D97-AF65-F5344CB8AC3E}">
        <p14:creationId xmlns:p14="http://schemas.microsoft.com/office/powerpoint/2010/main" val="180226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9E8DC044-EFF1-452E-BA77-651E8D41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xmlns="" id="{4071B6FB-BF45-4868-A576-F1C770F0C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367663"/>
              </p:ext>
            </p:extLst>
          </p:nvPr>
        </p:nvGraphicFramePr>
        <p:xfrm>
          <a:off x="513448" y="4322459"/>
          <a:ext cx="571503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130">
                  <a:extLst>
                    <a:ext uri="{9D8B030D-6E8A-4147-A177-3AD203B41FA5}">
                      <a16:colId xmlns:a16="http://schemas.microsoft.com/office/drawing/2014/main" xmlns="" val="3954194243"/>
                    </a:ext>
                  </a:extLst>
                </a:gridCol>
                <a:gridCol w="1905016">
                  <a:extLst>
                    <a:ext uri="{9D8B030D-6E8A-4147-A177-3AD203B41FA5}">
                      <a16:colId xmlns:a16="http://schemas.microsoft.com/office/drawing/2014/main" xmlns="" val="2875191204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xmlns="" val="3460898256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xmlns="" val="3882239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课题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项目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经费（万）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合计（万）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9359873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marL="400050" indent="-400050" eaLnBrk="1" hangingPunct="1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zh-CN" altLang="en-US" sz="1800" dirty="0"/>
                        <a:t>激光准直系统</a:t>
                      </a:r>
                      <a:endParaRPr lang="en-US" altLang="zh-CN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激光发射端装置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</a:t>
                      </a:r>
                      <a:endParaRPr lang="zh-CN" altLang="en-US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110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9151583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测点装置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02229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真空系统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53005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接收端装置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506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加工测试费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5191013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5353B0F-9F9F-4EA0-9A99-9842F68B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2" y="1729291"/>
            <a:ext cx="7678221" cy="5760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3F5EE55-1004-427B-970A-29774C65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86136"/>
            <a:ext cx="6804248" cy="1679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15097F2-E726-48E4-8A9C-79B6E0838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383" y="2640079"/>
            <a:ext cx="1973105" cy="1481035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>
                <a:solidFill>
                  <a:srgbClr val="C00000"/>
                </a:solidFill>
              </a:rPr>
              <a:t>准直系统</a:t>
            </a:r>
            <a:r>
              <a:rPr lang="zh-CN" altLang="en-US" sz="3000" b="1" dirty="0" smtClean="0">
                <a:solidFill>
                  <a:srgbClr val="C00000"/>
                </a:solidFill>
              </a:rPr>
              <a:t>－</a:t>
            </a:r>
            <a:r>
              <a:rPr lang="zh-CN" altLang="en-US" sz="3000" b="1" dirty="0">
                <a:solidFill>
                  <a:srgbClr val="C00000"/>
                </a:solidFill>
              </a:rPr>
              <a:t>激光准直系统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375269" y="1075067"/>
            <a:ext cx="2571971" cy="4892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zh-CN" altLang="en-US" sz="2000" b="1" dirty="0" smtClean="0">
                <a:solidFill>
                  <a:srgbClr val="FF0000"/>
                </a:solidFill>
              </a:rPr>
              <a:t>真空</a:t>
            </a:r>
            <a:r>
              <a:rPr lang="zh-CN" altLang="en-US" sz="2000" b="1" dirty="0">
                <a:solidFill>
                  <a:srgbClr val="FF0000"/>
                </a:solidFill>
              </a:rPr>
              <a:t>激光准直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系统</a:t>
            </a:r>
            <a:endParaRPr lang="en-US" altLang="zh-C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基于积分型放大电路的中子剂量探测器研制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en-US" altLang="zh-CN" sz="2000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zh-CN" altLang="en-US" sz="2000" dirty="0" smtClean="0">
                <a:solidFill>
                  <a:srgbClr val="0070C0"/>
                </a:solidFill>
              </a:rPr>
              <a:t>项目</a:t>
            </a:r>
            <a:r>
              <a:rPr lang="zh-CN" altLang="en-US" sz="2000" dirty="0">
                <a:solidFill>
                  <a:srgbClr val="0070C0"/>
                </a:solidFill>
              </a:rPr>
              <a:t>介绍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eaLnBrk="1" hangingPunct="1"/>
            <a:r>
              <a:rPr lang="zh-CN" altLang="en-US" sz="2000" dirty="0">
                <a:solidFill>
                  <a:srgbClr val="0070C0"/>
                </a:solidFill>
              </a:rPr>
              <a:t>主要工作进展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eaLnBrk="1" hangingPunct="1"/>
            <a:r>
              <a:rPr lang="zh-CN" altLang="en-US" sz="2000" dirty="0">
                <a:solidFill>
                  <a:srgbClr val="0070C0"/>
                </a:solidFill>
              </a:rPr>
              <a:t>成果，经费使用和结余情况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eaLnBrk="1" hangingPunct="1"/>
            <a:r>
              <a:rPr lang="zh-CN" altLang="en-US" sz="2000" dirty="0">
                <a:solidFill>
                  <a:srgbClr val="0070C0"/>
                </a:solidFill>
              </a:rPr>
              <a:t>下一步研究内容及经费需求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eaLnBrk="1" hangingPunct="1"/>
            <a:r>
              <a:rPr lang="zh-CN" altLang="en-US" sz="2000" dirty="0">
                <a:solidFill>
                  <a:srgbClr val="0070C0"/>
                </a:solidFill>
              </a:rPr>
              <a:t>总结</a:t>
            </a: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内容占位符 2"/>
          <p:cNvSpPr>
            <a:spLocks noGrp="1"/>
          </p:cNvSpPr>
          <p:nvPr>
            <p:ph idx="1"/>
          </p:nvPr>
        </p:nvSpPr>
        <p:spPr>
          <a:xfrm>
            <a:off x="302348" y="1083932"/>
            <a:ext cx="8841652" cy="27550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</a:rPr>
              <a:t>中子雷姆仪漏计数问题</a:t>
            </a:r>
            <a:r>
              <a:rPr lang="zh-CN" altLang="en-US" sz="2000" dirty="0">
                <a:solidFill>
                  <a:srgbClr val="0070C0"/>
                </a:solidFill>
              </a:rPr>
              <a:t>是</a:t>
            </a:r>
            <a:r>
              <a:rPr lang="zh-CN" altLang="en-US" sz="1800" dirty="0">
                <a:solidFill>
                  <a:srgbClr val="0070C0"/>
                </a:solidFill>
              </a:rPr>
              <a:t>加速器脉冲辐射场测量中长期困扰和难以解决的问题之一</a:t>
            </a:r>
            <a:endParaRPr lang="en-US" altLang="zh-CN" sz="1800" dirty="0">
              <a:solidFill>
                <a:srgbClr val="0070C0"/>
              </a:solidFill>
            </a:endParaRPr>
          </a:p>
          <a:p>
            <a:pPr marL="0" lvl="1" indent="0">
              <a:buNone/>
            </a:pPr>
            <a:r>
              <a:rPr lang="zh-CN" altLang="en-US" dirty="0" smtClean="0"/>
              <a:t>         如</a:t>
            </a:r>
            <a:r>
              <a:rPr lang="zh-CN" altLang="en-US" dirty="0"/>
              <a:t>清华提出的“脉冲幅度谱漏计数校正法” </a:t>
            </a:r>
            <a:r>
              <a:rPr lang="en-US" altLang="zh-CN" dirty="0"/>
              <a:t>/ H. </a:t>
            </a:r>
            <a:r>
              <a:rPr lang="en-US" altLang="zh-CN" dirty="0" err="1"/>
              <a:t>Dinter</a:t>
            </a:r>
            <a:r>
              <a:rPr lang="zh-CN" altLang="en-US" dirty="0"/>
              <a:t>和</a:t>
            </a:r>
            <a:r>
              <a:rPr lang="en-US" altLang="zh-CN" dirty="0"/>
              <a:t>K. </a:t>
            </a:r>
            <a:r>
              <a:rPr lang="en-US" altLang="zh-CN" dirty="0" err="1"/>
              <a:t>Tesch</a:t>
            </a:r>
            <a:r>
              <a:rPr lang="zh-CN" altLang="en-US" dirty="0"/>
              <a:t>提出基于扩散时间的校正因子法</a:t>
            </a:r>
            <a:r>
              <a:rPr lang="en-US" altLang="zh-CN" dirty="0"/>
              <a:t>/ </a:t>
            </a:r>
            <a:r>
              <a:rPr lang="en-US" altLang="zh-CN" dirty="0" err="1"/>
              <a:t>K.Ott</a:t>
            </a:r>
            <a:r>
              <a:rPr lang="zh-CN" altLang="en-US" dirty="0"/>
              <a:t>提出的修正系数法</a:t>
            </a:r>
            <a:r>
              <a:rPr lang="en-US" altLang="zh-CN" dirty="0"/>
              <a:t>——</a:t>
            </a:r>
            <a:r>
              <a:rPr lang="zh-CN" altLang="en-US" dirty="0"/>
              <a:t>多种尝试，并未有效</a:t>
            </a:r>
            <a:r>
              <a:rPr lang="zh-CN" altLang="en-US" dirty="0" smtClean="0"/>
              <a:t>解决。</a:t>
            </a:r>
            <a:endParaRPr lang="en-US" altLang="zh-CN" dirty="0"/>
          </a:p>
          <a:p>
            <a:r>
              <a:rPr lang="en-US" altLang="zh-CN" sz="1800" dirty="0">
                <a:solidFill>
                  <a:srgbClr val="0070C0"/>
                </a:solidFill>
              </a:rPr>
              <a:t>CERN</a:t>
            </a:r>
            <a:r>
              <a:rPr lang="zh-CN" altLang="en-US" sz="1800" dirty="0">
                <a:solidFill>
                  <a:srgbClr val="0070C0"/>
                </a:solidFill>
              </a:rPr>
              <a:t>于</a:t>
            </a:r>
            <a:r>
              <a:rPr lang="en-US" altLang="zh-CN" sz="1800" dirty="0">
                <a:solidFill>
                  <a:srgbClr val="0070C0"/>
                </a:solidFill>
              </a:rPr>
              <a:t>2012</a:t>
            </a:r>
            <a:r>
              <a:rPr lang="zh-CN" altLang="en-US" sz="1800" dirty="0">
                <a:solidFill>
                  <a:srgbClr val="0070C0"/>
                </a:solidFill>
              </a:rPr>
              <a:t>年研发了</a:t>
            </a:r>
            <a:r>
              <a:rPr lang="en-US" altLang="zh-CN" sz="1800" dirty="0">
                <a:solidFill>
                  <a:srgbClr val="0070C0"/>
                </a:solidFill>
              </a:rPr>
              <a:t>LUPIN</a:t>
            </a:r>
            <a:r>
              <a:rPr lang="zh-CN" altLang="en-US" sz="1800" dirty="0">
                <a:solidFill>
                  <a:srgbClr val="0070C0"/>
                </a:solidFill>
              </a:rPr>
              <a:t>，从原理层面消除了</a:t>
            </a:r>
            <a:r>
              <a:rPr lang="zh-CN" altLang="en-US" sz="1800" dirty="0" smtClean="0">
                <a:solidFill>
                  <a:srgbClr val="0070C0"/>
                </a:solidFill>
              </a:rPr>
              <a:t>“死时间问题”</a:t>
            </a:r>
            <a:endParaRPr lang="en-US" altLang="zh-CN" sz="1800" dirty="0">
              <a:solidFill>
                <a:srgbClr val="0070C0"/>
              </a:solidFill>
            </a:endParaRPr>
          </a:p>
          <a:p>
            <a:r>
              <a:rPr lang="en-US" altLang="zh-CN" sz="1800" dirty="0">
                <a:solidFill>
                  <a:srgbClr val="FF0000"/>
                </a:solidFill>
              </a:rPr>
              <a:t>2019</a:t>
            </a:r>
            <a:r>
              <a:rPr lang="zh-CN" altLang="en-US" sz="1800" dirty="0">
                <a:solidFill>
                  <a:srgbClr val="FF0000"/>
                </a:solidFill>
              </a:rPr>
              <a:t>年</a:t>
            </a:r>
            <a:r>
              <a:rPr lang="en-US" altLang="zh-CN" sz="1800" dirty="0">
                <a:solidFill>
                  <a:srgbClr val="FF0000"/>
                </a:solidFill>
              </a:rPr>
              <a:t>7</a:t>
            </a:r>
            <a:r>
              <a:rPr lang="zh-CN" altLang="en-US" sz="1800" dirty="0">
                <a:solidFill>
                  <a:srgbClr val="FF0000"/>
                </a:solidFill>
              </a:rPr>
              <a:t>月，经组织的项目评审，获得</a:t>
            </a:r>
            <a:r>
              <a:rPr lang="zh-CN" altLang="en-US" sz="1800" dirty="0" smtClean="0">
                <a:solidFill>
                  <a:srgbClr val="FF0000"/>
                </a:solidFill>
              </a:rPr>
              <a:t>立项，</a:t>
            </a:r>
            <a:r>
              <a:rPr lang="zh-CN" altLang="en-US" sz="1800" dirty="0">
                <a:solidFill>
                  <a:srgbClr val="FF0000"/>
                </a:solidFill>
              </a:rPr>
              <a:t>经费</a:t>
            </a:r>
            <a:r>
              <a:rPr lang="en-US" altLang="zh-CN" sz="1800" dirty="0">
                <a:solidFill>
                  <a:srgbClr val="FF0000"/>
                </a:solidFill>
              </a:rPr>
              <a:t>38</a:t>
            </a:r>
            <a:r>
              <a:rPr lang="zh-CN" altLang="en-US" sz="1800" dirty="0" smtClean="0">
                <a:solidFill>
                  <a:srgbClr val="FF0000"/>
                </a:solidFill>
              </a:rPr>
              <a:t>万元</a:t>
            </a:r>
            <a:endParaRPr lang="en-US" altLang="zh-CN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1800" dirty="0" smtClean="0">
                <a:solidFill>
                  <a:srgbClr val="0070C0"/>
                </a:solidFill>
              </a:rPr>
              <a:t>  参与</a:t>
            </a:r>
            <a:r>
              <a:rPr lang="zh-CN" altLang="en-US" sz="1800" dirty="0">
                <a:solidFill>
                  <a:srgbClr val="0070C0"/>
                </a:solidFill>
              </a:rPr>
              <a:t>人员：阎明洋、张银鸿、马忠剑</a:t>
            </a:r>
            <a:endParaRPr lang="en-US" altLang="zh-CN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CN" altLang="en-US" sz="1800" dirty="0">
              <a:solidFill>
                <a:srgbClr val="FF0000"/>
              </a:solidFill>
            </a:endParaRPr>
          </a:p>
          <a:p>
            <a:endParaRPr lang="zh-CN" altLang="en-US" sz="2000" dirty="0">
              <a:solidFill>
                <a:srgbClr val="0070C0"/>
              </a:solidFill>
            </a:endParaRPr>
          </a:p>
        </p:txBody>
      </p:sp>
      <p:pic>
        <p:nvPicPr>
          <p:cNvPr id="4100" name="图片 849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64" y="3713832"/>
            <a:ext cx="1950239" cy="2880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1" name="图片 849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6" y="3706216"/>
            <a:ext cx="3345414" cy="2880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</a:t>
            </a:r>
            <a:r>
              <a:rPr lang="zh-CN" altLang="en-US" sz="3000" b="1" dirty="0">
                <a:solidFill>
                  <a:srgbClr val="C00000"/>
                </a:solidFill>
              </a:rPr>
              <a:t>－项目</a:t>
            </a:r>
            <a:r>
              <a:rPr lang="zh-CN" altLang="en-US" sz="3000" b="1" dirty="0">
                <a:solidFill>
                  <a:srgbClr val="C00000"/>
                </a:solidFill>
              </a:rPr>
              <a:t>介绍</a:t>
            </a:r>
          </a:p>
        </p:txBody>
      </p:sp>
      <p:pic>
        <p:nvPicPr>
          <p:cNvPr id="8" name="图片 1198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142" y="2673564"/>
            <a:ext cx="2376000" cy="185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399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30" y="4696239"/>
            <a:ext cx="2376000" cy="19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0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图片 1146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9" y="3465237"/>
            <a:ext cx="451290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图片 1146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885" y="3465237"/>
            <a:ext cx="244371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文本框 5"/>
          <p:cNvSpPr txBox="1">
            <a:spLocks noChangeArrowheads="1"/>
          </p:cNvSpPr>
          <p:nvPr/>
        </p:nvSpPr>
        <p:spPr bwMode="auto">
          <a:xfrm>
            <a:off x="1724163" y="6036748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+mn-lt"/>
                <a:ea typeface="+mn-ea"/>
              </a:rPr>
              <a:t>正比计数管型号和参数</a:t>
            </a:r>
          </a:p>
        </p:txBody>
      </p:sp>
      <p:sp>
        <p:nvSpPr>
          <p:cNvPr id="6151" name="文本框 6"/>
          <p:cNvSpPr txBox="1">
            <a:spLocks noChangeArrowheads="1"/>
          </p:cNvSpPr>
          <p:nvPr/>
        </p:nvSpPr>
        <p:spPr bwMode="auto">
          <a:xfrm>
            <a:off x="5851210" y="6047603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latin typeface="+mn-lt"/>
                <a:ea typeface="+mn-ea"/>
              </a:rPr>
              <a:t>信号引出、屏蔽处理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辐射防护系统－工作进展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272041" y="1125504"/>
            <a:ext cx="8365637" cy="22751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2400" kern="1200" baseline="0" smtClean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1800" kern="1200" smtClean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已完成样机和初步的指标测试，后续还需要开展现场实验，刻度等</a:t>
            </a:r>
            <a:endParaRPr lang="en-US" altLang="zh-CN" sz="2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</a:rPr>
              <a:t>BF3</a:t>
            </a:r>
            <a:r>
              <a:rPr lang="zh-CN" altLang="en-US" sz="2000" dirty="0">
                <a:solidFill>
                  <a:srgbClr val="FF0000"/>
                </a:solidFill>
              </a:rPr>
              <a:t>正比计数管选型与负信号引出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zh-CN" altLang="en-US" sz="2000" dirty="0"/>
              <a:t>避免正比管阳极高压处隔直电容对电流信号波形和电荷量的影响，采用负信号引出</a:t>
            </a:r>
            <a:endParaRPr lang="en-US" altLang="zh-CN" sz="2000" dirty="0"/>
          </a:p>
          <a:p>
            <a:pPr lvl="1"/>
            <a:r>
              <a:rPr lang="zh-CN" altLang="en-US" sz="2000" dirty="0"/>
              <a:t>方案：</a:t>
            </a:r>
            <a:r>
              <a:rPr lang="en-US" altLang="zh-CN" sz="2000" dirty="0"/>
              <a:t>0.5mm</a:t>
            </a:r>
            <a:r>
              <a:rPr lang="zh-CN" altLang="en-US" sz="2000" dirty="0"/>
              <a:t>厚铝壳用于电磁屏蔽</a:t>
            </a:r>
            <a:r>
              <a:rPr lang="en-US" altLang="zh-CN" sz="2000" dirty="0"/>
              <a:t>+</a:t>
            </a:r>
            <a:r>
              <a:rPr lang="zh-CN" altLang="en-US" sz="2000" dirty="0"/>
              <a:t>共地处理</a:t>
            </a:r>
            <a:r>
              <a:rPr lang="en-US" altLang="zh-CN" sz="2000" dirty="0"/>
              <a:t>(</a:t>
            </a:r>
            <a:r>
              <a:rPr lang="zh-CN" altLang="en-US" sz="2000" dirty="0"/>
              <a:t>外壳、信号屏蔽层、高压屏蔽层</a:t>
            </a:r>
            <a:r>
              <a:rPr lang="en-US" altLang="zh-CN" sz="2000" dirty="0"/>
              <a:t>)</a:t>
            </a:r>
            <a:endParaRPr lang="zh-CN" altLang="en-US" sz="2000" dirty="0"/>
          </a:p>
          <a:p>
            <a:endParaRPr lang="zh-CN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内容占位符 2"/>
          <p:cNvSpPr>
            <a:spLocks noGrp="1"/>
          </p:cNvSpPr>
          <p:nvPr>
            <p:ph idx="1"/>
          </p:nvPr>
        </p:nvSpPr>
        <p:spPr>
          <a:xfrm>
            <a:off x="352215" y="1280415"/>
            <a:ext cx="6148092" cy="503044"/>
          </a:xfrm>
        </p:spPr>
        <p:txBody>
          <a:bodyPr>
            <a:norm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完成</a:t>
            </a:r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了电流灵敏型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</a:rPr>
              <a:t>Log</a:t>
            </a:r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放大电路研发和指标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测试</a:t>
            </a:r>
          </a:p>
        </p:txBody>
      </p:sp>
      <p:pic>
        <p:nvPicPr>
          <p:cNvPr id="7172" name="图片 106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06" y="2085492"/>
            <a:ext cx="5599510" cy="174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19"/>
          <p:cNvGrpSpPr>
            <a:grpSpLocks/>
          </p:cNvGrpSpPr>
          <p:nvPr/>
        </p:nvGrpSpPr>
        <p:grpSpPr bwMode="auto">
          <a:xfrm>
            <a:off x="626506" y="4254357"/>
            <a:ext cx="5599510" cy="1600200"/>
            <a:chOff x="725" y="3168"/>
            <a:chExt cx="4703" cy="1008"/>
          </a:xfrm>
        </p:grpSpPr>
        <p:pic>
          <p:nvPicPr>
            <p:cNvPr id="7176" name="图片 1064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" y="3168"/>
              <a:ext cx="1771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7" name="组合 106500"/>
            <p:cNvGrpSpPr>
              <a:grpSpLocks/>
            </p:cNvGrpSpPr>
            <p:nvPr/>
          </p:nvGrpSpPr>
          <p:grpSpPr bwMode="auto">
            <a:xfrm>
              <a:off x="1829" y="3168"/>
              <a:ext cx="1851" cy="1003"/>
              <a:chOff x="1111" y="1797"/>
              <a:chExt cx="1770" cy="1362"/>
            </a:xfrm>
          </p:grpSpPr>
          <p:pic>
            <p:nvPicPr>
              <p:cNvPr id="7180" name="图片 10650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7" y="1797"/>
                <a:ext cx="1044" cy="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1" name="直接连接符 106502"/>
              <p:cNvSpPr>
                <a:spLocks noChangeShapeType="1"/>
              </p:cNvSpPr>
              <p:nvPr/>
            </p:nvSpPr>
            <p:spPr bwMode="auto">
              <a:xfrm flipH="1">
                <a:off x="1111" y="2159"/>
                <a:ext cx="771" cy="40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pic>
            <p:nvPicPr>
              <p:cNvPr id="7182" name="图片 10650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7" y="2478"/>
                <a:ext cx="1043" cy="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78" name="图片 1065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4" y="3168"/>
              <a:ext cx="1344" cy="9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9" name="Line 18"/>
            <p:cNvSpPr>
              <a:spLocks noChangeShapeType="1"/>
            </p:cNvSpPr>
            <p:nvPr/>
          </p:nvSpPr>
          <p:spPr bwMode="auto">
            <a:xfrm>
              <a:off x="3748" y="3648"/>
              <a:ext cx="288" cy="0"/>
            </a:xfrm>
            <a:prstGeom prst="line">
              <a:avLst/>
            </a:prstGeom>
            <a:noFill/>
            <a:ln w="666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174" name="文本框 13"/>
          <p:cNvSpPr txBox="1">
            <a:spLocks noChangeArrowheads="1"/>
          </p:cNvSpPr>
          <p:nvPr/>
        </p:nvSpPr>
        <p:spPr bwMode="auto">
          <a:xfrm>
            <a:off x="6430438" y="4338713"/>
            <a:ext cx="214550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Times New Roman" pitchFamily="18" charset="0"/>
              </a:rPr>
              <a:t>线性范围：</a:t>
            </a:r>
            <a:r>
              <a:rPr lang="en-US" altLang="zh-CN" sz="1800" b="1" i="1" dirty="0">
                <a:latin typeface="Times New Roman" pitchFamily="18" charset="0"/>
              </a:rPr>
              <a:t>100pA-3mA</a:t>
            </a:r>
            <a:endParaRPr lang="zh-CN" altLang="en-US" sz="1800" b="1" i="1" dirty="0">
              <a:latin typeface="Times New Roman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Times New Roman" pitchFamily="18" charset="0"/>
              </a:rPr>
              <a:t>响应时间：</a:t>
            </a:r>
            <a:r>
              <a:rPr lang="en-US" altLang="en-US" sz="1800" b="1" i="1" dirty="0">
                <a:latin typeface="Times New Roman" pitchFamily="18" charset="0"/>
              </a:rPr>
              <a:t>0.3 </a:t>
            </a:r>
            <a:r>
              <a:rPr lang="en-US" altLang="zh-CN" sz="1800" b="1" i="1" dirty="0">
                <a:latin typeface="Times New Roman" pitchFamily="18" charset="0"/>
              </a:rPr>
              <a:t>u</a:t>
            </a:r>
            <a:r>
              <a:rPr lang="en-US" altLang="en-US" sz="1800" b="1" i="1" dirty="0">
                <a:latin typeface="Times New Roman" pitchFamily="18" charset="0"/>
              </a:rPr>
              <a:t>s rising</a:t>
            </a:r>
            <a:r>
              <a:rPr lang="en-US" altLang="zh-CN" sz="1800" b="1" i="1" dirty="0">
                <a:latin typeface="Times New Roman" pitchFamily="18" charset="0"/>
              </a:rPr>
              <a:t> </a:t>
            </a:r>
            <a:r>
              <a:rPr lang="en-US" altLang="en-US" sz="1800" b="1" i="1" dirty="0">
                <a:latin typeface="Times New Roman" pitchFamily="18" charset="0"/>
              </a:rPr>
              <a:t>time, 2.2 </a:t>
            </a:r>
            <a:r>
              <a:rPr lang="en-US" altLang="zh-CN" sz="1800" b="1" i="1" dirty="0">
                <a:latin typeface="Times New Roman" pitchFamily="18" charset="0"/>
              </a:rPr>
              <a:t>u</a:t>
            </a:r>
            <a:r>
              <a:rPr lang="en-US" altLang="en-US" sz="1800" b="1" i="1" dirty="0">
                <a:latin typeface="Times New Roman" pitchFamily="18" charset="0"/>
              </a:rPr>
              <a:t>s falling</a:t>
            </a:r>
            <a:r>
              <a:rPr lang="en-US" altLang="zh-CN" sz="1800" b="1" i="1" dirty="0">
                <a:latin typeface="Times New Roman" pitchFamily="18" charset="0"/>
              </a:rPr>
              <a:t> </a:t>
            </a:r>
            <a:r>
              <a:rPr lang="en-US" altLang="en-US" sz="1800" b="1" i="1" dirty="0">
                <a:latin typeface="Times New Roman" pitchFamily="18" charset="0"/>
              </a:rPr>
              <a:t>time</a:t>
            </a:r>
            <a:r>
              <a:rPr lang="en-US" altLang="zh-CN" sz="1800" b="1" i="1" dirty="0">
                <a:latin typeface="Times New Roman" pitchFamily="18" charset="0"/>
              </a:rPr>
              <a:t>@ 0.1uA</a:t>
            </a:r>
            <a:endParaRPr lang="zh-CN" altLang="en-US" sz="1800" b="1" i="1" dirty="0">
              <a:latin typeface="Times New Roman" pitchFamily="18" charset="0"/>
            </a:endParaRPr>
          </a:p>
        </p:txBody>
      </p:sp>
      <p:sp>
        <p:nvSpPr>
          <p:cNvPr id="7175" name="文本框 15"/>
          <p:cNvSpPr txBox="1">
            <a:spLocks noChangeArrowheads="1"/>
          </p:cNvSpPr>
          <p:nvPr/>
        </p:nvSpPr>
        <p:spPr bwMode="auto">
          <a:xfrm>
            <a:off x="6430438" y="2635451"/>
            <a:ext cx="2145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Times New Roman" pitchFamily="18" charset="0"/>
              </a:rPr>
              <a:t>电路选型：</a:t>
            </a:r>
            <a:r>
              <a:rPr lang="en-US" altLang="zh-CN" sz="1800" b="1" i="1" dirty="0">
                <a:latin typeface="Times New Roman" pitchFamily="18" charset="0"/>
              </a:rPr>
              <a:t>TI</a:t>
            </a:r>
            <a:r>
              <a:rPr lang="zh-CN" altLang="en-US" sz="1800" dirty="0">
                <a:latin typeface="Times New Roman" pitchFamily="18" charset="0"/>
              </a:rPr>
              <a:t>  </a:t>
            </a:r>
            <a:r>
              <a:rPr lang="en-US" altLang="zh-CN" sz="1800" b="1" i="1" dirty="0">
                <a:latin typeface="Times New Roman" pitchFamily="18" charset="0"/>
              </a:rPr>
              <a:t>log114</a:t>
            </a:r>
            <a:endParaRPr lang="zh-CN" altLang="en-US" sz="1800" b="1" i="1" dirty="0">
              <a:latin typeface="Times New Roman" pitchFamily="18" charset="0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辐射防护系统－工作进展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内容占位符 2"/>
          <p:cNvSpPr>
            <a:spLocks noGrp="1"/>
          </p:cNvSpPr>
          <p:nvPr>
            <p:ph idx="1"/>
          </p:nvPr>
        </p:nvSpPr>
        <p:spPr>
          <a:xfrm>
            <a:off x="343391" y="1265300"/>
            <a:ext cx="8490771" cy="1719725"/>
          </a:xfrm>
        </p:spPr>
        <p:txBody>
          <a:bodyPr>
            <a:norm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完成</a:t>
            </a:r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了数字电路采集软件的的开发和调试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zh-CN" altLang="en-US" sz="2000" dirty="0"/>
              <a:t>数字电路（</a:t>
            </a:r>
            <a:r>
              <a:rPr lang="en-US" altLang="zh-CN" sz="2000" dirty="0"/>
              <a:t>ADC+FPGA</a:t>
            </a:r>
            <a:r>
              <a:rPr lang="zh-CN" altLang="en-US" sz="2000" dirty="0"/>
              <a:t>）：采样率</a:t>
            </a:r>
            <a:r>
              <a:rPr lang="en-US" altLang="zh-CN" sz="2000" dirty="0"/>
              <a:t>125MHz</a:t>
            </a:r>
            <a:r>
              <a:rPr lang="zh-CN" altLang="en-US" sz="2000" dirty="0"/>
              <a:t>，采样精度：</a:t>
            </a:r>
            <a:r>
              <a:rPr lang="en-US" altLang="zh-CN" sz="2000" dirty="0"/>
              <a:t>14bit</a:t>
            </a:r>
          </a:p>
          <a:p>
            <a:pPr lvl="1"/>
            <a:r>
              <a:rPr lang="zh-CN" altLang="en-US" sz="2000" dirty="0"/>
              <a:t>采集显示软件：实现了实时显示电流</a:t>
            </a:r>
            <a:r>
              <a:rPr lang="en-US" altLang="zh-CN" sz="2000" dirty="0"/>
              <a:t>/</a:t>
            </a:r>
            <a:r>
              <a:rPr lang="zh-CN" altLang="en-US" sz="2000" dirty="0"/>
              <a:t>电压波形图；设置电流积分时间、噪声阈值等参数，实时计算中子反应数和实时剂量率等功能</a:t>
            </a:r>
          </a:p>
        </p:txBody>
      </p:sp>
      <p:pic>
        <p:nvPicPr>
          <p:cNvPr id="8196" name="图片 1126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1" y="3084541"/>
            <a:ext cx="396851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55" y="3084541"/>
            <a:ext cx="333830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5"/>
          <p:cNvSpPr txBox="1">
            <a:spLocks noChangeArrowheads="1"/>
          </p:cNvSpPr>
          <p:nvPr/>
        </p:nvSpPr>
        <p:spPr bwMode="auto">
          <a:xfrm>
            <a:off x="1347267" y="5846126"/>
            <a:ext cx="27682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+mn-lt"/>
                <a:ea typeface="+mn-ea"/>
              </a:rPr>
              <a:t>采集卡：</a:t>
            </a:r>
            <a:r>
              <a:rPr lang="en-US" altLang="zh-CN" sz="1800" b="1" dirty="0" err="1">
                <a:latin typeface="+mn-lt"/>
                <a:ea typeface="+mn-ea"/>
              </a:rPr>
              <a:t>Redpitaya</a:t>
            </a:r>
            <a:r>
              <a:rPr lang="en-US" altLang="zh-CN" sz="1800" b="1" dirty="0">
                <a:latin typeface="+mn-lt"/>
                <a:ea typeface="+mn-ea"/>
              </a:rPr>
              <a:t> 125-14</a:t>
            </a:r>
          </a:p>
        </p:txBody>
      </p:sp>
      <p:sp>
        <p:nvSpPr>
          <p:cNvPr id="8199" name="文本框 6"/>
          <p:cNvSpPr txBox="1">
            <a:spLocks noChangeArrowheads="1"/>
          </p:cNvSpPr>
          <p:nvPr/>
        </p:nvSpPr>
        <p:spPr bwMode="auto">
          <a:xfrm>
            <a:off x="5634599" y="5829819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latin typeface="+mn-lt"/>
                <a:ea typeface="+mn-ea"/>
              </a:rPr>
              <a:t>采集显示软件功能截面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辐射防护系统－工作进展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内容占位符 3"/>
          <p:cNvSpPr>
            <a:spLocks noGrp="1"/>
          </p:cNvSpPr>
          <p:nvPr>
            <p:ph sz="half" idx="1"/>
          </p:nvPr>
        </p:nvSpPr>
        <p:spPr>
          <a:xfrm>
            <a:off x="494696" y="1240525"/>
            <a:ext cx="3738857" cy="2379290"/>
          </a:xfrm>
        </p:spPr>
        <p:txBody>
          <a:bodyPr/>
          <a:lstStyle/>
          <a:p>
            <a:pPr eaLnBrk="1" hangingPunct="1"/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高压模块纹波抑制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 eaLnBrk="1" hangingPunct="1"/>
            <a:r>
              <a:rPr lang="zh-CN" altLang="en-US" sz="2000" dirty="0">
                <a:solidFill>
                  <a:srgbClr val="0070C0"/>
                </a:solidFill>
              </a:rPr>
              <a:t>高压模块纹波造成正比管电容的充放电，回路中形成电流，被</a:t>
            </a:r>
            <a:r>
              <a:rPr lang="en-US" altLang="zh-CN" sz="2000" dirty="0">
                <a:solidFill>
                  <a:srgbClr val="0070C0"/>
                </a:solidFill>
              </a:rPr>
              <a:t>log</a:t>
            </a:r>
            <a:r>
              <a:rPr lang="zh-CN" altLang="en-US" sz="2000" dirty="0">
                <a:solidFill>
                  <a:srgbClr val="0070C0"/>
                </a:solidFill>
              </a:rPr>
              <a:t>电路放大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lvl="1" eaLnBrk="1" hangingPunct="1"/>
            <a:r>
              <a:rPr lang="zh-CN" altLang="en-US" sz="2000" dirty="0">
                <a:solidFill>
                  <a:srgbClr val="0070C0"/>
                </a:solidFill>
              </a:rPr>
              <a:t>采用低通</a:t>
            </a:r>
            <a:r>
              <a:rPr lang="en-US" altLang="zh-CN" sz="2000" dirty="0">
                <a:solidFill>
                  <a:srgbClr val="0070C0"/>
                </a:solidFill>
              </a:rPr>
              <a:t>π</a:t>
            </a:r>
            <a:r>
              <a:rPr lang="zh-CN" altLang="en-US" sz="2000" dirty="0">
                <a:solidFill>
                  <a:srgbClr val="0070C0"/>
                </a:solidFill>
              </a:rPr>
              <a:t>型滤波电路，实现了滤波，噪音</a:t>
            </a:r>
            <a:r>
              <a:rPr lang="en-US" altLang="zh-CN" sz="2000" dirty="0">
                <a:solidFill>
                  <a:srgbClr val="0070C0"/>
                </a:solidFill>
              </a:rPr>
              <a:t>5V</a:t>
            </a:r>
            <a:r>
              <a:rPr lang="en-US" altLang="zh-CN" sz="2000" dirty="0">
                <a:solidFill>
                  <a:srgbClr val="0070C0"/>
                </a:solidFill>
                <a:sym typeface="Symbol" pitchFamily="18" charset="2"/>
              </a:rPr>
              <a:t>100mV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9220" name="内容占位符 4"/>
          <p:cNvSpPr>
            <a:spLocks noGrp="1"/>
          </p:cNvSpPr>
          <p:nvPr>
            <p:ph sz="half" idx="2"/>
          </p:nvPr>
        </p:nvSpPr>
        <p:spPr>
          <a:xfrm>
            <a:off x="4880909" y="1240525"/>
            <a:ext cx="3768780" cy="2326391"/>
          </a:xfrm>
        </p:spPr>
        <p:txBody>
          <a:bodyPr/>
          <a:lstStyle/>
          <a:p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雷姆仪结构设计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zh-CN" altLang="en-US" sz="2000" dirty="0">
                <a:solidFill>
                  <a:srgbClr val="0070C0"/>
                </a:solidFill>
              </a:rPr>
              <a:t>参考</a:t>
            </a:r>
            <a:r>
              <a:rPr lang="en-US" altLang="zh-CN" sz="2000" dirty="0">
                <a:solidFill>
                  <a:srgbClr val="0070C0"/>
                </a:solidFill>
              </a:rPr>
              <a:t>LINUS</a:t>
            </a:r>
            <a:r>
              <a:rPr lang="zh-CN" altLang="en-US" sz="2000" dirty="0">
                <a:solidFill>
                  <a:srgbClr val="0070C0"/>
                </a:solidFill>
              </a:rPr>
              <a:t>结构，探测器能谱适用于宽能区中子测量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lvl="1"/>
            <a:r>
              <a:rPr lang="zh-CN" altLang="en-US" sz="2000" dirty="0">
                <a:solidFill>
                  <a:srgbClr val="0070C0"/>
                </a:solidFill>
              </a:rPr>
              <a:t>参考商业用剂量仪设计，优化各组件的设计，使得探测器更加</a:t>
            </a:r>
            <a:r>
              <a:rPr lang="zh-CN" altLang="en-US" sz="2000" dirty="0" smtClean="0">
                <a:solidFill>
                  <a:srgbClr val="0070C0"/>
                </a:solidFill>
              </a:rPr>
              <a:t>稳定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grpSp>
        <p:nvGrpSpPr>
          <p:cNvPr id="9221" name="Group 11"/>
          <p:cNvGrpSpPr>
            <a:grpSpLocks/>
          </p:cNvGrpSpPr>
          <p:nvPr/>
        </p:nvGrpSpPr>
        <p:grpSpPr bwMode="auto">
          <a:xfrm>
            <a:off x="2407779" y="3762286"/>
            <a:ext cx="1833563" cy="2263775"/>
            <a:chOff x="4224" y="3071"/>
            <a:chExt cx="816" cy="1249"/>
          </a:xfrm>
        </p:grpSpPr>
        <p:pic>
          <p:nvPicPr>
            <p:cNvPr id="9226" name="图片 11367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071"/>
              <a:ext cx="816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图片 11366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743"/>
              <a:ext cx="81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2" name="图片 1136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3" y="5043397"/>
            <a:ext cx="147756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3" y="3762286"/>
            <a:ext cx="147756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5" y="3747172"/>
            <a:ext cx="2959894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图片 121860" descr="b0a459e6fd1fe8ebe0581a143884e94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45" y="3761458"/>
            <a:ext cx="105846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辐射防护系统－工作进展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内容占位符 5"/>
          <p:cNvSpPr>
            <a:spLocks noGrp="1"/>
          </p:cNvSpPr>
          <p:nvPr>
            <p:ph idx="1"/>
          </p:nvPr>
        </p:nvSpPr>
        <p:spPr>
          <a:xfrm>
            <a:off x="182785" y="1075066"/>
            <a:ext cx="6574454" cy="2310481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完成了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</a:rPr>
              <a:t>Cf-252</a:t>
            </a:r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放射源下的测试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 eaLnBrk="1" hangingPunct="1"/>
            <a:r>
              <a:rPr lang="zh-CN" altLang="en-US" sz="2000" dirty="0"/>
              <a:t>桌面实验：探头</a:t>
            </a:r>
            <a:r>
              <a:rPr lang="en-US" altLang="zh-CN" sz="2000" dirty="0"/>
              <a:t>+</a:t>
            </a:r>
            <a:r>
              <a:rPr lang="zh-CN" altLang="en-US" sz="2000" dirty="0"/>
              <a:t>电子学系统</a:t>
            </a:r>
            <a:r>
              <a:rPr lang="en-US" altLang="zh-CN" sz="2000" dirty="0"/>
              <a:t>+</a:t>
            </a:r>
            <a:r>
              <a:rPr lang="zh-CN" altLang="en-US" sz="2000" dirty="0"/>
              <a:t>上位机的联合测试</a:t>
            </a:r>
            <a:endParaRPr lang="en-US" altLang="zh-CN" sz="2000" dirty="0"/>
          </a:p>
          <a:p>
            <a:pPr lvl="1" eaLnBrk="1" hangingPunct="1"/>
            <a:r>
              <a:rPr lang="zh-CN" altLang="en-US" sz="2000" dirty="0"/>
              <a:t>设备整机测试</a:t>
            </a:r>
            <a:endParaRPr lang="en-US" altLang="zh-CN" sz="2000" dirty="0"/>
          </a:p>
          <a:p>
            <a:pPr marL="720090" lvl="2" indent="0" eaLnBrk="1" hangingPunct="1">
              <a:buNone/>
            </a:pPr>
            <a:r>
              <a:rPr lang="zh-CN" altLang="en-US" sz="2000" dirty="0">
                <a:solidFill>
                  <a:srgbClr val="0070C0"/>
                </a:solidFill>
              </a:rPr>
              <a:t>中子信号：上升时间：</a:t>
            </a:r>
            <a:r>
              <a:rPr lang="en-US" altLang="zh-CN" sz="2000" dirty="0">
                <a:solidFill>
                  <a:srgbClr val="0070C0"/>
                </a:solidFill>
              </a:rPr>
              <a:t>15us</a:t>
            </a:r>
            <a:r>
              <a:rPr lang="zh-CN" altLang="en-US" sz="2000" dirty="0">
                <a:solidFill>
                  <a:srgbClr val="0070C0"/>
                </a:solidFill>
              </a:rPr>
              <a:t>，下降时间：＜</a:t>
            </a:r>
            <a:r>
              <a:rPr lang="en-US" altLang="zh-CN" sz="2000" dirty="0">
                <a:solidFill>
                  <a:srgbClr val="0070C0"/>
                </a:solidFill>
              </a:rPr>
              <a:t>2ms </a:t>
            </a:r>
            <a:r>
              <a:rPr lang="zh-CN" altLang="en-US" sz="2000" dirty="0">
                <a:solidFill>
                  <a:srgbClr val="0070C0"/>
                </a:solidFill>
              </a:rPr>
              <a:t>，幅值：</a:t>
            </a:r>
            <a:r>
              <a:rPr lang="en-US" altLang="zh-CN" sz="2000" dirty="0">
                <a:solidFill>
                  <a:srgbClr val="0070C0"/>
                </a:solidFill>
              </a:rPr>
              <a:t>~1V</a:t>
            </a:r>
          </a:p>
          <a:p>
            <a:pPr marL="720090" lvl="2" indent="0" eaLnBrk="1" hangingPunct="1">
              <a:buNone/>
            </a:pPr>
            <a:r>
              <a:rPr lang="zh-CN" altLang="en-US" sz="2000" dirty="0">
                <a:solidFill>
                  <a:srgbClr val="0070C0"/>
                </a:solidFill>
              </a:rPr>
              <a:t>中子反应电荷量（初步）：</a:t>
            </a:r>
            <a:r>
              <a:rPr lang="en-US" altLang="zh-CN" sz="2000" dirty="0">
                <a:solidFill>
                  <a:srgbClr val="0070C0"/>
                </a:solidFill>
              </a:rPr>
              <a:t> 1000fC-1200fC @ 2200V 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pic>
        <p:nvPicPr>
          <p:cNvPr id="10244" name="图片 788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39" y="3593825"/>
            <a:ext cx="290678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图片 788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0" y="3593825"/>
            <a:ext cx="323864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988539" y="5883721"/>
            <a:ext cx="1582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+mn-lt"/>
                <a:ea typeface="+mn-ea"/>
              </a:rPr>
              <a:t>桌面实验测试</a:t>
            </a:r>
          </a:p>
        </p:txBody>
      </p:sp>
      <p:sp>
        <p:nvSpPr>
          <p:cNvPr id="10247" name="文本框 11"/>
          <p:cNvSpPr txBox="1">
            <a:spLocks noChangeArrowheads="1"/>
          </p:cNvSpPr>
          <p:nvPr/>
        </p:nvSpPr>
        <p:spPr bwMode="auto">
          <a:xfrm>
            <a:off x="4311331" y="5903495"/>
            <a:ext cx="1809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marL="0" lvl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latin typeface="+mn-lt"/>
                <a:ea typeface="+mn-ea"/>
              </a:rPr>
              <a:t>设备整机测试</a:t>
            </a:r>
          </a:p>
        </p:txBody>
      </p:sp>
      <p:grpSp>
        <p:nvGrpSpPr>
          <p:cNvPr id="10248" name="Group 10"/>
          <p:cNvGrpSpPr>
            <a:grpSpLocks/>
          </p:cNvGrpSpPr>
          <p:nvPr/>
        </p:nvGrpSpPr>
        <p:grpSpPr bwMode="auto">
          <a:xfrm>
            <a:off x="6849813" y="1435835"/>
            <a:ext cx="1916336" cy="4304303"/>
            <a:chOff x="5050" y="522"/>
            <a:chExt cx="1337" cy="2430"/>
          </a:xfrm>
        </p:grpSpPr>
        <p:pic>
          <p:nvPicPr>
            <p:cNvPr id="10250" name="图片 778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" y="522"/>
              <a:ext cx="1324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图片 7782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" y="1363"/>
              <a:ext cx="1324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" y="2205"/>
              <a:ext cx="1324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9" name="文本框 11"/>
          <p:cNvSpPr txBox="1">
            <a:spLocks noChangeArrowheads="1"/>
          </p:cNvSpPr>
          <p:nvPr/>
        </p:nvSpPr>
        <p:spPr bwMode="auto">
          <a:xfrm>
            <a:off x="6779910" y="5899400"/>
            <a:ext cx="2182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marL="0" lvl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latin typeface="+mn-lt"/>
                <a:ea typeface="+mn-ea"/>
              </a:rPr>
              <a:t>中子信号</a:t>
            </a:r>
            <a:r>
              <a:rPr lang="en-US" altLang="zh-CN" sz="1800" b="1" dirty="0">
                <a:latin typeface="+mn-lt"/>
                <a:ea typeface="+mn-ea"/>
              </a:rPr>
              <a:t>&amp;MCC</a:t>
            </a:r>
            <a:r>
              <a:rPr lang="zh-CN" altLang="en-US" sz="1800" b="1" dirty="0">
                <a:latin typeface="+mn-lt"/>
                <a:ea typeface="+mn-ea"/>
              </a:rPr>
              <a:t>刻度</a:t>
            </a:r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辐射防护系统－工作进展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内容占位符 2"/>
          <p:cNvSpPr>
            <a:spLocks noGrp="1"/>
          </p:cNvSpPr>
          <p:nvPr>
            <p:ph idx="1"/>
          </p:nvPr>
        </p:nvSpPr>
        <p:spPr>
          <a:xfrm>
            <a:off x="275120" y="1146869"/>
            <a:ext cx="7659756" cy="1006884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提交发明专利申请一项，国知局已接收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研发报告和实验测试报告；设备组件的技术指标文档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</a:rPr>
              <a:t>-30</a:t>
            </a:r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余类</a:t>
            </a:r>
          </a:p>
        </p:txBody>
      </p:sp>
      <p:pic>
        <p:nvPicPr>
          <p:cNvPr id="11268" name="图片 1095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46" y="2080472"/>
            <a:ext cx="2500313" cy="2084388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9" name="图片 1095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005" y="2162210"/>
            <a:ext cx="2499122" cy="2090737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0" name="图片 1085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8" y="2109322"/>
            <a:ext cx="2168145" cy="366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71" name="矩形 109572"/>
          <p:cNvSpPr>
            <a:spLocks noChangeArrowheads="1"/>
          </p:cNvSpPr>
          <p:nvPr/>
        </p:nvSpPr>
        <p:spPr bwMode="auto">
          <a:xfrm>
            <a:off x="7376476" y="3069342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+mn-lt"/>
                <a:ea typeface="+mn-ea"/>
              </a:rPr>
              <a:t>研发测试报告</a:t>
            </a:r>
            <a:endParaRPr lang="en-US" altLang="zh-CN" sz="1800" b="1" dirty="0">
              <a:latin typeface="+mn-lt"/>
              <a:ea typeface="+mn-ea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辐射防护系统－成果与经费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4" name="矩形 109572"/>
          <p:cNvSpPr>
            <a:spLocks noChangeArrowheads="1"/>
          </p:cNvSpPr>
          <p:nvPr/>
        </p:nvSpPr>
        <p:spPr bwMode="auto">
          <a:xfrm>
            <a:off x="919005" y="5868636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latin typeface="+mn-lt"/>
                <a:ea typeface="+mn-ea"/>
              </a:rPr>
              <a:t>发明专利</a:t>
            </a:r>
            <a:endParaRPr lang="en-US" altLang="zh-CN" sz="1800" b="1" dirty="0">
              <a:latin typeface="+mn-lt"/>
              <a:ea typeface="+mn-ea"/>
            </a:endParaRPr>
          </a:p>
        </p:txBody>
      </p:sp>
      <p:sp>
        <p:nvSpPr>
          <p:cNvPr id="15" name="矩形 109572"/>
          <p:cNvSpPr>
            <a:spLocks noChangeArrowheads="1"/>
          </p:cNvSpPr>
          <p:nvPr/>
        </p:nvSpPr>
        <p:spPr bwMode="auto">
          <a:xfrm>
            <a:off x="8293630" y="5222304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latin typeface="+mn-lt"/>
                <a:ea typeface="+mn-ea"/>
              </a:rPr>
              <a:t>经</a:t>
            </a:r>
            <a:endParaRPr lang="en-US" altLang="zh-CN" sz="1800" b="1" dirty="0" smtClean="0">
              <a:latin typeface="+mn-lt"/>
              <a:ea typeface="+mn-ea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latin typeface="+mn-lt"/>
                <a:ea typeface="+mn-ea"/>
              </a:rPr>
              <a:t>费</a:t>
            </a:r>
            <a:endParaRPr lang="en-US" altLang="zh-CN" sz="1800" b="1" dirty="0">
              <a:latin typeface="+mn-lt"/>
              <a:ea typeface="+mn-ea"/>
            </a:endParaRPr>
          </a:p>
        </p:txBody>
      </p:sp>
      <p:graphicFrame>
        <p:nvGraphicFramePr>
          <p:cNvPr id="16" name="Group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76225"/>
              </p:ext>
            </p:extLst>
          </p:nvPr>
        </p:nvGraphicFramePr>
        <p:xfrm>
          <a:off x="2856796" y="4473758"/>
          <a:ext cx="5396612" cy="1926267"/>
        </p:xfrm>
        <a:graphic>
          <a:graphicData uri="http://schemas.openxmlformats.org/drawingml/2006/table">
            <a:tbl>
              <a:tblPr/>
              <a:tblGrid>
                <a:gridCol w="2622753"/>
                <a:gridCol w="1095845"/>
                <a:gridCol w="1678014"/>
              </a:tblGrid>
              <a:tr h="69848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设备类、探头、电子学耗材、探测器结构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1429" marR="91429"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万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元</a:t>
                      </a:r>
                    </a:p>
                  </a:txBody>
                  <a:tcPr marL="91429" marR="91429"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已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执行</a:t>
                      </a:r>
                    </a:p>
                  </a:txBody>
                  <a:tcPr marL="91429" marR="91429"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45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结构合同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&amp;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部分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元件尾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款</a:t>
                      </a:r>
                    </a:p>
                  </a:txBody>
                  <a:tcPr marL="91429" marR="91429"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万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元</a:t>
                      </a:r>
                    </a:p>
                  </a:txBody>
                  <a:tcPr marL="91429" marR="91429"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待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执行</a:t>
                      </a:r>
                    </a:p>
                  </a:txBody>
                  <a:tcPr marL="91429" marR="91429"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1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合计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9" marR="91429"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万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元</a:t>
                      </a:r>
                    </a:p>
                  </a:txBody>
                  <a:tcPr marL="91429" marR="91429"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到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2022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年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月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429" marR="91429"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8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内容占位符 2"/>
          <p:cNvSpPr>
            <a:spLocks noGrp="1"/>
          </p:cNvSpPr>
          <p:nvPr>
            <p:ph idx="1"/>
          </p:nvPr>
        </p:nvSpPr>
        <p:spPr>
          <a:xfrm>
            <a:off x="585217" y="1310642"/>
            <a:ext cx="8039240" cy="2603897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下一步研究内容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 eaLnBrk="1" hangingPunct="1"/>
            <a:r>
              <a:rPr lang="zh-CN" altLang="en-US" sz="2000" dirty="0"/>
              <a:t>放射源环境中，探测器对稳定中子场下的标定和测量</a:t>
            </a:r>
            <a:endParaRPr lang="en-US" altLang="zh-CN" sz="2000" dirty="0"/>
          </a:p>
          <a:p>
            <a:pPr lvl="1" eaLnBrk="1" hangingPunct="1"/>
            <a:r>
              <a:rPr lang="en-US" altLang="zh-CN" sz="2000" dirty="0"/>
              <a:t>BEPCII&amp;CSNS</a:t>
            </a:r>
            <a:r>
              <a:rPr lang="zh-CN" altLang="en-US" sz="2000" dirty="0"/>
              <a:t>的脉冲辐射场下的探测器测量，对比</a:t>
            </a:r>
            <a:endParaRPr lang="en-US" altLang="zh-CN" sz="2000" dirty="0"/>
          </a:p>
          <a:p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经费需求约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</a:rPr>
              <a:t>15</a:t>
            </a:r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万元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zh-CN" altLang="en-US" sz="2000" dirty="0"/>
              <a:t>主要用于电子学系统</a:t>
            </a:r>
            <a:r>
              <a:rPr lang="en-US" altLang="zh-CN" sz="2000" dirty="0"/>
              <a:t>/</a:t>
            </a:r>
            <a:r>
              <a:rPr lang="zh-CN" altLang="en-US" sz="2000" dirty="0"/>
              <a:t>显示单元开发</a:t>
            </a:r>
            <a:r>
              <a:rPr lang="en-US" altLang="zh-CN" sz="2000" dirty="0"/>
              <a:t>/</a:t>
            </a:r>
            <a:r>
              <a:rPr lang="zh-CN" altLang="en-US" sz="2000" dirty="0"/>
              <a:t>测试差旅</a:t>
            </a:r>
            <a:endParaRPr lang="en-US" altLang="zh-CN" sz="2000" dirty="0"/>
          </a:p>
          <a:p>
            <a:pPr lvl="1"/>
            <a:r>
              <a:rPr lang="zh-CN" altLang="en-US" sz="2000" dirty="0" smtClean="0"/>
              <a:t>其他</a:t>
            </a:r>
            <a:r>
              <a:rPr lang="zh-CN" altLang="en-US" sz="2000" dirty="0"/>
              <a:t>渠道申请经费支持（国家自然科学基金</a:t>
            </a:r>
            <a:r>
              <a:rPr lang="en-US" altLang="zh-CN" sz="2000" dirty="0"/>
              <a:t>+</a:t>
            </a:r>
            <a:r>
              <a:rPr lang="zh-CN" altLang="en-US" sz="2000" dirty="0"/>
              <a:t>横向课题）</a:t>
            </a:r>
          </a:p>
          <a:p>
            <a:pPr lvl="1"/>
            <a:endParaRPr lang="en-US" altLang="zh-CN" sz="2000" dirty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辐射防护系统－下一步工作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7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1108522" y="196038"/>
            <a:ext cx="7886700" cy="663575"/>
          </a:xfrm>
        </p:spPr>
        <p:txBody>
          <a:bodyPr/>
          <a:lstStyle/>
          <a:p>
            <a:r>
              <a:rPr lang="zh-CN" altLang="en-US" dirty="0"/>
              <a:t>机械系统</a:t>
            </a:r>
            <a:r>
              <a:rPr lang="zh-CN" altLang="en-US" dirty="0" smtClean="0"/>
              <a:t>－</a:t>
            </a:r>
            <a:r>
              <a:rPr lang="en-US" altLang="zh-CN" dirty="0" smtClean="0"/>
              <a:t>MDI</a:t>
            </a:r>
            <a:r>
              <a:rPr lang="zh-CN" altLang="en-US" dirty="0"/>
              <a:t>超导铁支架及远程真空连接</a:t>
            </a:r>
            <a:endParaRPr lang="zh-CN" altLang="en-US" sz="2400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xmlns="" id="{4E4F0AFD-4E2C-4A12-9D4D-E5F1103A7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4" y="1144388"/>
            <a:ext cx="8039240" cy="1601766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难点</a:t>
            </a:r>
            <a:endParaRPr lang="en-US" altLang="zh-CN" sz="2000" dirty="0"/>
          </a:p>
          <a:p>
            <a:pPr lvl="1"/>
            <a:r>
              <a:rPr lang="zh-CN" altLang="en-US" dirty="0"/>
              <a:t>恒温器伸入探测器轭铁部分悬臂长</a:t>
            </a:r>
            <a:r>
              <a:rPr lang="zh-CN" altLang="en-US" dirty="0" smtClean="0"/>
              <a:t>，空间小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磁铁</a:t>
            </a:r>
            <a:r>
              <a:rPr lang="zh-CN" altLang="en-US" dirty="0"/>
              <a:t>定位精度高</a:t>
            </a:r>
            <a:r>
              <a:rPr lang="zh-CN" altLang="en-US" dirty="0" smtClean="0"/>
              <a:t>，超高真空</a:t>
            </a:r>
            <a:endParaRPr lang="en-US" altLang="zh-CN" dirty="0" smtClean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5AA4AA-8846-4BEB-83B5-9CC7C1A0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300" y="1065608"/>
            <a:ext cx="2880000" cy="14344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FD1524E-ADE9-4EB8-A016-AC008A7AA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00" y="2678361"/>
            <a:ext cx="2736903" cy="1927236"/>
          </a:xfrm>
          <a:prstGeom prst="rect">
            <a:avLst/>
          </a:prstGeom>
        </p:spPr>
      </p:pic>
      <p:sp>
        <p:nvSpPr>
          <p:cNvPr id="9" name="内容占位符 1">
            <a:extLst>
              <a:ext uri="{FF2B5EF4-FFF2-40B4-BE49-F238E27FC236}">
                <a16:creationId xmlns:a16="http://schemas.microsoft.com/office/drawing/2014/main" xmlns="" id="{0DE236AC-8731-478E-9EB5-CE18C5BBBF86}"/>
              </a:ext>
            </a:extLst>
          </p:cNvPr>
          <p:cNvSpPr txBox="1">
            <a:spLocks/>
          </p:cNvSpPr>
          <p:nvPr/>
        </p:nvSpPr>
        <p:spPr>
          <a:xfrm>
            <a:off x="462888" y="2761023"/>
            <a:ext cx="4870461" cy="20009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2400" kern="1200" baseline="0" smtClean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1800" kern="1200" smtClean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进展</a:t>
            </a:r>
          </a:p>
          <a:p>
            <a:pPr lvl="1"/>
            <a:r>
              <a:rPr lang="zh-CN" altLang="en-US" dirty="0"/>
              <a:t>开展多种远程真空连接装置的结构设计及漏率评估</a:t>
            </a:r>
            <a:endParaRPr lang="en-US" altLang="zh-CN" dirty="0"/>
          </a:p>
          <a:p>
            <a:pPr lvl="1"/>
            <a:r>
              <a:rPr lang="zh-CN" altLang="en-US" dirty="0"/>
              <a:t>超导铁</a:t>
            </a:r>
            <a:r>
              <a:rPr lang="zh-CN" altLang="en-US" dirty="0" smtClean="0"/>
              <a:t>支架优化</a:t>
            </a:r>
            <a:endParaRPr lang="en-US" altLang="zh-CN" dirty="0"/>
          </a:p>
          <a:p>
            <a:pPr lvl="1"/>
            <a:r>
              <a:rPr lang="zh-CN" altLang="en-US" dirty="0"/>
              <a:t>支撑结构动刚度相关研究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2FE056-CB92-4C12-AEDA-009E6A040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79" y="4836077"/>
            <a:ext cx="2041004" cy="1836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60BE209-5C16-44CD-8CDC-C7716308E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680" y="4723586"/>
            <a:ext cx="6319035" cy="19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内容占位符 2"/>
          <p:cNvSpPr>
            <a:spLocks noGrp="1"/>
          </p:cNvSpPr>
          <p:nvPr>
            <p:ph idx="1"/>
          </p:nvPr>
        </p:nvSpPr>
        <p:spPr>
          <a:xfrm>
            <a:off x="585217" y="1310642"/>
            <a:ext cx="8039240" cy="2928849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已完成探测器样机部分性能的测试，取得了阶段性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成果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尽快</a:t>
            </a:r>
            <a:r>
              <a:rPr lang="zh-CN" altLang="en-US" sz="2000" dirty="0">
                <a:solidFill>
                  <a:srgbClr val="FF0000"/>
                </a:solidFill>
                <a:latin typeface="Times New Roman" pitchFamily="18" charset="0"/>
              </a:rPr>
              <a:t>完成探测器的实验测试，刻度，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推广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 eaLnBrk="1" hangingPunct="1"/>
            <a:r>
              <a:rPr lang="en-US" altLang="zh-CN" sz="2000" dirty="0"/>
              <a:t>CSNS</a:t>
            </a:r>
            <a:r>
              <a:rPr lang="zh-CN" altLang="en-US" sz="2000" dirty="0"/>
              <a:t>：存在中子脉冲场测不准的问题，希望本项目的实验测量</a:t>
            </a:r>
            <a:endParaRPr lang="en-US" altLang="zh-CN" sz="2000" dirty="0"/>
          </a:p>
          <a:p>
            <a:pPr lvl="1" eaLnBrk="1" hangingPunct="1"/>
            <a:r>
              <a:rPr lang="en-US" altLang="zh-CN" sz="2000" dirty="0"/>
              <a:t>SSRF</a:t>
            </a:r>
            <a:r>
              <a:rPr lang="zh-CN" altLang="en-US" sz="2000" dirty="0"/>
              <a:t>：期望能深入隧道内部开展测量研究</a:t>
            </a:r>
            <a:endParaRPr lang="en-US" altLang="zh-CN" sz="2000" dirty="0"/>
          </a:p>
          <a:p>
            <a:pPr lvl="1" eaLnBrk="1" hangingPunct="1"/>
            <a:r>
              <a:rPr lang="zh-CN" altLang="en-US" sz="2000" dirty="0"/>
              <a:t>国家卫健委职业安全评价中心：填补了国内脉冲场中子剂量监测的空白，具备成果转的可能性。项目如实施顺利，可以在医疗放射性加速器场所推广使用。</a:t>
            </a:r>
            <a:endParaRPr lang="en-US" altLang="zh-CN" sz="2000" dirty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082107" y="318297"/>
            <a:ext cx="7886700" cy="6635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b="1" dirty="0" smtClean="0">
                <a:solidFill>
                  <a:srgbClr val="C00000"/>
                </a:solidFill>
              </a:rPr>
              <a:t>辐射防护系统－总结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内容占位符 2"/>
          <p:cNvSpPr>
            <a:spLocks noGrp="1"/>
          </p:cNvSpPr>
          <p:nvPr>
            <p:ph idx="1"/>
          </p:nvPr>
        </p:nvSpPr>
        <p:spPr>
          <a:xfrm>
            <a:off x="2670957" y="2791819"/>
            <a:ext cx="4893626" cy="17197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zh-CN" altLang="en-US" sz="10000" b="1" i="1" dirty="0" smtClean="0">
                <a:solidFill>
                  <a:srgbClr val="FF0000"/>
                </a:solidFill>
              </a:rPr>
              <a:t>谢谢！</a:t>
            </a:r>
            <a:endParaRPr lang="en-US" altLang="zh-CN" sz="10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2">
            <a:extLst>
              <a:ext uri="{FF2B5EF4-FFF2-40B4-BE49-F238E27FC236}">
                <a16:creationId xmlns:a16="http://schemas.microsoft.com/office/drawing/2014/main" xmlns="" id="{935220C4-48A6-4452-A57B-0B73D41EB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12" y="173367"/>
            <a:ext cx="7886700" cy="663575"/>
          </a:xfrm>
        </p:spPr>
        <p:txBody>
          <a:bodyPr/>
          <a:lstStyle/>
          <a:p>
            <a:r>
              <a:rPr lang="zh-CN" altLang="en-US" dirty="0"/>
              <a:t>机械系统－移动</a:t>
            </a:r>
            <a:r>
              <a:rPr lang="zh-CN" altLang="en-US" dirty="0"/>
              <a:t>准直器进展</a:t>
            </a:r>
            <a:endParaRPr lang="zh-CN" altLang="en-US" sz="24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FE0C914-951C-4EFF-B915-199C729EB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092" y="1656278"/>
            <a:ext cx="3682512" cy="2041149"/>
          </a:xfrm>
          <a:prstGeom prst="rect">
            <a:avLst/>
          </a:prstGeom>
        </p:spPr>
      </p:pic>
      <p:sp>
        <p:nvSpPr>
          <p:cNvPr id="17" name="内容占位符 1">
            <a:extLst>
              <a:ext uri="{FF2B5EF4-FFF2-40B4-BE49-F238E27FC236}">
                <a16:creationId xmlns:a16="http://schemas.microsoft.com/office/drawing/2014/main" xmlns="" id="{1FD0EA81-80F9-45CE-BD89-DF87F737ECAB}"/>
              </a:ext>
            </a:extLst>
          </p:cNvPr>
          <p:cNvSpPr txBox="1">
            <a:spLocks/>
          </p:cNvSpPr>
          <p:nvPr/>
        </p:nvSpPr>
        <p:spPr>
          <a:xfrm>
            <a:off x="347529" y="1068818"/>
            <a:ext cx="4910549" cy="789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2400" kern="1200" baseline="0" smtClean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1800" kern="1200" smtClean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难点</a:t>
            </a:r>
          </a:p>
          <a:p>
            <a:pPr lvl="1"/>
            <a:r>
              <a:rPr lang="zh-CN" altLang="en-US" dirty="0"/>
              <a:t>准直器上同步辐射功率及热沉积</a:t>
            </a:r>
            <a:r>
              <a:rPr lang="zh-CN" altLang="en-US" dirty="0" smtClean="0"/>
              <a:t>功率高</a:t>
            </a:r>
            <a:endParaRPr lang="en-US" altLang="zh-CN" dirty="0"/>
          </a:p>
        </p:txBody>
      </p:sp>
      <p:sp>
        <p:nvSpPr>
          <p:cNvPr id="18" name="内容占位符 1">
            <a:extLst>
              <a:ext uri="{FF2B5EF4-FFF2-40B4-BE49-F238E27FC236}">
                <a16:creationId xmlns:a16="http://schemas.microsoft.com/office/drawing/2014/main" xmlns="" id="{225AFEDB-1267-4660-B287-F1F81B35E47C}"/>
              </a:ext>
            </a:extLst>
          </p:cNvPr>
          <p:cNvSpPr txBox="1">
            <a:spLocks/>
          </p:cNvSpPr>
          <p:nvPr/>
        </p:nvSpPr>
        <p:spPr>
          <a:xfrm>
            <a:off x="264403" y="1932972"/>
            <a:ext cx="4910549" cy="2482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2400" kern="1200" baseline="0" smtClean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1800" kern="1200" smtClean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975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进展</a:t>
            </a:r>
            <a:endParaRPr lang="en-US" altLang="zh-CN" sz="2000" dirty="0"/>
          </a:p>
          <a:p>
            <a:pPr lvl="1"/>
            <a:r>
              <a:rPr lang="zh-CN" altLang="en-US" dirty="0"/>
              <a:t>针对</a:t>
            </a:r>
            <a:r>
              <a:rPr lang="en-US" altLang="zh-CN" dirty="0"/>
              <a:t>CDR</a:t>
            </a:r>
            <a:r>
              <a:rPr lang="zh-CN" altLang="en-US" dirty="0"/>
              <a:t>束流进行准直器初步设计，进行该版本设计的结构设计优化、热分析、阻抗分析全过程。</a:t>
            </a:r>
            <a:endParaRPr lang="en-US" altLang="zh-CN" dirty="0"/>
          </a:p>
          <a:p>
            <a:pPr lvl="1"/>
            <a:r>
              <a:rPr lang="zh-CN" altLang="en-US" dirty="0"/>
              <a:t>初步考虑意外丢束时的准直器状态及基于准直器的机器保护方案</a:t>
            </a:r>
            <a:endParaRPr lang="en-US" altLang="zh-CN" dirty="0"/>
          </a:p>
          <a:p>
            <a:pPr lvl="1"/>
            <a:r>
              <a:rPr lang="zh-CN" altLang="en-US" dirty="0"/>
              <a:t>铜</a:t>
            </a:r>
            <a:r>
              <a:rPr lang="en-US" altLang="zh-CN" dirty="0"/>
              <a:t>-</a:t>
            </a:r>
            <a:r>
              <a:rPr lang="zh-CN" altLang="en-US" dirty="0"/>
              <a:t>碳连接工艺初步考虑（重点实验室基金）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D8151F8-899F-4E39-8CD0-BF0DACD8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437" y="4506073"/>
            <a:ext cx="3501246" cy="18685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B632B44-A013-435B-8A9E-3752B904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2" y="4578128"/>
            <a:ext cx="2396418" cy="18000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415A6DA6-EE0B-4062-BFAE-32ECDF6FF966}"/>
              </a:ext>
            </a:extLst>
          </p:cNvPr>
          <p:cNvGrpSpPr>
            <a:grpSpLocks noChangeAspect="1"/>
          </p:cNvGrpSpPr>
          <p:nvPr/>
        </p:nvGrpSpPr>
        <p:grpSpPr>
          <a:xfrm>
            <a:off x="2549662" y="4574615"/>
            <a:ext cx="2799101" cy="1800000"/>
            <a:chOff x="2158775" y="3530455"/>
            <a:chExt cx="4058164" cy="260965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14055E63-943A-41BA-9828-37659C8E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775" y="3530455"/>
              <a:ext cx="4058164" cy="2609657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710134ED-3DA3-4ACB-B405-464B09ED2D0F}"/>
                </a:ext>
              </a:extLst>
            </p:cNvPr>
            <p:cNvSpPr txBox="1"/>
            <p:nvPr/>
          </p:nvSpPr>
          <p:spPr>
            <a:xfrm>
              <a:off x="4276180" y="4655710"/>
              <a:ext cx="1584177" cy="937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/>
                <a:t>Material:Cu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240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5851" y="188481"/>
            <a:ext cx="7886700" cy="663575"/>
          </a:xfrm>
        </p:spPr>
        <p:txBody>
          <a:bodyPr/>
          <a:lstStyle/>
          <a:p>
            <a:r>
              <a:rPr lang="zh-CN" altLang="en-US" dirty="0" smtClean="0"/>
              <a:t>低温</a:t>
            </a:r>
            <a:r>
              <a:rPr lang="zh-CN" altLang="en-US" dirty="0" smtClean="0"/>
              <a:t>系统－预</a:t>
            </a:r>
            <a:r>
              <a:rPr lang="zh-CN" altLang="en-US" dirty="0" smtClean="0"/>
              <a:t>研</a:t>
            </a:r>
            <a:r>
              <a:rPr lang="zh-CN" altLang="en-US" dirty="0" smtClean="0"/>
              <a:t>经费情况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</a:rPr>
              <a:t>来源：科学家</a:t>
            </a:r>
            <a:r>
              <a:rPr lang="zh-CN" altLang="en-US" sz="2000" dirty="0">
                <a:solidFill>
                  <a:srgbClr val="0070C0"/>
                </a:solidFill>
              </a:rPr>
              <a:t>工作室及卓越中心经费支持</a:t>
            </a:r>
            <a:r>
              <a:rPr lang="en-US" altLang="zh-CN" sz="2000" dirty="0">
                <a:solidFill>
                  <a:srgbClr val="0070C0"/>
                </a:solidFill>
              </a:rPr>
              <a:t>CEPC</a:t>
            </a:r>
            <a:r>
              <a:rPr lang="zh-CN" altLang="en-US" sz="2000" dirty="0">
                <a:solidFill>
                  <a:srgbClr val="0070C0"/>
                </a:solidFill>
              </a:rPr>
              <a:t>预研</a:t>
            </a:r>
            <a:r>
              <a:rPr lang="zh-CN" altLang="en-US" sz="2000" dirty="0">
                <a:solidFill>
                  <a:srgbClr val="0070C0"/>
                </a:solidFill>
              </a:rPr>
              <a:t>任务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</a:rPr>
              <a:t>低温</a:t>
            </a:r>
            <a:r>
              <a:rPr lang="zh-CN" altLang="en-US" sz="2000" dirty="0">
                <a:solidFill>
                  <a:srgbClr val="FF0000"/>
                </a:solidFill>
              </a:rPr>
              <a:t>预算：</a:t>
            </a:r>
            <a:r>
              <a:rPr lang="en-US" altLang="zh-CN" sz="2000" dirty="0">
                <a:solidFill>
                  <a:srgbClr val="FF0000"/>
                </a:solidFill>
              </a:rPr>
              <a:t>95</a:t>
            </a:r>
            <a:r>
              <a:rPr lang="zh-CN" altLang="en-US" sz="2000" dirty="0">
                <a:solidFill>
                  <a:srgbClr val="FF0000"/>
                </a:solidFill>
              </a:rPr>
              <a:t>万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</a:rPr>
              <a:t>内容</a:t>
            </a:r>
            <a:r>
              <a:rPr lang="zh-CN" altLang="en-US" sz="2000" dirty="0">
                <a:solidFill>
                  <a:srgbClr val="FF0000"/>
                </a:solidFill>
              </a:rPr>
              <a:t>：</a:t>
            </a:r>
            <a:r>
              <a:rPr lang="zh-CN" altLang="en-US" sz="2000" dirty="0">
                <a:solidFill>
                  <a:srgbClr val="FF0000"/>
                </a:solidFill>
              </a:rPr>
              <a:t>设计</a:t>
            </a:r>
            <a:r>
              <a:rPr lang="zh-CN" altLang="en-US" sz="2000" dirty="0">
                <a:solidFill>
                  <a:srgbClr val="FF0000"/>
                </a:solidFill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</a:rPr>
              <a:t>研制高性能多</a:t>
            </a:r>
            <a:r>
              <a:rPr lang="zh-CN" altLang="en-US" sz="2000" dirty="0">
                <a:solidFill>
                  <a:srgbClr val="FF0000"/>
                </a:solidFill>
              </a:rPr>
              <a:t>通道低温传输管线，搭建测试平台进行性能</a:t>
            </a:r>
            <a:r>
              <a:rPr lang="zh-CN" altLang="en-US" sz="2000" dirty="0">
                <a:solidFill>
                  <a:srgbClr val="FF0000"/>
                </a:solidFill>
              </a:rPr>
              <a:t>测试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</a:rPr>
              <a:t>实际执行情况：由于经费限制使用，高性能低温传输管线方案未获批，研制未执行。但是利用部分经费</a:t>
            </a:r>
            <a:r>
              <a:rPr lang="en-US" altLang="zh-CN" sz="2000" dirty="0">
                <a:solidFill>
                  <a:srgbClr val="FF0000"/>
                </a:solidFill>
              </a:rPr>
              <a:t>4.896</a:t>
            </a:r>
            <a:r>
              <a:rPr lang="zh-CN" altLang="en-US" sz="2000" dirty="0">
                <a:solidFill>
                  <a:srgbClr val="FF0000"/>
                </a:solidFill>
              </a:rPr>
              <a:t>万元进行了一台</a:t>
            </a:r>
            <a:r>
              <a:rPr lang="en-US" altLang="zh-CN" sz="2000" dirty="0">
                <a:solidFill>
                  <a:srgbClr val="FF0000"/>
                </a:solidFill>
              </a:rPr>
              <a:t>5g/s </a:t>
            </a:r>
            <a:r>
              <a:rPr lang="zh-CN" altLang="en-US" sz="2000" dirty="0">
                <a:solidFill>
                  <a:srgbClr val="FF0000"/>
                </a:solidFill>
              </a:rPr>
              <a:t>百瓦级</a:t>
            </a:r>
            <a:r>
              <a:rPr lang="en-US" altLang="zh-CN" sz="2000" dirty="0">
                <a:solidFill>
                  <a:srgbClr val="FF0000"/>
                </a:solidFill>
              </a:rPr>
              <a:t>2K</a:t>
            </a:r>
            <a:r>
              <a:rPr lang="zh-CN" altLang="en-US" sz="2000" dirty="0">
                <a:solidFill>
                  <a:srgbClr val="FF0000"/>
                </a:solidFill>
              </a:rPr>
              <a:t>翅片管式换热器研制，并在</a:t>
            </a:r>
            <a:r>
              <a:rPr lang="en-US" altLang="zh-CN" sz="2000" dirty="0">
                <a:solidFill>
                  <a:srgbClr val="FF0000"/>
                </a:solidFill>
              </a:rPr>
              <a:t>PAPS</a:t>
            </a:r>
            <a:r>
              <a:rPr lang="zh-CN" altLang="en-US" sz="2000" dirty="0">
                <a:solidFill>
                  <a:srgbClr val="FF0000"/>
                </a:solidFill>
              </a:rPr>
              <a:t>低温系统测试平台上进行了测试和投入使用。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0004" y="211152"/>
            <a:ext cx="7886700" cy="663575"/>
          </a:xfrm>
        </p:spPr>
        <p:txBody>
          <a:bodyPr/>
          <a:lstStyle/>
          <a:p>
            <a:r>
              <a:rPr lang="zh-CN" altLang="en-US" dirty="0"/>
              <a:t>低温系统－ </a:t>
            </a:r>
            <a:r>
              <a:rPr lang="en-US" altLang="zh-CN" dirty="0" smtClean="0"/>
              <a:t>2K</a:t>
            </a:r>
            <a:r>
              <a:rPr lang="zh-CN" altLang="en-US" dirty="0"/>
              <a:t>翅片管式换热器研制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0100" y="1024976"/>
            <a:ext cx="8783206" cy="242684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altLang="zh-CN" sz="2900" dirty="0">
                <a:solidFill>
                  <a:srgbClr val="FF0000"/>
                </a:solidFill>
              </a:rPr>
              <a:t>2K</a:t>
            </a:r>
            <a:r>
              <a:rPr lang="zh-CN" altLang="en-US" sz="2900" dirty="0">
                <a:solidFill>
                  <a:srgbClr val="FF0000"/>
                </a:solidFill>
              </a:rPr>
              <a:t>换热器是</a:t>
            </a:r>
            <a:r>
              <a:rPr lang="en-US" altLang="zh-CN" sz="2900" dirty="0">
                <a:solidFill>
                  <a:srgbClr val="FF0000"/>
                </a:solidFill>
              </a:rPr>
              <a:t>2K</a:t>
            </a:r>
            <a:r>
              <a:rPr lang="zh-CN" altLang="en-US" sz="2900" dirty="0">
                <a:solidFill>
                  <a:srgbClr val="FF0000"/>
                </a:solidFill>
              </a:rPr>
              <a:t>低温系统的关键部件</a:t>
            </a:r>
            <a:r>
              <a:rPr lang="zh-CN" altLang="en-US" sz="2900" dirty="0">
                <a:solidFill>
                  <a:srgbClr val="0070C0"/>
                </a:solidFill>
              </a:rPr>
              <a:t>，性能的优劣直接影响</a:t>
            </a:r>
            <a:r>
              <a:rPr lang="en-US" altLang="zh-CN" sz="2900" dirty="0">
                <a:solidFill>
                  <a:srgbClr val="0070C0"/>
                </a:solidFill>
              </a:rPr>
              <a:t>2K</a:t>
            </a:r>
            <a:r>
              <a:rPr lang="zh-CN" altLang="en-US" sz="2900" dirty="0">
                <a:solidFill>
                  <a:srgbClr val="0070C0"/>
                </a:solidFill>
              </a:rPr>
              <a:t>低温系统的效率；</a:t>
            </a:r>
            <a:endParaRPr lang="en-US" altLang="zh-CN" sz="2900" dirty="0">
              <a:solidFill>
                <a:srgbClr val="0070C0"/>
              </a:solidFill>
            </a:endParaRPr>
          </a:p>
          <a:p>
            <a:pPr>
              <a:lnSpc>
                <a:spcPct val="170000"/>
              </a:lnSpc>
            </a:pPr>
            <a:r>
              <a:rPr lang="en-US" altLang="zh-CN" sz="2900" dirty="0">
                <a:solidFill>
                  <a:srgbClr val="0070C0"/>
                </a:solidFill>
              </a:rPr>
              <a:t>2K JT </a:t>
            </a:r>
            <a:r>
              <a:rPr lang="zh-CN" altLang="en-US" sz="2900" dirty="0">
                <a:solidFill>
                  <a:srgbClr val="0070C0"/>
                </a:solidFill>
              </a:rPr>
              <a:t>换热器位于</a:t>
            </a:r>
            <a:r>
              <a:rPr lang="en-US" altLang="zh-CN" sz="2900" dirty="0">
                <a:solidFill>
                  <a:srgbClr val="0070C0"/>
                </a:solidFill>
              </a:rPr>
              <a:t>JT</a:t>
            </a:r>
            <a:r>
              <a:rPr lang="zh-CN" altLang="en-US" sz="2900" dirty="0">
                <a:solidFill>
                  <a:srgbClr val="0070C0"/>
                </a:solidFill>
              </a:rPr>
              <a:t>阀之前，能够降低节流阀前的液氦温度，提高节流后的</a:t>
            </a:r>
            <a:r>
              <a:rPr lang="en-US" altLang="zh-CN" sz="2900" dirty="0">
                <a:solidFill>
                  <a:srgbClr val="0070C0"/>
                </a:solidFill>
              </a:rPr>
              <a:t>2K</a:t>
            </a:r>
            <a:r>
              <a:rPr lang="zh-CN" altLang="en-US" sz="2900" dirty="0">
                <a:solidFill>
                  <a:srgbClr val="0070C0"/>
                </a:solidFill>
              </a:rPr>
              <a:t>得液率。</a:t>
            </a:r>
          </a:p>
          <a:p>
            <a:pPr>
              <a:lnSpc>
                <a:spcPct val="170000"/>
              </a:lnSpc>
            </a:pPr>
            <a:r>
              <a:rPr lang="en-US" altLang="zh-CN" sz="2900" dirty="0">
                <a:solidFill>
                  <a:srgbClr val="0070C0"/>
                </a:solidFill>
              </a:rPr>
              <a:t>2K JT</a:t>
            </a:r>
            <a:r>
              <a:rPr lang="zh-CN" altLang="en-US" sz="2900" dirty="0">
                <a:solidFill>
                  <a:srgbClr val="0070C0"/>
                </a:solidFill>
              </a:rPr>
              <a:t>换热器的设计指标是：换热效率≥</a:t>
            </a:r>
            <a:r>
              <a:rPr lang="en-US" altLang="zh-CN" sz="2900" dirty="0">
                <a:solidFill>
                  <a:srgbClr val="0070C0"/>
                </a:solidFill>
              </a:rPr>
              <a:t>85%</a:t>
            </a:r>
            <a:r>
              <a:rPr lang="zh-CN" altLang="en-US" sz="2900" dirty="0">
                <a:solidFill>
                  <a:srgbClr val="0070C0"/>
                </a:solidFill>
              </a:rPr>
              <a:t>，回气侧压降≤</a:t>
            </a:r>
            <a:r>
              <a:rPr lang="en-US" altLang="zh-CN" sz="2900" dirty="0">
                <a:solidFill>
                  <a:srgbClr val="0070C0"/>
                </a:solidFill>
              </a:rPr>
              <a:t>100Pa</a:t>
            </a:r>
            <a:r>
              <a:rPr lang="zh-CN" altLang="en-US" sz="2900" dirty="0">
                <a:solidFill>
                  <a:srgbClr val="0070C0"/>
                </a:solidFill>
              </a:rPr>
              <a:t>。</a:t>
            </a:r>
          </a:p>
          <a:p>
            <a:pPr>
              <a:lnSpc>
                <a:spcPct val="170000"/>
              </a:lnSpc>
            </a:pPr>
            <a:r>
              <a:rPr lang="en-US" altLang="zh-CN" sz="2900" dirty="0">
                <a:solidFill>
                  <a:srgbClr val="0070C0"/>
                </a:solidFill>
              </a:rPr>
              <a:t>5g/s</a:t>
            </a:r>
            <a:r>
              <a:rPr lang="zh-CN" altLang="en-US" sz="2900" dirty="0">
                <a:solidFill>
                  <a:srgbClr val="0070C0"/>
                </a:solidFill>
              </a:rPr>
              <a:t>设计流量下，换热器的测试效率为</a:t>
            </a:r>
            <a:r>
              <a:rPr lang="en-US" altLang="zh-CN" sz="2900" dirty="0">
                <a:solidFill>
                  <a:srgbClr val="0070C0"/>
                </a:solidFill>
              </a:rPr>
              <a:t>85.3%</a:t>
            </a:r>
            <a:r>
              <a:rPr lang="zh-CN" altLang="en-US" sz="2900" dirty="0">
                <a:solidFill>
                  <a:srgbClr val="0070C0"/>
                </a:solidFill>
              </a:rPr>
              <a:t>，回气侧压降为</a:t>
            </a:r>
            <a:r>
              <a:rPr lang="en-US" altLang="zh-CN" sz="2900" dirty="0">
                <a:solidFill>
                  <a:srgbClr val="0070C0"/>
                </a:solidFill>
              </a:rPr>
              <a:t>78.89Pa</a:t>
            </a:r>
            <a:r>
              <a:rPr lang="zh-CN" altLang="en-US" sz="2900" dirty="0">
                <a:solidFill>
                  <a:srgbClr val="0070C0"/>
                </a:solidFill>
              </a:rPr>
              <a:t>，满足设计要求</a:t>
            </a:r>
            <a:r>
              <a:rPr lang="zh-CN" altLang="en-US" sz="2900" dirty="0" smtClean="0">
                <a:solidFill>
                  <a:srgbClr val="0070C0"/>
                </a:solidFill>
              </a:rPr>
              <a:t>。</a:t>
            </a:r>
            <a:endParaRPr lang="zh-CN" altLang="en-US" sz="2900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100" y="6104834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2K</a:t>
            </a:r>
            <a:r>
              <a:rPr lang="zh-CN" altLang="en-US" dirty="0" smtClean="0"/>
              <a:t>换热器流程图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822" y="3451824"/>
            <a:ext cx="3119881" cy="25361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99" y="3203486"/>
            <a:ext cx="1627773" cy="2731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873" y="3187247"/>
            <a:ext cx="3136664" cy="29324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140" y="3187247"/>
            <a:ext cx="828047" cy="282945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67336" y="6113904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2K</a:t>
            </a:r>
            <a:r>
              <a:rPr lang="zh-CN" altLang="en-US" dirty="0" smtClean="0"/>
              <a:t>换热器性能比较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548656" y="610483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2K</a:t>
            </a:r>
            <a:r>
              <a:rPr lang="zh-CN" altLang="en-US" dirty="0" smtClean="0"/>
              <a:t>换热器实物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371895" y="6097006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2K</a:t>
            </a:r>
            <a:r>
              <a:rPr lang="zh-CN" altLang="en-US" dirty="0" smtClean="0"/>
              <a:t>换热器实际测试参数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93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0737" y="203595"/>
            <a:ext cx="7886700" cy="663575"/>
          </a:xfrm>
        </p:spPr>
        <p:txBody>
          <a:bodyPr/>
          <a:lstStyle/>
          <a:p>
            <a:r>
              <a:rPr lang="zh-CN" altLang="en-US" dirty="0"/>
              <a:t>低温系统－下一步</a:t>
            </a:r>
            <a:r>
              <a:rPr lang="zh-CN" altLang="en-US" dirty="0" smtClean="0"/>
              <a:t>计划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1711" y="1190835"/>
            <a:ext cx="5590781" cy="51117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</a:rPr>
              <a:t>下一步为满足</a:t>
            </a:r>
            <a:r>
              <a:rPr lang="en-US" altLang="zh-CN" sz="2000" dirty="0">
                <a:solidFill>
                  <a:srgbClr val="0070C0"/>
                </a:solidFill>
              </a:rPr>
              <a:t>CEPC </a:t>
            </a:r>
            <a:r>
              <a:rPr lang="zh-CN" altLang="en-US" sz="2000" dirty="0">
                <a:solidFill>
                  <a:srgbClr val="0070C0"/>
                </a:solidFill>
              </a:rPr>
              <a:t>千瓦级</a:t>
            </a:r>
            <a:r>
              <a:rPr lang="en-US" altLang="zh-CN" sz="2000" dirty="0">
                <a:solidFill>
                  <a:srgbClr val="0070C0"/>
                </a:solidFill>
              </a:rPr>
              <a:t>2K</a:t>
            </a:r>
            <a:r>
              <a:rPr lang="zh-CN" altLang="en-US" sz="2000" dirty="0">
                <a:solidFill>
                  <a:srgbClr val="0070C0"/>
                </a:solidFill>
              </a:rPr>
              <a:t>低温系统的预研和建设要求，拟</a:t>
            </a:r>
            <a:r>
              <a:rPr lang="zh-CN" altLang="en-US" sz="2000" dirty="0">
                <a:solidFill>
                  <a:srgbClr val="FF0000"/>
                </a:solidFill>
              </a:rPr>
              <a:t>开展千瓦级</a:t>
            </a:r>
            <a:r>
              <a:rPr lang="en-US" altLang="zh-CN" sz="2000" dirty="0">
                <a:solidFill>
                  <a:srgbClr val="FF0000"/>
                </a:solidFill>
              </a:rPr>
              <a:t>2K JT </a:t>
            </a:r>
            <a:r>
              <a:rPr lang="zh-CN" altLang="en-US" sz="2000" dirty="0">
                <a:solidFill>
                  <a:srgbClr val="FF0000"/>
                </a:solidFill>
              </a:rPr>
              <a:t>换热器</a:t>
            </a:r>
            <a:r>
              <a:rPr lang="en-US" altLang="zh-CN" sz="2000" dirty="0">
                <a:solidFill>
                  <a:srgbClr val="FF0000"/>
                </a:solidFill>
              </a:rPr>
              <a:t>(</a:t>
            </a:r>
            <a:r>
              <a:rPr lang="zh-CN" altLang="en-US" sz="2000" dirty="0">
                <a:solidFill>
                  <a:srgbClr val="FF0000"/>
                </a:solidFill>
              </a:rPr>
              <a:t>对应流量约</a:t>
            </a:r>
            <a:r>
              <a:rPr lang="en-US" altLang="zh-CN" sz="2000" dirty="0">
                <a:solidFill>
                  <a:srgbClr val="FF0000"/>
                </a:solidFill>
              </a:rPr>
              <a:t>50g/s)</a:t>
            </a:r>
            <a:r>
              <a:rPr lang="zh-CN" altLang="en-US" sz="2000" dirty="0">
                <a:solidFill>
                  <a:srgbClr val="FF0000"/>
                </a:solidFill>
              </a:rPr>
              <a:t>的预研工作。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</a:rPr>
              <a:t>大流量条件下，原有的绕管式结构已不能很好的满足换热要求，必须采用</a:t>
            </a:r>
            <a:r>
              <a:rPr lang="zh-CN" altLang="en-US" sz="2000" dirty="0">
                <a:solidFill>
                  <a:srgbClr val="FF0000"/>
                </a:solidFill>
              </a:rPr>
              <a:t>换热效率更高的板翅式换热结构</a:t>
            </a:r>
            <a:r>
              <a:rPr lang="zh-CN" altLang="en-US" sz="2000" dirty="0">
                <a:solidFill>
                  <a:srgbClr val="0070C0"/>
                </a:solidFill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</a:rPr>
              <a:t>在提高了单位体积换热效率的同时，板翅换热器的设计计算难度更大，加工工艺更复杂，有必要开展进一步的研究工作。</a:t>
            </a:r>
          </a:p>
          <a:p>
            <a:pPr>
              <a:lnSpc>
                <a:spcPct val="150000"/>
              </a:lnSpc>
            </a:pP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72" y="1493117"/>
            <a:ext cx="2331922" cy="352379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49522" y="5349418"/>
            <a:ext cx="266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已完成设计的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15g/s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板翅换热器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357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A8FDEF1E-22D9-4615-8BE8-518466366F71}"/>
              </a:ext>
            </a:extLst>
          </p:cNvPr>
          <p:cNvSpPr/>
          <p:nvPr/>
        </p:nvSpPr>
        <p:spPr>
          <a:xfrm>
            <a:off x="538961" y="1271456"/>
            <a:ext cx="73494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75000"/>
            </a:pPr>
            <a:r>
              <a:rPr lang="zh-CN" altLang="en-US" sz="2000" dirty="0">
                <a:solidFill>
                  <a:srgbClr val="0070C0"/>
                </a:solidFill>
              </a:rPr>
              <a:t>主要研究内容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solidFill>
                  <a:srgbClr val="0070C0"/>
                </a:solidFill>
              </a:rPr>
              <a:t>摄影测量</a:t>
            </a:r>
            <a:r>
              <a:rPr lang="zh-CN" altLang="en-US" sz="2000" dirty="0">
                <a:solidFill>
                  <a:srgbClr val="FF0000"/>
                </a:solidFill>
              </a:rPr>
              <a:t>实验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solidFill>
                  <a:srgbClr val="0070C0"/>
                </a:solidFill>
              </a:rPr>
              <a:t>视觉仪</a:t>
            </a:r>
            <a:r>
              <a:rPr lang="zh-CN" altLang="en-US" sz="2000" dirty="0">
                <a:solidFill>
                  <a:srgbClr val="FF0000"/>
                </a:solidFill>
              </a:rPr>
              <a:t>原型机研制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solidFill>
                  <a:srgbClr val="0070C0"/>
                </a:solidFill>
              </a:rPr>
              <a:t>测量部件的</a:t>
            </a:r>
            <a:r>
              <a:rPr lang="zh-CN" altLang="en-US" sz="2000" dirty="0">
                <a:solidFill>
                  <a:srgbClr val="FF0000"/>
                </a:solidFill>
              </a:rPr>
              <a:t>数据</a:t>
            </a:r>
            <a:r>
              <a:rPr lang="zh-CN" altLang="en-US" sz="2000" dirty="0" smtClean="0">
                <a:solidFill>
                  <a:srgbClr val="FF0000"/>
                </a:solidFill>
              </a:rPr>
              <a:t>交互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solidFill>
                  <a:srgbClr val="0070C0"/>
                </a:solidFill>
              </a:rPr>
              <a:t>视觉仪的部件</a:t>
            </a:r>
            <a:r>
              <a:rPr lang="zh-CN" altLang="en-US" sz="2000" dirty="0">
                <a:solidFill>
                  <a:srgbClr val="FF0000"/>
                </a:solidFill>
              </a:rPr>
              <a:t>标定和参数校准补偿</a:t>
            </a:r>
            <a:r>
              <a:rPr lang="zh-CN" altLang="en-US" sz="2000" dirty="0" smtClean="0">
                <a:solidFill>
                  <a:srgbClr val="0070C0"/>
                </a:solidFill>
              </a:rPr>
              <a:t>研究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solidFill>
                  <a:srgbClr val="0070C0"/>
                </a:solidFill>
              </a:rPr>
              <a:t>视觉测量仪的</a:t>
            </a:r>
            <a:r>
              <a:rPr lang="zh-CN" altLang="en-US" sz="2000" dirty="0">
                <a:solidFill>
                  <a:srgbClr val="FF0000"/>
                </a:solidFill>
              </a:rPr>
              <a:t>数学模型研究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914400" lvl="1" indent="-45720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zh-CN" altLang="en-US" sz="2000" dirty="0">
                <a:solidFill>
                  <a:srgbClr val="0070C0"/>
                </a:solidFill>
              </a:rPr>
              <a:t>数据处理</a:t>
            </a:r>
            <a:r>
              <a:rPr lang="zh-CN" altLang="en-US" sz="2000" dirty="0">
                <a:solidFill>
                  <a:srgbClr val="FF0000"/>
                </a:solidFill>
              </a:rPr>
              <a:t>软件研发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070737" y="203595"/>
            <a:ext cx="7886700" cy="663575"/>
          </a:xfrm>
        </p:spPr>
        <p:txBody>
          <a:bodyPr/>
          <a:lstStyle/>
          <a:p>
            <a:r>
              <a:rPr lang="zh-CN" altLang="en-US" dirty="0" smtClean="0"/>
              <a:t>准直系统－视觉仪测量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18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320" y="1073471"/>
            <a:ext cx="8358257" cy="121009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rgbClr val="FF0000"/>
              </a:buClr>
              <a:buSzPct val="75000"/>
              <a:buNone/>
            </a:pPr>
            <a:r>
              <a:rPr lang="zh-CN" altLang="en-US" sz="2000" b="1" dirty="0" smtClean="0">
                <a:solidFill>
                  <a:srgbClr val="FF0000"/>
                </a:solidFill>
              </a:rPr>
              <a:t>系统组成：</a:t>
            </a:r>
            <a:r>
              <a:rPr lang="zh-CN" altLang="en-US" sz="2000" dirty="0" smtClean="0">
                <a:solidFill>
                  <a:srgbClr val="0070C0"/>
                </a:solidFill>
              </a:rPr>
              <a:t>集成</a:t>
            </a:r>
            <a:r>
              <a:rPr lang="zh-CN" altLang="en-US" sz="2000" dirty="0">
                <a:solidFill>
                  <a:srgbClr val="0070C0"/>
                </a:solidFill>
              </a:rPr>
              <a:t>了图像测量系统、角度测量系统、距离测量系统，将边角测量的高精度与图像测量的高速度相结合，</a:t>
            </a:r>
            <a:r>
              <a:rPr lang="zh-CN" altLang="en-US" sz="2000" dirty="0">
                <a:solidFill>
                  <a:srgbClr val="FF0000"/>
                </a:solidFill>
              </a:rPr>
              <a:t>具有高精度、高效率的特点</a:t>
            </a:r>
            <a:r>
              <a:rPr lang="zh-CN" altLang="en-US" sz="2000" dirty="0">
                <a:solidFill>
                  <a:srgbClr val="0070C0"/>
                </a:solidFill>
              </a:rPr>
              <a:t>。</a:t>
            </a:r>
          </a:p>
        </p:txBody>
      </p:sp>
      <p:graphicFrame>
        <p:nvGraphicFramePr>
          <p:cNvPr id="18" name="图示 17">
            <a:extLst>
              <a:ext uri="{FF2B5EF4-FFF2-40B4-BE49-F238E27FC236}">
                <a16:creationId xmlns:a16="http://schemas.microsoft.com/office/drawing/2014/main" xmlns="" id="{87B61803-7656-4E48-BAA2-A5A8A7B391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1340021"/>
              </p:ext>
            </p:extLst>
          </p:nvPr>
        </p:nvGraphicFramePr>
        <p:xfrm>
          <a:off x="2123728" y="2079091"/>
          <a:ext cx="5119702" cy="2389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30B93035-3753-4FE6-99AC-C250B2E43538}"/>
              </a:ext>
            </a:extLst>
          </p:cNvPr>
          <p:cNvGrpSpPr>
            <a:grpSpLocks/>
          </p:cNvGrpSpPr>
          <p:nvPr/>
        </p:nvGrpSpPr>
        <p:grpSpPr bwMode="auto">
          <a:xfrm>
            <a:off x="1287134" y="4222222"/>
            <a:ext cx="6816725" cy="1928813"/>
            <a:chOff x="1163802" y="4714884"/>
            <a:chExt cx="6816396" cy="192882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7BCE8A72-FA75-4197-97CC-E2DCE9F9C328}"/>
                </a:ext>
              </a:extLst>
            </p:cNvPr>
            <p:cNvSpPr/>
            <p:nvPr/>
          </p:nvSpPr>
          <p:spPr>
            <a:xfrm>
              <a:off x="6072115" y="5011749"/>
              <a:ext cx="1908083" cy="1620848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>
              <a:spAutoFit/>
            </a:bodyPr>
            <a:lstStyle/>
            <a:p>
              <a:pPr marL="0" marR="0" lvl="0" indent="0" algn="just" defTabSz="914400" eaLnBrk="1" fontAlgn="base" latinLnBrk="0" hangingPunct="1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采用激光绝对测距，提供高精度的大尺度基准。</a:t>
              </a:r>
              <a:endPara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6CFDFD6A-24FF-47C2-87FB-237DC61E51FB}"/>
                </a:ext>
              </a:extLst>
            </p:cNvPr>
            <p:cNvSpPr/>
            <p:nvPr/>
          </p:nvSpPr>
          <p:spPr>
            <a:xfrm>
              <a:off x="1163802" y="5011749"/>
              <a:ext cx="1908083" cy="1631961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>
              <a:spAutoFit/>
            </a:bodyPr>
            <a:lstStyle/>
            <a:p>
              <a:pPr marL="0" marR="0" lvl="0" indent="0" algn="just" defTabSz="914400" eaLnBrk="1" fontAlgn="base" latinLnBrk="0" hangingPunct="1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采用量测相机摄影测量，实现高速、高精度点阵测量。</a:t>
              </a:r>
              <a:endPara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0AB64212-B1CE-422D-8C22-5F2D2A6057C3}"/>
                </a:ext>
              </a:extLst>
            </p:cNvPr>
            <p:cNvSpPr/>
            <p:nvPr/>
          </p:nvSpPr>
          <p:spPr>
            <a:xfrm>
              <a:off x="3384607" y="5011749"/>
              <a:ext cx="2357324" cy="1620848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>
              <a:spAutoFit/>
            </a:bodyPr>
            <a:lstStyle/>
            <a:p>
              <a:pPr marL="0" marR="0" lvl="0" indent="0" algn="just" defTabSz="914400" eaLnBrk="1" fontAlgn="base" latinLnBrk="0" hangingPunct="1">
                <a:lnSpc>
                  <a:spcPts val="3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采用二维转台的高精度水平角、垂直角，提供单站多张图像间的方位约束。</a:t>
              </a: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xmlns="" id="{53032C4F-43D8-44FA-8152-CB98CB5AF280}"/>
                </a:ext>
              </a:extLst>
            </p:cNvPr>
            <p:cNvCxnSpPr/>
            <p:nvPr/>
          </p:nvCxnSpPr>
          <p:spPr bwMode="auto">
            <a:xfrm>
              <a:off x="6572153" y="4714884"/>
              <a:ext cx="428604" cy="285752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headEnd type="none" w="med" len="med"/>
              <a:tailEnd type="arrow"/>
            </a:ln>
            <a:effectLst/>
          </p:spPr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xmlns="" id="{06A10A92-A4D9-41A1-9D61-0AEAF6CC8C99}"/>
                </a:ext>
              </a:extLst>
            </p:cNvPr>
            <p:cNvCxnSpPr/>
            <p:nvPr/>
          </p:nvCxnSpPr>
          <p:spPr bwMode="auto">
            <a:xfrm rot="5400000">
              <a:off x="4428331" y="4858554"/>
              <a:ext cx="285752" cy="1587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headEnd type="none" w="med" len="med"/>
              <a:tailEnd type="arrow"/>
            </a:ln>
            <a:effectLst/>
          </p:spPr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xmlns="" id="{E2F0A73F-97E7-48E6-98EF-C5B46D1FA94F}"/>
                </a:ext>
              </a:extLst>
            </p:cNvPr>
            <p:cNvCxnSpPr/>
            <p:nvPr/>
          </p:nvCxnSpPr>
          <p:spPr bwMode="auto">
            <a:xfrm rot="10800000" flipV="1">
              <a:off x="2214676" y="4714884"/>
              <a:ext cx="428604" cy="285752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headEnd type="none" w="med" len="med"/>
              <a:tailEnd type="arrow"/>
            </a:ln>
            <a:effectLst/>
          </p:spPr>
        </p:cxnSp>
      </p:grp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085851" y="165810"/>
            <a:ext cx="7886700" cy="663575"/>
          </a:xfrm>
        </p:spPr>
        <p:txBody>
          <a:bodyPr/>
          <a:lstStyle/>
          <a:p>
            <a:r>
              <a:rPr lang="zh-CN" altLang="en-US" dirty="0" smtClean="0"/>
              <a:t>准直系统－视觉仪测量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80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PS booster pwoer supply--20180716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 marL="800100" indent="-342900">
          <a:lnSpc>
            <a:spcPct val="120000"/>
          </a:lnSpc>
          <a:spcBef>
            <a:spcPts val="600"/>
          </a:spcBef>
          <a:buFont typeface="+mj-ea"/>
          <a:buAutoNum type="circleNumDbPlain"/>
          <a:defRPr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HEPS booster pwoer supply--20180716" id="{5FE1491F-FB49-4236-8524-893D7279D56B}" vid="{06C7F4CC-D88F-4945-B268-5B95ACC815CA}"/>
    </a:ext>
  </a:extLst>
</a:theme>
</file>

<file path=ppt/theme/theme2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HEPS</Template>
  <TotalTime>27432</TotalTime>
  <Words>2351</Words>
  <Application>Microsoft Office PowerPoint</Application>
  <PresentationFormat>全屏显示(4:3)</PresentationFormat>
  <Paragraphs>293</Paragraphs>
  <Slides>31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4" baseType="lpstr">
      <vt:lpstr>HEPS booster pwoer supply--20180716</vt:lpstr>
      <vt:lpstr>自定义设计方案</vt:lpstr>
      <vt:lpstr>Equation</vt:lpstr>
      <vt:lpstr>PowerPoint 演示文稿</vt:lpstr>
      <vt:lpstr>机械系统－课题基本情况</vt:lpstr>
      <vt:lpstr>机械系统－MDI超导铁支架及远程真空连接</vt:lpstr>
      <vt:lpstr>机械系统－移动准直器进展</vt:lpstr>
      <vt:lpstr>低温系统－预研经费情况</vt:lpstr>
      <vt:lpstr>低温系统－ 2K翅片管式换热器研制</vt:lpstr>
      <vt:lpstr>低温系统－下一步计划</vt:lpstr>
      <vt:lpstr>准直系统－视觉仪测量</vt:lpstr>
      <vt:lpstr>准直系统－视觉仪测量</vt:lpstr>
      <vt:lpstr>准直系统－视觉仪测量</vt:lpstr>
      <vt:lpstr>准直系统－视觉仪测量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HEPS 增强器磁铁支架初步设计及讨论</dc:title>
  <dc:creator>unknown</dc:creator>
  <cp:lastModifiedBy>wangjl</cp:lastModifiedBy>
  <cp:revision>531</cp:revision>
  <dcterms:created xsi:type="dcterms:W3CDTF">2018-07-26T06:50:18Z</dcterms:created>
  <dcterms:modified xsi:type="dcterms:W3CDTF">2022-02-14T08:21:00Z</dcterms:modified>
</cp:coreProperties>
</file>