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39" r:id="rId2"/>
    <p:sldId id="342" r:id="rId3"/>
    <p:sldId id="345" r:id="rId4"/>
    <p:sldId id="258" r:id="rId5"/>
    <p:sldId id="302" r:id="rId6"/>
    <p:sldId id="280" r:id="rId7"/>
    <p:sldId id="464" r:id="rId8"/>
    <p:sldId id="451" r:id="rId9"/>
    <p:sldId id="459" r:id="rId10"/>
    <p:sldId id="460" r:id="rId11"/>
    <p:sldId id="462" r:id="rId12"/>
    <p:sldId id="463" r:id="rId13"/>
    <p:sldId id="466" r:id="rId14"/>
    <p:sldId id="450" r:id="rId15"/>
    <p:sldId id="453" r:id="rId16"/>
    <p:sldId id="454" r:id="rId17"/>
    <p:sldId id="455" r:id="rId18"/>
    <p:sldId id="491" r:id="rId19"/>
    <p:sldId id="456" r:id="rId20"/>
    <p:sldId id="457" r:id="rId21"/>
    <p:sldId id="458" r:id="rId22"/>
    <p:sldId id="470" r:id="rId23"/>
    <p:sldId id="257" r:id="rId24"/>
    <p:sldId id="490" r:id="rId25"/>
    <p:sldId id="279" r:id="rId26"/>
    <p:sldId id="488" r:id="rId27"/>
    <p:sldId id="489" r:id="rId28"/>
    <p:sldId id="452" r:id="rId29"/>
    <p:sldId id="449" r:id="rId30"/>
    <p:sldId id="461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A5795-1F30-4B5C-B2E8-44748ED87C06}" type="datetimeFigureOut">
              <a:rPr lang="zh-CN" altLang="en-US" smtClean="0"/>
              <a:t>2022/7/29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62B14-39C4-48B8-BC36-7BF3A7847E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59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A1E80E-98C4-408F-A931-D27C2CC3F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109157E-092B-4EBD-B318-E20A54020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7115C7-12FB-4F4C-AF27-E075E429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EFB30-9E89-46C0-B43D-3F1EBADD13DC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385B2-E042-401E-B0D6-67A6245C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B6933D-316E-430D-8723-7E4565C6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85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DC35F-AFCA-4A86-A7F8-BA00C706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6ED045-B454-4644-A391-6CE3B691A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11A65E-FA81-43C4-BB24-03D1CFC5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064C-AC2B-40E6-B284-10992FAE10A7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B3ACA9-3A0D-42DC-A814-A4B12889C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3AC74C-EE30-41A7-8F96-B433192D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83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598D81-0516-433F-8FEB-83831C08F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37B876D-675C-464E-9E96-C32869D0C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BBDAD-16FE-4A54-8660-2097B408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4554-A9FB-4F9C-BC1E-2A66CB4F98FC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4C0F4B-5C77-4B5A-BC0F-427B9859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157DE-EAAF-4C74-A505-99635748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856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9837" y="6581180"/>
            <a:ext cx="345538" cy="267891"/>
          </a:xfrm>
          <a:prstGeom prst="rect">
            <a:avLst/>
          </a:prstGeom>
        </p:spPr>
        <p:txBody>
          <a:bodyPr/>
          <a:lstStyle>
            <a:lvl1pPr>
              <a:defRPr sz="126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5005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313808-DA6F-4D95-9CE7-B0103A5A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92476-C657-4EA8-9E56-59F608B4F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340C8-E1C7-44E6-A3B1-C1CAE5AD1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A079-5170-4B6D-8C6D-3E48E3E799BA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E1638A-A569-4AEE-A884-09BC6A3C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FA4E0F-8DCD-412E-B13A-3881D26B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85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78938F-6997-42FF-8EF6-C638641F3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AEC54B-CE2D-4537-B5A0-CFF34EECC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5D0803-7743-4E51-AF5A-254902DD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0C0D3-F7D6-4F7E-9AD2-6A4E789A2D07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D5AFD-EED6-4950-904A-1DE8F9B3F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14224F-A6FC-4CB5-9F65-1799AAE2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48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830A2A-B18B-40FD-9FFA-CF6FCE16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DF84E4-2BDA-45FE-8079-EEFD31530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48A11E-7ABE-4AB8-A3C1-7F640C5EE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0EA23C-603F-48AA-A463-0F19102F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36961-276F-433D-8B2E-5D3EAF54776C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10C37-AC88-4E2A-8F57-263DA4A7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2C872F-D44D-425A-B57D-0A197B3C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3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1768E-EA5F-4640-B5CA-38D6F574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16CE63-64C0-4304-BBC5-A6E634321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71B247-60F5-41E7-BFC9-052E52880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3EAA5E-0248-489F-87BB-B5BEC37F5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D3E23C-41F2-493B-9D6F-080DD98E6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E21D1E9-B44A-4B16-9BC3-78C6C263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36D4C-BA64-4426-BE18-38910CB54153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32651AF-88E5-497E-9152-D45844DC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4855C0C-4BF7-42FE-B53C-C8A4494C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65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CF96AC-E650-4DE8-824C-029162717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C8D0CE5-0782-4BCA-80E9-EDA910DEB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3BFB-AFCE-431D-8C08-3536F2507A5A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7B9C5E-1A14-4200-B09E-F93F0B99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71A0F8-64B9-48AD-B182-CE990EAD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8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8A3F4B-0F32-4093-87D4-0373F6B5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8891-9706-4E4A-A839-D1C534825692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108F44-9DBF-467B-A2C0-7B5EE56F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31A6AE-5A5B-488D-B306-1294F604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8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5DEB90-FDC1-4CF1-AEDB-641E0F50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C0221-4CC3-49D9-B019-5666278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958F32-CC26-4562-A89A-03D2FBF62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2908D7-1BC1-4DBB-969F-84DE4199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99DF-117A-46C5-927C-1F7728A7BB9F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7CB1A3-1752-4D23-8C8D-59FEF17B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30DB6A-F825-4FBB-877F-349561FB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64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089B32-AADA-4CAD-A055-87E4EE52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A45805-1733-4A52-84CF-4E0D0DD5B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A386C7-3AC5-40A6-97FD-35C1C75BD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56A05E-4630-4B43-814C-C64B696F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2B9B-7478-4281-990B-553A01C06AF8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F3506D-C42A-4411-A0EE-18C6D533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937CB46-DCCE-4024-8026-EBAEF9B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4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4DEBE4-7277-4473-8962-7C0F8E70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F4ADDF-1792-498D-A091-677CCE235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D0DE9-A9EB-4B39-A4F3-29C210702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A0AA6-C432-4060-B461-C5C160CD6DB5}" type="datetime1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82930-4260-4488-A49E-6223DBB22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4AE341-831A-45D4-B80C-2A9DCF62C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9EA0D-0A42-461B-B0C4-DE4E3DDE60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49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8.emf"/><Relationship Id="rId3" Type="http://schemas.openxmlformats.org/officeDocument/2006/relationships/image" Target="../media/image451.png"/><Relationship Id="rId7" Type="http://schemas.openxmlformats.org/officeDocument/2006/relationships/image" Target="../media/image43.emf"/><Relationship Id="rId12" Type="http://schemas.openxmlformats.org/officeDocument/2006/relationships/image" Target="../media/image47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11" Type="http://schemas.openxmlformats.org/officeDocument/2006/relationships/image" Target="../media/image46.emf"/><Relationship Id="rId5" Type="http://schemas.openxmlformats.org/officeDocument/2006/relationships/image" Target="../media/image42.emf"/><Relationship Id="rId10" Type="http://schemas.openxmlformats.org/officeDocument/2006/relationships/image" Target="../media/image34.emf"/><Relationship Id="rId4" Type="http://schemas.openxmlformats.org/officeDocument/2006/relationships/image" Target="../media/image41.emf"/><Relationship Id="rId9" Type="http://schemas.openxmlformats.org/officeDocument/2006/relationships/image" Target="../media/image45.emf"/><Relationship Id="rId14" Type="http://schemas.openxmlformats.org/officeDocument/2006/relationships/image" Target="../media/image4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6.emf"/><Relationship Id="rId3" Type="http://schemas.openxmlformats.org/officeDocument/2006/relationships/image" Target="../media/image50.emf"/><Relationship Id="rId7" Type="http://schemas.openxmlformats.org/officeDocument/2006/relationships/image" Target="../media/image52.emf"/><Relationship Id="rId12" Type="http://schemas.openxmlformats.org/officeDocument/2006/relationships/image" Target="../media/image68.png"/><Relationship Id="rId2" Type="http://schemas.openxmlformats.org/officeDocument/2006/relationships/image" Target="../media/image7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5.emf"/><Relationship Id="rId5" Type="http://schemas.openxmlformats.org/officeDocument/2006/relationships/image" Target="../media/image75.png"/><Relationship Id="rId15" Type="http://schemas.openxmlformats.org/officeDocument/2006/relationships/image" Target="../media/image58.emf"/><Relationship Id="rId10" Type="http://schemas.openxmlformats.org/officeDocument/2006/relationships/image" Target="../media/image54.emf"/><Relationship Id="rId4" Type="http://schemas.openxmlformats.org/officeDocument/2006/relationships/image" Target="../media/image57.png"/><Relationship Id="rId9" Type="http://schemas.openxmlformats.org/officeDocument/2006/relationships/image" Target="../media/image790.png"/><Relationship Id="rId14" Type="http://schemas.openxmlformats.org/officeDocument/2006/relationships/image" Target="../media/image5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34.emf"/><Relationship Id="rId7" Type="http://schemas.openxmlformats.org/officeDocument/2006/relationships/image" Target="../media/image63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11" Type="http://schemas.openxmlformats.org/officeDocument/2006/relationships/image" Target="../media/image67.emf"/><Relationship Id="rId5" Type="http://schemas.openxmlformats.org/officeDocument/2006/relationships/image" Target="../media/image61.emf"/><Relationship Id="rId10" Type="http://schemas.openxmlformats.org/officeDocument/2006/relationships/image" Target="../media/image66.emf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74.emf"/><Relationship Id="rId18" Type="http://schemas.openxmlformats.org/officeDocument/2006/relationships/image" Target="../media/image75.emf"/><Relationship Id="rId7" Type="http://schemas.openxmlformats.org/officeDocument/2006/relationships/image" Target="../media/image100.png"/><Relationship Id="rId12" Type="http://schemas.openxmlformats.org/officeDocument/2006/relationships/image" Target="../media/image73.emf"/><Relationship Id="rId17" Type="http://schemas.openxmlformats.org/officeDocument/2006/relationships/image" Target="../media/image34.emf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2.emf"/><Relationship Id="rId15" Type="http://schemas.openxmlformats.org/officeDocument/2006/relationships/image" Target="../media/image108.png"/><Relationship Id="rId10" Type="http://schemas.openxmlformats.org/officeDocument/2006/relationships/image" Target="../media/image71.emf"/><Relationship Id="rId19" Type="http://schemas.openxmlformats.org/officeDocument/2006/relationships/image" Target="../media/image76.emf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112.png"/><Relationship Id="rId7" Type="http://schemas.openxmlformats.org/officeDocument/2006/relationships/image" Target="../media/image80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Relationship Id="rId9" Type="http://schemas.openxmlformats.org/officeDocument/2006/relationships/image" Target="../media/image8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83.emf"/><Relationship Id="rId7" Type="http://schemas.openxmlformats.org/officeDocument/2006/relationships/image" Target="../media/image85.emf"/><Relationship Id="rId12" Type="http://schemas.openxmlformats.org/officeDocument/2006/relationships/image" Target="../media/image34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88.emf"/><Relationship Id="rId5" Type="http://schemas.openxmlformats.org/officeDocument/2006/relationships/image" Target="../media/image84.emf"/><Relationship Id="rId10" Type="http://schemas.openxmlformats.org/officeDocument/2006/relationships/image" Target="../media/image87.emf"/><Relationship Id="rId4" Type="http://schemas.openxmlformats.org/officeDocument/2006/relationships/image" Target="../media/image134.png"/><Relationship Id="rId9" Type="http://schemas.openxmlformats.org/officeDocument/2006/relationships/image" Target="../media/image8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9.png"/><Relationship Id="rId7" Type="http://schemas.openxmlformats.org/officeDocument/2006/relationships/image" Target="../media/image92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34.emf"/><Relationship Id="rId4" Type="http://schemas.openxmlformats.org/officeDocument/2006/relationships/image" Target="../media/image9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49.png"/><Relationship Id="rId7" Type="http://schemas.openxmlformats.org/officeDocument/2006/relationships/image" Target="../media/image103.em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4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13" Type="http://schemas.openxmlformats.org/officeDocument/2006/relationships/image" Target="../media/image113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12" Type="http://schemas.openxmlformats.org/officeDocument/2006/relationships/image" Target="../media/image34.e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11" Type="http://schemas.openxmlformats.org/officeDocument/2006/relationships/image" Target="../media/image112.emf"/><Relationship Id="rId5" Type="http://schemas.openxmlformats.org/officeDocument/2006/relationships/image" Target="../media/image106.emf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Relationship Id="rId14" Type="http://schemas.openxmlformats.org/officeDocument/2006/relationships/image" Target="../media/image1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png"/><Relationship Id="rId11" Type="http://schemas.openxmlformats.org/officeDocument/2006/relationships/image" Target="../media/image21.png"/><Relationship Id="rId5" Type="http://schemas.openxmlformats.org/officeDocument/2006/relationships/image" Target="../media/image122.png"/><Relationship Id="rId10" Type="http://schemas.openxmlformats.org/officeDocument/2006/relationships/image" Target="../media/image129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image" Target="../media/image140.png"/><Relationship Id="rId7" Type="http://schemas.openxmlformats.org/officeDocument/2006/relationships/image" Target="../media/image142.emf"/><Relationship Id="rId12" Type="http://schemas.openxmlformats.org/officeDocument/2006/relationships/image" Target="../media/image146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145.emf"/><Relationship Id="rId5" Type="http://schemas.openxmlformats.org/officeDocument/2006/relationships/image" Target="../media/image141.png"/><Relationship Id="rId10" Type="http://schemas.openxmlformats.org/officeDocument/2006/relationships/image" Target="../media/image144.emf"/><Relationship Id="rId4" Type="http://schemas.openxmlformats.org/officeDocument/2006/relationships/image" Target="../media/image79.png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1.png"/><Relationship Id="rId7" Type="http://schemas.openxmlformats.org/officeDocument/2006/relationships/image" Target="../media/image2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arxiv.org/search/hep-ex?searchtype=author&amp;query=Abudin%C3%A9n%2C+F" TargetMode="External"/><Relationship Id="rId7" Type="http://schemas.openxmlformats.org/officeDocument/2006/relationships/image" Target="../media/image1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emf"/><Relationship Id="rId10" Type="http://schemas.openxmlformats.org/officeDocument/2006/relationships/image" Target="../media/image35.emf"/><Relationship Id="rId4" Type="http://schemas.openxmlformats.org/officeDocument/2006/relationships/image" Target="../media/image31.emf"/><Relationship Id="rId9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0.emf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1F008BA2-CC5B-44E3-846F-15CCFEA19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001" y="1934389"/>
            <a:ext cx="11409821" cy="981121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CN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Belle II</a:t>
            </a:r>
            <a:r>
              <a:rPr lang="zh-CN" alt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实验上的</a:t>
            </a:r>
            <a:r>
              <a:rPr lang="en-US" altLang="zh-CN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CKM</a:t>
            </a:r>
            <a:r>
              <a:rPr lang="zh-CN" alt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矩阵和</a:t>
            </a:r>
            <a:r>
              <a:rPr lang="en-US" altLang="zh-CN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CP</a:t>
            </a:r>
            <a:r>
              <a:rPr lang="zh-CN" alt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破坏研究</a:t>
            </a:r>
          </a:p>
        </p:txBody>
      </p:sp>
      <p:sp>
        <p:nvSpPr>
          <p:cNvPr id="14" name="副标题 2">
            <a:extLst>
              <a:ext uri="{FF2B5EF4-FFF2-40B4-BE49-F238E27FC236}">
                <a16:creationId xmlns:a16="http://schemas.microsoft.com/office/drawing/2014/main" id="{45231732-1095-4F48-80D0-6410C07BC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930" y="3085166"/>
            <a:ext cx="4619374" cy="2020475"/>
          </a:xfrm>
        </p:spPr>
        <p:txBody>
          <a:bodyPr>
            <a:normAutofit lnSpcReduction="10000"/>
          </a:bodyPr>
          <a:lstStyle/>
          <a:p>
            <a:pPr algn="l"/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王小龙</a:t>
            </a:r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复旦大学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第四届重味物理与量子色动力学研讨会</a:t>
            </a:r>
            <a:endParaRPr lang="en-US" altLang="zh-CN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湖南大学，</a:t>
            </a:r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</a:t>
            </a: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r>
              <a: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9D74357-0887-4C09-A18E-B40E7A9CF6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/>
          <a:stretch/>
        </p:blipFill>
        <p:spPr>
          <a:xfrm>
            <a:off x="670990" y="73712"/>
            <a:ext cx="4410871" cy="16146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892ED18-5C66-487E-8744-EEA4B232F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349" y="378459"/>
            <a:ext cx="1914992" cy="1555930"/>
          </a:xfrm>
          <a:prstGeom prst="rect">
            <a:avLst/>
          </a:prstGeom>
        </p:spPr>
      </p:pic>
      <p:pic>
        <p:nvPicPr>
          <p:cNvPr id="6" name="Event4.png" descr="Event4.png">
            <a:extLst>
              <a:ext uri="{FF2B5EF4-FFF2-40B4-BE49-F238E27FC236}">
                <a16:creationId xmlns:a16="http://schemas.microsoft.com/office/drawing/2014/main" id="{359EE8E5-F650-4067-A228-EC731CAA2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05759" y="3180229"/>
            <a:ext cx="6295549" cy="35412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D13605-39C5-4BEE-ABF9-2C7B6DF3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4EF4-7A81-4637-852B-E7BDADE9B15A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9D704B6-C694-4898-890C-D8778AEE3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5022229"/>
            <a:ext cx="5081859" cy="16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13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DDD251D-BEF8-4681-BE1D-32FBE74182A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995" y="102907"/>
                <a:ext cx="10515600" cy="8316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Inclusive and exclusive 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𝑋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𝑐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𝑙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𝜈</m:t>
                    </m:r>
                  </m:oMath>
                </a14:m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DDD251D-BEF8-4681-BE1D-32FBE74182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995" y="102907"/>
                <a:ext cx="10515600" cy="831663"/>
              </a:xfrm>
              <a:blipFill>
                <a:blip r:embed="rId2"/>
                <a:stretch>
                  <a:fillRect l="-2377" t="-13971" b="-27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3AD3F0F-53CA-4DCE-AC8C-C947E4F6982D}"/>
                  </a:ext>
                </a:extLst>
              </p:cNvPr>
              <p:cNvSpPr/>
              <p:nvPr/>
            </p:nvSpPr>
            <p:spPr>
              <a:xfrm>
                <a:off x="663165" y="1056952"/>
                <a:ext cx="247106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Inclusive 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𝑋</m:t>
                        </m:r>
                      </m:e>
                      <m:sub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𝑐</m:t>
                        </m:r>
                      </m:sub>
                    </m:sSub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𝑙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𝜈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 </m:t>
                    </m:r>
                  </m:oMath>
                </a14:m>
                <a:r>
                  <a:rPr lang="pt-BR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</a:t>
                </a:r>
                <a:endParaRPr lang="zh-CN" altLang="en-US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3AD3F0F-53CA-4DCE-AC8C-C947E4F698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65" y="1056952"/>
                <a:ext cx="2471061" cy="430887"/>
              </a:xfrm>
              <a:prstGeom prst="rect">
                <a:avLst/>
              </a:prstGeom>
              <a:blipFill>
                <a:blip r:embed="rId3"/>
                <a:stretch>
                  <a:fillRect l="-3210" t="-7042" r="-2469" b="-295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CFA3C9CC-690E-491C-9316-B334AAD11B95}"/>
              </a:ext>
            </a:extLst>
          </p:cNvPr>
          <p:cNvSpPr/>
          <p:nvPr/>
        </p:nvSpPr>
        <p:spPr>
          <a:xfrm>
            <a:off x="844092" y="6262090"/>
            <a:ext cx="271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  <a:latin typeface="LiberationSerif"/>
              </a:rPr>
              <a:t>arXiv</a:t>
            </a:r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: 2111.09405 [hep-ex]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7287E4-6814-4FB7-BB91-2D3122152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45" y="1530545"/>
            <a:ext cx="5799909" cy="28825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B5FF36-1F1D-497A-A1FD-B5C30F457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57" y="4473739"/>
            <a:ext cx="4968240" cy="64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262C298-BED9-4F80-9B28-D26F3E32C809}"/>
              </a:ext>
            </a:extLst>
          </p:cNvPr>
          <p:cNvSpPr/>
          <p:nvPr/>
        </p:nvSpPr>
        <p:spPr>
          <a:xfrm>
            <a:off x="776858" y="5477882"/>
            <a:ext cx="4968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Dominant systematics from continuum modeling, lepton ID, and signal shape.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8F78E7C-5630-4A15-9AE0-4042737C1D2C}"/>
                  </a:ext>
                </a:extLst>
              </p:cNvPr>
              <p:cNvSpPr/>
              <p:nvPr/>
            </p:nvSpPr>
            <p:spPr>
              <a:xfrm>
                <a:off x="6812340" y="934570"/>
                <a:ext cx="31910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009A00"/>
                    </a:solidFill>
                    <a:latin typeface="LiberationSerif"/>
                  </a:rPr>
                  <a:t>Branching ratio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009A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009A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dirty="0">
                    <a:solidFill>
                      <a:srgbClr val="009A00"/>
                    </a:solidFill>
                    <a:latin typeface="LiberationSerif"/>
                  </a:rPr>
                  <a:t>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8F78E7C-5630-4A15-9AE0-4042737C1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340" y="934570"/>
                <a:ext cx="3191066" cy="369332"/>
              </a:xfrm>
              <a:prstGeom prst="rect">
                <a:avLst/>
              </a:prstGeom>
              <a:blipFill>
                <a:blip r:embed="rId6"/>
                <a:stretch>
                  <a:fillRect l="-1721" t="-8197" r="-574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56CE00A5-3756-44B9-BDAA-ED81E28E7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96" y="1407563"/>
            <a:ext cx="2613303" cy="5422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471C23-ED98-47EA-A9B3-F6B8479B7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848" y="2135565"/>
            <a:ext cx="5538651" cy="286076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FE6DCC-ED16-4376-A0AA-D7A1E74F9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7213" y="5160440"/>
            <a:ext cx="4363758" cy="57999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3F2E339-9611-4772-9AEB-FC09AC3C77E0}"/>
              </a:ext>
            </a:extLst>
          </p:cNvPr>
          <p:cNvSpPr/>
          <p:nvPr/>
        </p:nvSpPr>
        <p:spPr>
          <a:xfrm>
            <a:off x="7448608" y="5923430"/>
            <a:ext cx="271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  <a:latin typeface="LiberationSerif"/>
              </a:rPr>
              <a:t>arXiv</a:t>
            </a:r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: 2110.02648 [hep-ex]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2177D2C-B262-4C24-93B0-12C32009A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0572" y="264012"/>
            <a:ext cx="975927" cy="7929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A1DA691-B806-4DE5-9C85-DC46C65EA1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3506" y="1530545"/>
            <a:ext cx="770399" cy="2696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D80BDA8-A5D6-4110-95E0-8C9773659BF6}"/>
                  </a:ext>
                </a:extLst>
              </p:cNvPr>
              <p:cNvSpPr txBox="1"/>
              <p:nvPr/>
            </p:nvSpPr>
            <p:spPr>
              <a:xfrm>
                <a:off x="8626049" y="195906"/>
                <a:ext cx="13860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62.8 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D80BDA8-A5D6-4110-95E0-8C9773659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6049" y="195906"/>
                <a:ext cx="1386085" cy="369332"/>
              </a:xfrm>
              <a:prstGeom prst="rect">
                <a:avLst/>
              </a:prstGeom>
              <a:blipFill>
                <a:blip r:embed="rId12"/>
                <a:stretch>
                  <a:fillRect l="-3965" r="-1322" b="-34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155773D2-9F39-4893-9B11-4FBEBAACD9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1917" y="1805596"/>
            <a:ext cx="3570639" cy="2531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192A44-78F1-4B1A-9D2C-9C41EF7E88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7862" y="4666651"/>
            <a:ext cx="5792214" cy="70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854C6D2A-4C74-4333-AE7E-50B6C581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765DFA7-1A74-4C69-9B18-FF9290A7DA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92741" y="123079"/>
                <a:ext cx="10515600" cy="87200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Exclusive 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dirty="0" err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𝑢𝑏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at Belle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765DFA7-1A74-4C69-9B18-FF9290A7D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2741" y="123079"/>
                <a:ext cx="10515600" cy="872004"/>
              </a:xfrm>
              <a:blipFill>
                <a:blip r:embed="rId2"/>
                <a:stretch>
                  <a:fillRect l="-2377" t="-11189" b="-244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9393D3F-ACC9-4CC8-A501-196DF5560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433" y="238549"/>
            <a:ext cx="846909" cy="641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5F17831-8E6B-4589-AA65-BC0755A27C1D}"/>
                  </a:ext>
                </a:extLst>
              </p:cNvPr>
              <p:cNvSpPr/>
              <p:nvPr/>
            </p:nvSpPr>
            <p:spPr>
              <a:xfrm>
                <a:off x="894716" y="1301234"/>
                <a:ext cx="270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Inclusive </a:t>
                </a:r>
                <a14:m>
                  <m:oMath xmlns:m="http://schemas.openxmlformats.org/officeDocument/2006/math">
                    <m: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  <m: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4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𝑋</m:t>
                        </m:r>
                      </m:e>
                      <m:sub>
                        <m:r>
                          <a:rPr lang="en-US" altLang="zh-CN" sz="24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𝑢</m:t>
                        </m:r>
                      </m:sub>
                    </m:sSub>
                    <m: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𝑙</m:t>
                    </m:r>
                    <m: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𝜈</m:t>
                    </m:r>
                    <m: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 </m:t>
                    </m:r>
                  </m:oMath>
                </a14:m>
                <a:r>
                  <a:rPr lang="pt-BR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</a:t>
                </a:r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5F17831-8E6B-4589-AA65-BC0755A27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16" y="1301234"/>
                <a:ext cx="2702215" cy="461665"/>
              </a:xfrm>
              <a:prstGeom prst="rect">
                <a:avLst/>
              </a:prstGeom>
              <a:blipFill>
                <a:blip r:embed="rId4"/>
                <a:stretch>
                  <a:fillRect l="-3612" t="-10526" r="-2483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A478026-49EE-40DC-BC17-01D6ACDB7663}"/>
                  </a:ext>
                </a:extLst>
              </p:cNvPr>
              <p:cNvSpPr/>
              <p:nvPr/>
            </p:nvSpPr>
            <p:spPr>
              <a:xfrm>
                <a:off x="894716" y="2169590"/>
                <a:ext cx="381847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LiberationSerif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  <m:r>
                      <a:rPr lang="en-US" altLang="zh-CN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𝑋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𝑐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𝑙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𝜈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 </m:t>
                    </m:r>
                  </m:oMath>
                </a14:m>
                <a:r>
                  <a:rPr lang="en-US" altLang="zh-CN" dirty="0">
                    <a:latin typeface="LiberationSerif"/>
                  </a:rPr>
                  <a:t>background is strongly suppressed with the use of a BDT.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A478026-49EE-40DC-BC17-01D6ACDB7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16" y="2169590"/>
                <a:ext cx="3818478" cy="646331"/>
              </a:xfrm>
              <a:prstGeom prst="rect">
                <a:avLst/>
              </a:prstGeom>
              <a:blipFill>
                <a:blip r:embed="rId5"/>
                <a:stretch>
                  <a:fillRect l="-1438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DB361B93-49D8-40B7-87E2-0EC317626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839" y="2974894"/>
            <a:ext cx="3295939" cy="25207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6650259-D528-4BF6-BF00-39A04E901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73" y="5528447"/>
            <a:ext cx="4101024" cy="2656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A562546-3F58-498F-9338-76C8838E8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219" y="6112002"/>
            <a:ext cx="3840723" cy="32539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094A220-5591-4C47-B068-E539062B6221}"/>
              </a:ext>
            </a:extLst>
          </p:cNvPr>
          <p:cNvSpPr/>
          <p:nvPr/>
        </p:nvSpPr>
        <p:spPr>
          <a:xfrm>
            <a:off x="7018420" y="374414"/>
            <a:ext cx="271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  <a:latin typeface="LiberationSans"/>
              </a:rPr>
              <a:t>arXiv</a:t>
            </a:r>
            <a:r>
              <a:rPr lang="en-US" altLang="zh-CN" dirty="0">
                <a:solidFill>
                  <a:srgbClr val="0000FF"/>
                </a:solidFill>
                <a:latin typeface="LiberationSans"/>
              </a:rPr>
              <a:t>: 2104.13354 [hep-ex]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6233958-D519-434E-805B-CD3DDFC8F63E}"/>
                  </a:ext>
                </a:extLst>
              </p:cNvPr>
              <p:cNvSpPr/>
              <p:nvPr/>
            </p:nvSpPr>
            <p:spPr>
              <a:xfrm>
                <a:off x="7083496" y="995081"/>
                <a:ext cx="3344955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009A00"/>
                    </a:solidFill>
                    <a:latin typeface="LiberationSerif"/>
                  </a:rPr>
                  <a:t>Branching ratios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9A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9A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9A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dirty="0">
                    <a:solidFill>
                      <a:srgbClr val="009A00"/>
                    </a:solidFill>
                    <a:latin typeface="LiberationSerif"/>
                  </a:rPr>
                  <a:t>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6233958-D519-434E-805B-CD3DDFC8F6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496" y="995081"/>
                <a:ext cx="3344955" cy="380810"/>
              </a:xfrm>
              <a:prstGeom prst="rect">
                <a:avLst/>
              </a:prstGeom>
              <a:blipFill>
                <a:blip r:embed="rId9"/>
                <a:stretch>
                  <a:fillRect l="-1639" t="-4762" r="-364" b="-238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1C320746-0236-4732-A35C-A5280F30D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5059" y="1467633"/>
            <a:ext cx="2522135" cy="187287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E6306A0-37F2-405C-8D68-3DC47FD384BC}"/>
              </a:ext>
            </a:extLst>
          </p:cNvPr>
          <p:cNvSpPr txBox="1"/>
          <p:nvPr/>
        </p:nvSpPr>
        <p:spPr>
          <a:xfrm>
            <a:off x="7040679" y="1653064"/>
            <a:ext cx="2343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Signal-side only reconstruction to increase the efficiency.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D1EFBF-E8A7-41F0-9040-FF3EDC1C1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2835" y="2925955"/>
            <a:ext cx="2854235" cy="2323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46AB4BA-3B08-4B31-AD1E-C25AE3AE745D}"/>
                  </a:ext>
                </a:extLst>
              </p:cNvPr>
              <p:cNvSpPr/>
              <p:nvPr/>
            </p:nvSpPr>
            <p:spPr>
              <a:xfrm>
                <a:off x="9584444" y="3626277"/>
                <a:ext cx="252213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No restriction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range, to reduce the</a:t>
                </a:r>
              </a:p>
              <a:p>
                <a:r>
                  <a:rPr lang="en-US" altLang="zh-CN" dirty="0"/>
                  <a:t>model uncertainty.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46AB4BA-3B08-4B31-AD1E-C25AE3AE74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444" y="3626277"/>
                <a:ext cx="2522135" cy="923330"/>
              </a:xfrm>
              <a:prstGeom prst="rect">
                <a:avLst/>
              </a:prstGeom>
              <a:blipFill>
                <a:blip r:embed="rId12"/>
                <a:stretch>
                  <a:fillRect l="-1932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82F05C5C-4381-42CF-9E9F-F01CE532D8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7552" y="5402450"/>
            <a:ext cx="4411877" cy="121382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D5D896D-C0C4-484C-A025-660D716A3D85}"/>
              </a:ext>
            </a:extLst>
          </p:cNvPr>
          <p:cNvSpPr/>
          <p:nvPr/>
        </p:nvSpPr>
        <p:spPr>
          <a:xfrm>
            <a:off x="1189219" y="1711512"/>
            <a:ext cx="312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Phys. Rev. </a:t>
            </a:r>
            <a:r>
              <a:rPr lang="en-US" altLang="zh-CN" dirty="0" err="1">
                <a:solidFill>
                  <a:srgbClr val="0000FF"/>
                </a:solidFill>
                <a:latin typeface="LiberationSerif"/>
              </a:rPr>
              <a:t>D104</a:t>
            </a:r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, 012008 (2021)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C52ED0-1170-422B-99F7-3A7C89D911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61878" y="4633435"/>
            <a:ext cx="1548172" cy="292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C3046C-2389-4FFC-AA32-EDA479036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9049" y="3320799"/>
            <a:ext cx="2082652" cy="3933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9E47C78-BDD8-4FAB-869F-695E04DE33B7}"/>
                  </a:ext>
                </a:extLst>
              </p:cNvPr>
              <p:cNvSpPr txBox="1"/>
              <p:nvPr/>
            </p:nvSpPr>
            <p:spPr>
              <a:xfrm>
                <a:off x="10845511" y="1098301"/>
                <a:ext cx="6700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711 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9E47C78-BDD8-4FAB-869F-695E04DE3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5511" y="1098301"/>
                <a:ext cx="670015" cy="369332"/>
              </a:xfrm>
              <a:prstGeom prst="rect">
                <a:avLst/>
              </a:prstGeom>
              <a:blipFill>
                <a:blip r:embed="rId16"/>
                <a:stretch>
                  <a:fillRect r="-59091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A0383467-8865-4016-965B-B53D761D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72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4F3652F-5209-4462-91A8-F211ACC912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2229" y="136525"/>
                <a:ext cx="10515600" cy="784599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Exclusive 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dirty="0" err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𝑢𝑏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 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at Belle II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4F3652F-5209-4462-91A8-F211ACC91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2229" y="136525"/>
                <a:ext cx="10515600" cy="784599"/>
              </a:xfrm>
              <a:blipFill>
                <a:blip r:embed="rId2"/>
                <a:stretch>
                  <a:fillRect l="-2377" t="-17829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3ABBC33-6DC1-430E-94A9-84ED99CA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650" y="194771"/>
            <a:ext cx="893974" cy="72635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39365F8-CC87-489C-8A4C-6B5DC9C36015}"/>
              </a:ext>
            </a:extLst>
          </p:cNvPr>
          <p:cNvSpPr/>
          <p:nvPr/>
        </p:nvSpPr>
        <p:spPr>
          <a:xfrm>
            <a:off x="7374650" y="850757"/>
            <a:ext cx="271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  <a:latin typeface="LiberationSerif"/>
              </a:rPr>
              <a:t>arXiv</a:t>
            </a:r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: 2111.00710 [hep-ex]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8F616A-E505-4CFD-9900-8C57A9B6B68A}"/>
                  </a:ext>
                </a:extLst>
              </p:cNvPr>
              <p:cNvSpPr/>
              <p:nvPr/>
            </p:nvSpPr>
            <p:spPr>
              <a:xfrm>
                <a:off x="298075" y="1122477"/>
                <a:ext cx="6086535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‘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Golden modes</a:t>
                </a:r>
                <a:r>
                  <a:rPr lang="zh-CN" altLang="en-US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’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for 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</m:t>
                    </m:r>
                    <m:sSub>
                      <m:sSubPr>
                        <m:ctrlPr>
                          <a:rPr lang="en-US" altLang="zh-CN" sz="2200" b="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dirty="0" err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ub</m:t>
                        </m:r>
                      </m:sub>
                    </m:sSub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|, </m:t>
                    </m:r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measured on the recoil of fully reconstructed B mesons:</a:t>
                </a:r>
                <a:endParaRPr lang="zh-CN" altLang="en-US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8F616A-E505-4CFD-9900-8C57A9B6B6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75" y="1122477"/>
                <a:ext cx="6086535" cy="769441"/>
              </a:xfrm>
              <a:prstGeom prst="rect">
                <a:avLst/>
              </a:prstGeom>
              <a:blipFill>
                <a:blip r:embed="rId4"/>
                <a:stretch>
                  <a:fillRect l="-1303" t="-4762" r="-701" b="-158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AA4B2DB2-A650-44F8-A810-87C1C5D6E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29" y="1830238"/>
            <a:ext cx="3226014" cy="24195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293606F-A38F-4AA5-845D-BB559171E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355" y="1891918"/>
            <a:ext cx="3118256" cy="23386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5389A43-A43B-444A-A0E3-DB8894B6C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9442" y="1934321"/>
            <a:ext cx="5240381" cy="258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A54996-A2D5-4E11-801C-BA5A9F9D6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1200" y="4520035"/>
            <a:ext cx="9441507" cy="19816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811B21B-F2AA-4D42-ADDB-FA17B88F1F4D}"/>
                  </a:ext>
                </a:extLst>
              </p:cNvPr>
              <p:cNvSpPr txBox="1"/>
              <p:nvPr/>
            </p:nvSpPr>
            <p:spPr>
              <a:xfrm>
                <a:off x="8558880" y="1438705"/>
                <a:ext cx="13860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62.8 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811B21B-F2AA-4D42-ADDB-FA17B88F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880" y="1438705"/>
                <a:ext cx="1386085" cy="369332"/>
              </a:xfrm>
              <a:prstGeom prst="rect">
                <a:avLst/>
              </a:prstGeom>
              <a:blipFill>
                <a:blip r:embed="rId9"/>
                <a:stretch>
                  <a:fillRect l="-3965" r="-1322" b="-34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CC4996BB-F9F0-4565-9072-A49DBB711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741" y="1934320"/>
            <a:ext cx="4533265" cy="337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21463C-80CB-4B2E-8F4C-3ECF040F6A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9253" y="3240181"/>
            <a:ext cx="6305006" cy="118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96A47464-C780-4062-A0E7-471BD1C3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5E0E36-9082-411B-A540-B009E3DB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4" y="49119"/>
            <a:ext cx="10515600" cy="838387"/>
          </a:xfrm>
        </p:spPr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Time dependent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CPV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in B decays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86433A15-DFF4-452B-AA5B-ADEF804B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3092" y="1429922"/>
            <a:ext cx="4756347" cy="9589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0779F3-A88A-4B1F-8926-458F972E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37" y="1143912"/>
            <a:ext cx="5185782" cy="2195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5A5642F-A424-480E-9EA3-118B16AA65D5}"/>
                  </a:ext>
                </a:extLst>
              </p:cNvPr>
              <p:cNvSpPr/>
              <p:nvPr/>
            </p:nvSpPr>
            <p:spPr>
              <a:xfrm>
                <a:off x="1087682" y="3571851"/>
                <a:ext cx="29252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00CD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0000CD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b="0" i="1" dirty="0" smtClean="0">
                        <a:solidFill>
                          <a:srgbClr val="0000CD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i="1" dirty="0">
                        <a:solidFill>
                          <a:srgbClr val="0000CD"/>
                        </a:solidFill>
                        <a:latin typeface="Cambria Math" panose="02040503050406030204" pitchFamily="18" charset="0"/>
                      </a:rPr>
                      <m:t>&gt; ~ 130 </m:t>
                    </m:r>
                    <m:r>
                      <a:rPr lang="en-US" altLang="zh-CN" b="0" i="1" dirty="0" smtClean="0">
                        <a:solidFill>
                          <a:srgbClr val="0000CD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i="1" dirty="0">
                        <a:solidFill>
                          <a:srgbClr val="0000CD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dirty="0">
                        <a:solidFill>
                          <a:srgbClr val="0000C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0000CD"/>
                    </a:solidFill>
                    <a:latin typeface="CenturySchL-Roma"/>
                  </a:rPr>
                  <a:t>at Belle II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5A5642F-A424-480E-9EA3-118B16AA65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682" y="3571851"/>
                <a:ext cx="2925224" cy="369332"/>
              </a:xfrm>
              <a:prstGeom prst="rect">
                <a:avLst/>
              </a:prstGeom>
              <a:blipFill>
                <a:blip r:embed="rId4"/>
                <a:stretch>
                  <a:fillRect t="-9836" r="-1042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A44AE06-56BB-43C6-A0A2-32609A1F623C}"/>
                  </a:ext>
                </a:extLst>
              </p:cNvPr>
              <p:cNvSpPr/>
              <p:nvPr/>
            </p:nvSpPr>
            <p:spPr>
              <a:xfrm>
                <a:off x="1087682" y="5428920"/>
                <a:ext cx="923589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+mj-cs"/>
                      </a:rPr>
                      <m:t>sin</m:t>
                    </m:r>
                    <m: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+mj-cs"/>
                      </a:rPr>
                      <m:t>(2</m:t>
                    </m:r>
                    <m: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+mj-cs"/>
                      </a:rPr>
                      <m:t>𝛽</m:t>
                    </m:r>
                    <m:r>
                      <a:rPr lang="en-US" altLang="zh-CN" sz="2400" dirty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+mj-cs"/>
                      </a:rPr>
                      <m:t>) </m:t>
                    </m:r>
                  </m:oMath>
                </a14:m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+mj-cs"/>
                  </a:rPr>
                  <a:t>is still a fundamental input for the </a:t>
                </a:r>
                <a:r>
                  <a:rPr lang="en-US" altLang="zh-CN" sz="2400" dirty="0" err="1">
                    <a:latin typeface="华文楷体" panose="02010600040101010101" pitchFamily="2" charset="-122"/>
                    <a:ea typeface="华文楷体" panose="02010600040101010101" pitchFamily="2" charset="-122"/>
                    <a:cs typeface="+mj-cs"/>
                  </a:rPr>
                  <a:t>CKM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+mj-cs"/>
                  </a:rPr>
                  <a:t> UT fit, it will be a golden channel at Belle II until the end of data taking.</a:t>
                </a:r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  <a:cs typeface="+mj-cs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A44AE06-56BB-43C6-A0A2-32609A1F6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682" y="5428920"/>
                <a:ext cx="9235890" cy="830997"/>
              </a:xfrm>
              <a:prstGeom prst="rect">
                <a:avLst/>
              </a:prstGeom>
              <a:blipFill>
                <a:blip r:embed="rId5"/>
                <a:stretch>
                  <a:fillRect l="-990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BAEBD3F0-DF2E-4575-A9C3-D1F595E28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689" y="2800854"/>
            <a:ext cx="7033311" cy="2026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A1DDD49-9F33-4CED-941F-B90055AF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470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F7680AD-D5B8-4D75-A778-4455379C363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5335" y="90311"/>
                <a:ext cx="10515600" cy="74054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sin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(2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𝛽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𝜙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1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from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𝐽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𝜓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𝐾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3F7680AD-D5B8-4D75-A778-4455379C3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5335" y="90311"/>
                <a:ext cx="10515600" cy="740543"/>
              </a:xfrm>
              <a:blipFill>
                <a:blip r:embed="rId2"/>
                <a:stretch>
                  <a:fillRect t="-20661" b="-38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C65325E-4F10-43F8-913C-6E567A214E0F}"/>
                  </a:ext>
                </a:extLst>
              </p:cNvPr>
              <p:cNvSpPr/>
              <p:nvPr/>
            </p:nvSpPr>
            <p:spPr>
              <a:xfrm>
                <a:off x="1333265" y="2012838"/>
                <a:ext cx="13423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C65325E-4F10-43F8-913C-6E567A214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265" y="2012838"/>
                <a:ext cx="1342355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A43C5405-6E9B-4765-9ABD-4C19188D1EAA}"/>
              </a:ext>
            </a:extLst>
          </p:cNvPr>
          <p:cNvSpPr/>
          <p:nvPr/>
        </p:nvSpPr>
        <p:spPr>
          <a:xfrm>
            <a:off x="8831110" y="960446"/>
            <a:ext cx="271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  <a:latin typeface="LiberationSans"/>
              </a:rPr>
              <a:t>arXiv</a:t>
            </a:r>
            <a:r>
              <a:rPr lang="en-US" altLang="zh-CN" dirty="0">
                <a:solidFill>
                  <a:srgbClr val="0000FF"/>
                </a:solidFill>
                <a:latin typeface="LiberationSans"/>
              </a:rPr>
              <a:t>: 2106.13547 [hep-ex]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3C28281-639B-4621-9473-93C92DBD4BC6}"/>
                  </a:ext>
                </a:extLst>
              </p:cNvPr>
              <p:cNvSpPr/>
              <p:nvPr/>
            </p:nvSpPr>
            <p:spPr>
              <a:xfrm>
                <a:off x="6955524" y="906256"/>
                <a:ext cx="18158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𝝍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3C28281-639B-4621-9473-93C92DBD4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524" y="906256"/>
                <a:ext cx="1815882" cy="461665"/>
              </a:xfrm>
              <a:prstGeom prst="rect">
                <a:avLst/>
              </a:prstGeom>
              <a:blipFill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10080ED-FA65-417B-B9A6-B2E033780AEC}"/>
                  </a:ext>
                </a:extLst>
              </p:cNvPr>
              <p:cNvSpPr/>
              <p:nvPr/>
            </p:nvSpPr>
            <p:spPr>
              <a:xfrm>
                <a:off x="3839135" y="1366507"/>
                <a:ext cx="5328578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LiberationSerif"/>
                  </a:rPr>
                  <a:t> reconstruction: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Get direction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 according to cluster in KLM.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0000FF"/>
                    </a:solidFill>
                    <a:latin typeface="LiberationSerif"/>
                  </a:rPr>
                  <a:t>  </a:t>
                </a:r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solidFill>
                    <a:srgbClr val="0000FF"/>
                  </a:solidFill>
                  <a:latin typeface="LiberationSerif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Mass constraint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0000FF"/>
                    </a:solidFill>
                    <a:latin typeface="LiberationSerif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to get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.</a:t>
                </a:r>
                <a:endParaRPr lang="zh-CN" altLang="en-US" dirty="0">
                  <a:solidFill>
                    <a:srgbClr val="0000FF"/>
                  </a:solidFill>
                  <a:latin typeface="LiberationSerif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10080ED-FA65-417B-B9A6-B2E033780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135" y="1366507"/>
                <a:ext cx="5328578" cy="1292662"/>
              </a:xfrm>
              <a:prstGeom prst="rect">
                <a:avLst/>
              </a:prstGeom>
              <a:blipFill>
                <a:blip r:embed="rId9"/>
                <a:stretch>
                  <a:fillRect l="-801" t="-377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54FB3282-1C70-4BB6-B9D6-9929B70DB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713" y="1439965"/>
            <a:ext cx="2857500" cy="20209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1F918A-A956-490E-9F5D-B8762D60D7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6510" y="3522256"/>
            <a:ext cx="2910349" cy="198332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047135-9EB4-4422-8EFA-F15CEC32E9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2808" y="2888587"/>
            <a:ext cx="2769326" cy="19333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3DC6D77-7934-4C1B-B7EB-C7189B59B4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47980" y="2924028"/>
            <a:ext cx="2519733" cy="1748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7EB3646-20F3-41F3-8A08-1D1B889D31A6}"/>
                  </a:ext>
                </a:extLst>
              </p:cNvPr>
              <p:cNvSpPr txBox="1"/>
              <p:nvPr/>
            </p:nvSpPr>
            <p:spPr>
              <a:xfrm>
                <a:off x="3839135" y="4874559"/>
                <a:ext cx="5475358" cy="1507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𝑁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𝑠𝑖𝑔</m:t>
                        </m:r>
                      </m:sup>
                    </m:s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=226±20 ,  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𝑁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𝑠𝑖𝑔</m:t>
                        </m:r>
                      </m:sup>
                    </m:s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=267±21</m:t>
                    </m:r>
                  </m:oMath>
                </a14:m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In good agreement with Belle.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But the systematic uncertainties related to peaking background is relatively large.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Δ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𝑁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𝑝𝑒𝑎𝑘𝑖𝑛𝑔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=31 , 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Δ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𝑁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𝑝𝑒𝑎𝑘𝑖𝑛𝑔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=28</m:t>
                    </m:r>
                  </m:oMath>
                </a14:m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7EB3646-20F3-41F3-8A08-1D1B889D3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135" y="4874559"/>
                <a:ext cx="5475358" cy="1507079"/>
              </a:xfrm>
              <a:prstGeom prst="rect">
                <a:avLst/>
              </a:prstGeom>
              <a:blipFill>
                <a:blip r:embed="rId14"/>
                <a:stretch>
                  <a:fillRect l="-780" t="-810" b="-2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04852DF-4B64-467A-B98A-BFDDEAE2EC5B}"/>
                  </a:ext>
                </a:extLst>
              </p:cNvPr>
              <p:cNvSpPr/>
              <p:nvPr/>
            </p:nvSpPr>
            <p:spPr>
              <a:xfrm>
                <a:off x="4706309" y="3485906"/>
                <a:ext cx="7623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04852DF-4B64-467A-B98A-BFDDEAE2E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309" y="3485906"/>
                <a:ext cx="76232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D64C924-07EC-4499-9D9F-5714E2E78B99}"/>
                  </a:ext>
                </a:extLst>
              </p:cNvPr>
              <p:cNvSpPr/>
              <p:nvPr/>
            </p:nvSpPr>
            <p:spPr>
              <a:xfrm>
                <a:off x="7475635" y="3419067"/>
                <a:ext cx="7756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D64C924-07EC-4499-9D9F-5714E2E78B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635" y="3419067"/>
                <a:ext cx="775661" cy="369332"/>
              </a:xfrm>
              <a:prstGeom prst="rect">
                <a:avLst/>
              </a:prstGeom>
              <a:blipFill>
                <a:blip r:embed="rId1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2EAEA23F-938C-407C-AF20-6443E64D0E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24701" y="113316"/>
            <a:ext cx="975927" cy="7929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29F02A1-7092-48FD-9B61-C159170BB2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87" y="1699465"/>
            <a:ext cx="3587444" cy="31750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E2A694-1330-4561-8D35-6B3ECF4E71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335" y="5505577"/>
            <a:ext cx="3396343" cy="714103"/>
          </a:xfrm>
          <a:prstGeom prst="rect">
            <a:avLst/>
          </a:prstGeom>
        </p:spPr>
      </p:pic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3395FCF3-9A09-4C70-B52B-D361F588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839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2C76EA4-30BA-436B-B20E-FB8C0B3A12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46529" y="164609"/>
                <a:ext cx="10515600" cy="79132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𝛼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𝜙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at Belle (II)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2C76EA4-30BA-436B-B20E-FB8C0B3A12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6529" y="164609"/>
                <a:ext cx="10515600" cy="791322"/>
              </a:xfrm>
              <a:blipFill>
                <a:blip r:embed="rId2"/>
                <a:stretch>
                  <a:fillRect t="-17692" b="-3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575D3BF-D6B8-4DF8-B768-1CB8E0763B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194" y="1126378"/>
                <a:ext cx="10515600" cy="533493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𝜙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from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𝜋𝜋</m:t>
                    </m:r>
                  </m:oMath>
                </a14:m>
                <a:r>
                  <a:rPr lang="zh-CN" altLang="en-US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(or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𝜌𝜌</m:t>
                    </m:r>
                  </m:oMath>
                </a14:m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 is from isospin analysis: </a:t>
                </a:r>
              </a:p>
              <a:p>
                <a:endPara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Observables: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Branching fractions: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endPara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Direct CP (time-independent) asymmetries: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𝐴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𝐴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00</m:t>
                        </m:r>
                      </m:sup>
                    </m:sSup>
                  </m:oMath>
                </a14:m>
                <a:endPara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Time-dependent CP asymmetries: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𝑆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𝑆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00</m:t>
                        </m:r>
                      </m:sup>
                    </m:sSup>
                  </m:oMath>
                </a14:m>
                <a:endPara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We expect to push the sensitivity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Δ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𝛼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∼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1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.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575D3BF-D6B8-4DF8-B768-1CB8E0763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194" y="1126378"/>
                <a:ext cx="10515600" cy="5334934"/>
              </a:xfrm>
              <a:blipFill>
                <a:blip r:embed="rId3"/>
                <a:stretch>
                  <a:fillRect l="-812" t="-14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4DEBDC02-74C4-4B92-B072-E7CCD481F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457" y="1668011"/>
            <a:ext cx="2223279" cy="15033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2D472A-DF01-48FF-ACEF-9AA59F50F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973" y="1552071"/>
            <a:ext cx="3780864" cy="187692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34F0929-9B5D-44DD-80C9-0B62A2FB4B97}"/>
              </a:ext>
            </a:extLst>
          </p:cNvPr>
          <p:cNvSpPr/>
          <p:nvPr/>
        </p:nvSpPr>
        <p:spPr>
          <a:xfrm>
            <a:off x="8816788" y="1884363"/>
            <a:ext cx="2290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CD0000"/>
                </a:solidFill>
                <a:latin typeface="LiberationSerif-Bold"/>
              </a:rPr>
              <a:t>Gronau</a:t>
            </a:r>
            <a:r>
              <a:rPr lang="en-US" altLang="zh-CN" b="1" dirty="0">
                <a:solidFill>
                  <a:srgbClr val="CD0000"/>
                </a:solidFill>
                <a:latin typeface="LiberationSerif-Bold"/>
              </a:rPr>
              <a:t> and London,</a:t>
            </a:r>
          </a:p>
          <a:p>
            <a:r>
              <a:rPr lang="en-US" altLang="zh-CN" b="1" dirty="0" err="1">
                <a:solidFill>
                  <a:srgbClr val="CD0000"/>
                </a:solidFill>
                <a:latin typeface="LiberationSerif-Bold"/>
              </a:rPr>
              <a:t>PRL</a:t>
            </a:r>
            <a:r>
              <a:rPr lang="en-US" altLang="zh-CN" b="1" dirty="0">
                <a:solidFill>
                  <a:srgbClr val="CD0000"/>
                </a:solidFill>
                <a:latin typeface="LiberationSerif-Bold"/>
              </a:rPr>
              <a:t> 65 (1990), 3381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C54DC6-78BA-492D-ABBD-20AF0568C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405" y="3288679"/>
            <a:ext cx="3958163" cy="31326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E77920-28B0-4426-858A-0F022A10A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06" y="5189989"/>
            <a:ext cx="3448594" cy="11843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8EB639-77A5-4A96-911B-761485BF3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963" y="6307981"/>
            <a:ext cx="3762103" cy="2612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38AD31-5D47-4A5A-98DC-5CE29E2F95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3699" y="5653277"/>
            <a:ext cx="2717074" cy="513806"/>
          </a:xfrm>
          <a:prstGeom prst="rect">
            <a:avLst/>
          </a:prstGeom>
        </p:spPr>
      </p:pic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305970E9-6B96-451F-9EE8-F3B99EE5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944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65059BB-0EE3-4C70-BF88-CE49A8F802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612" y="62567"/>
                <a:ext cx="10515600" cy="84511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𝛼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related measurements at Belle II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65059BB-0EE3-4C70-BF88-CE49A8F802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612" y="62567"/>
                <a:ext cx="10515600" cy="845110"/>
              </a:xfrm>
              <a:blipFill>
                <a:blip r:embed="rId2"/>
                <a:stretch>
                  <a:fillRect t="-12950" b="-25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F67FA4DF-DA65-446B-BCBC-4C80355C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89" y="1499229"/>
            <a:ext cx="3818808" cy="2410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B934CA7-9280-4BD2-A24B-5F1E7ED6C0D7}"/>
                  </a:ext>
                </a:extLst>
              </p:cNvPr>
              <p:cNvSpPr/>
              <p:nvPr/>
            </p:nvSpPr>
            <p:spPr>
              <a:xfrm>
                <a:off x="520628" y="837140"/>
                <a:ext cx="454607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arXiv:2106.03766 [hep-ex]</a:t>
                </a:r>
              </a:p>
              <a:p>
                <a:r>
                  <a:rPr lang="en-US" altLang="zh-CN" dirty="0"/>
                  <a:t>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B934CA7-9280-4BD2-A24B-5F1E7ED6C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28" y="837140"/>
                <a:ext cx="4546070" cy="646331"/>
              </a:xfrm>
              <a:prstGeom prst="rect">
                <a:avLst/>
              </a:prstGeom>
              <a:blipFill>
                <a:blip r:embed="rId4"/>
                <a:stretch>
                  <a:fillRect l="-1072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A37D1431-527B-4BC9-AFE5-C1FF2BCCE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76" y="3909557"/>
            <a:ext cx="4662608" cy="323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9135574-C929-471B-8477-38698C7E2E3F}"/>
                  </a:ext>
                </a:extLst>
              </p:cNvPr>
              <p:cNvSpPr/>
              <p:nvPr/>
            </p:nvSpPr>
            <p:spPr>
              <a:xfrm>
                <a:off x="319989" y="4463020"/>
                <a:ext cx="354020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0000FF"/>
                    </a:solidFill>
                    <a:latin typeface="LiberationSans"/>
                  </a:rPr>
                  <a:t>arXiv:2107.02373 [hep-ex]</a:t>
                </a:r>
              </a:p>
              <a:p>
                <a:r>
                  <a:rPr lang="en-US" altLang="zh-CN" dirty="0"/>
                  <a:t>First evidence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3.4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9135574-C929-471B-8477-38698C7E2E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89" y="4463020"/>
                <a:ext cx="3540200" cy="646331"/>
              </a:xfrm>
              <a:prstGeom prst="rect">
                <a:avLst/>
              </a:prstGeom>
              <a:blipFill>
                <a:blip r:embed="rId6"/>
                <a:stretch>
                  <a:fillRect l="-1377" t="-4717" r="-516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97FC42DD-1EE0-4DF7-9457-572EEC641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70" y="5359096"/>
            <a:ext cx="3680012" cy="253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DEB87C93-F8A4-4422-AD9E-7A382D8BCCFC}"/>
                  </a:ext>
                </a:extLst>
              </p:cNvPr>
              <p:cNvSpPr/>
              <p:nvPr/>
            </p:nvSpPr>
            <p:spPr>
              <a:xfrm>
                <a:off x="8018671" y="582812"/>
                <a:ext cx="3017557" cy="6497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0000FF"/>
                    </a:solidFill>
                    <a:latin typeface="LiberationSans"/>
                  </a:rPr>
                  <a:t>arXiv:2105.04111 [hep-ex]</a:t>
                </a:r>
              </a:p>
              <a:p>
                <a:r>
                  <a:rPr lang="en-US" altLang="zh-CN" dirty="0"/>
                  <a:t>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DEB87C93-F8A4-4422-AD9E-7A382D8BC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671" y="582812"/>
                <a:ext cx="3017557" cy="649730"/>
              </a:xfrm>
              <a:prstGeom prst="rect">
                <a:avLst/>
              </a:prstGeom>
              <a:blipFill>
                <a:blip r:embed="rId8"/>
                <a:stretch>
                  <a:fillRect l="-1616" t="-5660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2047D7BA-9660-49BE-9F9D-D8F40E3C4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663" y="1223815"/>
            <a:ext cx="5594161" cy="34756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50BF71F-E619-43E8-A2AD-8E28A6AF3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9983" y="4963937"/>
            <a:ext cx="4170446" cy="3237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2AC24BC-3A07-4594-B901-52793DF8C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9095" y="5552189"/>
            <a:ext cx="4151334" cy="2750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F882E8F-EAF0-43AE-AE15-FDCCD74611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4271" y="62567"/>
            <a:ext cx="975927" cy="79294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209093-351A-41FB-8C98-EB68FF37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189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93E9C52-9177-42AD-B22E-7B50C4794BA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3594" y="123079"/>
                <a:ext cx="5455023" cy="677022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𝜌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𝜌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at Belle II 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93E9C52-9177-42AD-B22E-7B50C4794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3594" y="123079"/>
                <a:ext cx="5455023" cy="677022"/>
              </a:xfrm>
              <a:blipFill>
                <a:blip r:embed="rId2"/>
                <a:stretch>
                  <a:fillRect t="-27928" r="-2011" b="-468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39AA5E93-7708-44E8-9AE8-2F4F730F8A32}"/>
              </a:ext>
            </a:extLst>
          </p:cNvPr>
          <p:cNvSpPr/>
          <p:nvPr/>
        </p:nvSpPr>
        <p:spPr>
          <a:xfrm>
            <a:off x="472888" y="791841"/>
            <a:ext cx="2661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  <a:latin typeface="LiberationSans"/>
              </a:rPr>
              <a:t>arXiv:2109.11456</a:t>
            </a:r>
            <a:r>
              <a:rPr lang="en-US" altLang="zh-CN" dirty="0">
                <a:solidFill>
                  <a:srgbClr val="0000FF"/>
                </a:solidFill>
                <a:latin typeface="LiberationSans"/>
              </a:rPr>
              <a:t> [hep-ex]</a:t>
            </a:r>
          </a:p>
          <a:p>
            <a:r>
              <a:rPr lang="en-US" altLang="zh-CN" dirty="0" err="1">
                <a:solidFill>
                  <a:srgbClr val="0000FF"/>
                </a:solidFill>
                <a:latin typeface="LiberationSans"/>
              </a:rPr>
              <a:t>arXiv:2206.12362</a:t>
            </a:r>
            <a:r>
              <a:rPr lang="en-US" altLang="zh-CN" dirty="0">
                <a:solidFill>
                  <a:srgbClr val="0000FF"/>
                </a:solidFill>
                <a:latin typeface="LiberationSans"/>
              </a:rPr>
              <a:t> [hep-ex]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88E1CBA-578C-4F5B-ADB8-496D4A081191}"/>
                  </a:ext>
                </a:extLst>
              </p:cNvPr>
              <p:cNvSpPr/>
              <p:nvPr/>
            </p:nvSpPr>
            <p:spPr>
              <a:xfrm>
                <a:off x="293594" y="1400648"/>
                <a:ext cx="6922994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𝜌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(→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𝛾𝛾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𝜌</m:t>
                        </m:r>
                      </m:e>
                      <m:sup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p>
                      <m:sSup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𝜌𝜌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 </m:t>
                    </m:r>
                  </m:oMath>
                </a14:m>
                <a:r>
                  <a:rPr lang="en-US" altLang="zh-CN" sz="22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ispospin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analysis comes with the additional complication that it needs the longitudinal polarization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𝑓</m:t>
                        </m:r>
                      </m:e>
                      <m:sub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of the decay.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 complex, multi-dimensional analysis is mandatory for this kind of final states;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BDT used to suppress the continuum backgrounds.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branching ratio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𝑓</m:t>
                        </m:r>
                      </m:e>
                      <m:sub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are compatible with the WA.</a:t>
                </a:r>
              </a:p>
            </p:txBody>
          </p:sp>
        </mc:Choice>
        <mc:Fallback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88E1CBA-578C-4F5B-ADB8-496D4A081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94" y="1400648"/>
                <a:ext cx="6922994" cy="2800767"/>
              </a:xfrm>
              <a:prstGeom prst="rect">
                <a:avLst/>
              </a:prstGeom>
              <a:blipFill>
                <a:blip r:embed="rId3"/>
                <a:stretch>
                  <a:fillRect l="-968" t="-1307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DB4B48F4-51C1-45E6-9CB1-95618C930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573" y="111925"/>
            <a:ext cx="4493539" cy="6375013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0ECBD67E-A6E5-4D4E-B94B-A0235B67CBA2}"/>
              </a:ext>
            </a:extLst>
          </p:cNvPr>
          <p:cNvSpPr/>
          <p:nvPr/>
        </p:nvSpPr>
        <p:spPr>
          <a:xfrm>
            <a:off x="11210690" y="1918936"/>
            <a:ext cx="571788" cy="320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E9496F3-C208-48D5-9B9F-CA47CFC56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911" y="111926"/>
            <a:ext cx="975927" cy="7929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008524-172A-4207-B388-C270C1E39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134" y="4298372"/>
            <a:ext cx="2611138" cy="2425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B117E9-0ACF-4475-9FE4-CC0FA8EFE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68" y="4309773"/>
            <a:ext cx="2635087" cy="24251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C3AC37-4A7B-4C2E-9AA9-100721027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957" y="4309773"/>
            <a:ext cx="5584877" cy="1892244"/>
          </a:xfrm>
          <a:prstGeom prst="rect">
            <a:avLst/>
          </a:prstGeom>
        </p:spPr>
      </p:pic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5E278F4A-B1E0-4DF0-89A6-50A9345F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5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894C19B-D6D1-419E-9DB9-AB535F68CA5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3594" y="123079"/>
                <a:ext cx="5455023" cy="677022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𝜌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𝜌</m:t>
                        </m:r>
                      </m:e>
                      <m:sup>
                        <m:r>
                          <a:rPr lang="en-US" altLang="zh-CN" b="0" i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at Belle II 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894C19B-D6D1-419E-9DB9-AB535F68CA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3594" y="123079"/>
                <a:ext cx="5455023" cy="677022"/>
              </a:xfrm>
              <a:blipFill>
                <a:blip r:embed="rId2"/>
                <a:stretch>
                  <a:fillRect t="-28829" r="-3128" b="-459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F6A881B-E605-47DE-84AB-8DDAA29F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956002"/>
            <a:ext cx="3182275" cy="20969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647FBD-DD48-4FF7-9B49-931853FF0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21" y="3255964"/>
            <a:ext cx="3149650" cy="21958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65AB12-F662-4856-A469-644028110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43" y="5508794"/>
            <a:ext cx="2900694" cy="10642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E8BF59E-07CD-4377-960F-BB9B83E2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5546" y="733506"/>
            <a:ext cx="3990901" cy="32620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C1426D-890D-405D-91EE-89D4EFA82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072" y="4242615"/>
            <a:ext cx="5763407" cy="20240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C0BC85-B97F-43B2-998C-49CECB6E1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2479" y="163062"/>
            <a:ext cx="975927" cy="792940"/>
          </a:xfrm>
          <a:prstGeom prst="rect">
            <a:avLst/>
          </a:prstGeom>
        </p:spPr>
      </p:pic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1D74B91-D7C1-479B-9FA5-AA5B0638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176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F8A3F18-F5CB-4277-B608-E4C1EABF49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9635" y="129803"/>
                <a:ext cx="10515600" cy="75770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𝛾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𝜙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3</m:t>
                        </m:r>
                      </m:sub>
                    </m:sSub>
                  </m:oMath>
                </a14:m>
                <a:r>
                  <a:rPr lang="da-DK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at Belle II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F8A3F18-F5CB-4277-B608-E4C1EABF4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9635" y="129803"/>
                <a:ext cx="10515600" cy="757704"/>
              </a:xfrm>
              <a:blipFill>
                <a:blip r:embed="rId2"/>
                <a:stretch>
                  <a:fillRect t="-20000" b="-344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76C1346-B0F6-404C-A70E-4FEDF29B3EF2}"/>
                  </a:ext>
                </a:extLst>
              </p:cNvPr>
              <p:cNvSpPr/>
              <p:nvPr/>
            </p:nvSpPr>
            <p:spPr>
              <a:xfrm>
                <a:off x="540122" y="951388"/>
                <a:ext cx="10515599" cy="3426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Most difficult angle to compete with </a:t>
                </a:r>
                <a:r>
                  <a:rPr lang="en-US" altLang="zh-CN" sz="22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LHCb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but the importance of this input for the </a:t>
                </a:r>
                <a:r>
                  <a:rPr lang="en-US" altLang="zh-CN" sz="22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CKM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fit fully justifies the effort;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200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is the phase between 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200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200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200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200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sz="22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quark transitions.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Sensitivity comes mostly from time integrated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2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2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76C1346-B0F6-404C-A70E-4FEDF29B3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22" y="951388"/>
                <a:ext cx="10515599" cy="3426900"/>
              </a:xfrm>
              <a:prstGeom prst="rect">
                <a:avLst/>
              </a:prstGeom>
              <a:blipFill>
                <a:blip r:embed="rId3"/>
                <a:stretch>
                  <a:fillRect l="-696" t="-12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5873A03A-4D43-4E7B-8FB3-CA543F417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81" y="2354877"/>
            <a:ext cx="6050154" cy="15934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B3B25E-BA88-49DB-860F-44461A140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894" y="2345938"/>
            <a:ext cx="2054260" cy="15714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DEC1B0D-9235-4DE0-AC9C-59743C487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558" y="3173787"/>
            <a:ext cx="2560320" cy="609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CEF2B5-CB57-46AF-BA07-CFE8F8A5F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7927" y="3948354"/>
            <a:ext cx="6158592" cy="2754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92064B7-36A7-4AF4-946D-DB94D9A9521B}"/>
                  </a:ext>
                </a:extLst>
              </p:cNvPr>
              <p:cNvSpPr/>
              <p:nvPr/>
            </p:nvSpPr>
            <p:spPr>
              <a:xfrm>
                <a:off x="277906" y="4074570"/>
                <a:ext cx="5020235" cy="2296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Several methods exist to extract the weak phase: </a:t>
                </a:r>
                <a:r>
                  <a:rPr lang="en-US" altLang="zh-CN" sz="22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GLW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ADS, </a:t>
                </a:r>
                <a:r>
                  <a:rPr lang="en-US" altLang="zh-CN" sz="22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BPGGSZ</a:t>
                </a:r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Belle II will have unique sensitivity to modes with neutrals in the final state: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altLang="zh-CN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GLW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;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ADS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;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altLang="zh-CN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BPGGSZ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…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92064B7-36A7-4AF4-946D-DB94D9A95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6" y="4074570"/>
                <a:ext cx="5020235" cy="2296206"/>
              </a:xfrm>
              <a:prstGeom prst="rect">
                <a:avLst/>
              </a:prstGeom>
              <a:blipFill>
                <a:blip r:embed="rId8"/>
                <a:stretch>
                  <a:fillRect l="-1458" t="-1592" r="-1094" b="-2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AE05BF16-E4D5-4A1B-B0D7-0663460306E9}"/>
              </a:ext>
            </a:extLst>
          </p:cNvPr>
          <p:cNvSpPr/>
          <p:nvPr/>
        </p:nvSpPr>
        <p:spPr>
          <a:xfrm>
            <a:off x="3605911" y="6415159"/>
            <a:ext cx="219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AAAAE+HelveticaNeue"/>
              </a:rPr>
              <a:t>(From Niharika Rout )</a:t>
            </a:r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36FEEF2-4481-4C37-9D1D-81842E0810B1}"/>
              </a:ext>
            </a:extLst>
          </p:cNvPr>
          <p:cNvCxnSpPr/>
          <p:nvPr/>
        </p:nvCxnSpPr>
        <p:spPr>
          <a:xfrm>
            <a:off x="10787270" y="5108713"/>
            <a:ext cx="69573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D77FB8-C7EA-4628-A5E8-A056394A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03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0F6AB3E-757C-4674-8E24-FC006BE0A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9287" y="-1259843"/>
            <a:ext cx="6674509" cy="9377685"/>
          </a:xfrm>
          <a:prstGeom prst="rect">
            <a:avLst/>
          </a:prstGeom>
        </p:spPr>
      </p:pic>
      <p:sp>
        <p:nvSpPr>
          <p:cNvPr id="8" name="箭头: 左右 7">
            <a:extLst>
              <a:ext uri="{FF2B5EF4-FFF2-40B4-BE49-F238E27FC236}">
                <a16:creationId xmlns:a16="http://schemas.microsoft.com/office/drawing/2014/main" id="{791736EC-6068-4F3A-AB52-1E5C191A34CB}"/>
              </a:ext>
            </a:extLst>
          </p:cNvPr>
          <p:cNvSpPr/>
          <p:nvPr/>
        </p:nvSpPr>
        <p:spPr>
          <a:xfrm>
            <a:off x="1180216" y="435936"/>
            <a:ext cx="8722240" cy="188878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上下 8">
            <a:extLst>
              <a:ext uri="{FF2B5EF4-FFF2-40B4-BE49-F238E27FC236}">
                <a16:creationId xmlns:a16="http://schemas.microsoft.com/office/drawing/2014/main" id="{F4DF12CB-30BE-45FA-91F3-DA18DF9570CF}"/>
              </a:ext>
            </a:extLst>
          </p:cNvPr>
          <p:cNvSpPr/>
          <p:nvPr/>
        </p:nvSpPr>
        <p:spPr>
          <a:xfrm>
            <a:off x="1066801" y="717891"/>
            <a:ext cx="163033" cy="5691962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569D4EDC-5028-49A2-BD99-3AEC7882DFED}"/>
              </a:ext>
            </a:extLst>
          </p:cNvPr>
          <p:cNvSpPr/>
          <p:nvPr/>
        </p:nvSpPr>
        <p:spPr>
          <a:xfrm>
            <a:off x="10106246" y="367824"/>
            <a:ext cx="1368056" cy="184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BD46386-7DB8-47C3-A8B3-A3079D92CEEC}"/>
              </a:ext>
            </a:extLst>
          </p:cNvPr>
          <p:cNvSpPr txBox="1"/>
          <p:nvPr/>
        </p:nvSpPr>
        <p:spPr>
          <a:xfrm>
            <a:off x="11485164" y="296665"/>
            <a:ext cx="75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东京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DB85508-1D5B-4743-82EE-F78DAADD38C7}"/>
              </a:ext>
            </a:extLst>
          </p:cNvPr>
          <p:cNvSpPr txBox="1"/>
          <p:nvPr/>
        </p:nvSpPr>
        <p:spPr>
          <a:xfrm>
            <a:off x="6954706" y="914769"/>
            <a:ext cx="185715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日本高能加速器研究机构</a:t>
            </a:r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altLang="zh-CN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KEK</a:t>
            </a:r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7CFC12-12D3-425C-A173-E51A6DC23319}"/>
              </a:ext>
            </a:extLst>
          </p:cNvPr>
          <p:cNvSpPr txBox="1"/>
          <p:nvPr/>
        </p:nvSpPr>
        <p:spPr>
          <a:xfrm>
            <a:off x="10219660" y="2612154"/>
            <a:ext cx="57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南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4F2CE18-AAF5-48F6-9DFB-0F0FECCBF5E2}"/>
              </a:ext>
            </a:extLst>
          </p:cNvPr>
          <p:cNvSpPr txBox="1"/>
          <p:nvPr/>
        </p:nvSpPr>
        <p:spPr>
          <a:xfrm>
            <a:off x="152170" y="2905779"/>
            <a:ext cx="57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北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D20ECC-4562-4E21-8306-62DCDB0A8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14" y="730103"/>
            <a:ext cx="2352327" cy="156870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F29A378-2F25-4CA2-AF9D-D5A303CB9E7B}"/>
              </a:ext>
            </a:extLst>
          </p:cNvPr>
          <p:cNvSpPr txBox="1"/>
          <p:nvPr/>
        </p:nvSpPr>
        <p:spPr>
          <a:xfrm>
            <a:off x="7737973" y="5156235"/>
            <a:ext cx="197841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/>
              <a:t>SuperKEKB</a:t>
            </a:r>
            <a:r>
              <a:rPr lang="zh-CN" altLang="en-US" dirty="0"/>
              <a:t>加速器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C7CD575-CD8F-4401-9EB5-83E3A05A6E96}"/>
              </a:ext>
            </a:extLst>
          </p:cNvPr>
          <p:cNvSpPr txBox="1"/>
          <p:nvPr/>
        </p:nvSpPr>
        <p:spPr>
          <a:xfrm>
            <a:off x="2679405" y="2137138"/>
            <a:ext cx="92148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Belle II</a:t>
            </a:r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探测器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718A0D7-842D-44B1-A395-E811ACC14B57}"/>
                  </a:ext>
                </a:extLst>
              </p:cNvPr>
              <p:cNvSpPr txBox="1"/>
              <p:nvPr/>
            </p:nvSpPr>
            <p:spPr>
              <a:xfrm>
                <a:off x="4572001" y="99042"/>
                <a:ext cx="1205023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i="1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zh-CN" alt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718A0D7-842D-44B1-A395-E811ACC14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99042"/>
                <a:ext cx="1205023" cy="461665"/>
              </a:xfrm>
              <a:prstGeom prst="rect">
                <a:avLst/>
              </a:prstGeom>
              <a:blipFill>
                <a:blip r:embed="rId4"/>
                <a:stretch>
                  <a:fillRect l="-1000" r="-3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E91DD54-8C53-4CE9-A681-E2262698A4D0}"/>
                  </a:ext>
                </a:extLst>
              </p:cNvPr>
              <p:cNvSpPr txBox="1"/>
              <p:nvPr/>
            </p:nvSpPr>
            <p:spPr>
              <a:xfrm rot="16200000">
                <a:off x="304343" y="3247526"/>
                <a:ext cx="1145159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i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zh-CN" alt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E91DD54-8C53-4CE9-A681-E2262698A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04343" y="3247526"/>
                <a:ext cx="1145159" cy="461665"/>
              </a:xfrm>
              <a:prstGeom prst="rect">
                <a:avLst/>
              </a:prstGeom>
              <a:blipFill>
                <a:blip r:embed="rId5"/>
                <a:stretch>
                  <a:fillRect t="-7895" b="-1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8EA38110-EF16-4FD2-9AE1-E86C45A9B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7835-B2D2-4C3F-8E69-DDE581797F10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473C37F-7FD7-4D4E-9C1B-CBF6DC21F753}"/>
              </a:ext>
            </a:extLst>
          </p:cNvPr>
          <p:cNvSpPr txBox="1"/>
          <p:nvPr/>
        </p:nvSpPr>
        <p:spPr>
          <a:xfrm>
            <a:off x="3494696" y="6342615"/>
            <a:ext cx="123324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周长</a:t>
            </a:r>
            <a:r>
              <a:rPr lang="en-US" altLang="zh-CN" dirty="0"/>
              <a:t>3</a:t>
            </a:r>
            <a:r>
              <a:rPr lang="zh-CN" altLang="en-US" dirty="0"/>
              <a:t>公里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内容占位符 2">
                <a:extLst>
                  <a:ext uri="{FF2B5EF4-FFF2-40B4-BE49-F238E27FC236}">
                    <a16:creationId xmlns:a16="http://schemas.microsoft.com/office/drawing/2014/main" id="{1CC898A6-1252-4068-B4B0-1C0490C98B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97866" y="5852923"/>
                <a:ext cx="3629764" cy="870471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CN" sz="1800" dirty="0"/>
                  <a:t>Accelerator:</a:t>
                </a:r>
                <a:r>
                  <a:rPr lang="zh-CN" altLang="en-US" sz="1800" dirty="0"/>
                  <a:t> </a:t>
                </a:r>
                <a:r>
                  <a:rPr lang="en-US" altLang="zh-CN" sz="1800" dirty="0" err="1"/>
                  <a:t>KEKB</a:t>
                </a:r>
                <a:r>
                  <a:rPr lang="zh-CN" altLang="en-US" sz="1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/>
                  <a:t>SuperKEKB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CN" sz="1800" dirty="0"/>
                  <a:t>Detector: Belle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/>
                  <a:t>Belle II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24" name="内容占位符 2">
                <a:extLst>
                  <a:ext uri="{FF2B5EF4-FFF2-40B4-BE49-F238E27FC236}">
                    <a16:creationId xmlns:a16="http://schemas.microsoft.com/office/drawing/2014/main" id="{1CC898A6-1252-4068-B4B0-1C0490C98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97866" y="5852923"/>
                <a:ext cx="3629764" cy="870471"/>
              </a:xfrm>
              <a:blipFill>
                <a:blip r:embed="rId6"/>
                <a:stretch>
                  <a:fillRect l="-838" t="-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352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EF996D-C0C6-46B2-968D-11A16A2B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70143"/>
            <a:ext cx="10515600" cy="838387"/>
          </a:xfrm>
        </p:spPr>
        <p:txBody>
          <a:bodyPr>
            <a:normAutofit fontScale="90000"/>
          </a:bodyPr>
          <a:lstStyle/>
          <a:p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BPGGSZ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at Belle (II) </a:t>
            </a:r>
            <a:b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en-US" altLang="zh-CN" sz="3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model independent</a:t>
            </a:r>
            <a:endParaRPr lang="zh-CN" altLang="en-US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E988B9-9E86-428E-9CDD-51C3892683D3}"/>
              </a:ext>
            </a:extLst>
          </p:cNvPr>
          <p:cNvSpPr/>
          <p:nvPr/>
        </p:nvSpPr>
        <p:spPr>
          <a:xfrm>
            <a:off x="7238953" y="266170"/>
            <a:ext cx="3173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F. </a:t>
            </a:r>
            <a:r>
              <a:rPr lang="en-US" altLang="zh-CN" dirty="0" err="1">
                <a:solidFill>
                  <a:srgbClr val="0000FF"/>
                </a:solidFill>
                <a:latin typeface="LiberationSerif"/>
              </a:rPr>
              <a:t>Abudinén</a:t>
            </a:r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 et al, Belle + Belle II</a:t>
            </a:r>
          </a:p>
          <a:p>
            <a:r>
              <a:rPr lang="en-US" altLang="zh-CN" dirty="0" err="1">
                <a:solidFill>
                  <a:srgbClr val="0000FF"/>
                </a:solidFill>
                <a:latin typeface="LiberationSerif"/>
              </a:rPr>
              <a:t>JHEP02</a:t>
            </a:r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(2022)063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956716-5391-4A72-B17F-0122E7C9950F}"/>
                  </a:ext>
                </a:extLst>
              </p:cNvPr>
              <p:cNvSpPr/>
              <p:nvPr/>
            </p:nvSpPr>
            <p:spPr>
              <a:xfrm>
                <a:off x="191589" y="1101962"/>
                <a:ext cx="6792307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First analysis on the combined Belle (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711 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𝑓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𝑏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 + </a:t>
                </a:r>
                <a:r>
                  <a:rPr lang="nn-NO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Belle II (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128 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𝑓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𝑏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nn-NO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 data set;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Final states: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𝐵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𝐷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𝑆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h</m:t>
                            </m:r>
                          </m:e>
                          <m:sup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h</m:t>
                            </m:r>
                          </m:e>
                          <m:sup>
                            <m:r>
                              <a:rPr lang="en-US" altLang="zh-CN" sz="2000"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h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h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=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𝜋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, 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𝐾</m:t>
                    </m:r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Full re-optimization of selection and continuum suppression;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Model-dependent uncertainty is avoided through </a:t>
                </a:r>
                <a14:m>
                  <m:oMath xmlns:m="http://schemas.openxmlformats.org/officeDocument/2006/math">
                    <m:r>
                      <a:rPr lang="en-US" altLang="zh-CN" sz="20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𝐷</m:t>
                    </m:r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Dalitz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plot binning;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40% increase in signal yield compared to previous Belle analysis.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New inputs from </a:t>
                </a:r>
                <a:r>
                  <a:rPr lang="en-US" altLang="zh-CN" sz="20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BESIII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on strong-phase for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𝐷</m:t>
                    </m:r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meson has significant impact on systematic uncertainty.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956716-5391-4A72-B17F-0122E7C99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" y="1101962"/>
                <a:ext cx="6792307" cy="2862322"/>
              </a:xfrm>
              <a:prstGeom prst="rect">
                <a:avLst/>
              </a:prstGeom>
              <a:blipFill>
                <a:blip r:embed="rId2"/>
                <a:stretch>
                  <a:fillRect l="-807" t="-1066" r="-987" b="-29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00F19AE-9E41-4696-9BBE-CE403E8C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46" y="977992"/>
            <a:ext cx="2462303" cy="22291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D30325-D166-4466-B1BB-AF2923824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760" y="977992"/>
            <a:ext cx="2403614" cy="21782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FCFD28-1F7D-44F2-BA68-D3732D330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531" y="5080805"/>
            <a:ext cx="2834142" cy="18796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192332-7796-4FCA-A129-F93D4DBCF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333" y="3223573"/>
            <a:ext cx="2612571" cy="17504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CACB25-AF37-4BDF-9FD4-1FC440701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7750" y="5067428"/>
            <a:ext cx="2595154" cy="16851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98D3DF6-2271-40F1-BD5A-57FC80F6E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588" y="3249699"/>
            <a:ext cx="2664823" cy="17242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777DAA1-A20A-4A63-9450-79F496F211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2749" y="5067428"/>
            <a:ext cx="2612571" cy="16981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F61A677-8B72-405F-897C-2DF05CC56E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074" y="3964284"/>
            <a:ext cx="6241676" cy="964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BBC8862-E21B-4FAA-82F1-E2AC4BE011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1" y="5160143"/>
            <a:ext cx="3833877" cy="7808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0F7B627-9E35-495E-AB3D-865E0C6B14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89393" y="91620"/>
            <a:ext cx="975927" cy="7929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0B5EDEC-6557-469C-BEA8-6906A436FF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417" y="6124918"/>
            <a:ext cx="3152503" cy="3135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392F7-C081-425C-9FCB-E343FB3F7A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417" y="6400976"/>
            <a:ext cx="3204754" cy="265611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B206D9A-0C8E-4BB0-B56A-BD69C4C3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528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FB528A-312D-4C32-A831-330F22B0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77" y="96184"/>
            <a:ext cx="10515600" cy="757704"/>
          </a:xfrm>
        </p:spPr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Future prospects 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625BEA-214B-47EC-9866-F8CCD117D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8" y="1055594"/>
            <a:ext cx="5831822" cy="51771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BACEEA-8938-4142-83CA-A0EBC7B7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424" y="749066"/>
            <a:ext cx="4558553" cy="3440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15235485-DDD4-474D-ABCC-4C52C478D634}"/>
                  </a:ext>
                </a:extLst>
              </p:cNvPr>
              <p:cNvSpPr/>
              <p:nvPr/>
            </p:nvSpPr>
            <p:spPr>
              <a:xfrm>
                <a:off x="6397339" y="4494911"/>
                <a:ext cx="5590714" cy="1468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Expected uncertainty with 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10 </m:t>
                    </m:r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𝑎</m:t>
                    </m:r>
                    <m:sSup>
                      <m:sSup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𝑏</m:t>
                        </m:r>
                      </m:e>
                      <m:sup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data set is </a:t>
                </a:r>
                <a14:m>
                  <m:oMath xmlns:m="http://schemas.openxmlformats.org/officeDocument/2006/math">
                    <m:r>
                      <a:rPr lang="en-US" altLang="zh-CN" sz="2200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&lt;</m:t>
                    </m:r>
                    <m:sSup>
                      <m:sSupPr>
                        <m:ctrlPr>
                          <a:rPr lang="en-US" altLang="zh-CN" sz="22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3</m:t>
                        </m:r>
                      </m:e>
                      <m:sup>
                        <m:r>
                          <a:rPr lang="en-US" altLang="zh-CN" sz="2200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Many other multi-body final states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𝐾</m:t>
                        </m:r>
                      </m:e>
                      <m:sub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𝑆</m:t>
                        </m:r>
                      </m:sub>
                    </m:sSub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hh</m:t>
                    </m:r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from inclusive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𝐷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∗0(+)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are ongoing.</a:t>
                </a:r>
                <a:endParaRPr lang="zh-CN" altLang="en-US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15235485-DDD4-474D-ABCC-4C52C478D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339" y="4494911"/>
                <a:ext cx="5590714" cy="1468351"/>
              </a:xfrm>
              <a:prstGeom prst="rect">
                <a:avLst/>
              </a:prstGeom>
              <a:blipFill>
                <a:blip r:embed="rId4"/>
                <a:stretch>
                  <a:fillRect l="-1198" t="-1660" r="-1307" b="-78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1092510-361A-4C88-B491-8E99C62B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733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6CB62-6A73-46EF-81C4-C6F78CEF5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Summary</a:t>
            </a:r>
            <a:endParaRPr lang="zh-CN" altLang="en-US" sz="4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4348840-DD4C-4711-966B-0731B5C8FB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New </a:t>
                </a:r>
                <a:r>
                  <a:rPr lang="en-US" altLang="zh-CN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lum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. record from </a:t>
                </a:r>
                <a:r>
                  <a:rPr lang="en-US" altLang="zh-CN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SuperKEKB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0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.5×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35</m:t>
                        </m:r>
                      </m:sup>
                    </m:s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𝑐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𝑚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𝑠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.</a:t>
                </a:r>
              </a:p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Belle II has collected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430 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𝑓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data. </a:t>
                </a:r>
              </a:p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Studies of </a:t>
                </a:r>
                <a:r>
                  <a:rPr lang="en-US" altLang="zh-CN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CKM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and </a:t>
                </a:r>
                <a:r>
                  <a:rPr lang="en-US" altLang="zh-CN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CPV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are ongoing.</a:t>
                </a:r>
              </a:p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Many measurements are reproduced, which indicates the good performance of the Belle II detector and data/software validation.</a:t>
                </a:r>
              </a:p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Tools are ready for huge coming data.</a:t>
                </a:r>
              </a:p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Standby…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4348840-DD4C-4711-966B-0731B5C8FB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标题 1">
            <a:extLst>
              <a:ext uri="{FF2B5EF4-FFF2-40B4-BE49-F238E27FC236}">
                <a16:creationId xmlns:a16="http://schemas.microsoft.com/office/drawing/2014/main" id="{F35CCC8C-6181-42E9-9B59-1FBCFF4D14C2}"/>
              </a:ext>
            </a:extLst>
          </p:cNvPr>
          <p:cNvSpPr txBox="1">
            <a:spLocks/>
          </p:cNvSpPr>
          <p:nvPr/>
        </p:nvSpPr>
        <p:spPr>
          <a:xfrm>
            <a:off x="8243940" y="4755496"/>
            <a:ext cx="3109860" cy="737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  <a:endParaRPr lang="zh-C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3A7AB4-6534-495F-A2B3-06BE95D6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02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FED-E987-4FE6-B658-A5647F54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6EED78-F6A1-4B15-A2D0-CC9B27797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80C315-4AE0-4071-8438-8AD1E4F3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658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84D90-77C8-4F4F-9355-A95AFB9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656DD0-45A7-4B45-A317-7DFB7CB3C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EC5F93-58DA-4E19-B448-4FD05A7B8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91" y="122684"/>
            <a:ext cx="9550176" cy="660942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19A5C4-E1A7-4333-849B-73149C0E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344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424" name="Full-reconstruction tag for missing-energy B decays"/>
          <p:cNvSpPr/>
          <p:nvPr/>
        </p:nvSpPr>
        <p:spPr>
          <a:xfrm>
            <a:off x="1765102" y="169664"/>
            <a:ext cx="8524771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l">
              <a:defRPr sz="4200"/>
            </a:pPr>
            <a:r>
              <a:rPr sz="2953"/>
              <a:t>Full-reconstruction tag for missing-energy </a:t>
            </a:r>
            <a:r>
              <a:rPr sz="2953" i="1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sz="2953"/>
              <a:t> decays</a:t>
            </a:r>
          </a:p>
        </p:txBody>
      </p:sp>
      <p:sp>
        <p:nvSpPr>
          <p:cNvPr id="425" name="&gt;5000 distinct decay modes"/>
          <p:cNvSpPr txBox="1"/>
          <p:nvPr/>
        </p:nvSpPr>
        <p:spPr>
          <a:xfrm>
            <a:off x="7654373" y="705925"/>
            <a:ext cx="203260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/>
          </a:lstStyle>
          <a:p>
            <a:r>
              <a:rPr sz="1266"/>
              <a:t>&gt;5000 distinct decay modes</a:t>
            </a:r>
          </a:p>
        </p:txBody>
      </p:sp>
      <p:pic>
        <p:nvPicPr>
          <p:cNvPr id="42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168" y="1184910"/>
            <a:ext cx="2830712" cy="58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latex-image-1.pdf" descr="latex-image-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4446" y="1899285"/>
            <a:ext cx="1393032" cy="58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latex-image-1.pdf" descr="latex-image-1.pd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694114" y="1811435"/>
            <a:ext cx="125994" cy="173044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Beam-constrained mass:"/>
          <p:cNvSpPr txBox="1"/>
          <p:nvPr/>
        </p:nvSpPr>
        <p:spPr>
          <a:xfrm>
            <a:off x="1790916" y="2771120"/>
            <a:ext cx="2741136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>
                <a:solidFill>
                  <a:srgbClr val="0000FF"/>
                </a:solidFill>
              </a:defRPr>
            </a:lvl1pPr>
          </a:lstStyle>
          <a:p>
            <a:r>
              <a:rPr sz="1969"/>
              <a:t>Beam-constrained mass:</a:t>
            </a:r>
          </a:p>
        </p:txBody>
      </p:sp>
      <p:pic>
        <p:nvPicPr>
          <p:cNvPr id="430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191" y="3200043"/>
            <a:ext cx="2607469" cy="45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Arrow"/>
          <p:cNvSpPr/>
          <p:nvPr/>
        </p:nvSpPr>
        <p:spPr>
          <a:xfrm rot="5400000">
            <a:off x="2313719" y="3723336"/>
            <a:ext cx="434486" cy="584663"/>
          </a:xfrm>
          <a:prstGeom prst="rightArrow">
            <a:avLst>
              <a:gd name="adj1" fmla="val 32000"/>
              <a:gd name="adj2" fmla="val 86121"/>
            </a:avLst>
          </a:prstGeom>
          <a:solidFill>
            <a:srgbClr val="0000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432" name="latex-image-1.pdf" descr="latex-image-1.pd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7558" y="1221748"/>
            <a:ext cx="142876" cy="1056204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Connection Line"/>
          <p:cNvSpPr/>
          <p:nvPr/>
        </p:nvSpPr>
        <p:spPr>
          <a:xfrm>
            <a:off x="5258842" y="1726896"/>
            <a:ext cx="1237796" cy="766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89" h="20671" extrusionOk="0">
                <a:moveTo>
                  <a:pt x="0" y="101"/>
                </a:moveTo>
                <a:cubicBezTo>
                  <a:pt x="15978" y="-929"/>
                  <a:pt x="21600" y="5928"/>
                  <a:pt x="16865" y="20671"/>
                </a:cubicBezTo>
              </a:path>
            </a:pathLst>
          </a:custGeom>
          <a:ln w="25400">
            <a:solidFill>
              <a:srgbClr val="0000FF"/>
            </a:solidFill>
            <a:custDash>
              <a:ds d="200000" sp="200000"/>
            </a:custDash>
            <a:miter lim="400000"/>
            <a:tailEnd type="arrow"/>
          </a:ln>
        </p:spPr>
        <p:txBody>
          <a:bodyPr/>
          <a:lstStyle/>
          <a:p>
            <a:endParaRPr sz="1266"/>
          </a:p>
        </p:txBody>
      </p:sp>
      <p:pic>
        <p:nvPicPr>
          <p:cNvPr id="434" name="14aa.pdf" descr="14aa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0406" y="2518781"/>
            <a:ext cx="2981393" cy="434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belle-logo-transparent.pdf" descr="belle-logo-transparent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21904" y="5090160"/>
            <a:ext cx="670414" cy="544712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PRD 97, 012005 (2018)"/>
          <p:cNvSpPr txBox="1"/>
          <p:nvPr/>
        </p:nvSpPr>
        <p:spPr>
          <a:xfrm>
            <a:off x="2401056" y="4265774"/>
            <a:ext cx="1662315" cy="266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PRD </a:t>
            </a:r>
            <a:r>
              <a:rPr sz="1266">
                <a:latin typeface="Helvetica"/>
                <a:ea typeface="Helvetica"/>
                <a:cs typeface="Helvetica"/>
                <a:sym typeface="Helvetica"/>
              </a:rPr>
              <a:t>97</a:t>
            </a:r>
            <a:r>
              <a:rPr sz="1266"/>
              <a:t>, 012005 (2018)</a:t>
            </a:r>
          </a:p>
        </p:txBody>
      </p:sp>
      <p:sp>
        <p:nvSpPr>
          <p:cNvPr id="437" name="~2.4 x 106 B± tags…"/>
          <p:cNvSpPr txBox="1"/>
          <p:nvPr/>
        </p:nvSpPr>
        <p:spPr>
          <a:xfrm>
            <a:off x="2423870" y="5919152"/>
            <a:ext cx="1606210" cy="4617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/>
            <a:r>
              <a:rPr sz="1266"/>
              <a:t>~2.4 x 10</a:t>
            </a:r>
            <a:r>
              <a:rPr sz="1266" baseline="31999"/>
              <a:t>6</a:t>
            </a:r>
            <a:r>
              <a:rPr sz="1266"/>
              <a:t> </a:t>
            </a:r>
            <a:r>
              <a:rPr sz="1266" i="1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sz="1266" i="1" baseline="31999">
                <a:latin typeface="Times New Roman"/>
                <a:ea typeface="Times New Roman"/>
                <a:cs typeface="Times New Roman"/>
                <a:sym typeface="Times New Roman"/>
              </a:rPr>
              <a:t>±</a:t>
            </a:r>
            <a:r>
              <a:rPr sz="1266"/>
              <a:t> tags</a:t>
            </a:r>
          </a:p>
          <a:p>
            <a:pPr algn="l"/>
            <a:r>
              <a:rPr sz="1266"/>
              <a:t>Total efficiency ≈0.3%</a:t>
            </a:r>
          </a:p>
        </p:txBody>
      </p:sp>
      <p:pic>
        <p:nvPicPr>
          <p:cNvPr id="438" name="14b.pdf" descr="14b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90309" y="955389"/>
            <a:ext cx="2873217" cy="286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14c.pdf" descr="14c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84509" y="3771191"/>
            <a:ext cx="2830712" cy="3047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14aaa.pdf" descr="14aaa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26788" y="2269510"/>
            <a:ext cx="2981393" cy="298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latex-image-1.pdf" descr="latex-image-1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21481" y="2642410"/>
            <a:ext cx="535782" cy="342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latex-image-1.pdf" descr="latex-image-1.pdf"/>
          <p:cNvPicPr>
            <a:picLocks noChangeAspect="1"/>
          </p:cNvPicPr>
          <p:nvPr/>
        </p:nvPicPr>
        <p:blipFill>
          <a:blip r:embed="rId12">
            <a:alphaModFix amt="40290"/>
            <a:extLst/>
          </a:blip>
          <a:stretch>
            <a:fillRect/>
          </a:stretch>
        </p:blipFill>
        <p:spPr>
          <a:xfrm>
            <a:off x="5776382" y="3982328"/>
            <a:ext cx="482204" cy="288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054087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121AF1-8FF2-4037-AE09-E636204D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53" y="55843"/>
            <a:ext cx="10515600" cy="764428"/>
          </a:xfrm>
        </p:spPr>
        <p:txBody>
          <a:bodyPr/>
          <a:lstStyle/>
          <a:p>
            <a:r>
              <a:rPr lang="en-US" altLang="zh-CN" dirty="0"/>
              <a:t>Suppression of continuum backgrounds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29E2914-0E2A-4DA7-A204-1E91D5FC59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7553" y="1139825"/>
                <a:ext cx="11270876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Continuum events have a two-jet like shape;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events have an isotopic shape as the two B mesons are produced almost at rest in the CM.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To quantify the event shape, use a Fisher discriminant combining modified Fox-Wolfram moments. 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Form a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for signal (cont. 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bkg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) using the Fisher discriminant and angle between the flight direction of B candidate and the beam direction in CM.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The ratio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/(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is used as the suppression parameter.</a:t>
                </a:r>
                <a:endParaRPr lang="zh-CN" altLang="en-US" sz="24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29E2914-0E2A-4DA7-A204-1E91D5FC59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553" y="1139825"/>
                <a:ext cx="11270876" cy="4351338"/>
              </a:xfrm>
              <a:blipFill>
                <a:blip r:embed="rId2"/>
                <a:stretch>
                  <a:fillRect l="-703" t="-1961" r="-14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20FFF29-A07D-448A-ADE2-8B20FA199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78" y="4119290"/>
            <a:ext cx="3803981" cy="2429598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9936DCD-0E15-419B-A3FE-2E33E173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729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71DA73-261D-417B-B02F-6C943C27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48" y="244101"/>
            <a:ext cx="2294964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CN" sz="3200" dirty="0"/>
              <a:t>More for continuum suppression</a:t>
            </a:r>
            <a:endParaRPr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836EFA8-C9D5-401A-ADC4-4EC7F6397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032"/>
            <a:ext cx="9096935" cy="682270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DB8ADBC-4B18-43BD-86F5-0868FCBF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949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7A15DA3-0FC9-4D2C-8A03-F698E5F638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92741" y="89462"/>
                <a:ext cx="10515600" cy="73081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sin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(2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𝛽</m:t>
                    </m:r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𝜙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1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outlook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7A15DA3-0FC9-4D2C-8A03-F698E5F638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2741" y="89462"/>
                <a:ext cx="10515600" cy="730810"/>
              </a:xfrm>
              <a:blipFill>
                <a:blip r:embed="rId2"/>
                <a:stretch>
                  <a:fillRect t="-23333" b="-3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AF05CF2-1542-4616-84D1-62CA395C79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2706" y="978460"/>
                <a:ext cx="10515600" cy="536182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sin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(2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𝛽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𝜙</m:t>
                        </m:r>
                      </m:e>
                      <m:sub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1</m:t>
                        </m:r>
                      </m:sub>
                    </m:sSub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)</m:t>
                    </m:r>
                  </m:oMath>
                </a14:m>
                <a:r>
                  <a:rPr lang="zh-CN" altLang="en-US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from </a:t>
                </a:r>
                <a14:m>
                  <m:oMath xmlns:m="http://schemas.openxmlformats.org/officeDocument/2006/math"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𝐽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𝜓</m:t>
                    </m:r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𝐾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50 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𝑎</m:t>
                    </m:r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𝑏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data will be systematics dominated.</a:t>
                </a:r>
              </a:p>
              <a:p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Irreducible systematic uncertainties from alignment of the vertex detector and Doubly </a:t>
                </a:r>
                <a:r>
                  <a:rPr lang="en-US" altLang="zh-CN" sz="22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Cabibbo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Suppress Decays on the tag side.</a:t>
                </a:r>
              </a:p>
              <a:p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2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Penguin pollution can no longer be ignored and must be constraint from </a:t>
                </a:r>
                <a14:m>
                  <m:oMath xmlns:m="http://schemas.openxmlformats.org/officeDocument/2006/math"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𝐵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→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𝐽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/</m:t>
                    </m:r>
                    <m:r>
                      <a:rPr lang="en-US" altLang="zh-CN" sz="22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𝜓</m:t>
                    </m:r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𝜋</m:t>
                        </m:r>
                      </m:e>
                      <m:sup>
                        <m:r>
                          <a:rPr lang="en-US" altLang="zh-CN" sz="22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and other </a:t>
                </a:r>
                <a:r>
                  <a:rPr lang="en-US" altLang="zh-CN" sz="22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SU</a:t>
                </a:r>
                <a:r>
                  <a:rPr lang="en-US" altLang="zh-CN" sz="22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(3) related channels.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AF05CF2-1542-4616-84D1-62CA395C79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2706" y="978460"/>
                <a:ext cx="10515600" cy="5361827"/>
              </a:xfrm>
              <a:blipFill>
                <a:blip r:embed="rId3"/>
                <a:stretch>
                  <a:fillRect l="-696" t="-12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3A387D8C-7035-41EC-8314-6222B602A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078" y="1996952"/>
            <a:ext cx="5240856" cy="299190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037DDD-1BE2-4828-8719-4C521B40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097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59B1E2-FBA6-46C3-AB4D-A9653C891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64"/>
          <a:stretch/>
        </p:blipFill>
        <p:spPr>
          <a:xfrm>
            <a:off x="60102" y="681037"/>
            <a:ext cx="12041737" cy="6176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473DBCC-2273-453E-B2BA-CCDED8C07DE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3424" y="156695"/>
                <a:ext cx="10515600" cy="7173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𝑢𝑏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 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𝑐𝑏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 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at Belle (II)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473DBCC-2273-453E-B2BA-CCDED8C07D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3424" y="156695"/>
                <a:ext cx="10515600" cy="717363"/>
              </a:xfrm>
              <a:blipFill>
                <a:blip r:embed="rId3"/>
                <a:stretch>
                  <a:fillRect t="-24786" b="-401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133A5F5C-C8E8-4FBE-984F-C39B4E10B5D3}"/>
              </a:ext>
            </a:extLst>
          </p:cNvPr>
          <p:cNvSpPr/>
          <p:nvPr/>
        </p:nvSpPr>
        <p:spPr>
          <a:xfrm>
            <a:off x="391470" y="5503440"/>
            <a:ext cx="3367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b="1" dirty="0">
                <a:solidFill>
                  <a:srgbClr val="CA211E"/>
                </a:solidFill>
                <a:latin typeface="LiberationSerif-Bold"/>
              </a:rPr>
              <a:t>M. Merola / C. Niebuhr, EPS 2021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6BE96CF-1EAC-46D8-B824-3F724288F21C}"/>
                  </a:ext>
                </a:extLst>
              </p:cNvPr>
              <p:cNvSpPr txBox="1"/>
              <p:nvPr/>
            </p:nvSpPr>
            <p:spPr>
              <a:xfrm>
                <a:off x="10155767" y="156695"/>
                <a:ext cx="13860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62.8 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6BE96CF-1EAC-46D8-B824-3F724288F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767" y="156695"/>
                <a:ext cx="1386085" cy="369332"/>
              </a:xfrm>
              <a:prstGeom prst="rect">
                <a:avLst/>
              </a:prstGeom>
              <a:blipFill>
                <a:blip r:embed="rId4"/>
                <a:stretch>
                  <a:fillRect l="-4405" t="-1667" r="-1322" b="-3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5812689-663D-4051-A151-6E5C8D02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50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2183" y="0"/>
            <a:ext cx="5903406" cy="928178"/>
          </a:xfrm>
        </p:spPr>
        <p:txBody>
          <a:bodyPr>
            <a:normAutofit/>
          </a:bodyPr>
          <a:lstStyle/>
          <a:p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SuperKEKB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accelerator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8" y="1119989"/>
            <a:ext cx="8513414" cy="4827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2941-9E88-47F5-9839-319FB2A6B17C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291" y="245123"/>
            <a:ext cx="2796526" cy="18614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B1B6E17-D25A-4DF2-AA37-228BB9AE096B}"/>
                  </a:ext>
                </a:extLst>
              </p:cNvPr>
              <p:cNvSpPr txBox="1"/>
              <p:nvPr/>
            </p:nvSpPr>
            <p:spPr>
              <a:xfrm>
                <a:off x="9190383" y="2515764"/>
                <a:ext cx="2510179" cy="120032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New Record: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4.7×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Belle II data sample: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430 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B1B6E17-D25A-4DF2-AA37-228BB9AE0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383" y="2515764"/>
                <a:ext cx="2510179" cy="1200329"/>
              </a:xfrm>
              <a:prstGeom prst="rect">
                <a:avLst/>
              </a:prstGeom>
              <a:blipFill>
                <a:blip r:embed="rId4"/>
                <a:stretch>
                  <a:fillRect l="-1453" t="-2513" b="-25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https://confluence.desy.de/download/attachments/145589871/LumiProject2_20220610.png?version=1&amp;modificationDate=1655586106417&amp;api=v2">
            <a:extLst>
              <a:ext uri="{FF2B5EF4-FFF2-40B4-BE49-F238E27FC236}">
                <a16:creationId xmlns:a16="http://schemas.microsoft.com/office/drawing/2014/main" id="{6C828FAB-F704-46C3-9D20-D435DB1B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43" y="1673128"/>
            <a:ext cx="6518841" cy="314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umiOnline_Weekly_Exp7-26.png">
            <a:extLst>
              <a:ext uri="{FF2B5EF4-FFF2-40B4-BE49-F238E27FC236}">
                <a16:creationId xmlns:a16="http://schemas.microsoft.com/office/drawing/2014/main" id="{6B0074F2-D500-4F7F-A7CA-E7036893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28" y="1529695"/>
            <a:ext cx="4844105" cy="37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0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E2FF4C2-42A6-46EC-8DA5-8594E7DDE0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8782" y="96184"/>
                <a:ext cx="10515600" cy="80476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dirty="0" err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𝑐𝑏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| </m:t>
                    </m:r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𝑞</m:t>
                        </m:r>
                      </m:e>
                      <m:sup>
                        <m:r>
                          <a:rPr lang="en-US" altLang="zh-CN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moments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E2FF4C2-42A6-46EC-8DA5-8594E7DDE0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8782" y="96184"/>
                <a:ext cx="10515600" cy="804769"/>
              </a:xfrm>
              <a:blipFill>
                <a:blip r:embed="rId2"/>
                <a:stretch>
                  <a:fillRect t="-15152" b="-3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778FA7F-5469-4DAA-AE19-CC613C594C0E}"/>
                  </a:ext>
                </a:extLst>
              </p:cNvPr>
              <p:cNvSpPr/>
              <p:nvPr/>
            </p:nvSpPr>
            <p:spPr>
              <a:xfrm>
                <a:off x="373156" y="96529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zh-CN" dirty="0">
                    <a:solidFill>
                      <a:srgbClr val="000000"/>
                    </a:solidFill>
                    <a:latin typeface="LiberationSerif"/>
                  </a:rPr>
                  <a:t>Measurement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200" b="0" i="0" u="none" strike="noStrike" baseline="0" dirty="0">
                    <a:solidFill>
                      <a:srgbClr val="000000"/>
                    </a:solidFill>
                    <a:latin typeface="LiberationSerif"/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  <a:latin typeface="LiberationSerif"/>
                  </a:rPr>
                  <a:t>moments, that allows the extraction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err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CN" sz="1100" b="0" i="1" u="none" strike="noStrike" baseline="0" dirty="0" err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𝑐𝑏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latin typeface="LiberationSerif"/>
                  </a:rPr>
                  <a:t>, utilizing the method proposed in </a:t>
                </a:r>
                <a:r>
                  <a:rPr lang="en-US" altLang="zh-CN" dirty="0" err="1">
                    <a:solidFill>
                      <a:srgbClr val="CA211E"/>
                    </a:solidFill>
                    <a:latin typeface="LiberationSerif"/>
                  </a:rPr>
                  <a:t>JHEP</a:t>
                </a:r>
                <a:r>
                  <a:rPr lang="en-US" altLang="zh-CN" dirty="0">
                    <a:solidFill>
                      <a:srgbClr val="CA211E"/>
                    </a:solidFill>
                    <a:latin typeface="LiberationSerif"/>
                  </a:rPr>
                  <a:t> 02 (2019) 177</a:t>
                </a:r>
                <a:r>
                  <a:rPr lang="en-US" altLang="zh-CN" dirty="0">
                    <a:solidFill>
                      <a:srgbClr val="000000"/>
                    </a:solidFill>
                    <a:latin typeface="LiberationSerif"/>
                  </a:rPr>
                  <a:t>:</a:t>
                </a:r>
                <a:endParaRPr lang="zh-CN" altLang="en-US" dirty="0"/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778FA7F-5469-4DAA-AE19-CC613C594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56" y="965297"/>
                <a:ext cx="6096000" cy="646331"/>
              </a:xfrm>
              <a:prstGeom prst="rect">
                <a:avLst/>
              </a:prstGeom>
              <a:blipFill>
                <a:blip r:embed="rId3"/>
                <a:stretch>
                  <a:fillRect l="-800" t="-4717" r="-70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99F1E48-404A-468D-84AB-B94CE7B04C8A}"/>
                  </a:ext>
                </a:extLst>
              </p:cNvPr>
              <p:cNvSpPr/>
              <p:nvPr/>
            </p:nvSpPr>
            <p:spPr>
              <a:xfrm>
                <a:off x="704318" y="1651559"/>
                <a:ext cx="314104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n-NO" altLang="zh-CN" dirty="0">
                    <a:solidFill>
                      <a:srgbClr val="0000FF"/>
                    </a:solidFill>
                    <a:latin typeface="LiberationSerif"/>
                  </a:rPr>
                  <a:t>Belle, full data set (</a:t>
                </a:r>
                <a14:m>
                  <m:oMath xmlns:m="http://schemas.openxmlformats.org/officeDocument/2006/math">
                    <m:r>
                      <a:rPr lang="nn-NO" altLang="zh-CN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711 </m:t>
                    </m:r>
                    <m:r>
                      <a:rPr lang="nn-NO" altLang="zh-CN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n-NO" altLang="zh-CN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nn-NO" altLang="zh-CN" dirty="0">
                    <a:solidFill>
                      <a:srgbClr val="0000FF"/>
                    </a:solidFill>
                    <a:latin typeface="LiberationSerif"/>
                  </a:rPr>
                  <a:t>)</a:t>
                </a:r>
              </a:p>
              <a:p>
                <a:r>
                  <a:rPr lang="en-US" altLang="zh-CN" dirty="0" err="1">
                    <a:solidFill>
                      <a:srgbClr val="0000FF"/>
                    </a:solidFill>
                    <a:latin typeface="LiberationSerif"/>
                  </a:rPr>
                  <a:t>arXiv</a:t>
                </a:r>
                <a:r>
                  <a:rPr lang="en-US" altLang="zh-CN" dirty="0">
                    <a:solidFill>
                      <a:srgbClr val="0000FF"/>
                    </a:solidFill>
                    <a:latin typeface="LiberationSerif"/>
                  </a:rPr>
                  <a:t>: 2109.01685 [hep-ex]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99F1E48-404A-468D-84AB-B94CE7B04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18" y="1651559"/>
                <a:ext cx="3141046" cy="646331"/>
              </a:xfrm>
              <a:prstGeom prst="rect">
                <a:avLst/>
              </a:prstGeom>
              <a:blipFill>
                <a:blip r:embed="rId4"/>
                <a:stretch>
                  <a:fillRect l="-1748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1460347A-11FF-485F-8745-23728CACE6F1}"/>
              </a:ext>
            </a:extLst>
          </p:cNvPr>
          <p:cNvSpPr/>
          <p:nvPr/>
        </p:nvSpPr>
        <p:spPr>
          <a:xfrm>
            <a:off x="608183" y="3234468"/>
            <a:ext cx="3141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LiberationSerif"/>
              </a:rPr>
              <a:t>Analysis performed on the recoil of a fully reconstructed B meson (</a:t>
            </a:r>
            <a:r>
              <a:rPr lang="en-US" altLang="zh-CN" b="1" dirty="0"/>
              <a:t>Hadronic Tagging</a:t>
            </a:r>
            <a:r>
              <a:rPr lang="en-US" altLang="zh-CN" dirty="0">
                <a:latin typeface="LiberationSerif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590D039-D0B1-4AE7-84B1-F3B2B79380FB}"/>
                  </a:ext>
                </a:extLst>
              </p:cNvPr>
              <p:cNvSpPr/>
              <p:nvPr/>
            </p:nvSpPr>
            <p:spPr>
              <a:xfrm>
                <a:off x="608183" y="4245447"/>
                <a:ext cx="282955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LiberationSerif"/>
                  </a:rPr>
                  <a:t>The measured moments will serve as input for a new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1050" b="0" i="1" u="none" strike="noStrike" baseline="0" dirty="0" err="1" smtClean="0">
                        <a:latin typeface="Cambria Math" panose="02040503050406030204" pitchFamily="18" charset="0"/>
                      </a:rPr>
                      <m:t>𝑐𝑏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en-US" altLang="zh-CN" dirty="0">
                    <a:latin typeface="LiberationSerif"/>
                  </a:rPr>
                  <a:t>determination.</a:t>
                </a:r>
                <a:endParaRPr lang="zh-CN" altLang="en-US" dirty="0"/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590D039-D0B1-4AE7-84B1-F3B2B7938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83" y="4245447"/>
                <a:ext cx="2829550" cy="923330"/>
              </a:xfrm>
              <a:prstGeom prst="rect">
                <a:avLst/>
              </a:prstGeom>
              <a:blipFill>
                <a:blip r:embed="rId5"/>
                <a:stretch>
                  <a:fillRect l="-1940" t="-3289" r="-3233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8121D264-C934-42B3-A8EC-8E7ACB27918C}"/>
              </a:ext>
            </a:extLst>
          </p:cNvPr>
          <p:cNvSpPr/>
          <p:nvPr/>
        </p:nvSpPr>
        <p:spPr>
          <a:xfrm>
            <a:off x="7422105" y="234452"/>
            <a:ext cx="345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Belle II: </a:t>
            </a:r>
            <a:r>
              <a:rPr lang="en-US" altLang="zh-CN" dirty="0" err="1">
                <a:solidFill>
                  <a:srgbClr val="0000FF"/>
                </a:solidFill>
                <a:latin typeface="LiberationSerif"/>
              </a:rPr>
              <a:t>arXiv</a:t>
            </a:r>
            <a:r>
              <a:rPr lang="en-US" altLang="zh-CN" dirty="0">
                <a:solidFill>
                  <a:srgbClr val="0000FF"/>
                </a:solidFill>
                <a:latin typeface="LiberationSerif"/>
              </a:rPr>
              <a:t>: 2009.04493 [hep-ex]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30EB017-C3EC-4596-8FA8-4A08F6D71130}"/>
                  </a:ext>
                </a:extLst>
              </p:cNvPr>
              <p:cNvSpPr txBox="1"/>
              <p:nvPr/>
            </p:nvSpPr>
            <p:spPr>
              <a:xfrm>
                <a:off x="6824055" y="5294112"/>
                <a:ext cx="53848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Measurements of hadronic mass moments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altLang="zh-CN" sz="1600" dirty="0"/>
                  <a:t> in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600" dirty="0"/>
                  <a:t> which can be used to determine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 dirty="0" err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CN" sz="1600" b="0" i="1" u="none" strike="noStrike" baseline="0" dirty="0" err="1" smtClean="0">
                            <a:latin typeface="Cambria Math" panose="02040503050406030204" pitchFamily="18" charset="0"/>
                          </a:rPr>
                          <m:t>𝑐𝑏</m:t>
                        </m:r>
                      </m:e>
                    </m:d>
                    <m:r>
                      <a:rPr lang="en-US" altLang="zh-CN" sz="1600" b="0" i="1" u="none" strike="noStrike" baseline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together with other observables of inclusive B decays.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30EB017-C3EC-4596-8FA8-4A08F6D71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4055" y="5294112"/>
                <a:ext cx="5384817" cy="830997"/>
              </a:xfrm>
              <a:prstGeom prst="rect">
                <a:avLst/>
              </a:prstGeom>
              <a:blipFill>
                <a:blip r:embed="rId6"/>
                <a:stretch>
                  <a:fillRect l="-566" t="-2190" b="-8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5CEDB72D-44A1-4DCE-BE74-60DAC7A3B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184" y="603784"/>
            <a:ext cx="4662574" cy="4690328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424EBFA-538A-4056-87A2-5BCC47760BD4}"/>
              </a:ext>
            </a:extLst>
          </p:cNvPr>
          <p:cNvCxnSpPr/>
          <p:nvPr/>
        </p:nvCxnSpPr>
        <p:spPr>
          <a:xfrm>
            <a:off x="6723529" y="255494"/>
            <a:ext cx="0" cy="629994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21F080E5-0663-4DDB-B050-61E1B92E2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82" y="5661975"/>
            <a:ext cx="3575324" cy="1059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DB06FD6-C265-4833-8A8B-BDA5C63E8807}"/>
                  </a:ext>
                </a:extLst>
              </p:cNvPr>
              <p:cNvSpPr txBox="1"/>
              <p:nvPr/>
            </p:nvSpPr>
            <p:spPr>
              <a:xfrm>
                <a:off x="756049" y="2469474"/>
                <a:ext cx="2921119" cy="64633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of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dirty="0"/>
                  <a:t> meson system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system.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DB06FD6-C265-4833-8A8B-BDA5C63E8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49" y="2469474"/>
                <a:ext cx="2921119" cy="646331"/>
              </a:xfrm>
              <a:prstGeom prst="rect">
                <a:avLst/>
              </a:prstGeom>
              <a:blipFill>
                <a:blip r:embed="rId9"/>
                <a:stretch>
                  <a:fillRect l="-1455" t="-3704" b="-1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7F37F439-5219-48B0-9D17-1C58258BA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4355" y="1674890"/>
            <a:ext cx="2797827" cy="50104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1D197D-1C98-41CD-BAEA-DAAC73346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4098" y="6087464"/>
            <a:ext cx="1532709" cy="5050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0E4D38-DD61-4F20-BF7C-29818009CA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0695" y="6144070"/>
            <a:ext cx="2299063" cy="4484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E99CC08-6BEE-460A-AEFD-EE5117F63B0C}"/>
              </a:ext>
            </a:extLst>
          </p:cNvPr>
          <p:cNvSpPr txBox="1"/>
          <p:nvPr/>
        </p:nvSpPr>
        <p:spPr>
          <a:xfrm>
            <a:off x="535827" y="5168777"/>
            <a:ext cx="347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More careful studies for the systematic uncertainties.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8CF9237-AFD9-491D-AD87-A3B0D4E7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349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9A898CB-55B8-4513-89F9-89367BF2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790" y="19326"/>
            <a:ext cx="8929210" cy="6423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D5D263-0685-4ABC-AE9F-3C994B334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4" y="4382784"/>
            <a:ext cx="4951922" cy="171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44356F-67B2-45EB-ADD7-F242DEB75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5" y="1169894"/>
            <a:ext cx="3953194" cy="2975756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40CC9D-627B-450E-A36F-98ABCFCB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77835-B2D2-4C3F-8E69-DDE581797F10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62A3EBF-CA7D-4540-9AB2-3F819C98C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81" y="104284"/>
            <a:ext cx="7886700" cy="875487"/>
          </a:xfrm>
        </p:spPr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Belle II Physics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259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9a.pdf" descr="9a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3918" t="18026" r="5594" b="7632"/>
          <a:stretch/>
        </p:blipFill>
        <p:spPr>
          <a:xfrm>
            <a:off x="1605515" y="823075"/>
            <a:ext cx="8517306" cy="5243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547025" y="85284"/>
            <a:ext cx="67297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Determining the </a:t>
            </a:r>
            <a:r>
              <a:rPr lang="en-US" altLang="zh-CN" sz="4400" dirty="0" err="1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CKM</a:t>
            </a:r>
            <a:r>
              <a:rPr lang="en-US" altLang="zh-CN" sz="44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 matrix</a:t>
            </a:r>
            <a:endParaRPr lang="zh-CN" altLang="en-US" sz="4400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347" y="2540075"/>
            <a:ext cx="1042875" cy="89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圆角矩形标注 14"/>
              <p:cNvSpPr/>
              <p:nvPr/>
            </p:nvSpPr>
            <p:spPr>
              <a:xfrm>
                <a:off x="1704937" y="3769865"/>
                <a:ext cx="1618267" cy="449215"/>
              </a:xfrm>
              <a:prstGeom prst="wedgeRoundRectCallout">
                <a:avLst>
                  <a:gd name="adj1" fmla="val -2619"/>
                  <a:gd name="adj2" fmla="val -4749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4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角𝛾：测量</a:t>
                </a:r>
                <a14:m>
                  <m:oMath xmlns:m="http://schemas.openxmlformats.org/officeDocument/2006/math">
                    <m:r>
                      <a:rPr lang="zh-CN" altLang="en-US" sz="1400" b="1" i="1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𝑏</m:t>
                    </m:r>
                    <m:r>
                      <a:rPr lang="zh-CN" altLang="en-US" sz="1400" b="1" i="1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sz="1400" b="1" i="1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en-US" sz="14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与</a:t>
                </a:r>
                <a14:m>
                  <m:oMath xmlns:m="http://schemas.openxmlformats.org/officeDocument/2006/math">
                    <m:r>
                      <a:rPr lang="zh-CN" altLang="en-US" sz="1400" b="1" i="1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𝑏</m:t>
                    </m:r>
                    <m:r>
                      <a:rPr lang="zh-CN" altLang="en-US" sz="1400" b="1" i="1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sz="1400" b="1" i="1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zh-CN" altLang="en-US" sz="14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的干涉</a:t>
                </a:r>
              </a:p>
            </p:txBody>
          </p:sp>
        </mc:Choice>
        <mc:Fallback xmlns="">
          <p:sp>
            <p:nvSpPr>
              <p:cNvPr id="15" name="圆角矩形标注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937" y="3769865"/>
                <a:ext cx="1618267" cy="449215"/>
              </a:xfrm>
              <a:prstGeom prst="wedgeRoundRectCallout">
                <a:avLst>
                  <a:gd name="adj1" fmla="val -2619"/>
                  <a:gd name="adj2" fmla="val -47490"/>
                  <a:gd name="adj3" fmla="val 16667"/>
                </a:avLst>
              </a:prstGeom>
              <a:blipFill>
                <a:blip r:embed="rId4"/>
                <a:stretch>
                  <a:fillRect t="-11842" b="-236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圆角矩形标注 19"/>
              <p:cNvSpPr/>
              <p:nvPr/>
            </p:nvSpPr>
            <p:spPr>
              <a:xfrm>
                <a:off x="7969287" y="3146900"/>
                <a:ext cx="1437217" cy="455861"/>
              </a:xfrm>
              <a:prstGeom prst="wedgeRoundRectCallout">
                <a:avLst>
                  <a:gd name="adj1" fmla="val -2619"/>
                  <a:gd name="adj2" fmla="val -4749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4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角</a:t>
                </a:r>
                <a14:m>
                  <m:oMath xmlns:m="http://schemas.openxmlformats.org/officeDocument/2006/math">
                    <m:r>
                      <a:rPr lang="zh-CN" altLang="en-US" sz="1400" b="1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zh-CN" altLang="en-US" sz="14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：测量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CN" sz="1400" b="1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400" b="1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𝒄</m:t>
                    </m:r>
                    <m:bar>
                      <m:barPr>
                        <m:pos m:val="top"/>
                        <m:ctrlPr>
                          <a:rPr lang="en-US" altLang="zh-CN" sz="1400" b="1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altLang="zh-CN" sz="1400" b="1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bar>
                    <m:r>
                      <a:rPr lang="en-US" altLang="zh-CN" sz="1400" b="1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𝒔</m:t>
                    </m:r>
                    <m:r>
                      <a:rPr lang="zh-CN" altLang="en-US" sz="1400" b="1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含</m:t>
                    </m:r>
                  </m:oMath>
                </a14:m>
                <a:r>
                  <a:rPr lang="zh-CN" altLang="en-US" sz="14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时过程</a:t>
                </a:r>
              </a:p>
            </p:txBody>
          </p:sp>
        </mc:Choice>
        <mc:Fallback xmlns="">
          <p:sp>
            <p:nvSpPr>
              <p:cNvPr id="20" name="圆角矩形标注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9287" y="3146900"/>
                <a:ext cx="1437217" cy="455861"/>
              </a:xfrm>
              <a:prstGeom prst="wedgeRoundRectCallout">
                <a:avLst>
                  <a:gd name="adj1" fmla="val -2619"/>
                  <a:gd name="adj2" fmla="val -47490"/>
                  <a:gd name="adj3" fmla="val 16667"/>
                </a:avLst>
              </a:prstGeom>
              <a:blipFill>
                <a:blip r:embed="rId5"/>
                <a:stretch>
                  <a:fillRect t="-9091" b="-233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圆角矩形标注 24"/>
              <p:cNvSpPr/>
              <p:nvPr/>
            </p:nvSpPr>
            <p:spPr>
              <a:xfrm>
                <a:off x="4575918" y="1595123"/>
                <a:ext cx="1979296" cy="340652"/>
              </a:xfrm>
              <a:prstGeom prst="wedgeRoundRectCallout">
                <a:avLst>
                  <a:gd name="adj1" fmla="val -2619"/>
                  <a:gd name="adj2" fmla="val -4749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4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角</a:t>
                </a:r>
                <a14:m>
                  <m:oMath xmlns:m="http://schemas.openxmlformats.org/officeDocument/2006/math">
                    <m:r>
                      <a:rPr lang="zh-CN" altLang="en-US" sz="1400" b="1" i="1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zh-CN" altLang="en-US" sz="14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：同位旋分析测量</a:t>
                </a:r>
              </a:p>
            </p:txBody>
          </p:sp>
        </mc:Choice>
        <mc:Fallback xmlns="">
          <p:sp>
            <p:nvSpPr>
              <p:cNvPr id="25" name="圆角矩形标注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918" y="1595123"/>
                <a:ext cx="1979296" cy="340652"/>
              </a:xfrm>
              <a:prstGeom prst="wedgeRoundRectCallout">
                <a:avLst>
                  <a:gd name="adj1" fmla="val -2619"/>
                  <a:gd name="adj2" fmla="val -47490"/>
                  <a:gd name="adj3" fmla="val 16667"/>
                </a:avLst>
              </a:prstGeom>
              <a:blipFill>
                <a:blip r:embed="rId6"/>
                <a:stretch>
                  <a:fillRect l="-307" b="-155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803" y="2636718"/>
            <a:ext cx="1060256" cy="448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2364" y="5794510"/>
            <a:ext cx="2537663" cy="92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右箭头 26"/>
          <p:cNvSpPr/>
          <p:nvPr/>
        </p:nvSpPr>
        <p:spPr>
          <a:xfrm rot="11841331">
            <a:off x="3404446" y="3529484"/>
            <a:ext cx="1159649" cy="25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 rot="18794952">
            <a:off x="6093473" y="3275548"/>
            <a:ext cx="782118" cy="25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 rot="6194580">
            <a:off x="5192162" y="5255684"/>
            <a:ext cx="654771" cy="187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105FD5B-1B88-43FE-80C3-5859D707E8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8057" y="2826600"/>
            <a:ext cx="2290369" cy="170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8BED96-F618-472D-8E71-2FCB7C61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4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2"/>
    </mc:Choice>
    <mc:Fallback xmlns="">
      <p:transition spd="slow" advTm="1255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15aaaa.pdf" descr="15aaa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0677" y="1805717"/>
            <a:ext cx="2981393" cy="2987305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447" name="Full-reconstruction tag for missing-energy B decays"/>
          <p:cNvSpPr/>
          <p:nvPr/>
        </p:nvSpPr>
        <p:spPr>
          <a:xfrm>
            <a:off x="1765102" y="169664"/>
            <a:ext cx="8524771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l">
              <a:defRPr sz="4200"/>
            </a:pPr>
            <a:r>
              <a:rPr sz="2953"/>
              <a:t>Full-reconstruction tag for missing-energy </a:t>
            </a:r>
            <a:r>
              <a:rPr sz="2953" i="1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sz="2953"/>
              <a:t> decays</a:t>
            </a:r>
          </a:p>
        </p:txBody>
      </p:sp>
      <p:sp>
        <p:nvSpPr>
          <p:cNvPr id="448" name="Fully-reconstructed Btag"/>
          <p:cNvSpPr txBox="1"/>
          <p:nvPr/>
        </p:nvSpPr>
        <p:spPr>
          <a:xfrm>
            <a:off x="208709" y="1201963"/>
            <a:ext cx="2632132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800">
                <a:solidFill>
                  <a:srgbClr val="0000FF"/>
                </a:solidFill>
              </a:defRPr>
            </a:pPr>
            <a:r>
              <a:rPr sz="1969" dirty="0"/>
              <a:t>Fully-reconstructed </a:t>
            </a:r>
            <a:r>
              <a:rPr sz="1969" i="1" dirty="0" err="1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sz="1969" baseline="-5999" dirty="0" err="1">
                <a:latin typeface="Helvetica"/>
                <a:ea typeface="Helvetica"/>
                <a:cs typeface="Helvetica"/>
                <a:sym typeface="Helvetica"/>
              </a:rPr>
              <a:t>tag</a:t>
            </a:r>
            <a:endParaRPr sz="1969" baseline="-5999"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55" name="Connection Line"/>
          <p:cNvSpPr/>
          <p:nvPr/>
        </p:nvSpPr>
        <p:spPr>
          <a:xfrm>
            <a:off x="2870023" y="1430377"/>
            <a:ext cx="1237796" cy="766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89" h="20671" extrusionOk="0">
                <a:moveTo>
                  <a:pt x="0" y="101"/>
                </a:moveTo>
                <a:cubicBezTo>
                  <a:pt x="15978" y="-929"/>
                  <a:pt x="21600" y="5928"/>
                  <a:pt x="16865" y="20671"/>
                </a:cubicBezTo>
              </a:path>
            </a:pathLst>
          </a:custGeom>
          <a:ln w="25400">
            <a:solidFill>
              <a:srgbClr val="0000FF"/>
            </a:solidFill>
            <a:custDash>
              <a:ds d="200000" sp="200000"/>
            </a:custDash>
            <a:miter lim="400000"/>
            <a:tailEnd type="arrow"/>
          </a:ln>
        </p:spPr>
        <p:txBody>
          <a:bodyPr/>
          <a:lstStyle/>
          <a:p>
            <a:endParaRPr sz="1266"/>
          </a:p>
        </p:txBody>
      </p:sp>
      <p:pic>
        <p:nvPicPr>
          <p:cNvPr id="450" name="latex-image-1.pdf" descr="latex-image-1.pdf"/>
          <p:cNvPicPr>
            <a:picLocks noChangeAspect="1"/>
          </p:cNvPicPr>
          <p:nvPr/>
        </p:nvPicPr>
        <p:blipFill>
          <a:blip r:embed="rId3">
            <a:alphaModFix amt="40024"/>
            <a:extLst/>
          </a:blip>
          <a:stretch>
            <a:fillRect/>
          </a:stretch>
        </p:blipFill>
        <p:spPr>
          <a:xfrm>
            <a:off x="3481373" y="2225190"/>
            <a:ext cx="535782" cy="342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latex-image-1.pdf" descr="latex-image-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86121" y="3299370"/>
            <a:ext cx="482204" cy="288608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All remaining particles (detected or not) belong to Bsig"/>
          <p:cNvSpPr txBox="1"/>
          <p:nvPr/>
        </p:nvSpPr>
        <p:spPr>
          <a:xfrm>
            <a:off x="1061217" y="4788495"/>
            <a:ext cx="5911876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800">
                <a:solidFill>
                  <a:srgbClr val="FF0000"/>
                </a:solidFill>
              </a:defRPr>
            </a:pPr>
            <a:r>
              <a:rPr sz="1969" dirty="0"/>
              <a:t>All remaining particles (detected or not) belong to </a:t>
            </a:r>
            <a:r>
              <a:rPr sz="1969" i="1" dirty="0" err="1"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sz="1969" baseline="-5999" dirty="0" err="1"/>
              <a:t>sig</a:t>
            </a:r>
            <a:endParaRPr sz="1969" baseline="-5999" dirty="0"/>
          </a:p>
        </p:txBody>
      </p:sp>
      <p:pic>
        <p:nvPicPr>
          <p:cNvPr id="453" name="latex-image-1.pdf" descr="latex-image-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0961" y="5296892"/>
            <a:ext cx="3161109" cy="261462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➠ missing-energy decays, absolute branching fractions, inclusive rates, …"/>
          <p:cNvSpPr txBox="1"/>
          <p:nvPr/>
        </p:nvSpPr>
        <p:spPr>
          <a:xfrm>
            <a:off x="907219" y="5814353"/>
            <a:ext cx="8576067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8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969" dirty="0"/>
              <a:t>➠ missing-energy decays, absolute branching fractions, inclusive rates, …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79545BA-8270-4E9E-A54C-E9C4ADFBBE18}"/>
                  </a:ext>
                </a:extLst>
              </p:cNvPr>
              <p:cNvSpPr txBox="1"/>
              <p:nvPr/>
            </p:nvSpPr>
            <p:spPr>
              <a:xfrm>
                <a:off x="4668325" y="1071559"/>
                <a:ext cx="2239618" cy="832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79545BA-8270-4E9E-A54C-E9C4ADFBB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25" y="1071559"/>
                <a:ext cx="2239618" cy="832216"/>
              </a:xfrm>
              <a:prstGeom prst="rect">
                <a:avLst/>
              </a:prstGeom>
              <a:blipFill>
                <a:blip r:embed="rId6"/>
                <a:stretch>
                  <a:fillRect l="-1907" t="-51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ACFFDCB-CB98-4AD7-A008-395294D0F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134" y="2279115"/>
            <a:ext cx="6319584" cy="8219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E31B608-2E0B-4BB5-9533-60FA6C360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013" y="3341019"/>
            <a:ext cx="7079987" cy="6738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4276AF2-FE0B-4384-B763-96B5CCC57DC2}"/>
                  </a:ext>
                </a:extLst>
              </p:cNvPr>
              <p:cNvSpPr txBox="1"/>
              <p:nvPr/>
            </p:nvSpPr>
            <p:spPr>
              <a:xfrm>
                <a:off x="8048738" y="1723514"/>
                <a:ext cx="28690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800" i="1" dirty="0"/>
                  <a:t> </a:t>
                </a:r>
                <a:r>
                  <a:rPr lang="en-US" altLang="zh-CN" sz="2800" dirty="0"/>
                  <a:t>mixing</a:t>
                </a:r>
                <a:r>
                  <a:rPr lang="en-US" altLang="zh-CN" sz="2800" i="1" dirty="0"/>
                  <a:t> </a:t>
                </a:r>
                <a:endParaRPr lang="zh-CN" altLang="en-US" sz="2800" i="1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4276AF2-FE0B-4384-B763-96B5CCC57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738" y="1723514"/>
                <a:ext cx="2869096" cy="523220"/>
              </a:xfrm>
              <a:prstGeom prst="rect">
                <a:avLst/>
              </a:prstGeom>
              <a:blipFill>
                <a:blip r:embed="rId9"/>
                <a:stretch>
                  <a:fillRect l="-4246" t="-12791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B42B9-FF9E-4749-831B-0973FD5D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1" y="76013"/>
            <a:ext cx="10515600" cy="972857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Full-event-interpretation (FEI) tagging at Belle II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31BF01-D60A-4B46-8B3F-194BD264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396" y="1889312"/>
            <a:ext cx="6719328" cy="41349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325187-3173-48FA-BA4F-A72CFDD1A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4" y="3956797"/>
            <a:ext cx="3493993" cy="2412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B1CF088-AE09-48F1-B373-4881BB821AAE}"/>
                  </a:ext>
                </a:extLst>
              </p:cNvPr>
              <p:cNvSpPr/>
              <p:nvPr/>
            </p:nvSpPr>
            <p:spPr>
              <a:xfrm>
                <a:off x="688041" y="1048870"/>
                <a:ext cx="750794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CN" sz="2000" b="1" dirty="0">
                    <a:solidFill>
                      <a:srgbClr val="000000"/>
                    </a:solidFill>
                    <a:latin typeface="Arial-BoldMT"/>
                  </a:rPr>
                  <a:t>Full Event Interpretation (FEI):</a:t>
                </a:r>
                <a:r>
                  <a:rPr lang="en-US" altLang="zh-CN" sz="1400" dirty="0">
                    <a:solidFill>
                      <a:srgbClr val="0563C2"/>
                    </a:solidFill>
                    <a:latin typeface="ArialMT"/>
                  </a:rPr>
                  <a:t>Comp. and Soft. For Big Sci. </a:t>
                </a:r>
                <a:r>
                  <a:rPr lang="en-US" altLang="zh-CN" sz="1400" b="1" dirty="0">
                    <a:solidFill>
                      <a:srgbClr val="0563C2"/>
                    </a:solidFill>
                    <a:latin typeface="Arial-BoldMT"/>
                  </a:rPr>
                  <a:t>3</a:t>
                </a:r>
                <a:r>
                  <a:rPr lang="en-US" altLang="zh-CN" sz="1400" dirty="0">
                    <a:solidFill>
                      <a:srgbClr val="0563C2"/>
                    </a:solidFill>
                    <a:latin typeface="ArialMT"/>
                  </a:rPr>
                  <a:t>, 6 (2019)</a:t>
                </a:r>
                <a:endParaRPr lang="zh-CN" altLang="en-US" dirty="0">
                  <a:solidFill>
                    <a:prstClr val="black"/>
                  </a:solidFill>
                </a:endParaRPr>
              </a:p>
              <a:p>
                <a:r>
                  <a:rPr lang="en-US" altLang="zh-CN" dirty="0">
                    <a:solidFill>
                      <a:srgbClr val="000000"/>
                    </a:solidFill>
                    <a:latin typeface="ArialMT"/>
                  </a:rPr>
                  <a:t>Multivariate algorithm for exclusive tagging of one B meson</a:t>
                </a:r>
              </a:p>
              <a:p>
                <a:r>
                  <a:rPr lang="en-US" altLang="zh-CN" dirty="0">
                    <a:solidFill>
                      <a:srgbClr val="000000"/>
                    </a:solidFill>
                    <a:latin typeface="ArialMT"/>
                  </a:rPr>
                  <a:t>in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altLang="zh-CN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(4</m:t>
                    </m:r>
                    <m:r>
                      <a:rPr lang="zh-CN" alt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latin typeface="ArialMT"/>
                  </a:rPr>
                  <a:t>decay using hierarchal approach.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B1CF088-AE09-48F1-B373-4881BB821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41" y="1048870"/>
                <a:ext cx="7507941" cy="954107"/>
              </a:xfrm>
              <a:prstGeom prst="rect">
                <a:avLst/>
              </a:prstGeom>
              <a:blipFill>
                <a:blip r:embed="rId4"/>
                <a:stretch>
                  <a:fillRect l="-894" t="-2548" b="-8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2F47F9B5-FB20-4F9E-9BC6-02D8213F7ED2}"/>
              </a:ext>
            </a:extLst>
          </p:cNvPr>
          <p:cNvSpPr/>
          <p:nvPr/>
        </p:nvSpPr>
        <p:spPr>
          <a:xfrm>
            <a:off x="755276" y="20982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ArialMT"/>
              </a:rPr>
              <a:t>Over 100 </a:t>
            </a:r>
            <a:r>
              <a:rPr lang="zh-CN" altLang="en-US" dirty="0">
                <a:latin typeface="CambriaMath"/>
              </a:rPr>
              <a:t>𝐵 </a:t>
            </a:r>
            <a:r>
              <a:rPr lang="en-US" altLang="zh-CN" dirty="0">
                <a:latin typeface="ArialMT"/>
              </a:rPr>
              <a:t>meson decay channels</a:t>
            </a:r>
          </a:p>
          <a:p>
            <a:r>
              <a:rPr lang="en-US" altLang="zh-CN" dirty="0">
                <a:latin typeface="ArialMT"/>
              </a:rPr>
              <a:t>and over 10,000 decay cascades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BA65AA-D946-42FE-A56F-60AAE57441B2}"/>
              </a:ext>
            </a:extLst>
          </p:cNvPr>
          <p:cNvSpPr/>
          <p:nvPr/>
        </p:nvSpPr>
        <p:spPr>
          <a:xfrm>
            <a:off x="688041" y="29994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MT"/>
              </a:rPr>
              <a:t>Improved efficiency up to 50%</a:t>
            </a:r>
          </a:p>
          <a:p>
            <a:r>
              <a:rPr lang="en-US" altLang="zh-CN" dirty="0">
                <a:solidFill>
                  <a:srgbClr val="FF0000"/>
                </a:solidFill>
                <a:latin typeface="ArialMT"/>
              </a:rPr>
              <a:t>relatively with respect to</a:t>
            </a:r>
          </a:p>
          <a:p>
            <a:r>
              <a:rPr lang="en-US" altLang="zh-CN" dirty="0">
                <a:solidFill>
                  <a:srgbClr val="FF0000"/>
                </a:solidFill>
                <a:latin typeface="ArialMT"/>
              </a:rPr>
              <a:t>conventional approaches!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565FE0-D29B-4D27-90EB-434592DAAC4F}"/>
              </a:ext>
            </a:extLst>
          </p:cNvPr>
          <p:cNvSpPr/>
          <p:nvPr/>
        </p:nvSpPr>
        <p:spPr>
          <a:xfrm>
            <a:off x="4186420" y="6185128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0563C2"/>
                </a:solidFill>
                <a:latin typeface="Arial-BoldMT"/>
              </a:rPr>
              <a:t>arXiv:2008.06096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AB08F9C-8129-46E9-B686-9F2328FB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53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582DC-3B17-44CC-B270-79FC5240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0315"/>
            <a:ext cx="10515600" cy="703916"/>
          </a:xfrm>
        </p:spPr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 Flavor Tagger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3B970CE-8B43-4672-B145-87F7099564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7381" y="1186598"/>
                <a:ext cx="5056746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algorithms provide essential inputs for measurements of quark-favor mixing and </a:t>
                </a:r>
                <a:r>
                  <a:rPr lang="en-US" altLang="zh-CN" sz="24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CPV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.</a:t>
                </a:r>
              </a:p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flavor (B or B) of the unreconstructed B in the event is determined by combining information from:</a:t>
                </a:r>
              </a:p>
              <a:p>
                <a:pPr lvl="1"/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Charged leptons;</a:t>
                </a:r>
              </a:p>
              <a:p>
                <a:pPr lvl="1"/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Charged kaons and </a:t>
                </a:r>
                <a:r>
                  <a:rPr lang="en-US" altLang="zh-CN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pions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;</a:t>
                </a:r>
              </a:p>
              <a:p>
                <a:pPr lvl="1"/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Presence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…</a:t>
                </a:r>
              </a:p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Effective FT efficiency:</a:t>
                </a:r>
              </a:p>
              <a:p>
                <a:pPr lvl="1"/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For a category-based algorithm: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𝜖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𝑒𝑓𝑓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30.0±1.2±0.4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%</m:t>
                      </m:r>
                    </m:oMath>
                  </m:oMathPara>
                </a14:m>
                <a:endParaRPr lang="en-US" altLang="zh-CN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lvl="1"/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For a deep-learning algorithm: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𝜖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𝑒𝑓𝑓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28.8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华文楷体" panose="02010600040101010101" pitchFamily="2" charset="-122"/>
                            </a:rPr>
                            <m:t>±1.2±0.4</m:t>
                          </m:r>
                        </m:e>
                      </m:d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华文楷体" panose="02010600040101010101" pitchFamily="2" charset="-122"/>
                        </a:rPr>
                        <m:t>%</m:t>
                      </m:r>
                    </m:oMath>
                  </m:oMathPara>
                </a14:m>
                <a:endParaRPr lang="en-US" altLang="zh-CN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lvl="1"/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3B970CE-8B43-4672-B145-87F7099564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7381" y="1186598"/>
                <a:ext cx="5056746" cy="4351338"/>
              </a:xfrm>
              <a:blipFill>
                <a:blip r:embed="rId2"/>
                <a:stretch>
                  <a:fillRect l="-1448" t="-2805" r="-26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3E2E6EEE-D2F1-4AEA-960A-23AB8AC5C865}"/>
              </a:ext>
            </a:extLst>
          </p:cNvPr>
          <p:cNvSpPr/>
          <p:nvPr/>
        </p:nvSpPr>
        <p:spPr>
          <a:xfrm>
            <a:off x="6287159" y="141696"/>
            <a:ext cx="4849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3"/>
              </a:rPr>
              <a:t>F. </a:t>
            </a:r>
            <a:r>
              <a:rPr lang="en-US" altLang="zh-CN" dirty="0" err="1">
                <a:hlinkClick r:id="rId3"/>
              </a:rPr>
              <a:t>Abudinén</a:t>
            </a:r>
            <a:r>
              <a:rPr lang="en-US" altLang="zh-CN" dirty="0"/>
              <a:t> et al., </a:t>
            </a:r>
            <a:r>
              <a:rPr lang="fr-FR" altLang="zh-CN" dirty="0"/>
              <a:t>Eur. Phys. J. C 82, 283 (2022)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30190DE-3D1D-42A6-AAE4-1F925ECA756D}"/>
              </a:ext>
            </a:extLst>
          </p:cNvPr>
          <p:cNvSpPr/>
          <p:nvPr/>
        </p:nvSpPr>
        <p:spPr>
          <a:xfrm>
            <a:off x="5694203" y="597866"/>
            <a:ext cx="2862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CMR12"/>
              </a:rPr>
              <a:t>category-based flavor tagger</a:t>
            </a:r>
            <a:endParaRPr lang="zh-CN" altLang="en-US" dirty="0">
              <a:latin typeface="CMR1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3EBFCC-DF6F-4CA4-B918-CEBBE7711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363" y="637693"/>
            <a:ext cx="3033698" cy="2626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A0430B-20EC-48D1-85BB-5C9F4E495081}"/>
                  </a:ext>
                </a:extLst>
              </p:cNvPr>
              <p:cNvSpPr txBox="1"/>
              <p:nvPr/>
            </p:nvSpPr>
            <p:spPr>
              <a:xfrm>
                <a:off x="9936620" y="2118783"/>
                <a:ext cx="1275157" cy="25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(∗)−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A0430B-20EC-48D1-85BB-5C9F4E495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620" y="2118783"/>
                <a:ext cx="1275157" cy="256480"/>
              </a:xfrm>
              <a:prstGeom prst="rect">
                <a:avLst/>
              </a:prstGeom>
              <a:blipFill>
                <a:blip r:embed="rId7"/>
                <a:stretch>
                  <a:fillRect l="-2392" t="-4762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892831F0-C682-4E2C-AFD1-E2A5A3C80FEC}"/>
              </a:ext>
            </a:extLst>
          </p:cNvPr>
          <p:cNvSpPr/>
          <p:nvPr/>
        </p:nvSpPr>
        <p:spPr>
          <a:xfrm>
            <a:off x="8534729" y="3203713"/>
            <a:ext cx="4078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MR12"/>
              </a:rPr>
              <a:t>DNN</a:t>
            </a:r>
            <a:r>
              <a:rPr lang="en-US" altLang="zh-CN" dirty="0">
                <a:latin typeface="CMR12"/>
              </a:rPr>
              <a:t> (deep-learning neural network) flavor tagger based on a deep-learning multi-layer perceptron (</a:t>
            </a:r>
            <a:r>
              <a:rPr lang="en-US" altLang="zh-CN" dirty="0" err="1">
                <a:latin typeface="CMR12"/>
              </a:rPr>
              <a:t>MLP</a:t>
            </a:r>
            <a:r>
              <a:rPr lang="en-US" altLang="zh-CN" dirty="0">
                <a:latin typeface="CMR12"/>
              </a:rPr>
              <a:t>)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94B24CD-0CC1-4F2A-A131-D3287D106C24}"/>
                  </a:ext>
                </a:extLst>
              </p:cNvPr>
              <p:cNvSpPr txBox="1"/>
              <p:nvPr/>
            </p:nvSpPr>
            <p:spPr>
              <a:xfrm>
                <a:off x="526606" y="5964955"/>
                <a:ext cx="68991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b="0" dirty="0"/>
                  <a:t>Dilution factor: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=1−2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zh-CN" altLang="en-US" sz="2000" dirty="0"/>
                  <a:t>，</a:t>
                </a:r>
                <a:r>
                  <a:rPr lang="en-US" altLang="zh-CN" sz="2000" dirty="0"/>
                  <a:t>where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is the wrong tag fraction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94B24CD-0CC1-4F2A-A131-D3287D106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" y="5964955"/>
                <a:ext cx="6899133" cy="307777"/>
              </a:xfrm>
              <a:prstGeom prst="rect">
                <a:avLst/>
              </a:prstGeom>
              <a:blipFill>
                <a:blip r:embed="rId8"/>
                <a:stretch>
                  <a:fillRect l="-2208" t="-26000" r="-1237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03FE4022-4498-4995-8179-B37EED40E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5515" y="72462"/>
            <a:ext cx="975927" cy="7929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5406982-26A1-41B4-9140-11B8CA7948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127" y="1032552"/>
            <a:ext cx="2862708" cy="361477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27BE9A2-0D6C-4E33-8D42-32CD490CBD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2315" y="4127043"/>
            <a:ext cx="4458459" cy="2468464"/>
          </a:xfrm>
          <a:prstGeom prst="rect">
            <a:avLst/>
          </a:prstGeom>
        </p:spPr>
      </p:pic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D785BC14-01D9-4BCF-9872-BF67BD8C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0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2FB2DAA-4011-42B5-9F19-41554C9019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5165" y="89460"/>
                <a:ext cx="10515600" cy="74425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Inclusive vs exclusive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𝑉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𝑥𝑏</m:t>
                        </m:r>
                      </m:sub>
                    </m:sSub>
                  </m:oMath>
                </a14:m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2FB2DAA-4011-42B5-9F19-41554C9019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5165" y="89460"/>
                <a:ext cx="10515600" cy="744257"/>
              </a:xfrm>
              <a:blipFill>
                <a:blip r:embed="rId2"/>
                <a:stretch>
                  <a:fillRect l="-2377" t="-22131" b="-36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04EF8476-03D6-4FB6-9C70-4473553E984E}"/>
              </a:ext>
            </a:extLst>
          </p:cNvPr>
          <p:cNvSpPr/>
          <p:nvPr/>
        </p:nvSpPr>
        <p:spPr>
          <a:xfrm>
            <a:off x="728382" y="961030"/>
            <a:ext cx="4737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LiberationSerif"/>
              </a:rPr>
              <a:t>Long standing tension between inclusive and exclusive </a:t>
            </a:r>
            <a:r>
              <a:rPr lang="en-US" altLang="zh-CN" dirty="0" err="1">
                <a:latin typeface="LiberationSerif"/>
              </a:rPr>
              <a:t>V</a:t>
            </a:r>
            <a:r>
              <a:rPr lang="en-US" altLang="zh-CN" sz="1100" b="0" i="0" u="none" strike="noStrike" baseline="0" dirty="0" err="1">
                <a:latin typeface="LiberationSerif"/>
              </a:rPr>
              <a:t>xb</a:t>
            </a:r>
            <a:r>
              <a:rPr lang="en-US" altLang="zh-CN" sz="1100" b="0" i="0" u="none" strike="noStrike" baseline="0" dirty="0">
                <a:latin typeface="LiberationSerif"/>
              </a:rPr>
              <a:t> </a:t>
            </a:r>
            <a:r>
              <a:rPr lang="en-US" altLang="zh-CN" dirty="0">
                <a:latin typeface="LiberationSerif"/>
              </a:rPr>
              <a:t>determinations: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E89BDF-0EC1-48D5-B084-1D1DB9F97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4" y="1677040"/>
            <a:ext cx="4511168" cy="34748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2A9074-E183-4854-BB05-A8E330D6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382" y="3760171"/>
            <a:ext cx="5481918" cy="2702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00588F-9F3D-4F92-8127-42A72802D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679" y="774326"/>
            <a:ext cx="5481918" cy="2740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5FEF1CA-676A-48F2-99F8-C8AC95DD70BC}"/>
                  </a:ext>
                </a:extLst>
              </p:cNvPr>
              <p:cNvSpPr txBox="1"/>
              <p:nvPr/>
            </p:nvSpPr>
            <p:spPr>
              <a:xfrm>
                <a:off x="598713" y="5607424"/>
                <a:ext cx="4511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What’s the contributions due to Kaon (veto) in inclusive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𝑥𝑏</m:t>
                        </m:r>
                      </m:sub>
                    </m:sSub>
                  </m:oMath>
                </a14:m>
                <a:r>
                  <a:rPr lang="en-US" altLang="zh-CN" dirty="0"/>
                  <a:t>? Especially the neutral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CN" altLang="en-US" dirty="0"/>
                  <a:t>？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5FEF1CA-676A-48F2-99F8-C8AC95DD7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13" y="5607424"/>
                <a:ext cx="4511168" cy="646331"/>
              </a:xfrm>
              <a:prstGeom prst="rect">
                <a:avLst/>
              </a:prstGeom>
              <a:blipFill>
                <a:blip r:embed="rId6"/>
                <a:stretch>
                  <a:fillRect l="-1081" t="-5660" r="-175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20492F5A-484B-4EDF-82AE-5B4751F94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8923" y="6507283"/>
            <a:ext cx="1532709" cy="26125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FDC1769-1445-4AC1-BB0F-72E3BA2A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EA0D-0A42-461B-B0C4-DE4E3DDE607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123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3120</TotalTime>
  <Words>1685</Words>
  <Application>Microsoft Office PowerPoint</Application>
  <PresentationFormat>宽屏</PresentationFormat>
  <Paragraphs>228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AAAAAE+HelveticaNeue</vt:lpstr>
      <vt:lpstr>Arial-BoldMT</vt:lpstr>
      <vt:lpstr>ArialMT</vt:lpstr>
      <vt:lpstr>CambriaMath</vt:lpstr>
      <vt:lpstr>CenturySchL-Roma</vt:lpstr>
      <vt:lpstr>CMR12</vt:lpstr>
      <vt:lpstr>Helvetica Neue Medium</vt:lpstr>
      <vt:lpstr>LiberationSans</vt:lpstr>
      <vt:lpstr>LiberationSerif</vt:lpstr>
      <vt:lpstr>LiberationSerif-Bold</vt:lpstr>
      <vt:lpstr>等线</vt:lpstr>
      <vt:lpstr>等线 Light</vt:lpstr>
      <vt:lpstr>华文楷体</vt:lpstr>
      <vt:lpstr>Arial</vt:lpstr>
      <vt:lpstr>Cambria Math</vt:lpstr>
      <vt:lpstr>Helvetica</vt:lpstr>
      <vt:lpstr>Times New Roman</vt:lpstr>
      <vt:lpstr>Wingdings</vt:lpstr>
      <vt:lpstr>Office 主题​​</vt:lpstr>
      <vt:lpstr>Belle II实验上的CKM矩阵和CP破坏研究</vt:lpstr>
      <vt:lpstr>PowerPoint 演示文稿</vt:lpstr>
      <vt:lpstr>SuperKEKB accelerator</vt:lpstr>
      <vt:lpstr>Belle II Physics</vt:lpstr>
      <vt:lpstr>PowerPoint 演示文稿</vt:lpstr>
      <vt:lpstr>PowerPoint 演示文稿</vt:lpstr>
      <vt:lpstr>Full-event-interpretation (FEI) tagging at Belle II</vt:lpstr>
      <vt:lpstr>B Flavor Tagger</vt:lpstr>
      <vt:lpstr>Inclusive vs exclusive V_xb</vt:lpstr>
      <vt:lpstr>Inclusive and exclusive B→X_c lν</vt:lpstr>
      <vt:lpstr>Exclusive |V_ub | at Belle</vt:lpstr>
      <vt:lpstr>Exclusive |V_ub | at Belle II</vt:lpstr>
      <vt:lpstr>Time dependent CPV in B decays</vt:lpstr>
      <vt:lpstr>sin(2β/ϕ_1) from B→J/ψK^0</vt:lpstr>
      <vt:lpstr>α/ϕ_2 at Belle (II)</vt:lpstr>
      <vt:lpstr>α related measurements at Belle II</vt:lpstr>
      <vt:lpstr>B^+→ρ^+ ρ^0 at Belle II </vt:lpstr>
      <vt:lpstr>B^+→ρ^+ ρ^- at Belle II </vt:lpstr>
      <vt:lpstr>γ/ϕ_3 at Belle II</vt:lpstr>
      <vt:lpstr>BPGGSZ at Belle (II)  model independent</vt:lpstr>
      <vt:lpstr>Future prospects </vt:lpstr>
      <vt:lpstr>Summary</vt:lpstr>
      <vt:lpstr>Backup</vt:lpstr>
      <vt:lpstr>PowerPoint 演示文稿</vt:lpstr>
      <vt:lpstr>PowerPoint 演示文稿</vt:lpstr>
      <vt:lpstr>Suppression of continuum backgrounds</vt:lpstr>
      <vt:lpstr>More for continuum suppression</vt:lpstr>
      <vt:lpstr>sin(2β/ϕ_1) outlook</vt:lpstr>
      <vt:lpstr>|V_ub | and |V_cb | at Belle (II)</vt:lpstr>
      <vt:lpstr>|V_cb | from q^2 moments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Belle II实验上的CKM矩阵和CP破坏研究</dc:title>
  <dc:creator>Xiaolong Wang</dc:creator>
  <cp:lastModifiedBy>Xiaolong Wang</cp:lastModifiedBy>
  <cp:revision>189</cp:revision>
  <dcterms:created xsi:type="dcterms:W3CDTF">2022-03-23T09:04:23Z</dcterms:created>
  <dcterms:modified xsi:type="dcterms:W3CDTF">2022-07-30T00:24:42Z</dcterms:modified>
</cp:coreProperties>
</file>