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268" r:id="rId4"/>
    <p:sldId id="300" r:id="rId5"/>
    <p:sldId id="298" r:id="rId6"/>
    <p:sldId id="301" r:id="rId7"/>
    <p:sldId id="302" r:id="rId8"/>
    <p:sldId id="303" r:id="rId9"/>
    <p:sldId id="307" r:id="rId10"/>
    <p:sldId id="306" r:id="rId11"/>
    <p:sldId id="304" r:id="rId12"/>
    <p:sldId id="308" r:id="rId13"/>
    <p:sldId id="305" r:id="rId14"/>
    <p:sldId id="297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1" y="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60E703-A038-465A-AE26-00B6293D7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2722F46-9367-41E3-A2EC-310FF9040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9C6E9E-DBF4-4A6C-8EF1-AF5351894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D937-668E-4ED7-831D-23507F346543}" type="datetimeFigureOut">
              <a:rPr lang="zh-CN" altLang="en-US" smtClean="0"/>
              <a:t>2022/5/6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DAFB80-1F1F-4657-A275-CB368DB19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43CF6DF-5F5C-43F6-B4E8-4734F6E5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B8FD-6623-4F09-BECC-04F687FB7F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2185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28F456-802D-4789-A654-E272124D8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48E6187-2C20-4BAD-BDE8-FE917C9416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63927E7-89FB-4F7F-9DD5-4DE6EA05A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D937-668E-4ED7-831D-23507F346543}" type="datetimeFigureOut">
              <a:rPr lang="zh-CN" altLang="en-US" smtClean="0"/>
              <a:t>2022/5/6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42DA00F-8AD5-4B30-B066-7B3399C0A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7BBF6AA-22E0-415F-A8AA-BC3D021D2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B8FD-6623-4F09-BECC-04F687FB7F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504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7A58E1D-D8C0-4CAF-B2DC-2619FA7BAB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DF634AA-ABAA-4A7E-B091-B1EB2036D6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523F8CE-DD92-416C-BF5C-CCF8B8C9C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D937-668E-4ED7-831D-23507F346543}" type="datetimeFigureOut">
              <a:rPr lang="zh-CN" altLang="en-US" smtClean="0"/>
              <a:t>2022/5/6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FFDAD88-3847-40DB-B01F-B62060F2E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72A2659-30D4-4D9C-9AC1-C0E180FC0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B8FD-6623-4F09-BECC-04F687FB7F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45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59CEF1-45A9-4D25-ABFC-DC83105B7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4BA130-91B3-4FB8-83BB-9E26EA1BD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BE56968-44CB-4918-B5D6-15233AF14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D937-668E-4ED7-831D-23507F346543}" type="datetimeFigureOut">
              <a:rPr lang="zh-CN" altLang="en-US" smtClean="0"/>
              <a:t>2022/5/6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BC4EFB0-3E77-4F38-9A50-0FDBF0D60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3B82C4-0BF2-483D-838B-DAED9E042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B8FD-6623-4F09-BECC-04F687FB7F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274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134B8B-8454-4B6E-B946-EB60ACE94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4ECEFFA-A85C-49B6-9C0D-E6DDEA925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7105B14-A415-4DCB-8D9C-FE88554C9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D937-668E-4ED7-831D-23507F346543}" type="datetimeFigureOut">
              <a:rPr lang="zh-CN" altLang="en-US" smtClean="0"/>
              <a:t>2022/5/6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098F720-B9BF-4705-9203-A6CCFA785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28E4DE6-D8E2-45BA-B0AE-304E68297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B8FD-6623-4F09-BECC-04F687FB7F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5969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153471-EAD4-45AE-8035-4C9054871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BD899CC-549A-4B32-8DE5-7D1D7EB361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CC068B4-0525-4CEC-A824-6AC9B0D2C3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1E2959A-6A79-426A-A40B-9CF8345A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D937-668E-4ED7-831D-23507F346543}" type="datetimeFigureOut">
              <a:rPr lang="zh-CN" altLang="en-US" smtClean="0"/>
              <a:t>2022/5/6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5A4F143-60CB-4AEA-BDE6-A70D78BBF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68A8228-3DFD-4D63-A62D-699AA97F2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B8FD-6623-4F09-BECC-04F687FB7F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313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572EA3-7CCD-4AEA-AD55-ECD50CCAC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A97BDFB-AF53-49D5-8A58-F0BDCE32B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736DC13-967B-4ED0-88E5-8376833DDB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B3DABC0-7998-4D3D-8C2D-0C2377A006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8C67B7B-6943-4E92-AE31-F42FABEC5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EE57031-D56C-47EE-A1EB-DA429CBD5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D937-668E-4ED7-831D-23507F346543}" type="datetimeFigureOut">
              <a:rPr lang="zh-CN" altLang="en-US" smtClean="0"/>
              <a:t>2022/5/6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6CEB619-9296-4D3A-A60B-0C4C754D5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749CFDE-0B88-4046-929F-928FF0D5D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B8FD-6623-4F09-BECC-04F687FB7F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336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EA2402-C837-4C3A-B459-3387CFE60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E03D84D-897D-4C69-8673-ED45FBD5D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D937-668E-4ED7-831D-23507F346543}" type="datetimeFigureOut">
              <a:rPr lang="zh-CN" altLang="en-US" smtClean="0"/>
              <a:t>2022/5/6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EC8A7D8-17D8-46A0-8882-FF23A176D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31EF7AD-57F0-499B-BECE-5C0CA7F8A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B8FD-6623-4F09-BECC-04F687FB7F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6189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8C4CAB9-3132-4D63-AF16-42B9F1A33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D937-668E-4ED7-831D-23507F346543}" type="datetimeFigureOut">
              <a:rPr lang="zh-CN" altLang="en-US" smtClean="0"/>
              <a:t>2022/5/6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0668C38-60AA-4641-A532-FB113B324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4E21CE6-1054-438F-9516-7C22FAC5F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B8FD-6623-4F09-BECC-04F687FB7F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194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1237CB-C8D3-4365-B08A-BFDF43B75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D07B44-34EA-4D44-A9A8-1C564C09A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99F1FD9-4353-4C4A-944F-08C5DFA2E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EEBF5E8-F8D7-42A1-B7EB-F9A8B38DA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D937-668E-4ED7-831D-23507F346543}" type="datetimeFigureOut">
              <a:rPr lang="zh-CN" altLang="en-US" smtClean="0"/>
              <a:t>2022/5/6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338FD30-D0B7-432C-82AC-13DB1968F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182715C-A282-41CA-9B0C-848867912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B8FD-6623-4F09-BECC-04F687FB7F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405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7DD3F4-73CD-4743-A0CA-AA0FFBAAA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6A30267-FFAE-495A-98C3-3AA43BC5CA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73C43DD-03C2-41B8-BC09-72FE10413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119276D-2294-46AE-B89C-3DF8EFEA2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D937-668E-4ED7-831D-23507F346543}" type="datetimeFigureOut">
              <a:rPr lang="zh-CN" altLang="en-US" smtClean="0"/>
              <a:t>2022/5/6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E943EA9-6121-4AFF-9CF3-B8D154DD8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5D4D595-565D-4CA1-BA28-CE737144E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B8FD-6623-4F09-BECC-04F687FB7F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001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F9345F3-C6F0-4D10-86C0-650F68F36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EF54F6D-9DB7-4B28-A061-0E1AF77C0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86A50CF-574E-4B21-AA1B-911AF81DCC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BD937-668E-4ED7-831D-23507F346543}" type="datetimeFigureOut">
              <a:rPr lang="zh-CN" altLang="en-US" smtClean="0"/>
              <a:t>2022/5/6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CF772F4-CBA3-494E-98D7-96E3D2A5A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6E844E-F5FF-4AD1-BE85-3C69287B14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9B8FD-6623-4F09-BECC-04F687FB7F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0738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BE775F08-CF41-4FDC-A3E7-1D61D2E2E4B6}"/>
              </a:ext>
            </a:extLst>
          </p:cNvPr>
          <p:cNvSpPr txBox="1"/>
          <p:nvPr/>
        </p:nvSpPr>
        <p:spPr>
          <a:xfrm>
            <a:off x="2669415" y="1841884"/>
            <a:ext cx="6853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CEPC</a:t>
            </a: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“中心束流管”设计讨论</a:t>
            </a:r>
            <a:endParaRPr lang="en-US" altLang="zh-CN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A3AE6325-647F-4F86-9AE2-859EE5D5D353}"/>
              </a:ext>
            </a:extLst>
          </p:cNvPr>
          <p:cNvSpPr txBox="1"/>
          <p:nvPr/>
        </p:nvSpPr>
        <p:spPr>
          <a:xfrm>
            <a:off x="5291928" y="4490245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dirty="0"/>
              <a:t>纪  全</a:t>
            </a:r>
          </a:p>
          <a:p>
            <a:pPr algn="ctr"/>
            <a:r>
              <a:rPr lang="en-US" altLang="zh-CN" dirty="0"/>
              <a:t>2022</a:t>
            </a:r>
            <a:r>
              <a:rPr lang="zh-CN" altLang="en-US" dirty="0"/>
              <a:t>年</a:t>
            </a:r>
            <a:r>
              <a:rPr lang="en-US" altLang="zh-CN" dirty="0"/>
              <a:t>5</a:t>
            </a:r>
            <a:r>
              <a:rPr lang="zh-CN" altLang="en-US" dirty="0"/>
              <a:t>月</a:t>
            </a:r>
            <a:r>
              <a:rPr lang="en-US" altLang="zh-CN" dirty="0"/>
              <a:t>6</a:t>
            </a:r>
            <a:r>
              <a:rPr lang="zh-CN" altLang="en-US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3305642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6453AC4D-A247-46E9-AFDB-89AABF98016B}"/>
              </a:ext>
            </a:extLst>
          </p:cNvPr>
          <p:cNvCxnSpPr/>
          <p:nvPr/>
        </p:nvCxnSpPr>
        <p:spPr>
          <a:xfrm>
            <a:off x="695999" y="548733"/>
            <a:ext cx="108000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414E29DE-A680-4043-AC3B-311C24B97922}"/>
              </a:ext>
            </a:extLst>
          </p:cNvPr>
          <p:cNvSpPr txBox="1"/>
          <p:nvPr/>
        </p:nvSpPr>
        <p:spPr>
          <a:xfrm>
            <a:off x="695999" y="1511441"/>
            <a:ext cx="646843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1.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超薄铍管的加工、焊接和防腐问题？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2.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轻薄结构的振动问题？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3.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束流管的材料问题？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866648D-CFBF-486D-AB3D-F5AAA4AADC23}"/>
              </a:ext>
            </a:extLst>
          </p:cNvPr>
          <p:cNvSpPr/>
          <p:nvPr/>
        </p:nvSpPr>
        <p:spPr>
          <a:xfrm>
            <a:off x="3939001" y="25513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存在问题 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--- </a:t>
            </a:r>
            <a:r>
              <a:rPr lang="zh-CN" altLang="en-US" sz="2800" dirty="0">
                <a:solidFill>
                  <a:srgbClr val="0070C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综合方面的</a:t>
            </a:r>
            <a:endParaRPr lang="en-US" altLang="zh-CN" sz="2800" dirty="0">
              <a:solidFill>
                <a:srgbClr val="0070C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57825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7D196540-951A-4074-9D2A-A827D5DEB016}"/>
              </a:ext>
            </a:extLst>
          </p:cNvPr>
          <p:cNvSpPr/>
          <p:nvPr/>
        </p:nvSpPr>
        <p:spPr>
          <a:xfrm>
            <a:off x="4208302" y="14562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下一次研讨会议题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D32C1AB5-4F89-4870-A8F1-C884839FE872}"/>
              </a:ext>
            </a:extLst>
          </p:cNvPr>
          <p:cNvCxnSpPr/>
          <p:nvPr/>
        </p:nvCxnSpPr>
        <p:spPr>
          <a:xfrm>
            <a:off x="695999" y="548733"/>
            <a:ext cx="108000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id="{C5D98FFC-0405-4176-9A23-2A6379F6418F}"/>
              </a:ext>
            </a:extLst>
          </p:cNvPr>
          <p:cNvSpPr txBox="1"/>
          <p:nvPr/>
        </p:nvSpPr>
        <p:spPr>
          <a:xfrm>
            <a:off x="857778" y="1312673"/>
            <a:ext cx="5109091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机械方面：</a:t>
            </a:r>
            <a:endParaRPr lang="en-US" altLang="zh-CN" sz="3200" dirty="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1.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中心束流管的安装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2.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与轭铁和量能器相关的机械设计</a:t>
            </a:r>
            <a:endParaRPr lang="zh-CN" alt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3FB993C-83D7-43C1-97DF-9029784326B0}"/>
              </a:ext>
            </a:extLst>
          </p:cNvPr>
          <p:cNvSpPr txBox="1"/>
          <p:nvPr/>
        </p:nvSpPr>
        <p:spPr>
          <a:xfrm>
            <a:off x="857778" y="3791287"/>
            <a:ext cx="6340197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物理方面：</a:t>
            </a:r>
            <a:endParaRPr lang="en-US" altLang="zh-CN" sz="3200" dirty="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1.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本底的计算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2.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根据工程模拟图，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LumiCal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提出设计要求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47053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BF0E3FBE-9D56-4699-9973-4B20A91939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315" y="1216055"/>
            <a:ext cx="6826265" cy="525600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59B8C5AB-BDD1-43CC-AAA5-B041CCC7F580}"/>
              </a:ext>
            </a:extLst>
          </p:cNvPr>
          <p:cNvSpPr txBox="1"/>
          <p:nvPr/>
        </p:nvSpPr>
        <p:spPr>
          <a:xfrm>
            <a:off x="657054" y="498265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安装设计的原始设计依据：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3D3D917-DE5A-4395-A641-97A10CDA4CDA}"/>
              </a:ext>
            </a:extLst>
          </p:cNvPr>
          <p:cNvSpPr txBox="1"/>
          <p:nvPr/>
        </p:nvSpPr>
        <p:spPr>
          <a:xfrm>
            <a:off x="8514324" y="2690336"/>
            <a:ext cx="27286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探索和论证：</a:t>
            </a:r>
            <a:endParaRPr lang="en-US" altLang="zh-CN" dirty="0"/>
          </a:p>
          <a:p>
            <a:r>
              <a:rPr lang="en-US" altLang="zh-CN" dirty="0"/>
              <a:t>1. </a:t>
            </a:r>
            <a:r>
              <a:rPr lang="zh-CN" altLang="en-US" dirty="0"/>
              <a:t>安装的技术路线？</a:t>
            </a:r>
            <a:endParaRPr lang="en-US" altLang="zh-CN" dirty="0"/>
          </a:p>
          <a:p>
            <a:r>
              <a:rPr lang="en-US" altLang="zh-CN" dirty="0"/>
              <a:t>2. </a:t>
            </a:r>
            <a:r>
              <a:rPr lang="zh-CN" altLang="en-US" dirty="0"/>
              <a:t>安装的准直设计？</a:t>
            </a:r>
            <a:endParaRPr lang="en-US" altLang="zh-CN" dirty="0"/>
          </a:p>
          <a:p>
            <a:r>
              <a:rPr lang="en-US" altLang="zh-CN" dirty="0"/>
              <a:t>3. </a:t>
            </a:r>
            <a:r>
              <a:rPr lang="zh-CN" altLang="en-US" dirty="0"/>
              <a:t>安装完成后的法兰拆卸</a:t>
            </a:r>
            <a:endParaRPr lang="en-US" altLang="zh-CN" dirty="0"/>
          </a:p>
          <a:p>
            <a:r>
              <a:rPr lang="en-US" altLang="zh-CN" dirty="0"/>
              <a:t>4. </a:t>
            </a:r>
            <a:r>
              <a:rPr lang="zh-CN" altLang="en-US" dirty="0"/>
              <a:t>引线的问题？</a:t>
            </a:r>
          </a:p>
        </p:txBody>
      </p:sp>
    </p:spTree>
    <p:extLst>
      <p:ext uri="{BB962C8B-B14F-4D97-AF65-F5344CB8AC3E}">
        <p14:creationId xmlns:p14="http://schemas.microsoft.com/office/powerpoint/2010/main" val="3139491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394726CB-F33C-4525-8C79-B11325CB864C}"/>
              </a:ext>
            </a:extLst>
          </p:cNvPr>
          <p:cNvSpPr/>
          <p:nvPr/>
        </p:nvSpPr>
        <p:spPr>
          <a:xfrm>
            <a:off x="5554824" y="14562"/>
            <a:ext cx="10823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建 议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EC7B9DF5-6086-4F20-A9CA-FA9F1BBFE326}"/>
              </a:ext>
            </a:extLst>
          </p:cNvPr>
          <p:cNvCxnSpPr/>
          <p:nvPr/>
        </p:nvCxnSpPr>
        <p:spPr>
          <a:xfrm>
            <a:off x="695999" y="548733"/>
            <a:ext cx="108000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id="{A0F82775-90BC-4633-A76F-D1DB4D55B0AF}"/>
              </a:ext>
            </a:extLst>
          </p:cNvPr>
          <p:cNvSpPr txBox="1"/>
          <p:nvPr/>
        </p:nvSpPr>
        <p:spPr>
          <a:xfrm>
            <a:off x="1049341" y="1252865"/>
            <a:ext cx="495520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为了将来交流的方便：</a:t>
            </a:r>
            <a:endParaRPr lang="en-US" altLang="zh-CN" sz="3200" dirty="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1.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三维绘图软件的统一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与计算相关的材料数据库的建立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45754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B333242E-1774-4A98-9126-BBBABBA4CC33}"/>
              </a:ext>
            </a:extLst>
          </p:cNvPr>
          <p:cNvSpPr txBox="1"/>
          <p:nvPr/>
        </p:nvSpPr>
        <p:spPr>
          <a:xfrm>
            <a:off x="4691609" y="2767280"/>
            <a:ext cx="280878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0" dirty="0">
                <a:latin typeface="+mj-lt"/>
              </a:rPr>
              <a:t>谢 谢</a:t>
            </a:r>
            <a:r>
              <a:rPr lang="en-US" altLang="zh-CN" sz="8000" dirty="0">
                <a:latin typeface="+mj-lt"/>
              </a:rPr>
              <a:t>!</a:t>
            </a:r>
            <a:endParaRPr lang="zh-CN" altLang="en-US" sz="8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05359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B1EB52E7-2C4A-4E46-8C36-BD98C9E88B39}"/>
              </a:ext>
            </a:extLst>
          </p:cNvPr>
          <p:cNvSpPr txBox="1"/>
          <p:nvPr/>
        </p:nvSpPr>
        <p:spPr>
          <a:xfrm>
            <a:off x="1938869" y="1659467"/>
            <a:ext cx="3954929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内容：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ts val="600"/>
              </a:spcBef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 机械设计如何交流？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存在问题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下一次研讨会议题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建议</a:t>
            </a:r>
          </a:p>
        </p:txBody>
      </p:sp>
    </p:spTree>
    <p:extLst>
      <p:ext uri="{BB962C8B-B14F-4D97-AF65-F5344CB8AC3E}">
        <p14:creationId xmlns:p14="http://schemas.microsoft.com/office/powerpoint/2010/main" val="2969908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843AD2EC-8D8B-4EFB-8077-763B8766C707}"/>
              </a:ext>
            </a:extLst>
          </p:cNvPr>
          <p:cNvSpPr txBox="1"/>
          <p:nvPr/>
        </p:nvSpPr>
        <p:spPr>
          <a:xfrm>
            <a:off x="947253" y="859646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为什么交流？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37387740-ADAC-4162-9B36-E08F6E6A9B50}"/>
              </a:ext>
            </a:extLst>
          </p:cNvPr>
          <p:cNvSpPr txBox="1"/>
          <p:nvPr/>
        </p:nvSpPr>
        <p:spPr>
          <a:xfrm>
            <a:off x="1118393" y="1620522"/>
            <a:ext cx="99552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+mn-ea"/>
              </a:rPr>
              <a:t>为了实现中国在国际高能物理研究领域的领先地位，研制居于世界领先的关于粒子研究的未来“正负电子对撞机”大科学装置实验平台。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12F390F3-074D-45EB-B1CA-A4E7EDDA2E47}"/>
              </a:ext>
            </a:extLst>
          </p:cNvPr>
          <p:cNvSpPr/>
          <p:nvPr/>
        </p:nvSpPr>
        <p:spPr>
          <a:xfrm>
            <a:off x="4243836" y="23090"/>
            <a:ext cx="3416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机械设计如何交流？</a:t>
            </a:r>
            <a:endParaRPr lang="en-US" altLang="zh-CN" sz="2800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02E96127-1ECB-4F15-9AC1-E5D9075730FC}"/>
              </a:ext>
            </a:extLst>
          </p:cNvPr>
          <p:cNvCxnSpPr/>
          <p:nvPr/>
        </p:nvCxnSpPr>
        <p:spPr>
          <a:xfrm>
            <a:off x="695999" y="548733"/>
            <a:ext cx="108000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id="{95A7EE9C-A50E-40C3-85EC-63F48E2E1125}"/>
              </a:ext>
            </a:extLst>
          </p:cNvPr>
          <p:cNvSpPr txBox="1"/>
          <p:nvPr/>
        </p:nvSpPr>
        <p:spPr>
          <a:xfrm>
            <a:off x="1848679" y="3344984"/>
            <a:ext cx="8494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schemeClr val="accent1"/>
                </a:solidFill>
              </a:rPr>
              <a:t>培养一支科研和技术配合默契的</a:t>
            </a:r>
            <a:r>
              <a:rPr lang="zh-CN" altLang="en-US" sz="3600" dirty="0">
                <a:solidFill>
                  <a:srgbClr val="FF0000"/>
                </a:solidFill>
              </a:rPr>
              <a:t>专业</a:t>
            </a:r>
            <a:r>
              <a:rPr lang="zh-CN" altLang="en-US" sz="3600" dirty="0">
                <a:solidFill>
                  <a:schemeClr val="accent1"/>
                </a:solidFill>
              </a:rPr>
              <a:t>团队</a:t>
            </a:r>
          </a:p>
        </p:txBody>
      </p:sp>
      <p:sp>
        <p:nvSpPr>
          <p:cNvPr id="7" name="箭头: 下 6">
            <a:extLst>
              <a:ext uri="{FF2B5EF4-FFF2-40B4-BE49-F238E27FC236}">
                <a16:creationId xmlns:a16="http://schemas.microsoft.com/office/drawing/2014/main" id="{8E276EF4-5D1E-4760-8AAB-BE67E79F99A7}"/>
              </a:ext>
            </a:extLst>
          </p:cNvPr>
          <p:cNvSpPr/>
          <p:nvPr/>
        </p:nvSpPr>
        <p:spPr>
          <a:xfrm rot="10800000">
            <a:off x="5951996" y="2633680"/>
            <a:ext cx="288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16AF799E-F39A-4960-9012-4880F7711E49}"/>
              </a:ext>
            </a:extLst>
          </p:cNvPr>
          <p:cNvSpPr txBox="1"/>
          <p:nvPr/>
        </p:nvSpPr>
        <p:spPr>
          <a:xfrm>
            <a:off x="5490701" y="5213643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</a:rPr>
              <a:t>交流</a:t>
            </a:r>
          </a:p>
        </p:txBody>
      </p:sp>
      <p:sp>
        <p:nvSpPr>
          <p:cNvPr id="9" name="箭头: 下 8">
            <a:extLst>
              <a:ext uri="{FF2B5EF4-FFF2-40B4-BE49-F238E27FC236}">
                <a16:creationId xmlns:a16="http://schemas.microsoft.com/office/drawing/2014/main" id="{9296797A-896D-4FB8-8A2C-561CF5EEFE25}"/>
              </a:ext>
            </a:extLst>
          </p:cNvPr>
          <p:cNvSpPr/>
          <p:nvPr/>
        </p:nvSpPr>
        <p:spPr>
          <a:xfrm rot="10800000">
            <a:off x="5879995" y="4379249"/>
            <a:ext cx="432000" cy="54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029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C634E589-9F13-4BB1-A015-4C989B3A9FEC}"/>
              </a:ext>
            </a:extLst>
          </p:cNvPr>
          <p:cNvSpPr txBox="1"/>
          <p:nvPr/>
        </p:nvSpPr>
        <p:spPr>
          <a:xfrm>
            <a:off x="947253" y="859646"/>
            <a:ext cx="7571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不同形式的交流，侧重点是不同的：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8CA009D-815F-46FD-A05A-EA92A59BEB02}"/>
              </a:ext>
            </a:extLst>
          </p:cNvPr>
          <p:cNvSpPr txBox="1"/>
          <p:nvPr/>
        </p:nvSpPr>
        <p:spPr>
          <a:xfrm>
            <a:off x="1450994" y="1505977"/>
            <a:ext cx="7276351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+mn-ea"/>
              </a:rPr>
              <a:t>1. </a:t>
            </a:r>
            <a:r>
              <a:rPr lang="zh-CN" altLang="en-US" sz="2800" dirty="0">
                <a:solidFill>
                  <a:srgbClr val="FF0000"/>
                </a:solidFill>
                <a:latin typeface="+mn-ea"/>
              </a:rPr>
              <a:t>技术讨论</a:t>
            </a:r>
            <a:endParaRPr lang="en-US" altLang="zh-CN" sz="2800" dirty="0">
              <a:solidFill>
                <a:srgbClr val="FF0000"/>
              </a:solidFill>
              <a:latin typeface="+mn-ea"/>
            </a:endParaRPr>
          </a:p>
          <a:p>
            <a:r>
              <a:rPr lang="en-US" altLang="zh-CN" sz="2400" dirty="0">
                <a:latin typeface="+mn-ea"/>
              </a:rPr>
              <a:t>        </a:t>
            </a:r>
            <a:r>
              <a:rPr lang="zh-CN" altLang="en-US" sz="2000" dirty="0">
                <a:solidFill>
                  <a:srgbClr val="0070C0"/>
                </a:solidFill>
                <a:latin typeface="+mn-ea"/>
              </a:rPr>
              <a:t>重点讲问题，讲细节</a:t>
            </a:r>
            <a:endParaRPr lang="en-US" altLang="zh-CN" sz="2000" dirty="0">
              <a:solidFill>
                <a:srgbClr val="0070C0"/>
              </a:solidFill>
              <a:latin typeface="+mn-ea"/>
            </a:endParaRPr>
          </a:p>
          <a:p>
            <a:r>
              <a:rPr lang="en-US" altLang="zh-CN" sz="2800" dirty="0">
                <a:latin typeface="+mn-ea"/>
              </a:rPr>
              <a:t>2. </a:t>
            </a:r>
            <a:r>
              <a:rPr lang="zh-CN" altLang="en-US" sz="2800" dirty="0">
                <a:latin typeface="+mn-ea"/>
              </a:rPr>
              <a:t>进展汇报</a:t>
            </a:r>
            <a:endParaRPr lang="en-US" altLang="zh-CN" sz="2800" dirty="0">
              <a:latin typeface="+mn-ea"/>
            </a:endParaRPr>
          </a:p>
          <a:p>
            <a:r>
              <a:rPr lang="en-US" altLang="zh-CN" sz="2400" dirty="0">
                <a:latin typeface="+mn-ea"/>
              </a:rPr>
              <a:t>        </a:t>
            </a:r>
            <a:r>
              <a:rPr lang="zh-CN" altLang="en-US" sz="2000" dirty="0">
                <a:solidFill>
                  <a:srgbClr val="0070C0"/>
                </a:solidFill>
                <a:latin typeface="+mn-ea"/>
              </a:rPr>
              <a:t>汇报思路，重大进展</a:t>
            </a:r>
            <a:endParaRPr lang="en-US" altLang="zh-CN" sz="2000" dirty="0">
              <a:solidFill>
                <a:srgbClr val="0070C0"/>
              </a:solidFill>
              <a:latin typeface="+mn-ea"/>
            </a:endParaRPr>
          </a:p>
          <a:p>
            <a:endParaRPr lang="en-US" altLang="zh-CN" sz="2000" dirty="0">
              <a:solidFill>
                <a:srgbClr val="0070C0"/>
              </a:solidFill>
              <a:latin typeface="+mn-ea"/>
            </a:endParaRPr>
          </a:p>
          <a:p>
            <a:r>
              <a:rPr lang="en-US" altLang="zh-CN" sz="2800" dirty="0">
                <a:latin typeface="+mn-ea"/>
              </a:rPr>
              <a:t>3. </a:t>
            </a:r>
            <a:r>
              <a:rPr lang="zh-CN" altLang="en-US" sz="2800" dirty="0">
                <a:latin typeface="+mn-ea"/>
              </a:rPr>
              <a:t>国际交流</a:t>
            </a:r>
            <a:endParaRPr lang="en-US" altLang="zh-CN" sz="2800" dirty="0">
              <a:latin typeface="+mn-ea"/>
            </a:endParaRPr>
          </a:p>
          <a:p>
            <a:r>
              <a:rPr lang="en-US" altLang="zh-CN" sz="2400" dirty="0">
                <a:latin typeface="+mn-ea"/>
              </a:rPr>
              <a:t>        </a:t>
            </a:r>
            <a:r>
              <a:rPr lang="zh-CN" altLang="en-US" sz="2000" dirty="0">
                <a:solidFill>
                  <a:srgbClr val="0070C0"/>
                </a:solidFill>
                <a:latin typeface="+mn-ea"/>
              </a:rPr>
              <a:t>汇报进展，说明机械设计能满足工程要求或物理要求即可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1E54A0A-B1DF-42AE-A7B3-3B61B78084AF}"/>
              </a:ext>
            </a:extLst>
          </p:cNvPr>
          <p:cNvSpPr txBox="1"/>
          <p:nvPr/>
        </p:nvSpPr>
        <p:spPr>
          <a:xfrm>
            <a:off x="931696" y="4604273"/>
            <a:ext cx="55707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更多的开展技术交流讨论</a:t>
            </a:r>
            <a:endParaRPr lang="en-US" altLang="zh-CN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更多的开展内部交流</a:t>
            </a:r>
            <a:endParaRPr lang="en-US" altLang="zh-CN" sz="2400" dirty="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高效的开展线上</a:t>
            </a:r>
            <a:r>
              <a:rPr lang="en-US" altLang="zh-CN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线下的组合交流方式</a:t>
            </a:r>
            <a:endParaRPr lang="en-US" altLang="zh-CN" sz="2400" dirty="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箭头: 右 6">
            <a:extLst>
              <a:ext uri="{FF2B5EF4-FFF2-40B4-BE49-F238E27FC236}">
                <a16:creationId xmlns:a16="http://schemas.microsoft.com/office/drawing/2014/main" id="{C6D61F45-8EAA-49C9-BB76-7DBC1CE72589}"/>
              </a:ext>
            </a:extLst>
          </p:cNvPr>
          <p:cNvSpPr/>
          <p:nvPr/>
        </p:nvSpPr>
        <p:spPr>
          <a:xfrm>
            <a:off x="6616298" y="5024436"/>
            <a:ext cx="540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右大括号 1">
            <a:extLst>
              <a:ext uri="{FF2B5EF4-FFF2-40B4-BE49-F238E27FC236}">
                <a16:creationId xmlns:a16="http://schemas.microsoft.com/office/drawing/2014/main" id="{5DB5CE7F-48C9-4E25-B2BB-4A88B46A580A}"/>
              </a:ext>
            </a:extLst>
          </p:cNvPr>
          <p:cNvSpPr/>
          <p:nvPr/>
        </p:nvSpPr>
        <p:spPr>
          <a:xfrm>
            <a:off x="5048354" y="1681192"/>
            <a:ext cx="334002" cy="12867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34B066CA-47DB-46A4-A325-81340D1CF1F2}"/>
              </a:ext>
            </a:extLst>
          </p:cNvPr>
          <p:cNvSpPr txBox="1"/>
          <p:nvPr/>
        </p:nvSpPr>
        <p:spPr>
          <a:xfrm>
            <a:off x="5508302" y="213989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内部交流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4ABBAE9-D962-4B3F-9B15-8A7CEB230BF6}"/>
              </a:ext>
            </a:extLst>
          </p:cNvPr>
          <p:cNvSpPr txBox="1"/>
          <p:nvPr/>
        </p:nvSpPr>
        <p:spPr>
          <a:xfrm>
            <a:off x="5508302" y="350636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外部交流</a:t>
            </a:r>
          </a:p>
        </p:txBody>
      </p:sp>
      <p:sp>
        <p:nvSpPr>
          <p:cNvPr id="9" name="箭头: 右 8">
            <a:extLst>
              <a:ext uri="{FF2B5EF4-FFF2-40B4-BE49-F238E27FC236}">
                <a16:creationId xmlns:a16="http://schemas.microsoft.com/office/drawing/2014/main" id="{59102448-924C-47C2-80E8-786A176FBAF2}"/>
              </a:ext>
            </a:extLst>
          </p:cNvPr>
          <p:cNvSpPr/>
          <p:nvPr/>
        </p:nvSpPr>
        <p:spPr>
          <a:xfrm>
            <a:off x="4176432" y="3601027"/>
            <a:ext cx="720000" cy="1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8868EFE5-C8CE-4F24-A735-35CA1E1B7575}"/>
              </a:ext>
            </a:extLst>
          </p:cNvPr>
          <p:cNvCxnSpPr/>
          <p:nvPr/>
        </p:nvCxnSpPr>
        <p:spPr>
          <a:xfrm>
            <a:off x="695999" y="548733"/>
            <a:ext cx="108000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B67BBBBF-EAFF-4C31-A85A-DF35E5C3ABA3}"/>
              </a:ext>
            </a:extLst>
          </p:cNvPr>
          <p:cNvSpPr/>
          <p:nvPr/>
        </p:nvSpPr>
        <p:spPr>
          <a:xfrm>
            <a:off x="4243836" y="23090"/>
            <a:ext cx="3416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机械设计如何交流？</a:t>
            </a:r>
            <a:endParaRPr lang="en-US" altLang="zh-CN" sz="2800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箭头: 下 9">
            <a:extLst>
              <a:ext uri="{FF2B5EF4-FFF2-40B4-BE49-F238E27FC236}">
                <a16:creationId xmlns:a16="http://schemas.microsoft.com/office/drawing/2014/main" id="{15E778AB-67E4-4DE6-B9F3-62B92F6DD73B}"/>
              </a:ext>
            </a:extLst>
          </p:cNvPr>
          <p:cNvSpPr/>
          <p:nvPr/>
        </p:nvSpPr>
        <p:spPr>
          <a:xfrm>
            <a:off x="3699002" y="5977485"/>
            <a:ext cx="284723" cy="2433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731707EB-741B-40AE-9620-D184B0D439B7}"/>
              </a:ext>
            </a:extLst>
          </p:cNvPr>
          <p:cNvSpPr txBox="1"/>
          <p:nvPr/>
        </p:nvSpPr>
        <p:spPr>
          <a:xfrm>
            <a:off x="2941116" y="6262214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交流的结论总结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EE3941B2-11F6-4267-8835-813DDF231BB1}"/>
              </a:ext>
            </a:extLst>
          </p:cNvPr>
          <p:cNvSpPr txBox="1"/>
          <p:nvPr/>
        </p:nvSpPr>
        <p:spPr>
          <a:xfrm>
            <a:off x="7361534" y="4727383"/>
            <a:ext cx="41344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国际交流的机械设计报告</a:t>
            </a:r>
            <a:endParaRPr lang="en-US" altLang="zh-CN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能展示我们自己的风采</a:t>
            </a:r>
          </a:p>
        </p:txBody>
      </p:sp>
    </p:spTree>
    <p:extLst>
      <p:ext uri="{BB962C8B-B14F-4D97-AF65-F5344CB8AC3E}">
        <p14:creationId xmlns:p14="http://schemas.microsoft.com/office/powerpoint/2010/main" val="4230415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BF63EDB4-584E-4B4D-A616-6A12FF989193}"/>
              </a:ext>
            </a:extLst>
          </p:cNvPr>
          <p:cNvSpPr txBox="1"/>
          <p:nvPr/>
        </p:nvSpPr>
        <p:spPr>
          <a:xfrm>
            <a:off x="947253" y="859646"/>
            <a:ext cx="8494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不同层次的交流，交流的目的是不同的：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EA9AA52-81EE-4FCC-A39E-4FDFB11F64C6}"/>
              </a:ext>
            </a:extLst>
          </p:cNvPr>
          <p:cNvSpPr txBox="1"/>
          <p:nvPr/>
        </p:nvSpPr>
        <p:spPr>
          <a:xfrm>
            <a:off x="1367781" y="1484215"/>
            <a:ext cx="9456435" cy="3570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第一层次的交流：</a:t>
            </a:r>
            <a:endParaRPr lang="en-US" altLang="zh-CN" sz="2800" dirty="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dirty="0"/>
              <a:t>        </a:t>
            </a:r>
            <a:r>
              <a:rPr lang="zh-CN" altLang="en-US" dirty="0"/>
              <a:t>目的：彼此熟悉，机械工程师了解科学目标、设计要求以及搜集机械设计的基本要素等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 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        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不能省的步骤</a:t>
            </a:r>
            <a:r>
              <a:rPr lang="zh-CN" altLang="en-US" dirty="0">
                <a:solidFill>
                  <a:srgbClr val="FF0000"/>
                </a:solidFill>
                <a:latin typeface="+mn-ea"/>
              </a:rPr>
              <a:t>：</a:t>
            </a:r>
            <a:r>
              <a:rPr lang="zh-CN" altLang="en-US" dirty="0">
                <a:solidFill>
                  <a:srgbClr val="0070C0"/>
                </a:solidFill>
                <a:latin typeface="+mn-ea"/>
              </a:rPr>
              <a:t>初次交流后，双方必须对雏形图纸再确认，</a:t>
            </a:r>
            <a:r>
              <a:rPr lang="en-US" altLang="zh-CN" dirty="0">
                <a:solidFill>
                  <a:srgbClr val="0070C0"/>
                </a:solidFill>
                <a:latin typeface="+mn-ea"/>
              </a:rPr>
              <a:t>……</a:t>
            </a:r>
            <a:endParaRPr lang="en-US" altLang="zh-CN" dirty="0"/>
          </a:p>
          <a:p>
            <a:r>
              <a:rPr lang="zh-CN" altLang="en-US" sz="28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第二层次的交流：</a:t>
            </a:r>
            <a:endParaRPr lang="en-US" altLang="zh-CN" sz="2800" dirty="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dirty="0"/>
              <a:t>        </a:t>
            </a:r>
            <a:r>
              <a:rPr lang="zh-CN" altLang="en-US" dirty="0"/>
              <a:t>目的：机械工程师通过设计、计算，然后，双方开展深入交流，</a:t>
            </a:r>
            <a:r>
              <a:rPr lang="en-US" altLang="zh-CN" dirty="0"/>
              <a:t>……</a:t>
            </a:r>
          </a:p>
          <a:p>
            <a:r>
              <a:rPr lang="zh-CN" altLang="en-US" sz="28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第三层次的交流：</a:t>
            </a:r>
            <a:endParaRPr lang="en-US" altLang="zh-CN" sz="2800" dirty="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dirty="0"/>
              <a:t>        </a:t>
            </a:r>
            <a:r>
              <a:rPr lang="zh-CN" altLang="en-US" dirty="0"/>
              <a:t>目的：脱离了物理设计，机械工程师纯粹的从工程角度思考和设计</a:t>
            </a:r>
            <a:r>
              <a:rPr lang="en-US" altLang="zh-CN" dirty="0"/>
              <a:t>,……</a:t>
            </a:r>
          </a:p>
          <a:p>
            <a:r>
              <a:rPr lang="zh-CN" altLang="en-US" sz="28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第四层次的交流：</a:t>
            </a:r>
            <a:endParaRPr lang="en-US" altLang="zh-CN" sz="2800" dirty="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dirty="0"/>
              <a:t>        </a:t>
            </a:r>
            <a:r>
              <a:rPr lang="zh-CN" altLang="en-US" dirty="0"/>
              <a:t>目的：升华的交流，创新的交流，</a:t>
            </a:r>
            <a:r>
              <a:rPr lang="en-US" altLang="zh-CN" dirty="0"/>
              <a:t>……</a:t>
            </a:r>
            <a:endParaRPr lang="zh-CN" altLang="en-US" dirty="0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B0A46607-3640-4194-97EE-4FC129141951}"/>
              </a:ext>
            </a:extLst>
          </p:cNvPr>
          <p:cNvCxnSpPr/>
          <p:nvPr/>
        </p:nvCxnSpPr>
        <p:spPr>
          <a:xfrm>
            <a:off x="695999" y="548733"/>
            <a:ext cx="108000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>
            <a:extLst>
              <a:ext uri="{FF2B5EF4-FFF2-40B4-BE49-F238E27FC236}">
                <a16:creationId xmlns:a16="http://schemas.microsoft.com/office/drawing/2014/main" id="{EDA9742F-F589-458A-8A9D-4112AC45F6E8}"/>
              </a:ext>
            </a:extLst>
          </p:cNvPr>
          <p:cNvSpPr/>
          <p:nvPr/>
        </p:nvSpPr>
        <p:spPr>
          <a:xfrm>
            <a:off x="4243836" y="23090"/>
            <a:ext cx="3416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机械设计如何交流？</a:t>
            </a:r>
            <a:endParaRPr lang="en-US" altLang="zh-CN" sz="2800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EFA666B2-E511-4CD6-AF76-0A10FBEB1E8A}"/>
              </a:ext>
            </a:extLst>
          </p:cNvPr>
          <p:cNvSpPr txBox="1"/>
          <p:nvPr/>
        </p:nvSpPr>
        <p:spPr>
          <a:xfrm>
            <a:off x="947253" y="5065578"/>
            <a:ext cx="1068754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现阶段开展内部交流的好处：</a:t>
            </a:r>
            <a:endParaRPr lang="en-US" altLang="zh-CN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dirty="0">
                <a:solidFill>
                  <a:srgbClr val="0070C0"/>
                </a:solidFill>
                <a:latin typeface="+mn-ea"/>
              </a:rPr>
              <a:t>    </a:t>
            </a:r>
            <a:r>
              <a:rPr lang="en-US" altLang="zh-CN" sz="2400" dirty="0">
                <a:solidFill>
                  <a:srgbClr val="0070C0"/>
                </a:solidFill>
                <a:latin typeface="+mn-ea"/>
              </a:rPr>
              <a:t>1. </a:t>
            </a:r>
            <a:r>
              <a:rPr lang="zh-CN" altLang="en-US" sz="2400" dirty="0">
                <a:solidFill>
                  <a:srgbClr val="0070C0"/>
                </a:solidFill>
                <a:latin typeface="+mn-ea"/>
              </a:rPr>
              <a:t>适合第一和第二层次的交流，探测器方面如果给机械方面提出初始要求，</a:t>
            </a:r>
            <a:endParaRPr lang="en-US" altLang="zh-CN" sz="2400" dirty="0">
              <a:solidFill>
                <a:srgbClr val="0070C0"/>
              </a:solidFill>
              <a:latin typeface="+mn-ea"/>
            </a:endParaRPr>
          </a:p>
          <a:p>
            <a:r>
              <a:rPr lang="en-US" altLang="zh-CN" sz="2400" dirty="0">
                <a:solidFill>
                  <a:srgbClr val="0070C0"/>
                </a:solidFill>
                <a:latin typeface="+mn-ea"/>
              </a:rPr>
              <a:t>        </a:t>
            </a:r>
            <a:r>
              <a:rPr lang="zh-CN" altLang="en-US" sz="2400" dirty="0">
                <a:solidFill>
                  <a:srgbClr val="0070C0"/>
                </a:solidFill>
                <a:latin typeface="+mn-ea"/>
              </a:rPr>
              <a:t>是初期锻炼和培养队伍的必要过程。</a:t>
            </a:r>
            <a:endParaRPr lang="en-US" altLang="zh-CN" sz="2400" dirty="0">
              <a:solidFill>
                <a:srgbClr val="0070C0"/>
              </a:solidFill>
              <a:latin typeface="+mn-ea"/>
            </a:endParaRPr>
          </a:p>
          <a:p>
            <a:r>
              <a:rPr lang="en-US" altLang="zh-CN" sz="2400" dirty="0">
                <a:solidFill>
                  <a:srgbClr val="0070C0"/>
                </a:solidFill>
                <a:latin typeface="+mn-ea"/>
              </a:rPr>
              <a:t>    2. </a:t>
            </a:r>
            <a:r>
              <a:rPr lang="zh-CN" altLang="en-US" sz="2400" dirty="0">
                <a:solidFill>
                  <a:srgbClr val="0070C0"/>
                </a:solidFill>
                <a:latin typeface="+mn-ea"/>
              </a:rPr>
              <a:t>没有负担的互相提供不成熟的设计参数</a:t>
            </a:r>
          </a:p>
        </p:txBody>
      </p:sp>
    </p:spTree>
    <p:extLst>
      <p:ext uri="{BB962C8B-B14F-4D97-AF65-F5344CB8AC3E}">
        <p14:creationId xmlns:p14="http://schemas.microsoft.com/office/powerpoint/2010/main" val="732441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90C39F4C-A47F-4228-B1B2-18EA96D617AE}"/>
              </a:ext>
            </a:extLst>
          </p:cNvPr>
          <p:cNvCxnSpPr/>
          <p:nvPr/>
        </p:nvCxnSpPr>
        <p:spPr>
          <a:xfrm>
            <a:off x="695999" y="548733"/>
            <a:ext cx="108000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图片 5">
            <a:extLst>
              <a:ext uri="{FF2B5EF4-FFF2-40B4-BE49-F238E27FC236}">
                <a16:creationId xmlns:a16="http://schemas.microsoft.com/office/drawing/2014/main" id="{4ECBEF97-9202-4F0A-BA35-8427001C29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80239"/>
            <a:ext cx="12192000" cy="1896080"/>
          </a:xfrm>
          <a:prstGeom prst="rect">
            <a:avLst/>
          </a:prstGeom>
        </p:spPr>
      </p:pic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54C309A1-E079-4589-9B53-640AC20C894F}"/>
              </a:ext>
            </a:extLst>
          </p:cNvPr>
          <p:cNvCxnSpPr/>
          <p:nvPr/>
        </p:nvCxnSpPr>
        <p:spPr>
          <a:xfrm>
            <a:off x="6096000" y="4039315"/>
            <a:ext cx="0" cy="30791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箭头: 右 7">
            <a:extLst>
              <a:ext uri="{FF2B5EF4-FFF2-40B4-BE49-F238E27FC236}">
                <a16:creationId xmlns:a16="http://schemas.microsoft.com/office/drawing/2014/main" id="{4DEDBA8F-90BA-4986-876D-92E3F311EC41}"/>
              </a:ext>
            </a:extLst>
          </p:cNvPr>
          <p:cNvSpPr/>
          <p:nvPr/>
        </p:nvSpPr>
        <p:spPr>
          <a:xfrm>
            <a:off x="6443784" y="4067270"/>
            <a:ext cx="360000" cy="25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箭头: 右 8">
            <a:extLst>
              <a:ext uri="{FF2B5EF4-FFF2-40B4-BE49-F238E27FC236}">
                <a16:creationId xmlns:a16="http://schemas.microsoft.com/office/drawing/2014/main" id="{014109C0-06AC-4EE6-9727-950907EE2E6F}"/>
              </a:ext>
            </a:extLst>
          </p:cNvPr>
          <p:cNvSpPr/>
          <p:nvPr/>
        </p:nvSpPr>
        <p:spPr>
          <a:xfrm flipH="1">
            <a:off x="5366950" y="4067270"/>
            <a:ext cx="360000" cy="25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203D65BE-D9CB-4CD8-878B-41C7A5F32D3B}"/>
              </a:ext>
            </a:extLst>
          </p:cNvPr>
          <p:cNvCxnSpPr>
            <a:cxnSpLocks/>
            <a:stCxn id="11" idx="1"/>
          </p:cNvCxnSpPr>
          <p:nvPr/>
        </p:nvCxnSpPr>
        <p:spPr>
          <a:xfrm flipH="1" flipV="1">
            <a:off x="1511562" y="3227546"/>
            <a:ext cx="2384754" cy="1104224"/>
          </a:xfrm>
          <a:prstGeom prst="straightConnector1">
            <a:avLst/>
          </a:prstGeom>
          <a:ln w="158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ABDE781C-03B8-4413-8450-088BD03D3C97}"/>
              </a:ext>
            </a:extLst>
          </p:cNvPr>
          <p:cNvSpPr txBox="1"/>
          <p:nvPr/>
        </p:nvSpPr>
        <p:spPr>
          <a:xfrm>
            <a:off x="3896316" y="4008604"/>
            <a:ext cx="1101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0070C0"/>
                </a:solidFill>
              </a:rPr>
              <a:t>BPM</a:t>
            </a:r>
            <a:r>
              <a:rPr lang="zh-CN" altLang="en-US" dirty="0">
                <a:solidFill>
                  <a:srgbClr val="0070C0"/>
                </a:solidFill>
              </a:rPr>
              <a:t>方案</a:t>
            </a:r>
            <a:endParaRPr lang="en-US" altLang="zh-CN" dirty="0">
              <a:solidFill>
                <a:srgbClr val="0070C0"/>
              </a:solidFill>
            </a:endParaRPr>
          </a:p>
          <a:p>
            <a:pPr algn="ctr"/>
            <a:r>
              <a:rPr lang="zh-CN" altLang="en-US" dirty="0">
                <a:solidFill>
                  <a:srgbClr val="FF0000"/>
                </a:solidFill>
              </a:rPr>
              <a:t>？</a:t>
            </a: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ABDB5987-3723-4173-9E86-2A1501F3C82B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8339375" y="3115580"/>
            <a:ext cx="1952290" cy="1216190"/>
          </a:xfrm>
          <a:prstGeom prst="straightConnector1">
            <a:avLst/>
          </a:prstGeom>
          <a:ln w="158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DC6C86EA-7EE6-4C6E-B9D5-0572ED722E78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8339375" y="3227546"/>
            <a:ext cx="2512127" cy="1104224"/>
          </a:xfrm>
          <a:prstGeom prst="straightConnector1">
            <a:avLst/>
          </a:prstGeom>
          <a:ln w="158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A64605C4-C06A-476B-987D-F5559045976F}"/>
              </a:ext>
            </a:extLst>
          </p:cNvPr>
          <p:cNvSpPr txBox="1"/>
          <p:nvPr/>
        </p:nvSpPr>
        <p:spPr>
          <a:xfrm>
            <a:off x="6904367" y="4008604"/>
            <a:ext cx="1435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0070C0"/>
                </a:solidFill>
              </a:rPr>
              <a:t>LumiCal</a:t>
            </a:r>
            <a:r>
              <a:rPr lang="zh-CN" altLang="en-US" dirty="0">
                <a:solidFill>
                  <a:srgbClr val="0070C0"/>
                </a:solidFill>
              </a:rPr>
              <a:t>方案</a:t>
            </a:r>
            <a:endParaRPr lang="en-US" altLang="zh-CN" dirty="0">
              <a:solidFill>
                <a:srgbClr val="0070C0"/>
              </a:solidFill>
            </a:endParaRPr>
          </a:p>
          <a:p>
            <a:pPr algn="ctr"/>
            <a:r>
              <a:rPr lang="zh-CN" altLang="en-US" dirty="0">
                <a:solidFill>
                  <a:srgbClr val="FF0000"/>
                </a:solidFill>
              </a:rPr>
              <a:t>？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41B7BF9A-BFB6-4017-981A-6C82CF633E97}"/>
              </a:ext>
            </a:extLst>
          </p:cNvPr>
          <p:cNvSpPr txBox="1"/>
          <p:nvPr/>
        </p:nvSpPr>
        <p:spPr>
          <a:xfrm>
            <a:off x="1314199" y="4010894"/>
            <a:ext cx="1973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(2021</a:t>
            </a:r>
            <a:r>
              <a:rPr lang="zh-CN" altLang="en-US" dirty="0"/>
              <a:t>年</a:t>
            </a:r>
            <a:r>
              <a:rPr lang="en-US" altLang="zh-CN" dirty="0"/>
              <a:t>12</a:t>
            </a:r>
            <a:r>
              <a:rPr lang="zh-CN" altLang="en-US" dirty="0"/>
              <a:t>月以后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7083C8C-94B2-4DC9-9091-EE42C8AAAF6E}"/>
              </a:ext>
            </a:extLst>
          </p:cNvPr>
          <p:cNvSpPr txBox="1"/>
          <p:nvPr/>
        </p:nvSpPr>
        <p:spPr>
          <a:xfrm>
            <a:off x="8837256" y="4008604"/>
            <a:ext cx="1973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(2021</a:t>
            </a:r>
            <a:r>
              <a:rPr lang="zh-CN" altLang="en-US" dirty="0"/>
              <a:t>年</a:t>
            </a:r>
            <a:r>
              <a:rPr lang="en-US" altLang="zh-CN" dirty="0"/>
              <a:t>12</a:t>
            </a:r>
            <a:r>
              <a:rPr lang="zh-CN" altLang="en-US" dirty="0"/>
              <a:t>月以前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05428F8-921A-49BF-98B4-5F0EEEC48CF9}"/>
              </a:ext>
            </a:extLst>
          </p:cNvPr>
          <p:cNvSpPr txBox="1"/>
          <p:nvPr/>
        </p:nvSpPr>
        <p:spPr>
          <a:xfrm>
            <a:off x="399387" y="735767"/>
            <a:ext cx="7571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束流管安装的</a:t>
            </a:r>
            <a:r>
              <a:rPr lang="zh-CN" altLang="en-US" sz="36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探测器种类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？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待定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A1FF08E3-247B-4143-92E5-7883B8E0F65C}"/>
              </a:ext>
            </a:extLst>
          </p:cNvPr>
          <p:cNvSpPr txBox="1"/>
          <p:nvPr/>
        </p:nvSpPr>
        <p:spPr>
          <a:xfrm>
            <a:off x="5683935" y="4377936"/>
            <a:ext cx="8162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0070C0"/>
                </a:solidFill>
              </a:rPr>
              <a:t>Vertex</a:t>
            </a:r>
          </a:p>
          <a:p>
            <a:pPr algn="ctr"/>
            <a:r>
              <a:rPr lang="zh-CN" altLang="en-US" dirty="0">
                <a:solidFill>
                  <a:srgbClr val="FF0000"/>
                </a:solidFill>
              </a:rPr>
              <a:t>？</a:t>
            </a:r>
          </a:p>
        </p:txBody>
      </p: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7C2123C7-0C81-4E9D-B08D-DA4ACCF7DC9C}"/>
              </a:ext>
            </a:extLst>
          </p:cNvPr>
          <p:cNvCxnSpPr>
            <a:cxnSpLocks/>
          </p:cNvCxnSpPr>
          <p:nvPr/>
        </p:nvCxnSpPr>
        <p:spPr>
          <a:xfrm flipV="1">
            <a:off x="6281070" y="3290745"/>
            <a:ext cx="122085" cy="902525"/>
          </a:xfrm>
          <a:prstGeom prst="straightConnector1">
            <a:avLst/>
          </a:prstGeom>
          <a:ln w="158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00019EF6-80D5-404B-93AF-8DE5F84D2975}"/>
              </a:ext>
            </a:extLst>
          </p:cNvPr>
          <p:cNvCxnSpPr>
            <a:cxnSpLocks/>
          </p:cNvCxnSpPr>
          <p:nvPr/>
        </p:nvCxnSpPr>
        <p:spPr>
          <a:xfrm flipH="1" flipV="1">
            <a:off x="5761862" y="3290745"/>
            <a:ext cx="149069" cy="902526"/>
          </a:xfrm>
          <a:prstGeom prst="straightConnector1">
            <a:avLst/>
          </a:prstGeom>
          <a:ln w="158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>
            <a:extLst>
              <a:ext uri="{FF2B5EF4-FFF2-40B4-BE49-F238E27FC236}">
                <a16:creationId xmlns:a16="http://schemas.microsoft.com/office/drawing/2014/main" id="{A88EA9D3-E48B-4115-9A1C-82BDA103E561}"/>
              </a:ext>
            </a:extLst>
          </p:cNvPr>
          <p:cNvSpPr txBox="1"/>
          <p:nvPr/>
        </p:nvSpPr>
        <p:spPr>
          <a:xfrm>
            <a:off x="790582" y="4978913"/>
            <a:ext cx="3089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影响的设计方面：</a:t>
            </a:r>
            <a:r>
              <a:rPr lang="en-US" altLang="zh-CN" dirty="0"/>
              <a:t>(</a:t>
            </a:r>
            <a:r>
              <a:rPr lang="zh-CN" altLang="en-US" dirty="0"/>
              <a:t>一言难尽</a:t>
            </a:r>
            <a:r>
              <a:rPr lang="en-US" altLang="zh-CN" dirty="0"/>
              <a:t>)</a:t>
            </a:r>
          </a:p>
          <a:p>
            <a:r>
              <a:rPr lang="en-US" altLang="zh-CN" dirty="0"/>
              <a:t>1. </a:t>
            </a:r>
            <a:r>
              <a:rPr lang="zh-CN" altLang="en-US" dirty="0"/>
              <a:t>接口设计</a:t>
            </a:r>
            <a:endParaRPr lang="en-US" altLang="zh-CN" dirty="0"/>
          </a:p>
          <a:p>
            <a:r>
              <a:rPr lang="en-US" altLang="zh-CN" dirty="0"/>
              <a:t>2. </a:t>
            </a:r>
            <a:r>
              <a:rPr lang="zh-CN" altLang="en-US" dirty="0"/>
              <a:t>引线的设计</a:t>
            </a:r>
            <a:endParaRPr lang="en-US" altLang="zh-CN" dirty="0"/>
          </a:p>
          <a:p>
            <a:r>
              <a:rPr lang="en-US" altLang="zh-CN" dirty="0"/>
              <a:t>3. ……</a:t>
            </a:r>
            <a:endParaRPr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D3DF40BB-F841-4C80-8288-DDB4FB5C7CD2}"/>
              </a:ext>
            </a:extLst>
          </p:cNvPr>
          <p:cNvSpPr txBox="1"/>
          <p:nvPr/>
        </p:nvSpPr>
        <p:spPr>
          <a:xfrm>
            <a:off x="4560535" y="5102023"/>
            <a:ext cx="70230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难点：</a:t>
            </a:r>
            <a:endParaRPr lang="en-US" altLang="zh-CN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dirty="0"/>
              <a:t>       </a:t>
            </a:r>
            <a:r>
              <a:rPr lang="zh-CN" altLang="en-US" sz="2400" dirty="0">
                <a:solidFill>
                  <a:srgbClr val="0070C0"/>
                </a:solidFill>
              </a:rPr>
              <a:t>如何在很多未知因数的条件下，开展机械设计？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5F51D6C3-D02C-4E2F-A058-1F928CDB43D6}"/>
              </a:ext>
            </a:extLst>
          </p:cNvPr>
          <p:cNvSpPr/>
          <p:nvPr/>
        </p:nvSpPr>
        <p:spPr>
          <a:xfrm>
            <a:off x="3939002" y="25513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存在问题 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--- </a:t>
            </a:r>
            <a:r>
              <a:rPr lang="zh-CN" altLang="en-US" sz="2800" dirty="0">
                <a:solidFill>
                  <a:srgbClr val="0070C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物理方面的</a:t>
            </a:r>
            <a:endParaRPr lang="en-US" altLang="zh-CN" sz="2800" dirty="0">
              <a:solidFill>
                <a:srgbClr val="0070C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82452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722D0BCA-DE1D-46C4-BCD1-59FFF89B530C}"/>
              </a:ext>
            </a:extLst>
          </p:cNvPr>
          <p:cNvCxnSpPr/>
          <p:nvPr/>
        </p:nvCxnSpPr>
        <p:spPr>
          <a:xfrm>
            <a:off x="695999" y="548733"/>
            <a:ext cx="108000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0415E565-AFDD-40DE-B7BB-D00967F5CDE6}"/>
              </a:ext>
            </a:extLst>
          </p:cNvPr>
          <p:cNvSpPr txBox="1"/>
          <p:nvPr/>
        </p:nvSpPr>
        <p:spPr>
          <a:xfrm>
            <a:off x="378647" y="567898"/>
            <a:ext cx="7802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 顶点探测器风冷结构的计算问题？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5DB50B0-3372-4E4A-9688-6CA545EB9F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7425" y="3718340"/>
            <a:ext cx="6124575" cy="292417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5B1831B4-CB09-4601-919B-D583B9D747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33419"/>
            <a:ext cx="12192000" cy="2694249"/>
          </a:xfrm>
          <a:prstGeom prst="rect">
            <a:avLst/>
          </a:prstGeom>
        </p:spPr>
      </p:pic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E7777CC3-DA18-44F2-99A5-72C2DA3B7699}"/>
              </a:ext>
            </a:extLst>
          </p:cNvPr>
          <p:cNvCxnSpPr>
            <a:cxnSpLocks/>
          </p:cNvCxnSpPr>
          <p:nvPr/>
        </p:nvCxnSpPr>
        <p:spPr>
          <a:xfrm flipH="1">
            <a:off x="562708" y="1406769"/>
            <a:ext cx="2588455" cy="436099"/>
          </a:xfrm>
          <a:prstGeom prst="straightConnector1">
            <a:avLst/>
          </a:prstGeom>
          <a:ln w="158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AF19A4DA-E0FF-4DFD-B41A-932743FBDFDC}"/>
              </a:ext>
            </a:extLst>
          </p:cNvPr>
          <p:cNvCxnSpPr>
            <a:cxnSpLocks/>
          </p:cNvCxnSpPr>
          <p:nvPr/>
        </p:nvCxnSpPr>
        <p:spPr>
          <a:xfrm>
            <a:off x="8025618" y="1633418"/>
            <a:ext cx="1069145" cy="1053511"/>
          </a:xfrm>
          <a:prstGeom prst="straightConnector1">
            <a:avLst/>
          </a:prstGeom>
          <a:ln w="158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id="{5540AACF-A1A3-4999-993B-F6B392A37A5B}"/>
              </a:ext>
            </a:extLst>
          </p:cNvPr>
          <p:cNvSpPr txBox="1"/>
          <p:nvPr/>
        </p:nvSpPr>
        <p:spPr>
          <a:xfrm>
            <a:off x="3151163" y="118593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风冷接口，光孔示意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BD8060BD-CE51-49D0-B45F-AB4C50A15D14}"/>
              </a:ext>
            </a:extLst>
          </p:cNvPr>
          <p:cNvSpPr txBox="1"/>
          <p:nvPr/>
        </p:nvSpPr>
        <p:spPr>
          <a:xfrm>
            <a:off x="7080308" y="118593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水冷接口，光孔示意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AF1C0E08-C47F-44E3-8CAE-0FB4CF389511}"/>
              </a:ext>
            </a:extLst>
          </p:cNvPr>
          <p:cNvSpPr txBox="1"/>
          <p:nvPr/>
        </p:nvSpPr>
        <p:spPr>
          <a:xfrm>
            <a:off x="635275" y="5303214"/>
            <a:ext cx="37946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问题：</a:t>
            </a:r>
            <a:endParaRPr lang="en-US" altLang="zh-CN" dirty="0"/>
          </a:p>
          <a:p>
            <a:r>
              <a:rPr lang="en-US" altLang="zh-CN" dirty="0"/>
              <a:t>    </a:t>
            </a:r>
            <a:r>
              <a:rPr lang="zh-CN" altLang="en-US" dirty="0"/>
              <a:t>实际通风孔径比计算模型孔径</a:t>
            </a:r>
            <a:r>
              <a:rPr lang="zh-CN" altLang="en-US" sz="2800" dirty="0">
                <a:solidFill>
                  <a:srgbClr val="FF0000"/>
                </a:solidFill>
              </a:rPr>
              <a:t>小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44720D37-8C6D-46D2-8C18-70409F270383}"/>
              </a:ext>
            </a:extLst>
          </p:cNvPr>
          <p:cNvSpPr txBox="1"/>
          <p:nvPr/>
        </p:nvSpPr>
        <p:spPr>
          <a:xfrm>
            <a:off x="9342466" y="588732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软管密封装配图</a:t>
            </a:r>
          </a:p>
        </p:txBody>
      </p: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527AEFAD-D0EE-491F-A2D0-3523DB988F5A}"/>
              </a:ext>
            </a:extLst>
          </p:cNvPr>
          <p:cNvCxnSpPr>
            <a:cxnSpLocks/>
          </p:cNvCxnSpPr>
          <p:nvPr/>
        </p:nvCxnSpPr>
        <p:spPr>
          <a:xfrm flipH="1" flipV="1">
            <a:off x="9692640" y="4771850"/>
            <a:ext cx="745588" cy="1115479"/>
          </a:xfrm>
          <a:prstGeom prst="straightConnector1">
            <a:avLst/>
          </a:prstGeom>
          <a:ln w="158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ADE24EBC-44DD-4BAE-9651-C70A5FF826F0}"/>
              </a:ext>
            </a:extLst>
          </p:cNvPr>
          <p:cNvSpPr/>
          <p:nvPr/>
        </p:nvSpPr>
        <p:spPr>
          <a:xfrm>
            <a:off x="3939006" y="25513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存在问题 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--- </a:t>
            </a:r>
            <a:r>
              <a:rPr lang="zh-CN" altLang="en-US" sz="2800" dirty="0">
                <a:solidFill>
                  <a:srgbClr val="0070C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机械方面的</a:t>
            </a:r>
            <a:endParaRPr lang="en-US" altLang="zh-CN" sz="2800" dirty="0">
              <a:solidFill>
                <a:srgbClr val="0070C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0B0D965-D738-4C5E-A0B3-15FFDB95687D}"/>
              </a:ext>
            </a:extLst>
          </p:cNvPr>
          <p:cNvSpPr txBox="1"/>
          <p:nvPr/>
        </p:nvSpPr>
        <p:spPr>
          <a:xfrm>
            <a:off x="1489322" y="4511770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说明：活动密封连接结构需要更多的空间</a:t>
            </a:r>
          </a:p>
        </p:txBody>
      </p:sp>
    </p:spTree>
    <p:extLst>
      <p:ext uri="{BB962C8B-B14F-4D97-AF65-F5344CB8AC3E}">
        <p14:creationId xmlns:p14="http://schemas.microsoft.com/office/powerpoint/2010/main" val="2028886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>
            <a:extLst>
              <a:ext uri="{FF2B5EF4-FFF2-40B4-BE49-F238E27FC236}">
                <a16:creationId xmlns:a16="http://schemas.microsoft.com/office/drawing/2014/main" id="{65972C71-1BB3-4DCD-8FC1-4F17BF8ED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67" y="4583384"/>
            <a:ext cx="3504389" cy="2160000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EC4DC9A7-D8DC-48CC-B4F3-A6AE1D5CB3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77463"/>
            <a:ext cx="12192000" cy="3488804"/>
          </a:xfrm>
          <a:prstGeom prst="rect">
            <a:avLst/>
          </a:prstGeom>
        </p:spPr>
      </p:pic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E3F6B343-11F0-4B00-8E7E-45AAD3B63158}"/>
              </a:ext>
            </a:extLst>
          </p:cNvPr>
          <p:cNvCxnSpPr/>
          <p:nvPr/>
        </p:nvCxnSpPr>
        <p:spPr>
          <a:xfrm>
            <a:off x="695999" y="548733"/>
            <a:ext cx="108000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BFB6D66A-8529-4F8D-94D3-60973A909B74}"/>
              </a:ext>
            </a:extLst>
          </p:cNvPr>
          <p:cNvSpPr txBox="1"/>
          <p:nvPr/>
        </p:nvSpPr>
        <p:spPr>
          <a:xfrm>
            <a:off x="356831" y="652469"/>
            <a:ext cx="7802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 顶点探测器支撑结构的固定问题？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1AC48B2B-3F6C-4E0A-934E-DC90FEDB54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6627" y="4147166"/>
            <a:ext cx="7562008" cy="1620000"/>
          </a:xfrm>
          <a:prstGeom prst="rect">
            <a:avLst/>
          </a:prstGeom>
        </p:spPr>
      </p:pic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5BC1FBF8-F401-49F6-9032-8251221BC7C2}"/>
              </a:ext>
            </a:extLst>
          </p:cNvPr>
          <p:cNvCxnSpPr>
            <a:cxnSpLocks/>
          </p:cNvCxnSpPr>
          <p:nvPr/>
        </p:nvCxnSpPr>
        <p:spPr>
          <a:xfrm flipH="1">
            <a:off x="8560192" y="2799471"/>
            <a:ext cx="2103119" cy="1582615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id="{132EC366-028F-43B9-B7FD-FC2927643C8E}"/>
              </a:ext>
            </a:extLst>
          </p:cNvPr>
          <p:cNvSpPr txBox="1"/>
          <p:nvPr/>
        </p:nvSpPr>
        <p:spPr>
          <a:xfrm>
            <a:off x="9467557" y="3810568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放大</a:t>
            </a:r>
          </a:p>
        </p:txBody>
      </p: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4C060A49-BD9E-4528-ABE2-9FFCC82D17A2}"/>
              </a:ext>
            </a:extLst>
          </p:cNvPr>
          <p:cNvCxnSpPr>
            <a:cxnSpLocks/>
          </p:cNvCxnSpPr>
          <p:nvPr/>
        </p:nvCxnSpPr>
        <p:spPr>
          <a:xfrm flipH="1">
            <a:off x="4058529" y="4583384"/>
            <a:ext cx="4382087" cy="1264218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5F7DA753-A85E-4D8F-B298-465F50F3D932}"/>
              </a:ext>
            </a:extLst>
          </p:cNvPr>
          <p:cNvSpPr txBox="1"/>
          <p:nvPr/>
        </p:nvSpPr>
        <p:spPr>
          <a:xfrm>
            <a:off x="4869718" y="5847602"/>
            <a:ext cx="41136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问题：</a:t>
            </a:r>
            <a:endParaRPr lang="en-US" altLang="zh-CN" dirty="0"/>
          </a:p>
          <a:p>
            <a:r>
              <a:rPr lang="en-US" altLang="zh-CN" dirty="0"/>
              <a:t>1. </a:t>
            </a:r>
            <a:r>
              <a:rPr lang="zh-CN" altLang="en-US" dirty="0"/>
              <a:t>螺纹深度很浅的连接结构强度？</a:t>
            </a:r>
            <a:endParaRPr lang="en-US" altLang="zh-CN" dirty="0"/>
          </a:p>
          <a:p>
            <a:r>
              <a:rPr lang="en-US" altLang="zh-CN" dirty="0"/>
              <a:t>2. </a:t>
            </a:r>
            <a:r>
              <a:rPr lang="zh-CN" altLang="en-US" dirty="0"/>
              <a:t>超薄超长的</a:t>
            </a:r>
            <a:r>
              <a:rPr lang="en-US" altLang="zh-CN" dirty="0"/>
              <a:t>Vertex</a:t>
            </a:r>
            <a:r>
              <a:rPr lang="zh-CN" altLang="en-US" dirty="0"/>
              <a:t>支撑构件的刚性？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FCC3059D-9831-48A6-9C7E-65DD52DF0F36}"/>
              </a:ext>
            </a:extLst>
          </p:cNvPr>
          <p:cNvSpPr txBox="1"/>
          <p:nvPr/>
        </p:nvSpPr>
        <p:spPr>
          <a:xfrm>
            <a:off x="4370893" y="4852109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/>
              <a:t>放大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19BA82FF-2776-41AB-897B-F3A484683B81}"/>
              </a:ext>
            </a:extLst>
          </p:cNvPr>
          <p:cNvSpPr/>
          <p:nvPr/>
        </p:nvSpPr>
        <p:spPr>
          <a:xfrm>
            <a:off x="3870074" y="25513"/>
            <a:ext cx="44518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存在问题 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--- </a:t>
            </a:r>
            <a:r>
              <a:rPr lang="zh-CN" altLang="en-US" sz="2800" dirty="0">
                <a:solidFill>
                  <a:srgbClr val="0070C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机械方面的</a:t>
            </a:r>
            <a:endParaRPr lang="en-US" altLang="zh-CN" sz="2800" dirty="0">
              <a:solidFill>
                <a:srgbClr val="0070C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16516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7DAE69E7-8EA0-437C-8047-7B3580106A64}"/>
              </a:ext>
            </a:extLst>
          </p:cNvPr>
          <p:cNvSpPr txBox="1"/>
          <p:nvPr/>
        </p:nvSpPr>
        <p:spPr>
          <a:xfrm>
            <a:off x="510437" y="779508"/>
            <a:ext cx="7109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4.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束流管的组装焊接与精度的关系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B1E07C5E-6426-4C57-BAD9-384A9CC5CC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864" y="1492408"/>
            <a:ext cx="3935663" cy="1044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A6348066-9094-4CAA-9373-1F0F5FE44B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646" y="1492408"/>
            <a:ext cx="3962488" cy="1044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81879E98-0880-4511-B09E-7DA7661AF4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9081" y="1692651"/>
            <a:ext cx="3053837" cy="828000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3F875245-40CA-4645-8E70-BB5682462E54}"/>
              </a:ext>
            </a:extLst>
          </p:cNvPr>
          <p:cNvSpPr txBox="1"/>
          <p:nvPr/>
        </p:nvSpPr>
        <p:spPr>
          <a:xfrm>
            <a:off x="2592476" y="3811779"/>
            <a:ext cx="70070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芯轴法焊接工装进行整体组焊存在的问题：</a:t>
            </a:r>
            <a:endParaRPr lang="en-US" altLang="zh-CN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800" dirty="0">
                <a:latin typeface="+mn-ea"/>
              </a:rPr>
              <a:t>   1.</a:t>
            </a:r>
            <a:r>
              <a:rPr lang="zh-CN" altLang="en-US" sz="2800" dirty="0">
                <a:latin typeface="+mn-ea"/>
              </a:rPr>
              <a:t>同轴精度？</a:t>
            </a:r>
            <a:endParaRPr lang="en-US" altLang="zh-CN" sz="2800" dirty="0">
              <a:latin typeface="+mn-ea"/>
            </a:endParaRPr>
          </a:p>
          <a:p>
            <a:r>
              <a:rPr lang="en-US" altLang="zh-CN" sz="2800" dirty="0">
                <a:latin typeface="+mn-ea"/>
              </a:rPr>
              <a:t>   2.</a:t>
            </a:r>
            <a:r>
              <a:rPr lang="zh-CN" altLang="en-US" sz="2800" dirty="0">
                <a:latin typeface="+mn-ea"/>
              </a:rPr>
              <a:t>法兰的角度偏差精度？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A7536CF-7C8D-422C-9B14-0B037C4CBA5F}"/>
              </a:ext>
            </a:extLst>
          </p:cNvPr>
          <p:cNvSpPr txBox="1"/>
          <p:nvPr/>
        </p:nvSpPr>
        <p:spPr>
          <a:xfrm>
            <a:off x="2508365" y="2688401"/>
            <a:ext cx="7007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内孔太小，芯轴又细又长，其自身刚性很差</a:t>
            </a:r>
          </a:p>
        </p:txBody>
      </p:sp>
      <p:sp>
        <p:nvSpPr>
          <p:cNvPr id="11" name="箭头: 下 10">
            <a:extLst>
              <a:ext uri="{FF2B5EF4-FFF2-40B4-BE49-F238E27FC236}">
                <a16:creationId xmlns:a16="http://schemas.microsoft.com/office/drawing/2014/main" id="{8182C4B5-E89F-4DFB-B0C0-78EF0166D6EB}"/>
              </a:ext>
            </a:extLst>
          </p:cNvPr>
          <p:cNvSpPr/>
          <p:nvPr/>
        </p:nvSpPr>
        <p:spPr>
          <a:xfrm>
            <a:off x="5795888" y="3327008"/>
            <a:ext cx="432000" cy="43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箭头: 下 11">
            <a:extLst>
              <a:ext uri="{FF2B5EF4-FFF2-40B4-BE49-F238E27FC236}">
                <a16:creationId xmlns:a16="http://schemas.microsoft.com/office/drawing/2014/main" id="{7E44E153-0561-4AB7-9769-CBF584164975}"/>
              </a:ext>
            </a:extLst>
          </p:cNvPr>
          <p:cNvSpPr/>
          <p:nvPr/>
        </p:nvSpPr>
        <p:spPr>
          <a:xfrm>
            <a:off x="5795888" y="5307089"/>
            <a:ext cx="432000" cy="43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193D53C7-12AA-47B0-BC71-0597A8BC3D5A}"/>
              </a:ext>
            </a:extLst>
          </p:cNvPr>
          <p:cNvSpPr txBox="1"/>
          <p:nvPr/>
        </p:nvSpPr>
        <p:spPr>
          <a:xfrm>
            <a:off x="4260527" y="5849404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Vertex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的组装精度？</a:t>
            </a: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45515D94-A47E-48AF-BB6E-C32F6C26BF91}"/>
              </a:ext>
            </a:extLst>
          </p:cNvPr>
          <p:cNvCxnSpPr/>
          <p:nvPr/>
        </p:nvCxnSpPr>
        <p:spPr>
          <a:xfrm>
            <a:off x="695999" y="548733"/>
            <a:ext cx="108000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>
            <a:extLst>
              <a:ext uri="{FF2B5EF4-FFF2-40B4-BE49-F238E27FC236}">
                <a16:creationId xmlns:a16="http://schemas.microsoft.com/office/drawing/2014/main" id="{F2827C7A-3053-4BAA-A27A-0BD0E2FFE050}"/>
              </a:ext>
            </a:extLst>
          </p:cNvPr>
          <p:cNvSpPr/>
          <p:nvPr/>
        </p:nvSpPr>
        <p:spPr>
          <a:xfrm>
            <a:off x="3870073" y="25513"/>
            <a:ext cx="44518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存在问题 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--- </a:t>
            </a:r>
            <a:r>
              <a:rPr lang="zh-CN" altLang="en-US" sz="2800" dirty="0">
                <a:solidFill>
                  <a:srgbClr val="0070C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机械方面的</a:t>
            </a:r>
            <a:endParaRPr lang="en-US" altLang="zh-CN" sz="2800" dirty="0">
              <a:solidFill>
                <a:srgbClr val="0070C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23114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10129</TotalTime>
  <Words>750</Words>
  <Application>Microsoft Office PowerPoint</Application>
  <PresentationFormat>宽屏</PresentationFormat>
  <Paragraphs>109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等线</vt:lpstr>
      <vt:lpstr>等线 Light</vt:lpstr>
      <vt:lpstr>黑体</vt:lpstr>
      <vt:lpstr>华文隶书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SurfacePro_JJQQ</cp:lastModifiedBy>
  <cp:revision>300</cp:revision>
  <dcterms:created xsi:type="dcterms:W3CDTF">2021-11-01T07:05:17Z</dcterms:created>
  <dcterms:modified xsi:type="dcterms:W3CDTF">2022-05-06T06:42:02Z</dcterms:modified>
</cp:coreProperties>
</file>