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5" r:id="rId4"/>
    <p:sldId id="306" r:id="rId5"/>
    <p:sldId id="307" r:id="rId6"/>
    <p:sldId id="300" r:id="rId7"/>
    <p:sldId id="301" r:id="rId8"/>
    <p:sldId id="302" r:id="rId9"/>
    <p:sldId id="303" r:id="rId10"/>
    <p:sldId id="304" r:id="rId11"/>
    <p:sldId id="314" r:id="rId12"/>
    <p:sldId id="308" r:id="rId13"/>
    <p:sldId id="309" r:id="rId14"/>
    <p:sldId id="311" r:id="rId15"/>
    <p:sldId id="312" r:id="rId16"/>
    <p:sldId id="313" r:id="rId17"/>
    <p:sldId id="318" r:id="rId18"/>
    <p:sldId id="310" r:id="rId19"/>
    <p:sldId id="319" r:id="rId20"/>
    <p:sldId id="316" r:id="rId21"/>
    <p:sldId id="315" r:id="rId22"/>
    <p:sldId id="317" r:id="rId23"/>
    <p:sldId id="29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0E703-A038-465A-AE26-00B6293D7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722F46-9367-41E3-A2EC-310FF9040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9C6E9E-DBF4-4A6C-8EF1-AF53518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AFB80-1F1F-4657-A275-CB368DB1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3CF6DF-5F5C-43F6-B4E8-4734F6E5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1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8F456-802D-4789-A654-E272124D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8E6187-2C20-4BAD-BDE8-FE917C941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3927E7-89FB-4F7F-9DD5-4DE6EA05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DA00F-8AD5-4B30-B066-7B3399C0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BBF6AA-22E0-415F-A8AA-BC3D021D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04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A58E1D-D8C0-4CAF-B2DC-2619FA7BA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F634AA-ABAA-4A7E-B091-B1EB2036D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23F8CE-DD92-416C-BF5C-CCF8B8C9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FDAD88-3847-40DB-B01F-B62060F2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2A2659-30D4-4D9C-9AC1-C0E180FC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9CEF1-45A9-4D25-ABFC-DC83105B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BA130-91B3-4FB8-83BB-9E26EA1BD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E56968-44CB-4918-B5D6-15233AF1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C4EFB0-3E77-4F38-9A50-0FDBF0D6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B82C4-0BF2-483D-838B-DAED9E04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134B8B-8454-4B6E-B946-EB60ACE9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ECEFFA-A85C-49B6-9C0D-E6DDEA925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105B14-A415-4DCB-8D9C-FE88554C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8F720-B9BF-4705-9203-A6CCFA78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8E4DE6-D8E2-45BA-B0AE-304E6829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96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53471-EAD4-45AE-8035-4C905487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D899CC-549A-4B32-8DE5-7D1D7EB3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C068B4-0525-4CEC-A824-6AC9B0D2C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E2959A-6A79-426A-A40B-9CF8345A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A4F143-60CB-4AEA-BDE6-A70D78BB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8A8228-3DFD-4D63-A62D-699AA97F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13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72EA3-7CCD-4AEA-AD55-ECD50CCA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97BDFB-AF53-49D5-8A58-F0BDCE3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36DC13-967B-4ED0-88E5-8376833DD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3DABC0-7998-4D3D-8C2D-0C2377A00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C67B7B-6943-4E92-AE31-F42FABEC5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E57031-D56C-47EE-A1EB-DA429CBD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CEB619-9296-4D3A-A60B-0C4C754D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49CFDE-0B88-4046-929F-928FF0D5D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A2402-C837-4C3A-B459-3387CFE6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03D84D-897D-4C69-8673-ED45FBD5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C8A7D8-17D8-46A0-8882-FF23A176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1EF7AD-57F0-499B-BECE-5C0CA7F8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8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C4CAB9-3132-4D63-AF16-42B9F1A3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668C38-60AA-4641-A532-FB113B32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E21CE6-1054-438F-9516-7C22FAC5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94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1237CB-C8D3-4365-B08A-BFDF43B7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07B44-34EA-4D44-A9A8-1C564C09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9F1FD9-4353-4C4A-944F-08C5DFA2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BF5E8-F8D7-42A1-B7EB-F9A8B38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38FD30-D0B7-432C-82AC-13DB1968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82715C-A282-41CA-9B0C-84886791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0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DD3F4-73CD-4743-A0CA-AA0FFBAA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A30267-FFAE-495A-98C3-3AA43BC5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3C43DD-03C2-41B8-BC09-72FE10413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19276D-2294-46AE-B89C-3DF8EFEA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943EA9-6121-4AFF-9CF3-B8D154D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D4D595-565D-4CA1-BA28-CE737144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0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9345F3-C6F0-4D10-86C0-650F68F3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F54F6D-9DB7-4B28-A061-0E1AF77C0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6A50CF-574E-4B21-AA1B-911AF81DC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BD937-668E-4ED7-831D-23507F346543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772F4-CBA3-494E-98D7-96E3D2A5A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E844E-F5FF-4AD1-BE85-3C69287B1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73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E775F08-CF41-4FDC-A3E7-1D61D2E2E4B6}"/>
              </a:ext>
            </a:extLst>
          </p:cNvPr>
          <p:cNvSpPr txBox="1"/>
          <p:nvPr/>
        </p:nvSpPr>
        <p:spPr>
          <a:xfrm>
            <a:off x="2669419" y="1841884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“中心束流管”设计进展</a:t>
            </a:r>
            <a:endParaRPr lang="en-US" altLang="zh-CN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AE6325-647F-4F86-9AE2-859EE5D5D353}"/>
              </a:ext>
            </a:extLst>
          </p:cNvPr>
          <p:cNvSpPr txBox="1"/>
          <p:nvPr/>
        </p:nvSpPr>
        <p:spPr>
          <a:xfrm>
            <a:off x="5291928" y="449024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纪  全</a:t>
            </a:r>
          </a:p>
          <a:p>
            <a:pPr algn="ctr"/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6</a:t>
            </a:r>
            <a:r>
              <a:rPr lang="zh-CN" altLang="en-US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30564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2A6E991-DFDB-4AE9-9446-A32EFBF1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37" y="1370161"/>
            <a:ext cx="5148000" cy="460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AB0BB2-BC05-4603-9B25-01DDF589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7" y="4728590"/>
            <a:ext cx="6096000" cy="197749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FAE639D-D278-470B-AC40-9FC68A6A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07" y="1576203"/>
            <a:ext cx="5021899" cy="29677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CD8D3D8-2D2B-45D8-B05C-5E84DE93B660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C925157-995E-49A3-AF4B-8932D40A502B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03EAC94-858E-4158-99FF-92B305ADA0E8}"/>
              </a:ext>
            </a:extLst>
          </p:cNvPr>
          <p:cNvSpPr txBox="1"/>
          <p:nvPr/>
        </p:nvSpPr>
        <p:spPr>
          <a:xfrm>
            <a:off x="695999" y="902694"/>
            <a:ext cx="5485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中心束流管与探测器  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--- </a:t>
            </a:r>
            <a:r>
              <a:rPr lang="en-US" altLang="zh-CN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ILD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 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000" dirty="0">
                <a:solidFill>
                  <a:srgbClr val="0070C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设计中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0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B903E0-B282-4F3E-9F57-C943E731364F}"/>
              </a:ext>
            </a:extLst>
          </p:cNvPr>
          <p:cNvSpPr txBox="1"/>
          <p:nvPr/>
        </p:nvSpPr>
        <p:spPr>
          <a:xfrm>
            <a:off x="1823325" y="435925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单层结构的束流管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B89848C-F2FE-4ED5-AB0B-AD88E197654D}"/>
              </a:ext>
            </a:extLst>
          </p:cNvPr>
          <p:cNvCxnSpPr>
            <a:cxnSpLocks/>
          </p:cNvCxnSpPr>
          <p:nvPr/>
        </p:nvCxnSpPr>
        <p:spPr>
          <a:xfrm>
            <a:off x="3170285" y="4728589"/>
            <a:ext cx="487315" cy="80001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64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0E0F61D-79AF-486B-8B21-7E950574B7DB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5E4251-8327-4E8F-A293-5773513B7834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9CF7669-B23C-45CE-A2B4-324728E77A5F}"/>
              </a:ext>
            </a:extLst>
          </p:cNvPr>
          <p:cNvSpPr txBox="1"/>
          <p:nvPr/>
        </p:nvSpPr>
        <p:spPr>
          <a:xfrm>
            <a:off x="611102" y="731548"/>
            <a:ext cx="303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从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BEPC</a:t>
            </a:r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到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CEPC</a:t>
            </a:r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720F81F-F7D5-415D-BB4F-6F0B712E7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57" y="1837894"/>
            <a:ext cx="4593754" cy="36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CB484E-A6DE-4543-9009-E16704979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89" y="1558554"/>
            <a:ext cx="3933450" cy="3600000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CECD9DB5-21CC-4A66-B22B-CED6601F2C6B}"/>
              </a:ext>
            </a:extLst>
          </p:cNvPr>
          <p:cNvSpPr/>
          <p:nvPr/>
        </p:nvSpPr>
        <p:spPr>
          <a:xfrm>
            <a:off x="5401758" y="3248451"/>
            <a:ext cx="468000" cy="46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AD49870-EB77-4C8A-9C2F-55BE2AF8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999" y="703188"/>
            <a:ext cx="7200000" cy="1103161"/>
          </a:xfrm>
          <a:prstGeom prst="rect">
            <a:avLst/>
          </a:prstGeom>
        </p:spPr>
      </p:pic>
      <p:graphicFrame>
        <p:nvGraphicFramePr>
          <p:cNvPr id="11" name="Object 24">
            <a:extLst>
              <a:ext uri="{FF2B5EF4-FFF2-40B4-BE49-F238E27FC236}">
                <a16:creationId xmlns:a16="http://schemas.microsoft.com/office/drawing/2014/main" id="{8296BB7F-E547-405C-875D-F84D9DC21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463917"/>
              </p:ext>
            </p:extLst>
          </p:nvPr>
        </p:nvGraphicFramePr>
        <p:xfrm>
          <a:off x="527189" y="5633173"/>
          <a:ext cx="5940000" cy="1070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AutoCAD Drawing" r:id="rId6" imgW="8562960" imgH="1542960" progId="AutoCAD.Drawing.22">
                  <p:embed/>
                </p:oleObj>
              </mc:Choice>
              <mc:Fallback>
                <p:oleObj name="AutoCAD Drawing" r:id="rId6" imgW="8562960" imgH="1542960" progId="AutoCAD.Drawing.22">
                  <p:embed/>
                  <p:pic>
                    <p:nvPicPr>
                      <p:cNvPr id="48152" name="Object 24">
                        <a:extLst>
                          <a:ext uri="{FF2B5EF4-FFF2-40B4-BE49-F238E27FC236}">
                            <a16:creationId xmlns:a16="http://schemas.microsoft.com/office/drawing/2014/main" id="{9886820E-AC2D-4E4C-86B6-B5873BE7B9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189" y="5633173"/>
                        <a:ext cx="5940000" cy="1070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C66CC9DD-74BC-4410-9FDC-C4B321F12799}"/>
              </a:ext>
            </a:extLst>
          </p:cNvPr>
          <p:cNvSpPr txBox="1"/>
          <p:nvPr/>
        </p:nvSpPr>
        <p:spPr>
          <a:xfrm>
            <a:off x="4233235" y="42426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运行中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49B363-BDE7-4F37-BF63-0338D7DED749}"/>
              </a:ext>
            </a:extLst>
          </p:cNvPr>
          <p:cNvSpPr txBox="1"/>
          <p:nvPr/>
        </p:nvSpPr>
        <p:spPr>
          <a:xfrm>
            <a:off x="5982716" y="42438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设计中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688B00-863D-439E-9603-E912B5BC6F0F}"/>
              </a:ext>
            </a:extLst>
          </p:cNvPr>
          <p:cNvSpPr txBox="1"/>
          <p:nvPr/>
        </p:nvSpPr>
        <p:spPr>
          <a:xfrm>
            <a:off x="7748289" y="5554647"/>
            <a:ext cx="2924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变化：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1. 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探测器更丰富了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2. 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束流管不再孤单了</a:t>
            </a:r>
          </a:p>
        </p:txBody>
      </p:sp>
    </p:spTree>
    <p:extLst>
      <p:ext uri="{BB962C8B-B14F-4D97-AF65-F5344CB8AC3E}">
        <p14:creationId xmlns:p14="http://schemas.microsoft.com/office/powerpoint/2010/main" val="4453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FBB9E3-F04E-4AA5-9026-E5902BB3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84" y="3921125"/>
            <a:ext cx="4527529" cy="252000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8F2098D-89D2-4C23-8829-EBECBC70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874"/>
            <a:ext cx="12192000" cy="15987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E2FC1D-72A1-49D4-B121-A2DCBE8DA297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84F1D02-52C9-4172-8379-0174BC2F389C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61A68CCF-A1D5-42D9-AE38-54403CF41336}"/>
              </a:ext>
            </a:extLst>
          </p:cNvPr>
          <p:cNvSpPr txBox="1"/>
          <p:nvPr/>
        </p:nvSpPr>
        <p:spPr>
          <a:xfrm>
            <a:off x="695999" y="744512"/>
            <a:ext cx="826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中心束流管的设计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总体布局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: (</a:t>
            </a:r>
            <a:r>
              <a:rPr lang="en-US" altLang="zh-CN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2021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年</a:t>
            </a:r>
            <a:r>
              <a:rPr lang="en-US" altLang="zh-CN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12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月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)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C6ADAD-6412-40A2-92ED-423DBA4D78C5}"/>
              </a:ext>
            </a:extLst>
          </p:cNvPr>
          <p:cNvSpPr txBox="1"/>
          <p:nvPr/>
        </p:nvSpPr>
        <p:spPr>
          <a:xfrm>
            <a:off x="5842470" y="4725244"/>
            <a:ext cx="5690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主要更新：</a:t>
            </a:r>
            <a:endParaRPr lang="en-US" altLang="zh-CN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1.  </a:t>
            </a:r>
            <a:r>
              <a:rPr lang="zh-CN" altLang="en-US" dirty="0">
                <a:latin typeface="+mn-ea"/>
              </a:rPr>
              <a:t>中心铍管的孔道内径由 “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Ø28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” 改为 “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Ø20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”，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r>
              <a:rPr lang="en-US" altLang="zh-CN" dirty="0">
                <a:latin typeface="+mn-ea"/>
                <a:cs typeface="Arial" panose="020B0604020202020204" pitchFamily="34" charset="0"/>
              </a:rPr>
              <a:t>     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外延管的孔道由 “渐变的锥管” 改为 “渐变的跑道型”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r>
              <a:rPr lang="en-US" altLang="zh-CN" dirty="0">
                <a:latin typeface="+mn-ea"/>
                <a:cs typeface="Arial" panose="020B0604020202020204" pitchFamily="34" charset="0"/>
              </a:rPr>
              <a:t>2.  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外延管的探测器由 “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LumiCal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” 改为 “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BPM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”</a:t>
            </a:r>
            <a:endParaRPr lang="zh-CN" altLang="en-US" dirty="0">
              <a:latin typeface="+mn-ea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1684AA2-3507-4E9C-8601-E75C03796154}"/>
              </a:ext>
            </a:extLst>
          </p:cNvPr>
          <p:cNvCxnSpPr>
            <a:cxnSpLocks/>
          </p:cNvCxnSpPr>
          <p:nvPr/>
        </p:nvCxnSpPr>
        <p:spPr>
          <a:xfrm>
            <a:off x="1583987" y="1715867"/>
            <a:ext cx="956621" cy="72618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7CA9BB95-CCC3-4FC6-A361-9898E4D366E6}"/>
              </a:ext>
            </a:extLst>
          </p:cNvPr>
          <p:cNvSpPr/>
          <p:nvPr/>
        </p:nvSpPr>
        <p:spPr>
          <a:xfrm>
            <a:off x="989084" y="1338124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66CC"/>
                </a:solidFill>
              </a:rPr>
              <a:t>a. </a:t>
            </a:r>
            <a:r>
              <a:rPr lang="zh-CN" altLang="en-US" dirty="0">
                <a:solidFill>
                  <a:srgbClr val="FF66CC"/>
                </a:solidFill>
              </a:rPr>
              <a:t>外延铝管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A0B261F-B2C4-4B90-8CB0-DEB9EFDCE8ED}"/>
              </a:ext>
            </a:extLst>
          </p:cNvPr>
          <p:cNvCxnSpPr>
            <a:cxnSpLocks/>
          </p:cNvCxnSpPr>
          <p:nvPr/>
        </p:nvCxnSpPr>
        <p:spPr>
          <a:xfrm>
            <a:off x="4276326" y="1707456"/>
            <a:ext cx="1123638" cy="81438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A1F31B67-0DD6-44BE-8532-B71A1562EAEF}"/>
              </a:ext>
            </a:extLst>
          </p:cNvPr>
          <p:cNvSpPr/>
          <p:nvPr/>
        </p:nvSpPr>
        <p:spPr>
          <a:xfrm>
            <a:off x="3916192" y="1335985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66CC"/>
                </a:solidFill>
              </a:rPr>
              <a:t>b. </a:t>
            </a:r>
            <a:r>
              <a:rPr lang="zh-CN" altLang="en-US" dirty="0">
                <a:solidFill>
                  <a:srgbClr val="FF66CC"/>
                </a:solidFill>
              </a:rPr>
              <a:t>中心铍管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CF42A8E-1A41-4576-A0BC-600009F2AB62}"/>
              </a:ext>
            </a:extLst>
          </p:cNvPr>
          <p:cNvSpPr/>
          <p:nvPr/>
        </p:nvSpPr>
        <p:spPr>
          <a:xfrm>
            <a:off x="8687961" y="1345253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d. </a:t>
            </a:r>
            <a:r>
              <a:rPr lang="zh-CN" altLang="en-US" dirty="0">
                <a:solidFill>
                  <a:srgbClr val="7030A0"/>
                </a:solidFill>
              </a:rPr>
              <a:t>碳钎维筒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FFE80E3-39CF-46D2-86B2-496C42F44A07}"/>
              </a:ext>
            </a:extLst>
          </p:cNvPr>
          <p:cNvSpPr/>
          <p:nvPr/>
        </p:nvSpPr>
        <p:spPr>
          <a:xfrm>
            <a:off x="6244388" y="1345325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c. </a:t>
            </a:r>
            <a:r>
              <a:rPr lang="zh-CN" altLang="en-US" dirty="0">
                <a:solidFill>
                  <a:srgbClr val="7030A0"/>
                </a:solidFill>
              </a:rPr>
              <a:t>风冷构件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FC632F8-721C-4E5A-AFA5-8E1EFA10B7EA}"/>
              </a:ext>
            </a:extLst>
          </p:cNvPr>
          <p:cNvCxnSpPr>
            <a:cxnSpLocks/>
          </p:cNvCxnSpPr>
          <p:nvPr/>
        </p:nvCxnSpPr>
        <p:spPr>
          <a:xfrm>
            <a:off x="6992151" y="1721342"/>
            <a:ext cx="910643" cy="62439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92D5A85-0A6C-4251-A5E3-D36F91AD0790}"/>
              </a:ext>
            </a:extLst>
          </p:cNvPr>
          <p:cNvCxnSpPr>
            <a:cxnSpLocks/>
          </p:cNvCxnSpPr>
          <p:nvPr/>
        </p:nvCxnSpPr>
        <p:spPr>
          <a:xfrm>
            <a:off x="9330165" y="1704917"/>
            <a:ext cx="629677" cy="28814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668DE65-CCBE-4CEB-A46B-B57F5BDD2320}"/>
              </a:ext>
            </a:extLst>
          </p:cNvPr>
          <p:cNvCxnSpPr>
            <a:cxnSpLocks/>
          </p:cNvCxnSpPr>
          <p:nvPr/>
        </p:nvCxnSpPr>
        <p:spPr>
          <a:xfrm flipH="1">
            <a:off x="8453098" y="1698528"/>
            <a:ext cx="865195" cy="43937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02119FB-FF32-43A3-B4DE-E420947A9D69}"/>
              </a:ext>
            </a:extLst>
          </p:cNvPr>
          <p:cNvCxnSpPr>
            <a:cxnSpLocks/>
          </p:cNvCxnSpPr>
          <p:nvPr/>
        </p:nvCxnSpPr>
        <p:spPr>
          <a:xfrm flipH="1" flipV="1">
            <a:off x="5699943" y="2726679"/>
            <a:ext cx="1474060" cy="67617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EFD6A89D-19A5-4E37-B326-3C3B97258136}"/>
              </a:ext>
            </a:extLst>
          </p:cNvPr>
          <p:cNvCxnSpPr>
            <a:cxnSpLocks/>
          </p:cNvCxnSpPr>
          <p:nvPr/>
        </p:nvCxnSpPr>
        <p:spPr>
          <a:xfrm flipH="1" flipV="1">
            <a:off x="6244388" y="2845778"/>
            <a:ext cx="929616" cy="55707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4E4905CC-EAB5-44C7-B696-E31680BF1C27}"/>
              </a:ext>
            </a:extLst>
          </p:cNvPr>
          <p:cNvCxnSpPr>
            <a:cxnSpLocks/>
          </p:cNvCxnSpPr>
          <p:nvPr/>
        </p:nvCxnSpPr>
        <p:spPr>
          <a:xfrm flipH="1" flipV="1">
            <a:off x="6647195" y="2978637"/>
            <a:ext cx="526808" cy="42422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D2150146-EF7F-407F-886C-D105980D09CC}"/>
              </a:ext>
            </a:extLst>
          </p:cNvPr>
          <p:cNvSpPr/>
          <p:nvPr/>
        </p:nvSpPr>
        <p:spPr>
          <a:xfrm>
            <a:off x="6468879" y="3273879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</a:rPr>
              <a:t>Vertex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A2E7BCD-1874-402F-B225-4A564B0E166F}"/>
              </a:ext>
            </a:extLst>
          </p:cNvPr>
          <p:cNvCxnSpPr>
            <a:cxnSpLocks/>
          </p:cNvCxnSpPr>
          <p:nvPr/>
        </p:nvCxnSpPr>
        <p:spPr>
          <a:xfrm flipH="1" flipV="1">
            <a:off x="1396240" y="2726679"/>
            <a:ext cx="925739" cy="66355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0A39572A-0F2F-4462-AA0F-FA535B2A5EE1}"/>
              </a:ext>
            </a:extLst>
          </p:cNvPr>
          <p:cNvSpPr/>
          <p:nvPr/>
        </p:nvSpPr>
        <p:spPr>
          <a:xfrm>
            <a:off x="2002640" y="3267906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</a:rPr>
              <a:t>BPM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423E5970-9F6A-4B33-B941-2A85DFED4E9A}"/>
              </a:ext>
            </a:extLst>
          </p:cNvPr>
          <p:cNvCxnSpPr>
            <a:cxnSpLocks/>
          </p:cNvCxnSpPr>
          <p:nvPr/>
        </p:nvCxnSpPr>
        <p:spPr>
          <a:xfrm flipH="1" flipV="1">
            <a:off x="1396240" y="2283262"/>
            <a:ext cx="925742" cy="110697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3BE3A8E0-42F6-4E20-B6A9-251A292AD640}"/>
              </a:ext>
            </a:extLst>
          </p:cNvPr>
          <p:cNvCxnSpPr>
            <a:cxnSpLocks/>
          </p:cNvCxnSpPr>
          <p:nvPr/>
        </p:nvCxnSpPr>
        <p:spPr>
          <a:xfrm>
            <a:off x="6992151" y="1715867"/>
            <a:ext cx="1385286" cy="47978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0508CFCF-D297-4CC8-9FE2-2F1A263DB654}"/>
              </a:ext>
            </a:extLst>
          </p:cNvPr>
          <p:cNvCxnSpPr>
            <a:cxnSpLocks/>
          </p:cNvCxnSpPr>
          <p:nvPr/>
        </p:nvCxnSpPr>
        <p:spPr>
          <a:xfrm flipV="1">
            <a:off x="9417189" y="2726679"/>
            <a:ext cx="679539" cy="66264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5421D265-1FB2-4176-BAB8-D4464472091F}"/>
              </a:ext>
            </a:extLst>
          </p:cNvPr>
          <p:cNvSpPr/>
          <p:nvPr/>
        </p:nvSpPr>
        <p:spPr>
          <a:xfrm>
            <a:off x="8477257" y="3344850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66CC"/>
                </a:solidFill>
              </a:rPr>
              <a:t>e: </a:t>
            </a:r>
            <a:r>
              <a:rPr lang="zh-CN" altLang="en-US" dirty="0">
                <a:solidFill>
                  <a:srgbClr val="FF66CC"/>
                </a:solidFill>
              </a:rPr>
              <a:t>组合法兰</a:t>
            </a:r>
            <a:endParaRPr lang="en-US" altLang="zh-CN" dirty="0">
              <a:solidFill>
                <a:srgbClr val="FF66CC"/>
              </a:solidFill>
            </a:endParaRP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96A1F5D5-DAD7-40CD-95ED-F358B2DEDED6}"/>
              </a:ext>
            </a:extLst>
          </p:cNvPr>
          <p:cNvCxnSpPr>
            <a:cxnSpLocks/>
          </p:cNvCxnSpPr>
          <p:nvPr/>
        </p:nvCxnSpPr>
        <p:spPr>
          <a:xfrm flipV="1">
            <a:off x="9417192" y="2978637"/>
            <a:ext cx="679536" cy="41068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5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7D428DA-45D3-4115-B213-6E57F8A65603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449CED4-1675-43E3-8802-F57CA764E030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02F075E-6BD2-447C-92F4-EC6259A462D4}"/>
              </a:ext>
            </a:extLst>
          </p:cNvPr>
          <p:cNvSpPr txBox="1"/>
          <p:nvPr/>
        </p:nvSpPr>
        <p:spPr>
          <a:xfrm>
            <a:off x="695999" y="659011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束流管的设计难点：</a:t>
            </a:r>
            <a:endParaRPr lang="en-US" altLang="zh-CN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C80064-78FF-4E13-A145-554331332E51}"/>
              </a:ext>
            </a:extLst>
          </p:cNvPr>
          <p:cNvSpPr txBox="1"/>
          <p:nvPr/>
        </p:nvSpPr>
        <p:spPr>
          <a:xfrm>
            <a:off x="1463923" y="1120676"/>
            <a:ext cx="81740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从项目的整体战略目标看：</a:t>
            </a:r>
            <a:endParaRPr lang="en-US" altLang="zh-CN" sz="24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未知设计要求且未知设计目标的探索设计</a:t>
            </a:r>
            <a:endParaRPr lang="en-US" altLang="zh-CN" sz="24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从具体的工作性质看：</a:t>
            </a:r>
            <a:endParaRPr lang="en-US" altLang="zh-CN" sz="24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</a:t>
            </a:r>
            <a:r>
              <a:rPr lang="zh-CN" altLang="en-US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物理学家和工程设计人员在合理的假定参数和要求下，</a:t>
            </a:r>
            <a:endParaRPr lang="en-US" altLang="zh-CN" sz="24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                 </a:t>
            </a:r>
            <a:r>
              <a:rPr lang="zh-CN" altLang="en-US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共同寻找最佳设计的优化过程</a:t>
            </a:r>
            <a:endParaRPr lang="en-US" altLang="zh-CN" sz="24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从设计指标看：</a:t>
            </a:r>
            <a:endParaRPr lang="en-US" altLang="zh-CN" sz="24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</a:t>
            </a:r>
            <a:r>
              <a:rPr lang="zh-CN" altLang="en-US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难！！！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(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探测角分界线从“</a:t>
            </a:r>
            <a:r>
              <a:rPr lang="en-US" altLang="zh-CN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21°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”减小为“</a:t>
            </a:r>
            <a:r>
              <a:rPr lang="en-US" altLang="zh-CN" sz="24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8.1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”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  <a:sym typeface="Wingdings" panose="05000000000000000000" pitchFamily="2" charset="2"/>
              </a:rPr>
              <a:t>)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63A505-E2D1-4444-9B4F-44445D249686}"/>
              </a:ext>
            </a:extLst>
          </p:cNvPr>
          <p:cNvSpPr txBox="1"/>
          <p:nvPr/>
        </p:nvSpPr>
        <p:spPr>
          <a:xfrm>
            <a:off x="695999" y="4000942"/>
            <a:ext cx="830227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束流管的设计过程：</a:t>
            </a:r>
            <a:endParaRPr lang="en-US" altLang="zh-CN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1. 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建初始模型，计算初始条件下的可行性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</a:t>
            </a:r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目的：实现物理和工程预期目标</a:t>
            </a:r>
            <a:endParaRPr lang="en-US" altLang="zh-CN" sz="24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2. 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平行交叉，迭代优化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</a:t>
            </a:r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目的：</a:t>
            </a:r>
            <a:r>
              <a:rPr lang="zh-CN" altLang="en-US" sz="20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兼顾物理和工程要求的最佳设计要求和设计参数</a:t>
            </a:r>
            <a:endParaRPr lang="en-US" altLang="zh-CN" sz="20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3. 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论证加工和安装的可行性</a:t>
            </a:r>
            <a:endParaRPr lang="en-US" altLang="zh-CN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</a:t>
            </a:r>
            <a:r>
              <a:rPr lang="zh-CN" altLang="en-US" sz="2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目的：优化接口和边界</a:t>
            </a:r>
            <a:endParaRPr lang="en-US" altLang="zh-CN" sz="24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6" name="右大括号 15">
            <a:extLst>
              <a:ext uri="{FF2B5EF4-FFF2-40B4-BE49-F238E27FC236}">
                <a16:creationId xmlns:a16="http://schemas.microsoft.com/office/drawing/2014/main" id="{309352B5-7EB4-4DF9-8A5B-138BD2779C94}"/>
              </a:ext>
            </a:extLst>
          </p:cNvPr>
          <p:cNvSpPr/>
          <p:nvPr/>
        </p:nvSpPr>
        <p:spPr>
          <a:xfrm>
            <a:off x="9050286" y="4462491"/>
            <a:ext cx="227860" cy="1325059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70C3A2-8B78-4AE4-8F52-2E5378646AD3}"/>
              </a:ext>
            </a:extLst>
          </p:cNvPr>
          <p:cNvSpPr txBox="1"/>
          <p:nvPr/>
        </p:nvSpPr>
        <p:spPr>
          <a:xfrm>
            <a:off x="9379444" y="4801854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研制满足物理探测要求的</a:t>
            </a:r>
            <a:endParaRPr lang="en-US" altLang="zh-CN" dirty="0"/>
          </a:p>
          <a:p>
            <a:pPr algn="ctr"/>
            <a:r>
              <a:rPr lang="zh-CN" altLang="en-US" dirty="0"/>
              <a:t>高性能束流管</a:t>
            </a:r>
          </a:p>
        </p:txBody>
      </p:sp>
    </p:spTree>
    <p:extLst>
      <p:ext uri="{BB962C8B-B14F-4D97-AF65-F5344CB8AC3E}">
        <p14:creationId xmlns:p14="http://schemas.microsoft.com/office/powerpoint/2010/main" val="246131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1CE614F6-45A8-4E0F-BC80-CB2C37B2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799" y="811177"/>
            <a:ext cx="5734074" cy="1620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27D5059-9D1A-49D6-8CE7-CEAFF29CA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9393"/>
            <a:ext cx="12192000" cy="34377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332DD4-29B0-4CD7-B956-A08344CA8F04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CE0EB1B-2B7E-41E5-8FD9-78936F4371F1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91A511B-B25E-4B43-B84B-539C2A96417E}"/>
              </a:ext>
            </a:extLst>
          </p:cNvPr>
          <p:cNvSpPr txBox="1"/>
          <p:nvPr/>
        </p:nvSpPr>
        <p:spPr>
          <a:xfrm>
            <a:off x="1199123" y="1357912"/>
            <a:ext cx="3353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两端对接法兰的设计参数：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+mn-ea"/>
              </a:rPr>
              <a:t> </a:t>
            </a:r>
            <a:r>
              <a:rPr lang="zh-CN" altLang="en-US" dirty="0"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1.</a:t>
            </a:r>
            <a:r>
              <a:rPr lang="zh-CN" altLang="en-US" dirty="0">
                <a:latin typeface="+mn-ea"/>
              </a:rPr>
              <a:t> 直径：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Ø150</a:t>
            </a:r>
          </a:p>
          <a:p>
            <a:r>
              <a:rPr lang="en-US" altLang="zh-CN" dirty="0">
                <a:latin typeface="+mn-ea"/>
                <a:cs typeface="Arial" panose="020B0604020202020204" pitchFamily="34" charset="0"/>
              </a:rPr>
              <a:t>    2. 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法兰：</a:t>
            </a:r>
            <a:r>
              <a:rPr lang="zh-CN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组合法兰 ，不锈钢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A8AA3C-6B74-4CF3-A018-91E1B88D3B5D}"/>
              </a:ext>
            </a:extLst>
          </p:cNvPr>
          <p:cNvSpPr txBox="1"/>
          <p:nvPr/>
        </p:nvSpPr>
        <p:spPr>
          <a:xfrm>
            <a:off x="163305" y="828618"/>
            <a:ext cx="5750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总体布局相关结构及参数的确定：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C6261BE-5396-4E79-829C-3266C33D6812}"/>
              </a:ext>
            </a:extLst>
          </p:cNvPr>
          <p:cNvSpPr/>
          <p:nvPr/>
        </p:nvSpPr>
        <p:spPr>
          <a:xfrm>
            <a:off x="585493" y="3180813"/>
            <a:ext cx="156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固定调节法兰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92410D8-EE75-421D-8A1A-6A657B5AFA1F}"/>
              </a:ext>
            </a:extLst>
          </p:cNvPr>
          <p:cNvCxnSpPr>
            <a:cxnSpLocks/>
          </p:cNvCxnSpPr>
          <p:nvPr/>
        </p:nvCxnSpPr>
        <p:spPr>
          <a:xfrm>
            <a:off x="1867128" y="3486137"/>
            <a:ext cx="735395" cy="60046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CC4D56D6-6993-46E0-BC22-9923FFC65913}"/>
              </a:ext>
            </a:extLst>
          </p:cNvPr>
          <p:cNvSpPr/>
          <p:nvPr/>
        </p:nvSpPr>
        <p:spPr>
          <a:xfrm>
            <a:off x="771611" y="412480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风道入口</a:t>
            </a: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D2BE270-1305-41E8-BB7E-E75CA801F98A}"/>
              </a:ext>
            </a:extLst>
          </p:cNvPr>
          <p:cNvCxnSpPr>
            <a:cxnSpLocks/>
          </p:cNvCxnSpPr>
          <p:nvPr/>
        </p:nvCxnSpPr>
        <p:spPr>
          <a:xfrm>
            <a:off x="1881153" y="4306254"/>
            <a:ext cx="360000" cy="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A7BCD147-3CAE-4CF3-AD90-BB66AC47F937}"/>
              </a:ext>
            </a:extLst>
          </p:cNvPr>
          <p:cNvSpPr/>
          <p:nvPr/>
        </p:nvSpPr>
        <p:spPr>
          <a:xfrm>
            <a:off x="776297" y="593016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风道入口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B021377-82FF-49DA-8B36-66D9B0597B1E}"/>
              </a:ext>
            </a:extLst>
          </p:cNvPr>
          <p:cNvCxnSpPr>
            <a:cxnSpLocks/>
          </p:cNvCxnSpPr>
          <p:nvPr/>
        </p:nvCxnSpPr>
        <p:spPr>
          <a:xfrm>
            <a:off x="1885839" y="6111610"/>
            <a:ext cx="360000" cy="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2C73761-97A3-4286-B04A-F973E24EFC1F}"/>
              </a:ext>
            </a:extLst>
          </p:cNvPr>
          <p:cNvCxnSpPr>
            <a:cxnSpLocks/>
          </p:cNvCxnSpPr>
          <p:nvPr/>
        </p:nvCxnSpPr>
        <p:spPr>
          <a:xfrm>
            <a:off x="8590980" y="960253"/>
            <a:ext cx="678145" cy="1841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4766B55A-8059-4A74-BC67-DBF367D61B3A}"/>
              </a:ext>
            </a:extLst>
          </p:cNvPr>
          <p:cNvSpPr/>
          <p:nvPr/>
        </p:nvSpPr>
        <p:spPr>
          <a:xfrm>
            <a:off x="8001020" y="63679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碳钎维筒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459F6AD-FFC0-4B01-BD4D-F291DF8057C4}"/>
              </a:ext>
            </a:extLst>
          </p:cNvPr>
          <p:cNvSpPr/>
          <p:nvPr/>
        </p:nvSpPr>
        <p:spPr>
          <a:xfrm>
            <a:off x="6990146" y="2362374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  <a:latin typeface="+mn-ea"/>
              </a:rPr>
              <a:t>对接法兰</a:t>
            </a:r>
            <a:r>
              <a:rPr lang="en-US" altLang="zh-CN" dirty="0">
                <a:solidFill>
                  <a:srgbClr val="7030A0"/>
                </a:solidFill>
                <a:latin typeface="+mn-ea"/>
              </a:rPr>
              <a:t>(</a:t>
            </a:r>
            <a:r>
              <a:rPr lang="zh-CN" altLang="en-US" dirty="0">
                <a:solidFill>
                  <a:srgbClr val="7030A0"/>
                </a:solidFill>
                <a:latin typeface="+mn-ea"/>
              </a:rPr>
              <a:t>活动</a:t>
            </a:r>
            <a:r>
              <a:rPr lang="en-US" altLang="zh-CN" dirty="0">
                <a:solidFill>
                  <a:srgbClr val="7030A0"/>
                </a:solidFill>
                <a:latin typeface="+mn-ea"/>
              </a:rPr>
              <a:t>)</a:t>
            </a:r>
            <a:endParaRPr lang="zh-CN" altLang="en-US" dirty="0">
              <a:solidFill>
                <a:srgbClr val="7030A0"/>
              </a:solidFill>
              <a:latin typeface="+mn-ea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145B3AD6-0FF7-4444-BF4C-805DE778441F}"/>
              </a:ext>
            </a:extLst>
          </p:cNvPr>
          <p:cNvCxnSpPr>
            <a:cxnSpLocks/>
          </p:cNvCxnSpPr>
          <p:nvPr/>
        </p:nvCxnSpPr>
        <p:spPr>
          <a:xfrm>
            <a:off x="6753047" y="2108048"/>
            <a:ext cx="609710" cy="33989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CCA2658F-E570-4BFE-A43B-100A123A391B}"/>
              </a:ext>
            </a:extLst>
          </p:cNvPr>
          <p:cNvSpPr/>
          <p:nvPr/>
        </p:nvSpPr>
        <p:spPr>
          <a:xfrm>
            <a:off x="5373140" y="643823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  <a:latin typeface="+mn-ea"/>
              </a:rPr>
              <a:t>对接法兰</a:t>
            </a:r>
            <a:r>
              <a:rPr lang="en-US" altLang="zh-CN" dirty="0">
                <a:solidFill>
                  <a:srgbClr val="7030A0"/>
                </a:solidFill>
                <a:latin typeface="+mn-ea"/>
              </a:rPr>
              <a:t>(</a:t>
            </a:r>
            <a:r>
              <a:rPr lang="zh-CN" altLang="en-US" dirty="0">
                <a:solidFill>
                  <a:srgbClr val="7030A0"/>
                </a:solidFill>
                <a:latin typeface="+mn-ea"/>
              </a:rPr>
              <a:t>固定</a:t>
            </a:r>
            <a:r>
              <a:rPr lang="en-US" altLang="zh-CN" dirty="0">
                <a:solidFill>
                  <a:srgbClr val="7030A0"/>
                </a:solidFill>
                <a:latin typeface="+mn-ea"/>
              </a:rPr>
              <a:t>)</a:t>
            </a:r>
            <a:endParaRPr lang="zh-CN" altLang="en-US" dirty="0">
              <a:solidFill>
                <a:srgbClr val="7030A0"/>
              </a:solidFill>
              <a:latin typeface="+mn-ea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AEEE408B-060D-43F5-A1A4-CD8C04D3DF3C}"/>
              </a:ext>
            </a:extLst>
          </p:cNvPr>
          <p:cNvCxnSpPr>
            <a:cxnSpLocks/>
          </p:cNvCxnSpPr>
          <p:nvPr/>
        </p:nvCxnSpPr>
        <p:spPr>
          <a:xfrm>
            <a:off x="6095999" y="960253"/>
            <a:ext cx="657048" cy="44137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箭头: 右 41">
            <a:extLst>
              <a:ext uri="{FF2B5EF4-FFF2-40B4-BE49-F238E27FC236}">
                <a16:creationId xmlns:a16="http://schemas.microsoft.com/office/drawing/2014/main" id="{96FC7BD7-0CD2-4EA0-916E-E224F032B8F9}"/>
              </a:ext>
            </a:extLst>
          </p:cNvPr>
          <p:cNvSpPr/>
          <p:nvPr/>
        </p:nvSpPr>
        <p:spPr>
          <a:xfrm>
            <a:off x="5302061" y="1425210"/>
            <a:ext cx="432000" cy="43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4A17ED0-1A71-45F7-B6D8-51784F43D805}"/>
              </a:ext>
            </a:extLst>
          </p:cNvPr>
          <p:cNvSpPr txBox="1"/>
          <p:nvPr/>
        </p:nvSpPr>
        <p:spPr>
          <a:xfrm>
            <a:off x="9493992" y="613086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BEPCII</a:t>
            </a:r>
            <a:r>
              <a:rPr lang="zh-CN" altLang="en-US" dirty="0"/>
              <a:t>束流管法兰</a:t>
            </a:r>
            <a:endParaRPr lang="en-US" altLang="zh-CN" dirty="0"/>
          </a:p>
          <a:p>
            <a:pPr algn="ctr"/>
            <a:r>
              <a:rPr lang="zh-CN" altLang="en-US" dirty="0"/>
              <a:t>的固定和引线</a:t>
            </a:r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E9A0AAED-BA24-4622-AEE3-29730D2344C3}"/>
              </a:ext>
            </a:extLst>
          </p:cNvPr>
          <p:cNvSpPr/>
          <p:nvPr/>
        </p:nvSpPr>
        <p:spPr>
          <a:xfrm rot="10800000">
            <a:off x="10408742" y="6035855"/>
            <a:ext cx="232117" cy="111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Picture 4" descr="S4束流管&amp;四爪1引线1">
            <a:extLst>
              <a:ext uri="{FF2B5EF4-FFF2-40B4-BE49-F238E27FC236}">
                <a16:creationId xmlns:a16="http://schemas.microsoft.com/office/drawing/2014/main" id="{2AB62BC5-3D97-4F10-BA90-72284CAAE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684" y="3086496"/>
            <a:ext cx="225782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2E15C2AB-CEEE-44BD-B805-F0AA27C10101}"/>
              </a:ext>
            </a:extLst>
          </p:cNvPr>
          <p:cNvSpPr txBox="1"/>
          <p:nvPr/>
        </p:nvSpPr>
        <p:spPr>
          <a:xfrm>
            <a:off x="1530628" y="2547040"/>
            <a:ext cx="230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探测角：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Arccos0.993</a:t>
            </a:r>
          </a:p>
          <a:p>
            <a:r>
              <a:rPr lang="zh-CN" altLang="en-US" dirty="0">
                <a:latin typeface="+mn-ea"/>
              </a:rPr>
              <a:t>束流管半长：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700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EF75FFEE-8FE7-477C-BD8E-113A34222508}"/>
              </a:ext>
            </a:extLst>
          </p:cNvPr>
          <p:cNvSpPr/>
          <p:nvPr/>
        </p:nvSpPr>
        <p:spPr>
          <a:xfrm rot="10800000">
            <a:off x="2540776" y="2227008"/>
            <a:ext cx="358726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DA801F-15B4-4B16-AE55-1F0E22351626}"/>
              </a:ext>
            </a:extLst>
          </p:cNvPr>
          <p:cNvSpPr txBox="1"/>
          <p:nvPr/>
        </p:nvSpPr>
        <p:spPr>
          <a:xfrm>
            <a:off x="4467811" y="5373854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说明：</a:t>
            </a:r>
            <a:endParaRPr lang="en-US" altLang="zh-CN" dirty="0"/>
          </a:p>
          <a:p>
            <a:r>
              <a:rPr lang="en-US" altLang="zh-CN" dirty="0"/>
              <a:t>    </a:t>
            </a:r>
            <a:r>
              <a:rPr lang="zh-CN" altLang="en-US" dirty="0"/>
              <a:t>根据原始设计数据按功能性尺寸分配后，</a:t>
            </a:r>
            <a:endParaRPr lang="en-US" altLang="zh-CN" dirty="0"/>
          </a:p>
          <a:p>
            <a:r>
              <a:rPr lang="zh-CN" altLang="en-US" dirty="0"/>
              <a:t>初步规划暂定按</a:t>
            </a:r>
            <a:r>
              <a:rPr lang="en-US" altLang="zh-CN" dirty="0"/>
              <a:t>arccos0.99</a:t>
            </a:r>
            <a:r>
              <a:rPr lang="zh-CN" altLang="en-US" dirty="0"/>
              <a:t>作为探测器设计</a:t>
            </a:r>
            <a:endParaRPr lang="en-US" altLang="zh-CN" dirty="0"/>
          </a:p>
          <a:p>
            <a:r>
              <a:rPr lang="zh-CN" altLang="en-US" dirty="0"/>
              <a:t>的起始数据，以便有能逻辑合理的设计基础。</a:t>
            </a:r>
          </a:p>
        </p:txBody>
      </p:sp>
    </p:spTree>
    <p:extLst>
      <p:ext uri="{BB962C8B-B14F-4D97-AF65-F5344CB8AC3E}">
        <p14:creationId xmlns:p14="http://schemas.microsoft.com/office/powerpoint/2010/main" val="366245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A5205BC-99B9-4F77-8958-10A06D52A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36" y="4182070"/>
            <a:ext cx="6915886" cy="234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32FFE5-8F5C-4F81-927B-43C2EE897CBC}"/>
              </a:ext>
            </a:extLst>
          </p:cNvPr>
          <p:cNvSpPr txBox="1"/>
          <p:nvPr/>
        </p:nvSpPr>
        <p:spPr>
          <a:xfrm>
            <a:off x="163305" y="82861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总体布局相关结构及参数的确定：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DB72F3-CF2D-4AB0-80B0-E255A01BA2A2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86A0FCF-D3A6-460E-BCEE-4022EA795CF0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BB631DF-6D99-4225-BDE7-52B11FC6FA17}"/>
              </a:ext>
            </a:extLst>
          </p:cNvPr>
          <p:cNvSpPr txBox="1"/>
          <p:nvPr/>
        </p:nvSpPr>
        <p:spPr>
          <a:xfrm>
            <a:off x="1193647" y="1351838"/>
            <a:ext cx="3902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外延管及中心铍管的设计参数：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+mn-ea"/>
              </a:rPr>
              <a:t> </a:t>
            </a:r>
            <a:r>
              <a:rPr lang="zh-CN" altLang="en-US" dirty="0"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1.</a:t>
            </a:r>
            <a:r>
              <a:rPr lang="zh-CN" altLang="en-US" dirty="0">
                <a:latin typeface="+mn-ea"/>
              </a:rPr>
              <a:t> 冷却结构：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双层设计，流动换热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r>
              <a:rPr lang="en-US" altLang="zh-CN" dirty="0">
                <a:latin typeface="+mn-ea"/>
                <a:cs typeface="Arial" panose="020B0604020202020204" pitchFamily="34" charset="0"/>
              </a:rPr>
              <a:t>    2. 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冷却介质：水或油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r>
              <a:rPr lang="en-US" altLang="zh-CN" dirty="0">
                <a:latin typeface="+mn-ea"/>
              </a:rPr>
              <a:t>    3. </a:t>
            </a:r>
            <a:r>
              <a:rPr lang="zh-CN" altLang="en-US" dirty="0">
                <a:latin typeface="+mn-ea"/>
              </a:rPr>
              <a:t>材料：铝，铍等</a:t>
            </a:r>
            <a:endParaRPr lang="en-US" altLang="zh-CN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DF32BB-7FF3-49A6-ADF2-5FAA3FE1EF97}"/>
              </a:ext>
            </a:extLst>
          </p:cNvPr>
          <p:cNvSpPr txBox="1"/>
          <p:nvPr/>
        </p:nvSpPr>
        <p:spPr>
          <a:xfrm>
            <a:off x="806694" y="2912168"/>
            <a:ext cx="4504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热源：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内表面高次模热和同步辐射热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dirty="0">
                <a:latin typeface="+mn-ea"/>
              </a:rPr>
              <a:t>Vertex</a:t>
            </a:r>
            <a:r>
              <a:rPr lang="zh-CN" altLang="en-US" dirty="0">
                <a:latin typeface="+mn-ea"/>
              </a:rPr>
              <a:t>的工作温度要求：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ea"/>
              </a:rPr>
              <a:t>           铍管温度对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的热影响越小越好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  <a:p>
            <a:r>
              <a:rPr lang="zh-CN" altLang="en-US" dirty="0">
                <a:latin typeface="+mn-ea"/>
              </a:rPr>
              <a:t>物理要求：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粒子穿出窗口物质量越少越好</a:t>
            </a: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9FFF10FE-EAD9-47B8-B4AF-97F7AFD59374}"/>
              </a:ext>
            </a:extLst>
          </p:cNvPr>
          <p:cNvSpPr/>
          <p:nvPr/>
        </p:nvSpPr>
        <p:spPr>
          <a:xfrm rot="10800000">
            <a:off x="2901352" y="2552167"/>
            <a:ext cx="358726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D7056E-1A89-4156-BBED-830AB69FEA85}"/>
              </a:ext>
            </a:extLst>
          </p:cNvPr>
          <p:cNvSpPr txBox="1"/>
          <p:nvPr/>
        </p:nvSpPr>
        <p:spPr>
          <a:xfrm>
            <a:off x="1347375" y="4582832"/>
            <a:ext cx="1912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外铍管：</a:t>
            </a:r>
            <a:r>
              <a:rPr lang="en-US" altLang="zh-CN" dirty="0"/>
              <a:t>0.15mm</a:t>
            </a:r>
          </a:p>
          <a:p>
            <a:r>
              <a:rPr lang="zh-CN" altLang="en-US" dirty="0"/>
              <a:t>间隙：</a:t>
            </a:r>
            <a:r>
              <a:rPr lang="en-US" altLang="zh-CN" dirty="0"/>
              <a:t>0.35mm</a:t>
            </a:r>
          </a:p>
          <a:p>
            <a:r>
              <a:rPr lang="zh-CN" altLang="en-US" dirty="0"/>
              <a:t>内铍管：</a:t>
            </a:r>
            <a:r>
              <a:rPr lang="en-US" altLang="zh-CN" dirty="0"/>
              <a:t>0.2  mm</a:t>
            </a:r>
            <a:endParaRPr lang="zh-CN" altLang="en-US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5071B805-2208-45FE-ABDF-488B5042E156}"/>
              </a:ext>
            </a:extLst>
          </p:cNvPr>
          <p:cNvSpPr/>
          <p:nvPr/>
        </p:nvSpPr>
        <p:spPr>
          <a:xfrm rot="10800000">
            <a:off x="1892008" y="5599042"/>
            <a:ext cx="180000" cy="1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CDFE5D-C9A9-40FC-8B1B-BF847FB2EF03}"/>
              </a:ext>
            </a:extLst>
          </p:cNvPr>
          <p:cNvSpPr txBox="1"/>
          <p:nvPr/>
        </p:nvSpPr>
        <p:spPr>
          <a:xfrm>
            <a:off x="975478" y="5844716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辐射长度：</a:t>
            </a:r>
            <a:r>
              <a:rPr lang="en-US" altLang="zh-CN" dirty="0">
                <a:solidFill>
                  <a:srgbClr val="FF0000"/>
                </a:solidFill>
              </a:rPr>
              <a:t>&gt;0.15% (CDR)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4E095E56-E586-4E83-9464-165333A3FAF8}"/>
              </a:ext>
            </a:extLst>
          </p:cNvPr>
          <p:cNvSpPr/>
          <p:nvPr/>
        </p:nvSpPr>
        <p:spPr>
          <a:xfrm>
            <a:off x="2162229" y="5603743"/>
            <a:ext cx="180000" cy="1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动作按钮: 帮助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3585391-C5E4-416E-A469-24032EA5C433}"/>
              </a:ext>
            </a:extLst>
          </p:cNvPr>
          <p:cNvSpPr/>
          <p:nvPr/>
        </p:nvSpPr>
        <p:spPr>
          <a:xfrm>
            <a:off x="2472670" y="5508337"/>
            <a:ext cx="360000" cy="360000"/>
          </a:xfrm>
          <a:prstGeom prst="actionButtonHelp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0E8A79E-B5A6-4117-BE90-2E01A828E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312" y="992332"/>
            <a:ext cx="4527529" cy="252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C8C493F-130E-4C6A-8D6C-3310AE44339C}"/>
              </a:ext>
            </a:extLst>
          </p:cNvPr>
          <p:cNvSpPr txBox="1"/>
          <p:nvPr/>
        </p:nvSpPr>
        <p:spPr>
          <a:xfrm>
            <a:off x="5734061" y="32931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进水口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322799-46FF-46D5-AE3E-2B64E77B5A6C}"/>
              </a:ext>
            </a:extLst>
          </p:cNvPr>
          <p:cNvSpPr txBox="1"/>
          <p:nvPr/>
        </p:nvSpPr>
        <p:spPr>
          <a:xfrm>
            <a:off x="5709928" y="20215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出水口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9BF38B9-B3ED-4695-B90D-399B9C3F4303}"/>
              </a:ext>
            </a:extLst>
          </p:cNvPr>
          <p:cNvCxnSpPr>
            <a:cxnSpLocks/>
          </p:cNvCxnSpPr>
          <p:nvPr/>
        </p:nvCxnSpPr>
        <p:spPr>
          <a:xfrm>
            <a:off x="5982746" y="2325538"/>
            <a:ext cx="530596" cy="22068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BFAAC3C-1B15-45FA-B76E-0CAF2019A91C}"/>
              </a:ext>
            </a:extLst>
          </p:cNvPr>
          <p:cNvCxnSpPr>
            <a:cxnSpLocks/>
          </p:cNvCxnSpPr>
          <p:nvPr/>
        </p:nvCxnSpPr>
        <p:spPr>
          <a:xfrm flipV="1">
            <a:off x="6095999" y="3137096"/>
            <a:ext cx="417343" cy="15606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31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47BEF4B-B583-4829-83C6-0769BCD36CE7}"/>
              </a:ext>
            </a:extLst>
          </p:cNvPr>
          <p:cNvSpPr txBox="1"/>
          <p:nvPr/>
        </p:nvSpPr>
        <p:spPr>
          <a:xfrm>
            <a:off x="163305" y="82861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总体布局相关结构及参数的确定：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3B086D-6E6F-4C10-9426-76A229B5F666}"/>
              </a:ext>
            </a:extLst>
          </p:cNvPr>
          <p:cNvSpPr txBox="1"/>
          <p:nvPr/>
        </p:nvSpPr>
        <p:spPr>
          <a:xfrm>
            <a:off x="1193647" y="1351838"/>
            <a:ext cx="51219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Vertex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及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BPM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的设计参数：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+mn-ea"/>
              </a:rPr>
              <a:t> </a:t>
            </a:r>
            <a:r>
              <a:rPr lang="zh-CN" altLang="en-US" dirty="0"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1.</a:t>
            </a:r>
            <a:r>
              <a:rPr lang="zh-CN" altLang="en-US" dirty="0">
                <a:latin typeface="+mn-ea"/>
              </a:rPr>
              <a:t> 芯片的冷却：风冷，截面分流</a:t>
            </a:r>
            <a:endParaRPr lang="en-US" altLang="zh-CN" dirty="0">
              <a:latin typeface="+mn-ea"/>
            </a:endParaRPr>
          </a:p>
          <a:p>
            <a:r>
              <a:rPr lang="en-US" altLang="zh-CN" dirty="0">
                <a:latin typeface="+mn-ea"/>
                <a:cs typeface="Arial" panose="020B0604020202020204" pitchFamily="34" charset="0"/>
              </a:rPr>
              <a:t>    2. Vertex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的支撑：</a:t>
            </a:r>
            <a:r>
              <a:rPr lang="zh-CN" altLang="en-US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探测角以外的两端固定方式</a:t>
            </a:r>
            <a:endParaRPr lang="en-US" altLang="zh-CN" dirty="0">
              <a:solidFill>
                <a:srgbClr val="FF0000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dirty="0">
                <a:latin typeface="+mn-ea"/>
              </a:rPr>
              <a:t>    3. BPM</a:t>
            </a:r>
            <a:r>
              <a:rPr lang="zh-CN" altLang="en-US" dirty="0">
                <a:latin typeface="+mn-ea"/>
              </a:rPr>
              <a:t>的固定：外延管跑道型的上下平行表面</a:t>
            </a:r>
            <a:endParaRPr lang="en-US" altLang="zh-CN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C4C94C-5DE0-48BD-9E3C-874D9B8AF593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8517D1E-F99D-45B6-BE43-BCEB80F20AD8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29929D2-A01E-4A7A-81C7-01C0F2403461}"/>
              </a:ext>
            </a:extLst>
          </p:cNvPr>
          <p:cNvSpPr txBox="1"/>
          <p:nvPr/>
        </p:nvSpPr>
        <p:spPr>
          <a:xfrm>
            <a:off x="1534302" y="3075387"/>
            <a:ext cx="358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热源：</a:t>
            </a:r>
            <a:r>
              <a:rPr lang="en-US" altLang="zh-CN" dirty="0">
                <a:latin typeface="+mn-ea"/>
              </a:rPr>
              <a:t>Vertex</a:t>
            </a:r>
            <a:r>
              <a:rPr lang="zh-CN" altLang="en-US" dirty="0">
                <a:latin typeface="+mn-ea"/>
              </a:rPr>
              <a:t>相关的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芯片和电子学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FD0671B0-B470-46BF-968B-21EC68E61906}"/>
              </a:ext>
            </a:extLst>
          </p:cNvPr>
          <p:cNvSpPr/>
          <p:nvPr/>
        </p:nvSpPr>
        <p:spPr>
          <a:xfrm rot="10800000">
            <a:off x="3186387" y="2609409"/>
            <a:ext cx="358726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87C010-CA24-4888-8DAD-BA69C0F3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786" y="3782132"/>
            <a:ext cx="2368650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7AD9CE-69EC-409F-8A60-583CD90D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4" y="3782132"/>
            <a:ext cx="9285941" cy="216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DFADF8C-D6AA-4A36-A116-640C20A48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69" y="635432"/>
            <a:ext cx="2406989" cy="306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125F277-80A5-4F08-90CC-ECD7839B9A44}"/>
              </a:ext>
            </a:extLst>
          </p:cNvPr>
          <p:cNvSpPr txBox="1"/>
          <p:nvPr/>
        </p:nvSpPr>
        <p:spPr>
          <a:xfrm>
            <a:off x="10589591" y="175194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BPM</a:t>
            </a:r>
            <a:endParaRPr lang="zh-CN" altLang="en-US" sz="20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34A4A7B-4F7B-41C9-9225-90833CC04A7D}"/>
              </a:ext>
            </a:extLst>
          </p:cNvPr>
          <p:cNvCxnSpPr>
            <a:cxnSpLocks/>
          </p:cNvCxnSpPr>
          <p:nvPr/>
        </p:nvCxnSpPr>
        <p:spPr>
          <a:xfrm flipH="1">
            <a:off x="9298745" y="2152057"/>
            <a:ext cx="1290846" cy="56300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41ADB30-0765-432E-8CB7-C90610D5D56C}"/>
              </a:ext>
            </a:extLst>
          </p:cNvPr>
          <p:cNvCxnSpPr>
            <a:cxnSpLocks/>
          </p:cNvCxnSpPr>
          <p:nvPr/>
        </p:nvCxnSpPr>
        <p:spPr>
          <a:xfrm flipH="1" flipV="1">
            <a:off x="9376117" y="1420837"/>
            <a:ext cx="1213474" cy="35786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DF3F104-BB00-4DDF-8BAB-ABAC96680F85}"/>
              </a:ext>
            </a:extLst>
          </p:cNvPr>
          <p:cNvSpPr txBox="1"/>
          <p:nvPr/>
        </p:nvSpPr>
        <p:spPr>
          <a:xfrm>
            <a:off x="815926" y="626013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Vertex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的风冷与支撑结构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BFB01E-E54F-45A7-A77B-3C1AB0B8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" y="1804629"/>
            <a:ext cx="12105274" cy="342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96C88-51D5-45FD-94BA-C6AFEB5E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513808"/>
            <a:ext cx="3669928" cy="1800000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BACE786-74AF-419C-ADFB-9C0F76AA401A}"/>
              </a:ext>
            </a:extLst>
          </p:cNvPr>
          <p:cNvCxnSpPr/>
          <p:nvPr/>
        </p:nvCxnSpPr>
        <p:spPr>
          <a:xfrm>
            <a:off x="815926" y="2559299"/>
            <a:ext cx="541606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1FFFB7E-74E6-43AF-851F-82087D28727C}"/>
              </a:ext>
            </a:extLst>
          </p:cNvPr>
          <p:cNvCxnSpPr/>
          <p:nvPr/>
        </p:nvCxnSpPr>
        <p:spPr>
          <a:xfrm>
            <a:off x="3971778" y="2690598"/>
            <a:ext cx="541606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A91BE79-2E8B-416F-9CD4-ED640440B998}"/>
              </a:ext>
            </a:extLst>
          </p:cNvPr>
          <p:cNvCxnSpPr/>
          <p:nvPr/>
        </p:nvCxnSpPr>
        <p:spPr>
          <a:xfrm>
            <a:off x="5144086" y="2690598"/>
            <a:ext cx="360000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E82F476-3211-411C-9E41-CA6D36938B6C}"/>
              </a:ext>
            </a:extLst>
          </p:cNvPr>
          <p:cNvCxnSpPr/>
          <p:nvPr/>
        </p:nvCxnSpPr>
        <p:spPr>
          <a:xfrm>
            <a:off x="6661052" y="2963745"/>
            <a:ext cx="360000" cy="0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C4A5E8D-4C93-42BA-98CF-5FECBCB5DD34}"/>
              </a:ext>
            </a:extLst>
          </p:cNvPr>
          <p:cNvCxnSpPr/>
          <p:nvPr/>
        </p:nvCxnSpPr>
        <p:spPr>
          <a:xfrm>
            <a:off x="7875562" y="3144281"/>
            <a:ext cx="360000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5045BF5-8538-4765-AB07-AA4F170FAE7C}"/>
              </a:ext>
            </a:extLst>
          </p:cNvPr>
          <p:cNvCxnSpPr/>
          <p:nvPr/>
        </p:nvCxnSpPr>
        <p:spPr>
          <a:xfrm>
            <a:off x="7418363" y="2635500"/>
            <a:ext cx="360000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F9AE8FE-651E-4A44-A732-8155CE125F6B}"/>
              </a:ext>
            </a:extLst>
          </p:cNvPr>
          <p:cNvCxnSpPr/>
          <p:nvPr/>
        </p:nvCxnSpPr>
        <p:spPr>
          <a:xfrm>
            <a:off x="8675077" y="2907475"/>
            <a:ext cx="360000" cy="0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8C038B1-1AEB-46AD-9DE7-F9CB1C5571E0}"/>
              </a:ext>
            </a:extLst>
          </p:cNvPr>
          <p:cNvCxnSpPr/>
          <p:nvPr/>
        </p:nvCxnSpPr>
        <p:spPr>
          <a:xfrm>
            <a:off x="9983370" y="3202897"/>
            <a:ext cx="360000" cy="0"/>
          </a:xfrm>
          <a:prstGeom prst="straightConnector1">
            <a:avLst/>
          </a:prstGeom>
          <a:ln w="3175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0EEBC91-0675-4A44-8877-676916F1F8A2}"/>
              </a:ext>
            </a:extLst>
          </p:cNvPr>
          <p:cNvCxnSpPr>
            <a:cxnSpLocks/>
          </p:cNvCxnSpPr>
          <p:nvPr/>
        </p:nvCxnSpPr>
        <p:spPr>
          <a:xfrm flipH="1">
            <a:off x="7875562" y="312259"/>
            <a:ext cx="704467" cy="64062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1A4D9A2-A880-4C1F-B155-B607A45A5D8C}"/>
              </a:ext>
            </a:extLst>
          </p:cNvPr>
          <p:cNvCxnSpPr>
            <a:cxnSpLocks/>
          </p:cNvCxnSpPr>
          <p:nvPr/>
        </p:nvCxnSpPr>
        <p:spPr>
          <a:xfrm flipH="1">
            <a:off x="8767149" y="837770"/>
            <a:ext cx="732755" cy="64289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E7EF19D-66B0-41E8-BCFA-DE4924474B7C}"/>
              </a:ext>
            </a:extLst>
          </p:cNvPr>
          <p:cNvSpPr txBox="1"/>
          <p:nvPr/>
        </p:nvSpPr>
        <p:spPr>
          <a:xfrm>
            <a:off x="8657932" y="9903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固定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171CA2-D26C-488A-AD85-6776CFED6640}"/>
              </a:ext>
            </a:extLst>
          </p:cNvPr>
          <p:cNvSpPr txBox="1"/>
          <p:nvPr/>
        </p:nvSpPr>
        <p:spPr>
          <a:xfrm>
            <a:off x="9499904" y="6053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分流口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328239-BF36-4122-BAC7-6990FB573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4956059"/>
            <a:ext cx="7562008" cy="162000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8576D8D-6D63-414A-A5A0-AB408B1C0120}"/>
              </a:ext>
            </a:extLst>
          </p:cNvPr>
          <p:cNvCxnSpPr>
            <a:cxnSpLocks/>
          </p:cNvCxnSpPr>
          <p:nvPr/>
        </p:nvCxnSpPr>
        <p:spPr>
          <a:xfrm flipV="1">
            <a:off x="8370277" y="3737385"/>
            <a:ext cx="2194561" cy="1487244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DAEED520-3ACA-41EA-ABDB-0382CB3AC73B}"/>
              </a:ext>
            </a:extLst>
          </p:cNvPr>
          <p:cNvSpPr txBox="1"/>
          <p:nvPr/>
        </p:nvSpPr>
        <p:spPr>
          <a:xfrm>
            <a:off x="7205283" y="5396727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内层</a:t>
            </a:r>
            <a:r>
              <a:rPr lang="en-US" altLang="zh-CN" dirty="0"/>
              <a:t>Vertex</a:t>
            </a:r>
            <a:r>
              <a:rPr lang="zh-CN" altLang="en-US" dirty="0"/>
              <a:t>固定放大图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3BD33DF-3032-4C61-BD24-2DA051325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49" y="4956059"/>
            <a:ext cx="1973875" cy="1800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40858C5-8B77-49A8-9CF2-5156D895443E}"/>
              </a:ext>
            </a:extLst>
          </p:cNvPr>
          <p:cNvSpPr txBox="1"/>
          <p:nvPr/>
        </p:nvSpPr>
        <p:spPr>
          <a:xfrm>
            <a:off x="4861324" y="2711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风道入口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C2245A2-B366-4B0B-A6D1-008C159BAFAB}"/>
              </a:ext>
            </a:extLst>
          </p:cNvPr>
          <p:cNvCxnSpPr>
            <a:cxnSpLocks/>
          </p:cNvCxnSpPr>
          <p:nvPr/>
        </p:nvCxnSpPr>
        <p:spPr>
          <a:xfrm>
            <a:off x="5409897" y="640460"/>
            <a:ext cx="790255" cy="992911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51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EA6052-FC24-4D54-9AD2-89A780FD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9" y="2855724"/>
            <a:ext cx="6342565" cy="324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ABD38C2-D80C-469D-A26B-51F2D2F733AD}"/>
              </a:ext>
            </a:extLst>
          </p:cNvPr>
          <p:cNvSpPr/>
          <p:nvPr/>
        </p:nvSpPr>
        <p:spPr>
          <a:xfrm>
            <a:off x="3579930" y="25513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2E9B516-EAC6-43C5-9AE5-124FAD62A480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48E6210B-E383-4FC7-835B-57EBD0115C45}"/>
              </a:ext>
            </a:extLst>
          </p:cNvPr>
          <p:cNvSpPr txBox="1"/>
          <p:nvPr/>
        </p:nvSpPr>
        <p:spPr>
          <a:xfrm>
            <a:off x="656096" y="81034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中心束流管的安装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912588-327D-41FB-A97E-539ED934995C}"/>
              </a:ext>
            </a:extLst>
          </p:cNvPr>
          <p:cNvSpPr txBox="1"/>
          <p:nvPr/>
        </p:nvSpPr>
        <p:spPr>
          <a:xfrm>
            <a:off x="1128132" y="1448312"/>
            <a:ext cx="993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从</a:t>
            </a:r>
            <a:r>
              <a:rPr lang="en-US" altLang="zh-CN" sz="36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BEPCII</a:t>
            </a:r>
            <a:r>
              <a:rPr lang="zh-CN" altLang="en-US" sz="36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束流管的安装，思考</a:t>
            </a:r>
            <a:r>
              <a:rPr lang="en-US" altLang="zh-CN" sz="36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CEPC</a:t>
            </a:r>
            <a:r>
              <a:rPr lang="zh-CN" altLang="en-US" sz="36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束流管的安装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4AFA78-D5E0-40ED-8E94-673DE5CE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71" y="2855724"/>
            <a:ext cx="4303697" cy="324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53208B-D266-4EB6-9631-9FB406B15D02}"/>
              </a:ext>
            </a:extLst>
          </p:cNvPr>
          <p:cNvSpPr txBox="1"/>
          <p:nvPr/>
        </p:nvSpPr>
        <p:spPr>
          <a:xfrm>
            <a:off x="1026942" y="2283645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BEPCII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束流管的安装边界和连接结构：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0B4A81-D735-4261-941A-2254A68E88EC}"/>
              </a:ext>
            </a:extLst>
          </p:cNvPr>
          <p:cNvSpPr txBox="1"/>
          <p:nvPr/>
        </p:nvSpPr>
        <p:spPr>
          <a:xfrm>
            <a:off x="3299359" y="608302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安装边界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33FFEE2-6347-45E9-8D6D-55DCF3B8B355}"/>
              </a:ext>
            </a:extLst>
          </p:cNvPr>
          <p:cNvSpPr txBox="1"/>
          <p:nvPr/>
        </p:nvSpPr>
        <p:spPr>
          <a:xfrm>
            <a:off x="8417170" y="60957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连接结构</a:t>
            </a:r>
          </a:p>
        </p:txBody>
      </p:sp>
    </p:spTree>
    <p:extLst>
      <p:ext uri="{BB962C8B-B14F-4D97-AF65-F5344CB8AC3E}">
        <p14:creationId xmlns:p14="http://schemas.microsoft.com/office/powerpoint/2010/main" val="1342604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真空法兰2&amp;准直法兰2">
            <a:extLst>
              <a:ext uri="{FF2B5EF4-FFF2-40B4-BE49-F238E27FC236}">
                <a16:creationId xmlns:a16="http://schemas.microsoft.com/office/drawing/2014/main" id="{0FD503B9-6145-4E5E-BAAF-D2DF46A6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1" y="1537495"/>
            <a:ext cx="392271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653B9B3-9A2A-445F-B3BF-EFBE8E40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756" y="372131"/>
            <a:ext cx="49808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1"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准直设计－</a:t>
            </a:r>
            <a:r>
              <a:rPr kumimoji="1" lang="zh-CN" altLang="en-US" dirty="0">
                <a:solidFill>
                  <a:srgbClr val="3333CC"/>
                </a:solidFill>
                <a:latin typeface="黑体" panose="02010609060101010101" pitchFamily="49" charset="-122"/>
              </a:rPr>
              <a:t>销孔位置传递，间接定位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A7BA70A1-530F-4274-8F44-1F63EB8DDF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7963" y="1177132"/>
            <a:ext cx="71755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DB2787B2-147D-44EC-AEA5-DAD9F1798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101" y="117713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6DCCE47-E73C-4BEE-99A5-3FD70015D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101" y="961232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/>
              <a:t>束流管真空法兰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818CAE6-B82F-42D5-A0CF-011DEE60B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138" y="961232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/>
              <a:t>准直孔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93BB3BA1-721C-41CD-9380-46889D3315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6513" y="1177132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C75F11B9-7CE1-41C0-820F-9200256C4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676" y="117713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B4E4148-4227-41A3-8807-7221E94966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1701" y="4345782"/>
            <a:ext cx="52705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7ADFB22-7350-40A3-BA85-760A89A2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8751" y="531733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BE96485C-8A40-47DC-BB4A-FD3717F2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001" y="5126503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/>
              <a:t>准直法兰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D51AE78D-905A-4630-A7AA-DCDD1AEF8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098" y="5596731"/>
            <a:ext cx="3963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dirty="0"/>
              <a:t>准直孔设计</a:t>
            </a:r>
          </a:p>
          <a:p>
            <a:pPr algn="l"/>
            <a:r>
              <a:rPr lang="zh-CN" altLang="en-US" dirty="0"/>
              <a:t>       </a:t>
            </a:r>
            <a:r>
              <a:rPr lang="zh-CN" altLang="en-US" dirty="0">
                <a:solidFill>
                  <a:srgbClr val="3333CC"/>
                </a:solidFill>
                <a:latin typeface="黑体" panose="02010609060101010101" pitchFamily="49" charset="-122"/>
              </a:rPr>
              <a:t>大  小</a:t>
            </a:r>
            <a:r>
              <a:rPr lang="zh-CN" altLang="en-US" dirty="0">
                <a:solidFill>
                  <a:srgbClr val="3333CC"/>
                </a:solidFill>
              </a:rPr>
              <a:t>：   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Ø10</a:t>
            </a:r>
            <a:r>
              <a:rPr lang="en-US" altLang="zh-CN" sz="2400" baseline="20000" dirty="0">
                <a:solidFill>
                  <a:srgbClr val="3333CC"/>
                </a:solidFill>
                <a:cs typeface="Arial" panose="020B0604020202020204" pitchFamily="34" charset="0"/>
              </a:rPr>
              <a:t>+0.011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×14(</a:t>
            </a:r>
            <a:r>
              <a:rPr lang="zh-CN" altLang="en-US" dirty="0">
                <a:solidFill>
                  <a:srgbClr val="3333CC"/>
                </a:solidFill>
                <a:cs typeface="Arial" panose="020B0604020202020204" pitchFamily="34" charset="0"/>
              </a:rPr>
              <a:t>厚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)</a:t>
            </a:r>
          </a:p>
          <a:p>
            <a:pPr algn="l"/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       </a:t>
            </a:r>
            <a:r>
              <a:rPr lang="zh-CN" altLang="en-US" dirty="0">
                <a:solidFill>
                  <a:srgbClr val="3333CC"/>
                </a:solidFill>
                <a:cs typeface="Arial" panose="020B0604020202020204" pitchFamily="34" charset="0"/>
              </a:rPr>
              <a:t>位置度：   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0.05</a:t>
            </a:r>
          </a:p>
        </p:txBody>
      </p:sp>
      <p:pic>
        <p:nvPicPr>
          <p:cNvPr id="16" name="Picture 14" descr="真空法兰2&amp;四爪2靶标">
            <a:extLst>
              <a:ext uri="{FF2B5EF4-FFF2-40B4-BE49-F238E27FC236}">
                <a16:creationId xmlns:a16="http://schemas.microsoft.com/office/drawing/2014/main" id="{61C87941-E0E5-4061-90A9-F6987604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324" y="1535908"/>
            <a:ext cx="24431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43准直靶标">
            <a:extLst>
              <a:ext uri="{FF2B5EF4-FFF2-40B4-BE49-F238E27FC236}">
                <a16:creationId xmlns:a16="http://schemas.microsoft.com/office/drawing/2014/main" id="{A4E236FA-14C3-4D71-B266-E9365194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00" y="2752726"/>
            <a:ext cx="2592387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003C25E5-3C3B-40FC-989F-67C8B879E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590" y="5596731"/>
            <a:ext cx="2384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台阶尺寸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zh-CN" altLang="en-US" dirty="0"/>
              <a:t>避免干涉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altLang="zh-CN" dirty="0"/>
              <a:t>       </a:t>
            </a:r>
            <a:r>
              <a:rPr lang="zh-CN" altLang="en-US" dirty="0">
                <a:solidFill>
                  <a:srgbClr val="3333CC"/>
                </a:solidFill>
                <a:latin typeface="黑体" panose="02010609060101010101" pitchFamily="49" charset="-122"/>
              </a:rPr>
              <a:t>大  小</a:t>
            </a:r>
            <a:r>
              <a:rPr lang="zh-CN" altLang="en-US" dirty="0">
                <a:solidFill>
                  <a:srgbClr val="3333CC"/>
                </a:solidFill>
              </a:rPr>
              <a:t>：   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Ø20</a:t>
            </a:r>
          </a:p>
          <a:p>
            <a:pPr algn="l"/>
            <a:r>
              <a:rPr lang="en-US" altLang="zh-CN" dirty="0">
                <a:solidFill>
                  <a:srgbClr val="3333CC"/>
                </a:solidFill>
                <a:latin typeface="黑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en-US" dirty="0">
                <a:solidFill>
                  <a:srgbClr val="3333CC"/>
                </a:solidFill>
                <a:latin typeface="黑体" panose="02010609060101010101" pitchFamily="49" charset="-122"/>
                <a:cs typeface="Arial" panose="020B0604020202020204" pitchFamily="34" charset="0"/>
              </a:rPr>
              <a:t>深  度：</a:t>
            </a:r>
            <a:r>
              <a:rPr lang="zh-CN" altLang="en-US" dirty="0">
                <a:solidFill>
                  <a:srgbClr val="3333CC"/>
                </a:solidFill>
                <a:cs typeface="Arial" panose="020B0604020202020204" pitchFamily="34" charset="0"/>
              </a:rPr>
              <a:t>   </a:t>
            </a:r>
            <a:r>
              <a:rPr lang="en-US" altLang="zh-CN" dirty="0">
                <a:solidFill>
                  <a:srgbClr val="3333CC"/>
                </a:solidFill>
                <a:cs typeface="Arial" panose="020B0604020202020204" pitchFamily="34" charset="0"/>
              </a:rPr>
              <a:t>2.5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447558-2343-4CBF-8694-7706B952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287" y="1974057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dirty="0"/>
              <a:t>台阶</a:t>
            </a:r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12B0A8D4-6F89-4EB3-8681-E46B91B37E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9225" y="2180432"/>
            <a:ext cx="57467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DDCD8EAB-A1BA-43CB-969A-67A90C6E6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3900" y="2180432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1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1EB52E7-2C4A-4E46-8C36-BD98C9E88B39}"/>
              </a:ext>
            </a:extLst>
          </p:cNvPr>
          <p:cNvSpPr txBox="1"/>
          <p:nvPr/>
        </p:nvSpPr>
        <p:spPr>
          <a:xfrm>
            <a:off x="1938869" y="1659467"/>
            <a:ext cx="718658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内容：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世界各国的探测器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与中心束流管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2.CEPC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“中心束流管”机械设计</a:t>
            </a:r>
          </a:p>
        </p:txBody>
      </p:sp>
    </p:spTree>
    <p:extLst>
      <p:ext uri="{BB962C8B-B14F-4D97-AF65-F5344CB8AC3E}">
        <p14:creationId xmlns:p14="http://schemas.microsoft.com/office/powerpoint/2010/main" val="2969908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主体安装工装03qq">
            <a:extLst>
              <a:ext uri="{FF2B5EF4-FFF2-40B4-BE49-F238E27FC236}">
                <a16:creationId xmlns:a16="http://schemas.microsoft.com/office/drawing/2014/main" id="{BD01435E-3C74-44C3-A223-D810F133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8963"/>
            <a:ext cx="6265862" cy="5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图片1">
            <a:extLst>
              <a:ext uri="{FF2B5EF4-FFF2-40B4-BE49-F238E27FC236}">
                <a16:creationId xmlns:a16="http://schemas.microsoft.com/office/drawing/2014/main" id="{E9B8C408-D686-46FB-AE49-0CDC7048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789443" y="2440064"/>
            <a:ext cx="65151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E0F392-DAC5-49BF-92E7-7DC4E2CA0B0F}"/>
              </a:ext>
            </a:extLst>
          </p:cNvPr>
          <p:cNvSpPr txBox="1"/>
          <p:nvPr/>
        </p:nvSpPr>
        <p:spPr>
          <a:xfrm>
            <a:off x="8885815" y="6527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真空阀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FC45ED7-EAC3-43B6-8F32-F228F132BC4F}"/>
              </a:ext>
            </a:extLst>
          </p:cNvPr>
          <p:cNvCxnSpPr>
            <a:cxnSpLocks/>
          </p:cNvCxnSpPr>
          <p:nvPr/>
        </p:nvCxnSpPr>
        <p:spPr>
          <a:xfrm>
            <a:off x="9543708" y="993772"/>
            <a:ext cx="540694" cy="382701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1581819B-CCC6-4744-9F9E-44C652EBDC59}"/>
              </a:ext>
            </a:extLst>
          </p:cNvPr>
          <p:cNvSpPr txBox="1"/>
          <p:nvPr/>
        </p:nvSpPr>
        <p:spPr>
          <a:xfrm>
            <a:off x="611188" y="47055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悬臂送入安装工装：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CE4045-3B5F-42FF-B996-8410505CFA7C}"/>
              </a:ext>
            </a:extLst>
          </p:cNvPr>
          <p:cNvSpPr txBox="1"/>
          <p:nvPr/>
        </p:nvSpPr>
        <p:spPr>
          <a:xfrm>
            <a:off x="7647166" y="5634237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关键问题：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无芯轴时，束流管悬臂是否安全？</a:t>
            </a:r>
          </a:p>
        </p:txBody>
      </p:sp>
    </p:spTree>
    <p:extLst>
      <p:ext uri="{BB962C8B-B14F-4D97-AF65-F5344CB8AC3E}">
        <p14:creationId xmlns:p14="http://schemas.microsoft.com/office/powerpoint/2010/main" val="237940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4E61C58-87E9-450A-B5EC-262FCB6D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91" y="757938"/>
            <a:ext cx="8163838" cy="59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23DC8E-235D-40ED-8409-0E00FEA4CB2F}"/>
              </a:ext>
            </a:extLst>
          </p:cNvPr>
          <p:cNvSpPr txBox="1"/>
          <p:nvPr/>
        </p:nvSpPr>
        <p:spPr>
          <a:xfrm>
            <a:off x="1048043" y="43609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束流管的组装与安装</a:t>
            </a:r>
          </a:p>
        </p:txBody>
      </p:sp>
    </p:spTree>
    <p:extLst>
      <p:ext uri="{BB962C8B-B14F-4D97-AF65-F5344CB8AC3E}">
        <p14:creationId xmlns:p14="http://schemas.microsoft.com/office/powerpoint/2010/main" val="4086115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束流管安装中间位置qq">
            <a:extLst>
              <a:ext uri="{FF2B5EF4-FFF2-40B4-BE49-F238E27FC236}">
                <a16:creationId xmlns:a16="http://schemas.microsoft.com/office/drawing/2014/main" id="{5DA563EB-CA31-4EA3-B55D-9408F39C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" y="1114168"/>
            <a:ext cx="722417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F0A9A1E-16E4-476E-8CBF-A8DB1743EFAF}"/>
              </a:ext>
            </a:extLst>
          </p:cNvPr>
          <p:cNvSpPr txBox="1"/>
          <p:nvPr/>
        </p:nvSpPr>
        <p:spPr>
          <a:xfrm>
            <a:off x="925352" y="44898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手动推入的三维模拟：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695960-3D88-463E-8F61-62E5A8491E45}"/>
              </a:ext>
            </a:extLst>
          </p:cNvPr>
          <p:cNvSpPr txBox="1"/>
          <p:nvPr/>
        </p:nvSpPr>
        <p:spPr>
          <a:xfrm>
            <a:off x="8240551" y="3814168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问题：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CEPC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束流管的安装如何设计？</a:t>
            </a:r>
          </a:p>
        </p:txBody>
      </p:sp>
    </p:spTree>
    <p:extLst>
      <p:ext uri="{BB962C8B-B14F-4D97-AF65-F5344CB8AC3E}">
        <p14:creationId xmlns:p14="http://schemas.microsoft.com/office/powerpoint/2010/main" val="3851406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333242E-1774-4A98-9126-BBBABBA4CC33}"/>
              </a:ext>
            </a:extLst>
          </p:cNvPr>
          <p:cNvSpPr txBox="1"/>
          <p:nvPr/>
        </p:nvSpPr>
        <p:spPr>
          <a:xfrm>
            <a:off x="4366199" y="2767280"/>
            <a:ext cx="3459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latin typeface="+mj-lt"/>
              </a:rPr>
              <a:t>Thanks!</a:t>
            </a:r>
            <a:endParaRPr lang="zh-CN" alt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35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223EEF7-9E44-4CC6-B922-D1AC265CA8AB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C242558-931C-48C1-9641-56470716E2DE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6D95C23E-1E2D-4A40-978F-898861D9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99" y="789530"/>
            <a:ext cx="900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DAB76BD-70FC-4904-9D99-DD2BE7C69A3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99" y="808260"/>
            <a:ext cx="9000000" cy="576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AE0FB93-5523-440F-B886-6550C92F6BEE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022C858-27CF-4430-A24D-F28C1C4B627F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28FFF3D-ECFC-4657-82D0-1315C79D1ADA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AC3ECAA-8634-4DB2-B463-436DCB180F49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598A2C24-9472-47D3-B65B-F3A8E8CC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99" y="823053"/>
            <a:ext cx="900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3596AF2-747A-4D1A-A609-02E441BEF8B3}"/>
              </a:ext>
            </a:extLst>
          </p:cNvPr>
          <p:cNvSpPr txBox="1"/>
          <p:nvPr/>
        </p:nvSpPr>
        <p:spPr>
          <a:xfrm>
            <a:off x="695999" y="902694"/>
            <a:ext cx="579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中心束流管与探测器  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--- ATLAS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000" dirty="0">
                <a:solidFill>
                  <a:srgbClr val="0070C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运行中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0A25DE-AC99-486E-86E5-F2F7ED86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87" y="2032815"/>
            <a:ext cx="4539842" cy="378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AFA901-8518-4046-8127-C25F9242C658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A9D8BCE-A257-4BCF-8DA5-1B5E84ADECCC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2FC6A266-02BE-44AB-B942-E5799F80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083" y="4186424"/>
            <a:ext cx="2021916" cy="25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1D6D93-F91D-4F21-BA9C-9B4C38D0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689" y="682815"/>
            <a:ext cx="5129758" cy="3240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9A1BF6A-0A14-41A9-83F3-07A49DE671B6}"/>
              </a:ext>
            </a:extLst>
          </p:cNvPr>
          <p:cNvSpPr txBox="1"/>
          <p:nvPr/>
        </p:nvSpPr>
        <p:spPr>
          <a:xfrm>
            <a:off x="4632230" y="5446424"/>
            <a:ext cx="401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单层结构的束流管</a:t>
            </a:r>
            <a:endParaRPr lang="en-US" altLang="zh-CN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厚度：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0.8mm,  </a:t>
            </a:r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长：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7.3m,  </a:t>
            </a:r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内半径：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29mm</a:t>
            </a:r>
            <a:endParaRPr lang="zh-CN" altLang="en-US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74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603B4C6-26A0-44C9-894A-93541C14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1" y="2272179"/>
            <a:ext cx="5764567" cy="324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2DA10EF-8981-4D59-80DD-868DB8FB0FEE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E3F3C9C-2445-499D-A448-DEB0F6188B6C}"/>
              </a:ext>
            </a:extLst>
          </p:cNvPr>
          <p:cNvSpPr txBox="1"/>
          <p:nvPr/>
        </p:nvSpPr>
        <p:spPr>
          <a:xfrm>
            <a:off x="695999" y="902694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中心束流管与探测器  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--- CMS 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000" dirty="0">
                <a:solidFill>
                  <a:srgbClr val="0070C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运行中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54137BA-7C50-4E71-B9F9-4432C328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95" y="740917"/>
            <a:ext cx="4840644" cy="3420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8354C63-68C8-4EEC-81C4-728C6290A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693" y="4252179"/>
            <a:ext cx="2766295" cy="25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311540-37DF-4F9B-8491-A733AF1B95E7}"/>
              </a:ext>
            </a:extLst>
          </p:cNvPr>
          <p:cNvSpPr txBox="1"/>
          <p:nvPr/>
        </p:nvSpPr>
        <p:spPr>
          <a:xfrm>
            <a:off x="2130887" y="5712113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单层结构的束流管</a:t>
            </a:r>
            <a:endParaRPr lang="en-US" altLang="zh-CN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厚度：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?mm,  </a:t>
            </a:r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长：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6.2m,  </a:t>
            </a:r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内半径：</a:t>
            </a:r>
            <a:r>
              <a:rPr lang="en-US" altLang="zh-CN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21.7mm</a:t>
            </a:r>
            <a:endParaRPr lang="zh-CN" altLang="en-US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1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0C5629-6E48-4507-8E98-A4D8E9E9A5A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8380" y="4770000"/>
            <a:ext cx="5400000" cy="208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724C558-D923-4504-A502-608B60020097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DC306FD-CE0C-4F09-AB16-CDD2A024718F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A4E4FA06-E2C0-4496-A6F7-8320B9A6E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9" y="1477957"/>
            <a:ext cx="4082457" cy="32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47A06-E6C5-4D22-B312-421B86BA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22" y="1071953"/>
            <a:ext cx="5880000" cy="540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509396-CF52-4186-899C-AC25441510D1}"/>
              </a:ext>
            </a:extLst>
          </p:cNvPr>
          <p:cNvSpPr txBox="1"/>
          <p:nvPr/>
        </p:nvSpPr>
        <p:spPr>
          <a:xfrm>
            <a:off x="695999" y="902694"/>
            <a:ext cx="610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中心束流管与探测器  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--- Belle II 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000" dirty="0">
                <a:solidFill>
                  <a:srgbClr val="0070C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运行中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0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CD223D-A7DA-4BEB-A239-8746F0688B3F}"/>
              </a:ext>
            </a:extLst>
          </p:cNvPr>
          <p:cNvSpPr txBox="1"/>
          <p:nvPr/>
        </p:nvSpPr>
        <p:spPr>
          <a:xfrm>
            <a:off x="4889577" y="585674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双层结构的束流管</a:t>
            </a:r>
          </a:p>
        </p:txBody>
      </p:sp>
    </p:spTree>
    <p:extLst>
      <p:ext uri="{BB962C8B-B14F-4D97-AF65-F5344CB8AC3E}">
        <p14:creationId xmlns:p14="http://schemas.microsoft.com/office/powerpoint/2010/main" val="13061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AB28DDA-A914-4147-809D-076161247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77" y="902694"/>
            <a:ext cx="7687069" cy="32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9EBB9C-70C2-4385-96C7-DC3D7DC3A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5" y="4037462"/>
            <a:ext cx="6487571" cy="270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52646D5-EB0D-4D76-87EB-7909BD18BA99}"/>
              </a:ext>
            </a:extLst>
          </p:cNvPr>
          <p:cNvSpPr/>
          <p:nvPr/>
        </p:nvSpPr>
        <p:spPr>
          <a:xfrm>
            <a:off x="3490158" y="2551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世界各国的探测器与中心束流管</a:t>
            </a:r>
            <a:endParaRPr lang="en-US" altLang="zh-CN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D50F9ED-8634-4FCA-BC7E-A1E1A26F4E36}"/>
              </a:ext>
            </a:extLst>
          </p:cNvPr>
          <p:cNvCxnSpPr/>
          <p:nvPr/>
        </p:nvCxnSpPr>
        <p:spPr>
          <a:xfrm>
            <a:off x="695999" y="548733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0BB4286-9578-4B20-AFFA-44BED9F981A2}"/>
              </a:ext>
            </a:extLst>
          </p:cNvPr>
          <p:cNvSpPr txBox="1"/>
          <p:nvPr/>
        </p:nvSpPr>
        <p:spPr>
          <a:xfrm>
            <a:off x="695999" y="902694"/>
            <a:ext cx="569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中心束流管与探测器  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--- </a:t>
            </a:r>
            <a:r>
              <a:rPr lang="en-US" altLang="zh-CN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FCC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 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000" dirty="0">
                <a:solidFill>
                  <a:srgbClr val="0070C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设计中</a:t>
            </a:r>
            <a:r>
              <a:rPr lang="en-US" altLang="zh-CN" sz="20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0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3B27BF-8537-45D1-97C8-9D050CF97BA9}"/>
              </a:ext>
            </a:extLst>
          </p:cNvPr>
          <p:cNvSpPr txBox="1"/>
          <p:nvPr/>
        </p:nvSpPr>
        <p:spPr>
          <a:xfrm>
            <a:off x="3156777" y="636813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双层结构的束流管</a:t>
            </a:r>
          </a:p>
        </p:txBody>
      </p:sp>
    </p:spTree>
    <p:extLst>
      <p:ext uri="{BB962C8B-B14F-4D97-AF65-F5344CB8AC3E}">
        <p14:creationId xmlns:p14="http://schemas.microsoft.com/office/powerpoint/2010/main" val="2211920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13769</TotalTime>
  <Words>929</Words>
  <Application>Microsoft Office PowerPoint</Application>
  <PresentationFormat>宽屏</PresentationFormat>
  <Paragraphs>138</Paragraphs>
  <Slides>23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黑体</vt:lpstr>
      <vt:lpstr>华文琥珀</vt:lpstr>
      <vt:lpstr>华文隶书</vt:lpstr>
      <vt:lpstr>隶书</vt:lpstr>
      <vt:lpstr>Arial</vt:lpstr>
      <vt:lpstr>Wingdings</vt:lpstr>
      <vt:lpstr>Office 主题​​</vt:lpstr>
      <vt:lpstr>AutoCAD Drawing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SurfacePro_JJQQ</cp:lastModifiedBy>
  <cp:revision>467</cp:revision>
  <dcterms:created xsi:type="dcterms:W3CDTF">2021-11-01T07:05:17Z</dcterms:created>
  <dcterms:modified xsi:type="dcterms:W3CDTF">2022-05-05T23:22:37Z</dcterms:modified>
</cp:coreProperties>
</file>