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66"/>
  </p:normalViewPr>
  <p:slideViewPr>
    <p:cSldViewPr snapToGrid="0" snapToObjects="1">
      <p:cViewPr varScale="1">
        <p:scale>
          <a:sx n="102" d="100"/>
          <a:sy n="102" d="100"/>
        </p:scale>
        <p:origin x="4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ACE102-9FBA-E94A-B255-398AAA095302}" type="datetimeFigureOut">
              <a:rPr kumimoji="1" lang="zh-CN" altLang="en-US" smtClean="0"/>
              <a:t>2022/2/16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852253-1C03-3942-8195-3FBD8B73F8C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83024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52253-1C03-3942-8195-3FBD8B73F8CA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81068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52253-1C03-3942-8195-3FBD8B73F8CA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06259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C60775-81A9-604F-9DA6-D7E05E8808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345213E-4D94-5A4E-A756-E4454B2568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0237929-C2C8-C448-9A47-0273A1741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E77A-9143-624E-BBB1-8C3D6B438258}" type="datetimeFigureOut">
              <a:rPr kumimoji="1" lang="zh-CN" altLang="en-US" smtClean="0"/>
              <a:t>2022/2/16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271D1BF-2EBA-364D-95BD-8E11F28C4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D7C1AED-9EB0-FA43-80F9-0D19EB942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33751-9E4E-824C-81BB-85BF65CDE4D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38716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D1744F-FE9C-0845-987F-27B52182D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EC4CB36-3CF7-264F-AB62-1B3F2EFB3E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56558A9-FE27-1E4A-BB19-437A698A3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E77A-9143-624E-BBB1-8C3D6B438258}" type="datetimeFigureOut">
              <a:rPr kumimoji="1" lang="zh-CN" altLang="en-US" smtClean="0"/>
              <a:t>2022/2/16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73D0AA-2C19-2D49-8E80-F065F8E3D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6250664-F01E-F249-89B8-F15A9C262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33751-9E4E-824C-81BB-85BF65CDE4D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24278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F3EA151-5A53-F849-9345-6D3D8EF620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6F88721-FE8F-9A49-B6B7-DAAE9FBBE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FF13169-AF0D-8F4A-8F4B-7DC02F4C7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E77A-9143-624E-BBB1-8C3D6B438258}" type="datetimeFigureOut">
              <a:rPr kumimoji="1" lang="zh-CN" altLang="en-US" smtClean="0"/>
              <a:t>2022/2/16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67C0BCF-9988-FD43-AD96-9BB5F3EB0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EF4E4C5-C8D4-1A44-A44A-6810D8E7C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33751-9E4E-824C-81BB-85BF65CDE4D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53293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13DD7E-E366-544F-A6AB-7EBE5B0AC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B7AA331-309D-0142-BDB1-934BAFF40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222EB8-0172-9A43-AA72-42F690830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E77A-9143-624E-BBB1-8C3D6B438258}" type="datetimeFigureOut">
              <a:rPr kumimoji="1" lang="zh-CN" altLang="en-US" smtClean="0"/>
              <a:t>2022/2/16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75396D-FF05-E648-BC76-8C195B1E5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4611E5B-5D62-A14B-B3C7-0B656C1D9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33751-9E4E-824C-81BB-85BF65CDE4D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47272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332E68-BE61-9346-BEC6-69B68B94A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D385C7A-4794-F74E-A5BD-CEF93A71E5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2F9EDC3-7B78-3E4B-89E4-9CD844198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E77A-9143-624E-BBB1-8C3D6B438258}" type="datetimeFigureOut">
              <a:rPr kumimoji="1" lang="zh-CN" altLang="en-US" smtClean="0"/>
              <a:t>2022/2/16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5CD0102-3AB7-464C-8922-ADDAB9AFD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FEE1388-4E55-6A43-9C43-434B45A27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33751-9E4E-824C-81BB-85BF65CDE4D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60180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815C4C-9D40-7D47-BF7B-CEC67A0B9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7996FBE-3E39-2A4A-BA12-DA07FCF56A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7891A0B-2F92-A447-9D41-0BE4E0443B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F61164F-F473-A94A-9384-648AC274C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E77A-9143-624E-BBB1-8C3D6B438258}" type="datetimeFigureOut">
              <a:rPr kumimoji="1" lang="zh-CN" altLang="en-US" smtClean="0"/>
              <a:t>2022/2/16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FE5F09A-4E38-4A48-A120-4387C2561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0E8C78B-801A-9D41-A3A1-C819DAB6E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33751-9E4E-824C-81BB-85BF65CDE4D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30834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B489B9-8518-B040-8496-C9E044C82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192343B-ED22-8D4F-A054-BABF797229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064FA58-170D-6143-B55D-38322A965B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B610B87-9C0E-E74D-A1DA-1593DA779B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B3C233D-6F47-9C46-AD30-8ABEC44252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29F774-AD80-064A-BF47-B787915FC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E77A-9143-624E-BBB1-8C3D6B438258}" type="datetimeFigureOut">
              <a:rPr kumimoji="1" lang="zh-CN" altLang="en-US" smtClean="0"/>
              <a:t>2022/2/16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B81602A-ACDF-0C4F-8AA0-A03B2D08F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89CE0FB-4DF4-614D-A48E-565639C68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33751-9E4E-824C-81BB-85BF65CDE4D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53603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523193-8DD7-D64F-AA67-75432E922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24D7754-3275-A345-890A-602BD4A7E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E77A-9143-624E-BBB1-8C3D6B438258}" type="datetimeFigureOut">
              <a:rPr kumimoji="1" lang="zh-CN" altLang="en-US" smtClean="0"/>
              <a:t>2022/2/16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3DEBC8B-3FC4-0745-A6D7-8178C65CF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52657D6-73FA-9A48-AB0A-8D67310B5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33751-9E4E-824C-81BB-85BF65CDE4D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07803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820D974-E8EC-534E-83AB-FCA25ABF4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E77A-9143-624E-BBB1-8C3D6B438258}" type="datetimeFigureOut">
              <a:rPr kumimoji="1" lang="zh-CN" altLang="en-US" smtClean="0"/>
              <a:t>2022/2/16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9CC13BD-3E73-4443-AEB7-0B63ED5D3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6D14824-D6E3-854C-AB55-05D08C86E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33751-9E4E-824C-81BB-85BF65CDE4D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31162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109A0C-EC09-DE48-9236-D00C5AAD2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2288032-4735-F241-B22F-CF6BFDA1D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B2E2925-A886-C64E-A63B-AEF8D4F030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743241F-5D97-924A-9957-6E27EC773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E77A-9143-624E-BBB1-8C3D6B438258}" type="datetimeFigureOut">
              <a:rPr kumimoji="1" lang="zh-CN" altLang="en-US" smtClean="0"/>
              <a:t>2022/2/16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F65D505-4A1B-AF45-AC3B-27D0F43AF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98A7B5C-F9B6-214C-A447-693795D1B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33751-9E4E-824C-81BB-85BF65CDE4D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92505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1D3CB4-E28C-7140-BC42-8823E74E4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4DEC519-4974-0C4E-8DA5-AB276DB956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B1F647D-7192-DA4F-9708-267B956039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7F9B48E-EC4A-B44A-BE90-72C8599CE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E77A-9143-624E-BBB1-8C3D6B438258}" type="datetimeFigureOut">
              <a:rPr kumimoji="1" lang="zh-CN" altLang="en-US" smtClean="0"/>
              <a:t>2022/2/16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E7DB9D6-BD85-8244-935B-88DD9888A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57D1ED1-151F-C447-9ECD-921D9852A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33751-9E4E-824C-81BB-85BF65CDE4D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06467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3E22120-1112-8041-AF7F-57AF68DF5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D3AE075-346B-9C44-BB06-67AEAAA6A2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08C9ECF-B0E5-BE46-A4BA-BBCF05CD06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FE77A-9143-624E-BBB1-8C3D6B438258}" type="datetimeFigureOut">
              <a:rPr kumimoji="1" lang="zh-CN" altLang="en-US" smtClean="0"/>
              <a:t>2022/2/16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76E4DBF-20B4-1B48-A5F3-45C3F4C0A1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647E581-E964-5444-8636-A7E83F812B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33751-9E4E-824C-81BB-85BF65CDE4D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27896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10" Type="http://schemas.openxmlformats.org/officeDocument/2006/relationships/image" Target="../media/image34.png"/><Relationship Id="rId4" Type="http://schemas.openxmlformats.org/officeDocument/2006/relationships/image" Target="../media/image58.png"/><Relationship Id="rId9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hyperlink" Target="https://indico.ihep.ac.cn/event/15369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ndico.ihep.ac.cn/event/15394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7C3415E-C20B-4C4D-A367-1E98DF7C89FB}"/>
              </a:ext>
            </a:extLst>
          </p:cNvPr>
          <p:cNvSpPr/>
          <p:nvPr/>
        </p:nvSpPr>
        <p:spPr>
          <a:xfrm>
            <a:off x="0" y="1"/>
            <a:ext cx="12192000" cy="6895714"/>
          </a:xfrm>
          <a:prstGeom prst="rect">
            <a:avLst/>
          </a:prstGeom>
          <a:gradFill flip="none" rotWithShape="1">
            <a:gsLst>
              <a:gs pos="20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FC812D6-C188-144D-A991-7036158576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Energy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position</a:t>
            </a:r>
            <a:r>
              <a:rPr lang="zh-CN" altLang="en-US" dirty="0"/>
              <a:t> </a:t>
            </a:r>
            <a:r>
              <a:rPr lang="en-US" altLang="zh-CN" dirty="0"/>
              <a:t>resolution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br>
              <a:rPr lang="en-US" altLang="zh-CN" dirty="0"/>
            </a:br>
            <a:r>
              <a:rPr lang="en" altLang="zh-CN" dirty="0"/>
              <a:t>Crystal </a:t>
            </a:r>
            <a:r>
              <a:rPr lang="en-US" altLang="zh-CN" dirty="0"/>
              <a:t>F</a:t>
            </a:r>
            <a:r>
              <a:rPr lang="en" altLang="zh-CN" dirty="0"/>
              <a:t>an</a:t>
            </a:r>
            <a:r>
              <a:rPr lang="en-US" altLang="zh-CN" dirty="0"/>
              <a:t> </a:t>
            </a:r>
            <a:r>
              <a:rPr lang="en" altLang="zh-CN" dirty="0" err="1"/>
              <a:t>Ecal</a:t>
            </a:r>
            <a:r>
              <a:rPr lang="en" altLang="zh-CN" dirty="0"/>
              <a:t> for CEPC</a:t>
            </a:r>
            <a:endParaRPr kumimoji="1"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E2C5408-1AA8-7347-B237-5722C5E460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94646"/>
            <a:ext cx="9144000" cy="1655762"/>
          </a:xfrm>
        </p:spPr>
        <p:txBody>
          <a:bodyPr>
            <a:normAutofit lnSpcReduction="10000"/>
          </a:bodyPr>
          <a:lstStyle/>
          <a:p>
            <a:endParaRPr kumimoji="1" lang="en-US" altLang="zh-CN" dirty="0"/>
          </a:p>
          <a:p>
            <a:r>
              <a:rPr kumimoji="1" lang="en-US" altLang="zh-CN" u="sng" dirty="0"/>
              <a:t>Xiao</a:t>
            </a:r>
            <a:r>
              <a:rPr kumimoji="1" lang="zh-CN" altLang="en-US" u="sng" dirty="0"/>
              <a:t> </a:t>
            </a:r>
            <a:r>
              <a:rPr kumimoji="1" lang="en-US" altLang="zh-CN" u="sng" dirty="0"/>
              <a:t>Zhao</a:t>
            </a:r>
            <a:r>
              <a:rPr kumimoji="1" lang="en-US" altLang="zh-CN" dirty="0"/>
              <a:t>,</a:t>
            </a:r>
            <a:r>
              <a:rPr kumimoji="1" lang="zh-CN" altLang="en-US" dirty="0"/>
              <a:t> </a:t>
            </a:r>
            <a:r>
              <a:rPr kumimoji="1" lang="en-US" altLang="zh-CN" dirty="0"/>
              <a:t>Huaqiao</a:t>
            </a:r>
            <a:r>
              <a:rPr kumimoji="1" lang="zh-CN" altLang="en-US" dirty="0"/>
              <a:t> </a:t>
            </a:r>
            <a:r>
              <a:rPr kumimoji="1" lang="en-US" altLang="zh-CN" dirty="0"/>
              <a:t>Zhang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16/02/2022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676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A51702E-52B4-E842-A9DE-D5CFEB3DA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1670" y="2115986"/>
            <a:ext cx="3920329" cy="262842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AEE7799-A1F9-FB49-A7E7-42D6A32BDE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1870" y="2115986"/>
            <a:ext cx="4119801" cy="277372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A547AD2-5730-5D4C-A3AF-04806E3533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15986"/>
            <a:ext cx="4151870" cy="2773728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1A5E7778-E795-1242-898C-3A6CA9994E68}"/>
              </a:ext>
            </a:extLst>
          </p:cNvPr>
          <p:cNvSpPr/>
          <p:nvPr/>
        </p:nvSpPr>
        <p:spPr>
          <a:xfrm>
            <a:off x="0" y="0"/>
            <a:ext cx="12192000" cy="1136822"/>
          </a:xfrm>
          <a:prstGeom prst="rect">
            <a:avLst/>
          </a:prstGeom>
          <a:gradFill flip="none" rotWithShape="1">
            <a:gsLst>
              <a:gs pos="20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5E321239-96DB-BD47-A6EE-EF01E5791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02243"/>
            <a:ext cx="10515600" cy="1325563"/>
          </a:xfrm>
        </p:spPr>
        <p:txBody>
          <a:bodyPr/>
          <a:lstStyle/>
          <a:p>
            <a:r>
              <a:rPr kumimoji="1" lang="en-US" altLang="zh-CN" dirty="0"/>
              <a:t>E</a:t>
            </a:r>
            <a:r>
              <a:rPr kumimoji="1" lang="zh-CN" altLang="en-US" dirty="0"/>
              <a:t> </a:t>
            </a:r>
            <a:r>
              <a:rPr kumimoji="1" lang="en-US" altLang="zh-CN" dirty="0"/>
              <a:t>resolution</a:t>
            </a:r>
            <a:endParaRPr kumimoji="1"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E6470A3-E7D4-834E-8F95-CBDAAAB1F0E6}"/>
              </a:ext>
            </a:extLst>
          </p:cNvPr>
          <p:cNvSpPr txBox="1"/>
          <p:nvPr/>
        </p:nvSpPr>
        <p:spPr>
          <a:xfrm>
            <a:off x="2561399" y="3502850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5</a:t>
            </a:r>
            <a:r>
              <a:rPr kumimoji="1" lang="zh-CN" altLang="en-US" dirty="0"/>
              <a:t> </a:t>
            </a:r>
            <a:r>
              <a:rPr kumimoji="1" lang="en-US" altLang="zh-CN" dirty="0"/>
              <a:t>layer</a:t>
            </a:r>
            <a:endParaRPr kumimoji="1"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5B2D300-F213-044F-9E19-6767703E85E4}"/>
              </a:ext>
            </a:extLst>
          </p:cNvPr>
          <p:cNvSpPr txBox="1"/>
          <p:nvPr/>
        </p:nvSpPr>
        <p:spPr>
          <a:xfrm>
            <a:off x="6828487" y="3502850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10</a:t>
            </a:r>
            <a:r>
              <a:rPr kumimoji="1" lang="zh-CN" altLang="en-US" dirty="0"/>
              <a:t> </a:t>
            </a:r>
            <a:r>
              <a:rPr kumimoji="1" lang="en-US" altLang="zh-CN" dirty="0"/>
              <a:t>layer</a:t>
            </a:r>
            <a:endParaRPr kumimoji="1"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F1096B0-9CCD-B741-8069-2B4D6190999C}"/>
              </a:ext>
            </a:extLst>
          </p:cNvPr>
          <p:cNvSpPr txBox="1"/>
          <p:nvPr/>
        </p:nvSpPr>
        <p:spPr>
          <a:xfrm>
            <a:off x="10748815" y="3430200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14</a:t>
            </a:r>
            <a:r>
              <a:rPr kumimoji="1" lang="zh-CN" altLang="en-US" dirty="0"/>
              <a:t> </a:t>
            </a:r>
            <a:r>
              <a:rPr kumimoji="1" lang="en-US" altLang="zh-CN" dirty="0"/>
              <a:t>layer</a:t>
            </a:r>
            <a:endParaRPr kumimoji="1" lang="zh-CN" altLang="en-US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6410069E-5B55-AD4E-93CB-9623D9BE5BEC}"/>
              </a:ext>
            </a:extLst>
          </p:cNvPr>
          <p:cNvSpPr txBox="1"/>
          <p:nvPr/>
        </p:nvSpPr>
        <p:spPr>
          <a:xfrm>
            <a:off x="3027405" y="5795319"/>
            <a:ext cx="3400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E</a:t>
            </a:r>
            <a:r>
              <a:rPr kumimoji="1" lang="zh-CN" altLang="en-US" dirty="0"/>
              <a:t> </a:t>
            </a:r>
            <a:r>
              <a:rPr kumimoji="1" lang="en-US" altLang="zh-CN" dirty="0"/>
              <a:t>resolution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~</a:t>
            </a:r>
            <a:r>
              <a:rPr kumimoji="1" lang="zh-CN" altLang="en-US" dirty="0"/>
              <a:t> </a:t>
            </a:r>
            <a:r>
              <a:rPr kumimoji="1" lang="en-US" altLang="zh-CN" dirty="0"/>
              <a:t>0.57%</a:t>
            </a:r>
            <a:r>
              <a:rPr kumimoji="1" lang="zh-CN" altLang="en-US" dirty="0"/>
              <a:t>（</a:t>
            </a:r>
            <a:r>
              <a:rPr kumimoji="1" lang="en-US" altLang="zh-CN" dirty="0"/>
              <a:t>10</a:t>
            </a:r>
            <a:r>
              <a:rPr kumimoji="1" lang="zh-CN" altLang="en-US" dirty="0"/>
              <a:t> </a:t>
            </a:r>
            <a:r>
              <a:rPr kumimoji="1" lang="en-US" altLang="zh-CN" dirty="0"/>
              <a:t>layer</a:t>
            </a:r>
            <a:r>
              <a:rPr kumimoji="1" lang="zh-CN" altLang="en-US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18827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7E0CDDEA-E1EC-8848-964F-2A2DFF7F0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4988" y="2215282"/>
            <a:ext cx="3927012" cy="262900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2D7EEC4-0823-B14F-A1A7-EDFA15105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3840" y="2115986"/>
            <a:ext cx="4058209" cy="272830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3CB8AB2E-F498-EA4A-BB1D-0BBF5D2BC5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14" y="2108147"/>
            <a:ext cx="4134606" cy="2781568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1A5E7778-E795-1242-898C-3A6CA9994E68}"/>
              </a:ext>
            </a:extLst>
          </p:cNvPr>
          <p:cNvSpPr/>
          <p:nvPr/>
        </p:nvSpPr>
        <p:spPr>
          <a:xfrm>
            <a:off x="0" y="0"/>
            <a:ext cx="12192000" cy="1136822"/>
          </a:xfrm>
          <a:prstGeom prst="rect">
            <a:avLst/>
          </a:prstGeom>
          <a:gradFill flip="none" rotWithShape="1">
            <a:gsLst>
              <a:gs pos="20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5E321239-96DB-BD47-A6EE-EF01E5791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02243"/>
            <a:ext cx="10515600" cy="1325563"/>
          </a:xfrm>
        </p:spPr>
        <p:txBody>
          <a:bodyPr/>
          <a:lstStyle/>
          <a:p>
            <a:r>
              <a:rPr kumimoji="1" lang="en-US" altLang="zh-CN" dirty="0"/>
              <a:t>Z</a:t>
            </a:r>
            <a:r>
              <a:rPr kumimoji="1" lang="zh-CN" altLang="en-US" dirty="0"/>
              <a:t> </a:t>
            </a:r>
            <a:r>
              <a:rPr kumimoji="1" lang="en-US" altLang="zh-CN" dirty="0"/>
              <a:t>resolution</a:t>
            </a:r>
            <a:endParaRPr kumimoji="1"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E6470A3-E7D4-834E-8F95-CBDAAAB1F0E6}"/>
              </a:ext>
            </a:extLst>
          </p:cNvPr>
          <p:cNvSpPr txBox="1"/>
          <p:nvPr/>
        </p:nvSpPr>
        <p:spPr>
          <a:xfrm>
            <a:off x="2561399" y="3502850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5</a:t>
            </a:r>
            <a:r>
              <a:rPr kumimoji="1" lang="zh-CN" altLang="en-US" dirty="0"/>
              <a:t> </a:t>
            </a:r>
            <a:r>
              <a:rPr kumimoji="1" lang="en-US" altLang="zh-CN" dirty="0"/>
              <a:t>layer</a:t>
            </a:r>
            <a:endParaRPr kumimoji="1"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5B2D300-F213-044F-9E19-6767703E85E4}"/>
              </a:ext>
            </a:extLst>
          </p:cNvPr>
          <p:cNvSpPr txBox="1"/>
          <p:nvPr/>
        </p:nvSpPr>
        <p:spPr>
          <a:xfrm>
            <a:off x="6828487" y="3502850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10</a:t>
            </a:r>
            <a:r>
              <a:rPr kumimoji="1" lang="zh-CN" altLang="en-US" dirty="0"/>
              <a:t> </a:t>
            </a:r>
            <a:r>
              <a:rPr kumimoji="1" lang="en-US" altLang="zh-CN" dirty="0"/>
              <a:t>layer</a:t>
            </a:r>
            <a:endParaRPr kumimoji="1"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F1096B0-9CCD-B741-8069-2B4D6190999C}"/>
              </a:ext>
            </a:extLst>
          </p:cNvPr>
          <p:cNvSpPr txBox="1"/>
          <p:nvPr/>
        </p:nvSpPr>
        <p:spPr>
          <a:xfrm>
            <a:off x="10748815" y="3430200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14</a:t>
            </a:r>
            <a:r>
              <a:rPr kumimoji="1" lang="zh-CN" altLang="en-US" dirty="0"/>
              <a:t> </a:t>
            </a:r>
            <a:r>
              <a:rPr kumimoji="1" lang="en-US" altLang="zh-CN" dirty="0"/>
              <a:t>layer</a:t>
            </a:r>
            <a:endParaRPr kumimoji="1"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95A3908-BEB8-5440-9505-D18A3A5F93D8}"/>
              </a:ext>
            </a:extLst>
          </p:cNvPr>
          <p:cNvSpPr txBox="1"/>
          <p:nvPr/>
        </p:nvSpPr>
        <p:spPr>
          <a:xfrm>
            <a:off x="3027405" y="5795319"/>
            <a:ext cx="3684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Z</a:t>
            </a:r>
            <a:r>
              <a:rPr kumimoji="1" lang="zh-CN" altLang="en-US" dirty="0"/>
              <a:t> </a:t>
            </a:r>
            <a:r>
              <a:rPr kumimoji="1" lang="en-US" altLang="zh-CN" dirty="0"/>
              <a:t>resolution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~</a:t>
            </a:r>
            <a:r>
              <a:rPr kumimoji="1" lang="zh-CN" altLang="en-US" dirty="0"/>
              <a:t> </a:t>
            </a:r>
            <a:r>
              <a:rPr kumimoji="1" lang="en-US" altLang="zh-CN" dirty="0"/>
              <a:t>0.4</a:t>
            </a:r>
            <a:r>
              <a:rPr kumimoji="1" lang="zh-CN" altLang="en-US" dirty="0"/>
              <a:t> </a:t>
            </a:r>
            <a:r>
              <a:rPr kumimoji="1" lang="en-US" altLang="zh-CN" dirty="0"/>
              <a:t>mm</a:t>
            </a:r>
            <a:r>
              <a:rPr kumimoji="1" lang="zh-CN" altLang="en-US" dirty="0"/>
              <a:t>（</a:t>
            </a:r>
            <a:r>
              <a:rPr kumimoji="1" lang="en-US" altLang="zh-CN" dirty="0"/>
              <a:t>10</a:t>
            </a:r>
            <a:r>
              <a:rPr kumimoji="1" lang="zh-CN" altLang="en-US" dirty="0"/>
              <a:t> </a:t>
            </a:r>
            <a:r>
              <a:rPr kumimoji="1" lang="en-US" altLang="zh-CN" dirty="0"/>
              <a:t>layer</a:t>
            </a:r>
            <a:r>
              <a:rPr kumimoji="1" lang="zh-CN" altLang="en-US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249453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1A5E7778-E795-1242-898C-3A6CA9994E68}"/>
              </a:ext>
            </a:extLst>
          </p:cNvPr>
          <p:cNvSpPr/>
          <p:nvPr/>
        </p:nvSpPr>
        <p:spPr>
          <a:xfrm>
            <a:off x="0" y="0"/>
            <a:ext cx="12192000" cy="1136822"/>
          </a:xfrm>
          <a:prstGeom prst="rect">
            <a:avLst/>
          </a:prstGeom>
          <a:gradFill flip="none" rotWithShape="1">
            <a:gsLst>
              <a:gs pos="20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5E321239-96DB-BD47-A6EE-EF01E5791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02243"/>
            <a:ext cx="10515600" cy="1325563"/>
          </a:xfrm>
        </p:spPr>
        <p:txBody>
          <a:bodyPr/>
          <a:lstStyle/>
          <a:p>
            <a:r>
              <a:rPr kumimoji="1" lang="en-US" altLang="zh-CN" dirty="0"/>
              <a:t>Phi</a:t>
            </a:r>
            <a:r>
              <a:rPr kumimoji="1" lang="zh-CN" altLang="en-US" dirty="0"/>
              <a:t> </a:t>
            </a:r>
            <a:r>
              <a:rPr kumimoji="1" lang="en-US" altLang="zh-CN" dirty="0"/>
              <a:t>reconstruction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(method</a:t>
            </a:r>
            <a:r>
              <a:rPr kumimoji="1" lang="zh-CN" altLang="en-US" dirty="0"/>
              <a:t> </a:t>
            </a:r>
            <a:r>
              <a:rPr kumimoji="1" lang="en-US" altLang="zh-CN" dirty="0"/>
              <a:t>2)</a:t>
            </a:r>
            <a:endParaRPr kumimoji="1"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E6470A3-E7D4-834E-8F95-CBDAAAB1F0E6}"/>
              </a:ext>
            </a:extLst>
          </p:cNvPr>
          <p:cNvSpPr txBox="1"/>
          <p:nvPr/>
        </p:nvSpPr>
        <p:spPr>
          <a:xfrm>
            <a:off x="213616" y="1953045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5</a:t>
            </a:r>
            <a:r>
              <a:rPr kumimoji="1" lang="zh-CN" altLang="en-US" dirty="0"/>
              <a:t> </a:t>
            </a:r>
            <a:r>
              <a:rPr kumimoji="1" lang="en-US" altLang="zh-CN" dirty="0"/>
              <a:t>layer</a:t>
            </a:r>
            <a:endParaRPr kumimoji="1"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5B2D300-F213-044F-9E19-6767703E85E4}"/>
              </a:ext>
            </a:extLst>
          </p:cNvPr>
          <p:cNvSpPr txBox="1"/>
          <p:nvPr/>
        </p:nvSpPr>
        <p:spPr>
          <a:xfrm>
            <a:off x="152703" y="3667841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10</a:t>
            </a:r>
            <a:r>
              <a:rPr kumimoji="1" lang="zh-CN" altLang="en-US" dirty="0"/>
              <a:t> </a:t>
            </a:r>
            <a:r>
              <a:rPr kumimoji="1" lang="en-US" altLang="zh-CN" dirty="0"/>
              <a:t>layer</a:t>
            </a:r>
            <a:endParaRPr kumimoji="1"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F1096B0-9CCD-B741-8069-2B4D6190999C}"/>
              </a:ext>
            </a:extLst>
          </p:cNvPr>
          <p:cNvSpPr txBox="1"/>
          <p:nvPr/>
        </p:nvSpPr>
        <p:spPr>
          <a:xfrm>
            <a:off x="167349" y="5587697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14</a:t>
            </a:r>
            <a:r>
              <a:rPr kumimoji="1" lang="zh-CN" altLang="en-US" dirty="0"/>
              <a:t> </a:t>
            </a:r>
            <a:r>
              <a:rPr kumimoji="1" lang="en-US" altLang="zh-CN" dirty="0"/>
              <a:t>layer</a:t>
            </a:r>
            <a:endParaRPr kumimoji="1"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2C4AD9A-5657-9A4A-B58B-F6F99D9F2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484" y="1115338"/>
            <a:ext cx="3113275" cy="199580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F7E4308-7D3D-D340-8922-7C5BFD071C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838" y="3091484"/>
            <a:ext cx="2921416" cy="192428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8358891-A4B9-824D-9539-1E2C418152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5483" y="4978908"/>
            <a:ext cx="2951613" cy="187909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5E8B71D-8356-9B49-A429-9F18DF0BEF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2560" y="1208061"/>
            <a:ext cx="2852154" cy="180269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2DDD2880-CC32-E242-90E9-54A02BBA1A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1646" y="3027584"/>
            <a:ext cx="2953068" cy="183116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89EBB38A-3150-0249-B715-E87B01E97D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1646" y="4815022"/>
            <a:ext cx="3113966" cy="2042978"/>
          </a:xfrm>
          <a:prstGeom prst="rect">
            <a:avLst/>
          </a:prstGeom>
        </p:spPr>
      </p:pic>
      <p:sp>
        <p:nvSpPr>
          <p:cNvPr id="27" name="右箭头 26">
            <a:extLst>
              <a:ext uri="{FF2B5EF4-FFF2-40B4-BE49-F238E27FC236}">
                <a16:creationId xmlns:a16="http://schemas.microsoft.com/office/drawing/2014/main" id="{C47F78BE-796E-A240-B0F9-B51690AE0502}"/>
              </a:ext>
            </a:extLst>
          </p:cNvPr>
          <p:cNvSpPr/>
          <p:nvPr/>
        </p:nvSpPr>
        <p:spPr>
          <a:xfrm>
            <a:off x="5146362" y="4540739"/>
            <a:ext cx="2100648" cy="7413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Liner</a:t>
            </a:r>
            <a:r>
              <a:rPr kumimoji="1" lang="zh-CN" altLang="en-US" dirty="0"/>
              <a:t> </a:t>
            </a:r>
            <a:r>
              <a:rPr kumimoji="1" lang="en-US" altLang="zh-CN" dirty="0"/>
              <a:t>fit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A7885181-C0FF-AA4C-83CA-CD09D9606309}"/>
                  </a:ext>
                </a:extLst>
              </p:cNvPr>
              <p:cNvSpPr txBox="1"/>
              <p:nvPr/>
            </p:nvSpPr>
            <p:spPr>
              <a:xfrm>
                <a:off x="5146362" y="3734467"/>
                <a:ext cx="889731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𝑝h𝑖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zh-CN" alt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A7885181-C0FF-AA4C-83CA-CD09D96063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6362" y="3734467"/>
                <a:ext cx="889731" cy="520399"/>
              </a:xfrm>
              <a:prstGeom prst="rect">
                <a:avLst/>
              </a:prstGeom>
              <a:blipFill>
                <a:blip r:embed="rId8"/>
                <a:stretch>
                  <a:fillRect l="-7042" t="-4762" r="-5634" b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122C9D3C-F785-934F-86A8-64F196B60030}"/>
                  </a:ext>
                </a:extLst>
              </p:cNvPr>
              <p:cNvSpPr txBox="1"/>
              <p:nvPr/>
            </p:nvSpPr>
            <p:spPr>
              <a:xfrm>
                <a:off x="6099805" y="3582219"/>
                <a:ext cx="811824" cy="7564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kumimoji="1" lang="zh-CN" alt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kumimoji="1"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𝑝h𝑖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122C9D3C-F785-934F-86A8-64F196B600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9805" y="3582219"/>
                <a:ext cx="811824" cy="756426"/>
              </a:xfrm>
              <a:prstGeom prst="rect">
                <a:avLst/>
              </a:prstGeom>
              <a:blipFill>
                <a:blip r:embed="rId9"/>
                <a:stretch>
                  <a:fillRect l="-103125" t="-116393" r="-10938" b="-1754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文本框 29">
            <a:extLst>
              <a:ext uri="{FF2B5EF4-FFF2-40B4-BE49-F238E27FC236}">
                <a16:creationId xmlns:a16="http://schemas.microsoft.com/office/drawing/2014/main" id="{608F6A47-25D7-1E46-9E52-3B6B0D6B1BC2}"/>
              </a:ext>
            </a:extLst>
          </p:cNvPr>
          <p:cNvSpPr txBox="1"/>
          <p:nvPr/>
        </p:nvSpPr>
        <p:spPr>
          <a:xfrm>
            <a:off x="4443602" y="2558864"/>
            <a:ext cx="3676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phi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en" altLang="zh-CN" dirty="0"/>
              <a:t> </a:t>
            </a:r>
            <a:r>
              <a:rPr lang="en-US" altLang="zh-CN" dirty="0"/>
              <a:t>obtained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en" altLang="zh-CN" dirty="0"/>
              <a:t> the method of </a:t>
            </a:r>
          </a:p>
          <a:p>
            <a:r>
              <a:rPr lang="en" altLang="zh-CN" dirty="0"/>
              <a:t>averaging phi</a:t>
            </a:r>
            <a:r>
              <a:rPr lang="zh-CN" altLang="en-US" dirty="0"/>
              <a:t> </a:t>
            </a:r>
            <a:r>
              <a:rPr lang="en-US" altLang="zh-CN" dirty="0"/>
              <a:t>: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03185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498D02C3-994B-0141-99DD-911F15547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8194" y="3015836"/>
            <a:ext cx="2978303" cy="1895686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1A5E7778-E795-1242-898C-3A6CA9994E68}"/>
              </a:ext>
            </a:extLst>
          </p:cNvPr>
          <p:cNvSpPr/>
          <p:nvPr/>
        </p:nvSpPr>
        <p:spPr>
          <a:xfrm>
            <a:off x="0" y="0"/>
            <a:ext cx="12192000" cy="1136822"/>
          </a:xfrm>
          <a:prstGeom prst="rect">
            <a:avLst/>
          </a:prstGeom>
          <a:gradFill flip="none" rotWithShape="1">
            <a:gsLst>
              <a:gs pos="20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5E321239-96DB-BD47-A6EE-EF01E5791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02243"/>
            <a:ext cx="10515600" cy="1325563"/>
          </a:xfrm>
        </p:spPr>
        <p:txBody>
          <a:bodyPr/>
          <a:lstStyle/>
          <a:p>
            <a:r>
              <a:rPr kumimoji="1" lang="en-US" altLang="zh-CN" dirty="0"/>
              <a:t>Phi</a:t>
            </a:r>
            <a:r>
              <a:rPr kumimoji="1" lang="zh-CN" altLang="en-US" dirty="0"/>
              <a:t> </a:t>
            </a:r>
            <a:r>
              <a:rPr kumimoji="1" lang="en-US" altLang="zh-CN" dirty="0"/>
              <a:t>reconstruction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(method</a:t>
            </a:r>
            <a:r>
              <a:rPr kumimoji="1" lang="zh-CN" altLang="en-US" dirty="0"/>
              <a:t> </a:t>
            </a:r>
            <a:r>
              <a:rPr kumimoji="1" lang="en-US" altLang="zh-CN" dirty="0"/>
              <a:t>3)</a:t>
            </a:r>
            <a:endParaRPr kumimoji="1"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E6470A3-E7D4-834E-8F95-CBDAAAB1F0E6}"/>
              </a:ext>
            </a:extLst>
          </p:cNvPr>
          <p:cNvSpPr txBox="1"/>
          <p:nvPr/>
        </p:nvSpPr>
        <p:spPr>
          <a:xfrm>
            <a:off x="213616" y="1953045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5</a:t>
            </a:r>
            <a:r>
              <a:rPr kumimoji="1" lang="zh-CN" altLang="en-US" dirty="0"/>
              <a:t> </a:t>
            </a:r>
            <a:r>
              <a:rPr kumimoji="1" lang="en-US" altLang="zh-CN" dirty="0"/>
              <a:t>layer</a:t>
            </a:r>
            <a:endParaRPr kumimoji="1"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5B2D300-F213-044F-9E19-6767703E85E4}"/>
              </a:ext>
            </a:extLst>
          </p:cNvPr>
          <p:cNvSpPr txBox="1"/>
          <p:nvPr/>
        </p:nvSpPr>
        <p:spPr>
          <a:xfrm>
            <a:off x="152703" y="3667841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10</a:t>
            </a:r>
            <a:r>
              <a:rPr kumimoji="1" lang="zh-CN" altLang="en-US" dirty="0"/>
              <a:t> </a:t>
            </a:r>
            <a:r>
              <a:rPr kumimoji="1" lang="en-US" altLang="zh-CN" dirty="0"/>
              <a:t>layer</a:t>
            </a:r>
            <a:endParaRPr kumimoji="1"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F1096B0-9CCD-B741-8069-2B4D6190999C}"/>
              </a:ext>
            </a:extLst>
          </p:cNvPr>
          <p:cNvSpPr txBox="1"/>
          <p:nvPr/>
        </p:nvSpPr>
        <p:spPr>
          <a:xfrm>
            <a:off x="167349" y="5587697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14</a:t>
            </a:r>
            <a:r>
              <a:rPr kumimoji="1" lang="zh-CN" altLang="en-US" dirty="0"/>
              <a:t> </a:t>
            </a:r>
            <a:r>
              <a:rPr kumimoji="1" lang="en-US" altLang="zh-CN" dirty="0"/>
              <a:t>layer</a:t>
            </a:r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681B5C8-4ED9-DF46-9EE9-243FB70341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0653" y="1137786"/>
            <a:ext cx="2990627" cy="195369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D5EE205-A546-5A4A-9E41-A1467971A9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0653" y="3091484"/>
            <a:ext cx="2864154" cy="185402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47388EA9-A134-B840-8BA5-456270446F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0653" y="4930340"/>
            <a:ext cx="2791088" cy="181234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9F415F7D-F8F1-2944-9AE8-49A0721E27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15680" y="4877536"/>
            <a:ext cx="3000818" cy="198577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B1841334-0389-EC43-B5EC-1F0242A992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93165" y="1097138"/>
            <a:ext cx="3113575" cy="1994346"/>
          </a:xfrm>
          <a:prstGeom prst="rect">
            <a:avLst/>
          </a:prstGeom>
        </p:spPr>
      </p:pic>
      <p:sp>
        <p:nvSpPr>
          <p:cNvPr id="27" name="右箭头 26">
            <a:extLst>
              <a:ext uri="{FF2B5EF4-FFF2-40B4-BE49-F238E27FC236}">
                <a16:creationId xmlns:a16="http://schemas.microsoft.com/office/drawing/2014/main" id="{E759EB92-C254-7E40-8C2B-7C6A439121A3}"/>
              </a:ext>
            </a:extLst>
          </p:cNvPr>
          <p:cNvSpPr/>
          <p:nvPr/>
        </p:nvSpPr>
        <p:spPr>
          <a:xfrm>
            <a:off x="5146362" y="4540739"/>
            <a:ext cx="2100648" cy="7413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Liner</a:t>
            </a:r>
            <a:r>
              <a:rPr kumimoji="1" lang="zh-CN" altLang="en-US" dirty="0"/>
              <a:t> </a:t>
            </a:r>
            <a:r>
              <a:rPr kumimoji="1" lang="en-US" altLang="zh-CN" dirty="0"/>
              <a:t>fit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46562CD9-6EA5-9B4C-BBC2-C22D40C4FA8E}"/>
                  </a:ext>
                </a:extLst>
              </p:cNvPr>
              <p:cNvSpPr txBox="1"/>
              <p:nvPr/>
            </p:nvSpPr>
            <p:spPr>
              <a:xfrm>
                <a:off x="4621777" y="3010596"/>
                <a:ext cx="1429237" cy="565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𝑝h𝑖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zh-CN" alt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𝑇𝑜𝑡𝑎𝑙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46562CD9-6EA5-9B4C-BBC2-C22D40C4FA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1777" y="3010596"/>
                <a:ext cx="1429237" cy="565732"/>
              </a:xfrm>
              <a:prstGeom prst="rect">
                <a:avLst/>
              </a:prstGeom>
              <a:blipFill>
                <a:blip r:embed="rId8"/>
                <a:stretch>
                  <a:fillRect l="-4425" t="-4348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107F7FC1-0385-8747-A383-7212B1E9C436}"/>
                  </a:ext>
                </a:extLst>
              </p:cNvPr>
              <p:cNvSpPr txBox="1"/>
              <p:nvPr/>
            </p:nvSpPr>
            <p:spPr>
              <a:xfrm>
                <a:off x="6126017" y="2915249"/>
                <a:ext cx="459325" cy="7564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kumimoji="1" lang="zh-CN" alt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kumimoji="1"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𝑝h𝑖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107F7FC1-0385-8747-A383-7212B1E9C4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017" y="2915249"/>
                <a:ext cx="459325" cy="756426"/>
              </a:xfrm>
              <a:prstGeom prst="rect">
                <a:avLst/>
              </a:prstGeom>
              <a:blipFill>
                <a:blip r:embed="rId9"/>
                <a:stretch>
                  <a:fillRect l="-176316" t="-118333" r="-84211" b="-17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7D58ACB5-3DDE-CF45-BF6E-B96FD21EBF32}"/>
                  </a:ext>
                </a:extLst>
              </p:cNvPr>
              <p:cNvSpPr txBox="1"/>
              <p:nvPr/>
            </p:nvSpPr>
            <p:spPr>
              <a:xfrm>
                <a:off x="6937699" y="3154962"/>
                <a:ext cx="2690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7D58ACB5-3DDE-CF45-BF6E-B96FD21EBF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7699" y="3154962"/>
                <a:ext cx="269048" cy="276999"/>
              </a:xfrm>
              <a:prstGeom prst="rect">
                <a:avLst/>
              </a:prstGeom>
              <a:blipFill>
                <a:blip r:embed="rId10"/>
                <a:stretch>
                  <a:fillRect l="-13636" r="-4545" b="-130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文本框 30">
            <a:extLst>
              <a:ext uri="{FF2B5EF4-FFF2-40B4-BE49-F238E27FC236}">
                <a16:creationId xmlns:a16="http://schemas.microsoft.com/office/drawing/2014/main" id="{78609D7C-05CE-BD4F-9433-2132965B2897}"/>
              </a:ext>
            </a:extLst>
          </p:cNvPr>
          <p:cNvSpPr txBox="1"/>
          <p:nvPr/>
        </p:nvSpPr>
        <p:spPr>
          <a:xfrm>
            <a:off x="6771719" y="3108795"/>
            <a:ext cx="279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523778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E9021A8-6D1B-104C-B18E-A1A3780E0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6472" y="4068189"/>
            <a:ext cx="4099105" cy="2778953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1A5E7778-E795-1242-898C-3A6CA9994E68}"/>
              </a:ext>
            </a:extLst>
          </p:cNvPr>
          <p:cNvSpPr/>
          <p:nvPr/>
        </p:nvSpPr>
        <p:spPr>
          <a:xfrm>
            <a:off x="0" y="0"/>
            <a:ext cx="12192000" cy="1136822"/>
          </a:xfrm>
          <a:prstGeom prst="rect">
            <a:avLst/>
          </a:prstGeom>
          <a:gradFill flip="none" rotWithShape="1">
            <a:gsLst>
              <a:gs pos="20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5E321239-96DB-BD47-A6EE-EF01E5791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02243"/>
            <a:ext cx="10515600" cy="1325563"/>
          </a:xfrm>
        </p:spPr>
        <p:txBody>
          <a:bodyPr/>
          <a:lstStyle/>
          <a:p>
            <a:r>
              <a:rPr kumimoji="1" lang="en-US" altLang="zh-CN" dirty="0"/>
              <a:t>Phi</a:t>
            </a:r>
            <a:r>
              <a:rPr kumimoji="1" lang="zh-CN" altLang="en-US" dirty="0"/>
              <a:t> </a:t>
            </a:r>
            <a:r>
              <a:rPr kumimoji="1" lang="en-US" altLang="zh-CN" dirty="0"/>
              <a:t>resolution</a:t>
            </a:r>
            <a:endParaRPr kumimoji="1" lang="zh-CN" altLang="en-US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1B7489FE-4457-564D-AEE8-2DFF352AAD37}"/>
              </a:ext>
            </a:extLst>
          </p:cNvPr>
          <p:cNvSpPr txBox="1"/>
          <p:nvPr/>
        </p:nvSpPr>
        <p:spPr>
          <a:xfrm>
            <a:off x="0" y="2867402"/>
            <a:ext cx="40429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l"/>
            </a:pPr>
            <a:r>
              <a:rPr kumimoji="1" lang="en-US" altLang="zh-CN" dirty="0"/>
              <a:t>By</a:t>
            </a:r>
            <a:r>
              <a:rPr kumimoji="1" lang="zh-CN" altLang="en-US" dirty="0"/>
              <a:t> </a:t>
            </a:r>
            <a:r>
              <a:rPr kumimoji="1" lang="en-US" altLang="zh-CN" dirty="0"/>
              <a:t>crossing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odd</a:t>
            </a:r>
            <a:r>
              <a:rPr kumimoji="1" lang="zh-CN" altLang="en-US" dirty="0"/>
              <a:t> </a:t>
            </a:r>
            <a:r>
              <a:rPr kumimoji="1" lang="en-US" altLang="zh-CN" dirty="0"/>
              <a:t>layers,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phi</a:t>
            </a:r>
            <a:r>
              <a:rPr kumimoji="1" lang="zh-CN" altLang="en-US" dirty="0"/>
              <a:t> </a:t>
            </a:r>
            <a:r>
              <a:rPr kumimoji="1" lang="en-US" altLang="zh-CN" dirty="0"/>
              <a:t>resolution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~</a:t>
            </a:r>
            <a:r>
              <a:rPr kumimoji="1" lang="zh-CN" altLang="en-US" dirty="0"/>
              <a:t> </a:t>
            </a:r>
            <a:r>
              <a:rPr kumimoji="1" lang="en-US" altLang="zh-CN" dirty="0"/>
              <a:t>2.4</a:t>
            </a:r>
            <a:r>
              <a:rPr kumimoji="1" lang="zh-CN" altLang="en-US" dirty="0"/>
              <a:t> </a:t>
            </a:r>
            <a:r>
              <a:rPr kumimoji="1" lang="en-US" altLang="zh-CN" dirty="0"/>
              <a:t>mm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obtained</a:t>
            </a:r>
          </a:p>
          <a:p>
            <a:pPr marL="285750" indent="-285750">
              <a:buFont typeface="Wingdings" pitchFamily="2" charset="2"/>
              <a:buChar char="l"/>
            </a:pPr>
            <a:endParaRPr kumimoji="1" lang="en-US" altLang="zh-CN" dirty="0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77281380-FC8E-E942-9277-AF1E9FEECC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0467" y="1152567"/>
            <a:ext cx="4042957" cy="2932627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8A04C046-1385-5349-AED4-2BA6AA582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0962" y="1171531"/>
            <a:ext cx="4107077" cy="2896658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B4129EE5-9A01-F346-8043-8D0E85C8DA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2751" y="3946908"/>
            <a:ext cx="4000673" cy="2911092"/>
          </a:xfrm>
          <a:prstGeom prst="rect">
            <a:avLst/>
          </a:prstGeom>
        </p:spPr>
      </p:pic>
      <p:sp>
        <p:nvSpPr>
          <p:cNvPr id="36" name="右箭头 35">
            <a:extLst>
              <a:ext uri="{FF2B5EF4-FFF2-40B4-BE49-F238E27FC236}">
                <a16:creationId xmlns:a16="http://schemas.microsoft.com/office/drawing/2014/main" id="{3972FB78-87E8-0240-AB72-50A1FF1BCFE6}"/>
              </a:ext>
            </a:extLst>
          </p:cNvPr>
          <p:cNvSpPr/>
          <p:nvPr/>
        </p:nvSpPr>
        <p:spPr>
          <a:xfrm>
            <a:off x="7442199" y="3888344"/>
            <a:ext cx="1140041" cy="531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Liner</a:t>
            </a:r>
            <a:r>
              <a:rPr kumimoji="1" lang="zh-CN" altLang="en-US" dirty="0"/>
              <a:t> </a:t>
            </a:r>
            <a:r>
              <a:rPr kumimoji="1" lang="en-US" altLang="zh-CN" dirty="0"/>
              <a:t>fit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72764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04846C0-469B-F342-B95E-04C2973ECE85}"/>
              </a:ext>
            </a:extLst>
          </p:cNvPr>
          <p:cNvSpPr/>
          <p:nvPr/>
        </p:nvSpPr>
        <p:spPr>
          <a:xfrm>
            <a:off x="0" y="0"/>
            <a:ext cx="12192000" cy="1136822"/>
          </a:xfrm>
          <a:prstGeom prst="rect">
            <a:avLst/>
          </a:prstGeom>
          <a:gradFill flip="none" rotWithShape="1">
            <a:gsLst>
              <a:gs pos="20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762F71D-EB87-2743-AE5B-EBAD7E8AE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kumimoji="1" lang="en-US" altLang="zh-CN" dirty="0"/>
              <a:t>Summary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A4A1A76-AF06-054B-A300-9FC02F70B5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Shower</a:t>
            </a:r>
            <a:r>
              <a:rPr kumimoji="1" lang="zh-CN" altLang="en-US" dirty="0"/>
              <a:t> </a:t>
            </a:r>
            <a:r>
              <a:rPr kumimoji="1" lang="en-US" altLang="zh-CN" dirty="0"/>
              <a:t>resolution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(</a:t>
            </a:r>
            <a:r>
              <a:rPr kumimoji="1" lang="zh-CN" altLang="en-US" dirty="0"/>
              <a:t> </a:t>
            </a:r>
            <a:r>
              <a:rPr kumimoji="1" lang="en-US" altLang="zh-CN" dirty="0"/>
              <a:t>30GeV</a:t>
            </a:r>
            <a:r>
              <a:rPr kumimoji="1" lang="zh-CN" altLang="en-US" dirty="0"/>
              <a:t> </a:t>
            </a:r>
            <a:r>
              <a:rPr kumimoji="1" lang="en-US" altLang="zh-CN" dirty="0"/>
              <a:t>photon)</a:t>
            </a:r>
          </a:p>
          <a:p>
            <a:pPr lvl="1"/>
            <a:r>
              <a:rPr kumimoji="1" lang="en-US" altLang="zh-CN" dirty="0"/>
              <a:t>Z</a:t>
            </a:r>
            <a:r>
              <a:rPr kumimoji="1" lang="zh-CN" altLang="en-US" dirty="0"/>
              <a:t> </a:t>
            </a:r>
            <a:r>
              <a:rPr kumimoji="1" lang="en-US" altLang="zh-CN" dirty="0"/>
              <a:t>resolution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~ 0.4</a:t>
            </a:r>
            <a:r>
              <a:rPr kumimoji="1" lang="zh-CN" altLang="en-US" dirty="0"/>
              <a:t> </a:t>
            </a:r>
            <a:r>
              <a:rPr kumimoji="1" lang="en-US" altLang="zh-CN" dirty="0"/>
              <a:t>mm</a:t>
            </a:r>
          </a:p>
          <a:p>
            <a:pPr lvl="1"/>
            <a:r>
              <a:rPr kumimoji="1" lang="en-US" altLang="zh-CN" dirty="0"/>
              <a:t>E</a:t>
            </a:r>
            <a:r>
              <a:rPr kumimoji="1" lang="zh-CN" altLang="en-US" dirty="0"/>
              <a:t> </a:t>
            </a:r>
            <a:r>
              <a:rPr kumimoji="1" lang="en-US" altLang="zh-CN" dirty="0"/>
              <a:t>resolution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~</a:t>
            </a:r>
            <a:r>
              <a:rPr kumimoji="1" lang="zh-CN" altLang="en-US" dirty="0"/>
              <a:t> </a:t>
            </a:r>
            <a:r>
              <a:rPr kumimoji="1" lang="en-US" altLang="zh-CN" dirty="0"/>
              <a:t>0.57%</a:t>
            </a:r>
          </a:p>
          <a:p>
            <a:pPr lvl="1"/>
            <a:r>
              <a:rPr kumimoji="1" lang="en-US" altLang="zh-CN" dirty="0"/>
              <a:t>Phi</a:t>
            </a:r>
            <a:r>
              <a:rPr kumimoji="1" lang="zh-CN" altLang="en-US" dirty="0"/>
              <a:t> </a:t>
            </a:r>
            <a:r>
              <a:rPr kumimoji="1" lang="en-US" altLang="zh-CN" dirty="0"/>
              <a:t>resolution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~ 2.9</a:t>
            </a:r>
            <a:r>
              <a:rPr kumimoji="1" lang="zh-CN" altLang="en-US" dirty="0"/>
              <a:t> </a:t>
            </a:r>
            <a:r>
              <a:rPr kumimoji="1" lang="en-US" altLang="zh-CN" dirty="0"/>
              <a:t>mm</a:t>
            </a:r>
          </a:p>
          <a:p>
            <a:pPr marL="457200" lvl="1" indent="0">
              <a:buNone/>
            </a:pPr>
            <a:endParaRPr kumimoji="1" lang="en-US" altLang="zh-CN" dirty="0"/>
          </a:p>
          <a:p>
            <a:r>
              <a:rPr kumimoji="1" lang="en-US" altLang="zh-CN" dirty="0"/>
              <a:t>Next</a:t>
            </a:r>
            <a:r>
              <a:rPr kumimoji="1" lang="zh-CN" altLang="en-US" dirty="0"/>
              <a:t> </a:t>
            </a:r>
            <a:r>
              <a:rPr kumimoji="1" lang="en-US" altLang="zh-CN" dirty="0"/>
              <a:t>step:</a:t>
            </a:r>
          </a:p>
          <a:p>
            <a:pPr lvl="1"/>
            <a:r>
              <a:rPr kumimoji="1" lang="el-GR" altLang="zh-CN" dirty="0"/>
              <a:t>γ</a:t>
            </a:r>
            <a:r>
              <a:rPr kumimoji="1" lang="en-US" altLang="zh-CN" dirty="0"/>
              <a:t>/</a:t>
            </a:r>
            <a:r>
              <a:rPr kumimoji="1" lang="en-US" altLang="zh-CN" dirty="0" err="1"/>
              <a:t>γ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γ</a:t>
            </a:r>
            <a:r>
              <a:rPr kumimoji="1" lang="en-US" altLang="zh-CN" dirty="0"/>
              <a:t>/π</a:t>
            </a:r>
            <a:r>
              <a:rPr kumimoji="1" lang="zh-CN" altLang="en-US" dirty="0"/>
              <a:t> </a:t>
            </a:r>
            <a:r>
              <a:rPr kumimoji="1" lang="en-US" altLang="zh-CN" dirty="0"/>
              <a:t>separation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based</a:t>
            </a:r>
            <a:r>
              <a:rPr kumimoji="1" lang="zh-CN" altLang="en-US" dirty="0"/>
              <a:t> </a:t>
            </a:r>
            <a:r>
              <a:rPr kumimoji="1" lang="en-US" altLang="zh-CN" dirty="0"/>
              <a:t>on</a:t>
            </a:r>
            <a:r>
              <a:rPr kumimoji="1" lang="zh-CN" altLang="en-US" dirty="0"/>
              <a:t> </a:t>
            </a:r>
            <a:r>
              <a:rPr kumimoji="1" lang="en-US" altLang="zh-CN" dirty="0"/>
              <a:t>cross</a:t>
            </a:r>
            <a:r>
              <a:rPr kumimoji="1" lang="zh-CN" altLang="en-US" dirty="0"/>
              <a:t> </a:t>
            </a:r>
            <a:r>
              <a:rPr kumimoji="1" lang="en-US" altLang="zh-CN" dirty="0"/>
              <a:t>Crystal</a:t>
            </a:r>
            <a:r>
              <a:rPr kumimoji="1" lang="zh-CN" altLang="en-US" dirty="0"/>
              <a:t> </a:t>
            </a:r>
            <a:r>
              <a:rPr kumimoji="1" lang="en-US" altLang="zh-CN" dirty="0"/>
              <a:t>Fan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Ecal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Obtain</a:t>
            </a:r>
            <a:r>
              <a:rPr kumimoji="1" lang="zh-CN" altLang="en-US" dirty="0"/>
              <a:t> </a:t>
            </a:r>
            <a:r>
              <a:rPr kumimoji="1" lang="en-US" altLang="zh-CN" dirty="0"/>
              <a:t>shower</a:t>
            </a:r>
            <a:r>
              <a:rPr kumimoji="1" lang="zh-CN" altLang="en-US" dirty="0"/>
              <a:t> </a:t>
            </a:r>
            <a:r>
              <a:rPr kumimoji="1" lang="en-US" altLang="zh-CN" dirty="0"/>
              <a:t>start</a:t>
            </a:r>
            <a:r>
              <a:rPr kumimoji="1" lang="zh-CN" altLang="en-US" dirty="0"/>
              <a:t> </a:t>
            </a:r>
            <a:r>
              <a:rPr kumimoji="1" lang="en-US" altLang="zh-CN" dirty="0"/>
              <a:t>point</a:t>
            </a:r>
            <a:r>
              <a:rPr kumimoji="1" lang="zh-CN" altLang="en-US" dirty="0"/>
              <a:t> </a:t>
            </a:r>
            <a:r>
              <a:rPr kumimoji="1" lang="en-US" altLang="zh-CN" dirty="0"/>
              <a:t>by</a:t>
            </a:r>
            <a:r>
              <a:rPr kumimoji="1" lang="zh-CN" altLang="en-US" dirty="0"/>
              <a:t> </a:t>
            </a:r>
            <a:r>
              <a:rPr kumimoji="1" lang="en-US" altLang="zh-CN" dirty="0"/>
              <a:t>getting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function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F(α,β,</a:t>
            </a:r>
            <a:r>
              <a:rPr kumimoji="1" lang="en-US" altLang="zh-CN" dirty="0" err="1"/>
              <a:t>φ,t,r</a:t>
            </a:r>
            <a:r>
              <a:rPr kumimoji="1" lang="en-US" altLang="zh-CN" dirty="0"/>
              <a:t>)</a:t>
            </a:r>
            <a:r>
              <a:rPr kumimoji="1" lang="zh-CN" altLang="en-US" dirty="0"/>
              <a:t> （</a:t>
            </a:r>
            <a:r>
              <a:rPr kumimoji="1" lang="en-US" altLang="zh-CN" dirty="0"/>
              <a:t>maybe</a:t>
            </a:r>
            <a:r>
              <a:rPr kumimoji="1" lang="zh-CN" altLang="en-US" dirty="0"/>
              <a:t>）</a:t>
            </a:r>
            <a:endParaRPr kumimoji="1" lang="en-US" altLang="zh-CN" dirty="0"/>
          </a:p>
          <a:p>
            <a:pPr lvl="1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03857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3369C626-0A69-9B4D-BA88-AE3C92AA51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780" y="1325563"/>
            <a:ext cx="5359292" cy="520029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EE27A379-1B05-2646-BC61-02EE1FF96723}"/>
              </a:ext>
            </a:extLst>
          </p:cNvPr>
          <p:cNvSpPr/>
          <p:nvPr/>
        </p:nvSpPr>
        <p:spPr>
          <a:xfrm>
            <a:off x="0" y="0"/>
            <a:ext cx="12192000" cy="1194746"/>
          </a:xfrm>
          <a:prstGeom prst="rect">
            <a:avLst/>
          </a:prstGeom>
          <a:gradFill flip="none" rotWithShape="1">
            <a:gsLst>
              <a:gs pos="20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180DB831-F5DB-214D-BFE6-8F644746C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8021"/>
            <a:ext cx="10515600" cy="1325563"/>
          </a:xfrm>
        </p:spPr>
        <p:txBody>
          <a:bodyPr/>
          <a:lstStyle/>
          <a:p>
            <a:r>
              <a:rPr kumimoji="1" lang="en-US" altLang="zh-CN" dirty="0"/>
              <a:t>Basic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concept</a:t>
            </a:r>
            <a:endParaRPr kumimoji="1"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E6D1E48-977A-C446-B3B9-E2EAEEE60F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1115" y="4401095"/>
            <a:ext cx="2400886" cy="2406858"/>
          </a:xfrm>
          <a:prstGeom prst="rect">
            <a:avLst/>
          </a:prstGeom>
        </p:spPr>
      </p:pic>
      <p:cxnSp>
        <p:nvCxnSpPr>
          <p:cNvPr id="12" name="直线箭头连接符 11">
            <a:extLst>
              <a:ext uri="{FF2B5EF4-FFF2-40B4-BE49-F238E27FC236}">
                <a16:creationId xmlns:a16="http://schemas.microsoft.com/office/drawing/2014/main" id="{BDCD0E33-5DE8-664A-9A1C-EFD7672DF874}"/>
              </a:ext>
            </a:extLst>
          </p:cNvPr>
          <p:cNvCxnSpPr>
            <a:cxnSpLocks/>
          </p:cNvCxnSpPr>
          <p:nvPr/>
        </p:nvCxnSpPr>
        <p:spPr>
          <a:xfrm flipV="1">
            <a:off x="7360267" y="1585609"/>
            <a:ext cx="0" cy="2340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线箭头连接符 15">
            <a:extLst>
              <a:ext uri="{FF2B5EF4-FFF2-40B4-BE49-F238E27FC236}">
                <a16:creationId xmlns:a16="http://schemas.microsoft.com/office/drawing/2014/main" id="{17B29FD7-B9FC-9E4E-8AF0-764E426CF62E}"/>
              </a:ext>
            </a:extLst>
          </p:cNvPr>
          <p:cNvCxnSpPr>
            <a:cxnSpLocks/>
          </p:cNvCxnSpPr>
          <p:nvPr/>
        </p:nvCxnSpPr>
        <p:spPr>
          <a:xfrm flipV="1">
            <a:off x="7360267" y="1789889"/>
            <a:ext cx="995793" cy="2062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线箭头连接符 19">
            <a:extLst>
              <a:ext uri="{FF2B5EF4-FFF2-40B4-BE49-F238E27FC236}">
                <a16:creationId xmlns:a16="http://schemas.microsoft.com/office/drawing/2014/main" id="{2768040C-C675-2D41-91E9-8FDE4B953335}"/>
              </a:ext>
            </a:extLst>
          </p:cNvPr>
          <p:cNvCxnSpPr>
            <a:cxnSpLocks/>
          </p:cNvCxnSpPr>
          <p:nvPr/>
        </p:nvCxnSpPr>
        <p:spPr>
          <a:xfrm flipV="1">
            <a:off x="7396426" y="2986391"/>
            <a:ext cx="1689208" cy="8657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>
            <a:extLst>
              <a:ext uri="{FF2B5EF4-FFF2-40B4-BE49-F238E27FC236}">
                <a16:creationId xmlns:a16="http://schemas.microsoft.com/office/drawing/2014/main" id="{3B37E0E6-8171-ED48-8341-02BA7089658F}"/>
              </a:ext>
            </a:extLst>
          </p:cNvPr>
          <p:cNvSpPr txBox="1"/>
          <p:nvPr/>
        </p:nvSpPr>
        <p:spPr>
          <a:xfrm>
            <a:off x="7120647" y="2577830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r1</a:t>
            </a:r>
            <a:endParaRPr kumimoji="1" lang="zh-CN" altLang="en-US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C4CFE671-4E88-EA4B-B35D-6AB58C2C8E27}"/>
              </a:ext>
            </a:extLst>
          </p:cNvPr>
          <p:cNvSpPr txBox="1"/>
          <p:nvPr/>
        </p:nvSpPr>
        <p:spPr>
          <a:xfrm>
            <a:off x="8127307" y="3234606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r2</a:t>
            </a:r>
            <a:endParaRPr kumimoji="1" lang="zh-CN" altLang="en-US" dirty="0"/>
          </a:p>
        </p:txBody>
      </p:sp>
      <p:cxnSp>
        <p:nvCxnSpPr>
          <p:cNvPr id="30" name="直线连接符 29">
            <a:extLst>
              <a:ext uri="{FF2B5EF4-FFF2-40B4-BE49-F238E27FC236}">
                <a16:creationId xmlns:a16="http://schemas.microsoft.com/office/drawing/2014/main" id="{73B4D0CA-4E3F-9149-8DBE-B6A62CC48C96}"/>
              </a:ext>
            </a:extLst>
          </p:cNvPr>
          <p:cNvCxnSpPr>
            <a:cxnSpLocks/>
          </p:cNvCxnSpPr>
          <p:nvPr/>
        </p:nvCxnSpPr>
        <p:spPr>
          <a:xfrm flipV="1">
            <a:off x="7313119" y="1805597"/>
            <a:ext cx="1031951" cy="146100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8" name="文本框 37">
            <a:extLst>
              <a:ext uri="{FF2B5EF4-FFF2-40B4-BE49-F238E27FC236}">
                <a16:creationId xmlns:a16="http://schemas.microsoft.com/office/drawing/2014/main" id="{CD5F9B4D-8803-A149-9B29-6A94EBD28E33}"/>
              </a:ext>
            </a:extLst>
          </p:cNvPr>
          <p:cNvSpPr txBox="1"/>
          <p:nvPr/>
        </p:nvSpPr>
        <p:spPr>
          <a:xfrm>
            <a:off x="7676772" y="1832194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D</a:t>
            </a:r>
            <a:endParaRPr kumimoji="1" lang="zh-CN" altLang="en-US" dirty="0"/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E0EC7009-587E-6847-8034-C882D72A51AA}"/>
              </a:ext>
            </a:extLst>
          </p:cNvPr>
          <p:cNvSpPr txBox="1"/>
          <p:nvPr/>
        </p:nvSpPr>
        <p:spPr>
          <a:xfrm>
            <a:off x="7316146" y="304994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/>
              <a:t>φ</a:t>
            </a:r>
            <a:endParaRPr kumimoji="1" lang="zh-CN" altLang="en-US" dirty="0"/>
          </a:p>
        </p:txBody>
      </p:sp>
      <p:sp>
        <p:nvSpPr>
          <p:cNvPr id="41" name="弧 40">
            <a:extLst>
              <a:ext uri="{FF2B5EF4-FFF2-40B4-BE49-F238E27FC236}">
                <a16:creationId xmlns:a16="http://schemas.microsoft.com/office/drawing/2014/main" id="{5E2268B3-C88B-A240-95FB-AB42CE781072}"/>
              </a:ext>
            </a:extLst>
          </p:cNvPr>
          <p:cNvSpPr/>
          <p:nvPr/>
        </p:nvSpPr>
        <p:spPr>
          <a:xfrm>
            <a:off x="7220566" y="3433674"/>
            <a:ext cx="279400" cy="285524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3" name="弧 42">
            <a:extLst>
              <a:ext uri="{FF2B5EF4-FFF2-40B4-BE49-F238E27FC236}">
                <a16:creationId xmlns:a16="http://schemas.microsoft.com/office/drawing/2014/main" id="{020C0207-580D-7A42-8C21-F51B1280CB06}"/>
              </a:ext>
            </a:extLst>
          </p:cNvPr>
          <p:cNvSpPr/>
          <p:nvPr/>
        </p:nvSpPr>
        <p:spPr>
          <a:xfrm>
            <a:off x="7235006" y="1845713"/>
            <a:ext cx="264960" cy="208762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73485DB1-D77A-6A46-9CE4-440EFF36DFB4}"/>
              </a:ext>
            </a:extLst>
          </p:cNvPr>
          <p:cNvSpPr txBox="1"/>
          <p:nvPr/>
        </p:nvSpPr>
        <p:spPr>
          <a:xfrm>
            <a:off x="7290638" y="1319895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alpha</a:t>
            </a:r>
            <a:endParaRPr kumimoji="1" lang="zh-CN" altLang="en-US" dirty="0"/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4F92E3CA-6EF4-034B-AC3D-2006024BBCB9}"/>
              </a:ext>
            </a:extLst>
          </p:cNvPr>
          <p:cNvSpPr txBox="1"/>
          <p:nvPr/>
        </p:nvSpPr>
        <p:spPr>
          <a:xfrm>
            <a:off x="105014" y="1763476"/>
            <a:ext cx="446628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l"/>
            </a:pPr>
            <a:r>
              <a:rPr lang="en" altLang="zh-CN" dirty="0"/>
              <a:t>Crystal not pointing back to IP</a:t>
            </a:r>
            <a:r>
              <a:rPr lang="zh-CN" altLang="en-US" dirty="0"/>
              <a:t> </a:t>
            </a:r>
            <a:r>
              <a:rPr lang="en" altLang="zh-CN" dirty="0"/>
              <a:t>(Z axis)</a:t>
            </a:r>
          </a:p>
          <a:p>
            <a:pPr marL="742950" lvl="1" indent="-285750">
              <a:buFont typeface="Wingdings" pitchFamily="2" charset="2"/>
              <a:buChar char="l"/>
            </a:pPr>
            <a:r>
              <a:rPr lang="en" altLang="zh-CN" dirty="0"/>
              <a:t>Angle with inner det. radius is </a:t>
            </a:r>
            <a:r>
              <a:rPr lang="en-US" altLang="zh-CN" dirty="0"/>
              <a:t>alpha</a:t>
            </a:r>
          </a:p>
          <a:p>
            <a:pPr marL="742950" lvl="1" indent="-285750">
              <a:buFont typeface="Wingdings" pitchFamily="2" charset="2"/>
              <a:buChar char="l"/>
            </a:pPr>
            <a:r>
              <a:rPr lang="en" altLang="zh-CN" dirty="0"/>
              <a:t>alpha </a:t>
            </a:r>
            <a:r>
              <a:rPr lang="en-US" altLang="zh-CN" dirty="0"/>
              <a:t>&lt;</a:t>
            </a:r>
            <a:r>
              <a:rPr lang="en" altLang="zh-CN" dirty="0"/>
              <a:t>= </a:t>
            </a:r>
            <a:r>
              <a:rPr lang="en-US" altLang="zh-CN" dirty="0"/>
              <a:t>9</a:t>
            </a:r>
            <a:r>
              <a:rPr lang="en" altLang="zh-CN" dirty="0"/>
              <a:t>0°</a:t>
            </a:r>
          </a:p>
          <a:p>
            <a:pPr marL="742950" lvl="1" indent="-285750">
              <a:buFont typeface="Wingdings" pitchFamily="2" charset="2"/>
              <a:buChar char="l"/>
            </a:pPr>
            <a:endParaRPr lang="en" altLang="zh-CN" dirty="0"/>
          </a:p>
          <a:p>
            <a:pPr marL="285750" lvl="1" indent="-285750">
              <a:buFont typeface="Wingdings" pitchFamily="2" charset="2"/>
              <a:buChar char="l"/>
            </a:pPr>
            <a:r>
              <a:rPr lang="en" altLang="zh-CN" dirty="0"/>
              <a:t>Uniform along Z</a:t>
            </a:r>
          </a:p>
          <a:p>
            <a:pPr marL="285750" lvl="1" indent="-285750">
              <a:buFont typeface="Wingdings" pitchFamily="2" charset="2"/>
              <a:buChar char="l"/>
            </a:pPr>
            <a:endParaRPr lang="en" altLang="zh-CN" dirty="0"/>
          </a:p>
          <a:p>
            <a:pPr marL="285750" lvl="1" indent="-285750">
              <a:buFont typeface="Wingdings" pitchFamily="2" charset="2"/>
              <a:buChar char="l"/>
            </a:pPr>
            <a:r>
              <a:rPr lang="en" altLang="zh-CN" dirty="0"/>
              <a:t>Transverse Segmentation</a:t>
            </a:r>
          </a:p>
          <a:p>
            <a:pPr marL="742950" lvl="2" indent="-285750">
              <a:buFont typeface="Wingdings" pitchFamily="2" charset="2"/>
              <a:buChar char="l"/>
            </a:pPr>
            <a:r>
              <a:rPr lang="en" altLang="zh-CN" dirty="0"/>
              <a:t>D</a:t>
            </a:r>
            <a:r>
              <a:rPr lang="en-US" altLang="zh-CN" dirty="0" err="1"/>
              <a:t>ifferent</a:t>
            </a:r>
            <a:r>
              <a:rPr lang="zh-CN" altLang="en-US" dirty="0"/>
              <a:t> </a:t>
            </a:r>
            <a:r>
              <a:rPr lang="en-US" altLang="zh-CN" dirty="0"/>
              <a:t>number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layers</a:t>
            </a:r>
            <a:r>
              <a:rPr lang="zh-CN" altLang="en-US" dirty="0"/>
              <a:t> </a:t>
            </a:r>
            <a:endParaRPr lang="en-US" altLang="zh-CN" dirty="0"/>
          </a:p>
          <a:p>
            <a:pPr marL="742950" lvl="2" indent="-285750">
              <a:buFont typeface="Wingdings" pitchFamily="2" charset="2"/>
              <a:buChar char="l"/>
            </a:pPr>
            <a:endParaRPr lang="en" altLang="zh-CN" dirty="0"/>
          </a:p>
          <a:p>
            <a:pPr marL="285750" lvl="1" indent="-285750">
              <a:buFont typeface="Wingdings" pitchFamily="2" charset="2"/>
              <a:buChar char="l"/>
            </a:pPr>
            <a:r>
              <a:rPr lang="en" altLang="zh-CN" dirty="0"/>
              <a:t>r</a:t>
            </a:r>
            <a:r>
              <a:rPr lang="en-US" altLang="zh-CN" dirty="0"/>
              <a:t>2</a:t>
            </a:r>
            <a:r>
              <a:rPr lang="en" altLang="zh-CN" dirty="0"/>
              <a:t> = 1.</a:t>
            </a:r>
            <a:r>
              <a:rPr lang="en-US" altLang="zh-CN" dirty="0"/>
              <a:t>9</a:t>
            </a:r>
            <a:r>
              <a:rPr lang="en" altLang="zh-CN" dirty="0"/>
              <a:t> m, r</a:t>
            </a:r>
            <a:r>
              <a:rPr lang="en-US" altLang="zh-CN" dirty="0"/>
              <a:t>1</a:t>
            </a:r>
            <a:r>
              <a:rPr lang="en" altLang="zh-CN" dirty="0"/>
              <a:t> = 2.</a:t>
            </a:r>
            <a:r>
              <a:rPr lang="en-US" altLang="zh-CN" dirty="0"/>
              <a:t>2</a:t>
            </a:r>
            <a:r>
              <a:rPr lang="en" altLang="zh-CN" dirty="0"/>
              <a:t> m</a:t>
            </a:r>
          </a:p>
          <a:p>
            <a:pPr marL="285750" lvl="1" indent="-285750">
              <a:buFont typeface="Wingdings" pitchFamily="2" charset="2"/>
              <a:buChar char="l"/>
            </a:pPr>
            <a:endParaRPr lang="en" altLang="zh-CN" dirty="0"/>
          </a:p>
          <a:p>
            <a:pPr marL="285750" lvl="1" indent="-285750">
              <a:buFont typeface="Wingdings" pitchFamily="2" charset="2"/>
              <a:buChar char="l"/>
            </a:pPr>
            <a:endParaRPr kumimoji="1" lang="en-US" altLang="zh-CN" dirty="0"/>
          </a:p>
          <a:p>
            <a:pPr marL="0" lvl="1"/>
            <a:r>
              <a:rPr kumimoji="1" lang="zh-CN" altLang="en-US" dirty="0"/>
              <a:t>   </a:t>
            </a:r>
            <a:endParaRPr lang="en" altLang="zh-CN" dirty="0"/>
          </a:p>
          <a:p>
            <a:endParaRPr kumimoji="1" lang="zh-CN" altLang="en-US" dirty="0"/>
          </a:p>
        </p:txBody>
      </p:sp>
      <p:pic>
        <p:nvPicPr>
          <p:cNvPr id="47" name="图片 46">
            <a:extLst>
              <a:ext uri="{FF2B5EF4-FFF2-40B4-BE49-F238E27FC236}">
                <a16:creationId xmlns:a16="http://schemas.microsoft.com/office/drawing/2014/main" id="{993D6EEE-A634-6248-9C29-90ED0129D2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3417" y="1367969"/>
            <a:ext cx="2295984" cy="1778530"/>
          </a:xfrm>
          <a:prstGeom prst="rect">
            <a:avLst/>
          </a:prstGeom>
        </p:spPr>
      </p:pic>
      <p:sp>
        <p:nvSpPr>
          <p:cNvPr id="48" name="文本框 47">
            <a:extLst>
              <a:ext uri="{FF2B5EF4-FFF2-40B4-BE49-F238E27FC236}">
                <a16:creationId xmlns:a16="http://schemas.microsoft.com/office/drawing/2014/main" id="{C22729CE-85A2-5040-966F-2051E44DD07A}"/>
              </a:ext>
            </a:extLst>
          </p:cNvPr>
          <p:cNvSpPr txBox="1"/>
          <p:nvPr/>
        </p:nvSpPr>
        <p:spPr>
          <a:xfrm>
            <a:off x="78452" y="6122778"/>
            <a:ext cx="75810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Cited</a:t>
            </a:r>
            <a:r>
              <a:rPr kumimoji="1" lang="zh-CN" altLang="en-US" dirty="0"/>
              <a:t> </a:t>
            </a:r>
            <a:r>
              <a:rPr kumimoji="1" lang="en-US" altLang="zh-CN" dirty="0">
                <a:hlinkClick r:id="rId6"/>
              </a:rPr>
              <a:t>:</a:t>
            </a:r>
            <a:r>
              <a:rPr kumimoji="1" lang="zh-CN" altLang="en-US" dirty="0">
                <a:hlinkClick r:id="rId6"/>
              </a:rPr>
              <a:t> </a:t>
            </a:r>
            <a:r>
              <a:rPr kumimoji="1" lang="en-US" altLang="zh-CN" dirty="0">
                <a:hlinkClick r:id="rId6"/>
              </a:rPr>
              <a:t>Huaqiao</a:t>
            </a:r>
            <a:r>
              <a:rPr kumimoji="1" lang="zh-CN" altLang="en-US" dirty="0">
                <a:hlinkClick r:id="rId6"/>
              </a:rPr>
              <a:t> </a:t>
            </a:r>
            <a:r>
              <a:rPr kumimoji="1" lang="en-US" altLang="zh-CN" dirty="0">
                <a:hlinkClick r:id="rId6"/>
              </a:rPr>
              <a:t>Zhang,</a:t>
            </a:r>
            <a:r>
              <a:rPr kumimoji="1" lang="zh-CN" altLang="en-US" dirty="0">
                <a:hlinkClick r:id="rId6"/>
              </a:rPr>
              <a:t> </a:t>
            </a:r>
            <a:r>
              <a:rPr lang="en" altLang="zh-CN" dirty="0">
                <a:hlinkClick r:id="rId6"/>
              </a:rPr>
              <a:t>New idea of Crystal fan(</a:t>
            </a:r>
            <a:r>
              <a:rPr lang="zh-CN" altLang="en-US" dirty="0">
                <a:hlinkClick r:id="rId6"/>
              </a:rPr>
              <a:t>晶扇</a:t>
            </a:r>
            <a:r>
              <a:rPr lang="en-US" altLang="zh-CN" dirty="0">
                <a:hlinkClick r:id="rId6"/>
              </a:rPr>
              <a:t>) </a:t>
            </a:r>
            <a:r>
              <a:rPr lang="en" altLang="zh-CN" dirty="0" err="1">
                <a:hlinkClick r:id="rId6"/>
              </a:rPr>
              <a:t>Ecal</a:t>
            </a:r>
            <a:r>
              <a:rPr lang="en" altLang="zh-CN" dirty="0">
                <a:hlinkClick r:id="rId6"/>
              </a:rPr>
              <a:t> for CEPC</a:t>
            </a:r>
            <a:endParaRPr lang="en" altLang="zh-CN" dirty="0"/>
          </a:p>
          <a:p>
            <a:r>
              <a:rPr lang="zh-CN" altLang="en-US" dirty="0"/>
              <a:t>           </a:t>
            </a:r>
            <a:r>
              <a:rPr lang="en" altLang="zh-CN" dirty="0">
                <a:hlinkClick r:id="rId7"/>
              </a:rPr>
              <a:t>Huaqiao Zhang, </a:t>
            </a:r>
            <a:r>
              <a:rPr lang="en-US" altLang="zh-CN" dirty="0">
                <a:hlinkClick r:id="rId7"/>
              </a:rPr>
              <a:t>N</a:t>
            </a:r>
            <a:r>
              <a:rPr lang="en" altLang="zh-CN" dirty="0" err="1">
                <a:hlinkClick r:id="rId7"/>
              </a:rPr>
              <a:t>ew</a:t>
            </a:r>
            <a:r>
              <a:rPr lang="en" altLang="zh-CN" dirty="0">
                <a:hlinkClick r:id="rId7"/>
              </a:rPr>
              <a:t> idea for Crystal ECAL configuration</a:t>
            </a:r>
            <a:endParaRPr lang="en" altLang="zh-CN" dirty="0"/>
          </a:p>
          <a:p>
            <a:endParaRPr kumimoji="1" lang="zh-CN" altLang="en-US" dirty="0"/>
          </a:p>
        </p:txBody>
      </p:sp>
      <p:pic>
        <p:nvPicPr>
          <p:cNvPr id="55" name="图片 54">
            <a:extLst>
              <a:ext uri="{FF2B5EF4-FFF2-40B4-BE49-F238E27FC236}">
                <a16:creationId xmlns:a16="http://schemas.microsoft.com/office/drawing/2014/main" id="{CE4609D2-8964-5440-AB7D-3548D55ED4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90368" y="3146499"/>
            <a:ext cx="2357087" cy="1381532"/>
          </a:xfrm>
          <a:prstGeom prst="rect">
            <a:avLst/>
          </a:prstGeom>
        </p:spPr>
      </p:pic>
      <p:sp>
        <p:nvSpPr>
          <p:cNvPr id="56" name="右箭头 55">
            <a:extLst>
              <a:ext uri="{FF2B5EF4-FFF2-40B4-BE49-F238E27FC236}">
                <a16:creationId xmlns:a16="http://schemas.microsoft.com/office/drawing/2014/main" id="{24B65A6B-9414-8841-AAA0-F51E8A61E83F}"/>
              </a:ext>
            </a:extLst>
          </p:cNvPr>
          <p:cNvSpPr/>
          <p:nvPr/>
        </p:nvSpPr>
        <p:spPr>
          <a:xfrm rot="3734672">
            <a:off x="10829235" y="2670221"/>
            <a:ext cx="609600" cy="2431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D0D857E-B3AB-5F4B-8CD1-3ABD7FDA1C75}"/>
              </a:ext>
            </a:extLst>
          </p:cNvPr>
          <p:cNvSpPr/>
          <p:nvPr/>
        </p:nvSpPr>
        <p:spPr>
          <a:xfrm>
            <a:off x="594626" y="5241269"/>
            <a:ext cx="3056351" cy="363255"/>
          </a:xfrm>
          <a:custGeom>
            <a:avLst/>
            <a:gdLst>
              <a:gd name="connsiteX0" fmla="*/ 0 w 3056351"/>
              <a:gd name="connsiteY0" fmla="*/ 0 h 363255"/>
              <a:gd name="connsiteX1" fmla="*/ 3056351 w 3056351"/>
              <a:gd name="connsiteY1" fmla="*/ 0 h 363255"/>
              <a:gd name="connsiteX2" fmla="*/ 3056351 w 3056351"/>
              <a:gd name="connsiteY2" fmla="*/ 363255 h 363255"/>
              <a:gd name="connsiteX3" fmla="*/ 0 w 3056351"/>
              <a:gd name="connsiteY3" fmla="*/ 363255 h 363255"/>
              <a:gd name="connsiteX4" fmla="*/ 0 w 3056351"/>
              <a:gd name="connsiteY4" fmla="*/ 0 h 363255"/>
              <a:gd name="connsiteX0" fmla="*/ 0 w 3056351"/>
              <a:gd name="connsiteY0" fmla="*/ 275573 h 363255"/>
              <a:gd name="connsiteX1" fmla="*/ 3056351 w 3056351"/>
              <a:gd name="connsiteY1" fmla="*/ 0 h 363255"/>
              <a:gd name="connsiteX2" fmla="*/ 3056351 w 3056351"/>
              <a:gd name="connsiteY2" fmla="*/ 363255 h 363255"/>
              <a:gd name="connsiteX3" fmla="*/ 0 w 3056351"/>
              <a:gd name="connsiteY3" fmla="*/ 363255 h 363255"/>
              <a:gd name="connsiteX4" fmla="*/ 0 w 3056351"/>
              <a:gd name="connsiteY4" fmla="*/ 275573 h 36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6351" h="363255">
                <a:moveTo>
                  <a:pt x="0" y="275573"/>
                </a:moveTo>
                <a:lnTo>
                  <a:pt x="3056351" y="0"/>
                </a:lnTo>
                <a:lnTo>
                  <a:pt x="3056351" y="363255"/>
                </a:lnTo>
                <a:lnTo>
                  <a:pt x="0" y="363255"/>
                </a:lnTo>
                <a:lnTo>
                  <a:pt x="0" y="275573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59154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08D84596-61CC-A442-8D4B-E532FB6F6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8871" y="2222295"/>
            <a:ext cx="4183129" cy="277713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376A1D7-5C0C-2946-B5FE-DC72FEE76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0474" y="2250869"/>
            <a:ext cx="4205079" cy="2842539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1A5E7778-E795-1242-898C-3A6CA9994E68}"/>
              </a:ext>
            </a:extLst>
          </p:cNvPr>
          <p:cNvSpPr/>
          <p:nvPr/>
        </p:nvSpPr>
        <p:spPr>
          <a:xfrm>
            <a:off x="0" y="0"/>
            <a:ext cx="12192000" cy="1194746"/>
          </a:xfrm>
          <a:prstGeom prst="rect">
            <a:avLst/>
          </a:prstGeom>
          <a:gradFill flip="none" rotWithShape="1">
            <a:gsLst>
              <a:gs pos="20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5E321239-96DB-BD47-A6EE-EF01E5791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02243"/>
            <a:ext cx="10515600" cy="1325563"/>
          </a:xfrm>
        </p:spPr>
        <p:txBody>
          <a:bodyPr/>
          <a:lstStyle/>
          <a:p>
            <a:r>
              <a:rPr kumimoji="1" lang="en-US" altLang="zh-CN" dirty="0"/>
              <a:t>Energy</a:t>
            </a:r>
            <a:r>
              <a:rPr kumimoji="1" lang="zh-CN" altLang="en-US" dirty="0"/>
              <a:t> </a:t>
            </a:r>
            <a:r>
              <a:rPr kumimoji="1" lang="en-US" altLang="zh-CN" dirty="0"/>
              <a:t>resolution</a:t>
            </a:r>
            <a:endParaRPr kumimoji="1"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C158BF31-AB96-B54D-B312-DF3CB7D55F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b="2811"/>
          <a:stretch/>
        </p:blipFill>
        <p:spPr>
          <a:xfrm>
            <a:off x="-7591" y="2286042"/>
            <a:ext cx="4119858" cy="2739898"/>
          </a:xfr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0E6470A3-E7D4-834E-8F95-CBDAAAB1F0E6}"/>
              </a:ext>
            </a:extLst>
          </p:cNvPr>
          <p:cNvSpPr txBox="1"/>
          <p:nvPr/>
        </p:nvSpPr>
        <p:spPr>
          <a:xfrm>
            <a:off x="2450438" y="3877055"/>
            <a:ext cx="873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5</a:t>
            </a:r>
            <a:r>
              <a:rPr kumimoji="1" lang="zh-CN" altLang="en-US" dirty="0"/>
              <a:t> </a:t>
            </a:r>
            <a:r>
              <a:rPr kumimoji="1" lang="en-US" altLang="zh-CN" dirty="0"/>
              <a:t>layer</a:t>
            </a:r>
            <a:endParaRPr kumimoji="1"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5B2D300-F213-044F-9E19-6767703E85E4}"/>
              </a:ext>
            </a:extLst>
          </p:cNvPr>
          <p:cNvSpPr txBox="1"/>
          <p:nvPr/>
        </p:nvSpPr>
        <p:spPr>
          <a:xfrm>
            <a:off x="6480431" y="3877055"/>
            <a:ext cx="1000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10</a:t>
            </a:r>
            <a:r>
              <a:rPr kumimoji="1" lang="zh-CN" altLang="en-US" dirty="0"/>
              <a:t> </a:t>
            </a:r>
            <a:r>
              <a:rPr kumimoji="1" lang="en-US" altLang="zh-CN" dirty="0"/>
              <a:t>layer</a:t>
            </a:r>
            <a:endParaRPr kumimoji="1"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F1096B0-9CCD-B741-8069-2B4D6190999C}"/>
              </a:ext>
            </a:extLst>
          </p:cNvPr>
          <p:cNvSpPr txBox="1"/>
          <p:nvPr/>
        </p:nvSpPr>
        <p:spPr>
          <a:xfrm>
            <a:off x="10668001" y="3877055"/>
            <a:ext cx="1000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14</a:t>
            </a:r>
            <a:r>
              <a:rPr kumimoji="1" lang="zh-CN" altLang="en-US" dirty="0"/>
              <a:t> </a:t>
            </a:r>
            <a:r>
              <a:rPr kumimoji="1" lang="en-US" altLang="zh-CN" dirty="0"/>
              <a:t>layer</a:t>
            </a:r>
            <a:endParaRPr kumimoji="1"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7B2A7AA-DEA8-0F4D-90C1-9EFB5809C677}"/>
              </a:ext>
            </a:extLst>
          </p:cNvPr>
          <p:cNvSpPr txBox="1"/>
          <p:nvPr/>
        </p:nvSpPr>
        <p:spPr>
          <a:xfrm>
            <a:off x="3718774" y="5413175"/>
            <a:ext cx="3889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/>
              <a:t>E resolution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~0.5%</a:t>
            </a:r>
            <a:r>
              <a:rPr kumimoji="1" lang="zh-CN" altLang="en-US" sz="2400" dirty="0"/>
              <a:t> 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9811F0BE-C340-8648-AB79-E6CDD98CCC95}"/>
              </a:ext>
            </a:extLst>
          </p:cNvPr>
          <p:cNvSpPr txBox="1"/>
          <p:nvPr/>
        </p:nvSpPr>
        <p:spPr>
          <a:xfrm>
            <a:off x="1767840" y="1279105"/>
            <a:ext cx="61959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kumimoji="1" lang="en-US" altLang="zh-CN" b="1" dirty="0">
                <a:solidFill>
                  <a:srgbClr val="FF0000"/>
                </a:solidFill>
              </a:rPr>
              <a:t>The</a:t>
            </a:r>
            <a:r>
              <a:rPr kumimoji="1" lang="zh-CN" altLang="en-US" b="1" dirty="0">
                <a:solidFill>
                  <a:srgbClr val="FF0000"/>
                </a:solidFill>
              </a:rPr>
              <a:t> </a:t>
            </a:r>
            <a:r>
              <a:rPr kumimoji="1" lang="en-US" altLang="zh-CN" b="1" dirty="0">
                <a:solidFill>
                  <a:srgbClr val="FF0000"/>
                </a:solidFill>
              </a:rPr>
              <a:t>following</a:t>
            </a:r>
            <a:r>
              <a:rPr kumimoji="1" lang="zh-CN" altLang="en-US" b="1" dirty="0">
                <a:solidFill>
                  <a:srgbClr val="FF0000"/>
                </a:solidFill>
              </a:rPr>
              <a:t> </a:t>
            </a:r>
            <a:r>
              <a:rPr kumimoji="1" lang="en-US" altLang="zh-CN" b="1" dirty="0">
                <a:solidFill>
                  <a:srgbClr val="FF0000"/>
                </a:solidFill>
              </a:rPr>
              <a:t>plots</a:t>
            </a:r>
            <a:r>
              <a:rPr kumimoji="1" lang="zh-CN" altLang="en-US" b="1" dirty="0">
                <a:solidFill>
                  <a:srgbClr val="FF0000"/>
                </a:solidFill>
              </a:rPr>
              <a:t> </a:t>
            </a:r>
            <a:r>
              <a:rPr kumimoji="1" lang="en-US" altLang="zh-CN" b="1" dirty="0">
                <a:solidFill>
                  <a:srgbClr val="FF0000"/>
                </a:solidFill>
              </a:rPr>
              <a:t>are</a:t>
            </a:r>
            <a:r>
              <a:rPr kumimoji="1" lang="zh-CN" altLang="en-US" b="1" dirty="0">
                <a:solidFill>
                  <a:srgbClr val="FF0000"/>
                </a:solidFill>
              </a:rPr>
              <a:t> </a:t>
            </a:r>
            <a:r>
              <a:rPr kumimoji="1" lang="en-US" altLang="zh-CN" b="1" dirty="0">
                <a:solidFill>
                  <a:srgbClr val="FF0000"/>
                </a:solidFill>
              </a:rPr>
              <a:t>done</a:t>
            </a:r>
            <a:r>
              <a:rPr kumimoji="1" lang="zh-CN" altLang="en-US" b="1" dirty="0">
                <a:solidFill>
                  <a:srgbClr val="FF0000"/>
                </a:solidFill>
              </a:rPr>
              <a:t> </a:t>
            </a:r>
            <a:r>
              <a:rPr kumimoji="1" lang="en-US" altLang="zh-CN" b="1" dirty="0">
                <a:solidFill>
                  <a:srgbClr val="FF0000"/>
                </a:solidFill>
              </a:rPr>
              <a:t>with</a:t>
            </a:r>
            <a:r>
              <a:rPr kumimoji="1" lang="zh-CN" altLang="en-US" b="1" dirty="0">
                <a:solidFill>
                  <a:srgbClr val="FF0000"/>
                </a:solidFill>
              </a:rPr>
              <a:t> </a:t>
            </a:r>
            <a:r>
              <a:rPr kumimoji="1" lang="en-US" altLang="zh-CN" b="1" dirty="0">
                <a:solidFill>
                  <a:srgbClr val="FF0000"/>
                </a:solidFill>
              </a:rPr>
              <a:t>event</a:t>
            </a:r>
            <a:r>
              <a:rPr kumimoji="1" lang="zh-CN" altLang="en-US" b="1" dirty="0">
                <a:solidFill>
                  <a:srgbClr val="FF0000"/>
                </a:solidFill>
              </a:rPr>
              <a:t> </a:t>
            </a:r>
            <a:r>
              <a:rPr kumimoji="1" lang="en-US" altLang="zh-CN" b="1" dirty="0">
                <a:solidFill>
                  <a:srgbClr val="FF0000"/>
                </a:solidFill>
              </a:rPr>
              <a:t>generated</a:t>
            </a:r>
            <a:r>
              <a:rPr kumimoji="1" lang="zh-CN" altLang="en-US" b="1" dirty="0">
                <a:solidFill>
                  <a:srgbClr val="FF0000"/>
                </a:solidFill>
              </a:rPr>
              <a:t> </a:t>
            </a:r>
            <a:r>
              <a:rPr kumimoji="1" lang="en-US" altLang="zh-CN" b="1" dirty="0">
                <a:solidFill>
                  <a:srgbClr val="FF0000"/>
                </a:solidFill>
              </a:rPr>
              <a:t>using</a:t>
            </a:r>
            <a:r>
              <a:rPr kumimoji="1" lang="zh-CN" altLang="en-US" b="1" dirty="0">
                <a:solidFill>
                  <a:srgbClr val="FF0000"/>
                </a:solidFill>
              </a:rPr>
              <a:t> </a:t>
            </a:r>
            <a:endParaRPr kumimoji="1" lang="en-US" altLang="zh-CN" b="1" dirty="0">
              <a:solidFill>
                <a:srgbClr val="FF0000"/>
              </a:solidFill>
            </a:endParaRPr>
          </a:p>
          <a:p>
            <a:pPr marL="0" lvl="1"/>
            <a:r>
              <a:rPr kumimoji="1" lang="zh-CN" altLang="en-US" b="1" dirty="0">
                <a:solidFill>
                  <a:srgbClr val="FF0000"/>
                </a:solidFill>
              </a:rPr>
              <a:t>    </a:t>
            </a:r>
            <a:r>
              <a:rPr kumimoji="1" lang="en-US" altLang="zh-CN" b="1" dirty="0">
                <a:solidFill>
                  <a:srgbClr val="FF0000"/>
                </a:solidFill>
              </a:rPr>
              <a:t>phi</a:t>
            </a:r>
            <a:r>
              <a:rPr kumimoji="1" lang="zh-CN" altLang="en-US" b="1" dirty="0">
                <a:solidFill>
                  <a:srgbClr val="FF0000"/>
                </a:solidFill>
              </a:rPr>
              <a:t> </a:t>
            </a:r>
            <a:r>
              <a:rPr kumimoji="1" lang="en-US" altLang="zh-CN" b="1" dirty="0">
                <a:solidFill>
                  <a:srgbClr val="FF0000"/>
                </a:solidFill>
              </a:rPr>
              <a:t>=</a:t>
            </a:r>
            <a:r>
              <a:rPr kumimoji="1" lang="zh-CN" altLang="en-US" b="1" dirty="0">
                <a:solidFill>
                  <a:srgbClr val="FF0000"/>
                </a:solidFill>
              </a:rPr>
              <a:t> </a:t>
            </a:r>
            <a:r>
              <a:rPr kumimoji="1" lang="en-US" altLang="zh-CN" b="1" dirty="0">
                <a:solidFill>
                  <a:srgbClr val="FF0000"/>
                </a:solidFill>
              </a:rPr>
              <a:t>10~350°</a:t>
            </a:r>
            <a:r>
              <a:rPr kumimoji="1" lang="zh-CN" altLang="en-US" b="1" dirty="0">
                <a:solidFill>
                  <a:srgbClr val="FF0000"/>
                </a:solidFill>
              </a:rPr>
              <a:t>， </a:t>
            </a:r>
            <a:r>
              <a:rPr kumimoji="1" lang="en-US" altLang="zh-CN" b="1" dirty="0">
                <a:solidFill>
                  <a:srgbClr val="FF0000"/>
                </a:solidFill>
              </a:rPr>
              <a:t>theta</a:t>
            </a:r>
            <a:r>
              <a:rPr kumimoji="1" lang="zh-CN" altLang="en-US" b="1" dirty="0">
                <a:solidFill>
                  <a:srgbClr val="FF0000"/>
                </a:solidFill>
              </a:rPr>
              <a:t> </a:t>
            </a:r>
            <a:r>
              <a:rPr kumimoji="1" lang="en-US" altLang="zh-CN" b="1" dirty="0">
                <a:solidFill>
                  <a:srgbClr val="FF0000"/>
                </a:solidFill>
              </a:rPr>
              <a:t>=</a:t>
            </a:r>
            <a:r>
              <a:rPr kumimoji="1" lang="zh-CN" altLang="en-US" b="1" dirty="0">
                <a:solidFill>
                  <a:srgbClr val="FF0000"/>
                </a:solidFill>
              </a:rPr>
              <a:t> </a:t>
            </a:r>
            <a:r>
              <a:rPr kumimoji="1" lang="en-US" altLang="zh-CN" b="1" dirty="0">
                <a:solidFill>
                  <a:srgbClr val="FF0000"/>
                </a:solidFill>
              </a:rPr>
              <a:t>90°</a:t>
            </a:r>
            <a:r>
              <a:rPr kumimoji="1" lang="zh-CN" altLang="en-US" b="1" dirty="0">
                <a:solidFill>
                  <a:srgbClr val="FF0000"/>
                </a:solidFill>
              </a:rPr>
              <a:t>，</a:t>
            </a:r>
            <a:r>
              <a:rPr kumimoji="1" lang="en-US" altLang="zh-CN" b="1" dirty="0">
                <a:solidFill>
                  <a:srgbClr val="FF0000"/>
                </a:solidFill>
              </a:rPr>
              <a:t>E</a:t>
            </a:r>
            <a:r>
              <a:rPr kumimoji="1" lang="zh-CN" altLang="en-US" b="1" dirty="0">
                <a:solidFill>
                  <a:srgbClr val="FF0000"/>
                </a:solidFill>
              </a:rPr>
              <a:t> </a:t>
            </a:r>
            <a:r>
              <a:rPr kumimoji="1" lang="en-US" altLang="zh-CN" b="1" dirty="0">
                <a:solidFill>
                  <a:srgbClr val="FF0000"/>
                </a:solidFill>
              </a:rPr>
              <a:t>=30</a:t>
            </a:r>
            <a:r>
              <a:rPr kumimoji="1" lang="zh-CN" altLang="en-US" b="1" dirty="0">
                <a:solidFill>
                  <a:srgbClr val="FF0000"/>
                </a:solidFill>
              </a:rPr>
              <a:t> </a:t>
            </a:r>
            <a:r>
              <a:rPr kumimoji="1" lang="en-US" altLang="zh-CN" b="1" dirty="0">
                <a:solidFill>
                  <a:srgbClr val="FF0000"/>
                </a:solidFill>
              </a:rPr>
              <a:t>GeV</a:t>
            </a:r>
            <a:r>
              <a:rPr kumimoji="1" lang="zh-CN" altLang="en-US" b="1" dirty="0">
                <a:solidFill>
                  <a:srgbClr val="FF0000"/>
                </a:solidFill>
              </a:rPr>
              <a:t> </a:t>
            </a:r>
            <a:r>
              <a:rPr kumimoji="1" lang="en-US" altLang="zh-CN" b="1" dirty="0">
                <a:solidFill>
                  <a:srgbClr val="FF0000"/>
                </a:solidFill>
              </a:rPr>
              <a:t>photon</a:t>
            </a:r>
            <a:endParaRPr kumimoji="1" lang="zh-CN" altLang="en-US" b="1" dirty="0">
              <a:solidFill>
                <a:srgbClr val="FF0000"/>
              </a:solidFill>
            </a:endParaRPr>
          </a:p>
          <a:p>
            <a:pPr marL="285750" lvl="1" indent="-285750">
              <a:buFont typeface="Wingdings" pitchFamily="2" charset="2"/>
              <a:buChar char="l"/>
            </a:pPr>
            <a:endParaRPr lang="en" altLang="zh-CN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36324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D7624341-1ECA-DD44-86DF-B91BE1BD8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2353" y="2194347"/>
            <a:ext cx="4015880" cy="272025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12DEA76-5C5B-CF47-9C74-8FD518AC1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646" y="2194347"/>
            <a:ext cx="4032707" cy="2720254"/>
          </a:xfrm>
          <a:prstGeom prst="rect">
            <a:avLst/>
          </a:prstGeom>
        </p:spPr>
      </p:pic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DA3CA569-0F9E-D742-810E-EECB07093F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17607" y="2132990"/>
            <a:ext cx="4169512" cy="2781611"/>
          </a:xfr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1A5E7778-E795-1242-898C-3A6CA9994E68}"/>
              </a:ext>
            </a:extLst>
          </p:cNvPr>
          <p:cNvSpPr/>
          <p:nvPr/>
        </p:nvSpPr>
        <p:spPr>
          <a:xfrm>
            <a:off x="0" y="0"/>
            <a:ext cx="12192000" cy="1194746"/>
          </a:xfrm>
          <a:prstGeom prst="rect">
            <a:avLst/>
          </a:prstGeom>
          <a:gradFill flip="none" rotWithShape="1">
            <a:gsLst>
              <a:gs pos="20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5E321239-96DB-BD47-A6EE-EF01E5791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02243"/>
            <a:ext cx="10515600" cy="1325563"/>
          </a:xfrm>
        </p:spPr>
        <p:txBody>
          <a:bodyPr/>
          <a:lstStyle/>
          <a:p>
            <a:r>
              <a:rPr kumimoji="1" lang="en-US" altLang="zh-CN" dirty="0"/>
              <a:t>Z</a:t>
            </a:r>
            <a:r>
              <a:rPr kumimoji="1" lang="zh-CN" altLang="en-US" dirty="0"/>
              <a:t> </a:t>
            </a:r>
            <a:r>
              <a:rPr kumimoji="1" lang="en-US" altLang="zh-CN" dirty="0"/>
              <a:t>resolution</a:t>
            </a:r>
            <a:endParaRPr kumimoji="1"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E6470A3-E7D4-834E-8F95-CBDAAAB1F0E6}"/>
              </a:ext>
            </a:extLst>
          </p:cNvPr>
          <p:cNvSpPr txBox="1"/>
          <p:nvPr/>
        </p:nvSpPr>
        <p:spPr>
          <a:xfrm>
            <a:off x="2483708" y="3468673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5</a:t>
            </a:r>
            <a:r>
              <a:rPr kumimoji="1" lang="zh-CN" altLang="en-US" dirty="0"/>
              <a:t> </a:t>
            </a:r>
            <a:r>
              <a:rPr kumimoji="1" lang="en-US" altLang="zh-CN" dirty="0"/>
              <a:t>layer</a:t>
            </a:r>
            <a:endParaRPr kumimoji="1"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5B2D300-F213-044F-9E19-6767703E85E4}"/>
              </a:ext>
            </a:extLst>
          </p:cNvPr>
          <p:cNvSpPr txBox="1"/>
          <p:nvPr/>
        </p:nvSpPr>
        <p:spPr>
          <a:xfrm>
            <a:off x="6518523" y="3468673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10</a:t>
            </a:r>
            <a:r>
              <a:rPr kumimoji="1" lang="zh-CN" altLang="en-US" dirty="0"/>
              <a:t> </a:t>
            </a:r>
            <a:r>
              <a:rPr kumimoji="1" lang="en-US" altLang="zh-CN" dirty="0"/>
              <a:t>layer</a:t>
            </a:r>
            <a:endParaRPr kumimoji="1"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F1096B0-9CCD-B741-8069-2B4D6190999C}"/>
              </a:ext>
            </a:extLst>
          </p:cNvPr>
          <p:cNvSpPr txBox="1"/>
          <p:nvPr/>
        </p:nvSpPr>
        <p:spPr>
          <a:xfrm>
            <a:off x="10706093" y="3468673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14</a:t>
            </a:r>
            <a:r>
              <a:rPr kumimoji="1" lang="zh-CN" altLang="en-US" dirty="0"/>
              <a:t> </a:t>
            </a:r>
            <a:r>
              <a:rPr kumimoji="1" lang="en-US" altLang="zh-CN" dirty="0"/>
              <a:t>layer</a:t>
            </a:r>
            <a:endParaRPr kumimoji="1"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7B2A7AA-DEA8-0F4D-90C1-9EFB5809C677}"/>
              </a:ext>
            </a:extLst>
          </p:cNvPr>
          <p:cNvSpPr txBox="1"/>
          <p:nvPr/>
        </p:nvSpPr>
        <p:spPr>
          <a:xfrm>
            <a:off x="4415480" y="5423963"/>
            <a:ext cx="3361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/>
              <a:t>Z resolution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~0.4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mm</a:t>
            </a:r>
            <a:endParaRPr kumimoji="1"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11470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1A5E7778-E795-1242-898C-3A6CA9994E68}"/>
              </a:ext>
            </a:extLst>
          </p:cNvPr>
          <p:cNvSpPr/>
          <p:nvPr/>
        </p:nvSpPr>
        <p:spPr>
          <a:xfrm>
            <a:off x="0" y="0"/>
            <a:ext cx="12192000" cy="1136822"/>
          </a:xfrm>
          <a:prstGeom prst="rect">
            <a:avLst/>
          </a:prstGeom>
          <a:gradFill flip="none" rotWithShape="1">
            <a:gsLst>
              <a:gs pos="20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5E321239-96DB-BD47-A6EE-EF01E5791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02243"/>
            <a:ext cx="10515600" cy="1325563"/>
          </a:xfrm>
        </p:spPr>
        <p:txBody>
          <a:bodyPr/>
          <a:lstStyle/>
          <a:p>
            <a:r>
              <a:rPr kumimoji="1" lang="en-US" altLang="zh-CN" dirty="0"/>
              <a:t>Phi</a:t>
            </a:r>
            <a:r>
              <a:rPr kumimoji="1" lang="zh-CN" altLang="en-US" dirty="0"/>
              <a:t> </a:t>
            </a:r>
            <a:r>
              <a:rPr kumimoji="1" lang="en-US" altLang="zh-CN" dirty="0"/>
              <a:t>reconstruction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(method</a:t>
            </a:r>
            <a:r>
              <a:rPr kumimoji="1" lang="zh-CN" altLang="en-US" dirty="0"/>
              <a:t> </a:t>
            </a:r>
            <a:r>
              <a:rPr kumimoji="1" lang="en-US" altLang="zh-CN" dirty="0"/>
              <a:t>1)</a:t>
            </a:r>
            <a:endParaRPr kumimoji="1"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E6470A3-E7D4-834E-8F95-CBDAAAB1F0E6}"/>
              </a:ext>
            </a:extLst>
          </p:cNvPr>
          <p:cNvSpPr txBox="1"/>
          <p:nvPr/>
        </p:nvSpPr>
        <p:spPr>
          <a:xfrm>
            <a:off x="213616" y="1953045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5</a:t>
            </a:r>
            <a:r>
              <a:rPr kumimoji="1" lang="zh-CN" altLang="en-US" dirty="0"/>
              <a:t> </a:t>
            </a:r>
            <a:r>
              <a:rPr kumimoji="1" lang="en-US" altLang="zh-CN" dirty="0"/>
              <a:t>layer</a:t>
            </a:r>
            <a:endParaRPr kumimoji="1"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5B2D300-F213-044F-9E19-6767703E85E4}"/>
              </a:ext>
            </a:extLst>
          </p:cNvPr>
          <p:cNvSpPr txBox="1"/>
          <p:nvPr/>
        </p:nvSpPr>
        <p:spPr>
          <a:xfrm>
            <a:off x="152703" y="3667841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10</a:t>
            </a:r>
            <a:r>
              <a:rPr kumimoji="1" lang="zh-CN" altLang="en-US" dirty="0"/>
              <a:t> </a:t>
            </a:r>
            <a:r>
              <a:rPr kumimoji="1" lang="en-US" altLang="zh-CN" dirty="0"/>
              <a:t>layer</a:t>
            </a:r>
            <a:endParaRPr kumimoji="1"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F1096B0-9CCD-B741-8069-2B4D6190999C}"/>
              </a:ext>
            </a:extLst>
          </p:cNvPr>
          <p:cNvSpPr txBox="1"/>
          <p:nvPr/>
        </p:nvSpPr>
        <p:spPr>
          <a:xfrm>
            <a:off x="167349" y="5587697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14</a:t>
            </a:r>
            <a:r>
              <a:rPr kumimoji="1" lang="zh-CN" altLang="en-US" dirty="0"/>
              <a:t> </a:t>
            </a:r>
            <a:r>
              <a:rPr kumimoji="1" lang="en-US" altLang="zh-CN" dirty="0"/>
              <a:t>layer</a:t>
            </a:r>
            <a:endParaRPr kumimoji="1"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C946688-A03C-D74D-B491-D13E1208C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86" y="3068879"/>
            <a:ext cx="3033951" cy="189894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51592A5-AD95-4742-BE57-4C05D3361A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9849" y="1146296"/>
            <a:ext cx="2987939" cy="196484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51B2CA0-3EDC-AA46-A8EA-1163019141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826" y="4929967"/>
            <a:ext cx="3097068" cy="189792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CB764F48-EFF9-6C45-AD6C-B9E8021895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7687" y="1147129"/>
            <a:ext cx="3182066" cy="197865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3CF24B36-A2D6-A344-8EA7-1BA1BAECB3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5861" y="3025448"/>
            <a:ext cx="2987939" cy="194237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86B360E3-7DA4-AA47-89E5-D50157E26C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56117" y="4894634"/>
            <a:ext cx="2951671" cy="1933258"/>
          </a:xfrm>
          <a:prstGeom prst="rect">
            <a:avLst/>
          </a:prstGeom>
        </p:spPr>
      </p:pic>
      <p:sp>
        <p:nvSpPr>
          <p:cNvPr id="31" name="右箭头 30">
            <a:extLst>
              <a:ext uri="{FF2B5EF4-FFF2-40B4-BE49-F238E27FC236}">
                <a16:creationId xmlns:a16="http://schemas.microsoft.com/office/drawing/2014/main" id="{187C61A7-51ED-ED40-B6CC-038717F92C41}"/>
              </a:ext>
            </a:extLst>
          </p:cNvPr>
          <p:cNvSpPr/>
          <p:nvPr/>
        </p:nvSpPr>
        <p:spPr>
          <a:xfrm>
            <a:off x="5286632" y="5703717"/>
            <a:ext cx="2100648" cy="7413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9885A3D4-3C3F-BB4F-8111-2691B7C05C2B}"/>
              </a:ext>
            </a:extLst>
          </p:cNvPr>
          <p:cNvSpPr txBox="1"/>
          <p:nvPr/>
        </p:nvSpPr>
        <p:spPr>
          <a:xfrm>
            <a:off x="4379497" y="1247634"/>
            <a:ext cx="41442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bias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introduced</a:t>
            </a:r>
            <a:r>
              <a:rPr kumimoji="1" lang="zh-CN" altLang="en-US" dirty="0"/>
              <a:t> </a:t>
            </a:r>
            <a:r>
              <a:rPr kumimoji="1" lang="en-US" altLang="zh-CN" dirty="0"/>
              <a:t>by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shower</a:t>
            </a:r>
            <a:r>
              <a:rPr kumimoji="1" lang="zh-CN" altLang="en-US" dirty="0"/>
              <a:t> </a:t>
            </a:r>
            <a:r>
              <a:rPr kumimoji="1" lang="en-US" altLang="zh-CN" dirty="0"/>
              <a:t>start</a:t>
            </a:r>
            <a:r>
              <a:rPr kumimoji="1" lang="zh-CN" altLang="en-US" dirty="0"/>
              <a:t> </a:t>
            </a:r>
            <a:r>
              <a:rPr kumimoji="1" lang="en-US" altLang="zh-CN" dirty="0"/>
              <a:t>point</a:t>
            </a:r>
            <a:r>
              <a:rPr kumimoji="1" lang="zh-CN" altLang="en-US" dirty="0"/>
              <a:t> </a:t>
            </a:r>
            <a:r>
              <a:rPr kumimoji="1" lang="en-US" altLang="zh-CN" dirty="0"/>
              <a:t>through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rotated</a:t>
            </a:r>
            <a:r>
              <a:rPr kumimoji="1" lang="zh-CN" altLang="en-US" dirty="0"/>
              <a:t> </a:t>
            </a:r>
            <a:r>
              <a:rPr kumimoji="1" lang="en-US" altLang="zh-CN" dirty="0"/>
              <a:t>crystal</a:t>
            </a:r>
            <a:r>
              <a:rPr kumimoji="1" lang="zh-CN" altLang="en-US" dirty="0"/>
              <a:t> </a:t>
            </a:r>
            <a:r>
              <a:rPr kumimoji="1" lang="en-US" altLang="zh-CN" dirty="0"/>
              <a:t>angle</a:t>
            </a:r>
            <a:r>
              <a:rPr kumimoji="1" lang="zh-CN" altLang="en-US" dirty="0"/>
              <a:t> </a:t>
            </a:r>
            <a:r>
              <a:rPr kumimoji="1" lang="en-US" altLang="zh-CN" dirty="0"/>
              <a:t>(alpha)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liner</a:t>
            </a:r>
            <a:r>
              <a:rPr kumimoji="1" lang="zh-CN" altLang="en-US" dirty="0"/>
              <a:t> </a:t>
            </a:r>
            <a:r>
              <a:rPr kumimoji="1" lang="en-US" altLang="zh-CN" dirty="0"/>
              <a:t>fit</a:t>
            </a:r>
            <a:r>
              <a:rPr kumimoji="1" lang="zh-CN" altLang="en-US" dirty="0"/>
              <a:t> </a:t>
            </a:r>
            <a:r>
              <a:rPr kumimoji="1" lang="en-US" altLang="zh-CN" dirty="0"/>
              <a:t>(use</a:t>
            </a:r>
            <a:r>
              <a:rPr kumimoji="1" lang="zh-CN" altLang="en-US" dirty="0"/>
              <a:t> </a:t>
            </a:r>
            <a:r>
              <a:rPr kumimoji="1" lang="en-US" altLang="zh-CN" dirty="0"/>
              <a:t>truth</a:t>
            </a:r>
            <a:r>
              <a:rPr kumimoji="1" lang="zh-CN" altLang="en-US" dirty="0"/>
              <a:t> </a:t>
            </a:r>
            <a:r>
              <a:rPr kumimoji="1" lang="en-US" altLang="zh-CN" dirty="0"/>
              <a:t>start</a:t>
            </a:r>
            <a:r>
              <a:rPr kumimoji="1" lang="zh-CN" altLang="en-US" dirty="0"/>
              <a:t> </a:t>
            </a:r>
            <a:r>
              <a:rPr kumimoji="1" lang="en-US" altLang="zh-CN" dirty="0"/>
              <a:t>point)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used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fix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bias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endParaRPr kumimoji="1" lang="zh-CN" altLang="en-US" dirty="0"/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8206AA0D-FCDF-6D45-A907-F2264F25BE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53920" y="3068879"/>
            <a:ext cx="3260171" cy="2173447"/>
          </a:xfrm>
          <a:prstGeom prst="rect">
            <a:avLst/>
          </a:prstGeom>
        </p:spPr>
      </p:pic>
      <p:sp>
        <p:nvSpPr>
          <p:cNvPr id="38" name="文本框 37">
            <a:extLst>
              <a:ext uri="{FF2B5EF4-FFF2-40B4-BE49-F238E27FC236}">
                <a16:creationId xmlns:a16="http://schemas.microsoft.com/office/drawing/2014/main" id="{0EEC0314-146A-A04E-B922-F610F257F7F1}"/>
              </a:ext>
            </a:extLst>
          </p:cNvPr>
          <p:cNvSpPr txBox="1"/>
          <p:nvPr/>
        </p:nvSpPr>
        <p:spPr>
          <a:xfrm>
            <a:off x="4221637" y="3193525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phi</a:t>
            </a:r>
            <a:endParaRPr kumimoji="1" lang="zh-CN" altLang="en-US" dirty="0"/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8E5CE46F-B1DD-B146-9ED4-08AF51ECBE22}"/>
              </a:ext>
            </a:extLst>
          </p:cNvPr>
          <p:cNvSpPr txBox="1"/>
          <p:nvPr/>
        </p:nvSpPr>
        <p:spPr>
          <a:xfrm>
            <a:off x="7387280" y="526664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R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05341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706F0E97-BA64-E042-9C8A-886699F66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1571" y="3032554"/>
            <a:ext cx="2994131" cy="190737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D5B531FF-D63E-3940-96CD-795BCD1CB1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5861" y="1135716"/>
            <a:ext cx="3065552" cy="1955768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1A5E7778-E795-1242-898C-3A6CA9994E68}"/>
              </a:ext>
            </a:extLst>
          </p:cNvPr>
          <p:cNvSpPr/>
          <p:nvPr/>
        </p:nvSpPr>
        <p:spPr>
          <a:xfrm>
            <a:off x="0" y="0"/>
            <a:ext cx="12192000" cy="1136822"/>
          </a:xfrm>
          <a:prstGeom prst="rect">
            <a:avLst/>
          </a:prstGeom>
          <a:gradFill flip="none" rotWithShape="1">
            <a:gsLst>
              <a:gs pos="20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5E321239-96DB-BD47-A6EE-EF01E5791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02243"/>
            <a:ext cx="10515600" cy="1325563"/>
          </a:xfrm>
        </p:spPr>
        <p:txBody>
          <a:bodyPr/>
          <a:lstStyle/>
          <a:p>
            <a:r>
              <a:rPr kumimoji="1" lang="en-US" altLang="zh-CN" dirty="0"/>
              <a:t>Phi</a:t>
            </a:r>
            <a:r>
              <a:rPr kumimoji="1" lang="zh-CN" altLang="en-US" dirty="0"/>
              <a:t> </a:t>
            </a:r>
            <a:r>
              <a:rPr kumimoji="1" lang="en-US" altLang="zh-CN" dirty="0"/>
              <a:t>reconstruction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(method</a:t>
            </a:r>
            <a:r>
              <a:rPr kumimoji="1" lang="zh-CN" altLang="en-US" dirty="0"/>
              <a:t> </a:t>
            </a:r>
            <a:r>
              <a:rPr kumimoji="1" lang="en-US" altLang="zh-CN" dirty="0"/>
              <a:t>2)</a:t>
            </a:r>
            <a:endParaRPr kumimoji="1"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E6470A3-E7D4-834E-8F95-CBDAAAB1F0E6}"/>
              </a:ext>
            </a:extLst>
          </p:cNvPr>
          <p:cNvSpPr txBox="1"/>
          <p:nvPr/>
        </p:nvSpPr>
        <p:spPr>
          <a:xfrm>
            <a:off x="213616" y="1953045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5</a:t>
            </a:r>
            <a:r>
              <a:rPr kumimoji="1" lang="zh-CN" altLang="en-US" dirty="0"/>
              <a:t> </a:t>
            </a:r>
            <a:r>
              <a:rPr kumimoji="1" lang="en-US" altLang="zh-CN" dirty="0"/>
              <a:t>layer</a:t>
            </a:r>
            <a:endParaRPr kumimoji="1"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5B2D300-F213-044F-9E19-6767703E85E4}"/>
              </a:ext>
            </a:extLst>
          </p:cNvPr>
          <p:cNvSpPr txBox="1"/>
          <p:nvPr/>
        </p:nvSpPr>
        <p:spPr>
          <a:xfrm>
            <a:off x="152703" y="3667841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10</a:t>
            </a:r>
            <a:r>
              <a:rPr kumimoji="1" lang="zh-CN" altLang="en-US" dirty="0"/>
              <a:t> </a:t>
            </a:r>
            <a:r>
              <a:rPr kumimoji="1" lang="en-US" altLang="zh-CN" dirty="0"/>
              <a:t>layer</a:t>
            </a:r>
            <a:endParaRPr kumimoji="1"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F1096B0-9CCD-B741-8069-2B4D6190999C}"/>
              </a:ext>
            </a:extLst>
          </p:cNvPr>
          <p:cNvSpPr txBox="1"/>
          <p:nvPr/>
        </p:nvSpPr>
        <p:spPr>
          <a:xfrm>
            <a:off x="167349" y="5587697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14</a:t>
            </a:r>
            <a:r>
              <a:rPr kumimoji="1" lang="zh-CN" altLang="en-US" dirty="0"/>
              <a:t> </a:t>
            </a:r>
            <a:r>
              <a:rPr kumimoji="1" lang="en-US" altLang="zh-CN" dirty="0"/>
              <a:t>layer</a:t>
            </a:r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7953111-D2CC-D14D-87FF-EAF294553F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472" y="1150549"/>
            <a:ext cx="3109559" cy="197432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482ABB8-1EA4-4942-8BB5-64E8BC63E3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941" y="3052102"/>
            <a:ext cx="3110234" cy="190964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0FF0F61-88B6-ED43-96F7-E749EA18C7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5484" y="4939927"/>
            <a:ext cx="2934596" cy="187021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BD7AF956-2BF9-B046-9EF9-B2162EF958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77097" y="4964021"/>
            <a:ext cx="2843078" cy="1893979"/>
          </a:xfrm>
          <a:prstGeom prst="rect">
            <a:avLst/>
          </a:prstGeom>
        </p:spPr>
      </p:pic>
      <p:sp>
        <p:nvSpPr>
          <p:cNvPr id="27" name="右箭头 26">
            <a:extLst>
              <a:ext uri="{FF2B5EF4-FFF2-40B4-BE49-F238E27FC236}">
                <a16:creationId xmlns:a16="http://schemas.microsoft.com/office/drawing/2014/main" id="{5500790D-48E8-8749-B2B2-9A47947A8406}"/>
              </a:ext>
            </a:extLst>
          </p:cNvPr>
          <p:cNvSpPr/>
          <p:nvPr/>
        </p:nvSpPr>
        <p:spPr>
          <a:xfrm>
            <a:off x="5146362" y="4540739"/>
            <a:ext cx="2100648" cy="7413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Liner</a:t>
            </a:r>
            <a:r>
              <a:rPr kumimoji="1" lang="zh-CN" altLang="en-US" dirty="0"/>
              <a:t> </a:t>
            </a:r>
            <a:r>
              <a:rPr kumimoji="1" lang="en-US" altLang="zh-CN" dirty="0"/>
              <a:t>fit</a:t>
            </a:r>
            <a:endParaRPr kumimoji="1" lang="zh-CN" altLang="en-US" dirty="0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E6089226-7BF8-8C4A-B821-DB0EB723DA38}"/>
              </a:ext>
            </a:extLst>
          </p:cNvPr>
          <p:cNvSpPr txBox="1"/>
          <p:nvPr/>
        </p:nvSpPr>
        <p:spPr>
          <a:xfrm>
            <a:off x="4443602" y="2558864"/>
            <a:ext cx="3676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phi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en" altLang="zh-CN" dirty="0"/>
              <a:t> </a:t>
            </a:r>
            <a:r>
              <a:rPr lang="en-US" altLang="zh-CN" dirty="0"/>
              <a:t>obtained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en" altLang="zh-CN" dirty="0"/>
              <a:t> the method of </a:t>
            </a:r>
          </a:p>
          <a:p>
            <a:r>
              <a:rPr lang="en" altLang="zh-CN" dirty="0"/>
              <a:t>averaging phi</a:t>
            </a:r>
            <a:r>
              <a:rPr lang="zh-CN" altLang="en-US" dirty="0"/>
              <a:t> </a:t>
            </a:r>
            <a:r>
              <a:rPr lang="en-US" altLang="zh-CN" dirty="0"/>
              <a:t>: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629D0D61-3D04-CD45-80B3-2D7DAE6B8C5F}"/>
                  </a:ext>
                </a:extLst>
              </p:cNvPr>
              <p:cNvSpPr txBox="1"/>
              <p:nvPr/>
            </p:nvSpPr>
            <p:spPr>
              <a:xfrm>
                <a:off x="5146362" y="3734467"/>
                <a:ext cx="889731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𝑝h𝑖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zh-CN" alt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629D0D61-3D04-CD45-80B3-2D7DAE6B8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6362" y="3734467"/>
                <a:ext cx="889731" cy="520399"/>
              </a:xfrm>
              <a:prstGeom prst="rect">
                <a:avLst/>
              </a:prstGeom>
              <a:blipFill>
                <a:blip r:embed="rId8"/>
                <a:stretch>
                  <a:fillRect l="-7042" t="-4762" r="-5634" b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AA7B2E98-B51A-AE40-A750-F39F95B25312}"/>
                  </a:ext>
                </a:extLst>
              </p:cNvPr>
              <p:cNvSpPr txBox="1"/>
              <p:nvPr/>
            </p:nvSpPr>
            <p:spPr>
              <a:xfrm>
                <a:off x="6099805" y="3582219"/>
                <a:ext cx="811824" cy="7564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kumimoji="1" lang="zh-CN" alt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kumimoji="1"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𝑝h𝑖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AA7B2E98-B51A-AE40-A750-F39F95B253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9805" y="3582219"/>
                <a:ext cx="811824" cy="756426"/>
              </a:xfrm>
              <a:prstGeom prst="rect">
                <a:avLst/>
              </a:prstGeom>
              <a:blipFill>
                <a:blip r:embed="rId9"/>
                <a:stretch>
                  <a:fillRect l="-103125" t="-116393" r="-10938" b="-1754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9364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1A5E7778-E795-1242-898C-3A6CA9994E68}"/>
              </a:ext>
            </a:extLst>
          </p:cNvPr>
          <p:cNvSpPr/>
          <p:nvPr/>
        </p:nvSpPr>
        <p:spPr>
          <a:xfrm>
            <a:off x="0" y="0"/>
            <a:ext cx="12192000" cy="1136822"/>
          </a:xfrm>
          <a:prstGeom prst="rect">
            <a:avLst/>
          </a:prstGeom>
          <a:gradFill flip="none" rotWithShape="1">
            <a:gsLst>
              <a:gs pos="20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5E321239-96DB-BD47-A6EE-EF01E5791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02243"/>
            <a:ext cx="10515600" cy="1325563"/>
          </a:xfrm>
        </p:spPr>
        <p:txBody>
          <a:bodyPr/>
          <a:lstStyle/>
          <a:p>
            <a:r>
              <a:rPr kumimoji="1" lang="en-US" altLang="zh-CN" dirty="0"/>
              <a:t>Phi</a:t>
            </a:r>
            <a:r>
              <a:rPr kumimoji="1" lang="zh-CN" altLang="en-US" dirty="0"/>
              <a:t> </a:t>
            </a:r>
            <a:r>
              <a:rPr kumimoji="1" lang="en-US" altLang="zh-CN" dirty="0"/>
              <a:t>reconstruction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(method</a:t>
            </a:r>
            <a:r>
              <a:rPr kumimoji="1" lang="zh-CN" altLang="en-US" dirty="0"/>
              <a:t> </a:t>
            </a:r>
            <a:r>
              <a:rPr kumimoji="1" lang="en-US" altLang="zh-CN" dirty="0"/>
              <a:t>3)</a:t>
            </a:r>
            <a:endParaRPr kumimoji="1"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E6470A3-E7D4-834E-8F95-CBDAAAB1F0E6}"/>
              </a:ext>
            </a:extLst>
          </p:cNvPr>
          <p:cNvSpPr txBox="1"/>
          <p:nvPr/>
        </p:nvSpPr>
        <p:spPr>
          <a:xfrm>
            <a:off x="213616" y="1953045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5</a:t>
            </a:r>
            <a:r>
              <a:rPr kumimoji="1" lang="zh-CN" altLang="en-US" dirty="0"/>
              <a:t> </a:t>
            </a:r>
            <a:r>
              <a:rPr kumimoji="1" lang="en-US" altLang="zh-CN" dirty="0"/>
              <a:t>layer</a:t>
            </a:r>
            <a:endParaRPr kumimoji="1"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5B2D300-F213-044F-9E19-6767703E85E4}"/>
              </a:ext>
            </a:extLst>
          </p:cNvPr>
          <p:cNvSpPr txBox="1"/>
          <p:nvPr/>
        </p:nvSpPr>
        <p:spPr>
          <a:xfrm>
            <a:off x="152703" y="3667841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10</a:t>
            </a:r>
            <a:r>
              <a:rPr kumimoji="1" lang="zh-CN" altLang="en-US" dirty="0"/>
              <a:t> </a:t>
            </a:r>
            <a:r>
              <a:rPr kumimoji="1" lang="en-US" altLang="zh-CN" dirty="0"/>
              <a:t>layer</a:t>
            </a:r>
            <a:endParaRPr kumimoji="1"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F1096B0-9CCD-B741-8069-2B4D6190999C}"/>
              </a:ext>
            </a:extLst>
          </p:cNvPr>
          <p:cNvSpPr txBox="1"/>
          <p:nvPr/>
        </p:nvSpPr>
        <p:spPr>
          <a:xfrm>
            <a:off x="167349" y="5587697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14</a:t>
            </a:r>
            <a:r>
              <a:rPr kumimoji="1" lang="zh-CN" altLang="en-US" dirty="0"/>
              <a:t> </a:t>
            </a:r>
            <a:r>
              <a:rPr kumimoji="1" lang="en-US" altLang="zh-CN" dirty="0"/>
              <a:t>layer</a:t>
            </a:r>
            <a:endParaRPr kumimoji="1"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0F7BA12-B9FB-FC4C-91E5-6F4A015B3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316" y="1135716"/>
            <a:ext cx="2883764" cy="187488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38AF3F2-C3AD-8D45-9BA2-C427870C3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316" y="3050927"/>
            <a:ext cx="2830351" cy="184292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8DAF921-28AA-2F47-8FF3-405B6C9255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472" y="5004167"/>
            <a:ext cx="2859229" cy="185383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6BF0B237-059B-D545-9A1F-7F6E36F220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0027" y="1143389"/>
            <a:ext cx="3097218" cy="2055594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E278AE5D-3962-DC46-9262-1108048E7B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2743" y="3125862"/>
            <a:ext cx="2984765" cy="187830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D5A0426D-75EE-8B41-ACCC-2F228E68B0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3006" y="4950540"/>
            <a:ext cx="2850097" cy="1922854"/>
          </a:xfrm>
          <a:prstGeom prst="rect">
            <a:avLst/>
          </a:prstGeom>
        </p:spPr>
      </p:pic>
      <p:sp>
        <p:nvSpPr>
          <p:cNvPr id="27" name="右箭头 26">
            <a:extLst>
              <a:ext uri="{FF2B5EF4-FFF2-40B4-BE49-F238E27FC236}">
                <a16:creationId xmlns:a16="http://schemas.microsoft.com/office/drawing/2014/main" id="{3619C084-6B05-3144-9C60-D678BBB5A4E4}"/>
              </a:ext>
            </a:extLst>
          </p:cNvPr>
          <p:cNvSpPr/>
          <p:nvPr/>
        </p:nvSpPr>
        <p:spPr>
          <a:xfrm>
            <a:off x="5146362" y="4540739"/>
            <a:ext cx="2100648" cy="7413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Liner</a:t>
            </a:r>
            <a:r>
              <a:rPr kumimoji="1" lang="zh-CN" altLang="en-US" dirty="0"/>
              <a:t> </a:t>
            </a:r>
            <a:r>
              <a:rPr kumimoji="1" lang="en-US" altLang="zh-CN" dirty="0"/>
              <a:t>fit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9A1C4836-0F54-864A-B464-C7ABF89DCDF9}"/>
                  </a:ext>
                </a:extLst>
              </p:cNvPr>
              <p:cNvSpPr txBox="1"/>
              <p:nvPr/>
            </p:nvSpPr>
            <p:spPr>
              <a:xfrm>
                <a:off x="4621777" y="3010596"/>
                <a:ext cx="1429237" cy="565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𝑝h𝑖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zh-CN" alt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𝑇𝑜𝑡𝑎𝑙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9A1C4836-0F54-864A-B464-C7ABF89DCD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1777" y="3010596"/>
                <a:ext cx="1429237" cy="565732"/>
              </a:xfrm>
              <a:prstGeom prst="rect">
                <a:avLst/>
              </a:prstGeom>
              <a:blipFill>
                <a:blip r:embed="rId8"/>
                <a:stretch>
                  <a:fillRect l="-4425" t="-4348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5C00CF87-9244-E641-B0D1-33493EA0B7BB}"/>
                  </a:ext>
                </a:extLst>
              </p:cNvPr>
              <p:cNvSpPr txBox="1"/>
              <p:nvPr/>
            </p:nvSpPr>
            <p:spPr>
              <a:xfrm>
                <a:off x="6126017" y="2915249"/>
                <a:ext cx="459325" cy="7564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kumimoji="1" lang="zh-CN" alt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kumimoji="1"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𝑝h𝑖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5C00CF87-9244-E641-B0D1-33493EA0B7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017" y="2915249"/>
                <a:ext cx="459325" cy="756426"/>
              </a:xfrm>
              <a:prstGeom prst="rect">
                <a:avLst/>
              </a:prstGeom>
              <a:blipFill>
                <a:blip r:embed="rId9"/>
                <a:stretch>
                  <a:fillRect l="-176316" t="-118333" r="-84211" b="-17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5E5D4469-3045-4A4F-9FC7-CC634B946762}"/>
                  </a:ext>
                </a:extLst>
              </p:cNvPr>
              <p:cNvSpPr txBox="1"/>
              <p:nvPr/>
            </p:nvSpPr>
            <p:spPr>
              <a:xfrm>
                <a:off x="6937699" y="3154962"/>
                <a:ext cx="2690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5E5D4469-3045-4A4F-9FC7-CC634B9467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7699" y="3154962"/>
                <a:ext cx="269048" cy="276999"/>
              </a:xfrm>
              <a:prstGeom prst="rect">
                <a:avLst/>
              </a:prstGeom>
              <a:blipFill>
                <a:blip r:embed="rId10"/>
                <a:stretch>
                  <a:fillRect l="-13636" r="-4545" b="-130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文本框 30">
            <a:extLst>
              <a:ext uri="{FF2B5EF4-FFF2-40B4-BE49-F238E27FC236}">
                <a16:creationId xmlns:a16="http://schemas.microsoft.com/office/drawing/2014/main" id="{A442A133-C1AE-B846-BA56-DC08C262B877}"/>
              </a:ext>
            </a:extLst>
          </p:cNvPr>
          <p:cNvSpPr txBox="1"/>
          <p:nvPr/>
        </p:nvSpPr>
        <p:spPr>
          <a:xfrm>
            <a:off x="6771719" y="3108795"/>
            <a:ext cx="279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*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2C313BFD-13BF-544A-90DD-616A905B4EDE}"/>
              </a:ext>
            </a:extLst>
          </p:cNvPr>
          <p:cNvSpPr txBox="1"/>
          <p:nvPr/>
        </p:nvSpPr>
        <p:spPr>
          <a:xfrm>
            <a:off x="4421800" y="2092384"/>
            <a:ext cx="3676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phi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en" altLang="zh-CN" dirty="0"/>
              <a:t> </a:t>
            </a:r>
            <a:r>
              <a:rPr lang="en-US" altLang="zh-CN" dirty="0"/>
              <a:t>obtained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en" altLang="zh-CN" dirty="0"/>
              <a:t> the method of</a:t>
            </a:r>
            <a:r>
              <a:rPr lang="zh-CN" altLang="en-US" dirty="0"/>
              <a:t> </a:t>
            </a:r>
            <a:r>
              <a:rPr lang="en-US" altLang="zh-CN" dirty="0"/>
              <a:t>weighting</a:t>
            </a:r>
            <a:r>
              <a:rPr lang="zh-CN" altLang="en-US" dirty="0"/>
              <a:t> </a:t>
            </a:r>
            <a:r>
              <a:rPr lang="en-US" altLang="zh-CN" dirty="0"/>
              <a:t>average</a:t>
            </a:r>
            <a:r>
              <a:rPr lang="en" altLang="zh-CN" dirty="0"/>
              <a:t> phi</a:t>
            </a:r>
            <a:r>
              <a:rPr lang="zh-CN" altLang="en-US" dirty="0"/>
              <a:t> </a:t>
            </a:r>
            <a:r>
              <a:rPr lang="en-US" altLang="zh-CN" dirty="0"/>
              <a:t>: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30628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>
            <a:extLst>
              <a:ext uri="{FF2B5EF4-FFF2-40B4-BE49-F238E27FC236}">
                <a16:creationId xmlns:a16="http://schemas.microsoft.com/office/drawing/2014/main" id="{A92A4616-E7E8-A849-9E01-17140046A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7987" y="4716835"/>
            <a:ext cx="3136053" cy="2111057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DCEAE247-22AF-B54C-A537-7F8F4CAD15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9466" y="2853109"/>
            <a:ext cx="3136053" cy="210955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705A3496-E4B2-D741-906A-B5A3FC3EFA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1735" y="963326"/>
            <a:ext cx="3136052" cy="212106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D72A75FD-435D-8642-86E0-BDF5412AC4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2398" y="4758625"/>
            <a:ext cx="3065422" cy="206926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D10BD85-36F9-4340-83E5-5DC13DE3C9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2398" y="2904372"/>
            <a:ext cx="2969240" cy="200702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998689B-1985-4C48-9D0F-C86784430C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2397" y="983353"/>
            <a:ext cx="3097881" cy="209422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1A5E7778-E795-1242-898C-3A6CA9994E68}"/>
              </a:ext>
            </a:extLst>
          </p:cNvPr>
          <p:cNvSpPr/>
          <p:nvPr/>
        </p:nvSpPr>
        <p:spPr>
          <a:xfrm>
            <a:off x="0" y="0"/>
            <a:ext cx="12192000" cy="1136822"/>
          </a:xfrm>
          <a:prstGeom prst="rect">
            <a:avLst/>
          </a:prstGeom>
          <a:gradFill flip="none" rotWithShape="1">
            <a:gsLst>
              <a:gs pos="20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5E321239-96DB-BD47-A6EE-EF01E5791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02243"/>
            <a:ext cx="10515600" cy="1325563"/>
          </a:xfrm>
        </p:spPr>
        <p:txBody>
          <a:bodyPr/>
          <a:lstStyle/>
          <a:p>
            <a:r>
              <a:rPr kumimoji="1" lang="en-US" altLang="zh-CN" dirty="0"/>
              <a:t>How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get</a:t>
            </a:r>
            <a:r>
              <a:rPr kumimoji="1" lang="zh-CN" altLang="en-US" dirty="0"/>
              <a:t> </a:t>
            </a:r>
            <a:r>
              <a:rPr kumimoji="1" lang="en-US" altLang="zh-CN" dirty="0"/>
              <a:t>shower</a:t>
            </a:r>
            <a:r>
              <a:rPr kumimoji="1" lang="zh-CN" altLang="en-US" dirty="0"/>
              <a:t> </a:t>
            </a:r>
            <a:r>
              <a:rPr kumimoji="1" lang="en-US" altLang="zh-CN" dirty="0"/>
              <a:t>start</a:t>
            </a:r>
            <a:r>
              <a:rPr kumimoji="1" lang="zh-CN" altLang="en-US" dirty="0"/>
              <a:t> </a:t>
            </a:r>
            <a:r>
              <a:rPr kumimoji="1" lang="en-US" altLang="zh-CN" dirty="0"/>
              <a:t>point?</a:t>
            </a:r>
            <a:endParaRPr kumimoji="1"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E6470A3-E7D4-834E-8F95-CBDAAAB1F0E6}"/>
              </a:ext>
            </a:extLst>
          </p:cNvPr>
          <p:cNvSpPr txBox="1"/>
          <p:nvPr/>
        </p:nvSpPr>
        <p:spPr>
          <a:xfrm>
            <a:off x="428167" y="1928934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5</a:t>
            </a:r>
            <a:r>
              <a:rPr kumimoji="1" lang="zh-CN" altLang="en-US" dirty="0"/>
              <a:t> </a:t>
            </a:r>
            <a:r>
              <a:rPr kumimoji="1" lang="en-US" altLang="zh-CN" dirty="0"/>
              <a:t>layer</a:t>
            </a:r>
            <a:endParaRPr kumimoji="1"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5B2D300-F213-044F-9E19-6767703E85E4}"/>
              </a:ext>
            </a:extLst>
          </p:cNvPr>
          <p:cNvSpPr txBox="1"/>
          <p:nvPr/>
        </p:nvSpPr>
        <p:spPr>
          <a:xfrm>
            <a:off x="310336" y="3667841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10</a:t>
            </a:r>
            <a:r>
              <a:rPr kumimoji="1" lang="zh-CN" altLang="en-US" dirty="0"/>
              <a:t> </a:t>
            </a:r>
            <a:r>
              <a:rPr kumimoji="1" lang="en-US" altLang="zh-CN" dirty="0"/>
              <a:t>layer</a:t>
            </a:r>
            <a:endParaRPr kumimoji="1"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F1096B0-9CCD-B741-8069-2B4D6190999C}"/>
              </a:ext>
            </a:extLst>
          </p:cNvPr>
          <p:cNvSpPr txBox="1"/>
          <p:nvPr/>
        </p:nvSpPr>
        <p:spPr>
          <a:xfrm>
            <a:off x="367252" y="5608592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14</a:t>
            </a:r>
            <a:r>
              <a:rPr kumimoji="1" lang="zh-CN" altLang="en-US" dirty="0"/>
              <a:t> </a:t>
            </a:r>
            <a:r>
              <a:rPr kumimoji="1" lang="en-US" altLang="zh-CN" dirty="0"/>
              <a:t>layer</a:t>
            </a:r>
            <a:endParaRPr kumimoji="1" lang="zh-CN" altLang="en-US" dirty="0"/>
          </a:p>
        </p:txBody>
      </p:sp>
      <p:sp>
        <p:nvSpPr>
          <p:cNvPr id="38" name="右箭头 37">
            <a:extLst>
              <a:ext uri="{FF2B5EF4-FFF2-40B4-BE49-F238E27FC236}">
                <a16:creationId xmlns:a16="http://schemas.microsoft.com/office/drawing/2014/main" id="{146C0F5D-AF85-9642-AD88-3522957DDA8B}"/>
              </a:ext>
            </a:extLst>
          </p:cNvPr>
          <p:cNvSpPr/>
          <p:nvPr/>
        </p:nvSpPr>
        <p:spPr>
          <a:xfrm>
            <a:off x="5146362" y="4328323"/>
            <a:ext cx="2100648" cy="7413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Liner</a:t>
            </a:r>
            <a:r>
              <a:rPr kumimoji="1" lang="zh-CN" altLang="en-US" dirty="0"/>
              <a:t> </a:t>
            </a:r>
            <a:r>
              <a:rPr kumimoji="1" lang="en-US" altLang="zh-CN" dirty="0"/>
              <a:t>fit</a:t>
            </a:r>
            <a:endParaRPr kumimoji="1" lang="zh-CN" altLang="en-US" dirty="0"/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D6120BED-E468-F04D-9539-D7A8F509C9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43126" y="3612561"/>
            <a:ext cx="3464423" cy="696551"/>
          </a:xfrm>
          <a:prstGeom prst="rect">
            <a:avLst/>
          </a:prstGeom>
        </p:spPr>
      </p:pic>
      <p:sp>
        <p:nvSpPr>
          <p:cNvPr id="40" name="文本框 39">
            <a:extLst>
              <a:ext uri="{FF2B5EF4-FFF2-40B4-BE49-F238E27FC236}">
                <a16:creationId xmlns:a16="http://schemas.microsoft.com/office/drawing/2014/main" id="{48283EA6-D5B3-D247-A17C-F754EAE6ECE3}"/>
              </a:ext>
            </a:extLst>
          </p:cNvPr>
          <p:cNvSpPr txBox="1"/>
          <p:nvPr/>
        </p:nvSpPr>
        <p:spPr>
          <a:xfrm>
            <a:off x="4478917" y="1550772"/>
            <a:ext cx="3564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l"/>
            </a:pP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" altLang="zh-CN" dirty="0"/>
              <a:t>shower profiles can be described by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function</a:t>
            </a:r>
            <a:r>
              <a:rPr lang="zh-CN" altLang="en-US" dirty="0"/>
              <a:t>：</a:t>
            </a:r>
            <a:endParaRPr lang="en" altLang="zh-CN" dirty="0"/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4B89746C-7895-6548-84AE-AFCFB3E49ED1}"/>
              </a:ext>
            </a:extLst>
          </p:cNvPr>
          <p:cNvSpPr txBox="1"/>
          <p:nvPr/>
        </p:nvSpPr>
        <p:spPr>
          <a:xfrm>
            <a:off x="5541657" y="2332886"/>
            <a:ext cx="102431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zh-CN" dirty="0"/>
              <a:t>F(α,β,</a:t>
            </a:r>
            <a:r>
              <a:rPr kumimoji="1" lang="en-US" altLang="zh-CN" dirty="0" err="1"/>
              <a:t>t,φ,r</a:t>
            </a:r>
            <a:r>
              <a:rPr kumimoji="1" lang="en-US" altLang="zh-CN" dirty="0"/>
              <a:t>)</a:t>
            </a:r>
            <a:endParaRPr kumimoji="1" lang="zh-CN" altLang="en-US" dirty="0"/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9BAB8A89-1C41-134D-ADE2-B5E357B45B39}"/>
              </a:ext>
            </a:extLst>
          </p:cNvPr>
          <p:cNvSpPr txBox="1"/>
          <p:nvPr/>
        </p:nvSpPr>
        <p:spPr>
          <a:xfrm>
            <a:off x="4556789" y="2744511"/>
            <a:ext cx="3614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l"/>
            </a:pPr>
            <a:r>
              <a:rPr kumimoji="1" lang="en-US" altLang="zh-CN" dirty="0"/>
              <a:t>When</a:t>
            </a:r>
            <a:r>
              <a:rPr kumimoji="1" lang="zh-CN" altLang="en-US" dirty="0"/>
              <a:t> </a:t>
            </a:r>
            <a:r>
              <a:rPr kumimoji="1" lang="en-US" altLang="zh-CN" dirty="0"/>
              <a:t>rotation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angle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90°, </a:t>
            </a:r>
            <a:r>
              <a:rPr lang="en" altLang="zh-CN" dirty="0"/>
              <a:t>longitudinal shower profiles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described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:</a:t>
            </a:r>
            <a:r>
              <a:rPr kumimoji="1" lang="zh-CN" altLang="en-US" dirty="0"/>
              <a:t> </a:t>
            </a: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D538C277-EC30-EA40-A84E-36C8BD31243F}"/>
              </a:ext>
            </a:extLst>
          </p:cNvPr>
          <p:cNvSpPr/>
          <p:nvPr/>
        </p:nvSpPr>
        <p:spPr>
          <a:xfrm>
            <a:off x="4543126" y="5124405"/>
            <a:ext cx="3512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l"/>
            </a:pP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improve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" altLang="zh-CN" dirty="0"/>
              <a:t>accuracy of phi</a:t>
            </a:r>
            <a:r>
              <a:rPr kumimoji="1" lang="zh-CN" altLang="en-US" dirty="0"/>
              <a:t> </a:t>
            </a:r>
            <a:r>
              <a:rPr kumimoji="1" lang="en" altLang="zh-CN" dirty="0"/>
              <a:t>resolution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:</a:t>
            </a:r>
            <a:endParaRPr kumimoji="1" lang="en" altLang="zh-CN" dirty="0"/>
          </a:p>
          <a:p>
            <a:pPr lvl="1"/>
            <a:r>
              <a:rPr kumimoji="1" lang="en-US" altLang="zh-CN" dirty="0"/>
              <a:t>Parameter</a:t>
            </a:r>
            <a:r>
              <a:rPr kumimoji="1" lang="zh-CN" altLang="en-US" dirty="0"/>
              <a:t> </a:t>
            </a:r>
            <a:r>
              <a:rPr kumimoji="1" lang="en-US" altLang="zh-CN" dirty="0"/>
              <a:t>α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β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can</a:t>
            </a:r>
            <a:r>
              <a:rPr kumimoji="1" lang="zh-CN" altLang="en-US" dirty="0"/>
              <a:t> </a:t>
            </a:r>
            <a:r>
              <a:rPr kumimoji="1" lang="en-US" altLang="zh-CN" dirty="0"/>
              <a:t>be</a:t>
            </a:r>
            <a:r>
              <a:rPr kumimoji="1" lang="zh-CN" altLang="en-US" dirty="0"/>
              <a:t> </a:t>
            </a:r>
            <a:r>
              <a:rPr kumimoji="1" lang="en-US" altLang="zh-CN" dirty="0"/>
              <a:t>obtained</a:t>
            </a:r>
            <a:r>
              <a:rPr kumimoji="1" lang="zh-CN" altLang="en-US" dirty="0"/>
              <a:t> </a:t>
            </a:r>
            <a:r>
              <a:rPr kumimoji="1" lang="en-US" altLang="zh-CN" dirty="0"/>
              <a:t>by</a:t>
            </a:r>
            <a:r>
              <a:rPr kumimoji="1" lang="zh-CN" altLang="en-US" dirty="0"/>
              <a:t> </a:t>
            </a:r>
            <a:r>
              <a:rPr kumimoji="1" lang="en-US" altLang="zh-CN" dirty="0"/>
              <a:t>fitting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MC</a:t>
            </a:r>
            <a:r>
              <a:rPr kumimoji="1" lang="zh-CN" altLang="en-US" dirty="0"/>
              <a:t> </a:t>
            </a:r>
            <a:r>
              <a:rPr kumimoji="1" lang="en-US" altLang="zh-CN" dirty="0"/>
              <a:t>data</a:t>
            </a:r>
            <a:r>
              <a:rPr kumimoji="1" lang="zh-CN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4422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1A5E7778-E795-1242-898C-3A6CA9994E68}"/>
              </a:ext>
            </a:extLst>
          </p:cNvPr>
          <p:cNvSpPr/>
          <p:nvPr/>
        </p:nvSpPr>
        <p:spPr>
          <a:xfrm>
            <a:off x="0" y="0"/>
            <a:ext cx="12192000" cy="1136822"/>
          </a:xfrm>
          <a:prstGeom prst="rect">
            <a:avLst/>
          </a:prstGeom>
          <a:gradFill flip="none" rotWithShape="1">
            <a:gsLst>
              <a:gs pos="20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5E321239-96DB-BD47-A6EE-EF01E5791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02243"/>
            <a:ext cx="10515600" cy="1325563"/>
          </a:xfrm>
        </p:spPr>
        <p:txBody>
          <a:bodyPr/>
          <a:lstStyle/>
          <a:p>
            <a:r>
              <a:rPr kumimoji="1" lang="en-US" altLang="zh-CN" dirty="0"/>
              <a:t>Cross</a:t>
            </a:r>
            <a:r>
              <a:rPr kumimoji="1" lang="zh-CN" altLang="en-US" dirty="0"/>
              <a:t> </a:t>
            </a:r>
            <a:r>
              <a:rPr kumimoji="1" lang="en-US" altLang="zh-CN" dirty="0"/>
              <a:t>Crystal</a:t>
            </a:r>
            <a:r>
              <a:rPr kumimoji="1" lang="zh-CN" altLang="en-US" dirty="0"/>
              <a:t> </a:t>
            </a:r>
            <a:r>
              <a:rPr kumimoji="1" lang="en-US" altLang="zh-CN" dirty="0"/>
              <a:t>Fan</a:t>
            </a:r>
            <a:r>
              <a:rPr kumimoji="1" lang="zh-CN" altLang="en-US" dirty="0"/>
              <a:t> 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B160CAF-4658-5641-8202-BCD01B922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9704" y="1223320"/>
            <a:ext cx="5962296" cy="528530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E5BA32B-39F4-DC47-898C-39007AA4F453}"/>
              </a:ext>
            </a:extLst>
          </p:cNvPr>
          <p:cNvSpPr txBox="1"/>
          <p:nvPr/>
        </p:nvSpPr>
        <p:spPr>
          <a:xfrm>
            <a:off x="557004" y="1564635"/>
            <a:ext cx="51156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l"/>
            </a:pP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improve 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phi</a:t>
            </a:r>
            <a:r>
              <a:rPr kumimoji="1" lang="zh-CN" altLang="en-US" dirty="0"/>
              <a:t> </a:t>
            </a:r>
            <a:r>
              <a:rPr kumimoji="1" lang="en-US" altLang="zh-CN" dirty="0"/>
              <a:t>resolution accuracy:</a:t>
            </a:r>
          </a:p>
          <a:p>
            <a:endParaRPr kumimoji="1" lang="en-US" altLang="zh-CN" dirty="0"/>
          </a:p>
          <a:p>
            <a:pPr marL="742950" lvl="1" indent="-285750">
              <a:buFont typeface="Wingdings" pitchFamily="2" charset="2"/>
              <a:buChar char="l"/>
            </a:pPr>
            <a:r>
              <a:rPr kumimoji="1" lang="en-US" altLang="zh-CN" dirty="0"/>
              <a:t>crossing even and odd layers</a:t>
            </a:r>
          </a:p>
          <a:p>
            <a:pPr lvl="1"/>
            <a:endParaRPr kumimoji="1" lang="en-US" altLang="zh-CN" dirty="0"/>
          </a:p>
          <a:p>
            <a:pPr marL="742950" lvl="1" indent="-285750">
              <a:buFont typeface="Wingdings" pitchFamily="2" charset="2"/>
              <a:buChar char="l"/>
            </a:pPr>
            <a:r>
              <a:rPr kumimoji="1" lang="en-US" altLang="zh-CN" dirty="0"/>
              <a:t>Odd</a:t>
            </a:r>
            <a:r>
              <a:rPr kumimoji="1" lang="zh-CN" altLang="en-US" dirty="0"/>
              <a:t> </a:t>
            </a:r>
            <a:r>
              <a:rPr kumimoji="1" lang="en-US" altLang="zh-CN" dirty="0"/>
              <a:t>layer</a:t>
            </a:r>
            <a:r>
              <a:rPr kumimoji="1" lang="zh-CN" altLang="en-US" dirty="0"/>
              <a:t>： </a:t>
            </a:r>
            <a:r>
              <a:rPr kumimoji="1" lang="en-US" altLang="zh-CN" dirty="0"/>
              <a:t>alpha’=</a:t>
            </a:r>
            <a:r>
              <a:rPr kumimoji="1" lang="zh-CN" altLang="en-US" dirty="0"/>
              <a:t> </a:t>
            </a:r>
            <a:r>
              <a:rPr kumimoji="1" lang="en-US" altLang="zh-CN" dirty="0"/>
              <a:t>-alpha</a:t>
            </a:r>
            <a:endParaRPr kumimoji="1"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44725E9-2A39-E649-AF0C-9EC1F5FAF4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52" y="3293801"/>
            <a:ext cx="3009900" cy="246293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ABD6580-43B7-0949-B40A-A09BD350F4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8556" y="3383278"/>
            <a:ext cx="2872844" cy="2373453"/>
          </a:xfrm>
          <a:prstGeom prst="rect">
            <a:avLst/>
          </a:prstGeom>
        </p:spPr>
      </p:pic>
      <p:sp>
        <p:nvSpPr>
          <p:cNvPr id="17" name="右箭头 16">
            <a:extLst>
              <a:ext uri="{FF2B5EF4-FFF2-40B4-BE49-F238E27FC236}">
                <a16:creationId xmlns:a16="http://schemas.microsoft.com/office/drawing/2014/main" id="{CEF8DFE0-CBD8-A745-B5DB-F4A71514843F}"/>
              </a:ext>
            </a:extLst>
          </p:cNvPr>
          <p:cNvSpPr/>
          <p:nvPr/>
        </p:nvSpPr>
        <p:spPr>
          <a:xfrm>
            <a:off x="3114852" y="4525266"/>
            <a:ext cx="326848" cy="3261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044631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941</TotalTime>
  <Words>536</Words>
  <Application>Microsoft Macintosh PowerPoint</Application>
  <PresentationFormat>宽屏</PresentationFormat>
  <Paragraphs>124</Paragraphs>
  <Slides>15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1" baseType="lpstr">
      <vt:lpstr>等线</vt:lpstr>
      <vt:lpstr>等线 Light</vt:lpstr>
      <vt:lpstr>Arial</vt:lpstr>
      <vt:lpstr>Cambria Math</vt:lpstr>
      <vt:lpstr>Wingdings</vt:lpstr>
      <vt:lpstr>Office 主题​​</vt:lpstr>
      <vt:lpstr>Energy and position resolution of  Crystal Fan Ecal for CEPC</vt:lpstr>
      <vt:lpstr>Basic concept</vt:lpstr>
      <vt:lpstr>Energy resolution</vt:lpstr>
      <vt:lpstr>Z resolution</vt:lpstr>
      <vt:lpstr>Phi reconstruction (method 1)</vt:lpstr>
      <vt:lpstr>Phi reconstruction (method 2)</vt:lpstr>
      <vt:lpstr>Phi reconstruction (method 3)</vt:lpstr>
      <vt:lpstr>How to get shower start point?</vt:lpstr>
      <vt:lpstr>Cross Crystal Fan </vt:lpstr>
      <vt:lpstr>E resolution</vt:lpstr>
      <vt:lpstr>Z resolution</vt:lpstr>
      <vt:lpstr>Phi reconstruction (method 2)</vt:lpstr>
      <vt:lpstr>Phi reconstruction (method 3)</vt:lpstr>
      <vt:lpstr>Phi resolution</vt:lpstr>
      <vt:lpstr>Summary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Crystal fan Ecal for CEPC</dc:title>
  <dc:creator>zxssg1992@163.com</dc:creator>
  <cp:lastModifiedBy>zxssg1992@163.com</cp:lastModifiedBy>
  <cp:revision>55</cp:revision>
  <dcterms:created xsi:type="dcterms:W3CDTF">2022-02-14T07:56:05Z</dcterms:created>
  <dcterms:modified xsi:type="dcterms:W3CDTF">2022-02-16T01:21:46Z</dcterms:modified>
</cp:coreProperties>
</file>