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</p:sldMasterIdLst>
  <p:notesMasterIdLst>
    <p:notesMasterId r:id="rId18"/>
  </p:notesMasterIdLst>
  <p:handoutMasterIdLst>
    <p:handoutMasterId r:id="rId19"/>
  </p:handoutMasterIdLst>
  <p:sldIdLst>
    <p:sldId id="466" r:id="rId2"/>
    <p:sldId id="262" r:id="rId3"/>
    <p:sldId id="797" r:id="rId4"/>
    <p:sldId id="812" r:id="rId5"/>
    <p:sldId id="798" r:id="rId6"/>
    <p:sldId id="813" r:id="rId7"/>
    <p:sldId id="805" r:id="rId8"/>
    <p:sldId id="799" r:id="rId9"/>
    <p:sldId id="800" r:id="rId10"/>
    <p:sldId id="814" r:id="rId11"/>
    <p:sldId id="806" r:id="rId12"/>
    <p:sldId id="807" r:id="rId13"/>
    <p:sldId id="803" r:id="rId14"/>
    <p:sldId id="804" r:id="rId15"/>
    <p:sldId id="783" r:id="rId16"/>
    <p:sldId id="808" r:id="rId17"/>
  </p:sldIdLst>
  <p:sldSz cx="12192000" cy="6858000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en" initials="g" lastIdx="1" clrIdx="0">
    <p:extLst/>
  </p:cmAuthor>
  <p:cmAuthor id="2" name="think" initials="t" lastIdx="0" clrIdx="1">
    <p:extLst>
      <p:ext uri="{19B8F6BF-5375-455C-9EA6-DF929625EA0E}">
        <p15:presenceInfo xmlns:p15="http://schemas.microsoft.com/office/powerpoint/2012/main" userId="c6f45adc493357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ADD1BC"/>
    <a:srgbClr val="0085C0"/>
    <a:srgbClr val="7961B5"/>
    <a:srgbClr val="00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4" autoAdjust="0"/>
    <p:restoredTop sz="94671" autoAdjust="0"/>
  </p:normalViewPr>
  <p:slideViewPr>
    <p:cSldViewPr>
      <p:cViewPr varScale="1">
        <p:scale>
          <a:sx n="67" d="100"/>
          <a:sy n="67" d="100"/>
        </p:scale>
        <p:origin x="58" y="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442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91"/>
          </a:xfrm>
          <a:prstGeom prst="rect">
            <a:avLst/>
          </a:prstGeom>
        </p:spPr>
        <p:txBody>
          <a:bodyPr vert="horz" lIns="95866" tIns="47932" rIns="95866" bIns="479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60" cy="496491"/>
          </a:xfrm>
          <a:prstGeom prst="rect">
            <a:avLst/>
          </a:prstGeom>
        </p:spPr>
        <p:txBody>
          <a:bodyPr vert="horz" lIns="95866" tIns="47932" rIns="95866" bIns="47932" rtlCol="0"/>
          <a:lstStyle>
            <a:lvl1pPr algn="r">
              <a:defRPr sz="1300"/>
            </a:lvl1pPr>
          </a:lstStyle>
          <a:p>
            <a:fld id="{E475C4FC-35E6-4797-93C0-CFF6D97D969E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602"/>
            <a:ext cx="2945660" cy="496491"/>
          </a:xfrm>
          <a:prstGeom prst="rect">
            <a:avLst/>
          </a:prstGeom>
        </p:spPr>
        <p:txBody>
          <a:bodyPr vert="horz" lIns="95866" tIns="47932" rIns="95866" bIns="47932" rtlCol="0" anchor="b"/>
          <a:lstStyle>
            <a:lvl1pPr algn="l">
              <a:defRPr sz="1300"/>
            </a:lvl1pPr>
          </a:lstStyle>
          <a:p>
            <a:r>
              <a:rPr lang="en-US" altLang="zh-CN"/>
              <a:t>2019-2020</a:t>
            </a:r>
            <a:r>
              <a:rPr lang="zh-CN" altLang="en-US"/>
              <a:t>年度绩效考核报告</a:t>
            </a:r>
            <a:r>
              <a:rPr lang="en-US" altLang="zh-CN"/>
              <a:t>——</a:t>
            </a:r>
            <a:r>
              <a:rPr lang="zh-CN" altLang="en-US"/>
              <a:t>周扬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1602"/>
            <a:ext cx="2945660" cy="496491"/>
          </a:xfrm>
          <a:prstGeom prst="rect">
            <a:avLst/>
          </a:prstGeom>
        </p:spPr>
        <p:txBody>
          <a:bodyPr vert="horz" lIns="95866" tIns="47932" rIns="95866" bIns="47932" rtlCol="0" anchor="b"/>
          <a:lstStyle>
            <a:lvl1pPr algn="r">
              <a:defRPr sz="1300"/>
            </a:lvl1pPr>
          </a:lstStyle>
          <a:p>
            <a:fld id="{256B9AC4-8839-45D8-B391-3CD549B5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704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91"/>
          </a:xfrm>
          <a:prstGeom prst="rect">
            <a:avLst/>
          </a:prstGeom>
        </p:spPr>
        <p:txBody>
          <a:bodyPr vert="horz" lIns="95866" tIns="47932" rIns="95866" bIns="479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60" cy="496491"/>
          </a:xfrm>
          <a:prstGeom prst="rect">
            <a:avLst/>
          </a:prstGeom>
        </p:spPr>
        <p:txBody>
          <a:bodyPr vert="horz" lIns="95866" tIns="47932" rIns="95866" bIns="47932" rtlCol="0"/>
          <a:lstStyle>
            <a:lvl1pPr algn="r">
              <a:defRPr sz="1300"/>
            </a:lvl1pPr>
          </a:lstStyle>
          <a:p>
            <a:fld id="{B2844CFD-19FC-44F9-9438-1BC9EFD23643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66" tIns="47932" rIns="95866" bIns="47932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5866" tIns="47932" rIns="95866" bIns="4793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2"/>
            <a:ext cx="2945660" cy="496491"/>
          </a:xfrm>
          <a:prstGeom prst="rect">
            <a:avLst/>
          </a:prstGeom>
        </p:spPr>
        <p:txBody>
          <a:bodyPr vert="horz" lIns="95866" tIns="47932" rIns="95866" bIns="47932" rtlCol="0" anchor="b"/>
          <a:lstStyle>
            <a:lvl1pPr algn="l">
              <a:defRPr sz="1300"/>
            </a:lvl1pPr>
          </a:lstStyle>
          <a:p>
            <a:r>
              <a:rPr lang="en-US" altLang="zh-CN"/>
              <a:t>2019-2020</a:t>
            </a:r>
            <a:r>
              <a:rPr lang="zh-CN" altLang="en-US"/>
              <a:t>年度绩效考核报告</a:t>
            </a:r>
            <a:r>
              <a:rPr lang="en-US" altLang="zh-CN"/>
              <a:t>——</a:t>
            </a:r>
            <a:r>
              <a:rPr lang="zh-CN" altLang="en-US"/>
              <a:t>周扬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1602"/>
            <a:ext cx="2945660" cy="496491"/>
          </a:xfrm>
          <a:prstGeom prst="rect">
            <a:avLst/>
          </a:prstGeom>
        </p:spPr>
        <p:txBody>
          <a:bodyPr vert="horz" lIns="95866" tIns="47932" rIns="95866" bIns="47932" rtlCol="0" anchor="b"/>
          <a:lstStyle>
            <a:lvl1pPr algn="r">
              <a:defRPr sz="1300"/>
            </a:lvl1pPr>
          </a:lstStyle>
          <a:p>
            <a:fld id="{0EC1AC27-5FCC-4357-97B0-B5371A120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131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1AC27-5FCC-4357-97B0-B5371A1201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0BD668-F39D-4301-8064-C1AC09D76E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2019-2020</a:t>
            </a:r>
            <a:r>
              <a:rPr lang="zh-CN" altLang="en-US"/>
              <a:t>年度绩效考核报告</a:t>
            </a:r>
            <a:r>
              <a:rPr lang="en-US" altLang="zh-CN"/>
              <a:t>——</a:t>
            </a:r>
            <a:r>
              <a:rPr lang="zh-CN" altLang="en-US"/>
              <a:t>周扬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9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CC46BE02-C4C6-4644-B8A9-ED22D8CA4BD4}" type="datetime2">
              <a:rPr lang="en-US" altLang="zh-CN" smtClean="0"/>
              <a:t>Thursday, February 17, 2022</a:t>
            </a:fld>
            <a:endParaRPr lang="fr-BE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n-US" altLang="zh-CN"/>
              <a:t>2019-2020</a:t>
            </a:r>
            <a:r>
              <a:rPr lang="zh-CN" altLang="en-US"/>
              <a:t>年度绩效考核报告</a:t>
            </a:r>
            <a:r>
              <a:rPr lang="en-US" altLang="zh-CN"/>
              <a:t>——</a:t>
            </a:r>
            <a:r>
              <a:rPr lang="zh-CN" altLang="en-US"/>
              <a:t>周扬</a:t>
            </a:r>
            <a:endParaRPr lang="fr-BE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B091-83EB-40F2-A3F4-730D8958102D}" type="datetime2">
              <a:rPr lang="en-US" altLang="zh-CN" smtClean="0"/>
              <a:t>Thursday, February 17, 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2019-2020</a:t>
            </a:r>
            <a:r>
              <a:rPr lang="zh-CN" altLang="en-US"/>
              <a:t>年度绩效考核报告</a:t>
            </a:r>
            <a:r>
              <a:rPr lang="en-US" altLang="zh-CN"/>
              <a:t>——</a:t>
            </a:r>
            <a:r>
              <a:rPr lang="zh-CN" altLang="en-US"/>
              <a:t>周扬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A0F6-AE52-44E0-88AF-02993013AB10}" type="datetime2">
              <a:rPr lang="en-US" altLang="zh-CN" smtClean="0"/>
              <a:t>Thursday, February 17, 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2019-2020</a:t>
            </a:r>
            <a:r>
              <a:rPr lang="zh-CN" altLang="en-US"/>
              <a:t>年度绩效考核报告</a:t>
            </a:r>
            <a:r>
              <a:rPr lang="en-US" altLang="zh-CN"/>
              <a:t>——</a:t>
            </a:r>
            <a:r>
              <a:rPr lang="zh-CN" altLang="en-US"/>
              <a:t>周扬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618556" y="1794917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1C989BB2-D7D8-423A-8B08-D8B51D4C98C0}" type="datetime2">
              <a:rPr lang="en-US" altLang="zh-CN" smtClean="0"/>
              <a:t>Thursday, February 17, 2022</a:t>
            </a:fld>
            <a:endParaRPr lang="fr-BE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n-US" altLang="zh-CN"/>
              <a:t>2019-2020</a:t>
            </a:r>
            <a:r>
              <a:rPr lang="zh-CN" altLang="en-US"/>
              <a:t>年度绩效考核报告</a:t>
            </a:r>
            <a:r>
              <a:rPr lang="en-US" altLang="zh-CN"/>
              <a:t>——</a:t>
            </a:r>
            <a:r>
              <a:rPr lang="zh-CN" altLang="en-US"/>
              <a:t>周扬</a:t>
            </a:r>
            <a:endParaRPr lang="fr-BE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1199456" y="1556792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199456" y="1556792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FC45-D0BD-4A76-8938-55239CD94B4D}" type="datetime2">
              <a:rPr lang="en-US" altLang="zh-CN" smtClean="0"/>
              <a:t>Thursday, February 17, 2022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2019-2020</a:t>
            </a:r>
            <a:r>
              <a:rPr lang="zh-CN" altLang="en-US"/>
              <a:t>年度绩效考核报告</a:t>
            </a:r>
            <a:r>
              <a:rPr lang="en-US" altLang="zh-CN"/>
              <a:t>——</a:t>
            </a:r>
            <a:r>
              <a:rPr lang="zh-CN" altLang="en-US"/>
              <a:t>周扬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35AA5F21-2E6F-4784-B153-6CF47DEF885B}" type="datetime2">
              <a:rPr lang="en-US" altLang="zh-CN" smtClean="0"/>
              <a:t>Thursday, February 17, 2022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n-US" altLang="zh-CN"/>
              <a:t>2019-2020</a:t>
            </a:r>
            <a:r>
              <a:rPr lang="zh-CN" altLang="en-US"/>
              <a:t>年度绩效考核报告</a:t>
            </a:r>
            <a:r>
              <a:rPr lang="en-US" altLang="zh-CN"/>
              <a:t>——</a:t>
            </a:r>
            <a:r>
              <a:rPr lang="zh-CN" altLang="en-US"/>
              <a:t>周扬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CF34-BF48-4589-8E60-72ABF6058BA5}" type="datetime2">
              <a:rPr lang="en-US" altLang="zh-CN" smtClean="0"/>
              <a:t>Thursday, February 17, 2022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2019-2020</a:t>
            </a:r>
            <a:r>
              <a:rPr lang="zh-CN" altLang="en-US"/>
              <a:t>年度绩效考核报告</a:t>
            </a:r>
            <a:r>
              <a:rPr lang="en-US" altLang="zh-CN"/>
              <a:t>——</a:t>
            </a:r>
            <a:r>
              <a:rPr lang="zh-CN" altLang="en-US"/>
              <a:t>周扬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1AA9-7744-4D00-9EF1-56DC3975C1F1}" type="datetime2">
              <a:rPr lang="en-US" altLang="zh-CN" smtClean="0"/>
              <a:t>Thursday, February 17, 2022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2019-2020</a:t>
            </a:r>
            <a:r>
              <a:rPr lang="zh-CN" altLang="en-US"/>
              <a:t>年度绩效考核报告</a:t>
            </a:r>
            <a:r>
              <a:rPr lang="en-US" altLang="zh-CN"/>
              <a:t>——</a:t>
            </a:r>
            <a:r>
              <a:rPr lang="zh-CN" altLang="en-US"/>
              <a:t>周扬</a:t>
            </a:r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1060-E9DF-447A-87CE-537EA68C259D}" type="datetime2">
              <a:rPr lang="en-US" altLang="zh-CN" smtClean="0"/>
              <a:t>Thursday, February 17, 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2019-2020</a:t>
            </a:r>
            <a:r>
              <a:rPr lang="zh-CN" altLang="en-US"/>
              <a:t>年度绩效考核报告</a:t>
            </a:r>
            <a:r>
              <a:rPr lang="en-US" altLang="zh-CN"/>
              <a:t>——</a:t>
            </a:r>
            <a:r>
              <a:rPr lang="zh-CN" altLang="en-US"/>
              <a:t>周扬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81E-447D-4613-9326-768E90646268}" type="datetime2">
              <a:rPr lang="en-US" altLang="zh-CN" smtClean="0"/>
              <a:t>Thursday, February 17, 2022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2019-2020</a:t>
            </a:r>
            <a:r>
              <a:rPr lang="zh-CN" altLang="en-US"/>
              <a:t>年度绩效考核报告</a:t>
            </a:r>
            <a:r>
              <a:rPr lang="en-US" altLang="zh-CN"/>
              <a:t>——</a:t>
            </a:r>
            <a:r>
              <a:rPr lang="zh-CN" altLang="en-US"/>
              <a:t>周扬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Triangle isocèle 6"/>
          <p:cNvSpPr>
            <a:spLocks noChangeAspect="1"/>
          </p:cNvSpPr>
          <p:nvPr userDrawn="1"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A72B-5901-42D7-9E22-D6FE144A0D22}" type="datetime2">
              <a:rPr lang="en-US" altLang="zh-CN" smtClean="0"/>
              <a:t>Thursday, February 17, 2022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2019-2020</a:t>
            </a:r>
            <a:r>
              <a:rPr lang="zh-CN" altLang="en-US"/>
              <a:t>年度绩效考核报告</a:t>
            </a:r>
            <a:r>
              <a:rPr lang="en-US" altLang="zh-CN"/>
              <a:t>——</a:t>
            </a:r>
            <a:r>
              <a:rPr lang="zh-CN" altLang="en-US"/>
              <a:t>周扬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9F2F-9BC4-4024-967D-089BC579AB8B}" type="datetime2">
              <a:rPr lang="en-US" altLang="zh-CN" smtClean="0"/>
              <a:t>Thursday, February 17, 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2019-2020</a:t>
            </a:r>
            <a:r>
              <a:rPr lang="zh-CN" altLang="en-US"/>
              <a:t>年度绩效考核报告</a:t>
            </a:r>
            <a:r>
              <a:rPr lang="en-US" altLang="zh-CN"/>
              <a:t>——</a:t>
            </a:r>
            <a:r>
              <a:rPr lang="zh-CN" altLang="en-US"/>
              <a:t>周扬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420AF1-0CE1-4DA3-95B9-3EDE41718D74}" type="datetime2">
              <a:rPr lang="en-US" altLang="zh-CN" smtClean="0"/>
              <a:t>Thursday, February 17, 2022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2019-2020</a:t>
            </a:r>
            <a:r>
              <a:rPr lang="zh-CN" altLang="en-US"/>
              <a:t>年度绩效考核报告</a:t>
            </a:r>
            <a:r>
              <a:rPr lang="en-US" altLang="zh-CN"/>
              <a:t>——</a:t>
            </a:r>
            <a:r>
              <a:rPr lang="zh-CN" altLang="en-US"/>
              <a:t>周扬</a:t>
            </a:r>
            <a:endParaRPr lang="fr-BE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711624" y="1699240"/>
            <a:ext cx="6912768" cy="108168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solidFill>
                  <a:schemeClr val="tx1"/>
                </a:solidFill>
                <a:cs typeface="Arial" pitchFamily="34" charset="0"/>
              </a:rPr>
              <a:t>Status of new technologies exploration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75760" y="3744983"/>
            <a:ext cx="6876764" cy="67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On behalf of the pixel detector study group</a:t>
            </a:r>
          </a:p>
        </p:txBody>
      </p:sp>
      <p:pic>
        <p:nvPicPr>
          <p:cNvPr id="10" name="Picture 1" descr="C:\Users\gorden\Desktop\logo_main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430" y="143272"/>
            <a:ext cx="4032531" cy="909464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7546673" y="5222698"/>
            <a:ext cx="2566121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2022.2.16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35C75E6-D4C2-4D0A-B6A1-150C35170642}"/>
              </a:ext>
            </a:extLst>
          </p:cNvPr>
          <p:cNvSpPr/>
          <p:nvPr/>
        </p:nvSpPr>
        <p:spPr>
          <a:xfrm>
            <a:off x="4571470" y="3141220"/>
            <a:ext cx="268535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ZHOU   Yang</a:t>
            </a:r>
          </a:p>
        </p:txBody>
      </p:sp>
    </p:spTree>
    <p:extLst>
      <p:ext uri="{BB962C8B-B14F-4D97-AF65-F5344CB8AC3E}">
        <p14:creationId xmlns:p14="http://schemas.microsoft.com/office/powerpoint/2010/main" val="3486882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48AB34-23B5-4117-B266-9B1FE303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ADA3-65EC-47D4-A8BD-622837ED8DCD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44370476-1267-4AFF-B09E-43F945852B8F}"/>
              </a:ext>
            </a:extLst>
          </p:cNvPr>
          <p:cNvSpPr txBox="1">
            <a:spLocks/>
          </p:cNvSpPr>
          <p:nvPr/>
        </p:nvSpPr>
        <p:spPr>
          <a:xfrm>
            <a:off x="609600" y="228600"/>
            <a:ext cx="109728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2.  Smaller technology node</a:t>
            </a:r>
            <a:r>
              <a:rPr lang="zh-CN" altLang="en-US" dirty="0"/>
              <a:t>： </a:t>
            </a:r>
            <a:r>
              <a:rPr lang="en-US" altLang="zh-CN" dirty="0"/>
              <a:t>HLMC 55nm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5C98128-1269-467B-B6FC-7F1A1F3989CE}"/>
              </a:ext>
            </a:extLst>
          </p:cNvPr>
          <p:cNvSpPr txBox="1"/>
          <p:nvPr/>
        </p:nvSpPr>
        <p:spPr>
          <a:xfrm>
            <a:off x="6988440" y="1346619"/>
            <a:ext cx="5048183" cy="406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information: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55nm CIS process;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for core transistor 1.2V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IO transistor: 3.3V;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 thinness: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 </a:t>
            </a:r>
            <a:r>
              <a:rPr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Resistance: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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fr-FR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Quadruple-well process: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Deep P-well and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deep N-well injection parameters were customer designed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(by TCAD simulation)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E5BF0C8-755B-48A9-A096-3284E5108D3B}"/>
              </a:ext>
            </a:extLst>
          </p:cNvPr>
          <p:cNvSpPr txBox="1"/>
          <p:nvPr/>
        </p:nvSpPr>
        <p:spPr>
          <a:xfrm>
            <a:off x="478179" y="1590994"/>
            <a:ext cx="3617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: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中俄“重离子超导同步加速器”国际合作研究项目</a:t>
            </a: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400" dirty="0"/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key research and development program, 2020-2025</a:t>
            </a:r>
            <a:endParaRPr lang="en-US" altLang="zh-CN" sz="1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Design team from: IHEP, CCNU, IMP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BC34FDC-2D2D-465D-A620-D98163F69D91}"/>
              </a:ext>
            </a:extLst>
          </p:cNvPr>
          <p:cNvSpPr txBox="1"/>
          <p:nvPr/>
        </p:nvSpPr>
        <p:spPr>
          <a:xfrm>
            <a:off x="473499" y="3928352"/>
            <a:ext cx="6231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studies have been started in HLMC 55nm process: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Process modification;</a:t>
            </a: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Diode, and charge collection study;</a:t>
            </a:r>
          </a:p>
          <a:p>
            <a:pPr marL="800100" lvl="1" indent="-342900">
              <a:buAutoNum type="arabicPeriod" startAt="2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Necessary electronic function blocks design:   DAC , buffer, PLL and so on</a:t>
            </a:r>
            <a:r>
              <a:rPr lang="en-US" altLang="zh-CN" dirty="0"/>
              <a:t>.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65A2740-01D8-4A2E-AE35-ECBECD2D68BA}"/>
              </a:ext>
            </a:extLst>
          </p:cNvPr>
          <p:cNvGrpSpPr/>
          <p:nvPr/>
        </p:nvGrpSpPr>
        <p:grpSpPr>
          <a:xfrm>
            <a:off x="4295044" y="1865930"/>
            <a:ext cx="2551883" cy="1635078"/>
            <a:chOff x="4295044" y="1865930"/>
            <a:chExt cx="2551883" cy="16350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7887E1E-9FD3-41F1-8645-20B50CCEABC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295044" y="1865930"/>
              <a:ext cx="2551883" cy="163507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" name="直接箭头连接符 2">
              <a:extLst>
                <a:ext uri="{FF2B5EF4-FFF2-40B4-BE49-F238E27FC236}">
                  <a16:creationId xmlns:a16="http://schemas.microsoft.com/office/drawing/2014/main" id="{9D3D243B-EDE9-4586-A221-E01CE06382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6080" y="2442949"/>
              <a:ext cx="7801" cy="77002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0E30F8E-53B2-417D-90EA-810A365BDE08}"/>
                </a:ext>
              </a:extLst>
            </p:cNvPr>
            <p:cNvSpPr txBox="1"/>
            <p:nvPr/>
          </p:nvSpPr>
          <p:spPr>
            <a:xfrm>
              <a:off x="6023992" y="2780928"/>
              <a:ext cx="681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Epi.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52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E4B5E54-1C0E-4833-828E-1214EC614845}"/>
              </a:ext>
            </a:extLst>
          </p:cNvPr>
          <p:cNvGrpSpPr/>
          <p:nvPr/>
        </p:nvGrpSpPr>
        <p:grpSpPr>
          <a:xfrm>
            <a:off x="1127448" y="1700808"/>
            <a:ext cx="4054214" cy="2762702"/>
            <a:chOff x="1487488" y="1238072"/>
            <a:chExt cx="4054214" cy="276270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FA7CC3C-E53D-42E6-B355-0C4AB73C9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504" y="1238072"/>
              <a:ext cx="3816424" cy="2068668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7EE6F25-5C36-4A9D-951F-73BF9F153D27}"/>
                </a:ext>
              </a:extLst>
            </p:cNvPr>
            <p:cNvSpPr txBox="1"/>
            <p:nvPr/>
          </p:nvSpPr>
          <p:spPr>
            <a:xfrm>
              <a:off x="1487488" y="3477554"/>
              <a:ext cx="4054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Layout of the first prototype on HL55nm process to study diode and charge collection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submitted: 2021.6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834FC19-7037-40CB-AF42-B36E533EF147}"/>
                </a:ext>
              </a:extLst>
            </p:cNvPr>
            <p:cNvSpPr/>
            <p:nvPr/>
          </p:nvSpPr>
          <p:spPr>
            <a:xfrm>
              <a:off x="3215680" y="1412776"/>
              <a:ext cx="14654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2.2×4 mm</a:t>
              </a:r>
              <a:r>
                <a:rPr lang="en-US" altLang="zh-CN" sz="2000" b="1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7308CDEA-0B3F-4D0C-8D08-723E6557AD72}"/>
              </a:ext>
            </a:extLst>
          </p:cNvPr>
          <p:cNvSpPr/>
          <p:nvPr/>
        </p:nvSpPr>
        <p:spPr>
          <a:xfrm>
            <a:off x="578059" y="1244124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 and charge collection study: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B1D0600-4F3D-415C-91A8-CA76337BD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165612"/>
            <a:ext cx="3816424" cy="17054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3E393C-574A-4D9B-8286-B569360E91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6369958" y="3403050"/>
            <a:ext cx="3974514" cy="192312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E7528C0F-6977-487C-BB93-216B6E3D1542}"/>
              </a:ext>
            </a:extLst>
          </p:cNvPr>
          <p:cNvSpPr/>
          <p:nvPr/>
        </p:nvSpPr>
        <p:spPr>
          <a:xfrm>
            <a:off x="601306" y="4542396"/>
            <a:ext cx="5982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Including  42 sub pixel arrays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3 type of pixel pitch size: 8 / 16 / 24 </a:t>
            </a:r>
            <a:r>
              <a:rPr lang="el-GR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μ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m;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type diode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structures: different surface and footprint size;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type of in-pixel circuits: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One pure diode matrix for leakage current/equivalent capacitances test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D598D3E-CF92-4203-A8E7-AF93E55974F5}"/>
              </a:ext>
            </a:extLst>
          </p:cNvPr>
          <p:cNvSpPr txBox="1"/>
          <p:nvPr/>
        </p:nvSpPr>
        <p:spPr>
          <a:xfrm>
            <a:off x="6521011" y="281391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In-pixel circuits in block1: for charge collection amount study;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F4FDB51-3A2B-4C13-9E63-7522799C1A81}"/>
              </a:ext>
            </a:extLst>
          </p:cNvPr>
          <p:cNvSpPr txBox="1"/>
          <p:nvPr/>
        </p:nvSpPr>
        <p:spPr>
          <a:xfrm>
            <a:off x="6600056" y="548847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In-pixel circuits in block2: for charge collection time study;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5E4098C5-49FD-43C3-AE57-1FB3B2CDB688}"/>
              </a:ext>
            </a:extLst>
          </p:cNvPr>
          <p:cNvSpPr txBox="1">
            <a:spLocks/>
          </p:cNvSpPr>
          <p:nvPr/>
        </p:nvSpPr>
        <p:spPr>
          <a:xfrm>
            <a:off x="609600" y="228600"/>
            <a:ext cx="109728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2.  Smaller technology node</a:t>
            </a:r>
            <a:r>
              <a:rPr lang="zh-CN" altLang="en-US" dirty="0"/>
              <a:t>： </a:t>
            </a:r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en-US" altLang="zh-CN" dirty="0"/>
              <a:t> prototype overview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98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14" name="矩形 13"/>
          <p:cNvSpPr/>
          <p:nvPr/>
        </p:nvSpPr>
        <p:spPr>
          <a:xfrm>
            <a:off x="3089193" y="1245896"/>
            <a:ext cx="912375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Supported by “</a:t>
            </a:r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基于大面积超薄</a:t>
            </a: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CMOS</a:t>
            </a:r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像素传感器</a:t>
            </a: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BESIII</a:t>
            </a:r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内径迹室关键技术研究</a:t>
            </a: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”NSFC KEY Program,  2021 - 2024</a:t>
            </a:r>
            <a:endParaRPr lang="en-US" altLang="zh-CN" sz="1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Design aiming</a:t>
            </a:r>
            <a:r>
              <a:rPr lang="zh-CN" altLang="en-US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for</a:t>
            </a:r>
            <a:r>
              <a:rPr lang="zh-CN" altLang="en-US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application of BESIII inner tracking system;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Deign team from: IHEP, Shandong University, Harbin Institute of Technology , Dalian </a:t>
            </a:r>
            <a:r>
              <a:rPr lang="en-US" altLang="zh-CN" sz="14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Minzu</a:t>
            </a:r>
            <a:r>
              <a:rPr lang="en-US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University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170F2AB-CF32-4A62-88A3-FA1EA7AD7314}"/>
              </a:ext>
            </a:extLst>
          </p:cNvPr>
          <p:cNvSpPr txBox="1"/>
          <p:nvPr/>
        </p:nvSpPr>
        <p:spPr>
          <a:xfrm>
            <a:off x="150877" y="3659826"/>
            <a:ext cx="3620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Floor plan of our first chip design with large scale.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Chip size 11cm *11cm,</a:t>
            </a:r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4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XFAB 0.35</a:t>
            </a:r>
            <a:r>
              <a:rPr lang="el-GR" altLang="zh-CN" sz="1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μ</a:t>
            </a: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m process;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Rowling-shutter readout mode;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Plan to submitted in Apr.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BD03DE8-474A-45AD-AE6F-7CC85BD2A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8" y="1427485"/>
            <a:ext cx="2253514" cy="2263052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0D4CA0F-3A59-47C5-B87A-B52557917DF4}"/>
              </a:ext>
            </a:extLst>
          </p:cNvPr>
          <p:cNvCxnSpPr/>
          <p:nvPr/>
        </p:nvCxnSpPr>
        <p:spPr>
          <a:xfrm>
            <a:off x="679486" y="1381010"/>
            <a:ext cx="19442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B8BFFEB-815A-4E36-9E2C-69D43034C0FD}"/>
              </a:ext>
            </a:extLst>
          </p:cNvPr>
          <p:cNvSpPr txBox="1"/>
          <p:nvPr/>
        </p:nvSpPr>
        <p:spPr>
          <a:xfrm>
            <a:off x="1236268" y="108129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~11cm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4155E848-9CDD-442B-B150-6BC463A7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1468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3. Stitching technique: wafer-scale sensor</a:t>
            </a:r>
            <a:endParaRPr lang="zh-CN" altLang="en-US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3220C21-7FE3-4454-952F-43CFB3427ABA}"/>
              </a:ext>
            </a:extLst>
          </p:cNvPr>
          <p:cNvGrpSpPr/>
          <p:nvPr/>
        </p:nvGrpSpPr>
        <p:grpSpPr>
          <a:xfrm>
            <a:off x="4889107" y="4708579"/>
            <a:ext cx="3187655" cy="1460123"/>
            <a:chOff x="5004048" y="2060848"/>
            <a:chExt cx="3187655" cy="146012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6032494-DAEB-49C4-8357-DEC9016D8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-9983" b="7665"/>
            <a:stretch/>
          </p:blipFill>
          <p:spPr>
            <a:xfrm>
              <a:off x="5004048" y="2060848"/>
              <a:ext cx="3187655" cy="1460123"/>
            </a:xfrm>
            <a:prstGeom prst="rect">
              <a:avLst/>
            </a:prstGeom>
          </p:spPr>
        </p:pic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7BB3874A-DFFF-499D-85AC-5A4CE749FC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2120" y="2276872"/>
              <a:ext cx="1080120" cy="21181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A9DEA35-6EAA-42C4-9A69-0EACDEF4A903}"/>
                </a:ext>
              </a:extLst>
            </p:cNvPr>
            <p:cNvSpPr txBox="1"/>
            <p:nvPr/>
          </p:nvSpPr>
          <p:spPr>
            <a:xfrm rot="20917656">
              <a:off x="5564235" y="2083764"/>
              <a:ext cx="1168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~10cm</a:t>
              </a:r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FC180DA-42C5-4A48-8841-6ACBFC543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2496500"/>
            <a:ext cx="2457468" cy="320656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0D138FD-641F-48F6-B392-2B41DE755A05}"/>
              </a:ext>
            </a:extLst>
          </p:cNvPr>
          <p:cNvSpPr txBox="1"/>
          <p:nvPr/>
        </p:nvSpPr>
        <p:spPr>
          <a:xfrm>
            <a:off x="8076762" y="5675628"/>
            <a:ext cx="3911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Material budget of one layer is possible down to ~0.05% X</a:t>
            </a:r>
            <a:r>
              <a:rPr lang="en-US" altLang="zh-CN" sz="1400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0 </a:t>
            </a:r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1/3 of CEPC expectation in CDR</a:t>
            </a:r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8569267-4B0E-4725-9D9C-63B4F7CF8453}"/>
              </a:ext>
            </a:extLst>
          </p:cNvPr>
          <p:cNvSpPr txBox="1"/>
          <p:nvPr/>
        </p:nvSpPr>
        <p:spPr>
          <a:xfrm>
            <a:off x="4080472" y="2824087"/>
            <a:ext cx="4440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Wafer-scale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sensor,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after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thinned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down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to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50</a:t>
            </a:r>
            <a:r>
              <a:rPr lang="el-GR" altLang="zh-CN" sz="1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μ</a:t>
            </a:r>
            <a:r>
              <a:rPr lang="en-US" altLang="zh-CN" sz="1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can bend like a A4 paper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so the so-called “self-</a:t>
            </a:r>
            <a:r>
              <a:rPr lang="en-US" altLang="zh-CN" sz="1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support”would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be possible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Material budget of the tracking detector system could be significantly reduced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less affect to particle multiple scattering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5F85350-1E13-41BB-9904-0A5984F2070A}"/>
              </a:ext>
            </a:extLst>
          </p:cNvPr>
          <p:cNvSpPr txBox="1"/>
          <p:nvPr/>
        </p:nvSpPr>
        <p:spPr>
          <a:xfrm>
            <a:off x="409472" y="4910390"/>
            <a:ext cx="3456384" cy="13234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Normally a chip size is limited by the mask size: &lt; ~2cm×2cm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Stitching-technique could extend the chip size ~100 times larger:  &lt; ~30cm ×30cm;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31A6D11-9B0E-4C1C-A66C-D5B310A9A975}"/>
              </a:ext>
            </a:extLst>
          </p:cNvPr>
          <p:cNvSpPr/>
          <p:nvPr/>
        </p:nvSpPr>
        <p:spPr>
          <a:xfrm>
            <a:off x="3863752" y="2420888"/>
            <a:ext cx="8208912" cy="3816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185EC1D-73BA-430F-88EA-B45E647097B4}"/>
              </a:ext>
            </a:extLst>
          </p:cNvPr>
          <p:cNvSpPr txBox="1"/>
          <p:nvPr/>
        </p:nvSpPr>
        <p:spPr>
          <a:xfrm>
            <a:off x="3935514" y="2437374"/>
            <a:ext cx="360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Beyond CEPC expect: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1819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71851-4775-451D-B0E0-BD3EDBA0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3. Stitching technique: general experiences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B7D6A8-C718-4B3D-A992-452CC090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70D1AE-A98A-42A4-BAE2-87CE19689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3" r="43600" b="42400"/>
          <a:stretch/>
        </p:blipFill>
        <p:spPr>
          <a:xfrm>
            <a:off x="664729" y="1916832"/>
            <a:ext cx="4769145" cy="302433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7554D16-59AA-49E5-8DC3-A0863A8E69F3}"/>
              </a:ext>
            </a:extLst>
          </p:cNvPr>
          <p:cNvSpPr txBox="1"/>
          <p:nvPr/>
        </p:nvSpPr>
        <p:spPr>
          <a:xfrm>
            <a:off x="5951984" y="1446217"/>
            <a:ext cx="5328592" cy="461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wafer-scale sensor may include: ~100 MC,  ~10 ML/MR/TC/BC,  and 1 TL/TR/BR/BL;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block layout with a same name have to be exactly the same.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special consideration for the periphery/pixel circuits design, not only the function but also how to realize physically;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Parasitic Capacitances on long signal lines may increase from several ~pf  to ~tens of pf. Has to do something to reduce this influence to the power and speed.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Power-ring, IR drop should be taking care;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DF7FBE-BD4D-4209-A61E-A34764E2FE2B}"/>
              </a:ext>
            </a:extLst>
          </p:cNvPr>
          <p:cNvSpPr txBox="1"/>
          <p:nvPr/>
        </p:nvSpPr>
        <p:spPr>
          <a:xfrm>
            <a:off x="1343472" y="501317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Sketch map of how masks organized for a wafer-scale large sensor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3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408A8-2F0A-46B8-81E6-ED8A6102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and Outlooks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47A0F8-DB08-435B-96B3-C1F082C2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15D8EC-D181-4D24-92C4-65D597529D07}"/>
              </a:ext>
            </a:extLst>
          </p:cNvPr>
          <p:cNvSpPr txBox="1"/>
          <p:nvPr/>
        </p:nvSpPr>
        <p:spPr>
          <a:xfrm>
            <a:off x="695400" y="1484784"/>
            <a:ext cx="10873208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Beside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Towerjazz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0.18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CIS process, 3 new technologies/techniques exploration is ongoing, which may bring more possibilities for CEPC vertex detector R&amp;D: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Higher spatial resolution, lower power dissipation/per function, less material budget…….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3F681F-AD07-4F3C-B182-5A8967BAA9DC}"/>
              </a:ext>
            </a:extLst>
          </p:cNvPr>
          <p:cNvSpPr txBox="1"/>
          <p:nvPr/>
        </p:nvSpPr>
        <p:spPr>
          <a:xfrm>
            <a:off x="609600" y="3140968"/>
            <a:ext cx="5414392" cy="253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ideal technologies may have features like: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65/55nm CIS;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~10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thick, high resistance epi.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fr-FR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Quadruple-well process;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 process modification possible;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Stitching technique support;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BECB974-4871-4E09-87F2-3913D7D8AC7B}"/>
              </a:ext>
            </a:extLst>
          </p:cNvPr>
          <p:cNvSpPr txBox="1"/>
          <p:nvPr/>
        </p:nvSpPr>
        <p:spPr>
          <a:xfrm>
            <a:off x="5807968" y="2773855"/>
            <a:ext cx="5414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Outlooks: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an accessible foundry provide the technology has close features we expect;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experiences in smaller technique node: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leakage current, average power, time resolution…….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experiences and ideas for a wafer-scale chip;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test of the CPV4-3D 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“yield” </a:t>
            </a:r>
          </a:p>
        </p:txBody>
      </p:sp>
    </p:spTree>
    <p:extLst>
      <p:ext uri="{BB962C8B-B14F-4D97-AF65-F5344CB8AC3E}">
        <p14:creationId xmlns:p14="http://schemas.microsoft.com/office/powerpoint/2010/main" val="302696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37DF0E9-4F35-4DC0-912B-48F3E25D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046C8D8-1C8E-410B-83AF-7DA5C51C5E59}"/>
              </a:ext>
            </a:extLst>
          </p:cNvPr>
          <p:cNvSpPr txBox="1"/>
          <p:nvPr/>
        </p:nvSpPr>
        <p:spPr>
          <a:xfrm>
            <a:off x="1631504" y="2564904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华文楷体" panose="02010600040101010101" pitchFamily="2" charset="-122"/>
                <a:ea typeface="华文楷体" panose="02010600040101010101" pitchFamily="2" charset="-122"/>
              </a:rPr>
              <a:t>Thank you for your attention</a:t>
            </a:r>
            <a:r>
              <a:rPr lang="zh-CN" altLang="en-US" sz="5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49501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161419A-0D98-4C07-AF01-928422EE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A1F891-10F3-458E-8731-B9DB2D929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1052736"/>
            <a:ext cx="9505056" cy="51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1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0">
            <a:extLst>
              <a:ext uri="{FF2B5EF4-FFF2-40B4-BE49-F238E27FC236}">
                <a16:creationId xmlns:a16="http://schemas.microsoft.com/office/drawing/2014/main" id="{FB806DB0-2CDE-4A88-B98C-9AD8D28D26A3}"/>
              </a:ext>
            </a:extLst>
          </p:cNvPr>
          <p:cNvSpPr/>
          <p:nvPr/>
        </p:nvSpPr>
        <p:spPr>
          <a:xfrm>
            <a:off x="9373452" y="2073127"/>
            <a:ext cx="2728310" cy="2370335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endParaRPr lang="en-US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2807" y="439063"/>
            <a:ext cx="11344003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brief sketch of technology moving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by CMOS pixel sensors developed for vertex detector</a:t>
            </a:r>
          </a:p>
        </p:txBody>
      </p:sp>
      <p:sp>
        <p:nvSpPr>
          <p:cNvPr id="20" name="矩形 19"/>
          <p:cNvSpPr/>
          <p:nvPr/>
        </p:nvSpPr>
        <p:spPr>
          <a:xfrm>
            <a:off x="181614" y="1077645"/>
            <a:ext cx="11740441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nodes used was shrinking with industry progress. Brings benefits like: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functions integrated, faster charge collection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power per function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7033970" y="2094282"/>
            <a:ext cx="2276805" cy="23703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69977" y="2086047"/>
            <a:ext cx="6768721" cy="2350725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72" descr="potential2d_m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26534" r="8669" b="11055"/>
          <a:stretch>
            <a:fillRect/>
          </a:stretch>
        </p:blipFill>
        <p:spPr bwMode="auto">
          <a:xfrm>
            <a:off x="2480942" y="2337312"/>
            <a:ext cx="1762688" cy="131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73" descr="doping3d_m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7" t="37299" r="6342" b="28522"/>
          <a:stretch>
            <a:fillRect/>
          </a:stretch>
        </p:blipFill>
        <p:spPr bwMode="auto">
          <a:xfrm>
            <a:off x="181614" y="2356224"/>
            <a:ext cx="1735269" cy="13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77"/>
          <p:cNvSpPr>
            <a:spLocks noChangeArrowheads="1"/>
          </p:cNvSpPr>
          <p:nvPr/>
        </p:nvSpPr>
        <p:spPr bwMode="auto">
          <a:xfrm>
            <a:off x="1854209" y="3030313"/>
            <a:ext cx="626733" cy="1945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90" y="2334610"/>
            <a:ext cx="1647134" cy="144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77"/>
          <p:cNvSpPr>
            <a:spLocks noChangeArrowheads="1"/>
          </p:cNvSpPr>
          <p:nvPr/>
        </p:nvSpPr>
        <p:spPr bwMode="auto">
          <a:xfrm>
            <a:off x="4110449" y="3004646"/>
            <a:ext cx="626733" cy="1945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AutoShape 277"/>
          <p:cNvSpPr>
            <a:spLocks noChangeArrowheads="1"/>
          </p:cNvSpPr>
          <p:nvPr/>
        </p:nvSpPr>
        <p:spPr bwMode="auto">
          <a:xfrm>
            <a:off x="6680056" y="3004646"/>
            <a:ext cx="626733" cy="1945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Text Box 151"/>
          <p:cNvSpPr txBox="1">
            <a:spLocks noChangeArrowheads="1"/>
          </p:cNvSpPr>
          <p:nvPr/>
        </p:nvSpPr>
        <p:spPr bwMode="auto">
          <a:xfrm>
            <a:off x="1603516" y="2680435"/>
            <a:ext cx="1065447" cy="51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fr-FR" sz="160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~2008</a:t>
            </a:r>
          </a:p>
        </p:txBody>
      </p:sp>
      <p:sp>
        <p:nvSpPr>
          <p:cNvPr id="11" name="Text Box 151"/>
          <p:cNvSpPr txBox="1">
            <a:spLocks noChangeArrowheads="1"/>
          </p:cNvSpPr>
          <p:nvPr/>
        </p:nvSpPr>
        <p:spPr bwMode="auto">
          <a:xfrm>
            <a:off x="3922429" y="2680435"/>
            <a:ext cx="1065447" cy="51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fr-FR" sz="160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~2010</a:t>
            </a:r>
          </a:p>
        </p:txBody>
      </p:sp>
      <p:sp>
        <p:nvSpPr>
          <p:cNvPr id="12" name="Text Box 151"/>
          <p:cNvSpPr txBox="1">
            <a:spLocks noChangeArrowheads="1"/>
          </p:cNvSpPr>
          <p:nvPr/>
        </p:nvSpPr>
        <p:spPr bwMode="auto">
          <a:xfrm>
            <a:off x="6492036" y="2680435"/>
            <a:ext cx="10654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fr-FR" sz="1600" dirty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~2014</a:t>
            </a:r>
          </a:p>
        </p:txBody>
      </p:sp>
      <p:sp>
        <p:nvSpPr>
          <p:cNvPr id="13" name="Text Box 151"/>
          <p:cNvSpPr txBox="1">
            <a:spLocks noChangeArrowheads="1"/>
          </p:cNvSpPr>
          <p:nvPr/>
        </p:nvSpPr>
        <p:spPr bwMode="auto">
          <a:xfrm>
            <a:off x="328504" y="4518060"/>
            <a:ext cx="2068220" cy="131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Non-depleted, thick</a:t>
            </a:r>
            <a:b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epi substrate:</a:t>
            </a:r>
            <a:b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fr-FR" sz="1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several </a:t>
            </a:r>
            <a:r>
              <a:rPr lang="el-GR" altLang="fr-FR" sz="1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Ω</a:t>
            </a:r>
            <a:r>
              <a:rPr lang="en-US" altLang="fr-FR" sz="1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·cm</a:t>
            </a:r>
            <a:endParaRPr lang="en-US" altLang="fr-FR" sz="1400" baseline="300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AMS 0.6 </a:t>
            </a:r>
            <a:r>
              <a:rPr lang="en-US" altLang="zh-CN" sz="1400" dirty="0" err="1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μm</a:t>
            </a:r>
            <a:endParaRPr lang="en-US" altLang="fr-FR" sz="1400" dirty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 Box 151"/>
          <p:cNvSpPr txBox="1">
            <a:spLocks noChangeArrowheads="1"/>
          </p:cNvSpPr>
          <p:nvPr/>
        </p:nvSpPr>
        <p:spPr bwMode="auto">
          <a:xfrm>
            <a:off x="2428061" y="4522113"/>
            <a:ext cx="1911537" cy="131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Semi-depleted, HR</a:t>
            </a:r>
            <a:b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epi substrate</a:t>
            </a:r>
            <a:b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fr-FR" sz="1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500 – 2k </a:t>
            </a:r>
            <a:r>
              <a:rPr lang="el-GR" altLang="fr-FR" sz="1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Ω</a:t>
            </a:r>
            <a:r>
              <a:rPr lang="en-US" altLang="fr-FR" sz="1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·cm</a:t>
            </a:r>
            <a:endParaRPr lang="en-US" altLang="fr-FR" sz="1400" dirty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AMS 0.35 </a:t>
            </a:r>
            <a:r>
              <a:rPr lang="en-US" altLang="zh-CN" sz="1400" dirty="0" err="1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μm</a:t>
            </a:r>
            <a:endParaRPr lang="en-US" altLang="fr-FR" sz="1400" dirty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151"/>
          <p:cNvSpPr txBox="1">
            <a:spLocks noChangeArrowheads="1"/>
          </p:cNvSpPr>
          <p:nvPr/>
        </p:nvSpPr>
        <p:spPr bwMode="auto">
          <a:xfrm>
            <a:off x="4567422" y="4317649"/>
            <a:ext cx="2531333" cy="16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180000" rIns="180000" bIns="180000"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Quadruple-well CMOS: </a:t>
            </a:r>
            <a:r>
              <a:rPr lang="en-US" altLang="fr-FR" sz="1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both type of transistors </a:t>
            </a: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admitted in the pixel array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fr-FR" sz="1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&gt; 1k </a:t>
            </a:r>
            <a:r>
              <a:rPr lang="el-GR" altLang="fr-FR" sz="1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Ω</a:t>
            </a:r>
            <a:r>
              <a:rPr lang="en-US" altLang="fr-FR" sz="1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·cm</a:t>
            </a:r>
            <a:endParaRPr lang="en-US" altLang="fr-FR" sz="1400" dirty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TOWER 0.18</a:t>
            </a:r>
            <a:r>
              <a:rPr lang="en-US" altLang="zh-CN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μm</a:t>
            </a:r>
            <a:endParaRPr lang="en-US" altLang="fr-FR" sz="1400" dirty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151"/>
          <p:cNvSpPr txBox="1">
            <a:spLocks noChangeArrowheads="1"/>
          </p:cNvSpPr>
          <p:nvPr/>
        </p:nvSpPr>
        <p:spPr bwMode="auto">
          <a:xfrm>
            <a:off x="6975280" y="4368361"/>
            <a:ext cx="2472077" cy="169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180000" rIns="180000" bIns="180000"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Fully depleted</a:t>
            </a:r>
            <a:endParaRPr lang="en-US" altLang="fr-FR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altLang="fr-FR" sz="1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&gt;</a:t>
            </a: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fr-FR" sz="1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1k </a:t>
            </a:r>
            <a:r>
              <a:rPr lang="el-GR" altLang="fr-FR" sz="1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Ω</a:t>
            </a:r>
            <a:r>
              <a:rPr lang="en-US" altLang="fr-FR" sz="1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·cm</a:t>
            </a:r>
            <a:endParaRPr lang="en-US" altLang="fr-FR" sz="1400" dirty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ESPROS 0.15 </a:t>
            </a:r>
            <a:r>
              <a:rPr lang="en-US" altLang="zh-CN" sz="1400" dirty="0" err="1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μm</a:t>
            </a: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TOWER 0.18 </a:t>
            </a:r>
            <a:r>
              <a:rPr lang="en-US" altLang="zh-CN" sz="1400" dirty="0" err="1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μm</a:t>
            </a: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odified</a:t>
            </a:r>
          </a:p>
        </p:txBody>
      </p:sp>
      <p:pic>
        <p:nvPicPr>
          <p:cNvPr id="19" name="Picture 60" descr="3.2-recropped.tif"/>
          <p:cNvPicPr>
            <a:picLocks noChangeAspect="1"/>
          </p:cNvPicPr>
          <p:nvPr/>
        </p:nvPicPr>
        <p:blipFill>
          <a:blip r:embed="rId5"/>
          <a:srcRect b="19231"/>
          <a:stretch>
            <a:fillRect/>
          </a:stretch>
        </p:blipFill>
        <p:spPr bwMode="auto">
          <a:xfrm>
            <a:off x="4799856" y="2365680"/>
            <a:ext cx="1768920" cy="133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1915338" y="3803252"/>
            <a:ext cx="3087588" cy="3142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collection: mainly on diffusion</a:t>
            </a:r>
          </a:p>
        </p:txBody>
      </p:sp>
      <p:sp>
        <p:nvSpPr>
          <p:cNvPr id="18" name="矩形 17"/>
          <p:cNvSpPr/>
          <p:nvPr/>
        </p:nvSpPr>
        <p:spPr>
          <a:xfrm>
            <a:off x="7513216" y="3836690"/>
            <a:ext cx="1238284" cy="3142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drift</a:t>
            </a:r>
          </a:p>
        </p:txBody>
      </p:sp>
      <p:sp>
        <p:nvSpPr>
          <p:cNvPr id="23" name="矩形 22"/>
          <p:cNvSpPr/>
          <p:nvPr/>
        </p:nvSpPr>
        <p:spPr>
          <a:xfrm>
            <a:off x="2446738" y="4061946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Epi-thickness: 14-20 </a:t>
            </a:r>
            <a:r>
              <a:rPr lang="el-GR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7618323" y="4106805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Epi:~20 </a:t>
            </a:r>
            <a:r>
              <a:rPr lang="el-GR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EC7ADA3-04D5-4C02-9817-0E41CBEA7A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7" y="2352965"/>
            <a:ext cx="2519433" cy="1444640"/>
          </a:xfrm>
          <a:prstGeom prst="rect">
            <a:avLst/>
          </a:prstGeom>
        </p:spPr>
      </p:pic>
      <p:sp>
        <p:nvSpPr>
          <p:cNvPr id="29" name="Text Box 151">
            <a:extLst>
              <a:ext uri="{FF2B5EF4-FFF2-40B4-BE49-F238E27FC236}">
                <a16:creationId xmlns:a16="http://schemas.microsoft.com/office/drawing/2014/main" id="{2BAC3C19-A553-481C-B18E-96982EAE9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092" y="4456018"/>
            <a:ext cx="2058428" cy="139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180000" rIns="180000" bIns="180000"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L</a:t>
            </a:r>
            <a:r>
              <a:rPr lang="en-US" altLang="zh-CN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eading-edge technology node</a:t>
            </a:r>
            <a:endParaRPr lang="en-US" altLang="fr-FR" sz="1400" dirty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TOWER 65 nm 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fr-FR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HLMC 55 nm</a:t>
            </a:r>
          </a:p>
        </p:txBody>
      </p:sp>
      <p:sp>
        <p:nvSpPr>
          <p:cNvPr id="31" name="AutoShape 277">
            <a:extLst>
              <a:ext uri="{FF2B5EF4-FFF2-40B4-BE49-F238E27FC236}">
                <a16:creationId xmlns:a16="http://schemas.microsoft.com/office/drawing/2014/main" id="{C79C99BF-235B-4B09-A931-8C653BB30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4902" y="2976701"/>
            <a:ext cx="626733" cy="1945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Text Box 151">
            <a:extLst>
              <a:ext uri="{FF2B5EF4-FFF2-40B4-BE49-F238E27FC236}">
                <a16:creationId xmlns:a16="http://schemas.microsoft.com/office/drawing/2014/main" id="{06BDE52B-1293-4EFF-ACDD-4CE51D70C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882" y="2652490"/>
            <a:ext cx="10654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fr-FR" sz="1600" dirty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~2020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ED1C4D4-1AFE-4DC1-8521-694BDCEB9198}"/>
              </a:ext>
            </a:extLst>
          </p:cNvPr>
          <p:cNvSpPr/>
          <p:nvPr/>
        </p:nvSpPr>
        <p:spPr>
          <a:xfrm>
            <a:off x="10128448" y="3824306"/>
            <a:ext cx="1793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drift</a:t>
            </a:r>
            <a:r>
              <a:rPr lang="zh-CN" altLang="en-US" dirty="0"/>
              <a:t>，</a:t>
            </a:r>
            <a:endParaRPr lang="en-US" altLang="zh-CN" dirty="0"/>
          </a:p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Epi: ~10cm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EDBDD8B4-39BE-4CC7-9776-C4B0727A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56A1-EF59-4A65-985F-98C3997A3F39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B166786-AA4F-4E45-A3EF-30C1872261FB}"/>
              </a:ext>
            </a:extLst>
          </p:cNvPr>
          <p:cNvSpPr txBox="1"/>
          <p:nvPr/>
        </p:nvSpPr>
        <p:spPr>
          <a:xfrm>
            <a:off x="481407" y="5946186"/>
            <a:ext cx="1155037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years of development,  the main technology for ALICE-ITK2, CBM-MVD, and CEPC vertex detector R&amp;D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6C6F78A-1FF4-4D34-B937-71A4E0BD33BC}"/>
              </a:ext>
            </a:extLst>
          </p:cNvPr>
          <p:cNvCxnSpPr>
            <a:cxnSpLocks/>
          </p:cNvCxnSpPr>
          <p:nvPr/>
        </p:nvCxnSpPr>
        <p:spPr>
          <a:xfrm flipH="1">
            <a:off x="4517408" y="5645338"/>
            <a:ext cx="616978" cy="235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CAB61E7F-6B8E-4A94-AB5D-4F6DFB168A4D}"/>
              </a:ext>
            </a:extLst>
          </p:cNvPr>
          <p:cNvSpPr/>
          <p:nvPr/>
        </p:nvSpPr>
        <p:spPr>
          <a:xfrm>
            <a:off x="10609753" y="292155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58178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08AE25-042A-4A5C-B131-FD9EAE5B5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performances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achieved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Jadepix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series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1BCC86-04D7-44F1-B21E-82C94FF3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584F669-EFF5-4F2F-9223-DED0747CE2B4}"/>
              </a:ext>
            </a:extLst>
          </p:cNvPr>
          <p:cNvGrpSpPr/>
          <p:nvPr/>
        </p:nvGrpSpPr>
        <p:grpSpPr>
          <a:xfrm>
            <a:off x="695400" y="1570081"/>
            <a:ext cx="3870449" cy="2539643"/>
            <a:chOff x="-171606" y="1220405"/>
            <a:chExt cx="4423370" cy="30348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9F1C5ED-2429-4246-9102-5BC627AC2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2670" y="526129"/>
              <a:ext cx="3034817" cy="442337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071008E-4F24-4BFD-ABAC-87F96CD9AF37}"/>
                </a:ext>
              </a:extLst>
            </p:cNvPr>
            <p:cNvSpPr/>
            <p:nvPr/>
          </p:nvSpPr>
          <p:spPr>
            <a:xfrm>
              <a:off x="1181511" y="2166973"/>
              <a:ext cx="17171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1×0.6 cm</a:t>
              </a:r>
              <a:r>
                <a:rPr lang="en-US" altLang="zh-CN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altLang="zh-C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512×192 pixels</a:t>
              </a:r>
              <a:endParaRPr lang="en-US" altLang="zh-CN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1CA4D4D-777C-4FC8-8DCA-BB3560F7D39B}"/>
              </a:ext>
            </a:extLst>
          </p:cNvPr>
          <p:cNvSpPr txBox="1"/>
          <p:nvPr/>
        </p:nvSpPr>
        <p:spPr>
          <a:xfrm>
            <a:off x="5807968" y="4076300"/>
            <a:ext cx="4038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of Jadepix4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2021.11.5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84534F9-79A3-42B9-87BF-43A7C241A246}"/>
              </a:ext>
            </a:extLst>
          </p:cNvPr>
          <p:cNvGrpSpPr/>
          <p:nvPr/>
        </p:nvGrpSpPr>
        <p:grpSpPr>
          <a:xfrm>
            <a:off x="5538491" y="1467124"/>
            <a:ext cx="4367606" cy="2539642"/>
            <a:chOff x="6660187" y="1401794"/>
            <a:chExt cx="4367606" cy="25396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15B68B8-EB4E-4CB7-9181-C435F2FDA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0187" y="1401794"/>
              <a:ext cx="4367606" cy="2539642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C273E59-86D0-4916-89CB-96AB6322697F}"/>
                </a:ext>
              </a:extLst>
            </p:cNvPr>
            <p:cNvSpPr txBox="1"/>
            <p:nvPr/>
          </p:nvSpPr>
          <p:spPr>
            <a:xfrm>
              <a:off x="8001195" y="2266255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1.48×0.86 cm</a:t>
              </a:r>
              <a:r>
                <a:rPr lang="en-US" altLang="zh-CN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altLang="zh-C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356×498 pixels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E46FAFC-1D97-4A83-824E-51C2ACE4E596}"/>
                </a:ext>
              </a:extLst>
            </p:cNvPr>
            <p:cNvSpPr/>
            <p:nvPr/>
          </p:nvSpPr>
          <p:spPr>
            <a:xfrm>
              <a:off x="6719754" y="1493357"/>
              <a:ext cx="4248472" cy="20882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477C7282-AB74-4DC3-985D-F2D88D3B526B}"/>
              </a:ext>
            </a:extLst>
          </p:cNvPr>
          <p:cNvSpPr/>
          <p:nvPr/>
        </p:nvSpPr>
        <p:spPr>
          <a:xfrm>
            <a:off x="542161" y="4285558"/>
            <a:ext cx="4824536" cy="171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Test performances: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Noise</a:t>
            </a:r>
            <a:r>
              <a:rPr lang="zh-CN" altLang="en-US" sz="1400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1400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~15e-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Readout</a:t>
            </a:r>
            <a:r>
              <a:rPr lang="zh-CN" altLang="en-US" sz="1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speed</a:t>
            </a:r>
            <a:r>
              <a:rPr lang="zh-CN" altLang="en-US" sz="1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98.3</a:t>
            </a:r>
            <a:r>
              <a:rPr lang="el-GR" altLang="zh-CN" sz="14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μ</a:t>
            </a:r>
            <a:r>
              <a:rPr lang="en-US" altLang="zh-CN" sz="1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s/frame</a:t>
            </a:r>
            <a:r>
              <a:rPr lang="zh-CN" altLang="en-US" sz="1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14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Average</a:t>
            </a:r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power</a:t>
            </a:r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dissipation</a:t>
            </a:r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~</a:t>
            </a:r>
            <a:r>
              <a:rPr lang="en-US" altLang="zh-CN" sz="1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52.8mW/cm</a:t>
            </a:r>
            <a:r>
              <a:rPr lang="en-US" altLang="zh-CN" sz="1400" baseline="30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1400" baseline="30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1400" baseline="300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Spatial resolution</a:t>
            </a:r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l-GR" altLang="zh-CN" sz="16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σ</a:t>
            </a:r>
            <a:r>
              <a:rPr lang="en-US" altLang="zh-CN" sz="1400" baseline="-25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en-US" altLang="zh-CN" sz="1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~2.7-4.4 </a:t>
            </a:r>
            <a:r>
              <a:rPr lang="el-GR" altLang="zh-CN" sz="1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μ</a:t>
            </a:r>
            <a:r>
              <a:rPr lang="en-US" altLang="zh-CN" sz="1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m, </a:t>
            </a:r>
            <a:r>
              <a:rPr lang="el-GR" altLang="zh-CN" sz="16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σ</a:t>
            </a:r>
            <a:r>
              <a:rPr lang="en-US" altLang="zh-CN" sz="1400" baseline="-25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y</a:t>
            </a:r>
            <a:r>
              <a:rPr lang="en-US" altLang="zh-CN" sz="1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~3.4-5</a:t>
            </a:r>
            <a:r>
              <a:rPr lang="el-GR" altLang="zh-CN" sz="1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μ</a:t>
            </a:r>
            <a:r>
              <a:rPr lang="en-US" altLang="zh-CN" sz="1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 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C8B9D4C-4988-49D3-9193-DE98889D629D}"/>
              </a:ext>
            </a:extLst>
          </p:cNvPr>
          <p:cNvSpPr txBox="1"/>
          <p:nvPr/>
        </p:nvSpPr>
        <p:spPr>
          <a:xfrm>
            <a:off x="5159896" y="4167289"/>
            <a:ext cx="6337881" cy="218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While the pixel analogue FE and periphery  circuits keep similar with JadePix3</a:t>
            </a:r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changed the pixel readout structure. 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</a:t>
            </a:r>
            <a:r>
              <a:rPr lang="en-US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time resolution improved</a:t>
            </a:r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1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~100</a:t>
            </a:r>
            <a:r>
              <a:rPr lang="el-GR" altLang="zh-CN" sz="1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μ</a:t>
            </a:r>
            <a:r>
              <a:rPr lang="en-US" altLang="zh-CN" sz="1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1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-&gt;  ~1</a:t>
            </a:r>
            <a:r>
              <a:rPr lang="el-GR" altLang="zh-CN" sz="1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μ</a:t>
            </a:r>
            <a:r>
              <a:rPr lang="en-US" altLang="zh-CN" sz="1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s;</a:t>
            </a:r>
          </a:p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</a:t>
            </a:r>
            <a:r>
              <a:rPr lang="en-US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paid by pixel size increased</a:t>
            </a:r>
            <a:r>
              <a:rPr lang="zh-CN" altLang="en-US" sz="1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16</a:t>
            </a:r>
            <a:r>
              <a:rPr lang="el-GR" altLang="zh-CN" sz="1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μ</a:t>
            </a:r>
            <a:r>
              <a:rPr lang="en-US" altLang="zh-CN" sz="1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m×</a:t>
            </a:r>
            <a:r>
              <a:rPr lang="en-US" altLang="zh-CN" sz="1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23</a:t>
            </a:r>
            <a:r>
              <a:rPr lang="el-GR" altLang="zh-CN" sz="1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μ</a:t>
            </a:r>
            <a:r>
              <a:rPr lang="en-US" altLang="zh-CN" sz="1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1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-&gt;   20</a:t>
            </a:r>
            <a:r>
              <a:rPr lang="el-GR" altLang="zh-CN" sz="1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μ</a:t>
            </a:r>
            <a:r>
              <a:rPr lang="en-US" altLang="zh-CN" sz="1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m×</a:t>
            </a:r>
            <a:r>
              <a:rPr lang="en-US" altLang="zh-CN" sz="1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29</a:t>
            </a:r>
            <a:r>
              <a:rPr lang="el-GR" altLang="zh-CN" sz="1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μ</a:t>
            </a:r>
            <a:r>
              <a:rPr lang="en-US" altLang="zh-CN" sz="1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</a:p>
          <a:p>
            <a:pPr>
              <a:lnSpc>
                <a:spcPct val="200000"/>
              </a:lnSpc>
            </a:pPr>
            <a:r>
              <a:rPr lang="en-US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*Design details have been reported by </a:t>
            </a:r>
            <a:r>
              <a:rPr lang="en-US" altLang="zh-CN" sz="1400" b="1" dirty="0" err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Yunpeng</a:t>
            </a:r>
            <a:r>
              <a:rPr lang="en-US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on 2021/10/27</a:t>
            </a:r>
            <a:endParaRPr lang="zh-CN" altLang="en-US" sz="1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429F479-8B6C-43BD-85E8-837975BFD20F}"/>
              </a:ext>
            </a:extLst>
          </p:cNvPr>
          <p:cNvSpPr txBox="1"/>
          <p:nvPr/>
        </p:nvSpPr>
        <p:spPr>
          <a:xfrm>
            <a:off x="601675" y="1134203"/>
            <a:ext cx="830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@developed by MOST1 Vertex detector study group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0C35994-9637-4529-AA1F-D3E0603C6169}"/>
              </a:ext>
            </a:extLst>
          </p:cNvPr>
          <p:cNvSpPr txBox="1"/>
          <p:nvPr/>
        </p:nvSpPr>
        <p:spPr>
          <a:xfrm>
            <a:off x="1487488" y="4101219"/>
            <a:ext cx="1626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of Jadepix3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FC965-6DD3-48D2-BD4A-3ECAC90F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90" y="131540"/>
            <a:ext cx="10972800" cy="914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Interested performances may directly affected by new technologies 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84E031-0367-4BBB-BD8E-81D0A40F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9C7D3DA-DE89-4A46-895B-0F3E9A71E208}"/>
              </a:ext>
            </a:extLst>
          </p:cNvPr>
          <p:cNvGrpSpPr/>
          <p:nvPr/>
        </p:nvGrpSpPr>
        <p:grpSpPr>
          <a:xfrm>
            <a:off x="662351" y="1311197"/>
            <a:ext cx="2766119" cy="1973604"/>
            <a:chOff x="4978715" y="802642"/>
            <a:chExt cx="3360602" cy="247628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65C0999-759F-4055-897C-06CA29C3AAB9}"/>
                </a:ext>
              </a:extLst>
            </p:cNvPr>
            <p:cNvGrpSpPr/>
            <p:nvPr/>
          </p:nvGrpSpPr>
          <p:grpSpPr>
            <a:xfrm>
              <a:off x="4978715" y="1143869"/>
              <a:ext cx="2977295" cy="2135062"/>
              <a:chOff x="4978715" y="1320846"/>
              <a:chExt cx="2977295" cy="2135062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6A3C273E-0051-4C66-9FDE-E4B22A8C44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5201" t="30114" r="58172" b="23565"/>
              <a:stretch>
                <a:fillRect/>
              </a:stretch>
            </p:blipFill>
            <p:spPr>
              <a:xfrm>
                <a:off x="5364010" y="1320846"/>
                <a:ext cx="2591516" cy="1803392"/>
              </a:xfrm>
              <a:prstGeom prst="rect">
                <a:avLst/>
              </a:prstGeom>
            </p:spPr>
          </p:pic>
          <p:cxnSp>
            <p:nvCxnSpPr>
              <p:cNvPr id="9" name="直接箭头连接符 8">
                <a:extLst>
                  <a:ext uri="{FF2B5EF4-FFF2-40B4-BE49-F238E27FC236}">
                    <a16:creationId xmlns:a16="http://schemas.microsoft.com/office/drawing/2014/main" id="{52462778-841D-4644-A5D9-9D8D77BE64CF}"/>
                  </a:ext>
                </a:extLst>
              </p:cNvPr>
              <p:cNvCxnSpPr/>
              <p:nvPr/>
            </p:nvCxnSpPr>
            <p:spPr>
              <a:xfrm>
                <a:off x="5292002" y="1333753"/>
                <a:ext cx="0" cy="1764000"/>
              </a:xfrm>
              <a:prstGeom prst="straightConnector1">
                <a:avLst/>
              </a:prstGeom>
              <a:ln w="19050"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9">
                <a:extLst>
                  <a:ext uri="{FF2B5EF4-FFF2-40B4-BE49-F238E27FC236}">
                    <a16:creationId xmlns:a16="http://schemas.microsoft.com/office/drawing/2014/main" id="{1F75C262-BDC0-422F-BB80-DBB7B945CA16}"/>
                  </a:ext>
                </a:extLst>
              </p:cNvPr>
              <p:cNvCxnSpPr/>
              <p:nvPr/>
            </p:nvCxnSpPr>
            <p:spPr>
              <a:xfrm rot="5400000">
                <a:off x="6660010" y="1917046"/>
                <a:ext cx="0" cy="2592000"/>
              </a:xfrm>
              <a:prstGeom prst="straightConnector1">
                <a:avLst/>
              </a:prstGeom>
              <a:ln w="19050"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DCEE960-7D63-4FC2-80C0-D7208803CA90}"/>
                  </a:ext>
                </a:extLst>
              </p:cNvPr>
              <p:cNvSpPr txBox="1"/>
              <p:nvPr/>
            </p:nvSpPr>
            <p:spPr>
              <a:xfrm>
                <a:off x="5899356" y="3162524"/>
                <a:ext cx="1504334" cy="29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5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23.11 </a:t>
                </a:r>
                <a:r>
                  <a:rPr lang="el-GR" altLang="zh-CN" sz="105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μ</a:t>
                </a:r>
                <a:r>
                  <a:rPr lang="en-US" altLang="zh-CN" sz="105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m</a:t>
                </a:r>
                <a:endParaRPr lang="zh-CN" altLang="en-US" sz="105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59B6856-0DE2-45E0-A111-4A32D4462FD0}"/>
                  </a:ext>
                </a:extLst>
              </p:cNvPr>
              <p:cNvSpPr txBox="1"/>
              <p:nvPr/>
            </p:nvSpPr>
            <p:spPr>
              <a:xfrm rot="16200000">
                <a:off x="4370558" y="1967629"/>
                <a:ext cx="1504334" cy="28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5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16 </a:t>
                </a:r>
                <a:r>
                  <a:rPr lang="el-GR" altLang="zh-CN" sz="105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μ</a:t>
                </a:r>
                <a:r>
                  <a:rPr lang="en-US" altLang="zh-CN" sz="105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m</a:t>
                </a:r>
                <a:endParaRPr lang="zh-CN" altLang="en-US" sz="105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F1D93BD-953F-4925-8738-81260431055C}"/>
                </a:ext>
              </a:extLst>
            </p:cNvPr>
            <p:cNvSpPr txBox="1"/>
            <p:nvPr/>
          </p:nvSpPr>
          <p:spPr>
            <a:xfrm>
              <a:off x="5153682" y="802642"/>
              <a:ext cx="3185635" cy="3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latin typeface="STKaiti" panose="02010600040101010101" pitchFamily="2" charset="-122"/>
                  <a:ea typeface="STKaiti" panose="02010600040101010101" pitchFamily="2" charset="-122"/>
                </a:rPr>
                <a:t>Layout of</a:t>
              </a:r>
              <a:r>
                <a:rPr lang="zh-CN" altLang="en-US" sz="1400" b="1" dirty="0">
                  <a:latin typeface="STKaiti" panose="02010600040101010101" pitchFamily="2" charset="-122"/>
                  <a:ea typeface="STKaiti" panose="02010600040101010101" pitchFamily="2" charset="-122"/>
                </a:rPr>
                <a:t> </a:t>
              </a:r>
              <a:r>
                <a:rPr lang="en-US" altLang="zh-CN" sz="1400" b="1" dirty="0">
                  <a:latin typeface="STKaiti" panose="02010600040101010101" pitchFamily="2" charset="-122"/>
                  <a:ea typeface="STKaiti" panose="02010600040101010101" pitchFamily="2" charset="-122"/>
                </a:rPr>
                <a:t>a pixel in JadePix3</a:t>
              </a:r>
              <a:endParaRPr lang="zh-CN" altLang="en-US" sz="1400" b="1" dirty="0">
                <a:latin typeface="STKaiti" panose="02010600040101010101" pitchFamily="2" charset="-122"/>
                <a:ea typeface="STKaiti" panose="02010600040101010101" pitchFamily="2" charset="-122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6552C2B5-9942-4CE1-9099-3B52E9DCE3EC}"/>
              </a:ext>
            </a:extLst>
          </p:cNvPr>
          <p:cNvSpPr/>
          <p:nvPr/>
        </p:nvSpPr>
        <p:spPr>
          <a:xfrm>
            <a:off x="4076961" y="1175875"/>
            <a:ext cx="2188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latin typeface="STKaiti" panose="02010600040101010101" pitchFamily="2" charset="-122"/>
                <a:ea typeface="STKaiti" panose="02010600040101010101" pitchFamily="2" charset="-122"/>
              </a:rPr>
              <a:t>Layout of</a:t>
            </a:r>
            <a:r>
              <a:rPr lang="zh-CN" altLang="en-US" sz="1400" b="1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1400" b="1" dirty="0">
                <a:latin typeface="STKaiti" panose="02010600040101010101" pitchFamily="2" charset="-122"/>
                <a:ea typeface="STKaiti" panose="02010600040101010101" pitchFamily="2" charset="-122"/>
              </a:rPr>
              <a:t>a pixel in JadePix4</a:t>
            </a:r>
            <a:endParaRPr lang="zh-CN" altLang="en-US" sz="1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E3767BD-9EBF-4AA1-8E01-BBB40AE93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11" y="1451388"/>
            <a:ext cx="2880320" cy="1626431"/>
          </a:xfrm>
          <a:prstGeom prst="rect">
            <a:avLst/>
          </a:prstGeom>
        </p:spPr>
      </p:pic>
      <p:graphicFrame>
        <p:nvGraphicFramePr>
          <p:cNvPr id="26" name="表格 25">
            <a:extLst>
              <a:ext uri="{FF2B5EF4-FFF2-40B4-BE49-F238E27FC236}">
                <a16:creationId xmlns:a16="http://schemas.microsoft.com/office/drawing/2014/main" id="{8585FD91-29B9-4644-B92B-4C00489EC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90744"/>
              </p:ext>
            </p:extLst>
          </p:nvPr>
        </p:nvGraphicFramePr>
        <p:xfrm>
          <a:off x="479376" y="3806391"/>
          <a:ext cx="8129680" cy="2048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7931">
                  <a:extLst>
                    <a:ext uri="{9D8B030D-6E8A-4147-A177-3AD203B41FA5}">
                      <a16:colId xmlns:a16="http://schemas.microsoft.com/office/drawing/2014/main" val="410323209"/>
                    </a:ext>
                  </a:extLst>
                </a:gridCol>
                <a:gridCol w="5141749">
                  <a:extLst>
                    <a:ext uri="{9D8B030D-6E8A-4147-A177-3AD203B41FA5}">
                      <a16:colId xmlns:a16="http://schemas.microsoft.com/office/drawing/2014/main" val="646440480"/>
                    </a:ext>
                  </a:extLst>
                </a:gridCol>
              </a:tblGrid>
              <a:tr h="524423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Specifications required by CEPC vertex sensor (from CDR)</a:t>
                      </a:r>
                      <a:endParaRPr kumimoji="0" lang="zh-CN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8487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Spatial resolution≤ 3µm </a:t>
                      </a:r>
                      <a:endParaRPr kumimoji="0" lang="zh-CN" alt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Required a pixel size  </a:t>
                      </a:r>
                      <a:r>
                        <a:rPr kumimoji="0" lang="en-US" altLang="zh-CN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≤ 16 ×16 µm</a:t>
                      </a:r>
                      <a:r>
                        <a:rPr kumimoji="0" lang="en-US" altLang="zh-CN" sz="1400" b="1" kern="1200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62843"/>
                  </a:ext>
                </a:extLst>
              </a:tr>
              <a:tr h="27049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CN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Material</a:t>
                      </a:r>
                      <a:r>
                        <a:rPr kumimoji="0" lang="zh-CN" alt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budget ≤ 0.15%X</a:t>
                      </a:r>
                      <a:r>
                        <a:rPr kumimoji="0" lang="en-US" altLang="zh-CN" sz="1400" b="1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altLang="zh-CN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/layer</a:t>
                      </a:r>
                      <a:endParaRPr kumimoji="0" lang="zh-CN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Sensor back thinned down to ~50</a:t>
                      </a:r>
                      <a:r>
                        <a:rPr lang="el-GR" altLang="zh-CN" sz="1400" b="1" dirty="0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zh-CN" sz="1400" b="1" dirty="0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altLang="en-US"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5574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CN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Average power dissipation</a:t>
                      </a:r>
                      <a:endParaRPr kumimoji="0" lang="zh-CN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i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altLang="zh-CN" sz="1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en-US" altLang="zh-CN" sz="14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altLang="zh-CN" sz="1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1400" b="1" baseline="30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400" b="0" baseline="30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  </a:t>
                      </a:r>
                      <a:endParaRPr lang="zh-CN" altLang="en-US" sz="1400" dirty="0">
                        <a:solidFill>
                          <a:srgbClr val="0000CC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50894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CN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Time resolution</a:t>
                      </a:r>
                      <a:endParaRPr kumimoji="0" lang="zh-CN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~1</a:t>
                      </a:r>
                      <a:r>
                        <a:rPr lang="el-GR" altLang="zh-CN" sz="1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altLang="en-US" sz="1400" dirty="0">
                        <a:solidFill>
                          <a:srgbClr val="0000FF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199016"/>
                  </a:ext>
                </a:extLst>
              </a:tr>
              <a:tr h="26434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CN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Radiation tolerance</a:t>
                      </a:r>
                      <a:endParaRPr kumimoji="0" lang="zh-CN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CN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&lt; 3.4 </a:t>
                      </a:r>
                      <a:r>
                        <a:rPr kumimoji="0" lang="en-US" altLang="zh-CN" sz="14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kumimoji="0" lang="en-US" altLang="zh-CN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/ year , &lt;6.2 × 10</a:t>
                      </a:r>
                      <a:r>
                        <a:rPr kumimoji="0" lang="en-US" altLang="zh-CN" sz="1400" b="1" kern="12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en-US" altLang="zh-CN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4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zh-CN" sz="1400" b="1" kern="1200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eq</a:t>
                      </a:r>
                      <a:r>
                        <a:rPr kumimoji="0" lang="en-US" altLang="zh-CN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/ (cm</a:t>
                      </a:r>
                      <a:r>
                        <a:rPr kumimoji="0" lang="en-US" altLang="zh-CN" sz="1400" b="1" kern="12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year)</a:t>
                      </a:r>
                      <a:endParaRPr kumimoji="0" lang="zh-CN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386607"/>
                  </a:ext>
                </a:extLst>
              </a:tr>
            </a:tbl>
          </a:graphicData>
        </a:graphic>
      </p:graphicFrame>
      <p:sp>
        <p:nvSpPr>
          <p:cNvPr id="27" name="文本框 26">
            <a:extLst>
              <a:ext uri="{FF2B5EF4-FFF2-40B4-BE49-F238E27FC236}">
                <a16:creationId xmlns:a16="http://schemas.microsoft.com/office/drawing/2014/main" id="{9DC0E89B-E6FB-4D3B-B90C-A7F85CA6C5A6}"/>
              </a:ext>
            </a:extLst>
          </p:cNvPr>
          <p:cNvSpPr txBox="1"/>
          <p:nvPr/>
        </p:nvSpPr>
        <p:spPr>
          <a:xfrm rot="16200000">
            <a:off x="2957073" y="2183949"/>
            <a:ext cx="12211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20 </a:t>
            </a:r>
            <a:r>
              <a:rPr lang="el-GR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μ</a:t>
            </a:r>
            <a:r>
              <a:rPr lang="en-US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m</a:t>
            </a:r>
            <a:endParaRPr lang="zh-CN" altLang="en-US" sz="105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BFBDFEA2-3020-4DF9-AABE-A9B480ADB3CB}"/>
              </a:ext>
            </a:extLst>
          </p:cNvPr>
          <p:cNvCxnSpPr>
            <a:cxnSpLocks/>
          </p:cNvCxnSpPr>
          <p:nvPr/>
        </p:nvCxnSpPr>
        <p:spPr>
          <a:xfrm>
            <a:off x="3731011" y="1520081"/>
            <a:ext cx="2408" cy="1586137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B0253DD5-DD38-4363-BAEA-C9BEB90EE2D1}"/>
              </a:ext>
            </a:extLst>
          </p:cNvPr>
          <p:cNvCxnSpPr>
            <a:cxnSpLocks/>
          </p:cNvCxnSpPr>
          <p:nvPr/>
        </p:nvCxnSpPr>
        <p:spPr>
          <a:xfrm flipH="1">
            <a:off x="3803021" y="3106218"/>
            <a:ext cx="2736302" cy="1665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B37C2C31-6AFE-4A39-A12E-E286BB02EC3B}"/>
              </a:ext>
            </a:extLst>
          </p:cNvPr>
          <p:cNvSpPr txBox="1"/>
          <p:nvPr/>
        </p:nvSpPr>
        <p:spPr>
          <a:xfrm>
            <a:off x="4610271" y="3076828"/>
            <a:ext cx="12382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29 </a:t>
            </a:r>
            <a:r>
              <a:rPr lang="el-GR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μ</a:t>
            </a:r>
            <a:r>
              <a:rPr lang="en-US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m</a:t>
            </a:r>
            <a:endParaRPr lang="zh-CN" altLang="en-US" sz="105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47F4EC0F-8ADA-4968-94B8-09A4AA908943}"/>
              </a:ext>
            </a:extLst>
          </p:cNvPr>
          <p:cNvCxnSpPr>
            <a:cxnSpLocks/>
          </p:cNvCxnSpPr>
          <p:nvPr/>
        </p:nvCxnSpPr>
        <p:spPr>
          <a:xfrm flipH="1">
            <a:off x="2619402" y="3167887"/>
            <a:ext cx="6424113" cy="131487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4C3877D4-21ED-40A5-B3A8-F566098AE312}"/>
              </a:ext>
            </a:extLst>
          </p:cNvPr>
          <p:cNvCxnSpPr>
            <a:cxnSpLocks/>
          </p:cNvCxnSpPr>
          <p:nvPr/>
        </p:nvCxnSpPr>
        <p:spPr>
          <a:xfrm flipH="1">
            <a:off x="3237567" y="4399363"/>
            <a:ext cx="5673656" cy="3977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EC2DA75E-FB4C-4CBA-9033-7130AECC6C2F}"/>
              </a:ext>
            </a:extLst>
          </p:cNvPr>
          <p:cNvSpPr txBox="1"/>
          <p:nvPr/>
        </p:nvSpPr>
        <p:spPr>
          <a:xfrm>
            <a:off x="8954434" y="1449460"/>
            <a:ext cx="29085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technologies exploration introduced in this talk: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technology;</a:t>
            </a:r>
          </a:p>
          <a:p>
            <a:pPr marL="342900" indent="-342900"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Smaller technology node;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Stitching technique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090B2F6-3B61-4281-BF44-4019E17B7BA4}"/>
              </a:ext>
            </a:extLst>
          </p:cNvPr>
          <p:cNvSpPr txBox="1"/>
          <p:nvPr/>
        </p:nvSpPr>
        <p:spPr>
          <a:xfrm>
            <a:off x="8911222" y="4596998"/>
            <a:ext cx="2908567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reduce the material budget to 1/3 of the requirement by removing the supporting structures.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FB1056F-E557-4F31-92EB-AC32ABA68FE8}"/>
              </a:ext>
            </a:extLst>
          </p:cNvPr>
          <p:cNvSpPr/>
          <p:nvPr/>
        </p:nvSpPr>
        <p:spPr>
          <a:xfrm rot="20885201">
            <a:off x="4452600" y="3143862"/>
            <a:ext cx="4538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 opportunities to shrink the pixel size of current design:</a:t>
            </a:r>
          </a:p>
        </p:txBody>
      </p:sp>
    </p:spTree>
    <p:extLst>
      <p:ext uri="{BB962C8B-B14F-4D97-AF65-F5344CB8AC3E}">
        <p14:creationId xmlns:p14="http://schemas.microsoft.com/office/powerpoint/2010/main" val="312374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93D253-EC57-4820-8E9C-6CF87A64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1. 3D technology</a:t>
            </a:r>
            <a:r>
              <a:rPr lang="zh-CN" altLang="en-US" dirty="0">
                <a:solidFill>
                  <a:schemeClr val="tx1"/>
                </a:solidFill>
              </a:rPr>
              <a:t>： </a:t>
            </a:r>
            <a:r>
              <a:rPr lang="en-US" altLang="zh-CN" dirty="0">
                <a:solidFill>
                  <a:schemeClr val="tx1"/>
                </a:solidFill>
              </a:rPr>
              <a:t>SOI-3D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65BE34-8F24-40E6-97CB-0D163527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A2F3F76-119E-4E29-83C2-A0457367BC94}"/>
              </a:ext>
            </a:extLst>
          </p:cNvPr>
          <p:cNvGrpSpPr/>
          <p:nvPr/>
        </p:nvGrpSpPr>
        <p:grpSpPr>
          <a:xfrm>
            <a:off x="911424" y="3850760"/>
            <a:ext cx="4370460" cy="1512167"/>
            <a:chOff x="335532" y="1988840"/>
            <a:chExt cx="5507188" cy="2141602"/>
          </a:xfrm>
        </p:grpSpPr>
        <p:sp>
          <p:nvSpPr>
            <p:cNvPr id="6" name="灯片编号占位符 7">
              <a:extLst>
                <a:ext uri="{FF2B5EF4-FFF2-40B4-BE49-F238E27FC236}">
                  <a16:creationId xmlns:a16="http://schemas.microsoft.com/office/drawing/2014/main" id="{12A7C6E8-B4D9-4C32-89BE-DBB080D46B5F}"/>
                </a:ext>
              </a:extLst>
            </p:cNvPr>
            <p:cNvSpPr txBox="1">
              <a:spLocks/>
            </p:cNvSpPr>
            <p:nvPr/>
          </p:nvSpPr>
          <p:spPr>
            <a:xfrm>
              <a:off x="2665660" y="3436116"/>
              <a:ext cx="2133600" cy="365125"/>
            </a:xfrm>
            <a:prstGeom prst="rect">
              <a:avLst/>
            </a:prstGeom>
          </p:spPr>
          <p:txBody>
            <a:bodyPr vert="horz"/>
            <a:lstStyle>
              <a:defPPr>
                <a:defRPr lang="fr-FR"/>
              </a:defPPr>
              <a:lvl1pPr marL="0" algn="l" defTabSz="914400" rtl="0" eaLnBrk="1" latinLnBrk="0" hangingPunct="1">
                <a:defRPr kumimoji="0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C913308-F349-4B6D-A68A-DD1791B4A57B}" type="slidenum">
                <a:rPr lang="zh-CN" altLang="en-US" sz="1100" smtClean="0"/>
                <a:pPr/>
                <a:t>5</a:t>
              </a:fld>
              <a:endParaRPr lang="zh-CN" altLang="en-US" sz="1100"/>
            </a:p>
          </p:txBody>
        </p:sp>
        <p:pic>
          <p:nvPicPr>
            <p:cNvPr id="7" name="Picture 4" descr="soi sketch">
              <a:extLst>
                <a:ext uri="{FF2B5EF4-FFF2-40B4-BE49-F238E27FC236}">
                  <a16:creationId xmlns:a16="http://schemas.microsoft.com/office/drawing/2014/main" id="{CEE4C979-1DF0-44D1-A572-EB6A53F36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632" y="1988840"/>
              <a:ext cx="3059088" cy="1892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A669539C-8B3B-4836-9A03-76C447318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448" y="2156283"/>
              <a:ext cx="2133600" cy="342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dirty="0">
                  <a:latin typeface="Times New Roman" pitchFamily="18" charset="0"/>
                </a:rPr>
                <a:t>Device Layer (40nm)</a:t>
              </a:r>
              <a:endParaRPr lang="en-US" altLang="zh-CN" sz="1200" dirty="0"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9D346509-880F-462B-9894-B461A446D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48" y="2461083"/>
              <a:ext cx="2057400" cy="342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dirty="0">
                  <a:latin typeface="Times New Roman" pitchFamily="18" charset="0"/>
                </a:rPr>
                <a:t>Buried Oxide (200nm)</a:t>
              </a:r>
              <a:endParaRPr lang="en-US" altLang="zh-CN" sz="1200" dirty="0"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F266D1AF-F963-469C-B8ED-617FF36BAA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532" y="2924722"/>
              <a:ext cx="2286000" cy="435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dirty="0">
                  <a:latin typeface="Times New Roman" pitchFamily="18" charset="0"/>
                </a:rPr>
                <a:t>Substrate (50-500</a:t>
              </a:r>
              <a:r>
                <a:rPr lang="en-US" altLang="zh-CN" sz="1400" dirty="0">
                  <a:latin typeface="Times New Roman" pitchFamily="18" charset="0"/>
                  <a:ea typeface="仿宋_GB2312" pitchFamily="49" charset="-122"/>
                  <a:cs typeface="Times New Roman" panose="02020603050405020304" pitchFamily="18" charset="0"/>
                </a:rPr>
                <a:t>μ</a:t>
              </a:r>
              <a:r>
                <a:rPr lang="en-US" altLang="zh-CN" sz="1400" dirty="0">
                  <a:latin typeface="Times New Roman" pitchFamily="18" charset="0"/>
                </a:rPr>
                <a:t>m)</a:t>
              </a:r>
              <a:endParaRPr lang="en-US" altLang="zh-CN" sz="1400" dirty="0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09AC0079-A9CE-476D-B942-99570782F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0448" y="3142666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6FC4F961-CFEA-48D3-B8F9-D46162834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0448" y="2613483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7D7500FF-441D-4386-9730-DBECCFEAF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0448" y="2384883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9AC231C1-52B6-4BB0-BD9E-4E85ECA0D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048" y="3447467"/>
              <a:ext cx="1828800" cy="570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latin typeface="Times New Roman" pitchFamily="18" charset="0"/>
                </a:rPr>
                <a:t>Sputtered Al Layer (200nm)</a:t>
              </a:r>
              <a:endParaRPr lang="en-US" altLang="zh-CN" sz="1200"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C5B0FF0E-6F0C-4BB6-8EF2-2938F85CB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0448" y="3676066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E123EC73-AB2F-4693-A2B1-D3F03AF02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3631" y="3788108"/>
              <a:ext cx="2836026" cy="342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dirty="0">
                  <a:latin typeface="Times New Roman" pitchFamily="18" charset="0"/>
                </a:rPr>
                <a:t>Sandwiched structure of SOI</a:t>
              </a:r>
              <a:endParaRPr lang="en-US" altLang="zh-CN" sz="1200" dirty="0">
                <a:latin typeface="Times New Roman" pitchFamily="18" charset="0"/>
                <a:ea typeface="楷体_GB2312" pitchFamily="49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17B5F9F5-F575-4C81-8D05-692FB1F702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83"/>
          <a:stretch/>
        </p:blipFill>
        <p:spPr>
          <a:xfrm>
            <a:off x="6966685" y="3869722"/>
            <a:ext cx="1085353" cy="21920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CB01D1E-CDDB-4F20-8CFC-D41DD17957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72" y="3429000"/>
            <a:ext cx="2376264" cy="2664584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C533AF85-759B-4299-BF18-EF5A990DD394}"/>
              </a:ext>
            </a:extLst>
          </p:cNvPr>
          <p:cNvSpPr/>
          <p:nvPr/>
        </p:nvSpPr>
        <p:spPr>
          <a:xfrm>
            <a:off x="2049462" y="1217249"/>
            <a:ext cx="2188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latin typeface="STKaiti" panose="02010600040101010101" pitchFamily="2" charset="-122"/>
                <a:ea typeface="STKaiti" panose="02010600040101010101" pitchFamily="2" charset="-122"/>
              </a:rPr>
              <a:t>Layout of</a:t>
            </a:r>
            <a:r>
              <a:rPr lang="zh-CN" altLang="en-US" sz="1400" b="1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1400" b="1" dirty="0">
                <a:latin typeface="STKaiti" panose="02010600040101010101" pitchFamily="2" charset="-122"/>
                <a:ea typeface="STKaiti" panose="02010600040101010101" pitchFamily="2" charset="-122"/>
              </a:rPr>
              <a:t>a pixel in JadePix4</a:t>
            </a:r>
            <a:endParaRPr lang="zh-CN" altLang="en-US" sz="1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BDAC5E5-B574-4E7D-94C9-A9F9E19FF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492762"/>
            <a:ext cx="2880320" cy="162643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3CB1195-684E-4956-9292-0BD911397205}"/>
              </a:ext>
            </a:extLst>
          </p:cNvPr>
          <p:cNvSpPr txBox="1"/>
          <p:nvPr/>
        </p:nvSpPr>
        <p:spPr>
          <a:xfrm rot="16200000">
            <a:off x="929574" y="2225323"/>
            <a:ext cx="12211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20 </a:t>
            </a:r>
            <a:r>
              <a:rPr lang="el-GR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μ</a:t>
            </a:r>
            <a:r>
              <a:rPr lang="en-US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m</a:t>
            </a:r>
            <a:endParaRPr lang="zh-CN" altLang="en-US" sz="105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9299860B-A0B9-4016-BC39-958999611822}"/>
              </a:ext>
            </a:extLst>
          </p:cNvPr>
          <p:cNvCxnSpPr>
            <a:cxnSpLocks/>
          </p:cNvCxnSpPr>
          <p:nvPr/>
        </p:nvCxnSpPr>
        <p:spPr>
          <a:xfrm>
            <a:off x="1703512" y="1561455"/>
            <a:ext cx="2408" cy="1586137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FDED2568-B007-4B88-9255-01D26C38601B}"/>
              </a:ext>
            </a:extLst>
          </p:cNvPr>
          <p:cNvCxnSpPr>
            <a:cxnSpLocks/>
          </p:cNvCxnSpPr>
          <p:nvPr/>
        </p:nvCxnSpPr>
        <p:spPr>
          <a:xfrm flipH="1">
            <a:off x="1775522" y="3147592"/>
            <a:ext cx="2736302" cy="1665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38AD424C-3521-4A60-939D-999E77C76093}"/>
              </a:ext>
            </a:extLst>
          </p:cNvPr>
          <p:cNvSpPr txBox="1"/>
          <p:nvPr/>
        </p:nvSpPr>
        <p:spPr>
          <a:xfrm>
            <a:off x="2582772" y="3118202"/>
            <a:ext cx="12382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29 </a:t>
            </a:r>
            <a:r>
              <a:rPr lang="el-GR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μ</a:t>
            </a:r>
            <a:r>
              <a:rPr lang="en-US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m</a:t>
            </a:r>
            <a:endParaRPr lang="zh-CN" altLang="en-US" sz="105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D4702E6-304B-4C3C-B4F7-4EED35886036}"/>
              </a:ext>
            </a:extLst>
          </p:cNvPr>
          <p:cNvCxnSpPr>
            <a:cxnSpLocks/>
            <a:stCxn id="20" idx="0"/>
          </p:cNvCxnSpPr>
          <p:nvPr/>
        </p:nvCxnSpPr>
        <p:spPr>
          <a:xfrm>
            <a:off x="3143672" y="1217249"/>
            <a:ext cx="0" cy="230463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3E5F96B5-FF57-4A31-862B-7F0DEBA10C28}"/>
              </a:ext>
            </a:extLst>
          </p:cNvPr>
          <p:cNvSpPr txBox="1"/>
          <p:nvPr/>
        </p:nvSpPr>
        <p:spPr>
          <a:xfrm>
            <a:off x="4929782" y="1253583"/>
            <a:ext cx="663882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 is: split the pixel into two parts,  then connected them vertically, so the pixel layout size could shrink to half. 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FF917A1-D233-462F-8F89-EACCFD986B35}"/>
              </a:ext>
            </a:extLst>
          </p:cNvPr>
          <p:cNvSpPr txBox="1"/>
          <p:nvPr/>
        </p:nvSpPr>
        <p:spPr>
          <a:xfrm>
            <a:off x="4929782" y="1893890"/>
            <a:ext cx="663882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requirements for the 3D technology: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1. The bump size should be small enough to integrated at least two in the small pixel area;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  The final thickness should meet the low material budget requirement.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001CCA94-1CE6-447D-831E-14A377AE293D}"/>
              </a:ext>
            </a:extLst>
          </p:cNvPr>
          <p:cNvCxnSpPr>
            <a:cxnSpLocks/>
          </p:cNvCxnSpPr>
          <p:nvPr/>
        </p:nvCxnSpPr>
        <p:spPr>
          <a:xfrm>
            <a:off x="8184232" y="4918505"/>
            <a:ext cx="69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41E1872A-995E-4539-AD1D-3C691CDF1BC2}"/>
              </a:ext>
            </a:extLst>
          </p:cNvPr>
          <p:cNvSpPr txBox="1"/>
          <p:nvPr/>
        </p:nvSpPr>
        <p:spPr>
          <a:xfrm>
            <a:off x="816864" y="5517232"/>
            <a:ext cx="470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try was on the SOI 0.2</a:t>
            </a:r>
            <a:r>
              <a:rPr lang="el-GR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m 3D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technology, 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buy :“</a:t>
            </a:r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高精度</a:t>
            </a:r>
            <a:r>
              <a:rPr lang="en-US" altLang="zh-CN" sz="12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SOI</a:t>
            </a:r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像素顶点探测器研究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NSFC key program, 2020-2024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8CE1528-D743-4380-8C36-D1F6D0F39883}"/>
              </a:ext>
            </a:extLst>
          </p:cNvPr>
          <p:cNvSpPr txBox="1"/>
          <p:nvPr/>
        </p:nvSpPr>
        <p:spPr>
          <a:xfrm>
            <a:off x="5794286" y="4704242"/>
            <a:ext cx="123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diameter Au bump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E5EE0E27-82F5-4D23-8B58-BA3540C262A3}"/>
              </a:ext>
            </a:extLst>
          </p:cNvPr>
          <p:cNvCxnSpPr/>
          <p:nvPr/>
        </p:nvCxnSpPr>
        <p:spPr>
          <a:xfrm flipV="1">
            <a:off x="6744072" y="4872669"/>
            <a:ext cx="936104" cy="164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0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DE508DB-60B1-4E6B-AC0E-4CE152F2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A642F13-7002-42F3-8FC2-65BF9B000EE0}"/>
              </a:ext>
            </a:extLst>
          </p:cNvPr>
          <p:cNvSpPr txBox="1"/>
          <p:nvPr/>
        </p:nvSpPr>
        <p:spPr>
          <a:xfrm>
            <a:off x="792476" y="590195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of CPV4-3D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0915AA1-B159-4349-A32F-F2DA87211432}"/>
              </a:ext>
            </a:extLst>
          </p:cNvPr>
          <p:cNvGrpSpPr/>
          <p:nvPr/>
        </p:nvGrpSpPr>
        <p:grpSpPr>
          <a:xfrm>
            <a:off x="751723" y="1328173"/>
            <a:ext cx="2362529" cy="4387960"/>
            <a:chOff x="764364" y="1269638"/>
            <a:chExt cx="2362529" cy="438796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3CBD021-ADB0-4EDF-9CF4-6962DA475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4" t="5957" r="17733" b="4603"/>
            <a:stretch/>
          </p:blipFill>
          <p:spPr>
            <a:xfrm>
              <a:off x="764364" y="3544651"/>
              <a:ext cx="2362529" cy="211294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405B2B2-EACE-4FFB-BC71-152A4334A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64" y="1269638"/>
              <a:ext cx="2362529" cy="2112949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BC006A5-5536-49B3-ABE8-1447E4463727}"/>
                </a:ext>
              </a:extLst>
            </p:cNvPr>
            <p:cNvSpPr txBox="1"/>
            <p:nvPr/>
          </p:nvSpPr>
          <p:spPr>
            <a:xfrm>
              <a:off x="1482532" y="1943715"/>
              <a:ext cx="926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Upper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7BADA30-7028-4956-9387-1C97A4035F82}"/>
                </a:ext>
              </a:extLst>
            </p:cNvPr>
            <p:cNvSpPr txBox="1"/>
            <p:nvPr/>
          </p:nvSpPr>
          <p:spPr>
            <a:xfrm>
              <a:off x="1482532" y="4293096"/>
              <a:ext cx="926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Lower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7C5C50E-7773-4EE5-B615-D76F1B65C890}"/>
              </a:ext>
            </a:extLst>
          </p:cNvPr>
          <p:cNvGrpSpPr/>
          <p:nvPr/>
        </p:nvGrpSpPr>
        <p:grpSpPr>
          <a:xfrm>
            <a:off x="3832420" y="1584935"/>
            <a:ext cx="7788787" cy="2606365"/>
            <a:chOff x="1127448" y="2895907"/>
            <a:chExt cx="10009112" cy="3638450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974237C-8254-4C27-B13F-F2846AEF6105}"/>
                </a:ext>
              </a:extLst>
            </p:cNvPr>
            <p:cNvGrpSpPr/>
            <p:nvPr/>
          </p:nvGrpSpPr>
          <p:grpSpPr>
            <a:xfrm>
              <a:off x="1127448" y="2895907"/>
              <a:ext cx="9217024" cy="3638450"/>
              <a:chOff x="479376" y="2699628"/>
              <a:chExt cx="9217024" cy="3638450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33C243DE-D2E5-4BF2-86B6-7CCC1D98002E}"/>
                  </a:ext>
                </a:extLst>
              </p:cNvPr>
              <p:cNvGrpSpPr/>
              <p:nvPr/>
            </p:nvGrpSpPr>
            <p:grpSpPr>
              <a:xfrm>
                <a:off x="1007092" y="5301208"/>
                <a:ext cx="365936" cy="1008112"/>
                <a:chOff x="2855640" y="3825044"/>
                <a:chExt cx="365936" cy="1008112"/>
              </a:xfrm>
            </p:grpSpPr>
            <p:sp>
              <p:nvSpPr>
                <p:cNvPr id="84" name="等腰三角形 83">
                  <a:extLst>
                    <a:ext uri="{FF2B5EF4-FFF2-40B4-BE49-F238E27FC236}">
                      <a16:creationId xmlns:a16="http://schemas.microsoft.com/office/drawing/2014/main" id="{7339EA0F-DBB8-48F8-9DD5-F3E9C8CEB1EF}"/>
                    </a:ext>
                  </a:extLst>
                </p:cNvPr>
                <p:cNvSpPr/>
                <p:nvPr/>
              </p:nvSpPr>
              <p:spPr>
                <a:xfrm>
                  <a:off x="2855640" y="4149080"/>
                  <a:ext cx="360040" cy="360040"/>
                </a:xfrm>
                <a:prstGeom prst="triangl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85" name="直接连接符 84">
                  <a:extLst>
                    <a:ext uri="{FF2B5EF4-FFF2-40B4-BE49-F238E27FC236}">
                      <a16:creationId xmlns:a16="http://schemas.microsoft.com/office/drawing/2014/main" id="{9AB22756-CAF7-49F7-9F5B-7DA70BE96DE9}"/>
                    </a:ext>
                  </a:extLst>
                </p:cNvPr>
                <p:cNvCxnSpPr/>
                <p:nvPr/>
              </p:nvCxnSpPr>
              <p:spPr>
                <a:xfrm>
                  <a:off x="2861536" y="4149080"/>
                  <a:ext cx="36004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86" name="直接连接符 85">
                  <a:extLst>
                    <a:ext uri="{FF2B5EF4-FFF2-40B4-BE49-F238E27FC236}">
                      <a16:creationId xmlns:a16="http://schemas.microsoft.com/office/drawing/2014/main" id="{326C2F65-F9A8-48BB-A1D0-0A04CC9EBE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33152" y="4509120"/>
                  <a:ext cx="0" cy="324036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87" name="直接连接符 86">
                  <a:extLst>
                    <a:ext uri="{FF2B5EF4-FFF2-40B4-BE49-F238E27FC236}">
                      <a16:creationId xmlns:a16="http://schemas.microsoft.com/office/drawing/2014/main" id="{1E43ED16-8C0D-49E0-ABBB-0113516584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41556" y="3825044"/>
                  <a:ext cx="0" cy="324036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EEF94213-743F-439E-A759-B0246A4187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4604" y="5301208"/>
                <a:ext cx="144561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0106E404-C030-44DD-9F19-5D42BA904C0B}"/>
                  </a:ext>
                </a:extLst>
              </p:cNvPr>
              <p:cNvGrpSpPr/>
              <p:nvPr/>
            </p:nvGrpSpPr>
            <p:grpSpPr>
              <a:xfrm>
                <a:off x="1007092" y="4617132"/>
                <a:ext cx="360040" cy="684076"/>
                <a:chOff x="2279576" y="3140968"/>
                <a:chExt cx="360040" cy="684076"/>
              </a:xfrm>
            </p:grpSpPr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id="{94AEA23A-8479-408A-A4A5-2A84C6DC09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9576" y="3501008"/>
                  <a:ext cx="36004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7F36A078-6102-4F65-91CF-93FD7EA71F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9576" y="3356992"/>
                  <a:ext cx="36004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grpSp>
              <p:nvGrpSpPr>
                <p:cNvPr id="81" name="组合 80">
                  <a:extLst>
                    <a:ext uri="{FF2B5EF4-FFF2-40B4-BE49-F238E27FC236}">
                      <a16:creationId xmlns:a16="http://schemas.microsoft.com/office/drawing/2014/main" id="{9FC1D972-1F81-4C35-823A-968340666949}"/>
                    </a:ext>
                  </a:extLst>
                </p:cNvPr>
                <p:cNvGrpSpPr/>
                <p:nvPr/>
              </p:nvGrpSpPr>
              <p:grpSpPr>
                <a:xfrm>
                  <a:off x="2465492" y="3140968"/>
                  <a:ext cx="0" cy="684076"/>
                  <a:chOff x="2465492" y="3140968"/>
                  <a:chExt cx="0" cy="684076"/>
                </a:xfrm>
              </p:grpSpPr>
              <p:cxnSp>
                <p:nvCxnSpPr>
                  <p:cNvPr id="82" name="直接连接符 81">
                    <a:extLst>
                      <a:ext uri="{FF2B5EF4-FFF2-40B4-BE49-F238E27FC236}">
                        <a16:creationId xmlns:a16="http://schemas.microsoft.com/office/drawing/2014/main" id="{D740816A-C992-4FE8-9DE7-C5DAC22A977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465492" y="3501008"/>
                    <a:ext cx="0" cy="324036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83" name="直接连接符 82">
                    <a:extLst>
                      <a:ext uri="{FF2B5EF4-FFF2-40B4-BE49-F238E27FC236}">
                        <a16:creationId xmlns:a16="http://schemas.microsoft.com/office/drawing/2014/main" id="{007F77C5-5A52-485B-94D4-F584B19AD4B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465492" y="3140968"/>
                    <a:ext cx="0" cy="216024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</p:grpSp>
          </p:grp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4A0A8F1C-5015-476C-B217-3F8DE6CEBD5F}"/>
                  </a:ext>
                </a:extLst>
              </p:cNvPr>
              <p:cNvSpPr/>
              <p:nvPr/>
            </p:nvSpPr>
            <p:spPr>
              <a:xfrm>
                <a:off x="1157008" y="4545131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C3FD9706-29FF-4F53-AF89-720F1C2E9D42}"/>
                  </a:ext>
                </a:extLst>
              </p:cNvPr>
              <p:cNvSpPr/>
              <p:nvPr/>
            </p:nvSpPr>
            <p:spPr>
              <a:xfrm>
                <a:off x="1157008" y="434587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73E3A555-4994-4252-A437-138B3C9D6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7081" y="4374423"/>
                <a:ext cx="96995" cy="2563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9" name="直接箭头连接符 38">
                <a:extLst>
                  <a:ext uri="{FF2B5EF4-FFF2-40B4-BE49-F238E27FC236}">
                    <a16:creationId xmlns:a16="http://schemas.microsoft.com/office/drawing/2014/main" id="{60505322-1357-4729-9C2B-D8F639ECC0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15864" y="4502608"/>
                <a:ext cx="720000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0" name="等腰三角形 39">
                <a:extLst>
                  <a:ext uri="{FF2B5EF4-FFF2-40B4-BE49-F238E27FC236}">
                    <a16:creationId xmlns:a16="http://schemas.microsoft.com/office/drawing/2014/main" id="{48B7BA8F-7E21-4684-837F-A6797AD833B4}"/>
                  </a:ext>
                </a:extLst>
              </p:cNvPr>
              <p:cNvSpPr/>
              <p:nvPr/>
            </p:nvSpPr>
            <p:spPr>
              <a:xfrm rot="5400000">
                <a:off x="2602613" y="4905172"/>
                <a:ext cx="864094" cy="792073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2CFCA747-382F-46BB-A09E-02CE9ED81D4A}"/>
                  </a:ext>
                </a:extLst>
              </p:cNvPr>
              <p:cNvCxnSpPr/>
              <p:nvPr/>
            </p:nvCxnSpPr>
            <p:spPr>
              <a:xfrm flipV="1">
                <a:off x="1193008" y="3429000"/>
                <a:ext cx="0" cy="900000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5C929C28-39A2-4290-B58E-D3B85C39B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2308" y="5301208"/>
                <a:ext cx="468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3" name="直接箭头连接符 42">
                <a:extLst>
                  <a:ext uri="{FF2B5EF4-FFF2-40B4-BE49-F238E27FC236}">
                    <a16:creationId xmlns:a16="http://schemas.microsoft.com/office/drawing/2014/main" id="{016909AD-60B1-4E34-96F6-FBA3AEE5F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4436" y="5625244"/>
                <a:ext cx="308534" cy="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A3879706-F5DC-4FFB-A1B3-218FBD4712C8}"/>
                  </a:ext>
                </a:extLst>
              </p:cNvPr>
              <p:cNvGrpSpPr/>
              <p:nvPr/>
            </p:nvGrpSpPr>
            <p:grpSpPr>
              <a:xfrm>
                <a:off x="4643747" y="5139190"/>
                <a:ext cx="936041" cy="698024"/>
                <a:chOff x="6669367" y="3663026"/>
                <a:chExt cx="936041" cy="698024"/>
              </a:xfrm>
            </p:grpSpPr>
            <p:grpSp>
              <p:nvGrpSpPr>
                <p:cNvPr id="74" name="组合 73">
                  <a:extLst>
                    <a:ext uri="{FF2B5EF4-FFF2-40B4-BE49-F238E27FC236}">
                      <a16:creationId xmlns:a16="http://schemas.microsoft.com/office/drawing/2014/main" id="{433808B5-CD9A-4D35-A733-E3B8BC6E4A68}"/>
                    </a:ext>
                  </a:extLst>
                </p:cNvPr>
                <p:cNvGrpSpPr/>
                <p:nvPr/>
              </p:nvGrpSpPr>
              <p:grpSpPr>
                <a:xfrm>
                  <a:off x="6669367" y="3663026"/>
                  <a:ext cx="936041" cy="698024"/>
                  <a:chOff x="8688287" y="3645376"/>
                  <a:chExt cx="936041" cy="698024"/>
                </a:xfrm>
              </p:grpSpPr>
              <p:sp>
                <p:nvSpPr>
                  <p:cNvPr id="76" name="弧形 75">
                    <a:extLst>
                      <a:ext uri="{FF2B5EF4-FFF2-40B4-BE49-F238E27FC236}">
                        <a16:creationId xmlns:a16="http://schemas.microsoft.com/office/drawing/2014/main" id="{6E5B9B01-AD1D-47EA-B7BF-91C1A7A24E46}"/>
                      </a:ext>
                    </a:extLst>
                  </p:cNvPr>
                  <p:cNvSpPr/>
                  <p:nvPr/>
                </p:nvSpPr>
                <p:spPr>
                  <a:xfrm>
                    <a:off x="8688287" y="3645376"/>
                    <a:ext cx="936041" cy="698024"/>
                  </a:xfrm>
                  <a:prstGeom prst="arc">
                    <a:avLst>
                      <a:gd name="adj1" fmla="val 16200000"/>
                      <a:gd name="adj2" fmla="val 5699086"/>
                    </a:avLst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77" name="直接连接符 76">
                    <a:extLst>
                      <a:ext uri="{FF2B5EF4-FFF2-40B4-BE49-F238E27FC236}">
                        <a16:creationId xmlns:a16="http://schemas.microsoft.com/office/drawing/2014/main" id="{71B55972-DE35-4E24-B043-AD3A4E9849EB}"/>
                      </a:ext>
                    </a:extLst>
                  </p:cNvPr>
                  <p:cNvCxnSpPr>
                    <a:cxnSpLocks/>
                    <a:stCxn id="76" idx="0"/>
                  </p:cNvCxnSpPr>
                  <p:nvPr/>
                </p:nvCxnSpPr>
                <p:spPr>
                  <a:xfrm flipH="1">
                    <a:off x="8920061" y="3645376"/>
                    <a:ext cx="236246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78" name="直接连接符 77">
                    <a:extLst>
                      <a:ext uri="{FF2B5EF4-FFF2-40B4-BE49-F238E27FC236}">
                        <a16:creationId xmlns:a16="http://schemas.microsoft.com/office/drawing/2014/main" id="{5005877B-7910-4623-A2C4-E353D94EDF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920060" y="3645376"/>
                    <a:ext cx="2" cy="698024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4D1CE0EF-DB4E-4A0E-8016-21E42ABBEB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01140" y="4361050"/>
                  <a:ext cx="236247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0A18BD8D-C174-407B-81EF-D4C67E069DCE}"/>
                  </a:ext>
                </a:extLst>
              </p:cNvPr>
              <p:cNvCxnSpPr/>
              <p:nvPr/>
            </p:nvCxnSpPr>
            <p:spPr>
              <a:xfrm>
                <a:off x="4574436" y="5625244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E64EECB9-82C4-4C91-952B-0EF24D8C39BF}"/>
                  </a:ext>
                </a:extLst>
              </p:cNvPr>
              <p:cNvSpPr/>
              <p:nvPr/>
            </p:nvSpPr>
            <p:spPr>
              <a:xfrm>
                <a:off x="6096020" y="3969060"/>
                <a:ext cx="1440150" cy="18066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9B5A7AB4-10F3-4BB1-98BF-C724F5507B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9788" y="5458820"/>
                <a:ext cx="50681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1E36A60E-5055-43B5-8315-60C1047FB520}"/>
                  </a:ext>
                </a:extLst>
              </p:cNvPr>
              <p:cNvSpPr/>
              <p:nvPr/>
            </p:nvSpPr>
            <p:spPr>
              <a:xfrm>
                <a:off x="6096024" y="3068960"/>
                <a:ext cx="1440146" cy="69802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C785B901-64E5-433E-9EE7-9EFFFB677EF4}"/>
                  </a:ext>
                </a:extLst>
              </p:cNvPr>
              <p:cNvGrpSpPr/>
              <p:nvPr/>
            </p:nvGrpSpPr>
            <p:grpSpPr>
              <a:xfrm flipH="1">
                <a:off x="4766814" y="4365104"/>
                <a:ext cx="177068" cy="284916"/>
                <a:chOff x="5126844" y="4498277"/>
                <a:chExt cx="177068" cy="284916"/>
              </a:xfrm>
            </p:grpSpPr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id="{6CAAA89C-8D48-44DB-8216-7EF06245FE3A}"/>
                    </a:ext>
                  </a:extLst>
                </p:cNvPr>
                <p:cNvSpPr/>
                <p:nvPr/>
              </p:nvSpPr>
              <p:spPr>
                <a:xfrm>
                  <a:off x="5126844" y="4697531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A6F669F5-9E9C-4729-BE11-A4ECF2F0F161}"/>
                    </a:ext>
                  </a:extLst>
                </p:cNvPr>
                <p:cNvSpPr/>
                <p:nvPr/>
              </p:nvSpPr>
              <p:spPr>
                <a:xfrm>
                  <a:off x="5126844" y="4498277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A9D4D331-7639-4902-9597-8D375599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06917" y="4526823"/>
                  <a:ext cx="96995" cy="2563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E1489CB7-5C51-4CE6-9398-6A6BD8B9BA22}"/>
                  </a:ext>
                </a:extLst>
              </p:cNvPr>
              <p:cNvCxnSpPr/>
              <p:nvPr/>
            </p:nvCxnSpPr>
            <p:spPr>
              <a:xfrm>
                <a:off x="4439826" y="3284984"/>
                <a:ext cx="0" cy="1224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7216C237-1613-4122-9E94-26C9A2A7CB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9826" y="3284984"/>
                <a:ext cx="1656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11436597-B6AE-4F14-B956-EFA1E5BF8CE5}"/>
                  </a:ext>
                </a:extLst>
              </p:cNvPr>
              <p:cNvCxnSpPr/>
              <p:nvPr/>
            </p:nvCxnSpPr>
            <p:spPr>
              <a:xfrm>
                <a:off x="4910426" y="3924000"/>
                <a:ext cx="0" cy="432048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924DA811-D928-467C-A952-6E1BE0296353}"/>
                  </a:ext>
                </a:extLst>
              </p:cNvPr>
              <p:cNvCxnSpPr/>
              <p:nvPr/>
            </p:nvCxnSpPr>
            <p:spPr>
              <a:xfrm>
                <a:off x="4910426" y="4650020"/>
                <a:ext cx="0" cy="216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07672558-C010-45DA-80E4-EC7E229F78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0426" y="4866020"/>
                <a:ext cx="1188000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108896B3-01E0-462B-A64A-8B43180B2A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9946" y="3573016"/>
                <a:ext cx="576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A3419256-A338-4BB4-8A5A-91756F33DCC9}"/>
                  </a:ext>
                </a:extLst>
              </p:cNvPr>
              <p:cNvCxnSpPr/>
              <p:nvPr/>
            </p:nvCxnSpPr>
            <p:spPr>
              <a:xfrm>
                <a:off x="5519946" y="3573152"/>
                <a:ext cx="0" cy="720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549A2D9E-8C4A-47D9-8560-BDAC64F8F3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9946" y="4293096"/>
                <a:ext cx="576000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FC1B1136-D943-483F-B8C6-458570DE18CE}"/>
                  </a:ext>
                </a:extLst>
              </p:cNvPr>
              <p:cNvSpPr/>
              <p:nvPr/>
            </p:nvSpPr>
            <p:spPr>
              <a:xfrm>
                <a:off x="8256250" y="3962692"/>
                <a:ext cx="1440150" cy="18066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D6CB81D6-1A45-41D5-B0FA-916C2226CE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6160" y="4509120"/>
                <a:ext cx="720000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4A0FA60B-48B8-41D4-AF69-F4C833FB37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6160" y="5229200"/>
                <a:ext cx="720000" cy="0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4C8DFD4-0E03-4634-9E28-356A145682F3}"/>
                  </a:ext>
                </a:extLst>
              </p:cNvPr>
              <p:cNvSpPr txBox="1"/>
              <p:nvPr/>
            </p:nvSpPr>
            <p:spPr>
              <a:xfrm>
                <a:off x="8246316" y="4509121"/>
                <a:ext cx="1449983" cy="902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AERD</a:t>
                </a:r>
              </a:p>
              <a:p>
                <a:pPr algn="ctr"/>
                <a:r>
                  <a: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readout</a:t>
                </a:r>
                <a:endParaRPr lang="zh-CN" alt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E9792445-A7AD-4D87-9C1F-11B17F7C8EBC}"/>
                  </a:ext>
                </a:extLst>
              </p:cNvPr>
              <p:cNvSpPr txBox="1"/>
              <p:nvPr/>
            </p:nvSpPr>
            <p:spPr>
              <a:xfrm>
                <a:off x="6096000" y="4509121"/>
                <a:ext cx="1449983" cy="902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Hit</a:t>
                </a:r>
              </a:p>
              <a:p>
                <a:pPr algn="ctr"/>
                <a:r>
                  <a: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D-FF</a:t>
                </a:r>
                <a:endParaRPr lang="zh-CN" alt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127B7EA7-98BD-4B51-9270-F6EFB0AD496F}"/>
                  </a:ext>
                </a:extLst>
              </p:cNvPr>
              <p:cNvSpPr txBox="1"/>
              <p:nvPr/>
            </p:nvSpPr>
            <p:spPr>
              <a:xfrm>
                <a:off x="5313736" y="2699628"/>
                <a:ext cx="2942424" cy="515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 register</a:t>
                </a:r>
                <a:endParaRPr lang="zh-CN" alt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57FED5AF-EBC6-48CB-9A5A-CD6A2B989DD0}"/>
                  </a:ext>
                </a:extLst>
              </p:cNvPr>
              <p:cNvSpPr txBox="1"/>
              <p:nvPr/>
            </p:nvSpPr>
            <p:spPr>
              <a:xfrm>
                <a:off x="6096000" y="3068960"/>
                <a:ext cx="1449983" cy="730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Test-EN</a:t>
                </a:r>
              </a:p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Mask</a:t>
                </a: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70CA7A1C-F5F7-4B8A-AC1A-075DF4A0D1A5}"/>
                  </a:ext>
                </a:extLst>
              </p:cNvPr>
              <p:cNvSpPr txBox="1"/>
              <p:nvPr/>
            </p:nvSpPr>
            <p:spPr>
              <a:xfrm>
                <a:off x="479376" y="3193231"/>
                <a:ext cx="1449983" cy="429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A-Pulse</a:t>
                </a:r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AC307E6F-04A1-4CAC-84E9-B2A1B7532259}"/>
                  </a:ext>
                </a:extLst>
              </p:cNvPr>
              <p:cNvSpPr txBox="1"/>
              <p:nvPr/>
            </p:nvSpPr>
            <p:spPr>
              <a:xfrm>
                <a:off x="4213968" y="3697288"/>
                <a:ext cx="1449983" cy="429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D-Pulse</a:t>
                </a:r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948C1AB4-CD1F-4A96-9FB2-C87D63328F4C}"/>
                  </a:ext>
                </a:extLst>
              </p:cNvPr>
              <p:cNvSpPr txBox="1"/>
              <p:nvPr/>
            </p:nvSpPr>
            <p:spPr>
              <a:xfrm>
                <a:off x="3863753" y="5908426"/>
                <a:ext cx="1449983" cy="429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Strobe</a:t>
                </a: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6654539-818B-4B3D-9FB3-EE2CA510CC25}"/>
                  </a:ext>
                </a:extLst>
              </p:cNvPr>
              <p:cNvSpPr txBox="1"/>
              <p:nvPr/>
            </p:nvSpPr>
            <p:spPr>
              <a:xfrm>
                <a:off x="1343472" y="5659507"/>
                <a:ext cx="2942424" cy="644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Amplifier/</a:t>
                </a:r>
              </a:p>
              <a:p>
                <a:pPr algn="ctr"/>
                <a:r>
                  <a:rPr lang="en-US" altLang="zh-CN" sz="1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Comparator</a:t>
                </a:r>
                <a:endParaRPr lang="zh-CN" altLang="en-US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30825D4F-39C6-46B8-8A26-A43E68F3621E}"/>
                  </a:ext>
                </a:extLst>
              </p:cNvPr>
              <p:cNvSpPr txBox="1"/>
              <p:nvPr/>
            </p:nvSpPr>
            <p:spPr>
              <a:xfrm>
                <a:off x="7176120" y="4201344"/>
                <a:ext cx="1449983" cy="429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</a:t>
                </a: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10E1579A-5A4E-4CA4-82DF-572B4F60F212}"/>
                  </a:ext>
                </a:extLst>
              </p:cNvPr>
              <p:cNvSpPr txBox="1"/>
              <p:nvPr/>
            </p:nvSpPr>
            <p:spPr>
              <a:xfrm>
                <a:off x="7176120" y="4921423"/>
                <a:ext cx="1449983" cy="429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Reset</a:t>
                </a:r>
              </a:p>
            </p:txBody>
          </p:sp>
        </p:grp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B624782-D1A0-46B8-AC0D-A8D2646BC07B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40" y="2895907"/>
              <a:ext cx="0" cy="3609692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E7D33C9-CE63-4E24-BBC6-80D74596E501}"/>
                </a:ext>
              </a:extLst>
            </p:cNvPr>
            <p:cNvSpPr txBox="1"/>
            <p:nvPr/>
          </p:nvSpPr>
          <p:spPr>
            <a:xfrm>
              <a:off x="1559496" y="5867980"/>
              <a:ext cx="1540775" cy="51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PDD</a:t>
              </a:r>
              <a:endPara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9E48D94-B886-4C3A-A4EE-C41C54D2F830}"/>
                </a:ext>
              </a:extLst>
            </p:cNvPr>
            <p:cNvSpPr/>
            <p:nvPr/>
          </p:nvSpPr>
          <p:spPr>
            <a:xfrm>
              <a:off x="1343472" y="2895907"/>
              <a:ext cx="9793088" cy="3609692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F58866D-9EC2-41EB-A9F9-4E02B54ADFF8}"/>
                </a:ext>
              </a:extLst>
            </p:cNvPr>
            <p:cNvSpPr txBox="1"/>
            <p:nvPr/>
          </p:nvSpPr>
          <p:spPr>
            <a:xfrm>
              <a:off x="2855642" y="2895907"/>
              <a:ext cx="1790377" cy="51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Lower tier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9BF8746-8866-4A50-8C0C-202A6601EED4}"/>
                </a:ext>
              </a:extLst>
            </p:cNvPr>
            <p:cNvSpPr txBox="1"/>
            <p:nvPr/>
          </p:nvSpPr>
          <p:spPr>
            <a:xfrm>
              <a:off x="4665662" y="2915652"/>
              <a:ext cx="1790377" cy="51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Upper tier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040296B3-3FC5-42BF-8A92-FC1ECEA59F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3650" y="4705263"/>
              <a:ext cx="26280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9111D90D-9B95-475D-85AA-9E9B9430EAB6}"/>
                </a:ext>
              </a:extLst>
            </p:cNvPr>
            <p:cNvCxnSpPr>
              <a:cxnSpLocks/>
            </p:cNvCxnSpPr>
            <p:nvPr/>
          </p:nvCxnSpPr>
          <p:spPr>
            <a:xfrm>
              <a:off x="4727848" y="5497487"/>
              <a:ext cx="792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E715D76-A3AF-4C13-B0D1-045FC2A29F58}"/>
                </a:ext>
              </a:extLst>
            </p:cNvPr>
            <p:cNvGrpSpPr/>
            <p:nvPr/>
          </p:nvGrpSpPr>
          <p:grpSpPr>
            <a:xfrm>
              <a:off x="4529908" y="4572876"/>
              <a:ext cx="238540" cy="254196"/>
              <a:chOff x="4529908" y="4572876"/>
              <a:chExt cx="238540" cy="254196"/>
            </a:xfrm>
          </p:grpSpPr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AA9E265F-746A-4D08-ACFA-8E1F4A86E57E}"/>
                  </a:ext>
                </a:extLst>
              </p:cNvPr>
              <p:cNvSpPr/>
              <p:nvPr/>
            </p:nvSpPr>
            <p:spPr>
              <a:xfrm>
                <a:off x="4529908" y="4578152"/>
                <a:ext cx="79315" cy="248920"/>
              </a:xfrm>
              <a:custGeom>
                <a:avLst/>
                <a:gdLst>
                  <a:gd name="connsiteX0" fmla="*/ 53756 w 79315"/>
                  <a:gd name="connsiteY0" fmla="*/ 0 h 248920"/>
                  <a:gd name="connsiteX1" fmla="*/ 416 w 79315"/>
                  <a:gd name="connsiteY1" fmla="*/ 73660 h 248920"/>
                  <a:gd name="connsiteX2" fmla="*/ 79156 w 79315"/>
                  <a:gd name="connsiteY2" fmla="*/ 170180 h 248920"/>
                  <a:gd name="connsiteX3" fmla="*/ 20736 w 79315"/>
                  <a:gd name="connsiteY3" fmla="*/ 248920 h 24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315" h="248920">
                    <a:moveTo>
                      <a:pt x="53756" y="0"/>
                    </a:moveTo>
                    <a:cubicBezTo>
                      <a:pt x="24969" y="22648"/>
                      <a:pt x="-3817" y="45297"/>
                      <a:pt x="416" y="73660"/>
                    </a:cubicBezTo>
                    <a:cubicBezTo>
                      <a:pt x="4649" y="102023"/>
                      <a:pt x="75769" y="140970"/>
                      <a:pt x="79156" y="170180"/>
                    </a:cubicBezTo>
                    <a:cubicBezTo>
                      <a:pt x="82543" y="199390"/>
                      <a:pt x="30896" y="234527"/>
                      <a:pt x="20736" y="24892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F2A5B594-F82B-462B-98EF-F6FA87EF6389}"/>
                  </a:ext>
                </a:extLst>
              </p:cNvPr>
              <p:cNvSpPr/>
              <p:nvPr/>
            </p:nvSpPr>
            <p:spPr>
              <a:xfrm>
                <a:off x="4689133" y="4572876"/>
                <a:ext cx="79315" cy="248920"/>
              </a:xfrm>
              <a:custGeom>
                <a:avLst/>
                <a:gdLst>
                  <a:gd name="connsiteX0" fmla="*/ 53756 w 79315"/>
                  <a:gd name="connsiteY0" fmla="*/ 0 h 248920"/>
                  <a:gd name="connsiteX1" fmla="*/ 416 w 79315"/>
                  <a:gd name="connsiteY1" fmla="*/ 73660 h 248920"/>
                  <a:gd name="connsiteX2" fmla="*/ 79156 w 79315"/>
                  <a:gd name="connsiteY2" fmla="*/ 170180 h 248920"/>
                  <a:gd name="connsiteX3" fmla="*/ 20736 w 79315"/>
                  <a:gd name="connsiteY3" fmla="*/ 248920 h 24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315" h="248920">
                    <a:moveTo>
                      <a:pt x="53756" y="0"/>
                    </a:moveTo>
                    <a:cubicBezTo>
                      <a:pt x="24969" y="22648"/>
                      <a:pt x="-3817" y="45297"/>
                      <a:pt x="416" y="73660"/>
                    </a:cubicBezTo>
                    <a:cubicBezTo>
                      <a:pt x="4649" y="102023"/>
                      <a:pt x="75769" y="140970"/>
                      <a:pt x="79156" y="170180"/>
                    </a:cubicBezTo>
                    <a:cubicBezTo>
                      <a:pt x="82543" y="199390"/>
                      <a:pt x="30896" y="234527"/>
                      <a:pt x="20736" y="24892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BD8BAA2E-70D3-4E23-BEAC-21622E7E66DE}"/>
                </a:ext>
              </a:extLst>
            </p:cNvPr>
            <p:cNvGrpSpPr/>
            <p:nvPr/>
          </p:nvGrpSpPr>
          <p:grpSpPr>
            <a:xfrm>
              <a:off x="4511824" y="5373216"/>
              <a:ext cx="238540" cy="254196"/>
              <a:chOff x="4529908" y="4572876"/>
              <a:chExt cx="238540" cy="254196"/>
            </a:xfrm>
          </p:grpSpPr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4E6A6F64-2C75-4C90-A814-05E072C2CEEB}"/>
                  </a:ext>
                </a:extLst>
              </p:cNvPr>
              <p:cNvSpPr/>
              <p:nvPr/>
            </p:nvSpPr>
            <p:spPr>
              <a:xfrm>
                <a:off x="4529908" y="4578152"/>
                <a:ext cx="79315" cy="248920"/>
              </a:xfrm>
              <a:custGeom>
                <a:avLst/>
                <a:gdLst>
                  <a:gd name="connsiteX0" fmla="*/ 53756 w 79315"/>
                  <a:gd name="connsiteY0" fmla="*/ 0 h 248920"/>
                  <a:gd name="connsiteX1" fmla="*/ 416 w 79315"/>
                  <a:gd name="connsiteY1" fmla="*/ 73660 h 248920"/>
                  <a:gd name="connsiteX2" fmla="*/ 79156 w 79315"/>
                  <a:gd name="connsiteY2" fmla="*/ 170180 h 248920"/>
                  <a:gd name="connsiteX3" fmla="*/ 20736 w 79315"/>
                  <a:gd name="connsiteY3" fmla="*/ 248920 h 24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315" h="248920">
                    <a:moveTo>
                      <a:pt x="53756" y="0"/>
                    </a:moveTo>
                    <a:cubicBezTo>
                      <a:pt x="24969" y="22648"/>
                      <a:pt x="-3817" y="45297"/>
                      <a:pt x="416" y="73660"/>
                    </a:cubicBezTo>
                    <a:cubicBezTo>
                      <a:pt x="4649" y="102023"/>
                      <a:pt x="75769" y="140970"/>
                      <a:pt x="79156" y="170180"/>
                    </a:cubicBezTo>
                    <a:cubicBezTo>
                      <a:pt x="82543" y="199390"/>
                      <a:pt x="30896" y="234527"/>
                      <a:pt x="20736" y="24892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1127C911-F5E6-4597-9F49-C0DFD7E7DC51}"/>
                  </a:ext>
                </a:extLst>
              </p:cNvPr>
              <p:cNvSpPr/>
              <p:nvPr/>
            </p:nvSpPr>
            <p:spPr>
              <a:xfrm>
                <a:off x="4689133" y="4572876"/>
                <a:ext cx="79315" cy="248920"/>
              </a:xfrm>
              <a:custGeom>
                <a:avLst/>
                <a:gdLst>
                  <a:gd name="connsiteX0" fmla="*/ 53756 w 79315"/>
                  <a:gd name="connsiteY0" fmla="*/ 0 h 248920"/>
                  <a:gd name="connsiteX1" fmla="*/ 416 w 79315"/>
                  <a:gd name="connsiteY1" fmla="*/ 73660 h 248920"/>
                  <a:gd name="connsiteX2" fmla="*/ 79156 w 79315"/>
                  <a:gd name="connsiteY2" fmla="*/ 170180 h 248920"/>
                  <a:gd name="connsiteX3" fmla="*/ 20736 w 79315"/>
                  <a:gd name="connsiteY3" fmla="*/ 248920 h 24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315" h="248920">
                    <a:moveTo>
                      <a:pt x="53756" y="0"/>
                    </a:moveTo>
                    <a:cubicBezTo>
                      <a:pt x="24969" y="22648"/>
                      <a:pt x="-3817" y="45297"/>
                      <a:pt x="416" y="73660"/>
                    </a:cubicBezTo>
                    <a:cubicBezTo>
                      <a:pt x="4649" y="102023"/>
                      <a:pt x="75769" y="140970"/>
                      <a:pt x="79156" y="170180"/>
                    </a:cubicBezTo>
                    <a:cubicBezTo>
                      <a:pt x="82543" y="199390"/>
                      <a:pt x="30896" y="234527"/>
                      <a:pt x="20736" y="24892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8" name="矩形 87">
            <a:extLst>
              <a:ext uri="{FF2B5EF4-FFF2-40B4-BE49-F238E27FC236}">
                <a16:creationId xmlns:a16="http://schemas.microsoft.com/office/drawing/2014/main" id="{6CE6D238-CC30-4217-BED7-9BDB470244AC}"/>
              </a:ext>
            </a:extLst>
          </p:cNvPr>
          <p:cNvSpPr/>
          <p:nvPr/>
        </p:nvSpPr>
        <p:spPr>
          <a:xfrm>
            <a:off x="5505768" y="1191530"/>
            <a:ext cx="4153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upper and lower functionalities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A26AC93D-535E-491D-B9D4-548688CF7472}"/>
              </a:ext>
            </a:extLst>
          </p:cNvPr>
          <p:cNvSpPr/>
          <p:nvPr/>
        </p:nvSpPr>
        <p:spPr>
          <a:xfrm>
            <a:off x="6486703" y="4361345"/>
            <a:ext cx="5420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tier: </a:t>
            </a:r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PDD sensing diode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amplifier/comparator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tier: </a:t>
            </a:r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 D-Flipflop + Control register + AERD readout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vertical connections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each pixel: comparator output and test switch;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 and Digital power/ground are also separated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0" name="表格 89">
            <a:extLst>
              <a:ext uri="{FF2B5EF4-FFF2-40B4-BE49-F238E27FC236}">
                <a16:creationId xmlns:a16="http://schemas.microsoft.com/office/drawing/2014/main" id="{15AB62DE-3A4D-4287-8B10-06DFBBC5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197276"/>
              </p:ext>
            </p:extLst>
          </p:nvPr>
        </p:nvGraphicFramePr>
        <p:xfrm>
          <a:off x="3319235" y="4558372"/>
          <a:ext cx="3071276" cy="1646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4106">
                  <a:extLst>
                    <a:ext uri="{9D8B030D-6E8A-4147-A177-3AD203B41FA5}">
                      <a16:colId xmlns:a16="http://schemas.microsoft.com/office/drawing/2014/main" val="4205058717"/>
                    </a:ext>
                  </a:extLst>
                </a:gridCol>
                <a:gridCol w="1917170">
                  <a:extLst>
                    <a:ext uri="{9D8B030D-6E8A-4147-A177-3AD203B41FA5}">
                      <a16:colId xmlns:a16="http://schemas.microsoft.com/office/drawing/2014/main" val="2527929034"/>
                    </a:ext>
                  </a:extLst>
                </a:gridCol>
              </a:tblGrid>
              <a:tr h="214693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Pixel size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17.24×21.04 </a:t>
                      </a:r>
                      <a:r>
                        <a:rPr lang="el-GR" altLang="zh-CN" sz="1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zh-CN" sz="1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200" baseline="30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589907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resolution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</a:t>
                      </a:r>
                      <a:r>
                        <a:rPr lang="el-GR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μ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or ~3</a:t>
                      </a:r>
                      <a:r>
                        <a:rPr lang="el-GR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μ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in different operation mode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285943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Pixel array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128×128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189788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Chip size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4.5mm×4.5mm 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645148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Delivered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Nov. 2020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977383"/>
                  </a:ext>
                </a:extLst>
              </a:tr>
            </a:tbl>
          </a:graphicData>
        </a:graphic>
      </p:graphicFrame>
      <p:sp>
        <p:nvSpPr>
          <p:cNvPr id="91" name="文本框 90">
            <a:extLst>
              <a:ext uri="{FF2B5EF4-FFF2-40B4-BE49-F238E27FC236}">
                <a16:creationId xmlns:a16="http://schemas.microsoft.com/office/drawing/2014/main" id="{E5A7D713-9705-457C-826F-ACE77A896E3A}"/>
              </a:ext>
            </a:extLst>
          </p:cNvPr>
          <p:cNvSpPr txBox="1"/>
          <p:nvPr/>
        </p:nvSpPr>
        <p:spPr>
          <a:xfrm>
            <a:off x="6527760" y="5979379"/>
            <a:ext cx="505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design details was introduced by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Yunpeng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2020/12/28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标题 1">
            <a:extLst>
              <a:ext uri="{FF2B5EF4-FFF2-40B4-BE49-F238E27FC236}">
                <a16:creationId xmlns:a16="http://schemas.microsoft.com/office/drawing/2014/main" id="{FDA886E9-AC76-4D26-A633-D0C32EBB4D80}"/>
              </a:ext>
            </a:extLst>
          </p:cNvPr>
          <p:cNvSpPr txBox="1">
            <a:spLocks/>
          </p:cNvSpPr>
          <p:nvPr/>
        </p:nvSpPr>
        <p:spPr>
          <a:xfrm>
            <a:off x="551384" y="207961"/>
            <a:ext cx="109728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1. 3D technology</a:t>
            </a:r>
            <a:r>
              <a:rPr lang="zh-CN" altLang="en-US" dirty="0">
                <a:solidFill>
                  <a:schemeClr val="tx1"/>
                </a:solidFill>
              </a:rPr>
              <a:t>：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CPV4-3D design overview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3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47DF725C-A299-4367-8ED0-83C610C9733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" b="8866"/>
          <a:stretch/>
        </p:blipFill>
        <p:spPr>
          <a:xfrm>
            <a:off x="4456946" y="1450227"/>
            <a:ext cx="3422124" cy="221502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005C00FE-3D14-4C14-A848-802B2556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47920"/>
            <a:ext cx="1140075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1. 3D technology </a:t>
            </a:r>
            <a:r>
              <a:rPr lang="en-US" altLang="zh-CN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en-US" altLang="zh-CN" sz="27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basic functions of  the two sensors have been validated</a:t>
            </a:r>
            <a:endParaRPr lang="zh-CN" altLang="en-US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0492D3D-409C-4DD9-AE74-6E5E6C1DB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31" y="1418750"/>
            <a:ext cx="3330045" cy="216505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2BF2A00-D38E-41B2-8ED2-231EBD82640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05" y="1450227"/>
            <a:ext cx="2962295" cy="22918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19B70A-3B6F-4326-A931-9AA8EA9E48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9" y="4293096"/>
            <a:ext cx="2448272" cy="183548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F47D3ED-EF88-4AA3-BDFA-4B48BA340A69}"/>
              </a:ext>
            </a:extLst>
          </p:cNvPr>
          <p:cNvSpPr txBox="1"/>
          <p:nvPr/>
        </p:nvSpPr>
        <p:spPr>
          <a:xfrm>
            <a:off x="749731" y="3501008"/>
            <a:ext cx="3272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Leakage current on CPV4, the analogue sensor can be biased at -200V.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0477C9-E894-4B61-A235-F978133DCF96}"/>
              </a:ext>
            </a:extLst>
          </p:cNvPr>
          <p:cNvSpPr txBox="1"/>
          <p:nvPr/>
        </p:nvSpPr>
        <p:spPr>
          <a:xfrm>
            <a:off x="4374780" y="3741208"/>
            <a:ext cx="375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Pulse inject test of analogue sensor.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D030254-F7C6-43EA-9BD2-D46F8C9E660D}"/>
              </a:ext>
            </a:extLst>
          </p:cNvPr>
          <p:cNvSpPr txBox="1"/>
          <p:nvPr/>
        </p:nvSpPr>
        <p:spPr>
          <a:xfrm>
            <a:off x="5958956" y="25193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Amplifier output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E09B7D3-FEDB-44CB-BFE7-699E2AE0F63B}"/>
              </a:ext>
            </a:extLst>
          </p:cNvPr>
          <p:cNvSpPr txBox="1"/>
          <p:nvPr/>
        </p:nvSpPr>
        <p:spPr>
          <a:xfrm>
            <a:off x="5591944" y="188380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Digital signal to digital sensor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FE03AD0-5A01-4E2F-9DFA-9AF3A1B91059}"/>
              </a:ext>
            </a:extLst>
          </p:cNvPr>
          <p:cNvSpPr txBox="1"/>
          <p:nvPr/>
        </p:nvSpPr>
        <p:spPr>
          <a:xfrm>
            <a:off x="8399338" y="3866200"/>
            <a:ext cx="3758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Pulse inject test of digital sensor.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-Valid signal from sensor (white line)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-Reset signal after read the pixel addresses. (yellow line, 4 pixels was fired)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24EB62A-2FCB-4F99-9F9C-5744EC4042E2}"/>
              </a:ext>
            </a:extLst>
          </p:cNvPr>
          <p:cNvSpPr txBox="1"/>
          <p:nvPr/>
        </p:nvSpPr>
        <p:spPr>
          <a:xfrm>
            <a:off x="381581" y="4881875"/>
            <a:ext cx="182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CPV4 digital sensor bonding on test system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C925135-3FA1-45CA-B2A6-74F8C3D58CC6}"/>
              </a:ext>
            </a:extLst>
          </p:cNvPr>
          <p:cNvCxnSpPr>
            <a:cxnSpLocks/>
          </p:cNvCxnSpPr>
          <p:nvPr/>
        </p:nvCxnSpPr>
        <p:spPr>
          <a:xfrm>
            <a:off x="1972297" y="5045574"/>
            <a:ext cx="1819447" cy="3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41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65BBBB-7379-4291-8593-A3FA1731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</a:rPr>
              <a:t>1. 3D technology: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ngoing work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758665-FE60-44B7-AE05-B9B0D6B1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9EDF09-3EC1-4261-9AC1-FA48337917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43" y="1340768"/>
            <a:ext cx="3243148" cy="23042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F1139C5-34B4-491F-B8D1-0F3DA50D31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4248758"/>
            <a:ext cx="2136140" cy="159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865539-00DA-4F79-9B07-DCB1B6595A1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9" t="17964"/>
          <a:stretch/>
        </p:blipFill>
        <p:spPr bwMode="auto">
          <a:xfrm rot="10800000">
            <a:off x="3700762" y="4240354"/>
            <a:ext cx="2025015" cy="1605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C9F4F58-093A-4EB7-A7E2-9A5975D7E3B7}"/>
              </a:ext>
            </a:extLst>
          </p:cNvPr>
          <p:cNvSpPr txBox="1"/>
          <p:nvPr/>
        </p:nvSpPr>
        <p:spPr>
          <a:xfrm>
            <a:off x="1531604" y="3765101"/>
            <a:ext cx="454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Ordered an extra wafer for 3D integration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8D22E71-E781-48B3-950B-92EB04E52AE8}"/>
              </a:ext>
            </a:extLst>
          </p:cNvPr>
          <p:cNvSpPr txBox="1"/>
          <p:nvPr/>
        </p:nvSpPr>
        <p:spPr>
          <a:xfrm>
            <a:off x="1717304" y="58642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mark on the two sensors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98DEAC-C678-471D-B9D7-FF6DB7186C3D}"/>
              </a:ext>
            </a:extLst>
          </p:cNvPr>
          <p:cNvSpPr txBox="1"/>
          <p:nvPr/>
        </p:nvSpPr>
        <p:spPr>
          <a:xfrm>
            <a:off x="6600056" y="148478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integration (by foundry in Japan) order is still in-progress;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DAQ and test control system is in developing;</a:t>
            </a: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1863E4E9-EC98-46B6-89AB-CAACBE0CCA12}"/>
              </a:ext>
            </a:extLst>
          </p:cNvPr>
          <p:cNvSpPr/>
          <p:nvPr/>
        </p:nvSpPr>
        <p:spPr>
          <a:xfrm>
            <a:off x="2567608" y="5013176"/>
            <a:ext cx="695980" cy="728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3B4689B-F804-4459-8AE5-F5F3C0735320}"/>
              </a:ext>
            </a:extLst>
          </p:cNvPr>
          <p:cNvSpPr/>
          <p:nvPr/>
        </p:nvSpPr>
        <p:spPr>
          <a:xfrm>
            <a:off x="4909756" y="5010688"/>
            <a:ext cx="695980" cy="728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75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4ABEA-4516-4ECB-AEC0-7B1553E1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 Smaller technology node</a:t>
            </a:r>
            <a:r>
              <a:rPr lang="zh-CN" altLang="en-US" dirty="0"/>
              <a:t>： </a:t>
            </a:r>
            <a:r>
              <a:rPr lang="en-US" altLang="zh-CN" dirty="0"/>
              <a:t>more possibilities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ED789B-BCF1-4DA7-8060-D73138DB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F02F7EE-CF8B-4730-9754-766F052BEE03}"/>
              </a:ext>
            </a:extLst>
          </p:cNvPr>
          <p:cNvSpPr/>
          <p:nvPr/>
        </p:nvSpPr>
        <p:spPr>
          <a:xfrm>
            <a:off x="2169960" y="1975626"/>
            <a:ext cx="2188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latin typeface="STKaiti" panose="02010600040101010101" pitchFamily="2" charset="-122"/>
                <a:ea typeface="STKaiti" panose="02010600040101010101" pitchFamily="2" charset="-122"/>
              </a:rPr>
              <a:t>Layout of</a:t>
            </a:r>
            <a:r>
              <a:rPr lang="zh-CN" altLang="en-US" sz="1400" b="1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1400" b="1" dirty="0">
                <a:latin typeface="STKaiti" panose="02010600040101010101" pitchFamily="2" charset="-122"/>
                <a:ea typeface="STKaiti" panose="02010600040101010101" pitchFamily="2" charset="-122"/>
              </a:rPr>
              <a:t>a pixel in JadePix4</a:t>
            </a:r>
            <a:endParaRPr lang="zh-CN" altLang="en-US" sz="1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D7D258D-4CD4-4877-B46D-83EACDF5C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10" y="2251139"/>
            <a:ext cx="2880320" cy="162643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EA8EFF9-CACF-4486-9F29-762394886A69}"/>
              </a:ext>
            </a:extLst>
          </p:cNvPr>
          <p:cNvSpPr txBox="1"/>
          <p:nvPr/>
        </p:nvSpPr>
        <p:spPr>
          <a:xfrm rot="16200000">
            <a:off x="1050072" y="2983700"/>
            <a:ext cx="12211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20 </a:t>
            </a:r>
            <a:r>
              <a:rPr lang="el-GR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μ</a:t>
            </a:r>
            <a:r>
              <a:rPr lang="en-US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m</a:t>
            </a:r>
            <a:endParaRPr lang="zh-CN" altLang="en-US" sz="105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2656341-0A9D-473A-88FA-DCCDD237ACEF}"/>
              </a:ext>
            </a:extLst>
          </p:cNvPr>
          <p:cNvCxnSpPr>
            <a:cxnSpLocks/>
          </p:cNvCxnSpPr>
          <p:nvPr/>
        </p:nvCxnSpPr>
        <p:spPr>
          <a:xfrm>
            <a:off x="1824010" y="2319832"/>
            <a:ext cx="2408" cy="1586137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832E1E4-2C55-4CA4-BF6B-8338D63D2621}"/>
              </a:ext>
            </a:extLst>
          </p:cNvPr>
          <p:cNvCxnSpPr>
            <a:cxnSpLocks/>
          </p:cNvCxnSpPr>
          <p:nvPr/>
        </p:nvCxnSpPr>
        <p:spPr>
          <a:xfrm flipH="1">
            <a:off x="1896020" y="3905969"/>
            <a:ext cx="2736302" cy="1665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12C07F8-1901-414C-8B8F-E6DE4C04E05B}"/>
              </a:ext>
            </a:extLst>
          </p:cNvPr>
          <p:cNvSpPr txBox="1"/>
          <p:nvPr/>
        </p:nvSpPr>
        <p:spPr>
          <a:xfrm>
            <a:off x="2703270" y="3876579"/>
            <a:ext cx="12382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29 </a:t>
            </a:r>
            <a:r>
              <a:rPr lang="el-GR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μ</a:t>
            </a:r>
            <a:r>
              <a:rPr lang="en-US" altLang="zh-CN" sz="1050" dirty="0">
                <a:latin typeface="华文楷体" panose="02010600040101010101" pitchFamily="2" charset="-122"/>
                <a:ea typeface="华文楷体" panose="02010600040101010101" pitchFamily="2" charset="-122"/>
              </a:rPr>
              <a:t>m</a:t>
            </a:r>
            <a:endParaRPr lang="zh-CN" altLang="en-US" sz="105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20E4D637-0C70-4CB7-B5C0-A3DD1739F1A3}"/>
              </a:ext>
            </a:extLst>
          </p:cNvPr>
          <p:cNvCxnSpPr/>
          <p:nvPr/>
        </p:nvCxnSpPr>
        <p:spPr>
          <a:xfrm flipH="1">
            <a:off x="1824010" y="3611313"/>
            <a:ext cx="122413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8CC921A2-C778-4CDD-867F-6CCA7FAFFA74}"/>
              </a:ext>
            </a:extLst>
          </p:cNvPr>
          <p:cNvSpPr txBox="1"/>
          <p:nvPr/>
        </p:nvSpPr>
        <p:spPr>
          <a:xfrm>
            <a:off x="1116058" y="4267128"/>
            <a:ext cx="417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part: 133 transistors, ~324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D98335D-7E6E-4C43-BB1A-55FDE4B7F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2362484"/>
            <a:ext cx="2473780" cy="180711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AEFA7E-D866-4956-B878-9F3F8B3CB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2039224"/>
            <a:ext cx="1800202" cy="233590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3DA4F28-9C8C-490B-941C-E99829C54912}"/>
              </a:ext>
            </a:extLst>
          </p:cNvPr>
          <p:cNvSpPr txBox="1"/>
          <p:nvPr/>
        </p:nvSpPr>
        <p:spPr>
          <a:xfrm>
            <a:off x="6201664" y="4379686"/>
            <a:ext cx="184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6*3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6C34A90-4A70-4C00-8960-26E880A003F5}"/>
              </a:ext>
            </a:extLst>
          </p:cNvPr>
          <p:cNvSpPr txBox="1"/>
          <p:nvPr/>
        </p:nvSpPr>
        <p:spPr>
          <a:xfrm>
            <a:off x="9255762" y="4334876"/>
            <a:ext cx="184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1.6*1.4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2448F56-356D-457D-AA45-924C1BE8C935}"/>
              </a:ext>
            </a:extLst>
          </p:cNvPr>
          <p:cNvSpPr txBox="1"/>
          <p:nvPr/>
        </p:nvSpPr>
        <p:spPr>
          <a:xfrm>
            <a:off x="5915981" y="488994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of a standard digital cell “and” in Tower 0.18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(left) and HLMC 55nm process (right).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1600A77E-7840-40B9-91DF-E696D722A78D}"/>
              </a:ext>
            </a:extLst>
          </p:cNvPr>
          <p:cNvCxnSpPr/>
          <p:nvPr/>
        </p:nvCxnSpPr>
        <p:spPr>
          <a:xfrm>
            <a:off x="2832122" y="4781325"/>
            <a:ext cx="0" cy="846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70E20F3A-094F-43B2-8468-64FFD80291F1}"/>
              </a:ext>
            </a:extLst>
          </p:cNvPr>
          <p:cNvSpPr txBox="1"/>
          <p:nvPr/>
        </p:nvSpPr>
        <p:spPr>
          <a:xfrm>
            <a:off x="767412" y="5660080"/>
            <a:ext cx="449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part may be reduced to:  ~16*2.5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2F9F95E6-BC4E-4172-A408-C0D48D03D3FC}"/>
              </a:ext>
            </a:extLst>
          </p:cNvPr>
          <p:cNvCxnSpPr>
            <a:cxnSpLocks/>
          </p:cNvCxnSpPr>
          <p:nvPr/>
        </p:nvCxnSpPr>
        <p:spPr>
          <a:xfrm>
            <a:off x="7608170" y="4555621"/>
            <a:ext cx="1440158" cy="8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D4038275-867D-4C62-8F0F-F4DEF29E3207}"/>
              </a:ext>
            </a:extLst>
          </p:cNvPr>
          <p:cNvSpPr txBox="1"/>
          <p:nvPr/>
        </p:nvSpPr>
        <p:spPr>
          <a:xfrm>
            <a:off x="8018072" y="392415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~1/8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3875139-6FD6-4CAE-BD30-8730AE79B85D}"/>
              </a:ext>
            </a:extLst>
          </p:cNvPr>
          <p:cNvSpPr txBox="1"/>
          <p:nvPr/>
        </p:nvSpPr>
        <p:spPr>
          <a:xfrm>
            <a:off x="2867109" y="470868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~1/8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E831D4C-2A20-4AC9-95AC-DD82A989CD93}"/>
              </a:ext>
            </a:extLst>
          </p:cNvPr>
          <p:cNvSpPr txBox="1"/>
          <p:nvPr/>
        </p:nvSpPr>
        <p:spPr>
          <a:xfrm>
            <a:off x="5689460" y="5637911"/>
            <a:ext cx="60231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seems possible to realize current pixel design in 16*16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using a smaller technology node around 65/55nm.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3AE022A-2B57-47B6-805F-38CA6B10643B}"/>
              </a:ext>
            </a:extLst>
          </p:cNvPr>
          <p:cNvSpPr txBox="1"/>
          <p:nvPr/>
        </p:nvSpPr>
        <p:spPr>
          <a:xfrm>
            <a:off x="628424" y="1297960"/>
            <a:ext cx="1086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digital function: smaller layout size; lower power consumption (dynamic power could reduce 2.25 times if the core VDD reduced form 1.8V to 1.2V)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11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67039</TotalTime>
  <Words>1754</Words>
  <Application>Microsoft Office PowerPoint</Application>
  <PresentationFormat>宽屏</PresentationFormat>
  <Paragraphs>246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ＭＳ Ｐゴシック</vt:lpstr>
      <vt:lpstr>仿宋</vt:lpstr>
      <vt:lpstr>仿宋_GB2312</vt:lpstr>
      <vt:lpstr>华文楷体</vt:lpstr>
      <vt:lpstr>华文楷体</vt:lpstr>
      <vt:lpstr>华文新魏</vt:lpstr>
      <vt:lpstr>楷体_GB2312</vt:lpstr>
      <vt:lpstr>宋体</vt:lpstr>
      <vt:lpstr>Arial</vt:lpstr>
      <vt:lpstr>Bookman Old Style</vt:lpstr>
      <vt:lpstr>Calibri</vt:lpstr>
      <vt:lpstr>Comic Sans MS</vt:lpstr>
      <vt:lpstr>Gill Sans MT</vt:lpstr>
      <vt:lpstr>Times New Roman</vt:lpstr>
      <vt:lpstr>Wingdings</vt:lpstr>
      <vt:lpstr>Wingdings 3</vt:lpstr>
      <vt:lpstr>Origine</vt:lpstr>
      <vt:lpstr>PowerPoint 演示文稿</vt:lpstr>
      <vt:lpstr>PowerPoint 演示文稿</vt:lpstr>
      <vt:lpstr>Sensor performances achieved in Jadepix series：</vt:lpstr>
      <vt:lpstr>Interested performances may directly affected by new technologies </vt:lpstr>
      <vt:lpstr>1. 3D technology： SOI-3D</vt:lpstr>
      <vt:lpstr>PowerPoint 演示文稿</vt:lpstr>
      <vt:lpstr>1. 3D technology : basic functions of  the two sensors have been validated</vt:lpstr>
      <vt:lpstr>1. 3D technology: ongoing work</vt:lpstr>
      <vt:lpstr>2.  Smaller technology node： more possibilities</vt:lpstr>
      <vt:lpstr>PowerPoint 演示文稿</vt:lpstr>
      <vt:lpstr>PowerPoint 演示文稿</vt:lpstr>
      <vt:lpstr>3. Stitching technique: wafer-scale sensor</vt:lpstr>
      <vt:lpstr>3. Stitching technique: general experiences</vt:lpstr>
      <vt:lpstr>Summary and Outlooks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Zhou</dc:creator>
  <cp:lastModifiedBy>think</cp:lastModifiedBy>
  <cp:revision>4520</cp:revision>
  <cp:lastPrinted>2021-11-17T14:05:44Z</cp:lastPrinted>
  <dcterms:created xsi:type="dcterms:W3CDTF">2011-08-29T09:22:06Z</dcterms:created>
  <dcterms:modified xsi:type="dcterms:W3CDTF">2022-02-17T09:18:06Z</dcterms:modified>
</cp:coreProperties>
</file>