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329" r:id="rId4"/>
    <p:sldId id="333" r:id="rId5"/>
    <p:sldId id="261" r:id="rId6"/>
    <p:sldId id="388" r:id="rId7"/>
    <p:sldId id="674" r:id="rId8"/>
    <p:sldId id="675" r:id="rId9"/>
    <p:sldId id="391" r:id="rId10"/>
    <p:sldId id="676" r:id="rId11"/>
    <p:sldId id="677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29" autoAdjust="0"/>
    <p:restoredTop sz="94700"/>
  </p:normalViewPr>
  <p:slideViewPr>
    <p:cSldViewPr snapToGrid="0" snapToObjects="1">
      <p:cViewPr varScale="1">
        <p:scale>
          <a:sx n="47" d="100"/>
          <a:sy n="47" d="100"/>
        </p:scale>
        <p:origin x="182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Shape 7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2" name="Shape 7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73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/>
              <a:t>Full</a:t>
            </a:r>
            <a:r>
              <a:rPr lang="zh-CN" altLang="en-US" sz="2400" dirty="0"/>
              <a:t> </a:t>
            </a:r>
            <a:r>
              <a:rPr lang="en-US" altLang="zh-CN" sz="2400" dirty="0"/>
              <a:t>size</a:t>
            </a:r>
            <a:r>
              <a:rPr lang="zh-CN" altLang="en-US" sz="2400" dirty="0"/>
              <a:t> </a:t>
            </a:r>
            <a:r>
              <a:rPr lang="en-US" altLang="zh-CN" sz="2400" dirty="0"/>
              <a:t>vertex</a:t>
            </a:r>
            <a:r>
              <a:rPr lang="zh-CN" altLang="en-US" sz="2400" dirty="0"/>
              <a:t> </a:t>
            </a:r>
            <a:r>
              <a:rPr lang="en-US" altLang="zh-CN" sz="2400" dirty="0"/>
              <a:t>detector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590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Shape 14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1" name="Shape 14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Total 51, average age is 39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Acc: 39=703/18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Silicon: 39=866/22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HCAL: 40=440/11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Total: 39</a:t>
            </a:r>
          </a:p>
        </p:txBody>
      </p:sp>
    </p:spTree>
    <p:extLst>
      <p:ext uri="{BB962C8B-B14F-4D97-AF65-F5344CB8AC3E}">
        <p14:creationId xmlns:p14="http://schemas.microsoft.com/office/powerpoint/2010/main" val="443235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droppedImage.tiff" descr="droppedImage.tiff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rot="10800000">
            <a:off x="3048000" y="1"/>
            <a:ext cx="18288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Fermilab Users Meeting  -- June 2013 --  Joao Guimaraes"/>
          <p:cNvSpPr txBox="1"/>
          <p:nvPr/>
        </p:nvSpPr>
        <p:spPr>
          <a:xfrm rot="5400000">
            <a:off x="15226729" y="7034402"/>
            <a:ext cx="11608595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2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9" r:id="rId38"/>
    <p:sldLayoutId id="2147483690" r:id="rId39"/>
    <p:sldLayoutId id="2147483691" r:id="rId40"/>
    <p:sldLayoutId id="2147483692" r:id="rId41"/>
    <p:sldLayoutId id="2147483693" r:id="rId42"/>
    <p:sldLayoutId id="2147483694" r:id="rId43"/>
    <p:sldLayoutId id="2147483695" r:id="rId44"/>
    <p:sldLayoutId id="2147483696" r:id="rId45"/>
    <p:sldLayoutId id="2147483697" r:id="rId46"/>
    <p:sldLayoutId id="2147483698" r:id="rId47"/>
    <p:sldLayoutId id="2147483699" r:id="rId48"/>
    <p:sldLayoutId id="2147483700" r:id="rId49"/>
    <p:sldLayoutId id="2147483701" r:id="rId50"/>
    <p:sldLayoutId id="2147483702" r:id="rId51"/>
    <p:sldLayoutId id="2147483703" r:id="rId52"/>
    <p:sldLayoutId id="2147483704" r:id="rId53"/>
    <p:sldLayoutId id="2147483705" r:id="rId54"/>
    <p:sldLayoutId id="2147483707" r:id="rId55"/>
    <p:sldLayoutId id="2147483708" r:id="rId56"/>
    <p:sldLayoutId id="2147483709" r:id="rId57"/>
    <p:sldLayoutId id="2147483710" r:id="rId58"/>
    <p:sldLayoutId id="2147483711" r:id="rId59"/>
    <p:sldLayoutId id="2147483713" r:id="rId60"/>
    <p:sldLayoutId id="2147483714" r:id="rId61"/>
    <p:sldLayoutId id="2147483716" r:id="rId62"/>
    <p:sldLayoutId id="2147483717" r:id="rId63"/>
    <p:sldLayoutId id="2147483718" r:id="rId64"/>
    <p:sldLayoutId id="2147483719" r:id="rId65"/>
    <p:sldLayoutId id="2147483720" r:id="rId66"/>
    <p:sldLayoutId id="2147483721" r:id="rId67"/>
    <p:sldLayoutId id="2147483722" r:id="rId68"/>
    <p:sldLayoutId id="2147483723" r:id="rId69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高能环形正负电子对撞机关键技术研发和验证"/>
          <p:cNvSpPr txBox="1"/>
          <p:nvPr/>
        </p:nvSpPr>
        <p:spPr>
          <a:xfrm>
            <a:off x="2533481" y="1538911"/>
            <a:ext cx="19317038" cy="410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高能环形正负电子对撞机关键技术研发和验证</a:t>
            </a:r>
          </a:p>
        </p:txBody>
      </p:sp>
      <p:sp>
        <p:nvSpPr>
          <p:cNvPr id="781" name="课题：        大科学装置前沿研究…"/>
          <p:cNvSpPr txBox="1"/>
          <p:nvPr/>
        </p:nvSpPr>
        <p:spPr>
          <a:xfrm>
            <a:off x="5844045" y="6689813"/>
            <a:ext cx="12695910" cy="337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课题</a:t>
            </a:r>
            <a:r>
              <a:rPr lang="en-US" altLang="zh-CN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2</a:t>
            </a: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：</a:t>
            </a: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硅径迹探测器关键技术验证 </a:t>
            </a: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 err="1"/>
              <a:t>报告人</a:t>
            </a:r>
            <a:r>
              <a:rPr dirty="0"/>
              <a:t>：            </a:t>
            </a:r>
            <a:r>
              <a:rPr dirty="0" err="1"/>
              <a:t>梁志均</a:t>
            </a:r>
            <a:endParaRPr dirty="0"/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项目负责人</a:t>
            </a:r>
            <a:r>
              <a:rPr sz="5000" dirty="0"/>
              <a:t>：    João </a:t>
            </a:r>
            <a:r>
              <a:rPr sz="5000" dirty="0" err="1"/>
              <a:t>Guimarães</a:t>
            </a:r>
            <a:r>
              <a:rPr sz="5000" dirty="0"/>
              <a:t> da Costa</a:t>
            </a:r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项目承担单位：中国科学院</a:t>
            </a:r>
            <a:r>
              <a:rPr sz="5000" dirty="0"/>
              <a:t> </a:t>
            </a:r>
            <a:r>
              <a:rPr sz="5000" dirty="0" err="1"/>
              <a:t>高能物理研究所</a:t>
            </a:r>
            <a:endParaRPr sz="5000" dirty="0"/>
          </a:p>
        </p:txBody>
      </p:sp>
      <p:grpSp>
        <p:nvGrpSpPr>
          <p:cNvPr id="789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82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83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84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5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6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7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8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90" name="国家重点研发计划 • 项目年度交流会"/>
          <p:cNvSpPr txBox="1"/>
          <p:nvPr/>
        </p:nvSpPr>
        <p:spPr>
          <a:xfrm>
            <a:off x="9003067" y="-17431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A4B57B8-9AFE-8D44-827F-E54E0867DE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246758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E5E49C0-75E3-374E-A297-93308D5FA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0"/>
            <a:ext cx="24384001" cy="11412142"/>
          </a:xfrm>
        </p:spPr>
        <p:txBody>
          <a:bodyPr/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ASIC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Taichupix3 Test boards and Flexible PCB design. FPGA readout board ( now ~ March 2022)</a:t>
            </a:r>
          </a:p>
          <a:p>
            <a:pPr lvl="1"/>
            <a:r>
              <a:rPr kumimoji="1" lang="en-US" altLang="zh-CN" dirty="0"/>
              <a:t>Taichupix3 probe card testing  (June 2022 ~ July 2022): 1 week for setup, 5 wafers to test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/>
              <a:t>Taichupix3 testing with test boards (June 2022 ~ September 2022): 1 wafer (50 chips)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>
                <a:solidFill>
                  <a:srgbClr val="FFFF00"/>
                </a:solidFill>
              </a:rPr>
              <a:t>Ladder</a:t>
            </a:r>
          </a:p>
          <a:p>
            <a:pPr lvl="1"/>
            <a:r>
              <a:rPr kumimoji="1" lang="en-US" altLang="zh-CN" dirty="0"/>
              <a:t>Thinning wafers : 3 wafers ( 100um, 50um ) (July – </a:t>
            </a:r>
            <a:r>
              <a:rPr kumimoji="1" lang="en-US" altLang="zh-CN" dirty="0" err="1"/>
              <a:t>Augugst</a:t>
            </a:r>
            <a:r>
              <a:rPr kumimoji="1" lang="en-US" altLang="zh-CN" dirty="0"/>
              <a:t> )</a:t>
            </a:r>
          </a:p>
          <a:p>
            <a:pPr lvl="1"/>
            <a:r>
              <a:rPr kumimoji="1" lang="en-US" altLang="zh-CN" dirty="0"/>
              <a:t>Ladder support production (now ~ April 2022)</a:t>
            </a:r>
          </a:p>
          <a:p>
            <a:pPr lvl="1"/>
            <a:r>
              <a:rPr kumimoji="1" lang="en-US" altLang="zh-CN" dirty="0"/>
              <a:t>Ladder Assembly with dummy (April~ May 2022)</a:t>
            </a:r>
          </a:p>
          <a:p>
            <a:pPr lvl="1"/>
            <a:r>
              <a:rPr kumimoji="1" lang="en-US" altLang="zh-CN" dirty="0"/>
              <a:t>Ladder Assembly with Taichupix3 (July ~Sep 2022)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>
                <a:solidFill>
                  <a:srgbClr val="FFFF00"/>
                </a:solidFill>
              </a:rPr>
              <a:t>DAQ</a:t>
            </a:r>
          </a:p>
          <a:p>
            <a:pPr marL="444500" lvl="1" indent="0">
              <a:buNone/>
            </a:pPr>
            <a:r>
              <a:rPr kumimoji="1" lang="en-US" altLang="zh-CN" dirty="0"/>
              <a:t>	testing with fake data for multi-chips (now ~ June 2022)</a:t>
            </a:r>
          </a:p>
          <a:p>
            <a:pPr marL="444500" lvl="1" indent="0">
              <a:buNone/>
            </a:pPr>
            <a:r>
              <a:rPr kumimoji="1" lang="en-US" altLang="zh-CN" dirty="0"/>
              <a:t>   Test with test boards ( June 2022) </a:t>
            </a:r>
          </a:p>
          <a:p>
            <a:pPr marL="444500" lvl="1" indent="0">
              <a:buNone/>
            </a:pPr>
            <a:r>
              <a:rPr kumimoji="1" lang="en-US" altLang="zh-CN" dirty="0"/>
              <a:t>   Test with one ladder ( Sep 2022) , three double-side ladders ( 6 layer, 60 chips )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Prototype</a:t>
            </a:r>
          </a:p>
          <a:p>
            <a:pPr lvl="1"/>
            <a:r>
              <a:rPr kumimoji="1" lang="en-US" altLang="zh-CN" dirty="0"/>
              <a:t>First and second batch of support structure design and manufactured(now ~ June 2022 )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Vertex detector Assembly with full set of ladder supports installed  (</a:t>
            </a:r>
            <a:r>
              <a:rPr kumimoji="1" lang="en-US" altLang="zh-CN" dirty="0"/>
              <a:t>June 2022 )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Vertex detector Assembly with </a:t>
            </a:r>
            <a:r>
              <a:rPr kumimoji="1" lang="en-US" altLang="zh-CN" dirty="0"/>
              <a:t>Taichupix3</a:t>
            </a:r>
            <a:r>
              <a:rPr kumimoji="1" lang="en-US" altLang="zh-CN" dirty="0">
                <a:solidFill>
                  <a:schemeClr val="tx1"/>
                </a:solidFill>
              </a:rPr>
              <a:t> ladder (</a:t>
            </a:r>
            <a:r>
              <a:rPr kumimoji="1" lang="en-US" altLang="zh-CN" dirty="0"/>
              <a:t>Sep 2022 ~ Oct 2022)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>
              <a:solidFill>
                <a:schemeClr val="tx1"/>
              </a:solidFill>
            </a:endParaRP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98F51F-E177-E04A-8111-0D8FE7063ED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10</a:t>
            </a:fld>
            <a:endParaRPr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DC4A9BFA-C362-49EB-9C32-1C1B151EA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69" y="-1341630"/>
            <a:ext cx="24384001" cy="1482329"/>
          </a:xfrm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744937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4CFE2B-83E6-43B5-9783-BD8CB2388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A07C8C-D8F4-43B4-9D85-88A8DDB1AA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err="1">
                <a:solidFill>
                  <a:srgbClr val="FFFF00"/>
                </a:solidFill>
              </a:rPr>
              <a:t>Testbeam</a:t>
            </a:r>
            <a:r>
              <a:rPr kumimoji="1" lang="en-US" altLang="zh-CN" dirty="0">
                <a:solidFill>
                  <a:srgbClr val="FFFF00"/>
                </a:solidFill>
              </a:rPr>
              <a:t> </a:t>
            </a:r>
            <a:r>
              <a:rPr kumimoji="1" lang="en-US" altLang="zh-CN" dirty="0"/>
              <a:t> </a:t>
            </a:r>
          </a:p>
          <a:p>
            <a:pPr lvl="1"/>
            <a:r>
              <a:rPr kumimoji="1" lang="en-US" altLang="zh-CN" dirty="0"/>
              <a:t>Test beam at IHEP ( Sep 2022)</a:t>
            </a:r>
          </a:p>
          <a:p>
            <a:pPr lvl="1"/>
            <a:r>
              <a:rPr kumimoji="1" lang="en-US" altLang="zh-CN" dirty="0"/>
              <a:t>Test beam at DESY/CERN (Nov 2023)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6F444D-658C-4EA3-B42F-168DA1F962C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88375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5" y="6689813"/>
            <a:ext cx="12695910" cy="337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课题</a:t>
            </a:r>
            <a:r>
              <a:rPr lang="en-US" altLang="zh-CN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2</a:t>
            </a: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：</a:t>
            </a: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硅径迹探测器关键技术验证 </a:t>
            </a: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 err="1"/>
              <a:t>报告人</a:t>
            </a:r>
            <a:r>
              <a:rPr dirty="0"/>
              <a:t>：            </a:t>
            </a:r>
            <a:r>
              <a:rPr dirty="0" err="1"/>
              <a:t>梁志均</a:t>
            </a:r>
            <a:endParaRPr dirty="0"/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项目负责人</a:t>
            </a:r>
            <a:r>
              <a:rPr sz="5000" dirty="0"/>
              <a:t>：    João </a:t>
            </a:r>
            <a:r>
              <a:rPr sz="5000" dirty="0" err="1"/>
              <a:t>Guimarães</a:t>
            </a:r>
            <a:r>
              <a:rPr sz="5000" dirty="0"/>
              <a:t> da Costa</a:t>
            </a:r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项目承担单位：中国科学院</a:t>
            </a:r>
            <a:r>
              <a:rPr sz="5000" dirty="0"/>
              <a:t> </a:t>
            </a:r>
            <a:r>
              <a:rPr sz="5000" dirty="0" err="1"/>
              <a:t>高能物理研究所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DF1174-6588-E24A-91CA-7E406226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</a:t>
            </a:r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0AAF19-1ECA-9F4A-B09F-F9B69FAF5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1" y="1167402"/>
            <a:ext cx="24384001" cy="11412142"/>
          </a:xfrm>
        </p:spPr>
        <p:txBody>
          <a:bodyPr/>
          <a:lstStyle/>
          <a:p>
            <a:r>
              <a:rPr kumimoji="1" lang="en-US" altLang="zh-CN" sz="4800" dirty="0"/>
              <a:t>Can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break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down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into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sub-tasks:</a:t>
            </a: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CMOS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imaging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sensor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chip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layout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optimization,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Ladder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and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vertex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support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structure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assembly</a:t>
            </a:r>
            <a:r>
              <a:rPr kumimoji="1" lang="zh-CN" altLang="en-US" sz="4800" dirty="0">
                <a:solidFill>
                  <a:srgbClr val="FFC000"/>
                </a:solidFill>
              </a:rPr>
              <a:t> 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Data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acquisition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system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R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&amp;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9DDA05-8CDA-7046-BEEE-5EB0F0C10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" y="7214847"/>
            <a:ext cx="30257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1CA8EAF-6C8A-264C-B600-7D804A2A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09" y="7406640"/>
            <a:ext cx="6595150" cy="258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5596F0C-6D6B-E842-802D-E9974ECF1243}"/>
              </a:ext>
            </a:extLst>
          </p:cNvPr>
          <p:cNvSpPr/>
          <p:nvPr/>
        </p:nvSpPr>
        <p:spPr>
          <a:xfrm>
            <a:off x="29712" y="6005560"/>
            <a:ext cx="34612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CMOS</a:t>
            </a:r>
            <a:r>
              <a:rPr lang="zh-CN" altLang="en-US" sz="2800" dirty="0"/>
              <a:t> </a:t>
            </a:r>
            <a:r>
              <a:rPr lang="en-US" altLang="zh-CN" sz="2800" dirty="0"/>
              <a:t>imaging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sensor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prototyping</a:t>
            </a:r>
            <a:endParaRPr lang="zh-CN" altLang="en-US" sz="2800" dirty="0"/>
          </a:p>
        </p:txBody>
      </p:sp>
      <p:sp>
        <p:nvSpPr>
          <p:cNvPr id="17" name="右箭头 16">
            <a:extLst>
              <a:ext uri="{FF2B5EF4-FFF2-40B4-BE49-F238E27FC236}">
                <a16:creationId xmlns:a16="http://schemas.microsoft.com/office/drawing/2014/main" id="{89232D97-27A7-8C4D-A757-DEB2B5076065}"/>
              </a:ext>
            </a:extLst>
          </p:cNvPr>
          <p:cNvSpPr/>
          <p:nvPr/>
        </p:nvSpPr>
        <p:spPr>
          <a:xfrm>
            <a:off x="3301359" y="8460722"/>
            <a:ext cx="1298256" cy="785987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右箭头 17">
            <a:extLst>
              <a:ext uri="{FF2B5EF4-FFF2-40B4-BE49-F238E27FC236}">
                <a16:creationId xmlns:a16="http://schemas.microsoft.com/office/drawing/2014/main" id="{1D6E57A2-B408-F94F-96DA-0F6E751CCD60}"/>
              </a:ext>
            </a:extLst>
          </p:cNvPr>
          <p:cNvSpPr/>
          <p:nvPr/>
        </p:nvSpPr>
        <p:spPr>
          <a:xfrm>
            <a:off x="17495447" y="8616863"/>
            <a:ext cx="1435536" cy="829979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3A53605-E517-D14A-AFE2-80CBE39DB508}"/>
              </a:ext>
            </a:extLst>
          </p:cNvPr>
          <p:cNvSpPr/>
          <p:nvPr/>
        </p:nvSpPr>
        <p:spPr>
          <a:xfrm>
            <a:off x="5313848" y="5919366"/>
            <a:ext cx="45400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module</a:t>
            </a:r>
            <a:r>
              <a:rPr lang="zh-CN" altLang="en-US" sz="2800" dirty="0"/>
              <a:t> </a:t>
            </a:r>
            <a:r>
              <a:rPr lang="en-US" altLang="zh-CN" sz="2800" dirty="0"/>
              <a:t>(ladder)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pPr algn="ctr"/>
            <a:r>
              <a:rPr lang="en-US" altLang="zh-CN" sz="2800" dirty="0"/>
              <a:t>Prototyping</a:t>
            </a:r>
            <a:r>
              <a:rPr lang="zh-CN" altLang="en-US" sz="2800" dirty="0"/>
              <a:t>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696E141-0FF5-D246-8BC0-608BDA1CCCFD}"/>
              </a:ext>
            </a:extLst>
          </p:cNvPr>
          <p:cNvSpPr/>
          <p:nvPr/>
        </p:nvSpPr>
        <p:spPr>
          <a:xfrm>
            <a:off x="11676805" y="6396420"/>
            <a:ext cx="7141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Full</a:t>
            </a:r>
            <a:r>
              <a:rPr lang="zh-CN" altLang="en-US" sz="2800" dirty="0"/>
              <a:t> </a:t>
            </a:r>
            <a:r>
              <a:rPr lang="en-US" altLang="zh-CN" sz="2800" dirty="0"/>
              <a:t>size</a:t>
            </a:r>
            <a:r>
              <a:rPr lang="zh-CN" altLang="en-US" sz="2800" dirty="0"/>
              <a:t> </a:t>
            </a:r>
            <a:r>
              <a:rPr lang="en-US" altLang="zh-CN" sz="2800" dirty="0"/>
              <a:t>vertex</a:t>
            </a:r>
            <a:r>
              <a:rPr lang="zh-CN" altLang="en-US" sz="2800" dirty="0"/>
              <a:t> </a:t>
            </a:r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Prototype</a:t>
            </a:r>
            <a:r>
              <a:rPr lang="zh-CN" altLang="en-US" sz="2800" dirty="0"/>
              <a:t> </a:t>
            </a:r>
          </a:p>
        </p:txBody>
      </p:sp>
      <p:sp>
        <p:nvSpPr>
          <p:cNvPr id="21" name="右箭头 20">
            <a:extLst>
              <a:ext uri="{FF2B5EF4-FFF2-40B4-BE49-F238E27FC236}">
                <a16:creationId xmlns:a16="http://schemas.microsoft.com/office/drawing/2014/main" id="{5A6A21A5-D008-094D-A785-FFA855CADC9D}"/>
              </a:ext>
            </a:extLst>
          </p:cNvPr>
          <p:cNvSpPr/>
          <p:nvPr/>
        </p:nvSpPr>
        <p:spPr>
          <a:xfrm>
            <a:off x="10350808" y="8529265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C785298-5701-4148-BA5C-7996A16A69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5843" y="7154003"/>
            <a:ext cx="5445639" cy="4349322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6F0F3EB3-6948-0C46-900F-A8E43A7FD4A8}"/>
              </a:ext>
            </a:extLst>
          </p:cNvPr>
          <p:cNvSpPr/>
          <p:nvPr/>
        </p:nvSpPr>
        <p:spPr>
          <a:xfrm>
            <a:off x="19025018" y="6199896"/>
            <a:ext cx="47404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Beam</a:t>
            </a:r>
            <a:r>
              <a:rPr lang="zh-CN" altLang="en-US" sz="2800" dirty="0"/>
              <a:t> </a:t>
            </a:r>
            <a:r>
              <a:rPr lang="en-US" altLang="zh-CN" sz="2800" dirty="0"/>
              <a:t>test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verify</a:t>
            </a:r>
            <a:r>
              <a:rPr lang="zh-CN" altLang="en-US" sz="2800" dirty="0"/>
              <a:t> </a:t>
            </a:r>
            <a:r>
              <a:rPr lang="en-US" altLang="zh-CN" sz="2800" dirty="0"/>
              <a:t>its</a:t>
            </a:r>
            <a:r>
              <a:rPr lang="zh-CN" altLang="en-US" sz="2800" dirty="0"/>
              <a:t> </a:t>
            </a:r>
            <a:r>
              <a:rPr lang="en-US" altLang="zh-CN" sz="2800" dirty="0"/>
              <a:t>spatial</a:t>
            </a:r>
            <a:r>
              <a:rPr lang="zh-CN" altLang="en-US" sz="2800" dirty="0"/>
              <a:t> </a:t>
            </a:r>
            <a:r>
              <a:rPr lang="en-US" altLang="zh-CN" sz="2800" dirty="0"/>
              <a:t>resolution</a:t>
            </a:r>
            <a:endParaRPr lang="zh-CN" altLang="en-US" sz="2800" dirty="0"/>
          </a:p>
        </p:txBody>
      </p:sp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430CB078-30BD-CD49-BCDC-2F1B482D43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en-US" altLang="zh-CN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3E9D9F5-0FA1-3544-8A28-DCCBEBDBD6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99" y="11324978"/>
            <a:ext cx="11922982" cy="2229920"/>
          </a:xfrm>
          <a:prstGeom prst="rect">
            <a:avLst/>
          </a:prstGeom>
        </p:spPr>
      </p:pic>
      <p:sp>
        <p:nvSpPr>
          <p:cNvPr id="26" name="右箭头 25">
            <a:extLst>
              <a:ext uri="{FF2B5EF4-FFF2-40B4-BE49-F238E27FC236}">
                <a16:creationId xmlns:a16="http://schemas.microsoft.com/office/drawing/2014/main" id="{B7B30315-6C1E-2F4F-BC0B-DB2FCA24E337}"/>
              </a:ext>
            </a:extLst>
          </p:cNvPr>
          <p:cNvSpPr/>
          <p:nvPr/>
        </p:nvSpPr>
        <p:spPr>
          <a:xfrm rot="5400000">
            <a:off x="6208090" y="10057169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6233A9F-D399-8E4A-BB2D-E0E66AECA1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4376" y="7067461"/>
            <a:ext cx="6135222" cy="426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3393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圆角矩形"/>
          <p:cNvSpPr/>
          <p:nvPr/>
        </p:nvSpPr>
        <p:spPr>
          <a:xfrm>
            <a:off x="4919599" y="1645375"/>
            <a:ext cx="11723593" cy="5021314"/>
          </a:xfrm>
          <a:prstGeom prst="roundRect">
            <a:avLst>
              <a:gd name="adj" fmla="val 8833"/>
            </a:avLst>
          </a:prstGeom>
          <a:solidFill>
            <a:srgbClr val="A6AAA9">
              <a:alpha val="15466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427" name="Research Tea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Research Team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endParaRPr dirty="0"/>
          </a:p>
        </p:txBody>
      </p:sp>
      <p:sp>
        <p:nvSpPr>
          <p:cNvPr id="14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435" name="TextBox 6"/>
          <p:cNvSpPr txBox="1"/>
          <p:nvPr/>
        </p:nvSpPr>
        <p:spPr>
          <a:xfrm>
            <a:off x="14015705" y="1786040"/>
            <a:ext cx="11918015" cy="81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6" name="文本框 6"/>
          <p:cNvSpPr txBox="1"/>
          <p:nvPr/>
        </p:nvSpPr>
        <p:spPr>
          <a:xfrm>
            <a:off x="12139803" y="4156032"/>
            <a:ext cx="10875593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7" name="文本框 6"/>
          <p:cNvSpPr txBox="1"/>
          <p:nvPr/>
        </p:nvSpPr>
        <p:spPr>
          <a:xfrm>
            <a:off x="5343598" y="2917970"/>
            <a:ext cx="10875593" cy="329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r>
              <a:rPr dirty="0">
                <a:solidFill>
                  <a:schemeClr val="accent3">
                    <a:satOff val="18648"/>
                    <a:lumOff val="5971"/>
                  </a:schemeClr>
                </a:solidFill>
              </a:rPr>
              <a:t>课题2</a:t>
            </a:r>
            <a:r>
              <a:rPr dirty="0"/>
              <a:t>：IHEP - </a:t>
            </a:r>
            <a:r>
              <a:rPr dirty="0" err="1"/>
              <a:t>中国科学院高能物理研究所</a:t>
            </a:r>
            <a:endParaRPr dirty="0"/>
          </a:p>
          <a:p>
            <a:pPr lvl="8"/>
            <a:r>
              <a:rPr dirty="0"/>
              <a:t> SDU - </a:t>
            </a:r>
            <a:r>
              <a:rPr dirty="0" err="1"/>
              <a:t>山东大学</a:t>
            </a:r>
            <a:endParaRPr dirty="0"/>
          </a:p>
          <a:p>
            <a:pPr lvl="8"/>
            <a:r>
              <a:rPr dirty="0"/>
              <a:t> NJU - </a:t>
            </a:r>
            <a:r>
              <a:rPr dirty="0" err="1"/>
              <a:t>南京大学</a:t>
            </a:r>
            <a:endParaRPr dirty="0"/>
          </a:p>
          <a:p>
            <a:pPr lvl="8"/>
            <a:r>
              <a:rPr dirty="0"/>
              <a:t> NWU - </a:t>
            </a:r>
            <a:r>
              <a:rPr dirty="0" err="1"/>
              <a:t>西北工业大学</a:t>
            </a:r>
            <a:endParaRPr dirty="0"/>
          </a:p>
        </p:txBody>
      </p:sp>
      <p:sp>
        <p:nvSpPr>
          <p:cNvPr id="1438" name="文本框 6"/>
          <p:cNvSpPr txBox="1"/>
          <p:nvPr/>
        </p:nvSpPr>
        <p:spPr>
          <a:xfrm>
            <a:off x="12139803" y="10253716"/>
            <a:ext cx="10875593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9" name="6 institutes"/>
          <p:cNvSpPr txBox="1"/>
          <p:nvPr/>
        </p:nvSpPr>
        <p:spPr>
          <a:xfrm>
            <a:off x="9140722" y="1580536"/>
            <a:ext cx="3281346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en-US" altLang="zh-CN" dirty="0"/>
              <a:t>4</a:t>
            </a:r>
            <a:r>
              <a:rPr dirty="0"/>
              <a:t> institutes 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CFF21F8B-70A1-9941-BC41-E2EF8CABC14E}"/>
              </a:ext>
            </a:extLst>
          </p:cNvPr>
          <p:cNvGraphicFramePr>
            <a:graphicFrameLocks noGrp="1"/>
          </p:cNvGraphicFramePr>
          <p:nvPr/>
        </p:nvGraphicFramePr>
        <p:xfrm>
          <a:off x="204388" y="7025101"/>
          <a:ext cx="19770324" cy="56865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39929">
                  <a:extLst>
                    <a:ext uri="{9D8B030D-6E8A-4147-A177-3AD203B41FA5}">
                      <a16:colId xmlns:a16="http://schemas.microsoft.com/office/drawing/2014/main" val="2544184742"/>
                    </a:ext>
                  </a:extLst>
                </a:gridCol>
                <a:gridCol w="12030395">
                  <a:extLst>
                    <a:ext uri="{9D8B030D-6E8A-4147-A177-3AD203B41FA5}">
                      <a16:colId xmlns:a16="http://schemas.microsoft.com/office/drawing/2014/main" val="2690095584"/>
                    </a:ext>
                  </a:extLst>
                </a:gridCol>
              </a:tblGrid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Institutes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Tasks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4235235219"/>
                  </a:ext>
                </a:extLst>
              </a:tr>
              <a:tr h="1633691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IHEP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Full 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 modeling,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Pixel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Analog,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PLL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block</a:t>
                      </a:r>
                      <a:r>
                        <a:rPr lang="en-US" altLang="zh-CN" sz="3200" b="1" baseline="0" dirty="0"/>
                        <a:t> </a:t>
                      </a:r>
                    </a:p>
                    <a:p>
                      <a:r>
                        <a:rPr lang="en-US" altLang="zh-CN" sz="3200" b="1" baseline="0" dirty="0"/>
                        <a:t>Detector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module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(ladder)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prototyping</a:t>
                      </a:r>
                    </a:p>
                    <a:p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Data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acquisition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system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&amp;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</a:t>
                      </a:r>
                    </a:p>
                    <a:p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Vertex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detector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assembly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and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commissioning</a:t>
                      </a:r>
                      <a:r>
                        <a:rPr lang="zh-CN" altLang="en-US" sz="3200" b="1" baseline="0" dirty="0"/>
                        <a:t>  </a:t>
                      </a:r>
                      <a:endParaRPr lang="en-US" altLang="zh-CN" sz="3200" b="1" baseline="0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2481368093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CCNU/IFAE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Pixel Digital 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2562521574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NWPU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Periphery Logic, LDO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839669448"/>
                  </a:ext>
                </a:extLst>
              </a:tr>
              <a:tr h="1131017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SDU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marL="0" marR="0" lvl="0" indent="0" algn="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Bias generation, TCAD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simulation</a:t>
                      </a:r>
                      <a:r>
                        <a:rPr lang="zh-CN" altLang="en-US" sz="3200" b="1" dirty="0"/>
                        <a:t>  </a:t>
                      </a:r>
                      <a:r>
                        <a:rPr lang="en-US" altLang="zh-CN" sz="3200" b="1" dirty="0"/>
                        <a:t> </a:t>
                      </a:r>
                    </a:p>
                    <a:p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test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board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design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743510011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NJU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Irradiation,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test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beam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organization</a:t>
                      </a:r>
                      <a:r>
                        <a:rPr lang="zh-CN" altLang="en-US" sz="3200" b="1" dirty="0"/>
                        <a:t> 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529795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113301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Achievement Presentation and Assessment Metho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Achievement Presentation and Assessment Methods</a:t>
            </a:r>
          </a:p>
        </p:txBody>
      </p:sp>
      <p:sp>
        <p:nvSpPr>
          <p:cNvPr id="8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896934" y="13192371"/>
            <a:ext cx="282677" cy="42834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891" name="Silicon Detector"/>
          <p:cNvSpPr txBox="1"/>
          <p:nvPr/>
        </p:nvSpPr>
        <p:spPr>
          <a:xfrm rot="16200000">
            <a:off x="-1370251" y="6282015"/>
            <a:ext cx="4409605" cy="815976"/>
          </a:xfrm>
          <a:prstGeom prst="rect">
            <a:avLst/>
          </a:prstGeom>
          <a:solidFill>
            <a:srgbClr val="FFFFFF">
              <a:alpha val="8302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chemeClr val="accent1">
                    <a:hueOff val="174309"/>
                    <a:satOff val="-28691"/>
                    <a:lumOff val="-9939"/>
                  </a:schemeClr>
                </a:solidFill>
              </a:defRPr>
            </a:lvl1pPr>
          </a:lstStyle>
          <a:p>
            <a:r>
              <a:rPr dirty="0"/>
              <a:t>Silicon Detector</a:t>
            </a:r>
          </a:p>
        </p:txBody>
      </p:sp>
      <p:sp>
        <p:nvSpPr>
          <p:cNvPr id="892" name="圆角矩形"/>
          <p:cNvSpPr/>
          <p:nvPr/>
        </p:nvSpPr>
        <p:spPr>
          <a:xfrm>
            <a:off x="9355865" y="2170270"/>
            <a:ext cx="9981006" cy="10605007"/>
          </a:xfrm>
          <a:prstGeom prst="roundRect">
            <a:avLst>
              <a:gd name="adj" fmla="val 15000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3" name="Assessment method and means of evaluation:"/>
          <p:cNvSpPr txBox="1"/>
          <p:nvPr/>
        </p:nvSpPr>
        <p:spPr>
          <a:xfrm>
            <a:off x="11024451" y="2660092"/>
            <a:ext cx="5665583" cy="698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36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lang="en" dirty="0"/>
              <a:t>Assessment </a:t>
            </a:r>
            <a:r>
              <a:rPr lang="en-US" altLang="zh-CN" dirty="0"/>
              <a:t>index</a:t>
            </a:r>
            <a:endParaRPr dirty="0"/>
          </a:p>
        </p:txBody>
      </p:sp>
      <p:sp>
        <p:nvSpPr>
          <p:cNvPr id="894" name="- Peer expert review…"/>
          <p:cNvSpPr txBox="1"/>
          <p:nvPr/>
        </p:nvSpPr>
        <p:spPr>
          <a:xfrm>
            <a:off x="9289082" y="5458952"/>
            <a:ext cx="10338621" cy="125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Mid-term:</a:t>
            </a:r>
            <a:r>
              <a:rPr lang="zh-CN" altLang="en-US" dirty="0"/>
              <a:t> </a:t>
            </a:r>
            <a:r>
              <a:rPr lang="en-US" altLang="zh-CN" dirty="0"/>
              <a:t>produce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25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*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25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μm</a:t>
            </a:r>
            <a:r>
              <a:rPr lang="zh-CN" altLang="en-US" dirty="0"/>
              <a:t> </a:t>
            </a:r>
            <a:r>
              <a:rPr lang="en-US" altLang="zh-CN" dirty="0"/>
              <a:t>pixel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endParaRPr dirty="0"/>
          </a:p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3-5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μm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dirty="0"/>
              <a:t>resolution in</a:t>
            </a:r>
            <a:r>
              <a:rPr lang="zh-CN" altLang="en-US" dirty="0"/>
              <a:t> </a:t>
            </a:r>
            <a:r>
              <a:rPr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Beam test</a:t>
            </a:r>
            <a:endParaRPr dirty="0"/>
          </a:p>
        </p:txBody>
      </p:sp>
      <p:sp>
        <p:nvSpPr>
          <p:cNvPr id="895" name="圆角矩形"/>
          <p:cNvSpPr/>
          <p:nvPr/>
        </p:nvSpPr>
        <p:spPr>
          <a:xfrm>
            <a:off x="9349028" y="9097008"/>
            <a:ext cx="9987841" cy="3678269"/>
          </a:xfrm>
          <a:prstGeom prst="roundRect">
            <a:avLst>
              <a:gd name="adj" fmla="val 37652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6" name="圆角矩形"/>
          <p:cNvSpPr/>
          <p:nvPr/>
        </p:nvSpPr>
        <p:spPr>
          <a:xfrm>
            <a:off x="9355864" y="4151045"/>
            <a:ext cx="9981005" cy="4049985"/>
          </a:xfrm>
          <a:prstGeom prst="roundRect">
            <a:avLst>
              <a:gd name="adj" fmla="val 25866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7" name="- Peer expert review…"/>
          <p:cNvSpPr txBox="1"/>
          <p:nvPr/>
        </p:nvSpPr>
        <p:spPr>
          <a:xfrm>
            <a:off x="9573538" y="10271552"/>
            <a:ext cx="9538820" cy="125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mid-term:</a:t>
            </a:r>
            <a:r>
              <a:rPr lang="zh-CN" altLang="en-US" dirty="0"/>
              <a:t> </a:t>
            </a:r>
            <a:r>
              <a:rPr lang="en-US" altLang="zh-CN" dirty="0"/>
              <a:t>verified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TCAD</a:t>
            </a:r>
            <a:r>
              <a:rPr lang="zh-CN" altLang="en-US" dirty="0"/>
              <a:t> </a:t>
            </a:r>
            <a:r>
              <a:rPr lang="en-US" altLang="zh-CN" dirty="0"/>
              <a:t>simulation</a:t>
            </a:r>
            <a:r>
              <a:rPr lang="zh-CN" altLang="en-US" dirty="0"/>
              <a:t> </a:t>
            </a:r>
            <a:endParaRPr dirty="0"/>
          </a:p>
          <a:p>
            <a:pPr lvl="1">
              <a:defRPr sz="3600"/>
            </a:pPr>
            <a:r>
              <a:rPr dirty="0"/>
              <a:t>-</a:t>
            </a:r>
            <a:r>
              <a:rPr lang="en" dirty="0"/>
              <a:t>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Total</a:t>
            </a:r>
            <a:r>
              <a:rPr lang="zh-CN" altLang="en-US" dirty="0"/>
              <a:t> </a:t>
            </a:r>
            <a:r>
              <a:rPr lang="en-US" altLang="zh-CN" dirty="0"/>
              <a:t>ionization</a:t>
            </a:r>
            <a:r>
              <a:rPr lang="zh-CN" altLang="en-US" dirty="0"/>
              <a:t> </a:t>
            </a:r>
            <a:r>
              <a:rPr lang="en-US" altLang="zh-CN" dirty="0"/>
              <a:t>dose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&gt;1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Mrad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endParaRPr sz="3600" dirty="0">
              <a:solidFill>
                <a:schemeClr val="accent4">
                  <a:hueOff val="384618"/>
                  <a:satOff val="3869"/>
                  <a:lumOff val="5802"/>
                </a:schemeClr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34BD526-AC8B-204E-BC01-ECB469191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376" y="1160831"/>
            <a:ext cx="7901642" cy="77705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42F5E72-CCB0-2140-8C4A-60DD0F678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996" y="8756772"/>
            <a:ext cx="7980412" cy="4018505"/>
          </a:xfrm>
          <a:prstGeom prst="rect">
            <a:avLst/>
          </a:prstGeom>
        </p:spPr>
      </p:pic>
      <p:sp>
        <p:nvSpPr>
          <p:cNvPr id="15" name="圆角矩形">
            <a:extLst>
              <a:ext uri="{FF2B5EF4-FFF2-40B4-BE49-F238E27FC236}">
                <a16:creationId xmlns:a16="http://schemas.microsoft.com/office/drawing/2014/main" id="{866F1BF0-DE5A-E14D-933D-38C3CBA208CB}"/>
              </a:ext>
            </a:extLst>
          </p:cNvPr>
          <p:cNvSpPr/>
          <p:nvPr/>
        </p:nvSpPr>
        <p:spPr>
          <a:xfrm>
            <a:off x="5880847" y="1582614"/>
            <a:ext cx="3408232" cy="11011126"/>
          </a:xfrm>
          <a:prstGeom prst="roundRect">
            <a:avLst>
              <a:gd name="adj" fmla="val 15000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D75D310-084B-8942-ADE0-8C32C866F118}"/>
              </a:ext>
            </a:extLst>
          </p:cNvPr>
          <p:cNvSpPr/>
          <p:nvPr/>
        </p:nvSpPr>
        <p:spPr>
          <a:xfrm>
            <a:off x="11196414" y="4488023"/>
            <a:ext cx="4921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Spatial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1FD9F27-900D-F542-A4AA-A7ABD3BA44BE}"/>
              </a:ext>
            </a:extLst>
          </p:cNvPr>
          <p:cNvSpPr/>
          <p:nvPr/>
        </p:nvSpPr>
        <p:spPr>
          <a:xfrm>
            <a:off x="11145602" y="9223418"/>
            <a:ext cx="54232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Radiation</a:t>
            </a:r>
            <a:r>
              <a:rPr lang="zh-CN" altLang="en-US" dirty="0"/>
              <a:t> </a:t>
            </a:r>
            <a:r>
              <a:rPr lang="en-US" altLang="zh-CN" dirty="0"/>
              <a:t>hardness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066869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2nd Year :…"/>
          <p:cNvSpPr txBox="1">
            <a:spLocks noGrp="1"/>
          </p:cNvSpPr>
          <p:nvPr>
            <p:ph type="body" idx="1"/>
          </p:nvPr>
        </p:nvSpPr>
        <p:spPr>
          <a:xfrm>
            <a:off x="-1" y="1556804"/>
            <a:ext cx="24384001" cy="11412142"/>
          </a:xfrm>
          <a:prstGeom prst="rect">
            <a:avLst/>
          </a:prstGeom>
        </p:spPr>
        <p:txBody>
          <a:bodyPr/>
          <a:lstStyle/>
          <a:p>
            <a:pPr marL="567972" indent="-567972">
              <a:buSzPct val="75000"/>
              <a:buChar char="•"/>
              <a:defRPr sz="4200">
                <a:solidFill>
                  <a:schemeClr val="accent3"/>
                </a:solidFill>
              </a:defRPr>
            </a:pPr>
            <a:r>
              <a:rPr dirty="0">
                <a:solidFill>
                  <a:srgbClr val="FFFF00"/>
                </a:solidFill>
              </a:rPr>
              <a:t>3rd Year:</a:t>
            </a:r>
          </a:p>
          <a:p>
            <a:pPr marL="963083" lvl="1" indent="-518583">
              <a:buSzPct val="75000"/>
              <a:buFontTx/>
              <a:buChar char="•"/>
            </a:pPr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 CMOS sensor fabricated and tested</a:t>
            </a:r>
          </a:p>
          <a:p>
            <a:pPr marL="0" lvl="2" indent="0">
              <a:buSzPct val="75000"/>
              <a:buNone/>
            </a:pP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  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skipped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,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since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2</a:t>
            </a:r>
            <a:r>
              <a:rPr lang="en-US" altLang="zh-CN" baseline="30000" dirty="0">
                <a:solidFill>
                  <a:srgbClr val="FFFF00"/>
                </a:solidFill>
                <a:sym typeface="Wingdings" pitchFamily="2" charset="2"/>
              </a:rPr>
              <a:t>nd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MPW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chip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is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working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well</a:t>
            </a:r>
            <a:endParaRPr lang="en-US" altLang="zh-CN" dirty="0">
              <a:solidFill>
                <a:srgbClr val="FFC000"/>
              </a:solidFill>
            </a:endParaRP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dirty="0"/>
              <a:t>structure </a:t>
            </a:r>
            <a:r>
              <a:rPr lang="en-US" altLang="zh-CN" dirty="0"/>
              <a:t>engineering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dirty="0"/>
              <a:t>completed</a:t>
            </a:r>
            <a:endParaRPr lang="en-US" altLang="zh-CN" dirty="0"/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Fabricated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ladders</a:t>
            </a:r>
            <a:r>
              <a:rPr lang="zh-CN" altLang="en-US" dirty="0"/>
              <a:t>   </a:t>
            </a:r>
            <a:endParaRPr dirty="0"/>
          </a:p>
          <a:p>
            <a:pPr marL="567972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dirty="0">
                <a:solidFill>
                  <a:srgbClr val="FFFF00"/>
                </a:solidFill>
              </a:rPr>
              <a:t>4th Year: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Competed</a:t>
            </a:r>
            <a:r>
              <a:rPr lang="zh-CN" altLang="en-US" dirty="0"/>
              <a:t> </a:t>
            </a:r>
            <a:r>
              <a:rPr lang="en-US" altLang="zh-CN" dirty="0"/>
              <a:t>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lang="zh-CN" altLang="en-US" dirty="0"/>
              <a:t> </a:t>
            </a:r>
            <a:r>
              <a:rPr lang="en-US" altLang="zh-CN" dirty="0"/>
              <a:t>full-size</a:t>
            </a:r>
            <a:r>
              <a:rPr dirty="0"/>
              <a:t> </a:t>
            </a:r>
            <a:r>
              <a:rPr lang="en-US" altLang="zh-CN" dirty="0" err="1"/>
              <a:t>TaichuPix</a:t>
            </a:r>
            <a:r>
              <a:rPr dirty="0"/>
              <a:t> sensor</a:t>
            </a:r>
            <a:r>
              <a:rPr lang="zh-CN" altLang="en-US" dirty="0"/>
              <a:t> </a:t>
            </a:r>
            <a:endParaRPr dirty="0"/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Manufactured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whole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endParaRPr lang="en" dirty="0"/>
          </a:p>
          <a:p>
            <a:pPr marL="963083" lvl="1" indent="-518583">
              <a:buSzPct val="75000"/>
              <a:buChar char="•"/>
            </a:pPr>
            <a:r>
              <a:rPr lang="en" dirty="0"/>
              <a:t>Assembling and installing the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" dirty="0"/>
              <a:t>prototype 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DAQ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whole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endParaRPr lang="en" dirty="0"/>
          </a:p>
          <a:p>
            <a:pPr marL="567972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dirty="0">
                <a:solidFill>
                  <a:srgbClr val="FFFF00"/>
                </a:solidFill>
              </a:rPr>
              <a:t>5th Year: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assembly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commissioning</a:t>
            </a:r>
            <a:r>
              <a:rPr lang="zh-CN" altLang="en-US" dirty="0"/>
              <a:t> </a:t>
            </a:r>
            <a:endParaRPr lang="en-US" altLang="zh-CN" dirty="0"/>
          </a:p>
          <a:p>
            <a:pPr marL="963083" lvl="1" indent="-518583">
              <a:buSzPct val="75000"/>
              <a:buChar char="•"/>
            </a:pPr>
            <a:r>
              <a:rPr dirty="0"/>
              <a:t>Test beam and data analysis</a:t>
            </a:r>
          </a:p>
          <a:p>
            <a:pPr marL="963083" lvl="1" indent="-518583">
              <a:buSzPct val="75000"/>
              <a:buChar char="•"/>
            </a:pPr>
            <a:r>
              <a:rPr dirty="0"/>
              <a:t>Finish assembling of prototype </a:t>
            </a:r>
          </a:p>
        </p:txBody>
      </p:sp>
      <p:sp>
        <p:nvSpPr>
          <p:cNvPr id="94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64E41F9-FE51-5146-B941-9ECE0F9D0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3880" y="668435"/>
            <a:ext cx="9943761" cy="13188880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2CF8D59B-BF31-BB46-8FC4-E185EB5282B5}"/>
              </a:ext>
            </a:extLst>
          </p:cNvPr>
          <p:cNvSpPr txBox="1">
            <a:spLocks/>
          </p:cNvSpPr>
          <p:nvPr/>
        </p:nvSpPr>
        <p:spPr>
          <a:xfrm>
            <a:off x="-6707973" y="-444785"/>
            <a:ext cx="24384001" cy="1482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r" defTabSz="82153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kumimoji="1" lang="zh-CN" altLang="en-US" dirty="0"/>
              <a:t>   </a:t>
            </a:r>
            <a:r>
              <a:rPr kumimoji="1" lang="en-US" altLang="zh-CN" dirty="0"/>
              <a:t>Overall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AB6ACE3-017A-334B-9416-BA5110260F0B}"/>
              </a:ext>
            </a:extLst>
          </p:cNvPr>
          <p:cNvSpPr/>
          <p:nvPr/>
        </p:nvSpPr>
        <p:spPr>
          <a:xfrm>
            <a:off x="24062" y="5176148"/>
            <a:ext cx="13753880" cy="4029075"/>
          </a:xfrm>
          <a:prstGeom prst="rect">
            <a:avLst/>
          </a:prstGeom>
          <a:noFill/>
          <a:ln w="22225" cap="flat">
            <a:solidFill>
              <a:srgbClr val="FFFF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62306665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6E7BDE-FB9B-2E47-B01C-5F1AABAEA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19" y="89296"/>
            <a:ext cx="24384001" cy="1482329"/>
          </a:xfrm>
        </p:spPr>
        <p:txBody>
          <a:bodyPr/>
          <a:lstStyle/>
          <a:p>
            <a:r>
              <a:rPr lang="en" altLang="zh-CN" dirty="0"/>
              <a:t>Goal for the </a:t>
            </a:r>
            <a:r>
              <a:rPr lang="en-US" altLang="zh-CN" dirty="0"/>
              <a:t>this</a:t>
            </a:r>
            <a:r>
              <a:rPr lang="en" altLang="zh-CN" dirty="0"/>
              <a:t> year</a:t>
            </a:r>
            <a:r>
              <a:rPr lang="en-US" altLang="zh-CN" dirty="0"/>
              <a:t>(2021.7</a:t>
            </a:r>
            <a:r>
              <a:rPr lang="zh-CN" altLang="en-US" dirty="0"/>
              <a:t> </a:t>
            </a:r>
            <a:r>
              <a:rPr lang="en-US" altLang="zh-CN" dirty="0"/>
              <a:t>–2022.6)</a:t>
            </a:r>
            <a:r>
              <a:rPr lang="en" altLang="zh-CN" dirty="0"/>
              <a:t>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6513CB-937A-E34D-94AE-5442C0267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123" y="115192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</a:rPr>
              <a:t>Achieve the target in task book for the </a:t>
            </a:r>
            <a:r>
              <a:rPr lang="en-US" altLang="zh-CN" dirty="0">
                <a:solidFill>
                  <a:srgbClr val="FFFF00"/>
                </a:solidFill>
              </a:rPr>
              <a:t>4</a:t>
            </a:r>
            <a:r>
              <a:rPr lang="en-US" altLang="zh-CN" baseline="30000" dirty="0">
                <a:solidFill>
                  <a:srgbClr val="FFFF00"/>
                </a:solidFill>
              </a:rPr>
              <a:t>th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" altLang="zh-CN" dirty="0">
                <a:solidFill>
                  <a:srgbClr val="FFFF00"/>
                </a:solidFill>
              </a:rPr>
              <a:t>years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/>
              <a:t>Build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ladder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Finalize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full-size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sensor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write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report</a:t>
            </a:r>
          </a:p>
          <a:p>
            <a:pPr lvl="1"/>
            <a:r>
              <a:rPr kumimoji="1" lang="en-US" altLang="zh-CN" dirty="0"/>
              <a:t>Complete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readout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electronics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DAQ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6F278D-6F7D-C74A-89E3-A55B064521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8AFD8B5-6B45-AC46-8387-9A1C5DEF3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23" y="4895516"/>
            <a:ext cx="17029030" cy="892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3897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6E7BDE-FB9B-2E47-B01C-5F1AABAEA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19" y="89296"/>
            <a:ext cx="24384001" cy="1482329"/>
          </a:xfrm>
        </p:spPr>
        <p:txBody>
          <a:bodyPr/>
          <a:lstStyle/>
          <a:p>
            <a:r>
              <a:rPr lang="en" altLang="zh-CN" dirty="0"/>
              <a:t>Goal for the </a:t>
            </a:r>
            <a:r>
              <a:rPr lang="en-US" altLang="zh-CN" dirty="0"/>
              <a:t>next</a:t>
            </a:r>
            <a:r>
              <a:rPr lang="zh-CN" altLang="en-US" dirty="0"/>
              <a:t> </a:t>
            </a:r>
            <a:r>
              <a:rPr lang="en-US" altLang="zh-CN" dirty="0"/>
              <a:t>year(2022.7</a:t>
            </a:r>
            <a:r>
              <a:rPr lang="zh-CN" altLang="en-US" dirty="0"/>
              <a:t> </a:t>
            </a:r>
            <a:r>
              <a:rPr lang="en-US" altLang="zh-CN" dirty="0"/>
              <a:t>–2023.6)</a:t>
            </a:r>
            <a:r>
              <a:rPr lang="en" altLang="zh-CN" dirty="0"/>
              <a:t>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6513CB-937A-E34D-94AE-5442C0267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123" y="115192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</a:rPr>
              <a:t>Achieve the target in task book for the </a:t>
            </a:r>
            <a:r>
              <a:rPr lang="en-US" altLang="zh-CN" dirty="0">
                <a:solidFill>
                  <a:srgbClr val="FFFF00"/>
                </a:solidFill>
              </a:rPr>
              <a:t>5</a:t>
            </a:r>
            <a:r>
              <a:rPr lang="en-US" altLang="zh-CN" baseline="30000" dirty="0">
                <a:solidFill>
                  <a:srgbClr val="FFFF00"/>
                </a:solidFill>
              </a:rPr>
              <a:t>th</a:t>
            </a:r>
            <a:r>
              <a:rPr lang="en-US" altLang="zh-CN" dirty="0">
                <a:solidFill>
                  <a:srgbClr val="FFFF00"/>
                </a:solidFill>
              </a:rPr>
              <a:t> 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" altLang="zh-CN" dirty="0">
                <a:solidFill>
                  <a:srgbClr val="FFFF00"/>
                </a:solidFill>
              </a:rPr>
              <a:t>years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/>
              <a:t>Complete testing for full-size sensor</a:t>
            </a:r>
          </a:p>
          <a:p>
            <a:pPr lvl="1"/>
            <a:r>
              <a:rPr kumimoji="1" lang="en-US" altLang="zh-CN" dirty="0"/>
              <a:t>Complete vertex detector prototype assembly</a:t>
            </a:r>
          </a:p>
          <a:p>
            <a:pPr lvl="1"/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DAQ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</a:p>
          <a:p>
            <a:pPr lvl="1"/>
            <a:r>
              <a:rPr kumimoji="1" lang="en-US" altLang="zh-CN" dirty="0"/>
              <a:t>Test beam using vertex prototype, publish papers 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6F278D-6F7D-C74A-89E3-A55B064521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D1BEC26-D232-404B-A948-3CE59100E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44" y="5137149"/>
            <a:ext cx="22100929" cy="768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9021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18EE6B-C76D-2848-8AF9-BA7497024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69" y="-33040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Summary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70B048-CD11-9247-8AFA-24D68ED1A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818426"/>
            <a:ext cx="24384001" cy="11412142"/>
          </a:xfrm>
        </p:spPr>
        <p:txBody>
          <a:bodyPr/>
          <a:lstStyle/>
          <a:p>
            <a:pPr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rgbClr val="FFFF00"/>
                </a:solidFill>
              </a:rPr>
              <a:t>More sensor tests are needed 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Including Taichupix2 irradiation tests , beta tests …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Taichupix3 full-size sensor testing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Test board and flex cable designs for Taichupix3</a:t>
            </a:r>
          </a:p>
          <a:p>
            <a:pPr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rgbClr val="FFFF00"/>
                </a:solidFill>
              </a:rPr>
              <a:t>Need to speed up the prototype assembly and DAQ development.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Assembly tooling and assembly procedure development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Global mechanics and support structure development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DAQ system development for multi-chips testing 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rgbClr val="FFFF00"/>
                </a:solidFill>
              </a:rPr>
              <a:t>Need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to plan for test beam setup </a:t>
            </a:r>
          </a:p>
          <a:p>
            <a:pPr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endParaRPr kumimoji="1" lang="en-US" altLang="zh-CN" dirty="0">
              <a:solidFill>
                <a:srgbClr val="FFFF00"/>
              </a:solidFill>
            </a:endParaRPr>
          </a:p>
          <a:p>
            <a:pPr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lang="zh-CN" altLang="en-US" sz="4200" dirty="0">
                <a:solidFill>
                  <a:schemeClr val="accent3"/>
                </a:solidFill>
              </a:rPr>
              <a:t> </a:t>
            </a:r>
            <a:endParaRPr lang="en-US" altLang="zh-CN" sz="4200" dirty="0">
              <a:solidFill>
                <a:schemeClr val="accent3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545E67-540A-4341-9A45-7EFAC9043B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/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9D3218B4-09C1-7048-8E15-C0B1F0FBE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84059"/>
              </p:ext>
            </p:extLst>
          </p:nvPr>
        </p:nvGraphicFramePr>
        <p:xfrm>
          <a:off x="775669" y="8196469"/>
          <a:ext cx="21483920" cy="5424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70980">
                  <a:extLst>
                    <a:ext uri="{9D8B030D-6E8A-4147-A177-3AD203B41FA5}">
                      <a16:colId xmlns:a16="http://schemas.microsoft.com/office/drawing/2014/main" val="3746978866"/>
                    </a:ext>
                  </a:extLst>
                </a:gridCol>
                <a:gridCol w="5370980">
                  <a:extLst>
                    <a:ext uri="{9D8B030D-6E8A-4147-A177-3AD203B41FA5}">
                      <a16:colId xmlns:a16="http://schemas.microsoft.com/office/drawing/2014/main" val="2628105211"/>
                    </a:ext>
                  </a:extLst>
                </a:gridCol>
                <a:gridCol w="4541187">
                  <a:extLst>
                    <a:ext uri="{9D8B030D-6E8A-4147-A177-3AD203B41FA5}">
                      <a16:colId xmlns:a16="http://schemas.microsoft.com/office/drawing/2014/main" val="2613605438"/>
                    </a:ext>
                  </a:extLst>
                </a:gridCol>
                <a:gridCol w="6200773">
                  <a:extLst>
                    <a:ext uri="{9D8B030D-6E8A-4147-A177-3AD203B41FA5}">
                      <a16:colId xmlns:a16="http://schemas.microsoft.com/office/drawing/2014/main" val="1349401916"/>
                    </a:ext>
                  </a:extLst>
                </a:gridCol>
              </a:tblGrid>
              <a:tr h="817816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Mid-term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Final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goal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Status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683317"/>
                  </a:ext>
                </a:extLst>
              </a:tr>
              <a:tr h="2076591"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dirty="0"/>
                        <a:t>Spatial</a:t>
                      </a:r>
                      <a:r>
                        <a:rPr lang="zh-CN" altLang="en-US" sz="4000" dirty="0"/>
                        <a:t> </a:t>
                      </a:r>
                      <a:r>
                        <a:rPr lang="en-US" altLang="zh-CN" sz="4000" dirty="0"/>
                        <a:t>resolution</a:t>
                      </a:r>
                      <a:endParaRPr lang="zh-CN" altLang="en-US" sz="4000" dirty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Pixel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size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less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than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25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*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25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μm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dirty="0"/>
                        <a:t>Spatial</a:t>
                      </a:r>
                      <a:r>
                        <a:rPr lang="zh-CN" altLang="en-US" sz="4000" dirty="0"/>
                        <a:t> </a:t>
                      </a:r>
                      <a:r>
                        <a:rPr lang="en-US" altLang="zh-CN" sz="4000" dirty="0"/>
                        <a:t>resolution</a:t>
                      </a:r>
                      <a:endParaRPr lang="zh-CN" altLang="en-US" sz="4000" dirty="0"/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3~5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μm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Need test beam results  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607461"/>
                  </a:ext>
                </a:extLst>
              </a:tr>
              <a:tr h="1417355">
                <a:tc>
                  <a:txBody>
                    <a:bodyPr/>
                    <a:lstStyle/>
                    <a:p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Radiation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hardness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&gt;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1MRad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in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simulation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&gt;1MRad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endParaRPr lang="en-US" altLang="zh-CN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In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radiation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test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Test up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to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30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Mrad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.</a:t>
                      </a:r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Need to double check with more statistics</a:t>
                      </a:r>
                    </a:p>
                    <a:p>
                      <a:pPr algn="ctr"/>
                      <a:endParaRPr lang="en-US" altLang="zh-CN" sz="4000" b="0" i="0" u="none" strike="noStrike" cap="none" spc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714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2467114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13145</TotalTime>
  <Words>799</Words>
  <Application>Microsoft Office PowerPoint</Application>
  <PresentationFormat>自定义</PresentationFormat>
  <Paragraphs>149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9" baseType="lpstr">
      <vt:lpstr>Damascus Bold</vt:lpstr>
      <vt:lpstr>Gill Sans</vt:lpstr>
      <vt:lpstr>Gill Sans Light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DengXian</vt:lpstr>
      <vt:lpstr>Arial</vt:lpstr>
      <vt:lpstr>Bookman Old Style</vt:lpstr>
      <vt:lpstr>Calibri</vt:lpstr>
      <vt:lpstr>Calibri Light</vt:lpstr>
      <vt:lpstr>Helvetica</vt:lpstr>
      <vt:lpstr>Times New Roman</vt:lpstr>
      <vt:lpstr>Wingdings</vt:lpstr>
      <vt:lpstr>Industrial</vt:lpstr>
      <vt:lpstr>PowerPoint 演示文稿</vt:lpstr>
      <vt:lpstr>PowerPoint 演示文稿</vt:lpstr>
      <vt:lpstr>   Overview of task2： vertex detector R &amp; D</vt:lpstr>
      <vt:lpstr>Research Team in task 2</vt:lpstr>
      <vt:lpstr>Achievement Presentation and Assessment Methods</vt:lpstr>
      <vt:lpstr>PowerPoint 演示文稿</vt:lpstr>
      <vt:lpstr>Goal for the this year(2021.7 –2022.6) </vt:lpstr>
      <vt:lpstr>Goal for the next year(2022.7 –2023.6) </vt:lpstr>
      <vt:lpstr>Summary 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dell</cp:lastModifiedBy>
  <cp:revision>324</cp:revision>
  <dcterms:modified xsi:type="dcterms:W3CDTF">2022-02-24T08:32:23Z</dcterms:modified>
</cp:coreProperties>
</file>