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media/audio1.bin" ContentType="audio/unknown"/>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91"/>
  </p:notesMasterIdLst>
  <p:handoutMasterIdLst>
    <p:handoutMasterId r:id="rId92"/>
  </p:handoutMasterIdLst>
  <p:sldIdLst>
    <p:sldId id="1194" r:id="rId2"/>
    <p:sldId id="1189" r:id="rId3"/>
    <p:sldId id="1199" r:id="rId4"/>
    <p:sldId id="1201" r:id="rId5"/>
    <p:sldId id="1202" r:id="rId6"/>
    <p:sldId id="1203" r:id="rId7"/>
    <p:sldId id="1204" r:id="rId8"/>
    <p:sldId id="1205" r:id="rId9"/>
    <p:sldId id="1206" r:id="rId10"/>
    <p:sldId id="1207" r:id="rId11"/>
    <p:sldId id="1208" r:id="rId12"/>
    <p:sldId id="1209" r:id="rId13"/>
    <p:sldId id="1210" r:id="rId14"/>
    <p:sldId id="1211" r:id="rId15"/>
    <p:sldId id="1212" r:id="rId16"/>
    <p:sldId id="1213" r:id="rId17"/>
    <p:sldId id="1214" r:id="rId18"/>
    <p:sldId id="1215" r:id="rId19"/>
    <p:sldId id="1216" r:id="rId20"/>
    <p:sldId id="1217" r:id="rId21"/>
    <p:sldId id="1218" r:id="rId22"/>
    <p:sldId id="1219" r:id="rId23"/>
    <p:sldId id="1220" r:id="rId24"/>
    <p:sldId id="1221" r:id="rId25"/>
    <p:sldId id="1222" r:id="rId26"/>
    <p:sldId id="1223" r:id="rId27"/>
    <p:sldId id="1224" r:id="rId28"/>
    <p:sldId id="1225" r:id="rId29"/>
    <p:sldId id="1226" r:id="rId30"/>
    <p:sldId id="1227" r:id="rId31"/>
    <p:sldId id="1228" r:id="rId32"/>
    <p:sldId id="1230" r:id="rId33"/>
    <p:sldId id="1231" r:id="rId34"/>
    <p:sldId id="1232" r:id="rId35"/>
    <p:sldId id="1233" r:id="rId36"/>
    <p:sldId id="1234" r:id="rId37"/>
    <p:sldId id="1235" r:id="rId38"/>
    <p:sldId id="1236" r:id="rId39"/>
    <p:sldId id="1237" r:id="rId40"/>
    <p:sldId id="1229" r:id="rId41"/>
    <p:sldId id="1238" r:id="rId42"/>
    <p:sldId id="1246" r:id="rId43"/>
    <p:sldId id="932" r:id="rId44"/>
    <p:sldId id="927" r:id="rId45"/>
    <p:sldId id="929" r:id="rId46"/>
    <p:sldId id="1247" r:id="rId47"/>
    <p:sldId id="1248" r:id="rId48"/>
    <p:sldId id="1249" r:id="rId49"/>
    <p:sldId id="1250" r:id="rId50"/>
    <p:sldId id="1081" r:id="rId51"/>
    <p:sldId id="1251" r:id="rId52"/>
    <p:sldId id="1082" r:id="rId53"/>
    <p:sldId id="1083" r:id="rId54"/>
    <p:sldId id="1084" r:id="rId55"/>
    <p:sldId id="1123" r:id="rId56"/>
    <p:sldId id="1125" r:id="rId57"/>
    <p:sldId id="1090" r:id="rId58"/>
    <p:sldId id="509" r:id="rId59"/>
    <p:sldId id="1092" r:id="rId60"/>
    <p:sldId id="1093" r:id="rId61"/>
    <p:sldId id="1129" r:id="rId62"/>
    <p:sldId id="1096" r:id="rId63"/>
    <p:sldId id="1132" r:id="rId64"/>
    <p:sldId id="1133" r:id="rId65"/>
    <p:sldId id="1149" r:id="rId66"/>
    <p:sldId id="1150" r:id="rId67"/>
    <p:sldId id="1102" r:id="rId68"/>
    <p:sldId id="1151" r:id="rId69"/>
    <p:sldId id="831" r:id="rId70"/>
    <p:sldId id="1190" r:id="rId71"/>
    <p:sldId id="1185" r:id="rId72"/>
    <p:sldId id="1191" r:id="rId73"/>
    <p:sldId id="1192" r:id="rId74"/>
    <p:sldId id="1193" r:id="rId75"/>
    <p:sldId id="1017" r:id="rId76"/>
    <p:sldId id="1109" r:id="rId77"/>
    <p:sldId id="1110" r:id="rId78"/>
    <p:sldId id="1155" r:id="rId79"/>
    <p:sldId id="1160" r:id="rId80"/>
    <p:sldId id="1157" r:id="rId81"/>
    <p:sldId id="1159" r:id="rId82"/>
    <p:sldId id="500" r:id="rId83"/>
    <p:sldId id="501" r:id="rId84"/>
    <p:sldId id="1111" r:id="rId85"/>
    <p:sldId id="1021" r:id="rId86"/>
    <p:sldId id="1074" r:id="rId87"/>
    <p:sldId id="1022" r:id="rId88"/>
    <p:sldId id="1077" r:id="rId89"/>
    <p:sldId id="285" r:id="rId90"/>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charset="0"/>
        <a:ea typeface="宋体" charset="0"/>
        <a:cs typeface="宋体" charset="0"/>
      </a:defRPr>
    </a:lvl1pPr>
    <a:lvl2pPr marL="457200" algn="l" rtl="0" fontAlgn="base">
      <a:spcBef>
        <a:spcPct val="0"/>
      </a:spcBef>
      <a:spcAft>
        <a:spcPct val="0"/>
      </a:spcAft>
      <a:defRPr kumimoji="1" sz="2400" kern="1200">
        <a:solidFill>
          <a:schemeClr val="tx1"/>
        </a:solidFill>
        <a:latin typeface="Times New Roman" charset="0"/>
        <a:ea typeface="宋体" charset="0"/>
        <a:cs typeface="宋体" charset="0"/>
      </a:defRPr>
    </a:lvl2pPr>
    <a:lvl3pPr marL="914400" algn="l" rtl="0" fontAlgn="base">
      <a:spcBef>
        <a:spcPct val="0"/>
      </a:spcBef>
      <a:spcAft>
        <a:spcPct val="0"/>
      </a:spcAft>
      <a:defRPr kumimoji="1" sz="2400" kern="1200">
        <a:solidFill>
          <a:schemeClr val="tx1"/>
        </a:solidFill>
        <a:latin typeface="Times New Roman" charset="0"/>
        <a:ea typeface="宋体" charset="0"/>
        <a:cs typeface="宋体" charset="0"/>
      </a:defRPr>
    </a:lvl3pPr>
    <a:lvl4pPr marL="1371600" algn="l" rtl="0" fontAlgn="base">
      <a:spcBef>
        <a:spcPct val="0"/>
      </a:spcBef>
      <a:spcAft>
        <a:spcPct val="0"/>
      </a:spcAft>
      <a:defRPr kumimoji="1" sz="2400" kern="1200">
        <a:solidFill>
          <a:schemeClr val="tx1"/>
        </a:solidFill>
        <a:latin typeface="Times New Roman" charset="0"/>
        <a:ea typeface="宋体" charset="0"/>
        <a:cs typeface="宋体" charset="0"/>
      </a:defRPr>
    </a:lvl4pPr>
    <a:lvl5pPr marL="1828800" algn="l" rtl="0" fontAlgn="base">
      <a:spcBef>
        <a:spcPct val="0"/>
      </a:spcBef>
      <a:spcAft>
        <a:spcPct val="0"/>
      </a:spcAft>
      <a:defRPr kumimoji="1" sz="2400" kern="1200">
        <a:solidFill>
          <a:schemeClr val="tx1"/>
        </a:solidFill>
        <a:latin typeface="Times New Roman" charset="0"/>
        <a:ea typeface="宋体" charset="0"/>
        <a:cs typeface="宋体" charset="0"/>
      </a:defRPr>
    </a:lvl5pPr>
    <a:lvl6pPr marL="2286000" algn="l" defTabSz="457200" rtl="0" eaLnBrk="1" latinLnBrk="0" hangingPunct="1">
      <a:defRPr kumimoji="1" sz="2400" kern="1200">
        <a:solidFill>
          <a:schemeClr val="tx1"/>
        </a:solidFill>
        <a:latin typeface="Times New Roman" charset="0"/>
        <a:ea typeface="宋体" charset="0"/>
        <a:cs typeface="宋体" charset="0"/>
      </a:defRPr>
    </a:lvl6pPr>
    <a:lvl7pPr marL="2743200" algn="l" defTabSz="457200" rtl="0" eaLnBrk="1" latinLnBrk="0" hangingPunct="1">
      <a:defRPr kumimoji="1" sz="2400" kern="1200">
        <a:solidFill>
          <a:schemeClr val="tx1"/>
        </a:solidFill>
        <a:latin typeface="Times New Roman" charset="0"/>
        <a:ea typeface="宋体" charset="0"/>
        <a:cs typeface="宋体" charset="0"/>
      </a:defRPr>
    </a:lvl7pPr>
    <a:lvl8pPr marL="3200400" algn="l" defTabSz="457200" rtl="0" eaLnBrk="1" latinLnBrk="0" hangingPunct="1">
      <a:defRPr kumimoji="1" sz="2400" kern="1200">
        <a:solidFill>
          <a:schemeClr val="tx1"/>
        </a:solidFill>
        <a:latin typeface="Times New Roman" charset="0"/>
        <a:ea typeface="宋体" charset="0"/>
        <a:cs typeface="宋体" charset="0"/>
      </a:defRPr>
    </a:lvl8pPr>
    <a:lvl9pPr marL="3657600" algn="l" defTabSz="457200" rtl="0" eaLnBrk="1" latinLnBrk="0" hangingPunct="1">
      <a:defRPr kumimoji="1" sz="2400" kern="1200">
        <a:solidFill>
          <a:schemeClr val="tx1"/>
        </a:solidFill>
        <a:latin typeface="Times New Roman"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CD8"/>
    <a:srgbClr val="66FF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7" autoAdjust="0"/>
    <p:restoredTop sz="92640" autoAdjust="0"/>
  </p:normalViewPr>
  <p:slideViewPr>
    <p:cSldViewPr>
      <p:cViewPr varScale="1">
        <p:scale>
          <a:sx n="99" d="100"/>
          <a:sy n="99" d="100"/>
        </p:scale>
        <p:origin x="1280"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7608"/>
    </p:cViewPr>
  </p:sorterViewPr>
  <p:notesViewPr>
    <p:cSldViewPr>
      <p:cViewPr varScale="1">
        <p:scale>
          <a:sx n="41" d="100"/>
          <a:sy n="41" d="100"/>
        </p:scale>
        <p:origin x="-15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1"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宋体" pitchFamily="2" charset="-122"/>
                <a:cs typeface="+mn-cs"/>
              </a:defRPr>
            </a:lvl1pPr>
          </a:lstStyle>
          <a:p>
            <a:pPr>
              <a:defRPr/>
            </a:pPr>
            <a:endParaRPr lang="zh-CN" altLang="en-US"/>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宋体" pitchFamily="2" charset="-122"/>
                <a:cs typeface="+mn-cs"/>
              </a:defRPr>
            </a:lvl1pPr>
          </a:lstStyle>
          <a:p>
            <a:pPr>
              <a:defRPr/>
            </a:pPr>
            <a:endParaRPr lang="zh-CN" altLang="en-US"/>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宋体" pitchFamily="2" charset="-122"/>
                <a:cs typeface="+mn-cs"/>
              </a:defRPr>
            </a:lvl1pPr>
          </a:lstStyle>
          <a:p>
            <a:pPr>
              <a:defRPr/>
            </a:pPr>
            <a:endParaRPr lang="zh-CN" altLang="en-US"/>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D447086-2CD1-9541-90CC-3D42D003EBE2}" type="slidenum">
              <a:rPr lang="zh-CN" altLang="en-US"/>
              <a:pPr>
                <a:defRPr/>
              </a:pPr>
              <a:t>‹#›</a:t>
            </a:fld>
            <a:endParaRPr lang="zh-CN" altLang="en-US"/>
          </a:p>
        </p:txBody>
      </p:sp>
    </p:spTree>
    <p:extLst>
      <p:ext uri="{BB962C8B-B14F-4D97-AF65-F5344CB8AC3E}">
        <p14:creationId xmlns:p14="http://schemas.microsoft.com/office/powerpoint/2010/main" val="4178522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宋体" pitchFamily="2" charset="-122"/>
                <a:cs typeface="+mn-cs"/>
              </a:defRPr>
            </a:lvl1pPr>
          </a:lstStyle>
          <a:p>
            <a:pPr>
              <a:defRPr/>
            </a:pPr>
            <a:endParaRPr lang="zh-CN" alt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宋体" pitchFamily="2" charset="-122"/>
                <a:cs typeface="+mn-cs"/>
              </a:defRPr>
            </a:lvl1pPr>
          </a:lstStyle>
          <a:p>
            <a:pPr>
              <a:defRPr/>
            </a:pPr>
            <a:endParaRPr lang="zh-CN" alt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宋体" pitchFamily="2" charset="-122"/>
                <a:cs typeface="+mn-cs"/>
              </a:defRPr>
            </a:lvl1pPr>
          </a:lstStyle>
          <a:p>
            <a:pPr>
              <a:defRPr/>
            </a:pPr>
            <a:endParaRPr lang="zh-CN" alt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ECEB5AF-3353-4247-AA5D-DAE14A0D171A}" type="slidenum">
              <a:rPr lang="zh-CN" altLang="en-US"/>
              <a:pPr>
                <a:defRPr/>
              </a:pPr>
              <a:t>‹#›</a:t>
            </a:fld>
            <a:endParaRPr lang="zh-CN" altLang="en-US"/>
          </a:p>
        </p:txBody>
      </p:sp>
    </p:spTree>
    <p:extLst>
      <p:ext uri="{BB962C8B-B14F-4D97-AF65-F5344CB8AC3E}">
        <p14:creationId xmlns:p14="http://schemas.microsoft.com/office/powerpoint/2010/main" val="23540361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800" dirty="0"/>
              <a:t>没有树图味道改变中性流</a:t>
            </a:r>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4</a:t>
            </a:fld>
            <a:endParaRPr lang="zh-CN" altLang="en-US"/>
          </a:p>
        </p:txBody>
      </p:sp>
    </p:spTree>
    <p:extLst>
      <p:ext uri="{BB962C8B-B14F-4D97-AF65-F5344CB8AC3E}">
        <p14:creationId xmlns:p14="http://schemas.microsoft.com/office/powerpoint/2010/main" val="250379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800" dirty="0"/>
              <a:t>Third</a:t>
            </a:r>
            <a:r>
              <a:rPr kumimoji="1" lang="en-US" altLang="zh-CN" sz="800" baseline="0" dirty="0"/>
              <a:t> family</a:t>
            </a:r>
            <a:endParaRPr kumimoji="1" lang="zh-CN" altLang="en-US" sz="800" dirty="0"/>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38</a:t>
            </a:fld>
            <a:endParaRPr lang="zh-CN" altLang="en-US"/>
          </a:p>
        </p:txBody>
      </p:sp>
    </p:spTree>
    <p:extLst>
      <p:ext uri="{BB962C8B-B14F-4D97-AF65-F5344CB8AC3E}">
        <p14:creationId xmlns:p14="http://schemas.microsoft.com/office/powerpoint/2010/main" val="54999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800" dirty="0"/>
              <a:t>Tree </a:t>
            </a:r>
            <a:r>
              <a:rPr kumimoji="1" lang="en-US" altLang="zh-CN" sz="800" dirty="0" err="1"/>
              <a:t>vs</a:t>
            </a:r>
            <a:r>
              <a:rPr kumimoji="1" lang="en-US" altLang="zh-CN" sz="800" dirty="0"/>
              <a:t> loop</a:t>
            </a:r>
            <a:endParaRPr kumimoji="1" lang="zh-CN" altLang="en-US" sz="800" dirty="0"/>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39</a:t>
            </a:fld>
            <a:endParaRPr lang="zh-CN" altLang="en-US"/>
          </a:p>
        </p:txBody>
      </p:sp>
    </p:spTree>
    <p:extLst>
      <p:ext uri="{BB962C8B-B14F-4D97-AF65-F5344CB8AC3E}">
        <p14:creationId xmlns:p14="http://schemas.microsoft.com/office/powerpoint/2010/main" val="3471250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a:ln/>
        </p:spPr>
      </p:sp>
      <p:sp>
        <p:nvSpPr>
          <p:cNvPr id="37890"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800">
                <a:latin typeface="Times New Roman" charset="0"/>
                <a:ea typeface="宋体" charset="0"/>
              </a:rPr>
              <a:t>几百种衰变道</a:t>
            </a:r>
          </a:p>
        </p:txBody>
      </p:sp>
      <p:sp>
        <p:nvSpPr>
          <p:cNvPr id="4" name="日期占位符 3"/>
          <p:cNvSpPr>
            <a:spLocks noGrp="1"/>
          </p:cNvSpPr>
          <p:nvPr>
            <p:ph type="dt" sz="quarter" idx="1"/>
          </p:nvPr>
        </p:nvSpPr>
        <p:spPr/>
        <p:txBody>
          <a:bodyPr/>
          <a:lstStyle/>
          <a:p>
            <a:pPr>
              <a:defRPr/>
            </a:pPr>
            <a:r>
              <a:rPr lang="en-US" altLang="zh-CN"/>
              <a:t>CDLu</a:t>
            </a:r>
            <a:endParaRPr lang="zh-CN" altLang="en-US"/>
          </a:p>
        </p:txBody>
      </p:sp>
      <p:sp>
        <p:nvSpPr>
          <p:cNvPr id="37892" name="幻灯片编号占位符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5E0DCBDA-BB46-5749-BB69-66CD6F55145A}" type="slidenum">
              <a:rPr lang="zh-CN" altLang="en-US" sz="1200"/>
              <a:pPr/>
              <a:t>41</a:t>
            </a:fld>
            <a:endParaRPr lang="zh-CN"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A74AC914-F73C-C1D0-86E9-AAACC2709E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fld id="{8F70A662-6E43-774D-AC33-BB1C244C1CF1}" type="slidenum">
              <a:rPr kumimoji="0" lang="en-US" altLang="zh-CN" sz="1200">
                <a:latin typeface="Times New Roman" panose="02020603050405020304" pitchFamily="18" charset="0"/>
                <a:cs typeface="Arial" panose="020B0604020202020204" pitchFamily="34" charset="0"/>
              </a:rPr>
              <a:pPr/>
              <a:t>58</a:t>
            </a:fld>
            <a:endParaRPr kumimoji="0" lang="en-US" altLang="zh-CN" sz="1200">
              <a:latin typeface="Times New Roman" panose="02020603050405020304" pitchFamily="18" charset="0"/>
              <a:cs typeface="Arial" panose="020B0604020202020204" pitchFamily="34" charset="0"/>
            </a:endParaRPr>
          </a:p>
        </p:txBody>
      </p:sp>
      <p:sp>
        <p:nvSpPr>
          <p:cNvPr id="44034" name="Rectangle 2">
            <a:extLst>
              <a:ext uri="{FF2B5EF4-FFF2-40B4-BE49-F238E27FC236}">
                <a16:creationId xmlns:a16="http://schemas.microsoft.com/office/drawing/2014/main" id="{8C084A4E-64D5-F7A5-F386-57E816B949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9A226FD7-C620-8894-AAF7-BB1E227022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0"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4ECEB5AF-3353-4247-AA5D-DAE14A0D171A}" type="slidenum">
              <a:rPr lang="zh-CN" altLang="en-US" smtClean="0"/>
              <a:pPr>
                <a:defRPr/>
              </a:pPr>
              <a:t>5</a:t>
            </a:fld>
            <a:endParaRPr lang="zh-CN" altLang="en-US"/>
          </a:p>
        </p:txBody>
      </p:sp>
    </p:spTree>
    <p:extLst>
      <p:ext uri="{BB962C8B-B14F-4D97-AF65-F5344CB8AC3E}">
        <p14:creationId xmlns:p14="http://schemas.microsoft.com/office/powerpoint/2010/main" val="2206368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800" dirty="0"/>
              <a:t>没有树图味道改变中性流</a:t>
            </a:r>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6</a:t>
            </a:fld>
            <a:endParaRPr lang="zh-CN" altLang="en-US"/>
          </a:p>
        </p:txBody>
      </p:sp>
    </p:spTree>
    <p:extLst>
      <p:ext uri="{BB962C8B-B14F-4D97-AF65-F5344CB8AC3E}">
        <p14:creationId xmlns:p14="http://schemas.microsoft.com/office/powerpoint/2010/main" val="2503792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7</a:t>
            </a:fld>
            <a:endParaRPr lang="zh-CN" altLang="en-US"/>
          </a:p>
        </p:txBody>
      </p:sp>
    </p:spTree>
    <p:extLst>
      <p:ext uri="{BB962C8B-B14F-4D97-AF65-F5344CB8AC3E}">
        <p14:creationId xmlns:p14="http://schemas.microsoft.com/office/powerpoint/2010/main" val="2859256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a:ln/>
        </p:spPr>
      </p:sp>
      <p:sp>
        <p:nvSpPr>
          <p:cNvPr id="47106"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Calibri" charset="0"/>
              <a:ea typeface="宋体" charset="0"/>
            </a:endParaRPr>
          </a:p>
        </p:txBody>
      </p:sp>
      <p:sp>
        <p:nvSpPr>
          <p:cNvPr id="47107" name="幻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074822A-CC19-B840-B358-8794D902EF75}" type="slidenum">
              <a:rPr kumimoji="0" lang="zh-CN" altLang="en-US" sz="1200">
                <a:latin typeface="Calibri" charset="0"/>
              </a:rPr>
              <a:pPr/>
              <a:t>10</a:t>
            </a:fld>
            <a:endParaRPr kumimoji="0" lang="zh-CN" alt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幻灯片图像占位符 1"/>
          <p:cNvSpPr>
            <a:spLocks noGrp="1" noRot="1" noChangeAspect="1"/>
          </p:cNvSpPr>
          <p:nvPr>
            <p:ph type="sldImg"/>
          </p:nvPr>
        </p:nvSpPr>
        <p:spPr>
          <a:ln/>
        </p:spPr>
      </p:sp>
      <p:sp>
        <p:nvSpPr>
          <p:cNvPr id="47106"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Calibri" charset="0"/>
              <a:ea typeface="宋体" charset="0"/>
            </a:endParaRPr>
          </a:p>
        </p:txBody>
      </p:sp>
      <p:sp>
        <p:nvSpPr>
          <p:cNvPr id="47107" name="幻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074822A-CC19-B840-B358-8794D902EF75}" type="slidenum">
              <a:rPr kumimoji="0" lang="zh-CN" altLang="en-US" sz="1200">
                <a:latin typeface="Calibri" charset="0"/>
              </a:rPr>
              <a:pPr/>
              <a:t>13</a:t>
            </a:fld>
            <a:endParaRPr kumimoji="0" lang="zh-CN" alt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sz="800" dirty="0"/>
              <a:t>洛伦兹不变性，时空对称性，能动量守恒等，实验可验证性</a:t>
            </a:r>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32</a:t>
            </a:fld>
            <a:endParaRPr lang="zh-CN" altLang="en-US"/>
          </a:p>
        </p:txBody>
      </p:sp>
    </p:spTree>
    <p:extLst>
      <p:ext uri="{BB962C8B-B14F-4D97-AF65-F5344CB8AC3E}">
        <p14:creationId xmlns:p14="http://schemas.microsoft.com/office/powerpoint/2010/main" val="84031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800" dirty="0"/>
              <a:t>Simple</a:t>
            </a:r>
            <a:r>
              <a:rPr kumimoji="1" lang="en-US" altLang="zh-CN" sz="800" baseline="0" dirty="0"/>
              <a:t> charged Higgs ruled out</a:t>
            </a:r>
            <a:endParaRPr kumimoji="1" lang="zh-CN" altLang="en-US" sz="800" dirty="0"/>
          </a:p>
        </p:txBody>
      </p:sp>
      <p:sp>
        <p:nvSpPr>
          <p:cNvPr id="4" name="幻灯片编号占位符 3"/>
          <p:cNvSpPr>
            <a:spLocks noGrp="1"/>
          </p:cNvSpPr>
          <p:nvPr>
            <p:ph type="sldNum" sz="quarter" idx="10"/>
          </p:nvPr>
        </p:nvSpPr>
        <p:spPr/>
        <p:txBody>
          <a:bodyPr/>
          <a:lstStyle/>
          <a:p>
            <a:pPr>
              <a:defRPr/>
            </a:pPr>
            <a:fld id="{4EBCEA16-E6B3-5D46-B372-7C5729086869}" type="slidenum">
              <a:rPr lang="zh-CN" altLang="en-US" smtClean="0"/>
              <a:pPr>
                <a:defRPr/>
              </a:pPr>
              <a:t>33</a:t>
            </a:fld>
            <a:endParaRPr lang="zh-CN" altLang="en-US"/>
          </a:p>
        </p:txBody>
      </p:sp>
    </p:spTree>
    <p:extLst>
      <p:ext uri="{BB962C8B-B14F-4D97-AF65-F5344CB8AC3E}">
        <p14:creationId xmlns:p14="http://schemas.microsoft.com/office/powerpoint/2010/main" val="352737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R2model</a:t>
            </a:r>
            <a:r>
              <a:rPr kumimoji="1" lang="zh-CN" altLang="en-US" dirty="0"/>
              <a:t>和</a:t>
            </a:r>
            <a:r>
              <a:rPr kumimoji="1" lang="en-US" altLang="zh-CN" dirty="0" err="1"/>
              <a:t>B_C</a:t>
            </a:r>
            <a:r>
              <a:rPr kumimoji="1" lang="en-US" altLang="zh-CN" dirty="0" err="1">
                <a:sym typeface="Wingdings"/>
              </a:rPr>
              <a:t>tao</a:t>
            </a:r>
            <a:r>
              <a:rPr kumimoji="1" lang="en-US" altLang="zh-CN" dirty="0">
                <a:sym typeface="Wingdings"/>
              </a:rPr>
              <a:t> nu</a:t>
            </a:r>
            <a:r>
              <a:rPr kumimoji="1" lang="zh-CN" altLang="en-US">
                <a:sym typeface="Wingdings"/>
              </a:rPr>
              <a:t>分支比矛盾</a:t>
            </a:r>
            <a:endParaRPr kumimoji="1" lang="en-US" altLang="zh-CN">
              <a:sym typeface="Wingdings"/>
            </a:endParaRPr>
          </a:p>
        </p:txBody>
      </p:sp>
      <p:sp>
        <p:nvSpPr>
          <p:cNvPr id="4" name="幻灯片编号占位符 3"/>
          <p:cNvSpPr>
            <a:spLocks noGrp="1"/>
          </p:cNvSpPr>
          <p:nvPr>
            <p:ph type="sldNum" sz="quarter" idx="10"/>
          </p:nvPr>
        </p:nvSpPr>
        <p:spPr/>
        <p:txBody>
          <a:bodyPr/>
          <a:lstStyle/>
          <a:p>
            <a:pPr>
              <a:defRPr/>
            </a:pPr>
            <a:fld id="{E92AB2D6-A0B1-A043-9E97-8386AC54704B}" type="slidenum">
              <a:rPr lang="zh-CN" altLang="en-US" smtClean="0"/>
              <a:pPr>
                <a:defRPr/>
              </a:pPr>
              <a:t>35</a:t>
            </a:fld>
            <a:endParaRPr lang="zh-CN" altLang="en-US"/>
          </a:p>
        </p:txBody>
      </p:sp>
    </p:spTree>
    <p:extLst>
      <p:ext uri="{BB962C8B-B14F-4D97-AF65-F5344CB8AC3E}">
        <p14:creationId xmlns:p14="http://schemas.microsoft.com/office/powerpoint/2010/main" val="4210261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ntu.edu.tw/chinese/PageN.php" TargetMode="External"/><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9" name="Rectangle 11"/>
          <p:cNvSpPr>
            <a:spLocks noChangeArrowheads="1"/>
          </p:cNvSpPr>
          <p:nvPr/>
        </p:nvSpPr>
        <p:spPr bwMode="auto">
          <a:xfrm flipV="1">
            <a:off x="315912" y="3260753"/>
            <a:ext cx="8693150" cy="5556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a:p>
        </p:txBody>
      </p:sp>
      <p:sp>
        <p:nvSpPr>
          <p:cNvPr id="85004" name="Rectangle 12"/>
          <p:cNvSpPr>
            <a:spLocks noGrp="1" noChangeArrowheads="1"/>
          </p:cNvSpPr>
          <p:nvPr>
            <p:ph type="ctrTitle"/>
          </p:nvPr>
        </p:nvSpPr>
        <p:spPr>
          <a:xfrm>
            <a:off x="990600" y="1828800"/>
            <a:ext cx="7772400" cy="1143000"/>
          </a:xfrm>
        </p:spPr>
        <p:txBody>
          <a:bodyPr/>
          <a:lstStyle>
            <a:lvl1pPr>
              <a:defRPr/>
            </a:lvl1pPr>
          </a:lstStyle>
          <a:p>
            <a:r>
              <a:rPr lang="zh-CN" altLang="en-US"/>
              <a:t>单击此处编辑母版标题样式</a:t>
            </a:r>
          </a:p>
        </p:txBody>
      </p:sp>
      <p:sp>
        <p:nvSpPr>
          <p:cNvPr id="85005"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zh-CN" altLang="en-US"/>
              <a:t>单击此处编辑母版副标题样式</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en-US" altLang="zh-CN"/>
              <a:t>Lucd</a:t>
            </a:r>
            <a:endParaRPr lang="zh-CN" alt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zh-CN" alt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A5E434A5-DF1F-F847-9262-4975DADAFB48}" type="slidenum">
              <a:rPr lang="zh-CN" altLang="en-US"/>
              <a:pPr>
                <a:defRPr/>
              </a:pPr>
              <a:t>‹#›</a:t>
            </a:fld>
            <a:endParaRPr lang="zh-CN" altLang="en-US"/>
          </a:p>
        </p:txBody>
      </p:sp>
      <p:pic>
        <p:nvPicPr>
          <p:cNvPr id="17" name="Picture 14" descr="C:\Documents and Settings\lucd1\My Documents\Transparenc\weblogo.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357" y="2780928"/>
            <a:ext cx="157797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713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3"/>
          <p:cNvSpPr>
            <a:spLocks noGrp="1" noChangeArrowheads="1"/>
          </p:cNvSpPr>
          <p:nvPr>
            <p:ph type="sldNum" sz="quarter" idx="12"/>
          </p:nvPr>
        </p:nvSpPr>
        <p:spPr>
          <a:ln/>
        </p:spPr>
        <p:txBody>
          <a:bodyPr/>
          <a:lstStyle>
            <a:lvl1pPr>
              <a:defRPr/>
            </a:lvl1pPr>
          </a:lstStyle>
          <a:p>
            <a:pPr>
              <a:defRPr/>
            </a:pPr>
            <a:fld id="{ABF04423-69FA-1A4F-8A87-CAF32286DBEC}" type="slidenum">
              <a:rPr lang="zh-CN" altLang="en-US"/>
              <a:pPr>
                <a:defRPr/>
              </a:pPr>
              <a:t>‹#›</a:t>
            </a:fld>
            <a:endParaRPr lang="zh-CN" altLang="en-US"/>
          </a:p>
        </p:txBody>
      </p:sp>
    </p:spTree>
    <p:extLst>
      <p:ext uri="{BB962C8B-B14F-4D97-AF65-F5344CB8AC3E}">
        <p14:creationId xmlns:p14="http://schemas.microsoft.com/office/powerpoint/2010/main" val="23449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823075" y="617538"/>
            <a:ext cx="2120900" cy="547846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617538"/>
            <a:ext cx="6213475" cy="547846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3"/>
          <p:cNvSpPr>
            <a:spLocks noGrp="1" noChangeArrowheads="1"/>
          </p:cNvSpPr>
          <p:nvPr>
            <p:ph type="sldNum" sz="quarter" idx="12"/>
          </p:nvPr>
        </p:nvSpPr>
        <p:spPr>
          <a:ln/>
        </p:spPr>
        <p:txBody>
          <a:bodyPr/>
          <a:lstStyle>
            <a:lvl1pPr>
              <a:defRPr/>
            </a:lvl1pPr>
          </a:lstStyle>
          <a:p>
            <a:pPr>
              <a:defRPr/>
            </a:pPr>
            <a:fld id="{13254CA7-5B95-7442-9A92-56AAE19CCBB5}" type="slidenum">
              <a:rPr lang="zh-CN" altLang="en-US"/>
              <a:pPr>
                <a:defRPr/>
              </a:pPr>
              <a:t>‹#›</a:t>
            </a:fld>
            <a:endParaRPr lang="zh-CN" altLang="en-US"/>
          </a:p>
        </p:txBody>
      </p:sp>
    </p:spTree>
    <p:extLst>
      <p:ext uri="{BB962C8B-B14F-4D97-AF65-F5344CB8AC3E}">
        <p14:creationId xmlns:p14="http://schemas.microsoft.com/office/powerpoint/2010/main" val="4115206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914400"/>
          </a:xfrm>
          <a:prstGeom prst="rect">
            <a:avLst/>
          </a:prstGeom>
          <a:gradFill rotWithShape="1">
            <a:gsLst>
              <a:gs pos="0">
                <a:srgbClr val="765E00"/>
              </a:gs>
              <a:gs pos="100000">
                <a:srgbClr val="FFCC00">
                  <a:alpha val="29999"/>
                </a:srgbClr>
              </a:gs>
            </a:gsLst>
            <a:path path="shape">
              <a:fillToRect l="50000" t="50000" r="50000" b="50000"/>
            </a:path>
          </a:gradFill>
          <a:ln w="9525">
            <a:solidFill>
              <a:schemeClr val="tx1"/>
            </a:solidFill>
            <a:miter lim="800000"/>
            <a:headEnd/>
            <a:tailEnd/>
          </a:ln>
        </p:spPr>
        <p:txBody>
          <a:bodyPr wrap="none" anchor="ctr"/>
          <a:lstStyle/>
          <a:p>
            <a:endParaRPr lang="zh-CN" altLang="en-US"/>
          </a:p>
        </p:txBody>
      </p:sp>
      <p:pic>
        <p:nvPicPr>
          <p:cNvPr id="3" name="Picture 3" descr="新首頁">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115888"/>
            <a:ext cx="722313" cy="72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a:spLocks noChangeArrowheads="1"/>
          </p:cNvSpPr>
          <p:nvPr userDrawn="1"/>
        </p:nvSpPr>
        <p:spPr bwMode="auto">
          <a:xfrm>
            <a:off x="0" y="6553200"/>
            <a:ext cx="9144000" cy="304800"/>
          </a:xfrm>
          <a:prstGeom prst="rect">
            <a:avLst/>
          </a:prstGeom>
          <a:gradFill rotWithShape="1">
            <a:gsLst>
              <a:gs pos="0">
                <a:srgbClr val="FFCC00">
                  <a:gamma/>
                  <a:shade val="46275"/>
                  <a:invGamma/>
                </a:srgbClr>
              </a:gs>
              <a:gs pos="50000">
                <a:srgbClr val="FFCC00">
                  <a:alpha val="80000"/>
                </a:srgbClr>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zh-CN" altLang="en-US">
              <a:latin typeface="Times New Roman" pitchFamily="18" charset="0"/>
              <a:ea typeface="宋体" pitchFamily="2" charset="-122"/>
              <a:cs typeface="+mn-cs"/>
            </a:endParaRPr>
          </a:p>
        </p:txBody>
      </p:sp>
      <p:sp>
        <p:nvSpPr>
          <p:cNvPr id="5" name="Rectangle 5"/>
          <p:cNvSpPr>
            <a:spLocks noChangeArrowheads="1"/>
          </p:cNvSpPr>
          <p:nvPr userDrawn="1"/>
        </p:nvSpPr>
        <p:spPr bwMode="auto">
          <a:xfrm>
            <a:off x="0" y="6553200"/>
            <a:ext cx="9144000" cy="304800"/>
          </a:xfrm>
          <a:prstGeom prst="rect">
            <a:avLst/>
          </a:prstGeom>
          <a:gradFill rotWithShape="1">
            <a:gsLst>
              <a:gs pos="0">
                <a:srgbClr val="FFCC00">
                  <a:gamma/>
                  <a:shade val="46275"/>
                  <a:invGamma/>
                </a:srgbClr>
              </a:gs>
              <a:gs pos="50000">
                <a:srgbClr val="FFCC00">
                  <a:alpha val="80000"/>
                </a:srgbClr>
              </a:gs>
              <a:gs pos="100000">
                <a:srgbClr val="FFCC00">
                  <a:gamma/>
                  <a:shade val="46275"/>
                  <a:invGamma/>
                </a:srgbClr>
              </a:gs>
            </a:gsLst>
            <a:lin ang="5400000" scaled="1"/>
          </a:gradFill>
          <a:ln w="9525">
            <a:solidFill>
              <a:schemeClr val="tx1"/>
            </a:solidFill>
            <a:miter lim="800000"/>
            <a:headEnd/>
            <a:tailEnd/>
          </a:ln>
          <a:effectLst/>
        </p:spPr>
        <p:txBody>
          <a:bodyPr wrap="none" anchor="ctr"/>
          <a:lstStyle/>
          <a:p>
            <a:pPr>
              <a:defRPr/>
            </a:pPr>
            <a:endParaRPr lang="zh-CN" altLang="en-US">
              <a:latin typeface="Times New Roman" pitchFamily="18" charset="0"/>
              <a:ea typeface="宋体" pitchFamily="2" charset="-122"/>
              <a:cs typeface="+mn-cs"/>
            </a:endParaRPr>
          </a:p>
        </p:txBody>
      </p:sp>
      <p:pic>
        <p:nvPicPr>
          <p:cNvPr id="6" name="Picture 15" descr="medal"/>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9225" y="107950"/>
            <a:ext cx="696913" cy="6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8"/>
          <p:cNvSpPr>
            <a:spLocks noChangeArrowheads="1"/>
          </p:cNvSpPr>
          <p:nvPr userDrawn="1"/>
        </p:nvSpPr>
        <p:spPr bwMode="auto">
          <a:xfrm>
            <a:off x="15875" y="6543675"/>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sz="1400"/>
              <a:t> Nobel 2008 – B Factory to LHC                     </a:t>
            </a:r>
            <a:r>
              <a:rPr kumimoji="0" lang="en-US" altLang="zh-TW" sz="1400">
                <a:latin typeface="Tahoma" charset="0"/>
              </a:rPr>
              <a:t>George W.S. Hou (NTU)                           FPCP, </a:t>
            </a:r>
            <a:r>
              <a:rPr kumimoji="0" lang="en-US" altLang="zh-TW" sz="1400">
                <a:latin typeface="Tahoma" charset="0"/>
                <a:sym typeface="Symbol" charset="0"/>
              </a:rPr>
              <a:t>June 1, 2009   </a:t>
            </a:r>
            <a:fld id="{D8C371A2-E699-5842-99A3-01CBCFD41537}" type="slidenum">
              <a:rPr kumimoji="0" lang="en-US" altLang="zh-TW" sz="1400">
                <a:latin typeface="Tahoma" charset="0"/>
                <a:sym typeface="Symbol" charset="0"/>
              </a:rPr>
              <a:pPr/>
              <a:t>‹#›</a:t>
            </a:fld>
            <a:r>
              <a:rPr kumimoji="0" lang="en-US" altLang="zh-TW" sz="1400">
                <a:latin typeface="Tahoma" charset="0"/>
                <a:sym typeface="Symbol" charset="0"/>
              </a:rPr>
              <a:t> </a:t>
            </a:r>
          </a:p>
        </p:txBody>
      </p:sp>
    </p:spTree>
    <p:extLst>
      <p:ext uri="{BB962C8B-B14F-4D97-AF65-F5344CB8AC3E}">
        <p14:creationId xmlns:p14="http://schemas.microsoft.com/office/powerpoint/2010/main" val="2168044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a:gradFill>
            <a:gsLst>
              <a:gs pos="70000">
                <a:schemeClr val="tx1">
                  <a:lumMod val="85000"/>
                  <a:lumOff val="15000"/>
                </a:schemeClr>
              </a:gs>
              <a:gs pos="43000">
                <a:schemeClr val="tx1">
                  <a:lumMod val="85000"/>
                  <a:lumOff val="15000"/>
                </a:schemeClr>
              </a:gs>
              <a:gs pos="0">
                <a:schemeClr val="tx1">
                  <a:lumMod val="50000"/>
                  <a:lumOff val="50000"/>
                </a:schemeClr>
              </a:gs>
              <a:gs pos="100000">
                <a:schemeClr val="tx1">
                  <a:lumMod val="50000"/>
                  <a:lumOff val="50000"/>
                </a:schemeClr>
              </a:gs>
            </a:gsLst>
            <a:lin ang="5400000" scaled="0"/>
          </a:gradFill>
        </p:spPr>
        <p:txBody>
          <a:bodyPr>
            <a:normAutofit/>
          </a:bodyPr>
          <a:lstStyle>
            <a:lvl1pPr algn="ctr">
              <a:defRPr sz="3200" b="1">
                <a:solidFill>
                  <a:schemeClr val="bg1"/>
                </a:solidFill>
                <a:effectLst/>
                <a:latin typeface="Times" pitchFamily="18" charset="0"/>
                <a:cs typeface="Times" pitchFamily="18" charset="0"/>
              </a:defRPr>
            </a:lvl1pPr>
          </a:lstStyle>
          <a:p>
            <a:r>
              <a:rPr lang="en-US" altLang="zh-CN"/>
              <a:t>Click to edit Master title style</a:t>
            </a:r>
            <a:endParaRPr lang="en-US" dirty="0"/>
          </a:p>
        </p:txBody>
      </p:sp>
      <p:sp>
        <p:nvSpPr>
          <p:cNvPr id="9" name="Text Placeholder 8"/>
          <p:cNvSpPr>
            <a:spLocks noGrp="1"/>
          </p:cNvSpPr>
          <p:nvPr>
            <p:ph type="body" sz="quarter" idx="13"/>
          </p:nvPr>
        </p:nvSpPr>
        <p:spPr>
          <a:xfrm>
            <a:off x="228600" y="762000"/>
            <a:ext cx="8763000" cy="5715000"/>
          </a:xfrm>
        </p:spPr>
        <p:txBody>
          <a:bodyPr/>
          <a:lstStyle>
            <a:lvl1pPr marL="365760" indent="-256032">
              <a:buClr>
                <a:schemeClr val="tx1"/>
              </a:buClr>
              <a:buFont typeface="Wingdings" pitchFamily="2" charset="2"/>
              <a:buChar char="q"/>
              <a:defRPr sz="2600">
                <a:solidFill>
                  <a:schemeClr val="tx1"/>
                </a:solidFill>
                <a:latin typeface="Times" pitchFamily="18" charset="0"/>
              </a:defRPr>
            </a:lvl1pPr>
            <a:lvl2pPr marL="658368" indent="-246888">
              <a:buClr>
                <a:schemeClr val="tx1"/>
              </a:buClr>
              <a:buFont typeface="Georgia" pitchFamily="18" charset="0"/>
              <a:buChar char="–"/>
              <a:defRPr sz="2400">
                <a:solidFill>
                  <a:schemeClr val="tx1"/>
                </a:solidFill>
                <a:latin typeface="Times" pitchFamily="18" charset="0"/>
              </a:defRPr>
            </a:lvl2pPr>
            <a:lvl3pPr marL="1046988" indent="-342900">
              <a:buClr>
                <a:schemeClr val="tx1"/>
              </a:buClr>
              <a:buFont typeface="Wingdings" pitchFamily="2" charset="2"/>
              <a:buChar char="v"/>
              <a:defRPr sz="2000">
                <a:solidFill>
                  <a:schemeClr val="tx1"/>
                </a:solidFill>
                <a:latin typeface="Times" pitchFamily="18" charset="0"/>
              </a:defRPr>
            </a:lvl3pPr>
          </a:lstStyle>
          <a:p>
            <a:pPr lvl="0"/>
            <a:r>
              <a:rPr lang="en-US"/>
              <a:t>Click to edit Master text styles</a:t>
            </a:r>
          </a:p>
          <a:p>
            <a:pPr lvl="1"/>
            <a:r>
              <a:rPr lang="en-US"/>
              <a:t>Second level</a:t>
            </a:r>
          </a:p>
          <a:p>
            <a:pPr lvl="2"/>
            <a:r>
              <a:rPr lang="en-US"/>
              <a:t>Third level</a:t>
            </a:r>
          </a:p>
        </p:txBody>
      </p:sp>
      <p:sp>
        <p:nvSpPr>
          <p:cNvPr id="4" name="Date Placeholder 2"/>
          <p:cNvSpPr>
            <a:spLocks noGrp="1"/>
          </p:cNvSpPr>
          <p:nvPr>
            <p:ph type="dt" sz="half" idx="14"/>
          </p:nvPr>
        </p:nvSpPr>
        <p:spPr>
          <a:xfrm>
            <a:off x="0" y="6553200"/>
            <a:ext cx="3048000" cy="304800"/>
          </a:xfrm>
          <a:solidFill>
            <a:schemeClr val="bg1"/>
          </a:solidFill>
        </p:spPr>
        <p:txBody>
          <a:bodyPr/>
          <a:lstStyle>
            <a:lvl1pPr>
              <a:defRPr sz="1200">
                <a:solidFill>
                  <a:srgbClr val="934C22"/>
                </a:solidFill>
                <a:latin typeface="Times New Roman" charset="0"/>
                <a:ea typeface="宋体" charset="0"/>
                <a:cs typeface="宋体" charset="0"/>
              </a:defRPr>
            </a:lvl1pPr>
          </a:lstStyle>
          <a:p>
            <a:pPr>
              <a:defRPr/>
            </a:pPr>
            <a:r>
              <a:rPr lang="en-US" altLang="zh-CN"/>
              <a:t>Lucd</a:t>
            </a:r>
            <a:endParaRPr lang="zh-CN" altLang="en-US"/>
          </a:p>
        </p:txBody>
      </p:sp>
      <p:sp>
        <p:nvSpPr>
          <p:cNvPr id="5" name="Footer Placeholder 3"/>
          <p:cNvSpPr>
            <a:spLocks noGrp="1"/>
          </p:cNvSpPr>
          <p:nvPr>
            <p:ph type="ftr" sz="quarter" idx="15"/>
          </p:nvPr>
        </p:nvSpPr>
        <p:spPr>
          <a:xfrm>
            <a:off x="3048000" y="6553200"/>
            <a:ext cx="5410200" cy="304800"/>
          </a:xfrm>
          <a:gradFill>
            <a:gsLst>
              <a:gs pos="0">
                <a:schemeClr val="bg1"/>
              </a:gs>
              <a:gs pos="98000">
                <a:schemeClr val="tx1">
                  <a:lumMod val="65000"/>
                  <a:lumOff val="35000"/>
                </a:schemeClr>
              </a:gs>
            </a:gsLst>
            <a:lin ang="5400000" scaled="0"/>
          </a:gradFill>
        </p:spPr>
        <p:txBody>
          <a:bodyPr/>
          <a:lstStyle>
            <a:lvl1pPr algn="l">
              <a:defRPr sz="1200">
                <a:solidFill>
                  <a:srgbClr val="8B5D3D"/>
                </a:solidFill>
                <a:latin typeface="Times New Roman" charset="0"/>
                <a:ea typeface="宋体" charset="0"/>
                <a:cs typeface="宋体" charset="0"/>
              </a:defRPr>
            </a:lvl1pPr>
          </a:lstStyle>
          <a:p>
            <a:pPr>
              <a:defRPr/>
            </a:pPr>
            <a:endParaRPr lang="zh-CN" altLang="en-US"/>
          </a:p>
        </p:txBody>
      </p:sp>
      <p:sp>
        <p:nvSpPr>
          <p:cNvPr id="6" name="Slide Number Placeholder 4"/>
          <p:cNvSpPr>
            <a:spLocks noGrp="1"/>
          </p:cNvSpPr>
          <p:nvPr>
            <p:ph type="sldNum" sz="quarter" idx="16"/>
          </p:nvPr>
        </p:nvSpPr>
        <p:spPr>
          <a:xfrm>
            <a:off x="8458200" y="6553200"/>
            <a:ext cx="685800" cy="304800"/>
          </a:xfrm>
          <a:solidFill>
            <a:srgbClr val="FFFFFF"/>
          </a:solidFill>
        </p:spPr>
        <p:txBody>
          <a:bodyPr/>
          <a:lstStyle>
            <a:lvl1pPr>
              <a:defRPr>
                <a:solidFill>
                  <a:srgbClr val="8B5D3D"/>
                </a:solidFill>
                <a:cs typeface="宋体" charset="0"/>
              </a:defRPr>
            </a:lvl1pPr>
          </a:lstStyle>
          <a:p>
            <a:pPr>
              <a:defRPr/>
            </a:pPr>
            <a:fld id="{8D4AFF78-CFF1-8C46-9492-BC28FDF85990}" type="slidenum">
              <a:rPr lang="zh-CN" altLang="en-US"/>
              <a:pPr>
                <a:defRPr/>
              </a:pPr>
              <a:t>‹#›</a:t>
            </a:fld>
            <a:endParaRPr lang="zh-CN" altLang="en-US" dirty="0"/>
          </a:p>
        </p:txBody>
      </p:sp>
    </p:spTree>
    <p:extLst>
      <p:ext uri="{BB962C8B-B14F-4D97-AF65-F5344CB8AC3E}">
        <p14:creationId xmlns:p14="http://schemas.microsoft.com/office/powerpoint/2010/main" val="321802436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标题文本</a:t>
            </a:r>
          </a:p>
        </p:txBody>
      </p:sp>
      <p:sp>
        <p:nvSpPr>
          <p:cNvPr id="57" name="Shape 57"/>
          <p:cNvSpPr>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 name="Shape 58"/>
          <p:cNvSpPr>
            <a:spLocks noGrp="1"/>
          </p:cNvSpPr>
          <p:nvPr>
            <p:ph type="sldNum" sz="quarter" idx="10"/>
          </p:nvPr>
        </p:nvSpPr>
        <p:spPr/>
        <p:txBody>
          <a:bodyPr/>
          <a:lstStyle>
            <a:lvl1pPr>
              <a:defRPr/>
            </a:lvl1pPr>
          </a:lstStyle>
          <a:p>
            <a:pPr>
              <a:defRPr/>
            </a:pPr>
            <a:fld id="{30D67C35-CCFB-A840-AAC8-EC5FA4A0BBE8}" type="slidenum">
              <a:rPr/>
              <a:pPr>
                <a:defRPr/>
              </a:pPr>
              <a:t>‹#›</a:t>
            </a:fld>
            <a:endParaRPr/>
          </a:p>
        </p:txBody>
      </p:sp>
    </p:spTree>
    <p:extLst>
      <p:ext uri="{BB962C8B-B14F-4D97-AF65-F5344CB8AC3E}">
        <p14:creationId xmlns:p14="http://schemas.microsoft.com/office/powerpoint/2010/main" val="7599878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hape 110">
            <a:extLst>
              <a:ext uri="{FF2B5EF4-FFF2-40B4-BE49-F238E27FC236}">
                <a16:creationId xmlns:a16="http://schemas.microsoft.com/office/drawing/2014/main" id="{DE2FD194-54DA-8DA3-2510-7AAC411936DA}"/>
              </a:ext>
            </a:extLst>
          </p:cNvPr>
          <p:cNvSpPr>
            <a:spLocks noGrp="1"/>
          </p:cNvSpPr>
          <p:nvPr>
            <p:ph type="sldNum" sz="quarter" idx="10"/>
          </p:nvPr>
        </p:nvSpPr>
        <p:spPr/>
        <p:txBody>
          <a:bodyPr/>
          <a:lstStyle>
            <a:lvl1pPr>
              <a:defRPr/>
            </a:lvl1pPr>
          </a:lstStyle>
          <a:p>
            <a:fld id="{25D09F06-2339-5146-8D74-455430DE1587}" type="slidenum">
              <a:rPr lang="en-US" altLang="zh-CN"/>
              <a:pPr/>
              <a:t>‹#›</a:t>
            </a:fld>
            <a:endParaRPr lang="en-US" altLang="zh-CN"/>
          </a:p>
        </p:txBody>
      </p:sp>
    </p:spTree>
    <p:extLst>
      <p:ext uri="{BB962C8B-B14F-4D97-AF65-F5344CB8AC3E}">
        <p14:creationId xmlns:p14="http://schemas.microsoft.com/office/powerpoint/2010/main" val="19207304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11"/>
          <p:cNvSpPr>
            <a:spLocks noGrp="1" noChangeArrowheads="1"/>
          </p:cNvSpPr>
          <p:nvPr>
            <p:ph type="dt" sz="half" idx="10"/>
          </p:nvPr>
        </p:nvSpPr>
        <p:spPr/>
        <p:txBody>
          <a:bodyPr/>
          <a:lstStyle>
            <a:lvl1pPr>
              <a:defRPr/>
            </a:lvl1pPr>
          </a:lstStyle>
          <a:p>
            <a:pPr>
              <a:defRPr/>
            </a:pPr>
            <a:r>
              <a:rPr lang="en-US" altLang="zh-CN"/>
              <a:t>Lucd</a:t>
            </a:r>
            <a:endParaRPr lang="zh-CN" altLang="en-US"/>
          </a:p>
        </p:txBody>
      </p:sp>
      <p:sp>
        <p:nvSpPr>
          <p:cNvPr id="5" name="Rectangle 13"/>
          <p:cNvSpPr>
            <a:spLocks noGrp="1" noChangeArrowheads="1"/>
          </p:cNvSpPr>
          <p:nvPr>
            <p:ph type="sldNum" sz="quarter" idx="11"/>
          </p:nvPr>
        </p:nvSpPr>
        <p:spPr/>
        <p:txBody>
          <a:bodyPr/>
          <a:lstStyle>
            <a:lvl1pPr>
              <a:defRPr/>
            </a:lvl1pPr>
          </a:lstStyle>
          <a:p>
            <a:pPr>
              <a:defRPr/>
            </a:pPr>
            <a:fld id="{6F9469A7-2EC6-D541-A8C9-A162A7541199}" type="slidenum">
              <a:rPr lang="zh-CN" altLang="en-US"/>
              <a:pPr>
                <a:defRPr/>
              </a:pPr>
              <a:t>‹#›</a:t>
            </a:fld>
            <a:endParaRPr lang="zh-CN" altLang="en-US"/>
          </a:p>
        </p:txBody>
      </p:sp>
    </p:spTree>
    <p:extLst>
      <p:ext uri="{BB962C8B-B14F-4D97-AF65-F5344CB8AC3E}">
        <p14:creationId xmlns:p14="http://schemas.microsoft.com/office/powerpoint/2010/main" val="56337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3"/>
          <p:cNvSpPr>
            <a:spLocks noGrp="1" noChangeArrowheads="1"/>
          </p:cNvSpPr>
          <p:nvPr>
            <p:ph type="sldNum" sz="quarter" idx="12"/>
          </p:nvPr>
        </p:nvSpPr>
        <p:spPr>
          <a:ln/>
        </p:spPr>
        <p:txBody>
          <a:bodyPr/>
          <a:lstStyle>
            <a:lvl1pPr>
              <a:defRPr/>
            </a:lvl1pPr>
          </a:lstStyle>
          <a:p>
            <a:pPr>
              <a:defRPr/>
            </a:pPr>
            <a:fld id="{6ADCADBE-FD1A-B14A-B40C-E93114908E96}" type="slidenum">
              <a:rPr lang="zh-CN" altLang="en-US"/>
              <a:pPr>
                <a:defRPr/>
              </a:pPr>
              <a:t>‹#›</a:t>
            </a:fld>
            <a:endParaRPr lang="zh-CN" altLang="en-US"/>
          </a:p>
        </p:txBody>
      </p:sp>
    </p:spTree>
    <p:extLst>
      <p:ext uri="{BB962C8B-B14F-4D97-AF65-F5344CB8AC3E}">
        <p14:creationId xmlns:p14="http://schemas.microsoft.com/office/powerpoint/2010/main" val="3172695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981200"/>
            <a:ext cx="40957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705350" y="1981200"/>
            <a:ext cx="40973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3"/>
          <p:cNvSpPr>
            <a:spLocks noGrp="1" noChangeArrowheads="1"/>
          </p:cNvSpPr>
          <p:nvPr>
            <p:ph type="sldNum" sz="quarter" idx="12"/>
          </p:nvPr>
        </p:nvSpPr>
        <p:spPr>
          <a:ln/>
        </p:spPr>
        <p:txBody>
          <a:bodyPr/>
          <a:lstStyle>
            <a:lvl1pPr>
              <a:defRPr/>
            </a:lvl1pPr>
          </a:lstStyle>
          <a:p>
            <a:pPr>
              <a:defRPr/>
            </a:pPr>
            <a:fld id="{9F2FB7AC-E9DC-5145-9095-6D61C2AC35C9}" type="slidenum">
              <a:rPr lang="zh-CN" altLang="en-US"/>
              <a:pPr>
                <a:defRPr/>
              </a:pPr>
              <a:t>‹#›</a:t>
            </a:fld>
            <a:endParaRPr lang="zh-CN" altLang="en-US"/>
          </a:p>
        </p:txBody>
      </p:sp>
    </p:spTree>
    <p:extLst>
      <p:ext uri="{BB962C8B-B14F-4D97-AF65-F5344CB8AC3E}">
        <p14:creationId xmlns:p14="http://schemas.microsoft.com/office/powerpoint/2010/main" val="250993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3"/>
          <p:cNvSpPr>
            <a:spLocks noGrp="1" noChangeArrowheads="1"/>
          </p:cNvSpPr>
          <p:nvPr>
            <p:ph type="sldNum" sz="quarter" idx="12"/>
          </p:nvPr>
        </p:nvSpPr>
        <p:spPr>
          <a:ln/>
        </p:spPr>
        <p:txBody>
          <a:bodyPr/>
          <a:lstStyle>
            <a:lvl1pPr>
              <a:defRPr/>
            </a:lvl1pPr>
          </a:lstStyle>
          <a:p>
            <a:pPr>
              <a:defRPr/>
            </a:pPr>
            <a:fld id="{9D3B1FDF-4ECB-9D41-933A-379CE39F462E}" type="slidenum">
              <a:rPr lang="zh-CN" altLang="en-US"/>
              <a:pPr>
                <a:defRPr/>
              </a:pPr>
              <a:t>‹#›</a:t>
            </a:fld>
            <a:endParaRPr lang="zh-CN" altLang="en-US"/>
          </a:p>
        </p:txBody>
      </p:sp>
    </p:spTree>
    <p:extLst>
      <p:ext uri="{BB962C8B-B14F-4D97-AF65-F5344CB8AC3E}">
        <p14:creationId xmlns:p14="http://schemas.microsoft.com/office/powerpoint/2010/main" val="410303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3"/>
          <p:cNvSpPr>
            <a:spLocks noGrp="1" noChangeArrowheads="1"/>
          </p:cNvSpPr>
          <p:nvPr>
            <p:ph type="sldNum" sz="quarter" idx="12"/>
          </p:nvPr>
        </p:nvSpPr>
        <p:spPr>
          <a:ln/>
        </p:spPr>
        <p:txBody>
          <a:bodyPr/>
          <a:lstStyle>
            <a:lvl1pPr>
              <a:defRPr/>
            </a:lvl1pPr>
          </a:lstStyle>
          <a:p>
            <a:pPr>
              <a:defRPr/>
            </a:pPr>
            <a:fld id="{186C4F28-4E44-BE45-B843-E524F1B2DC63}" type="slidenum">
              <a:rPr lang="zh-CN" altLang="en-US"/>
              <a:pPr>
                <a:defRPr/>
              </a:pPr>
              <a:t>‹#›</a:t>
            </a:fld>
            <a:endParaRPr lang="zh-CN" altLang="en-US"/>
          </a:p>
        </p:txBody>
      </p:sp>
    </p:spTree>
    <p:extLst>
      <p:ext uri="{BB962C8B-B14F-4D97-AF65-F5344CB8AC3E}">
        <p14:creationId xmlns:p14="http://schemas.microsoft.com/office/powerpoint/2010/main" val="355856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3"/>
          <p:cNvSpPr>
            <a:spLocks noGrp="1" noChangeArrowheads="1"/>
          </p:cNvSpPr>
          <p:nvPr>
            <p:ph type="sldNum" sz="quarter" idx="12"/>
          </p:nvPr>
        </p:nvSpPr>
        <p:spPr>
          <a:ln/>
        </p:spPr>
        <p:txBody>
          <a:bodyPr/>
          <a:lstStyle>
            <a:lvl1pPr>
              <a:defRPr/>
            </a:lvl1pPr>
          </a:lstStyle>
          <a:p>
            <a:pPr>
              <a:defRPr/>
            </a:pPr>
            <a:fld id="{2AE628F2-CB21-434D-AD0E-71FD9C7F8AF6}" type="slidenum">
              <a:rPr lang="zh-CN" altLang="en-US"/>
              <a:pPr>
                <a:defRPr/>
              </a:pPr>
              <a:t>‹#›</a:t>
            </a:fld>
            <a:endParaRPr lang="zh-CN" altLang="en-US"/>
          </a:p>
        </p:txBody>
      </p:sp>
    </p:spTree>
    <p:extLst>
      <p:ext uri="{BB962C8B-B14F-4D97-AF65-F5344CB8AC3E}">
        <p14:creationId xmlns:p14="http://schemas.microsoft.com/office/powerpoint/2010/main" val="135223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3"/>
          <p:cNvSpPr>
            <a:spLocks noGrp="1" noChangeArrowheads="1"/>
          </p:cNvSpPr>
          <p:nvPr>
            <p:ph type="sldNum" sz="quarter" idx="12"/>
          </p:nvPr>
        </p:nvSpPr>
        <p:spPr>
          <a:ln/>
        </p:spPr>
        <p:txBody>
          <a:bodyPr/>
          <a:lstStyle>
            <a:lvl1pPr>
              <a:defRPr/>
            </a:lvl1pPr>
          </a:lstStyle>
          <a:p>
            <a:pPr>
              <a:defRPr/>
            </a:pPr>
            <a:fld id="{0CA80AB4-63D8-6244-85E9-EA49B378795A}" type="slidenum">
              <a:rPr lang="zh-CN" altLang="en-US"/>
              <a:pPr>
                <a:defRPr/>
              </a:pPr>
              <a:t>‹#›</a:t>
            </a:fld>
            <a:endParaRPr lang="zh-CN" altLang="en-US"/>
          </a:p>
        </p:txBody>
      </p:sp>
    </p:spTree>
    <p:extLst>
      <p:ext uri="{BB962C8B-B14F-4D97-AF65-F5344CB8AC3E}">
        <p14:creationId xmlns:p14="http://schemas.microsoft.com/office/powerpoint/2010/main" val="58192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11"/>
          <p:cNvSpPr>
            <a:spLocks noGrp="1" noChangeArrowheads="1"/>
          </p:cNvSpPr>
          <p:nvPr>
            <p:ph type="dt" sz="half" idx="10"/>
          </p:nvPr>
        </p:nvSpPr>
        <p:spPr>
          <a:ln/>
        </p:spPr>
        <p:txBody>
          <a:bodyPr/>
          <a:lstStyle>
            <a:lvl1pPr>
              <a:defRPr/>
            </a:lvl1pPr>
          </a:lstStyle>
          <a:p>
            <a:pPr>
              <a:defRPr/>
            </a:pPr>
            <a:r>
              <a:rPr lang="en-US" altLang="zh-CN"/>
              <a:t>Lucd</a:t>
            </a:r>
            <a:endParaRPr lang="zh-CN" alt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3"/>
          <p:cNvSpPr>
            <a:spLocks noGrp="1" noChangeArrowheads="1"/>
          </p:cNvSpPr>
          <p:nvPr>
            <p:ph type="sldNum" sz="quarter" idx="12"/>
          </p:nvPr>
        </p:nvSpPr>
        <p:spPr>
          <a:ln/>
        </p:spPr>
        <p:txBody>
          <a:bodyPr/>
          <a:lstStyle>
            <a:lvl1pPr>
              <a:defRPr/>
            </a:lvl1pPr>
          </a:lstStyle>
          <a:p>
            <a:pPr>
              <a:defRPr/>
            </a:pPr>
            <a:fld id="{1659701A-F611-D54D-93B7-DB32AD43CE86}" type="slidenum">
              <a:rPr lang="zh-CN" altLang="en-US"/>
              <a:pPr>
                <a:defRPr/>
              </a:pPr>
              <a:t>‹#›</a:t>
            </a:fld>
            <a:endParaRPr lang="zh-CN" altLang="en-US"/>
          </a:p>
        </p:txBody>
      </p:sp>
    </p:spTree>
    <p:extLst>
      <p:ext uri="{BB962C8B-B14F-4D97-AF65-F5344CB8AC3E}">
        <p14:creationId xmlns:p14="http://schemas.microsoft.com/office/powerpoint/2010/main" val="228510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zh-CN" altLang="en-US">
              <a:latin typeface="Tahoma" charset="0"/>
            </a:endParaRPr>
          </a:p>
        </p:txBody>
      </p:sp>
      <p:sp>
        <p:nvSpPr>
          <p:cNvPr id="1027" name="Rectangle 9"/>
          <p:cNvSpPr>
            <a:spLocks noGrp="1" noChangeArrowheads="1"/>
          </p:cNvSpPr>
          <p:nvPr>
            <p:ph type="title"/>
          </p:nvPr>
        </p:nvSpPr>
        <p:spPr bwMode="auto">
          <a:xfrm>
            <a:off x="1752600" y="617538"/>
            <a:ext cx="71913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zh-CN" altLang="en-US"/>
              <a:t>单击此处编辑母版标题样式</a:t>
            </a:r>
          </a:p>
        </p:txBody>
      </p:sp>
      <p:sp>
        <p:nvSpPr>
          <p:cNvPr id="1028" name="Rectangle 10"/>
          <p:cNvSpPr>
            <a:spLocks noGrp="1" noChangeArrowheads="1"/>
          </p:cNvSpPr>
          <p:nvPr>
            <p:ph type="body" idx="1"/>
          </p:nvPr>
        </p:nvSpPr>
        <p:spPr bwMode="auto">
          <a:xfrm>
            <a:off x="457200" y="1981200"/>
            <a:ext cx="83454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3979"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mn-lt"/>
                <a:ea typeface="宋体" pitchFamily="2" charset="-122"/>
                <a:cs typeface="+mn-cs"/>
              </a:defRPr>
            </a:lvl1pPr>
          </a:lstStyle>
          <a:p>
            <a:pPr>
              <a:defRPr/>
            </a:pPr>
            <a:r>
              <a:rPr lang="en-US" altLang="zh-CN"/>
              <a:t>Lucd</a:t>
            </a:r>
            <a:endParaRPr lang="zh-CN" altLang="en-US"/>
          </a:p>
        </p:txBody>
      </p:sp>
      <p:sp>
        <p:nvSpPr>
          <p:cNvPr id="83980"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mn-lt"/>
                <a:ea typeface="宋体" pitchFamily="2" charset="-122"/>
                <a:cs typeface="+mn-cs"/>
              </a:defRPr>
            </a:lvl1pPr>
          </a:lstStyle>
          <a:p>
            <a:pPr>
              <a:defRPr/>
            </a:pPr>
            <a:endParaRPr lang="zh-CN" altLang="en-US"/>
          </a:p>
        </p:txBody>
      </p:sp>
      <p:sp>
        <p:nvSpPr>
          <p:cNvPr id="83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Tahoma" charset="0"/>
              </a:defRPr>
            </a:lvl1pPr>
          </a:lstStyle>
          <a:p>
            <a:pPr>
              <a:defRPr/>
            </a:pPr>
            <a:fld id="{A96652CD-A138-D144-B9EF-43D9FF64F047}" type="slidenum">
              <a:rPr lang="zh-CN" altLang="en-US"/>
              <a:pPr>
                <a:defRPr/>
              </a:pPr>
              <a:t>‹#›</a:t>
            </a:fld>
            <a:endParaRPr lang="zh-CN" altLang="en-US"/>
          </a:p>
        </p:txBody>
      </p:sp>
      <p:pic>
        <p:nvPicPr>
          <p:cNvPr id="1032" name="Picture 14" descr="C:\Documents and Settings\lucd1\My Documents\Transparenc\weblogo.gif"/>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577975"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0" r:id="rId1"/>
    <p:sldLayoutId id="2147484731" r:id="rId2"/>
    <p:sldLayoutId id="2147484721" r:id="rId3"/>
    <p:sldLayoutId id="2147484722" r:id="rId4"/>
    <p:sldLayoutId id="2147484723" r:id="rId5"/>
    <p:sldLayoutId id="2147484724" r:id="rId6"/>
    <p:sldLayoutId id="2147484725" r:id="rId7"/>
    <p:sldLayoutId id="2147484726" r:id="rId8"/>
    <p:sldLayoutId id="2147484727" r:id="rId9"/>
    <p:sldLayoutId id="2147484728" r:id="rId10"/>
    <p:sldLayoutId id="2147484729" r:id="rId11"/>
    <p:sldLayoutId id="2147484732" r:id="rId12"/>
    <p:sldLayoutId id="2147484733" r:id="rId13"/>
    <p:sldLayoutId id="2147484734" r:id="rId14"/>
    <p:sldLayoutId id="2147484735" r:id="rId15"/>
  </p:sldLayoutIdLst>
  <p:hf hdr="0" ftr="0"/>
  <p:txStyles>
    <p:titleStyle>
      <a:lvl1pPr algn="l" rtl="0" eaLnBrk="0" fontAlgn="base" hangingPunct="0">
        <a:spcBef>
          <a:spcPct val="0"/>
        </a:spcBef>
        <a:spcAft>
          <a:spcPct val="0"/>
        </a:spcAft>
        <a:defRPr kumimoji="1" sz="4400">
          <a:solidFill>
            <a:schemeClr val="tx2"/>
          </a:solidFill>
          <a:latin typeface="+mj-lt"/>
          <a:ea typeface="+mj-ea"/>
          <a:cs typeface="宋体" charset="0"/>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lr>
          <a:schemeClr val="hlink"/>
        </a:buClr>
        <a:buSzPct val="55000"/>
        <a:buFont typeface="Wingdings" charset="0"/>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kumimoji="1"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ucd@ihep.ac.c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5.wmf"/><Relationship Id="rId7" Type="http://schemas.openxmlformats.org/officeDocument/2006/relationships/image" Target="../media/image27.w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26.wmf"/><Relationship Id="rId4" Type="http://schemas.openxmlformats.org/officeDocument/2006/relationships/oleObject" Target="../embeddings/oleObject7.bin"/><Relationship Id="rId9" Type="http://schemas.openxmlformats.org/officeDocument/2006/relationships/image" Target="../media/image28.wmf"/></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oleObject" Target="../embeddings/oleObject11.bin"/><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oleObject" Target="../embeddings/oleObject13.bin"/><Relationship Id="rId4" Type="http://schemas.openxmlformats.org/officeDocument/2006/relationships/image" Target="../media/image35.wmf"/></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4.bin"/><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5.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16.bin"/><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wmf"/><Relationship Id="rId7" Type="http://schemas.openxmlformats.org/officeDocument/2006/relationships/image" Target="../media/image67.png"/><Relationship Id="rId2" Type="http://schemas.openxmlformats.org/officeDocument/2006/relationships/oleObject" Target="../embeddings/oleObject17.bin"/><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wmf"/><Relationship Id="rId4" Type="http://schemas.openxmlformats.org/officeDocument/2006/relationships/oleObject" Target="../embeddings/oleObject18.bin"/></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0.png"/><Relationship Id="rId7"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5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16.e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oleObject" Target="../embeddings/oleObject19.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pPr algn="ctr">
              <a:lnSpc>
                <a:spcPct val="150000"/>
              </a:lnSpc>
            </a:pPr>
            <a:r>
              <a:rPr lang="en-US" altLang="zh-CN" sz="3600" b="1" dirty="0"/>
              <a:t>Search for new physics from precision experiments </a:t>
            </a:r>
            <a:endParaRPr kumimoji="1" lang="zh-CN" altLang="en-US" sz="3600" dirty="0"/>
          </a:p>
        </p:txBody>
      </p:sp>
      <p:sp>
        <p:nvSpPr>
          <p:cNvPr id="3" name="副标题 2"/>
          <p:cNvSpPr>
            <a:spLocks noGrp="1"/>
          </p:cNvSpPr>
          <p:nvPr>
            <p:ph type="subTitle" idx="1"/>
          </p:nvPr>
        </p:nvSpPr>
        <p:spPr>
          <a:xfrm>
            <a:off x="1371600" y="3501008"/>
            <a:ext cx="6400800" cy="2137792"/>
          </a:xfrm>
        </p:spPr>
        <p:txBody>
          <a:bodyPr/>
          <a:lstStyle/>
          <a:p>
            <a:pPr eaLnBrk="1" hangingPunct="1"/>
            <a:r>
              <a:rPr lang="zh-CN" altLang="en-US" b="1" dirty="0">
                <a:latin typeface="Times New Roman" charset="0"/>
                <a:ea typeface="宋体" charset="0"/>
              </a:rPr>
              <a:t>吕才典</a:t>
            </a:r>
            <a:endParaRPr lang="en-US" altLang="zh-CN" b="1" dirty="0">
              <a:latin typeface="Times New Roman" charset="0"/>
              <a:ea typeface="宋体" charset="0"/>
            </a:endParaRPr>
          </a:p>
          <a:p>
            <a:pPr eaLnBrk="1" hangingPunct="1"/>
            <a:r>
              <a:rPr lang="en-US" altLang="zh-CN" b="1" dirty="0">
                <a:latin typeface="Times New Roman" charset="0"/>
                <a:ea typeface="宋体" charset="0"/>
                <a:hlinkClick r:id="rId2"/>
              </a:rPr>
              <a:t>lucd@ihep.ac.cn</a:t>
            </a:r>
            <a:endParaRPr lang="en-US" altLang="zh-CN" b="1" dirty="0">
              <a:latin typeface="Times New Roman" charset="0"/>
              <a:ea typeface="宋体" charset="0"/>
            </a:endParaRPr>
          </a:p>
          <a:p>
            <a:pPr eaLnBrk="1" hangingPunct="1"/>
            <a:endParaRPr lang="en-US" altLang="zh-CN" b="1" dirty="0">
              <a:latin typeface="Times New Roman" charset="0"/>
              <a:ea typeface="宋体" charset="0"/>
            </a:endParaRPr>
          </a:p>
          <a:p>
            <a:pPr eaLnBrk="1" hangingPunct="1"/>
            <a:r>
              <a:rPr lang="zh-CN" altLang="en-US" sz="2400" b="1" dirty="0">
                <a:latin typeface="Times New Roman" charset="0"/>
                <a:ea typeface="宋体" charset="0"/>
              </a:rPr>
              <a:t>中国科学院高能物理研究所</a:t>
            </a:r>
            <a:endParaRPr lang="en-US" altLang="zh-CN" sz="2400" b="1" dirty="0">
              <a:latin typeface="Times New Roman" charset="0"/>
              <a:ea typeface="宋体" charset="0"/>
            </a:endParaRPr>
          </a:p>
          <a:p>
            <a:pPr eaLnBrk="1" hangingPunct="1"/>
            <a:r>
              <a:rPr lang="zh-CN" altLang="en-US" sz="2400" b="1" dirty="0">
                <a:latin typeface="Times New Roman" charset="0"/>
                <a:ea typeface="宋体" charset="0"/>
              </a:rPr>
              <a:t>中国科学院大学</a:t>
            </a:r>
            <a:endParaRPr lang="en-US" altLang="zh-CN" sz="2400" b="1" dirty="0">
              <a:latin typeface="Times New Roman" charset="0"/>
              <a:ea typeface="宋体" charset="0"/>
            </a:endParaRPr>
          </a:p>
          <a:p>
            <a:pPr eaLnBrk="1" hangingPunct="1"/>
            <a:endParaRPr lang="zh-CN" altLang="en-US" b="1" dirty="0">
              <a:latin typeface="Times New Roman" charset="0"/>
              <a:ea typeface="宋体" charset="0"/>
            </a:endParaRPr>
          </a:p>
          <a:p>
            <a:pPr eaLnBrk="1" hangingPunct="1"/>
            <a:r>
              <a:rPr lang="zh-CN" altLang="en-US" b="1" dirty="0">
                <a:latin typeface="Times New Roman" charset="0"/>
                <a:ea typeface="宋体" charset="0"/>
              </a:rPr>
              <a:t> </a:t>
            </a:r>
          </a:p>
          <a:p>
            <a:endParaRPr kumimoji="1" lang="zh-CN" altLang="en-US" dirty="0"/>
          </a:p>
        </p:txBody>
      </p:sp>
      <p:sp>
        <p:nvSpPr>
          <p:cNvPr id="4" name="日期占位符 3"/>
          <p:cNvSpPr>
            <a:spLocks noGrp="1"/>
          </p:cNvSpPr>
          <p:nvPr>
            <p:ph type="dt" sz="half" idx="10"/>
          </p:nvPr>
        </p:nvSpPr>
        <p:spPr/>
        <p:txBody>
          <a:bodyPr/>
          <a:lstStyle/>
          <a:p>
            <a:pPr>
              <a:defRPr/>
            </a:pPr>
            <a:r>
              <a:rPr lang="en-US" altLang="zh-CN"/>
              <a:t>Lucd</a:t>
            </a:r>
            <a:endParaRPr lang="zh-CN" altLang="en-US"/>
          </a:p>
        </p:txBody>
      </p:sp>
      <p:sp>
        <p:nvSpPr>
          <p:cNvPr id="5" name="幻灯片编号占位符 4"/>
          <p:cNvSpPr>
            <a:spLocks noGrp="1"/>
          </p:cNvSpPr>
          <p:nvPr>
            <p:ph type="sldNum" sz="quarter" idx="12"/>
          </p:nvPr>
        </p:nvSpPr>
        <p:spPr/>
        <p:txBody>
          <a:bodyPr/>
          <a:lstStyle/>
          <a:p>
            <a:pPr>
              <a:defRPr/>
            </a:pPr>
            <a:fld id="{A5E434A5-DF1F-F847-9262-4975DADAFB48}" type="slidenum">
              <a:rPr lang="zh-CN" altLang="en-US" smtClean="0"/>
              <a:pPr>
                <a:defRPr/>
              </a:pPr>
              <a:t>1</a:t>
            </a:fld>
            <a:endParaRPr lang="zh-CN" altLang="en-US"/>
          </a:p>
        </p:txBody>
      </p:sp>
    </p:spTree>
    <p:extLst>
      <p:ext uri="{BB962C8B-B14F-4D97-AF65-F5344CB8AC3E}">
        <p14:creationId xmlns:p14="http://schemas.microsoft.com/office/powerpoint/2010/main" val="334002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编号占位符 1"/>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0A05D13-A504-4449-BBD7-E685175D3807}" type="slidenum">
              <a:rPr kumimoji="0" lang="uk-UA" altLang="zh-CN" sz="1400"/>
              <a:pPr/>
              <a:t>10</a:t>
            </a:fld>
            <a:endParaRPr kumimoji="0" lang="uk-UA" altLang="zh-CN" sz="1400"/>
          </a:p>
        </p:txBody>
      </p:sp>
      <p:sp>
        <p:nvSpPr>
          <p:cNvPr id="2" name="矩形 1"/>
          <p:cNvSpPr/>
          <p:nvPr/>
        </p:nvSpPr>
        <p:spPr>
          <a:xfrm>
            <a:off x="1475656" y="260648"/>
            <a:ext cx="7056784" cy="1518364"/>
          </a:xfrm>
          <a:prstGeom prst="rect">
            <a:avLst/>
          </a:prstGeom>
        </p:spPr>
        <p:txBody>
          <a:bodyPr wrap="square">
            <a:spAutoFit/>
          </a:bodyPr>
          <a:lstStyle/>
          <a:p>
            <a:pPr algn="ctr">
              <a:lnSpc>
                <a:spcPct val="150000"/>
              </a:lnSpc>
              <a:spcBef>
                <a:spcPts val="600"/>
              </a:spcBef>
            </a:pPr>
            <a:r>
              <a:rPr lang="en-US" altLang="zh-CN" sz="3200" b="1" dirty="0">
                <a:solidFill>
                  <a:srgbClr val="0000FF"/>
                </a:solidFill>
              </a:rPr>
              <a:t>Necessary conditions</a:t>
            </a:r>
          </a:p>
          <a:p>
            <a:pPr algn="ctr">
              <a:lnSpc>
                <a:spcPct val="150000"/>
              </a:lnSpc>
              <a:spcBef>
                <a:spcPts val="600"/>
              </a:spcBef>
            </a:pPr>
            <a:r>
              <a:rPr lang="sk-SK" altLang="zh-CN" sz="2800" b="1" dirty="0">
                <a:solidFill>
                  <a:srgbClr val="0000FF"/>
                </a:solidFill>
              </a:rPr>
              <a:t>(</a:t>
            </a:r>
            <a:r>
              <a:rPr lang="sk-SK" altLang="zh-CN" sz="2800" b="1" dirty="0">
                <a:solidFill>
                  <a:srgbClr val="FF0000"/>
                </a:solidFill>
              </a:rPr>
              <a:t>A.Sakharov</a:t>
            </a:r>
            <a:r>
              <a:rPr lang="sk-SK" altLang="zh-CN" sz="2800" b="1" dirty="0">
                <a:solidFill>
                  <a:srgbClr val="0000FF"/>
                </a:solidFill>
              </a:rPr>
              <a:t>, </a:t>
            </a:r>
            <a:r>
              <a:rPr lang="en-US" altLang="zh-CN" sz="2800" dirty="0">
                <a:solidFill>
                  <a:srgbClr val="0000FF"/>
                </a:solidFill>
              </a:rPr>
              <a:t>Nobel Peace Prize Winner</a:t>
            </a:r>
            <a:r>
              <a:rPr lang="sk-SK" altLang="zh-CN" sz="2800" b="1" dirty="0">
                <a:solidFill>
                  <a:srgbClr val="0000FF"/>
                </a:solidFill>
              </a:rPr>
              <a:t>)</a:t>
            </a:r>
          </a:p>
        </p:txBody>
      </p:sp>
      <p:sp>
        <p:nvSpPr>
          <p:cNvPr id="3" name="矩形 2"/>
          <p:cNvSpPr/>
          <p:nvPr/>
        </p:nvSpPr>
        <p:spPr>
          <a:xfrm>
            <a:off x="539552" y="2420888"/>
            <a:ext cx="8208912" cy="2985433"/>
          </a:xfrm>
          <a:prstGeom prst="rect">
            <a:avLst/>
          </a:prstGeom>
          <a:solidFill>
            <a:schemeClr val="bg1"/>
          </a:solidFill>
        </p:spPr>
        <p:txBody>
          <a:bodyPr wrap="square">
            <a:spAutoFit/>
          </a:bodyPr>
          <a:lstStyle/>
          <a:p>
            <a:pPr marL="457200" indent="-457200">
              <a:lnSpc>
                <a:spcPct val="150000"/>
              </a:lnSpc>
              <a:spcBef>
                <a:spcPts val="600"/>
              </a:spcBef>
              <a:buAutoNum type="arabicParenR"/>
            </a:pPr>
            <a:r>
              <a:rPr lang="en-US" altLang="zh-CN" b="1" dirty="0"/>
              <a:t>Baryon number violations: initial and final baryon numbers are different.</a:t>
            </a:r>
          </a:p>
          <a:p>
            <a:pPr marL="457200" indent="-457200">
              <a:lnSpc>
                <a:spcPct val="150000"/>
              </a:lnSpc>
              <a:spcBef>
                <a:spcPts val="600"/>
              </a:spcBef>
              <a:buAutoNum type="arabicParenR"/>
            </a:pPr>
            <a:r>
              <a:rPr lang="en-US" altLang="zh-CN" b="1" dirty="0"/>
              <a:t>C and </a:t>
            </a:r>
            <a:r>
              <a:rPr lang="en-US" altLang="zh-CN" b="1" dirty="0">
                <a:solidFill>
                  <a:srgbClr val="FF0000"/>
                </a:solidFill>
              </a:rPr>
              <a:t>CP violation</a:t>
            </a:r>
            <a:r>
              <a:rPr lang="en-US" altLang="zh-CN" b="1" dirty="0"/>
              <a:t>: partial decay widths are different.</a:t>
            </a:r>
          </a:p>
          <a:p>
            <a:pPr marL="457200" indent="-457200">
              <a:lnSpc>
                <a:spcPct val="150000"/>
              </a:lnSpc>
              <a:spcBef>
                <a:spcPts val="600"/>
              </a:spcBef>
              <a:buAutoNum type="arabicParenR"/>
            </a:pPr>
            <a:r>
              <a:rPr lang="en-US" altLang="zh-CN" b="1" dirty="0"/>
              <a:t>Out of equilibrium: no reversing reaction installing the initial state.</a:t>
            </a:r>
          </a:p>
        </p:txBody>
      </p:sp>
      <p:sp>
        <p:nvSpPr>
          <p:cNvPr id="4" name="文本框 3"/>
          <p:cNvSpPr txBox="1"/>
          <p:nvPr/>
        </p:nvSpPr>
        <p:spPr>
          <a:xfrm>
            <a:off x="1187624" y="5805264"/>
            <a:ext cx="4032448" cy="461665"/>
          </a:xfrm>
          <a:prstGeom prst="rect">
            <a:avLst/>
          </a:prstGeom>
          <a:noFill/>
          <a:ln>
            <a:solidFill>
              <a:srgbClr val="4F81BD"/>
            </a:solidFill>
          </a:ln>
        </p:spPr>
        <p:txBody>
          <a:bodyPr wrap="square" rtlCol="0">
            <a:spAutoFit/>
          </a:bodyPr>
          <a:lstStyle/>
          <a:p>
            <a:r>
              <a:rPr kumimoji="1" lang="en-US" altLang="zh-CN" dirty="0">
                <a:solidFill>
                  <a:srgbClr val="FF0000"/>
                </a:solidFill>
              </a:rPr>
              <a:t>Charge conjugate and Parity</a:t>
            </a:r>
            <a:endParaRPr kumimoji="1" lang="zh-CN" altLang="en-US" dirty="0">
              <a:solidFill>
                <a:srgbClr val="FF0000"/>
              </a:solidFill>
            </a:endParaRPr>
          </a:p>
        </p:txBody>
      </p:sp>
    </p:spTree>
    <p:extLst>
      <p:ext uri="{BB962C8B-B14F-4D97-AF65-F5344CB8AC3E}">
        <p14:creationId xmlns:p14="http://schemas.microsoft.com/office/powerpoint/2010/main" val="1407179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112" name="Rectangle 32"/>
          <p:cNvSpPr>
            <a:spLocks noChangeArrowheads="1"/>
          </p:cNvSpPr>
          <p:nvPr/>
        </p:nvSpPr>
        <p:spPr bwMode="auto">
          <a:xfrm>
            <a:off x="1547664" y="476672"/>
            <a:ext cx="6243638" cy="519113"/>
          </a:xfrm>
          <a:prstGeom prst="rect">
            <a:avLst/>
          </a:prstGeom>
          <a:solidFill>
            <a:srgbClr val="FFFFA3"/>
          </a:solidFill>
          <a:ln w="9525">
            <a:noFill/>
            <a:miter lim="800000"/>
            <a:headEnd/>
            <a:tailEnd/>
          </a:ln>
          <a:effectLst/>
        </p:spPr>
        <p:txBody>
          <a:bodyPr wrap="none">
            <a:spAutoFit/>
          </a:bodyPr>
          <a:lstStyle/>
          <a:p>
            <a:pPr>
              <a:defRPr/>
            </a:pPr>
            <a:r>
              <a:rPr lang="en-US" altLang="zh-TW" dirty="0">
                <a:solidFill>
                  <a:srgbClr val="333399"/>
                </a:solidFill>
                <a:latin typeface="Tahoma" pitchFamily="34" charset="0"/>
                <a:ea typeface="宋体" pitchFamily="2" charset="-122"/>
                <a:cs typeface="+mn-cs"/>
              </a:rPr>
              <a:t>Experimental </a:t>
            </a:r>
            <a:r>
              <a:rPr lang="en-US" altLang="zh-TW" dirty="0">
                <a:solidFill>
                  <a:srgbClr val="EC00EC"/>
                </a:solidFill>
                <a:effectLst>
                  <a:outerShdw blurRad="38100" dist="38100" dir="2700000" algn="tl">
                    <a:srgbClr val="000000"/>
                  </a:outerShdw>
                </a:effectLst>
                <a:latin typeface="Tahoma" pitchFamily="34" charset="0"/>
                <a:ea typeface="宋体" pitchFamily="2" charset="-122"/>
                <a:cs typeface="+mn-cs"/>
              </a:rPr>
              <a:t>Discovery</a:t>
            </a:r>
            <a:r>
              <a:rPr lang="en-US" altLang="zh-TW" dirty="0">
                <a:solidFill>
                  <a:srgbClr val="333399"/>
                </a:solidFill>
                <a:latin typeface="Tahoma" pitchFamily="34" charset="0"/>
                <a:ea typeface="宋体" pitchFamily="2" charset="-122"/>
                <a:cs typeface="+mn-cs"/>
              </a:rPr>
              <a:t> of </a:t>
            </a:r>
            <a:r>
              <a:rPr lang="en-US" altLang="zh-TW" dirty="0">
                <a:solidFill>
                  <a:srgbClr val="FF0000"/>
                </a:solidFill>
                <a:latin typeface="Tahoma" pitchFamily="34" charset="0"/>
                <a:ea typeface="宋体" pitchFamily="2" charset="-122"/>
                <a:cs typeface="+mn-cs"/>
              </a:rPr>
              <a:t>CP V</a:t>
            </a:r>
            <a:r>
              <a:rPr lang="en-US" altLang="zh-TW" dirty="0">
                <a:solidFill>
                  <a:srgbClr val="333399"/>
                </a:solidFill>
                <a:latin typeface="Tahoma" pitchFamily="34" charset="0"/>
                <a:ea typeface="宋体" pitchFamily="2" charset="-122"/>
                <a:cs typeface="+mn-cs"/>
              </a:rPr>
              <a:t>iolation</a:t>
            </a:r>
          </a:p>
        </p:txBody>
      </p:sp>
      <p:pic>
        <p:nvPicPr>
          <p:cNvPr id="27650" name="Picture 35"/>
          <p:cNvPicPr>
            <a:picLocks noChangeAspect="1" noChangeArrowheads="1"/>
          </p:cNvPicPr>
          <p:nvPr/>
        </p:nvPicPr>
        <p:blipFill>
          <a:blip r:embed="rId2">
            <a:extLst>
              <a:ext uri="{28A0092B-C50C-407E-A947-70E740481C1C}">
                <a14:useLocalDpi xmlns:a14="http://schemas.microsoft.com/office/drawing/2010/main" val="0"/>
              </a:ext>
            </a:extLst>
          </a:blip>
          <a:srcRect b="12872"/>
          <a:stretch>
            <a:fillRect/>
          </a:stretch>
        </p:blipFill>
        <p:spPr bwMode="auto">
          <a:xfrm>
            <a:off x="0" y="1011238"/>
            <a:ext cx="9144000" cy="5082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6"/>
          <p:cNvSpPr>
            <a:spLocks noChangeArrowheads="1"/>
          </p:cNvSpPr>
          <p:nvPr/>
        </p:nvSpPr>
        <p:spPr bwMode="auto">
          <a:xfrm>
            <a:off x="3491880" y="2348880"/>
            <a:ext cx="2304256" cy="2880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64518" name="幻灯片编号占位符 2"/>
          <p:cNvSpPr>
            <a:spLocks noGrp="1"/>
          </p:cNvSpPr>
          <p:nvPr>
            <p:ph type="sldNum" sz="quarter" idx="12"/>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defRPr/>
            </a:pPr>
            <a:fld id="{82F1DEA5-3882-2143-AAF3-4E74EE1506CA}" type="slidenum">
              <a:rPr kumimoji="0" lang="zh-CN" altLang="en-US" sz="1400">
                <a:latin typeface="Tahoma" charset="0"/>
              </a:rPr>
              <a:pPr>
                <a:defRPr/>
              </a:pPr>
              <a:t>11</a:t>
            </a:fld>
            <a:endParaRPr kumimoji="0" lang="zh-CN" altLang="en-US" sz="1400">
              <a:latin typeface="Tahoma" charset="0"/>
            </a:endParaRPr>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40685283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投影片編號版面配置區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C11635BA-E442-CB4C-A2D8-696890BD620F}" type="slidenum">
              <a:rPr lang="en-US" altLang="zh-TW" sz="1400">
                <a:latin typeface="Arial" charset="0"/>
                <a:ea typeface="新細明體" charset="0"/>
                <a:cs typeface="新細明體" charset="0"/>
              </a:rPr>
              <a:pPr/>
              <a:t>12</a:t>
            </a:fld>
            <a:endParaRPr lang="en-US" altLang="zh-TW" sz="1400">
              <a:latin typeface="Arial" charset="0"/>
              <a:ea typeface="新細明體" charset="0"/>
              <a:cs typeface="新細明體" charset="0"/>
            </a:endParaRPr>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528638"/>
            <a:ext cx="7791450" cy="437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Text Box 5"/>
          <p:cNvSpPr txBox="1">
            <a:spLocks noChangeArrowheads="1"/>
          </p:cNvSpPr>
          <p:nvPr/>
        </p:nvSpPr>
        <p:spPr bwMode="auto">
          <a:xfrm>
            <a:off x="323528" y="5013176"/>
            <a:ext cx="835292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TW" sz="2200">
                <a:solidFill>
                  <a:srgbClr val="3333FF"/>
                </a:solidFill>
                <a:latin typeface="Arial" charset="0"/>
                <a:ea typeface="新細明體" charset="0"/>
                <a:cs typeface="新細明體" charset="0"/>
              </a:rPr>
              <a:t>Nobel prize (’80) for the discovery of violations of fundamental symmetry principles in the decay of neutral K-mesons </a:t>
            </a:r>
          </a:p>
        </p:txBody>
      </p:sp>
      <p:sp>
        <p:nvSpPr>
          <p:cNvPr id="6" name="Oval 17"/>
          <p:cNvSpPr>
            <a:spLocks noChangeArrowheads="1"/>
          </p:cNvSpPr>
          <p:nvPr/>
        </p:nvSpPr>
        <p:spPr bwMode="auto">
          <a:xfrm>
            <a:off x="467544" y="4149080"/>
            <a:ext cx="1152128" cy="762000"/>
          </a:xfrm>
          <a:prstGeom prst="ellipse">
            <a:avLst/>
          </a:prstGeom>
          <a:noFill/>
          <a:ln w="2222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7" name="Oval 17"/>
          <p:cNvSpPr>
            <a:spLocks noChangeArrowheads="1"/>
          </p:cNvSpPr>
          <p:nvPr/>
        </p:nvSpPr>
        <p:spPr bwMode="auto">
          <a:xfrm>
            <a:off x="3995936" y="4221088"/>
            <a:ext cx="1368152" cy="762000"/>
          </a:xfrm>
          <a:prstGeom prst="ellipse">
            <a:avLst/>
          </a:prstGeom>
          <a:noFill/>
          <a:ln w="2222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8" name="Line 6"/>
          <p:cNvSpPr>
            <a:spLocks noChangeShapeType="1"/>
          </p:cNvSpPr>
          <p:nvPr/>
        </p:nvSpPr>
        <p:spPr bwMode="auto">
          <a:xfrm>
            <a:off x="899592" y="5733256"/>
            <a:ext cx="2160240" cy="0"/>
          </a:xfrm>
          <a:prstGeom prst="line">
            <a:avLst/>
          </a:prstGeom>
          <a:noFill/>
          <a:ln w="22225">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graphicFrame>
        <p:nvGraphicFramePr>
          <p:cNvPr id="9" name="Object 2"/>
          <p:cNvGraphicFramePr>
            <a:graphicFrameLocks noChangeAspect="1"/>
          </p:cNvGraphicFramePr>
          <p:nvPr>
            <p:extLst>
              <p:ext uri="{D42A27DB-BD31-4B8C-83A1-F6EECF244321}">
                <p14:modId xmlns:p14="http://schemas.microsoft.com/office/powerpoint/2010/main" val="1311559047"/>
              </p:ext>
            </p:extLst>
          </p:nvPr>
        </p:nvGraphicFramePr>
        <p:xfrm>
          <a:off x="1331640" y="5949280"/>
          <a:ext cx="6779096" cy="549779"/>
        </p:xfrm>
        <a:graphic>
          <a:graphicData uri="http://schemas.openxmlformats.org/presentationml/2006/ole">
            <mc:AlternateContent xmlns:mc="http://schemas.openxmlformats.org/markup-compatibility/2006">
              <mc:Choice xmlns:v="urn:schemas-microsoft-com:vml" Requires="v">
                <p:oleObj name="公式" r:id="rId3" imgW="2705100" imgH="215900" progId="Equation.3">
                  <p:embed/>
                </p:oleObj>
              </mc:Choice>
              <mc:Fallback>
                <p:oleObj name="公式" r:id="rId3" imgW="27051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5949280"/>
                        <a:ext cx="6779096" cy="549779"/>
                      </a:xfrm>
                      <a:prstGeom prst="rect">
                        <a:avLst/>
                      </a:prstGeom>
                      <a:solidFill>
                        <a:srgbClr val="00FFFF"/>
                      </a:solidFill>
                      <a:ln w="57150">
                        <a:solidFill>
                          <a:srgbClr val="FF0000"/>
                        </a:solidFill>
                        <a:miter lim="800000"/>
                        <a:headEnd/>
                        <a:tailEnd/>
                      </a:ln>
                      <a:effectLst/>
                    </p:spPr>
                  </p:pic>
                </p:oleObj>
              </mc:Fallback>
            </mc:AlternateContent>
          </a:graphicData>
        </a:graphic>
      </p:graphicFrame>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376182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asted-image.pdf"/>
          <p:cNvPicPr>
            <a:picLocks noChangeAspect="1" noChangeArrowheads="1"/>
          </p:cNvPicPr>
          <p:nvPr/>
        </p:nvPicPr>
        <p:blipFill rotWithShape="1">
          <a:blip r:embed="rId3">
            <a:extLst>
              <a:ext uri="{28A0092B-C50C-407E-A947-70E740481C1C}">
                <a14:useLocalDpi xmlns:a14="http://schemas.microsoft.com/office/drawing/2010/main" val="0"/>
              </a:ext>
            </a:extLst>
          </a:blip>
          <a:srcRect l="53094" t="10805" r="-379" b="69084"/>
          <a:stretch/>
        </p:blipFill>
        <p:spPr bwMode="auto">
          <a:xfrm>
            <a:off x="4932040" y="3284984"/>
            <a:ext cx="4068000" cy="106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5" name="矩形 4"/>
          <p:cNvSpPr/>
          <p:nvPr/>
        </p:nvSpPr>
        <p:spPr>
          <a:xfrm>
            <a:off x="395536" y="1772816"/>
            <a:ext cx="5688632" cy="1169551"/>
          </a:xfrm>
          <a:prstGeom prst="rect">
            <a:avLst/>
          </a:prstGeom>
        </p:spPr>
        <p:txBody>
          <a:bodyPr wrap="square">
            <a:spAutoFit/>
          </a:bodyPr>
          <a:lstStyle/>
          <a:p>
            <a:pPr>
              <a:lnSpc>
                <a:spcPct val="150000"/>
              </a:lnSpc>
            </a:pPr>
            <a:r>
              <a:rPr lang="en-US" altLang="zh-CN" dirty="0">
                <a:solidFill>
                  <a:srgbClr val="0000FF"/>
                </a:solidFill>
              </a:rPr>
              <a:t>CP violation in the K and B meson decays can be explained by the Standard Model.</a:t>
            </a:r>
            <a:endParaRPr lang="zh-CN" altLang="en-US" dirty="0">
              <a:solidFill>
                <a:srgbClr val="0000FF"/>
              </a:solidFill>
            </a:endParaRPr>
          </a:p>
        </p:txBody>
      </p:sp>
      <p:pic>
        <p:nvPicPr>
          <p:cNvPr id="8" name="pasted-image.pdf"/>
          <p:cNvPicPr>
            <a:picLocks noChangeAspect="1" noChangeArrowheads="1"/>
          </p:cNvPicPr>
          <p:nvPr/>
        </p:nvPicPr>
        <p:blipFill rotWithShape="1">
          <a:blip r:embed="rId3">
            <a:extLst>
              <a:ext uri="{28A0092B-C50C-407E-A947-70E740481C1C}">
                <a14:useLocalDpi xmlns:a14="http://schemas.microsoft.com/office/drawing/2010/main" val="0"/>
              </a:ext>
            </a:extLst>
          </a:blip>
          <a:srcRect l="61458" t="36562" r="14689" b="43325"/>
          <a:stretch/>
        </p:blipFill>
        <p:spPr bwMode="auto">
          <a:xfrm>
            <a:off x="6156176" y="1916832"/>
            <a:ext cx="2052000" cy="106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6" name="矩形 5"/>
          <p:cNvSpPr/>
          <p:nvPr/>
        </p:nvSpPr>
        <p:spPr>
          <a:xfrm>
            <a:off x="251520" y="3068960"/>
            <a:ext cx="4788024" cy="1723549"/>
          </a:xfrm>
          <a:prstGeom prst="rect">
            <a:avLst/>
          </a:prstGeom>
        </p:spPr>
        <p:txBody>
          <a:bodyPr wrap="square">
            <a:spAutoFit/>
          </a:bodyPr>
          <a:lstStyle/>
          <a:p>
            <a:pPr>
              <a:lnSpc>
                <a:spcPct val="150000"/>
              </a:lnSpc>
            </a:pPr>
            <a:r>
              <a:rPr lang="en-US" altLang="zh-CN" b="1" dirty="0"/>
              <a:t>CP violation in the universe can not be explained by the Standard Model.</a:t>
            </a:r>
            <a:endParaRPr lang="zh-CN" altLang="en-US" b="1" dirty="0"/>
          </a:p>
        </p:txBody>
      </p:sp>
      <p:sp>
        <p:nvSpPr>
          <p:cNvPr id="4" name="矩形 3"/>
          <p:cNvSpPr/>
          <p:nvPr/>
        </p:nvSpPr>
        <p:spPr>
          <a:xfrm>
            <a:off x="539552" y="4941168"/>
            <a:ext cx="8280920" cy="1169551"/>
          </a:xfrm>
          <a:prstGeom prst="rect">
            <a:avLst/>
          </a:prstGeom>
        </p:spPr>
        <p:txBody>
          <a:bodyPr wrap="square">
            <a:spAutoFit/>
          </a:bodyPr>
          <a:lstStyle/>
          <a:p>
            <a:pPr>
              <a:lnSpc>
                <a:spcPct val="150000"/>
              </a:lnSpc>
            </a:pPr>
            <a:r>
              <a:rPr lang="en-US" altLang="zh-CN" dirty="0">
                <a:solidFill>
                  <a:srgbClr val="FF0000"/>
                </a:solidFill>
              </a:rPr>
              <a:t>New source for CP violation </a:t>
            </a:r>
            <a:r>
              <a:rPr lang="en-US" altLang="zh-CN" dirty="0"/>
              <a:t>beyond the Standard Model in the particle world?</a:t>
            </a:r>
            <a:endParaRPr lang="zh-CN" altLang="en-US" dirty="0"/>
          </a:p>
        </p:txBody>
      </p:sp>
      <p:sp>
        <p:nvSpPr>
          <p:cNvPr id="2" name="幻灯片编号占位符 1"/>
          <p:cNvSpPr>
            <a:spLocks noGrp="1"/>
          </p:cNvSpPr>
          <p:nvPr>
            <p:ph type="sldNum" sz="quarter" idx="10"/>
          </p:nvPr>
        </p:nvSpPr>
        <p:spPr/>
        <p:txBody>
          <a:bodyPr/>
          <a:lstStyle/>
          <a:p>
            <a:pPr>
              <a:defRPr/>
            </a:pPr>
            <a:fld id="{30D67C35-CCFB-A840-AAC8-EC5FA4A0BBE8}" type="slidenum">
              <a:rPr lang="uk-UA" smtClean="0"/>
              <a:pPr>
                <a:defRPr/>
              </a:pPr>
              <a:t>13</a:t>
            </a:fld>
            <a:endParaRPr lang="uk-UA"/>
          </a:p>
        </p:txBody>
      </p:sp>
    </p:spTree>
    <p:extLst>
      <p:ext uri="{BB962C8B-B14F-4D97-AF65-F5344CB8AC3E}">
        <p14:creationId xmlns:p14="http://schemas.microsoft.com/office/powerpoint/2010/main" val="75143748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日期占位符 3"/>
          <p:cNvSpPr>
            <a:spLocks noGrp="1"/>
          </p:cNvSpPr>
          <p:nvPr>
            <p:ph type="dt" sz="quarter" idx="10"/>
          </p:nvPr>
        </p:nvSpPr>
        <p:spPr/>
        <p:txBody>
          <a:bodyPr/>
          <a:lstStyle/>
          <a:p>
            <a:pPr>
              <a:defRPr/>
            </a:pPr>
            <a:r>
              <a:rPr lang="en-US" altLang="zh-CN"/>
              <a:t>CDLu</a:t>
            </a:r>
            <a:endParaRPr lang="zh-CN" altLang="en-US"/>
          </a:p>
        </p:txBody>
      </p:sp>
      <p:sp>
        <p:nvSpPr>
          <p:cNvPr id="38915" name="Rectangle 1026"/>
          <p:cNvSpPr>
            <a:spLocks noGrp="1" noChangeArrowheads="1"/>
          </p:cNvSpPr>
          <p:nvPr>
            <p:ph type="title"/>
          </p:nvPr>
        </p:nvSpPr>
        <p:spPr>
          <a:xfrm>
            <a:off x="899592" y="404664"/>
            <a:ext cx="5256584" cy="866899"/>
          </a:xfrm>
        </p:spPr>
        <p:txBody>
          <a:bodyPr/>
          <a:lstStyle/>
          <a:p>
            <a:pPr algn="r">
              <a:lnSpc>
                <a:spcPct val="150000"/>
              </a:lnSpc>
              <a:spcBef>
                <a:spcPts val="0"/>
              </a:spcBef>
              <a:spcAft>
                <a:spcPts val="0"/>
              </a:spcAft>
            </a:pPr>
            <a:r>
              <a:rPr lang="en-US" altLang="zh-CN" sz="2800" b="1" dirty="0" err="1">
                <a:latin typeface="Tahoma" charset="0"/>
                <a:ea typeface="宋体" charset="0"/>
              </a:rPr>
              <a:t>Superweak</a:t>
            </a:r>
            <a:r>
              <a:rPr lang="en-US" altLang="zh-CN" sz="2800" b="1" dirty="0">
                <a:latin typeface="Tahoma" charset="0"/>
                <a:ea typeface="宋体" charset="0"/>
              </a:rPr>
              <a:t> theory of</a:t>
            </a:r>
            <a:br>
              <a:rPr lang="en-US" altLang="zh-CN" sz="2800" b="1" dirty="0">
                <a:latin typeface="Tahoma" charset="0"/>
                <a:ea typeface="宋体" charset="0"/>
              </a:rPr>
            </a:br>
            <a:r>
              <a:rPr lang="en-US" altLang="zh-CN" sz="2800" b="1" dirty="0">
                <a:latin typeface="Tahoma" charset="0"/>
                <a:ea typeface="宋体" charset="0"/>
              </a:rPr>
              <a:t>Mixing induced CP violation</a:t>
            </a:r>
            <a:endParaRPr lang="zh-CN" altLang="en-US" sz="2800" b="1" dirty="0">
              <a:latin typeface="Tahoma" charset="0"/>
              <a:ea typeface="宋体" charset="0"/>
            </a:endParaRPr>
          </a:p>
        </p:txBody>
      </p:sp>
      <p:sp>
        <p:nvSpPr>
          <p:cNvPr id="579587" name="Rectangle 1027"/>
          <p:cNvSpPr>
            <a:spLocks noGrp="1" noChangeArrowheads="1"/>
          </p:cNvSpPr>
          <p:nvPr>
            <p:ph type="body" idx="1"/>
          </p:nvPr>
        </p:nvSpPr>
        <p:spPr>
          <a:xfrm>
            <a:off x="304800" y="1981200"/>
            <a:ext cx="8497888" cy="3519488"/>
          </a:xfrm>
        </p:spPr>
        <p:txBody>
          <a:bodyPr/>
          <a:lstStyle/>
          <a:p>
            <a:pPr algn="just">
              <a:lnSpc>
                <a:spcPct val="90000"/>
              </a:lnSpc>
            </a:pPr>
            <a:r>
              <a:rPr lang="zh-CN" altLang="en-US" b="1" dirty="0">
                <a:latin typeface="Tahoma" charset="0"/>
                <a:ea typeface="宋体" charset="0"/>
              </a:rPr>
              <a:t> </a:t>
            </a:r>
            <a:r>
              <a:rPr lang="en-US" altLang="zh-CN" b="1" dirty="0">
                <a:latin typeface="Tahoma" charset="0"/>
                <a:ea typeface="宋体" charset="0"/>
              </a:rPr>
              <a:t>CP</a:t>
            </a:r>
            <a:r>
              <a:rPr lang="en-US" altLang="zh-CN" b="1" dirty="0">
                <a:latin typeface="Times New Roman" charset="0"/>
                <a:ea typeface="宋体" charset="0"/>
              </a:rPr>
              <a:t> </a:t>
            </a:r>
            <a:r>
              <a:rPr lang="en-US" altLang="zh-CN" b="1" dirty="0" err="1">
                <a:latin typeface="Times New Roman" charset="0"/>
                <a:ea typeface="宋体" charset="0"/>
              </a:rPr>
              <a:t>eigenstate</a:t>
            </a:r>
            <a:r>
              <a:rPr lang="zh-CN" altLang="en-US" b="1" dirty="0">
                <a:latin typeface="Times New Roman" charset="0"/>
                <a:ea typeface="宋体" charset="0"/>
              </a:rPr>
              <a:t>：</a:t>
            </a:r>
            <a:r>
              <a:rPr lang="en-US" altLang="zh-CN" b="1" dirty="0">
                <a:latin typeface="Tahoma" charset="0"/>
                <a:ea typeface="宋体" charset="0"/>
              </a:rPr>
              <a:t> </a:t>
            </a:r>
          </a:p>
          <a:p>
            <a:pPr algn="just">
              <a:lnSpc>
                <a:spcPct val="90000"/>
              </a:lnSpc>
            </a:pPr>
            <a:endParaRPr lang="en-US" altLang="zh-CN" b="1" dirty="0">
              <a:latin typeface="Tahoma" charset="0"/>
              <a:ea typeface="宋体" charset="0"/>
            </a:endParaRPr>
          </a:p>
          <a:p>
            <a:pPr algn="just">
              <a:lnSpc>
                <a:spcPct val="90000"/>
              </a:lnSpc>
            </a:pPr>
            <a:r>
              <a:rPr lang="en-US" altLang="zh-CN" b="1" dirty="0">
                <a:solidFill>
                  <a:srgbClr val="FF0000"/>
                </a:solidFill>
                <a:latin typeface="Tahoma" charset="0"/>
                <a:ea typeface="宋体" charset="0"/>
              </a:rPr>
              <a:t>  </a:t>
            </a:r>
            <a:r>
              <a:rPr lang="en-US" altLang="zh-CN" b="1" dirty="0">
                <a:solidFill>
                  <a:srgbClr val="FF0000"/>
                </a:solidFill>
                <a:latin typeface="Times New Roman" charset="0"/>
                <a:ea typeface="宋体" charset="0"/>
              </a:rPr>
              <a:t>mass </a:t>
            </a:r>
            <a:r>
              <a:rPr lang="en-US" altLang="zh-CN" b="1" dirty="0" err="1">
                <a:solidFill>
                  <a:srgbClr val="FF0000"/>
                </a:solidFill>
                <a:latin typeface="Times New Roman" charset="0"/>
                <a:ea typeface="宋体" charset="0"/>
              </a:rPr>
              <a:t>eigenstate</a:t>
            </a:r>
            <a:endParaRPr lang="en-US" altLang="zh-CN" b="1" dirty="0">
              <a:solidFill>
                <a:srgbClr val="FF0000"/>
              </a:solidFill>
              <a:latin typeface="Tahoma" charset="0"/>
              <a:ea typeface="宋体" charset="0"/>
            </a:endParaRPr>
          </a:p>
          <a:p>
            <a:pPr algn="just">
              <a:lnSpc>
                <a:spcPct val="90000"/>
              </a:lnSpc>
            </a:pPr>
            <a:endParaRPr lang="en-US" altLang="zh-CN" b="1" dirty="0">
              <a:latin typeface="Tahoma" charset="0"/>
              <a:ea typeface="宋体" charset="0"/>
            </a:endParaRPr>
          </a:p>
          <a:p>
            <a:pPr algn="just">
              <a:lnSpc>
                <a:spcPct val="90000"/>
              </a:lnSpc>
            </a:pPr>
            <a:endParaRPr lang="en-US" altLang="zh-CN" b="1" dirty="0">
              <a:latin typeface="Tahoma" charset="0"/>
              <a:ea typeface="宋体" charset="0"/>
            </a:endParaRPr>
          </a:p>
          <a:p>
            <a:pPr algn="just">
              <a:lnSpc>
                <a:spcPct val="90000"/>
              </a:lnSpc>
            </a:pPr>
            <a:endParaRPr lang="en-US" altLang="zh-CN" b="1" dirty="0">
              <a:latin typeface="Tahoma" charset="0"/>
              <a:ea typeface="宋体" charset="0"/>
            </a:endParaRPr>
          </a:p>
          <a:p>
            <a:pPr algn="just">
              <a:lnSpc>
                <a:spcPct val="90000"/>
              </a:lnSpc>
              <a:buFont typeface="Wingdings" charset="0"/>
              <a:buNone/>
            </a:pPr>
            <a:endParaRPr lang="zh-CN" altLang="en-US" b="1" dirty="0">
              <a:latin typeface="Times New Roman" charset="0"/>
              <a:ea typeface="宋体" charset="0"/>
            </a:endParaRPr>
          </a:p>
        </p:txBody>
      </p:sp>
      <p:sp>
        <p:nvSpPr>
          <p:cNvPr id="38917" name="Rectangle 1029"/>
          <p:cNvSpPr>
            <a:spLocks noChangeArrowheads="1"/>
          </p:cNvSpPr>
          <p:nvPr/>
        </p:nvSpPr>
        <p:spPr bwMode="auto">
          <a:xfrm>
            <a:off x="4265613" y="32004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txBody>
          <a:bodyPr>
            <a:spAutoFit/>
          </a:bodyPr>
          <a:lstStyle/>
          <a:p>
            <a:endParaRPr lang="zh-CN" altLang="en-US"/>
          </a:p>
        </p:txBody>
      </p:sp>
      <p:graphicFrame>
        <p:nvGraphicFramePr>
          <p:cNvPr id="5122" name="Object 2"/>
          <p:cNvGraphicFramePr>
            <a:graphicFrameLocks noChangeAspect="1"/>
          </p:cNvGraphicFramePr>
          <p:nvPr/>
        </p:nvGraphicFramePr>
        <p:xfrm>
          <a:off x="736600" y="3352800"/>
          <a:ext cx="8178800" cy="995363"/>
        </p:xfrm>
        <a:graphic>
          <a:graphicData uri="http://schemas.openxmlformats.org/presentationml/2006/ole">
            <mc:AlternateContent xmlns:mc="http://schemas.openxmlformats.org/markup-compatibility/2006">
              <mc:Choice xmlns:v="urn:schemas-microsoft-com:vml" Requires="v">
                <p:oleObj name="公式" r:id="rId2" imgW="3810000" imgH="469900" progId="Equation.3">
                  <p:embed/>
                </p:oleObj>
              </mc:Choice>
              <mc:Fallback>
                <p:oleObj name="公式" r:id="rId2" imgW="3810000" imgH="4699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3352800"/>
                        <a:ext cx="81788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123" name="Object 3"/>
          <p:cNvGraphicFramePr>
            <a:graphicFrameLocks noChangeAspect="1"/>
          </p:cNvGraphicFramePr>
          <p:nvPr/>
        </p:nvGraphicFramePr>
        <p:xfrm>
          <a:off x="709613" y="4191000"/>
          <a:ext cx="8205787" cy="996950"/>
        </p:xfrm>
        <a:graphic>
          <a:graphicData uri="http://schemas.openxmlformats.org/presentationml/2006/ole">
            <mc:AlternateContent xmlns:mc="http://schemas.openxmlformats.org/markup-compatibility/2006">
              <mc:Choice xmlns:v="urn:schemas-microsoft-com:vml" Requires="v">
                <p:oleObj name="Equation" r:id="rId4" imgW="3822700" imgH="469900" progId="Equation.3">
                  <p:embed/>
                </p:oleObj>
              </mc:Choice>
              <mc:Fallback>
                <p:oleObj name="Equation" r:id="rId4" imgW="38227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13" y="4191000"/>
                        <a:ext cx="8205787" cy="9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8920" name="Object 4"/>
          <p:cNvGraphicFramePr>
            <a:graphicFrameLocks noChangeAspect="1"/>
          </p:cNvGraphicFramePr>
          <p:nvPr/>
        </p:nvGraphicFramePr>
        <p:xfrm>
          <a:off x="4953000" y="1219200"/>
          <a:ext cx="2606675" cy="885825"/>
        </p:xfrm>
        <a:graphic>
          <a:graphicData uri="http://schemas.openxmlformats.org/presentationml/2006/ole">
            <mc:AlternateContent xmlns:mc="http://schemas.openxmlformats.org/markup-compatibility/2006">
              <mc:Choice xmlns:v="urn:schemas-microsoft-com:vml" Requires="v">
                <p:oleObj name="Equation" r:id="rId6" imgW="1180588" imgH="406224" progId="Equation.3">
                  <p:embed/>
                </p:oleObj>
              </mc:Choice>
              <mc:Fallback>
                <p:oleObj name="Equation" r:id="rId6" imgW="1180588" imgH="406224"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1219200"/>
                        <a:ext cx="260667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8921" name="Object 5"/>
          <p:cNvGraphicFramePr>
            <a:graphicFrameLocks noChangeAspect="1"/>
          </p:cNvGraphicFramePr>
          <p:nvPr/>
        </p:nvGraphicFramePr>
        <p:xfrm>
          <a:off x="4953000" y="2133600"/>
          <a:ext cx="2606675" cy="885825"/>
        </p:xfrm>
        <a:graphic>
          <a:graphicData uri="http://schemas.openxmlformats.org/presentationml/2006/ole">
            <mc:AlternateContent xmlns:mc="http://schemas.openxmlformats.org/markup-compatibility/2006">
              <mc:Choice xmlns:v="urn:schemas-microsoft-com:vml" Requires="v">
                <p:oleObj name="公式" r:id="rId8" imgW="1180588" imgH="406224" progId="Equation.3">
                  <p:embed/>
                </p:oleObj>
              </mc:Choice>
              <mc:Fallback>
                <p:oleObj name="公式" r:id="rId8" imgW="1180588" imgH="406224"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2133600"/>
                        <a:ext cx="2606675"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8922" name="TextBox 11"/>
          <p:cNvSpPr txBox="1">
            <a:spLocks noChangeArrowheads="1"/>
          </p:cNvSpPr>
          <p:nvPr/>
        </p:nvSpPr>
        <p:spPr bwMode="auto">
          <a:xfrm>
            <a:off x="6372200" y="188640"/>
            <a:ext cx="2592287" cy="830997"/>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b="1" dirty="0" err="1"/>
              <a:t>Eigenstate</a:t>
            </a:r>
            <a:r>
              <a:rPr lang="en-US" altLang="zh-CN" b="1" dirty="0"/>
              <a:t> of strong interaction</a:t>
            </a:r>
            <a:endParaRPr lang="zh-CN" altLang="en-US" b="1" dirty="0"/>
          </a:p>
        </p:txBody>
      </p:sp>
      <p:cxnSp>
        <p:nvCxnSpPr>
          <p:cNvPr id="38923" name="直接箭头连接符 13"/>
          <p:cNvCxnSpPr>
            <a:cxnSpLocks noChangeShapeType="1"/>
          </p:cNvCxnSpPr>
          <p:nvPr/>
        </p:nvCxnSpPr>
        <p:spPr bwMode="auto">
          <a:xfrm flipV="1">
            <a:off x="6372200" y="1052736"/>
            <a:ext cx="720080" cy="498922"/>
          </a:xfrm>
          <a:prstGeom prst="straightConnector1">
            <a:avLst/>
          </a:prstGeom>
          <a:noFill/>
          <a:ln w="22225">
            <a:solidFill>
              <a:srgbClr val="FF0000"/>
            </a:solidFill>
            <a:miter lim="800000"/>
            <a:headEnd/>
            <a:tailEnd type="arrow" w="med" len="med"/>
          </a:ln>
          <a:extLst>
            <a:ext uri="{909E8E84-426E-40dd-AFC4-6F175D3DCCD1}">
              <a14:hiddenFill xmlns:a14="http://schemas.microsoft.com/office/drawing/2010/main" xmlns="">
                <a:noFill/>
              </a14:hiddenFill>
            </a:ext>
          </a:extLst>
        </p:spPr>
      </p:cxnSp>
      <p:cxnSp>
        <p:nvCxnSpPr>
          <p:cNvPr id="38924" name="直接箭头连接符 15"/>
          <p:cNvCxnSpPr>
            <a:cxnSpLocks noChangeShapeType="1"/>
          </p:cNvCxnSpPr>
          <p:nvPr/>
        </p:nvCxnSpPr>
        <p:spPr bwMode="auto">
          <a:xfrm flipV="1">
            <a:off x="7236296" y="1052736"/>
            <a:ext cx="0" cy="356046"/>
          </a:xfrm>
          <a:prstGeom prst="straightConnector1">
            <a:avLst/>
          </a:prstGeom>
          <a:noFill/>
          <a:ln w="22225">
            <a:solidFill>
              <a:srgbClr val="FF0000"/>
            </a:solidFill>
            <a:miter lim="800000"/>
            <a:headEnd/>
            <a:tailEnd type="arrow" w="med" len="med"/>
          </a:ln>
          <a:extLst>
            <a:ext uri="{909E8E84-426E-40dd-AFC4-6F175D3DCCD1}">
              <a14:hiddenFill xmlns:a14="http://schemas.microsoft.com/office/drawing/2010/main" xmlns="">
                <a:noFill/>
              </a14:hiddenFill>
            </a:ext>
          </a:extLst>
        </p:spPr>
      </p:cxnSp>
      <p:sp>
        <p:nvSpPr>
          <p:cNvPr id="19" name="TextBox 18"/>
          <p:cNvSpPr txBox="1">
            <a:spLocks noChangeArrowheads="1"/>
          </p:cNvSpPr>
          <p:nvPr/>
        </p:nvSpPr>
        <p:spPr bwMode="auto">
          <a:xfrm>
            <a:off x="611188" y="5300663"/>
            <a:ext cx="80010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nSpc>
                <a:spcPct val="150000"/>
              </a:lnSpc>
            </a:pPr>
            <a:r>
              <a:rPr lang="en-US" altLang="zh-CN" b="1" dirty="0">
                <a:solidFill>
                  <a:schemeClr val="tx2"/>
                </a:solidFill>
              </a:rPr>
              <a:t>Mass </a:t>
            </a:r>
            <a:r>
              <a:rPr lang="en-US" altLang="zh-CN" b="1" dirty="0" err="1">
                <a:solidFill>
                  <a:schemeClr val="tx2"/>
                </a:solidFill>
              </a:rPr>
              <a:t>eigenstate</a:t>
            </a:r>
            <a:r>
              <a:rPr lang="en-US" altLang="zh-CN" b="1" dirty="0">
                <a:solidFill>
                  <a:schemeClr val="tx2"/>
                </a:solidFill>
              </a:rPr>
              <a:t> is a mixture of CP </a:t>
            </a:r>
            <a:r>
              <a:rPr lang="en-US" altLang="zh-CN" b="1" dirty="0" err="1">
                <a:solidFill>
                  <a:schemeClr val="tx2"/>
                </a:solidFill>
              </a:rPr>
              <a:t>eigenstate</a:t>
            </a:r>
            <a:r>
              <a:rPr lang="zh-CN" altLang="en-US" b="1" dirty="0">
                <a:solidFill>
                  <a:schemeClr val="tx2"/>
                </a:solidFill>
              </a:rPr>
              <a:t>．</a:t>
            </a:r>
            <a:endParaRPr lang="en-US" altLang="zh-CN" b="1" dirty="0">
              <a:solidFill>
                <a:schemeClr val="tx2"/>
              </a:solidFill>
            </a:endParaRPr>
          </a:p>
          <a:p>
            <a:pPr>
              <a:lnSpc>
                <a:spcPct val="150000"/>
              </a:lnSpc>
            </a:pPr>
            <a:r>
              <a:rPr lang="en-US" altLang="zh-CN" b="1" dirty="0">
                <a:solidFill>
                  <a:schemeClr val="tx2"/>
                </a:solidFill>
              </a:rPr>
              <a:t>CP conserving if </a:t>
            </a:r>
            <a:r>
              <a:rPr lang="en-US" altLang="zh-CN" b="1" dirty="0" err="1">
                <a:solidFill>
                  <a:schemeClr val="tx2"/>
                </a:solidFill>
              </a:rPr>
              <a:t>ε</a:t>
            </a:r>
            <a:r>
              <a:rPr lang="en-US" altLang="zh-CN" b="1" dirty="0">
                <a:solidFill>
                  <a:schemeClr val="tx2"/>
                </a:solidFill>
              </a:rPr>
              <a:t>=0 </a:t>
            </a:r>
            <a:r>
              <a:rPr lang="zh-CN" altLang="en-US" b="1" dirty="0">
                <a:solidFill>
                  <a:schemeClr val="tx2"/>
                </a:solidFill>
              </a:rPr>
              <a:t>．</a:t>
            </a:r>
            <a:r>
              <a:rPr lang="en-US" altLang="zh-CN" b="1" dirty="0">
                <a:solidFill>
                  <a:schemeClr val="tx2"/>
                </a:solidFill>
              </a:rPr>
              <a:t> </a:t>
            </a:r>
            <a:endParaRPr lang="zh-CN" altLang="en-US" b="1" dirty="0">
              <a:solidFill>
                <a:schemeClr val="tx2"/>
              </a:solidFill>
            </a:endParaRPr>
          </a:p>
        </p:txBody>
      </p:sp>
    </p:spTree>
    <p:extLst>
      <p:ext uri="{BB962C8B-B14F-4D97-AF65-F5344CB8AC3E}">
        <p14:creationId xmlns:p14="http://schemas.microsoft.com/office/powerpoint/2010/main" val="2136368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Effect transition="in" filter="wipe(left)">
                                      <p:cBhvr>
                                        <p:cTn id="7" dur="500"/>
                                        <p:tgtEl>
                                          <p:spTgt spid="579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9587">
                                            <p:txEl>
                                              <p:pRg st="2" end="2"/>
                                            </p:txEl>
                                          </p:spTgt>
                                        </p:tgtEl>
                                        <p:attrNameLst>
                                          <p:attrName>style.visibility</p:attrName>
                                        </p:attrNameLst>
                                      </p:cBhvr>
                                      <p:to>
                                        <p:strVal val="visible"/>
                                      </p:to>
                                    </p:set>
                                    <p:animEffect transition="in" filter="wipe(left)">
                                      <p:cBhvr>
                                        <p:cTn id="12" dur="500"/>
                                        <p:tgtEl>
                                          <p:spTgt spid="5795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wipe(down)">
                                      <p:cBhvr>
                                        <p:cTn id="17" dur="500"/>
                                        <p:tgtEl>
                                          <p:spTgt spid="51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Effect transition="in" filter="wipe(down)">
                                      <p:cBhvr>
                                        <p:cTn id="22" dur="500"/>
                                        <p:tgtEl>
                                          <p:spTgt spid="51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 calcmode="lin" valueType="num">
                                      <p:cBhvr additive="base">
                                        <p:cTn id="2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anim calcmode="lin" valueType="num">
                                      <p:cBhvr additive="base">
                                        <p:cTn id="3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autoUpdateAnimBg="0"/>
      <p:bldP spid="1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投影片編號版面配置區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5994BADD-1B74-094F-A8FB-1FE86605446C}" type="slidenum">
              <a:rPr lang="en-US" altLang="zh-TW" sz="1400">
                <a:latin typeface="Arial" charset="0"/>
                <a:ea typeface="新細明體" charset="0"/>
                <a:cs typeface="新細明體" charset="0"/>
              </a:rPr>
              <a:pPr/>
              <a:t>15</a:t>
            </a:fld>
            <a:endParaRPr lang="en-US" altLang="zh-TW" sz="1400">
              <a:latin typeface="Arial" charset="0"/>
              <a:ea typeface="新細明體" charset="0"/>
              <a:cs typeface="新細明體" charset="0"/>
            </a:endParaRPr>
          </a:p>
        </p:txBody>
      </p:sp>
      <p:pic>
        <p:nvPicPr>
          <p:cNvPr id="35842" name="Picture 4" descr="kobayashi_maskawa_01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4664"/>
            <a:ext cx="5897563" cy="401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5"/>
          <p:cNvSpPr txBox="1">
            <a:spLocks noChangeArrowheads="1"/>
          </p:cNvSpPr>
          <p:nvPr/>
        </p:nvSpPr>
        <p:spPr bwMode="auto">
          <a:xfrm>
            <a:off x="755576" y="4581128"/>
            <a:ext cx="81089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TW" dirty="0">
                <a:latin typeface="Arial" charset="0"/>
                <a:ea typeface="新細明體" charset="0"/>
                <a:cs typeface="新細明體" charset="0"/>
              </a:rPr>
              <a:t>   In </a:t>
            </a:r>
            <a:r>
              <a:rPr lang="en-US" altLang="zh-TW" dirty="0">
                <a:solidFill>
                  <a:srgbClr val="FF0000"/>
                </a:solidFill>
                <a:latin typeface="Arial" charset="0"/>
                <a:ea typeface="新細明體" charset="0"/>
                <a:cs typeface="新細明體" charset="0"/>
              </a:rPr>
              <a:t>197</a:t>
            </a:r>
            <a:r>
              <a:rPr lang="en-US" altLang="zh-CN" dirty="0">
                <a:solidFill>
                  <a:srgbClr val="FF0000"/>
                </a:solidFill>
                <a:latin typeface="Arial" charset="0"/>
                <a:ea typeface="新細明體" charset="0"/>
                <a:cs typeface="新細明體" charset="0"/>
              </a:rPr>
              <a:t>2</a:t>
            </a:r>
            <a:r>
              <a:rPr lang="en-US" altLang="zh-TW" dirty="0">
                <a:latin typeface="Arial" charset="0"/>
                <a:ea typeface="新細明體" charset="0"/>
                <a:cs typeface="新細明體" charset="0"/>
              </a:rPr>
              <a:t>, Kobayashi (b, 1944) &amp; </a:t>
            </a:r>
            <a:r>
              <a:rPr lang="en-US" altLang="zh-TW" dirty="0" err="1">
                <a:latin typeface="Arial" charset="0"/>
                <a:ea typeface="新細明體" charset="0"/>
                <a:cs typeface="新細明體" charset="0"/>
              </a:rPr>
              <a:t>Maskawa</a:t>
            </a:r>
            <a:r>
              <a:rPr lang="en-US" altLang="zh-TW" dirty="0">
                <a:latin typeface="Arial" charset="0"/>
                <a:ea typeface="新細明體" charset="0"/>
                <a:cs typeface="新細明體" charset="0"/>
              </a:rPr>
              <a:t> (b, 1940) give a new </a:t>
            </a:r>
            <a:r>
              <a:rPr lang="en-US" altLang="zh-TW" dirty="0" err="1">
                <a:latin typeface="Arial" charset="0"/>
                <a:ea typeface="新細明體" charset="0"/>
                <a:cs typeface="新細明體" charset="0"/>
              </a:rPr>
              <a:t>explanition</a:t>
            </a:r>
            <a:endParaRPr lang="en-US" altLang="zh-TW" dirty="0">
              <a:latin typeface="Arial" charset="0"/>
              <a:ea typeface="新細明體" charset="0"/>
              <a:cs typeface="新細明體" charset="0"/>
            </a:endParaRPr>
          </a:p>
        </p:txBody>
      </p:sp>
      <p:sp>
        <p:nvSpPr>
          <p:cNvPr id="35844" name="Text Box 6"/>
          <p:cNvSpPr txBox="1">
            <a:spLocks noChangeArrowheads="1"/>
          </p:cNvSpPr>
          <p:nvPr/>
        </p:nvSpPr>
        <p:spPr bwMode="auto">
          <a:xfrm>
            <a:off x="782638" y="5414963"/>
            <a:ext cx="75549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TW" dirty="0">
                <a:solidFill>
                  <a:srgbClr val="3333FF"/>
                </a:solidFill>
                <a:latin typeface="Arial" charset="0"/>
                <a:ea typeface="新細明體" charset="0"/>
                <a:cs typeface="新細明體" charset="0"/>
              </a:rPr>
              <a:t>Both received Ph.D. from Nagoya (’72 &amp; ’67) and both joined Kyoto as an assistant (’72 &amp; ’70). </a:t>
            </a:r>
            <a:endParaRPr lang="zh-TW" altLang="en-US" dirty="0">
              <a:solidFill>
                <a:srgbClr val="3333FF"/>
              </a:solidFill>
              <a:latin typeface="Arial" charset="0"/>
              <a:ea typeface="新細明體" charset="0"/>
              <a:cs typeface="新細明體" charset="0"/>
            </a:endParaRPr>
          </a:p>
        </p:txBody>
      </p:sp>
      <p:sp>
        <p:nvSpPr>
          <p:cNvPr id="6" name="标题 1"/>
          <p:cNvSpPr txBox="1">
            <a:spLocks/>
          </p:cNvSpPr>
          <p:nvPr/>
        </p:nvSpPr>
        <p:spPr>
          <a:xfrm>
            <a:off x="395536" y="1052736"/>
            <a:ext cx="2160240" cy="3312368"/>
          </a:xfrm>
          <a:prstGeom prst="rect">
            <a:avLst/>
          </a:prstGeom>
          <a:solidFill>
            <a:srgbClr val="FFCF01"/>
          </a:solidFill>
        </p:spPr>
        <p:txBody>
          <a:bodyPr/>
          <a:lstStyle>
            <a:lvl1pPr algn="l" rtl="0" eaLnBrk="0" fontAlgn="base" hangingPunct="0">
              <a:spcBef>
                <a:spcPct val="0"/>
              </a:spcBef>
              <a:spcAft>
                <a:spcPct val="0"/>
              </a:spcAft>
              <a:defRPr kumimoji="1" sz="3600">
                <a:solidFill>
                  <a:schemeClr val="tx2"/>
                </a:solidFill>
                <a:latin typeface="+mj-lt"/>
                <a:ea typeface="+mj-ea"/>
                <a:cs typeface="宋体" charset="0"/>
              </a:defRPr>
            </a:lvl1pPr>
            <a:lvl2pPr algn="l" rtl="0" eaLnBrk="0" fontAlgn="base" hangingPunct="0">
              <a:spcBef>
                <a:spcPct val="0"/>
              </a:spcBef>
              <a:spcAft>
                <a:spcPct val="0"/>
              </a:spcAft>
              <a:defRPr kumimoji="1" sz="3600">
                <a:solidFill>
                  <a:schemeClr val="tx2"/>
                </a:solidFill>
                <a:latin typeface="Times New Roman" charset="0"/>
                <a:ea typeface="宋体" pitchFamily="2" charset="-122"/>
                <a:cs typeface="宋体" charset="0"/>
              </a:defRPr>
            </a:lvl2pPr>
            <a:lvl3pPr algn="l" rtl="0" eaLnBrk="0" fontAlgn="base" hangingPunct="0">
              <a:spcBef>
                <a:spcPct val="0"/>
              </a:spcBef>
              <a:spcAft>
                <a:spcPct val="0"/>
              </a:spcAft>
              <a:defRPr kumimoji="1" sz="3600">
                <a:solidFill>
                  <a:schemeClr val="tx2"/>
                </a:solidFill>
                <a:latin typeface="Times New Roman" charset="0"/>
                <a:ea typeface="宋体" pitchFamily="2" charset="-122"/>
                <a:cs typeface="宋体" charset="0"/>
              </a:defRPr>
            </a:lvl3pPr>
            <a:lvl4pPr algn="l" rtl="0" eaLnBrk="0" fontAlgn="base" hangingPunct="0">
              <a:spcBef>
                <a:spcPct val="0"/>
              </a:spcBef>
              <a:spcAft>
                <a:spcPct val="0"/>
              </a:spcAft>
              <a:defRPr kumimoji="1" sz="3600">
                <a:solidFill>
                  <a:schemeClr val="tx2"/>
                </a:solidFill>
                <a:latin typeface="Times New Roman" charset="0"/>
                <a:ea typeface="宋体" pitchFamily="2" charset="-122"/>
                <a:cs typeface="宋体" charset="0"/>
              </a:defRPr>
            </a:lvl4pPr>
            <a:lvl5pPr algn="l" rtl="0" eaLnBrk="0" fontAlgn="base" hangingPunct="0">
              <a:spcBef>
                <a:spcPct val="0"/>
              </a:spcBef>
              <a:spcAft>
                <a:spcPct val="0"/>
              </a:spcAft>
              <a:defRPr kumimoji="1" sz="3600">
                <a:solidFill>
                  <a:schemeClr val="tx2"/>
                </a:solidFill>
                <a:latin typeface="Times New Roman" charset="0"/>
                <a:ea typeface="宋体" pitchFamily="2" charset="-122"/>
                <a:cs typeface="宋体" charset="0"/>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r>
              <a:rPr lang="en-US" altLang="zh-CN" sz="2800">
                <a:latin typeface="Times New Roman" charset="0"/>
                <a:ea typeface="宋体" charset="0"/>
              </a:rPr>
              <a:t>A lot of models have been proposed to explain the CP violation phenomena</a:t>
            </a:r>
            <a:endParaRPr lang="zh-CN" altLang="en-US" sz="2800" dirty="0">
              <a:latin typeface="Times New Roman" charset="0"/>
              <a:ea typeface="宋体" charset="0"/>
            </a:endParaRPr>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3061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dissolve">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dissolve">
                                      <p:cBhvr>
                                        <p:cTn id="12" dur="500"/>
                                        <p:tgtEl>
                                          <p:spTgt spid="3584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5844"/>
                                        </p:tgtEl>
                                        <p:attrNameLst>
                                          <p:attrName>style.visibility</p:attrName>
                                        </p:attrNameLst>
                                      </p:cBhvr>
                                      <p:to>
                                        <p:strVal val="visible"/>
                                      </p:to>
                                    </p:set>
                                    <p:anim calcmode="lin" valueType="num">
                                      <p:cBhvr additive="base">
                                        <p:cTn id="17" dur="500"/>
                                        <p:tgtEl>
                                          <p:spTgt spid="35844"/>
                                        </p:tgtEl>
                                        <p:attrNameLst>
                                          <p:attrName>ppt_y</p:attrName>
                                        </p:attrNameLst>
                                      </p:cBhvr>
                                      <p:tavLst>
                                        <p:tav tm="0">
                                          <p:val>
                                            <p:strVal val="#ppt_y+#ppt_h*1.125000"/>
                                          </p:val>
                                        </p:tav>
                                        <p:tav tm="100000">
                                          <p:val>
                                            <p:strVal val="#ppt_y"/>
                                          </p:val>
                                        </p:tav>
                                      </p:tavLst>
                                    </p:anim>
                                    <p:animEffect transition="in" filter="wipe(up)">
                                      <p:cBhvr>
                                        <p:cTn id="18"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4FB06161-E46B-3B41-B55D-98E227041B89}" type="slidenum">
              <a:rPr lang="en-US" altLang="zh-TW" sz="1400">
                <a:latin typeface="Arial" charset="0"/>
                <a:ea typeface="新細明體" charset="0"/>
                <a:cs typeface="新細明體" charset="0"/>
              </a:rPr>
              <a:pPr/>
              <a:t>16</a:t>
            </a:fld>
            <a:endParaRPr lang="en-US" altLang="zh-TW" sz="1400">
              <a:latin typeface="Arial" charset="0"/>
              <a:ea typeface="新細明體" charset="0"/>
              <a:cs typeface="新細明體" charset="0"/>
            </a:endParaRPr>
          </a:p>
        </p:txBody>
      </p:sp>
      <p:sp>
        <p:nvSpPr>
          <p:cNvPr id="4" name="Rectangle 6"/>
          <p:cNvSpPr>
            <a:spLocks noChangeArrowheads="1"/>
          </p:cNvSpPr>
          <p:nvPr/>
        </p:nvSpPr>
        <p:spPr bwMode="auto">
          <a:xfrm>
            <a:off x="365125" y="4664075"/>
            <a:ext cx="8589963"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TW" sz="2100" dirty="0"/>
              <a:t>We accepted the Glashow-Weinberg-Salam theory of the weak interaction’s extension to the hadron…, because the fourth quark already existed for us in a sense. Sometimes it is said that our </a:t>
            </a:r>
            <a:r>
              <a:rPr lang="en-US" altLang="zh-TW" sz="2100" i="1" dirty="0"/>
              <a:t>CP </a:t>
            </a:r>
            <a:r>
              <a:rPr lang="en-US" altLang="zh-TW" sz="2100" dirty="0"/>
              <a:t>paper was written </a:t>
            </a:r>
            <a:r>
              <a:rPr lang="en-US" altLang="zh-TW" sz="2100" dirty="0">
                <a:solidFill>
                  <a:srgbClr val="FF0000"/>
                </a:solidFill>
              </a:rPr>
              <a:t>before the discovery of charm</a:t>
            </a:r>
            <a:r>
              <a:rPr lang="en-US" altLang="zh-TW" sz="2100" dirty="0">
                <a:solidFill>
                  <a:srgbClr val="A50021"/>
                </a:solidFill>
              </a:rPr>
              <a:t>. </a:t>
            </a:r>
            <a:r>
              <a:rPr lang="en-US" altLang="zh-TW" sz="2100" dirty="0">
                <a:solidFill>
                  <a:srgbClr val="000000"/>
                </a:solidFill>
              </a:rPr>
              <a:t>In this sense, however, our paper came after the charm.</a:t>
            </a:r>
          </a:p>
          <a:p>
            <a:r>
              <a:rPr lang="zh-TW" altLang="en-US" sz="2100" dirty="0">
                <a:solidFill>
                  <a:srgbClr val="0000FF"/>
                </a:solidFill>
              </a:rPr>
              <a:t>                                                    </a:t>
            </a:r>
            <a:r>
              <a:rPr lang="en-US" altLang="zh-TW" sz="2100" dirty="0">
                <a:solidFill>
                  <a:srgbClr val="0000FF"/>
                </a:solidFill>
              </a:rPr>
              <a:t>-- Kobayashi (1992)</a:t>
            </a:r>
          </a:p>
        </p:txBody>
      </p:sp>
      <p:pic>
        <p:nvPicPr>
          <p:cNvPr id="36869" name="Picture 8" descr="TE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26139"/>
            <a:ext cx="8744209" cy="4056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p:cNvSpPr txBox="1"/>
          <p:nvPr/>
        </p:nvSpPr>
        <p:spPr>
          <a:xfrm>
            <a:off x="251520" y="1556792"/>
            <a:ext cx="1728192" cy="1723549"/>
          </a:xfrm>
          <a:prstGeom prst="rect">
            <a:avLst/>
          </a:prstGeom>
          <a:noFill/>
        </p:spPr>
        <p:txBody>
          <a:bodyPr wrap="square" rtlCol="0">
            <a:spAutoFit/>
          </a:bodyPr>
          <a:lstStyle/>
          <a:p>
            <a:pPr>
              <a:lnSpc>
                <a:spcPct val="150000"/>
              </a:lnSpc>
            </a:pPr>
            <a:r>
              <a:rPr kumimoji="1" lang="en-US" altLang="zh-CN" dirty="0">
                <a:solidFill>
                  <a:srgbClr val="FF0000"/>
                </a:solidFill>
              </a:rPr>
              <a:t>Nobel Prize of Physics in 2008</a:t>
            </a:r>
            <a:endParaRPr kumimoji="1" lang="zh-CN" altLang="en-US" dirty="0">
              <a:solidFill>
                <a:srgbClr val="FF0000"/>
              </a:solidFill>
            </a:endParaRPr>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035155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1030"/>
          <p:cNvSpPr>
            <a:spLocks noChangeArrowheads="1"/>
          </p:cNvSpPr>
          <p:nvPr/>
        </p:nvSpPr>
        <p:spPr bwMode="auto">
          <a:xfrm>
            <a:off x="3001963" y="3097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txBody>
          <a:bodyPr>
            <a:spAutoFit/>
          </a:bodyPr>
          <a:lstStyle/>
          <a:p>
            <a:endParaRPr lang="zh-CN" altLang="en-US"/>
          </a:p>
        </p:txBody>
      </p:sp>
      <p:sp>
        <p:nvSpPr>
          <p:cNvPr id="41991" name="Text Box 1032"/>
          <p:cNvSpPr txBox="1">
            <a:spLocks noChangeArrowheads="1"/>
          </p:cNvSpPr>
          <p:nvPr/>
        </p:nvSpPr>
        <p:spPr bwMode="auto">
          <a:xfrm>
            <a:off x="1619672" y="620688"/>
            <a:ext cx="3312591"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CN" sz="2800" b="1" dirty="0"/>
              <a:t>3-generations</a:t>
            </a:r>
            <a:endParaRPr lang="zh-CN" altLang="en-US" sz="2800" b="1" dirty="0"/>
          </a:p>
        </p:txBody>
      </p:sp>
      <p:pic>
        <p:nvPicPr>
          <p:cNvPr id="41992" name="Picture 1033"/>
          <p:cNvPicPr>
            <a:picLocks noChangeAspect="1" noChangeArrowheads="1"/>
          </p:cNvPicPr>
          <p:nvPr/>
        </p:nvPicPr>
        <p:blipFill rotWithShape="1">
          <a:blip r:embed="rId2">
            <a:extLst>
              <a:ext uri="{28A0092B-C50C-407E-A947-70E740481C1C}">
                <a14:useLocalDpi xmlns:a14="http://schemas.microsoft.com/office/drawing/2010/main" val="0"/>
              </a:ext>
            </a:extLst>
          </a:blip>
          <a:srcRect l="9226" t="63321" r="6956" b="18460"/>
          <a:stretch/>
        </p:blipFill>
        <p:spPr bwMode="auto">
          <a:xfrm>
            <a:off x="539552" y="2852936"/>
            <a:ext cx="7930800"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
        <p:nvSpPr>
          <p:cNvPr id="401419" name="Oval 1035"/>
          <p:cNvSpPr>
            <a:spLocks noChangeArrowheads="1"/>
          </p:cNvSpPr>
          <p:nvPr/>
        </p:nvSpPr>
        <p:spPr bwMode="auto">
          <a:xfrm>
            <a:off x="4942400" y="3429000"/>
            <a:ext cx="762000" cy="762000"/>
          </a:xfrm>
          <a:prstGeom prst="ellipse">
            <a:avLst/>
          </a:prstGeom>
          <a:noFill/>
          <a:ln w="2222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401420" name="Oval 1036"/>
          <p:cNvSpPr>
            <a:spLocks noChangeArrowheads="1"/>
          </p:cNvSpPr>
          <p:nvPr/>
        </p:nvSpPr>
        <p:spPr bwMode="auto">
          <a:xfrm>
            <a:off x="7524328" y="3501008"/>
            <a:ext cx="762000" cy="762000"/>
          </a:xfrm>
          <a:prstGeom prst="ellipse">
            <a:avLst/>
          </a:prstGeom>
          <a:noFill/>
          <a:ln w="2222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 name="日期占位符 1"/>
          <p:cNvSpPr>
            <a:spLocks noGrp="1"/>
          </p:cNvSpPr>
          <p:nvPr>
            <p:ph type="dt" sz="quarter" idx="10"/>
          </p:nvPr>
        </p:nvSpPr>
        <p:spPr/>
        <p:txBody>
          <a:bodyPr/>
          <a:lstStyle/>
          <a:p>
            <a:pPr>
              <a:defRPr/>
            </a:pPr>
            <a:r>
              <a:rPr lang="en-US" altLang="zh-CN"/>
              <a:t>CDLu</a:t>
            </a:r>
            <a:endParaRPr lang="zh-CN" altLang="en-US"/>
          </a:p>
        </p:txBody>
      </p:sp>
      <p:graphicFrame>
        <p:nvGraphicFramePr>
          <p:cNvPr id="14" name="Object 4"/>
          <p:cNvGraphicFramePr>
            <a:graphicFrameLocks noChangeAspect="1"/>
          </p:cNvGraphicFramePr>
          <p:nvPr>
            <p:extLst>
              <p:ext uri="{D42A27DB-BD31-4B8C-83A1-F6EECF244321}">
                <p14:modId xmlns:p14="http://schemas.microsoft.com/office/powerpoint/2010/main" val="3811329333"/>
              </p:ext>
            </p:extLst>
          </p:nvPr>
        </p:nvGraphicFramePr>
        <p:xfrm>
          <a:off x="4283968" y="764704"/>
          <a:ext cx="3941391" cy="2087260"/>
        </p:xfrm>
        <a:graphic>
          <a:graphicData uri="http://schemas.openxmlformats.org/presentationml/2006/ole">
            <mc:AlternateContent xmlns:mc="http://schemas.openxmlformats.org/markup-compatibility/2006">
              <mc:Choice xmlns:v="urn:schemas-microsoft-com:vml" Requires="v">
                <p:oleObj name="公式" r:id="rId3" imgW="2197100" imgH="901700" progId="Equation.3">
                  <p:embed/>
                </p:oleObj>
              </mc:Choice>
              <mc:Fallback>
                <p:oleObj name="公式" r:id="rId3" imgW="2197100" imgH="901700" progId="Equation.3">
                  <p:embed/>
                  <p:pic>
                    <p:nvPicPr>
                      <p:cNvPr id="0" name=""/>
                      <p:cNvPicPr>
                        <a:picLocks noChangeAspect="1" noChangeArrowheads="1"/>
                      </p:cNvPicPr>
                      <p:nvPr/>
                    </p:nvPicPr>
                    <p:blipFill>
                      <a:blip r:embed="rId4"/>
                      <a:srcRect/>
                      <a:stretch>
                        <a:fillRect/>
                      </a:stretch>
                    </p:blipFill>
                    <p:spPr bwMode="auto">
                      <a:xfrm>
                        <a:off x="4283968" y="764704"/>
                        <a:ext cx="3941391" cy="2087260"/>
                      </a:xfrm>
                      <a:prstGeom prst="rect">
                        <a:avLst/>
                      </a:prstGeom>
                      <a:solidFill>
                        <a:schemeClr val="bg1"/>
                      </a:solidFill>
                      <a:ln>
                        <a:noFill/>
                      </a:ln>
                    </p:spPr>
                  </p:pic>
                </p:oleObj>
              </mc:Fallback>
            </mc:AlternateContent>
          </a:graphicData>
        </a:graphic>
      </p:graphicFrame>
      <p:sp>
        <p:nvSpPr>
          <p:cNvPr id="3" name="矩形 2"/>
          <p:cNvSpPr/>
          <p:nvPr/>
        </p:nvSpPr>
        <p:spPr bwMode="auto">
          <a:xfrm>
            <a:off x="2206096" y="3068960"/>
            <a:ext cx="3384376" cy="1152128"/>
          </a:xfrm>
          <a:prstGeom prst="rect">
            <a:avLst/>
          </a:prstGeom>
          <a:noFill/>
          <a:ln w="25400" cap="flat" cmpd="sng" algn="ctr">
            <a:solidFill>
              <a:schemeClr val="hlink"/>
            </a:solidFill>
            <a:prstDash val="solid"/>
            <a:miter lim="800000"/>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a:ln>
                <a:noFill/>
              </a:ln>
              <a:solidFill>
                <a:schemeClr val="tx1"/>
              </a:solidFill>
              <a:effectLst/>
              <a:latin typeface="Times New Roman" pitchFamily="18" charset="0"/>
              <a:ea typeface="宋体" pitchFamily="2" charset="-122"/>
            </a:endParaRPr>
          </a:p>
        </p:txBody>
      </p:sp>
      <p:graphicFrame>
        <p:nvGraphicFramePr>
          <p:cNvPr id="16" name="Object 5"/>
          <p:cNvGraphicFramePr>
            <a:graphicFrameLocks noChangeAspect="1"/>
          </p:cNvGraphicFramePr>
          <p:nvPr>
            <p:extLst>
              <p:ext uri="{D42A27DB-BD31-4B8C-83A1-F6EECF244321}">
                <p14:modId xmlns:p14="http://schemas.microsoft.com/office/powerpoint/2010/main" val="4062370499"/>
              </p:ext>
            </p:extLst>
          </p:nvPr>
        </p:nvGraphicFramePr>
        <p:xfrm>
          <a:off x="6080290" y="5013176"/>
          <a:ext cx="2417416" cy="1151774"/>
        </p:xfrm>
        <a:graphic>
          <a:graphicData uri="http://schemas.openxmlformats.org/presentationml/2006/ole">
            <mc:AlternateContent xmlns:mc="http://schemas.openxmlformats.org/markup-compatibility/2006">
              <mc:Choice xmlns:v="urn:schemas-microsoft-com:vml" Requires="v">
                <p:oleObj name="公式" r:id="rId5" imgW="1320800" imgH="622300" progId="Equation.3">
                  <p:embed/>
                </p:oleObj>
              </mc:Choice>
              <mc:Fallback>
                <p:oleObj name="公式" r:id="rId5" imgW="1320800" imgH="622300" progId="Equation.3">
                  <p:embed/>
                  <p:pic>
                    <p:nvPicPr>
                      <p:cNvPr id="0" name=""/>
                      <p:cNvPicPr>
                        <a:picLocks noChangeAspect="1" noChangeArrowheads="1"/>
                      </p:cNvPicPr>
                      <p:nvPr/>
                    </p:nvPicPr>
                    <p:blipFill>
                      <a:blip r:embed="rId6"/>
                      <a:srcRect/>
                      <a:stretch>
                        <a:fillRect/>
                      </a:stretch>
                    </p:blipFill>
                    <p:spPr bwMode="auto">
                      <a:xfrm>
                        <a:off x="6080290" y="5013176"/>
                        <a:ext cx="2417416" cy="1151774"/>
                      </a:xfrm>
                      <a:prstGeom prst="rect">
                        <a:avLst/>
                      </a:prstGeom>
                      <a:solidFill>
                        <a:schemeClr val="bg1"/>
                      </a:solidFill>
                      <a:ln>
                        <a:noFill/>
                      </a:ln>
                    </p:spPr>
                  </p:pic>
                </p:oleObj>
              </mc:Fallback>
            </mc:AlternateContent>
          </a:graphicData>
        </a:graphic>
      </p:graphicFrame>
      <p:sp>
        <p:nvSpPr>
          <p:cNvPr id="7" name="文本框 6"/>
          <p:cNvSpPr txBox="1"/>
          <p:nvPr/>
        </p:nvSpPr>
        <p:spPr>
          <a:xfrm>
            <a:off x="539552" y="5445224"/>
            <a:ext cx="4248472" cy="830997"/>
          </a:xfrm>
          <a:prstGeom prst="rect">
            <a:avLst/>
          </a:prstGeom>
          <a:noFill/>
          <a:ln>
            <a:solidFill>
              <a:srgbClr val="4472C4"/>
            </a:solidFill>
          </a:ln>
        </p:spPr>
        <p:txBody>
          <a:bodyPr wrap="square" rtlCol="0">
            <a:spAutoFit/>
          </a:bodyPr>
          <a:lstStyle/>
          <a:p>
            <a:r>
              <a:rPr kumimoji="1" lang="en-US" altLang="zh-CN" b="1" dirty="0">
                <a:solidFill>
                  <a:srgbClr val="0000FF"/>
                </a:solidFill>
              </a:rPr>
              <a:t>CKM only provides opportunity for CP violation</a:t>
            </a:r>
            <a:endParaRPr kumimoji="1" lang="zh-CN" altLang="en-US" b="1" dirty="0">
              <a:solidFill>
                <a:srgbClr val="0000FF"/>
              </a:solidFill>
            </a:endParaRPr>
          </a:p>
        </p:txBody>
      </p:sp>
    </p:spTree>
    <p:extLst>
      <p:ext uri="{BB962C8B-B14F-4D97-AF65-F5344CB8AC3E}">
        <p14:creationId xmlns:p14="http://schemas.microsoft.com/office/powerpoint/2010/main" val="1482316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1419"/>
                                        </p:tgtEl>
                                        <p:attrNameLst>
                                          <p:attrName>style.visibility</p:attrName>
                                        </p:attrNameLst>
                                      </p:cBhvr>
                                      <p:to>
                                        <p:strVal val="visible"/>
                                      </p:to>
                                    </p:set>
                                    <p:animEffect transition="in" filter="dissolve">
                                      <p:cBhvr>
                                        <p:cTn id="7" dur="500"/>
                                        <p:tgtEl>
                                          <p:spTgt spid="4014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1420"/>
                                        </p:tgtEl>
                                        <p:attrNameLst>
                                          <p:attrName>style.visibility</p:attrName>
                                        </p:attrNameLst>
                                      </p:cBhvr>
                                      <p:to>
                                        <p:strVal val="visible"/>
                                      </p:to>
                                    </p:set>
                                    <p:animEffect transition="in" filter="dissolve">
                                      <p:cBhvr>
                                        <p:cTn id="10" dur="500"/>
                                        <p:tgtEl>
                                          <p:spTgt spid="40142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401419"/>
                                        </p:tgtEl>
                                      </p:cBhvr>
                                    </p:animEffect>
                                    <p:set>
                                      <p:cBhvr>
                                        <p:cTn id="15" dur="1" fill="hold">
                                          <p:stCondLst>
                                            <p:cond delay="499"/>
                                          </p:stCondLst>
                                        </p:cTn>
                                        <p:tgtEl>
                                          <p:spTgt spid="401419"/>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401420"/>
                                        </p:tgtEl>
                                      </p:cBhvr>
                                    </p:animEffect>
                                    <p:set>
                                      <p:cBhvr>
                                        <p:cTn id="18" dur="1" fill="hold">
                                          <p:stCondLst>
                                            <p:cond delay="499"/>
                                          </p:stCondLst>
                                        </p:cTn>
                                        <p:tgtEl>
                                          <p:spTgt spid="401420"/>
                                        </p:tgtEl>
                                        <p:attrNameLst>
                                          <p:attrName>style.visibility</p:attrName>
                                        </p:attrNameLst>
                                      </p:cBhvr>
                                      <p:to>
                                        <p:strVal val="hidden"/>
                                      </p:to>
                                    </p:se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9" grpId="0" animBg="1"/>
      <p:bldP spid="401419" grpId="1" animBg="1"/>
      <p:bldP spid="401420" grpId="0" animBg="1"/>
      <p:bldP spid="401420" grpId="1" animBg="1"/>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quarter" idx="10"/>
          </p:nvPr>
        </p:nvSpPr>
        <p:spPr/>
        <p:txBody>
          <a:bodyPr/>
          <a:lstStyle/>
          <a:p>
            <a:pPr>
              <a:defRPr/>
            </a:pPr>
            <a:r>
              <a:rPr lang="en-US" altLang="zh-CN"/>
              <a:t>CDLu</a:t>
            </a:r>
            <a:endParaRPr lang="zh-CN" altLang="en-US"/>
          </a:p>
        </p:txBody>
      </p:sp>
      <p:pic>
        <p:nvPicPr>
          <p:cNvPr id="44035" name="Picture 102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989138"/>
            <a:ext cx="8745538"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Rectangle 1027"/>
          <p:cNvSpPr>
            <a:spLocks noGrp="1" noChangeArrowheads="1"/>
          </p:cNvSpPr>
          <p:nvPr>
            <p:ph type="title"/>
          </p:nvPr>
        </p:nvSpPr>
        <p:spPr>
          <a:xfrm>
            <a:off x="1403648" y="332656"/>
            <a:ext cx="7416824" cy="1143000"/>
          </a:xfrm>
          <a:noFill/>
        </p:spPr>
        <p:txBody>
          <a:bodyPr anchor="ctr"/>
          <a:lstStyle/>
          <a:p>
            <a:pPr eaLnBrk="1" hangingPunct="1">
              <a:lnSpc>
                <a:spcPct val="150000"/>
              </a:lnSpc>
              <a:buClr>
                <a:srgbClr val="006600"/>
              </a:buClr>
              <a:buSzPct val="85000"/>
              <a:buFont typeface="Wingdings" charset="0"/>
              <a:buNone/>
            </a:pPr>
            <a:r>
              <a:rPr lang="en-US" altLang="zh-CN" sz="3200" b="1" dirty="0">
                <a:latin typeface="Times New Roman" charset="0"/>
                <a:ea typeface="宋体" charset="0"/>
              </a:rPr>
              <a:t>Direct  </a:t>
            </a:r>
            <a:r>
              <a:rPr lang="en-US" altLang="zh-CN" sz="3200" b="1" dirty="0">
                <a:latin typeface="Times New Roman" charset="0"/>
                <a:ea typeface="黑体" charset="0"/>
                <a:cs typeface="黑体" charset="0"/>
              </a:rPr>
              <a:t>CP violation is a key test of CKM</a:t>
            </a:r>
            <a:endParaRPr kumimoji="0" lang="zh-CN" altLang="en-US" sz="3200" b="1" dirty="0">
              <a:solidFill>
                <a:schemeClr val="tx1"/>
              </a:solidFill>
              <a:latin typeface="Times New Roman" charset="0"/>
              <a:ea typeface="黑体" charset="0"/>
              <a:cs typeface="黑体" charset="0"/>
            </a:endParaRPr>
          </a:p>
        </p:txBody>
      </p:sp>
      <p:graphicFrame>
        <p:nvGraphicFramePr>
          <p:cNvPr id="434182" name="Object 1030"/>
          <p:cNvGraphicFramePr>
            <a:graphicFrameLocks noChangeAspect="1"/>
          </p:cNvGraphicFramePr>
          <p:nvPr/>
        </p:nvGraphicFramePr>
        <p:xfrm>
          <a:off x="533400" y="4419600"/>
          <a:ext cx="7924800" cy="636588"/>
        </p:xfrm>
        <a:graphic>
          <a:graphicData uri="http://schemas.openxmlformats.org/presentationml/2006/ole">
            <mc:AlternateContent xmlns:mc="http://schemas.openxmlformats.org/markup-compatibility/2006">
              <mc:Choice xmlns:v="urn:schemas-microsoft-com:vml" Requires="v">
                <p:oleObj name="Equation" r:id="rId3" imgW="2857500" imgH="228600" progId="Equation.3">
                  <p:embed/>
                </p:oleObj>
              </mc:Choice>
              <mc:Fallback>
                <p:oleObj name="Equation" r:id="rId3" imgW="28575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19600"/>
                        <a:ext cx="7924800" cy="636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34183" name="Object 1031"/>
          <p:cNvGraphicFramePr>
            <a:graphicFrameLocks noChangeAspect="1"/>
          </p:cNvGraphicFramePr>
          <p:nvPr/>
        </p:nvGraphicFramePr>
        <p:xfrm>
          <a:off x="457200" y="5257800"/>
          <a:ext cx="7970838" cy="639763"/>
        </p:xfrm>
        <a:graphic>
          <a:graphicData uri="http://schemas.openxmlformats.org/presentationml/2006/ole">
            <mc:AlternateContent xmlns:mc="http://schemas.openxmlformats.org/markup-compatibility/2006">
              <mc:Choice xmlns:v="urn:schemas-microsoft-com:vml" Requires="v">
                <p:oleObj name="公式" r:id="rId5" imgW="2857500" imgH="228600" progId="Equation.3">
                  <p:embed/>
                </p:oleObj>
              </mc:Choice>
              <mc:Fallback>
                <p:oleObj name="公式" r:id="rId5" imgW="28575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257800"/>
                        <a:ext cx="7970838" cy="6397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5475777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34182"/>
                                        </p:tgtEl>
                                        <p:attrNameLst>
                                          <p:attrName>style.visibility</p:attrName>
                                        </p:attrNameLst>
                                      </p:cBhvr>
                                      <p:to>
                                        <p:strVal val="visible"/>
                                      </p:to>
                                    </p:set>
                                    <p:animEffect transition="in" filter="wipe(left)">
                                      <p:cBhvr>
                                        <p:cTn id="7" dur="500"/>
                                        <p:tgtEl>
                                          <p:spTgt spid="434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4183"/>
                                        </p:tgtEl>
                                        <p:attrNameLst>
                                          <p:attrName>style.visibility</p:attrName>
                                        </p:attrNameLst>
                                      </p:cBhvr>
                                      <p:to>
                                        <p:strVal val="visible"/>
                                      </p:to>
                                    </p:set>
                                    <p:animEffect transition="in" filter="wipe(left)">
                                      <p:cBhvr>
                                        <p:cTn id="12" dur="500"/>
                                        <p:tgtEl>
                                          <p:spTgt spid="434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日期占位符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400">
                <a:latin typeface="Tahoma" charset="0"/>
              </a:rPr>
              <a:t>CDLu</a:t>
            </a:r>
          </a:p>
        </p:txBody>
      </p:sp>
      <p:sp>
        <p:nvSpPr>
          <p:cNvPr id="45059" name="Rectangle 2"/>
          <p:cNvSpPr>
            <a:spLocks noGrp="1" noChangeArrowheads="1"/>
          </p:cNvSpPr>
          <p:nvPr>
            <p:ph type="title"/>
          </p:nvPr>
        </p:nvSpPr>
        <p:spPr>
          <a:xfrm>
            <a:off x="1331913" y="381000"/>
            <a:ext cx="7812087" cy="1227138"/>
          </a:xfrm>
        </p:spPr>
        <p:txBody>
          <a:bodyPr/>
          <a:lstStyle/>
          <a:p>
            <a:r>
              <a:rPr lang="en-US" altLang="zh-CN" sz="3600" b="1" i="1" dirty="0">
                <a:latin typeface="Times"/>
                <a:ea typeface="宋体" charset="0"/>
                <a:cs typeface="Times"/>
              </a:rPr>
              <a:t>  B→</a:t>
            </a:r>
            <a:r>
              <a:rPr lang="en-US" altLang="zh-CN" sz="3600" b="1" i="1" dirty="0">
                <a:latin typeface="Times"/>
                <a:ea typeface="宋体" charset="0"/>
                <a:cs typeface="Times"/>
                <a:sym typeface="Symbol" charset="0"/>
              </a:rPr>
              <a:t></a:t>
            </a:r>
            <a:r>
              <a:rPr lang="en-US" altLang="zh-CN" sz="3600" b="1" dirty="0">
                <a:latin typeface="Times"/>
                <a:ea typeface="宋体" charset="0"/>
                <a:cs typeface="Times"/>
              </a:rPr>
              <a:t> Has Two Kinds of Diagrams with different weak phase</a:t>
            </a:r>
          </a:p>
        </p:txBody>
      </p:sp>
      <p:sp>
        <p:nvSpPr>
          <p:cNvPr id="45060" name="Rectangle 3"/>
          <p:cNvSpPr>
            <a:spLocks noGrp="1" noChangeArrowheads="1"/>
          </p:cNvSpPr>
          <p:nvPr>
            <p:ph type="body" idx="1"/>
          </p:nvPr>
        </p:nvSpPr>
        <p:spPr>
          <a:xfrm>
            <a:off x="457200" y="1257301"/>
            <a:ext cx="7848600" cy="4800600"/>
          </a:xfrm>
        </p:spPr>
        <p:txBody>
          <a:bodyPr/>
          <a:lstStyle/>
          <a:p>
            <a:pPr>
              <a:buFont typeface="Wingdings" charset="0"/>
              <a:buNone/>
            </a:pPr>
            <a:r>
              <a:rPr lang="en-US" altLang="zh-CN" b="1" dirty="0">
                <a:latin typeface="Times New Roman" charset="0"/>
                <a:ea typeface="宋体" charset="0"/>
              </a:rPr>
              <a:t>                                    </a:t>
            </a:r>
            <a:endParaRPr lang="zh-CN" altLang="en-US" sz="2800" b="1" dirty="0">
              <a:latin typeface="Times New Roman" charset="0"/>
              <a:ea typeface="宋体" charset="0"/>
            </a:endParaRPr>
          </a:p>
          <a:p>
            <a:pPr>
              <a:buFont typeface="Wingdings" charset="0"/>
              <a:buNone/>
            </a:pPr>
            <a:r>
              <a:rPr lang="zh-CN" altLang="en-US" sz="2800" b="1" dirty="0">
                <a:latin typeface="Times New Roman" charset="0"/>
                <a:ea typeface="宋体" charset="0"/>
              </a:rPr>
              <a:t>               </a:t>
            </a:r>
          </a:p>
          <a:p>
            <a:pPr>
              <a:buFont typeface="Wingdings" charset="0"/>
              <a:buNone/>
            </a:pPr>
            <a:r>
              <a:rPr lang="zh-CN" altLang="en-US" sz="2800" b="1" dirty="0">
                <a:latin typeface="Times New Roman" charset="0"/>
                <a:ea typeface="宋体" charset="0"/>
              </a:rPr>
              <a:t>  </a:t>
            </a:r>
            <a:r>
              <a:rPr lang="en-US" altLang="zh-CN" sz="2800" b="1" dirty="0">
                <a:latin typeface="Times New Roman" charset="0"/>
                <a:ea typeface="宋体" charset="0"/>
              </a:rPr>
              <a:t>   </a:t>
            </a:r>
            <a:r>
              <a:rPr lang="en-US" altLang="zh-CN" b="1" dirty="0">
                <a:latin typeface="Times New Roman" charset="0"/>
                <a:ea typeface="宋体" charset="0"/>
              </a:rPr>
              <a:t>b</a:t>
            </a:r>
            <a:r>
              <a:rPr lang="en-US" altLang="zh-CN" sz="2800" b="1" dirty="0">
                <a:latin typeface="Times New Roman" charset="0"/>
                <a:ea typeface="宋体" charset="0"/>
              </a:rPr>
              <a:t>       </a:t>
            </a:r>
            <a:r>
              <a:rPr lang="en-US" altLang="zh-CN" sz="2000" b="1" dirty="0">
                <a:latin typeface="Times New Roman" charset="0"/>
                <a:ea typeface="宋体" charset="0"/>
              </a:rPr>
              <a:t>W                         </a:t>
            </a:r>
            <a:r>
              <a:rPr lang="en-US" altLang="zh-CN" sz="2800" b="1" dirty="0">
                <a:latin typeface="Times New Roman" charset="0"/>
                <a:ea typeface="宋体" charset="0"/>
              </a:rPr>
              <a:t> u            Tree ∝ </a:t>
            </a:r>
            <a:r>
              <a:rPr lang="en-US" altLang="zh-CN" sz="2800" b="1" dirty="0" err="1">
                <a:solidFill>
                  <a:srgbClr val="FF2B2B"/>
                </a:solidFill>
                <a:latin typeface="Times New Roman" charset="0"/>
                <a:ea typeface="宋体" charset="0"/>
              </a:rPr>
              <a:t>V</a:t>
            </a:r>
            <a:r>
              <a:rPr lang="en-US" altLang="zh-CN" sz="2800" b="1" baseline="-25000" dirty="0" err="1">
                <a:solidFill>
                  <a:srgbClr val="FF2B2B"/>
                </a:solidFill>
                <a:latin typeface="Times New Roman" charset="0"/>
                <a:ea typeface="宋体" charset="0"/>
              </a:rPr>
              <a:t>ub</a:t>
            </a:r>
            <a:r>
              <a:rPr lang="en-US" altLang="zh-CN" sz="2800" b="1" dirty="0" err="1">
                <a:solidFill>
                  <a:srgbClr val="FF2B2B"/>
                </a:solidFill>
                <a:latin typeface="Times New Roman" charset="0"/>
                <a:ea typeface="宋体" charset="0"/>
              </a:rPr>
              <a:t>V</a:t>
            </a:r>
            <a:r>
              <a:rPr lang="en-US" altLang="zh-CN" sz="2800" b="1" baseline="-25000" dirty="0" err="1">
                <a:solidFill>
                  <a:srgbClr val="FF2B2B"/>
                </a:solidFill>
                <a:latin typeface="Times New Roman" charset="0"/>
                <a:ea typeface="宋体" charset="0"/>
              </a:rPr>
              <a:t>ud</a:t>
            </a:r>
            <a:r>
              <a:rPr lang="en-US" altLang="zh-CN" sz="2800" b="1" dirty="0">
                <a:solidFill>
                  <a:srgbClr val="FF2B2B"/>
                </a:solidFill>
                <a:latin typeface="Times New Roman" charset="0"/>
                <a:ea typeface="宋体" charset="0"/>
              </a:rPr>
              <a:t>*</a:t>
            </a:r>
            <a:endParaRPr lang="en-US" altLang="zh-CN" sz="2800" b="1" baseline="-25000" dirty="0">
              <a:solidFill>
                <a:srgbClr val="FF2B2B"/>
              </a:solidFill>
              <a:latin typeface="Times New Roman" charset="0"/>
              <a:ea typeface="宋体" charset="0"/>
            </a:endParaRPr>
          </a:p>
          <a:p>
            <a:pPr>
              <a:buFont typeface="Wingdings" charset="0"/>
              <a:buNone/>
            </a:pPr>
            <a:r>
              <a:rPr lang="en-US" altLang="zh-CN" b="1" dirty="0">
                <a:latin typeface="Times New Roman" charset="0"/>
                <a:ea typeface="宋体" charset="0"/>
              </a:rPr>
              <a:t>  B</a:t>
            </a:r>
            <a:r>
              <a:rPr lang="en-US" altLang="zh-CN" sz="2800" b="1" dirty="0">
                <a:latin typeface="Times New Roman" charset="0"/>
                <a:ea typeface="宋体" charset="0"/>
              </a:rPr>
              <a:t>                                   </a:t>
            </a:r>
            <a:r>
              <a:rPr lang="en-US" altLang="zh-CN" sz="2800" b="1" i="1" dirty="0">
                <a:latin typeface="Times New Roman" charset="0"/>
                <a:ea typeface="宋体" charset="0"/>
                <a:sym typeface="Symbol" charset="0"/>
              </a:rPr>
              <a:t></a:t>
            </a:r>
            <a:r>
              <a:rPr lang="en-US" altLang="zh-CN" b="1" dirty="0">
                <a:latin typeface="Times New Roman" charset="0"/>
                <a:ea typeface="宋体" charset="0"/>
              </a:rPr>
              <a:t> </a:t>
            </a:r>
            <a:endParaRPr lang="en-US" altLang="zh-CN" sz="2800" b="1" dirty="0">
              <a:latin typeface="Times New Roman" charset="0"/>
              <a:ea typeface="宋体" charset="0"/>
            </a:endParaRPr>
          </a:p>
          <a:p>
            <a:pPr>
              <a:buFont typeface="Wingdings" charset="0"/>
              <a:buNone/>
            </a:pPr>
            <a:endParaRPr lang="zh-CN" altLang="en-US" sz="2800" b="1" dirty="0">
              <a:latin typeface="Times New Roman" charset="0"/>
              <a:ea typeface="宋体" charset="0"/>
            </a:endParaRPr>
          </a:p>
          <a:p>
            <a:pPr>
              <a:buFont typeface="Wingdings" charset="0"/>
              <a:buNone/>
            </a:pPr>
            <a:r>
              <a:rPr lang="zh-CN" altLang="en-US" sz="2800" b="1" dirty="0">
                <a:latin typeface="Times New Roman" charset="0"/>
                <a:ea typeface="宋体" charset="0"/>
              </a:rPr>
              <a:t>          </a:t>
            </a:r>
            <a:r>
              <a:rPr lang="en-US" altLang="zh-CN" sz="2800" b="1" dirty="0">
                <a:latin typeface="Times New Roman" charset="0"/>
                <a:ea typeface="宋体" charset="0"/>
              </a:rPr>
              <a:t>            </a:t>
            </a:r>
            <a:r>
              <a:rPr lang="zh-CN" altLang="en-US" sz="2800" b="1" dirty="0">
                <a:latin typeface="Times New Roman" charset="0"/>
                <a:ea typeface="宋体" charset="0"/>
              </a:rPr>
              <a:t>   </a:t>
            </a:r>
            <a:r>
              <a:rPr lang="en-US" altLang="zh-CN" b="1" dirty="0">
                <a:latin typeface="Times New Roman" charset="0"/>
                <a:ea typeface="宋体" charset="0"/>
              </a:rPr>
              <a:t>d</a:t>
            </a:r>
            <a:r>
              <a:rPr lang="en-US" altLang="zh-CN" sz="2800" b="1" dirty="0">
                <a:latin typeface="Times New Roman" charset="0"/>
                <a:ea typeface="宋体" charset="0"/>
              </a:rPr>
              <a:t>     </a:t>
            </a:r>
            <a:r>
              <a:rPr lang="en-US" altLang="zh-CN" sz="2800" b="1" i="1" dirty="0">
                <a:latin typeface="Times New Roman" charset="0"/>
                <a:ea typeface="宋体" charset="0"/>
                <a:sym typeface="Symbol" charset="0"/>
              </a:rPr>
              <a:t></a:t>
            </a:r>
            <a:endParaRPr lang="en-US" altLang="zh-CN" sz="2800" b="1" dirty="0">
              <a:latin typeface="Times New Roman" charset="0"/>
              <a:ea typeface="宋体" charset="0"/>
            </a:endParaRPr>
          </a:p>
          <a:p>
            <a:pPr>
              <a:spcBef>
                <a:spcPts val="0"/>
              </a:spcBef>
              <a:buNone/>
            </a:pPr>
            <a:r>
              <a:rPr lang="zh-CN" altLang="en-US" sz="2800" b="1" dirty="0">
                <a:latin typeface="Times New Roman" charset="0"/>
                <a:ea typeface="宋体" charset="0"/>
              </a:rPr>
              <a:t> </a:t>
            </a:r>
            <a:r>
              <a:rPr lang="en-US" altLang="zh-CN" sz="2800" b="1" dirty="0">
                <a:latin typeface="Times New Roman" charset="0"/>
                <a:ea typeface="宋体" charset="0"/>
              </a:rPr>
              <a:t>   b</a:t>
            </a:r>
            <a:r>
              <a:rPr lang="zh-CN" altLang="en-US" sz="2800" b="1" dirty="0">
                <a:latin typeface="Times New Roman" charset="0"/>
                <a:ea typeface="宋体" charset="0"/>
              </a:rPr>
              <a:t>      </a:t>
            </a:r>
            <a:r>
              <a:rPr lang="en-US" altLang="zh-CN" sz="2000" b="1" dirty="0">
                <a:latin typeface="Times New Roman" charset="0"/>
                <a:ea typeface="宋体" charset="0"/>
              </a:rPr>
              <a:t>W</a:t>
            </a:r>
            <a:endParaRPr lang="zh-CN" altLang="en-US" sz="2800" b="1" dirty="0">
              <a:latin typeface="Times New Roman" charset="0"/>
              <a:ea typeface="宋体" charset="0"/>
            </a:endParaRPr>
          </a:p>
          <a:p>
            <a:pPr>
              <a:spcBef>
                <a:spcPts val="0"/>
              </a:spcBef>
              <a:buFont typeface="Wingdings" charset="0"/>
              <a:buNone/>
            </a:pPr>
            <a:r>
              <a:rPr lang="en-US" altLang="zh-CN" sz="2800" b="1" dirty="0">
                <a:solidFill>
                  <a:schemeClr val="tx2"/>
                </a:solidFill>
                <a:latin typeface="Times New Roman" charset="0"/>
                <a:ea typeface="宋体" charset="0"/>
              </a:rPr>
              <a:t>                  t</a:t>
            </a:r>
            <a:r>
              <a:rPr lang="en-US" altLang="zh-CN" sz="2800" b="1" dirty="0">
                <a:latin typeface="Times New Roman" charset="0"/>
                <a:ea typeface="宋体" charset="0"/>
              </a:rPr>
              <a:t>                               </a:t>
            </a:r>
            <a:r>
              <a:rPr lang="en-US" altLang="zh-CN" sz="2800" b="1" dirty="0" err="1">
                <a:latin typeface="Times New Roman" charset="0"/>
                <a:ea typeface="宋体" charset="0"/>
              </a:rPr>
              <a:t>Penguin∝</a:t>
            </a:r>
            <a:r>
              <a:rPr lang="en-US" altLang="zh-CN" sz="2800" b="1" dirty="0" err="1">
                <a:solidFill>
                  <a:schemeClr val="hlink"/>
                </a:solidFill>
                <a:latin typeface="Times New Roman" charset="0"/>
                <a:ea typeface="宋体" charset="0"/>
              </a:rPr>
              <a:t>V</a:t>
            </a:r>
            <a:r>
              <a:rPr lang="en-US" altLang="zh-CN" sz="2800" b="1" baseline="-25000" dirty="0" err="1">
                <a:solidFill>
                  <a:schemeClr val="hlink"/>
                </a:solidFill>
                <a:latin typeface="Times New Roman" charset="0"/>
                <a:ea typeface="宋体" charset="0"/>
              </a:rPr>
              <a:t>tb</a:t>
            </a:r>
            <a:r>
              <a:rPr lang="en-US" altLang="zh-CN" sz="2800" b="1" dirty="0" err="1">
                <a:solidFill>
                  <a:schemeClr val="hlink"/>
                </a:solidFill>
                <a:latin typeface="Times New Roman" charset="0"/>
                <a:ea typeface="宋体" charset="0"/>
              </a:rPr>
              <a:t>V</a:t>
            </a:r>
            <a:r>
              <a:rPr lang="en-US" altLang="zh-CN" sz="2800" b="1" baseline="-25000" dirty="0" err="1">
                <a:solidFill>
                  <a:schemeClr val="hlink"/>
                </a:solidFill>
                <a:latin typeface="Times New Roman" charset="0"/>
                <a:ea typeface="宋体" charset="0"/>
              </a:rPr>
              <a:t>td</a:t>
            </a:r>
            <a:r>
              <a:rPr lang="en-US" altLang="zh-CN" sz="2800" b="1" dirty="0">
                <a:solidFill>
                  <a:schemeClr val="hlink"/>
                </a:solidFill>
                <a:latin typeface="Times New Roman" charset="0"/>
                <a:ea typeface="宋体" charset="0"/>
              </a:rPr>
              <a:t>*</a:t>
            </a:r>
          </a:p>
          <a:p>
            <a:pPr>
              <a:spcBef>
                <a:spcPts val="0"/>
              </a:spcBef>
              <a:buFont typeface="Wingdings" charset="0"/>
              <a:buNone/>
            </a:pPr>
            <a:r>
              <a:rPr lang="en-US" altLang="zh-CN" b="1" dirty="0">
                <a:latin typeface="Times New Roman" charset="0"/>
                <a:ea typeface="宋体" charset="0"/>
              </a:rPr>
              <a:t>   B</a:t>
            </a:r>
            <a:r>
              <a:rPr lang="en-US" altLang="zh-CN" sz="2800" b="1" dirty="0">
                <a:latin typeface="Times New Roman" charset="0"/>
                <a:ea typeface="宋体" charset="0"/>
              </a:rPr>
              <a:t>                                     </a:t>
            </a:r>
            <a:r>
              <a:rPr lang="en-US" altLang="zh-CN" sz="2800" b="1" i="1" dirty="0">
                <a:latin typeface="Times New Roman" charset="0"/>
                <a:ea typeface="宋体" charset="0"/>
                <a:sym typeface="Symbol" charset="0"/>
              </a:rPr>
              <a:t></a:t>
            </a:r>
            <a:r>
              <a:rPr lang="en-US" altLang="zh-CN" b="1" dirty="0">
                <a:latin typeface="Times New Roman" charset="0"/>
                <a:ea typeface="宋体" charset="0"/>
              </a:rPr>
              <a:t> </a:t>
            </a:r>
          </a:p>
        </p:txBody>
      </p:sp>
      <p:sp>
        <p:nvSpPr>
          <p:cNvPr id="45061" name="Line 4"/>
          <p:cNvSpPr>
            <a:spLocks noChangeShapeType="1"/>
          </p:cNvSpPr>
          <p:nvPr/>
        </p:nvSpPr>
        <p:spPr bwMode="auto">
          <a:xfrm>
            <a:off x="1143000" y="2895600"/>
            <a:ext cx="2895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2" name="Line 5"/>
          <p:cNvSpPr>
            <a:spLocks noChangeShapeType="1"/>
          </p:cNvSpPr>
          <p:nvPr/>
        </p:nvSpPr>
        <p:spPr bwMode="auto">
          <a:xfrm>
            <a:off x="1143000" y="3581400"/>
            <a:ext cx="2895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3" name="Line 6"/>
          <p:cNvSpPr>
            <a:spLocks noChangeShapeType="1"/>
          </p:cNvSpPr>
          <p:nvPr/>
        </p:nvSpPr>
        <p:spPr bwMode="auto">
          <a:xfrm flipV="1">
            <a:off x="2514600" y="1676400"/>
            <a:ext cx="762000" cy="762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4" name="Line 7"/>
          <p:cNvSpPr>
            <a:spLocks noChangeShapeType="1"/>
          </p:cNvSpPr>
          <p:nvPr/>
        </p:nvSpPr>
        <p:spPr bwMode="auto">
          <a:xfrm flipV="1">
            <a:off x="2514600" y="2133600"/>
            <a:ext cx="1066800" cy="3048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5" name="Freeform 8"/>
          <p:cNvSpPr>
            <a:spLocks/>
          </p:cNvSpPr>
          <p:nvPr/>
        </p:nvSpPr>
        <p:spPr bwMode="auto">
          <a:xfrm>
            <a:off x="2217738" y="2430463"/>
            <a:ext cx="322262" cy="481012"/>
          </a:xfrm>
          <a:custGeom>
            <a:avLst/>
            <a:gdLst>
              <a:gd name="T0" fmla="*/ 2147483647 w 203"/>
              <a:gd name="T1" fmla="*/ 2147483647 h 303"/>
              <a:gd name="T2" fmla="*/ 2147483647 w 203"/>
              <a:gd name="T3" fmla="*/ 2147483647 h 303"/>
              <a:gd name="T4" fmla="*/ 2147483647 w 203"/>
              <a:gd name="T5" fmla="*/ 2147483647 h 303"/>
              <a:gd name="T6" fmla="*/ 2147483647 w 203"/>
              <a:gd name="T7" fmla="*/ 2147483647 h 303"/>
              <a:gd name="T8" fmla="*/ 2147483647 w 203"/>
              <a:gd name="T9" fmla="*/ 2147483647 h 303"/>
              <a:gd name="T10" fmla="*/ 2147483647 w 203"/>
              <a:gd name="T11" fmla="*/ 2147483647 h 303"/>
              <a:gd name="T12" fmla="*/ 2147483647 w 203"/>
              <a:gd name="T13" fmla="*/ 2147483647 h 303"/>
              <a:gd name="T14" fmla="*/ 0 60000 65536"/>
              <a:gd name="T15" fmla="*/ 0 60000 65536"/>
              <a:gd name="T16" fmla="*/ 0 60000 65536"/>
              <a:gd name="T17" fmla="*/ 0 60000 65536"/>
              <a:gd name="T18" fmla="*/ 0 60000 65536"/>
              <a:gd name="T19" fmla="*/ 0 60000 65536"/>
              <a:gd name="T20" fmla="*/ 0 60000 65536"/>
              <a:gd name="T21" fmla="*/ 0 w 203"/>
              <a:gd name="T22" fmla="*/ 0 h 303"/>
              <a:gd name="T23" fmla="*/ 203 w 203"/>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03">
                <a:moveTo>
                  <a:pt x="203" y="5"/>
                </a:moveTo>
                <a:cubicBezTo>
                  <a:pt x="178" y="9"/>
                  <a:pt x="148" y="0"/>
                  <a:pt x="128" y="16"/>
                </a:cubicBezTo>
                <a:cubicBezTo>
                  <a:pt x="110" y="30"/>
                  <a:pt x="107" y="80"/>
                  <a:pt x="107" y="80"/>
                </a:cubicBezTo>
                <a:cubicBezTo>
                  <a:pt x="119" y="125"/>
                  <a:pt x="135" y="138"/>
                  <a:pt x="160" y="176"/>
                </a:cubicBezTo>
                <a:cubicBezTo>
                  <a:pt x="153" y="187"/>
                  <a:pt x="151" y="204"/>
                  <a:pt x="139" y="208"/>
                </a:cubicBezTo>
                <a:cubicBezTo>
                  <a:pt x="0" y="250"/>
                  <a:pt x="38" y="172"/>
                  <a:pt x="11" y="250"/>
                </a:cubicBezTo>
                <a:cubicBezTo>
                  <a:pt x="25" y="303"/>
                  <a:pt x="7" y="293"/>
                  <a:pt x="54" y="293"/>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5066" name="Line 9"/>
          <p:cNvSpPr>
            <a:spLocks noChangeShapeType="1"/>
          </p:cNvSpPr>
          <p:nvPr/>
        </p:nvSpPr>
        <p:spPr bwMode="auto">
          <a:xfrm>
            <a:off x="1295400" y="5791200"/>
            <a:ext cx="2971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7" name="Line 10"/>
          <p:cNvSpPr>
            <a:spLocks noChangeShapeType="1"/>
          </p:cNvSpPr>
          <p:nvPr/>
        </p:nvSpPr>
        <p:spPr bwMode="auto">
          <a:xfrm>
            <a:off x="1295400" y="5105400"/>
            <a:ext cx="1219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8" name="Line 11"/>
          <p:cNvSpPr>
            <a:spLocks noChangeShapeType="1"/>
          </p:cNvSpPr>
          <p:nvPr/>
        </p:nvSpPr>
        <p:spPr bwMode="auto">
          <a:xfrm flipV="1">
            <a:off x="2514600" y="4114800"/>
            <a:ext cx="990600" cy="990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69" name="Line 12"/>
          <p:cNvSpPr>
            <a:spLocks noChangeShapeType="1"/>
          </p:cNvSpPr>
          <p:nvPr/>
        </p:nvSpPr>
        <p:spPr bwMode="auto">
          <a:xfrm flipV="1">
            <a:off x="3352800" y="4572000"/>
            <a:ext cx="609600" cy="609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70" name="Line 13"/>
          <p:cNvSpPr>
            <a:spLocks noChangeShapeType="1"/>
          </p:cNvSpPr>
          <p:nvPr/>
        </p:nvSpPr>
        <p:spPr bwMode="auto">
          <a:xfrm>
            <a:off x="3352800" y="5181600"/>
            <a:ext cx="9144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45071" name="Freeform 14"/>
          <p:cNvSpPr>
            <a:spLocks/>
          </p:cNvSpPr>
          <p:nvPr/>
        </p:nvSpPr>
        <p:spPr bwMode="auto">
          <a:xfrm>
            <a:off x="2506663" y="5080000"/>
            <a:ext cx="195262" cy="152400"/>
          </a:xfrm>
          <a:custGeom>
            <a:avLst/>
            <a:gdLst>
              <a:gd name="T0" fmla="*/ 0 w 123"/>
              <a:gd name="T1" fmla="*/ 0 h 96"/>
              <a:gd name="T2" fmla="*/ 2147483647 w 123"/>
              <a:gd name="T3" fmla="*/ 2147483647 h 96"/>
              <a:gd name="T4" fmla="*/ 2147483647 w 123"/>
              <a:gd name="T5" fmla="*/ 2147483647 h 96"/>
              <a:gd name="T6" fmla="*/ 0 60000 65536"/>
              <a:gd name="T7" fmla="*/ 0 60000 65536"/>
              <a:gd name="T8" fmla="*/ 0 60000 65536"/>
              <a:gd name="T9" fmla="*/ 0 w 123"/>
              <a:gd name="T10" fmla="*/ 0 h 96"/>
              <a:gd name="T11" fmla="*/ 123 w 123"/>
              <a:gd name="T12" fmla="*/ 96 h 96"/>
            </a:gdLst>
            <a:ahLst/>
            <a:cxnLst>
              <a:cxn ang="T6">
                <a:pos x="T0" y="T1"/>
              </a:cxn>
              <a:cxn ang="T7">
                <a:pos x="T2" y="T3"/>
              </a:cxn>
              <a:cxn ang="T8">
                <a:pos x="T4" y="T5"/>
              </a:cxn>
            </a:cxnLst>
            <a:rect l="T9" t="T10" r="T11" b="T12"/>
            <a:pathLst>
              <a:path w="123" h="96">
                <a:moveTo>
                  <a:pt x="0" y="0"/>
                </a:moveTo>
                <a:cubicBezTo>
                  <a:pt x="11" y="60"/>
                  <a:pt x="15" y="64"/>
                  <a:pt x="64" y="96"/>
                </a:cubicBezTo>
                <a:cubicBezTo>
                  <a:pt x="123" y="81"/>
                  <a:pt x="117" y="80"/>
                  <a:pt x="117" y="21"/>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5072" name="Freeform 15"/>
          <p:cNvSpPr>
            <a:spLocks/>
          </p:cNvSpPr>
          <p:nvPr/>
        </p:nvSpPr>
        <p:spPr bwMode="auto">
          <a:xfrm>
            <a:off x="2632075" y="5033963"/>
            <a:ext cx="495300" cy="217487"/>
          </a:xfrm>
          <a:custGeom>
            <a:avLst/>
            <a:gdLst>
              <a:gd name="T0" fmla="*/ 2147483647 w 312"/>
              <a:gd name="T1" fmla="*/ 2147483647 h 137"/>
              <a:gd name="T2" fmla="*/ 2147483647 w 312"/>
              <a:gd name="T3" fmla="*/ 2147483647 h 137"/>
              <a:gd name="T4" fmla="*/ 2147483647 w 312"/>
              <a:gd name="T5" fmla="*/ 2147483647 h 137"/>
              <a:gd name="T6" fmla="*/ 2147483647 w 312"/>
              <a:gd name="T7" fmla="*/ 2147483647 h 137"/>
              <a:gd name="T8" fmla="*/ 2147483647 w 312"/>
              <a:gd name="T9" fmla="*/ 2147483647 h 137"/>
              <a:gd name="T10" fmla="*/ 2147483647 w 312"/>
              <a:gd name="T11" fmla="*/ 2147483647 h 137"/>
              <a:gd name="T12" fmla="*/ 2147483647 w 312"/>
              <a:gd name="T13" fmla="*/ 2147483647 h 137"/>
              <a:gd name="T14" fmla="*/ 2147483647 w 312"/>
              <a:gd name="T15" fmla="*/ 2147483647 h 137"/>
              <a:gd name="T16" fmla="*/ 2147483647 w 312"/>
              <a:gd name="T17" fmla="*/ 2147483647 h 137"/>
              <a:gd name="T18" fmla="*/ 2147483647 w 312"/>
              <a:gd name="T19" fmla="*/ 2147483647 h 137"/>
              <a:gd name="T20" fmla="*/ 2147483647 w 312"/>
              <a:gd name="T21" fmla="*/ 214748364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
              <a:gd name="T34" fmla="*/ 0 h 137"/>
              <a:gd name="T35" fmla="*/ 312 w 312"/>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 h="137">
                <a:moveTo>
                  <a:pt x="49" y="61"/>
                </a:moveTo>
                <a:cubicBezTo>
                  <a:pt x="45" y="43"/>
                  <a:pt x="51" y="21"/>
                  <a:pt x="38" y="8"/>
                </a:cubicBezTo>
                <a:cubicBezTo>
                  <a:pt x="30" y="0"/>
                  <a:pt x="9" y="7"/>
                  <a:pt x="6" y="18"/>
                </a:cubicBezTo>
                <a:cubicBezTo>
                  <a:pt x="0" y="35"/>
                  <a:pt x="6" y="58"/>
                  <a:pt x="17" y="72"/>
                </a:cubicBezTo>
                <a:cubicBezTo>
                  <a:pt x="42" y="103"/>
                  <a:pt x="78" y="113"/>
                  <a:pt x="113" y="125"/>
                </a:cubicBezTo>
                <a:cubicBezTo>
                  <a:pt x="193" y="97"/>
                  <a:pt x="178" y="90"/>
                  <a:pt x="166" y="8"/>
                </a:cubicBezTo>
                <a:cubicBezTo>
                  <a:pt x="155" y="11"/>
                  <a:pt x="137" y="7"/>
                  <a:pt x="134" y="18"/>
                </a:cubicBezTo>
                <a:cubicBezTo>
                  <a:pt x="118" y="75"/>
                  <a:pt x="161" y="101"/>
                  <a:pt x="198" y="125"/>
                </a:cubicBezTo>
                <a:cubicBezTo>
                  <a:pt x="230" y="121"/>
                  <a:pt x="271" y="137"/>
                  <a:pt x="294" y="114"/>
                </a:cubicBezTo>
                <a:cubicBezTo>
                  <a:pt x="312" y="96"/>
                  <a:pt x="291" y="64"/>
                  <a:pt x="283" y="40"/>
                </a:cubicBezTo>
                <a:cubicBezTo>
                  <a:pt x="280" y="30"/>
                  <a:pt x="262" y="18"/>
                  <a:pt x="262" y="18"/>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5073" name="Freeform 16"/>
          <p:cNvSpPr>
            <a:spLocks/>
          </p:cNvSpPr>
          <p:nvPr/>
        </p:nvSpPr>
        <p:spPr bwMode="auto">
          <a:xfrm>
            <a:off x="3008313" y="5062538"/>
            <a:ext cx="361950" cy="261937"/>
          </a:xfrm>
          <a:custGeom>
            <a:avLst/>
            <a:gdLst>
              <a:gd name="T0" fmla="*/ 2147483647 w 228"/>
              <a:gd name="T1" fmla="*/ 0 h 165"/>
              <a:gd name="T2" fmla="*/ 2147483647 w 228"/>
              <a:gd name="T3" fmla="*/ 2147483647 h 165"/>
              <a:gd name="T4" fmla="*/ 2147483647 w 228"/>
              <a:gd name="T5" fmla="*/ 2147483647 h 165"/>
              <a:gd name="T6" fmla="*/ 2147483647 w 228"/>
              <a:gd name="T7" fmla="*/ 2147483647 h 165"/>
              <a:gd name="T8" fmla="*/ 2147483647 w 228"/>
              <a:gd name="T9" fmla="*/ 2147483647 h 165"/>
              <a:gd name="T10" fmla="*/ 2147483647 w 228"/>
              <a:gd name="T11" fmla="*/ 2147483647 h 165"/>
              <a:gd name="T12" fmla="*/ 2147483647 w 228"/>
              <a:gd name="T13" fmla="*/ 2147483647 h 165"/>
              <a:gd name="T14" fmla="*/ 2147483647 w 228"/>
              <a:gd name="T15" fmla="*/ 2147483647 h 165"/>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165"/>
              <a:gd name="T26" fmla="*/ 228 w 22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165">
                <a:moveTo>
                  <a:pt x="25" y="0"/>
                </a:moveTo>
                <a:cubicBezTo>
                  <a:pt x="15" y="29"/>
                  <a:pt x="0" y="54"/>
                  <a:pt x="25" y="86"/>
                </a:cubicBezTo>
                <a:cubicBezTo>
                  <a:pt x="41" y="106"/>
                  <a:pt x="89" y="128"/>
                  <a:pt x="89" y="128"/>
                </a:cubicBezTo>
                <a:cubicBezTo>
                  <a:pt x="110" y="125"/>
                  <a:pt x="134" y="129"/>
                  <a:pt x="153" y="118"/>
                </a:cubicBezTo>
                <a:cubicBezTo>
                  <a:pt x="178" y="104"/>
                  <a:pt x="153" y="23"/>
                  <a:pt x="153" y="22"/>
                </a:cubicBezTo>
                <a:cubicBezTo>
                  <a:pt x="147" y="12"/>
                  <a:pt x="132" y="15"/>
                  <a:pt x="121" y="11"/>
                </a:cubicBezTo>
                <a:cubicBezTo>
                  <a:pt x="91" y="57"/>
                  <a:pt x="87" y="67"/>
                  <a:pt x="142" y="86"/>
                </a:cubicBezTo>
                <a:cubicBezTo>
                  <a:pt x="156" y="100"/>
                  <a:pt x="228" y="165"/>
                  <a:pt x="228" y="118"/>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45074" name="Freeform 17"/>
          <p:cNvSpPr>
            <a:spLocks/>
          </p:cNvSpPr>
          <p:nvPr/>
        </p:nvSpPr>
        <p:spPr bwMode="auto">
          <a:xfrm>
            <a:off x="3302000" y="5099050"/>
            <a:ext cx="109538" cy="150813"/>
          </a:xfrm>
          <a:custGeom>
            <a:avLst/>
            <a:gdLst>
              <a:gd name="T0" fmla="*/ 2147483647 w 69"/>
              <a:gd name="T1" fmla="*/ 2147483647 h 95"/>
              <a:gd name="T2" fmla="*/ 2147483647 w 69"/>
              <a:gd name="T3" fmla="*/ 2147483647 h 95"/>
              <a:gd name="T4" fmla="*/ 0 w 69"/>
              <a:gd name="T5" fmla="*/ 2147483647 h 95"/>
              <a:gd name="T6" fmla="*/ 2147483647 w 69"/>
              <a:gd name="T7" fmla="*/ 2147483647 h 95"/>
              <a:gd name="T8" fmla="*/ 0 60000 65536"/>
              <a:gd name="T9" fmla="*/ 0 60000 65536"/>
              <a:gd name="T10" fmla="*/ 0 60000 65536"/>
              <a:gd name="T11" fmla="*/ 0 60000 65536"/>
              <a:gd name="T12" fmla="*/ 0 w 69"/>
              <a:gd name="T13" fmla="*/ 0 h 95"/>
              <a:gd name="T14" fmla="*/ 69 w 69"/>
              <a:gd name="T15" fmla="*/ 95 h 95"/>
            </a:gdLst>
            <a:ahLst/>
            <a:cxnLst>
              <a:cxn ang="T8">
                <a:pos x="T0" y="T1"/>
              </a:cxn>
              <a:cxn ang="T9">
                <a:pos x="T2" y="T3"/>
              </a:cxn>
              <a:cxn ang="T10">
                <a:pos x="T4" y="T5"/>
              </a:cxn>
              <a:cxn ang="T11">
                <a:pos x="T6" y="T7"/>
              </a:cxn>
            </a:cxnLst>
            <a:rect l="T12" t="T13" r="T14" b="T15"/>
            <a:pathLst>
              <a:path w="69" h="95">
                <a:moveTo>
                  <a:pt x="43" y="95"/>
                </a:moveTo>
                <a:cubicBezTo>
                  <a:pt x="50" y="72"/>
                  <a:pt x="69" y="30"/>
                  <a:pt x="43" y="9"/>
                </a:cubicBezTo>
                <a:cubicBezTo>
                  <a:pt x="32" y="0"/>
                  <a:pt x="14" y="16"/>
                  <a:pt x="0" y="20"/>
                </a:cubicBezTo>
                <a:cubicBezTo>
                  <a:pt x="47" y="51"/>
                  <a:pt x="29" y="28"/>
                  <a:pt x="43" y="95"/>
                </a:cubicBezTo>
                <a:close/>
              </a:path>
            </a:pathLst>
          </a:custGeom>
          <a:solidFill>
            <a:schemeClr val="tx1"/>
          </a:solidFill>
          <a:ln w="19050">
            <a:solidFill>
              <a:schemeClr val="tx1"/>
            </a:solidFill>
            <a:round/>
            <a:headEnd/>
            <a:tailEnd/>
          </a:ln>
        </p:spPr>
        <p:txBody>
          <a:bodyPr/>
          <a:lstStyle/>
          <a:p>
            <a:endParaRPr lang="zh-CN" altLang="en-US"/>
          </a:p>
        </p:txBody>
      </p:sp>
      <p:sp>
        <p:nvSpPr>
          <p:cNvPr id="45075" name="Text Box 18"/>
          <p:cNvSpPr txBox="1">
            <a:spLocks noChangeArrowheads="1"/>
          </p:cNvSpPr>
          <p:nvPr/>
        </p:nvSpPr>
        <p:spPr bwMode="auto">
          <a:xfrm>
            <a:off x="5334000" y="4191000"/>
            <a:ext cx="2362200" cy="552450"/>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nchorCtr="1">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fontAlgn="t">
              <a:lnSpc>
                <a:spcPct val="90000"/>
              </a:lnSpc>
              <a:spcBef>
                <a:spcPct val="50000"/>
              </a:spcBef>
              <a:buClr>
                <a:srgbClr val="CCFF33"/>
              </a:buClr>
              <a:buSzPct val="70000"/>
              <a:buFont typeface="Wingdings" charset="0"/>
              <a:buNone/>
            </a:pPr>
            <a:r>
              <a:rPr lang="en-US" altLang="zh-CN" sz="3200" i="1">
                <a:solidFill>
                  <a:schemeClr val="tx2"/>
                </a:solidFill>
              </a:rPr>
              <a:t>O</a:t>
            </a:r>
            <a:r>
              <a:rPr lang="en-US" altLang="zh-CN" sz="3200" i="1" baseline="-25000">
                <a:solidFill>
                  <a:schemeClr val="tx2"/>
                </a:solidFill>
              </a:rPr>
              <a:t>3</a:t>
            </a:r>
            <a:r>
              <a:rPr lang="en-US" altLang="zh-CN" sz="3200" i="1">
                <a:solidFill>
                  <a:schemeClr val="tx2"/>
                </a:solidFill>
              </a:rPr>
              <a:t>,O</a:t>
            </a:r>
            <a:r>
              <a:rPr lang="en-US" altLang="zh-CN" sz="3200" i="1" baseline="-25000">
                <a:solidFill>
                  <a:schemeClr val="tx2"/>
                </a:solidFill>
              </a:rPr>
              <a:t>4</a:t>
            </a:r>
            <a:r>
              <a:rPr lang="en-US" altLang="zh-CN" sz="3200" i="1">
                <a:solidFill>
                  <a:schemeClr val="tx2"/>
                </a:solidFill>
              </a:rPr>
              <a:t>,O</a:t>
            </a:r>
            <a:r>
              <a:rPr lang="en-US" altLang="zh-CN" sz="3200" i="1" baseline="-25000">
                <a:solidFill>
                  <a:schemeClr val="tx2"/>
                </a:solidFill>
              </a:rPr>
              <a:t>5</a:t>
            </a:r>
            <a:r>
              <a:rPr lang="en-US" altLang="zh-CN" sz="3200" i="1">
                <a:solidFill>
                  <a:schemeClr val="tx2"/>
                </a:solidFill>
              </a:rPr>
              <a:t>,O</a:t>
            </a:r>
            <a:r>
              <a:rPr lang="en-US" altLang="zh-CN" sz="3200" i="1" baseline="-25000">
                <a:solidFill>
                  <a:schemeClr val="tx2"/>
                </a:solidFill>
              </a:rPr>
              <a:t>6</a:t>
            </a:r>
          </a:p>
        </p:txBody>
      </p:sp>
      <p:sp>
        <p:nvSpPr>
          <p:cNvPr id="45076" name="Text Box 19"/>
          <p:cNvSpPr txBox="1">
            <a:spLocks noChangeArrowheads="1"/>
          </p:cNvSpPr>
          <p:nvPr/>
        </p:nvSpPr>
        <p:spPr bwMode="auto">
          <a:xfrm>
            <a:off x="5638800" y="1828800"/>
            <a:ext cx="1371600" cy="552450"/>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nchorCtr="1">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fontAlgn="t">
              <a:lnSpc>
                <a:spcPct val="90000"/>
              </a:lnSpc>
              <a:spcBef>
                <a:spcPct val="50000"/>
              </a:spcBef>
              <a:buClr>
                <a:srgbClr val="CCFF33"/>
              </a:buClr>
              <a:buSzPct val="70000"/>
              <a:buFont typeface="Wingdings" charset="0"/>
              <a:buNone/>
            </a:pPr>
            <a:r>
              <a:rPr lang="en-US" altLang="zh-CN" sz="3200" i="1">
                <a:solidFill>
                  <a:schemeClr val="tx2"/>
                </a:solidFill>
              </a:rPr>
              <a:t>O</a:t>
            </a:r>
            <a:r>
              <a:rPr lang="en-US" altLang="zh-CN" sz="3200" i="1" baseline="-25000">
                <a:solidFill>
                  <a:schemeClr val="tx2"/>
                </a:solidFill>
              </a:rPr>
              <a:t>1</a:t>
            </a:r>
            <a:r>
              <a:rPr lang="en-US" altLang="zh-CN" sz="3200" i="1">
                <a:solidFill>
                  <a:schemeClr val="tx2"/>
                </a:solidFill>
              </a:rPr>
              <a:t>,O</a:t>
            </a:r>
            <a:r>
              <a:rPr lang="en-US" altLang="zh-CN" sz="3200" i="1" baseline="-25000">
                <a:solidFill>
                  <a:schemeClr val="tx2"/>
                </a:solidFill>
              </a:rPr>
              <a:t>2</a:t>
            </a:r>
          </a:p>
        </p:txBody>
      </p:sp>
      <p:sp>
        <p:nvSpPr>
          <p:cNvPr id="45077" name="Text Box 20"/>
          <p:cNvSpPr txBox="1">
            <a:spLocks noChangeArrowheads="1"/>
          </p:cNvSpPr>
          <p:nvPr/>
        </p:nvSpPr>
        <p:spPr bwMode="auto">
          <a:xfrm>
            <a:off x="3276600" y="1676400"/>
            <a:ext cx="1104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i="1">
                <a:sym typeface="Symbol" charset="0"/>
              </a:rPr>
              <a:t></a:t>
            </a:r>
            <a:r>
              <a:rPr lang="en-US" altLang="zh-CN"/>
              <a:t> </a:t>
            </a:r>
            <a:endParaRPr lang="zh-CN" altLang="en-US" sz="2800"/>
          </a:p>
        </p:txBody>
      </p:sp>
      <p:sp>
        <p:nvSpPr>
          <p:cNvPr id="45078" name="Freeform 21"/>
          <p:cNvSpPr>
            <a:spLocks/>
          </p:cNvSpPr>
          <p:nvPr/>
        </p:nvSpPr>
        <p:spPr bwMode="auto">
          <a:xfrm rot="9345758">
            <a:off x="1676400" y="4648200"/>
            <a:ext cx="1219200" cy="304800"/>
          </a:xfrm>
          <a:custGeom>
            <a:avLst/>
            <a:gdLst>
              <a:gd name="T0" fmla="*/ 2147483647 w 1256"/>
              <a:gd name="T1" fmla="*/ 0 h 440"/>
              <a:gd name="T2" fmla="*/ 2147483647 w 1256"/>
              <a:gd name="T3" fmla="*/ 2147483647 h 440"/>
              <a:gd name="T4" fmla="*/ 2147483647 w 1256"/>
              <a:gd name="T5" fmla="*/ 2147483647 h 440"/>
              <a:gd name="T6" fmla="*/ 2147483647 w 1256"/>
              <a:gd name="T7" fmla="*/ 2147483647 h 440"/>
              <a:gd name="T8" fmla="*/ 2147483647 w 1256"/>
              <a:gd name="T9" fmla="*/ 2147483647 h 440"/>
              <a:gd name="T10" fmla="*/ 2147483647 w 1256"/>
              <a:gd name="T11" fmla="*/ 2147483647 h 440"/>
              <a:gd name="T12" fmla="*/ 2147483647 w 1256"/>
              <a:gd name="T13" fmla="*/ 2147483647 h 440"/>
              <a:gd name="T14" fmla="*/ 2147483647 w 1256"/>
              <a:gd name="T15" fmla="*/ 2147483647 h 440"/>
              <a:gd name="T16" fmla="*/ 2147483647 w 1256"/>
              <a:gd name="T17" fmla="*/ 2147483647 h 440"/>
              <a:gd name="T18" fmla="*/ 2147483647 w 1256"/>
              <a:gd name="T19" fmla="*/ 2147483647 h 440"/>
              <a:gd name="T20" fmla="*/ 2147483647 w 1256"/>
              <a:gd name="T21" fmla="*/ 2147483647 h 440"/>
              <a:gd name="T22" fmla="*/ 2147483647 w 1256"/>
              <a:gd name="T23" fmla="*/ 2147483647 h 440"/>
              <a:gd name="T24" fmla="*/ 2147483647 w 1256"/>
              <a:gd name="T25" fmla="*/ 2147483647 h 440"/>
              <a:gd name="T26" fmla="*/ 2147483647 w 1256"/>
              <a:gd name="T27" fmla="*/ 2147483647 h 440"/>
              <a:gd name="T28" fmla="*/ 2147483647 w 1256"/>
              <a:gd name="T29" fmla="*/ 2147483647 h 440"/>
              <a:gd name="T30" fmla="*/ 2147483647 w 1256"/>
              <a:gd name="T31" fmla="*/ 2147483647 h 440"/>
              <a:gd name="T32" fmla="*/ 2147483647 w 1256"/>
              <a:gd name="T33" fmla="*/ 2147483647 h 440"/>
              <a:gd name="T34" fmla="*/ 2147483647 w 1256"/>
              <a:gd name="T35" fmla="*/ 2147483647 h 440"/>
              <a:gd name="T36" fmla="*/ 2147483647 w 1256"/>
              <a:gd name="T37" fmla="*/ 2147483647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6"/>
              <a:gd name="T58" fmla="*/ 0 h 440"/>
              <a:gd name="T59" fmla="*/ 1256 w 1256"/>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6" h="440">
                <a:moveTo>
                  <a:pt x="24" y="0"/>
                </a:moveTo>
                <a:cubicBezTo>
                  <a:pt x="12" y="108"/>
                  <a:pt x="0" y="216"/>
                  <a:pt x="24" y="240"/>
                </a:cubicBezTo>
                <a:cubicBezTo>
                  <a:pt x="48" y="264"/>
                  <a:pt x="144" y="128"/>
                  <a:pt x="168" y="144"/>
                </a:cubicBezTo>
                <a:cubicBezTo>
                  <a:pt x="192" y="160"/>
                  <a:pt x="144" y="328"/>
                  <a:pt x="168" y="336"/>
                </a:cubicBezTo>
                <a:cubicBezTo>
                  <a:pt x="192" y="344"/>
                  <a:pt x="288" y="184"/>
                  <a:pt x="312" y="192"/>
                </a:cubicBezTo>
                <a:cubicBezTo>
                  <a:pt x="336" y="200"/>
                  <a:pt x="288" y="384"/>
                  <a:pt x="312" y="384"/>
                </a:cubicBezTo>
                <a:cubicBezTo>
                  <a:pt x="336" y="384"/>
                  <a:pt x="424" y="184"/>
                  <a:pt x="456" y="192"/>
                </a:cubicBezTo>
                <a:cubicBezTo>
                  <a:pt x="488" y="200"/>
                  <a:pt x="488" y="424"/>
                  <a:pt x="504" y="432"/>
                </a:cubicBezTo>
                <a:cubicBezTo>
                  <a:pt x="520" y="440"/>
                  <a:pt x="528" y="240"/>
                  <a:pt x="552" y="240"/>
                </a:cubicBezTo>
                <a:cubicBezTo>
                  <a:pt x="576" y="240"/>
                  <a:pt x="632" y="440"/>
                  <a:pt x="648" y="432"/>
                </a:cubicBezTo>
                <a:cubicBezTo>
                  <a:pt x="664" y="424"/>
                  <a:pt x="624" y="192"/>
                  <a:pt x="648" y="192"/>
                </a:cubicBezTo>
                <a:cubicBezTo>
                  <a:pt x="672" y="192"/>
                  <a:pt x="768" y="432"/>
                  <a:pt x="792" y="432"/>
                </a:cubicBezTo>
                <a:cubicBezTo>
                  <a:pt x="816" y="432"/>
                  <a:pt x="768" y="200"/>
                  <a:pt x="792" y="192"/>
                </a:cubicBezTo>
                <a:cubicBezTo>
                  <a:pt x="816" y="184"/>
                  <a:pt x="920" y="400"/>
                  <a:pt x="936" y="384"/>
                </a:cubicBezTo>
                <a:cubicBezTo>
                  <a:pt x="952" y="368"/>
                  <a:pt x="856" y="104"/>
                  <a:pt x="888" y="96"/>
                </a:cubicBezTo>
                <a:cubicBezTo>
                  <a:pt x="920" y="88"/>
                  <a:pt x="1104" y="344"/>
                  <a:pt x="1128" y="336"/>
                </a:cubicBezTo>
                <a:cubicBezTo>
                  <a:pt x="1152" y="328"/>
                  <a:pt x="1016" y="80"/>
                  <a:pt x="1032" y="48"/>
                </a:cubicBezTo>
                <a:cubicBezTo>
                  <a:pt x="1048" y="16"/>
                  <a:pt x="1192" y="144"/>
                  <a:pt x="1224" y="144"/>
                </a:cubicBezTo>
                <a:cubicBezTo>
                  <a:pt x="1256" y="144"/>
                  <a:pt x="1224" y="64"/>
                  <a:pt x="1224" y="48"/>
                </a:cubicBezTo>
              </a:path>
            </a:pathLst>
          </a:cu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nchorCtr="1"/>
          <a:lstStyle/>
          <a:p>
            <a:endParaRPr lang="zh-CN" altLang="en-US"/>
          </a:p>
        </p:txBody>
      </p:sp>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l="82307" t="24113" r="4430" b="47244"/>
          <a:stretch>
            <a:fillRect/>
          </a:stretch>
        </p:blipFill>
        <p:spPr bwMode="auto">
          <a:xfrm>
            <a:off x="7769225" y="4071938"/>
            <a:ext cx="1374775" cy="222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Tree>
    <p:extLst>
      <p:ext uri="{BB962C8B-B14F-4D97-AF65-F5344CB8AC3E}">
        <p14:creationId xmlns:p14="http://schemas.microsoft.com/office/powerpoint/2010/main" val="3987298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en-US" altLang="zh-CN"/>
              <a:t>43</a:t>
            </a:r>
            <a:endParaRPr lang="en-US"/>
          </a:p>
        </p:txBody>
      </p:sp>
      <p:sp>
        <p:nvSpPr>
          <p:cNvPr id="3" name="幻灯片编号占位符 2"/>
          <p:cNvSpPr>
            <a:spLocks noGrp="1"/>
          </p:cNvSpPr>
          <p:nvPr>
            <p:ph type="sldNum" sz="quarter" idx="12"/>
          </p:nvPr>
        </p:nvSpPr>
        <p:spPr/>
        <p:txBody>
          <a:bodyPr/>
          <a:lstStyle/>
          <a:p>
            <a:pPr>
              <a:defRPr/>
            </a:pPr>
            <a:fld id="{0CD5392D-E229-44C5-B6EC-F0B1F64DF678}" type="slidenum">
              <a:rPr lang="en-US" smtClean="0"/>
              <a:pPr>
                <a:defRPr/>
              </a:pPr>
              <a:t>2</a:t>
            </a:fld>
            <a:endParaRPr lang="en-US"/>
          </a:p>
        </p:txBody>
      </p:sp>
      <p:pic>
        <p:nvPicPr>
          <p:cNvPr id="4" name="图片 3" descr="屏幕快照 2019-02-26 下午11.08.24.png"/>
          <p:cNvPicPr>
            <a:picLocks noChangeAspect="1"/>
          </p:cNvPicPr>
          <p:nvPr/>
        </p:nvPicPr>
        <p:blipFill rotWithShape="1">
          <a:blip r:embed="rId2">
            <a:extLst>
              <a:ext uri="{28A0092B-C50C-407E-A947-70E740481C1C}">
                <a14:useLocalDpi xmlns:a14="http://schemas.microsoft.com/office/drawing/2010/main" val="0"/>
              </a:ext>
            </a:extLst>
          </a:blip>
          <a:srcRect l="26789" t="9463" r="13763" b="17590"/>
          <a:stretch/>
        </p:blipFill>
        <p:spPr>
          <a:xfrm>
            <a:off x="948634" y="958869"/>
            <a:ext cx="7068861" cy="5421021"/>
          </a:xfrm>
          <a:prstGeom prst="rect">
            <a:avLst/>
          </a:prstGeom>
        </p:spPr>
      </p:pic>
      <p:sp>
        <p:nvSpPr>
          <p:cNvPr id="5" name="矩形 4"/>
          <p:cNvSpPr/>
          <p:nvPr/>
        </p:nvSpPr>
        <p:spPr>
          <a:xfrm>
            <a:off x="2327689" y="174217"/>
            <a:ext cx="4698722" cy="683414"/>
          </a:xfrm>
          <a:prstGeom prst="rect">
            <a:avLst/>
          </a:prstGeom>
        </p:spPr>
        <p:txBody>
          <a:bodyPr wrap="none">
            <a:spAutoFit/>
          </a:bodyPr>
          <a:lstStyle/>
          <a:p>
            <a:pPr>
              <a:lnSpc>
                <a:spcPts val="4763"/>
              </a:lnSpc>
              <a:defRPr/>
            </a:pPr>
            <a:r>
              <a:rPr lang="zh-CN" altLang="en-US" sz="3200" b="1" dirty="0">
                <a:solidFill>
                  <a:srgbClr val="FF3300"/>
                </a:solidFill>
                <a:latin typeface="Tahoma" charset="0"/>
                <a:ea typeface="宋体" charset="0"/>
              </a:rPr>
              <a:t>目前为止宇宙的</a:t>
            </a:r>
            <a:r>
              <a:rPr lang="zh-CN" altLang="en-US" sz="3200" b="1" dirty="0">
                <a:solidFill>
                  <a:srgbClr val="0000FF"/>
                </a:solidFill>
                <a:latin typeface="Tahoma" charset="0"/>
                <a:ea typeface="宋体" charset="0"/>
              </a:rPr>
              <a:t>万物理论</a:t>
            </a:r>
            <a:endParaRPr lang="en-US" altLang="zh-CN" sz="3200" b="1" dirty="0">
              <a:solidFill>
                <a:srgbClr val="0000FF"/>
              </a:solidFill>
              <a:latin typeface="Tahoma" charset="0"/>
              <a:ea typeface="宋体" charset="0"/>
            </a:endParaRPr>
          </a:p>
        </p:txBody>
      </p:sp>
    </p:spTree>
    <p:extLst>
      <p:ext uri="{BB962C8B-B14F-4D97-AF65-F5344CB8AC3E}">
        <p14:creationId xmlns:p14="http://schemas.microsoft.com/office/powerpoint/2010/main" val="37276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2"/>
          </p:nvPr>
        </p:nvSpPr>
        <p:spPr/>
        <p:txBody>
          <a:bodyPr/>
          <a:lstStyle/>
          <a:p>
            <a:pPr>
              <a:defRPr/>
            </a:pPr>
            <a:fld id="{6AF691FF-242B-0742-82C9-E54AE25F76C7}" type="slidenum">
              <a:rPr lang="zh-CN" altLang="en-US" smtClean="0"/>
              <a:pPr>
                <a:defRPr/>
              </a:pPr>
              <a:t>20</a:t>
            </a:fld>
            <a:endParaRPr lang="zh-CN" altLang="en-US"/>
          </a:p>
        </p:txBody>
      </p:sp>
      <p:pic>
        <p:nvPicPr>
          <p:cNvPr id="3" name="图片 2" descr="penguin-Ell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日期占位符 3"/>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2448004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日期占位符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400">
                <a:latin typeface="Tahoma" charset="0"/>
              </a:rPr>
              <a:t>CDLu</a:t>
            </a:r>
            <a:endParaRPr kumimoji="0" lang="zh-CN" altLang="en-US" sz="1400">
              <a:latin typeface="Tahoma" charset="0"/>
            </a:endParaRPr>
          </a:p>
        </p:txBody>
      </p:sp>
      <p:sp>
        <p:nvSpPr>
          <p:cNvPr id="46082"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735E1FF-85C9-CF41-8964-5C95F63C8EA4}" type="slidenum">
              <a:rPr kumimoji="0" lang="zh-CN" altLang="en-US" sz="1400">
                <a:latin typeface="Tahoma" charset="0"/>
              </a:rPr>
              <a:pPr/>
              <a:t>21</a:t>
            </a:fld>
            <a:endParaRPr kumimoji="0" lang="zh-CN" altLang="en-US" sz="1400">
              <a:latin typeface="Tahoma" charset="0"/>
            </a:endParaRPr>
          </a:p>
        </p:txBody>
      </p:sp>
      <p:sp>
        <p:nvSpPr>
          <p:cNvPr id="46083" name="Rectangle 2"/>
          <p:cNvSpPr>
            <a:spLocks noGrp="1" noChangeArrowheads="1"/>
          </p:cNvSpPr>
          <p:nvPr>
            <p:ph type="title"/>
          </p:nvPr>
        </p:nvSpPr>
        <p:spPr>
          <a:xfrm>
            <a:off x="1476375" y="260350"/>
            <a:ext cx="7038975" cy="1143000"/>
          </a:xfrm>
        </p:spPr>
        <p:txBody>
          <a:bodyPr/>
          <a:lstStyle/>
          <a:p>
            <a:r>
              <a:rPr lang="en-US" altLang="zh-CN" sz="3200" b="1">
                <a:latin typeface="Times New Roman" charset="0"/>
                <a:ea typeface="宋体" charset="0"/>
              </a:rPr>
              <a:t>CP Violation in </a:t>
            </a:r>
            <a:r>
              <a:rPr lang="en-US" altLang="zh-CN" sz="3200" b="1" i="1">
                <a:latin typeface="Times New Roman" charset="0"/>
                <a:ea typeface="宋体" charset="0"/>
              </a:rPr>
              <a:t>B</a:t>
            </a:r>
            <a:r>
              <a:rPr lang="en-US" altLang="zh-CN" sz="3200" b="1" i="1">
                <a:latin typeface="Times New Roman" charset="0"/>
                <a:ea typeface="宋体" charset="0"/>
                <a:sym typeface="Wingdings" charset="0"/>
              </a:rPr>
              <a:t> </a:t>
            </a:r>
            <a:r>
              <a:rPr lang="en-US" altLang="zh-CN" sz="3200" b="1" i="1">
                <a:latin typeface="Times New Roman" charset="0"/>
                <a:ea typeface="宋体" charset="0"/>
                <a:sym typeface="Symbol" charset="0"/>
              </a:rPr>
              <a:t></a:t>
            </a:r>
            <a:r>
              <a:rPr lang="en-US" altLang="zh-CN" sz="3200" b="1" i="1">
                <a:latin typeface="Times New Roman" charset="0"/>
                <a:ea typeface="宋体" charset="0"/>
              </a:rPr>
              <a:t> </a:t>
            </a:r>
            <a:r>
              <a:rPr lang="en-US" altLang="zh-CN" sz="3200" b="1" i="1">
                <a:latin typeface="Times New Roman" charset="0"/>
                <a:ea typeface="宋体" charset="0"/>
                <a:sym typeface="Symbol" charset="0"/>
              </a:rPr>
              <a:t></a:t>
            </a:r>
            <a:r>
              <a:rPr lang="en-US" altLang="zh-CN" sz="3200" b="1" i="1">
                <a:latin typeface="Times New Roman" charset="0"/>
                <a:ea typeface="宋体" charset="0"/>
              </a:rPr>
              <a:t> (K)</a:t>
            </a:r>
            <a:br>
              <a:rPr lang="en-US" altLang="zh-CN" sz="3200" b="1" i="1">
                <a:latin typeface="Times New Roman" charset="0"/>
                <a:ea typeface="宋体" charset="0"/>
              </a:rPr>
            </a:br>
            <a:r>
              <a:rPr lang="en-US" altLang="zh-CN" sz="3200" b="1" i="1">
                <a:latin typeface="Times New Roman" charset="0"/>
                <a:ea typeface="宋体" charset="0"/>
              </a:rPr>
              <a:t>(real prediction before exp.)</a:t>
            </a:r>
          </a:p>
        </p:txBody>
      </p:sp>
      <p:graphicFrame>
        <p:nvGraphicFramePr>
          <p:cNvPr id="46084" name="Object 2"/>
          <p:cNvGraphicFramePr>
            <a:graphicFrameLocks noChangeAspect="1"/>
          </p:cNvGraphicFramePr>
          <p:nvPr/>
        </p:nvGraphicFramePr>
        <p:xfrm>
          <a:off x="4525963" y="2960688"/>
          <a:ext cx="114300" cy="215900"/>
        </p:xfrm>
        <a:graphic>
          <a:graphicData uri="http://schemas.openxmlformats.org/presentationml/2006/ole">
            <mc:AlternateContent xmlns:mc="http://schemas.openxmlformats.org/markup-compatibility/2006">
              <mc:Choice xmlns:v="urn:schemas-microsoft-com:vml" Requires="v">
                <p:oleObj name="公式" r:id="rId2" imgW="114151" imgH="215619" progId="Equation.3">
                  <p:embed/>
                </p:oleObj>
              </mc:Choice>
              <mc:Fallback>
                <p:oleObj name="公式" r:id="rId2" imgW="114151" imgH="21561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2960688"/>
                        <a:ext cx="114300" cy="21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05226" name="Text Box 42"/>
          <p:cNvSpPr txBox="1">
            <a:spLocks noChangeArrowheads="1"/>
          </p:cNvSpPr>
          <p:nvPr/>
        </p:nvSpPr>
        <p:spPr bwMode="auto">
          <a:xfrm>
            <a:off x="5345113" y="230663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sz="2300" b="1" i="1">
                <a:solidFill>
                  <a:schemeClr val="tx2"/>
                </a:solidFill>
              </a:rPr>
              <a:t>(2001)</a:t>
            </a:r>
          </a:p>
        </p:txBody>
      </p:sp>
      <p:graphicFrame>
        <p:nvGraphicFramePr>
          <p:cNvPr id="605188" name="Group 4"/>
          <p:cNvGraphicFramePr>
            <a:graphicFrameLocks noGrp="1"/>
          </p:cNvGraphicFramePr>
          <p:nvPr/>
        </p:nvGraphicFramePr>
        <p:xfrm>
          <a:off x="468313" y="1773238"/>
          <a:ext cx="8229600" cy="4340223"/>
        </p:xfrm>
        <a:graphic>
          <a:graphicData uri="http://schemas.openxmlformats.org/drawingml/2006/table">
            <a:tbl>
              <a:tblPr/>
              <a:tblGrid>
                <a:gridCol w="1306329">
                  <a:extLst>
                    <a:ext uri="{9D8B030D-6E8A-4147-A177-3AD203B41FA5}">
                      <a16:colId xmlns:a16="http://schemas.microsoft.com/office/drawing/2014/main" val="20000"/>
                    </a:ext>
                  </a:extLst>
                </a:gridCol>
                <a:gridCol w="1692738">
                  <a:extLst>
                    <a:ext uri="{9D8B030D-6E8A-4147-A177-3AD203B41FA5}">
                      <a16:colId xmlns:a16="http://schemas.microsoft.com/office/drawing/2014/main" val="20001"/>
                    </a:ext>
                  </a:extLst>
                </a:gridCol>
                <a:gridCol w="1462316">
                  <a:extLst>
                    <a:ext uri="{9D8B030D-6E8A-4147-A177-3AD203B41FA5}">
                      <a16:colId xmlns:a16="http://schemas.microsoft.com/office/drawing/2014/main" val="20002"/>
                    </a:ext>
                  </a:extLst>
                </a:gridCol>
                <a:gridCol w="1845341">
                  <a:extLst>
                    <a:ext uri="{9D8B030D-6E8A-4147-A177-3AD203B41FA5}">
                      <a16:colId xmlns:a16="http://schemas.microsoft.com/office/drawing/2014/main" val="20003"/>
                    </a:ext>
                  </a:extLst>
                </a:gridCol>
                <a:gridCol w="1922876">
                  <a:extLst>
                    <a:ext uri="{9D8B030D-6E8A-4147-A177-3AD203B41FA5}">
                      <a16:colId xmlns:a16="http://schemas.microsoft.com/office/drawing/2014/main" val="20004"/>
                    </a:ext>
                  </a:extLst>
                </a:gridCol>
              </a:tblGrid>
              <a:tr h="86774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CP(%)</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FA</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BBNS</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PQCD</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Exp</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774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rPr>
                        <a:t>K</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dirty="0">
                        <a:ln>
                          <a:noFill/>
                        </a:ln>
                        <a:solidFill>
                          <a:schemeClr val="tx1"/>
                        </a:solidFill>
                        <a:effectLst/>
                        <a:latin typeface="Times New Roman" charset="0"/>
                        <a:ea typeface="宋体" charset="0"/>
                        <a:cs typeface="宋体" charset="0"/>
                      </a:endParaRPr>
                    </a:p>
                  </a:txBody>
                  <a:tcPr marT="45718" marB="45718"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+9</a:t>
                      </a:r>
                      <a:r>
                        <a:rPr kumimoji="1" lang="en-US" altLang="zh-CN" sz="2800" b="0" i="0" u="none" strike="noStrike" cap="none" normalizeH="0" baseline="0">
                          <a:ln>
                            <a:noFill/>
                          </a:ln>
                          <a:solidFill>
                            <a:schemeClr val="tx1"/>
                          </a:solidFill>
                          <a:effectLst/>
                          <a:latin typeface="Times New Roman" charset="0"/>
                          <a:ea typeface="宋体" charset="0"/>
                          <a:cs typeface="宋体" charset="0"/>
                        </a:rPr>
                        <a:t>±3</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+5</a:t>
                      </a:r>
                      <a:r>
                        <a:rPr kumimoji="1" lang="en-US" altLang="zh-CN" sz="2800" b="0" i="0" u="none" strike="noStrike" cap="none" normalizeH="0" baseline="0">
                          <a:ln>
                            <a:noFill/>
                          </a:ln>
                          <a:solidFill>
                            <a:schemeClr val="tx1"/>
                          </a:solidFill>
                          <a:effectLst/>
                          <a:latin typeface="Times New Roman" charset="0"/>
                          <a:ea typeface="宋体" charset="0"/>
                          <a:cs typeface="宋体" charset="0"/>
                        </a:rPr>
                        <a:t>±9</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–17</a:t>
                      </a:r>
                      <a:r>
                        <a:rPr kumimoji="1" lang="en-US" altLang="zh-CN" sz="2800" b="0" i="0" u="none" strike="noStrike" cap="none" normalizeH="0" baseline="0">
                          <a:ln>
                            <a:noFill/>
                          </a:ln>
                          <a:solidFill>
                            <a:schemeClr val="tx1"/>
                          </a:solidFill>
                          <a:effectLst/>
                          <a:latin typeface="Times New Roman" charset="0"/>
                          <a:ea typeface="宋体" charset="0"/>
                          <a:cs typeface="宋体" charset="0"/>
                        </a:rPr>
                        <a:t>±5</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–11.5</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±1.8</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255">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0</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rPr>
                        <a:t>K</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dirty="0">
                        <a:ln>
                          <a:noFill/>
                        </a:ln>
                        <a:solidFill>
                          <a:schemeClr val="tx1"/>
                        </a:solidFill>
                        <a:effectLst/>
                        <a:latin typeface="Times New Roman" charset="0"/>
                        <a:ea typeface="宋体" charset="0"/>
                        <a:cs typeface="宋体" charset="0"/>
                      </a:endParaRPr>
                    </a:p>
                  </a:txBody>
                  <a:tcPr marT="45718" marB="45718"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dirty="0">
                          <a:ln>
                            <a:noFill/>
                          </a:ln>
                          <a:solidFill>
                            <a:schemeClr val="tx1"/>
                          </a:solidFill>
                          <a:effectLst/>
                          <a:latin typeface="Tahoma" charset="0"/>
                          <a:ea typeface="宋体" charset="0"/>
                          <a:cs typeface="宋体" charset="0"/>
                        </a:rPr>
                        <a:t>+8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 2</a:t>
                      </a: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dirty="0">
                          <a:ln>
                            <a:noFill/>
                          </a:ln>
                          <a:solidFill>
                            <a:schemeClr val="tx1"/>
                          </a:solidFill>
                          <a:effectLst/>
                          <a:latin typeface="Tahoma" charset="0"/>
                          <a:ea typeface="宋体" charset="0"/>
                          <a:cs typeface="宋体" charset="0"/>
                        </a:rPr>
                        <a:t>7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±9</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13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±4</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dirty="0">
                          <a:ln>
                            <a:noFill/>
                          </a:ln>
                          <a:solidFill>
                            <a:schemeClr val="tx1"/>
                          </a:solidFill>
                          <a:effectLst/>
                          <a:latin typeface="Tahoma" charset="0"/>
                          <a:ea typeface="宋体" charset="0"/>
                          <a:cs typeface="宋体" charset="0"/>
                        </a:rPr>
                        <a:t>+4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 4</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774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defRPr/>
                      </a:pP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rPr>
                        <a:t>K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0</a:t>
                      </a:r>
                      <a:endParaRPr kumimoji="1" lang="zh-CN" altLang="en-US" sz="2800" b="0" i="1" u="none" strike="noStrike" cap="none" normalizeH="0" baseline="30000" dirty="0">
                        <a:ln>
                          <a:noFill/>
                        </a:ln>
                        <a:solidFill>
                          <a:schemeClr val="tx1"/>
                        </a:solidFill>
                        <a:effectLst/>
                        <a:latin typeface="Times New Roman" charset="0"/>
                        <a:ea typeface="宋体" charset="0"/>
                        <a:cs typeface="宋体" charset="0"/>
                      </a:endParaRPr>
                    </a:p>
                  </a:txBody>
                  <a:tcPr marT="45718" marB="45718"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defRPr/>
                      </a:pPr>
                      <a:r>
                        <a:rPr kumimoji="1" lang="zh-CN" altLang="en-US" sz="2800" b="0" i="0" u="none" strike="noStrike" cap="none" normalizeH="0" baseline="0" dirty="0">
                          <a:ln>
                            <a:noFill/>
                          </a:ln>
                          <a:solidFill>
                            <a:schemeClr val="tx1"/>
                          </a:solidFill>
                          <a:effectLst/>
                          <a:latin typeface="Tahoma" charset="0"/>
                          <a:ea typeface="宋体" charset="0"/>
                          <a:cs typeface="宋体" charset="0"/>
                        </a:rPr>
                        <a:t>1.7</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 0.1</a:t>
                      </a: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defRPr/>
                      </a:pPr>
                      <a:r>
                        <a:rPr kumimoji="1" lang="zh-CN" altLang="en-US" sz="2800" b="0" i="0" u="none" strike="noStrike" cap="none" normalizeH="0" baseline="0" dirty="0">
                          <a:ln>
                            <a:noFill/>
                          </a:ln>
                          <a:solidFill>
                            <a:schemeClr val="tx1"/>
                          </a:solidFill>
                          <a:effectLst/>
                          <a:latin typeface="Tahoma" charset="0"/>
                          <a:ea typeface="宋体" charset="0"/>
                          <a:cs typeface="宋体" charset="0"/>
                        </a:rPr>
                        <a:t>1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±1</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defRPr/>
                      </a:pP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1.0</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±0.5</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defRPr/>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2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±4</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774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a:ln>
                            <a:noFill/>
                          </a:ln>
                          <a:solidFill>
                            <a:schemeClr val="tx1"/>
                          </a:solidFill>
                          <a:effectLst/>
                          <a:latin typeface="Times New Roman" charset="0"/>
                          <a:ea typeface="宋体" charset="0"/>
                          <a:cs typeface="宋体" charset="0"/>
                          <a:sym typeface="Symbol" charset="0"/>
                        </a:rPr>
                        <a:t></a:t>
                      </a:r>
                      <a:r>
                        <a:rPr kumimoji="1" lang="en-US" altLang="zh-CN" sz="2800" b="0" i="1" u="none" strike="noStrike" cap="none" normalizeH="0" baseline="0">
                          <a:ln>
                            <a:noFill/>
                          </a:ln>
                          <a:solidFill>
                            <a:schemeClr val="tx1"/>
                          </a:solidFill>
                          <a:effectLst/>
                          <a:latin typeface="Times New Roman" charset="0"/>
                          <a:ea typeface="宋体" charset="0"/>
                          <a:cs typeface="宋体" charset="0"/>
                        </a:rPr>
                        <a:t> </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a:ln>
                            <a:noFill/>
                          </a:ln>
                          <a:solidFill>
                            <a:schemeClr val="tx1"/>
                          </a:solidFill>
                          <a:effectLst/>
                          <a:latin typeface="Times New Roman" charset="0"/>
                          <a:ea typeface="宋体" charset="0"/>
                          <a:cs typeface="宋体" charset="0"/>
                          <a:sym typeface="Symbol" charset="0"/>
                        </a:rPr>
                        <a:t></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a:ln>
                          <a:noFill/>
                        </a:ln>
                        <a:solidFill>
                          <a:schemeClr val="tx1"/>
                        </a:solidFill>
                        <a:effectLst/>
                        <a:latin typeface="Times New Roman" charset="0"/>
                        <a:ea typeface="宋体" charset="0"/>
                        <a:cs typeface="宋体" charset="0"/>
                      </a:endParaRPr>
                    </a:p>
                  </a:txBody>
                  <a:tcPr marT="45718" marB="45718"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–5</a:t>
                      </a:r>
                      <a:r>
                        <a:rPr kumimoji="1" lang="en-US" altLang="zh-CN" sz="2800" b="0" i="0" u="none" strike="noStrike" cap="none" normalizeH="0" baseline="0">
                          <a:ln>
                            <a:noFill/>
                          </a:ln>
                          <a:solidFill>
                            <a:schemeClr val="tx1"/>
                          </a:solidFill>
                          <a:effectLst/>
                          <a:latin typeface="Times New Roman" charset="0"/>
                          <a:ea typeface="宋体" charset="0"/>
                          <a:cs typeface="宋体" charset="0"/>
                        </a:rPr>
                        <a:t>±3</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–6</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±12</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+30</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±10</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+37</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±10</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marT="45718" marB="45718"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05227" name="Oval 43"/>
          <p:cNvSpPr>
            <a:spLocks noChangeArrowheads="1"/>
          </p:cNvSpPr>
          <p:nvPr/>
        </p:nvSpPr>
        <p:spPr bwMode="auto">
          <a:xfrm>
            <a:off x="3575050" y="2763838"/>
            <a:ext cx="4608513" cy="6858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1432" tIns="45716" rIns="91432" bIns="45716" anchor="ctr"/>
          <a:lstStyle/>
          <a:p>
            <a:endParaRPr lang="zh-CN" altLang="en-US"/>
          </a:p>
        </p:txBody>
      </p:sp>
      <p:sp>
        <p:nvSpPr>
          <p:cNvPr id="605228" name="Oval 44"/>
          <p:cNvSpPr>
            <a:spLocks noChangeArrowheads="1"/>
          </p:cNvSpPr>
          <p:nvPr/>
        </p:nvSpPr>
        <p:spPr bwMode="auto">
          <a:xfrm>
            <a:off x="3646488" y="5354638"/>
            <a:ext cx="4608512" cy="6858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1432" tIns="45716" rIns="91432" bIns="45716" anchor="ctr"/>
          <a:lstStyle/>
          <a:p>
            <a:endParaRPr lang="zh-CN" altLang="en-US"/>
          </a:p>
        </p:txBody>
      </p:sp>
      <p:sp>
        <p:nvSpPr>
          <p:cNvPr id="605229" name="Text Box 45"/>
          <p:cNvSpPr txBox="1">
            <a:spLocks noChangeArrowheads="1"/>
          </p:cNvSpPr>
          <p:nvPr/>
        </p:nvSpPr>
        <p:spPr bwMode="auto">
          <a:xfrm>
            <a:off x="7173913" y="230663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sz="2300" b="1" i="1">
                <a:solidFill>
                  <a:schemeClr val="tx2"/>
                </a:solidFill>
              </a:rPr>
              <a:t>(2004)</a:t>
            </a:r>
          </a:p>
        </p:txBody>
      </p:sp>
    </p:spTree>
    <p:extLst>
      <p:ext uri="{BB962C8B-B14F-4D97-AF65-F5344CB8AC3E}">
        <p14:creationId xmlns:p14="http://schemas.microsoft.com/office/powerpoint/2010/main" val="1931083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5226">
                                            <p:txEl>
                                              <p:pRg st="0" end="0"/>
                                            </p:txEl>
                                          </p:spTgt>
                                        </p:tgtEl>
                                        <p:attrNameLst>
                                          <p:attrName>style.visibility</p:attrName>
                                        </p:attrNameLst>
                                      </p:cBhvr>
                                      <p:to>
                                        <p:strVal val="visible"/>
                                      </p:to>
                                    </p:set>
                                    <p:animEffect transition="in" filter="wipe(left)">
                                      <p:cBhvr>
                                        <p:cTn id="7" dur="500"/>
                                        <p:tgtEl>
                                          <p:spTgt spid="6052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05229">
                                            <p:txEl>
                                              <p:pRg st="0" end="0"/>
                                            </p:txEl>
                                          </p:spTgt>
                                        </p:tgtEl>
                                        <p:attrNameLst>
                                          <p:attrName>style.visibility</p:attrName>
                                        </p:attrNameLst>
                                      </p:cBhvr>
                                      <p:to>
                                        <p:strVal val="visible"/>
                                      </p:to>
                                    </p:set>
                                    <p:animEffect transition="in" filter="wipe(left)">
                                      <p:cBhvr>
                                        <p:cTn id="12" dur="500"/>
                                        <p:tgtEl>
                                          <p:spTgt spid="60522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5227"/>
                                        </p:tgtEl>
                                        <p:attrNameLst>
                                          <p:attrName>style.visibility</p:attrName>
                                        </p:attrNameLst>
                                      </p:cBhvr>
                                      <p:to>
                                        <p:strVal val="visible"/>
                                      </p:to>
                                    </p:set>
                                    <p:animEffect transition="in" filter="dissolve">
                                      <p:cBhvr>
                                        <p:cTn id="17" dur="500"/>
                                        <p:tgtEl>
                                          <p:spTgt spid="6052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05228"/>
                                        </p:tgtEl>
                                        <p:attrNameLst>
                                          <p:attrName>style.visibility</p:attrName>
                                        </p:attrNameLst>
                                      </p:cBhvr>
                                      <p:to>
                                        <p:strVal val="visible"/>
                                      </p:to>
                                    </p:set>
                                    <p:animEffect transition="in" filter="dissolve">
                                      <p:cBhvr>
                                        <p:cTn id="22" dur="500"/>
                                        <p:tgtEl>
                                          <p:spTgt spid="605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26" grpId="0" build="p" autoUpdateAnimBg="0"/>
      <p:bldP spid="605227" grpId="0" animBg="1"/>
      <p:bldP spid="605228" grpId="0" animBg="1"/>
      <p:bldP spid="60522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476375" y="260350"/>
            <a:ext cx="7038975" cy="1143000"/>
          </a:xfrm>
        </p:spPr>
        <p:txBody>
          <a:bodyPr/>
          <a:lstStyle/>
          <a:p>
            <a:r>
              <a:rPr lang="en-US" altLang="zh-CN" sz="3200" b="1">
                <a:latin typeface="Times New Roman" charset="0"/>
                <a:ea typeface="宋体" charset="0"/>
              </a:rPr>
              <a:t>CP Violation in </a:t>
            </a:r>
            <a:r>
              <a:rPr lang="en-US" altLang="zh-CN" sz="3200" b="1" i="1">
                <a:latin typeface="Times New Roman" charset="0"/>
                <a:ea typeface="宋体" charset="0"/>
              </a:rPr>
              <a:t>B</a:t>
            </a:r>
            <a:r>
              <a:rPr lang="en-US" altLang="zh-CN" sz="3200" b="1" i="1">
                <a:latin typeface="Times New Roman" charset="0"/>
                <a:ea typeface="宋体" charset="0"/>
                <a:sym typeface="Wingdings" charset="0"/>
              </a:rPr>
              <a:t> </a:t>
            </a:r>
            <a:r>
              <a:rPr lang="en-US" altLang="zh-CN" sz="3200" b="1" i="1">
                <a:latin typeface="Times New Roman" charset="0"/>
                <a:ea typeface="宋体" charset="0"/>
                <a:sym typeface="Symbol" charset="0"/>
              </a:rPr>
              <a:t></a:t>
            </a:r>
            <a:r>
              <a:rPr lang="en-US" altLang="zh-CN" sz="3200" b="1" i="1">
                <a:latin typeface="Times New Roman" charset="0"/>
                <a:ea typeface="宋体" charset="0"/>
              </a:rPr>
              <a:t> </a:t>
            </a:r>
            <a:r>
              <a:rPr lang="en-US" altLang="zh-CN" sz="3200" b="1" i="1">
                <a:latin typeface="Times New Roman" charset="0"/>
                <a:ea typeface="宋体" charset="0"/>
                <a:sym typeface="Symbol" charset="0"/>
              </a:rPr>
              <a:t></a:t>
            </a:r>
            <a:r>
              <a:rPr lang="en-US" altLang="zh-CN" sz="3200" b="1" i="1">
                <a:latin typeface="Times New Roman" charset="0"/>
                <a:ea typeface="宋体" charset="0"/>
              </a:rPr>
              <a:t> (K)</a:t>
            </a:r>
            <a:br>
              <a:rPr lang="en-US" altLang="zh-CN" sz="3200" b="1" i="1">
                <a:latin typeface="Times New Roman" charset="0"/>
                <a:ea typeface="宋体" charset="0"/>
              </a:rPr>
            </a:br>
            <a:r>
              <a:rPr lang="en-US" altLang="zh-CN" sz="3200" b="1" i="1">
                <a:latin typeface="Times New Roman" charset="0"/>
                <a:ea typeface="宋体" charset="0"/>
              </a:rPr>
              <a:t>(real prediction before exp.)</a:t>
            </a:r>
          </a:p>
        </p:txBody>
      </p:sp>
      <p:graphicFrame>
        <p:nvGraphicFramePr>
          <p:cNvPr id="47106" name="Object 0"/>
          <p:cNvGraphicFramePr>
            <a:graphicFrameLocks noChangeAspect="1"/>
          </p:cNvGraphicFramePr>
          <p:nvPr/>
        </p:nvGraphicFramePr>
        <p:xfrm>
          <a:off x="4525963" y="2960688"/>
          <a:ext cx="114300" cy="215900"/>
        </p:xfrm>
        <a:graphic>
          <a:graphicData uri="http://schemas.openxmlformats.org/presentationml/2006/ole">
            <mc:AlternateContent xmlns:mc="http://schemas.openxmlformats.org/markup-compatibility/2006">
              <mc:Choice xmlns:v="urn:schemas-microsoft-com:vml" Requires="v">
                <p:oleObj name="公式" r:id="rId2" imgW="114151" imgH="215619" progId="Equation.3">
                  <p:embed/>
                </p:oleObj>
              </mc:Choice>
              <mc:Fallback>
                <p:oleObj name="公式" r:id="rId2" imgW="114151" imgH="215619"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2960688"/>
                        <a:ext cx="114300" cy="21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60132" name="Group 4"/>
          <p:cNvGraphicFramePr>
            <a:graphicFrameLocks noGrp="1"/>
          </p:cNvGraphicFramePr>
          <p:nvPr/>
        </p:nvGraphicFramePr>
        <p:xfrm>
          <a:off x="468313" y="1773238"/>
          <a:ext cx="8229600" cy="4341810"/>
        </p:xfrm>
        <a:graphic>
          <a:graphicData uri="http://schemas.openxmlformats.org/drawingml/2006/table">
            <a:tbl>
              <a:tblPr/>
              <a:tblGrid>
                <a:gridCol w="1308100">
                  <a:extLst>
                    <a:ext uri="{9D8B030D-6E8A-4147-A177-3AD203B41FA5}">
                      <a16:colId xmlns:a16="http://schemas.microsoft.com/office/drawing/2014/main" val="20000"/>
                    </a:ext>
                  </a:extLst>
                </a:gridCol>
                <a:gridCol w="1690688">
                  <a:extLst>
                    <a:ext uri="{9D8B030D-6E8A-4147-A177-3AD203B41FA5}">
                      <a16:colId xmlns:a16="http://schemas.microsoft.com/office/drawing/2014/main" val="20001"/>
                    </a:ext>
                  </a:extLst>
                </a:gridCol>
                <a:gridCol w="1462087">
                  <a:extLst>
                    <a:ext uri="{9D8B030D-6E8A-4147-A177-3AD203B41FA5}">
                      <a16:colId xmlns:a16="http://schemas.microsoft.com/office/drawing/2014/main" val="20002"/>
                    </a:ext>
                  </a:extLst>
                </a:gridCol>
                <a:gridCol w="1846263">
                  <a:extLst>
                    <a:ext uri="{9D8B030D-6E8A-4147-A177-3AD203B41FA5}">
                      <a16:colId xmlns:a16="http://schemas.microsoft.com/office/drawing/2014/main" val="20003"/>
                    </a:ext>
                  </a:extLst>
                </a:gridCol>
                <a:gridCol w="1922462">
                  <a:extLst>
                    <a:ext uri="{9D8B030D-6E8A-4147-A177-3AD203B41FA5}">
                      <a16:colId xmlns:a16="http://schemas.microsoft.com/office/drawing/2014/main" val="20004"/>
                    </a:ext>
                  </a:extLst>
                </a:gridCol>
              </a:tblGrid>
              <a:tr h="86836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CP(%)</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FA</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BBNS</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PQCD</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Exp</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836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rPr>
                        <a:t>K</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dirty="0">
                        <a:ln>
                          <a:noFill/>
                        </a:ln>
                        <a:solidFill>
                          <a:schemeClr val="tx1"/>
                        </a:solidFill>
                        <a:effectLst/>
                        <a:latin typeface="Times New Roman" charset="0"/>
                        <a:ea typeface="宋体" charset="0"/>
                        <a:cs typeface="宋体" charset="0"/>
                      </a:endParaRP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+9</a:t>
                      </a:r>
                      <a:r>
                        <a:rPr kumimoji="1" lang="en-US" altLang="zh-CN" sz="2800" b="0" i="0" u="none" strike="noStrike" cap="none" normalizeH="0" baseline="0">
                          <a:ln>
                            <a:noFill/>
                          </a:ln>
                          <a:solidFill>
                            <a:schemeClr val="tx1"/>
                          </a:solidFill>
                          <a:effectLst/>
                          <a:latin typeface="Times New Roman" charset="0"/>
                          <a:ea typeface="宋体" charset="0"/>
                          <a:cs typeface="宋体" charset="0"/>
                        </a:rPr>
                        <a:t>±3</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+5</a:t>
                      </a:r>
                      <a:r>
                        <a:rPr kumimoji="1" lang="en-US" altLang="zh-CN" sz="2800" b="0" i="0" u="none" strike="noStrike" cap="none" normalizeH="0" baseline="0">
                          <a:ln>
                            <a:noFill/>
                          </a:ln>
                          <a:solidFill>
                            <a:schemeClr val="tx1"/>
                          </a:solidFill>
                          <a:effectLst/>
                          <a:latin typeface="Times New Roman" charset="0"/>
                          <a:ea typeface="宋体" charset="0"/>
                          <a:cs typeface="宋体" charset="0"/>
                        </a:rPr>
                        <a:t>±9</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–17</a:t>
                      </a:r>
                      <a:r>
                        <a:rPr kumimoji="1" lang="en-US" altLang="zh-CN" sz="2800" b="0" i="0" u="none" strike="noStrike" cap="none" normalizeH="0" baseline="0">
                          <a:ln>
                            <a:noFill/>
                          </a:ln>
                          <a:solidFill>
                            <a:schemeClr val="tx1"/>
                          </a:solidFill>
                          <a:effectLst/>
                          <a:latin typeface="Times New Roman" charset="0"/>
                          <a:ea typeface="宋体" charset="0"/>
                          <a:cs typeface="宋体" charset="0"/>
                        </a:rPr>
                        <a:t>±5</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–9.7</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±1.2</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836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0</a:t>
                      </a:r>
                      <a:r>
                        <a:rPr kumimoji="1" lang="en-US" altLang="zh-CN" sz="2800" b="0" i="1" u="none" strike="noStrike" cap="none" normalizeH="0" baseline="0">
                          <a:ln>
                            <a:noFill/>
                          </a:ln>
                          <a:solidFill>
                            <a:schemeClr val="tx1"/>
                          </a:solidFill>
                          <a:effectLst/>
                          <a:latin typeface="Times New Roman" charset="0"/>
                          <a:ea typeface="宋体" charset="0"/>
                          <a:cs typeface="宋体" charset="0"/>
                        </a:rPr>
                        <a:t>K</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a:ln>
                          <a:noFill/>
                        </a:ln>
                        <a:solidFill>
                          <a:schemeClr val="tx1"/>
                        </a:solidFill>
                        <a:effectLst/>
                        <a:latin typeface="Times New Roman" charset="0"/>
                        <a:ea typeface="宋体" charset="0"/>
                        <a:cs typeface="宋体" charset="0"/>
                      </a:endParaRP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a:ln>
                            <a:noFill/>
                          </a:ln>
                          <a:solidFill>
                            <a:schemeClr val="tx1"/>
                          </a:solidFill>
                          <a:effectLst/>
                          <a:latin typeface="Tahoma" charset="0"/>
                          <a:ea typeface="宋体" charset="0"/>
                          <a:cs typeface="宋体" charset="0"/>
                        </a:rPr>
                        <a:t>+8 </a:t>
                      </a:r>
                      <a:r>
                        <a:rPr kumimoji="1" lang="en-US" altLang="zh-CN" sz="2800" b="0" i="0" u="none" strike="noStrike" cap="none" normalizeH="0" baseline="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a:ln>
                            <a:noFill/>
                          </a:ln>
                          <a:solidFill>
                            <a:schemeClr val="tx1"/>
                          </a:solidFill>
                          <a:effectLst/>
                          <a:latin typeface="Tahoma" charset="0"/>
                          <a:ea typeface="宋体" charset="0"/>
                          <a:cs typeface="宋体" charset="0"/>
                        </a:rPr>
                        <a:t> 2</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a:ln>
                            <a:noFill/>
                          </a:ln>
                          <a:solidFill>
                            <a:schemeClr val="tx1"/>
                          </a:solidFill>
                          <a:effectLst/>
                          <a:latin typeface="Tahoma" charset="0"/>
                          <a:ea typeface="宋体" charset="0"/>
                          <a:cs typeface="宋体" charset="0"/>
                        </a:rPr>
                        <a:t>7 </a:t>
                      </a:r>
                      <a:r>
                        <a:rPr kumimoji="1" lang="en-US" altLang="zh-CN" sz="2800" b="0" i="0" u="none" strike="noStrike" cap="none" normalizeH="0" baseline="0">
                          <a:ln>
                            <a:noFill/>
                          </a:ln>
                          <a:solidFill>
                            <a:schemeClr val="tx1"/>
                          </a:solidFill>
                          <a:effectLst/>
                          <a:latin typeface="Times New Roman" charset="0"/>
                          <a:ea typeface="宋体" charset="0"/>
                          <a:cs typeface="宋体" charset="0"/>
                        </a:rPr>
                        <a:t>±9</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a:t>
                      </a:r>
                      <a:r>
                        <a:rPr kumimoji="1" lang="zh-CN" altLang="en-US" sz="2800" b="0" i="0" u="none" strike="noStrike" cap="none" normalizeH="0" baseline="0" dirty="0">
                          <a:ln>
                            <a:noFill/>
                          </a:ln>
                          <a:solidFill>
                            <a:schemeClr val="tx1"/>
                          </a:solidFill>
                          <a:effectLst/>
                          <a:latin typeface="Tahoma" charset="0"/>
                          <a:ea typeface="宋体" charset="0"/>
                          <a:cs typeface="宋体" charset="0"/>
                        </a:rPr>
                        <a:t>13 </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±4</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a:ln>
                            <a:noFill/>
                          </a:ln>
                          <a:solidFill>
                            <a:schemeClr val="tx1"/>
                          </a:solidFill>
                          <a:effectLst/>
                          <a:latin typeface="Tahoma" charset="0"/>
                          <a:ea typeface="宋体" charset="0"/>
                          <a:cs typeface="宋体" charset="0"/>
                        </a:rPr>
                        <a:t>4.7 </a:t>
                      </a:r>
                      <a:r>
                        <a:rPr kumimoji="1" lang="en-US" altLang="zh-CN" sz="2800" b="0" i="0" u="none" strike="noStrike" cap="none" normalizeH="0" baseline="0">
                          <a:ln>
                            <a:noFill/>
                          </a:ln>
                          <a:solidFill>
                            <a:schemeClr val="tx1"/>
                          </a:solidFill>
                          <a:effectLst/>
                          <a:latin typeface="Times New Roman" charset="0"/>
                          <a:ea typeface="宋体" charset="0"/>
                          <a:cs typeface="宋体" charset="0"/>
                        </a:rPr>
                        <a:t>± 2.6</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836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a:ln>
                            <a:noFill/>
                          </a:ln>
                          <a:solidFill>
                            <a:schemeClr val="tx1"/>
                          </a:solidFill>
                          <a:effectLst/>
                          <a:latin typeface="Times New Roman" charset="0"/>
                          <a:ea typeface="宋体" charset="0"/>
                          <a:cs typeface="宋体" charset="0"/>
                          <a:sym typeface="Symbol" charset="0"/>
                        </a:rPr>
                        <a:t> </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a:ln>
                            <a:noFill/>
                          </a:ln>
                          <a:solidFill>
                            <a:schemeClr val="tx1"/>
                          </a:solidFill>
                          <a:effectLst/>
                          <a:latin typeface="Times New Roman" charset="0"/>
                          <a:ea typeface="宋体" charset="0"/>
                          <a:cs typeface="宋体" charset="0"/>
                        </a:rPr>
                        <a:t>K </a:t>
                      </a:r>
                      <a:r>
                        <a:rPr kumimoji="1" lang="en-US" altLang="zh-CN" sz="2800" b="0" i="1" u="none" strike="noStrike" cap="none" normalizeH="0" baseline="30000">
                          <a:ln>
                            <a:noFill/>
                          </a:ln>
                          <a:solidFill>
                            <a:schemeClr val="tx1"/>
                          </a:solidFill>
                          <a:effectLst/>
                          <a:latin typeface="Times New Roman" charset="0"/>
                          <a:ea typeface="宋体" charset="0"/>
                          <a:cs typeface="宋体" charset="0"/>
                        </a:rPr>
                        <a:t>0</a:t>
                      </a:r>
                      <a:endParaRPr kumimoji="1" lang="zh-CN" altLang="en-US" sz="2800" b="0" i="1" u="none" strike="noStrike" cap="none" normalizeH="0" baseline="30000">
                        <a:ln>
                          <a:noFill/>
                        </a:ln>
                        <a:solidFill>
                          <a:schemeClr val="tx1"/>
                        </a:solidFill>
                        <a:effectLst/>
                        <a:latin typeface="Times New Roman" charset="0"/>
                        <a:ea typeface="宋体" charset="0"/>
                        <a:cs typeface="宋体" charset="0"/>
                      </a:endParaRP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triangl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a:ln>
                            <a:noFill/>
                          </a:ln>
                          <a:solidFill>
                            <a:schemeClr val="tx1"/>
                          </a:solidFill>
                          <a:effectLst/>
                          <a:latin typeface="Tahoma" charset="0"/>
                          <a:ea typeface="宋体" charset="0"/>
                          <a:cs typeface="宋体" charset="0"/>
                        </a:rPr>
                        <a:t>1.7</a:t>
                      </a:r>
                      <a:r>
                        <a:rPr kumimoji="1" lang="en-US" altLang="zh-CN" sz="2800" b="0" i="0" u="none" strike="noStrike" cap="none" normalizeH="0" baseline="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a:ln>
                            <a:noFill/>
                          </a:ln>
                          <a:solidFill>
                            <a:schemeClr val="tx1"/>
                          </a:solidFill>
                          <a:effectLst/>
                          <a:latin typeface="Tahoma" charset="0"/>
                          <a:ea typeface="宋体" charset="0"/>
                          <a:cs typeface="宋体" charset="0"/>
                        </a:rPr>
                        <a:t> 0.1</a:t>
                      </a: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triangl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zh-CN" altLang="en-US" sz="2800" b="0" i="0" u="none" strike="noStrike" cap="none" normalizeH="0" baseline="0">
                          <a:ln>
                            <a:noFill/>
                          </a:ln>
                          <a:solidFill>
                            <a:schemeClr val="tx1"/>
                          </a:solidFill>
                          <a:effectLst/>
                          <a:latin typeface="Tahoma" charset="0"/>
                          <a:ea typeface="宋体" charset="0"/>
                          <a:cs typeface="宋体" charset="0"/>
                        </a:rPr>
                        <a:t>1 </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triangl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tx1"/>
                          </a:solidFill>
                          <a:effectLst/>
                          <a:latin typeface="Times New Roman" charset="0"/>
                          <a:ea typeface="宋体" charset="0"/>
                          <a:cs typeface="宋体" charset="0"/>
                        </a:rPr>
                        <a:t>–</a:t>
                      </a:r>
                      <a:r>
                        <a:rPr kumimoji="1" lang="zh-CN" altLang="en-US" sz="2800" b="0" i="0" u="none" strike="noStrike" cap="none" normalizeH="0" baseline="0">
                          <a:ln>
                            <a:noFill/>
                          </a:ln>
                          <a:solidFill>
                            <a:schemeClr val="tx1"/>
                          </a:solidFill>
                          <a:effectLst/>
                          <a:latin typeface="Tahoma" charset="0"/>
                          <a:ea typeface="宋体" charset="0"/>
                          <a:cs typeface="宋体" charset="0"/>
                        </a:rPr>
                        <a:t>1.0</a:t>
                      </a:r>
                      <a:r>
                        <a:rPr kumimoji="1" lang="en-US" altLang="zh-CN" sz="2800" b="0" i="0" u="none" strike="noStrike" cap="none" normalizeH="0" baseline="0">
                          <a:ln>
                            <a:noFill/>
                          </a:ln>
                          <a:solidFill>
                            <a:schemeClr val="tx1"/>
                          </a:solidFill>
                          <a:effectLst/>
                          <a:latin typeface="Times New Roman" charset="0"/>
                          <a:ea typeface="宋体" charset="0"/>
                          <a:cs typeface="宋体" charset="0"/>
                        </a:rPr>
                        <a:t>±0.5</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triangl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0.9</a:t>
                      </a:r>
                      <a:r>
                        <a:rPr kumimoji="1" lang="zh-CN" altLang="en-US" sz="2800" b="0" i="0" u="none" strike="noStrike" cap="none" normalizeH="0" baseline="0">
                          <a:ln>
                            <a:noFill/>
                          </a:ln>
                          <a:solidFill>
                            <a:schemeClr val="tx1"/>
                          </a:solidFill>
                          <a:effectLst/>
                          <a:latin typeface="Tahoma" charset="0"/>
                          <a:ea typeface="宋体" charset="0"/>
                          <a:cs typeface="宋体" charset="0"/>
                        </a:rPr>
                        <a:t> </a:t>
                      </a:r>
                      <a:r>
                        <a:rPr kumimoji="1" lang="en-US" altLang="zh-CN" sz="2800" b="0" i="0" u="none" strike="noStrike" cap="none" normalizeH="0" baseline="0">
                          <a:ln>
                            <a:noFill/>
                          </a:ln>
                          <a:solidFill>
                            <a:schemeClr val="tx1"/>
                          </a:solidFill>
                          <a:effectLst/>
                          <a:latin typeface="Times New Roman" charset="0"/>
                          <a:ea typeface="宋体" charset="0"/>
                          <a:cs typeface="宋体" charset="0"/>
                        </a:rPr>
                        <a:t>±2.5</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triangle" w="med" len="med"/>
                    </a:lnB>
                    <a:lnTlToBr>
                      <a:noFill/>
                    </a:lnTlToBr>
                    <a:lnBlToTr>
                      <a:noFill/>
                    </a:lnBlToTr>
                    <a:noFill/>
                  </a:tcPr>
                </a:tc>
                <a:extLst>
                  <a:ext uri="{0D108BD9-81ED-4DB2-BD59-A6C34878D82A}">
                    <a16:rowId xmlns:a16="http://schemas.microsoft.com/office/drawing/2014/main" val="10003"/>
                  </a:ext>
                </a:extLst>
              </a:tr>
              <a:tr h="868362">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rPr>
                        <a:t> </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a:t>
                      </a:r>
                      <a:r>
                        <a:rPr kumimoji="1" lang="en-US" altLang="zh-CN" sz="2800" b="0" i="1" u="none" strike="noStrike" cap="none" normalizeH="0" baseline="0" dirty="0">
                          <a:ln>
                            <a:noFill/>
                          </a:ln>
                          <a:solidFill>
                            <a:schemeClr val="tx1"/>
                          </a:solidFill>
                          <a:effectLst/>
                          <a:latin typeface="Times New Roman" charset="0"/>
                          <a:ea typeface="宋体" charset="0"/>
                          <a:cs typeface="宋体" charset="0"/>
                          <a:sym typeface="Symbol" charset="0"/>
                        </a:rPr>
                        <a:t></a:t>
                      </a:r>
                      <a:r>
                        <a:rPr kumimoji="1" lang="en-US" altLang="zh-CN" sz="2800" b="0" i="1" u="none" strike="noStrike" cap="none" normalizeH="0" baseline="30000" dirty="0">
                          <a:ln>
                            <a:noFill/>
                          </a:ln>
                          <a:solidFill>
                            <a:schemeClr val="tx1"/>
                          </a:solidFill>
                          <a:effectLst/>
                          <a:latin typeface="Times New Roman" charset="0"/>
                          <a:ea typeface="宋体" charset="0"/>
                          <a:cs typeface="宋体" charset="0"/>
                        </a:rPr>
                        <a:t>  –</a:t>
                      </a:r>
                      <a:endParaRPr kumimoji="1" lang="zh-CN" altLang="en-US" sz="2800" b="0" i="1" u="none" strike="noStrike" cap="none" normalizeH="0" baseline="30000" dirty="0">
                        <a:ln>
                          <a:noFill/>
                        </a:ln>
                        <a:solidFill>
                          <a:schemeClr val="tx1"/>
                        </a:solidFill>
                        <a:effectLst/>
                        <a:latin typeface="Times New Roman" charset="0"/>
                        <a:ea typeface="宋体" charset="0"/>
                        <a:cs typeface="宋体" charset="0"/>
                      </a:endParaRPr>
                    </a:p>
                  </a:txBody>
                  <a:tcPr anchor="ctr" anchorCtr="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triangl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–5</a:t>
                      </a:r>
                      <a:r>
                        <a:rPr kumimoji="1" lang="en-US" altLang="zh-CN" sz="2800" b="0" i="0" u="none" strike="noStrike" cap="none" normalizeH="0" baseline="0">
                          <a:ln>
                            <a:noFill/>
                          </a:ln>
                          <a:solidFill>
                            <a:schemeClr val="tx1"/>
                          </a:solidFill>
                          <a:effectLst/>
                          <a:latin typeface="Times New Roman" charset="0"/>
                          <a:ea typeface="宋体" charset="0"/>
                          <a:cs typeface="宋体" charset="0"/>
                        </a:rPr>
                        <a:t>±3</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triangl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–6</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±12</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triangl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a:ln>
                            <a:noFill/>
                          </a:ln>
                          <a:solidFill>
                            <a:schemeClr val="hlink"/>
                          </a:solidFill>
                          <a:effectLst/>
                          <a:latin typeface="Times New Roman" charset="0"/>
                          <a:ea typeface="宋体" charset="0"/>
                          <a:cs typeface="宋体" charset="0"/>
                        </a:rPr>
                        <a:t>+30</a:t>
                      </a:r>
                      <a:r>
                        <a:rPr kumimoji="1" lang="en-US" altLang="zh-CN" sz="2800" b="0" i="0" u="none" strike="noStrike" cap="none" normalizeH="0" baseline="0">
                          <a:ln>
                            <a:noFill/>
                          </a:ln>
                          <a:solidFill>
                            <a:schemeClr val="tx1"/>
                          </a:solidFill>
                          <a:effectLst/>
                          <a:latin typeface="Times New Roman" charset="0"/>
                          <a:ea typeface="宋体" charset="0"/>
                          <a:cs typeface="宋体" charset="0"/>
                        </a:rPr>
                        <a:t>±10</a:t>
                      </a:r>
                      <a:endParaRPr kumimoji="1" lang="zh-CN" altLang="en-US" sz="2800" b="0" i="0" u="none" strike="noStrike" cap="none" normalizeH="0" baseline="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triangl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800" b="0" i="0" u="none" strike="noStrike" cap="none" normalizeH="0" baseline="0" dirty="0">
                          <a:ln>
                            <a:noFill/>
                          </a:ln>
                          <a:solidFill>
                            <a:schemeClr val="hlink"/>
                          </a:solidFill>
                          <a:effectLst/>
                          <a:latin typeface="Times New Roman" charset="0"/>
                          <a:ea typeface="宋体" charset="0"/>
                          <a:cs typeface="宋体" charset="0"/>
                        </a:rPr>
                        <a:t>+38</a:t>
                      </a:r>
                      <a:r>
                        <a:rPr kumimoji="1" lang="en-US" altLang="zh-CN" sz="2800" b="0" i="0" u="none" strike="noStrike" cap="none" normalizeH="0" baseline="0" dirty="0">
                          <a:ln>
                            <a:noFill/>
                          </a:ln>
                          <a:solidFill>
                            <a:schemeClr val="tx1"/>
                          </a:solidFill>
                          <a:effectLst/>
                          <a:latin typeface="Times New Roman" charset="0"/>
                          <a:ea typeface="宋体" charset="0"/>
                          <a:cs typeface="宋体" charset="0"/>
                        </a:rPr>
                        <a:t>±7</a:t>
                      </a:r>
                      <a:endParaRPr kumimoji="1" lang="zh-CN" altLang="en-US" sz="2800" b="0" i="0" u="none" strike="noStrike" cap="none" normalizeH="0" baseline="0" dirty="0">
                        <a:ln>
                          <a:noFill/>
                        </a:ln>
                        <a:solidFill>
                          <a:schemeClr val="tx1"/>
                        </a:solidFill>
                        <a:effectLst/>
                        <a:latin typeface="Times New Roman" charset="0"/>
                        <a:ea typeface="宋体" charset="0"/>
                        <a:cs typeface="宋体" charset="0"/>
                      </a:endParaRPr>
                    </a:p>
                  </a:txBody>
                  <a:tcPr anchor="ctr" anchorCtr="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triangl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45" name="Text Box 42"/>
          <p:cNvSpPr txBox="1">
            <a:spLocks noChangeArrowheads="1"/>
          </p:cNvSpPr>
          <p:nvPr/>
        </p:nvSpPr>
        <p:spPr bwMode="auto">
          <a:xfrm>
            <a:off x="5345113" y="230663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b="1" i="1">
                <a:solidFill>
                  <a:schemeClr val="tx2"/>
                </a:solidFill>
              </a:rPr>
              <a:t>(2001)</a:t>
            </a:r>
          </a:p>
        </p:txBody>
      </p:sp>
      <p:sp>
        <p:nvSpPr>
          <p:cNvPr id="47146" name="Oval 43"/>
          <p:cNvSpPr>
            <a:spLocks noChangeArrowheads="1"/>
          </p:cNvSpPr>
          <p:nvPr/>
        </p:nvSpPr>
        <p:spPr bwMode="auto">
          <a:xfrm>
            <a:off x="3516313" y="2763838"/>
            <a:ext cx="4343400" cy="6858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47147" name="Oval 44"/>
          <p:cNvSpPr>
            <a:spLocks noChangeArrowheads="1"/>
          </p:cNvSpPr>
          <p:nvPr/>
        </p:nvSpPr>
        <p:spPr bwMode="auto">
          <a:xfrm>
            <a:off x="3363913" y="5354638"/>
            <a:ext cx="4572000" cy="6858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graphicFrame>
        <p:nvGraphicFramePr>
          <p:cNvPr id="10" name="表格 9"/>
          <p:cNvGraphicFramePr>
            <a:graphicFrameLocks noGrp="1"/>
          </p:cNvGraphicFramePr>
          <p:nvPr/>
        </p:nvGraphicFramePr>
        <p:xfrm>
          <a:off x="3348038" y="1773238"/>
          <a:ext cx="1757362" cy="4459287"/>
        </p:xfrm>
        <a:graphic>
          <a:graphicData uri="http://schemas.openxmlformats.org/drawingml/2006/table">
            <a:tbl>
              <a:tblPr/>
              <a:tblGrid>
                <a:gridCol w="1757362">
                  <a:extLst>
                    <a:ext uri="{9D8B030D-6E8A-4147-A177-3AD203B41FA5}">
                      <a16:colId xmlns:a16="http://schemas.microsoft.com/office/drawing/2014/main" val="20000"/>
                    </a:ext>
                  </a:extLst>
                </a:gridCol>
              </a:tblGrid>
              <a:tr h="822601">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400" b="0" i="0" u="none" strike="noStrike" cap="none" normalizeH="0" baseline="0" dirty="0" err="1">
                          <a:ln>
                            <a:noFill/>
                          </a:ln>
                          <a:solidFill>
                            <a:schemeClr val="tx1"/>
                          </a:solidFill>
                          <a:effectLst/>
                          <a:latin typeface="Tahoma" charset="0"/>
                          <a:ea typeface="宋体" charset="0"/>
                          <a:cs typeface="宋体" charset="0"/>
                        </a:rPr>
                        <a:t>Cheng,HY</a:t>
                      </a:r>
                      <a:endParaRPr kumimoji="1" lang="en-US" altLang="zh-CN" sz="2400" b="0" i="0" u="none" strike="noStrike" cap="none" normalizeH="0" baseline="0" dirty="0">
                        <a:ln>
                          <a:noFill/>
                        </a:ln>
                        <a:solidFill>
                          <a:schemeClr val="tx1"/>
                        </a:solidFill>
                        <a:effectLst/>
                        <a:latin typeface="Tahoma" charset="0"/>
                        <a:ea typeface="宋体" charset="0"/>
                        <a:cs typeface="宋体" charset="0"/>
                      </a:endParaRPr>
                    </a:p>
                  </a:txBody>
                  <a:tcPr marL="91431" marR="9143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77039">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400" b="0" i="0" u="none" strike="noStrike" cap="none" normalizeH="0" baseline="0">
                          <a:ln>
                            <a:noFill/>
                          </a:ln>
                          <a:solidFill>
                            <a:schemeClr val="tx1"/>
                          </a:solidFill>
                          <a:effectLst/>
                          <a:latin typeface="Tahoma" charset="0"/>
                          <a:ea typeface="宋体" charset="0"/>
                          <a:cs typeface="宋体" charset="0"/>
                        </a:rPr>
                        <a:t>-7.4 ± 5.0</a:t>
                      </a:r>
                    </a:p>
                  </a:txBody>
                  <a:tcPr marL="91431" marR="9143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1"/>
                  </a:ext>
                </a:extLst>
              </a:tr>
              <a:tr h="889135">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400" b="0" i="0" u="none" strike="noStrike" cap="none" normalizeH="0" baseline="0">
                          <a:ln>
                            <a:noFill/>
                          </a:ln>
                          <a:solidFill>
                            <a:schemeClr val="tx1"/>
                          </a:solidFill>
                          <a:effectLst/>
                          <a:latin typeface="Tahoma" charset="0"/>
                          <a:ea typeface="宋体" charset="0"/>
                          <a:cs typeface="宋体" charset="0"/>
                        </a:rPr>
                        <a:t>0.28±0.10</a:t>
                      </a:r>
                      <a:endParaRPr kumimoji="1" lang="zh-CN" altLang="en-US" sz="2400" b="0" i="0" u="none" strike="noStrike" cap="none" normalizeH="0" baseline="0">
                        <a:ln>
                          <a:noFill/>
                        </a:ln>
                        <a:solidFill>
                          <a:schemeClr val="tx1"/>
                        </a:solidFill>
                        <a:effectLst/>
                        <a:latin typeface="Tahoma" charset="0"/>
                        <a:ea typeface="宋体" charset="0"/>
                        <a:cs typeface="宋体" charset="0"/>
                      </a:endParaRPr>
                    </a:p>
                  </a:txBody>
                  <a:tcPr marL="91431" marR="9143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extLst>
                  <a:ext uri="{0D108BD9-81ED-4DB2-BD59-A6C34878D82A}">
                    <a16:rowId xmlns:a16="http://schemas.microsoft.com/office/drawing/2014/main" val="10002"/>
                  </a:ext>
                </a:extLst>
              </a:tr>
              <a:tr h="937524">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400" b="0" i="0" u="none" strike="noStrike" cap="none" normalizeH="0" baseline="0">
                          <a:ln>
                            <a:noFill/>
                          </a:ln>
                          <a:solidFill>
                            <a:schemeClr val="tx1"/>
                          </a:solidFill>
                          <a:effectLst/>
                          <a:latin typeface="Tahoma" charset="0"/>
                          <a:ea typeface="宋体" charset="0"/>
                          <a:cs typeface="宋体" charset="0"/>
                        </a:rPr>
                        <a:t>4.9 ± 5.9</a:t>
                      </a:r>
                      <a:endParaRPr kumimoji="1" lang="zh-CN" altLang="en-US" sz="2400" b="0" i="0" u="none" strike="noStrike" cap="none" normalizeH="0" baseline="0">
                        <a:ln>
                          <a:noFill/>
                        </a:ln>
                        <a:solidFill>
                          <a:schemeClr val="tx1"/>
                        </a:solidFill>
                        <a:effectLst/>
                        <a:latin typeface="Tahoma" charset="0"/>
                        <a:ea typeface="宋体" charset="0"/>
                        <a:cs typeface="宋体" charset="0"/>
                      </a:endParaRPr>
                    </a:p>
                  </a:txBody>
                  <a:tcPr marL="91431" marR="9143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extLst>
                  <a:ext uri="{0D108BD9-81ED-4DB2-BD59-A6C34878D82A}">
                    <a16:rowId xmlns:a16="http://schemas.microsoft.com/office/drawing/2014/main" val="10003"/>
                  </a:ext>
                </a:extLst>
              </a:tr>
              <a:tr h="932988">
                <a:tc>
                  <a:txBody>
                    <a:bodyPr/>
                    <a:lstStyle/>
                    <a:p>
                      <a:pPr marL="0" marR="0" lvl="0" indent="0" algn="l" defTabSz="914400" rtl="0" eaLnBrk="1" fontAlgn="ctr" latinLnBrk="0" hangingPunct="1">
                        <a:lnSpc>
                          <a:spcPct val="100000"/>
                        </a:lnSpc>
                        <a:spcBef>
                          <a:spcPct val="20000"/>
                        </a:spcBef>
                        <a:spcAft>
                          <a:spcPct val="0"/>
                        </a:spcAft>
                        <a:buClr>
                          <a:schemeClr val="folHlink"/>
                        </a:buClr>
                        <a:buSzPct val="60000"/>
                        <a:buFont typeface="Wingdings" charset="0"/>
                        <a:buNone/>
                        <a:tabLst/>
                      </a:pPr>
                      <a:r>
                        <a:rPr kumimoji="1" lang="en-US" altLang="zh-CN" sz="2400" b="0" i="0" u="none" strike="noStrike" cap="none" normalizeH="0" baseline="0" dirty="0">
                          <a:ln>
                            <a:noFill/>
                          </a:ln>
                          <a:solidFill>
                            <a:schemeClr val="tx1"/>
                          </a:solidFill>
                          <a:effectLst/>
                          <a:latin typeface="Tahoma" charset="0"/>
                          <a:ea typeface="宋体" charset="0"/>
                          <a:cs typeface="宋体" charset="0"/>
                        </a:rPr>
                        <a:t>17 ± 1.3</a:t>
                      </a:r>
                      <a:endParaRPr kumimoji="1" lang="zh-CN" altLang="en-US" sz="2400" b="0" i="0" u="none" strike="noStrike" cap="none" normalizeH="0" baseline="0" dirty="0">
                        <a:ln>
                          <a:noFill/>
                        </a:ln>
                        <a:solidFill>
                          <a:schemeClr val="tx1"/>
                        </a:solidFill>
                        <a:effectLst/>
                        <a:latin typeface="Tahoma" charset="0"/>
                        <a:ea typeface="宋体" charset="0"/>
                        <a:cs typeface="宋体" charset="0"/>
                      </a:endParaRPr>
                    </a:p>
                  </a:txBody>
                  <a:tcPr marL="91431" marR="9143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extLst>
                  <a:ext uri="{0D108BD9-81ED-4DB2-BD59-A6C34878D82A}">
                    <a16:rowId xmlns:a16="http://schemas.microsoft.com/office/drawing/2014/main" val="10004"/>
                  </a:ext>
                </a:extLst>
              </a:tr>
            </a:tbl>
          </a:graphicData>
        </a:graphic>
      </p:graphicFrame>
      <p:cxnSp>
        <p:nvCxnSpPr>
          <p:cNvPr id="15" name="直接箭头连接符 4"/>
          <p:cNvCxnSpPr>
            <a:cxnSpLocks noChangeShapeType="1"/>
          </p:cNvCxnSpPr>
          <p:nvPr/>
        </p:nvCxnSpPr>
        <p:spPr bwMode="auto">
          <a:xfrm flipH="1">
            <a:off x="5003800" y="1557338"/>
            <a:ext cx="604838" cy="287337"/>
          </a:xfrm>
          <a:prstGeom prst="straightConnector1">
            <a:avLst/>
          </a:prstGeom>
          <a:noFill/>
          <a:ln w="22225">
            <a:solidFill>
              <a:schemeClr val="hlink"/>
            </a:solidFill>
            <a:miter lim="800000"/>
            <a:headEnd/>
            <a:tailEnd type="arrow" w="med" len="med"/>
          </a:ln>
          <a:extLst>
            <a:ext uri="{909E8E84-426E-40dd-AFC4-6F175D3DCCD1}">
              <a14:hiddenFill xmlns:a14="http://schemas.microsoft.com/office/drawing/2010/main" xmlns="">
                <a:noFill/>
              </a14:hiddenFill>
            </a:ext>
          </a:extLst>
        </p:spPr>
      </p:cxnSp>
      <p:sp>
        <p:nvSpPr>
          <p:cNvPr id="11" name="TextBox 2"/>
          <p:cNvSpPr txBox="1">
            <a:spLocks noChangeArrowheads="1"/>
          </p:cNvSpPr>
          <p:nvPr/>
        </p:nvSpPr>
        <p:spPr bwMode="auto">
          <a:xfrm>
            <a:off x="1116013" y="981075"/>
            <a:ext cx="7631112" cy="584200"/>
          </a:xfrm>
          <a:prstGeom prst="rect">
            <a:avLst/>
          </a:prstGeom>
          <a:solidFill>
            <a:schemeClr val="accent2"/>
          </a:solidFill>
          <a:ln w="9525">
            <a:solidFill>
              <a:schemeClr val="accent1"/>
            </a:solidFill>
            <a:miter lim="800000"/>
            <a:headEnd/>
            <a:tailEnd/>
          </a:ln>
        </p:spPr>
        <p:txBody>
          <a:bodyPr lIns="91432" tIns="45716" rIns="91432" bIns="45716">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a:t>Including large annihilation fixed from exp.</a:t>
            </a:r>
            <a:endParaRPr lang="zh-CN" altLang="en-US" sz="3200"/>
          </a:p>
        </p:txBody>
      </p:sp>
      <p:sp>
        <p:nvSpPr>
          <p:cNvPr id="45" name="日期占位符 3"/>
          <p:cNvSpPr>
            <a:spLocks noGrp="1"/>
          </p:cNvSpPr>
          <p:nvPr>
            <p:ph type="dt" sz="quarter" idx="10"/>
          </p:nvPr>
        </p:nvSpPr>
        <p:spPr/>
        <p:txBody>
          <a:bodyPr/>
          <a:lstStyle/>
          <a:p>
            <a:pPr>
              <a:defRPr/>
            </a:pPr>
            <a:r>
              <a:rPr lang="en-US" altLang="zh-CN"/>
              <a:t>CDLu</a:t>
            </a:r>
            <a:endParaRPr lang="zh-CN" altLang="en-US"/>
          </a:p>
        </p:txBody>
      </p:sp>
      <p:sp>
        <p:nvSpPr>
          <p:cNvPr id="47165"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642266C2-FFDB-934D-BA8A-8955ACD1D7B7}" type="slidenum">
              <a:rPr kumimoji="0" lang="zh-CN" altLang="en-US" sz="1400"/>
              <a:pPr/>
              <a:t>22</a:t>
            </a:fld>
            <a:endParaRPr kumimoji="0" lang="zh-CN" altLang="en-US" sz="1400"/>
          </a:p>
        </p:txBody>
      </p:sp>
      <p:sp>
        <p:nvSpPr>
          <p:cNvPr id="2" name="文本框 1"/>
          <p:cNvSpPr txBox="1"/>
          <p:nvPr/>
        </p:nvSpPr>
        <p:spPr>
          <a:xfrm>
            <a:off x="5292080" y="6237312"/>
            <a:ext cx="1944216" cy="461665"/>
          </a:xfrm>
          <a:prstGeom prst="rect">
            <a:avLst/>
          </a:prstGeom>
          <a:noFill/>
          <a:ln>
            <a:solidFill>
              <a:srgbClr val="4F81BD"/>
            </a:solidFill>
          </a:ln>
        </p:spPr>
        <p:txBody>
          <a:bodyPr wrap="square" rtlCol="0">
            <a:spAutoFit/>
          </a:bodyPr>
          <a:lstStyle/>
          <a:p>
            <a:pPr algn="ctr"/>
            <a:r>
              <a:rPr lang="en-US" altLang="zh-CN" b="1" i="1" dirty="0">
                <a:solidFill>
                  <a:srgbClr val="0000FF"/>
                </a:solidFill>
                <a:sym typeface="Symbol" charset="0"/>
              </a:rPr>
              <a:t></a:t>
            </a:r>
            <a:r>
              <a:rPr kumimoji="1" lang="en-US" altLang="zh-CN" b="1" dirty="0">
                <a:solidFill>
                  <a:srgbClr val="0000FF"/>
                </a:solidFill>
              </a:rPr>
              <a:t> K puzzle</a:t>
            </a:r>
            <a:endParaRPr kumimoji="1" lang="zh-CN" altLang="en-US" b="1" dirty="0">
              <a:solidFill>
                <a:srgbClr val="0000FF"/>
              </a:solidFill>
            </a:endParaRPr>
          </a:p>
        </p:txBody>
      </p:sp>
    </p:spTree>
    <p:extLst>
      <p:ext uri="{BB962C8B-B14F-4D97-AF65-F5344CB8AC3E}">
        <p14:creationId xmlns:p14="http://schemas.microsoft.com/office/powerpoint/2010/main" val="284487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nodeType="afterGroup">
                            <p:stCondLst>
                              <p:cond delay="0"/>
                            </p:stCondLst>
                            <p:childTnLst>
                              <p:par>
                                <p:cTn id="13" presetID="3"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标题 1"/>
          <p:cNvSpPr>
            <a:spLocks noGrp="1"/>
          </p:cNvSpPr>
          <p:nvPr>
            <p:ph type="title"/>
          </p:nvPr>
        </p:nvSpPr>
        <p:spPr>
          <a:xfrm>
            <a:off x="1763713" y="404813"/>
            <a:ext cx="7191375" cy="1143000"/>
          </a:xfrm>
        </p:spPr>
        <p:txBody>
          <a:bodyPr/>
          <a:lstStyle/>
          <a:p>
            <a:r>
              <a:rPr lang="en-US" altLang="zh-CN" sz="3600" b="1" dirty="0">
                <a:latin typeface="Times New Roman" charset="0"/>
                <a:ea typeface="宋体" charset="0"/>
              </a:rPr>
              <a:t>PDG2006 &amp; 2020 </a:t>
            </a:r>
            <a:r>
              <a:rPr lang="en-US" altLang="zh-CN" sz="3600" b="1" dirty="0" err="1">
                <a:latin typeface="Times New Roman" charset="0"/>
                <a:ea typeface="宋体" charset="0"/>
              </a:rPr>
              <a:t>Unitarity</a:t>
            </a:r>
            <a:r>
              <a:rPr lang="en-US" altLang="zh-CN" sz="3600" b="1" dirty="0">
                <a:latin typeface="Times New Roman" charset="0"/>
                <a:ea typeface="宋体" charset="0"/>
              </a:rPr>
              <a:t> Triangle Comparison </a:t>
            </a:r>
            <a:endParaRPr lang="zh-CN" altLang="en-US" sz="3600" dirty="0">
              <a:latin typeface="Times New Roman" charset="0"/>
              <a:ea typeface="宋体" charset="0"/>
            </a:endParaRPr>
          </a:p>
        </p:txBody>
      </p:sp>
      <p:pic>
        <p:nvPicPr>
          <p:cNvPr id="39938" name="内容占位符 5" descr="未命名.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245" r="49419" b="518"/>
          <a:stretch/>
        </p:blipFill>
        <p:spPr>
          <a:xfrm>
            <a:off x="338138" y="1771200"/>
            <a:ext cx="4348800" cy="4572000"/>
          </a:xfrm>
        </p:spPr>
      </p:pic>
      <p:sp>
        <p:nvSpPr>
          <p:cNvPr id="39940" name="幻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7CB25CE-5977-A746-B728-DBA9A26340F1}" type="slidenum">
              <a:rPr kumimoji="0" lang="zh-CN" altLang="en-US" sz="1400"/>
              <a:pPr/>
              <a:t>23</a:t>
            </a:fld>
            <a:endParaRPr kumimoji="0" lang="zh-CN" altLang="en-US" sz="1400"/>
          </a:p>
        </p:txBody>
      </p:sp>
      <p:pic>
        <p:nvPicPr>
          <p:cNvPr id="2" name="图片 1" descr="未命名.png"/>
          <p:cNvPicPr>
            <a:picLocks noChangeAspect="1"/>
          </p:cNvPicPr>
          <p:nvPr/>
        </p:nvPicPr>
        <p:blipFill rotWithShape="1">
          <a:blip r:embed="rId3">
            <a:extLst>
              <a:ext uri="{28A0092B-C50C-407E-A947-70E740481C1C}">
                <a14:useLocalDpi xmlns:a14="http://schemas.microsoft.com/office/drawing/2010/main" val="0"/>
              </a:ext>
            </a:extLst>
          </a:blip>
          <a:srcRect l="2400" r="2400"/>
          <a:stretch/>
        </p:blipFill>
        <p:spPr>
          <a:xfrm>
            <a:off x="4499992" y="1666247"/>
            <a:ext cx="4536008" cy="4355041"/>
          </a:xfrm>
          <a:prstGeom prst="rect">
            <a:avLst/>
          </a:prstGeom>
        </p:spPr>
      </p:pic>
      <p:sp>
        <p:nvSpPr>
          <p:cNvPr id="3" name="文本框 2"/>
          <p:cNvSpPr txBox="1"/>
          <p:nvPr/>
        </p:nvSpPr>
        <p:spPr>
          <a:xfrm>
            <a:off x="6300192" y="5949280"/>
            <a:ext cx="1512168" cy="400110"/>
          </a:xfrm>
          <a:prstGeom prst="rect">
            <a:avLst/>
          </a:prstGeom>
          <a:noFill/>
        </p:spPr>
        <p:txBody>
          <a:bodyPr wrap="square" rtlCol="0">
            <a:spAutoFit/>
          </a:bodyPr>
          <a:lstStyle/>
          <a:p>
            <a:r>
              <a:rPr kumimoji="1" lang="en-US" altLang="zh-CN" sz="2000" b="1" dirty="0">
                <a:solidFill>
                  <a:srgbClr val="0000FF"/>
                </a:solidFill>
              </a:rPr>
              <a:t>2020</a:t>
            </a:r>
            <a:endParaRPr kumimoji="1" lang="zh-CN" altLang="en-US" sz="2000" b="1" dirty="0">
              <a:solidFill>
                <a:srgbClr val="0000FF"/>
              </a:solidFill>
            </a:endParaRPr>
          </a:p>
        </p:txBody>
      </p:sp>
      <p:sp>
        <p:nvSpPr>
          <p:cNvPr id="4" name="日期占位符 3"/>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43213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日期占位符 3"/>
          <p:cNvSpPr>
            <a:spLocks noGrp="1"/>
          </p:cNvSpPr>
          <p:nvPr>
            <p:ph type="dt" sz="quarter" idx="10"/>
          </p:nvPr>
        </p:nvSpPr>
        <p:spPr/>
        <p:txBody>
          <a:bodyPr/>
          <a:lstStyle/>
          <a:p>
            <a:pPr>
              <a:defRPr/>
            </a:pPr>
            <a:r>
              <a:rPr lang="en-US" altLang="zh-CN"/>
              <a:t>CDLu</a:t>
            </a:r>
            <a:endParaRPr lang="zh-CN" altLang="en-US"/>
          </a:p>
        </p:txBody>
      </p:sp>
      <p:sp>
        <p:nvSpPr>
          <p:cNvPr id="40962"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F36DB454-9EFC-DC48-AF6B-5C63E5F12A94}" type="slidenum">
              <a:rPr kumimoji="0" lang="zh-CN" altLang="en-US" sz="1400">
                <a:latin typeface="Tahoma" charset="0"/>
              </a:rPr>
              <a:pPr/>
              <a:t>24</a:t>
            </a:fld>
            <a:endParaRPr kumimoji="0" lang="zh-CN" altLang="en-US" sz="1400">
              <a:latin typeface="Tahoma" charset="0"/>
            </a:endParaRPr>
          </a:p>
        </p:txBody>
      </p:sp>
      <p:sp>
        <p:nvSpPr>
          <p:cNvPr id="40963" name="Rectangle 2"/>
          <p:cNvSpPr>
            <a:spLocks noGrp="1" noChangeArrowheads="1"/>
          </p:cNvSpPr>
          <p:nvPr>
            <p:ph type="title"/>
          </p:nvPr>
        </p:nvSpPr>
        <p:spPr>
          <a:xfrm>
            <a:off x="1752600" y="617538"/>
            <a:ext cx="7191375" cy="795238"/>
          </a:xfrm>
        </p:spPr>
        <p:txBody>
          <a:bodyPr/>
          <a:lstStyle/>
          <a:p>
            <a:pPr eaLnBrk="1" hangingPunct="1"/>
            <a:r>
              <a:rPr lang="en-US" altLang="zh-CN" sz="4000" b="1" dirty="0">
                <a:latin typeface="Times"/>
                <a:ea typeface="宋体" charset="0"/>
                <a:cs typeface="Times"/>
              </a:rPr>
              <a:t>The key point of CP violation</a:t>
            </a:r>
            <a:endParaRPr lang="zh-CN" altLang="en-US" sz="4000" b="1" dirty="0">
              <a:latin typeface="Times"/>
              <a:ea typeface="宋体" charset="0"/>
              <a:cs typeface="Times"/>
            </a:endParaRPr>
          </a:p>
        </p:txBody>
      </p:sp>
      <p:sp>
        <p:nvSpPr>
          <p:cNvPr id="442371" name="Rectangle 3"/>
          <p:cNvSpPr>
            <a:spLocks noGrp="1" noChangeArrowheads="1"/>
          </p:cNvSpPr>
          <p:nvPr>
            <p:ph type="body" idx="1"/>
          </p:nvPr>
        </p:nvSpPr>
        <p:spPr>
          <a:xfrm>
            <a:off x="467544" y="1916832"/>
            <a:ext cx="8345488" cy="4114800"/>
          </a:xfrm>
        </p:spPr>
        <p:txBody>
          <a:bodyPr/>
          <a:lstStyle/>
          <a:p>
            <a:pPr eaLnBrk="1" hangingPunct="1">
              <a:lnSpc>
                <a:spcPts val="4063"/>
              </a:lnSpc>
              <a:spcBef>
                <a:spcPct val="0"/>
              </a:spcBef>
            </a:pPr>
            <a:r>
              <a:rPr lang="en-US" altLang="zh-CN" sz="2800" b="1" dirty="0">
                <a:latin typeface="Times"/>
                <a:ea typeface="宋体" charset="0"/>
                <a:cs typeface="Times"/>
              </a:rPr>
              <a:t>If we found another world of civilization,</a:t>
            </a:r>
            <a:endParaRPr lang="zh-CN" altLang="en-US" sz="2800" b="1" dirty="0">
              <a:latin typeface="Times"/>
              <a:ea typeface="宋体" charset="0"/>
              <a:cs typeface="Times"/>
            </a:endParaRPr>
          </a:p>
          <a:p>
            <a:pPr marL="352425" indent="0" eaLnBrk="1" hangingPunct="1">
              <a:lnSpc>
                <a:spcPts val="4063"/>
              </a:lnSpc>
              <a:spcBef>
                <a:spcPct val="0"/>
              </a:spcBef>
              <a:buNone/>
            </a:pPr>
            <a:r>
              <a:rPr lang="en-US" altLang="zh-CN" b="1" dirty="0">
                <a:latin typeface="Times"/>
                <a:ea typeface="宋体" charset="0"/>
                <a:cs typeface="Times"/>
              </a:rPr>
              <a:t>w</a:t>
            </a:r>
            <a:r>
              <a:rPr lang="en-US" altLang="zh-CN" sz="2800" b="1" dirty="0">
                <a:latin typeface="Times"/>
                <a:ea typeface="宋体" charset="0"/>
                <a:cs typeface="Times"/>
              </a:rPr>
              <a:t>e have to make sure whether they are made of </a:t>
            </a:r>
            <a:r>
              <a:rPr lang="en-US" altLang="zh-CN" sz="2800" b="1" dirty="0">
                <a:solidFill>
                  <a:srgbClr val="FF0000"/>
                </a:solidFill>
                <a:latin typeface="Times"/>
                <a:ea typeface="宋体" charset="0"/>
                <a:cs typeface="Times"/>
              </a:rPr>
              <a:t>anti-matter</a:t>
            </a:r>
            <a:r>
              <a:rPr lang="en-US" altLang="zh-CN" sz="2800" b="1" dirty="0">
                <a:latin typeface="Times"/>
                <a:ea typeface="宋体" charset="0"/>
                <a:cs typeface="Times"/>
              </a:rPr>
              <a:t>, before we travel to them</a:t>
            </a:r>
          </a:p>
          <a:p>
            <a:pPr eaLnBrk="1" hangingPunct="1">
              <a:lnSpc>
                <a:spcPts val="4063"/>
              </a:lnSpc>
              <a:spcBef>
                <a:spcPct val="0"/>
              </a:spcBef>
            </a:pPr>
            <a:r>
              <a:rPr lang="en-US" altLang="zh-CN" b="1" dirty="0">
                <a:latin typeface="Times"/>
                <a:ea typeface="宋体" charset="0"/>
                <a:cs typeface="Times"/>
              </a:rPr>
              <a:t>This is very important (Annihilation)</a:t>
            </a:r>
          </a:p>
          <a:p>
            <a:pPr eaLnBrk="1" hangingPunct="1">
              <a:lnSpc>
                <a:spcPts val="4063"/>
              </a:lnSpc>
              <a:spcBef>
                <a:spcPct val="0"/>
              </a:spcBef>
            </a:pPr>
            <a:r>
              <a:rPr lang="en-US" altLang="zh-CN" sz="2800" b="1" dirty="0">
                <a:latin typeface="Times"/>
                <a:ea typeface="宋体" charset="0"/>
                <a:cs typeface="Times"/>
              </a:rPr>
              <a:t>Since the definition of </a:t>
            </a:r>
            <a:r>
              <a:rPr lang="en-US" altLang="zh-CN" sz="2800" b="1" dirty="0">
                <a:solidFill>
                  <a:srgbClr val="FF0000"/>
                </a:solidFill>
                <a:latin typeface="Times"/>
                <a:ea typeface="宋体" charset="0"/>
                <a:cs typeface="Times"/>
              </a:rPr>
              <a:t>matter/anti-matter, left/right </a:t>
            </a:r>
            <a:r>
              <a:rPr lang="en-US" altLang="zh-CN" sz="2800" b="1" dirty="0">
                <a:latin typeface="Times"/>
                <a:ea typeface="宋体" charset="0"/>
                <a:cs typeface="Times"/>
              </a:rPr>
              <a:t>is arbitrary, unless we have </a:t>
            </a:r>
            <a:r>
              <a:rPr lang="en-US" altLang="zh-CN" sz="2800" b="1" dirty="0">
                <a:solidFill>
                  <a:schemeClr val="tx2"/>
                </a:solidFill>
                <a:latin typeface="Times"/>
                <a:ea typeface="宋体" charset="0"/>
                <a:cs typeface="Times"/>
              </a:rPr>
              <a:t>CP</a:t>
            </a:r>
            <a:r>
              <a:rPr lang="en-US" altLang="zh-CN" b="1" dirty="0">
                <a:solidFill>
                  <a:schemeClr val="tx2"/>
                </a:solidFill>
                <a:latin typeface="Times"/>
                <a:ea typeface="宋体" charset="0"/>
                <a:cs typeface="Times"/>
              </a:rPr>
              <a:t> violation</a:t>
            </a:r>
            <a:r>
              <a:rPr lang="zh-CN" altLang="en-US" sz="2800" b="1" dirty="0">
                <a:solidFill>
                  <a:schemeClr val="tx2"/>
                </a:solidFill>
                <a:latin typeface="Times"/>
                <a:ea typeface="宋体" charset="0"/>
                <a:cs typeface="Times"/>
              </a:rPr>
              <a:t>：</a:t>
            </a:r>
          </a:p>
        </p:txBody>
      </p:sp>
      <p:sp>
        <p:nvSpPr>
          <p:cNvPr id="40965" name="Rectangle 4"/>
          <p:cNvSpPr>
            <a:spLocks noChangeArrowheads="1"/>
          </p:cNvSpPr>
          <p:nvPr/>
        </p:nvSpPr>
        <p:spPr bwMode="auto">
          <a:xfrm>
            <a:off x="2770188" y="3189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txBody>
          <a:bodyPr>
            <a:spAutoFit/>
          </a:bodyPr>
          <a:lstStyle/>
          <a:p>
            <a:endParaRPr lang="zh-CN" altLang="en-US"/>
          </a:p>
        </p:txBody>
      </p:sp>
      <p:graphicFrame>
        <p:nvGraphicFramePr>
          <p:cNvPr id="442373" name="Object 5"/>
          <p:cNvGraphicFramePr>
            <a:graphicFrameLocks noChangeAspect="1"/>
          </p:cNvGraphicFramePr>
          <p:nvPr>
            <p:extLst>
              <p:ext uri="{D42A27DB-BD31-4B8C-83A1-F6EECF244321}">
                <p14:modId xmlns:p14="http://schemas.microsoft.com/office/powerpoint/2010/main" val="1397836313"/>
              </p:ext>
            </p:extLst>
          </p:nvPr>
        </p:nvGraphicFramePr>
        <p:xfrm>
          <a:off x="755576" y="5414168"/>
          <a:ext cx="7285037" cy="960438"/>
        </p:xfrm>
        <a:graphic>
          <a:graphicData uri="http://schemas.openxmlformats.org/presentationml/2006/ole">
            <mc:AlternateContent xmlns:mc="http://schemas.openxmlformats.org/markup-compatibility/2006">
              <mc:Choice xmlns:v="urn:schemas-microsoft-com:vml" Requires="v">
                <p:oleObj name="公式" r:id="rId2" imgW="3302000" imgH="457200" progId="Equation.3">
                  <p:embed/>
                </p:oleObj>
              </mc:Choice>
              <mc:Fallback>
                <p:oleObj name="公式" r:id="rId2" imgW="3302000" imgH="4572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414168"/>
                        <a:ext cx="7285037" cy="96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3" name="图片 2">
            <a:extLst>
              <a:ext uri="{FF2B5EF4-FFF2-40B4-BE49-F238E27FC236}">
                <a16:creationId xmlns:a16="http://schemas.microsoft.com/office/drawing/2014/main" id="{F0491BCC-1965-8D1D-326F-C610E807D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5662790"/>
            <a:ext cx="2677267" cy="463195"/>
          </a:xfrm>
          <a:prstGeom prst="rect">
            <a:avLst/>
          </a:prstGeom>
        </p:spPr>
      </p:pic>
    </p:spTree>
    <p:extLst>
      <p:ext uri="{BB962C8B-B14F-4D97-AF65-F5344CB8AC3E}">
        <p14:creationId xmlns:p14="http://schemas.microsoft.com/office/powerpoint/2010/main" val="2519730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2371">
                                            <p:txEl>
                                              <p:pRg st="0" end="0"/>
                                            </p:txEl>
                                          </p:spTgt>
                                        </p:tgtEl>
                                        <p:attrNameLst>
                                          <p:attrName>style.visibility</p:attrName>
                                        </p:attrNameLst>
                                      </p:cBhvr>
                                      <p:to>
                                        <p:strVal val="visible"/>
                                      </p:to>
                                    </p:set>
                                    <p:animEffect transition="in" filter="wipe(left)">
                                      <p:cBhvr>
                                        <p:cTn id="7" dur="500"/>
                                        <p:tgtEl>
                                          <p:spTgt spid="442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2371">
                                            <p:txEl>
                                              <p:pRg st="1" end="1"/>
                                            </p:txEl>
                                          </p:spTgt>
                                        </p:tgtEl>
                                        <p:attrNameLst>
                                          <p:attrName>style.visibility</p:attrName>
                                        </p:attrNameLst>
                                      </p:cBhvr>
                                      <p:to>
                                        <p:strVal val="visible"/>
                                      </p:to>
                                    </p:set>
                                    <p:animEffect transition="in" filter="wipe(left)">
                                      <p:cBhvr>
                                        <p:cTn id="12" dur="500"/>
                                        <p:tgtEl>
                                          <p:spTgt spid="442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2371">
                                            <p:txEl>
                                              <p:pRg st="2" end="2"/>
                                            </p:txEl>
                                          </p:spTgt>
                                        </p:tgtEl>
                                        <p:attrNameLst>
                                          <p:attrName>style.visibility</p:attrName>
                                        </p:attrNameLst>
                                      </p:cBhvr>
                                      <p:to>
                                        <p:strVal val="visible"/>
                                      </p:to>
                                    </p:set>
                                    <p:animEffect transition="in" filter="wipe(left)">
                                      <p:cBhvr>
                                        <p:cTn id="17" dur="500"/>
                                        <p:tgtEl>
                                          <p:spTgt spid="442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2371">
                                            <p:txEl>
                                              <p:pRg st="3" end="3"/>
                                            </p:txEl>
                                          </p:spTgt>
                                        </p:tgtEl>
                                        <p:attrNameLst>
                                          <p:attrName>style.visibility</p:attrName>
                                        </p:attrNameLst>
                                      </p:cBhvr>
                                      <p:to>
                                        <p:strVal val="visible"/>
                                      </p:to>
                                    </p:set>
                                    <p:animEffect transition="in" filter="wipe(left)">
                                      <p:cBhvr>
                                        <p:cTn id="22" dur="500"/>
                                        <p:tgtEl>
                                          <p:spTgt spid="4423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42373"/>
                                        </p:tgtEl>
                                        <p:attrNameLst>
                                          <p:attrName>style.visibility</p:attrName>
                                        </p:attrNameLst>
                                      </p:cBhvr>
                                      <p:to>
                                        <p:strVal val="visible"/>
                                      </p:to>
                                    </p:set>
                                    <p:animEffect transition="in" filter="dissolve">
                                      <p:cBhvr>
                                        <p:cTn id="27" dur="500"/>
                                        <p:tgtEl>
                                          <p:spTgt spid="442373"/>
                                        </p:tgtEl>
                                      </p:cBhvr>
                                    </p:animEffect>
                                  </p:childTnLst>
                                </p:cTn>
                              </p:par>
                              <p:par>
                                <p:cTn id="28" presetID="5"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标题 1"/>
          <p:cNvSpPr>
            <a:spLocks noGrp="1"/>
          </p:cNvSpPr>
          <p:nvPr>
            <p:ph type="title"/>
          </p:nvPr>
        </p:nvSpPr>
        <p:spPr>
          <a:xfrm>
            <a:off x="1403648" y="332656"/>
            <a:ext cx="7551440" cy="1143000"/>
          </a:xfrm>
        </p:spPr>
        <p:txBody>
          <a:bodyPr/>
          <a:lstStyle/>
          <a:p>
            <a:r>
              <a:rPr lang="en-US" altLang="zh-CN" sz="3200" b="1" dirty="0">
                <a:latin typeface="Times New Roman" charset="0"/>
                <a:ea typeface="楷体_GB2312" charset="0"/>
                <a:cs typeface="楷体_GB2312" charset="0"/>
              </a:rPr>
              <a:t>Heavy flavor physics is a very important hot topic in particle physics recently</a:t>
            </a:r>
            <a:endParaRPr lang="zh-CN" altLang="en-US" sz="3200" b="1" dirty="0">
              <a:solidFill>
                <a:srgbClr val="FF0000"/>
              </a:solidFill>
              <a:latin typeface="Times New Roman" charset="0"/>
              <a:ea typeface="宋体" charset="0"/>
            </a:endParaRPr>
          </a:p>
        </p:txBody>
      </p:sp>
      <p:sp>
        <p:nvSpPr>
          <p:cNvPr id="25602" name="内容占位符 2"/>
          <p:cNvSpPr>
            <a:spLocks noGrp="1"/>
          </p:cNvSpPr>
          <p:nvPr>
            <p:ph idx="1"/>
          </p:nvPr>
        </p:nvSpPr>
        <p:spPr>
          <a:xfrm>
            <a:off x="468313" y="1844675"/>
            <a:ext cx="8345487" cy="4114800"/>
          </a:xfrm>
        </p:spPr>
        <p:txBody>
          <a:bodyPr/>
          <a:lstStyle/>
          <a:p>
            <a:pPr>
              <a:lnSpc>
                <a:spcPts val="4160"/>
              </a:lnSpc>
              <a:spcBef>
                <a:spcPct val="0"/>
              </a:spcBef>
            </a:pPr>
            <a:r>
              <a:rPr lang="en-US" altLang="zh-CN" b="1" dirty="0">
                <a:latin typeface="Times New Roman" charset="0"/>
                <a:ea typeface="宋体" charset="0"/>
              </a:rPr>
              <a:t>People expect the </a:t>
            </a:r>
            <a:r>
              <a:rPr lang="en-US" altLang="zh-CN" b="1" dirty="0">
                <a:solidFill>
                  <a:srgbClr val="FF0000"/>
                </a:solidFill>
                <a:latin typeface="Times New Roman" charset="0"/>
                <a:ea typeface="宋体" charset="0"/>
              </a:rPr>
              <a:t>new physics </a:t>
            </a:r>
            <a:r>
              <a:rPr lang="en-US" altLang="zh-CN" b="1" dirty="0">
                <a:latin typeface="Times New Roman" charset="0"/>
                <a:ea typeface="宋体" charset="0"/>
              </a:rPr>
              <a:t>signal from the heaviest top quark, since it is very close to the electroweak breaking scale </a:t>
            </a:r>
          </a:p>
          <a:p>
            <a:pPr>
              <a:lnSpc>
                <a:spcPts val="4160"/>
              </a:lnSpc>
              <a:spcBef>
                <a:spcPct val="0"/>
              </a:spcBef>
            </a:pPr>
            <a:r>
              <a:rPr lang="en-US" altLang="zh-CN" sz="2800" b="1" dirty="0">
                <a:latin typeface="Times New Roman" charset="0"/>
                <a:ea typeface="宋体" charset="0"/>
                <a:sym typeface="Wingdings" charset="0"/>
              </a:rPr>
              <a:t>But there are too few data of top quark production</a:t>
            </a:r>
          </a:p>
          <a:p>
            <a:pPr>
              <a:lnSpc>
                <a:spcPts val="4160"/>
              </a:lnSpc>
              <a:spcBef>
                <a:spcPct val="0"/>
              </a:spcBef>
            </a:pPr>
            <a:r>
              <a:rPr lang="en-US" altLang="zh-CN" sz="2800" b="1" dirty="0">
                <a:solidFill>
                  <a:srgbClr val="0000FF"/>
                </a:solidFill>
                <a:latin typeface="Times New Roman" charset="0"/>
                <a:ea typeface="宋体" charset="0"/>
              </a:rPr>
              <a:t>Therefore </a:t>
            </a:r>
            <a:r>
              <a:rPr lang="en-US" altLang="zh-CN" sz="2800" b="1" dirty="0">
                <a:solidFill>
                  <a:srgbClr val="FF0000"/>
                </a:solidFill>
                <a:latin typeface="Times New Roman" charset="0"/>
                <a:ea typeface="宋体" charset="0"/>
              </a:rPr>
              <a:t>beauty quark </a:t>
            </a:r>
            <a:r>
              <a:rPr lang="en-US" altLang="zh-CN" sz="2800" b="1" dirty="0">
                <a:solidFill>
                  <a:srgbClr val="0000FF"/>
                </a:solidFill>
                <a:latin typeface="Times New Roman" charset="0"/>
                <a:ea typeface="宋体" charset="0"/>
              </a:rPr>
              <a:t>is our best chance for new physics signals, since they both belong to </a:t>
            </a:r>
            <a:r>
              <a:rPr lang="en-US" altLang="zh-CN" sz="2800" b="1" dirty="0">
                <a:solidFill>
                  <a:srgbClr val="FF0000"/>
                </a:solidFill>
                <a:latin typeface="Times New Roman" charset="0"/>
                <a:ea typeface="宋体" charset="0"/>
              </a:rPr>
              <a:t>the third family</a:t>
            </a:r>
          </a:p>
        </p:txBody>
      </p:sp>
      <p:sp>
        <p:nvSpPr>
          <p:cNvPr id="4" name="日期占位符 3"/>
          <p:cNvSpPr>
            <a:spLocks noGrp="1"/>
          </p:cNvSpPr>
          <p:nvPr>
            <p:ph type="dt" sz="quarter" idx="10"/>
          </p:nvPr>
        </p:nvSpPr>
        <p:spPr/>
        <p:txBody>
          <a:bodyPr/>
          <a:lstStyle/>
          <a:p>
            <a:pPr>
              <a:defRPr/>
            </a:pPr>
            <a:r>
              <a:rPr lang="en-US" altLang="zh-CN"/>
              <a:t>CDLu</a:t>
            </a:r>
            <a:endParaRPr lang="zh-CN" altLang="en-US"/>
          </a:p>
        </p:txBody>
      </p:sp>
      <p:sp>
        <p:nvSpPr>
          <p:cNvPr id="25604" name="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63AE0488-C480-0644-92B8-85DC8698133C}" type="slidenum">
              <a:rPr kumimoji="0" lang="zh-CN" altLang="en-US" sz="1400"/>
              <a:pPr/>
              <a:t>25</a:t>
            </a:fld>
            <a:endParaRPr kumimoji="0" lang="zh-CN" altLang="en-US" sz="1400"/>
          </a:p>
        </p:txBody>
      </p:sp>
    </p:spTree>
    <p:extLst>
      <p:ext uri="{BB962C8B-B14F-4D97-AF65-F5344CB8AC3E}">
        <p14:creationId xmlns:p14="http://schemas.microsoft.com/office/powerpoint/2010/main" val="49255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Effect transition="in" filter="circle(in)">
                                      <p:cBhvr>
                                        <p:cTn id="7" dur="2000"/>
                                        <p:tgtEl>
                                          <p:spTgt spid="256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602">
                                            <p:txEl>
                                              <p:pRg st="1" end="1"/>
                                            </p:txEl>
                                          </p:spTgt>
                                        </p:tgtEl>
                                        <p:attrNameLst>
                                          <p:attrName>style.visibility</p:attrName>
                                        </p:attrNameLst>
                                      </p:cBhvr>
                                      <p:to>
                                        <p:strVal val="visible"/>
                                      </p:to>
                                    </p:set>
                                    <p:animEffect transition="in" filter="circle(in)">
                                      <p:cBhvr>
                                        <p:cTn id="12" dur="2000"/>
                                        <p:tgtEl>
                                          <p:spTgt spid="256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602">
                                            <p:txEl>
                                              <p:pRg st="2" end="2"/>
                                            </p:txEl>
                                          </p:spTgt>
                                        </p:tgtEl>
                                        <p:attrNameLst>
                                          <p:attrName>style.visibility</p:attrName>
                                        </p:attrNameLst>
                                      </p:cBhvr>
                                      <p:to>
                                        <p:strVal val="visible"/>
                                      </p:to>
                                    </p:set>
                                    <p:animEffect transition="in" filter="circle(in)">
                                      <p:cBhvr>
                                        <p:cTn id="17" dur="2000"/>
                                        <p:tgtEl>
                                          <p:spTgt spid="256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51202"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5CDC941F-3F58-D94B-B1CD-EB2792517966}" type="slidenum">
              <a:rPr kumimoji="0" lang="zh-CN" altLang="en-US" sz="1400"/>
              <a:pPr/>
              <a:t>26</a:t>
            </a:fld>
            <a:endParaRPr kumimoji="0" lang="zh-CN" altLang="en-US" sz="1400"/>
          </a:p>
        </p:txBody>
      </p:sp>
      <p:pic>
        <p:nvPicPr>
          <p:cNvPr id="51203" name="图片 3" descr="未命名.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42975"/>
            <a:ext cx="8713787" cy="52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p:cNvSpPr txBox="1"/>
          <p:nvPr/>
        </p:nvSpPr>
        <p:spPr>
          <a:xfrm>
            <a:off x="2411760" y="332656"/>
            <a:ext cx="5832648" cy="523220"/>
          </a:xfrm>
          <a:prstGeom prst="rect">
            <a:avLst/>
          </a:prstGeom>
          <a:noFill/>
        </p:spPr>
        <p:txBody>
          <a:bodyPr wrap="square" rtlCol="0">
            <a:spAutoFit/>
          </a:bodyPr>
          <a:lstStyle/>
          <a:p>
            <a:r>
              <a:rPr kumimoji="1" lang="en-US" altLang="zh-CN" sz="2800" b="1" dirty="0"/>
              <a:t>Current Flavor Anomalies</a:t>
            </a:r>
            <a:endParaRPr kumimoji="1" lang="zh-CN" altLang="en-US" sz="2800" b="1" dirty="0"/>
          </a:p>
        </p:txBody>
      </p:sp>
      <p:sp>
        <p:nvSpPr>
          <p:cNvPr id="4" name="文本框 3"/>
          <p:cNvSpPr txBox="1"/>
          <p:nvPr/>
        </p:nvSpPr>
        <p:spPr>
          <a:xfrm>
            <a:off x="3563888" y="908720"/>
            <a:ext cx="936104" cy="461665"/>
          </a:xfrm>
          <a:prstGeom prst="rect">
            <a:avLst/>
          </a:prstGeom>
          <a:noFill/>
          <a:ln>
            <a:solidFill>
              <a:srgbClr val="0000FF"/>
            </a:solidFill>
          </a:ln>
        </p:spPr>
        <p:txBody>
          <a:bodyPr wrap="square" rtlCol="0">
            <a:spAutoFit/>
          </a:bodyPr>
          <a:lstStyle/>
          <a:p>
            <a:pPr algn="ctr"/>
            <a:r>
              <a:rPr kumimoji="1" lang="en-US" altLang="zh-CN" b="1" dirty="0">
                <a:solidFill>
                  <a:srgbClr val="0000FF"/>
                </a:solidFill>
              </a:rPr>
              <a:t>4.2 </a:t>
            </a:r>
            <a:r>
              <a:rPr kumimoji="1" lang="en-US" altLang="zh-CN" b="1" dirty="0" err="1">
                <a:solidFill>
                  <a:srgbClr val="0000FF"/>
                </a:solidFill>
              </a:rPr>
              <a:t>σ</a:t>
            </a:r>
            <a:endParaRPr kumimoji="1" lang="zh-CN" altLang="en-US" b="1" dirty="0">
              <a:solidFill>
                <a:srgbClr val="0000FF"/>
              </a:solidFill>
            </a:endParaRPr>
          </a:p>
        </p:txBody>
      </p:sp>
    </p:spTree>
    <p:extLst>
      <p:ext uri="{BB962C8B-B14F-4D97-AF65-F5344CB8AC3E}">
        <p14:creationId xmlns:p14="http://schemas.microsoft.com/office/powerpoint/2010/main" val="95892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52226"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92678CC7-DCF9-A841-B59E-D5EFEA1DF125}" type="slidenum">
              <a:rPr kumimoji="0" lang="zh-CN" altLang="en-US" sz="1400"/>
              <a:pPr/>
              <a:t>27</a:t>
            </a:fld>
            <a:endParaRPr kumimoji="0" lang="zh-CN" altLang="en-US" sz="1400"/>
          </a:p>
        </p:txBody>
      </p:sp>
      <p:pic>
        <p:nvPicPr>
          <p:cNvPr id="52227" name="图片 3" descr="Valencia.jpg"/>
          <p:cNvPicPr>
            <a:picLocks noChangeAspect="1"/>
          </p:cNvPicPr>
          <p:nvPr/>
        </p:nvPicPr>
        <p:blipFill rotWithShape="1">
          <a:blip r:embed="rId2">
            <a:extLst>
              <a:ext uri="{28A0092B-C50C-407E-A947-70E740481C1C}">
                <a14:useLocalDpi xmlns:a14="http://schemas.microsoft.com/office/drawing/2010/main" val="0"/>
              </a:ext>
            </a:extLst>
          </a:blip>
          <a:srcRect l="6308" t="38359" r="3935" b="7389"/>
          <a:stretch/>
        </p:blipFill>
        <p:spPr bwMode="auto">
          <a:xfrm>
            <a:off x="576263" y="2708920"/>
            <a:ext cx="8207375" cy="3645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p:cNvSpPr txBox="1"/>
          <p:nvPr/>
        </p:nvSpPr>
        <p:spPr>
          <a:xfrm>
            <a:off x="1691680" y="404664"/>
            <a:ext cx="7272808" cy="584776"/>
          </a:xfrm>
          <a:prstGeom prst="rect">
            <a:avLst/>
          </a:prstGeom>
          <a:noFill/>
        </p:spPr>
        <p:txBody>
          <a:bodyPr wrap="square" rtlCol="0">
            <a:spAutoFit/>
          </a:bodyPr>
          <a:lstStyle/>
          <a:p>
            <a:r>
              <a:rPr lang="en-US" altLang="zh-CN" sz="3200" b="1" dirty="0"/>
              <a:t>Lepton universality</a:t>
            </a:r>
            <a:endParaRPr lang="zh-CN" altLang="en-US" sz="3200" b="1" dirty="0"/>
          </a:p>
        </p:txBody>
      </p:sp>
      <p:sp>
        <p:nvSpPr>
          <p:cNvPr id="6" name="文本框 5"/>
          <p:cNvSpPr txBox="1"/>
          <p:nvPr/>
        </p:nvSpPr>
        <p:spPr>
          <a:xfrm>
            <a:off x="395536" y="1196752"/>
            <a:ext cx="7992888" cy="1491006"/>
          </a:xfrm>
          <a:prstGeom prst="rect">
            <a:avLst/>
          </a:prstGeom>
          <a:solidFill>
            <a:srgbClr val="FFFFFF"/>
          </a:solidFill>
        </p:spPr>
        <p:txBody>
          <a:bodyPr wrap="square" rtlCol="0">
            <a:spAutoFit/>
          </a:bodyPr>
          <a:lstStyle/>
          <a:p>
            <a:pPr>
              <a:lnSpc>
                <a:spcPts val="3680"/>
              </a:lnSpc>
            </a:pPr>
            <a:r>
              <a:rPr lang="en-US" altLang="zh-CN" b="1" dirty="0"/>
              <a:t>Lepton couplings to gauge bosons in the standard model are all the same</a:t>
            </a:r>
          </a:p>
          <a:p>
            <a:pPr>
              <a:lnSpc>
                <a:spcPts val="3680"/>
              </a:lnSpc>
            </a:pPr>
            <a:r>
              <a:rPr lang="en-US" altLang="zh-CN" b="1" dirty="0"/>
              <a:t>Very well tested, PDG averages:</a:t>
            </a:r>
            <a:endParaRPr lang="zh-CN" altLang="en-US" b="1" dirty="0"/>
          </a:p>
        </p:txBody>
      </p:sp>
    </p:spTree>
    <p:extLst>
      <p:ext uri="{BB962C8B-B14F-4D97-AF65-F5344CB8AC3E}">
        <p14:creationId xmlns:p14="http://schemas.microsoft.com/office/powerpoint/2010/main" val="2107882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C32D74-3B01-4C0A-8EE8-6F3A992C30B6}"/>
              </a:ext>
            </a:extLst>
          </p:cNvPr>
          <p:cNvSpPr>
            <a:spLocks noGrp="1"/>
          </p:cNvSpPr>
          <p:nvPr>
            <p:ph type="title"/>
          </p:nvPr>
        </p:nvSpPr>
        <p:spPr>
          <a:xfrm>
            <a:off x="1907704" y="1"/>
            <a:ext cx="7236296" cy="896112"/>
          </a:xfrm>
          <a:noFill/>
        </p:spPr>
        <p:txBody>
          <a:bodyPr/>
          <a:lstStyle/>
          <a:p>
            <a:r>
              <a:rPr lang="en-US" altLang="zh-CN" sz="3600" dirty="0">
                <a:solidFill>
                  <a:srgbClr val="0000FF"/>
                </a:solidFill>
                <a:latin typeface="Times New Roman" panose="02020603050405020304" pitchFamily="18" charset="0"/>
                <a:cs typeface="Times New Roman" panose="02020603050405020304" pitchFamily="18" charset="0"/>
              </a:rPr>
              <a:t>Introduction to </a:t>
            </a:r>
            <a:r>
              <a:rPr lang="en-US" altLang="zh-CN" sz="3600" i="1" dirty="0">
                <a:solidFill>
                  <a:srgbClr val="0000FF"/>
                </a:solidFill>
                <a:latin typeface="Times New Roman" panose="02020603050405020304" pitchFamily="18" charset="0"/>
                <a:cs typeface="Times New Roman" panose="02020603050405020304" pitchFamily="18" charset="0"/>
              </a:rPr>
              <a:t>R</a:t>
            </a:r>
            <a:r>
              <a:rPr lang="en-US" altLang="zh-CN" sz="3600" dirty="0">
                <a:solidFill>
                  <a:srgbClr val="0000FF"/>
                </a:solidFill>
                <a:latin typeface="Times New Roman" panose="02020603050405020304" pitchFamily="18" charset="0"/>
                <a:cs typeface="Times New Roman" panose="02020603050405020304" pitchFamily="18" charset="0"/>
              </a:rPr>
              <a:t>(</a:t>
            </a:r>
            <a:r>
              <a:rPr lang="en-US" altLang="zh-CN" sz="3600" i="1" dirty="0">
                <a:solidFill>
                  <a:srgbClr val="0000FF"/>
                </a:solidFill>
                <a:latin typeface="Times New Roman" panose="02020603050405020304" pitchFamily="18" charset="0"/>
                <a:cs typeface="Times New Roman" panose="02020603050405020304" pitchFamily="18" charset="0"/>
              </a:rPr>
              <a:t>D</a:t>
            </a:r>
            <a:r>
              <a:rPr lang="en-US" altLang="zh-CN" sz="3600" baseline="30000" dirty="0">
                <a:solidFill>
                  <a:srgbClr val="0000FF"/>
                </a:solidFill>
                <a:latin typeface="Times New Roman" panose="02020603050405020304" pitchFamily="18" charset="0"/>
                <a:cs typeface="Times New Roman" panose="02020603050405020304" pitchFamily="18" charset="0"/>
              </a:rPr>
              <a:t>(*)</a:t>
            </a:r>
            <a:r>
              <a:rPr lang="en-US" altLang="zh-CN" sz="3600" dirty="0">
                <a:solidFill>
                  <a:srgbClr val="0000FF"/>
                </a:solidFill>
                <a:latin typeface="Times New Roman" panose="02020603050405020304" pitchFamily="18" charset="0"/>
                <a:cs typeface="Times New Roman" panose="02020603050405020304" pitchFamily="18" charset="0"/>
              </a:rPr>
              <a:t>) </a:t>
            </a:r>
            <a:endParaRPr lang="zh-CN" altLang="en-US" sz="3600" dirty="0">
              <a:solidFill>
                <a:srgbClr val="0000FF"/>
              </a:solidFill>
              <a:latin typeface="Times New Roman" panose="02020603050405020304" pitchFamily="18" charset="0"/>
              <a:cs typeface="Times New Roman" panose="02020603050405020304" pitchFamily="18" charset="0"/>
            </a:endParaRPr>
          </a:p>
        </p:txBody>
      </p:sp>
      <p:sp>
        <p:nvSpPr>
          <p:cNvPr id="10" name="内容占位符 9">
            <a:extLst>
              <a:ext uri="{FF2B5EF4-FFF2-40B4-BE49-F238E27FC236}">
                <a16:creationId xmlns:a16="http://schemas.microsoft.com/office/drawing/2014/main" id="{FDF2BA75-92D3-4680-85A3-41A9B4FA7D28}"/>
              </a:ext>
            </a:extLst>
          </p:cNvPr>
          <p:cNvSpPr>
            <a:spLocks noGrp="1"/>
          </p:cNvSpPr>
          <p:nvPr>
            <p:ph idx="1"/>
          </p:nvPr>
        </p:nvSpPr>
        <p:spPr>
          <a:xfrm>
            <a:off x="323528" y="1844824"/>
            <a:ext cx="8712968" cy="4320480"/>
          </a:xfrm>
        </p:spPr>
        <p:txBody>
          <a:bodyPr>
            <a:normAutofit/>
          </a:bodyPr>
          <a:lstStyle/>
          <a:p>
            <a:pPr marL="0" indent="0">
              <a:lnSpc>
                <a:spcPct val="150000"/>
              </a:lnSpc>
              <a:spcBef>
                <a:spcPts val="0"/>
              </a:spcBef>
              <a:buNone/>
            </a:pPr>
            <a:r>
              <a:rPr lang="en-US" altLang="zh-CN" sz="2400" dirty="0">
                <a:latin typeface="Times New Roman" panose="02020603050405020304" pitchFamily="18" charset="0"/>
              </a:rPr>
              <a:t>SM predictions</a:t>
            </a:r>
            <a:r>
              <a:rPr lang="en-US" altLang="zh-CN" sz="2400" dirty="0">
                <a:solidFill>
                  <a:prstClr val="black"/>
                </a:solidFill>
                <a:latin typeface="Times New Roman" panose="02020603050405020304" pitchFamily="18" charset="0"/>
              </a:rPr>
              <a:t> (2012)</a:t>
            </a:r>
            <a:r>
              <a:rPr lang="en-US" altLang="zh-CN" sz="2400" dirty="0">
                <a:latin typeface="Times New Roman" panose="02020603050405020304" pitchFamily="18" charset="0"/>
              </a:rPr>
              <a:t>:</a:t>
            </a:r>
          </a:p>
          <a:p>
            <a:pPr marL="0" indent="0">
              <a:lnSpc>
                <a:spcPct val="150000"/>
              </a:lnSpc>
              <a:spcBef>
                <a:spcPts val="0"/>
              </a:spcBef>
              <a:buNone/>
            </a:pPr>
            <a:r>
              <a:rPr lang="en-US" altLang="zh-CN" sz="2400" dirty="0">
                <a:solidFill>
                  <a:prstClr val="black"/>
                </a:solidFill>
                <a:latin typeface="Times New Roman" panose="02020603050405020304" pitchFamily="18" charset="0"/>
                <a:ea typeface="宋体" panose="02010600030101010101" pitchFamily="2" charset="-122"/>
              </a:rPr>
              <a:t> </a:t>
            </a:r>
            <a:r>
              <a:rPr lang="pt-BR" altLang="zh-CN" sz="2400" dirty="0">
                <a:solidFill>
                  <a:prstClr val="black"/>
                </a:solidFill>
                <a:latin typeface="Times New Roman" panose="02020603050405020304" pitchFamily="18" charset="0"/>
                <a:ea typeface="宋体" panose="02010600030101010101" pitchFamily="2" charset="-122"/>
              </a:rPr>
              <a:t> </a:t>
            </a:r>
            <a:r>
              <a:rPr lang="pt-BR" altLang="zh-CN" sz="2400" i="1" dirty="0" err="1">
                <a:solidFill>
                  <a:prstClr val="black"/>
                </a:solidFill>
                <a:latin typeface="Times New Roman" panose="02020603050405020304" pitchFamily="18" charset="0"/>
                <a:ea typeface="宋体" panose="02010600030101010101" pitchFamily="2" charset="-122"/>
              </a:rPr>
              <a:t>R</a:t>
            </a:r>
            <a:r>
              <a:rPr lang="pt-BR" altLang="zh-CN" sz="2400" dirty="0">
                <a:solidFill>
                  <a:prstClr val="black"/>
                </a:solidFill>
                <a:latin typeface="Times New Roman" panose="02020603050405020304" pitchFamily="18" charset="0"/>
                <a:ea typeface="宋体" panose="02010600030101010101" pitchFamily="2" charset="-122"/>
              </a:rPr>
              <a:t>(</a:t>
            </a:r>
            <a:r>
              <a:rPr lang="pt-BR" altLang="zh-CN" sz="2400" i="1" dirty="0" err="1">
                <a:solidFill>
                  <a:prstClr val="black"/>
                </a:solidFill>
                <a:latin typeface="Times New Roman" panose="02020603050405020304" pitchFamily="18" charset="0"/>
                <a:ea typeface="宋体" panose="02010600030101010101" pitchFamily="2" charset="-122"/>
              </a:rPr>
              <a:t>D</a:t>
            </a:r>
            <a:r>
              <a:rPr lang="pt-BR" altLang="zh-CN" sz="2400" dirty="0">
                <a:solidFill>
                  <a:prstClr val="black"/>
                </a:solidFill>
                <a:latin typeface="Times New Roman" panose="02020603050405020304" pitchFamily="18" charset="0"/>
                <a:ea typeface="宋体" panose="02010600030101010101" pitchFamily="2" charset="-122"/>
              </a:rPr>
              <a:t>) = 0.297 ± 0.017                        </a:t>
            </a:r>
            <a:r>
              <a:rPr lang="pt-BR" altLang="zh-CN" sz="2400" i="1" dirty="0" err="1">
                <a:solidFill>
                  <a:prstClr val="black"/>
                </a:solidFill>
                <a:latin typeface="Times New Roman" panose="02020603050405020304" pitchFamily="18" charset="0"/>
                <a:ea typeface="宋体" panose="02010600030101010101" pitchFamily="2" charset="-122"/>
              </a:rPr>
              <a:t>R</a:t>
            </a:r>
            <a:r>
              <a:rPr lang="pt-BR" altLang="zh-CN" sz="2400" dirty="0">
                <a:solidFill>
                  <a:prstClr val="black"/>
                </a:solidFill>
                <a:latin typeface="Times New Roman" panose="02020603050405020304" pitchFamily="18" charset="0"/>
                <a:ea typeface="宋体" panose="02010600030101010101" pitchFamily="2" charset="-122"/>
              </a:rPr>
              <a:t>(</a:t>
            </a:r>
            <a:r>
              <a:rPr lang="pt-BR" altLang="zh-CN" sz="2400" i="1" dirty="0" err="1">
                <a:solidFill>
                  <a:prstClr val="black"/>
                </a:solidFill>
                <a:latin typeface="Times New Roman" panose="02020603050405020304" pitchFamily="18" charset="0"/>
                <a:ea typeface="宋体" panose="02010600030101010101" pitchFamily="2" charset="-122"/>
              </a:rPr>
              <a:t>D</a:t>
            </a:r>
            <a:r>
              <a:rPr lang="pt-BR" altLang="zh-CN" sz="2400" baseline="30000" dirty="0">
                <a:solidFill>
                  <a:prstClr val="black"/>
                </a:solidFill>
                <a:latin typeface="Times New Roman" panose="02020603050405020304" pitchFamily="18" charset="0"/>
                <a:ea typeface="宋体" panose="02010600030101010101" pitchFamily="2" charset="-122"/>
              </a:rPr>
              <a:t>*</a:t>
            </a:r>
            <a:r>
              <a:rPr lang="pt-BR" altLang="zh-CN" sz="2400" dirty="0">
                <a:solidFill>
                  <a:prstClr val="black"/>
                </a:solidFill>
                <a:latin typeface="Times New Roman" panose="02020603050405020304" pitchFamily="18" charset="0"/>
                <a:ea typeface="宋体" panose="02010600030101010101" pitchFamily="2" charset="-122"/>
              </a:rPr>
              <a:t>)= 0.252 ± 0.003</a:t>
            </a:r>
            <a:endParaRPr lang="en-US" altLang="zh-CN" sz="2400" dirty="0">
              <a:latin typeface="Times New Roman" panose="02020603050405020304" pitchFamily="18" charset="0"/>
            </a:endParaRPr>
          </a:p>
          <a:p>
            <a:pPr marL="0" lvl="0" indent="0">
              <a:spcBef>
                <a:spcPts val="0"/>
              </a:spcBef>
              <a:buNone/>
            </a:pPr>
            <a:endParaRPr lang="en-US" altLang="zh-CN" sz="2400" dirty="0">
              <a:solidFill>
                <a:srgbClr val="FF0000"/>
              </a:solidFill>
              <a:latin typeface="Times New Roman" panose="02020603050405020304" pitchFamily="18" charset="0"/>
            </a:endParaRPr>
          </a:p>
          <a:p>
            <a:pPr marL="0" lvl="0" indent="0">
              <a:lnSpc>
                <a:spcPct val="150000"/>
              </a:lnSpc>
              <a:spcBef>
                <a:spcPts val="0"/>
              </a:spcBef>
              <a:buNone/>
            </a:pPr>
            <a:r>
              <a:rPr lang="en-US" altLang="zh-CN" sz="2400" dirty="0">
                <a:solidFill>
                  <a:srgbClr val="FF0000"/>
                </a:solidFill>
                <a:latin typeface="Times New Roman" panose="02020603050405020304" pitchFamily="18" charset="0"/>
              </a:rPr>
              <a:t>BABAR (2012)</a:t>
            </a:r>
            <a:r>
              <a:rPr lang="en-US" altLang="zh-CN" sz="2400" dirty="0">
                <a:solidFill>
                  <a:srgbClr val="0000FF"/>
                </a:solidFill>
                <a:latin typeface="Times New Roman" panose="02020603050405020304" pitchFamily="18" charset="0"/>
              </a:rPr>
              <a:t>:</a:t>
            </a:r>
          </a:p>
          <a:p>
            <a:pPr marL="0" lvl="0" indent="0">
              <a:lnSpc>
                <a:spcPct val="150000"/>
              </a:lnSpc>
              <a:spcBef>
                <a:spcPts val="0"/>
              </a:spcBef>
              <a:buNone/>
            </a:pPr>
            <a:r>
              <a:rPr lang="en-US" altLang="zh-CN" sz="2400" i="1" dirty="0">
                <a:solidFill>
                  <a:srgbClr val="FF0000"/>
                </a:solidFill>
                <a:latin typeface="Times New Roman" panose="02020603050405020304" pitchFamily="18" charset="0"/>
                <a:ea typeface="宋体" panose="02010600030101010101" pitchFamily="2" charset="-122"/>
              </a:rPr>
              <a:t>  </a:t>
            </a:r>
            <a:r>
              <a:rPr lang="pt-BR" altLang="zh-CN" sz="2400" i="1" dirty="0" err="1">
                <a:solidFill>
                  <a:srgbClr val="FF0000"/>
                </a:solidFill>
                <a:latin typeface="Times New Roman" panose="02020603050405020304" pitchFamily="18" charset="0"/>
                <a:ea typeface="宋体" panose="02010600030101010101" pitchFamily="2" charset="-122"/>
              </a:rPr>
              <a:t>R</a:t>
            </a:r>
            <a:r>
              <a:rPr lang="pt-BR" altLang="zh-CN" sz="2400" dirty="0">
                <a:solidFill>
                  <a:srgbClr val="FF0000"/>
                </a:solidFill>
                <a:latin typeface="Times New Roman" panose="02020603050405020304" pitchFamily="18" charset="0"/>
                <a:ea typeface="宋体" panose="02010600030101010101" pitchFamily="2" charset="-122"/>
              </a:rPr>
              <a:t>(</a:t>
            </a:r>
            <a:r>
              <a:rPr lang="pt-BR" altLang="zh-CN" sz="2400" i="1" dirty="0" err="1">
                <a:solidFill>
                  <a:srgbClr val="FF0000"/>
                </a:solidFill>
                <a:latin typeface="Times New Roman" panose="02020603050405020304" pitchFamily="18" charset="0"/>
                <a:ea typeface="宋体" panose="02010600030101010101" pitchFamily="2" charset="-122"/>
              </a:rPr>
              <a:t>D</a:t>
            </a:r>
            <a:r>
              <a:rPr lang="pt-BR" altLang="zh-CN" sz="2400" dirty="0">
                <a:solidFill>
                  <a:srgbClr val="FF0000"/>
                </a:solidFill>
                <a:latin typeface="Times New Roman" panose="02020603050405020304" pitchFamily="18" charset="0"/>
                <a:ea typeface="宋体" panose="02010600030101010101" pitchFamily="2" charset="-122"/>
              </a:rPr>
              <a:t>)=0.440±0.058±0.042                 </a:t>
            </a:r>
            <a:r>
              <a:rPr lang="pt-BR" altLang="zh-CN" sz="2400" i="1" dirty="0" err="1">
                <a:solidFill>
                  <a:srgbClr val="FF0000"/>
                </a:solidFill>
                <a:latin typeface="Times New Roman" panose="02020603050405020304" pitchFamily="18" charset="0"/>
                <a:ea typeface="宋体" panose="02010600030101010101" pitchFamily="2" charset="-122"/>
              </a:rPr>
              <a:t>R</a:t>
            </a:r>
            <a:r>
              <a:rPr lang="pt-BR" altLang="zh-CN" sz="2400" dirty="0">
                <a:solidFill>
                  <a:srgbClr val="FF0000"/>
                </a:solidFill>
                <a:latin typeface="Times New Roman" panose="02020603050405020304" pitchFamily="18" charset="0"/>
                <a:ea typeface="宋体" panose="02010600030101010101" pitchFamily="2" charset="-122"/>
              </a:rPr>
              <a:t>(</a:t>
            </a:r>
            <a:r>
              <a:rPr lang="pt-BR" altLang="zh-CN" sz="2400" i="1" dirty="0" err="1">
                <a:solidFill>
                  <a:srgbClr val="FF0000"/>
                </a:solidFill>
                <a:latin typeface="Times New Roman" panose="02020603050405020304" pitchFamily="18" charset="0"/>
                <a:ea typeface="宋体" panose="02010600030101010101" pitchFamily="2" charset="-122"/>
              </a:rPr>
              <a:t>D</a:t>
            </a:r>
            <a:r>
              <a:rPr lang="pt-BR" altLang="zh-CN" sz="2400" baseline="30000" dirty="0">
                <a:solidFill>
                  <a:srgbClr val="FF0000"/>
                </a:solidFill>
                <a:latin typeface="Times New Roman" panose="02020603050405020304" pitchFamily="18" charset="0"/>
                <a:ea typeface="宋体" panose="02010600030101010101" pitchFamily="2" charset="-122"/>
              </a:rPr>
              <a:t>*</a:t>
            </a:r>
            <a:r>
              <a:rPr lang="pt-BR" altLang="zh-CN" sz="2400" dirty="0">
                <a:solidFill>
                  <a:srgbClr val="FF0000"/>
                </a:solidFill>
                <a:latin typeface="Times New Roman" panose="02020603050405020304" pitchFamily="18" charset="0"/>
                <a:ea typeface="宋体" panose="02010600030101010101" pitchFamily="2" charset="-122"/>
              </a:rPr>
              <a:t>)=0.332±0.024±0.018</a:t>
            </a:r>
            <a:endParaRPr lang="en-US" altLang="zh-CN" dirty="0">
              <a:solidFill>
                <a:srgbClr val="FF0000"/>
              </a:solidFill>
              <a:latin typeface="Times New Roman" panose="02020603050405020304" pitchFamily="18" charset="0"/>
            </a:endParaRPr>
          </a:p>
          <a:p>
            <a:pPr>
              <a:lnSpc>
                <a:spcPct val="180000"/>
              </a:lnSpc>
              <a:spcBef>
                <a:spcPts val="0"/>
              </a:spcBef>
            </a:pPr>
            <a:endParaRPr lang="en-US" altLang="zh-CN" sz="2400" dirty="0">
              <a:latin typeface="Times New Roman" panose="02020603050405020304" pitchFamily="18" charset="0"/>
            </a:endParaRPr>
          </a:p>
          <a:p>
            <a:pPr>
              <a:lnSpc>
                <a:spcPct val="180000"/>
              </a:lnSpc>
              <a:spcBef>
                <a:spcPts val="0"/>
              </a:spcBef>
            </a:pPr>
            <a:r>
              <a:rPr lang="en-US" altLang="zh-CN" sz="2400" dirty="0">
                <a:solidFill>
                  <a:srgbClr val="0000FF"/>
                </a:solidFill>
                <a:latin typeface="Times New Roman" panose="02020603050405020304" pitchFamily="18" charset="0"/>
              </a:rPr>
              <a:t>Type II 2HDM is said to be ruled out</a:t>
            </a:r>
            <a:endParaRPr lang="en-US" altLang="zh-CN" dirty="0">
              <a:solidFill>
                <a:srgbClr val="0000FF"/>
              </a:solidFill>
              <a:latin typeface="Times New Roman" panose="02020603050405020304" pitchFamily="18" charset="0"/>
            </a:endParaRPr>
          </a:p>
        </p:txBody>
      </p:sp>
      <p:pic>
        <p:nvPicPr>
          <p:cNvPr id="4" name="图形 3">
            <a:extLst>
              <a:ext uri="{FF2B5EF4-FFF2-40B4-BE49-F238E27FC236}">
                <a16:creationId xmlns:a16="http://schemas.microsoft.com/office/drawing/2014/main" id="{77197869-2F14-45CE-837D-2B0741BC7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7904" y="1124744"/>
            <a:ext cx="5269336" cy="936104"/>
          </a:xfrm>
          <a:prstGeom prst="rect">
            <a:avLst/>
          </a:prstGeom>
          <a:solidFill>
            <a:schemeClr val="bg1"/>
          </a:solidFill>
        </p:spPr>
      </p:pic>
      <p:pic>
        <p:nvPicPr>
          <p:cNvPr id="6" name="图片 5">
            <a:extLst>
              <a:ext uri="{FF2B5EF4-FFF2-40B4-BE49-F238E27FC236}">
                <a16:creationId xmlns:a16="http://schemas.microsoft.com/office/drawing/2014/main" id="{EEC8124C-8845-474B-ACFE-E3AF1FBE5815}"/>
              </a:ext>
            </a:extLst>
          </p:cNvPr>
          <p:cNvPicPr>
            <a:picLocks noChangeAspect="1"/>
          </p:cNvPicPr>
          <p:nvPr/>
        </p:nvPicPr>
        <p:blipFill rotWithShape="1">
          <a:blip r:embed="rId4"/>
          <a:srcRect b="11642"/>
          <a:stretch/>
        </p:blipFill>
        <p:spPr>
          <a:xfrm>
            <a:off x="5652120" y="4365104"/>
            <a:ext cx="3117173" cy="2185200"/>
          </a:xfrm>
          <a:prstGeom prst="rect">
            <a:avLst/>
          </a:prstGeom>
        </p:spPr>
      </p:pic>
      <p:sp>
        <p:nvSpPr>
          <p:cNvPr id="7" name="右大括号 6">
            <a:extLst>
              <a:ext uri="{FF2B5EF4-FFF2-40B4-BE49-F238E27FC236}">
                <a16:creationId xmlns:a16="http://schemas.microsoft.com/office/drawing/2014/main" id="{674A122B-ACA6-45FF-9739-E27BBDC63653}"/>
              </a:ext>
            </a:extLst>
          </p:cNvPr>
          <p:cNvSpPr/>
          <p:nvPr/>
        </p:nvSpPr>
        <p:spPr>
          <a:xfrm>
            <a:off x="3707904" y="2708920"/>
            <a:ext cx="288032" cy="14401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2" name="左大括号 11">
            <a:extLst>
              <a:ext uri="{FF2B5EF4-FFF2-40B4-BE49-F238E27FC236}">
                <a16:creationId xmlns:a16="http://schemas.microsoft.com/office/drawing/2014/main" id="{17FC03C0-CF74-4536-9673-BC1D32BC0D99}"/>
              </a:ext>
            </a:extLst>
          </p:cNvPr>
          <p:cNvSpPr/>
          <p:nvPr/>
        </p:nvSpPr>
        <p:spPr>
          <a:xfrm>
            <a:off x="4644008" y="2852936"/>
            <a:ext cx="288032" cy="129614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C6D4DC8D-D644-4E82-8FF5-5A51DFB98C80}"/>
              </a:ext>
            </a:extLst>
          </p:cNvPr>
          <p:cNvSpPr>
            <a:spLocks noGrp="1"/>
          </p:cNvSpPr>
          <p:nvPr>
            <p:ph type="sldNum" sz="quarter" idx="4294967295"/>
          </p:nvPr>
        </p:nvSpPr>
        <p:spPr>
          <a:xfrm>
            <a:off x="6781800" y="6324600"/>
            <a:ext cx="1905000" cy="457200"/>
          </a:xfrm>
          <a:prstGeom prst="rect">
            <a:avLst/>
          </a:prstGeom>
        </p:spPr>
        <p:txBody>
          <a:bodyPr/>
          <a:lstStyle/>
          <a:p>
            <a:fld id="{DA8FB8E6-C20A-48B6-8386-5D923EAAE4F6}" type="slidenum">
              <a:rPr lang="zh-CN" altLang="en-US" smtClean="0"/>
              <a:t>28</a:t>
            </a:fld>
            <a:endParaRPr lang="zh-CN" altLang="en-US"/>
          </a:p>
        </p:txBody>
      </p:sp>
      <p:sp>
        <p:nvSpPr>
          <p:cNvPr id="5" name="日期占位符 4"/>
          <p:cNvSpPr>
            <a:spLocks noGrp="1"/>
          </p:cNvSpPr>
          <p:nvPr>
            <p:ph type="dt" sz="half" idx="10"/>
          </p:nvPr>
        </p:nvSpPr>
        <p:spPr/>
        <p:txBody>
          <a:bodyPr/>
          <a:lstStyle/>
          <a:p>
            <a:pPr>
              <a:defRPr/>
            </a:pPr>
            <a:r>
              <a:rPr lang="en-US" altLang="zh-CN"/>
              <a:t>CDLu</a:t>
            </a:r>
            <a:endParaRPr lang="zh-CN" altLang="en-US"/>
          </a:p>
        </p:txBody>
      </p:sp>
      <p:sp>
        <p:nvSpPr>
          <p:cNvPr id="8" name="矩形 7"/>
          <p:cNvSpPr/>
          <p:nvPr/>
        </p:nvSpPr>
        <p:spPr>
          <a:xfrm>
            <a:off x="3995936" y="3212976"/>
            <a:ext cx="735297" cy="461665"/>
          </a:xfrm>
          <a:prstGeom prst="rect">
            <a:avLst/>
          </a:prstGeom>
        </p:spPr>
        <p:txBody>
          <a:bodyPr wrap="none">
            <a:spAutoFit/>
          </a:bodyPr>
          <a:lstStyle/>
          <a:p>
            <a:r>
              <a:rPr lang="en-US" altLang="zh-CN" dirty="0">
                <a:solidFill>
                  <a:srgbClr val="0000FF"/>
                </a:solidFill>
                <a:latin typeface="Times New Roman" panose="02020603050405020304" pitchFamily="18" charset="0"/>
              </a:rPr>
              <a:t>3.4</a:t>
            </a:r>
            <a:r>
              <a:rPr lang="el-GR" altLang="zh-CN" dirty="0">
                <a:solidFill>
                  <a:srgbClr val="0000FF"/>
                </a:solidFill>
                <a:latin typeface="Times New Roman" panose="02020603050405020304" pitchFamily="18" charset="0"/>
              </a:rPr>
              <a:t>σ</a:t>
            </a:r>
            <a:endParaRPr lang="zh-CN" altLang="en-US" dirty="0"/>
          </a:p>
        </p:txBody>
      </p:sp>
    </p:spTree>
    <p:extLst>
      <p:ext uri="{BB962C8B-B14F-4D97-AF65-F5344CB8AC3E}">
        <p14:creationId xmlns:p14="http://schemas.microsoft.com/office/powerpoint/2010/main" val="2922465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57346"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938EE592-91A0-D640-9B5A-24F2F82177C1}" type="slidenum">
              <a:rPr kumimoji="0" lang="zh-CN" altLang="en-US" sz="1400"/>
              <a:pPr/>
              <a:t>29</a:t>
            </a:fld>
            <a:endParaRPr kumimoji="0" lang="zh-CN" altLang="en-US" sz="1400"/>
          </a:p>
        </p:txBody>
      </p:sp>
      <p:pic>
        <p:nvPicPr>
          <p:cNvPr id="57347" name="图片 3" descr="Valencia.jpg"/>
          <p:cNvPicPr>
            <a:picLocks noChangeAspect="1"/>
          </p:cNvPicPr>
          <p:nvPr/>
        </p:nvPicPr>
        <p:blipFill>
          <a:blip r:embed="rId2">
            <a:extLst>
              <a:ext uri="{28A0092B-C50C-407E-A947-70E740481C1C}">
                <a14:useLocalDpi xmlns:a14="http://schemas.microsoft.com/office/drawing/2010/main" val="0"/>
              </a:ext>
            </a:extLst>
          </a:blip>
          <a:srcRect l="3545" t="3151" r="1965" b="13121"/>
          <a:stretch>
            <a:fillRect/>
          </a:stretch>
        </p:blipFill>
        <p:spPr bwMode="auto">
          <a:xfrm>
            <a:off x="323850" y="215900"/>
            <a:ext cx="8640763"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文本框 2"/>
          <p:cNvSpPr txBox="1"/>
          <p:nvPr/>
        </p:nvSpPr>
        <p:spPr>
          <a:xfrm>
            <a:off x="395536" y="2276872"/>
            <a:ext cx="8496944" cy="461665"/>
          </a:xfrm>
          <a:prstGeom prst="rect">
            <a:avLst/>
          </a:prstGeom>
          <a:noFill/>
        </p:spPr>
        <p:txBody>
          <a:bodyPr wrap="square" rtlCol="0">
            <a:spAutoFit/>
          </a:bodyPr>
          <a:lstStyle/>
          <a:p>
            <a:r>
              <a:rPr kumimoji="1" lang="en-US" altLang="zh-CN" b="1" i="1" dirty="0">
                <a:solidFill>
                  <a:srgbClr val="0000FF"/>
                </a:solidFill>
              </a:rPr>
              <a:t>b                c                    </a:t>
            </a:r>
            <a:r>
              <a:rPr lang="en-US" altLang="zh-CN" b="1" i="1" dirty="0">
                <a:solidFill>
                  <a:srgbClr val="0000FF"/>
                </a:solidFill>
              </a:rPr>
              <a:t>b                c                        b                </a:t>
            </a:r>
            <a:r>
              <a:rPr lang="en-US" altLang="zh-CN" b="1" i="1" dirty="0" err="1">
                <a:solidFill>
                  <a:srgbClr val="0000FF"/>
                </a:solidFill>
              </a:rPr>
              <a:t>τ</a:t>
            </a:r>
            <a:endParaRPr lang="zh-CN" altLang="en-US" b="1" i="1" dirty="0">
              <a:solidFill>
                <a:srgbClr val="0000FF"/>
              </a:solidFill>
            </a:endParaRPr>
          </a:p>
        </p:txBody>
      </p:sp>
      <p:sp>
        <p:nvSpPr>
          <p:cNvPr id="4" name="矩形 3"/>
          <p:cNvSpPr/>
          <p:nvPr/>
        </p:nvSpPr>
        <p:spPr>
          <a:xfrm>
            <a:off x="6732240" y="3501008"/>
            <a:ext cx="1778752" cy="461665"/>
          </a:xfrm>
          <a:prstGeom prst="rect">
            <a:avLst/>
          </a:prstGeom>
        </p:spPr>
        <p:txBody>
          <a:bodyPr wrap="none">
            <a:spAutoFit/>
          </a:bodyPr>
          <a:lstStyle/>
          <a:p>
            <a:r>
              <a:rPr lang="en-US" altLang="zh-CN" b="1" i="1" dirty="0">
                <a:solidFill>
                  <a:srgbClr val="0000FF"/>
                </a:solidFill>
              </a:rPr>
              <a:t>c                </a:t>
            </a:r>
            <a:r>
              <a:rPr lang="en-US" altLang="zh-CN" b="1" i="1" dirty="0" err="1">
                <a:solidFill>
                  <a:srgbClr val="0000FF"/>
                </a:solidFill>
              </a:rPr>
              <a:t>ν</a:t>
            </a:r>
            <a:endParaRPr lang="zh-CN" altLang="en-US" b="1" i="1" dirty="0">
              <a:solidFill>
                <a:srgbClr val="0000FF"/>
              </a:solidFill>
            </a:endParaRPr>
          </a:p>
        </p:txBody>
      </p:sp>
    </p:spTree>
    <p:extLst>
      <p:ext uri="{BB962C8B-B14F-4D97-AF65-F5344CB8AC3E}">
        <p14:creationId xmlns:p14="http://schemas.microsoft.com/office/powerpoint/2010/main" val="834784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r>
              <a:rPr lang="en-US" altLang="zh-CN"/>
              <a:t>CDLu</a:t>
            </a:r>
            <a:endParaRPr lang="zh-CN" altLang="en-US"/>
          </a:p>
        </p:txBody>
      </p:sp>
      <p:sp>
        <p:nvSpPr>
          <p:cNvPr id="26626"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9EB42FA2-7BEF-E643-B4C4-A78309B36106}" type="slidenum">
              <a:rPr kumimoji="0" lang="zh-CN" altLang="en-US" sz="1400">
                <a:latin typeface="Tahoma" charset="0"/>
              </a:rPr>
              <a:pPr/>
              <a:t>3</a:t>
            </a:fld>
            <a:endParaRPr kumimoji="0" lang="zh-CN" altLang="en-US" sz="1400">
              <a:latin typeface="Tahoma" charset="0"/>
            </a:endParaRPr>
          </a:p>
        </p:txBody>
      </p:sp>
      <p:sp>
        <p:nvSpPr>
          <p:cNvPr id="26627" name="Rectangle 2"/>
          <p:cNvSpPr>
            <a:spLocks noGrp="1" noChangeArrowheads="1"/>
          </p:cNvSpPr>
          <p:nvPr>
            <p:ph type="title"/>
          </p:nvPr>
        </p:nvSpPr>
        <p:spPr>
          <a:xfrm>
            <a:off x="765547" y="1932430"/>
            <a:ext cx="7921253" cy="1120932"/>
          </a:xfrm>
        </p:spPr>
        <p:txBody>
          <a:bodyPr/>
          <a:lstStyle/>
          <a:p>
            <a:pPr eaLnBrk="1" hangingPunct="1"/>
            <a:r>
              <a:rPr lang="en-US" altLang="zh-CN" sz="3200" b="1" dirty="0">
                <a:latin typeface="Times"/>
                <a:ea typeface="楷体_GB2312" charset="0"/>
                <a:cs typeface="Times"/>
              </a:rPr>
              <a:t>Search for new particle or new phenomena is always our major task in particle physics</a:t>
            </a:r>
            <a:endParaRPr lang="zh-CN" altLang="en-US" sz="3200" b="1" dirty="0">
              <a:latin typeface="Times"/>
              <a:ea typeface="楷体_GB2312" charset="0"/>
              <a:cs typeface="Times"/>
            </a:endParaRPr>
          </a:p>
        </p:txBody>
      </p:sp>
      <p:sp>
        <p:nvSpPr>
          <p:cNvPr id="2" name="文本框 1"/>
          <p:cNvSpPr txBox="1"/>
          <p:nvPr/>
        </p:nvSpPr>
        <p:spPr>
          <a:xfrm>
            <a:off x="385644" y="3393583"/>
            <a:ext cx="7921253" cy="1832874"/>
          </a:xfrm>
          <a:prstGeom prst="rect">
            <a:avLst/>
          </a:prstGeom>
          <a:noFill/>
        </p:spPr>
        <p:txBody>
          <a:bodyPr wrap="square">
            <a:spAutoFit/>
          </a:bodyPr>
          <a:lstStyle/>
          <a:p>
            <a:pPr marL="342900" indent="-342900">
              <a:lnSpc>
                <a:spcPct val="150000"/>
              </a:lnSpc>
              <a:spcBef>
                <a:spcPts val="1200"/>
              </a:spcBef>
              <a:buFont typeface="Arial"/>
              <a:buChar char="•"/>
              <a:defRPr/>
            </a:pPr>
            <a:r>
              <a:rPr lang="en-US" altLang="zh-CN" b="1" dirty="0">
                <a:latin typeface="+mj-lt"/>
              </a:rPr>
              <a:t>There are two ways to achieve that: </a:t>
            </a:r>
            <a:r>
              <a:rPr lang="en-US" altLang="zh-CN" b="1" dirty="0">
                <a:solidFill>
                  <a:srgbClr val="FF0000"/>
                </a:solidFill>
                <a:latin typeface="+mj-lt"/>
              </a:rPr>
              <a:t>direct search or indirect search</a:t>
            </a:r>
          </a:p>
          <a:p>
            <a:pPr marL="342900" indent="-342900">
              <a:lnSpc>
                <a:spcPct val="150000"/>
              </a:lnSpc>
              <a:spcBef>
                <a:spcPts val="1200"/>
              </a:spcBef>
              <a:buFont typeface="Arial"/>
              <a:buChar char="•"/>
              <a:defRPr/>
            </a:pPr>
            <a:r>
              <a:rPr lang="en-US" altLang="zh-CN" b="1" dirty="0">
                <a:solidFill>
                  <a:srgbClr val="0070C0"/>
                </a:solidFill>
                <a:latin typeface="+mj-lt"/>
              </a:rPr>
              <a:t>Indirect search = precision study</a:t>
            </a:r>
          </a:p>
        </p:txBody>
      </p:sp>
      <p:pic>
        <p:nvPicPr>
          <p:cNvPr id="26629" name="图片 4"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789040"/>
            <a:ext cx="1280278" cy="248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036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标题 1"/>
          <p:cNvSpPr>
            <a:spLocks noGrp="1"/>
          </p:cNvSpPr>
          <p:nvPr>
            <p:ph type="title"/>
          </p:nvPr>
        </p:nvSpPr>
        <p:spPr/>
        <p:txBody>
          <a:bodyPr/>
          <a:lstStyle/>
          <a:p>
            <a:endParaRPr lang="zh-CN" altLang="en-US">
              <a:latin typeface="Times New Roman" charset="0"/>
              <a:ea typeface="宋体" charset="0"/>
            </a:endParaRPr>
          </a:p>
        </p:txBody>
      </p:sp>
      <p:pic>
        <p:nvPicPr>
          <p:cNvPr id="56322" name="内容占位符 5" descr="未命名.png"/>
          <p:cNvPicPr>
            <a:picLocks noGrp="1" noChangeAspect="1"/>
          </p:cNvPicPr>
          <p:nvPr>
            <p:ph idx="1"/>
          </p:nvPr>
        </p:nvPicPr>
        <p:blipFill>
          <a:blip r:embed="rId2">
            <a:extLst>
              <a:ext uri="{28A0092B-C50C-407E-A947-70E740481C1C}">
                <a14:useLocalDpi xmlns:a14="http://schemas.microsoft.com/office/drawing/2010/main" val="0"/>
              </a:ext>
            </a:extLst>
          </a:blip>
          <a:srcRect t="-574" b="84"/>
          <a:stretch>
            <a:fillRect/>
          </a:stretch>
        </p:blipFill>
        <p:spPr>
          <a:xfrm>
            <a:off x="220663" y="260350"/>
            <a:ext cx="8593137" cy="6202363"/>
          </a:xfrm>
        </p:spPr>
      </p:pic>
      <p:sp>
        <p:nvSpPr>
          <p:cNvPr id="56323" name="幻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4E10630F-CFBD-494A-98FF-6A9E530BBAD5}" type="slidenum">
              <a:rPr kumimoji="0" lang="zh-CN" altLang="en-US" sz="1400"/>
              <a:pPr/>
              <a:t>30</a:t>
            </a:fld>
            <a:endParaRPr kumimoji="0" lang="zh-CN" altLang="en-US" sz="1400"/>
          </a:p>
        </p:txBody>
      </p:sp>
      <p:sp>
        <p:nvSpPr>
          <p:cNvPr id="2" name="日期占位符 1"/>
          <p:cNvSpPr>
            <a:spLocks noGrp="1"/>
          </p:cNvSpPr>
          <p:nvPr>
            <p:ph type="dt" sz="quarter"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200695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C32D74-3B01-4C0A-8EE8-6F3A992C30B6}"/>
              </a:ext>
            </a:extLst>
          </p:cNvPr>
          <p:cNvSpPr>
            <a:spLocks noGrp="1"/>
          </p:cNvSpPr>
          <p:nvPr>
            <p:ph type="title"/>
          </p:nvPr>
        </p:nvSpPr>
        <p:spPr>
          <a:xfrm>
            <a:off x="2123728" y="1"/>
            <a:ext cx="7020272" cy="896112"/>
          </a:xfrm>
          <a:noFill/>
        </p:spPr>
        <p:txBody>
          <a:bodyPr/>
          <a:lstStyle/>
          <a:p>
            <a:r>
              <a:rPr lang="en-US" altLang="zh-CN" sz="3600" dirty="0">
                <a:solidFill>
                  <a:srgbClr val="0000FF"/>
                </a:solidFill>
                <a:latin typeface="Times New Roman" panose="02020603050405020304" pitchFamily="18" charset="0"/>
                <a:cs typeface="Times New Roman" panose="02020603050405020304" pitchFamily="18" charset="0"/>
              </a:rPr>
              <a:t>Current Experimental Status</a:t>
            </a:r>
            <a:endParaRPr lang="zh-CN" altLang="en-US" sz="3600" dirty="0">
              <a:solidFill>
                <a:srgbClr val="0000FF"/>
              </a:solidFill>
              <a:latin typeface="Times New Roman" panose="02020603050405020304" pitchFamily="18" charset="0"/>
              <a:cs typeface="Times New Roman" panose="02020603050405020304" pitchFamily="18" charset="0"/>
            </a:endParaRPr>
          </a:p>
        </p:txBody>
      </p:sp>
      <p:sp>
        <p:nvSpPr>
          <p:cNvPr id="10" name="内容占位符 9">
            <a:extLst>
              <a:ext uri="{FF2B5EF4-FFF2-40B4-BE49-F238E27FC236}">
                <a16:creationId xmlns:a16="http://schemas.microsoft.com/office/drawing/2014/main" id="{FDF2BA75-92D3-4680-85A3-41A9B4FA7D28}"/>
              </a:ext>
            </a:extLst>
          </p:cNvPr>
          <p:cNvSpPr>
            <a:spLocks noGrp="1"/>
          </p:cNvSpPr>
          <p:nvPr>
            <p:ph idx="1"/>
          </p:nvPr>
        </p:nvSpPr>
        <p:spPr>
          <a:xfrm>
            <a:off x="323528" y="1069848"/>
            <a:ext cx="8424936" cy="5577840"/>
          </a:xfrm>
        </p:spPr>
        <p:txBody>
          <a:bodyPr>
            <a:noAutofit/>
          </a:bodyPr>
          <a:lstStyle/>
          <a:p>
            <a:r>
              <a:rPr lang="en-US" altLang="zh-CN" sz="2400" dirty="0">
                <a:latin typeface="Times New Roman" panose="02020603050405020304" pitchFamily="18" charset="0"/>
              </a:rPr>
              <a:t>The combined results of </a:t>
            </a:r>
            <a:r>
              <a:rPr lang="en-US" altLang="zh-CN" sz="2400" i="1" dirty="0">
                <a:latin typeface="Times New Roman" panose="020206030504050203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a:t>
            </a:r>
            <a:r>
              <a:rPr lang="en-US" altLang="zh-CN" sz="2400" i="1" dirty="0">
                <a:latin typeface="Times New Roman" panose="02020603050405020304" pitchFamily="18" charset="0"/>
                <a:cs typeface="Times New Roman" panose="02020603050405020304" pitchFamily="18" charset="0"/>
              </a:rPr>
              <a:t>D</a:t>
            </a:r>
            <a:r>
              <a:rPr lang="en-US" altLang="zh-CN" sz="2400" baseline="300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rPr>
              <a:t>indicate about 3</a:t>
            </a:r>
            <a:r>
              <a:rPr lang="el-GR" altLang="zh-CN" sz="2400" dirty="0">
                <a:latin typeface="Times New Roman" panose="02020603050405020304" pitchFamily="18" charset="0"/>
              </a:rPr>
              <a:t>σ</a:t>
            </a:r>
            <a:r>
              <a:rPr lang="en-US" altLang="zh-CN" sz="2400" dirty="0">
                <a:latin typeface="Times New Roman" panose="02020603050405020304" pitchFamily="18" charset="0"/>
              </a:rPr>
              <a:t> deviation from the SM predictions</a:t>
            </a:r>
          </a:p>
          <a:p>
            <a:pPr marL="0" indent="0">
              <a:buNone/>
            </a:pPr>
            <a:r>
              <a:rPr lang="en-US" altLang="zh-CN" sz="2400" dirty="0">
                <a:latin typeface="Times New Roman" panose="02020603050405020304" pitchFamily="18" charset="0"/>
              </a:rPr>
              <a:t>                                                                      </a:t>
            </a:r>
            <a:r>
              <a:rPr lang="en-US" altLang="zh-CN" sz="2400" i="1" dirty="0">
                <a:latin typeface="Times New Roman" panose="02020603050405020304" pitchFamily="18" charset="0"/>
              </a:rPr>
              <a:t>R</a:t>
            </a:r>
            <a:r>
              <a:rPr lang="en-US" altLang="zh-CN" sz="2400" dirty="0">
                <a:latin typeface="Times New Roman" panose="02020603050405020304" pitchFamily="18" charset="0"/>
              </a:rPr>
              <a:t>(</a:t>
            </a:r>
            <a:r>
              <a:rPr lang="en-US" altLang="zh-CN" sz="2400" i="1" dirty="0">
                <a:latin typeface="Times New Roman" panose="02020603050405020304" pitchFamily="18" charset="0"/>
              </a:rPr>
              <a:t>D</a:t>
            </a:r>
            <a:r>
              <a:rPr lang="en-US" altLang="zh-CN" sz="2400" dirty="0">
                <a:latin typeface="Times New Roman" panose="02020603050405020304" pitchFamily="18" charset="0"/>
              </a:rPr>
              <a:t>)=0.340±0.027±0.013</a:t>
            </a:r>
          </a:p>
          <a:p>
            <a:pPr marL="0" indent="0">
              <a:buNone/>
            </a:pPr>
            <a:r>
              <a:rPr lang="en-US" altLang="zh-CN" sz="2400" dirty="0">
                <a:latin typeface="Times New Roman" panose="02020603050405020304" pitchFamily="18" charset="0"/>
              </a:rPr>
              <a:t>                                                                      </a:t>
            </a:r>
            <a:r>
              <a:rPr lang="en-US" altLang="zh-CN" sz="2400" i="1" dirty="0">
                <a:latin typeface="Times New Roman" panose="02020603050405020304" pitchFamily="18" charset="0"/>
              </a:rPr>
              <a:t>R</a:t>
            </a:r>
            <a:r>
              <a:rPr lang="en-US" altLang="zh-CN" sz="2400" dirty="0">
                <a:latin typeface="Times New Roman" panose="02020603050405020304" pitchFamily="18" charset="0"/>
              </a:rPr>
              <a:t>(</a:t>
            </a:r>
            <a:r>
              <a:rPr lang="en-US" altLang="zh-CN" sz="2400" i="1" dirty="0">
                <a:latin typeface="Times New Roman" panose="02020603050405020304" pitchFamily="18" charset="0"/>
              </a:rPr>
              <a:t>D</a:t>
            </a:r>
            <a:r>
              <a:rPr lang="en-US" altLang="zh-CN" sz="2400" baseline="30000" dirty="0">
                <a:latin typeface="Times New Roman" panose="02020603050405020304" pitchFamily="18" charset="0"/>
              </a:rPr>
              <a:t>*</a:t>
            </a:r>
            <a:r>
              <a:rPr lang="en-US" altLang="zh-CN" sz="2400" dirty="0">
                <a:latin typeface="Times New Roman" panose="02020603050405020304" pitchFamily="18" charset="0"/>
              </a:rPr>
              <a:t>)=0.295±0.011±0.008</a:t>
            </a:r>
          </a:p>
          <a:p>
            <a:pPr>
              <a:lnSpc>
                <a:spcPct val="150000"/>
              </a:lnSpc>
            </a:pPr>
            <a:r>
              <a:rPr lang="en-US" altLang="zh-CN" sz="2400" dirty="0" err="1">
                <a:latin typeface="Times New Roman" panose="02020603050405020304" pitchFamily="18" charset="0"/>
              </a:rPr>
              <a:t>LHCb</a:t>
            </a:r>
            <a:r>
              <a:rPr lang="en-US" altLang="zh-CN" sz="2400" dirty="0">
                <a:latin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reported</a:t>
            </a:r>
          </a:p>
          <a:p>
            <a:pPr marL="0" indent="0">
              <a:lnSpc>
                <a:spcPct val="150000"/>
              </a:lnSpc>
              <a:buNone/>
            </a:pPr>
            <a:r>
              <a:rPr lang="en-US" altLang="zh-CN" sz="2400" dirty="0">
                <a:latin typeface="Times New Roman" panose="02020603050405020304" pitchFamily="18" charset="0"/>
                <a:cs typeface="Times New Roman" panose="02020603050405020304" pitchFamily="18" charset="0"/>
              </a:rPr>
              <a:t>                                    </a:t>
            </a:r>
          </a:p>
          <a:p>
            <a:pPr marL="0" indent="0">
              <a:lnSpc>
                <a:spcPct val="150000"/>
              </a:lnSpc>
              <a:buNone/>
            </a:pPr>
            <a:r>
              <a:rPr lang="en-US" altLang="zh-CN" sz="2400" dirty="0">
                <a:latin typeface="Times New Roman" panose="02020603050405020304" pitchFamily="18" charset="0"/>
                <a:cs typeface="Times New Roman" panose="02020603050405020304" pitchFamily="18" charset="0"/>
              </a:rPr>
              <a:t>     = </a:t>
            </a:r>
            <a:r>
              <a:rPr lang="en-US" altLang="zh-CN" sz="2400" dirty="0">
                <a:latin typeface="Times New Roman" panose="02020603050405020304" pitchFamily="18" charset="0"/>
              </a:rPr>
              <a:t>0.71</a:t>
            </a:r>
            <a:r>
              <a:rPr lang="en-US" altLang="zh-CN" sz="2400" dirty="0"/>
              <a:t>±</a:t>
            </a:r>
            <a:r>
              <a:rPr lang="en-US" altLang="zh-CN" sz="2400" dirty="0">
                <a:latin typeface="Times New Roman" panose="02020603050405020304" pitchFamily="18" charset="0"/>
              </a:rPr>
              <a:t>0.17</a:t>
            </a:r>
            <a:r>
              <a:rPr lang="en-US" altLang="zh-CN" sz="2400" dirty="0"/>
              <a:t>±</a:t>
            </a:r>
            <a:r>
              <a:rPr lang="en-US" altLang="zh-CN" sz="2400" dirty="0">
                <a:latin typeface="Times New Roman" panose="02020603050405020304" pitchFamily="18" charset="0"/>
              </a:rPr>
              <a:t>0.18, </a:t>
            </a:r>
          </a:p>
          <a:p>
            <a:pPr marL="0" indent="0">
              <a:lnSpc>
                <a:spcPct val="150000"/>
              </a:lnSpc>
              <a:buNone/>
            </a:pPr>
            <a:r>
              <a:rPr lang="en-US" altLang="zh-CN" sz="2400" dirty="0">
                <a:solidFill>
                  <a:srgbClr val="0000FF"/>
                </a:solidFill>
                <a:latin typeface="Times New Roman" panose="02020603050405020304" pitchFamily="18" charset="0"/>
              </a:rPr>
              <a:t>which deviate 2</a:t>
            </a:r>
            <a:r>
              <a:rPr lang="el-GR" altLang="zh-CN" sz="2400" dirty="0">
                <a:solidFill>
                  <a:srgbClr val="0000FF"/>
                </a:solidFill>
                <a:latin typeface="Times New Roman" panose="02020603050405020304" pitchFamily="18" charset="0"/>
              </a:rPr>
              <a:t>σ</a:t>
            </a:r>
            <a:r>
              <a:rPr lang="en-US" altLang="zh-CN" sz="2400" dirty="0">
                <a:solidFill>
                  <a:srgbClr val="0000FF"/>
                </a:solidFill>
                <a:latin typeface="Times New Roman" panose="02020603050405020304" pitchFamily="18" charset="0"/>
              </a:rPr>
              <a:t> away from </a:t>
            </a:r>
          </a:p>
          <a:p>
            <a:pPr marL="0" indent="0">
              <a:lnSpc>
                <a:spcPct val="150000"/>
              </a:lnSpc>
              <a:buNone/>
            </a:pPr>
            <a:r>
              <a:rPr lang="en-US" altLang="zh-CN" sz="2400" dirty="0">
                <a:latin typeface="Times New Roman" panose="02020603050405020304" pitchFamily="18" charset="0"/>
              </a:rPr>
              <a:t>the SM prediction</a:t>
            </a:r>
          </a:p>
          <a:p>
            <a:endParaRPr lang="zh-CN" altLang="en-US" sz="2400" dirty="0">
              <a:latin typeface="Times New Roman" panose="02020603050405020304" pitchFamily="18" charset="0"/>
            </a:endParaRPr>
          </a:p>
        </p:txBody>
      </p:sp>
      <p:pic>
        <p:nvPicPr>
          <p:cNvPr id="11" name="图片 10">
            <a:extLst>
              <a:ext uri="{FF2B5EF4-FFF2-40B4-BE49-F238E27FC236}">
                <a16:creationId xmlns:a16="http://schemas.microsoft.com/office/drawing/2014/main" id="{5D204EA6-4BDD-4D49-911F-2204EEFAB91E}"/>
              </a:ext>
            </a:extLst>
          </p:cNvPr>
          <p:cNvPicPr>
            <a:picLocks noChangeAspect="1"/>
          </p:cNvPicPr>
          <p:nvPr/>
        </p:nvPicPr>
        <p:blipFill>
          <a:blip r:embed="rId2"/>
          <a:stretch>
            <a:fillRect/>
          </a:stretch>
        </p:blipFill>
        <p:spPr>
          <a:xfrm>
            <a:off x="4096613" y="1690405"/>
            <a:ext cx="4795867" cy="4186867"/>
          </a:xfrm>
          <a:prstGeom prst="rect">
            <a:avLst/>
          </a:prstGeom>
        </p:spPr>
      </p:pic>
      <p:pic>
        <p:nvPicPr>
          <p:cNvPr id="4" name="图形 3">
            <a:extLst>
              <a:ext uri="{FF2B5EF4-FFF2-40B4-BE49-F238E27FC236}">
                <a16:creationId xmlns:a16="http://schemas.microsoft.com/office/drawing/2014/main" id="{290864AF-79E1-4B70-95A0-3273D0796D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560" y="4221088"/>
            <a:ext cx="2880320" cy="600067"/>
          </a:xfrm>
          <a:prstGeom prst="rect">
            <a:avLst/>
          </a:prstGeom>
        </p:spPr>
      </p:pic>
      <p:sp>
        <p:nvSpPr>
          <p:cNvPr id="3" name="灯片编号占位符 2">
            <a:extLst>
              <a:ext uri="{FF2B5EF4-FFF2-40B4-BE49-F238E27FC236}">
                <a16:creationId xmlns:a16="http://schemas.microsoft.com/office/drawing/2014/main" id="{89297DBF-C3A9-4718-8A4F-915A29AD74A6}"/>
              </a:ext>
            </a:extLst>
          </p:cNvPr>
          <p:cNvSpPr>
            <a:spLocks noGrp="1"/>
          </p:cNvSpPr>
          <p:nvPr>
            <p:ph type="sldNum" sz="quarter" idx="4294967295"/>
          </p:nvPr>
        </p:nvSpPr>
        <p:spPr>
          <a:xfrm>
            <a:off x="6781800" y="6324600"/>
            <a:ext cx="1905000" cy="457200"/>
          </a:xfrm>
          <a:prstGeom prst="rect">
            <a:avLst/>
          </a:prstGeom>
        </p:spPr>
        <p:txBody>
          <a:bodyPr/>
          <a:lstStyle/>
          <a:p>
            <a:fld id="{DA8FB8E6-C20A-48B6-8386-5D923EAAE4F6}" type="slidenum">
              <a:rPr lang="zh-CN" altLang="en-US" smtClean="0"/>
              <a:t>31</a:t>
            </a:fld>
            <a:endParaRPr lang="zh-CN" altLang="en-US"/>
          </a:p>
        </p:txBody>
      </p:sp>
      <p:pic>
        <p:nvPicPr>
          <p:cNvPr id="5" name="图片 4" descr="未命名.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968" y="6078800"/>
            <a:ext cx="2376264" cy="368730"/>
          </a:xfrm>
          <a:prstGeom prst="rect">
            <a:avLst/>
          </a:prstGeom>
        </p:spPr>
      </p:pic>
      <p:sp>
        <p:nvSpPr>
          <p:cNvPr id="6" name="文本框 5"/>
          <p:cNvSpPr txBox="1"/>
          <p:nvPr/>
        </p:nvSpPr>
        <p:spPr>
          <a:xfrm>
            <a:off x="6804248" y="6021288"/>
            <a:ext cx="1800200" cy="461665"/>
          </a:xfrm>
          <a:prstGeom prst="rect">
            <a:avLst/>
          </a:prstGeom>
          <a:noFill/>
        </p:spPr>
        <p:txBody>
          <a:bodyPr wrap="square" rtlCol="0">
            <a:spAutoFit/>
          </a:bodyPr>
          <a:lstStyle/>
          <a:p>
            <a:r>
              <a:rPr lang="en-US" altLang="zh-CN" dirty="0"/>
              <a:t>f</a:t>
            </a:r>
            <a:r>
              <a:rPr kumimoji="1" lang="en-US" altLang="zh-CN" dirty="0"/>
              <a:t>rom LEP</a:t>
            </a:r>
            <a:endParaRPr kumimoji="1" lang="zh-CN" altLang="en-US" dirty="0"/>
          </a:p>
        </p:txBody>
      </p:sp>
      <p:sp>
        <p:nvSpPr>
          <p:cNvPr id="7" name="日期占位符 6"/>
          <p:cNvSpPr>
            <a:spLocks noGrp="1"/>
          </p:cNvSpPr>
          <p:nvPr>
            <p:ph type="dt" sz="half" idx="10"/>
          </p:nvPr>
        </p:nvSpPr>
        <p:spPr/>
        <p:txBody>
          <a:bodyPr/>
          <a:lstStyle/>
          <a:p>
            <a:pPr>
              <a:defRPr/>
            </a:pPr>
            <a:r>
              <a:rPr lang="en-US" altLang="zh-CN"/>
              <a:t>CDLu</a:t>
            </a:r>
            <a:endParaRPr lang="zh-CN" altLang="en-US" dirty="0"/>
          </a:p>
        </p:txBody>
      </p:sp>
    </p:spTree>
    <p:extLst>
      <p:ext uri="{BB962C8B-B14F-4D97-AF65-F5344CB8AC3E}">
        <p14:creationId xmlns:p14="http://schemas.microsoft.com/office/powerpoint/2010/main" val="28798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03648" y="620688"/>
            <a:ext cx="7560840" cy="939800"/>
          </a:xfrm>
        </p:spPr>
        <p:txBody>
          <a:bodyPr/>
          <a:lstStyle/>
          <a:p>
            <a:r>
              <a:rPr lang="en-US" altLang="zh-CN" sz="3200" b="1" dirty="0">
                <a:latin typeface="Times"/>
                <a:cs typeface="Times"/>
              </a:rPr>
              <a:t>A combined model independent analysis of the </a:t>
            </a:r>
            <a:r>
              <a:rPr lang="en-US" altLang="zh-CN" sz="3200" b="1" i="1" dirty="0">
                <a:latin typeface="Times"/>
                <a:cs typeface="Times"/>
              </a:rPr>
              <a:t>R</a:t>
            </a:r>
            <a:r>
              <a:rPr lang="en-US" altLang="zh-CN" sz="3200" b="1" dirty="0">
                <a:latin typeface="Times"/>
                <a:cs typeface="Times"/>
              </a:rPr>
              <a:t>(</a:t>
            </a:r>
            <a:r>
              <a:rPr lang="en-US" altLang="zh-CN" sz="3200" b="1" i="1" dirty="0">
                <a:latin typeface="Times"/>
                <a:cs typeface="Times"/>
              </a:rPr>
              <a:t>D</a:t>
            </a:r>
            <a:r>
              <a:rPr lang="en-US" altLang="zh-CN" sz="3200" b="1" dirty="0">
                <a:latin typeface="Times"/>
                <a:cs typeface="Times"/>
              </a:rPr>
              <a:t>), </a:t>
            </a:r>
            <a:r>
              <a:rPr lang="en-US" altLang="zh-CN" sz="3200" b="1" i="1" dirty="0">
                <a:latin typeface="Times"/>
                <a:cs typeface="Times"/>
              </a:rPr>
              <a:t>R</a:t>
            </a:r>
            <a:r>
              <a:rPr lang="en-US" altLang="zh-CN" sz="3200" b="1" dirty="0">
                <a:latin typeface="Times"/>
                <a:cs typeface="Times"/>
              </a:rPr>
              <a:t>(</a:t>
            </a:r>
            <a:r>
              <a:rPr lang="en-US" altLang="zh-CN" sz="3200" b="1" i="1" dirty="0">
                <a:latin typeface="Times"/>
                <a:cs typeface="Times"/>
              </a:rPr>
              <a:t>D</a:t>
            </a:r>
            <a:r>
              <a:rPr lang="en-US" altLang="zh-CN" sz="3200" b="1" dirty="0">
                <a:latin typeface="Times"/>
                <a:cs typeface="Times"/>
              </a:rPr>
              <a:t>∗) and </a:t>
            </a:r>
            <a:r>
              <a:rPr lang="en-US" altLang="zh-CN" sz="3200" b="1" i="1" dirty="0">
                <a:latin typeface="Times"/>
                <a:cs typeface="Times"/>
              </a:rPr>
              <a:t>R</a:t>
            </a:r>
            <a:r>
              <a:rPr lang="en-US" altLang="zh-CN" sz="3200" b="1" dirty="0">
                <a:latin typeface="Times"/>
                <a:cs typeface="Times"/>
              </a:rPr>
              <a:t>(</a:t>
            </a:r>
            <a:r>
              <a:rPr lang="en-US" altLang="zh-CN" sz="3200" b="1" i="1" dirty="0">
                <a:latin typeface="Times"/>
                <a:cs typeface="Times"/>
              </a:rPr>
              <a:t>J</a:t>
            </a:r>
            <a:r>
              <a:rPr lang="en-US" altLang="zh-CN" sz="3200" b="1" dirty="0">
                <a:latin typeface="Times"/>
                <a:cs typeface="Times"/>
              </a:rPr>
              <a:t>/</a:t>
            </a:r>
            <a:r>
              <a:rPr lang="en-US" altLang="zh-CN" sz="3200" b="1" dirty="0" err="1">
                <a:latin typeface="Times"/>
                <a:cs typeface="Times"/>
              </a:rPr>
              <a:t>ψ</a:t>
            </a:r>
            <a:r>
              <a:rPr lang="en-US" altLang="zh-CN" sz="3200" b="1" dirty="0">
                <a:latin typeface="Times"/>
                <a:cs typeface="Times"/>
              </a:rPr>
              <a:t>) anomalies </a:t>
            </a:r>
            <a:endParaRPr kumimoji="1" lang="zh-CN" altLang="en-US" sz="3200" b="1" dirty="0">
              <a:latin typeface="Times"/>
              <a:cs typeface="Times"/>
            </a:endParaRPr>
          </a:p>
        </p:txBody>
      </p:sp>
      <p:pic>
        <p:nvPicPr>
          <p:cNvPr id="6" name="内容占位符 5" descr="未命名.png"/>
          <p:cNvPicPr>
            <a:picLocks noGrp="1" noChangeAspect="1"/>
          </p:cNvPicPr>
          <p:nvPr>
            <p:ph idx="1"/>
          </p:nvPr>
        </p:nvPicPr>
        <p:blipFill rotWithShape="1">
          <a:blip r:embed="rId3">
            <a:extLst>
              <a:ext uri="{28A0092B-C50C-407E-A947-70E740481C1C}">
                <a14:useLocalDpi xmlns:a14="http://schemas.microsoft.com/office/drawing/2010/main" val="0"/>
              </a:ext>
            </a:extLst>
          </a:blip>
          <a:srcRect l="886" t="7" r="505" b="69474"/>
          <a:stretch/>
        </p:blipFill>
        <p:spPr>
          <a:xfrm>
            <a:off x="467544" y="1988840"/>
            <a:ext cx="8424936" cy="855277"/>
          </a:xfrm>
        </p:spPr>
      </p:pic>
      <p:sp>
        <p:nvSpPr>
          <p:cNvPr id="4" name="日期占位符 3"/>
          <p:cNvSpPr>
            <a:spLocks noGrp="1"/>
          </p:cNvSpPr>
          <p:nvPr>
            <p:ph type="dt" sz="half" idx="10"/>
          </p:nvPr>
        </p:nvSpPr>
        <p:spPr/>
        <p:txBody>
          <a:bodyPr/>
          <a:lstStyle/>
          <a:p>
            <a:pPr>
              <a:defRPr/>
            </a:pPr>
            <a:r>
              <a:rPr lang="en-US" altLang="zh-CN"/>
              <a:t>CDLu</a:t>
            </a:r>
            <a:endParaRPr lang="zh-CN" altLang="en-US"/>
          </a:p>
        </p:txBody>
      </p:sp>
      <p:sp>
        <p:nvSpPr>
          <p:cNvPr id="5" name="幻灯片编号占位符 4"/>
          <p:cNvSpPr>
            <a:spLocks noGrp="1"/>
          </p:cNvSpPr>
          <p:nvPr>
            <p:ph type="sldNum" sz="quarter" idx="4294967295"/>
          </p:nvPr>
        </p:nvSpPr>
        <p:spPr>
          <a:xfrm>
            <a:off x="6781800" y="6324600"/>
            <a:ext cx="1905000" cy="457200"/>
          </a:xfrm>
          <a:prstGeom prst="rect">
            <a:avLst/>
          </a:prstGeom>
        </p:spPr>
        <p:txBody>
          <a:bodyPr/>
          <a:lstStyle/>
          <a:p>
            <a:pPr>
              <a:defRPr/>
            </a:pPr>
            <a:fld id="{807D8017-9AD3-3E47-8EF1-FFF0DDEE4A55}" type="slidenum">
              <a:rPr lang="zh-CN" altLang="en-US" smtClean="0"/>
              <a:pPr>
                <a:defRPr/>
              </a:pPr>
              <a:t>32</a:t>
            </a:fld>
            <a:endParaRPr lang="zh-CN" altLang="en-US"/>
          </a:p>
        </p:txBody>
      </p:sp>
      <p:pic>
        <p:nvPicPr>
          <p:cNvPr id="7" name="内容占位符 5" descr="未命名.png"/>
          <p:cNvPicPr>
            <a:picLocks noChangeAspect="1"/>
          </p:cNvPicPr>
          <p:nvPr/>
        </p:nvPicPr>
        <p:blipFill rotWithShape="1">
          <a:blip r:embed="rId3">
            <a:extLst>
              <a:ext uri="{28A0092B-C50C-407E-A947-70E740481C1C}">
                <a14:useLocalDpi xmlns:a14="http://schemas.microsoft.com/office/drawing/2010/main" val="0"/>
              </a:ext>
            </a:extLst>
          </a:blip>
          <a:srcRect l="14401" t="54322" r="12998" b="1038"/>
          <a:stretch/>
        </p:blipFill>
        <p:spPr bwMode="auto">
          <a:xfrm>
            <a:off x="611560" y="3717032"/>
            <a:ext cx="7336800" cy="14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8" name="文本框 7"/>
          <p:cNvSpPr txBox="1"/>
          <p:nvPr/>
        </p:nvSpPr>
        <p:spPr>
          <a:xfrm>
            <a:off x="467544" y="3068960"/>
            <a:ext cx="6624736" cy="461665"/>
          </a:xfrm>
          <a:prstGeom prst="rect">
            <a:avLst/>
          </a:prstGeom>
          <a:noFill/>
        </p:spPr>
        <p:txBody>
          <a:bodyPr wrap="square" rtlCol="0">
            <a:spAutoFit/>
          </a:bodyPr>
          <a:lstStyle/>
          <a:p>
            <a:r>
              <a:rPr kumimoji="1" lang="en-US" altLang="zh-CN" b="1" dirty="0"/>
              <a:t>All possible operators:             </a:t>
            </a:r>
            <a:r>
              <a:rPr kumimoji="1" lang="en-US" altLang="zh-CN" b="1" dirty="0">
                <a:solidFill>
                  <a:srgbClr val="FF0000"/>
                </a:solidFill>
              </a:rPr>
              <a:t>Lorentz Invariant</a:t>
            </a:r>
            <a:endParaRPr kumimoji="1" lang="zh-CN" altLang="en-US" b="1" dirty="0">
              <a:solidFill>
                <a:srgbClr val="FF0000"/>
              </a:solidFill>
            </a:endParaRPr>
          </a:p>
        </p:txBody>
      </p:sp>
      <p:sp>
        <p:nvSpPr>
          <p:cNvPr id="9" name="Line 16"/>
          <p:cNvSpPr>
            <a:spLocks noChangeShapeType="1"/>
          </p:cNvSpPr>
          <p:nvPr/>
        </p:nvSpPr>
        <p:spPr bwMode="auto">
          <a:xfrm flipH="1" flipV="1">
            <a:off x="683568" y="4725144"/>
            <a:ext cx="3384376"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zh-CN" altLang="en-US"/>
          </a:p>
        </p:txBody>
      </p:sp>
      <p:sp>
        <p:nvSpPr>
          <p:cNvPr id="12" name="矩形 11"/>
          <p:cNvSpPr/>
          <p:nvPr/>
        </p:nvSpPr>
        <p:spPr>
          <a:xfrm>
            <a:off x="539552" y="5373216"/>
            <a:ext cx="8280920" cy="461665"/>
          </a:xfrm>
          <a:prstGeom prst="rect">
            <a:avLst/>
          </a:prstGeom>
        </p:spPr>
        <p:txBody>
          <a:bodyPr wrap="square">
            <a:spAutoFit/>
          </a:bodyPr>
          <a:lstStyle/>
          <a:p>
            <a:r>
              <a:rPr lang="en-US" altLang="zh-CN" dirty="0"/>
              <a:t>Huang, Li, Lu, </a:t>
            </a:r>
            <a:r>
              <a:rPr lang="en-US" altLang="zh-CN" dirty="0" err="1"/>
              <a:t>Paracha</a:t>
            </a:r>
            <a:r>
              <a:rPr lang="en-US" altLang="zh-CN" dirty="0"/>
              <a:t>, Wang, </a:t>
            </a:r>
            <a:r>
              <a:rPr lang="is-IS" altLang="zh-CN" dirty="0"/>
              <a:t>PRD98 (2018) no.9, 095018</a:t>
            </a:r>
            <a:endParaRPr lang="zh-CN" altLang="en-US" dirty="0"/>
          </a:p>
        </p:txBody>
      </p:sp>
    </p:spTree>
    <p:extLst>
      <p:ext uri="{BB962C8B-B14F-4D97-AF65-F5344CB8AC3E}">
        <p14:creationId xmlns:p14="http://schemas.microsoft.com/office/powerpoint/2010/main" val="4290365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r>
              <a:rPr lang="en-US" altLang="zh-CN"/>
              <a:t>CDLu</a:t>
            </a:r>
            <a:endParaRPr lang="zh-CN" altLang="en-US"/>
          </a:p>
        </p:txBody>
      </p:sp>
      <p:sp>
        <p:nvSpPr>
          <p:cNvPr id="5" name="幻灯片编号占位符 4"/>
          <p:cNvSpPr>
            <a:spLocks noGrp="1"/>
          </p:cNvSpPr>
          <p:nvPr>
            <p:ph type="sldNum" sz="quarter" idx="4294967295"/>
          </p:nvPr>
        </p:nvSpPr>
        <p:spPr>
          <a:xfrm>
            <a:off x="6781800" y="6324600"/>
            <a:ext cx="1905000" cy="457200"/>
          </a:xfrm>
          <a:prstGeom prst="rect">
            <a:avLst/>
          </a:prstGeom>
        </p:spPr>
        <p:txBody>
          <a:bodyPr/>
          <a:lstStyle/>
          <a:p>
            <a:pPr>
              <a:defRPr/>
            </a:pPr>
            <a:fld id="{807D8017-9AD3-3E47-8EF1-FFF0DDEE4A55}" type="slidenum">
              <a:rPr lang="zh-CN" altLang="en-US" smtClean="0"/>
              <a:pPr>
                <a:defRPr/>
              </a:pPr>
              <a:t>33</a:t>
            </a:fld>
            <a:endParaRPr lang="zh-CN" altLang="en-US"/>
          </a:p>
        </p:txBody>
      </p:sp>
      <p:sp>
        <p:nvSpPr>
          <p:cNvPr id="3" name="文本框 2"/>
          <p:cNvSpPr txBox="1"/>
          <p:nvPr/>
        </p:nvSpPr>
        <p:spPr>
          <a:xfrm>
            <a:off x="323528" y="188640"/>
            <a:ext cx="8640960" cy="1969343"/>
          </a:xfrm>
          <a:prstGeom prst="rect">
            <a:avLst/>
          </a:prstGeom>
          <a:solidFill>
            <a:srgbClr val="FFFFFF"/>
          </a:solidFill>
        </p:spPr>
        <p:txBody>
          <a:bodyPr wrap="square" rtlCol="0">
            <a:spAutoFit/>
          </a:bodyPr>
          <a:lstStyle/>
          <a:p>
            <a:pPr>
              <a:lnSpc>
                <a:spcPts val="3380"/>
              </a:lnSpc>
              <a:spcBef>
                <a:spcPts val="1200"/>
              </a:spcBef>
              <a:spcAft>
                <a:spcPts val="0"/>
              </a:spcAft>
            </a:pPr>
            <a:r>
              <a:rPr lang="en-US" altLang="zh-CN" dirty="0"/>
              <a:t>It is found that </a:t>
            </a:r>
            <a:r>
              <a:rPr lang="en-US" altLang="zh-CN" dirty="0">
                <a:solidFill>
                  <a:srgbClr val="FF0000"/>
                </a:solidFill>
              </a:rPr>
              <a:t>none</a:t>
            </a:r>
            <a:r>
              <a:rPr lang="en-US" altLang="zh-CN" dirty="0"/>
              <a:t> of the single operators can explain simultaneously the current experimental measurements of the ratios </a:t>
            </a:r>
            <a:r>
              <a:rPr lang="en-US" altLang="zh-CN" i="1" dirty="0">
                <a:solidFill>
                  <a:srgbClr val="0000FF"/>
                </a:solidFill>
              </a:rPr>
              <a:t>R</a:t>
            </a:r>
            <a:r>
              <a:rPr lang="en-US" altLang="zh-CN" dirty="0">
                <a:solidFill>
                  <a:srgbClr val="0000FF"/>
                </a:solidFill>
              </a:rPr>
              <a:t>(</a:t>
            </a:r>
            <a:r>
              <a:rPr lang="en-US" altLang="zh-CN" i="1" dirty="0">
                <a:solidFill>
                  <a:srgbClr val="0000FF"/>
                </a:solidFill>
              </a:rPr>
              <a:t>D</a:t>
            </a:r>
            <a:r>
              <a:rPr lang="en-US" altLang="zh-CN" dirty="0">
                <a:solidFill>
                  <a:srgbClr val="0000FF"/>
                </a:solidFill>
              </a:rPr>
              <a:t>), </a:t>
            </a:r>
            <a:r>
              <a:rPr lang="en-US" altLang="zh-CN" i="1" dirty="0">
                <a:solidFill>
                  <a:srgbClr val="0000FF"/>
                </a:solidFill>
              </a:rPr>
              <a:t>R</a:t>
            </a:r>
            <a:r>
              <a:rPr lang="en-US" altLang="zh-CN" dirty="0">
                <a:solidFill>
                  <a:srgbClr val="0000FF"/>
                </a:solidFill>
              </a:rPr>
              <a:t>(</a:t>
            </a:r>
            <a:r>
              <a:rPr lang="en-US" altLang="zh-CN" i="1" dirty="0">
                <a:solidFill>
                  <a:srgbClr val="0000FF"/>
                </a:solidFill>
              </a:rPr>
              <a:t>D</a:t>
            </a:r>
            <a:r>
              <a:rPr lang="en-US" altLang="zh-CN" dirty="0">
                <a:solidFill>
                  <a:srgbClr val="0000FF"/>
                </a:solidFill>
              </a:rPr>
              <a:t>∗) and </a:t>
            </a:r>
            <a:r>
              <a:rPr lang="en-US" altLang="zh-CN" i="1" dirty="0">
                <a:solidFill>
                  <a:srgbClr val="0000FF"/>
                </a:solidFill>
              </a:rPr>
              <a:t>R</a:t>
            </a:r>
            <a:r>
              <a:rPr lang="en-US" altLang="zh-CN" dirty="0">
                <a:solidFill>
                  <a:srgbClr val="0000FF"/>
                </a:solidFill>
              </a:rPr>
              <a:t>(</a:t>
            </a:r>
            <a:r>
              <a:rPr lang="en-US" altLang="zh-CN" i="1" dirty="0">
                <a:solidFill>
                  <a:srgbClr val="0000FF"/>
                </a:solidFill>
              </a:rPr>
              <a:t>J</a:t>
            </a:r>
            <a:r>
              <a:rPr lang="en-US" altLang="zh-CN" dirty="0">
                <a:solidFill>
                  <a:srgbClr val="0000FF"/>
                </a:solidFill>
              </a:rPr>
              <a:t>/</a:t>
            </a:r>
            <a:r>
              <a:rPr lang="en-US" altLang="zh-CN" dirty="0" err="1"/>
              <a:t>ψ</a:t>
            </a:r>
            <a:r>
              <a:rPr lang="en-US" altLang="zh-CN" dirty="0"/>
              <a:t>) at the confidence level of </a:t>
            </a:r>
            <a:r>
              <a:rPr lang="el-GR" altLang="zh-CN" dirty="0">
                <a:solidFill>
                  <a:srgbClr val="FF0000"/>
                </a:solidFill>
              </a:rPr>
              <a:t>1σ</a:t>
            </a:r>
            <a:r>
              <a:rPr lang="el-GR" altLang="zh-CN" dirty="0"/>
              <a:t> </a:t>
            </a:r>
            <a:endParaRPr lang="en-US" altLang="zh-CN" dirty="0"/>
          </a:p>
          <a:p>
            <a:pPr>
              <a:lnSpc>
                <a:spcPts val="3380"/>
              </a:lnSpc>
              <a:spcBef>
                <a:spcPts val="1200"/>
              </a:spcBef>
              <a:spcAft>
                <a:spcPts val="0"/>
              </a:spcAft>
            </a:pPr>
            <a:r>
              <a:rPr lang="en-US" altLang="zh-CN" dirty="0"/>
              <a:t>Even with 2σ Constraints, the NP </a:t>
            </a:r>
            <a:r>
              <a:rPr lang="en-US" altLang="zh-CN" dirty="0">
                <a:solidFill>
                  <a:srgbClr val="FF0000"/>
                </a:solidFill>
              </a:rPr>
              <a:t>scalar</a:t>
            </a:r>
            <a:r>
              <a:rPr lang="en-US" altLang="zh-CN" dirty="0"/>
              <a:t> </a:t>
            </a:r>
            <a:r>
              <a:rPr lang="en-US" altLang="zh-CN" dirty="0">
                <a:solidFill>
                  <a:srgbClr val="FF0000"/>
                </a:solidFill>
              </a:rPr>
              <a:t>operators </a:t>
            </a:r>
            <a:r>
              <a:rPr lang="en-US" altLang="zh-CN" dirty="0">
                <a:solidFill>
                  <a:srgbClr val="0000FF"/>
                </a:solidFill>
              </a:rPr>
              <a:t>are also ruled out</a:t>
            </a:r>
            <a:endParaRPr kumimoji="1" lang="zh-CN" altLang="en-US" dirty="0">
              <a:solidFill>
                <a:srgbClr val="0000FF"/>
              </a:solidFill>
            </a:endParaRPr>
          </a:p>
        </p:txBody>
      </p:sp>
      <p:pic>
        <p:nvPicPr>
          <p:cNvPr id="7" name="图片 6">
            <a:extLst>
              <a:ext uri="{FF2B5EF4-FFF2-40B4-BE49-F238E27FC236}">
                <a16:creationId xmlns:a16="http://schemas.microsoft.com/office/drawing/2014/main" id="{F5723FC7-DD4F-4D88-82AF-1FD10B0DEF33}"/>
              </a:ext>
            </a:extLst>
          </p:cNvPr>
          <p:cNvPicPr>
            <a:picLocks noChangeAspect="1"/>
          </p:cNvPicPr>
          <p:nvPr/>
        </p:nvPicPr>
        <p:blipFill>
          <a:blip r:embed="rId3"/>
          <a:stretch>
            <a:fillRect/>
          </a:stretch>
        </p:blipFill>
        <p:spPr>
          <a:xfrm>
            <a:off x="16390" y="2204864"/>
            <a:ext cx="4248472" cy="4494965"/>
          </a:xfrm>
          <a:prstGeom prst="rect">
            <a:avLst/>
          </a:prstGeom>
        </p:spPr>
      </p:pic>
      <p:pic>
        <p:nvPicPr>
          <p:cNvPr id="8" name="图片 7">
            <a:extLst>
              <a:ext uri="{FF2B5EF4-FFF2-40B4-BE49-F238E27FC236}">
                <a16:creationId xmlns:a16="http://schemas.microsoft.com/office/drawing/2014/main" id="{61A5606B-5841-4922-96F0-F45F954DD6A2}"/>
              </a:ext>
            </a:extLst>
          </p:cNvPr>
          <p:cNvPicPr>
            <a:picLocks noChangeAspect="1"/>
          </p:cNvPicPr>
          <p:nvPr/>
        </p:nvPicPr>
        <p:blipFill>
          <a:blip r:embed="rId4"/>
          <a:stretch>
            <a:fillRect/>
          </a:stretch>
        </p:blipFill>
        <p:spPr>
          <a:xfrm>
            <a:off x="4499992" y="2204864"/>
            <a:ext cx="4175921" cy="4464496"/>
          </a:xfrm>
          <a:prstGeom prst="rect">
            <a:avLst/>
          </a:prstGeom>
        </p:spPr>
      </p:pic>
    </p:spTree>
    <p:extLst>
      <p:ext uri="{BB962C8B-B14F-4D97-AF65-F5344CB8AC3E}">
        <p14:creationId xmlns:p14="http://schemas.microsoft.com/office/powerpoint/2010/main" val="16508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C32D74-3B01-4C0A-8EE8-6F3A992C30B6}"/>
              </a:ext>
            </a:extLst>
          </p:cNvPr>
          <p:cNvSpPr>
            <a:spLocks noGrp="1"/>
          </p:cNvSpPr>
          <p:nvPr>
            <p:ph type="title"/>
          </p:nvPr>
        </p:nvSpPr>
        <p:spPr>
          <a:xfrm>
            <a:off x="2051720" y="1"/>
            <a:ext cx="7092280" cy="896112"/>
          </a:xfrm>
          <a:noFill/>
        </p:spPr>
        <p:txBody>
          <a:bodyPr/>
          <a:lstStyle/>
          <a:p>
            <a:r>
              <a:rPr lang="en-US" altLang="zh-CN" sz="3600" dirty="0">
                <a:solidFill>
                  <a:srgbClr val="0000FF"/>
                </a:solidFill>
                <a:latin typeface="Times New Roman" panose="02020603050405020304" pitchFamily="18" charset="0"/>
                <a:cs typeface="Times New Roman" panose="02020603050405020304" pitchFamily="18" charset="0"/>
              </a:rPr>
              <a:t>Leptoquark model</a:t>
            </a:r>
          </a:p>
        </p:txBody>
      </p:sp>
      <p:sp>
        <p:nvSpPr>
          <p:cNvPr id="7" name="内容占位符 6">
            <a:extLst>
              <a:ext uri="{FF2B5EF4-FFF2-40B4-BE49-F238E27FC236}">
                <a16:creationId xmlns:a16="http://schemas.microsoft.com/office/drawing/2014/main" id="{820FC9DC-9DC7-46D3-9768-5C11BC7C4E87}"/>
              </a:ext>
            </a:extLst>
          </p:cNvPr>
          <p:cNvSpPr>
            <a:spLocks noGrp="1"/>
          </p:cNvSpPr>
          <p:nvPr>
            <p:ph idx="1"/>
          </p:nvPr>
        </p:nvSpPr>
        <p:spPr>
          <a:xfrm>
            <a:off x="539552" y="1628800"/>
            <a:ext cx="7886700" cy="4351338"/>
          </a:xfrm>
        </p:spPr>
        <p:txBody>
          <a:bodyPr/>
          <a:lstStyle/>
          <a:p>
            <a:r>
              <a:rPr lang="en-US" altLang="zh-CN" sz="2400" dirty="0" err="1">
                <a:latin typeface="Times New Roman" panose="02020603050405020304" pitchFamily="18" charset="0"/>
                <a:cs typeface="Times New Roman" panose="02020603050405020304" pitchFamily="18" charset="0"/>
              </a:rPr>
              <a:t>Lagrangian</a:t>
            </a:r>
            <a:r>
              <a:rPr lang="en-US" altLang="zh-CN" sz="2400" dirty="0">
                <a:latin typeface="Times New Roman" panose="02020603050405020304" pitchFamily="18" charset="0"/>
                <a:cs typeface="Times New Roman" panose="02020603050405020304" pitchFamily="18" charset="0"/>
              </a:rPr>
              <a:t> of Leptoquark</a:t>
            </a:r>
          </a:p>
          <a:p>
            <a:endParaRPr lang="zh-CN" altLang="en-US"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B7B9B2B5-C32B-4BE7-AA7F-36FAC91C24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5536" y="2348880"/>
            <a:ext cx="7026024" cy="1553310"/>
          </a:xfrm>
          <a:prstGeom prst="rect">
            <a:avLst/>
          </a:prstGeom>
        </p:spPr>
      </p:pic>
      <p:pic>
        <p:nvPicPr>
          <p:cNvPr id="3" name="图片 2">
            <a:extLst>
              <a:ext uri="{FF2B5EF4-FFF2-40B4-BE49-F238E27FC236}">
                <a16:creationId xmlns:a16="http://schemas.microsoft.com/office/drawing/2014/main" id="{CED1C2D3-9249-4928-A727-DE7B1D51E42E}"/>
              </a:ext>
            </a:extLst>
          </p:cNvPr>
          <p:cNvPicPr>
            <a:picLocks noChangeAspect="1"/>
          </p:cNvPicPr>
          <p:nvPr/>
        </p:nvPicPr>
        <p:blipFill>
          <a:blip r:embed="rId4"/>
          <a:stretch>
            <a:fillRect/>
          </a:stretch>
        </p:blipFill>
        <p:spPr>
          <a:xfrm>
            <a:off x="678609" y="4077073"/>
            <a:ext cx="6801434" cy="2353996"/>
          </a:xfrm>
          <a:prstGeom prst="rect">
            <a:avLst/>
          </a:prstGeom>
        </p:spPr>
      </p:pic>
      <p:sp>
        <p:nvSpPr>
          <p:cNvPr id="4" name="灯片编号占位符 3">
            <a:extLst>
              <a:ext uri="{FF2B5EF4-FFF2-40B4-BE49-F238E27FC236}">
                <a16:creationId xmlns:a16="http://schemas.microsoft.com/office/drawing/2014/main" id="{ED463DB3-702B-4E90-AE35-30A8AE12EDB9}"/>
              </a:ext>
            </a:extLst>
          </p:cNvPr>
          <p:cNvSpPr>
            <a:spLocks noGrp="1"/>
          </p:cNvSpPr>
          <p:nvPr>
            <p:ph type="sldNum" sz="quarter" idx="4294967295"/>
          </p:nvPr>
        </p:nvSpPr>
        <p:spPr>
          <a:xfrm>
            <a:off x="6781800" y="6324600"/>
            <a:ext cx="1905000" cy="457200"/>
          </a:xfrm>
          <a:prstGeom prst="rect">
            <a:avLst/>
          </a:prstGeom>
        </p:spPr>
        <p:txBody>
          <a:bodyPr/>
          <a:lstStyle/>
          <a:p>
            <a:fld id="{DA8FB8E6-C20A-48B6-8386-5D923EAAE4F6}" type="slidenum">
              <a:rPr lang="zh-CN" altLang="en-US" smtClean="0"/>
              <a:t>34</a:t>
            </a:fld>
            <a:endParaRPr lang="zh-CN" altLang="en-US"/>
          </a:p>
        </p:txBody>
      </p:sp>
      <p:sp>
        <p:nvSpPr>
          <p:cNvPr id="5" name="矩形 4"/>
          <p:cNvSpPr/>
          <p:nvPr/>
        </p:nvSpPr>
        <p:spPr>
          <a:xfrm>
            <a:off x="755576" y="980728"/>
            <a:ext cx="8136904" cy="461665"/>
          </a:xfrm>
          <a:prstGeom prst="rect">
            <a:avLst/>
          </a:prstGeom>
          <a:ln>
            <a:solidFill>
              <a:srgbClr val="00E4A8"/>
            </a:solidFill>
          </a:ln>
        </p:spPr>
        <p:txBody>
          <a:bodyPr wrap="square">
            <a:spAutoFit/>
          </a:bodyPr>
          <a:lstStyle/>
          <a:p>
            <a:r>
              <a:rPr lang="en-US" altLang="zh-CN" dirty="0"/>
              <a:t>Cheung, Huang, Li, Lu, Mao Tang,</a:t>
            </a:r>
            <a:r>
              <a:rPr lang="is-IS" altLang="zh-CN" dirty="0"/>
              <a:t> </a:t>
            </a:r>
            <a:r>
              <a:rPr lang="es-ES" altLang="zh-CN" dirty="0"/>
              <a:t>NPB965 (2021) 115354</a:t>
            </a:r>
            <a:endParaRPr lang="zh-CN" altLang="en-US" dirty="0"/>
          </a:p>
        </p:txBody>
      </p:sp>
      <p:sp>
        <p:nvSpPr>
          <p:cNvPr id="6" name="日期占位符 5"/>
          <p:cNvSpPr>
            <a:spLocks noGrp="1"/>
          </p:cNvSpPr>
          <p:nvPr>
            <p:ph type="dt" sz="half" idx="10"/>
          </p:nvPr>
        </p:nvSpPr>
        <p:spPr/>
        <p:txBody>
          <a:bodyPr/>
          <a:lstStyle/>
          <a:p>
            <a:pPr>
              <a:defRPr/>
            </a:pPr>
            <a:r>
              <a:rPr lang="en-US" altLang="zh-CN"/>
              <a:t>CDLu</a:t>
            </a:r>
            <a:endParaRPr lang="zh-CN" altLang="en-US"/>
          </a:p>
        </p:txBody>
      </p:sp>
      <p:pic>
        <p:nvPicPr>
          <p:cNvPr id="10" name="图片 3" descr="Valencia.jpg"/>
          <p:cNvPicPr>
            <a:picLocks noChangeAspect="1"/>
          </p:cNvPicPr>
          <p:nvPr/>
        </p:nvPicPr>
        <p:blipFill rotWithShape="1">
          <a:blip r:embed="rId5">
            <a:extLst>
              <a:ext uri="{28A0092B-C50C-407E-A947-70E740481C1C}">
                <a14:useLocalDpi xmlns:a14="http://schemas.microsoft.com/office/drawing/2010/main" val="0"/>
              </a:ext>
            </a:extLst>
          </a:blip>
          <a:srcRect l="70884" t="38327" r="1948" b="46188"/>
          <a:stretch/>
        </p:blipFill>
        <p:spPr bwMode="auto">
          <a:xfrm>
            <a:off x="6444208" y="1772816"/>
            <a:ext cx="2484000" cy="10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10"/>
          <p:cNvSpPr/>
          <p:nvPr/>
        </p:nvSpPr>
        <p:spPr>
          <a:xfrm>
            <a:off x="6732240" y="2636912"/>
            <a:ext cx="1778752" cy="461665"/>
          </a:xfrm>
          <a:prstGeom prst="rect">
            <a:avLst/>
          </a:prstGeom>
        </p:spPr>
        <p:txBody>
          <a:bodyPr wrap="none">
            <a:spAutoFit/>
          </a:bodyPr>
          <a:lstStyle/>
          <a:p>
            <a:r>
              <a:rPr lang="en-US" altLang="zh-CN" b="1" i="1" dirty="0">
                <a:solidFill>
                  <a:srgbClr val="0000FF"/>
                </a:solidFill>
              </a:rPr>
              <a:t>c                </a:t>
            </a:r>
            <a:r>
              <a:rPr lang="en-US" altLang="zh-CN" b="1" i="1" dirty="0" err="1">
                <a:solidFill>
                  <a:srgbClr val="0000FF"/>
                </a:solidFill>
              </a:rPr>
              <a:t>ν</a:t>
            </a:r>
            <a:endParaRPr lang="zh-CN" altLang="en-US" b="1" i="1" dirty="0">
              <a:solidFill>
                <a:srgbClr val="0000FF"/>
              </a:solidFill>
            </a:endParaRPr>
          </a:p>
        </p:txBody>
      </p:sp>
      <p:sp>
        <p:nvSpPr>
          <p:cNvPr id="12" name="文本框 11"/>
          <p:cNvSpPr txBox="1"/>
          <p:nvPr/>
        </p:nvSpPr>
        <p:spPr>
          <a:xfrm>
            <a:off x="6695728" y="1484784"/>
            <a:ext cx="2448272" cy="461665"/>
          </a:xfrm>
          <a:prstGeom prst="rect">
            <a:avLst/>
          </a:prstGeom>
          <a:noFill/>
        </p:spPr>
        <p:txBody>
          <a:bodyPr wrap="square" rtlCol="0">
            <a:spAutoFit/>
          </a:bodyPr>
          <a:lstStyle/>
          <a:p>
            <a:r>
              <a:rPr lang="en-US" altLang="zh-CN" b="1" i="1" dirty="0">
                <a:solidFill>
                  <a:srgbClr val="0000FF"/>
                </a:solidFill>
              </a:rPr>
              <a:t>b                </a:t>
            </a:r>
            <a:r>
              <a:rPr lang="en-US" altLang="zh-CN" b="1" i="1" dirty="0" err="1">
                <a:solidFill>
                  <a:srgbClr val="0000FF"/>
                </a:solidFill>
              </a:rPr>
              <a:t>τ</a:t>
            </a:r>
            <a:endParaRPr lang="zh-CN" altLang="en-US" b="1" i="1" dirty="0">
              <a:solidFill>
                <a:srgbClr val="0000FF"/>
              </a:solidFill>
            </a:endParaRPr>
          </a:p>
        </p:txBody>
      </p:sp>
      <p:sp>
        <p:nvSpPr>
          <p:cNvPr id="13" name="文本框 12"/>
          <p:cNvSpPr txBox="1"/>
          <p:nvPr/>
        </p:nvSpPr>
        <p:spPr>
          <a:xfrm>
            <a:off x="6703191" y="1412776"/>
            <a:ext cx="2448272" cy="461665"/>
          </a:xfrm>
          <a:prstGeom prst="rect">
            <a:avLst/>
          </a:prstGeom>
          <a:solidFill>
            <a:srgbClr val="FFFFFF"/>
          </a:solidFill>
        </p:spPr>
        <p:txBody>
          <a:bodyPr wrap="square" rtlCol="0">
            <a:spAutoFit/>
          </a:bodyPr>
          <a:lstStyle/>
          <a:p>
            <a:r>
              <a:rPr lang="en-US" altLang="zh-CN" b="1" i="1" dirty="0">
                <a:solidFill>
                  <a:srgbClr val="0000FF"/>
                </a:solidFill>
              </a:rPr>
              <a:t>b               </a:t>
            </a:r>
            <a:r>
              <a:rPr lang="en-US" altLang="zh-CN" b="1" i="1" dirty="0" err="1">
                <a:solidFill>
                  <a:srgbClr val="0000FF"/>
                </a:solidFill>
              </a:rPr>
              <a:t>ν</a:t>
            </a:r>
            <a:endParaRPr lang="zh-CN" altLang="en-US" b="1" i="1" dirty="0">
              <a:solidFill>
                <a:srgbClr val="0000FF"/>
              </a:solidFill>
            </a:endParaRPr>
          </a:p>
        </p:txBody>
      </p:sp>
      <p:sp>
        <p:nvSpPr>
          <p:cNvPr id="14" name="矩形 13"/>
          <p:cNvSpPr/>
          <p:nvPr/>
        </p:nvSpPr>
        <p:spPr>
          <a:xfrm>
            <a:off x="6732240" y="2780928"/>
            <a:ext cx="1778752" cy="461665"/>
          </a:xfrm>
          <a:prstGeom prst="rect">
            <a:avLst/>
          </a:prstGeom>
          <a:solidFill>
            <a:srgbClr val="FFFFFF"/>
          </a:solidFill>
        </p:spPr>
        <p:txBody>
          <a:bodyPr wrap="none">
            <a:spAutoFit/>
          </a:bodyPr>
          <a:lstStyle/>
          <a:p>
            <a:r>
              <a:rPr lang="en-US" altLang="zh-CN" b="1" i="1" dirty="0">
                <a:solidFill>
                  <a:srgbClr val="0000FF"/>
                </a:solidFill>
              </a:rPr>
              <a:t>c                </a:t>
            </a:r>
            <a:r>
              <a:rPr lang="en-US" altLang="zh-CN" b="1" i="1" dirty="0" err="1">
                <a:solidFill>
                  <a:srgbClr val="0000FF"/>
                </a:solidFill>
              </a:rPr>
              <a:t>τ</a:t>
            </a:r>
            <a:endParaRPr lang="zh-CN" altLang="en-US" b="1" i="1" dirty="0">
              <a:solidFill>
                <a:srgbClr val="0000FF"/>
              </a:solidFill>
            </a:endParaRPr>
          </a:p>
        </p:txBody>
      </p:sp>
    </p:spTree>
    <p:extLst>
      <p:ext uri="{BB962C8B-B14F-4D97-AF65-F5344CB8AC3E}">
        <p14:creationId xmlns:p14="http://schemas.microsoft.com/office/powerpoint/2010/main" val="314185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DF1AFCA-E06A-49A7-919B-2A66A9760B79}"/>
              </a:ext>
            </a:extLst>
          </p:cNvPr>
          <p:cNvPicPr>
            <a:picLocks noChangeAspect="1"/>
          </p:cNvPicPr>
          <p:nvPr/>
        </p:nvPicPr>
        <p:blipFill>
          <a:blip r:embed="rId3"/>
          <a:stretch>
            <a:fillRect/>
          </a:stretch>
        </p:blipFill>
        <p:spPr>
          <a:xfrm>
            <a:off x="0" y="1605475"/>
            <a:ext cx="2955802" cy="3941069"/>
          </a:xfrm>
          <a:prstGeom prst="rect">
            <a:avLst/>
          </a:prstGeom>
        </p:spPr>
      </p:pic>
      <p:pic>
        <p:nvPicPr>
          <p:cNvPr id="10" name="图片 9">
            <a:extLst>
              <a:ext uri="{FF2B5EF4-FFF2-40B4-BE49-F238E27FC236}">
                <a16:creationId xmlns:a16="http://schemas.microsoft.com/office/drawing/2014/main" id="{B48A92FA-7C73-4A13-A40F-B14AA1E53855}"/>
              </a:ext>
            </a:extLst>
          </p:cNvPr>
          <p:cNvPicPr>
            <a:picLocks noChangeAspect="1"/>
          </p:cNvPicPr>
          <p:nvPr/>
        </p:nvPicPr>
        <p:blipFill>
          <a:blip r:embed="rId4"/>
          <a:stretch>
            <a:fillRect/>
          </a:stretch>
        </p:blipFill>
        <p:spPr>
          <a:xfrm>
            <a:off x="3131840" y="1772816"/>
            <a:ext cx="2855764" cy="3807685"/>
          </a:xfrm>
          <a:prstGeom prst="rect">
            <a:avLst/>
          </a:prstGeom>
        </p:spPr>
      </p:pic>
      <p:pic>
        <p:nvPicPr>
          <p:cNvPr id="12" name="图片 11">
            <a:extLst>
              <a:ext uri="{FF2B5EF4-FFF2-40B4-BE49-F238E27FC236}">
                <a16:creationId xmlns:a16="http://schemas.microsoft.com/office/drawing/2014/main" id="{951400D5-03E0-4206-891F-8AFB057E806C}"/>
              </a:ext>
            </a:extLst>
          </p:cNvPr>
          <p:cNvPicPr>
            <a:picLocks noChangeAspect="1"/>
          </p:cNvPicPr>
          <p:nvPr/>
        </p:nvPicPr>
        <p:blipFill>
          <a:blip r:embed="rId5"/>
          <a:stretch>
            <a:fillRect/>
          </a:stretch>
        </p:blipFill>
        <p:spPr>
          <a:xfrm>
            <a:off x="5972174" y="1573279"/>
            <a:ext cx="2992314" cy="3989752"/>
          </a:xfrm>
          <a:prstGeom prst="rect">
            <a:avLst/>
          </a:prstGeom>
        </p:spPr>
      </p:pic>
      <p:sp>
        <p:nvSpPr>
          <p:cNvPr id="9" name="标题 1">
            <a:extLst>
              <a:ext uri="{FF2B5EF4-FFF2-40B4-BE49-F238E27FC236}">
                <a16:creationId xmlns:a16="http://schemas.microsoft.com/office/drawing/2014/main" id="{4495BBCC-6B89-4878-995A-274B3A808FB1}"/>
              </a:ext>
            </a:extLst>
          </p:cNvPr>
          <p:cNvSpPr>
            <a:spLocks noGrp="1"/>
          </p:cNvSpPr>
          <p:nvPr>
            <p:ph type="title"/>
          </p:nvPr>
        </p:nvSpPr>
        <p:spPr>
          <a:xfrm>
            <a:off x="1866900" y="415344"/>
            <a:ext cx="6768752" cy="896112"/>
          </a:xfrm>
          <a:noFill/>
        </p:spPr>
        <p:txBody>
          <a:bodyPr>
            <a:noAutofit/>
          </a:bodyPr>
          <a:lstStyle/>
          <a:p>
            <a:pPr algn="ctr"/>
            <a:r>
              <a:rPr lang="en-US" altLang="zh-CN" sz="3200" dirty="0">
                <a:solidFill>
                  <a:srgbClr val="0000FF"/>
                </a:solidFill>
                <a:latin typeface="Times New Roman" panose="02020603050405020304" pitchFamily="18" charset="0"/>
                <a:cs typeface="Times New Roman" panose="02020603050405020304" pitchFamily="18" charset="0"/>
              </a:rPr>
              <a:t>2</a:t>
            </a:r>
            <a:r>
              <a:rPr lang="el-GR" altLang="zh-CN" sz="3200" dirty="0">
                <a:solidFill>
                  <a:srgbClr val="0000FF"/>
                </a:solidFill>
                <a:latin typeface="Times New Roman" panose="02020603050405020304" pitchFamily="18" charset="0"/>
              </a:rPr>
              <a:t>σ </a:t>
            </a:r>
            <a:r>
              <a:rPr lang="en-US" altLang="zh-CN" sz="3200" dirty="0">
                <a:solidFill>
                  <a:srgbClr val="0000FF"/>
                </a:solidFill>
                <a:latin typeface="Times New Roman" panose="02020603050405020304" pitchFamily="18" charset="0"/>
                <a:cs typeface="Times New Roman" panose="02020603050405020304" pitchFamily="18" charset="0"/>
              </a:rPr>
              <a:t>Constraints on the Leptoquark couplings</a:t>
            </a:r>
            <a:endParaRPr lang="zh-CN" altLang="en-US" sz="3200" dirty="0">
              <a:solidFill>
                <a:srgbClr val="0000FF"/>
              </a:solidFill>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6F2C3632-CCBE-4E9C-A2FB-A6C21C0175C2}"/>
              </a:ext>
            </a:extLst>
          </p:cNvPr>
          <p:cNvSpPr>
            <a:spLocks noGrp="1"/>
          </p:cNvSpPr>
          <p:nvPr>
            <p:ph type="sldNum" sz="quarter" idx="4294967295"/>
          </p:nvPr>
        </p:nvSpPr>
        <p:spPr>
          <a:xfrm>
            <a:off x="6781800" y="6324600"/>
            <a:ext cx="1905000" cy="457200"/>
          </a:xfrm>
          <a:prstGeom prst="rect">
            <a:avLst/>
          </a:prstGeom>
        </p:spPr>
        <p:txBody>
          <a:bodyPr/>
          <a:lstStyle/>
          <a:p>
            <a:fld id="{DA8FB8E6-C20A-48B6-8386-5D923EAAE4F6}" type="slidenum">
              <a:rPr lang="zh-CN" altLang="en-US" smtClean="0"/>
              <a:t>35</a:t>
            </a:fld>
            <a:endParaRPr lang="zh-CN" altLang="en-US"/>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884002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投影片編號版面配置區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33EEAAB-2E49-1B44-A342-0414F8EDE301}" type="slidenum">
              <a:rPr lang="en-US" altLang="zh-TW" sz="1400">
                <a:latin typeface="Arial" charset="0"/>
                <a:ea typeface="新細明體" charset="0"/>
                <a:cs typeface="新細明體" charset="0"/>
              </a:rPr>
              <a:pPr/>
              <a:t>36</a:t>
            </a:fld>
            <a:endParaRPr lang="en-US" altLang="zh-TW" sz="1400">
              <a:latin typeface="Arial" charset="0"/>
              <a:ea typeface="新細明體" charset="0"/>
              <a:cs typeface="新細明體" charset="0"/>
            </a:endParaRPr>
          </a:p>
        </p:txBody>
      </p:sp>
      <p:sp>
        <p:nvSpPr>
          <p:cNvPr id="67587" name="Line 5"/>
          <p:cNvSpPr>
            <a:spLocks noChangeShapeType="1"/>
          </p:cNvSpPr>
          <p:nvPr/>
        </p:nvSpPr>
        <p:spPr bwMode="auto">
          <a:xfrm>
            <a:off x="473075" y="655638"/>
            <a:ext cx="7958138" cy="0"/>
          </a:xfrm>
          <a:prstGeom prst="line">
            <a:avLst/>
          </a:prstGeom>
          <a:noFill/>
          <a:ln w="57150">
            <a:solidFill>
              <a:srgbClr val="66FF33"/>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67588" name="Text Box 6"/>
          <p:cNvSpPr txBox="1">
            <a:spLocks noChangeArrowheads="1"/>
          </p:cNvSpPr>
          <p:nvPr/>
        </p:nvSpPr>
        <p:spPr bwMode="auto">
          <a:xfrm>
            <a:off x="695325" y="142875"/>
            <a:ext cx="7072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TW">
                <a:solidFill>
                  <a:schemeClr val="hlink"/>
                </a:solidFill>
                <a:latin typeface="Arial" charset="0"/>
                <a:ea typeface="新細明體" charset="0"/>
                <a:cs typeface="新細明體" charset="0"/>
              </a:rPr>
              <a:t>           </a:t>
            </a:r>
            <a:r>
              <a:rPr lang="en-US" altLang="zh-TW">
                <a:solidFill>
                  <a:srgbClr val="FF3399"/>
                </a:solidFill>
                <a:latin typeface="Arial" charset="0"/>
                <a:ea typeface="新細明體" charset="0"/>
                <a:cs typeface="新細明體" charset="0"/>
              </a:rPr>
              <a:t> Violation of lepton flavor universality</a:t>
            </a:r>
            <a:endParaRPr lang="en-US" altLang="zh-TW">
              <a:solidFill>
                <a:srgbClr val="FF3399"/>
              </a:solidFill>
              <a:latin typeface="Symbol" charset="0"/>
              <a:ea typeface="新細明體" charset="0"/>
              <a:cs typeface="新細明體" charset="0"/>
            </a:endParaRPr>
          </a:p>
        </p:txBody>
      </p:sp>
      <p:graphicFrame>
        <p:nvGraphicFramePr>
          <p:cNvPr id="67589" name="Object 2"/>
          <p:cNvGraphicFramePr>
            <a:graphicFrameLocks noChangeAspect="1"/>
          </p:cNvGraphicFramePr>
          <p:nvPr/>
        </p:nvGraphicFramePr>
        <p:xfrm>
          <a:off x="661988" y="882650"/>
          <a:ext cx="2455862" cy="666750"/>
        </p:xfrm>
        <a:graphic>
          <a:graphicData uri="http://schemas.openxmlformats.org/presentationml/2006/ole">
            <mc:AlternateContent xmlns:mc="http://schemas.openxmlformats.org/markup-compatibility/2006">
              <mc:Choice xmlns:v="urn:schemas-microsoft-com:vml" Requires="v">
                <p:oleObj name="方程式" r:id="rId2" imgW="1637589" imgH="444307" progId="Equation.3">
                  <p:embed/>
                </p:oleObj>
              </mc:Choice>
              <mc:Fallback>
                <p:oleObj name="方程式" r:id="rId2" imgW="1637589" imgH="444307"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882650"/>
                        <a:ext cx="2455862" cy="666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67590" name="Object 3"/>
          <p:cNvGraphicFramePr>
            <a:graphicFrameLocks noChangeAspect="1"/>
          </p:cNvGraphicFramePr>
          <p:nvPr/>
        </p:nvGraphicFramePr>
        <p:xfrm>
          <a:off x="3460750" y="862013"/>
          <a:ext cx="2627313" cy="666750"/>
        </p:xfrm>
        <a:graphic>
          <a:graphicData uri="http://schemas.openxmlformats.org/presentationml/2006/ole">
            <mc:AlternateContent xmlns:mc="http://schemas.openxmlformats.org/markup-compatibility/2006">
              <mc:Choice xmlns:v="urn:schemas-microsoft-com:vml" Requires="v">
                <p:oleObj name="公式" r:id="rId4" imgW="1752600" imgH="444500" progId="Equation.3">
                  <p:embed/>
                </p:oleObj>
              </mc:Choice>
              <mc:Fallback>
                <p:oleObj name="公式" r:id="rId4" imgW="17526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0" y="862013"/>
                        <a:ext cx="2627313" cy="666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7591" name="文字方塊 8"/>
          <p:cNvSpPr txBox="1">
            <a:spLocks noChangeArrowheads="1"/>
          </p:cNvSpPr>
          <p:nvPr/>
        </p:nvSpPr>
        <p:spPr bwMode="auto">
          <a:xfrm>
            <a:off x="403225" y="3567113"/>
            <a:ext cx="845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TW" sz="2200" b="1">
                <a:solidFill>
                  <a:srgbClr val="CC3399"/>
                </a:solidFill>
                <a:latin typeface="Arial" charset="0"/>
                <a:ea typeface="新細明體" charset="0"/>
                <a:cs typeface="新細明體" charset="0"/>
                <a:sym typeface="Symbol" charset="0"/>
              </a:rPr>
              <a:t>For </a:t>
            </a:r>
            <a:r>
              <a:rPr lang="en-US" altLang="zh-TW" sz="2200">
                <a:solidFill>
                  <a:srgbClr val="CC3399"/>
                </a:solidFill>
                <a:latin typeface="Arial" charset="0"/>
                <a:ea typeface="新細明體" charset="0"/>
                <a:cs typeface="新細明體" charset="0"/>
                <a:sym typeface="Symbol" charset="0"/>
              </a:rPr>
              <a:t>q</a:t>
            </a:r>
            <a:r>
              <a:rPr lang="en-US" altLang="zh-TW" sz="2200" b="1" baseline="30000">
                <a:solidFill>
                  <a:srgbClr val="CC3399"/>
                </a:solidFill>
                <a:latin typeface="Arial" charset="0"/>
                <a:ea typeface="新細明體" charset="0"/>
                <a:cs typeface="新細明體" charset="0"/>
                <a:sym typeface="Symbol" charset="0"/>
              </a:rPr>
              <a:t>2</a:t>
            </a:r>
            <a:r>
              <a:rPr lang="en-US" altLang="zh-TW" sz="2200" b="1">
                <a:solidFill>
                  <a:srgbClr val="CC3399"/>
                </a:solidFill>
                <a:latin typeface="Arial" charset="0"/>
                <a:ea typeface="新細明體" charset="0"/>
                <a:cs typeface="新細明體" charset="0"/>
                <a:sym typeface="Symbol" charset="0"/>
              </a:rPr>
              <a:t> &lt; 6 </a:t>
            </a:r>
            <a:r>
              <a:rPr lang="en-US" altLang="zh-TW" sz="2200">
                <a:solidFill>
                  <a:srgbClr val="CC3399"/>
                </a:solidFill>
                <a:latin typeface="Arial" charset="0"/>
                <a:ea typeface="新細明體" charset="0"/>
                <a:cs typeface="新細明體" charset="0"/>
                <a:sym typeface="Symbol" charset="0"/>
              </a:rPr>
              <a:t>GeV</a:t>
            </a:r>
            <a:r>
              <a:rPr lang="en-US" altLang="zh-TW" sz="2200" b="1" baseline="30000">
                <a:solidFill>
                  <a:srgbClr val="CC3399"/>
                </a:solidFill>
                <a:latin typeface="Arial" charset="0"/>
                <a:ea typeface="新細明體" charset="0"/>
                <a:cs typeface="新細明體" charset="0"/>
                <a:sym typeface="Symbol" charset="0"/>
              </a:rPr>
              <a:t>2</a:t>
            </a:r>
            <a:r>
              <a:rPr lang="en-US" altLang="zh-TW" sz="2200" b="1">
                <a:solidFill>
                  <a:srgbClr val="CC3399"/>
                </a:solidFill>
                <a:latin typeface="Arial" charset="0"/>
                <a:ea typeface="新細明體" charset="0"/>
                <a:cs typeface="新細明體" charset="0"/>
                <a:sym typeface="Symbol" charset="0"/>
              </a:rPr>
              <a:t>, SM predictions for  b s</a:t>
            </a:r>
            <a:r>
              <a:rPr lang="en-US" altLang="zh-TW" sz="2200" b="1" baseline="30000">
                <a:solidFill>
                  <a:srgbClr val="CC3399"/>
                </a:solidFill>
                <a:latin typeface="Arial" charset="0"/>
                <a:ea typeface="新細明體" charset="0"/>
                <a:cs typeface="新細明體" charset="0"/>
                <a:sym typeface="Symbol" charset="0"/>
              </a:rPr>
              <a:t>+</a:t>
            </a:r>
            <a:r>
              <a:rPr lang="en-US" altLang="zh-TW" sz="2200" b="1">
                <a:solidFill>
                  <a:srgbClr val="CC3399"/>
                </a:solidFill>
                <a:latin typeface="Arial" charset="0"/>
                <a:ea typeface="新細明體" charset="0"/>
                <a:cs typeface="新細明體" charset="0"/>
                <a:sym typeface="Symbol" charset="0"/>
              </a:rPr>
              <a:t></a:t>
            </a:r>
            <a:r>
              <a:rPr lang="en-US" altLang="zh-TW" sz="2200" b="1" baseline="30000">
                <a:solidFill>
                  <a:srgbClr val="CC3399"/>
                </a:solidFill>
                <a:latin typeface="Arial" charset="0"/>
                <a:ea typeface="新細明體" charset="0"/>
                <a:cs typeface="新細明體" charset="0"/>
                <a:sym typeface="Symbol" charset="0"/>
              </a:rPr>
              <a:t>-</a:t>
            </a:r>
            <a:r>
              <a:rPr lang="zh-TW" altLang="en-US" sz="2200" b="1" baseline="30000">
                <a:solidFill>
                  <a:srgbClr val="CC3399"/>
                </a:solidFill>
                <a:latin typeface="Arial" charset="0"/>
                <a:ea typeface="新細明體" charset="0"/>
                <a:cs typeface="新細明體" charset="0"/>
                <a:sym typeface="Symbol" charset="0"/>
              </a:rPr>
              <a:t> </a:t>
            </a:r>
            <a:r>
              <a:rPr lang="zh-TW" altLang="en-US" sz="2200" b="1">
                <a:solidFill>
                  <a:srgbClr val="CC3399"/>
                </a:solidFill>
                <a:latin typeface="Arial" charset="0"/>
                <a:ea typeface="新細明體" charset="0"/>
                <a:cs typeface="新細明體" charset="0"/>
                <a:sym typeface="Symbol" charset="0"/>
              </a:rPr>
              <a:t> </a:t>
            </a:r>
            <a:r>
              <a:rPr lang="en-US" altLang="zh-TW" sz="2200" b="1">
                <a:solidFill>
                  <a:srgbClr val="CC3399"/>
                </a:solidFill>
                <a:latin typeface="Arial" charset="0"/>
                <a:ea typeface="新細明體" charset="0"/>
                <a:cs typeface="新細明體" charset="0"/>
                <a:sym typeface="Symbol" charset="0"/>
              </a:rPr>
              <a:t>consistently overshoot the data (also for </a:t>
            </a:r>
            <a:r>
              <a:rPr lang="en-US" altLang="zh-TW" sz="2200">
                <a:solidFill>
                  <a:srgbClr val="CC3399"/>
                </a:solidFill>
                <a:latin typeface="Arial" charset="0"/>
                <a:ea typeface="新細明體" charset="0"/>
                <a:cs typeface="新細明體" charset="0"/>
                <a:sym typeface="Symbol" charset="0"/>
              </a:rPr>
              <a:t>B</a:t>
            </a:r>
            <a:r>
              <a:rPr lang="en-US" altLang="zh-TW" sz="2200" b="1" baseline="-25000">
                <a:solidFill>
                  <a:srgbClr val="CC3399"/>
                </a:solidFill>
                <a:latin typeface="Arial" charset="0"/>
                <a:ea typeface="新細明體" charset="0"/>
                <a:cs typeface="新細明體" charset="0"/>
                <a:sym typeface="Symbol" charset="0"/>
              </a:rPr>
              <a:t>s</a:t>
            </a:r>
            <a:r>
              <a:rPr lang="en-US" altLang="zh-TW" sz="2200" b="1">
                <a:solidFill>
                  <a:srgbClr val="CC3399"/>
                </a:solidFill>
                <a:latin typeface="Arial" charset="0"/>
                <a:ea typeface="新細明體" charset="0"/>
                <a:cs typeface="新細明體" charset="0"/>
                <a:sym typeface="Symbol" charset="0"/>
              </a:rPr>
              <a:t> </a:t>
            </a:r>
            <a:r>
              <a:rPr lang="en-US" altLang="zh-TW" sz="2200" b="1" baseline="30000">
                <a:solidFill>
                  <a:srgbClr val="CC3399"/>
                </a:solidFill>
                <a:latin typeface="Arial" charset="0"/>
                <a:ea typeface="新細明體" charset="0"/>
                <a:cs typeface="新細明體" charset="0"/>
                <a:sym typeface="Symbol" charset="0"/>
              </a:rPr>
              <a:t>+</a:t>
            </a:r>
            <a:r>
              <a:rPr lang="en-US" altLang="zh-TW" sz="2200" b="1">
                <a:solidFill>
                  <a:srgbClr val="CC3399"/>
                </a:solidFill>
                <a:latin typeface="Arial" charset="0"/>
                <a:ea typeface="新細明體" charset="0"/>
                <a:cs typeface="新細明體" charset="0"/>
                <a:sym typeface="Symbol" charset="0"/>
              </a:rPr>
              <a:t></a:t>
            </a:r>
            <a:r>
              <a:rPr lang="en-US" altLang="zh-TW" sz="2200" b="1" baseline="30000">
                <a:solidFill>
                  <a:srgbClr val="CC3399"/>
                </a:solidFill>
                <a:latin typeface="Arial" charset="0"/>
                <a:ea typeface="新細明體" charset="0"/>
                <a:cs typeface="新細明體" charset="0"/>
                <a:sym typeface="Symbol" charset="0"/>
              </a:rPr>
              <a:t>-</a:t>
            </a:r>
            <a:r>
              <a:rPr lang="en-US" altLang="zh-TW" sz="2200" b="1">
                <a:solidFill>
                  <a:srgbClr val="CC3399"/>
                </a:solidFill>
                <a:latin typeface="Arial" charset="0"/>
                <a:ea typeface="新細明體" charset="0"/>
                <a:cs typeface="新細明體" charset="0"/>
                <a:sym typeface="Symbol" charset="0"/>
              </a:rPr>
              <a:t>, </a:t>
            </a:r>
            <a:r>
              <a:rPr lang="en-US" altLang="zh-TW" sz="2200" b="1" baseline="-25000">
                <a:solidFill>
                  <a:srgbClr val="CC3399"/>
                </a:solidFill>
                <a:latin typeface="Arial" charset="0"/>
                <a:ea typeface="新細明體" charset="0"/>
                <a:cs typeface="新細明體" charset="0"/>
                <a:sym typeface="Symbol" charset="0"/>
              </a:rPr>
              <a:t>b</a:t>
            </a:r>
            <a:r>
              <a:rPr lang="en-US" altLang="zh-TW" sz="2200" b="1">
                <a:solidFill>
                  <a:srgbClr val="CC3399"/>
                </a:solidFill>
                <a:latin typeface="Arial" charset="0"/>
                <a:ea typeface="新細明體" charset="0"/>
                <a:cs typeface="新細明體" charset="0"/>
                <a:sym typeface="Symbol" charset="0"/>
              </a:rPr>
              <a:t> </a:t>
            </a:r>
            <a:r>
              <a:rPr lang="en-US" altLang="zh-TW" sz="2200" b="1" baseline="30000">
                <a:solidFill>
                  <a:srgbClr val="CC3399"/>
                </a:solidFill>
                <a:latin typeface="Arial" charset="0"/>
                <a:ea typeface="新細明體" charset="0"/>
                <a:cs typeface="新細明體" charset="0"/>
                <a:sym typeface="Symbol" charset="0"/>
              </a:rPr>
              <a:t>+</a:t>
            </a:r>
            <a:r>
              <a:rPr lang="en-US" altLang="zh-TW" sz="2200" b="1">
                <a:solidFill>
                  <a:srgbClr val="CC3399"/>
                </a:solidFill>
                <a:latin typeface="Arial" charset="0"/>
                <a:ea typeface="新細明體" charset="0"/>
                <a:cs typeface="新細明體" charset="0"/>
                <a:sym typeface="Symbol" charset="0"/>
              </a:rPr>
              <a:t></a:t>
            </a:r>
            <a:r>
              <a:rPr lang="en-US" altLang="zh-TW" sz="2200" b="1" baseline="30000">
                <a:solidFill>
                  <a:srgbClr val="CC3399"/>
                </a:solidFill>
                <a:latin typeface="Arial" charset="0"/>
                <a:ea typeface="新細明體" charset="0"/>
                <a:cs typeface="新細明體" charset="0"/>
                <a:sym typeface="Symbol" charset="0"/>
              </a:rPr>
              <a:t>-</a:t>
            </a:r>
            <a:r>
              <a:rPr lang="en-US" altLang="zh-TW" sz="2200" b="1">
                <a:solidFill>
                  <a:srgbClr val="CC3399"/>
                </a:solidFill>
                <a:latin typeface="Arial" charset="0"/>
                <a:ea typeface="新細明體" charset="0"/>
                <a:cs typeface="新細明體" charset="0"/>
                <a:sym typeface="Symbol" charset="0"/>
              </a:rPr>
              <a:t> ; both involve unknown hadronic uncertainties)</a:t>
            </a:r>
            <a:endParaRPr lang="zh-TW" altLang="en-US" sz="2200" b="1" baseline="30000">
              <a:solidFill>
                <a:srgbClr val="CC3399"/>
              </a:solidFill>
              <a:latin typeface="Arial" charset="0"/>
              <a:ea typeface="新細明體" charset="0"/>
              <a:cs typeface="新細明體" charset="0"/>
            </a:endParaRPr>
          </a:p>
        </p:txBody>
      </p:sp>
      <p:pic>
        <p:nvPicPr>
          <p:cNvPr id="67592" name="圖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5100638"/>
            <a:ext cx="1428750" cy="98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3" name="圖片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4075" y="5072063"/>
            <a:ext cx="1427163" cy="101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 name="表格 10"/>
          <p:cNvGraphicFramePr>
            <a:graphicFrameLocks noGrp="1"/>
          </p:cNvGraphicFramePr>
          <p:nvPr/>
        </p:nvGraphicFramePr>
        <p:xfrm>
          <a:off x="323850" y="1741488"/>
          <a:ext cx="8272463" cy="1471612"/>
        </p:xfrm>
        <a:graphic>
          <a:graphicData uri="http://schemas.openxmlformats.org/drawingml/2006/table">
            <a:tbl>
              <a:tblPr/>
              <a:tblGrid>
                <a:gridCol w="2547938">
                  <a:extLst>
                    <a:ext uri="{9D8B030D-6E8A-4147-A177-3AD203B41FA5}">
                      <a16:colId xmlns:a16="http://schemas.microsoft.com/office/drawing/2014/main" val="20000"/>
                    </a:ext>
                  </a:extLst>
                </a:gridCol>
                <a:gridCol w="2730500">
                  <a:extLst>
                    <a:ext uri="{9D8B030D-6E8A-4147-A177-3AD203B41FA5}">
                      <a16:colId xmlns:a16="http://schemas.microsoft.com/office/drawing/2014/main" val="20001"/>
                    </a:ext>
                  </a:extLst>
                </a:gridCol>
                <a:gridCol w="1635125">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tblGrid>
              <a:tr h="3683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Arial" charset="0"/>
                          <a:ea typeface="新細明體" charset="0"/>
                          <a:cs typeface="新細明體" charset="0"/>
                        </a:rPr>
                        <a:t>Observable</a:t>
                      </a:r>
                      <a:endParaRPr kumimoji="0" lang="zh-TW" altLang="en-US" sz="1800" b="1" i="0" u="none" strike="noStrike" cap="none" normalizeH="0" baseline="0">
                        <a:ln>
                          <a:noFill/>
                        </a:ln>
                        <a:solidFill>
                          <a:srgbClr val="FFFF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Arial" charset="0"/>
                          <a:ea typeface="新細明體" charset="0"/>
                          <a:cs typeface="新細明體" charset="0"/>
                        </a:rPr>
                        <a:t>         Expt (LHCb)</a:t>
                      </a:r>
                      <a:endParaRPr kumimoji="0" lang="zh-TW" altLang="en-US" sz="1800" b="1" i="0" u="none" strike="noStrike" cap="none" normalizeH="0" baseline="0">
                        <a:ln>
                          <a:noFill/>
                        </a:ln>
                        <a:solidFill>
                          <a:srgbClr val="FFFF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FFFFFF"/>
                          </a:solidFill>
                          <a:effectLst/>
                          <a:latin typeface="Arial" charset="0"/>
                          <a:ea typeface="新細明體" charset="0"/>
                          <a:cs typeface="新細明體" charset="0"/>
                        </a:rPr>
                        <a:t>          SM  </a:t>
                      </a:r>
                      <a:endParaRPr kumimoji="0" lang="zh-TW" altLang="en-US" sz="1800" b="1" i="0" u="none" strike="noStrike" cap="none" normalizeH="0" baseline="0">
                        <a:ln>
                          <a:noFill/>
                        </a:ln>
                        <a:solidFill>
                          <a:srgbClr val="FFFF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bg1"/>
                          </a:solidFill>
                          <a:effectLst/>
                          <a:latin typeface="Arial" charset="0"/>
                          <a:ea typeface="新細明體" charset="0"/>
                          <a:cs typeface="新細明體" charset="0"/>
                        </a:rPr>
                        <a:t>        </a:t>
                      </a:r>
                      <a:r>
                        <a:rPr kumimoji="0" lang="en-US" altLang="zh-TW" sz="1800" b="1" i="0" u="none" strike="noStrike" cap="none" normalizeH="0" baseline="0">
                          <a:ln>
                            <a:noFill/>
                          </a:ln>
                          <a:solidFill>
                            <a:schemeClr val="bg1"/>
                          </a:solidFill>
                          <a:effectLst/>
                          <a:latin typeface="Arial" charset="0"/>
                          <a:ea typeface="新細明體" charset="0"/>
                          <a:cs typeface="新細明體" charset="0"/>
                          <a:sym typeface="Symbol" charset="0"/>
                        </a:rPr>
                        <a:t></a:t>
                      </a:r>
                      <a:r>
                        <a:rPr kumimoji="0" lang="en-US" altLang="zh-TW" sz="1800" b="1" i="0" u="none" strike="noStrike" cap="none" normalizeH="0" baseline="0">
                          <a:ln>
                            <a:noFill/>
                          </a:ln>
                          <a:solidFill>
                            <a:schemeClr val="bg1"/>
                          </a:solidFill>
                          <a:effectLst/>
                          <a:latin typeface="Arial" charset="0"/>
                          <a:ea typeface="新細明體" charset="0"/>
                          <a:cs typeface="新細明體" charset="0"/>
                        </a:rPr>
                        <a:t>        </a:t>
                      </a:r>
                      <a:endParaRPr kumimoji="0" lang="zh-TW" altLang="en-US" sz="1800" b="1" i="0" u="none" strike="noStrike" cap="none" normalizeH="0" baseline="0">
                        <a:ln>
                          <a:noFill/>
                        </a:ln>
                        <a:solidFill>
                          <a:schemeClr val="bg1"/>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0"/>
                  </a:ext>
                </a:extLst>
              </a:tr>
              <a:tr h="365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R(K),  q</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2</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=[1, 6] GeV</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2</a:t>
                      </a:r>
                      <a:endParaRPr kumimoji="0" lang="zh-TW" altLang="en-US" sz="1800" b="1" i="0" u="none" strike="noStrike" cap="none" normalizeH="0" baseline="3000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0.745</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+0.090</a:t>
                      </a:r>
                      <a:r>
                        <a:rPr kumimoji="0" lang="en-US" altLang="zh-TW" sz="1800" b="1" i="0" u="none" strike="noStrike" cap="none" normalizeH="0" baseline="-25000">
                          <a:ln>
                            <a:noFill/>
                          </a:ln>
                          <a:solidFill>
                            <a:srgbClr val="0000FF"/>
                          </a:solidFill>
                          <a:effectLst/>
                          <a:latin typeface="Arial" charset="0"/>
                          <a:ea typeface="新細明體" charset="0"/>
                          <a:cs typeface="新細明體" charset="0"/>
                        </a:rPr>
                        <a:t>-0.074</a:t>
                      </a:r>
                      <a:r>
                        <a:rPr kumimoji="0" lang="en-US" altLang="zh-TW" sz="1800" b="1" i="0" u="none" strike="noStrike" cap="none" normalizeH="0" baseline="0">
                          <a:ln>
                            <a:noFill/>
                          </a:ln>
                          <a:solidFill>
                            <a:srgbClr val="0000FF"/>
                          </a:solidFill>
                          <a:effectLst/>
                          <a:latin typeface="Aria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0.036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1.00</a:t>
                      </a:r>
                      <a:r>
                        <a:rPr kumimoji="0" lang="en-US" altLang="zh-TW" sz="1800" b="1" i="0" u="none" strike="noStrike" cap="none" normalizeH="0" baseline="0">
                          <a:ln>
                            <a:noFill/>
                          </a:ln>
                          <a:solidFill>
                            <a:srgbClr val="0000FF"/>
                          </a:solidFill>
                          <a:effectLst/>
                          <a:latin typeface="Aria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0.01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2.6</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65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R(K</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*0</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 q</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2</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=[0.045, 1.1]</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0.66</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+0.11</a:t>
                      </a:r>
                      <a:r>
                        <a:rPr kumimoji="0" lang="en-US" altLang="zh-TW" sz="1800" b="1" i="0" u="none" strike="noStrike" cap="none" normalizeH="0" baseline="-25000">
                          <a:ln>
                            <a:noFill/>
                          </a:ln>
                          <a:solidFill>
                            <a:srgbClr val="0000FF"/>
                          </a:solidFill>
                          <a:effectLst/>
                          <a:latin typeface="Arial" charset="0"/>
                          <a:ea typeface="新細明體" charset="0"/>
                          <a:cs typeface="新細明體" charset="0"/>
                        </a:rPr>
                        <a:t>-0.07</a:t>
                      </a:r>
                      <a:r>
                        <a:rPr kumimoji="0" lang="en-US" altLang="zh-TW" sz="1800" b="1" i="0" u="none" strike="noStrike" cap="none" normalizeH="0" baseline="0">
                          <a:ln>
                            <a:noFill/>
                          </a:ln>
                          <a:solidFill>
                            <a:srgbClr val="0000FF"/>
                          </a:solidFill>
                          <a:effectLst/>
                          <a:latin typeface="Aria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0.03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a:t>
                      </a:r>
                      <a:r>
                        <a:rPr kumimoji="0" lang="en-US" altLang="zh-TW" sz="1800" b="1" i="0" u="none" strike="noStrike" cap="none" normalizeH="0" baseline="0">
                          <a:ln>
                            <a:noFill/>
                          </a:ln>
                          <a:solidFill>
                            <a:srgbClr val="0000FF"/>
                          </a:solidFill>
                          <a:effectLst/>
                          <a:latin typeface="Symbo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 0.920</a:t>
                      </a:r>
                      <a:endParaRPr kumimoji="0" lang="zh-TW" altLang="en-US" sz="1800" b="1" i="0" u="none" strike="noStrike" cap="none" normalizeH="0" baseline="-2500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2.1-2.3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5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R(K</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*0</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 q</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2</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=[1.1, 6]</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0.69</a:t>
                      </a:r>
                      <a:r>
                        <a:rPr kumimoji="0" lang="en-US" altLang="zh-TW" sz="1800" b="1" i="0" u="none" strike="noStrike" cap="none" normalizeH="0" baseline="30000">
                          <a:ln>
                            <a:noFill/>
                          </a:ln>
                          <a:solidFill>
                            <a:srgbClr val="0000FF"/>
                          </a:solidFill>
                          <a:effectLst/>
                          <a:latin typeface="Arial" charset="0"/>
                          <a:ea typeface="新細明體" charset="0"/>
                          <a:cs typeface="新細明體" charset="0"/>
                        </a:rPr>
                        <a:t>+0.11</a:t>
                      </a:r>
                      <a:r>
                        <a:rPr kumimoji="0" lang="en-US" altLang="zh-TW" sz="1800" b="1" i="0" u="none" strike="noStrike" cap="none" normalizeH="0" baseline="-25000">
                          <a:ln>
                            <a:noFill/>
                          </a:ln>
                          <a:solidFill>
                            <a:srgbClr val="0000FF"/>
                          </a:solidFill>
                          <a:effectLst/>
                          <a:latin typeface="Arial" charset="0"/>
                          <a:ea typeface="新細明體" charset="0"/>
                          <a:cs typeface="新細明體" charset="0"/>
                        </a:rPr>
                        <a:t>-0.07</a:t>
                      </a:r>
                      <a:r>
                        <a:rPr kumimoji="0" lang="en-US" altLang="zh-TW" sz="1800" b="1" i="0" u="none" strike="noStrike" cap="none" normalizeH="0" baseline="0">
                          <a:ln>
                            <a:noFill/>
                          </a:ln>
                          <a:solidFill>
                            <a:srgbClr val="0000FF"/>
                          </a:solidFill>
                          <a:effectLst/>
                          <a:latin typeface="Aria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0.05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a:t>
                      </a:r>
                      <a:r>
                        <a:rPr kumimoji="0" lang="en-US" altLang="zh-TW" sz="1800" b="1" i="0" u="none" strike="noStrike" cap="none" normalizeH="0" baseline="0">
                          <a:ln>
                            <a:noFill/>
                          </a:ln>
                          <a:solidFill>
                            <a:srgbClr val="0000FF"/>
                          </a:solidFill>
                          <a:effectLst/>
                          <a:latin typeface="Symbol" charset="0"/>
                          <a:ea typeface="新細明體" charset="0"/>
                          <a:cs typeface="新細明體" charset="0"/>
                          <a:sym typeface="Symbol" charset="0"/>
                        </a:rPr>
                        <a:t></a:t>
                      </a:r>
                      <a:r>
                        <a:rPr kumimoji="0" lang="en-US" altLang="zh-TW" sz="1800" b="1" i="0" u="none" strike="noStrike" cap="none" normalizeH="0" baseline="0">
                          <a:ln>
                            <a:noFill/>
                          </a:ln>
                          <a:solidFill>
                            <a:srgbClr val="0000FF"/>
                          </a:solidFill>
                          <a:effectLst/>
                          <a:latin typeface="Arial" charset="0"/>
                          <a:ea typeface="新細明體" charset="0"/>
                          <a:cs typeface="新細明體" charset="0"/>
                        </a:rPr>
                        <a:t> 0.996</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rgbClr val="0000FF"/>
                          </a:solidFill>
                          <a:effectLst/>
                          <a:latin typeface="Arial" charset="0"/>
                          <a:ea typeface="新細明體" charset="0"/>
                          <a:cs typeface="新細明體" charset="0"/>
                        </a:rPr>
                        <a:t>    2.4-2.5 </a:t>
                      </a:r>
                      <a:endParaRPr kumimoji="0" lang="zh-TW" altLang="en-US" sz="1800" b="1" i="0" u="none" strike="noStrike" cap="none" normalizeH="0" baseline="0">
                        <a:ln>
                          <a:noFill/>
                        </a:ln>
                        <a:solidFill>
                          <a:srgbClr val="0000FF"/>
                        </a:solidFill>
                        <a:effectLst/>
                        <a:latin typeface="Arial" charset="0"/>
                        <a:ea typeface="新細明體" charset="0"/>
                        <a:cs typeface="新細明體" charset="0"/>
                      </a:endParaRPr>
                    </a:p>
                  </a:txBody>
                  <a:tcPr marL="91434" marR="91434" marT="45772" marB="457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67621" name="文字方塊 12"/>
          <p:cNvSpPr txBox="1">
            <a:spLocks noChangeArrowheads="1"/>
          </p:cNvSpPr>
          <p:nvPr/>
        </p:nvSpPr>
        <p:spPr bwMode="auto">
          <a:xfrm>
            <a:off x="6329363" y="1047750"/>
            <a:ext cx="25384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TW" sz="1600">
                <a:solidFill>
                  <a:srgbClr val="FF3300"/>
                </a:solidFill>
                <a:latin typeface="Arial" charset="0"/>
                <a:ea typeface="新細明體" charset="0"/>
                <a:cs typeface="新細明體" charset="0"/>
              </a:rPr>
              <a:t>theoretically very clean!</a:t>
            </a:r>
            <a:endParaRPr lang="zh-TW" altLang="en-US" sz="1600">
              <a:solidFill>
                <a:srgbClr val="FF3300"/>
              </a:solidFill>
              <a:latin typeface="Arial" charset="0"/>
              <a:ea typeface="新細明體" charset="0"/>
              <a:cs typeface="新細明體" charset="0"/>
            </a:endParaRPr>
          </a:p>
        </p:txBody>
      </p:sp>
      <p:sp>
        <p:nvSpPr>
          <p:cNvPr id="67622" name="文字方塊 12"/>
          <p:cNvSpPr txBox="1">
            <a:spLocks noChangeArrowheads="1"/>
          </p:cNvSpPr>
          <p:nvPr/>
        </p:nvSpPr>
        <p:spPr bwMode="auto">
          <a:xfrm>
            <a:off x="5772150" y="3208338"/>
            <a:ext cx="20494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TW" sz="1600">
                <a:latin typeface="Arial" charset="0"/>
                <a:ea typeface="新細明體" charset="0"/>
                <a:cs typeface="新細明體" charset="0"/>
              </a:rPr>
              <a:t>arXiv:1705.05802</a:t>
            </a:r>
            <a:endParaRPr lang="zh-TW" altLang="en-US" sz="1600">
              <a:latin typeface="Arial" charset="0"/>
              <a:ea typeface="新細明體" charset="0"/>
              <a:cs typeface="新細明體" charset="0"/>
            </a:endParaRPr>
          </a:p>
        </p:txBody>
      </p:sp>
      <p:pic>
        <p:nvPicPr>
          <p:cNvPr id="67623" name="圖片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45050" y="4772025"/>
            <a:ext cx="28702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24" name="文字方塊 2"/>
          <p:cNvSpPr txBox="1">
            <a:spLocks noChangeArrowheads="1"/>
          </p:cNvSpPr>
          <p:nvPr/>
        </p:nvSpPr>
        <p:spPr bwMode="auto">
          <a:xfrm>
            <a:off x="7040563" y="4410075"/>
            <a:ext cx="7747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TW" sz="1500">
                <a:latin typeface="Arial" charset="0"/>
                <a:ea typeface="新細明體" charset="0"/>
                <a:cs typeface="新細明體" charset="0"/>
              </a:rPr>
              <a:t>SM</a:t>
            </a:r>
            <a:endParaRPr lang="zh-TW" altLang="en-US" sz="1500">
              <a:latin typeface="Arial" charset="0"/>
              <a:ea typeface="新細明體" charset="0"/>
              <a:cs typeface="新細明體" charset="0"/>
            </a:endParaRPr>
          </a:p>
        </p:txBody>
      </p:sp>
      <p:cxnSp>
        <p:nvCxnSpPr>
          <p:cNvPr id="67625" name="弧形接點 4"/>
          <p:cNvCxnSpPr>
            <a:cxnSpLocks noChangeShapeType="1"/>
            <a:stCxn id="67624" idx="1"/>
          </p:cNvCxnSpPr>
          <p:nvPr/>
        </p:nvCxnSpPr>
        <p:spPr bwMode="auto">
          <a:xfrm rot="10800000" flipV="1">
            <a:off x="6734175" y="4572000"/>
            <a:ext cx="306388" cy="485775"/>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67626" name="弧形接點 18"/>
          <p:cNvCxnSpPr>
            <a:cxnSpLocks noChangeShapeType="1"/>
          </p:cNvCxnSpPr>
          <p:nvPr/>
        </p:nvCxnSpPr>
        <p:spPr bwMode="auto">
          <a:xfrm rot="10800000" flipV="1">
            <a:off x="5761038" y="4565650"/>
            <a:ext cx="1255712" cy="646113"/>
          </a:xfrm>
          <a:prstGeom prst="curvedConnector3">
            <a:avLst>
              <a:gd name="adj1" fmla="val 50000"/>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67627" name="文字方塊 17"/>
          <p:cNvSpPr txBox="1">
            <a:spLocks noChangeArrowheads="1"/>
          </p:cNvSpPr>
          <p:nvPr/>
        </p:nvSpPr>
        <p:spPr bwMode="auto">
          <a:xfrm>
            <a:off x="738188" y="6102350"/>
            <a:ext cx="4151312"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TW" sz="1900">
                <a:solidFill>
                  <a:srgbClr val="0000FF"/>
                </a:solidFill>
                <a:latin typeface="Arial" charset="0"/>
                <a:ea typeface="新細明體" charset="0"/>
                <a:cs typeface="新細明體" charset="0"/>
              </a:rPr>
              <a:t>Loop, GIM, CKM suppressed</a:t>
            </a:r>
            <a:endParaRPr lang="zh-TW" altLang="en-US" sz="1900">
              <a:solidFill>
                <a:srgbClr val="0000FF"/>
              </a:solidFill>
              <a:latin typeface="Arial" charset="0"/>
              <a:ea typeface="新細明體" charset="0"/>
              <a:cs typeface="新細明體" charset="0"/>
            </a:endParaRPr>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890848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66562"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C2AB0EB4-A492-3D49-B6FE-EC32B427F86D}" type="slidenum">
              <a:rPr kumimoji="0" lang="zh-CN" altLang="en-US" sz="1400"/>
              <a:pPr/>
              <a:t>37</a:t>
            </a:fld>
            <a:endParaRPr kumimoji="0" lang="zh-CN" altLang="en-US" sz="1400"/>
          </a:p>
        </p:txBody>
      </p:sp>
      <p:pic>
        <p:nvPicPr>
          <p:cNvPr id="9" name="图片 3" descr="未命名.png"/>
          <p:cNvPicPr>
            <a:picLocks noChangeAspect="1"/>
          </p:cNvPicPr>
          <p:nvPr/>
        </p:nvPicPr>
        <p:blipFill rotWithShape="1">
          <a:blip r:embed="rId2">
            <a:extLst>
              <a:ext uri="{28A0092B-C50C-407E-A947-70E740481C1C}">
                <a14:useLocalDpi xmlns:a14="http://schemas.microsoft.com/office/drawing/2010/main" val="0"/>
              </a:ext>
            </a:extLst>
          </a:blip>
          <a:srcRect t="38656" b="806"/>
          <a:stretch/>
        </p:blipFill>
        <p:spPr bwMode="auto">
          <a:xfrm>
            <a:off x="1691680" y="3933056"/>
            <a:ext cx="6084888" cy="270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文本框 6"/>
          <p:cNvSpPr txBox="1"/>
          <p:nvPr/>
        </p:nvSpPr>
        <p:spPr>
          <a:xfrm>
            <a:off x="179512" y="4581128"/>
            <a:ext cx="2376264" cy="461665"/>
          </a:xfrm>
          <a:prstGeom prst="rect">
            <a:avLst/>
          </a:prstGeom>
          <a:noFill/>
        </p:spPr>
        <p:txBody>
          <a:bodyPr wrap="square" rtlCol="0">
            <a:spAutoFit/>
          </a:bodyPr>
          <a:lstStyle/>
          <a:p>
            <a:r>
              <a:rPr kumimoji="1" lang="en-US" altLang="zh-CN" b="1" i="1" dirty="0" err="1">
                <a:solidFill>
                  <a:srgbClr val="0000FF"/>
                </a:solidFill>
              </a:rPr>
              <a:t>Lepto</a:t>
            </a:r>
            <a:r>
              <a:rPr kumimoji="1" lang="en-US" altLang="zh-CN" b="1" i="1" dirty="0">
                <a:solidFill>
                  <a:srgbClr val="0000FF"/>
                </a:solidFill>
              </a:rPr>
              <a:t>-quark</a:t>
            </a:r>
            <a:endParaRPr lang="zh-CN" altLang="en-US" b="1" i="1" dirty="0">
              <a:solidFill>
                <a:srgbClr val="0000FF"/>
              </a:solidFill>
            </a:endParaRPr>
          </a:p>
        </p:txBody>
      </p:sp>
      <p:sp>
        <p:nvSpPr>
          <p:cNvPr id="8" name="文本框 7"/>
          <p:cNvSpPr txBox="1"/>
          <p:nvPr/>
        </p:nvSpPr>
        <p:spPr>
          <a:xfrm>
            <a:off x="1331640" y="5805264"/>
            <a:ext cx="2376264" cy="461665"/>
          </a:xfrm>
          <a:prstGeom prst="rect">
            <a:avLst/>
          </a:prstGeom>
          <a:noFill/>
        </p:spPr>
        <p:txBody>
          <a:bodyPr wrap="square" rtlCol="0">
            <a:spAutoFit/>
          </a:bodyPr>
          <a:lstStyle/>
          <a:p>
            <a:r>
              <a:rPr kumimoji="1" lang="en-US" altLang="zh-CN" b="1" i="1" dirty="0" err="1">
                <a:solidFill>
                  <a:srgbClr val="0000FF"/>
                </a:solidFill>
              </a:rPr>
              <a:t>supersymmetry</a:t>
            </a:r>
            <a:endParaRPr lang="zh-CN" altLang="en-US" b="1" i="1" dirty="0">
              <a:solidFill>
                <a:srgbClr val="0000FF"/>
              </a:solidFill>
            </a:endParaRPr>
          </a:p>
        </p:txBody>
      </p:sp>
      <p:pic>
        <p:nvPicPr>
          <p:cNvPr id="66563" name="图片 3" descr="未命名.png"/>
          <p:cNvPicPr>
            <a:picLocks noChangeAspect="1"/>
          </p:cNvPicPr>
          <p:nvPr/>
        </p:nvPicPr>
        <p:blipFill rotWithShape="1">
          <a:blip r:embed="rId2">
            <a:extLst>
              <a:ext uri="{28A0092B-C50C-407E-A947-70E740481C1C}">
                <a14:useLocalDpi xmlns:a14="http://schemas.microsoft.com/office/drawing/2010/main" val="0"/>
              </a:ext>
            </a:extLst>
          </a:blip>
          <a:srcRect t="-1" b="66030"/>
          <a:stretch/>
        </p:blipFill>
        <p:spPr bwMode="auto">
          <a:xfrm>
            <a:off x="1619250" y="2273300"/>
            <a:ext cx="6084888" cy="15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4" name="文本框 4"/>
          <p:cNvSpPr txBox="1">
            <a:spLocks noChangeArrowheads="1"/>
          </p:cNvSpPr>
          <p:nvPr/>
        </p:nvSpPr>
        <p:spPr bwMode="auto">
          <a:xfrm>
            <a:off x="827088" y="260350"/>
            <a:ext cx="7921625" cy="169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r>
              <a:rPr lang="en-US" altLang="zh-CN" sz="3200" b="1" dirty="0"/>
              <a:t>Second surprise in b</a:t>
            </a:r>
            <a:r>
              <a:rPr lang="en-US" altLang="zh-CN" sz="3200" b="1" dirty="0">
                <a:sym typeface="Wingdings" charset="0"/>
              </a:rPr>
              <a:t></a:t>
            </a:r>
            <a:r>
              <a:rPr lang="en-US" altLang="zh-CN" sz="3200" b="1" dirty="0"/>
              <a:t> s </a:t>
            </a:r>
            <a:r>
              <a:rPr lang="en-US" altLang="zh-CN" sz="3200" b="1" i="1" dirty="0" err="1"/>
              <a:t>l</a:t>
            </a:r>
            <a:r>
              <a:rPr lang="en-US" altLang="zh-CN" sz="3200" b="1" dirty="0" err="1"/>
              <a:t>+</a:t>
            </a:r>
            <a:r>
              <a:rPr lang="en-US" altLang="zh-CN" sz="3200" b="1" i="1" dirty="0" err="1"/>
              <a:t>l</a:t>
            </a:r>
            <a:r>
              <a:rPr lang="en-US" altLang="zh-CN" sz="3200" b="1" dirty="0"/>
              <a:t>- </a:t>
            </a:r>
            <a:endParaRPr lang="en-US" altLang="zh-CN" sz="3200" dirty="0"/>
          </a:p>
          <a:p>
            <a:r>
              <a:rPr lang="en-US" altLang="zh-CN" b="1" dirty="0">
                <a:solidFill>
                  <a:srgbClr val="0000FF"/>
                </a:solidFill>
              </a:rPr>
              <a:t>apparently the μ has a weaker coupling than the electron </a:t>
            </a:r>
          </a:p>
          <a:p>
            <a:r>
              <a:rPr lang="en-US" altLang="zh-CN" b="1" dirty="0">
                <a:solidFill>
                  <a:srgbClr val="0000FF"/>
                </a:solidFill>
              </a:rPr>
              <a:t> at tree and loop level, many possible other NP couplings </a:t>
            </a:r>
          </a:p>
          <a:p>
            <a:endParaRPr lang="zh-CN" altLang="en-US" b="1" dirty="0">
              <a:solidFill>
                <a:srgbClr val="0000FF"/>
              </a:solidFill>
            </a:endParaRPr>
          </a:p>
        </p:txBody>
      </p:sp>
      <p:pic>
        <p:nvPicPr>
          <p:cNvPr id="6" name="Picture 22" descr="D:\透明片\学术会议报告\penguin2.jpg"/>
          <p:cNvPicPr>
            <a:picLocks noChangeAspect="1" noChangeArrowheads="1"/>
          </p:cNvPicPr>
          <p:nvPr/>
        </p:nvPicPr>
        <p:blipFill>
          <a:blip r:embed="rId3">
            <a:extLst>
              <a:ext uri="{28A0092B-C50C-407E-A947-70E740481C1C}">
                <a14:useLocalDpi xmlns:a14="http://schemas.microsoft.com/office/drawing/2010/main" val="0"/>
              </a:ext>
            </a:extLst>
          </a:blip>
          <a:srcRect l="15186" t="4149" r="12149" b="691"/>
          <a:stretch>
            <a:fillRect/>
          </a:stretch>
        </p:blipFill>
        <p:spPr bwMode="auto">
          <a:xfrm>
            <a:off x="395536" y="2204864"/>
            <a:ext cx="946897" cy="1815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文本框 9"/>
          <p:cNvSpPr txBox="1"/>
          <p:nvPr/>
        </p:nvSpPr>
        <p:spPr>
          <a:xfrm>
            <a:off x="7812360" y="2708920"/>
            <a:ext cx="1008112" cy="461665"/>
          </a:xfrm>
          <a:prstGeom prst="rect">
            <a:avLst/>
          </a:prstGeom>
          <a:noFill/>
        </p:spPr>
        <p:txBody>
          <a:bodyPr wrap="square" rtlCol="0">
            <a:spAutoFit/>
          </a:bodyPr>
          <a:lstStyle/>
          <a:p>
            <a:r>
              <a:rPr kumimoji="1" lang="en-US" altLang="zh-CN" b="1" i="1" dirty="0">
                <a:solidFill>
                  <a:srgbClr val="0000FF"/>
                </a:solidFill>
              </a:rPr>
              <a:t>SM</a:t>
            </a:r>
            <a:endParaRPr lang="zh-CN" altLang="en-US" b="1" i="1" dirty="0">
              <a:solidFill>
                <a:srgbClr val="0000FF"/>
              </a:solidFill>
            </a:endParaRPr>
          </a:p>
        </p:txBody>
      </p:sp>
    </p:spTree>
    <p:extLst>
      <p:ext uri="{BB962C8B-B14F-4D97-AF65-F5344CB8AC3E}">
        <p14:creationId xmlns:p14="http://schemas.microsoft.com/office/powerpoint/2010/main" val="342388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投影片編號版面配置區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E5CAF99C-A4AF-094E-AF8B-318EB276DD00}" type="slidenum">
              <a:rPr lang="en-US" altLang="zh-TW" sz="1400">
                <a:latin typeface="Arial" charset="0"/>
                <a:ea typeface="新細明體" charset="0"/>
                <a:cs typeface="新細明體" charset="0"/>
              </a:rPr>
              <a:pPr/>
              <a:t>38</a:t>
            </a:fld>
            <a:endParaRPr lang="en-US" altLang="zh-TW" sz="1400">
              <a:latin typeface="Arial" charset="0"/>
              <a:ea typeface="新細明體" charset="0"/>
              <a:cs typeface="新細明體" charset="0"/>
            </a:endParaRPr>
          </a:p>
        </p:txBody>
      </p:sp>
      <p:sp>
        <p:nvSpPr>
          <p:cNvPr id="71682" name="文字方塊 1"/>
          <p:cNvSpPr txBox="1">
            <a:spLocks noChangeArrowheads="1"/>
          </p:cNvSpPr>
          <p:nvPr/>
        </p:nvSpPr>
        <p:spPr bwMode="auto">
          <a:xfrm>
            <a:off x="788988" y="332656"/>
            <a:ext cx="8355012" cy="4794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nSpc>
                <a:spcPts val="3680"/>
              </a:lnSpc>
            </a:pPr>
            <a:r>
              <a:rPr lang="en-US" altLang="zh-TW" dirty="0">
                <a:solidFill>
                  <a:srgbClr val="0000FF"/>
                </a:solidFill>
                <a:latin typeface="Arial" charset="0"/>
                <a:ea typeface="新細明體" charset="0"/>
                <a:cs typeface="新細明體" charset="0"/>
              </a:rPr>
              <a:t>          NP models capable of generating C</a:t>
            </a:r>
            <a:r>
              <a:rPr lang="en-US" altLang="zh-TW" baseline="-25000" dirty="0">
                <a:solidFill>
                  <a:srgbClr val="0000FF"/>
                </a:solidFill>
                <a:latin typeface="Arial" charset="0"/>
                <a:ea typeface="新細明體" charset="0"/>
                <a:cs typeface="新細明體" charset="0"/>
              </a:rPr>
              <a:t>9,10</a:t>
            </a:r>
            <a:r>
              <a:rPr lang="en-US" altLang="zh-TW" baseline="30000" dirty="0">
                <a:solidFill>
                  <a:srgbClr val="0000FF"/>
                </a:solidFill>
                <a:latin typeface="Arial" charset="0"/>
                <a:ea typeface="新細明體" charset="0"/>
                <a:cs typeface="新細明體" charset="0"/>
              </a:rPr>
              <a:t>NP </a:t>
            </a:r>
            <a:r>
              <a:rPr lang="en-US" altLang="zh-TW" dirty="0">
                <a:solidFill>
                  <a:srgbClr val="0000FF"/>
                </a:solidFill>
                <a:latin typeface="Arial" charset="0"/>
                <a:ea typeface="新細明體" charset="0"/>
                <a:cs typeface="新細明體" charset="0"/>
              </a:rPr>
              <a:t>:</a:t>
            </a:r>
            <a:endParaRPr lang="en-US" altLang="zh-TW" baseline="30000" dirty="0">
              <a:solidFill>
                <a:srgbClr val="0000FF"/>
              </a:solidFill>
              <a:latin typeface="Arial" charset="0"/>
              <a:ea typeface="新細明體" charset="0"/>
              <a:cs typeface="新細明體" charset="0"/>
            </a:endParaRPr>
          </a:p>
          <a:p>
            <a:pPr>
              <a:lnSpc>
                <a:spcPts val="3680"/>
              </a:lnSpc>
            </a:pPr>
            <a:endParaRPr lang="en-US" altLang="zh-TW" dirty="0">
              <a:solidFill>
                <a:srgbClr val="0000FF"/>
              </a:solidFill>
              <a:latin typeface="Arial" charset="0"/>
              <a:ea typeface="新細明體" charset="0"/>
              <a:cs typeface="新細明體" charset="0"/>
            </a:endParaRPr>
          </a:p>
          <a:p>
            <a:pPr>
              <a:lnSpc>
                <a:spcPts val="3680"/>
              </a:lnSpc>
              <a:buFont typeface="Wingdings" charset="0"/>
              <a:buChar char="n"/>
            </a:pPr>
            <a:r>
              <a:rPr lang="en-US" altLang="zh-TW" dirty="0">
                <a:solidFill>
                  <a:srgbClr val="0000FF"/>
                </a:solidFill>
                <a:latin typeface="Arial" charset="0"/>
                <a:ea typeface="新細明體" charset="0"/>
                <a:cs typeface="新細明體" charset="0"/>
              </a:rPr>
              <a:t> Tree level:     Z’, SU(2)</a:t>
            </a:r>
            <a:r>
              <a:rPr lang="en-US" altLang="zh-TW" baseline="-25000" dirty="0">
                <a:solidFill>
                  <a:srgbClr val="0000FF"/>
                </a:solidFill>
                <a:latin typeface="Arial" charset="0"/>
                <a:ea typeface="新細明體" charset="0"/>
                <a:cs typeface="新細明體" charset="0"/>
              </a:rPr>
              <a:t>L</a:t>
            </a:r>
            <a:r>
              <a:rPr lang="en-US" altLang="zh-TW" dirty="0">
                <a:solidFill>
                  <a:srgbClr val="0000FF"/>
                </a:solidFill>
                <a:latin typeface="Arial" charset="0"/>
                <a:ea typeface="新細明體" charset="0"/>
                <a:cs typeface="新細明體" charset="0"/>
              </a:rPr>
              <a:t> singlet or triplet  </a:t>
            </a:r>
          </a:p>
          <a:p>
            <a:pPr>
              <a:lnSpc>
                <a:spcPts val="3680"/>
              </a:lnSpc>
            </a:pPr>
            <a:r>
              <a:rPr lang="en-US" altLang="zh-TW" dirty="0">
                <a:solidFill>
                  <a:srgbClr val="0000FF"/>
                </a:solidFill>
                <a:latin typeface="Arial" charset="0"/>
                <a:ea typeface="新細明體" charset="0"/>
                <a:cs typeface="新細明體" charset="0"/>
              </a:rPr>
              <a:t>                          </a:t>
            </a:r>
            <a:r>
              <a:rPr lang="en-US" altLang="zh-TW" dirty="0" err="1">
                <a:solidFill>
                  <a:srgbClr val="0000FF"/>
                </a:solidFill>
                <a:latin typeface="Arial" charset="0"/>
                <a:ea typeface="新細明體" charset="0"/>
                <a:cs typeface="新細明體" charset="0"/>
              </a:rPr>
              <a:t>leptoquark</a:t>
            </a:r>
            <a:r>
              <a:rPr lang="en-US" altLang="zh-TW" dirty="0">
                <a:solidFill>
                  <a:srgbClr val="0000FF"/>
                </a:solidFill>
                <a:latin typeface="Arial" charset="0"/>
                <a:ea typeface="新細明體" charset="0"/>
                <a:cs typeface="新細明體" charset="0"/>
              </a:rPr>
              <a:t>, spin 0 or 1</a:t>
            </a:r>
          </a:p>
          <a:p>
            <a:pPr>
              <a:lnSpc>
                <a:spcPts val="3680"/>
              </a:lnSpc>
            </a:pPr>
            <a:r>
              <a:rPr lang="en-US" altLang="zh-TW" dirty="0">
                <a:solidFill>
                  <a:srgbClr val="0000FF"/>
                </a:solidFill>
                <a:latin typeface="Arial" charset="0"/>
                <a:ea typeface="新細明體" charset="0"/>
                <a:cs typeface="新細明體" charset="0"/>
              </a:rPr>
              <a:t>                          SUSY with R-parity violating interactions</a:t>
            </a:r>
          </a:p>
          <a:p>
            <a:pPr>
              <a:lnSpc>
                <a:spcPts val="3680"/>
              </a:lnSpc>
            </a:pPr>
            <a:endParaRPr lang="en-US" altLang="zh-TW" dirty="0">
              <a:solidFill>
                <a:srgbClr val="0000FF"/>
              </a:solidFill>
              <a:latin typeface="Arial" charset="0"/>
              <a:ea typeface="新細明體" charset="0"/>
              <a:cs typeface="新細明體" charset="0"/>
            </a:endParaRPr>
          </a:p>
          <a:p>
            <a:pPr>
              <a:lnSpc>
                <a:spcPts val="3680"/>
              </a:lnSpc>
              <a:buFont typeface="Wingdings" charset="0"/>
              <a:buChar char="n"/>
            </a:pPr>
            <a:r>
              <a:rPr lang="en-US" altLang="zh-TW" dirty="0">
                <a:solidFill>
                  <a:srgbClr val="0000FF"/>
                </a:solidFill>
                <a:latin typeface="Arial" charset="0"/>
                <a:ea typeface="新細明體" charset="0"/>
                <a:cs typeface="新細明體" charset="0"/>
              </a:rPr>
              <a:t> Loop level:      Z’ penguin </a:t>
            </a:r>
          </a:p>
          <a:p>
            <a:pPr>
              <a:lnSpc>
                <a:spcPts val="3680"/>
              </a:lnSpc>
            </a:pPr>
            <a:r>
              <a:rPr lang="en-US" altLang="zh-TW" dirty="0">
                <a:solidFill>
                  <a:srgbClr val="0000FF"/>
                </a:solidFill>
                <a:latin typeface="Arial" charset="0"/>
                <a:ea typeface="新細明體" charset="0"/>
                <a:cs typeface="新細明體" charset="0"/>
              </a:rPr>
              <a:t>                           new heavy scalars/vectors</a:t>
            </a:r>
          </a:p>
          <a:p>
            <a:pPr>
              <a:lnSpc>
                <a:spcPts val="3680"/>
              </a:lnSpc>
            </a:pPr>
            <a:endParaRPr lang="en-US" altLang="zh-TW" dirty="0">
              <a:solidFill>
                <a:srgbClr val="0000FF"/>
              </a:solidFill>
              <a:latin typeface="Arial" charset="0"/>
              <a:ea typeface="新細明體" charset="0"/>
              <a:cs typeface="新細明體" charset="0"/>
            </a:endParaRPr>
          </a:p>
          <a:p>
            <a:pPr>
              <a:lnSpc>
                <a:spcPts val="3680"/>
              </a:lnSpc>
            </a:pPr>
            <a:endParaRPr lang="zh-TW" altLang="en-US" dirty="0">
              <a:solidFill>
                <a:srgbClr val="0000FF"/>
              </a:solidFill>
              <a:latin typeface="Arial" charset="0"/>
              <a:ea typeface="新細明體" charset="0"/>
              <a:cs typeface="新細明體" charset="0"/>
            </a:endParaRPr>
          </a:p>
        </p:txBody>
      </p:sp>
      <p:sp>
        <p:nvSpPr>
          <p:cNvPr id="71683" name="左大括弧 4"/>
          <p:cNvSpPr>
            <a:spLocks/>
          </p:cNvSpPr>
          <p:nvPr/>
        </p:nvSpPr>
        <p:spPr bwMode="auto">
          <a:xfrm>
            <a:off x="2699792" y="1484784"/>
            <a:ext cx="288032" cy="1080120"/>
          </a:xfrm>
          <a:prstGeom prst="leftBrace">
            <a:avLst>
              <a:gd name="adj1" fmla="val 8304"/>
              <a:gd name="adj2" fmla="val 50000"/>
            </a:avLst>
          </a:pr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sp>
        <p:nvSpPr>
          <p:cNvPr id="71684" name="左大括弧 5"/>
          <p:cNvSpPr>
            <a:spLocks/>
          </p:cNvSpPr>
          <p:nvPr/>
        </p:nvSpPr>
        <p:spPr bwMode="auto">
          <a:xfrm>
            <a:off x="2843808" y="3429000"/>
            <a:ext cx="168275" cy="566737"/>
          </a:xfrm>
          <a:prstGeom prst="leftBrace">
            <a:avLst>
              <a:gd name="adj1" fmla="val 8342"/>
              <a:gd name="adj2" fmla="val 50000"/>
            </a:avLst>
          </a:prstGeom>
          <a:noFill/>
          <a:ln w="190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TW" altLang="en-US"/>
          </a:p>
        </p:txBody>
      </p:sp>
      <p:pic>
        <p:nvPicPr>
          <p:cNvPr id="71685" name="圖片 6" descr="screen.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293096"/>
            <a:ext cx="206692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圖片 7" descr="screen.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221088"/>
            <a:ext cx="1023937"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日期占位符 1"/>
          <p:cNvSpPr>
            <a:spLocks noGrp="1"/>
          </p:cNvSpPr>
          <p:nvPr>
            <p:ph type="dt" sz="half" idx="10"/>
          </p:nvPr>
        </p:nvSpPr>
        <p:spPr/>
        <p:txBody>
          <a:bodyPr/>
          <a:lstStyle/>
          <a:p>
            <a:pPr>
              <a:defRPr/>
            </a:pPr>
            <a:r>
              <a:rPr lang="en-US" altLang="zh-CN"/>
              <a:t>CDLu</a:t>
            </a:r>
            <a:endParaRPr lang="zh-CN" altLang="en-US"/>
          </a:p>
        </p:txBody>
      </p:sp>
      <p:sp>
        <p:nvSpPr>
          <p:cNvPr id="3" name="矩形 2"/>
          <p:cNvSpPr/>
          <p:nvPr/>
        </p:nvSpPr>
        <p:spPr>
          <a:xfrm>
            <a:off x="467544" y="5661248"/>
            <a:ext cx="8424936" cy="830997"/>
          </a:xfrm>
          <a:prstGeom prst="rect">
            <a:avLst/>
          </a:prstGeom>
        </p:spPr>
        <p:txBody>
          <a:bodyPr wrap="square">
            <a:spAutoFit/>
          </a:bodyPr>
          <a:lstStyle/>
          <a:p>
            <a:r>
              <a:rPr lang="en-US" altLang="zh-CN" dirty="0"/>
              <a:t>F. </a:t>
            </a:r>
            <a:r>
              <a:rPr lang="en-US" altLang="zh-CN" dirty="0" err="1"/>
              <a:t>Munir</a:t>
            </a:r>
            <a:r>
              <a:rPr lang="en-US" altLang="zh-CN" dirty="0"/>
              <a:t> </a:t>
            </a:r>
            <a:r>
              <a:rPr lang="en-US" altLang="zh-CN" dirty="0" err="1"/>
              <a:t>Bhutta</a:t>
            </a:r>
            <a:r>
              <a:rPr lang="en-US" altLang="zh-CN" dirty="0"/>
              <a:t>, Z.R. Huang, </a:t>
            </a:r>
            <a:r>
              <a:rPr lang="en-US" altLang="zh-CN" dirty="0" err="1"/>
              <a:t>CDLu</a:t>
            </a:r>
            <a:r>
              <a:rPr lang="en-US" altLang="zh-CN" dirty="0"/>
              <a:t>, </a:t>
            </a:r>
            <a:r>
              <a:rPr lang="en-US" altLang="zh-CN" dirty="0">
                <a:solidFill>
                  <a:srgbClr val="0000FF"/>
                </a:solidFill>
              </a:rPr>
              <a:t>M.A. </a:t>
            </a:r>
            <a:r>
              <a:rPr lang="en-US" altLang="zh-CN" dirty="0" err="1">
                <a:solidFill>
                  <a:srgbClr val="0000FF"/>
                </a:solidFill>
              </a:rPr>
              <a:t>Paracha</a:t>
            </a:r>
            <a:r>
              <a:rPr lang="en-US" altLang="zh-CN" dirty="0">
                <a:solidFill>
                  <a:srgbClr val="0000FF"/>
                </a:solidFill>
              </a:rPr>
              <a:t> </a:t>
            </a:r>
            <a:r>
              <a:rPr lang="en-US" altLang="zh-CN" dirty="0"/>
              <a:t>and W. Wang, </a:t>
            </a:r>
            <a:r>
              <a:rPr lang="es-ES" altLang="zh-CN" dirty="0" err="1"/>
              <a:t>Nucl</a:t>
            </a:r>
            <a:r>
              <a:rPr lang="es-ES" altLang="zh-CN" dirty="0"/>
              <a:t>. </a:t>
            </a:r>
            <a:r>
              <a:rPr lang="es-ES" altLang="zh-CN" dirty="0" err="1"/>
              <a:t>Phys</a:t>
            </a:r>
            <a:r>
              <a:rPr lang="es-ES" altLang="zh-CN" dirty="0"/>
              <a:t>. B979 (2022) 115763</a:t>
            </a:r>
            <a:endParaRPr lang="zh-CN" altLang="en-US" dirty="0"/>
          </a:p>
        </p:txBody>
      </p:sp>
    </p:spTree>
    <p:extLst>
      <p:ext uri="{BB962C8B-B14F-4D97-AF65-F5344CB8AC3E}">
        <p14:creationId xmlns:p14="http://schemas.microsoft.com/office/powerpoint/2010/main" val="1269634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72706"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E0A5526A-F083-864A-98F3-B3A3D96C0878}" type="slidenum">
              <a:rPr kumimoji="0" lang="zh-CN" altLang="en-US" sz="1400"/>
              <a:pPr/>
              <a:t>39</a:t>
            </a:fld>
            <a:endParaRPr kumimoji="0" lang="zh-CN" altLang="en-US" sz="1400"/>
          </a:p>
        </p:txBody>
      </p:sp>
      <p:pic>
        <p:nvPicPr>
          <p:cNvPr id="72707" name="图片 3"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636838"/>
            <a:ext cx="832485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文本框 4"/>
          <p:cNvSpPr txBox="1">
            <a:spLocks noChangeArrowheads="1"/>
          </p:cNvSpPr>
          <p:nvPr/>
        </p:nvSpPr>
        <p:spPr bwMode="auto">
          <a:xfrm>
            <a:off x="1692275" y="765175"/>
            <a:ext cx="648017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a:t>Flavour anomalies and New Physics </a:t>
            </a:r>
          </a:p>
        </p:txBody>
      </p:sp>
      <p:sp>
        <p:nvSpPr>
          <p:cNvPr id="72709" name="文本框 5"/>
          <p:cNvSpPr txBox="1">
            <a:spLocks noChangeArrowheads="1"/>
          </p:cNvSpPr>
          <p:nvPr/>
        </p:nvSpPr>
        <p:spPr bwMode="auto">
          <a:xfrm>
            <a:off x="468313" y="2060575"/>
            <a:ext cx="7343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a:t>If confirmed by future analyses, what does this point to? </a:t>
            </a:r>
          </a:p>
        </p:txBody>
      </p:sp>
      <p:sp>
        <p:nvSpPr>
          <p:cNvPr id="7" name="文本框 6"/>
          <p:cNvSpPr txBox="1"/>
          <p:nvPr/>
        </p:nvSpPr>
        <p:spPr>
          <a:xfrm>
            <a:off x="468313" y="3933825"/>
            <a:ext cx="8280400" cy="2308225"/>
          </a:xfrm>
          <a:prstGeom prst="rect">
            <a:avLst/>
          </a:prstGeom>
          <a:noFill/>
        </p:spPr>
        <p:txBody>
          <a:bodyPr>
            <a:spAutoFit/>
          </a:bodyPr>
          <a:lstStyle/>
          <a:p>
            <a:pPr>
              <a:defRPr/>
            </a:pPr>
            <a:r>
              <a:rPr lang="en-US" altLang="zh-CN" dirty="0"/>
              <a:t>SM gauge interactions do not distinguish between different leptons, </a:t>
            </a:r>
            <a:r>
              <a:rPr lang="en-US" altLang="zh-CN" dirty="0">
                <a:solidFill>
                  <a:srgbClr val="0000FF"/>
                </a:solidFill>
              </a:rPr>
              <a:t>and Higgs exchange is irrelevant</a:t>
            </a:r>
            <a:r>
              <a:rPr lang="en-US" altLang="zh-CN" dirty="0"/>
              <a:t>; hence </a:t>
            </a:r>
            <a:r>
              <a:rPr lang="en-US" altLang="zh-CN" dirty="0">
                <a:solidFill>
                  <a:srgbClr val="FF0000"/>
                </a:solidFill>
              </a:rPr>
              <a:t>need new particles</a:t>
            </a:r>
            <a:r>
              <a:rPr lang="en-US" altLang="zh-CN" dirty="0"/>
              <a:t> beyond the SM with new types of interactions </a:t>
            </a:r>
          </a:p>
          <a:p>
            <a:pPr marL="342900" indent="-342900">
              <a:buFont typeface="Arial"/>
              <a:buChar char="•"/>
              <a:defRPr/>
            </a:pPr>
            <a:r>
              <a:rPr lang="en-US" altLang="zh-CN" dirty="0"/>
              <a:t>U(1)</a:t>
            </a:r>
            <a:r>
              <a:rPr lang="en-US" altLang="zh-CN" dirty="0" err="1"/>
              <a:t>τ</a:t>
            </a:r>
            <a:r>
              <a:rPr lang="en-US" altLang="zh-CN" dirty="0"/>
              <a:t>-μ → new Z’ boson coupling with opposite sign to μ/</a:t>
            </a:r>
            <a:r>
              <a:rPr lang="en-US" altLang="zh-CN" dirty="0" err="1"/>
              <a:t>τ</a:t>
            </a:r>
            <a:r>
              <a:rPr lang="en-US" altLang="zh-CN" dirty="0"/>
              <a:t> </a:t>
            </a:r>
          </a:p>
          <a:p>
            <a:pPr marL="342900" indent="-342900">
              <a:buFont typeface="Arial"/>
              <a:buChar char="•"/>
              <a:defRPr/>
            </a:pPr>
            <a:r>
              <a:rPr lang="en-US" altLang="zh-CN" dirty="0"/>
              <a:t>New particles with Yukawa-like interactions, </a:t>
            </a:r>
            <a:r>
              <a:rPr lang="en-US" altLang="zh-CN" dirty="0" err="1"/>
              <a:t>leptoquarks</a:t>
            </a:r>
            <a:r>
              <a:rPr lang="en-US" altLang="zh-CN" dirty="0"/>
              <a:t> (better: </a:t>
            </a:r>
            <a:r>
              <a:rPr lang="en-US" altLang="zh-CN" dirty="0" err="1"/>
              <a:t>lepto</a:t>
            </a:r>
            <a:r>
              <a:rPr lang="en-US" altLang="zh-CN" dirty="0"/>
              <a:t>-quark-bosons) </a:t>
            </a:r>
          </a:p>
        </p:txBody>
      </p:sp>
    </p:spTree>
    <p:extLst>
      <p:ext uri="{BB962C8B-B14F-4D97-AF65-F5344CB8AC3E}">
        <p14:creationId xmlns:p14="http://schemas.microsoft.com/office/powerpoint/2010/main" val="348367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DECF3B3-43C7-DC48-A7CA-306E8BD8C7D9}" type="slidenum">
              <a:rPr kumimoji="0" lang="zh-CN" altLang="en-US" sz="1400"/>
              <a:pPr/>
              <a:t>4</a:t>
            </a:fld>
            <a:endParaRPr kumimoji="0" lang="zh-CN" altLang="en-US" sz="1400"/>
          </a:p>
        </p:txBody>
      </p:sp>
      <p:pic>
        <p:nvPicPr>
          <p:cNvPr id="29699" name="图片 3"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76672"/>
            <a:ext cx="39370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4" descr="未命名.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20938"/>
            <a:ext cx="2689225"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5"/>
          <p:cNvSpPr txBox="1">
            <a:spLocks noChangeArrowheads="1"/>
          </p:cNvSpPr>
          <p:nvPr/>
        </p:nvSpPr>
        <p:spPr bwMode="auto">
          <a:xfrm>
            <a:off x="179388" y="836613"/>
            <a:ext cx="4537075" cy="14619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ts val="600"/>
              </a:spcBef>
            </a:pPr>
            <a:r>
              <a:rPr lang="en-US" altLang="zh-CN" sz="2800" dirty="0"/>
              <a:t>Long time ago, we had </a:t>
            </a:r>
            <a:r>
              <a:rPr lang="en-US" altLang="zh-CN" sz="2800" dirty="0">
                <a:solidFill>
                  <a:srgbClr val="FF0000"/>
                </a:solidFill>
              </a:rPr>
              <a:t>only 3 flavors</a:t>
            </a:r>
            <a:r>
              <a:rPr lang="en-US" altLang="zh-CN" sz="2800" dirty="0"/>
              <a:t> of quarks: </a:t>
            </a:r>
            <a:r>
              <a:rPr lang="en-US" altLang="zh-CN" sz="2800" dirty="0" err="1">
                <a:solidFill>
                  <a:srgbClr val="0000FF"/>
                </a:solidFill>
              </a:rPr>
              <a:t>u,d,s</a:t>
            </a:r>
            <a:r>
              <a:rPr lang="en-US" altLang="zh-CN" sz="2800" dirty="0">
                <a:solidFill>
                  <a:srgbClr val="0000FF"/>
                </a:solidFill>
              </a:rPr>
              <a:t>. </a:t>
            </a:r>
          </a:p>
          <a:p>
            <a:pPr>
              <a:spcBef>
                <a:spcPts val="600"/>
              </a:spcBef>
            </a:pPr>
            <a:r>
              <a:rPr lang="en-US" altLang="zh-CN" sz="2800" dirty="0"/>
              <a:t>Experimentally we found that</a:t>
            </a:r>
            <a:endParaRPr lang="zh-CN" altLang="en-US" sz="2800" dirty="0"/>
          </a:p>
        </p:txBody>
      </p:sp>
      <p:pic>
        <p:nvPicPr>
          <p:cNvPr id="9" name="图片 8" descr="未命名.png"/>
          <p:cNvPicPr>
            <a:picLocks noChangeAspect="1"/>
          </p:cNvPicPr>
          <p:nvPr/>
        </p:nvPicPr>
        <p:blipFill>
          <a:blip r:embed="rId5">
            <a:extLst>
              <a:ext uri="{28A0092B-C50C-407E-A947-70E740481C1C}">
                <a14:useLocalDpi xmlns:a14="http://schemas.microsoft.com/office/drawing/2010/main" val="0"/>
              </a:ext>
            </a:extLst>
          </a:blip>
          <a:srcRect l="50900" t="22252" r="28192" b="43155"/>
          <a:stretch>
            <a:fillRect/>
          </a:stretch>
        </p:blipFill>
        <p:spPr bwMode="auto">
          <a:xfrm>
            <a:off x="7020272" y="980728"/>
            <a:ext cx="828675"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9" descr="未命名.png"/>
          <p:cNvPicPr>
            <a:picLocks noChangeAspect="1"/>
          </p:cNvPicPr>
          <p:nvPr/>
        </p:nvPicPr>
        <p:blipFill rotWithShape="1">
          <a:blip r:embed="rId6">
            <a:extLst>
              <a:ext uri="{28A0092B-C50C-407E-A947-70E740481C1C}">
                <a14:useLocalDpi xmlns:a14="http://schemas.microsoft.com/office/drawing/2010/main" val="0"/>
              </a:ext>
            </a:extLst>
          </a:blip>
          <a:srcRect l="2725" t="968" r="27722" b="70736"/>
          <a:stretch/>
        </p:blipFill>
        <p:spPr bwMode="auto">
          <a:xfrm>
            <a:off x="827584" y="3068960"/>
            <a:ext cx="5508000" cy="10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0" descr="未命名.png"/>
          <p:cNvPicPr>
            <a:picLocks noChangeAspect="1"/>
          </p:cNvPicPr>
          <p:nvPr/>
        </p:nvPicPr>
        <p:blipFill rotWithShape="1">
          <a:blip r:embed="rId6">
            <a:extLst>
              <a:ext uri="{28A0092B-C50C-407E-A947-70E740481C1C}">
                <a14:useLocalDpi xmlns:a14="http://schemas.microsoft.com/office/drawing/2010/main" val="0"/>
              </a:ext>
            </a:extLst>
          </a:blip>
          <a:srcRect l="3" t="28240" r="50910" b="18206"/>
          <a:stretch/>
        </p:blipFill>
        <p:spPr bwMode="auto">
          <a:xfrm>
            <a:off x="611560" y="4147200"/>
            <a:ext cx="3888000" cy="19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p:cNvSpPr txBox="1"/>
          <p:nvPr/>
        </p:nvSpPr>
        <p:spPr>
          <a:xfrm>
            <a:off x="1475656" y="188640"/>
            <a:ext cx="4464496" cy="523220"/>
          </a:xfrm>
          <a:prstGeom prst="rect">
            <a:avLst/>
          </a:prstGeom>
          <a:noFill/>
        </p:spPr>
        <p:txBody>
          <a:bodyPr wrap="square" rtlCol="0">
            <a:spAutoFit/>
          </a:bodyPr>
          <a:lstStyle/>
          <a:p>
            <a:r>
              <a:rPr kumimoji="1" lang="en-US" altLang="zh-CN" sz="2800" b="1" dirty="0">
                <a:solidFill>
                  <a:srgbClr val="0000FF"/>
                </a:solidFill>
              </a:rPr>
              <a:t>Example in the history</a:t>
            </a:r>
            <a:endParaRPr kumimoji="1" lang="zh-CN" altLang="en-US" sz="2800" b="1" dirty="0">
              <a:solidFill>
                <a:srgbClr val="0000FF"/>
              </a:solidFill>
            </a:endParaRPr>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pic>
        <p:nvPicPr>
          <p:cNvPr id="12" name="图片 11" descr="未命名.png"/>
          <p:cNvPicPr>
            <a:picLocks noChangeAspect="1"/>
          </p:cNvPicPr>
          <p:nvPr/>
        </p:nvPicPr>
        <p:blipFill rotWithShape="1">
          <a:blip r:embed="rId6">
            <a:extLst>
              <a:ext uri="{28A0092B-C50C-407E-A947-70E740481C1C}">
                <a14:useLocalDpi xmlns:a14="http://schemas.microsoft.com/office/drawing/2010/main" val="0"/>
              </a:ext>
            </a:extLst>
          </a:blip>
          <a:srcRect l="85805" t="6037" r="1012" b="72741"/>
          <a:stretch/>
        </p:blipFill>
        <p:spPr bwMode="auto">
          <a:xfrm>
            <a:off x="6732240" y="3140968"/>
            <a:ext cx="1152128" cy="83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文本框 3"/>
          <p:cNvSpPr txBox="1"/>
          <p:nvPr/>
        </p:nvSpPr>
        <p:spPr>
          <a:xfrm>
            <a:off x="1763688" y="6021288"/>
            <a:ext cx="1656184" cy="461665"/>
          </a:xfrm>
          <a:prstGeom prst="rect">
            <a:avLst/>
          </a:prstGeom>
          <a:noFill/>
          <a:ln>
            <a:solidFill>
              <a:srgbClr val="4F81BD"/>
            </a:solidFill>
          </a:ln>
        </p:spPr>
        <p:txBody>
          <a:bodyPr wrap="square" rtlCol="0">
            <a:spAutoFit/>
          </a:bodyPr>
          <a:lstStyle/>
          <a:p>
            <a:r>
              <a:rPr kumimoji="1" lang="en-US" altLang="zh-CN" b="1" dirty="0">
                <a:solidFill>
                  <a:srgbClr val="FF0000"/>
                </a:solidFill>
              </a:rPr>
              <a:t>Divergent</a:t>
            </a:r>
            <a:endParaRPr kumimoji="1" lang="zh-CN" altLang="en-US" b="1" dirty="0">
              <a:solidFill>
                <a:srgbClr val="FF0000"/>
              </a:solidFill>
            </a:endParaRPr>
          </a:p>
        </p:txBody>
      </p:sp>
      <p:sp>
        <p:nvSpPr>
          <p:cNvPr id="14" name="文本框 13"/>
          <p:cNvSpPr txBox="1"/>
          <p:nvPr/>
        </p:nvSpPr>
        <p:spPr>
          <a:xfrm>
            <a:off x="8100392" y="3284984"/>
            <a:ext cx="948361" cy="461665"/>
          </a:xfrm>
          <a:prstGeom prst="rect">
            <a:avLst/>
          </a:prstGeom>
          <a:noFill/>
          <a:ln>
            <a:solidFill>
              <a:srgbClr val="4F81BD"/>
            </a:solidFill>
          </a:ln>
        </p:spPr>
        <p:txBody>
          <a:bodyPr wrap="square" rtlCol="0">
            <a:spAutoFit/>
          </a:bodyPr>
          <a:lstStyle/>
          <a:p>
            <a:r>
              <a:rPr kumimoji="1" lang="en-US" altLang="zh-CN" b="1" dirty="0">
                <a:solidFill>
                  <a:srgbClr val="FF0000"/>
                </a:solidFill>
              </a:rPr>
              <a:t>GIM</a:t>
            </a:r>
            <a:endParaRPr kumimoji="1" lang="zh-CN" altLang="en-US" b="1" dirty="0">
              <a:solidFill>
                <a:srgbClr val="FF0000"/>
              </a:solidFill>
            </a:endParaRPr>
          </a:p>
        </p:txBody>
      </p:sp>
      <p:sp>
        <p:nvSpPr>
          <p:cNvPr id="16" name="文本框 15"/>
          <p:cNvSpPr txBox="1"/>
          <p:nvPr/>
        </p:nvSpPr>
        <p:spPr>
          <a:xfrm>
            <a:off x="4932040" y="4725144"/>
            <a:ext cx="2592288" cy="1169551"/>
          </a:xfrm>
          <a:prstGeom prst="rect">
            <a:avLst/>
          </a:prstGeom>
          <a:noFill/>
          <a:ln>
            <a:solidFill>
              <a:srgbClr val="4F81BD"/>
            </a:solidFill>
          </a:ln>
        </p:spPr>
        <p:txBody>
          <a:bodyPr wrap="square" rtlCol="0">
            <a:spAutoFit/>
          </a:bodyPr>
          <a:lstStyle/>
          <a:p>
            <a:pPr>
              <a:lnSpc>
                <a:spcPct val="150000"/>
              </a:lnSpc>
            </a:pPr>
            <a:r>
              <a:rPr kumimoji="1" lang="en-US" altLang="zh-CN" b="1" dirty="0">
                <a:solidFill>
                  <a:srgbClr val="FF0000"/>
                </a:solidFill>
              </a:rPr>
              <a:t>  </a:t>
            </a:r>
            <a:r>
              <a:rPr kumimoji="1" lang="en-US" altLang="zh-CN" b="1" dirty="0" err="1">
                <a:solidFill>
                  <a:srgbClr val="FF0000"/>
                </a:solidFill>
              </a:rPr>
              <a:t>V</a:t>
            </a:r>
            <a:r>
              <a:rPr kumimoji="1" lang="en-US" altLang="zh-CN" b="1" baseline="-25000" dirty="0" err="1">
                <a:solidFill>
                  <a:srgbClr val="FF0000"/>
                </a:solidFill>
              </a:rPr>
              <a:t>us</a:t>
            </a:r>
            <a:r>
              <a:rPr kumimoji="1" lang="en-US" altLang="zh-CN" b="1" dirty="0">
                <a:solidFill>
                  <a:srgbClr val="FF0000"/>
                </a:solidFill>
              </a:rPr>
              <a:t> </a:t>
            </a:r>
            <a:r>
              <a:rPr kumimoji="1" lang="en-US" altLang="zh-CN" b="1" dirty="0" err="1">
                <a:solidFill>
                  <a:srgbClr val="FF0000"/>
                </a:solidFill>
              </a:rPr>
              <a:t>V</a:t>
            </a:r>
            <a:r>
              <a:rPr kumimoji="1" lang="en-US" altLang="zh-CN" b="1" baseline="-25000" dirty="0" err="1">
                <a:solidFill>
                  <a:srgbClr val="FF0000"/>
                </a:solidFill>
              </a:rPr>
              <a:t>ud</a:t>
            </a:r>
            <a:r>
              <a:rPr kumimoji="1" lang="en-US" altLang="zh-CN" b="1" baseline="-25000" dirty="0">
                <a:solidFill>
                  <a:srgbClr val="FF0000"/>
                </a:solidFill>
              </a:rPr>
              <a:t>  </a:t>
            </a:r>
            <a:r>
              <a:rPr kumimoji="1" lang="en-US" altLang="zh-CN" b="1" dirty="0">
                <a:solidFill>
                  <a:srgbClr val="FF0000"/>
                </a:solidFill>
              </a:rPr>
              <a:t>~ </a:t>
            </a:r>
            <a:r>
              <a:rPr lang="en-US" altLang="zh-CN" b="1" dirty="0" err="1">
                <a:solidFill>
                  <a:srgbClr val="0000FF"/>
                </a:solidFill>
              </a:rPr>
              <a:t>sinθ</a:t>
            </a:r>
            <a:r>
              <a:rPr lang="en-US" altLang="zh-CN" b="1" baseline="-25000" dirty="0" err="1">
                <a:solidFill>
                  <a:srgbClr val="0000FF"/>
                </a:solidFill>
              </a:rPr>
              <a:t>c</a:t>
            </a:r>
            <a:endParaRPr lang="en-US" altLang="zh-CN" b="1" baseline="-25000" dirty="0">
              <a:solidFill>
                <a:srgbClr val="0000FF"/>
              </a:solidFill>
            </a:endParaRPr>
          </a:p>
          <a:p>
            <a:pPr>
              <a:lnSpc>
                <a:spcPct val="150000"/>
              </a:lnSpc>
            </a:pPr>
            <a:r>
              <a:rPr lang="en-US" altLang="zh-CN" b="1" dirty="0" err="1">
                <a:solidFill>
                  <a:srgbClr val="0000FF"/>
                </a:solidFill>
              </a:rPr>
              <a:t>θ</a:t>
            </a:r>
            <a:r>
              <a:rPr lang="en-US" altLang="zh-CN" b="1" baseline="-25000" dirty="0" err="1">
                <a:solidFill>
                  <a:srgbClr val="0000FF"/>
                </a:solidFill>
              </a:rPr>
              <a:t>c</a:t>
            </a:r>
            <a:r>
              <a:rPr lang="en-US" altLang="zh-CN" b="1" baseline="-25000" dirty="0">
                <a:solidFill>
                  <a:srgbClr val="FF0000"/>
                </a:solidFill>
              </a:rPr>
              <a:t>  </a:t>
            </a:r>
            <a:r>
              <a:rPr lang="en-US" altLang="zh-CN" b="1" dirty="0" err="1">
                <a:solidFill>
                  <a:srgbClr val="FF0000"/>
                </a:solidFill>
              </a:rPr>
              <a:t>Cabibbo</a:t>
            </a:r>
            <a:r>
              <a:rPr lang="en-US" altLang="zh-CN" b="1" dirty="0">
                <a:solidFill>
                  <a:srgbClr val="FF0000"/>
                </a:solidFill>
              </a:rPr>
              <a:t> angle</a:t>
            </a:r>
            <a:endParaRPr lang="zh-CN" altLang="en-US" b="1" baseline="-25000" dirty="0">
              <a:solidFill>
                <a:srgbClr val="FF0000"/>
              </a:solidFill>
            </a:endParaRPr>
          </a:p>
        </p:txBody>
      </p:sp>
    </p:spTree>
    <p:extLst>
      <p:ext uri="{BB962C8B-B14F-4D97-AF65-F5344CB8AC3E}">
        <p14:creationId xmlns:p14="http://schemas.microsoft.com/office/powerpoint/2010/main" val="18846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up)">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58370"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ACDEBD8-9EB2-044D-919D-4CB1499865EA}" type="slidenum">
              <a:rPr kumimoji="0" lang="zh-CN" altLang="en-US" sz="1400"/>
              <a:pPr/>
              <a:t>40</a:t>
            </a:fld>
            <a:endParaRPr kumimoji="0" lang="zh-CN" altLang="en-US" sz="1400"/>
          </a:p>
        </p:txBody>
      </p:sp>
      <p:pic>
        <p:nvPicPr>
          <p:cNvPr id="58371" name="图片 3" descr="Valencia.jpg"/>
          <p:cNvPicPr>
            <a:picLocks noChangeAspect="1"/>
          </p:cNvPicPr>
          <p:nvPr/>
        </p:nvPicPr>
        <p:blipFill>
          <a:blip r:embed="rId2">
            <a:extLst>
              <a:ext uri="{28A0092B-C50C-407E-A947-70E740481C1C}">
                <a14:useLocalDpi xmlns:a14="http://schemas.microsoft.com/office/drawing/2010/main" val="0"/>
              </a:ext>
            </a:extLst>
          </a:blip>
          <a:srcRect l="2364" t="3151" r="2359" b="14171"/>
          <a:stretch>
            <a:fillRect/>
          </a:stretch>
        </p:blipFill>
        <p:spPr bwMode="auto">
          <a:xfrm>
            <a:off x="179388" y="333375"/>
            <a:ext cx="8712200" cy="566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3940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C5F65A0-60A3-D24E-8AD7-CBF380A820E8}" type="slidenum">
              <a:rPr kumimoji="0" lang="zh-CN" altLang="en-US" sz="1400"/>
              <a:pPr/>
              <a:t>41</a:t>
            </a:fld>
            <a:endParaRPr kumimoji="0" lang="zh-CN" altLang="en-US" sz="1400"/>
          </a:p>
        </p:txBody>
      </p:sp>
      <p:sp>
        <p:nvSpPr>
          <p:cNvPr id="36866" name="Rectangle 3"/>
          <p:cNvSpPr>
            <a:spLocks noGrp="1" noChangeArrowheads="1"/>
          </p:cNvSpPr>
          <p:nvPr>
            <p:ph type="body" idx="1"/>
          </p:nvPr>
        </p:nvSpPr>
        <p:spPr>
          <a:xfrm>
            <a:off x="609600" y="1447800"/>
            <a:ext cx="7848600" cy="4800600"/>
          </a:xfrm>
        </p:spPr>
        <p:txBody>
          <a:bodyPr/>
          <a:lstStyle/>
          <a:p>
            <a:pPr eaLnBrk="1" hangingPunct="1">
              <a:buFont typeface="Wingdings" charset="0"/>
              <a:buNone/>
            </a:pPr>
            <a:r>
              <a:rPr lang="en-US" altLang="zh-CN" sz="2400" b="1">
                <a:latin typeface="Times New Roman" charset="0"/>
                <a:ea typeface="宋体" charset="0"/>
              </a:rPr>
              <a:t>                                    </a:t>
            </a:r>
            <a:endParaRPr lang="zh-CN" altLang="en-US" sz="2800" b="1">
              <a:latin typeface="Times New Roman" charset="0"/>
              <a:ea typeface="宋体" charset="0"/>
            </a:endParaRPr>
          </a:p>
          <a:p>
            <a:pPr eaLnBrk="1" hangingPunct="1">
              <a:buFont typeface="Wingdings" charset="0"/>
              <a:buNone/>
            </a:pPr>
            <a:r>
              <a:rPr lang="zh-CN" altLang="en-US" sz="2800" b="1">
                <a:latin typeface="Times New Roman" charset="0"/>
                <a:ea typeface="宋体" charset="0"/>
              </a:rPr>
              <a:t>               </a:t>
            </a:r>
          </a:p>
          <a:p>
            <a:pPr eaLnBrk="1" hangingPunct="1">
              <a:buFont typeface="Wingdings" charset="0"/>
              <a:buNone/>
            </a:pPr>
            <a:r>
              <a:rPr lang="zh-CN" altLang="en-US" sz="2800" b="1">
                <a:latin typeface="Times New Roman" charset="0"/>
                <a:ea typeface="宋体" charset="0"/>
              </a:rPr>
              <a:t> </a:t>
            </a:r>
            <a:r>
              <a:rPr lang="en-US" altLang="zh-CN" sz="2800" b="1">
                <a:latin typeface="Times New Roman" charset="0"/>
                <a:ea typeface="宋体" charset="0"/>
              </a:rPr>
              <a:t> </a:t>
            </a:r>
            <a:r>
              <a:rPr lang="zh-CN" altLang="en-US" sz="2800" b="1">
                <a:latin typeface="Times New Roman" charset="0"/>
                <a:ea typeface="宋体" charset="0"/>
              </a:rPr>
              <a:t> </a:t>
            </a:r>
            <a:r>
              <a:rPr lang="en-US" altLang="zh-CN" sz="2400" b="1">
                <a:latin typeface="Times New Roman" charset="0"/>
                <a:ea typeface="宋体" charset="0"/>
              </a:rPr>
              <a:t>b</a:t>
            </a:r>
            <a:r>
              <a:rPr lang="en-US" altLang="zh-CN" sz="2800" b="1">
                <a:latin typeface="Times New Roman" charset="0"/>
                <a:ea typeface="宋体" charset="0"/>
              </a:rPr>
              <a:t>                </a:t>
            </a:r>
            <a:r>
              <a:rPr lang="en-US" altLang="zh-CN" sz="2000" b="1">
                <a:latin typeface="Times New Roman" charset="0"/>
                <a:ea typeface="宋体" charset="0"/>
              </a:rPr>
              <a:t>W                     </a:t>
            </a:r>
            <a:r>
              <a:rPr lang="en-US" altLang="zh-CN" sz="2800" b="1">
                <a:latin typeface="Times New Roman" charset="0"/>
                <a:ea typeface="宋体" charset="0"/>
              </a:rPr>
              <a:t>u             </a:t>
            </a:r>
            <a:endParaRPr lang="en-US" altLang="zh-CN" sz="2800" b="1" baseline="-25000">
              <a:solidFill>
                <a:srgbClr val="FF2B2B"/>
              </a:solidFill>
              <a:latin typeface="Times New Roman" charset="0"/>
              <a:ea typeface="宋体" charset="0"/>
            </a:endParaRPr>
          </a:p>
          <a:p>
            <a:pPr eaLnBrk="1" hangingPunct="1">
              <a:buFont typeface="Wingdings" charset="0"/>
              <a:buNone/>
            </a:pPr>
            <a:r>
              <a:rPr lang="en-US" altLang="zh-CN" sz="2400" b="1">
                <a:latin typeface="Times New Roman" charset="0"/>
                <a:ea typeface="宋体" charset="0"/>
              </a:rPr>
              <a:t>  B</a:t>
            </a:r>
            <a:r>
              <a:rPr lang="en-US" altLang="zh-CN" sz="2800" b="1">
                <a:latin typeface="Times New Roman" charset="0"/>
                <a:ea typeface="宋体" charset="0"/>
              </a:rPr>
              <a:t>                                   </a:t>
            </a:r>
            <a:r>
              <a:rPr lang="en-US" altLang="zh-CN" sz="2800" b="1" i="1">
                <a:latin typeface="Times New Roman" charset="0"/>
                <a:ea typeface="宋体" charset="0"/>
                <a:sym typeface="Symbol" charset="0"/>
              </a:rPr>
              <a:t></a:t>
            </a:r>
            <a:r>
              <a:rPr lang="en-US" altLang="zh-CN" sz="2400" b="1">
                <a:latin typeface="Times New Roman" charset="0"/>
                <a:ea typeface="宋体" charset="0"/>
              </a:rPr>
              <a:t> </a:t>
            </a:r>
            <a:endParaRPr lang="en-US" altLang="zh-CN" sz="2800" b="1">
              <a:latin typeface="Times New Roman" charset="0"/>
              <a:ea typeface="宋体" charset="0"/>
            </a:endParaRPr>
          </a:p>
          <a:p>
            <a:pPr eaLnBrk="1" hangingPunct="1">
              <a:buFont typeface="Wingdings" charset="0"/>
              <a:buNone/>
            </a:pPr>
            <a:r>
              <a:rPr lang="zh-CN" altLang="en-US" sz="2800" b="1">
                <a:latin typeface="Times New Roman" charset="0"/>
                <a:ea typeface="宋体" charset="0"/>
              </a:rPr>
              <a:t>        </a:t>
            </a:r>
            <a:r>
              <a:rPr lang="en-US" altLang="zh-CN" sz="2800" b="1">
                <a:latin typeface="Times New Roman" charset="0"/>
                <a:ea typeface="宋体" charset="0"/>
              </a:rPr>
              <a:t>         </a:t>
            </a:r>
            <a:r>
              <a:rPr lang="en-US" altLang="zh-CN" sz="2400" b="1">
                <a:latin typeface="Times New Roman" charset="0"/>
                <a:ea typeface="宋体" charset="0"/>
              </a:rPr>
              <a:t>d(s)</a:t>
            </a:r>
            <a:r>
              <a:rPr lang="en-US" altLang="zh-CN" sz="2800" b="1">
                <a:latin typeface="Times New Roman" charset="0"/>
                <a:ea typeface="宋体" charset="0"/>
              </a:rPr>
              <a:t>   </a:t>
            </a:r>
            <a:r>
              <a:rPr lang="en-US" altLang="zh-CN" sz="2800" b="1" i="1">
                <a:latin typeface="Times New Roman" charset="0"/>
                <a:ea typeface="宋体" charset="0"/>
                <a:sym typeface="Symbol" charset="0"/>
              </a:rPr>
              <a:t></a:t>
            </a:r>
            <a:r>
              <a:rPr lang="en-US" altLang="zh-CN" sz="2400" b="1">
                <a:latin typeface="Times New Roman" charset="0"/>
                <a:ea typeface="宋体" charset="0"/>
              </a:rPr>
              <a:t> (</a:t>
            </a:r>
            <a:r>
              <a:rPr lang="en-US" altLang="zh-CN" sz="2400" b="1">
                <a:latin typeface="Times New Roman" charset="0"/>
                <a:ea typeface="宋体" charset="0"/>
                <a:sym typeface="Symbol" charset="0"/>
              </a:rPr>
              <a:t>K</a:t>
            </a:r>
            <a:r>
              <a:rPr lang="en-US" altLang="zh-CN" sz="2800" b="1">
                <a:latin typeface="Times New Roman" charset="0"/>
                <a:ea typeface="宋体" charset="0"/>
              </a:rPr>
              <a:t>)</a:t>
            </a:r>
          </a:p>
          <a:p>
            <a:pPr eaLnBrk="1" hangingPunct="1">
              <a:buFont typeface="Wingdings" charset="0"/>
              <a:buNone/>
            </a:pPr>
            <a:r>
              <a:rPr lang="zh-CN" altLang="en-US" sz="2800" b="1">
                <a:latin typeface="Times New Roman" charset="0"/>
                <a:ea typeface="宋体" charset="0"/>
              </a:rPr>
              <a:t>         </a:t>
            </a:r>
            <a:r>
              <a:rPr lang="en-US" altLang="zh-CN" sz="2800" b="1">
                <a:latin typeface="Times New Roman" charset="0"/>
                <a:ea typeface="宋体" charset="0"/>
              </a:rPr>
              <a:t>   </a:t>
            </a:r>
            <a:r>
              <a:rPr lang="en-US" altLang="zh-CN" sz="2000" b="1">
                <a:latin typeface="Times New Roman" charset="0"/>
                <a:ea typeface="宋体" charset="0"/>
              </a:rPr>
              <a:t>W</a:t>
            </a:r>
            <a:endParaRPr lang="zh-CN" altLang="en-US" sz="2800" b="1">
              <a:latin typeface="Times New Roman" charset="0"/>
              <a:ea typeface="宋体" charset="0"/>
            </a:endParaRPr>
          </a:p>
          <a:p>
            <a:pPr eaLnBrk="1" hangingPunct="1">
              <a:buFont typeface="Wingdings" charset="0"/>
              <a:buNone/>
            </a:pPr>
            <a:r>
              <a:rPr lang="zh-CN" altLang="en-US" sz="2800" b="1">
                <a:latin typeface="Times New Roman" charset="0"/>
                <a:ea typeface="宋体" charset="0"/>
              </a:rPr>
              <a:t> </a:t>
            </a:r>
            <a:r>
              <a:rPr lang="en-US" altLang="zh-CN" sz="2800" b="1">
                <a:latin typeface="Times New Roman" charset="0"/>
                <a:ea typeface="宋体" charset="0"/>
              </a:rPr>
              <a:t>  </a:t>
            </a:r>
            <a:r>
              <a:rPr lang="zh-CN" altLang="en-US" sz="2800" b="1">
                <a:latin typeface="Times New Roman" charset="0"/>
                <a:ea typeface="宋体" charset="0"/>
              </a:rPr>
              <a:t> </a:t>
            </a:r>
            <a:r>
              <a:rPr lang="en-US" altLang="zh-CN" sz="2400" b="1">
                <a:latin typeface="Times New Roman" charset="0"/>
                <a:ea typeface="宋体" charset="0"/>
              </a:rPr>
              <a:t>b </a:t>
            </a:r>
            <a:r>
              <a:rPr lang="en-US" altLang="zh-CN" sz="2800" b="1">
                <a:latin typeface="Times New Roman" charset="0"/>
                <a:ea typeface="宋体" charset="0"/>
              </a:rPr>
              <a:t>         </a:t>
            </a:r>
            <a:r>
              <a:rPr lang="en-US" altLang="zh-CN" sz="2800" b="1">
                <a:solidFill>
                  <a:schemeClr val="tx2"/>
                </a:solidFill>
                <a:latin typeface="Times New Roman" charset="0"/>
                <a:ea typeface="宋体" charset="0"/>
              </a:rPr>
              <a:t>t</a:t>
            </a:r>
            <a:r>
              <a:rPr lang="en-US" altLang="zh-CN" sz="2800" b="1">
                <a:latin typeface="Times New Roman" charset="0"/>
                <a:ea typeface="宋体" charset="0"/>
              </a:rPr>
              <a:t>                                </a:t>
            </a:r>
            <a:endParaRPr lang="en-US" altLang="zh-CN" sz="2800" b="1">
              <a:solidFill>
                <a:schemeClr val="hlink"/>
              </a:solidFill>
              <a:latin typeface="Times New Roman" charset="0"/>
              <a:ea typeface="宋体" charset="0"/>
            </a:endParaRPr>
          </a:p>
          <a:p>
            <a:pPr eaLnBrk="1" hangingPunct="1">
              <a:buFont typeface="Wingdings" charset="0"/>
              <a:buNone/>
            </a:pPr>
            <a:r>
              <a:rPr lang="en-US" altLang="zh-CN" sz="2400" b="1">
                <a:latin typeface="Times New Roman" charset="0"/>
                <a:ea typeface="宋体" charset="0"/>
              </a:rPr>
              <a:t>    B</a:t>
            </a:r>
            <a:r>
              <a:rPr lang="en-US" altLang="zh-CN" sz="2800" b="1">
                <a:latin typeface="Times New Roman" charset="0"/>
                <a:ea typeface="宋体" charset="0"/>
              </a:rPr>
              <a:t>                                  </a:t>
            </a:r>
            <a:r>
              <a:rPr lang="en-US" altLang="zh-CN" sz="2800" b="1" i="1">
                <a:latin typeface="Times New Roman" charset="0"/>
                <a:ea typeface="宋体" charset="0"/>
                <a:sym typeface="Symbol" charset="0"/>
              </a:rPr>
              <a:t></a:t>
            </a:r>
            <a:r>
              <a:rPr lang="en-US" altLang="zh-CN" sz="2400" b="1">
                <a:latin typeface="Times New Roman" charset="0"/>
                <a:ea typeface="宋体" charset="0"/>
              </a:rPr>
              <a:t> </a:t>
            </a:r>
          </a:p>
        </p:txBody>
      </p:sp>
      <p:sp>
        <p:nvSpPr>
          <p:cNvPr id="36867" name="Line 4"/>
          <p:cNvSpPr>
            <a:spLocks noChangeShapeType="1"/>
          </p:cNvSpPr>
          <p:nvPr/>
        </p:nvSpPr>
        <p:spPr bwMode="auto">
          <a:xfrm>
            <a:off x="1143000" y="2895600"/>
            <a:ext cx="2895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68" name="Line 5"/>
          <p:cNvSpPr>
            <a:spLocks noChangeShapeType="1"/>
          </p:cNvSpPr>
          <p:nvPr/>
        </p:nvSpPr>
        <p:spPr bwMode="auto">
          <a:xfrm>
            <a:off x="1138238" y="3344863"/>
            <a:ext cx="2895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69" name="Line 6"/>
          <p:cNvSpPr>
            <a:spLocks noChangeShapeType="1"/>
          </p:cNvSpPr>
          <p:nvPr/>
        </p:nvSpPr>
        <p:spPr bwMode="auto">
          <a:xfrm flipV="1">
            <a:off x="2514600" y="1676400"/>
            <a:ext cx="762000" cy="7620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0" name="Line 7"/>
          <p:cNvSpPr>
            <a:spLocks noChangeShapeType="1"/>
          </p:cNvSpPr>
          <p:nvPr/>
        </p:nvSpPr>
        <p:spPr bwMode="auto">
          <a:xfrm flipV="1">
            <a:off x="2514600" y="2133600"/>
            <a:ext cx="1066800" cy="3048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1" name="Freeform 8"/>
          <p:cNvSpPr>
            <a:spLocks/>
          </p:cNvSpPr>
          <p:nvPr/>
        </p:nvSpPr>
        <p:spPr bwMode="auto">
          <a:xfrm>
            <a:off x="2217738" y="2430463"/>
            <a:ext cx="322262" cy="481012"/>
          </a:xfrm>
          <a:custGeom>
            <a:avLst/>
            <a:gdLst>
              <a:gd name="T0" fmla="*/ 2147483647 w 203"/>
              <a:gd name="T1" fmla="*/ 2147483647 h 303"/>
              <a:gd name="T2" fmla="*/ 2147483647 w 203"/>
              <a:gd name="T3" fmla="*/ 2147483647 h 303"/>
              <a:gd name="T4" fmla="*/ 2147483647 w 203"/>
              <a:gd name="T5" fmla="*/ 2147483647 h 303"/>
              <a:gd name="T6" fmla="*/ 2147483647 w 203"/>
              <a:gd name="T7" fmla="*/ 2147483647 h 303"/>
              <a:gd name="T8" fmla="*/ 2147483647 w 203"/>
              <a:gd name="T9" fmla="*/ 2147483647 h 303"/>
              <a:gd name="T10" fmla="*/ 2147483647 w 203"/>
              <a:gd name="T11" fmla="*/ 2147483647 h 303"/>
              <a:gd name="T12" fmla="*/ 2147483647 w 203"/>
              <a:gd name="T13" fmla="*/ 2147483647 h 303"/>
              <a:gd name="T14" fmla="*/ 0 60000 65536"/>
              <a:gd name="T15" fmla="*/ 0 60000 65536"/>
              <a:gd name="T16" fmla="*/ 0 60000 65536"/>
              <a:gd name="T17" fmla="*/ 0 60000 65536"/>
              <a:gd name="T18" fmla="*/ 0 60000 65536"/>
              <a:gd name="T19" fmla="*/ 0 60000 65536"/>
              <a:gd name="T20" fmla="*/ 0 60000 65536"/>
              <a:gd name="T21" fmla="*/ 0 w 203"/>
              <a:gd name="T22" fmla="*/ 0 h 303"/>
              <a:gd name="T23" fmla="*/ 203 w 203"/>
              <a:gd name="T24" fmla="*/ 303 h 3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03">
                <a:moveTo>
                  <a:pt x="203" y="5"/>
                </a:moveTo>
                <a:cubicBezTo>
                  <a:pt x="178" y="9"/>
                  <a:pt x="148" y="0"/>
                  <a:pt x="128" y="16"/>
                </a:cubicBezTo>
                <a:cubicBezTo>
                  <a:pt x="110" y="30"/>
                  <a:pt x="107" y="80"/>
                  <a:pt x="107" y="80"/>
                </a:cubicBezTo>
                <a:cubicBezTo>
                  <a:pt x="119" y="125"/>
                  <a:pt x="135" y="138"/>
                  <a:pt x="160" y="176"/>
                </a:cubicBezTo>
                <a:cubicBezTo>
                  <a:pt x="153" y="187"/>
                  <a:pt x="151" y="204"/>
                  <a:pt x="139" y="208"/>
                </a:cubicBezTo>
                <a:cubicBezTo>
                  <a:pt x="0" y="250"/>
                  <a:pt x="38" y="172"/>
                  <a:pt x="11" y="250"/>
                </a:cubicBezTo>
                <a:cubicBezTo>
                  <a:pt x="25" y="303"/>
                  <a:pt x="7" y="293"/>
                  <a:pt x="54" y="293"/>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36872" name="Line 9"/>
          <p:cNvSpPr>
            <a:spLocks noChangeShapeType="1"/>
          </p:cNvSpPr>
          <p:nvPr/>
        </p:nvSpPr>
        <p:spPr bwMode="auto">
          <a:xfrm>
            <a:off x="1290638" y="5554663"/>
            <a:ext cx="2971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3" name="Line 10"/>
          <p:cNvSpPr>
            <a:spLocks noChangeShapeType="1"/>
          </p:cNvSpPr>
          <p:nvPr/>
        </p:nvSpPr>
        <p:spPr bwMode="auto">
          <a:xfrm>
            <a:off x="1290638" y="4868863"/>
            <a:ext cx="1219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4" name="Line 11"/>
          <p:cNvSpPr>
            <a:spLocks noChangeShapeType="1"/>
          </p:cNvSpPr>
          <p:nvPr/>
        </p:nvSpPr>
        <p:spPr bwMode="auto">
          <a:xfrm flipV="1">
            <a:off x="2509838" y="3878263"/>
            <a:ext cx="990600" cy="990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5" name="Line 12"/>
          <p:cNvSpPr>
            <a:spLocks noChangeShapeType="1"/>
          </p:cNvSpPr>
          <p:nvPr/>
        </p:nvSpPr>
        <p:spPr bwMode="auto">
          <a:xfrm flipV="1">
            <a:off x="3348038" y="4335463"/>
            <a:ext cx="609600" cy="609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6" name="Line 13"/>
          <p:cNvSpPr>
            <a:spLocks noChangeShapeType="1"/>
          </p:cNvSpPr>
          <p:nvPr/>
        </p:nvSpPr>
        <p:spPr bwMode="auto">
          <a:xfrm>
            <a:off x="3348038" y="4945063"/>
            <a:ext cx="9144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36877" name="Freeform 14"/>
          <p:cNvSpPr>
            <a:spLocks/>
          </p:cNvSpPr>
          <p:nvPr/>
        </p:nvSpPr>
        <p:spPr bwMode="auto">
          <a:xfrm>
            <a:off x="2501900" y="4843463"/>
            <a:ext cx="195263" cy="152400"/>
          </a:xfrm>
          <a:custGeom>
            <a:avLst/>
            <a:gdLst>
              <a:gd name="T0" fmla="*/ 0 w 123"/>
              <a:gd name="T1" fmla="*/ 0 h 96"/>
              <a:gd name="T2" fmla="*/ 2147483647 w 123"/>
              <a:gd name="T3" fmla="*/ 2147483647 h 96"/>
              <a:gd name="T4" fmla="*/ 2147483647 w 123"/>
              <a:gd name="T5" fmla="*/ 2147483647 h 96"/>
              <a:gd name="T6" fmla="*/ 0 60000 65536"/>
              <a:gd name="T7" fmla="*/ 0 60000 65536"/>
              <a:gd name="T8" fmla="*/ 0 60000 65536"/>
              <a:gd name="T9" fmla="*/ 0 w 123"/>
              <a:gd name="T10" fmla="*/ 0 h 96"/>
              <a:gd name="T11" fmla="*/ 123 w 123"/>
              <a:gd name="T12" fmla="*/ 96 h 96"/>
            </a:gdLst>
            <a:ahLst/>
            <a:cxnLst>
              <a:cxn ang="T6">
                <a:pos x="T0" y="T1"/>
              </a:cxn>
              <a:cxn ang="T7">
                <a:pos x="T2" y="T3"/>
              </a:cxn>
              <a:cxn ang="T8">
                <a:pos x="T4" y="T5"/>
              </a:cxn>
            </a:cxnLst>
            <a:rect l="T9" t="T10" r="T11" b="T12"/>
            <a:pathLst>
              <a:path w="123" h="96">
                <a:moveTo>
                  <a:pt x="0" y="0"/>
                </a:moveTo>
                <a:cubicBezTo>
                  <a:pt x="11" y="60"/>
                  <a:pt x="15" y="64"/>
                  <a:pt x="64" y="96"/>
                </a:cubicBezTo>
                <a:cubicBezTo>
                  <a:pt x="123" y="81"/>
                  <a:pt x="117" y="80"/>
                  <a:pt x="117" y="21"/>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36878" name="Freeform 15"/>
          <p:cNvSpPr>
            <a:spLocks/>
          </p:cNvSpPr>
          <p:nvPr/>
        </p:nvSpPr>
        <p:spPr bwMode="auto">
          <a:xfrm>
            <a:off x="2627313" y="4797425"/>
            <a:ext cx="495300" cy="217488"/>
          </a:xfrm>
          <a:custGeom>
            <a:avLst/>
            <a:gdLst>
              <a:gd name="T0" fmla="*/ 2147483647 w 312"/>
              <a:gd name="T1" fmla="*/ 2147483647 h 137"/>
              <a:gd name="T2" fmla="*/ 2147483647 w 312"/>
              <a:gd name="T3" fmla="*/ 2147483647 h 137"/>
              <a:gd name="T4" fmla="*/ 2147483647 w 312"/>
              <a:gd name="T5" fmla="*/ 2147483647 h 137"/>
              <a:gd name="T6" fmla="*/ 2147483647 w 312"/>
              <a:gd name="T7" fmla="*/ 2147483647 h 137"/>
              <a:gd name="T8" fmla="*/ 2147483647 w 312"/>
              <a:gd name="T9" fmla="*/ 2147483647 h 137"/>
              <a:gd name="T10" fmla="*/ 2147483647 w 312"/>
              <a:gd name="T11" fmla="*/ 2147483647 h 137"/>
              <a:gd name="T12" fmla="*/ 2147483647 w 312"/>
              <a:gd name="T13" fmla="*/ 2147483647 h 137"/>
              <a:gd name="T14" fmla="*/ 2147483647 w 312"/>
              <a:gd name="T15" fmla="*/ 2147483647 h 137"/>
              <a:gd name="T16" fmla="*/ 2147483647 w 312"/>
              <a:gd name="T17" fmla="*/ 2147483647 h 137"/>
              <a:gd name="T18" fmla="*/ 2147483647 w 312"/>
              <a:gd name="T19" fmla="*/ 2147483647 h 137"/>
              <a:gd name="T20" fmla="*/ 2147483647 w 312"/>
              <a:gd name="T21" fmla="*/ 2147483647 h 1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2"/>
              <a:gd name="T34" fmla="*/ 0 h 137"/>
              <a:gd name="T35" fmla="*/ 312 w 312"/>
              <a:gd name="T36" fmla="*/ 137 h 1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2" h="137">
                <a:moveTo>
                  <a:pt x="49" y="61"/>
                </a:moveTo>
                <a:cubicBezTo>
                  <a:pt x="45" y="43"/>
                  <a:pt x="51" y="21"/>
                  <a:pt x="38" y="8"/>
                </a:cubicBezTo>
                <a:cubicBezTo>
                  <a:pt x="30" y="0"/>
                  <a:pt x="9" y="7"/>
                  <a:pt x="6" y="18"/>
                </a:cubicBezTo>
                <a:cubicBezTo>
                  <a:pt x="0" y="35"/>
                  <a:pt x="6" y="58"/>
                  <a:pt x="17" y="72"/>
                </a:cubicBezTo>
                <a:cubicBezTo>
                  <a:pt x="42" y="103"/>
                  <a:pt x="78" y="113"/>
                  <a:pt x="113" y="125"/>
                </a:cubicBezTo>
                <a:cubicBezTo>
                  <a:pt x="193" y="97"/>
                  <a:pt x="178" y="90"/>
                  <a:pt x="166" y="8"/>
                </a:cubicBezTo>
                <a:cubicBezTo>
                  <a:pt x="155" y="11"/>
                  <a:pt x="137" y="7"/>
                  <a:pt x="134" y="18"/>
                </a:cubicBezTo>
                <a:cubicBezTo>
                  <a:pt x="118" y="75"/>
                  <a:pt x="161" y="101"/>
                  <a:pt x="198" y="125"/>
                </a:cubicBezTo>
                <a:cubicBezTo>
                  <a:pt x="230" y="121"/>
                  <a:pt x="271" y="137"/>
                  <a:pt x="294" y="114"/>
                </a:cubicBezTo>
                <a:cubicBezTo>
                  <a:pt x="312" y="96"/>
                  <a:pt x="291" y="64"/>
                  <a:pt x="283" y="40"/>
                </a:cubicBezTo>
                <a:cubicBezTo>
                  <a:pt x="280" y="30"/>
                  <a:pt x="262" y="18"/>
                  <a:pt x="262" y="18"/>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36879" name="Freeform 16"/>
          <p:cNvSpPr>
            <a:spLocks/>
          </p:cNvSpPr>
          <p:nvPr/>
        </p:nvSpPr>
        <p:spPr bwMode="auto">
          <a:xfrm>
            <a:off x="3003550" y="4826000"/>
            <a:ext cx="361950" cy="261938"/>
          </a:xfrm>
          <a:custGeom>
            <a:avLst/>
            <a:gdLst>
              <a:gd name="T0" fmla="*/ 2147483647 w 228"/>
              <a:gd name="T1" fmla="*/ 0 h 165"/>
              <a:gd name="T2" fmla="*/ 2147483647 w 228"/>
              <a:gd name="T3" fmla="*/ 2147483647 h 165"/>
              <a:gd name="T4" fmla="*/ 2147483647 w 228"/>
              <a:gd name="T5" fmla="*/ 2147483647 h 165"/>
              <a:gd name="T6" fmla="*/ 2147483647 w 228"/>
              <a:gd name="T7" fmla="*/ 2147483647 h 165"/>
              <a:gd name="T8" fmla="*/ 2147483647 w 228"/>
              <a:gd name="T9" fmla="*/ 2147483647 h 165"/>
              <a:gd name="T10" fmla="*/ 2147483647 w 228"/>
              <a:gd name="T11" fmla="*/ 2147483647 h 165"/>
              <a:gd name="T12" fmla="*/ 2147483647 w 228"/>
              <a:gd name="T13" fmla="*/ 2147483647 h 165"/>
              <a:gd name="T14" fmla="*/ 2147483647 w 228"/>
              <a:gd name="T15" fmla="*/ 2147483647 h 165"/>
              <a:gd name="T16" fmla="*/ 0 60000 65536"/>
              <a:gd name="T17" fmla="*/ 0 60000 65536"/>
              <a:gd name="T18" fmla="*/ 0 60000 65536"/>
              <a:gd name="T19" fmla="*/ 0 60000 65536"/>
              <a:gd name="T20" fmla="*/ 0 60000 65536"/>
              <a:gd name="T21" fmla="*/ 0 60000 65536"/>
              <a:gd name="T22" fmla="*/ 0 60000 65536"/>
              <a:gd name="T23" fmla="*/ 0 60000 65536"/>
              <a:gd name="T24" fmla="*/ 0 w 228"/>
              <a:gd name="T25" fmla="*/ 0 h 165"/>
              <a:gd name="T26" fmla="*/ 228 w 228"/>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8" h="165">
                <a:moveTo>
                  <a:pt x="25" y="0"/>
                </a:moveTo>
                <a:cubicBezTo>
                  <a:pt x="15" y="29"/>
                  <a:pt x="0" y="54"/>
                  <a:pt x="25" y="86"/>
                </a:cubicBezTo>
                <a:cubicBezTo>
                  <a:pt x="41" y="106"/>
                  <a:pt x="89" y="128"/>
                  <a:pt x="89" y="128"/>
                </a:cubicBezTo>
                <a:cubicBezTo>
                  <a:pt x="110" y="125"/>
                  <a:pt x="134" y="129"/>
                  <a:pt x="153" y="118"/>
                </a:cubicBezTo>
                <a:cubicBezTo>
                  <a:pt x="178" y="104"/>
                  <a:pt x="153" y="23"/>
                  <a:pt x="153" y="22"/>
                </a:cubicBezTo>
                <a:cubicBezTo>
                  <a:pt x="147" y="12"/>
                  <a:pt x="132" y="15"/>
                  <a:pt x="121" y="11"/>
                </a:cubicBezTo>
                <a:cubicBezTo>
                  <a:pt x="91" y="57"/>
                  <a:pt x="87" y="67"/>
                  <a:pt x="142" y="86"/>
                </a:cubicBezTo>
                <a:cubicBezTo>
                  <a:pt x="156" y="100"/>
                  <a:pt x="228" y="165"/>
                  <a:pt x="228" y="118"/>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zh-CN" altLang="en-US"/>
          </a:p>
        </p:txBody>
      </p:sp>
      <p:sp>
        <p:nvSpPr>
          <p:cNvPr id="36880" name="Freeform 17"/>
          <p:cNvSpPr>
            <a:spLocks/>
          </p:cNvSpPr>
          <p:nvPr/>
        </p:nvSpPr>
        <p:spPr bwMode="auto">
          <a:xfrm>
            <a:off x="3297238" y="4862513"/>
            <a:ext cx="109537" cy="150812"/>
          </a:xfrm>
          <a:custGeom>
            <a:avLst/>
            <a:gdLst>
              <a:gd name="T0" fmla="*/ 2147483647 w 69"/>
              <a:gd name="T1" fmla="*/ 2147483647 h 95"/>
              <a:gd name="T2" fmla="*/ 2147483647 w 69"/>
              <a:gd name="T3" fmla="*/ 2147483647 h 95"/>
              <a:gd name="T4" fmla="*/ 0 w 69"/>
              <a:gd name="T5" fmla="*/ 2147483647 h 95"/>
              <a:gd name="T6" fmla="*/ 2147483647 w 69"/>
              <a:gd name="T7" fmla="*/ 2147483647 h 95"/>
              <a:gd name="T8" fmla="*/ 0 60000 65536"/>
              <a:gd name="T9" fmla="*/ 0 60000 65536"/>
              <a:gd name="T10" fmla="*/ 0 60000 65536"/>
              <a:gd name="T11" fmla="*/ 0 60000 65536"/>
              <a:gd name="T12" fmla="*/ 0 w 69"/>
              <a:gd name="T13" fmla="*/ 0 h 95"/>
              <a:gd name="T14" fmla="*/ 69 w 69"/>
              <a:gd name="T15" fmla="*/ 95 h 95"/>
            </a:gdLst>
            <a:ahLst/>
            <a:cxnLst>
              <a:cxn ang="T8">
                <a:pos x="T0" y="T1"/>
              </a:cxn>
              <a:cxn ang="T9">
                <a:pos x="T2" y="T3"/>
              </a:cxn>
              <a:cxn ang="T10">
                <a:pos x="T4" y="T5"/>
              </a:cxn>
              <a:cxn ang="T11">
                <a:pos x="T6" y="T7"/>
              </a:cxn>
            </a:cxnLst>
            <a:rect l="T12" t="T13" r="T14" b="T15"/>
            <a:pathLst>
              <a:path w="69" h="95">
                <a:moveTo>
                  <a:pt x="43" y="95"/>
                </a:moveTo>
                <a:cubicBezTo>
                  <a:pt x="50" y="72"/>
                  <a:pt x="69" y="30"/>
                  <a:pt x="43" y="9"/>
                </a:cubicBezTo>
                <a:cubicBezTo>
                  <a:pt x="32" y="0"/>
                  <a:pt x="14" y="16"/>
                  <a:pt x="0" y="20"/>
                </a:cubicBezTo>
                <a:cubicBezTo>
                  <a:pt x="47" y="51"/>
                  <a:pt x="29" y="28"/>
                  <a:pt x="43" y="95"/>
                </a:cubicBezTo>
                <a:close/>
              </a:path>
            </a:pathLst>
          </a:custGeom>
          <a:solidFill>
            <a:schemeClr val="tx1"/>
          </a:solidFill>
          <a:ln w="19050">
            <a:solidFill>
              <a:schemeClr val="tx1"/>
            </a:solidFill>
            <a:round/>
            <a:headEnd/>
            <a:tailEnd/>
          </a:ln>
        </p:spPr>
        <p:txBody>
          <a:bodyPr/>
          <a:lstStyle/>
          <a:p>
            <a:endParaRPr lang="zh-CN" altLang="en-US"/>
          </a:p>
        </p:txBody>
      </p:sp>
      <p:sp>
        <p:nvSpPr>
          <p:cNvPr id="48145" name="Text Box 18"/>
          <p:cNvSpPr txBox="1">
            <a:spLocks noChangeArrowheads="1"/>
          </p:cNvSpPr>
          <p:nvPr/>
        </p:nvSpPr>
        <p:spPr bwMode="auto">
          <a:xfrm>
            <a:off x="5003800" y="3644900"/>
            <a:ext cx="2160588" cy="1428750"/>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nchorCtr="1">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fontAlgn="t">
              <a:lnSpc>
                <a:spcPct val="90000"/>
              </a:lnSpc>
              <a:spcBef>
                <a:spcPct val="50000"/>
              </a:spcBef>
              <a:buClr>
                <a:srgbClr val="CCFF33"/>
              </a:buClr>
              <a:buSzPct val="70000"/>
              <a:buFont typeface="Wingdings" charset="0"/>
              <a:buNone/>
            </a:pPr>
            <a:r>
              <a:rPr lang="en-US" altLang="zh-CN" b="1" i="1">
                <a:solidFill>
                  <a:schemeClr val="tx2"/>
                </a:solidFill>
              </a:rPr>
              <a:t>In experiments, we can only observe hadrons</a:t>
            </a:r>
            <a:endParaRPr lang="en-US" altLang="zh-CN" b="1" i="1" baseline="-25000">
              <a:solidFill>
                <a:schemeClr val="tx2"/>
              </a:solidFill>
            </a:endParaRPr>
          </a:p>
        </p:txBody>
      </p:sp>
      <p:sp>
        <p:nvSpPr>
          <p:cNvPr id="48146" name="Text Box 19"/>
          <p:cNvSpPr txBox="1">
            <a:spLocks noChangeArrowheads="1"/>
          </p:cNvSpPr>
          <p:nvPr/>
        </p:nvSpPr>
        <p:spPr bwMode="auto">
          <a:xfrm>
            <a:off x="5003800" y="1989138"/>
            <a:ext cx="3024188" cy="1427162"/>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nchorCtr="1">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fontAlgn="t">
              <a:lnSpc>
                <a:spcPct val="90000"/>
              </a:lnSpc>
              <a:spcBef>
                <a:spcPct val="50000"/>
              </a:spcBef>
              <a:buClr>
                <a:srgbClr val="CCFF33"/>
              </a:buClr>
              <a:buSzPct val="70000"/>
              <a:buFont typeface="Wingdings" charset="0"/>
              <a:buNone/>
            </a:pPr>
            <a:r>
              <a:rPr lang="en-US" altLang="zh-CN" b="1" i="1">
                <a:solidFill>
                  <a:schemeClr val="tx2"/>
                </a:solidFill>
              </a:rPr>
              <a:t>The standard model describes interactions amongst quarks and leptons</a:t>
            </a:r>
          </a:p>
        </p:txBody>
      </p:sp>
      <p:sp>
        <p:nvSpPr>
          <p:cNvPr id="36883" name="Text Box 20"/>
          <p:cNvSpPr txBox="1">
            <a:spLocks noChangeArrowheads="1"/>
          </p:cNvSpPr>
          <p:nvPr/>
        </p:nvSpPr>
        <p:spPr bwMode="auto">
          <a:xfrm>
            <a:off x="3276600" y="1676400"/>
            <a:ext cx="1104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i="1">
                <a:sym typeface="Symbol" charset="0"/>
              </a:rPr>
              <a:t></a:t>
            </a:r>
            <a:r>
              <a:rPr lang="en-US" altLang="zh-CN"/>
              <a:t> (</a:t>
            </a:r>
            <a:r>
              <a:rPr lang="en-US" altLang="zh-CN">
                <a:sym typeface="Symbol" charset="0"/>
              </a:rPr>
              <a:t>K</a:t>
            </a:r>
            <a:r>
              <a:rPr lang="en-US" altLang="zh-CN" sz="2800"/>
              <a:t>)</a:t>
            </a:r>
            <a:endParaRPr lang="zh-CN" altLang="en-US" sz="2800"/>
          </a:p>
        </p:txBody>
      </p:sp>
      <p:sp>
        <p:nvSpPr>
          <p:cNvPr id="36884" name="Freeform 21"/>
          <p:cNvSpPr>
            <a:spLocks/>
          </p:cNvSpPr>
          <p:nvPr/>
        </p:nvSpPr>
        <p:spPr bwMode="auto">
          <a:xfrm rot="9345758">
            <a:off x="1671638" y="4411663"/>
            <a:ext cx="1219200" cy="304800"/>
          </a:xfrm>
          <a:custGeom>
            <a:avLst/>
            <a:gdLst>
              <a:gd name="T0" fmla="*/ 2147483647 w 1256"/>
              <a:gd name="T1" fmla="*/ 0 h 440"/>
              <a:gd name="T2" fmla="*/ 2147483647 w 1256"/>
              <a:gd name="T3" fmla="*/ 2147483647 h 440"/>
              <a:gd name="T4" fmla="*/ 2147483647 w 1256"/>
              <a:gd name="T5" fmla="*/ 2147483647 h 440"/>
              <a:gd name="T6" fmla="*/ 2147483647 w 1256"/>
              <a:gd name="T7" fmla="*/ 2147483647 h 440"/>
              <a:gd name="T8" fmla="*/ 2147483647 w 1256"/>
              <a:gd name="T9" fmla="*/ 2147483647 h 440"/>
              <a:gd name="T10" fmla="*/ 2147483647 w 1256"/>
              <a:gd name="T11" fmla="*/ 2147483647 h 440"/>
              <a:gd name="T12" fmla="*/ 2147483647 w 1256"/>
              <a:gd name="T13" fmla="*/ 2147483647 h 440"/>
              <a:gd name="T14" fmla="*/ 2147483647 w 1256"/>
              <a:gd name="T15" fmla="*/ 2147483647 h 440"/>
              <a:gd name="T16" fmla="*/ 2147483647 w 1256"/>
              <a:gd name="T17" fmla="*/ 2147483647 h 440"/>
              <a:gd name="T18" fmla="*/ 2147483647 w 1256"/>
              <a:gd name="T19" fmla="*/ 2147483647 h 440"/>
              <a:gd name="T20" fmla="*/ 2147483647 w 1256"/>
              <a:gd name="T21" fmla="*/ 2147483647 h 440"/>
              <a:gd name="T22" fmla="*/ 2147483647 w 1256"/>
              <a:gd name="T23" fmla="*/ 2147483647 h 440"/>
              <a:gd name="T24" fmla="*/ 2147483647 w 1256"/>
              <a:gd name="T25" fmla="*/ 2147483647 h 440"/>
              <a:gd name="T26" fmla="*/ 2147483647 w 1256"/>
              <a:gd name="T27" fmla="*/ 2147483647 h 440"/>
              <a:gd name="T28" fmla="*/ 2147483647 w 1256"/>
              <a:gd name="T29" fmla="*/ 2147483647 h 440"/>
              <a:gd name="T30" fmla="*/ 2147483647 w 1256"/>
              <a:gd name="T31" fmla="*/ 2147483647 h 440"/>
              <a:gd name="T32" fmla="*/ 2147483647 w 1256"/>
              <a:gd name="T33" fmla="*/ 2147483647 h 440"/>
              <a:gd name="T34" fmla="*/ 2147483647 w 1256"/>
              <a:gd name="T35" fmla="*/ 2147483647 h 440"/>
              <a:gd name="T36" fmla="*/ 2147483647 w 1256"/>
              <a:gd name="T37" fmla="*/ 2147483647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6"/>
              <a:gd name="T58" fmla="*/ 0 h 440"/>
              <a:gd name="T59" fmla="*/ 1256 w 1256"/>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6" h="440">
                <a:moveTo>
                  <a:pt x="24" y="0"/>
                </a:moveTo>
                <a:cubicBezTo>
                  <a:pt x="12" y="108"/>
                  <a:pt x="0" y="216"/>
                  <a:pt x="24" y="240"/>
                </a:cubicBezTo>
                <a:cubicBezTo>
                  <a:pt x="48" y="264"/>
                  <a:pt x="144" y="128"/>
                  <a:pt x="168" y="144"/>
                </a:cubicBezTo>
                <a:cubicBezTo>
                  <a:pt x="192" y="160"/>
                  <a:pt x="144" y="328"/>
                  <a:pt x="168" y="336"/>
                </a:cubicBezTo>
                <a:cubicBezTo>
                  <a:pt x="192" y="344"/>
                  <a:pt x="288" y="184"/>
                  <a:pt x="312" y="192"/>
                </a:cubicBezTo>
                <a:cubicBezTo>
                  <a:pt x="336" y="200"/>
                  <a:pt x="288" y="384"/>
                  <a:pt x="312" y="384"/>
                </a:cubicBezTo>
                <a:cubicBezTo>
                  <a:pt x="336" y="384"/>
                  <a:pt x="424" y="184"/>
                  <a:pt x="456" y="192"/>
                </a:cubicBezTo>
                <a:cubicBezTo>
                  <a:pt x="488" y="200"/>
                  <a:pt x="488" y="424"/>
                  <a:pt x="504" y="432"/>
                </a:cubicBezTo>
                <a:cubicBezTo>
                  <a:pt x="520" y="440"/>
                  <a:pt x="528" y="240"/>
                  <a:pt x="552" y="240"/>
                </a:cubicBezTo>
                <a:cubicBezTo>
                  <a:pt x="576" y="240"/>
                  <a:pt x="632" y="440"/>
                  <a:pt x="648" y="432"/>
                </a:cubicBezTo>
                <a:cubicBezTo>
                  <a:pt x="664" y="424"/>
                  <a:pt x="624" y="192"/>
                  <a:pt x="648" y="192"/>
                </a:cubicBezTo>
                <a:cubicBezTo>
                  <a:pt x="672" y="192"/>
                  <a:pt x="768" y="432"/>
                  <a:pt x="792" y="432"/>
                </a:cubicBezTo>
                <a:cubicBezTo>
                  <a:pt x="816" y="432"/>
                  <a:pt x="768" y="200"/>
                  <a:pt x="792" y="192"/>
                </a:cubicBezTo>
                <a:cubicBezTo>
                  <a:pt x="816" y="184"/>
                  <a:pt x="920" y="400"/>
                  <a:pt x="936" y="384"/>
                </a:cubicBezTo>
                <a:cubicBezTo>
                  <a:pt x="952" y="368"/>
                  <a:pt x="856" y="104"/>
                  <a:pt x="888" y="96"/>
                </a:cubicBezTo>
                <a:cubicBezTo>
                  <a:pt x="920" y="88"/>
                  <a:pt x="1104" y="344"/>
                  <a:pt x="1128" y="336"/>
                </a:cubicBezTo>
                <a:cubicBezTo>
                  <a:pt x="1152" y="328"/>
                  <a:pt x="1016" y="80"/>
                  <a:pt x="1032" y="48"/>
                </a:cubicBezTo>
                <a:cubicBezTo>
                  <a:pt x="1048" y="16"/>
                  <a:pt x="1192" y="144"/>
                  <a:pt x="1224" y="144"/>
                </a:cubicBezTo>
                <a:cubicBezTo>
                  <a:pt x="1256" y="144"/>
                  <a:pt x="1224" y="64"/>
                  <a:pt x="1224" y="48"/>
                </a:cubicBezTo>
              </a:path>
            </a:pathLst>
          </a:custGeom>
          <a:noFill/>
          <a:ln w="158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nchor="ctr" anchorCtr="1"/>
          <a:lstStyle/>
          <a:p>
            <a:endParaRPr lang="zh-CN" altLang="en-US"/>
          </a:p>
        </p:txBody>
      </p:sp>
      <p:sp>
        <p:nvSpPr>
          <p:cNvPr id="36885" name="TextBox 7"/>
          <p:cNvSpPr txBox="1">
            <a:spLocks noChangeArrowheads="1"/>
          </p:cNvSpPr>
          <p:nvPr/>
        </p:nvSpPr>
        <p:spPr bwMode="auto">
          <a:xfrm>
            <a:off x="1908175" y="260350"/>
            <a:ext cx="6551613" cy="584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a:t>Rich physics in hadronic B/D decays</a:t>
            </a:r>
            <a:endParaRPr lang="zh-CN" altLang="en-US" sz="3200"/>
          </a:p>
        </p:txBody>
      </p:sp>
      <p:sp>
        <p:nvSpPr>
          <p:cNvPr id="26" name="TextBox 8"/>
          <p:cNvSpPr txBox="1">
            <a:spLocks noChangeArrowheads="1"/>
          </p:cNvSpPr>
          <p:nvPr/>
        </p:nvSpPr>
        <p:spPr bwMode="auto">
          <a:xfrm>
            <a:off x="14288" y="5876925"/>
            <a:ext cx="93233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2800" b="1">
                <a:solidFill>
                  <a:srgbClr val="FF0000"/>
                </a:solidFill>
              </a:rPr>
              <a:t>How can we test the standard model without solving QCD?</a:t>
            </a:r>
            <a:endParaRPr lang="zh-CN" altLang="en-US" sz="2800" b="1">
              <a:solidFill>
                <a:srgbClr val="FF0000"/>
              </a:solidFill>
            </a:endParaRPr>
          </a:p>
        </p:txBody>
      </p:sp>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36888" name="文本框 2"/>
          <p:cNvSpPr txBox="1">
            <a:spLocks noChangeArrowheads="1"/>
          </p:cNvSpPr>
          <p:nvPr/>
        </p:nvSpPr>
        <p:spPr bwMode="auto">
          <a:xfrm>
            <a:off x="684213" y="981075"/>
            <a:ext cx="8064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b="1">
                <a:solidFill>
                  <a:srgbClr val="FF0000"/>
                </a:solidFill>
              </a:rPr>
              <a:t>CP violation, FCNC, sensitive to new physics contribution</a:t>
            </a:r>
            <a:r>
              <a:rPr lang="is-IS" altLang="zh-CN" b="1">
                <a:solidFill>
                  <a:srgbClr val="FF0000"/>
                </a:solidFill>
              </a:rPr>
              <a:t>…</a:t>
            </a:r>
            <a:endParaRPr lang="zh-CN" altLang="en-US" b="1">
              <a:solidFill>
                <a:srgbClr val="FF0000"/>
              </a:solidFill>
            </a:endParaRPr>
          </a:p>
        </p:txBody>
      </p:sp>
      <p:sp>
        <p:nvSpPr>
          <p:cNvPr id="3" name="椭圆 2"/>
          <p:cNvSpPr>
            <a:spLocks noChangeArrowheads="1"/>
          </p:cNvSpPr>
          <p:nvPr/>
        </p:nvSpPr>
        <p:spPr bwMode="auto">
          <a:xfrm rot="1851689">
            <a:off x="3359150" y="3944938"/>
            <a:ext cx="700088" cy="336550"/>
          </a:xfrm>
          <a:prstGeom prst="ellipse">
            <a:avLst/>
          </a:prstGeom>
          <a:noFill/>
          <a:ln w="25400">
            <a:solidFill>
              <a:schemeClr val="hlink"/>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zh-CN" altLang="en-US"/>
          </a:p>
        </p:txBody>
      </p:sp>
      <p:pic>
        <p:nvPicPr>
          <p:cNvPr id="36890" name="图片 26" descr="pengui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3500438"/>
            <a:ext cx="1304925" cy="190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91" name="TextBox 7"/>
          <p:cNvSpPr txBox="1">
            <a:spLocks noChangeArrowheads="1"/>
          </p:cNvSpPr>
          <p:nvPr/>
        </p:nvSpPr>
        <p:spPr bwMode="auto">
          <a:xfrm>
            <a:off x="5003800" y="5300663"/>
            <a:ext cx="2592388" cy="4619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a:t>pi K puzzle etc.</a:t>
            </a:r>
            <a:endParaRPr lang="zh-CN" altLang="en-US"/>
          </a:p>
        </p:txBody>
      </p:sp>
    </p:spTree>
    <p:extLst>
      <p:ext uri="{BB962C8B-B14F-4D97-AF65-F5344CB8AC3E}">
        <p14:creationId xmlns:p14="http://schemas.microsoft.com/office/powerpoint/2010/main" val="3075724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Effect transition="in" filter="blinds(horizontal)">
                                      <p:cBhvr>
                                        <p:cTn id="7" dur="500"/>
                                        <p:tgtEl>
                                          <p:spTgt spid="48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145"/>
                                        </p:tgtEl>
                                        <p:attrNameLst>
                                          <p:attrName>style.visibility</p:attrName>
                                        </p:attrNameLst>
                                      </p:cBhvr>
                                      <p:to>
                                        <p:strVal val="visible"/>
                                      </p:to>
                                    </p:set>
                                    <p:animEffect transition="in" filter="blinds(horizontal)">
                                      <p:cBhvr>
                                        <p:cTn id="17" dur="500"/>
                                        <p:tgtEl>
                                          <p:spTgt spid="481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5" grpId="0" animBg="1"/>
      <p:bldP spid="48146" grpId="0" animBg="1"/>
      <p:bldP spid="26" grpId="0" build="p"/>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135"/>
          <p:cNvSpPr>
            <a:spLocks noGrp="1"/>
          </p:cNvSpPr>
          <p:nvPr>
            <p:ph type="body" idx="1"/>
          </p:nvPr>
        </p:nvSpPr>
        <p:spPr>
          <a:xfrm>
            <a:off x="250825" y="1989138"/>
            <a:ext cx="8713788" cy="4319587"/>
          </a:xfrm>
        </p:spPr>
        <p:txBody>
          <a:bodyPr/>
          <a:lstStyle/>
          <a:p>
            <a:pPr marL="457200" lvl="1" indent="0">
              <a:spcBef>
                <a:spcPts val="1200"/>
              </a:spcBef>
              <a:buFont typeface="Wingdings" charset="0"/>
              <a:buNone/>
            </a:pPr>
            <a:r>
              <a:rPr lang="en-US" altLang="zh-CN" sz="2400" b="1" dirty="0">
                <a:latin typeface="Times New Roman" charset="0"/>
                <a:ea typeface="宋体" charset="0"/>
                <a:cs typeface="Times New Roman" charset="0"/>
                <a:sym typeface="Helvetica" charset="0"/>
              </a:rPr>
              <a:t>collinear QCD Factorization approach                                    </a:t>
            </a:r>
            <a:r>
              <a:rPr lang="en-US" altLang="zh-CN" sz="2400" b="1" dirty="0">
                <a:solidFill>
                  <a:srgbClr val="FF2600"/>
                </a:solidFill>
                <a:latin typeface="Times New Roman" charset="0"/>
                <a:ea typeface="宋体" charset="0"/>
                <a:cs typeface="Times New Roman" charset="0"/>
                <a:sym typeface="Helvetica Light" charset="0"/>
              </a:rPr>
              <a:t>[</a:t>
            </a:r>
            <a:r>
              <a:rPr lang="en-US" altLang="zh-CN" sz="2400" b="1" dirty="0" err="1">
                <a:solidFill>
                  <a:srgbClr val="FF2600"/>
                </a:solidFill>
                <a:latin typeface="Times New Roman" charset="0"/>
                <a:ea typeface="宋体" charset="0"/>
                <a:cs typeface="Times New Roman" charset="0"/>
                <a:sym typeface="Helvetica Light" charset="0"/>
              </a:rPr>
              <a:t>Beneke</a:t>
            </a:r>
            <a:r>
              <a:rPr lang="en-US" altLang="zh-CN" sz="2400" b="1" dirty="0">
                <a:solidFill>
                  <a:srgbClr val="FF2600"/>
                </a:solidFill>
                <a:latin typeface="Times New Roman" charset="0"/>
                <a:ea typeface="宋体" charset="0"/>
                <a:cs typeface="Times New Roman" charset="0"/>
                <a:sym typeface="Helvetica Light" charset="0"/>
              </a:rPr>
              <a:t>, </a:t>
            </a:r>
            <a:r>
              <a:rPr lang="en-US" altLang="zh-CN" sz="2400" b="1" dirty="0" err="1">
                <a:solidFill>
                  <a:srgbClr val="FF2600"/>
                </a:solidFill>
                <a:latin typeface="Times New Roman" charset="0"/>
                <a:ea typeface="宋体" charset="0"/>
                <a:cs typeface="Times New Roman" charset="0"/>
                <a:sym typeface="Helvetica Light" charset="0"/>
              </a:rPr>
              <a:t>Buchalla</a:t>
            </a:r>
            <a:r>
              <a:rPr lang="en-US" altLang="zh-CN" sz="2400" b="1" dirty="0">
                <a:solidFill>
                  <a:srgbClr val="FF2600"/>
                </a:solidFill>
                <a:latin typeface="Times New Roman" charset="0"/>
                <a:ea typeface="宋体" charset="0"/>
                <a:cs typeface="Times New Roman" charset="0"/>
                <a:sym typeface="Helvetica Light" charset="0"/>
              </a:rPr>
              <a:t>, Neubert, </a:t>
            </a:r>
            <a:r>
              <a:rPr lang="en-US" altLang="zh-CN" sz="2400" b="1" dirty="0" err="1">
                <a:solidFill>
                  <a:srgbClr val="FF2600"/>
                </a:solidFill>
                <a:latin typeface="Times New Roman" charset="0"/>
                <a:ea typeface="宋体" charset="0"/>
                <a:cs typeface="Times New Roman" charset="0"/>
                <a:sym typeface="Helvetica Light" charset="0"/>
              </a:rPr>
              <a:t>Sachrajda</a:t>
            </a:r>
            <a:r>
              <a:rPr lang="en-US" altLang="zh-CN" sz="2400" b="1" dirty="0">
                <a:solidFill>
                  <a:srgbClr val="FF2600"/>
                </a:solidFill>
                <a:latin typeface="Times New Roman" charset="0"/>
                <a:ea typeface="宋体" charset="0"/>
                <a:cs typeface="Times New Roman" charset="0"/>
                <a:sym typeface="Helvetica Light" charset="0"/>
              </a:rPr>
              <a:t>, 99</a:t>
            </a:r>
            <a:r>
              <a:rPr lang="zh-CN" altLang="en-US" sz="2400" b="1" dirty="0">
                <a:solidFill>
                  <a:srgbClr val="FF2600"/>
                </a:solidFill>
                <a:latin typeface="Times New Roman" charset="0"/>
                <a:ea typeface="宋体" charset="0"/>
                <a:cs typeface="Helvetica" charset="0"/>
                <a:sym typeface="Helvetica Light" charset="0"/>
              </a:rPr>
              <a:t>’</a:t>
            </a:r>
            <a:r>
              <a:rPr lang="en-US" altLang="zh-CN" sz="2400" b="1" dirty="0">
                <a:solidFill>
                  <a:srgbClr val="FF2600"/>
                </a:solidFill>
                <a:latin typeface="Times New Roman" charset="0"/>
                <a:ea typeface="宋体" charset="0"/>
                <a:cs typeface="Times New Roman" charset="0"/>
                <a:sym typeface="Helvetica Light" charset="0"/>
              </a:rPr>
              <a:t>]</a:t>
            </a:r>
          </a:p>
          <a:p>
            <a:pPr marL="457200" lvl="1" indent="0">
              <a:spcBef>
                <a:spcPts val="1200"/>
              </a:spcBef>
              <a:buFont typeface="Wingdings" charset="0"/>
              <a:buNone/>
            </a:pPr>
            <a:r>
              <a:rPr lang="en-US" altLang="zh-CN" sz="2400" b="1" dirty="0">
                <a:latin typeface="Times New Roman" charset="0"/>
                <a:ea typeface="宋体" charset="0"/>
                <a:cs typeface="Times New Roman" charset="0"/>
                <a:sym typeface="Helvetica" charset="0"/>
              </a:rPr>
              <a:t>Perturbative QCD approach based on</a:t>
            </a:r>
            <a:r>
              <a:rPr lang="en-US" altLang="zh-CN" sz="2400" b="1" dirty="0">
                <a:latin typeface="Times New Roman" charset="0"/>
                <a:ea typeface="宋体" charset="0"/>
                <a:cs typeface="Times New Roman" charset="0"/>
              </a:rPr>
              <a:t> </a:t>
            </a:r>
            <a:r>
              <a:rPr lang="en-US" altLang="zh-CN" sz="2400" b="1" i="1" dirty="0" err="1">
                <a:latin typeface="Times New Roman" charset="0"/>
                <a:ea typeface="宋体" charset="0"/>
                <a:cs typeface="Times New Roman" charset="0"/>
                <a:sym typeface="Times New Roman" charset="0"/>
              </a:rPr>
              <a:t>k</a:t>
            </a:r>
            <a:r>
              <a:rPr lang="en-US" altLang="zh-CN" sz="2400" b="1" baseline="-6000" dirty="0" err="1">
                <a:latin typeface="Times New Roman" charset="0"/>
                <a:ea typeface="宋体" charset="0"/>
                <a:cs typeface="Times New Roman" charset="0"/>
                <a:sym typeface="Times New Roman" charset="0"/>
              </a:rPr>
              <a:t>T</a:t>
            </a:r>
            <a:r>
              <a:rPr lang="en-US" altLang="zh-CN" sz="2400" b="1" dirty="0">
                <a:latin typeface="Times New Roman" charset="0"/>
                <a:ea typeface="宋体" charset="0"/>
                <a:cs typeface="Times New Roman" charset="0"/>
              </a:rPr>
              <a:t> </a:t>
            </a:r>
            <a:r>
              <a:rPr lang="en-US" altLang="zh-CN" sz="2400" b="1" dirty="0">
                <a:latin typeface="Times New Roman" charset="0"/>
                <a:ea typeface="宋体" charset="0"/>
                <a:cs typeface="Times New Roman" charset="0"/>
                <a:sym typeface="Helvetica" charset="0"/>
              </a:rPr>
              <a:t>factorization        </a:t>
            </a:r>
            <a:r>
              <a:rPr lang="en-US" altLang="zh-CN" sz="2400" b="1" dirty="0">
                <a:solidFill>
                  <a:srgbClr val="FF2600"/>
                </a:solidFill>
                <a:latin typeface="Times New Roman" charset="0"/>
                <a:ea typeface="宋体" charset="0"/>
                <a:cs typeface="Times New Roman" charset="0"/>
              </a:rPr>
              <a:t>[</a:t>
            </a:r>
            <a:r>
              <a:rPr lang="en-US" altLang="zh-CN" sz="2400" b="1" dirty="0" err="1">
                <a:solidFill>
                  <a:srgbClr val="FF2600"/>
                </a:solidFill>
                <a:latin typeface="Times New Roman" charset="0"/>
                <a:ea typeface="宋体" charset="0"/>
                <a:cs typeface="Times New Roman" charset="0"/>
              </a:rPr>
              <a:t>Keum</a:t>
            </a:r>
            <a:r>
              <a:rPr lang="en-US" altLang="zh-CN" sz="2400" b="1" dirty="0">
                <a:solidFill>
                  <a:srgbClr val="FF2600"/>
                </a:solidFill>
                <a:latin typeface="Times New Roman" charset="0"/>
                <a:ea typeface="宋体" charset="0"/>
                <a:cs typeface="Times New Roman" charset="0"/>
              </a:rPr>
              <a:t>, Li, </a:t>
            </a:r>
            <a:r>
              <a:rPr lang="en-US" altLang="zh-CN" sz="2400" b="1" dirty="0" err="1">
                <a:solidFill>
                  <a:srgbClr val="FF2600"/>
                </a:solidFill>
                <a:latin typeface="Times New Roman" charset="0"/>
                <a:ea typeface="宋体" charset="0"/>
                <a:cs typeface="Times New Roman" charset="0"/>
              </a:rPr>
              <a:t>Sanda</a:t>
            </a:r>
            <a:r>
              <a:rPr lang="en-US" altLang="zh-CN" sz="2400" b="1" dirty="0">
                <a:solidFill>
                  <a:srgbClr val="FF2600"/>
                </a:solidFill>
                <a:latin typeface="Times New Roman" charset="0"/>
                <a:ea typeface="宋体" charset="0"/>
                <a:cs typeface="Times New Roman" charset="0"/>
              </a:rPr>
              <a:t>, 00’; Lu, </a:t>
            </a:r>
            <a:r>
              <a:rPr lang="en-US" altLang="zh-CN" sz="2400" b="1" dirty="0" err="1">
                <a:solidFill>
                  <a:srgbClr val="FF2600"/>
                </a:solidFill>
                <a:latin typeface="Times New Roman" charset="0"/>
                <a:ea typeface="宋体" charset="0"/>
                <a:cs typeface="Times New Roman" charset="0"/>
              </a:rPr>
              <a:t>Ukai</a:t>
            </a:r>
            <a:r>
              <a:rPr lang="en-US" altLang="zh-CN" sz="2400" b="1" dirty="0">
                <a:solidFill>
                  <a:srgbClr val="FF2600"/>
                </a:solidFill>
                <a:latin typeface="Times New Roman" charset="0"/>
                <a:ea typeface="宋体" charset="0"/>
                <a:cs typeface="Times New Roman" charset="0"/>
              </a:rPr>
              <a:t>, Yang, 00</a:t>
            </a:r>
            <a:r>
              <a:rPr lang="zh-CN" altLang="en-US" sz="2400" b="1" dirty="0">
                <a:solidFill>
                  <a:srgbClr val="FF2600"/>
                </a:solidFill>
                <a:latin typeface="Times New Roman" charset="0"/>
                <a:ea typeface="宋体" charset="0"/>
                <a:cs typeface="Times New Roman" charset="0"/>
              </a:rPr>
              <a:t>’</a:t>
            </a:r>
            <a:r>
              <a:rPr lang="en-US" altLang="zh-CN" sz="2400" b="1" dirty="0">
                <a:solidFill>
                  <a:srgbClr val="FF2600"/>
                </a:solidFill>
                <a:latin typeface="Times New Roman" charset="0"/>
                <a:ea typeface="宋体" charset="0"/>
                <a:cs typeface="Times New Roman" charset="0"/>
              </a:rPr>
              <a:t>]</a:t>
            </a:r>
            <a:endParaRPr lang="en-US" altLang="zh-CN" sz="2400" b="1" dirty="0">
              <a:latin typeface="Times New Roman" charset="0"/>
              <a:ea typeface="宋体" charset="0"/>
              <a:cs typeface="Times New Roman" charset="0"/>
              <a:sym typeface="Helvetica" charset="0"/>
            </a:endParaRPr>
          </a:p>
          <a:p>
            <a:pPr marL="457200" lvl="1" indent="0">
              <a:spcBef>
                <a:spcPts val="1200"/>
              </a:spcBef>
              <a:buFont typeface="Wingdings" charset="0"/>
              <a:buNone/>
            </a:pPr>
            <a:r>
              <a:rPr lang="en-US" altLang="zh-CN" sz="2400" b="1" dirty="0">
                <a:latin typeface="Times New Roman" charset="0"/>
                <a:ea typeface="宋体" charset="0"/>
                <a:cs typeface="Times New Roman" charset="0"/>
                <a:sym typeface="Helvetica" charset="0"/>
              </a:rPr>
              <a:t>Soft-Collinear Effective Theory                                                   </a:t>
            </a:r>
            <a:r>
              <a:rPr lang="en-US" altLang="zh-CN" sz="2400" b="1" dirty="0">
                <a:solidFill>
                  <a:srgbClr val="0000FF"/>
                </a:solidFill>
                <a:latin typeface="Times New Roman" charset="0"/>
                <a:ea typeface="宋体" charset="0"/>
                <a:cs typeface="Times New Roman" charset="0"/>
                <a:sym typeface="Helvetica Light" charset="0"/>
              </a:rPr>
              <a:t>Bauer,</a:t>
            </a:r>
            <a:r>
              <a:rPr lang="en-US" altLang="zh-CN" sz="2400" dirty="0">
                <a:solidFill>
                  <a:srgbClr val="0000FF"/>
                </a:solidFill>
                <a:latin typeface="Times New Roman" charset="0"/>
                <a:ea typeface="宋体" charset="0"/>
              </a:rPr>
              <a:t> Fleming,</a:t>
            </a:r>
            <a:r>
              <a:rPr lang="en-US" altLang="zh-CN" sz="2400" b="1" dirty="0">
                <a:solidFill>
                  <a:srgbClr val="0000FF"/>
                </a:solidFill>
                <a:latin typeface="Times New Roman" charset="0"/>
                <a:ea typeface="宋体" charset="0"/>
                <a:cs typeface="Times New Roman" charset="0"/>
                <a:sym typeface="Helvetica Light" charset="0"/>
              </a:rPr>
              <a:t> </a:t>
            </a:r>
            <a:r>
              <a:rPr lang="en-US" altLang="zh-CN" sz="2400" b="1" dirty="0" err="1">
                <a:solidFill>
                  <a:srgbClr val="0000FF"/>
                </a:solidFill>
                <a:latin typeface="Times New Roman" charset="0"/>
                <a:ea typeface="宋体" charset="0"/>
                <a:cs typeface="Times New Roman" charset="0"/>
                <a:sym typeface="Helvetica Light" charset="0"/>
              </a:rPr>
              <a:t>Pirjol</a:t>
            </a:r>
            <a:r>
              <a:rPr lang="en-US" altLang="zh-CN" sz="2400" b="1" dirty="0">
                <a:solidFill>
                  <a:srgbClr val="0000FF"/>
                </a:solidFill>
                <a:latin typeface="Times New Roman" charset="0"/>
                <a:ea typeface="宋体" charset="0"/>
                <a:cs typeface="Times New Roman" charset="0"/>
                <a:sym typeface="Helvetica Light" charset="0"/>
              </a:rPr>
              <a:t>, Stewart, </a:t>
            </a:r>
            <a:r>
              <a:rPr lang="is-IS" altLang="zh-CN" sz="2400" b="1" dirty="0">
                <a:solidFill>
                  <a:srgbClr val="0000FF"/>
                </a:solidFill>
                <a:latin typeface="Times New Roman" charset="0"/>
                <a:ea typeface="宋体" charset="0"/>
              </a:rPr>
              <a:t>Phys.Rev. D63 (2001) 114020</a:t>
            </a:r>
            <a:endParaRPr lang="en-US" altLang="zh-CN" sz="2400" b="1" dirty="0">
              <a:solidFill>
                <a:srgbClr val="0000FF"/>
              </a:solidFill>
              <a:latin typeface="Times New Roman" charset="0"/>
              <a:ea typeface="宋体" charset="0"/>
              <a:cs typeface="Times New Roman" charset="0"/>
              <a:sym typeface="Helvetica Light" charset="0"/>
            </a:endParaRPr>
          </a:p>
          <a:p>
            <a:pPr marL="457200" lvl="1" indent="0">
              <a:spcBef>
                <a:spcPts val="1200"/>
              </a:spcBef>
              <a:buFont typeface="Wingdings" charset="0"/>
              <a:buNone/>
            </a:pPr>
            <a:r>
              <a:rPr lang="en-US" altLang="zh-CN" sz="2400" b="1" dirty="0">
                <a:solidFill>
                  <a:srgbClr val="0433FF"/>
                </a:solidFill>
                <a:latin typeface="Times New Roman" charset="0"/>
                <a:ea typeface="宋体" charset="0"/>
                <a:cs typeface="Times New Roman" charset="0"/>
                <a:sym typeface="Helvetica" charset="0"/>
              </a:rPr>
              <a:t>Quark model, QCD/Light-cone sum rules</a:t>
            </a:r>
          </a:p>
          <a:p>
            <a:pPr marL="311150" indent="-311150">
              <a:spcBef>
                <a:spcPts val="1200"/>
              </a:spcBef>
              <a:buFont typeface="Wingdings" charset="0"/>
              <a:buChar char="✤"/>
            </a:pPr>
            <a:r>
              <a:rPr lang="en-US" altLang="zh-CN" sz="2400" b="1" dirty="0">
                <a:solidFill>
                  <a:srgbClr val="0000FF"/>
                </a:solidFill>
                <a:latin typeface="Times New Roman" charset="0"/>
                <a:ea typeface="宋体" charset="0"/>
                <a:cs typeface="Times New Roman" charset="0"/>
              </a:rPr>
              <a:t>Work well for most of charmless B decays, except for </a:t>
            </a:r>
            <a:r>
              <a:rPr lang="en-US" altLang="zh-CN" sz="2400" b="1" dirty="0">
                <a:solidFill>
                  <a:srgbClr val="FF0000"/>
                </a:solidFill>
                <a:latin typeface="Times New Roman" charset="0"/>
                <a:ea typeface="宋体" charset="0"/>
                <a:cs typeface="Times New Roman" charset="0"/>
              </a:rPr>
              <a:t>ππ, πK puzzle </a:t>
            </a:r>
            <a:r>
              <a:rPr lang="en-US" altLang="zh-CN" sz="2400" b="1" dirty="0">
                <a:solidFill>
                  <a:srgbClr val="0000FF"/>
                </a:solidFill>
                <a:latin typeface="Times New Roman" charset="0"/>
                <a:ea typeface="宋体" charset="0"/>
                <a:cs typeface="Times New Roman" charset="0"/>
              </a:rPr>
              <a:t>etc.</a:t>
            </a:r>
          </a:p>
        </p:txBody>
      </p:sp>
      <p:sp>
        <p:nvSpPr>
          <p:cNvPr id="75778" name="Shape 136"/>
          <p:cNvSpPr>
            <a:spLocks noGrp="1"/>
          </p:cNvSpPr>
          <p:nvPr>
            <p:ph type="title"/>
          </p:nvPr>
        </p:nvSpPr>
        <p:spPr>
          <a:xfrm>
            <a:off x="468313" y="260350"/>
            <a:ext cx="8451850" cy="1192213"/>
          </a:xfrm>
        </p:spPr>
        <p:txBody>
          <a:bodyPr/>
          <a:lstStyle/>
          <a:p>
            <a:pPr marL="311150" indent="-311150">
              <a:spcBef>
                <a:spcPts val="1263"/>
              </a:spcBef>
            </a:pPr>
            <a:r>
              <a:rPr lang="en-US" altLang="zh-CN" sz="3200" b="1">
                <a:latin typeface="Times New Roman" charset="0"/>
                <a:ea typeface="宋体" charset="0"/>
                <a:cs typeface="Times New Roman" charset="0"/>
                <a:sym typeface="Helvetica" charset="0"/>
              </a:rPr>
              <a:t>        QCD-methods based on factorization work well</a:t>
            </a:r>
            <a:r>
              <a:rPr lang="en-US" altLang="zh-CN" sz="3200" b="1">
                <a:latin typeface="Times New Roman" charset="0"/>
                <a:ea typeface="宋体" charset="0"/>
                <a:cs typeface="Times New Roman" charset="0"/>
              </a:rPr>
              <a:t> </a:t>
            </a:r>
            <a:r>
              <a:rPr lang="en-US" altLang="zh-CN" sz="3200" b="1">
                <a:latin typeface="Times New Roman" charset="0"/>
                <a:ea typeface="宋体" charset="0"/>
                <a:cs typeface="Times New Roman" charset="0"/>
                <a:sym typeface="Helvetica" charset="0"/>
              </a:rPr>
              <a:t>for the leading </a:t>
            </a:r>
            <a:r>
              <a:rPr lang="en-US" altLang="zh-CN" sz="3200" b="1">
                <a:solidFill>
                  <a:srgbClr val="0433FF"/>
                </a:solidFill>
                <a:latin typeface="Times New Roman" charset="0"/>
                <a:ea typeface="宋体" charset="0"/>
                <a:cs typeface="Times New Roman" charset="0"/>
                <a:sym typeface="Helvetica" charset="0"/>
              </a:rPr>
              <a:t>power of </a:t>
            </a:r>
            <a:r>
              <a:rPr lang="en-US" altLang="zh-CN" sz="3200" b="1">
                <a:solidFill>
                  <a:srgbClr val="0433FF"/>
                </a:solidFill>
                <a:latin typeface="Times New Roman" charset="0"/>
                <a:ea typeface="宋体" charset="0"/>
                <a:cs typeface="Times New Roman" charset="0"/>
                <a:sym typeface="Times New Roman" charset="0"/>
              </a:rPr>
              <a:t>1/</a:t>
            </a:r>
            <a:r>
              <a:rPr lang="en-US" altLang="zh-CN" sz="3200" b="1" i="1">
                <a:solidFill>
                  <a:srgbClr val="0433FF"/>
                </a:solidFill>
                <a:latin typeface="Times New Roman" charset="0"/>
                <a:ea typeface="宋体" charset="0"/>
                <a:cs typeface="Times New Roman" charset="0"/>
                <a:sym typeface="Times New Roman" charset="0"/>
              </a:rPr>
              <a:t>m</a:t>
            </a:r>
            <a:r>
              <a:rPr lang="en-US" altLang="zh-CN" sz="3200" b="1" i="1" baseline="-6000">
                <a:solidFill>
                  <a:srgbClr val="0433FF"/>
                </a:solidFill>
                <a:latin typeface="Times New Roman" charset="0"/>
                <a:ea typeface="宋体" charset="0"/>
                <a:cs typeface="Times New Roman" charset="0"/>
                <a:sym typeface="Times New Roman" charset="0"/>
              </a:rPr>
              <a:t>b </a:t>
            </a:r>
            <a:r>
              <a:rPr lang="en-US" altLang="zh-CN" sz="3200" b="1">
                <a:solidFill>
                  <a:srgbClr val="0433FF"/>
                </a:solidFill>
                <a:latin typeface="Times New Roman" charset="0"/>
                <a:ea typeface="宋体" charset="0"/>
                <a:cs typeface="Times New Roman" charset="0"/>
                <a:sym typeface="Times New Roman" charset="0"/>
              </a:rPr>
              <a:t>expansion</a:t>
            </a:r>
            <a:endParaRPr lang="en-US" altLang="zh-CN" sz="3200" b="1">
              <a:latin typeface="Times New Roman" charset="0"/>
              <a:ea typeface="宋体" charset="0"/>
              <a:cs typeface="Times New Roman" charset="0"/>
              <a:sym typeface="Helvetica" charset="0"/>
            </a:endParaRPr>
          </a:p>
        </p:txBody>
      </p:sp>
      <p:sp>
        <p:nvSpPr>
          <p:cNvPr id="75779" name="Shape 137"/>
          <p:cNvSpPr>
            <a:spLocks noGrp="1"/>
          </p:cNvSpPr>
          <p:nvPr>
            <p:ph type="sldNum" sz="quarter" idx="10"/>
          </p:nvPr>
        </p:nvSpPr>
        <p:spPr>
          <a:xfrm>
            <a:off x="4483100" y="6505575"/>
            <a:ext cx="169863" cy="2682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C572A759-6A51-4108-AA02-DFA0A04FC94B}">
              <ma14:wrappingTextBoxFlag xmlns:ma14="http://schemas.microsoft.com/office/mac/drawingml/2011/main" xmlns="" val="1"/>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19FAD074-DED9-9346-A137-15C2F97684F8}" type="slidenum">
              <a:rPr kumimoji="0" lang="en-US" altLang="zh-CN" sz="1400"/>
              <a:pPr/>
              <a:t>42</a:t>
            </a:fld>
            <a:endParaRPr kumimoji="0" lang="en-US" altLang="zh-CN" sz="1400"/>
          </a:p>
        </p:txBody>
      </p:sp>
    </p:spTree>
    <p:extLst>
      <p:ext uri="{BB962C8B-B14F-4D97-AF65-F5344CB8AC3E}">
        <p14:creationId xmlns:p14="http://schemas.microsoft.com/office/powerpoint/2010/main" val="36866298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69">
                                            <p:txEl>
                                              <p:pRg st="0" end="0"/>
                                            </p:txEl>
                                          </p:spTgt>
                                        </p:tgtEl>
                                        <p:attrNameLst>
                                          <p:attrName>style.visibility</p:attrName>
                                        </p:attrNameLst>
                                      </p:cBhvr>
                                      <p:to>
                                        <p:strVal val="visible"/>
                                      </p:to>
                                    </p:set>
                                    <p:animEffect transition="in" filter="checkerboard(across)">
                                      <p:cBhvr>
                                        <p:cTn id="7" dur="500"/>
                                        <p:tgtEl>
                                          <p:spTgt spid="327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69">
                                            <p:txEl>
                                              <p:pRg st="1" end="1"/>
                                            </p:txEl>
                                          </p:spTgt>
                                        </p:tgtEl>
                                        <p:attrNameLst>
                                          <p:attrName>style.visibility</p:attrName>
                                        </p:attrNameLst>
                                      </p:cBhvr>
                                      <p:to>
                                        <p:strVal val="visible"/>
                                      </p:to>
                                    </p:set>
                                    <p:animEffect transition="in" filter="checkerboard(across)">
                                      <p:cBhvr>
                                        <p:cTn id="12" dur="500"/>
                                        <p:tgtEl>
                                          <p:spTgt spid="32769">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2769">
                                            <p:txEl>
                                              <p:pRg st="2" end="2"/>
                                            </p:txEl>
                                          </p:spTgt>
                                        </p:tgtEl>
                                        <p:attrNameLst>
                                          <p:attrName>style.visibility</p:attrName>
                                        </p:attrNameLst>
                                      </p:cBhvr>
                                      <p:to>
                                        <p:strVal val="visible"/>
                                      </p:to>
                                    </p:set>
                                    <p:animEffect transition="in" filter="checkerboard(across)">
                                      <p:cBhvr>
                                        <p:cTn id="15" dur="500"/>
                                        <p:tgtEl>
                                          <p:spTgt spid="3276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2769">
                                            <p:txEl>
                                              <p:pRg st="3" end="3"/>
                                            </p:txEl>
                                          </p:spTgt>
                                        </p:tgtEl>
                                        <p:attrNameLst>
                                          <p:attrName>style.visibility</p:attrName>
                                        </p:attrNameLst>
                                      </p:cBhvr>
                                      <p:to>
                                        <p:strVal val="visible"/>
                                      </p:to>
                                    </p:set>
                                    <p:animEffect transition="in" filter="checkerboard(across)">
                                      <p:cBhvr>
                                        <p:cTn id="18" dur="500"/>
                                        <p:tgtEl>
                                          <p:spTgt spid="3276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2769">
                                            <p:txEl>
                                              <p:pRg st="4" end="4"/>
                                            </p:txEl>
                                          </p:spTgt>
                                        </p:tgtEl>
                                        <p:attrNameLst>
                                          <p:attrName>style.visibility</p:attrName>
                                        </p:attrNameLst>
                                      </p:cBhvr>
                                      <p:to>
                                        <p:strVal val="visible"/>
                                      </p:to>
                                    </p:set>
                                    <p:animEffect transition="in" filter="checkerboard(across)">
                                      <p:cBhvr>
                                        <p:cTn id="23" dur="500"/>
                                        <p:tgtEl>
                                          <p:spTgt spid="327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2E05089-06C0-2982-A217-04A7CB15B33A}"/>
              </a:ext>
            </a:extLst>
          </p:cNvPr>
          <p:cNvSpPr>
            <a:spLocks noGrp="1" noChangeArrowheads="1"/>
          </p:cNvSpPr>
          <p:nvPr>
            <p:ph type="title"/>
          </p:nvPr>
        </p:nvSpPr>
        <p:spPr>
          <a:xfrm>
            <a:off x="1476375" y="333375"/>
            <a:ext cx="7056438" cy="925513"/>
          </a:xfrm>
          <a:solidFill>
            <a:schemeClr val="bg1"/>
          </a:solidFill>
        </p:spPr>
        <p:txBody>
          <a:bodyPr/>
          <a:lstStyle/>
          <a:p>
            <a:pPr algn="just" eaLnBrk="1" hangingPunct="1"/>
            <a:r>
              <a:rPr lang="en-US" altLang="zh-CN" sz="2800"/>
              <a:t>Hard dynamics should be calculated order by order in perturbative QCD</a:t>
            </a:r>
            <a:r>
              <a:rPr lang="en-US" altLang="zh-CN" sz="2800" b="1">
                <a:solidFill>
                  <a:srgbClr val="FF0000"/>
                </a:solidFill>
              </a:rPr>
              <a:t> </a:t>
            </a:r>
            <a:endParaRPr lang="zh-CN" altLang="en-US" sz="2800" b="1">
              <a:solidFill>
                <a:srgbClr val="0000FF"/>
              </a:solidFill>
            </a:endParaRPr>
          </a:p>
        </p:txBody>
      </p:sp>
      <p:sp>
        <p:nvSpPr>
          <p:cNvPr id="26627" name="文本框 1">
            <a:extLst>
              <a:ext uri="{FF2B5EF4-FFF2-40B4-BE49-F238E27FC236}">
                <a16:creationId xmlns:a16="http://schemas.microsoft.com/office/drawing/2014/main" id="{7A135C56-20D7-2BF1-3CEA-5448B6B51853}"/>
              </a:ext>
            </a:extLst>
          </p:cNvPr>
          <p:cNvSpPr txBox="1">
            <a:spLocks noChangeArrowheads="1"/>
          </p:cNvSpPr>
          <p:nvPr/>
        </p:nvSpPr>
        <p:spPr bwMode="auto">
          <a:xfrm>
            <a:off x="258762" y="1948062"/>
            <a:ext cx="8713788" cy="435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2425" indent="-352425">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ts val="4163"/>
              </a:lnSpc>
              <a:buFont typeface="Arial" panose="020B0604020202020204" pitchFamily="34" charset="0"/>
              <a:buChar char="•"/>
            </a:pPr>
            <a:r>
              <a:rPr lang="en-US" altLang="zh-CN" sz="2800" dirty="0">
                <a:solidFill>
                  <a:srgbClr val="FF0000"/>
                </a:solidFill>
              </a:rPr>
              <a:t>wave functions/Distribution amplitudes should be determined by a global fit to experimental data</a:t>
            </a:r>
          </a:p>
          <a:p>
            <a:pPr>
              <a:lnSpc>
                <a:spcPts val="4163"/>
              </a:lnSpc>
              <a:buFont typeface="Arial" panose="020B0604020202020204" pitchFamily="34" charset="0"/>
              <a:buChar char="•"/>
            </a:pPr>
            <a:r>
              <a:rPr lang="en-US" altLang="zh-CN" sz="2800" dirty="0">
                <a:solidFill>
                  <a:srgbClr val="0000FF"/>
                </a:solidFill>
              </a:rPr>
              <a:t>This is done at inclusive decays such as deep inelastic e p scattering </a:t>
            </a:r>
          </a:p>
          <a:p>
            <a:pPr>
              <a:lnSpc>
                <a:spcPts val="4163"/>
              </a:lnSpc>
              <a:buFont typeface="Arial" panose="020B0604020202020204" pitchFamily="34" charset="0"/>
              <a:buChar char="•"/>
            </a:pPr>
            <a:r>
              <a:rPr lang="en-US" altLang="zh-CN" sz="2800" dirty="0"/>
              <a:t>People fit the experimental data using PDF</a:t>
            </a:r>
          </a:p>
          <a:p>
            <a:pPr>
              <a:lnSpc>
                <a:spcPts val="4163"/>
              </a:lnSpc>
              <a:buFont typeface="Arial" panose="020B0604020202020204" pitchFamily="34" charset="0"/>
              <a:buChar char="•"/>
            </a:pPr>
            <a:r>
              <a:rPr lang="en-US" altLang="zh-CN" sz="2800" dirty="0">
                <a:solidFill>
                  <a:srgbClr val="0000FF"/>
                </a:solidFill>
              </a:rPr>
              <a:t>We try to do the same thing at the exclusive decays starting at the leading order</a:t>
            </a:r>
          </a:p>
          <a:p>
            <a:pPr>
              <a:lnSpc>
                <a:spcPts val="4163"/>
              </a:lnSpc>
              <a:buFont typeface="Arial" panose="020B0604020202020204" pitchFamily="34" charset="0"/>
              <a:buChar char="•"/>
            </a:pPr>
            <a:r>
              <a:rPr lang="en-US" altLang="zh-CN" sz="2800" dirty="0">
                <a:solidFill>
                  <a:srgbClr val="000000"/>
                </a:solidFill>
              </a:rPr>
              <a:t>This can be improved later to high orders</a:t>
            </a:r>
          </a:p>
        </p:txBody>
      </p:sp>
      <p:sp>
        <p:nvSpPr>
          <p:cNvPr id="2" name="日期占位符 1">
            <a:extLst>
              <a:ext uri="{FF2B5EF4-FFF2-40B4-BE49-F238E27FC236}">
                <a16:creationId xmlns:a16="http://schemas.microsoft.com/office/drawing/2014/main" id="{7AE23746-E7E7-87E5-3686-0DA619C134F4}"/>
              </a:ext>
            </a:extLst>
          </p:cNvPr>
          <p:cNvSpPr>
            <a:spLocks noGrp="1"/>
          </p:cNvSpPr>
          <p:nvPr>
            <p:ph type="dt" sz="quarter" idx="10"/>
          </p:nvPr>
        </p:nvSpPr>
        <p:spPr/>
        <p:txBody>
          <a:bodyPr/>
          <a:lstStyle/>
          <a:p>
            <a:pPr>
              <a:defRPr/>
            </a:pPr>
            <a:r>
              <a:rPr lang="en-US" altLang="zh-CN"/>
              <a:t>CDLu</a:t>
            </a:r>
            <a:endParaRPr lang="zh-CN" altLang="en-US"/>
          </a:p>
        </p:txBody>
      </p:sp>
      <p:pic>
        <p:nvPicPr>
          <p:cNvPr id="18436" name="图片 2" descr="未命名.png">
            <a:extLst>
              <a:ext uri="{FF2B5EF4-FFF2-40B4-BE49-F238E27FC236}">
                <a16:creationId xmlns:a16="http://schemas.microsoft.com/office/drawing/2014/main" id="{6F8DFF78-50A5-08C7-2237-3244F0942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573016"/>
            <a:ext cx="35448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edge">
                                      <p:cBhvr>
                                        <p:cTn id="7" dur="2000"/>
                                        <p:tgtEl>
                                          <p:spTgt spid="266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edge">
                                      <p:cBhvr>
                                        <p:cTn id="12" dur="20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animEffect transition="in" filter="checkerboard(across)">
                                      <p:cBhvr>
                                        <p:cTn id="17" dur="500"/>
                                        <p:tgtEl>
                                          <p:spTgt spid="1843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Effect transition="in" filter="wedge">
                                      <p:cBhvr>
                                        <p:cTn id="22" dur="2000"/>
                                        <p:tgtEl>
                                          <p:spTgt spid="266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animEffect transition="in" filter="wedge">
                                      <p:cBhvr>
                                        <p:cTn id="27" dur="2000"/>
                                        <p:tgtEl>
                                          <p:spTgt spid="266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627">
                                            <p:txEl>
                                              <p:pRg st="4" end="4"/>
                                            </p:txEl>
                                          </p:spTgt>
                                        </p:tgtEl>
                                        <p:attrNameLst>
                                          <p:attrName>style.visibility</p:attrName>
                                        </p:attrNameLst>
                                      </p:cBhvr>
                                      <p:to>
                                        <p:strVal val="visible"/>
                                      </p:to>
                                    </p:set>
                                    <p:animEffect transition="in" filter="wedge">
                                      <p:cBhvr>
                                        <p:cTn id="32" dur="20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图片 1" descr="未命名.png">
            <a:extLst>
              <a:ext uri="{FF2B5EF4-FFF2-40B4-BE49-F238E27FC236}">
                <a16:creationId xmlns:a16="http://schemas.microsoft.com/office/drawing/2014/main" id="{5B081719-4211-8919-ACC1-C0D90EF4D9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41675"/>
            <a:ext cx="91440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4EA5FB7D-219F-9DC5-F720-014D3BB50E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1013" y="4941168"/>
            <a:ext cx="10429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矩形 3">
            <a:extLst>
              <a:ext uri="{FF2B5EF4-FFF2-40B4-BE49-F238E27FC236}">
                <a16:creationId xmlns:a16="http://schemas.microsoft.com/office/drawing/2014/main" id="{4391B21F-241D-8B16-3EF2-7429E0B33C4D}"/>
              </a:ext>
            </a:extLst>
          </p:cNvPr>
          <p:cNvSpPr>
            <a:spLocks noChangeArrowheads="1"/>
          </p:cNvSpPr>
          <p:nvPr/>
        </p:nvSpPr>
        <p:spPr bwMode="auto">
          <a:xfrm>
            <a:off x="1692275" y="333375"/>
            <a:ext cx="69119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sz="3200">
                <a:solidFill>
                  <a:srgbClr val="0000FF"/>
                </a:solidFill>
              </a:rPr>
              <a:t>Global Fit for all B</a:t>
            </a:r>
            <a:r>
              <a:rPr lang="en-US" altLang="zh-CN" sz="3200">
                <a:solidFill>
                  <a:srgbClr val="0000FF"/>
                </a:solidFill>
                <a:sym typeface="Wingdings" pitchFamily="2" charset="2"/>
              </a:rPr>
              <a:t>P</a:t>
            </a:r>
            <a:r>
              <a:rPr lang="en-US" altLang="zh-CN" sz="3200">
                <a:solidFill>
                  <a:srgbClr val="0000FF"/>
                </a:solidFill>
              </a:rPr>
              <a:t>P, VP and PV decays with gamma as free parameter</a:t>
            </a:r>
            <a:endParaRPr lang="zh-CN" altLang="en-US" sz="3200">
              <a:solidFill>
                <a:srgbClr val="0000FF"/>
              </a:solidFill>
            </a:endParaRPr>
          </a:p>
        </p:txBody>
      </p:sp>
      <p:pic>
        <p:nvPicPr>
          <p:cNvPr id="22532" name="图片 2" descr="未命名.png">
            <a:extLst>
              <a:ext uri="{FF2B5EF4-FFF2-40B4-BE49-F238E27FC236}">
                <a16:creationId xmlns:a16="http://schemas.microsoft.com/office/drawing/2014/main" id="{8E3CCD54-A30E-1CC1-71DB-1970BEB603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276475"/>
            <a:ext cx="2644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文本框 3">
            <a:extLst>
              <a:ext uri="{FF2B5EF4-FFF2-40B4-BE49-F238E27FC236}">
                <a16:creationId xmlns:a16="http://schemas.microsoft.com/office/drawing/2014/main" id="{2846993C-F5D1-9D4B-4726-7549F6F57F34}"/>
              </a:ext>
            </a:extLst>
          </p:cNvPr>
          <p:cNvSpPr txBox="1">
            <a:spLocks noChangeArrowheads="1"/>
          </p:cNvSpPr>
          <p:nvPr/>
        </p:nvSpPr>
        <p:spPr bwMode="auto">
          <a:xfrm>
            <a:off x="827088" y="2636838"/>
            <a:ext cx="417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a:t>ω</a:t>
            </a:r>
            <a:r>
              <a:rPr lang="en-US" altLang="zh-CN" baseline="-25000"/>
              <a:t>B</a:t>
            </a:r>
            <a:r>
              <a:rPr lang="en-US" altLang="zh-CN"/>
              <a:t>=0.4GeV, ω</a:t>
            </a:r>
            <a:r>
              <a:rPr lang="en-US" altLang="zh-CN" baseline="-25000"/>
              <a:t>Bs</a:t>
            </a:r>
            <a:r>
              <a:rPr lang="en-US" altLang="zh-CN"/>
              <a:t>=0.48GeV</a:t>
            </a:r>
            <a:endParaRPr lang="zh-CN" altLang="en-US"/>
          </a:p>
        </p:txBody>
      </p:sp>
      <p:sp>
        <p:nvSpPr>
          <p:cNvPr id="22534" name="文本框 10">
            <a:extLst>
              <a:ext uri="{FF2B5EF4-FFF2-40B4-BE49-F238E27FC236}">
                <a16:creationId xmlns:a16="http://schemas.microsoft.com/office/drawing/2014/main" id="{3729EFA3-9674-D635-AE60-28D2E4923C45}"/>
              </a:ext>
            </a:extLst>
          </p:cNvPr>
          <p:cNvSpPr txBox="1">
            <a:spLocks noChangeArrowheads="1"/>
          </p:cNvSpPr>
          <p:nvPr/>
        </p:nvSpPr>
        <p:spPr bwMode="auto">
          <a:xfrm>
            <a:off x="323850" y="1743075"/>
            <a:ext cx="626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dirty="0">
                <a:solidFill>
                  <a:srgbClr val="FF0000"/>
                </a:solidFill>
              </a:rPr>
              <a:t>BRs and CP asymmetries of 20channels as input </a:t>
            </a:r>
            <a:endParaRPr lang="zh-CN" altLang="en-US" dirty="0">
              <a:solidFill>
                <a:srgbClr val="FF0000"/>
              </a:solidFill>
            </a:endParaRPr>
          </a:p>
        </p:txBody>
      </p:sp>
      <p:sp>
        <p:nvSpPr>
          <p:cNvPr id="22535" name="文本框 11">
            <a:extLst>
              <a:ext uri="{FF2B5EF4-FFF2-40B4-BE49-F238E27FC236}">
                <a16:creationId xmlns:a16="http://schemas.microsoft.com/office/drawing/2014/main" id="{635D8DB4-44DF-59E9-F240-D98B12BE245F}"/>
              </a:ext>
            </a:extLst>
          </p:cNvPr>
          <p:cNvSpPr txBox="1">
            <a:spLocks noChangeArrowheads="1"/>
          </p:cNvSpPr>
          <p:nvPr/>
        </p:nvSpPr>
        <p:spPr bwMode="auto">
          <a:xfrm>
            <a:off x="323850" y="2205038"/>
            <a:ext cx="446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a:solidFill>
                  <a:srgbClr val="0000FF"/>
                </a:solidFill>
              </a:rPr>
              <a:t>B</a:t>
            </a:r>
            <a:r>
              <a:rPr lang="en-US" altLang="zh-CN" baseline="-25000">
                <a:solidFill>
                  <a:srgbClr val="0000FF"/>
                </a:solidFill>
              </a:rPr>
              <a:t>(S)</a:t>
            </a:r>
            <a:r>
              <a:rPr lang="en-US" altLang="zh-CN">
                <a:solidFill>
                  <a:srgbClr val="0000FF"/>
                </a:solidFill>
              </a:rPr>
              <a:t> meson LCDA parameter </a:t>
            </a:r>
            <a:endParaRPr lang="zh-CN" altLang="en-US">
              <a:solidFill>
                <a:srgbClr val="0000FF"/>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图片 2">
            <a:extLst>
              <a:ext uri="{FF2B5EF4-FFF2-40B4-BE49-F238E27FC236}">
                <a16:creationId xmlns:a16="http://schemas.microsoft.com/office/drawing/2014/main" id="{19C58647-D199-3CC5-8F34-4FC7FA5ABD76}"/>
              </a:ext>
            </a:extLst>
          </p:cNvPr>
          <p:cNvPicPr>
            <a:picLocks noChangeAspect="1"/>
          </p:cNvPicPr>
          <p:nvPr/>
        </p:nvPicPr>
        <p:blipFill>
          <a:blip r:embed="rId2">
            <a:extLst>
              <a:ext uri="{28A0092B-C50C-407E-A947-70E740481C1C}">
                <a14:useLocalDpi xmlns:a14="http://schemas.microsoft.com/office/drawing/2010/main" val="0"/>
              </a:ext>
            </a:extLst>
          </a:blip>
          <a:srcRect l="59081" r="22021" b="46765"/>
          <a:stretch>
            <a:fillRect/>
          </a:stretch>
        </p:blipFill>
        <p:spPr bwMode="auto">
          <a:xfrm>
            <a:off x="3779838" y="2182813"/>
            <a:ext cx="2295525"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图片 3">
            <a:extLst>
              <a:ext uri="{FF2B5EF4-FFF2-40B4-BE49-F238E27FC236}">
                <a16:creationId xmlns:a16="http://schemas.microsoft.com/office/drawing/2014/main" id="{3569CEC2-3FB0-BB0C-2BF2-AA6B6E241E7E}"/>
              </a:ext>
            </a:extLst>
          </p:cNvPr>
          <p:cNvPicPr>
            <a:picLocks noChangeAspect="1"/>
          </p:cNvPicPr>
          <p:nvPr/>
        </p:nvPicPr>
        <p:blipFill>
          <a:blip r:embed="rId2">
            <a:extLst>
              <a:ext uri="{28A0092B-C50C-407E-A947-70E740481C1C}">
                <a14:useLocalDpi xmlns:a14="http://schemas.microsoft.com/office/drawing/2010/main" val="0"/>
              </a:ext>
            </a:extLst>
          </a:blip>
          <a:srcRect l="52330" t="51306" r="34282" b="-281"/>
          <a:stretch>
            <a:fillRect/>
          </a:stretch>
        </p:blipFill>
        <p:spPr bwMode="auto">
          <a:xfrm>
            <a:off x="4427538" y="4799013"/>
            <a:ext cx="15843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文本框 4">
            <a:extLst>
              <a:ext uri="{FF2B5EF4-FFF2-40B4-BE49-F238E27FC236}">
                <a16:creationId xmlns:a16="http://schemas.microsoft.com/office/drawing/2014/main" id="{A16029F8-BA65-C6A9-C33E-1D56C570E192}"/>
              </a:ext>
            </a:extLst>
          </p:cNvPr>
          <p:cNvSpPr txBox="1">
            <a:spLocks noChangeArrowheads="1"/>
          </p:cNvSpPr>
          <p:nvPr/>
        </p:nvSpPr>
        <p:spPr bwMode="auto">
          <a:xfrm>
            <a:off x="684213" y="4799013"/>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b="1"/>
              <a:t>Recent LHCb result</a:t>
            </a:r>
            <a:endParaRPr lang="zh-CN" altLang="en-US" b="1"/>
          </a:p>
        </p:txBody>
      </p:sp>
      <p:pic>
        <p:nvPicPr>
          <p:cNvPr id="23556" name="图片 3" descr="未命名.png">
            <a:extLst>
              <a:ext uri="{FF2B5EF4-FFF2-40B4-BE49-F238E27FC236}">
                <a16:creationId xmlns:a16="http://schemas.microsoft.com/office/drawing/2014/main" id="{8862817A-DA2A-7968-9C3C-A40C0ABE66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4870450"/>
            <a:ext cx="73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6">
            <a:extLst>
              <a:ext uri="{FF2B5EF4-FFF2-40B4-BE49-F238E27FC236}">
                <a16:creationId xmlns:a16="http://schemas.microsoft.com/office/drawing/2014/main" id="{10E1324F-8CA9-8548-C02D-2177BE6FA762}"/>
              </a:ext>
            </a:extLst>
          </p:cNvPr>
          <p:cNvPicPr>
            <a:picLocks noChangeAspect="1"/>
          </p:cNvPicPr>
          <p:nvPr/>
        </p:nvPicPr>
        <p:blipFill>
          <a:blip r:embed="rId2">
            <a:extLst>
              <a:ext uri="{28A0092B-C50C-407E-A947-70E740481C1C}">
                <a14:useLocalDpi xmlns:a14="http://schemas.microsoft.com/office/drawing/2010/main" val="0"/>
              </a:ext>
            </a:extLst>
          </a:blip>
          <a:srcRect l="2" t="47054" r="79134" b="-4547"/>
          <a:stretch>
            <a:fillRect/>
          </a:stretch>
        </p:blipFill>
        <p:spPr bwMode="auto">
          <a:xfrm>
            <a:off x="3492500" y="3933825"/>
            <a:ext cx="23383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矩形 7">
            <a:extLst>
              <a:ext uri="{FF2B5EF4-FFF2-40B4-BE49-F238E27FC236}">
                <a16:creationId xmlns:a16="http://schemas.microsoft.com/office/drawing/2014/main" id="{84C7C352-4807-0134-BC78-A079B8D82375}"/>
              </a:ext>
            </a:extLst>
          </p:cNvPr>
          <p:cNvSpPr>
            <a:spLocks noChangeArrowheads="1"/>
          </p:cNvSpPr>
          <p:nvPr/>
        </p:nvSpPr>
        <p:spPr bwMode="auto">
          <a:xfrm>
            <a:off x="395288" y="2276475"/>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b="1"/>
              <a:t>HFLAV Collaboration</a:t>
            </a:r>
            <a:endParaRPr lang="zh-CN" altLang="en-US" b="1"/>
          </a:p>
        </p:txBody>
      </p:sp>
      <p:pic>
        <p:nvPicPr>
          <p:cNvPr id="23559" name="图片 8">
            <a:extLst>
              <a:ext uri="{FF2B5EF4-FFF2-40B4-BE49-F238E27FC236}">
                <a16:creationId xmlns:a16="http://schemas.microsoft.com/office/drawing/2014/main" id="{0AD616A0-07EF-5185-E95E-CBFC66BE4BD3}"/>
              </a:ext>
            </a:extLst>
          </p:cNvPr>
          <p:cNvPicPr>
            <a:picLocks noChangeAspect="1"/>
          </p:cNvPicPr>
          <p:nvPr/>
        </p:nvPicPr>
        <p:blipFill>
          <a:blip r:embed="rId2">
            <a:extLst>
              <a:ext uri="{28A0092B-C50C-407E-A947-70E740481C1C}">
                <a14:useLocalDpi xmlns:a14="http://schemas.microsoft.com/office/drawing/2010/main" val="0"/>
              </a:ext>
            </a:extLst>
          </a:blip>
          <a:srcRect l="81497" t="-2" r="-310" b="51024"/>
          <a:stretch>
            <a:fillRect/>
          </a:stretch>
        </p:blipFill>
        <p:spPr bwMode="auto">
          <a:xfrm>
            <a:off x="4067175" y="3141663"/>
            <a:ext cx="23193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矩形 9">
            <a:extLst>
              <a:ext uri="{FF2B5EF4-FFF2-40B4-BE49-F238E27FC236}">
                <a16:creationId xmlns:a16="http://schemas.microsoft.com/office/drawing/2014/main" id="{86A493AF-D97D-1EDB-8896-862049365D9C}"/>
              </a:ext>
            </a:extLst>
          </p:cNvPr>
          <p:cNvSpPr>
            <a:spLocks noChangeArrowheads="1"/>
          </p:cNvSpPr>
          <p:nvPr/>
        </p:nvSpPr>
        <p:spPr bwMode="auto">
          <a:xfrm>
            <a:off x="539750" y="4006850"/>
            <a:ext cx="280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b="1"/>
              <a:t>UTfit Collaboration</a:t>
            </a:r>
            <a:endParaRPr lang="zh-CN" altLang="en-US" b="1"/>
          </a:p>
        </p:txBody>
      </p:sp>
      <p:sp>
        <p:nvSpPr>
          <p:cNvPr id="23561" name="矩形 10">
            <a:extLst>
              <a:ext uri="{FF2B5EF4-FFF2-40B4-BE49-F238E27FC236}">
                <a16:creationId xmlns:a16="http://schemas.microsoft.com/office/drawing/2014/main" id="{CFACB709-BBEE-D702-DB0B-BDF1F6D7EB22}"/>
              </a:ext>
            </a:extLst>
          </p:cNvPr>
          <p:cNvSpPr>
            <a:spLocks noChangeArrowheads="1"/>
          </p:cNvSpPr>
          <p:nvPr/>
        </p:nvSpPr>
        <p:spPr bwMode="auto">
          <a:xfrm>
            <a:off x="539750" y="3213100"/>
            <a:ext cx="313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b="1"/>
              <a:t>CKMfit Collaboration</a:t>
            </a:r>
            <a:endParaRPr lang="zh-CN" altLang="en-US" b="1"/>
          </a:p>
        </p:txBody>
      </p:sp>
      <p:pic>
        <p:nvPicPr>
          <p:cNvPr id="23562" name="图片 3" descr="未命名.png">
            <a:extLst>
              <a:ext uri="{FF2B5EF4-FFF2-40B4-BE49-F238E27FC236}">
                <a16:creationId xmlns:a16="http://schemas.microsoft.com/office/drawing/2014/main" id="{585E3F09-6D72-1688-0D70-A7CE8B4ED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28775"/>
            <a:ext cx="73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63" name="直线连接符 7">
            <a:extLst>
              <a:ext uri="{FF2B5EF4-FFF2-40B4-BE49-F238E27FC236}">
                <a16:creationId xmlns:a16="http://schemas.microsoft.com/office/drawing/2014/main" id="{68C52FF1-4FC9-E6AE-909C-732F4C8364BA}"/>
              </a:ext>
            </a:extLst>
          </p:cNvPr>
          <p:cNvCxnSpPr>
            <a:cxnSpLocks noChangeShapeType="1"/>
          </p:cNvCxnSpPr>
          <p:nvPr/>
        </p:nvCxnSpPr>
        <p:spPr bwMode="auto">
          <a:xfrm>
            <a:off x="5940425" y="2133600"/>
            <a:ext cx="2952750" cy="0"/>
          </a:xfrm>
          <a:prstGeom prst="line">
            <a:avLst/>
          </a:prstGeom>
          <a:noFill/>
          <a:ln w="25400">
            <a:solidFill>
              <a:schemeClr val="hlink"/>
            </a:solidFill>
            <a:miter lim="800000"/>
            <a:headEnd/>
            <a:tailEnd type="triangle" w="med" len="med"/>
          </a:ln>
          <a:extLst>
            <a:ext uri="{909E8E84-426E-40DD-AFC4-6F175D3DCCD1}">
              <a14:hiddenFill xmlns:a14="http://schemas.microsoft.com/office/drawing/2010/main">
                <a:noFill/>
              </a14:hiddenFill>
            </a:ext>
          </a:extLst>
        </p:spPr>
      </p:cxnSp>
      <p:sp>
        <p:nvSpPr>
          <p:cNvPr id="23564" name="矩形 3">
            <a:extLst>
              <a:ext uri="{FF2B5EF4-FFF2-40B4-BE49-F238E27FC236}">
                <a16:creationId xmlns:a16="http://schemas.microsoft.com/office/drawing/2014/main" id="{FBB191E6-0BE3-1AE2-9240-95768E7BB603}"/>
              </a:ext>
            </a:extLst>
          </p:cNvPr>
          <p:cNvSpPr>
            <a:spLocks noChangeArrowheads="1"/>
          </p:cNvSpPr>
          <p:nvPr/>
        </p:nvSpPr>
        <p:spPr bwMode="auto">
          <a:xfrm>
            <a:off x="1692275" y="333375"/>
            <a:ext cx="6911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sz="3200" b="1"/>
              <a:t>Comparison of gamma measurement</a:t>
            </a:r>
            <a:endParaRPr lang="zh-CN" altLang="en-US" sz="3200" b="1"/>
          </a:p>
        </p:txBody>
      </p:sp>
      <p:sp>
        <p:nvSpPr>
          <p:cNvPr id="64526" name="文本框 15">
            <a:extLst>
              <a:ext uri="{FF2B5EF4-FFF2-40B4-BE49-F238E27FC236}">
                <a16:creationId xmlns:a16="http://schemas.microsoft.com/office/drawing/2014/main" id="{5395F279-3C96-EF2D-C838-7957507A4B88}"/>
              </a:ext>
            </a:extLst>
          </p:cNvPr>
          <p:cNvSpPr txBox="1">
            <a:spLocks noChangeArrowheads="1"/>
          </p:cNvSpPr>
          <p:nvPr/>
        </p:nvSpPr>
        <p:spPr bwMode="auto">
          <a:xfrm>
            <a:off x="6659563" y="2924175"/>
            <a:ext cx="1800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r>
              <a:rPr lang="en-US" altLang="zh-CN" b="1">
                <a:solidFill>
                  <a:srgbClr val="FF0000"/>
                </a:solidFill>
              </a:rPr>
              <a:t>Less uncertainty than others</a:t>
            </a:r>
            <a:endParaRPr lang="zh-CN" altLang="en-US" b="1">
              <a:solidFill>
                <a:srgbClr val="FF0000"/>
              </a:solidFill>
            </a:endParaRPr>
          </a:p>
        </p:txBody>
      </p:sp>
      <p:sp>
        <p:nvSpPr>
          <p:cNvPr id="23566" name="矩形 1">
            <a:extLst>
              <a:ext uri="{FF2B5EF4-FFF2-40B4-BE49-F238E27FC236}">
                <a16:creationId xmlns:a16="http://schemas.microsoft.com/office/drawing/2014/main" id="{B8D0C7BC-1A1F-B50F-9BF5-28A221018550}"/>
              </a:ext>
            </a:extLst>
          </p:cNvPr>
          <p:cNvSpPr>
            <a:spLocks noChangeArrowheads="1"/>
          </p:cNvSpPr>
          <p:nvPr/>
        </p:nvSpPr>
        <p:spPr bwMode="auto">
          <a:xfrm>
            <a:off x="539750" y="5805488"/>
            <a:ext cx="7777163" cy="461962"/>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a:r>
              <a:rPr lang="en-US" altLang="zh-CN"/>
              <a:t>Hua, Li,  Lu, Wang and Xing, PRD 104 (2021)  016025</a:t>
            </a:r>
            <a:r>
              <a:rPr lang="zh-CN" altLang="zh-CN"/>
              <a:t> </a:t>
            </a:r>
            <a:endParaRPr lang="zh-CN" altLang="en-US"/>
          </a:p>
        </p:txBody>
      </p:sp>
      <p:pic>
        <p:nvPicPr>
          <p:cNvPr id="23567" name="图片 17" descr="未命名.png">
            <a:extLst>
              <a:ext uri="{FF2B5EF4-FFF2-40B4-BE49-F238E27FC236}">
                <a16:creationId xmlns:a16="http://schemas.microsoft.com/office/drawing/2014/main" id="{945F41EF-84D5-D344-D9E3-9A33739D143A}"/>
              </a:ext>
            </a:extLst>
          </p:cNvPr>
          <p:cNvPicPr>
            <a:picLocks noChangeAspect="1"/>
          </p:cNvPicPr>
          <p:nvPr/>
        </p:nvPicPr>
        <p:blipFill>
          <a:blip r:embed="rId4">
            <a:extLst>
              <a:ext uri="{28A0092B-C50C-407E-A947-70E740481C1C}">
                <a14:useLocalDpi xmlns:a14="http://schemas.microsoft.com/office/drawing/2010/main" val="0"/>
              </a:ext>
            </a:extLst>
          </a:blip>
          <a:srcRect l="89378" t="68663" r="780" b="23302"/>
          <a:stretch>
            <a:fillRect/>
          </a:stretch>
        </p:blipFill>
        <p:spPr bwMode="auto">
          <a:xfrm>
            <a:off x="6588125" y="1557338"/>
            <a:ext cx="19526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26"/>
                                        </p:tgtEl>
                                        <p:attrNameLst>
                                          <p:attrName>style.visibility</p:attrName>
                                        </p:attrNameLst>
                                      </p:cBhvr>
                                      <p:to>
                                        <p:strVal val="visible"/>
                                      </p:to>
                                    </p:set>
                                    <p:animEffect transition="in" filter="dissolve">
                                      <p:cBhvr>
                                        <p:cTn id="7" dur="500"/>
                                        <p:tgtEl>
                                          <p:spTgt spid="64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标题 1"/>
          <p:cNvSpPr>
            <a:spLocks noGrp="1"/>
          </p:cNvSpPr>
          <p:nvPr>
            <p:ph type="title"/>
          </p:nvPr>
        </p:nvSpPr>
        <p:spPr>
          <a:xfrm>
            <a:off x="1043608" y="548680"/>
            <a:ext cx="7911481" cy="1143000"/>
          </a:xfrm>
        </p:spPr>
        <p:txBody>
          <a:bodyPr/>
          <a:lstStyle/>
          <a:p>
            <a:r>
              <a:rPr lang="en-US" altLang="zh-CN" sz="3200" b="1" dirty="0">
                <a:latin typeface="Times New Roman" charset="0"/>
                <a:ea typeface="宋体" charset="0"/>
              </a:rPr>
              <a:t>Search for new physics in </a:t>
            </a:r>
            <a:r>
              <a:rPr lang="en-US" altLang="zh-CN" sz="3200" b="1" dirty="0" err="1">
                <a:latin typeface="Times New Roman" charset="0"/>
                <a:ea typeface="宋体" charset="0"/>
              </a:rPr>
              <a:t>hadronic</a:t>
            </a:r>
            <a:r>
              <a:rPr lang="en-US" altLang="zh-CN" sz="3200" b="1" dirty="0">
                <a:latin typeface="Times New Roman" charset="0"/>
                <a:ea typeface="宋体" charset="0"/>
              </a:rPr>
              <a:t> B decays</a:t>
            </a:r>
            <a:br>
              <a:rPr lang="en-US" altLang="zh-CN" sz="3200" b="1" dirty="0">
                <a:latin typeface="Times New Roman" charset="0"/>
                <a:ea typeface="宋体" charset="0"/>
              </a:rPr>
            </a:br>
            <a:r>
              <a:rPr lang="en-US" altLang="zh-CN" sz="3200" b="1" dirty="0">
                <a:latin typeface="Times New Roman" charset="0"/>
                <a:ea typeface="宋体" charset="0"/>
              </a:rPr>
              <a:t>theoretically very complicated </a:t>
            </a:r>
            <a:endParaRPr lang="zh-CN" altLang="en-US" sz="3200" b="1" dirty="0">
              <a:latin typeface="Times New Roman" charset="0"/>
              <a:ea typeface="宋体" charset="0"/>
            </a:endParaRPr>
          </a:p>
        </p:txBody>
      </p:sp>
      <p:pic>
        <p:nvPicPr>
          <p:cNvPr id="65538" name="内容占位符 5" descr="未命名.png"/>
          <p:cNvPicPr>
            <a:picLocks noGrp="1" noChangeAspect="1"/>
          </p:cNvPicPr>
          <p:nvPr>
            <p:ph idx="1"/>
          </p:nvPr>
        </p:nvPicPr>
        <p:blipFill>
          <a:blip r:embed="rId2">
            <a:extLst>
              <a:ext uri="{28A0092B-C50C-407E-A947-70E740481C1C}">
                <a14:useLocalDpi xmlns:a14="http://schemas.microsoft.com/office/drawing/2010/main" val="0"/>
              </a:ext>
            </a:extLst>
          </a:blip>
          <a:srcRect l="568" r="584"/>
          <a:stretch>
            <a:fillRect/>
          </a:stretch>
        </p:blipFill>
        <p:spPr>
          <a:xfrm>
            <a:off x="250825" y="2708275"/>
            <a:ext cx="8782050" cy="2808288"/>
          </a:xfrm>
        </p:spPr>
      </p:pic>
      <p:sp>
        <p:nvSpPr>
          <p:cNvPr id="65539" name="幻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B6240B6-CE71-0845-AFC8-C5C4EE4ECE7B}" type="slidenum">
              <a:rPr kumimoji="0" lang="zh-CN" altLang="en-US" sz="1400"/>
              <a:pPr/>
              <a:t>46</a:t>
            </a:fld>
            <a:endParaRPr kumimoji="0" lang="zh-CN" altLang="en-US" sz="1400"/>
          </a:p>
        </p:txBody>
      </p:sp>
      <p:sp>
        <p:nvSpPr>
          <p:cNvPr id="65540" name="文本框 6"/>
          <p:cNvSpPr txBox="1">
            <a:spLocks noChangeArrowheads="1"/>
          </p:cNvSpPr>
          <p:nvPr/>
        </p:nvSpPr>
        <p:spPr bwMode="auto">
          <a:xfrm>
            <a:off x="539750" y="1916113"/>
            <a:ext cx="82804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nl-NL" altLang="zh-CN" dirty="0"/>
              <a:t>K. </a:t>
            </a:r>
            <a:r>
              <a:rPr lang="nl-NL" altLang="zh-CN" dirty="0" err="1"/>
              <a:t>Huitu</a:t>
            </a:r>
            <a:r>
              <a:rPr lang="nl-NL" altLang="zh-CN" dirty="0"/>
              <a:t>, C.D. Lü, P. </a:t>
            </a:r>
            <a:r>
              <a:rPr lang="nl-NL" altLang="zh-CN" dirty="0" err="1"/>
              <a:t>Singer</a:t>
            </a:r>
            <a:r>
              <a:rPr lang="nl-NL" altLang="zh-CN" dirty="0"/>
              <a:t> D.X. Zhang, </a:t>
            </a:r>
            <a:r>
              <a:rPr lang="is-IS" altLang="zh-CN" b="1" dirty="0"/>
              <a:t>Phys. Rev. Lett. 81, 4313 (1998), hep-ph/9809566. </a:t>
            </a:r>
            <a:endParaRPr lang="nl-NL" altLang="zh-CN" dirty="0"/>
          </a:p>
        </p:txBody>
      </p:sp>
      <p:sp>
        <p:nvSpPr>
          <p:cNvPr id="65541" name="文本框 7"/>
          <p:cNvSpPr txBox="1">
            <a:spLocks noChangeArrowheads="1"/>
          </p:cNvSpPr>
          <p:nvPr/>
        </p:nvSpPr>
        <p:spPr bwMode="auto">
          <a:xfrm>
            <a:off x="468313" y="5445125"/>
            <a:ext cx="84963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b="1" dirty="0">
                <a:solidFill>
                  <a:srgbClr val="FF0000"/>
                </a:solidFill>
              </a:rPr>
              <a:t>SM BRs: ~ 10 </a:t>
            </a:r>
            <a:r>
              <a:rPr lang="en-US" altLang="zh-CN" b="1" baseline="30000" dirty="0">
                <a:solidFill>
                  <a:srgbClr val="FF0000"/>
                </a:solidFill>
              </a:rPr>
              <a:t>-14</a:t>
            </a:r>
            <a:r>
              <a:rPr lang="en-US" altLang="zh-CN" b="1" dirty="0">
                <a:solidFill>
                  <a:srgbClr val="FF0000"/>
                </a:solidFill>
              </a:rPr>
              <a:t>,</a:t>
            </a:r>
          </a:p>
          <a:p>
            <a:r>
              <a:rPr lang="en-US" altLang="zh-CN" b="1" dirty="0">
                <a:solidFill>
                  <a:srgbClr val="0000FF"/>
                </a:solidFill>
              </a:rPr>
              <a:t>Some New physics can reach 10 </a:t>
            </a:r>
            <a:r>
              <a:rPr lang="en-US" altLang="zh-CN" b="1" baseline="30000" dirty="0">
                <a:solidFill>
                  <a:srgbClr val="0000FF"/>
                </a:solidFill>
              </a:rPr>
              <a:t>-6</a:t>
            </a:r>
            <a:endParaRPr lang="zh-CN" altLang="en-US" b="1" baseline="30000" dirty="0">
              <a:solidFill>
                <a:srgbClr val="0000FF"/>
              </a:solidFill>
            </a:endParaRPr>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13951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65538"/>
                                        </p:tgtEl>
                                        <p:attrNameLst>
                                          <p:attrName>style.visibility</p:attrName>
                                        </p:attrNameLst>
                                      </p:cBhvr>
                                      <p:to>
                                        <p:strVal val="visible"/>
                                      </p:to>
                                    </p:set>
                                    <p:anim calcmode="lin" valueType="num">
                                      <p:cBhvr>
                                        <p:cTn id="13" dur="500" fill="hold"/>
                                        <p:tgtEl>
                                          <p:spTgt spid="65538"/>
                                        </p:tgtEl>
                                        <p:attrNameLst>
                                          <p:attrName>ppt_w</p:attrName>
                                        </p:attrNameLst>
                                      </p:cBhvr>
                                      <p:tavLst>
                                        <p:tav tm="0">
                                          <p:val>
                                            <p:fltVal val="0"/>
                                          </p:val>
                                        </p:tav>
                                        <p:tav tm="100000">
                                          <p:val>
                                            <p:strVal val="#ppt_w"/>
                                          </p:val>
                                        </p:tav>
                                      </p:tavLst>
                                    </p:anim>
                                    <p:anim calcmode="lin" valueType="num">
                                      <p:cBhvr>
                                        <p:cTn id="14" dur="500" fill="hold"/>
                                        <p:tgtEl>
                                          <p:spTgt spid="65538"/>
                                        </p:tgtEl>
                                        <p:attrNameLst>
                                          <p:attrName>ppt_h</p:attrName>
                                        </p:attrNameLst>
                                      </p:cBhvr>
                                      <p:tavLst>
                                        <p:tav tm="0">
                                          <p:val>
                                            <p:fltVal val="0"/>
                                          </p:val>
                                        </p:tav>
                                        <p:tav tm="100000">
                                          <p:val>
                                            <p:strVal val="#ppt_h"/>
                                          </p:val>
                                        </p:tav>
                                      </p:tavLst>
                                    </p:anim>
                                    <p:anim calcmode="lin" valueType="num">
                                      <p:cBhvr>
                                        <p:cTn id="15" dur="500" fill="hold"/>
                                        <p:tgtEl>
                                          <p:spTgt spid="65538"/>
                                        </p:tgtEl>
                                        <p:attrNameLst>
                                          <p:attrName>style.rotation</p:attrName>
                                        </p:attrNameLst>
                                      </p:cBhvr>
                                      <p:tavLst>
                                        <p:tav tm="0">
                                          <p:val>
                                            <p:fltVal val="360"/>
                                          </p:val>
                                        </p:tav>
                                        <p:tav tm="100000">
                                          <p:val>
                                            <p:fltVal val="0"/>
                                          </p:val>
                                        </p:tav>
                                      </p:tavLst>
                                    </p:anim>
                                    <p:animEffect transition="in" filter="fade">
                                      <p:cBhvr>
                                        <p:cTn id="16" dur="500"/>
                                        <p:tgtEl>
                                          <p:spTgt spid="65538"/>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5541"/>
                                        </p:tgtEl>
                                        <p:attrNameLst>
                                          <p:attrName>style.visibility</p:attrName>
                                        </p:attrNameLst>
                                      </p:cBhvr>
                                      <p:to>
                                        <p:strVal val="visible"/>
                                      </p:to>
                                    </p:set>
                                    <p:anim calcmode="lin" valueType="num">
                                      <p:cBhvr>
                                        <p:cTn id="21" dur="500" fill="hold"/>
                                        <p:tgtEl>
                                          <p:spTgt spid="65541"/>
                                        </p:tgtEl>
                                        <p:attrNameLst>
                                          <p:attrName>ppt_w</p:attrName>
                                        </p:attrNameLst>
                                      </p:cBhvr>
                                      <p:tavLst>
                                        <p:tav tm="0">
                                          <p:val>
                                            <p:fltVal val="0"/>
                                          </p:val>
                                        </p:tav>
                                        <p:tav tm="100000">
                                          <p:val>
                                            <p:strVal val="#ppt_w"/>
                                          </p:val>
                                        </p:tav>
                                      </p:tavLst>
                                    </p:anim>
                                    <p:anim calcmode="lin" valueType="num">
                                      <p:cBhvr>
                                        <p:cTn id="22" dur="500" fill="hold"/>
                                        <p:tgtEl>
                                          <p:spTgt spid="655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P spid="655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内容占位符 5" descr="未命名.png"/>
          <p:cNvPicPr>
            <a:picLocks noGrp="1" noChangeAspect="1"/>
          </p:cNvPicPr>
          <p:nvPr>
            <p:ph idx="1"/>
          </p:nvPr>
        </p:nvPicPr>
        <p:blipFill>
          <a:blip r:embed="rId2">
            <a:extLst>
              <a:ext uri="{28A0092B-C50C-407E-A947-70E740481C1C}">
                <a14:useLocalDpi xmlns:a14="http://schemas.microsoft.com/office/drawing/2010/main" val="0"/>
              </a:ext>
            </a:extLst>
          </a:blip>
          <a:srcRect t="-1024" b="-259"/>
          <a:stretch>
            <a:fillRect/>
          </a:stretch>
        </p:blipFill>
        <p:spPr>
          <a:xfrm>
            <a:off x="250825" y="981075"/>
            <a:ext cx="8734425" cy="5548313"/>
          </a:xfrm>
        </p:spPr>
      </p:pic>
      <p:sp>
        <p:nvSpPr>
          <p:cNvPr id="66562" name="幻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EB211E97-0BFC-F449-BEC0-BDF628BC628F}" type="slidenum">
              <a:rPr kumimoji="0" lang="zh-CN" altLang="en-US" sz="1400"/>
              <a:pPr/>
              <a:t>47</a:t>
            </a:fld>
            <a:endParaRPr kumimoji="0" lang="zh-CN" altLang="en-US" sz="1400"/>
          </a:p>
        </p:txBody>
      </p:sp>
      <p:sp>
        <p:nvSpPr>
          <p:cNvPr id="66563" name="文本框 6"/>
          <p:cNvSpPr txBox="1">
            <a:spLocks noChangeArrowheads="1"/>
          </p:cNvSpPr>
          <p:nvPr/>
        </p:nvSpPr>
        <p:spPr bwMode="auto">
          <a:xfrm>
            <a:off x="1403350" y="115888"/>
            <a:ext cx="77406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b="1"/>
              <a:t>Experimental search starting from OPAL @ LEP, phys. Lett. B 476 (2000) 233, later searched also by Belle/Babar</a:t>
            </a:r>
            <a:endParaRPr lang="zh-CN" altLang="en-US"/>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3738099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内容占位符 5" descr="未命名.png"/>
          <p:cNvPicPr>
            <a:picLocks noGrp="1" noChangeAspect="1"/>
          </p:cNvPicPr>
          <p:nvPr>
            <p:ph idx="1"/>
          </p:nvPr>
        </p:nvPicPr>
        <p:blipFill>
          <a:blip r:embed="rId2">
            <a:extLst>
              <a:ext uri="{28A0092B-C50C-407E-A947-70E740481C1C}">
                <a14:useLocalDpi xmlns:a14="http://schemas.microsoft.com/office/drawing/2010/main" val="0"/>
              </a:ext>
            </a:extLst>
          </a:blip>
          <a:srcRect t="-1024" b="-259"/>
          <a:stretch>
            <a:fillRect/>
          </a:stretch>
        </p:blipFill>
        <p:spPr>
          <a:xfrm>
            <a:off x="250825" y="981075"/>
            <a:ext cx="8734425" cy="5548313"/>
          </a:xfrm>
        </p:spPr>
      </p:pic>
      <p:sp>
        <p:nvSpPr>
          <p:cNvPr id="67586" name="幻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001D56B-762C-8A41-B569-83EF6196D805}" type="slidenum">
              <a:rPr kumimoji="0" lang="zh-CN" altLang="en-US" sz="1400"/>
              <a:pPr/>
              <a:t>48</a:t>
            </a:fld>
            <a:endParaRPr kumimoji="0" lang="zh-CN" altLang="en-US" sz="1400"/>
          </a:p>
        </p:txBody>
      </p:sp>
      <p:sp>
        <p:nvSpPr>
          <p:cNvPr id="67587" name="文本框 6"/>
          <p:cNvSpPr txBox="1">
            <a:spLocks noChangeArrowheads="1"/>
          </p:cNvSpPr>
          <p:nvPr/>
        </p:nvSpPr>
        <p:spPr bwMode="auto">
          <a:xfrm>
            <a:off x="1403350" y="115888"/>
            <a:ext cx="77406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b="1"/>
              <a:t>Experimental search starting from OPAL @ LEP, phys. Lett. B 476 (2000) 233, later searched also by Belle/Babar</a:t>
            </a:r>
            <a:endParaRPr lang="zh-CN" altLang="en-US"/>
          </a:p>
        </p:txBody>
      </p:sp>
      <p:sp>
        <p:nvSpPr>
          <p:cNvPr id="67588" name="文本框 7"/>
          <p:cNvSpPr txBox="1">
            <a:spLocks noChangeArrowheads="1"/>
          </p:cNvSpPr>
          <p:nvPr/>
        </p:nvSpPr>
        <p:spPr bwMode="auto">
          <a:xfrm>
            <a:off x="5219700" y="4868863"/>
            <a:ext cx="3816350" cy="461962"/>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just"/>
            <a:r>
              <a:rPr lang="en-US" altLang="zh-CN" b="1">
                <a:solidFill>
                  <a:srgbClr val="0000FF"/>
                </a:solidFill>
              </a:rPr>
              <a:t>Similar channel B</a:t>
            </a:r>
            <a:r>
              <a:rPr lang="en-US" altLang="zh-CN" b="1" baseline="30000">
                <a:solidFill>
                  <a:srgbClr val="0000FF"/>
                </a:solidFill>
              </a:rPr>
              <a:t>–</a:t>
            </a:r>
            <a:r>
              <a:rPr lang="en-US" altLang="zh-CN" b="1">
                <a:solidFill>
                  <a:srgbClr val="0000FF"/>
                </a:solidFill>
                <a:sym typeface="Wingdings" charset="0"/>
              </a:rPr>
              <a:t>π</a:t>
            </a:r>
            <a:r>
              <a:rPr lang="en-US" altLang="zh-CN" b="1" baseline="30000">
                <a:solidFill>
                  <a:srgbClr val="0000FF"/>
                </a:solidFill>
              </a:rPr>
              <a:t>–</a:t>
            </a:r>
            <a:r>
              <a:rPr lang="en-US" altLang="zh-CN" b="1">
                <a:solidFill>
                  <a:srgbClr val="0000FF"/>
                </a:solidFill>
                <a:sym typeface="Wingdings" charset="0"/>
              </a:rPr>
              <a:t>π</a:t>
            </a:r>
            <a:r>
              <a:rPr lang="en-US" altLang="zh-CN" b="1" baseline="30000">
                <a:solidFill>
                  <a:srgbClr val="0000FF"/>
                </a:solidFill>
              </a:rPr>
              <a:t>–</a:t>
            </a:r>
            <a:r>
              <a:rPr lang="en-US" altLang="zh-CN" b="1">
                <a:solidFill>
                  <a:srgbClr val="0000FF"/>
                </a:solidFill>
                <a:sym typeface="Wingdings" charset="0"/>
              </a:rPr>
              <a:t>K</a:t>
            </a:r>
            <a:r>
              <a:rPr lang="en-US" altLang="zh-CN" b="1" baseline="30000">
                <a:solidFill>
                  <a:srgbClr val="0000FF"/>
                </a:solidFill>
                <a:sym typeface="Wingdings" charset="0"/>
              </a:rPr>
              <a:t>+</a:t>
            </a:r>
            <a:endParaRPr lang="zh-CN" altLang="en-US" b="1" baseline="30000">
              <a:solidFill>
                <a:srgbClr val="0000FF"/>
              </a:solidFill>
            </a:endParaRPr>
          </a:p>
        </p:txBody>
      </p:sp>
      <p:sp>
        <p:nvSpPr>
          <p:cNvPr id="2" name="日期占位符 1"/>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2506426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CDLu</a:t>
            </a:r>
            <a:endParaRPr lang="zh-CN" altLang="en-US"/>
          </a:p>
        </p:txBody>
      </p:sp>
      <p:sp>
        <p:nvSpPr>
          <p:cNvPr id="68610"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08A6918-0ADA-C345-94EA-DC8A34AF2303}" type="slidenum">
              <a:rPr kumimoji="0" lang="zh-CN" altLang="en-US" sz="1400"/>
              <a:pPr/>
              <a:t>49</a:t>
            </a:fld>
            <a:endParaRPr kumimoji="0" lang="zh-CN" altLang="en-US" sz="1400"/>
          </a:p>
        </p:txBody>
      </p:sp>
      <p:pic>
        <p:nvPicPr>
          <p:cNvPr id="68611" name="图片 3" descr="未命名.png"/>
          <p:cNvPicPr>
            <a:picLocks noChangeAspect="1"/>
          </p:cNvPicPr>
          <p:nvPr/>
        </p:nvPicPr>
        <p:blipFill>
          <a:blip r:embed="rId2">
            <a:extLst>
              <a:ext uri="{28A0092B-C50C-407E-A947-70E740481C1C}">
                <a14:useLocalDpi xmlns:a14="http://schemas.microsoft.com/office/drawing/2010/main" val="0"/>
              </a:ext>
            </a:extLst>
          </a:blip>
          <a:srcRect t="12103" b="-95"/>
          <a:stretch>
            <a:fillRect/>
          </a:stretch>
        </p:blipFill>
        <p:spPr bwMode="auto">
          <a:xfrm>
            <a:off x="1042988" y="3500438"/>
            <a:ext cx="577850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2" name="图片 4"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852738"/>
            <a:ext cx="58166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文本框 5"/>
          <p:cNvSpPr txBox="1">
            <a:spLocks noChangeArrowheads="1"/>
          </p:cNvSpPr>
          <p:nvPr/>
        </p:nvSpPr>
        <p:spPr bwMode="auto">
          <a:xfrm>
            <a:off x="1547813" y="836613"/>
            <a:ext cx="6480175" cy="152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nSpc>
                <a:spcPct val="150000"/>
              </a:lnSpc>
            </a:pPr>
            <a:r>
              <a:rPr lang="en-US" altLang="zh-CN" sz="3200"/>
              <a:t>Recent </a:t>
            </a:r>
            <a:r>
              <a:rPr lang="en-US" altLang="zh-CN" sz="3200">
                <a:solidFill>
                  <a:srgbClr val="FF0000"/>
                </a:solidFill>
              </a:rPr>
              <a:t>LHCb </a:t>
            </a:r>
            <a:r>
              <a:rPr lang="en-US" altLang="zh-CN" sz="3200"/>
              <a:t>result:</a:t>
            </a:r>
          </a:p>
          <a:p>
            <a:pPr>
              <a:lnSpc>
                <a:spcPct val="150000"/>
              </a:lnSpc>
            </a:pPr>
            <a:r>
              <a:rPr lang="en-US" altLang="zh-CN" sz="3200"/>
              <a:t>Physics Letters B 765 (2017) 307–316 </a:t>
            </a:r>
          </a:p>
        </p:txBody>
      </p:sp>
      <p:sp>
        <p:nvSpPr>
          <p:cNvPr id="68614" name="文本框 2"/>
          <p:cNvSpPr txBox="1">
            <a:spLocks noChangeArrowheads="1"/>
          </p:cNvSpPr>
          <p:nvPr/>
        </p:nvSpPr>
        <p:spPr bwMode="auto">
          <a:xfrm>
            <a:off x="684213" y="4437063"/>
            <a:ext cx="7775575" cy="227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nSpc>
                <a:spcPct val="150000"/>
              </a:lnSpc>
            </a:pPr>
            <a:r>
              <a:rPr lang="en-US" altLang="zh-CN"/>
              <a:t>Recent theoretical results in </a:t>
            </a:r>
            <a:r>
              <a:rPr lang="en-US" altLang="zh-CN">
                <a:solidFill>
                  <a:srgbClr val="FF0000"/>
                </a:solidFill>
              </a:rPr>
              <a:t>Randall-Sundrum model: </a:t>
            </a:r>
            <a:r>
              <a:rPr lang="en-US" altLang="zh-CN"/>
              <a:t>Chinese Physics C41 (2017) 053106 </a:t>
            </a:r>
          </a:p>
          <a:p>
            <a:pPr>
              <a:lnSpc>
                <a:spcPct val="150000"/>
              </a:lnSpc>
            </a:pPr>
            <a:r>
              <a:rPr lang="en-US" altLang="zh-CN">
                <a:solidFill>
                  <a:srgbClr val="0000FF"/>
                </a:solidFill>
              </a:rPr>
              <a:t>Br(b</a:t>
            </a:r>
            <a:r>
              <a:rPr lang="en-US" altLang="zh-CN">
                <a:solidFill>
                  <a:srgbClr val="0000FF"/>
                </a:solidFill>
                <a:sym typeface="Wingdings" charset="0"/>
              </a:rPr>
              <a:t>ss d-bar) can reach to 10 </a:t>
            </a:r>
            <a:r>
              <a:rPr lang="en-US" altLang="zh-CN" baseline="30000">
                <a:solidFill>
                  <a:srgbClr val="0000FF"/>
                </a:solidFill>
                <a:sym typeface="Wingdings" charset="0"/>
              </a:rPr>
              <a:t>-10</a:t>
            </a:r>
            <a:endParaRPr lang="en-US" altLang="zh-CN" baseline="30000">
              <a:solidFill>
                <a:srgbClr val="0000FF"/>
              </a:solidFill>
            </a:endParaRPr>
          </a:p>
          <a:p>
            <a:pPr>
              <a:lnSpc>
                <a:spcPct val="150000"/>
              </a:lnSpc>
            </a:pPr>
            <a:endParaRPr lang="zh-CN" altLang="en-US"/>
          </a:p>
        </p:txBody>
      </p:sp>
    </p:spTree>
    <p:extLst>
      <p:ext uri="{BB962C8B-B14F-4D97-AF65-F5344CB8AC3E}">
        <p14:creationId xmlns:p14="http://schemas.microsoft.com/office/powerpoint/2010/main" val="1365648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976313"/>
            <a:ext cx="881856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3"/>
          <p:cNvSpPr>
            <a:spLocks noChangeArrowheads="1"/>
          </p:cNvSpPr>
          <p:nvPr/>
        </p:nvSpPr>
        <p:spPr bwMode="auto">
          <a:xfrm>
            <a:off x="6908800" y="2527300"/>
            <a:ext cx="1168400" cy="1905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4579" name="Rectangle 4"/>
          <p:cNvSpPr>
            <a:spLocks noChangeArrowheads="1"/>
          </p:cNvSpPr>
          <p:nvPr/>
        </p:nvSpPr>
        <p:spPr bwMode="auto">
          <a:xfrm>
            <a:off x="3302000" y="1752600"/>
            <a:ext cx="152400" cy="1905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4580" name="Rectangle 5"/>
          <p:cNvSpPr>
            <a:spLocks noChangeArrowheads="1"/>
          </p:cNvSpPr>
          <p:nvPr/>
        </p:nvSpPr>
        <p:spPr bwMode="auto">
          <a:xfrm>
            <a:off x="4203700" y="1752600"/>
            <a:ext cx="152400" cy="1905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4581" name="Rectangle 6"/>
          <p:cNvSpPr>
            <a:spLocks noChangeArrowheads="1"/>
          </p:cNvSpPr>
          <p:nvPr/>
        </p:nvSpPr>
        <p:spPr bwMode="auto">
          <a:xfrm>
            <a:off x="5638800" y="1752600"/>
            <a:ext cx="152400" cy="1905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4582" name="Rectangle 49"/>
          <p:cNvSpPr>
            <a:spLocks noChangeArrowheads="1"/>
          </p:cNvSpPr>
          <p:nvPr/>
        </p:nvSpPr>
        <p:spPr bwMode="auto">
          <a:xfrm>
            <a:off x="3638550" y="173038"/>
            <a:ext cx="1831975" cy="5794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zh-TW" sz="1600">
                <a:solidFill>
                  <a:srgbClr val="3333CC"/>
                </a:solidFill>
                <a:cs typeface="Arial" charset="0"/>
              </a:rPr>
              <a:t> </a:t>
            </a:r>
            <a:r>
              <a:rPr lang="en-US" altLang="zh-TW" sz="3200">
                <a:solidFill>
                  <a:srgbClr val="3333CC"/>
                </a:solidFill>
                <a:cs typeface="Arial" charset="0"/>
              </a:rPr>
              <a:t>GIM 2x2</a:t>
            </a:r>
            <a:r>
              <a:rPr lang="en-US" altLang="zh-TW" sz="1600">
                <a:solidFill>
                  <a:srgbClr val="3333CC"/>
                </a:solidFill>
                <a:cs typeface="Arial" charset="0"/>
              </a:rPr>
              <a:t> </a:t>
            </a:r>
          </a:p>
        </p:txBody>
      </p:sp>
      <p:pic>
        <p:nvPicPr>
          <p:cNvPr id="24583"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3500438"/>
            <a:ext cx="5316537" cy="166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6"/>
          <p:cNvGrpSpPr>
            <a:grpSpLocks/>
          </p:cNvGrpSpPr>
          <p:nvPr/>
        </p:nvGrpSpPr>
        <p:grpSpPr bwMode="auto">
          <a:xfrm>
            <a:off x="107950" y="5386388"/>
            <a:ext cx="4786313" cy="1152525"/>
            <a:chOff x="0" y="3641"/>
            <a:chExt cx="2091" cy="471"/>
          </a:xfrm>
        </p:grpSpPr>
        <p:pic>
          <p:nvPicPr>
            <p:cNvPr id="24587"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1"/>
              <a:ext cx="2091"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8" name="Oval 54"/>
            <p:cNvSpPr>
              <a:spLocks noChangeArrowheads="1"/>
            </p:cNvSpPr>
            <p:nvPr/>
          </p:nvSpPr>
          <p:spPr bwMode="auto">
            <a:xfrm>
              <a:off x="0" y="3712"/>
              <a:ext cx="1904" cy="128"/>
            </a:xfrm>
            <a:prstGeom prst="ellipse">
              <a:avLst/>
            </a:prstGeom>
            <a:noFill/>
            <a:ln w="9525">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grpSp>
      <p:sp>
        <p:nvSpPr>
          <p:cNvPr id="3" name="日期占位符 2"/>
          <p:cNvSpPr>
            <a:spLocks noGrp="1"/>
          </p:cNvSpPr>
          <p:nvPr>
            <p:ph type="dt" sz="quarter" idx="10"/>
          </p:nvPr>
        </p:nvSpPr>
        <p:spPr/>
        <p:txBody>
          <a:bodyPr/>
          <a:lstStyle/>
          <a:p>
            <a:pPr>
              <a:defRPr/>
            </a:pPr>
            <a:r>
              <a:rPr lang="en-US" altLang="zh-CN"/>
              <a:t>CDLu</a:t>
            </a:r>
            <a:endParaRPr lang="zh-CN" altLang="en-US"/>
          </a:p>
        </p:txBody>
      </p:sp>
      <p:graphicFrame>
        <p:nvGraphicFramePr>
          <p:cNvPr id="14" name="Object 5"/>
          <p:cNvGraphicFramePr>
            <a:graphicFrameLocks noChangeAspect="1"/>
          </p:cNvGraphicFramePr>
          <p:nvPr>
            <p:extLst>
              <p:ext uri="{D42A27DB-BD31-4B8C-83A1-F6EECF244321}">
                <p14:modId xmlns:p14="http://schemas.microsoft.com/office/powerpoint/2010/main" val="1778964171"/>
              </p:ext>
            </p:extLst>
          </p:nvPr>
        </p:nvGraphicFramePr>
        <p:xfrm>
          <a:off x="4932040" y="5373216"/>
          <a:ext cx="4032448" cy="968173"/>
        </p:xfrm>
        <a:graphic>
          <a:graphicData uri="http://schemas.openxmlformats.org/presentationml/2006/ole">
            <mc:AlternateContent xmlns:mc="http://schemas.openxmlformats.org/markup-compatibility/2006">
              <mc:Choice xmlns:v="urn:schemas-microsoft-com:vml" Requires="v">
                <p:oleObj r:id="rId6" imgW="1816100" imgH="431800" progId="Equation.3">
                  <p:embed/>
                </p:oleObj>
              </mc:Choice>
              <mc:Fallback>
                <p:oleObj r:id="rId6" imgW="18161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5373216"/>
                        <a:ext cx="4032448" cy="968173"/>
                      </a:xfrm>
                      <a:prstGeom prst="rect">
                        <a:avLst/>
                      </a:prstGeom>
                      <a:noFill/>
                      <a:ln>
                        <a:noFill/>
                      </a:ln>
                    </p:spPr>
                  </p:pic>
                </p:oleObj>
              </mc:Fallback>
            </mc:AlternateContent>
          </a:graphicData>
        </a:graphic>
      </p:graphicFrame>
      <p:graphicFrame>
        <p:nvGraphicFramePr>
          <p:cNvPr id="15" name="Object 5"/>
          <p:cNvGraphicFramePr>
            <a:graphicFrameLocks noChangeAspect="1"/>
          </p:cNvGraphicFramePr>
          <p:nvPr>
            <p:extLst>
              <p:ext uri="{D42A27DB-BD31-4B8C-83A1-F6EECF244321}">
                <p14:modId xmlns:p14="http://schemas.microsoft.com/office/powerpoint/2010/main" val="854663138"/>
              </p:ext>
            </p:extLst>
          </p:nvPr>
        </p:nvGraphicFramePr>
        <p:xfrm>
          <a:off x="7164288" y="4293096"/>
          <a:ext cx="1443360" cy="889394"/>
        </p:xfrm>
        <a:graphic>
          <a:graphicData uri="http://schemas.openxmlformats.org/presentationml/2006/ole">
            <mc:AlternateContent xmlns:mc="http://schemas.openxmlformats.org/markup-compatibility/2006">
              <mc:Choice xmlns:v="urn:schemas-microsoft-com:vml" Requires="v">
                <p:oleObj name="公式" r:id="rId8" imgW="812800" imgH="495300" progId="Equation.3">
                  <p:embed/>
                </p:oleObj>
              </mc:Choice>
              <mc:Fallback>
                <p:oleObj name="公式" r:id="rId8" imgW="812800" imgH="495300" progId="Equation.3">
                  <p:embed/>
                  <p:pic>
                    <p:nvPicPr>
                      <p:cNvPr id="0" name=""/>
                      <p:cNvPicPr>
                        <a:picLocks noChangeAspect="1" noChangeArrowheads="1"/>
                      </p:cNvPicPr>
                      <p:nvPr/>
                    </p:nvPicPr>
                    <p:blipFill>
                      <a:blip r:embed="rId9"/>
                      <a:srcRect/>
                      <a:stretch>
                        <a:fillRect/>
                      </a:stretch>
                    </p:blipFill>
                    <p:spPr bwMode="auto">
                      <a:xfrm>
                        <a:off x="7164288" y="4293096"/>
                        <a:ext cx="1443360" cy="88939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37151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C2BEDF47-4421-CA44-8E7A-58139EB75223}" type="slidenum">
              <a:rPr kumimoji="0" lang="zh-CN" altLang="en-US" sz="1400">
                <a:latin typeface="Tahoma" charset="0"/>
              </a:rPr>
              <a:pPr/>
              <a:t>50</a:t>
            </a:fld>
            <a:endParaRPr kumimoji="0" lang="zh-CN" altLang="en-US" sz="1400">
              <a:latin typeface="Tahoma" charset="0"/>
            </a:endParaRPr>
          </a:p>
        </p:txBody>
      </p:sp>
      <p:pic>
        <p:nvPicPr>
          <p:cNvPr id="25602" name="Picture 2050" descr="log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13906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Line 2051"/>
          <p:cNvSpPr>
            <a:spLocks noChangeShapeType="1"/>
          </p:cNvSpPr>
          <p:nvPr/>
        </p:nvSpPr>
        <p:spPr bwMode="auto">
          <a:xfrm>
            <a:off x="4495800" y="3306763"/>
            <a:ext cx="1905000" cy="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04" name="Line 2052"/>
          <p:cNvSpPr>
            <a:spLocks noChangeShapeType="1"/>
          </p:cNvSpPr>
          <p:nvPr/>
        </p:nvSpPr>
        <p:spPr bwMode="auto">
          <a:xfrm>
            <a:off x="4495800" y="3306763"/>
            <a:ext cx="2438400" cy="5334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05" name="Line 2053"/>
          <p:cNvSpPr>
            <a:spLocks noChangeShapeType="1"/>
          </p:cNvSpPr>
          <p:nvPr/>
        </p:nvSpPr>
        <p:spPr bwMode="auto">
          <a:xfrm flipV="1">
            <a:off x="4495800" y="3078163"/>
            <a:ext cx="1981200" cy="2286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06" name="Oval 2054"/>
          <p:cNvSpPr>
            <a:spLocks noChangeArrowheads="1"/>
          </p:cNvSpPr>
          <p:nvPr/>
        </p:nvSpPr>
        <p:spPr bwMode="auto">
          <a:xfrm>
            <a:off x="3962400" y="3001963"/>
            <a:ext cx="1219200" cy="1219200"/>
          </a:xfrm>
          <a:prstGeom prst="ellipse">
            <a:avLst/>
          </a:prstGeom>
          <a:gradFill rotWithShape="0">
            <a:gsLst>
              <a:gs pos="0">
                <a:srgbClr val="99CCFF"/>
              </a:gs>
              <a:gs pos="100000">
                <a:srgbClr val="6688AA"/>
              </a:gs>
            </a:gsLst>
            <a:path path="shape">
              <a:fillToRect l="50000" t="50000" r="50000" b="50000"/>
            </a:path>
          </a:gradFill>
          <a:ln w="9525">
            <a:solidFill>
              <a:schemeClr val="tx1"/>
            </a:solidFill>
            <a:round/>
            <a:headEnd/>
            <a:tailEnd/>
          </a:ln>
        </p:spPr>
        <p:txBody>
          <a:bodyPr wrap="none" anchor="ctr"/>
          <a:lstStyle/>
          <a:p>
            <a:endParaRPr lang="zh-CN" altLang="en-US"/>
          </a:p>
        </p:txBody>
      </p:sp>
      <p:pic>
        <p:nvPicPr>
          <p:cNvPr id="25607" name="Picture 20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116263"/>
            <a:ext cx="27432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8" name="Oval 2056"/>
          <p:cNvSpPr>
            <a:spLocks noChangeArrowheads="1"/>
          </p:cNvSpPr>
          <p:nvPr/>
        </p:nvSpPr>
        <p:spPr bwMode="auto">
          <a:xfrm>
            <a:off x="7315200" y="3535363"/>
            <a:ext cx="76200" cy="762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09" name="Oval 2057"/>
          <p:cNvSpPr>
            <a:spLocks noChangeArrowheads="1"/>
          </p:cNvSpPr>
          <p:nvPr/>
        </p:nvSpPr>
        <p:spPr bwMode="auto">
          <a:xfrm>
            <a:off x="4800600" y="3763963"/>
            <a:ext cx="76200" cy="76200"/>
          </a:xfrm>
          <a:prstGeom prst="ellipse">
            <a:avLst/>
          </a:prstGeom>
          <a:solidFill>
            <a:srgbClr val="FF5050"/>
          </a:solidFill>
          <a:ln w="9525">
            <a:solidFill>
              <a:schemeClr val="tx1"/>
            </a:solidFill>
            <a:round/>
            <a:headEnd/>
            <a:tailEnd/>
          </a:ln>
        </p:spPr>
        <p:txBody>
          <a:bodyPr wrap="none" anchor="ctr"/>
          <a:lstStyle/>
          <a:p>
            <a:endParaRPr lang="zh-CN" altLang="en-US"/>
          </a:p>
        </p:txBody>
      </p:sp>
      <p:sp>
        <p:nvSpPr>
          <p:cNvPr id="25610" name="Oval 2058"/>
          <p:cNvSpPr>
            <a:spLocks noChangeArrowheads="1"/>
          </p:cNvSpPr>
          <p:nvPr/>
        </p:nvSpPr>
        <p:spPr bwMode="auto">
          <a:xfrm>
            <a:off x="4114800" y="3763963"/>
            <a:ext cx="76200" cy="762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11" name="Oval 2059"/>
          <p:cNvSpPr>
            <a:spLocks noChangeArrowheads="1"/>
          </p:cNvSpPr>
          <p:nvPr/>
        </p:nvSpPr>
        <p:spPr bwMode="auto">
          <a:xfrm>
            <a:off x="4419600" y="3230563"/>
            <a:ext cx="76200" cy="762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12" name="Oval 2060"/>
          <p:cNvSpPr>
            <a:spLocks noChangeArrowheads="1"/>
          </p:cNvSpPr>
          <p:nvPr/>
        </p:nvSpPr>
        <p:spPr bwMode="auto">
          <a:xfrm>
            <a:off x="2209800" y="3078163"/>
            <a:ext cx="76200" cy="76200"/>
          </a:xfrm>
          <a:prstGeom prst="ellipse">
            <a:avLst/>
          </a:prstGeom>
          <a:solidFill>
            <a:srgbClr val="FF5050"/>
          </a:solidFill>
          <a:ln w="9525">
            <a:solidFill>
              <a:schemeClr val="tx1"/>
            </a:solidFill>
            <a:round/>
            <a:headEnd/>
            <a:tailEnd/>
          </a:ln>
        </p:spPr>
        <p:txBody>
          <a:bodyPr wrap="none" anchor="ctr"/>
          <a:lstStyle/>
          <a:p>
            <a:endParaRPr lang="zh-CN" altLang="en-US"/>
          </a:p>
        </p:txBody>
      </p:sp>
      <p:sp>
        <p:nvSpPr>
          <p:cNvPr id="25613" name="Oval 2061"/>
          <p:cNvSpPr>
            <a:spLocks noChangeArrowheads="1"/>
          </p:cNvSpPr>
          <p:nvPr/>
        </p:nvSpPr>
        <p:spPr bwMode="auto">
          <a:xfrm>
            <a:off x="7239000" y="2468563"/>
            <a:ext cx="76200" cy="76200"/>
          </a:xfrm>
          <a:prstGeom prst="ellipse">
            <a:avLst/>
          </a:prstGeom>
          <a:solidFill>
            <a:srgbClr val="CC0066"/>
          </a:solidFill>
          <a:ln w="9525">
            <a:solidFill>
              <a:schemeClr val="tx1"/>
            </a:solidFill>
            <a:round/>
            <a:headEnd/>
            <a:tailEnd/>
          </a:ln>
        </p:spPr>
        <p:txBody>
          <a:bodyPr wrap="none" anchor="ctr"/>
          <a:lstStyle/>
          <a:p>
            <a:endParaRPr lang="zh-CN" altLang="en-US"/>
          </a:p>
        </p:txBody>
      </p:sp>
      <p:sp>
        <p:nvSpPr>
          <p:cNvPr id="25614" name="Oval 2062"/>
          <p:cNvSpPr>
            <a:spLocks noChangeArrowheads="1"/>
          </p:cNvSpPr>
          <p:nvPr/>
        </p:nvSpPr>
        <p:spPr bwMode="auto">
          <a:xfrm>
            <a:off x="6400800" y="3687763"/>
            <a:ext cx="152400" cy="152400"/>
          </a:xfrm>
          <a:prstGeom prst="ellipse">
            <a:avLst/>
          </a:prstGeom>
          <a:solidFill>
            <a:srgbClr val="FC0128"/>
          </a:solidFill>
          <a:ln w="9525">
            <a:solidFill>
              <a:schemeClr val="tx1"/>
            </a:solidFill>
            <a:round/>
            <a:headEnd/>
            <a:tailEnd/>
          </a:ln>
        </p:spPr>
        <p:txBody>
          <a:bodyPr wrap="none" anchor="ctr"/>
          <a:lstStyle/>
          <a:p>
            <a:endParaRPr lang="zh-CN" altLang="en-US"/>
          </a:p>
        </p:txBody>
      </p:sp>
      <p:sp>
        <p:nvSpPr>
          <p:cNvPr id="25615" name="Oval 2063"/>
          <p:cNvSpPr>
            <a:spLocks noChangeArrowheads="1"/>
          </p:cNvSpPr>
          <p:nvPr/>
        </p:nvSpPr>
        <p:spPr bwMode="auto">
          <a:xfrm>
            <a:off x="6781800" y="2697163"/>
            <a:ext cx="152400" cy="152400"/>
          </a:xfrm>
          <a:prstGeom prst="ellipse">
            <a:avLst/>
          </a:prstGeom>
          <a:solidFill>
            <a:srgbClr val="CC0066"/>
          </a:solidFill>
          <a:ln w="9525">
            <a:solidFill>
              <a:schemeClr val="tx1"/>
            </a:solidFill>
            <a:round/>
            <a:headEnd/>
            <a:tailEnd/>
          </a:ln>
        </p:spPr>
        <p:txBody>
          <a:bodyPr wrap="none" anchor="ctr"/>
          <a:lstStyle/>
          <a:p>
            <a:endParaRPr lang="zh-CN" altLang="en-US"/>
          </a:p>
        </p:txBody>
      </p:sp>
      <p:sp>
        <p:nvSpPr>
          <p:cNvPr id="25616" name="Oval 2064"/>
          <p:cNvSpPr>
            <a:spLocks noChangeArrowheads="1"/>
          </p:cNvSpPr>
          <p:nvPr/>
        </p:nvSpPr>
        <p:spPr bwMode="auto">
          <a:xfrm>
            <a:off x="6934200" y="3306763"/>
            <a:ext cx="152400" cy="1524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17" name="Oval 2065"/>
          <p:cNvSpPr>
            <a:spLocks noChangeArrowheads="1"/>
          </p:cNvSpPr>
          <p:nvPr/>
        </p:nvSpPr>
        <p:spPr bwMode="auto">
          <a:xfrm>
            <a:off x="6477000" y="3230563"/>
            <a:ext cx="152400" cy="152400"/>
          </a:xfrm>
          <a:prstGeom prst="ellipse">
            <a:avLst/>
          </a:prstGeom>
          <a:solidFill>
            <a:srgbClr val="FF66FF"/>
          </a:solidFill>
          <a:ln w="9525">
            <a:solidFill>
              <a:schemeClr val="tx1"/>
            </a:solidFill>
            <a:round/>
            <a:headEnd/>
            <a:tailEnd/>
          </a:ln>
        </p:spPr>
        <p:txBody>
          <a:bodyPr wrap="none" anchor="ctr"/>
          <a:lstStyle/>
          <a:p>
            <a:endParaRPr lang="zh-CN" altLang="en-US"/>
          </a:p>
        </p:txBody>
      </p:sp>
      <p:sp>
        <p:nvSpPr>
          <p:cNvPr id="25618" name="Oval 2066"/>
          <p:cNvSpPr>
            <a:spLocks noChangeArrowheads="1"/>
          </p:cNvSpPr>
          <p:nvPr/>
        </p:nvSpPr>
        <p:spPr bwMode="auto">
          <a:xfrm>
            <a:off x="6858000" y="3535363"/>
            <a:ext cx="152400" cy="152400"/>
          </a:xfrm>
          <a:prstGeom prst="ellipse">
            <a:avLst/>
          </a:prstGeom>
          <a:solidFill>
            <a:srgbClr val="618FFD"/>
          </a:solidFill>
          <a:ln w="9525">
            <a:solidFill>
              <a:schemeClr val="tx1"/>
            </a:solidFill>
            <a:round/>
            <a:headEnd/>
            <a:tailEnd/>
          </a:ln>
        </p:spPr>
        <p:txBody>
          <a:bodyPr wrap="none" anchor="ctr"/>
          <a:lstStyle/>
          <a:p>
            <a:endParaRPr lang="zh-CN" altLang="en-US"/>
          </a:p>
        </p:txBody>
      </p:sp>
      <p:sp>
        <p:nvSpPr>
          <p:cNvPr id="25619" name="Oval 2067"/>
          <p:cNvSpPr>
            <a:spLocks noChangeArrowheads="1"/>
          </p:cNvSpPr>
          <p:nvPr/>
        </p:nvSpPr>
        <p:spPr bwMode="auto">
          <a:xfrm>
            <a:off x="5943600" y="3230563"/>
            <a:ext cx="304800" cy="304800"/>
          </a:xfrm>
          <a:prstGeom prst="ellipse">
            <a:avLst/>
          </a:prstGeom>
          <a:gradFill rotWithShape="0">
            <a:gsLst>
              <a:gs pos="0">
                <a:srgbClr val="618FFD"/>
              </a:gs>
              <a:gs pos="100000">
                <a:srgbClr val="3B579A"/>
              </a:gs>
            </a:gsLst>
            <a:path path="shape">
              <a:fillToRect l="50000" t="50000" r="50000" b="50000"/>
            </a:path>
          </a:gradFill>
          <a:ln w="9525">
            <a:solidFill>
              <a:schemeClr val="tx1"/>
            </a:solidFill>
            <a:round/>
            <a:headEnd/>
            <a:tailEnd/>
          </a:ln>
        </p:spPr>
        <p:txBody>
          <a:bodyPr wrap="none" anchor="ctr"/>
          <a:lstStyle/>
          <a:p>
            <a:endParaRPr lang="zh-CN" altLang="en-US"/>
          </a:p>
        </p:txBody>
      </p:sp>
      <p:sp>
        <p:nvSpPr>
          <p:cNvPr id="25620" name="Oval 2068"/>
          <p:cNvSpPr>
            <a:spLocks noChangeArrowheads="1"/>
          </p:cNvSpPr>
          <p:nvPr/>
        </p:nvSpPr>
        <p:spPr bwMode="auto">
          <a:xfrm>
            <a:off x="6019800" y="2620963"/>
            <a:ext cx="304800" cy="304800"/>
          </a:xfrm>
          <a:prstGeom prst="ellipse">
            <a:avLst/>
          </a:prstGeom>
          <a:gradFill rotWithShape="0">
            <a:gsLst>
              <a:gs pos="0">
                <a:srgbClr val="FF9933"/>
              </a:gs>
              <a:gs pos="100000">
                <a:srgbClr val="9B5D1F"/>
              </a:gs>
            </a:gsLst>
            <a:path path="shape">
              <a:fillToRect l="50000" t="50000" r="50000" b="50000"/>
            </a:path>
          </a:gradFill>
          <a:ln w="9525">
            <a:solidFill>
              <a:schemeClr val="tx1"/>
            </a:solidFill>
            <a:round/>
            <a:headEnd/>
            <a:tailEnd/>
          </a:ln>
        </p:spPr>
        <p:txBody>
          <a:bodyPr wrap="none" anchor="ctr"/>
          <a:lstStyle/>
          <a:p>
            <a:endParaRPr lang="zh-CN" altLang="en-US"/>
          </a:p>
        </p:txBody>
      </p:sp>
      <p:sp>
        <p:nvSpPr>
          <p:cNvPr id="25621" name="Oval 2069"/>
          <p:cNvSpPr>
            <a:spLocks noChangeArrowheads="1"/>
          </p:cNvSpPr>
          <p:nvPr/>
        </p:nvSpPr>
        <p:spPr bwMode="auto">
          <a:xfrm>
            <a:off x="6629400" y="2925763"/>
            <a:ext cx="304800" cy="304800"/>
          </a:xfrm>
          <a:prstGeom prst="ellipse">
            <a:avLst/>
          </a:prstGeom>
          <a:gradFill rotWithShape="0">
            <a:gsLst>
              <a:gs pos="0">
                <a:srgbClr val="3399FF"/>
              </a:gs>
              <a:gs pos="100000">
                <a:srgbClr val="1F5D9B"/>
              </a:gs>
            </a:gsLst>
            <a:path path="shape">
              <a:fillToRect l="50000" t="50000" r="50000" b="50000"/>
            </a:path>
          </a:gradFill>
          <a:ln w="9525">
            <a:solidFill>
              <a:schemeClr val="tx1"/>
            </a:solidFill>
            <a:round/>
            <a:headEnd/>
            <a:tailEnd/>
          </a:ln>
        </p:spPr>
        <p:txBody>
          <a:bodyPr wrap="none" anchor="ctr"/>
          <a:lstStyle/>
          <a:p>
            <a:endParaRPr lang="zh-CN" altLang="en-US"/>
          </a:p>
        </p:txBody>
      </p:sp>
      <p:sp>
        <p:nvSpPr>
          <p:cNvPr id="25622" name="Oval 2070"/>
          <p:cNvSpPr>
            <a:spLocks noChangeArrowheads="1"/>
          </p:cNvSpPr>
          <p:nvPr/>
        </p:nvSpPr>
        <p:spPr bwMode="auto">
          <a:xfrm>
            <a:off x="5486400" y="3001963"/>
            <a:ext cx="304800" cy="304800"/>
          </a:xfrm>
          <a:prstGeom prst="ellipse">
            <a:avLst/>
          </a:prstGeom>
          <a:gradFill rotWithShape="0">
            <a:gsLst>
              <a:gs pos="0">
                <a:srgbClr val="FF66FF"/>
              </a:gs>
              <a:gs pos="100000">
                <a:srgbClr val="9B3E9B"/>
              </a:gs>
            </a:gsLst>
            <a:path path="shape">
              <a:fillToRect l="50000" t="50000" r="50000" b="50000"/>
            </a:path>
          </a:gradFill>
          <a:ln w="9525">
            <a:solidFill>
              <a:schemeClr val="tx1"/>
            </a:solidFill>
            <a:round/>
            <a:headEnd/>
            <a:tailEnd/>
          </a:ln>
        </p:spPr>
        <p:txBody>
          <a:bodyPr wrap="none" anchor="ctr"/>
          <a:lstStyle/>
          <a:p>
            <a:endParaRPr lang="zh-CN" altLang="en-US"/>
          </a:p>
        </p:txBody>
      </p:sp>
      <p:sp>
        <p:nvSpPr>
          <p:cNvPr id="25623" name="Oval 2071"/>
          <p:cNvSpPr>
            <a:spLocks noChangeArrowheads="1"/>
          </p:cNvSpPr>
          <p:nvPr/>
        </p:nvSpPr>
        <p:spPr bwMode="auto">
          <a:xfrm>
            <a:off x="7239000" y="3001963"/>
            <a:ext cx="76200" cy="762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24" name="Oval 2072"/>
          <p:cNvSpPr>
            <a:spLocks noChangeArrowheads="1"/>
          </p:cNvSpPr>
          <p:nvPr/>
        </p:nvSpPr>
        <p:spPr bwMode="auto">
          <a:xfrm>
            <a:off x="7086600" y="3840163"/>
            <a:ext cx="76200" cy="76200"/>
          </a:xfrm>
          <a:prstGeom prst="ellipse">
            <a:avLst/>
          </a:prstGeom>
          <a:solidFill>
            <a:srgbClr val="00AE00"/>
          </a:solidFill>
          <a:ln w="9525">
            <a:solidFill>
              <a:schemeClr val="tx1"/>
            </a:solidFill>
            <a:round/>
            <a:headEnd/>
            <a:tailEnd/>
          </a:ln>
        </p:spPr>
        <p:txBody>
          <a:bodyPr wrap="none" anchor="ctr"/>
          <a:lstStyle/>
          <a:p>
            <a:endParaRPr lang="zh-CN" altLang="en-US"/>
          </a:p>
        </p:txBody>
      </p:sp>
      <p:sp>
        <p:nvSpPr>
          <p:cNvPr id="25625" name="Line 2073"/>
          <p:cNvSpPr>
            <a:spLocks noChangeShapeType="1"/>
          </p:cNvSpPr>
          <p:nvPr/>
        </p:nvSpPr>
        <p:spPr bwMode="auto">
          <a:xfrm flipV="1">
            <a:off x="4495800" y="3154363"/>
            <a:ext cx="762000" cy="1524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26" name="Line 2074"/>
          <p:cNvSpPr>
            <a:spLocks noChangeShapeType="1"/>
          </p:cNvSpPr>
          <p:nvPr/>
        </p:nvSpPr>
        <p:spPr bwMode="auto">
          <a:xfrm>
            <a:off x="4495800" y="3306763"/>
            <a:ext cx="1371600" cy="762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27" name="Line 2075"/>
          <p:cNvSpPr>
            <a:spLocks noChangeShapeType="1"/>
          </p:cNvSpPr>
          <p:nvPr/>
        </p:nvSpPr>
        <p:spPr bwMode="auto">
          <a:xfrm>
            <a:off x="4495800" y="3306763"/>
            <a:ext cx="1828800" cy="4572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28" name="Line 2076"/>
          <p:cNvSpPr>
            <a:spLocks noChangeShapeType="1"/>
          </p:cNvSpPr>
          <p:nvPr/>
        </p:nvSpPr>
        <p:spPr bwMode="auto">
          <a:xfrm flipV="1">
            <a:off x="4495800" y="2849563"/>
            <a:ext cx="1371600" cy="4572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29" name="Line 2077"/>
          <p:cNvSpPr>
            <a:spLocks noChangeShapeType="1"/>
          </p:cNvSpPr>
          <p:nvPr/>
        </p:nvSpPr>
        <p:spPr bwMode="auto">
          <a:xfrm>
            <a:off x="4495800" y="3306763"/>
            <a:ext cx="2286000" cy="304800"/>
          </a:xfrm>
          <a:prstGeom prst="line">
            <a:avLst/>
          </a:prstGeom>
          <a:noFill/>
          <a:ln w="19050">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0" name="Line 2078"/>
          <p:cNvSpPr>
            <a:spLocks noChangeShapeType="1"/>
          </p:cNvSpPr>
          <p:nvPr/>
        </p:nvSpPr>
        <p:spPr bwMode="auto">
          <a:xfrm flipV="1">
            <a:off x="4495800" y="2849563"/>
            <a:ext cx="2209800" cy="4572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1" name="Line 2079"/>
          <p:cNvSpPr>
            <a:spLocks noChangeShapeType="1"/>
          </p:cNvSpPr>
          <p:nvPr/>
        </p:nvSpPr>
        <p:spPr bwMode="auto">
          <a:xfrm flipV="1">
            <a:off x="4495800" y="3078163"/>
            <a:ext cx="2667000" cy="2286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2" name="Line 2080"/>
          <p:cNvSpPr>
            <a:spLocks noChangeShapeType="1"/>
          </p:cNvSpPr>
          <p:nvPr/>
        </p:nvSpPr>
        <p:spPr bwMode="auto">
          <a:xfrm>
            <a:off x="4495800" y="3306763"/>
            <a:ext cx="2667000" cy="2286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3" name="Line 2081"/>
          <p:cNvSpPr>
            <a:spLocks noChangeShapeType="1"/>
          </p:cNvSpPr>
          <p:nvPr/>
        </p:nvSpPr>
        <p:spPr bwMode="auto">
          <a:xfrm>
            <a:off x="4495800" y="3306763"/>
            <a:ext cx="2362200" cy="762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4" name="Line 2082"/>
          <p:cNvSpPr>
            <a:spLocks noChangeShapeType="1"/>
          </p:cNvSpPr>
          <p:nvPr/>
        </p:nvSpPr>
        <p:spPr bwMode="auto">
          <a:xfrm flipV="1">
            <a:off x="4495800" y="2544763"/>
            <a:ext cx="2667000" cy="762000"/>
          </a:xfrm>
          <a:prstGeom prst="line">
            <a:avLst/>
          </a:prstGeom>
          <a:noFill/>
          <a:ln w="9525">
            <a:solidFill>
              <a:srgbClr val="FF5050"/>
            </a:solidFill>
            <a:round/>
            <a:headEnd/>
            <a:tailEn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5" name="Text Box 2083"/>
          <p:cNvSpPr txBox="1">
            <a:spLocks noChangeArrowheads="1"/>
          </p:cNvSpPr>
          <p:nvPr/>
        </p:nvSpPr>
        <p:spPr bwMode="auto">
          <a:xfrm>
            <a:off x="1676400" y="2619375"/>
            <a:ext cx="8953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zh-CN" altLang="en-US" sz="2800">
                <a:latin typeface="Comic Sans MS" charset="0"/>
              </a:rPr>
              <a:t>电子</a:t>
            </a:r>
            <a:endParaRPr lang="zh-CN" altLang="en-US" sz="2800">
              <a:latin typeface="Comic Sans MS" charset="0"/>
            </a:endParaRPr>
          </a:p>
        </p:txBody>
      </p:sp>
      <p:sp>
        <p:nvSpPr>
          <p:cNvPr id="25636" name="Text Box 2084"/>
          <p:cNvSpPr txBox="1">
            <a:spLocks noChangeArrowheads="1"/>
          </p:cNvSpPr>
          <p:nvPr/>
        </p:nvSpPr>
        <p:spPr bwMode="auto">
          <a:xfrm>
            <a:off x="3794125" y="1781175"/>
            <a:ext cx="8953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zh-CN" altLang="en-US" sz="2800">
                <a:latin typeface="Comic Sans MS" charset="0"/>
              </a:rPr>
              <a:t>夸克</a:t>
            </a:r>
            <a:endParaRPr lang="zh-CN" altLang="en-US" sz="2800">
              <a:latin typeface="Comic Sans MS" charset="0"/>
            </a:endParaRPr>
          </a:p>
        </p:txBody>
      </p:sp>
      <p:sp>
        <p:nvSpPr>
          <p:cNvPr id="25637" name="Line 2085"/>
          <p:cNvSpPr>
            <a:spLocks noChangeShapeType="1"/>
          </p:cNvSpPr>
          <p:nvPr/>
        </p:nvSpPr>
        <p:spPr bwMode="auto">
          <a:xfrm>
            <a:off x="4267200" y="2239963"/>
            <a:ext cx="152400" cy="838200"/>
          </a:xfrm>
          <a:prstGeom prst="line">
            <a:avLst/>
          </a:prstGeom>
          <a:noFill/>
          <a:ln w="19050">
            <a:solidFill>
              <a:srgbClr val="CECECE"/>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zh-CN" altLang="en-US"/>
          </a:p>
        </p:txBody>
      </p:sp>
      <p:sp>
        <p:nvSpPr>
          <p:cNvPr id="25638" name="Arc 2086"/>
          <p:cNvSpPr>
            <a:spLocks/>
          </p:cNvSpPr>
          <p:nvPr/>
        </p:nvSpPr>
        <p:spPr bwMode="auto">
          <a:xfrm flipV="1">
            <a:off x="4724400" y="3983038"/>
            <a:ext cx="1447800" cy="863600"/>
          </a:xfrm>
          <a:custGeom>
            <a:avLst/>
            <a:gdLst>
              <a:gd name="T0" fmla="*/ 2147483647 w 21600"/>
              <a:gd name="T1" fmla="*/ 0 h 15305"/>
              <a:gd name="T2" fmla="*/ 2147483647 w 21600"/>
              <a:gd name="T3" fmla="*/ 2147483647 h 15305"/>
              <a:gd name="T4" fmla="*/ 0 w 21600"/>
              <a:gd name="T5" fmla="*/ 2147483647 h 15305"/>
              <a:gd name="T6" fmla="*/ 0 60000 65536"/>
              <a:gd name="T7" fmla="*/ 0 60000 65536"/>
              <a:gd name="T8" fmla="*/ 0 60000 65536"/>
              <a:gd name="T9" fmla="*/ 0 w 21600"/>
              <a:gd name="T10" fmla="*/ 0 h 15305"/>
              <a:gd name="T11" fmla="*/ 21600 w 21600"/>
              <a:gd name="T12" fmla="*/ 15305 h 15305"/>
            </a:gdLst>
            <a:ahLst/>
            <a:cxnLst>
              <a:cxn ang="T6">
                <a:pos x="T0" y="T1"/>
              </a:cxn>
              <a:cxn ang="T7">
                <a:pos x="T2" y="T3"/>
              </a:cxn>
              <a:cxn ang="T8">
                <a:pos x="T4" y="T5"/>
              </a:cxn>
            </a:cxnLst>
            <a:rect l="T9" t="T10" r="T11" b="T12"/>
            <a:pathLst>
              <a:path w="21600" h="15305" fill="none" extrusionOk="0">
                <a:moveTo>
                  <a:pt x="15241" y="-1"/>
                </a:moveTo>
                <a:cubicBezTo>
                  <a:pt x="19311" y="4052"/>
                  <a:pt x="21600" y="9560"/>
                  <a:pt x="21600" y="15305"/>
                </a:cubicBezTo>
              </a:path>
              <a:path w="21600" h="15305" stroke="0" extrusionOk="0">
                <a:moveTo>
                  <a:pt x="15241" y="-1"/>
                </a:moveTo>
                <a:cubicBezTo>
                  <a:pt x="19311" y="4052"/>
                  <a:pt x="21600" y="9560"/>
                  <a:pt x="21600" y="15305"/>
                </a:cubicBezTo>
                <a:lnTo>
                  <a:pt x="0" y="15305"/>
                </a:lnTo>
                <a:lnTo>
                  <a:pt x="15241" y="-1"/>
                </a:lnTo>
                <a:close/>
              </a:path>
            </a:pathLst>
          </a:custGeom>
          <a:noFill/>
          <a:ln w="19050">
            <a:solidFill>
              <a:srgbClr val="FF66F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p>
        </p:txBody>
      </p:sp>
      <p:sp>
        <p:nvSpPr>
          <p:cNvPr id="25639" name="Text Box 2087"/>
          <p:cNvSpPr txBox="1">
            <a:spLocks noChangeArrowheads="1"/>
          </p:cNvSpPr>
          <p:nvPr/>
        </p:nvSpPr>
        <p:spPr bwMode="auto">
          <a:xfrm>
            <a:off x="611188" y="4906963"/>
            <a:ext cx="8137525" cy="143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just" eaLnBrk="0" hangingPunct="0"/>
            <a:r>
              <a:rPr kumimoji="0" lang="zh-CN" altLang="en-US" sz="2800" b="1" dirty="0">
                <a:latin typeface="Comic Sans MS" charset="0"/>
              </a:rPr>
              <a:t>只有高能电子才能达到核子的内部与夸克相互作用，从而揭示核子的内部结构和相互作用性质</a:t>
            </a:r>
            <a:endParaRPr kumimoji="0" lang="en-US" altLang="zh-CN" sz="2800" b="1" dirty="0">
              <a:latin typeface="Comic Sans MS" charset="0"/>
            </a:endParaRPr>
          </a:p>
          <a:p>
            <a:pPr algn="just" eaLnBrk="0" hangingPunct="0"/>
            <a:r>
              <a:rPr kumimoji="0" lang="zh-CN" altLang="en-US" sz="2800" b="1" dirty="0">
                <a:latin typeface="Comic Sans MS" charset="0"/>
              </a:rPr>
              <a:t>   </a:t>
            </a:r>
            <a:r>
              <a:rPr lang="en-US" altLang="zh-CN" sz="3200" dirty="0">
                <a:solidFill>
                  <a:srgbClr val="FF3300"/>
                </a:solidFill>
                <a:latin typeface="Tahoma" charset="0"/>
              </a:rPr>
              <a:t>E</a:t>
            </a:r>
            <a:r>
              <a:rPr kumimoji="0" lang="en-US" altLang="zh-CN" sz="2800" b="1" dirty="0">
                <a:solidFill>
                  <a:srgbClr val="00FF00"/>
                </a:solidFill>
                <a:latin typeface="Comic Sans MS" charset="0"/>
              </a:rPr>
              <a:t> </a:t>
            </a:r>
            <a:r>
              <a:rPr kumimoji="0" lang="en-US" altLang="zh-CN" sz="2800" b="1" dirty="0">
                <a:solidFill>
                  <a:schemeClr val="hlink"/>
                </a:solidFill>
                <a:latin typeface="Comic Sans MS" charset="0"/>
              </a:rPr>
              <a:t>= Mc</a:t>
            </a:r>
            <a:r>
              <a:rPr kumimoji="0" lang="en-US" altLang="zh-CN" sz="2800" b="1" baseline="30000" dirty="0">
                <a:solidFill>
                  <a:schemeClr val="hlink"/>
                </a:solidFill>
                <a:latin typeface="Comic Sans MS" charset="0"/>
              </a:rPr>
              <a:t>2</a:t>
            </a:r>
            <a:r>
              <a:rPr kumimoji="0" lang="en-US" altLang="zh-CN" sz="2800" b="1" baseline="30000" dirty="0">
                <a:latin typeface="Comic Sans MS" charset="0"/>
              </a:rPr>
              <a:t> </a:t>
            </a:r>
            <a:endParaRPr lang="en-US" altLang="zh-CN" sz="2800" dirty="0"/>
          </a:p>
        </p:txBody>
      </p:sp>
      <p:sp>
        <p:nvSpPr>
          <p:cNvPr id="25640" name="Text Box 2088"/>
          <p:cNvSpPr txBox="1">
            <a:spLocks noChangeArrowheads="1"/>
          </p:cNvSpPr>
          <p:nvPr/>
        </p:nvSpPr>
        <p:spPr bwMode="auto">
          <a:xfrm>
            <a:off x="1908175" y="228600"/>
            <a:ext cx="61928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eaLnBrk="0" hangingPunct="0"/>
            <a:r>
              <a:rPr kumimoji="0" lang="zh-CN" altLang="en-US" sz="3200" b="1" dirty="0">
                <a:solidFill>
                  <a:schemeClr val="tx2"/>
                </a:solidFill>
                <a:latin typeface="Comic Sans MS" charset="0"/>
              </a:rPr>
              <a:t>高能对撞机是探测基本粒子内部结构的重要方法</a:t>
            </a:r>
            <a:endParaRPr lang="zh-CN" altLang="en-US" sz="3200" dirty="0">
              <a:solidFill>
                <a:schemeClr val="tx2"/>
              </a:solidFill>
            </a:endParaRPr>
          </a:p>
        </p:txBody>
      </p:sp>
      <p:sp>
        <p:nvSpPr>
          <p:cNvPr id="25641" name="Text Box 2089"/>
          <p:cNvSpPr txBox="1">
            <a:spLocks noChangeArrowheads="1"/>
          </p:cNvSpPr>
          <p:nvPr/>
        </p:nvSpPr>
        <p:spPr bwMode="auto">
          <a:xfrm>
            <a:off x="1066800" y="3886200"/>
            <a:ext cx="20574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sz="2800" b="1"/>
              <a:t>测不准关系</a:t>
            </a:r>
            <a:r>
              <a:rPr lang="en-US" altLang="zh-CN" sz="2800" b="1"/>
              <a:t>x p ~ </a:t>
            </a:r>
            <a:r>
              <a:rPr lang="en-US" altLang="zh-CN" sz="2800" b="1">
                <a:solidFill>
                  <a:srgbClr val="000000"/>
                </a:solidFill>
              </a:rPr>
              <a:t>h</a:t>
            </a:r>
            <a:r>
              <a:rPr lang="en-US" altLang="zh-CN" sz="2800" b="1"/>
              <a:t> </a:t>
            </a:r>
          </a:p>
        </p:txBody>
      </p:sp>
      <p:sp>
        <p:nvSpPr>
          <p:cNvPr id="3" name="日期占位符 2"/>
          <p:cNvSpPr>
            <a:spLocks noGrp="1"/>
          </p:cNvSpPr>
          <p:nvPr>
            <p:ph type="dt" sz="quarter" idx="10"/>
          </p:nvPr>
        </p:nvSpPr>
        <p:spPr/>
        <p:txBody>
          <a:bodyPr/>
          <a:lstStyle/>
          <a:p>
            <a:pPr>
              <a:defRPr/>
            </a:pPr>
            <a:r>
              <a:rPr lang="en-US" altLang="zh-CN"/>
              <a:t>Lucd</a:t>
            </a: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r>
              <a:rPr lang="en-US" altLang="zh-CN"/>
              <a:t>CDLu</a:t>
            </a:r>
            <a:endParaRPr lang="zh-CN" altLang="en-US"/>
          </a:p>
        </p:txBody>
      </p:sp>
      <p:sp>
        <p:nvSpPr>
          <p:cNvPr id="26626" name="灯片编号占位符 5"/>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9EB42FA2-7BEF-E643-B4C4-A78309B36106}" type="slidenum">
              <a:rPr kumimoji="0" lang="zh-CN" altLang="en-US" sz="1400">
                <a:latin typeface="Tahoma" charset="0"/>
              </a:rPr>
              <a:pPr/>
              <a:t>51</a:t>
            </a:fld>
            <a:endParaRPr kumimoji="0" lang="zh-CN" altLang="en-US" sz="1400">
              <a:latin typeface="Tahoma" charset="0"/>
            </a:endParaRPr>
          </a:p>
        </p:txBody>
      </p:sp>
      <p:sp>
        <p:nvSpPr>
          <p:cNvPr id="26627" name="Rectangle 2"/>
          <p:cNvSpPr>
            <a:spLocks noGrp="1" noChangeArrowheads="1"/>
          </p:cNvSpPr>
          <p:nvPr>
            <p:ph type="title"/>
          </p:nvPr>
        </p:nvSpPr>
        <p:spPr>
          <a:xfrm>
            <a:off x="1115616" y="404664"/>
            <a:ext cx="7921253" cy="1120932"/>
          </a:xfrm>
        </p:spPr>
        <p:txBody>
          <a:bodyPr/>
          <a:lstStyle/>
          <a:p>
            <a:pPr eaLnBrk="1" hangingPunct="1"/>
            <a:r>
              <a:rPr lang="en-US" altLang="zh-CN" sz="3200" b="1" dirty="0">
                <a:latin typeface="Times"/>
                <a:ea typeface="楷体_GB2312" charset="0"/>
                <a:cs typeface="Times"/>
              </a:rPr>
              <a:t>Search for new particle or new phenomena is our major task in particle physics</a:t>
            </a:r>
            <a:endParaRPr lang="zh-CN" altLang="en-US" sz="3200" b="1" dirty="0">
              <a:latin typeface="Times"/>
              <a:ea typeface="楷体_GB2312" charset="0"/>
              <a:cs typeface="Times"/>
            </a:endParaRPr>
          </a:p>
        </p:txBody>
      </p:sp>
      <p:sp>
        <p:nvSpPr>
          <p:cNvPr id="2" name="文本框 1"/>
          <p:cNvSpPr txBox="1"/>
          <p:nvPr/>
        </p:nvSpPr>
        <p:spPr>
          <a:xfrm>
            <a:off x="611560" y="1809750"/>
            <a:ext cx="7921253" cy="3982714"/>
          </a:xfrm>
          <a:prstGeom prst="rect">
            <a:avLst/>
          </a:prstGeom>
          <a:noFill/>
        </p:spPr>
        <p:txBody>
          <a:bodyPr wrap="square">
            <a:spAutoFit/>
          </a:bodyPr>
          <a:lstStyle/>
          <a:p>
            <a:pPr marL="342900" indent="-342900">
              <a:lnSpc>
                <a:spcPts val="3380"/>
              </a:lnSpc>
              <a:buFont typeface="Arial"/>
              <a:buChar char="•"/>
              <a:defRPr/>
            </a:pPr>
            <a:r>
              <a:rPr lang="en-US" altLang="zh-CN" b="1" dirty="0">
                <a:latin typeface="+mj-lt"/>
              </a:rPr>
              <a:t>There are two ways to achieve that: </a:t>
            </a:r>
            <a:r>
              <a:rPr lang="en-US" altLang="zh-CN" b="1" dirty="0">
                <a:solidFill>
                  <a:srgbClr val="FF0000"/>
                </a:solidFill>
                <a:latin typeface="+mj-lt"/>
              </a:rPr>
              <a:t>direct search or indirect search</a:t>
            </a:r>
          </a:p>
          <a:p>
            <a:pPr marL="342900" indent="-342900">
              <a:lnSpc>
                <a:spcPts val="3380"/>
              </a:lnSpc>
              <a:buFont typeface="Arial"/>
              <a:buChar char="•"/>
              <a:defRPr/>
            </a:pPr>
            <a:r>
              <a:rPr lang="en-US" altLang="zh-CN" b="1" dirty="0">
                <a:latin typeface="+mj-lt"/>
              </a:rPr>
              <a:t>Accordingly we have two directions in high energy physics experiments: </a:t>
            </a:r>
            <a:r>
              <a:rPr lang="en-US" altLang="zh-CN" b="1" dirty="0">
                <a:solidFill>
                  <a:srgbClr val="FF0000"/>
                </a:solidFill>
                <a:latin typeface="+mj-lt"/>
              </a:rPr>
              <a:t>high energy and high intensity</a:t>
            </a:r>
            <a:r>
              <a:rPr lang="zh-CN" altLang="en-US" b="1" dirty="0">
                <a:solidFill>
                  <a:srgbClr val="FF0000"/>
                </a:solidFill>
                <a:latin typeface="+mj-lt"/>
              </a:rPr>
              <a:t> </a:t>
            </a:r>
            <a:r>
              <a:rPr lang="en-US" altLang="zh-CN" b="1" dirty="0">
                <a:latin typeface="+mj-lt"/>
              </a:rPr>
              <a:t>... </a:t>
            </a:r>
            <a:endParaRPr lang="zh-CN" altLang="en-US" b="1" dirty="0">
              <a:latin typeface="+mj-lt"/>
            </a:endParaRPr>
          </a:p>
          <a:p>
            <a:pPr>
              <a:lnSpc>
                <a:spcPts val="3380"/>
              </a:lnSpc>
              <a:defRPr/>
            </a:pPr>
            <a:r>
              <a:rPr lang="en-US" altLang="zh-CN" b="1" dirty="0">
                <a:solidFill>
                  <a:srgbClr val="0000FF"/>
                </a:solidFill>
                <a:latin typeface="+mj-lt"/>
              </a:rPr>
              <a:t>There are many high intensity experiments:</a:t>
            </a:r>
          </a:p>
          <a:p>
            <a:pPr marL="342900" indent="-342900">
              <a:lnSpc>
                <a:spcPts val="3380"/>
              </a:lnSpc>
              <a:buFont typeface="Arial"/>
              <a:buChar char="•"/>
              <a:defRPr/>
            </a:pPr>
            <a:r>
              <a:rPr lang="en-US" altLang="zh-CN" b="1" dirty="0">
                <a:latin typeface="+mj-lt"/>
              </a:rPr>
              <a:t>Beijing electron position collider (BEPC) </a:t>
            </a:r>
          </a:p>
          <a:p>
            <a:pPr marL="342900" indent="-342900">
              <a:lnSpc>
                <a:spcPts val="3380"/>
              </a:lnSpc>
              <a:buFont typeface="Arial"/>
              <a:buChar char="•"/>
              <a:defRPr/>
            </a:pPr>
            <a:r>
              <a:rPr lang="en-US" altLang="zh-CN" b="1" dirty="0" err="1">
                <a:latin typeface="+mj-lt"/>
              </a:rPr>
              <a:t>Daya</a:t>
            </a:r>
            <a:r>
              <a:rPr lang="en-US" altLang="zh-CN" b="1" dirty="0">
                <a:latin typeface="+mj-lt"/>
              </a:rPr>
              <a:t> Bay neutrino experiment (</a:t>
            </a:r>
            <a:r>
              <a:rPr lang="en-US" altLang="zh-CN" b="1" dirty="0" err="1">
                <a:latin typeface="+mj-lt"/>
              </a:rPr>
              <a:t>Jiangmen</a:t>
            </a:r>
            <a:r>
              <a:rPr lang="en-US" altLang="zh-CN" b="1" dirty="0">
                <a:latin typeface="+mj-lt"/>
              </a:rPr>
              <a:t>)etc.</a:t>
            </a:r>
          </a:p>
          <a:p>
            <a:pPr marL="342900" indent="-342900">
              <a:lnSpc>
                <a:spcPts val="3380"/>
              </a:lnSpc>
              <a:buFont typeface="Arial"/>
              <a:buChar char="•"/>
              <a:defRPr/>
            </a:pPr>
            <a:r>
              <a:rPr lang="en-US" altLang="zh-CN" b="1" dirty="0">
                <a:solidFill>
                  <a:srgbClr val="FF0000"/>
                </a:solidFill>
                <a:latin typeface="+mj-lt"/>
              </a:rPr>
              <a:t>B-factories (two machines)</a:t>
            </a:r>
          </a:p>
          <a:p>
            <a:pPr marL="342900" indent="-342900">
              <a:lnSpc>
                <a:spcPts val="3380"/>
              </a:lnSpc>
              <a:buFont typeface="Arial"/>
              <a:buChar char="•"/>
              <a:defRPr/>
            </a:pPr>
            <a:r>
              <a:rPr lang="en-US" altLang="zh-CN" b="1" dirty="0">
                <a:latin typeface="+mj-lt"/>
              </a:rPr>
              <a:t>There is even a super B-factory</a:t>
            </a:r>
            <a:r>
              <a:rPr lang="zh-CN" altLang="en-US" b="1" dirty="0">
                <a:latin typeface="+mj-lt"/>
              </a:rPr>
              <a:t>（</a:t>
            </a:r>
            <a:r>
              <a:rPr lang="en-US" altLang="zh-CN" b="1" dirty="0">
                <a:latin typeface="+mj-lt"/>
              </a:rPr>
              <a:t>Belle II</a:t>
            </a:r>
            <a:r>
              <a:rPr lang="zh-CN" altLang="en-US" b="1" dirty="0">
                <a:latin typeface="+mj-lt"/>
              </a:rPr>
              <a:t>）</a:t>
            </a:r>
            <a:endParaRPr lang="en-US" altLang="zh-CN" b="1" dirty="0">
              <a:latin typeface="+mj-lt"/>
            </a:endParaRPr>
          </a:p>
        </p:txBody>
      </p:sp>
      <p:pic>
        <p:nvPicPr>
          <p:cNvPr id="26629" name="图片 4"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3789040"/>
            <a:ext cx="1280278" cy="248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2753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348CE1E1-EFB9-C440-99FB-50FF3D44FD63}" type="slidenum">
              <a:rPr kumimoji="0" lang="zh-CN" altLang="en-US" sz="1400">
                <a:latin typeface="Tahoma" charset="0"/>
              </a:rPr>
              <a:pPr/>
              <a:t>52</a:t>
            </a:fld>
            <a:endParaRPr kumimoji="0" lang="zh-CN" altLang="en-US" sz="1400">
              <a:latin typeface="Tahoma" charset="0"/>
            </a:endParaRPr>
          </a:p>
        </p:txBody>
      </p:sp>
      <p:sp>
        <p:nvSpPr>
          <p:cNvPr id="26626" name="Text Box 12"/>
          <p:cNvSpPr txBox="1">
            <a:spLocks noChangeArrowheads="1"/>
          </p:cNvSpPr>
          <p:nvPr/>
        </p:nvSpPr>
        <p:spPr bwMode="auto">
          <a:xfrm>
            <a:off x="1371600" y="6096000"/>
            <a:ext cx="548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endParaRPr lang="zh-CN" altLang="en-US"/>
          </a:p>
        </p:txBody>
      </p:sp>
      <p:sp>
        <p:nvSpPr>
          <p:cNvPr id="26627" name="Rectangle 13"/>
          <p:cNvSpPr>
            <a:spLocks noChangeArrowheads="1"/>
          </p:cNvSpPr>
          <p:nvPr/>
        </p:nvSpPr>
        <p:spPr bwMode="auto">
          <a:xfrm>
            <a:off x="1692275" y="533400"/>
            <a:ext cx="72231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kumimoji="0" lang="zh-CN" altLang="en-US" sz="3600" b="1">
                <a:solidFill>
                  <a:schemeClr val="tx2"/>
                </a:solidFill>
                <a:latin typeface="Comic Sans MS" charset="0"/>
              </a:rPr>
              <a:t>美国费米实验室2</a:t>
            </a:r>
            <a:r>
              <a:rPr kumimoji="0" lang="en-US" altLang="zh-CN" sz="3600" b="1">
                <a:solidFill>
                  <a:schemeClr val="tx2"/>
                </a:solidFill>
                <a:latin typeface="Comic Sans MS" charset="0"/>
              </a:rPr>
              <a:t>TeV</a:t>
            </a:r>
            <a:r>
              <a:rPr kumimoji="0" lang="zh-CN" altLang="en-US" sz="3600" b="1">
                <a:solidFill>
                  <a:schemeClr val="tx2"/>
                </a:solidFill>
                <a:latin typeface="Comic Sans MS" charset="0"/>
              </a:rPr>
              <a:t>质子对撞机</a:t>
            </a:r>
            <a:endParaRPr lang="zh-CN" altLang="en-US" sz="3600" b="1">
              <a:solidFill>
                <a:schemeClr val="tx2"/>
              </a:solidFill>
            </a:endParaRPr>
          </a:p>
        </p:txBody>
      </p:sp>
      <p:pic>
        <p:nvPicPr>
          <p:cNvPr id="26628" name="Picture 14" descr="C:\My Documents\Transparenc\colloqium\fer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6477000" cy="517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 Box 15"/>
          <p:cNvSpPr txBox="1">
            <a:spLocks noChangeArrowheads="1"/>
          </p:cNvSpPr>
          <p:nvPr/>
        </p:nvSpPr>
        <p:spPr bwMode="auto">
          <a:xfrm>
            <a:off x="7667625" y="1844675"/>
            <a:ext cx="1296988" cy="375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sz="2800" b="1">
                <a:solidFill>
                  <a:srgbClr val="FF0000"/>
                </a:solidFill>
              </a:rPr>
              <a:t>周长6.4公里</a:t>
            </a:r>
            <a:endParaRPr lang="en-US" altLang="zh-CN" sz="2800" b="1">
              <a:solidFill>
                <a:srgbClr val="FF0000"/>
              </a:solidFill>
            </a:endParaRPr>
          </a:p>
          <a:p>
            <a:pPr>
              <a:spcBef>
                <a:spcPct val="50000"/>
              </a:spcBef>
            </a:pPr>
            <a:r>
              <a:rPr lang="zh-CN" altLang="en-US" sz="2800" b="1"/>
              <a:t>发现了</a:t>
            </a:r>
            <a:r>
              <a:rPr lang="zh-CN" altLang="en-US" sz="2800" b="1">
                <a:solidFill>
                  <a:srgbClr val="0000FF"/>
                </a:solidFill>
              </a:rPr>
              <a:t>最重的基本粒子</a:t>
            </a:r>
            <a:r>
              <a:rPr lang="zh-CN" altLang="en-US" sz="2800" b="1"/>
              <a:t>：</a:t>
            </a:r>
            <a:r>
              <a:rPr lang="zh-CN" altLang="en-US" sz="2800" b="1">
                <a:solidFill>
                  <a:srgbClr val="FF0000"/>
                </a:solidFill>
              </a:rPr>
              <a:t>顶夸克</a:t>
            </a:r>
            <a:endParaRPr lang="en-US" altLang="zh-CN" sz="2800" b="1">
              <a:solidFill>
                <a:srgbClr val="FF0000"/>
              </a:solidFill>
            </a:endParaRPr>
          </a:p>
        </p:txBody>
      </p:sp>
      <p:sp>
        <p:nvSpPr>
          <p:cNvPr id="3" name="日期占位符 2"/>
          <p:cNvSpPr>
            <a:spLocks noGrp="1"/>
          </p:cNvSpPr>
          <p:nvPr>
            <p:ph type="dt" sz="quarter" idx="10"/>
          </p:nvPr>
        </p:nvSpPr>
        <p:spPr/>
        <p:txBody>
          <a:bodyPr/>
          <a:lstStyle/>
          <a:p>
            <a:pPr>
              <a:defRPr/>
            </a:pPr>
            <a:r>
              <a:rPr lang="en-US" altLang="zh-CN"/>
              <a:t>Lucd</a:t>
            </a:r>
            <a:endParaRPr lang="zh-CN" altLang="en-US"/>
          </a:p>
        </p:txBody>
      </p:sp>
      <p:sp>
        <p:nvSpPr>
          <p:cNvPr id="2" name="文本框 1"/>
          <p:cNvSpPr txBox="1">
            <a:spLocks noChangeArrowheads="1"/>
          </p:cNvSpPr>
          <p:nvPr/>
        </p:nvSpPr>
        <p:spPr bwMode="auto">
          <a:xfrm>
            <a:off x="179388" y="2205038"/>
            <a:ext cx="554037"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t>世界能量</a:t>
            </a:r>
            <a:r>
              <a:rPr lang="zh-CN" altLang="en-US" b="1">
                <a:solidFill>
                  <a:srgbClr val="FF0000"/>
                </a:solidFill>
              </a:rPr>
              <a:t>第二</a:t>
            </a:r>
            <a:r>
              <a:rPr lang="zh-CN" altLang="en-US" b="1"/>
              <a:t>高的加速器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1"/>
          <p:cNvSpPr>
            <a:spLocks noGrp="1"/>
          </p:cNvSpPr>
          <p:nvPr>
            <p:ph type="title"/>
          </p:nvPr>
        </p:nvSpPr>
        <p:spPr/>
        <p:txBody>
          <a:bodyPr/>
          <a:lstStyle/>
          <a:p>
            <a:pPr eaLnBrk="1" hangingPunct="1"/>
            <a:endParaRPr lang="zh-CN" altLang="en-US">
              <a:latin typeface="Tahoma" charset="0"/>
              <a:ea typeface="宋体" charset="0"/>
            </a:endParaRPr>
          </a:p>
        </p:txBody>
      </p:sp>
      <p:sp>
        <p:nvSpPr>
          <p:cNvPr id="27650" name="内容占位符 2"/>
          <p:cNvSpPr>
            <a:spLocks noGrp="1"/>
          </p:cNvSpPr>
          <p:nvPr>
            <p:ph idx="1"/>
          </p:nvPr>
        </p:nvSpPr>
        <p:spPr/>
        <p:txBody>
          <a:bodyPr/>
          <a:lstStyle/>
          <a:p>
            <a:pPr eaLnBrk="1" hangingPunct="1"/>
            <a:endParaRPr lang="zh-CN" altLang="en-US">
              <a:latin typeface="Tahoma" charset="0"/>
              <a:ea typeface="宋体" charset="0"/>
            </a:endParaRPr>
          </a:p>
        </p:txBody>
      </p:sp>
      <p:sp>
        <p:nvSpPr>
          <p:cNvPr id="27651" name="灯片编号占位符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8082B623-2A6A-EB45-A5A1-68501CE231F3}" type="slidenum">
              <a:rPr kumimoji="0" lang="zh-CN" altLang="en-US" sz="1400">
                <a:latin typeface="Tahoma" charset="0"/>
              </a:rPr>
              <a:pPr/>
              <a:t>53</a:t>
            </a:fld>
            <a:endParaRPr kumimoji="0" lang="zh-CN" altLang="en-US" sz="1400">
              <a:latin typeface="Tahoma" charset="0"/>
            </a:endParaRP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l="2953" t="2953" r="2953" b="29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
        <p:nvSpPr>
          <p:cNvPr id="27653" name="TextBox 6"/>
          <p:cNvSpPr txBox="1">
            <a:spLocks noChangeArrowheads="1"/>
          </p:cNvSpPr>
          <p:nvPr/>
        </p:nvSpPr>
        <p:spPr bwMode="auto">
          <a:xfrm>
            <a:off x="0" y="357188"/>
            <a:ext cx="32146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sz="3200">
                <a:solidFill>
                  <a:schemeClr val="bg1"/>
                </a:solidFill>
              </a:rPr>
              <a:t>超级</a:t>
            </a:r>
            <a:r>
              <a:rPr lang="en-US" altLang="zh-CN" sz="3200">
                <a:solidFill>
                  <a:schemeClr val="bg1"/>
                </a:solidFill>
              </a:rPr>
              <a:t>B</a:t>
            </a:r>
            <a:r>
              <a:rPr lang="zh-CN" altLang="en-US" sz="3200">
                <a:solidFill>
                  <a:schemeClr val="bg1"/>
                </a:solidFill>
              </a:rPr>
              <a:t>介子工厂</a:t>
            </a:r>
          </a:p>
        </p:txBody>
      </p:sp>
      <p:sp>
        <p:nvSpPr>
          <p:cNvPr id="3" name="日期占位符 2"/>
          <p:cNvSpPr>
            <a:spLocks noGrp="1"/>
          </p:cNvSpPr>
          <p:nvPr>
            <p:ph type="dt" sz="quarter" idx="10"/>
          </p:nvPr>
        </p:nvSpPr>
        <p:spPr/>
        <p:txBody>
          <a:bodyPr/>
          <a:lstStyle/>
          <a:p>
            <a:pPr>
              <a:defRPr/>
            </a:pPr>
            <a:r>
              <a:rPr lang="en-US" altLang="zh-CN"/>
              <a:t>Lucd</a:t>
            </a:r>
            <a:endParaRPr lang="zh-CN" altLang="en-US"/>
          </a:p>
        </p:txBody>
      </p:sp>
      <p:sp>
        <p:nvSpPr>
          <p:cNvPr id="8" name="文本框 7"/>
          <p:cNvSpPr txBox="1"/>
          <p:nvPr/>
        </p:nvSpPr>
        <p:spPr>
          <a:xfrm>
            <a:off x="323850" y="2781300"/>
            <a:ext cx="1584325" cy="461963"/>
          </a:xfrm>
          <a:prstGeom prst="rect">
            <a:avLst/>
          </a:prstGeom>
          <a:noFill/>
        </p:spPr>
        <p:txBody>
          <a:bodyPr>
            <a:spAutoFit/>
          </a:bodyPr>
          <a:lstStyle/>
          <a:p>
            <a:pPr>
              <a:defRPr/>
            </a:pPr>
            <a:r>
              <a:rPr lang="en-US" altLang="zh-CN" b="1" dirty="0">
                <a:solidFill>
                  <a:srgbClr val="FFFF00"/>
                </a:solidFill>
                <a:latin typeface="+mn-ea"/>
                <a:ea typeface="+mn-ea"/>
              </a:rPr>
              <a:t>3</a:t>
            </a:r>
            <a:r>
              <a:rPr lang="zh-CN" altLang="en-US" b="1" dirty="0">
                <a:solidFill>
                  <a:srgbClr val="FFFF00"/>
                </a:solidFill>
                <a:latin typeface="+mn-ea"/>
                <a:ea typeface="+mn-ea"/>
              </a:rPr>
              <a:t>公里周长</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p:txBody>
          <a:bodyPr/>
          <a:lstStyle/>
          <a:p>
            <a:pPr eaLnBrk="1" hangingPunct="1"/>
            <a:endParaRPr lang="zh-CN" altLang="en-US">
              <a:latin typeface="Tahoma" charset="0"/>
              <a:ea typeface="宋体" charset="0"/>
            </a:endParaRPr>
          </a:p>
        </p:txBody>
      </p:sp>
      <p:sp>
        <p:nvSpPr>
          <p:cNvPr id="28674" name="内容占位符 2"/>
          <p:cNvSpPr>
            <a:spLocks noGrp="1"/>
          </p:cNvSpPr>
          <p:nvPr>
            <p:ph idx="1"/>
          </p:nvPr>
        </p:nvSpPr>
        <p:spPr/>
        <p:txBody>
          <a:bodyPr/>
          <a:lstStyle/>
          <a:p>
            <a:pPr eaLnBrk="1" hangingPunct="1"/>
            <a:endParaRPr lang="zh-CN" altLang="en-US">
              <a:latin typeface="Tahoma" charset="0"/>
              <a:ea typeface="宋体" charset="0"/>
            </a:endParaRPr>
          </a:p>
        </p:txBody>
      </p:sp>
      <p:sp>
        <p:nvSpPr>
          <p:cNvPr id="28675" name="灯片编号占位符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8CB282F-55F9-6E4A-95E2-9AC0175822AF}" type="slidenum">
              <a:rPr kumimoji="0" lang="zh-CN" altLang="en-US" sz="1400">
                <a:latin typeface="Tahoma" charset="0"/>
              </a:rPr>
              <a:pPr/>
              <a:t>54</a:t>
            </a:fld>
            <a:endParaRPr kumimoji="0" lang="zh-CN" altLang="en-US" sz="1400">
              <a:latin typeface="Tahoma" charset="0"/>
            </a:endParaRP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l="2953" t="2953" r="2953" b="29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
        <p:nvSpPr>
          <p:cNvPr id="28677" name="TextBox 6"/>
          <p:cNvSpPr txBox="1">
            <a:spLocks noChangeArrowheads="1"/>
          </p:cNvSpPr>
          <p:nvPr/>
        </p:nvSpPr>
        <p:spPr bwMode="auto">
          <a:xfrm>
            <a:off x="0" y="357188"/>
            <a:ext cx="32146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sz="3200">
                <a:solidFill>
                  <a:schemeClr val="bg1"/>
                </a:solidFill>
              </a:rPr>
              <a:t>超级</a:t>
            </a:r>
            <a:r>
              <a:rPr lang="en-US" altLang="zh-CN" sz="3200">
                <a:solidFill>
                  <a:schemeClr val="bg1"/>
                </a:solidFill>
              </a:rPr>
              <a:t>B</a:t>
            </a:r>
            <a:r>
              <a:rPr lang="zh-CN" altLang="en-US" sz="3200">
                <a:solidFill>
                  <a:schemeClr val="bg1"/>
                </a:solidFill>
              </a:rPr>
              <a:t>介子工厂</a:t>
            </a:r>
          </a:p>
        </p:txBody>
      </p:sp>
      <p:pic>
        <p:nvPicPr>
          <p:cNvPr id="28678" name="Picture 5" descr="http://ckm2006.hepl.phys.nagoya-u.ac.jp/CKM_PHOTO/15th/banquet/banquet010.jpg"/>
          <p:cNvPicPr>
            <a:picLocks noChangeAspect="1" noChangeArrowheads="1"/>
          </p:cNvPicPr>
          <p:nvPr/>
        </p:nvPicPr>
        <p:blipFill>
          <a:blip r:embed="rId3">
            <a:extLst>
              <a:ext uri="{28A0092B-C50C-407E-A947-70E740481C1C}">
                <a14:useLocalDpi xmlns:a14="http://schemas.microsoft.com/office/drawing/2010/main" val="0"/>
              </a:ext>
            </a:extLst>
          </a:blip>
          <a:srcRect l="51427" t="12466" r="15256" b="7217"/>
          <a:stretch>
            <a:fillRect/>
          </a:stretch>
        </p:blipFill>
        <p:spPr bwMode="auto">
          <a:xfrm>
            <a:off x="6372225" y="3141663"/>
            <a:ext cx="111442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14" descr="C:\Documents and Settings\Cai-Dian Lu\桌面\2008107225428138.j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3141663"/>
            <a:ext cx="1331913" cy="183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文本框 2"/>
          <p:cNvSpPr txBox="1">
            <a:spLocks noChangeArrowheads="1"/>
          </p:cNvSpPr>
          <p:nvPr/>
        </p:nvSpPr>
        <p:spPr bwMode="auto">
          <a:xfrm>
            <a:off x="4859338" y="1341438"/>
            <a:ext cx="4284662"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sz="2800" b="1">
                <a:solidFill>
                  <a:srgbClr val="FFFF00"/>
                </a:solidFill>
              </a:rPr>
              <a:t>直接</a:t>
            </a:r>
            <a:r>
              <a:rPr lang="en-US" altLang="zh-CN" sz="2800" b="1">
                <a:solidFill>
                  <a:srgbClr val="FFFF00"/>
                </a:solidFill>
              </a:rPr>
              <a:t>CP</a:t>
            </a:r>
            <a:r>
              <a:rPr lang="zh-CN" altLang="en-US" sz="2800" b="1">
                <a:solidFill>
                  <a:srgbClr val="FFFF00"/>
                </a:solidFill>
              </a:rPr>
              <a:t>破坏的发现导致了</a:t>
            </a:r>
            <a:r>
              <a:rPr lang="en-US" altLang="zh-CN" sz="2800" b="1">
                <a:solidFill>
                  <a:srgbClr val="FFFF00"/>
                </a:solidFill>
              </a:rPr>
              <a:t>2008</a:t>
            </a:r>
            <a:r>
              <a:rPr lang="zh-CN" altLang="en-US" sz="2800" b="1">
                <a:solidFill>
                  <a:srgbClr val="FFFF00"/>
                </a:solidFill>
              </a:rPr>
              <a:t>年的诺贝尔物理奖</a:t>
            </a:r>
          </a:p>
        </p:txBody>
      </p:sp>
      <p:sp>
        <p:nvSpPr>
          <p:cNvPr id="4" name="日期占位符 3"/>
          <p:cNvSpPr>
            <a:spLocks noGrp="1"/>
          </p:cNvSpPr>
          <p:nvPr>
            <p:ph type="dt" sz="quarter" idx="10"/>
          </p:nvPr>
        </p:nvSpPr>
        <p:spPr/>
        <p:txBody>
          <a:bodyPr/>
          <a:lstStyle/>
          <a:p>
            <a:pPr>
              <a:defRPr/>
            </a:pPr>
            <a:r>
              <a:rPr lang="en-US" altLang="zh-CN"/>
              <a:t>Lucd</a:t>
            </a:r>
            <a:endParaRPr lang="zh-CN" altLang="en-US"/>
          </a:p>
        </p:txBody>
      </p:sp>
      <p:sp>
        <p:nvSpPr>
          <p:cNvPr id="12" name="文本框 11"/>
          <p:cNvSpPr txBox="1"/>
          <p:nvPr/>
        </p:nvSpPr>
        <p:spPr>
          <a:xfrm>
            <a:off x="323850" y="2781300"/>
            <a:ext cx="1584325" cy="461963"/>
          </a:xfrm>
          <a:prstGeom prst="rect">
            <a:avLst/>
          </a:prstGeom>
          <a:noFill/>
        </p:spPr>
        <p:txBody>
          <a:bodyPr>
            <a:spAutoFit/>
          </a:bodyPr>
          <a:lstStyle/>
          <a:p>
            <a:pPr>
              <a:defRPr/>
            </a:pPr>
            <a:r>
              <a:rPr lang="en-US" altLang="zh-CN" b="1" dirty="0">
                <a:solidFill>
                  <a:srgbClr val="FFFF00"/>
                </a:solidFill>
                <a:latin typeface="+mn-ea"/>
                <a:ea typeface="+mn-ea"/>
              </a:rPr>
              <a:t>3</a:t>
            </a:r>
            <a:r>
              <a:rPr lang="zh-CN" altLang="en-US" b="1" dirty="0">
                <a:solidFill>
                  <a:srgbClr val="FFFF00"/>
                </a:solidFill>
                <a:latin typeface="+mn-ea"/>
                <a:ea typeface="+mn-ea"/>
              </a:rPr>
              <a:t>公里周长</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5100971-D741-D64F-9751-371C52491D22}" type="slidenum">
              <a:rPr kumimoji="0" lang="zh-CN" altLang="en-US" sz="1400">
                <a:latin typeface="Tahoma" charset="0"/>
              </a:rPr>
              <a:pPr/>
              <a:t>55</a:t>
            </a:fld>
            <a:endParaRPr kumimoji="0" lang="zh-CN" altLang="en-US" sz="1400">
              <a:latin typeface="Tahoma" charset="0"/>
            </a:endParaRPr>
          </a:p>
        </p:txBody>
      </p:sp>
      <p:sp>
        <p:nvSpPr>
          <p:cNvPr id="29698" name="AutoShape 2052"/>
          <p:cNvSpPr>
            <a:spLocks noChangeAspect="1" noChangeArrowheads="1"/>
          </p:cNvSpPr>
          <p:nvPr/>
        </p:nvSpPr>
        <p:spPr bwMode="auto">
          <a:xfrm>
            <a:off x="4433888" y="3435350"/>
            <a:ext cx="296862" cy="29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a:p>
        </p:txBody>
      </p:sp>
      <p:pic>
        <p:nvPicPr>
          <p:cNvPr id="29699" name="Picture 2051" descr="bepc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36650"/>
            <a:ext cx="8067675" cy="57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2050"/>
          <p:cNvSpPr txBox="1">
            <a:spLocks noChangeArrowheads="1"/>
          </p:cNvSpPr>
          <p:nvPr/>
        </p:nvSpPr>
        <p:spPr bwMode="auto">
          <a:xfrm>
            <a:off x="1619250" y="333375"/>
            <a:ext cx="6553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zh-CN" altLang="en-US" sz="2800" b="1" dirty="0">
                <a:solidFill>
                  <a:schemeClr val="tx2"/>
                </a:solidFill>
                <a:latin typeface="Comic Sans MS" charset="0"/>
              </a:rPr>
              <a:t>北京正负电子对撞机（</a:t>
            </a:r>
            <a:r>
              <a:rPr kumimoji="0" lang="en-US" altLang="zh-CN" sz="2800" b="1" dirty="0">
                <a:solidFill>
                  <a:schemeClr val="tx2"/>
                </a:solidFill>
                <a:latin typeface="Comic Sans MS" charset="0"/>
              </a:rPr>
              <a:t>BEPC）</a:t>
            </a:r>
            <a:r>
              <a:rPr kumimoji="0" lang="zh-CN" altLang="en-US" sz="2800" b="1" dirty="0">
                <a:solidFill>
                  <a:schemeClr val="tx2"/>
                </a:solidFill>
                <a:latin typeface="Comic Sans MS" charset="0"/>
              </a:rPr>
              <a:t>鸟瞰图</a:t>
            </a:r>
            <a:endParaRPr lang="zh-CN" altLang="en-US" b="1" dirty="0">
              <a:solidFill>
                <a:schemeClr val="tx2"/>
              </a:solidFill>
            </a:endParaRPr>
          </a:p>
        </p:txBody>
      </p:sp>
      <p:sp>
        <p:nvSpPr>
          <p:cNvPr id="3" name="日期占位符 2"/>
          <p:cNvSpPr>
            <a:spLocks noGrp="1"/>
          </p:cNvSpPr>
          <p:nvPr>
            <p:ph type="dt" sz="quarter" idx="10"/>
          </p:nvPr>
        </p:nvSpPr>
        <p:spPr/>
        <p:txBody>
          <a:bodyPr/>
          <a:lstStyle/>
          <a:p>
            <a:pPr>
              <a:defRPr/>
            </a:pPr>
            <a:r>
              <a:rPr lang="en-US" altLang="zh-CN"/>
              <a:t>Lucd</a:t>
            </a:r>
            <a:endParaRPr lang="zh-CN" altLang="en-US"/>
          </a:p>
        </p:txBody>
      </p:sp>
      <p:sp>
        <p:nvSpPr>
          <p:cNvPr id="7" name="文本框 6"/>
          <p:cNvSpPr txBox="1">
            <a:spLocks noChangeArrowheads="1"/>
          </p:cNvSpPr>
          <p:nvPr/>
        </p:nvSpPr>
        <p:spPr bwMode="auto">
          <a:xfrm>
            <a:off x="179388" y="2205038"/>
            <a:ext cx="554037"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t>中国能量最高的加速器</a:t>
            </a:r>
          </a:p>
        </p:txBody>
      </p:sp>
      <p:sp>
        <p:nvSpPr>
          <p:cNvPr id="8" name="文本框 7"/>
          <p:cNvSpPr txBox="1">
            <a:spLocks noChangeArrowheads="1"/>
          </p:cNvSpPr>
          <p:nvPr/>
        </p:nvSpPr>
        <p:spPr bwMode="auto">
          <a:xfrm>
            <a:off x="4932363" y="2205038"/>
            <a:ext cx="12239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solidFill>
                  <a:schemeClr val="bg1"/>
                </a:solidFill>
                <a:latin typeface="Heiti SC Light" charset="0"/>
                <a:ea typeface="Heiti SC Light" charset="0"/>
                <a:cs typeface="Heiti SC Light" charset="0"/>
              </a:rPr>
              <a:t>八宝山</a:t>
            </a:r>
          </a:p>
        </p:txBody>
      </p:sp>
      <p:sp>
        <p:nvSpPr>
          <p:cNvPr id="9" name="文本框 8"/>
          <p:cNvSpPr txBox="1">
            <a:spLocks noChangeArrowheads="1"/>
          </p:cNvSpPr>
          <p:nvPr/>
        </p:nvSpPr>
        <p:spPr bwMode="auto">
          <a:xfrm>
            <a:off x="2627784" y="5516563"/>
            <a:ext cx="5832004" cy="831850"/>
          </a:xfrm>
          <a:prstGeom prst="rect">
            <a:avLst/>
          </a:prstGeom>
          <a:solidFill>
            <a:schemeClr val="accent3"/>
          </a:solidFill>
          <a:ln>
            <a:noFill/>
          </a:ln>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defRPr/>
            </a:pPr>
            <a:r>
              <a:rPr lang="zh-CN" altLang="en-US" b="1" dirty="0">
                <a:solidFill>
                  <a:srgbClr val="FF0000"/>
                </a:solidFill>
                <a:latin typeface="Heiti SC Light" charset="0"/>
                <a:ea typeface="Heiti SC Light" charset="0"/>
                <a:cs typeface="Heiti SC Light" charset="0"/>
              </a:rPr>
              <a:t>中国第一个博士和第一个博士后的诞生地</a:t>
            </a:r>
            <a:endParaRPr lang="en-US" altLang="zh-CN" b="1" dirty="0">
              <a:solidFill>
                <a:srgbClr val="FF0000"/>
              </a:solidFill>
              <a:latin typeface="Heiti SC Light" charset="0"/>
              <a:ea typeface="Heiti SC Light" charset="0"/>
              <a:cs typeface="Heiti SC Light" charset="0"/>
            </a:endParaRPr>
          </a:p>
          <a:p>
            <a:pPr algn="ctr">
              <a:defRPr/>
            </a:pPr>
            <a:r>
              <a:rPr lang="zh-CN" altLang="en-US" b="1" dirty="0">
                <a:solidFill>
                  <a:srgbClr val="FF0000"/>
                </a:solidFill>
                <a:latin typeface="Heiti SC Light" charset="0"/>
                <a:ea typeface="Heiti SC Light" charset="0"/>
                <a:cs typeface="Heiti SC Light" charset="0"/>
              </a:rPr>
              <a:t>也是发出中国第一封电子邮件的地方</a:t>
            </a:r>
            <a:endParaRPr lang="en-US" altLang="zh-CN" b="1" dirty="0">
              <a:solidFill>
                <a:srgbClr val="FF0000"/>
              </a:solidFill>
              <a:latin typeface="Heiti SC Light" charset="0"/>
              <a:ea typeface="Heiti SC Light" charset="0"/>
              <a:cs typeface="Heiti SC Ligh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bg/>
                                          </p:spTgt>
                                        </p:tgtEl>
                                        <p:attrNameLst>
                                          <p:attrName>style.visibility</p:attrName>
                                        </p:attrNameLst>
                                      </p:cBhvr>
                                      <p:to>
                                        <p:strVal val="visible"/>
                                      </p:to>
                                    </p:set>
                                    <p:animEffect transition="in" filter="blinds(horizontal)">
                                      <p:cBhvr>
                                        <p:cTn id="17" dur="500"/>
                                        <p:tgtEl>
                                          <p:spTgt spid="9">
                                            <p:bg/>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linds(horizontal)">
                                      <p:cBhvr>
                                        <p:cTn id="20" dur="500"/>
                                        <p:tgtEl>
                                          <p:spTgt spid="9">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linds(horizontal)">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A247B989-7F39-954C-B2FE-5D8587D70BDE}" type="slidenum">
              <a:rPr kumimoji="0" lang="zh-CN" altLang="en-US" sz="1400">
                <a:latin typeface="Tahoma" charset="0"/>
              </a:rPr>
              <a:pPr/>
              <a:t>56</a:t>
            </a:fld>
            <a:endParaRPr kumimoji="0" lang="zh-CN" altLang="en-US" sz="1400">
              <a:latin typeface="Tahoma" charset="0"/>
            </a:endParaRPr>
          </a:p>
        </p:txBody>
      </p:sp>
      <p:sp>
        <p:nvSpPr>
          <p:cNvPr id="34818" name="Text Box 2052"/>
          <p:cNvSpPr txBox="1">
            <a:spLocks noChangeArrowheads="1"/>
          </p:cNvSpPr>
          <p:nvPr/>
        </p:nvSpPr>
        <p:spPr bwMode="auto">
          <a:xfrm>
            <a:off x="1371600" y="6096000"/>
            <a:ext cx="548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endParaRPr lang="zh-CN" altLang="en-US"/>
          </a:p>
        </p:txBody>
      </p:sp>
      <p:pic>
        <p:nvPicPr>
          <p:cNvPr id="34819" name="Picture 2054" descr="C:\Documents and Settings\cc.LUCD1\桌面\0107014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8913"/>
            <a:ext cx="7772400" cy="654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7" name="Rectangle 2053"/>
          <p:cNvSpPr>
            <a:spLocks noChangeArrowheads="1"/>
          </p:cNvSpPr>
          <p:nvPr/>
        </p:nvSpPr>
        <p:spPr bwMode="auto">
          <a:xfrm>
            <a:off x="755575" y="1268413"/>
            <a:ext cx="825824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r>
              <a:rPr kumimoji="0" lang="zh-CN" altLang="en-US" sz="3200" dirty="0">
                <a:solidFill>
                  <a:schemeClr val="hlink"/>
                </a:solidFill>
                <a:latin typeface="Times"/>
                <a:cs typeface="Times"/>
              </a:rPr>
              <a:t>欧洲核子中心</a:t>
            </a:r>
            <a:r>
              <a:rPr kumimoji="0" lang="en-US" altLang="zh-CN" sz="3200" dirty="0">
                <a:solidFill>
                  <a:schemeClr val="hlink"/>
                </a:solidFill>
                <a:latin typeface="Times"/>
                <a:cs typeface="Times"/>
              </a:rPr>
              <a:t>LEP/LHC</a:t>
            </a:r>
            <a:r>
              <a:rPr kumimoji="0" lang="zh-CN" altLang="en-US" sz="3200" dirty="0">
                <a:solidFill>
                  <a:schemeClr val="hlink"/>
                </a:solidFill>
                <a:latin typeface="Times"/>
                <a:cs typeface="Times"/>
              </a:rPr>
              <a:t>储存环周长27公里</a:t>
            </a:r>
            <a:endParaRPr lang="zh-CN" altLang="en-US" sz="3200" dirty="0">
              <a:solidFill>
                <a:schemeClr val="hlink"/>
              </a:solidFill>
              <a:latin typeface="Times"/>
              <a:cs typeface="Times"/>
            </a:endParaRPr>
          </a:p>
        </p:txBody>
      </p:sp>
      <p:sp>
        <p:nvSpPr>
          <p:cNvPr id="34821" name="文本框 1"/>
          <p:cNvSpPr txBox="1">
            <a:spLocks noChangeArrowheads="1"/>
          </p:cNvSpPr>
          <p:nvPr/>
        </p:nvSpPr>
        <p:spPr bwMode="auto">
          <a:xfrm>
            <a:off x="1979613" y="333375"/>
            <a:ext cx="576103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sz="3200" b="1">
                <a:solidFill>
                  <a:srgbClr val="FF0000"/>
                </a:solidFill>
              </a:rPr>
              <a:t>世界最大的粒子加速器</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7717">
                                            <p:txEl>
                                              <p:pRg st="0" end="0"/>
                                            </p:txEl>
                                          </p:spTgt>
                                        </p:tgtEl>
                                        <p:attrNameLst>
                                          <p:attrName>style.visibility</p:attrName>
                                        </p:attrNameLst>
                                      </p:cBhvr>
                                      <p:to>
                                        <p:strVal val="visible"/>
                                      </p:to>
                                    </p:set>
                                    <p:animEffect transition="in" filter="wipe(left)">
                                      <p:cBhvr>
                                        <p:cTn id="7" dur="500"/>
                                        <p:tgtEl>
                                          <p:spTgt spid="6277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dirty="0"/>
              <a:t>大型强子对撞机</a:t>
            </a:r>
            <a:r>
              <a:rPr kumimoji="0" lang="en-US" altLang="zh-CN" dirty="0"/>
              <a:t>(LHC)</a:t>
            </a:r>
            <a:endParaRPr kumimoji="0" lang="en-US" dirty="0"/>
          </a:p>
        </p:txBody>
      </p:sp>
      <p:sp>
        <p:nvSpPr>
          <p:cNvPr id="35842" name="Text Placeholder 2"/>
          <p:cNvSpPr>
            <a:spLocks noGrp="1"/>
          </p:cNvSpPr>
          <p:nvPr>
            <p:ph type="body" sz="quarter" idx="13"/>
          </p:nvPr>
        </p:nvSpPr>
        <p:spPr/>
        <p:txBody>
          <a:bodyPr/>
          <a:lstStyle/>
          <a:p>
            <a:pPr marL="365125" indent="-255588">
              <a:buFont typeface="Wingdings" charset="0"/>
              <a:buChar char="q"/>
            </a:pPr>
            <a:endParaRPr kumimoji="0" lang="zh-CN" altLang="en-US">
              <a:latin typeface="Times" charset="0"/>
              <a:ea typeface="宋体" charset="0"/>
            </a:endParaRPr>
          </a:p>
        </p:txBody>
      </p:sp>
      <p:sp>
        <p:nvSpPr>
          <p:cNvPr id="35843" name="Slide Number Placeholder 5"/>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1D487EF8-1BCF-934C-B066-69E5948877B6}" type="slidenum">
              <a:rPr kumimoji="0" lang="zh-CN" altLang="en-US" sz="1400">
                <a:solidFill>
                  <a:srgbClr val="8B5D3D"/>
                </a:solidFill>
              </a:rPr>
              <a:pPr/>
              <a:t>57</a:t>
            </a:fld>
            <a:endParaRPr kumimoji="0" lang="zh-CN" altLang="en-US" sz="1400">
              <a:solidFill>
                <a:srgbClr val="8B5D3D"/>
              </a:solidFill>
            </a:endParaRPr>
          </a:p>
        </p:txBody>
      </p:sp>
      <p:pic>
        <p:nvPicPr>
          <p:cNvPr id="35844" name="Picture 5" descr="CERNvie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0"/>
          <p:cNvSpPr txBox="1">
            <a:spLocks noChangeArrowheads="1"/>
          </p:cNvSpPr>
          <p:nvPr/>
        </p:nvSpPr>
        <p:spPr bwMode="auto">
          <a:xfrm>
            <a:off x="1068388" y="2997200"/>
            <a:ext cx="914400"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a:latin typeface="Arial" charset="0"/>
              </a:rPr>
              <a:t>CERN</a:t>
            </a:r>
          </a:p>
        </p:txBody>
      </p:sp>
      <p:sp>
        <p:nvSpPr>
          <p:cNvPr id="10" name="TextBox 10"/>
          <p:cNvSpPr txBox="1">
            <a:spLocks noChangeArrowheads="1"/>
          </p:cNvSpPr>
          <p:nvPr/>
        </p:nvSpPr>
        <p:spPr bwMode="auto">
          <a:xfrm>
            <a:off x="250825" y="5876925"/>
            <a:ext cx="4005263" cy="70802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a:solidFill>
                  <a:srgbClr val="FF0000"/>
                </a:solidFill>
                <a:latin typeface="Arial" charset="0"/>
              </a:rPr>
              <a:t>LHC: 27 km, the world</a:t>
            </a:r>
            <a:r>
              <a:rPr kumimoji="0" lang="zh-CN" altLang="en-US" sz="2000">
                <a:solidFill>
                  <a:srgbClr val="FF0000"/>
                </a:solidFill>
                <a:latin typeface="Arial" charset="0"/>
              </a:rPr>
              <a:t>’</a:t>
            </a:r>
            <a:r>
              <a:rPr kumimoji="0" lang="en-US" altLang="zh-CN" sz="2000">
                <a:solidFill>
                  <a:srgbClr val="FF0000"/>
                </a:solidFill>
                <a:latin typeface="Arial" charset="0"/>
              </a:rPr>
              <a:t>s largest proton-proton collider (7-14 TeV)</a:t>
            </a:r>
          </a:p>
        </p:txBody>
      </p:sp>
      <p:sp>
        <p:nvSpPr>
          <p:cNvPr id="11" name="TextBox 10"/>
          <p:cNvSpPr txBox="1">
            <a:spLocks noChangeArrowheads="1"/>
          </p:cNvSpPr>
          <p:nvPr/>
        </p:nvSpPr>
        <p:spPr bwMode="auto">
          <a:xfrm>
            <a:off x="1042988" y="2438400"/>
            <a:ext cx="1201737"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r>
              <a:rPr kumimoji="0" lang="en-US" altLang="zh-CN" sz="2000" b="1">
                <a:solidFill>
                  <a:srgbClr val="FF0000"/>
                </a:solidFill>
                <a:latin typeface="Arial" charset="0"/>
              </a:rPr>
              <a:t>ATLAS</a:t>
            </a:r>
          </a:p>
        </p:txBody>
      </p:sp>
      <p:sp>
        <p:nvSpPr>
          <p:cNvPr id="12" name="TextBox 11"/>
          <p:cNvSpPr txBox="1">
            <a:spLocks noChangeArrowheads="1"/>
          </p:cNvSpPr>
          <p:nvPr/>
        </p:nvSpPr>
        <p:spPr bwMode="auto">
          <a:xfrm>
            <a:off x="4048125" y="2139950"/>
            <a:ext cx="955675"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b="1">
                <a:latin typeface="Arial" charset="0"/>
              </a:rPr>
              <a:t>ALICE</a:t>
            </a:r>
          </a:p>
        </p:txBody>
      </p:sp>
      <p:sp>
        <p:nvSpPr>
          <p:cNvPr id="14" name="TextBox 13"/>
          <p:cNvSpPr txBox="1">
            <a:spLocks noChangeArrowheads="1"/>
          </p:cNvSpPr>
          <p:nvPr/>
        </p:nvSpPr>
        <p:spPr bwMode="auto">
          <a:xfrm>
            <a:off x="3851275" y="4468813"/>
            <a:ext cx="871538"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b="1">
                <a:latin typeface="Arial" charset="0"/>
              </a:rPr>
              <a:t>LHCb</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9350"/>
            <a:ext cx="1990725" cy="128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8988" y="2047875"/>
            <a:ext cx="1897062"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836613"/>
            <a:ext cx="1892300"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225" y="3284538"/>
            <a:ext cx="1531938"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a:spLocks noChangeArrowheads="1"/>
          </p:cNvSpPr>
          <p:nvPr/>
        </p:nvSpPr>
        <p:spPr bwMode="auto">
          <a:xfrm>
            <a:off x="7138988" y="2911475"/>
            <a:ext cx="755650"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b="1">
                <a:solidFill>
                  <a:srgbClr val="FF0000"/>
                </a:solidFill>
                <a:latin typeface="Arial" charset="0"/>
              </a:rPr>
              <a:t>CMS</a:t>
            </a:r>
            <a:endParaRPr kumimoji="0" lang="en-US" altLang="zh-CN" sz="2000" b="1">
              <a:solidFill>
                <a:srgbClr val="1D02BE"/>
              </a:solidFill>
              <a:latin typeface="Arial" charset="0"/>
            </a:endParaRPr>
          </a:p>
        </p:txBody>
      </p:sp>
      <p:sp>
        <p:nvSpPr>
          <p:cNvPr id="19" name="TextBox 10"/>
          <p:cNvSpPr txBox="1">
            <a:spLocks noChangeArrowheads="1"/>
          </p:cNvSpPr>
          <p:nvPr/>
        </p:nvSpPr>
        <p:spPr bwMode="auto">
          <a:xfrm>
            <a:off x="5384800" y="6184900"/>
            <a:ext cx="3624263" cy="40005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2000">
                <a:solidFill>
                  <a:srgbClr val="FF0000"/>
                </a:solidFill>
                <a:latin typeface="Arial" charset="0"/>
              </a:rPr>
              <a:t>Where the WWW was born …</a:t>
            </a:r>
          </a:p>
        </p:txBody>
      </p:sp>
      <p:sp>
        <p:nvSpPr>
          <p:cNvPr id="35856" name="日期占位符 3"/>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xit" presetSubtype="10" fill="hold" grpId="1" nodeType="withEffect">
                                  <p:stCondLst>
                                    <p:cond delay="0"/>
                                  </p:stCondLst>
                                  <p:childTnLst>
                                    <p:animEffect transition="out" filter="blinds(horizont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xit" presetSubtype="10" fill="hold" grpId="1" nodeType="withEffect">
                                  <p:stCondLst>
                                    <p:cond delay="0"/>
                                  </p:stCondLst>
                                  <p:childTnLst>
                                    <p:animEffect transition="out" filter="blinds(horizont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par>
                                <p:cTn id="39" presetID="3" presetClass="entr" presetSubtype="1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2" grpId="0" animBg="1"/>
      <p:bldP spid="14" grpId="0" animBg="1"/>
      <p:bldP spid="13"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681AB974-E03A-9643-73AA-F533301C8661}"/>
              </a:ext>
            </a:extLst>
          </p:cNvPr>
          <p:cNvSpPr>
            <a:spLocks noGrp="1" noChangeArrowheads="1"/>
          </p:cNvSpPr>
          <p:nvPr>
            <p:ph type="title"/>
          </p:nvPr>
        </p:nvSpPr>
        <p:spPr>
          <a:xfrm>
            <a:off x="1116013" y="404813"/>
            <a:ext cx="7570787" cy="739775"/>
          </a:xfrm>
        </p:spPr>
        <p:txBody>
          <a:bodyPr/>
          <a:lstStyle/>
          <a:p>
            <a:r>
              <a:rPr kumimoji="0" lang="zh-CN" altLang="en-US" sz="2800" b="1" dirty="0">
                <a:solidFill>
                  <a:srgbClr val="0000FF"/>
                </a:solidFill>
                <a:latin typeface="Times New Roman" panose="02020603050405020304" pitchFamily="18" charset="0"/>
              </a:rPr>
              <a:t>大型强子对撞机</a:t>
            </a:r>
            <a:r>
              <a:rPr kumimoji="0" lang="en-US" altLang="zh-CN" sz="2800" b="1" dirty="0">
                <a:solidFill>
                  <a:srgbClr val="0000FF"/>
                </a:solidFill>
                <a:latin typeface="Times New Roman" panose="02020603050405020304" pitchFamily="18" charset="0"/>
              </a:rPr>
              <a:t> (LHC)</a:t>
            </a:r>
            <a:r>
              <a:rPr lang="zh-CN" altLang="en-US" sz="2800" b="1" dirty="0">
                <a:solidFill>
                  <a:srgbClr val="0000FF"/>
                </a:solidFill>
              </a:rPr>
              <a:t>隧道</a:t>
            </a:r>
            <a:r>
              <a:rPr lang="en-US" altLang="zh-CN" sz="2800" b="1" dirty="0">
                <a:solidFill>
                  <a:srgbClr val="0000FF"/>
                </a:solidFill>
              </a:rPr>
              <a:t>(100</a:t>
            </a:r>
            <a:r>
              <a:rPr lang="zh-CN" altLang="en-US" sz="2800" b="1" dirty="0">
                <a:solidFill>
                  <a:srgbClr val="0000FF"/>
                </a:solidFill>
              </a:rPr>
              <a:t>多米的地下</a:t>
            </a:r>
            <a:r>
              <a:rPr lang="en-US" altLang="zh-CN" sz="2800" b="1" dirty="0">
                <a:solidFill>
                  <a:srgbClr val="0000FF"/>
                </a:solidFill>
              </a:rPr>
              <a:t>)</a:t>
            </a:r>
            <a:endParaRPr kumimoji="0" lang="en-US" altLang="zh-CN" sz="2800" b="1" dirty="0">
              <a:solidFill>
                <a:srgbClr val="0000FF"/>
              </a:solidFill>
              <a:latin typeface="Times New Roman" panose="02020603050405020304" pitchFamily="18" charset="0"/>
              <a:cs typeface="Arial" panose="020B0604020202020204" pitchFamily="34" charset="0"/>
            </a:endParaRPr>
          </a:p>
        </p:txBody>
      </p:sp>
      <p:sp>
        <p:nvSpPr>
          <p:cNvPr id="43010" name="Rectangle 2">
            <a:extLst>
              <a:ext uri="{FF2B5EF4-FFF2-40B4-BE49-F238E27FC236}">
                <a16:creationId xmlns:a16="http://schemas.microsoft.com/office/drawing/2014/main" id="{F96B566A-5300-C524-CB19-9D0F418149E7}"/>
              </a:ext>
            </a:extLst>
          </p:cNvPr>
          <p:cNvSpPr>
            <a:spLocks noChangeArrowheads="1"/>
          </p:cNvSpPr>
          <p:nvPr/>
        </p:nvSpPr>
        <p:spPr bwMode="auto">
          <a:xfrm>
            <a:off x="0" y="4267200"/>
            <a:ext cx="302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panose="020F0502020204030204" pitchFamily="34" charset="0"/>
                <a:ea typeface="宋体" panose="02010600030101010101" pitchFamily="2" charset="-122"/>
              </a:defRPr>
            </a:lvl1pPr>
            <a:lvl2pPr marL="742950" indent="-285750">
              <a:defRPr kumimoji="1" sz="2400">
                <a:solidFill>
                  <a:schemeClr val="tx1"/>
                </a:solidFill>
                <a:latin typeface="Calibri" panose="020F0502020204030204" pitchFamily="34" charset="0"/>
                <a:ea typeface="宋体" panose="02010600030101010101" pitchFamily="2" charset="-122"/>
              </a:defRPr>
            </a:lvl2pPr>
            <a:lvl3pPr marL="1143000" indent="-228600">
              <a:defRPr kumimoji="1" sz="2400">
                <a:solidFill>
                  <a:schemeClr val="tx1"/>
                </a:solidFill>
                <a:latin typeface="Calibri" panose="020F0502020204030204" pitchFamily="34" charset="0"/>
                <a:ea typeface="宋体" panose="02010600030101010101" pitchFamily="2" charset="-122"/>
              </a:defRPr>
            </a:lvl3pPr>
            <a:lvl4pPr marL="1600200" indent="-228600">
              <a:defRPr kumimoji="1" sz="2400">
                <a:solidFill>
                  <a:schemeClr val="tx1"/>
                </a:solidFill>
                <a:latin typeface="Calibri" panose="020F0502020204030204" pitchFamily="34" charset="0"/>
                <a:ea typeface="宋体" panose="02010600030101010101" pitchFamily="2" charset="-122"/>
              </a:defRPr>
            </a:lvl4pPr>
            <a:lvl5pPr marL="2057400" indent="-228600">
              <a:defRPr kumimoji="1" sz="2400">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Calibri" panose="020F0502020204030204" pitchFamily="34" charset="0"/>
                <a:ea typeface="宋体" panose="02010600030101010101" pitchFamily="2" charset="-122"/>
              </a:defRPr>
            </a:lvl9pPr>
          </a:lstStyle>
          <a:p>
            <a:r>
              <a:rPr lang="zh-CN" altLang="en-US" sz="3200" b="1">
                <a:solidFill>
                  <a:srgbClr val="FFFFFF"/>
                </a:solidFill>
                <a:latin typeface="Times" pitchFamily="2" charset="0"/>
              </a:rPr>
              <a:t>隧道</a:t>
            </a:r>
            <a:r>
              <a:rPr lang="en-US" altLang="zh-CN" sz="3200" b="1">
                <a:solidFill>
                  <a:srgbClr val="FFFFFF"/>
                </a:solidFill>
                <a:latin typeface="Times" pitchFamily="2" charset="0"/>
              </a:rPr>
              <a:t> (26.7 </a:t>
            </a:r>
            <a:r>
              <a:rPr lang="zh-CN" altLang="en-US" sz="3200" b="1">
                <a:solidFill>
                  <a:srgbClr val="FFFFFF"/>
                </a:solidFill>
                <a:latin typeface="Times" pitchFamily="2" charset="0"/>
              </a:rPr>
              <a:t>公里</a:t>
            </a:r>
            <a:r>
              <a:rPr lang="en-US" altLang="zh-CN" sz="3200" b="1">
                <a:solidFill>
                  <a:srgbClr val="FFFFFF"/>
                </a:solidFill>
                <a:latin typeface="Times" pitchFamily="2" charset="0"/>
              </a:rPr>
              <a:t>)</a:t>
            </a:r>
            <a:endParaRPr lang="en-US" altLang="zh-CN" sz="1800">
              <a:solidFill>
                <a:srgbClr val="000000"/>
              </a:solidFill>
            </a:endParaRPr>
          </a:p>
        </p:txBody>
      </p:sp>
      <p:sp>
        <p:nvSpPr>
          <p:cNvPr id="3" name="日期占位符 2">
            <a:extLst>
              <a:ext uri="{FF2B5EF4-FFF2-40B4-BE49-F238E27FC236}">
                <a16:creationId xmlns:a16="http://schemas.microsoft.com/office/drawing/2014/main" id="{82556638-C196-8894-F529-70C9420185F9}"/>
              </a:ext>
            </a:extLst>
          </p:cNvPr>
          <p:cNvSpPr>
            <a:spLocks noGrp="1"/>
          </p:cNvSpPr>
          <p:nvPr>
            <p:ph type="dt" sz="quarter" idx="10"/>
          </p:nvPr>
        </p:nvSpPr>
        <p:spPr/>
        <p:txBody>
          <a:bodyPr/>
          <a:lstStyle/>
          <a:p>
            <a:pPr>
              <a:defRPr/>
            </a:pPr>
            <a:r>
              <a:rPr lang="en-US" altLang="zh-CN"/>
              <a:t>61</a:t>
            </a:r>
            <a:endParaRPr lang="zh-CN" altLang="en-US"/>
          </a:p>
        </p:txBody>
      </p:sp>
      <p:pic>
        <p:nvPicPr>
          <p:cNvPr id="43012" name="图片 1" descr="LHC-ring.png">
            <a:extLst>
              <a:ext uri="{FF2B5EF4-FFF2-40B4-BE49-F238E27FC236}">
                <a16:creationId xmlns:a16="http://schemas.microsoft.com/office/drawing/2014/main" id="{E36220BD-547E-A4C8-A7DB-18E34BA76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84313"/>
            <a:ext cx="885666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幻灯片编号占位符 1">
            <a:extLst>
              <a:ext uri="{FF2B5EF4-FFF2-40B4-BE49-F238E27FC236}">
                <a16:creationId xmlns:a16="http://schemas.microsoft.com/office/drawing/2014/main" id="{4E97E23C-D264-499C-6053-510FDA4635F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zh-CN"/>
            </a:defPPr>
            <a:lvl1pPr algn="r" rtl="0" fontAlgn="base">
              <a:spcBef>
                <a:spcPct val="0"/>
              </a:spcBef>
              <a:spcAft>
                <a:spcPct val="0"/>
              </a:spcAft>
              <a:defRPr kumimoji="0" sz="1200" kern="1200">
                <a:solidFill>
                  <a:srgbClr val="898989"/>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fld id="{CB5A926C-0FA0-FE40-8D89-D724BEE03AD6}" type="slidenum">
              <a:rPr lang="zh-CN" altLang="en-US" smtClean="0"/>
              <a:pPr/>
              <a:t>58</a:t>
            </a:fld>
            <a:endParaRPr kumimoji="0" lang="zh-CN" altLang="en-US" sz="1200">
              <a:solidFill>
                <a:srgbClr val="898989"/>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CB9D398-68C0-464F-AFDC-69A0D5B49230}" type="slidenum">
              <a:rPr kumimoji="0" lang="zh-CN" altLang="en-US" sz="1400">
                <a:latin typeface="Tahoma" charset="0"/>
              </a:rPr>
              <a:pPr/>
              <a:t>59</a:t>
            </a:fld>
            <a:endParaRPr kumimoji="0" lang="zh-CN" altLang="en-US" sz="1400">
              <a:latin typeface="Tahoma" charset="0"/>
            </a:endParaRPr>
          </a:p>
        </p:txBody>
      </p:sp>
      <p:sp>
        <p:nvSpPr>
          <p:cNvPr id="38914" name="Rectangle 3"/>
          <p:cNvSpPr>
            <a:spLocks noGrp="1" noChangeArrowheads="1"/>
          </p:cNvSpPr>
          <p:nvPr>
            <p:ph type="body" idx="1"/>
          </p:nvPr>
        </p:nvSpPr>
        <p:spPr>
          <a:xfrm>
            <a:off x="3581400" y="1219200"/>
            <a:ext cx="1752600" cy="4876800"/>
          </a:xfrm>
        </p:spPr>
        <p:txBody>
          <a:bodyPr/>
          <a:lstStyle/>
          <a:p>
            <a:pPr eaLnBrk="1" hangingPunct="1">
              <a:buFont typeface="Wingdings" charset="0"/>
              <a:buNone/>
            </a:pPr>
            <a:r>
              <a:rPr lang="zh-CN" altLang="en-US" sz="2800" b="1">
                <a:latin typeface="Tahoma" charset="0"/>
                <a:ea typeface="宋体" charset="0"/>
              </a:rPr>
              <a:t>   </a:t>
            </a:r>
          </a:p>
          <a:p>
            <a:pPr eaLnBrk="1" hangingPunct="1">
              <a:buFont typeface="Wingdings" charset="0"/>
              <a:buNone/>
            </a:pPr>
            <a:r>
              <a:rPr lang="en-US" altLang="zh-CN" sz="2800" b="1">
                <a:latin typeface="Tahoma" charset="0"/>
                <a:ea typeface="宋体" charset="0"/>
              </a:rPr>
              <a:t>   ATLAS</a:t>
            </a:r>
          </a:p>
          <a:p>
            <a:pPr eaLnBrk="1" hangingPunct="1">
              <a:buFont typeface="Wingdings" charset="0"/>
              <a:buNone/>
            </a:pPr>
            <a:r>
              <a:rPr lang="en-US" altLang="zh-CN" sz="2800" b="1">
                <a:latin typeface="Tahoma" charset="0"/>
                <a:ea typeface="宋体" charset="0"/>
              </a:rPr>
              <a:t>   （</a:t>
            </a:r>
            <a:r>
              <a:rPr lang="zh-CN" altLang="en-US" sz="2800" b="1">
                <a:latin typeface="Tahoma" charset="0"/>
                <a:ea typeface="宋体" charset="0"/>
              </a:rPr>
              <a:t>左边）</a:t>
            </a:r>
          </a:p>
          <a:p>
            <a:pPr eaLnBrk="1" hangingPunct="1">
              <a:buFont typeface="Wingdings" charset="0"/>
              <a:buNone/>
            </a:pPr>
            <a:endParaRPr lang="en-US" altLang="zh-CN" sz="2800" b="1">
              <a:latin typeface="Tahoma" charset="0"/>
              <a:ea typeface="宋体" charset="0"/>
            </a:endParaRPr>
          </a:p>
          <a:p>
            <a:pPr eaLnBrk="1" hangingPunct="1">
              <a:buFont typeface="Wingdings" charset="0"/>
              <a:buNone/>
            </a:pPr>
            <a:endParaRPr lang="en-US" altLang="zh-CN" sz="2800" b="1">
              <a:latin typeface="Tahoma" charset="0"/>
              <a:ea typeface="宋体" charset="0"/>
            </a:endParaRPr>
          </a:p>
          <a:p>
            <a:pPr eaLnBrk="1" hangingPunct="1">
              <a:buFont typeface="Wingdings" charset="0"/>
              <a:buNone/>
            </a:pPr>
            <a:r>
              <a:rPr lang="en-US" altLang="zh-CN" sz="2800" b="1">
                <a:latin typeface="Tahoma" charset="0"/>
                <a:ea typeface="宋体" charset="0"/>
              </a:rPr>
              <a:t>    CMS</a:t>
            </a:r>
          </a:p>
          <a:p>
            <a:pPr eaLnBrk="1" hangingPunct="1">
              <a:buFont typeface="Wingdings" charset="0"/>
              <a:buNone/>
            </a:pPr>
            <a:r>
              <a:rPr lang="en-US" altLang="zh-CN" sz="2800" b="1">
                <a:latin typeface="Tahoma" charset="0"/>
                <a:ea typeface="宋体" charset="0"/>
              </a:rPr>
              <a:t>   (</a:t>
            </a:r>
            <a:r>
              <a:rPr lang="zh-CN" altLang="en-US" sz="2800" b="1">
                <a:latin typeface="Tahoma" charset="0"/>
                <a:ea typeface="宋体" charset="0"/>
              </a:rPr>
              <a:t>右边)</a:t>
            </a:r>
          </a:p>
        </p:txBody>
      </p:sp>
      <p:pic>
        <p:nvPicPr>
          <p:cNvPr id="389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3595688"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228600"/>
            <a:ext cx="3595687"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pic>
      <p:sp>
        <p:nvSpPr>
          <p:cNvPr id="3" name="日期占位符 2"/>
          <p:cNvSpPr>
            <a:spLocks noGrp="1"/>
          </p:cNvSpPr>
          <p:nvPr>
            <p:ph type="dt" sz="quarter" idx="10"/>
          </p:nvPr>
        </p:nvSpPr>
        <p:spPr/>
        <p:txBody>
          <a:bodyPr/>
          <a:lstStyle/>
          <a:p>
            <a:pPr>
              <a:defRPr/>
            </a:pPr>
            <a:r>
              <a:rPr lang="en-US" altLang="zh-CN"/>
              <a:t>Lucd</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DECF3B3-43C7-DC48-A7CA-306E8BD8C7D9}" type="slidenum">
              <a:rPr kumimoji="0" lang="zh-CN" altLang="en-US" sz="1400"/>
              <a:pPr/>
              <a:t>6</a:t>
            </a:fld>
            <a:endParaRPr kumimoji="0" lang="zh-CN" altLang="en-US" sz="1400"/>
          </a:p>
        </p:txBody>
      </p:sp>
      <p:pic>
        <p:nvPicPr>
          <p:cNvPr id="29699" name="图片 3" descr="未命名.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76672"/>
            <a:ext cx="39370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4" descr="未命名.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20938"/>
            <a:ext cx="2689225"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本框 5"/>
          <p:cNvSpPr txBox="1">
            <a:spLocks noChangeArrowheads="1"/>
          </p:cNvSpPr>
          <p:nvPr/>
        </p:nvSpPr>
        <p:spPr bwMode="auto">
          <a:xfrm>
            <a:off x="179388" y="836613"/>
            <a:ext cx="4537075" cy="14619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ts val="600"/>
              </a:spcBef>
            </a:pPr>
            <a:r>
              <a:rPr lang="en-US" altLang="zh-CN" sz="2800" dirty="0"/>
              <a:t>Long time ago, we had </a:t>
            </a:r>
            <a:r>
              <a:rPr lang="en-US" altLang="zh-CN" sz="2800" dirty="0">
                <a:solidFill>
                  <a:srgbClr val="FF0000"/>
                </a:solidFill>
              </a:rPr>
              <a:t>only 3 flavors</a:t>
            </a:r>
            <a:r>
              <a:rPr lang="en-US" altLang="zh-CN" sz="2800" dirty="0"/>
              <a:t> of quarks: </a:t>
            </a:r>
            <a:r>
              <a:rPr lang="en-US" altLang="zh-CN" sz="2800" dirty="0" err="1">
                <a:solidFill>
                  <a:srgbClr val="0000FF"/>
                </a:solidFill>
              </a:rPr>
              <a:t>u,d,s</a:t>
            </a:r>
            <a:r>
              <a:rPr lang="en-US" altLang="zh-CN" sz="2800" dirty="0">
                <a:solidFill>
                  <a:srgbClr val="0000FF"/>
                </a:solidFill>
              </a:rPr>
              <a:t>. </a:t>
            </a:r>
          </a:p>
          <a:p>
            <a:pPr>
              <a:spcBef>
                <a:spcPts val="600"/>
              </a:spcBef>
            </a:pPr>
            <a:r>
              <a:rPr lang="en-US" altLang="zh-CN" sz="2800" dirty="0"/>
              <a:t>Experimentally we found that</a:t>
            </a:r>
            <a:endParaRPr lang="zh-CN" altLang="en-US" sz="2800" dirty="0"/>
          </a:p>
        </p:txBody>
      </p:sp>
      <p:pic>
        <p:nvPicPr>
          <p:cNvPr id="9" name="图片 8" descr="未命名.png"/>
          <p:cNvPicPr>
            <a:picLocks noChangeAspect="1"/>
          </p:cNvPicPr>
          <p:nvPr/>
        </p:nvPicPr>
        <p:blipFill>
          <a:blip r:embed="rId5">
            <a:extLst>
              <a:ext uri="{28A0092B-C50C-407E-A947-70E740481C1C}">
                <a14:useLocalDpi xmlns:a14="http://schemas.microsoft.com/office/drawing/2010/main" val="0"/>
              </a:ext>
            </a:extLst>
          </a:blip>
          <a:srcRect l="50900" t="22252" r="28192" b="43155"/>
          <a:stretch>
            <a:fillRect/>
          </a:stretch>
        </p:blipFill>
        <p:spPr bwMode="auto">
          <a:xfrm>
            <a:off x="7020272" y="980728"/>
            <a:ext cx="828675"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图片 9" descr="未命名.png"/>
          <p:cNvPicPr>
            <a:picLocks noChangeAspect="1"/>
          </p:cNvPicPr>
          <p:nvPr/>
        </p:nvPicPr>
        <p:blipFill rotWithShape="1">
          <a:blip r:embed="rId6">
            <a:extLst>
              <a:ext uri="{28A0092B-C50C-407E-A947-70E740481C1C}">
                <a14:useLocalDpi xmlns:a14="http://schemas.microsoft.com/office/drawing/2010/main" val="0"/>
              </a:ext>
            </a:extLst>
          </a:blip>
          <a:srcRect l="2725" t="968" r="27722" b="70736"/>
          <a:stretch/>
        </p:blipFill>
        <p:spPr bwMode="auto">
          <a:xfrm>
            <a:off x="827584" y="3068960"/>
            <a:ext cx="5508000" cy="10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图片 10" descr="未命名.png"/>
          <p:cNvPicPr>
            <a:picLocks noChangeAspect="1"/>
          </p:cNvPicPr>
          <p:nvPr/>
        </p:nvPicPr>
        <p:blipFill rotWithShape="1">
          <a:blip r:embed="rId6">
            <a:extLst>
              <a:ext uri="{28A0092B-C50C-407E-A947-70E740481C1C}">
                <a14:useLocalDpi xmlns:a14="http://schemas.microsoft.com/office/drawing/2010/main" val="0"/>
              </a:ext>
            </a:extLst>
          </a:blip>
          <a:srcRect l="3" t="28240" r="50910" b="18206"/>
          <a:stretch/>
        </p:blipFill>
        <p:spPr bwMode="auto">
          <a:xfrm>
            <a:off x="611560" y="4147200"/>
            <a:ext cx="3888000" cy="19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p:cNvSpPr txBox="1"/>
          <p:nvPr/>
        </p:nvSpPr>
        <p:spPr>
          <a:xfrm>
            <a:off x="1475656" y="188640"/>
            <a:ext cx="4464496" cy="523220"/>
          </a:xfrm>
          <a:prstGeom prst="rect">
            <a:avLst/>
          </a:prstGeom>
          <a:noFill/>
        </p:spPr>
        <p:txBody>
          <a:bodyPr wrap="square" rtlCol="0">
            <a:spAutoFit/>
          </a:bodyPr>
          <a:lstStyle/>
          <a:p>
            <a:r>
              <a:rPr kumimoji="1" lang="en-US" altLang="zh-CN" sz="2800" b="1" dirty="0">
                <a:solidFill>
                  <a:srgbClr val="0000FF"/>
                </a:solidFill>
              </a:rPr>
              <a:t>Example in the history</a:t>
            </a:r>
            <a:endParaRPr kumimoji="1" lang="zh-CN" altLang="en-US" sz="2800" b="1" dirty="0">
              <a:solidFill>
                <a:srgbClr val="0000FF"/>
              </a:solidFill>
            </a:endParaRPr>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pic>
        <p:nvPicPr>
          <p:cNvPr id="12" name="图片 11" descr="未命名.png"/>
          <p:cNvPicPr>
            <a:picLocks noChangeAspect="1"/>
          </p:cNvPicPr>
          <p:nvPr/>
        </p:nvPicPr>
        <p:blipFill rotWithShape="1">
          <a:blip r:embed="rId6">
            <a:extLst>
              <a:ext uri="{28A0092B-C50C-407E-A947-70E740481C1C}">
                <a14:useLocalDpi xmlns:a14="http://schemas.microsoft.com/office/drawing/2010/main" val="0"/>
              </a:ext>
            </a:extLst>
          </a:blip>
          <a:srcRect l="85805" t="6037" r="1012" b="72741"/>
          <a:stretch/>
        </p:blipFill>
        <p:spPr bwMode="auto">
          <a:xfrm>
            <a:off x="6732240" y="3140968"/>
            <a:ext cx="1152128" cy="83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图片 12" descr="未命名.png"/>
          <p:cNvPicPr>
            <a:picLocks noChangeAspect="1"/>
          </p:cNvPicPr>
          <p:nvPr/>
        </p:nvPicPr>
        <p:blipFill rotWithShape="1">
          <a:blip r:embed="rId6">
            <a:extLst>
              <a:ext uri="{28A0092B-C50C-407E-A947-70E740481C1C}">
                <a14:useLocalDpi xmlns:a14="http://schemas.microsoft.com/office/drawing/2010/main" val="0"/>
              </a:ext>
            </a:extLst>
          </a:blip>
          <a:srcRect l="49540" t="28240" r="4" b="18206"/>
          <a:stretch/>
        </p:blipFill>
        <p:spPr bwMode="auto">
          <a:xfrm>
            <a:off x="4644008" y="4149080"/>
            <a:ext cx="3996000" cy="19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文本框 13"/>
          <p:cNvSpPr txBox="1"/>
          <p:nvPr/>
        </p:nvSpPr>
        <p:spPr>
          <a:xfrm>
            <a:off x="8100392" y="3284984"/>
            <a:ext cx="948361" cy="461665"/>
          </a:xfrm>
          <a:prstGeom prst="rect">
            <a:avLst/>
          </a:prstGeom>
          <a:noFill/>
          <a:ln>
            <a:solidFill>
              <a:srgbClr val="4F81BD"/>
            </a:solidFill>
          </a:ln>
        </p:spPr>
        <p:txBody>
          <a:bodyPr wrap="square" rtlCol="0">
            <a:spAutoFit/>
          </a:bodyPr>
          <a:lstStyle/>
          <a:p>
            <a:r>
              <a:rPr kumimoji="1" lang="en-US" altLang="zh-CN" b="1" dirty="0">
                <a:solidFill>
                  <a:srgbClr val="FF0000"/>
                </a:solidFill>
              </a:rPr>
              <a:t>GIM</a:t>
            </a:r>
            <a:endParaRPr kumimoji="1" lang="zh-CN" altLang="en-US" b="1" dirty="0">
              <a:solidFill>
                <a:srgbClr val="FF0000"/>
              </a:solidFill>
            </a:endParaRPr>
          </a:p>
        </p:txBody>
      </p:sp>
      <p:sp>
        <p:nvSpPr>
          <p:cNvPr id="15" name="文本框 14"/>
          <p:cNvSpPr txBox="1"/>
          <p:nvPr/>
        </p:nvSpPr>
        <p:spPr>
          <a:xfrm>
            <a:off x="3419872" y="6093296"/>
            <a:ext cx="4752528" cy="461665"/>
          </a:xfrm>
          <a:prstGeom prst="rect">
            <a:avLst/>
          </a:prstGeom>
          <a:noFill/>
          <a:ln>
            <a:noFill/>
          </a:ln>
        </p:spPr>
        <p:txBody>
          <a:bodyPr wrap="square" rtlCol="0">
            <a:spAutoFit/>
          </a:bodyPr>
          <a:lstStyle/>
          <a:p>
            <a:r>
              <a:rPr lang="en-US" altLang="zh-CN" b="1" dirty="0" err="1">
                <a:solidFill>
                  <a:srgbClr val="0000FF"/>
                </a:solidFill>
              </a:rPr>
              <a:t>s</a:t>
            </a:r>
            <a:r>
              <a:rPr kumimoji="1" lang="en-US" altLang="zh-CN" b="1" dirty="0" err="1">
                <a:solidFill>
                  <a:srgbClr val="0000FF"/>
                </a:solidFill>
              </a:rPr>
              <a:t>inθ</a:t>
            </a:r>
            <a:r>
              <a:rPr kumimoji="1" lang="en-US" altLang="zh-CN" b="1" baseline="-25000" dirty="0" err="1">
                <a:solidFill>
                  <a:srgbClr val="0000FF"/>
                </a:solidFill>
              </a:rPr>
              <a:t>c</a:t>
            </a:r>
            <a:r>
              <a:rPr kumimoji="1" lang="en-US" altLang="zh-CN" b="1" dirty="0">
                <a:solidFill>
                  <a:srgbClr val="0000FF"/>
                </a:solidFill>
              </a:rPr>
              <a:t>[ f(m</a:t>
            </a:r>
            <a:r>
              <a:rPr kumimoji="1" lang="en-US" altLang="zh-CN" b="1" baseline="-25000" dirty="0">
                <a:solidFill>
                  <a:srgbClr val="0000FF"/>
                </a:solidFill>
              </a:rPr>
              <a:t>u</a:t>
            </a:r>
            <a:r>
              <a:rPr kumimoji="1" lang="en-US" altLang="zh-CN" b="1" dirty="0">
                <a:solidFill>
                  <a:srgbClr val="0000FF"/>
                </a:solidFill>
              </a:rPr>
              <a:t>) - f(m</a:t>
            </a:r>
            <a:r>
              <a:rPr kumimoji="1" lang="en-US" altLang="zh-CN" b="1" baseline="-25000" dirty="0">
                <a:solidFill>
                  <a:srgbClr val="0000FF"/>
                </a:solidFill>
              </a:rPr>
              <a:t>c</a:t>
            </a:r>
            <a:r>
              <a:rPr kumimoji="1" lang="en-US" altLang="zh-CN" b="1" dirty="0">
                <a:solidFill>
                  <a:srgbClr val="0000FF"/>
                </a:solidFill>
              </a:rPr>
              <a:t>) ]= 0,  if </a:t>
            </a:r>
            <a:r>
              <a:rPr lang="en-US" altLang="zh-CN" b="1" dirty="0">
                <a:solidFill>
                  <a:srgbClr val="0000FF"/>
                </a:solidFill>
              </a:rPr>
              <a:t>m</a:t>
            </a:r>
            <a:r>
              <a:rPr lang="en-US" altLang="zh-CN" b="1" baseline="-25000" dirty="0">
                <a:solidFill>
                  <a:srgbClr val="0000FF"/>
                </a:solidFill>
              </a:rPr>
              <a:t>u</a:t>
            </a:r>
            <a:r>
              <a:rPr lang="en-US" altLang="zh-CN" b="1" dirty="0">
                <a:solidFill>
                  <a:srgbClr val="0000FF"/>
                </a:solidFill>
              </a:rPr>
              <a:t>= m</a:t>
            </a:r>
            <a:r>
              <a:rPr lang="en-US" altLang="zh-CN" b="1" baseline="-25000" dirty="0">
                <a:solidFill>
                  <a:srgbClr val="0000FF"/>
                </a:solidFill>
              </a:rPr>
              <a:t>c</a:t>
            </a:r>
            <a:r>
              <a:rPr kumimoji="1" lang="en-US" altLang="zh-CN" b="1" dirty="0">
                <a:solidFill>
                  <a:srgbClr val="0000FF"/>
                </a:solidFill>
              </a:rPr>
              <a:t> </a:t>
            </a:r>
            <a:endParaRPr kumimoji="1" lang="zh-CN" altLang="en-US" b="1" dirty="0">
              <a:solidFill>
                <a:srgbClr val="0000FF"/>
              </a:solidFill>
            </a:endParaRPr>
          </a:p>
        </p:txBody>
      </p:sp>
      <p:sp>
        <p:nvSpPr>
          <p:cNvPr id="17" name="文本框 16"/>
          <p:cNvSpPr txBox="1"/>
          <p:nvPr/>
        </p:nvSpPr>
        <p:spPr>
          <a:xfrm>
            <a:off x="539552" y="6093296"/>
            <a:ext cx="2448272" cy="461665"/>
          </a:xfrm>
          <a:prstGeom prst="rect">
            <a:avLst/>
          </a:prstGeom>
          <a:noFill/>
          <a:ln>
            <a:solidFill>
              <a:srgbClr val="4F81BD"/>
            </a:solidFill>
          </a:ln>
        </p:spPr>
        <p:txBody>
          <a:bodyPr wrap="square" rtlCol="0">
            <a:spAutoFit/>
          </a:bodyPr>
          <a:lstStyle/>
          <a:p>
            <a:r>
              <a:rPr kumimoji="1" lang="en-US" altLang="zh-CN" b="1" dirty="0">
                <a:solidFill>
                  <a:srgbClr val="FF0000"/>
                </a:solidFill>
              </a:rPr>
              <a:t>Divergent cancel</a:t>
            </a:r>
            <a:endParaRPr kumimoji="1" lang="zh-CN" altLang="en-US" b="1" dirty="0">
              <a:solidFill>
                <a:srgbClr val="FF0000"/>
              </a:solidFill>
            </a:endParaRPr>
          </a:p>
        </p:txBody>
      </p:sp>
    </p:spTree>
    <p:extLst>
      <p:ext uri="{BB962C8B-B14F-4D97-AF65-F5344CB8AC3E}">
        <p14:creationId xmlns:p14="http://schemas.microsoft.com/office/powerpoint/2010/main" val="34120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1C332BE0-19F6-004A-BC0D-958F22D1F8EE}" type="slidenum">
              <a:rPr kumimoji="0" lang="zh-CN" altLang="en-US" sz="1400">
                <a:latin typeface="Tahoma" charset="0"/>
              </a:rPr>
              <a:pPr/>
              <a:t>60</a:t>
            </a:fld>
            <a:endParaRPr kumimoji="0" lang="zh-CN" altLang="en-US" sz="1400">
              <a:latin typeface="Tahoma" charset="0"/>
            </a:endParaRPr>
          </a:p>
        </p:txBody>
      </p:sp>
      <p:sp>
        <p:nvSpPr>
          <p:cNvPr id="41986" name="Rectangle 2"/>
          <p:cNvSpPr>
            <a:spLocks noGrp="1" noChangeArrowheads="1"/>
          </p:cNvSpPr>
          <p:nvPr>
            <p:ph type="title"/>
          </p:nvPr>
        </p:nvSpPr>
        <p:spPr>
          <a:xfrm>
            <a:off x="1752600" y="617538"/>
            <a:ext cx="7191375" cy="651222"/>
          </a:xfrm>
        </p:spPr>
        <p:txBody>
          <a:bodyPr/>
          <a:lstStyle/>
          <a:p>
            <a:pPr eaLnBrk="1" hangingPunct="1"/>
            <a:r>
              <a:rPr lang="zh-CN" altLang="en-US" sz="2800" b="1" dirty="0">
                <a:latin typeface="Tahoma" charset="0"/>
                <a:ea typeface="宋体" charset="0"/>
              </a:rPr>
              <a:t>08年6月的</a:t>
            </a:r>
            <a:r>
              <a:rPr lang="en-US" altLang="zh-CN" sz="2800" b="1" dirty="0">
                <a:latin typeface="Tahoma" charset="0"/>
                <a:ea typeface="宋体" charset="0"/>
              </a:rPr>
              <a:t>ATLAS</a:t>
            </a:r>
            <a:r>
              <a:rPr lang="zh-CN" altLang="en-US" sz="2800" b="1" dirty="0">
                <a:latin typeface="Tahoma" charset="0"/>
                <a:ea typeface="宋体" charset="0"/>
              </a:rPr>
              <a:t>探测器</a:t>
            </a:r>
          </a:p>
        </p:txBody>
      </p:sp>
      <p:sp>
        <p:nvSpPr>
          <p:cNvPr id="41987" name="Rectangle 3"/>
          <p:cNvSpPr>
            <a:spLocks noGrp="1" noChangeArrowheads="1"/>
          </p:cNvSpPr>
          <p:nvPr>
            <p:ph type="body" idx="1"/>
          </p:nvPr>
        </p:nvSpPr>
        <p:spPr>
          <a:xfrm>
            <a:off x="457200" y="2492896"/>
            <a:ext cx="1450504" cy="3603104"/>
          </a:xfrm>
        </p:spPr>
        <p:txBody>
          <a:bodyPr/>
          <a:lstStyle/>
          <a:p>
            <a:pPr eaLnBrk="1" hangingPunct="1">
              <a:buFont typeface="Wingdings" charset="0"/>
              <a:buNone/>
            </a:pPr>
            <a:r>
              <a:rPr lang="zh-CN" altLang="en-US" sz="2400" b="1" dirty="0">
                <a:latin typeface="Tahoma" charset="0"/>
                <a:ea typeface="宋体" charset="0"/>
              </a:rPr>
              <a:t>在</a:t>
            </a:r>
            <a:r>
              <a:rPr lang="en-US" altLang="zh-CN" sz="2400" b="1" dirty="0">
                <a:latin typeface="Tahoma" charset="0"/>
                <a:ea typeface="宋体" charset="0"/>
              </a:rPr>
              <a:t>1</a:t>
            </a:r>
            <a:r>
              <a:rPr lang="zh-CN" altLang="en-US" sz="2400" b="1" dirty="0">
                <a:latin typeface="Tahoma" charset="0"/>
                <a:ea typeface="宋体" charset="0"/>
              </a:rPr>
              <a:t>00多</a:t>
            </a:r>
          </a:p>
          <a:p>
            <a:pPr eaLnBrk="1" hangingPunct="1">
              <a:buFont typeface="Wingdings" charset="0"/>
              <a:buNone/>
            </a:pPr>
            <a:r>
              <a:rPr lang="zh-CN" altLang="en-US" sz="2400" b="1" dirty="0">
                <a:latin typeface="Tahoma" charset="0"/>
                <a:ea typeface="宋体" charset="0"/>
              </a:rPr>
              <a:t>米的地下</a:t>
            </a:r>
          </a:p>
        </p:txBody>
      </p:sp>
      <p:pic>
        <p:nvPicPr>
          <p:cNvPr id="492549" name="Picture 5" descr="C:\Documents and Settings\Cai-Dian Lu\My Documents\My Pictures\2008\DSC024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6716713"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日期占位符 2"/>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92549"/>
                                        </p:tgtEl>
                                        <p:attrNameLst>
                                          <p:attrName>style.visibility</p:attrName>
                                        </p:attrNameLst>
                                      </p:cBhvr>
                                      <p:to>
                                        <p:strVal val="visible"/>
                                      </p:to>
                                    </p:set>
                                    <p:anim calcmode="lin" valueType="num">
                                      <p:cBhvr additive="base">
                                        <p:cTn id="7" dur="500" fill="hold"/>
                                        <p:tgtEl>
                                          <p:spTgt spid="492549"/>
                                        </p:tgtEl>
                                        <p:attrNameLst>
                                          <p:attrName>ppt_x</p:attrName>
                                        </p:attrNameLst>
                                      </p:cBhvr>
                                      <p:tavLst>
                                        <p:tav tm="0">
                                          <p:val>
                                            <p:strVal val="0-#ppt_w/2"/>
                                          </p:val>
                                        </p:tav>
                                        <p:tav tm="100000">
                                          <p:val>
                                            <p:strVal val="#ppt_x"/>
                                          </p:val>
                                        </p:tav>
                                      </p:tavLst>
                                    </p:anim>
                                    <p:anim calcmode="lin" valueType="num">
                                      <p:cBhvr additive="base">
                                        <p:cTn id="8" dur="500" fill="hold"/>
                                        <p:tgtEl>
                                          <p:spTgt spid="49254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p:nvPr>
        </p:nvSpPr>
        <p:spPr>
          <a:xfrm>
            <a:off x="1331640" y="536575"/>
            <a:ext cx="7623423" cy="1143000"/>
          </a:xfrm>
        </p:spPr>
        <p:txBody>
          <a:bodyPr/>
          <a:lstStyle/>
          <a:p>
            <a:pPr>
              <a:lnSpc>
                <a:spcPct val="150000"/>
              </a:lnSpc>
            </a:pPr>
            <a:r>
              <a:rPr lang="en-US" altLang="zh-CN" sz="2800" b="1" dirty="0">
                <a:latin typeface="Times New Roman" charset="0"/>
                <a:ea typeface="宋体" charset="0"/>
              </a:rPr>
              <a:t>LHC era: </a:t>
            </a:r>
            <a:r>
              <a:rPr lang="zh-CN" altLang="en-US" sz="2800" b="1" dirty="0">
                <a:latin typeface="Times New Roman" charset="0"/>
                <a:ea typeface="宋体" charset="0"/>
              </a:rPr>
              <a:t>标准模型最后一个粒子</a:t>
            </a:r>
            <a:r>
              <a:rPr lang="zh-CN" altLang="en-US" sz="2800" b="1" dirty="0">
                <a:solidFill>
                  <a:srgbClr val="FF0000"/>
                </a:solidFill>
                <a:latin typeface="Times New Roman" charset="0"/>
                <a:ea typeface="宋体" charset="0"/>
              </a:rPr>
              <a:t>－</a:t>
            </a:r>
            <a:r>
              <a:rPr lang="en-US" altLang="zh-CN" sz="2800" b="1" dirty="0">
                <a:solidFill>
                  <a:srgbClr val="FF0000"/>
                </a:solidFill>
                <a:latin typeface="Times New Roman" charset="0"/>
                <a:ea typeface="宋体" charset="0"/>
              </a:rPr>
              <a:t>Higgs</a:t>
            </a:r>
            <a:r>
              <a:rPr lang="zh-CN" altLang="en-US" sz="2800" b="1" dirty="0">
                <a:solidFill>
                  <a:srgbClr val="FF0000"/>
                </a:solidFill>
                <a:latin typeface="Times New Roman" charset="0"/>
                <a:ea typeface="宋体" charset="0"/>
              </a:rPr>
              <a:t>发现了</a:t>
            </a:r>
            <a:br>
              <a:rPr lang="en-US" altLang="zh-CN" sz="2800" b="1" dirty="0">
                <a:latin typeface="Times New Roman" charset="0"/>
                <a:ea typeface="宋体" charset="0"/>
              </a:rPr>
            </a:br>
            <a:r>
              <a:rPr lang="en-US" altLang="zh-CN" sz="2800" b="1" dirty="0">
                <a:latin typeface="Tahoma" charset="0"/>
                <a:ea typeface="宋体" charset="0"/>
              </a:rPr>
              <a:t>2012</a:t>
            </a:r>
            <a:r>
              <a:rPr lang="zh-CN" altLang="en-US" sz="2800" b="1" dirty="0">
                <a:latin typeface="Tahoma" charset="0"/>
                <a:ea typeface="宋体" charset="0"/>
              </a:rPr>
              <a:t>年</a:t>
            </a:r>
            <a:r>
              <a:rPr lang="en-US" altLang="zh-CN" sz="2800" b="1" dirty="0">
                <a:latin typeface="Tahoma" charset="0"/>
                <a:ea typeface="宋体" charset="0"/>
              </a:rPr>
              <a:t>7</a:t>
            </a:r>
            <a:r>
              <a:rPr lang="zh-CN" altLang="en-US" sz="2800" b="1" dirty="0">
                <a:latin typeface="Tahoma" charset="0"/>
                <a:ea typeface="宋体" charset="0"/>
              </a:rPr>
              <a:t>月</a:t>
            </a:r>
            <a:r>
              <a:rPr lang="en-US" altLang="zh-CN" sz="2800" b="1" dirty="0">
                <a:latin typeface="Tahoma" charset="0"/>
                <a:ea typeface="宋体" charset="0"/>
              </a:rPr>
              <a:t>4</a:t>
            </a:r>
            <a:r>
              <a:rPr lang="zh-CN" altLang="en-US" sz="2800" b="1" dirty="0">
                <a:latin typeface="Tahoma" charset="0"/>
                <a:ea typeface="宋体" charset="0"/>
              </a:rPr>
              <a:t>日</a:t>
            </a:r>
            <a:r>
              <a:rPr lang="en-US" altLang="zh-CN" sz="2800" b="1" dirty="0">
                <a:latin typeface="Tahoma" charset="0"/>
                <a:ea typeface="宋体" charset="0"/>
              </a:rPr>
              <a:t>CERN</a:t>
            </a:r>
            <a:r>
              <a:rPr lang="zh-CN" altLang="en-US" sz="2800" b="1" dirty="0">
                <a:latin typeface="Tahoma" charset="0"/>
                <a:ea typeface="宋体" charset="0"/>
              </a:rPr>
              <a:t>大会议室现场</a:t>
            </a:r>
          </a:p>
        </p:txBody>
      </p:sp>
      <p:pic>
        <p:nvPicPr>
          <p:cNvPr id="44034" name="内容占位符 5" descr="1112304_29-A4-at-144-dpi.jpg"/>
          <p:cNvPicPr>
            <a:picLocks noGrp="1" noChangeAspect="1"/>
          </p:cNvPicPr>
          <p:nvPr>
            <p:ph idx="1"/>
          </p:nvPr>
        </p:nvPicPr>
        <p:blipFill>
          <a:blip r:embed="rId2">
            <a:extLst>
              <a:ext uri="{28A0092B-C50C-407E-A947-70E740481C1C}">
                <a14:useLocalDpi xmlns:a14="http://schemas.microsoft.com/office/drawing/2010/main" val="0"/>
              </a:ext>
            </a:extLst>
          </a:blip>
          <a:srcRect t="12962" b="12962"/>
          <a:stretch>
            <a:fillRect/>
          </a:stretch>
        </p:blipFill>
        <p:spPr>
          <a:xfrm>
            <a:off x="327025" y="1908175"/>
            <a:ext cx="8493125" cy="4187825"/>
          </a:xfrm>
        </p:spPr>
      </p:pic>
      <p:sp>
        <p:nvSpPr>
          <p:cNvPr id="44035" name="幻灯片编号占位符 4"/>
          <p:cNvSpPr>
            <a:spLocks noGrp="1"/>
          </p:cNvSpPr>
          <p:nvPr>
            <p:ph type="sldNum" sz="quarter" idx="11"/>
          </p:nvPr>
        </p:nvSpPr>
        <p:spPr>
          <a:xfrm>
            <a:off x="3352800" y="6324600"/>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fld id="{322CF364-3047-0144-93A8-BF4894BE1B1C}" type="slidenum">
              <a:rPr kumimoji="0" lang="zh-CN" altLang="en-US" sz="1400">
                <a:latin typeface="Tahoma" charset="0"/>
              </a:rPr>
              <a:pPr algn="ctr"/>
              <a:t>61</a:t>
            </a:fld>
            <a:endParaRPr kumimoji="0" lang="zh-CN" altLang="en-US" sz="1400">
              <a:latin typeface="Tahoma" charset="0"/>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en-US" dirty="0"/>
              <a:t>2013</a:t>
            </a:r>
            <a:r>
              <a:rPr kumimoji="0" lang="zh-CN" altLang="en-US" dirty="0"/>
              <a:t>年诺贝尔物理奖</a:t>
            </a:r>
            <a:endParaRPr kumimoji="0" lang="en-US" dirty="0"/>
          </a:p>
        </p:txBody>
      </p:sp>
      <p:sp>
        <p:nvSpPr>
          <p:cNvPr id="43011" name="Text Placeholder 2"/>
          <p:cNvSpPr>
            <a:spLocks noGrp="1"/>
          </p:cNvSpPr>
          <p:nvPr>
            <p:ph type="body" sz="quarter" idx="13"/>
          </p:nvPr>
        </p:nvSpPr>
        <p:spPr>
          <a:xfrm>
            <a:off x="0" y="3733800"/>
            <a:ext cx="9067800" cy="2895600"/>
          </a:xfrm>
        </p:spPr>
        <p:txBody>
          <a:bodyPr/>
          <a:lstStyle/>
          <a:p>
            <a:pPr marL="109538" indent="0" algn="just">
              <a:buFont typeface="Wingdings" charset="0"/>
              <a:buNone/>
            </a:pPr>
            <a:r>
              <a:rPr kumimoji="0" lang="en-US" altLang="zh-CN" sz="2000" b="1">
                <a:latin typeface="Times" charset="0"/>
                <a:ea typeface="宋体" charset="0"/>
                <a:cs typeface="Arial" charset="0"/>
              </a:rPr>
              <a:t>The Nobel Prize in Physics 2013 was awarded jointly to François Englert and Peter W. Higgs</a:t>
            </a:r>
            <a:r>
              <a:rPr kumimoji="0" lang="en-US" altLang="zh-CN" sz="2000" b="1">
                <a:solidFill>
                  <a:srgbClr val="FF0000"/>
                </a:solidFill>
                <a:latin typeface="Times" charset="0"/>
                <a:ea typeface="宋体" charset="0"/>
                <a:cs typeface="Arial" charset="0"/>
              </a:rPr>
              <a:t> </a:t>
            </a:r>
            <a:r>
              <a:rPr kumimoji="0" lang="en-US" altLang="zh-CN" sz="2000" b="1" i="1">
                <a:solidFill>
                  <a:srgbClr val="FF0000"/>
                </a:solidFill>
                <a:latin typeface="Times" charset="0"/>
                <a:ea typeface="宋体" charset="0"/>
                <a:cs typeface="Arial" charset="0"/>
              </a:rPr>
              <a:t> </a:t>
            </a:r>
            <a:r>
              <a:rPr kumimoji="0" lang="zh-CN" altLang="en-US" sz="2000" b="1" i="1">
                <a:solidFill>
                  <a:srgbClr val="FF0000"/>
                </a:solidFill>
                <a:latin typeface="Times" charset="0"/>
                <a:ea typeface="宋体" charset="0"/>
                <a:cs typeface="Arial" charset="0"/>
              </a:rPr>
              <a:t>“</a:t>
            </a:r>
            <a:r>
              <a:rPr kumimoji="0" lang="en-US" altLang="zh-CN" sz="2000" b="1" i="1">
                <a:solidFill>
                  <a:srgbClr val="FF0000"/>
                </a:solidFill>
                <a:latin typeface="Times" charset="0"/>
                <a:ea typeface="宋体" charset="0"/>
                <a:cs typeface="Arial" charset="0"/>
              </a:rPr>
              <a:t> for the theoretical discovery of a mechanism that contributes to our understanding of the origin of mass of subatomic particles, and which recently was confirmed through the discovery of the predicted fundamental particle, by the ATLAS and CMS experiments at CERN</a:t>
            </a:r>
            <a:r>
              <a:rPr kumimoji="0" lang="zh-CN" altLang="en-US" sz="2000" b="1" i="1">
                <a:solidFill>
                  <a:srgbClr val="FF0000"/>
                </a:solidFill>
                <a:latin typeface="Times" charset="0"/>
                <a:ea typeface="宋体" charset="0"/>
                <a:cs typeface="Arial" charset="0"/>
              </a:rPr>
              <a:t>’</a:t>
            </a:r>
            <a:r>
              <a:rPr kumimoji="0" lang="en-US" altLang="zh-CN" sz="2000" b="1" i="1">
                <a:solidFill>
                  <a:srgbClr val="FF0000"/>
                </a:solidFill>
                <a:latin typeface="Times" charset="0"/>
                <a:ea typeface="宋体" charset="0"/>
                <a:cs typeface="Arial" charset="0"/>
              </a:rPr>
              <a:t>s Large Hadron Collider</a:t>
            </a:r>
            <a:r>
              <a:rPr kumimoji="0" lang="zh-CN" altLang="en-US" sz="2000" b="1" i="1">
                <a:solidFill>
                  <a:srgbClr val="FF0000"/>
                </a:solidFill>
                <a:latin typeface="Times" charset="0"/>
                <a:ea typeface="宋体" charset="0"/>
              </a:rPr>
              <a:t>”</a:t>
            </a:r>
            <a:endParaRPr kumimoji="0" lang="en-US" altLang="zh-CN" sz="2000" b="1" i="1">
              <a:solidFill>
                <a:srgbClr val="FF0000"/>
              </a:solidFill>
              <a:latin typeface="Times" charset="0"/>
              <a:ea typeface="宋体" charset="0"/>
              <a:cs typeface="Arial" charset="0"/>
            </a:endParaRPr>
          </a:p>
          <a:p>
            <a:pPr marL="109538" indent="0" algn="just">
              <a:buFont typeface="Wingdings" charset="0"/>
              <a:buNone/>
            </a:pPr>
            <a:r>
              <a:rPr kumimoji="0" lang="en-US" altLang="zh-CN" sz="2400" b="1">
                <a:latin typeface="Times" charset="0"/>
                <a:ea typeface="宋体" charset="0"/>
                <a:sym typeface="Wingdings" charset="0"/>
              </a:rPr>
              <a:t></a:t>
            </a:r>
            <a:r>
              <a:rPr kumimoji="0" lang="zh-CN" altLang="en-US" sz="2400" b="1">
                <a:latin typeface="Times" charset="0"/>
                <a:ea typeface="宋体" charset="0"/>
              </a:rPr>
              <a:t>中国组在探测器建造和</a:t>
            </a:r>
            <a:r>
              <a:rPr kumimoji="0" lang="en-US" altLang="zh-CN" sz="2400" b="1">
                <a:latin typeface="Times" charset="0"/>
                <a:ea typeface="宋体" charset="0"/>
              </a:rPr>
              <a:t>Higgs</a:t>
            </a:r>
            <a:r>
              <a:rPr kumimoji="0" lang="zh-CN" altLang="en-US" sz="2400" b="1">
                <a:latin typeface="Times" charset="0"/>
                <a:ea typeface="宋体" charset="0"/>
              </a:rPr>
              <a:t>发现中做出了重要贡献</a:t>
            </a:r>
            <a:endParaRPr kumimoji="0" lang="en-US" altLang="zh-CN" sz="2400" b="1">
              <a:latin typeface="Times" charset="0"/>
              <a:ea typeface="宋体" charset="0"/>
            </a:endParaRPr>
          </a:p>
          <a:p>
            <a:pPr marL="109538" indent="0" algn="just">
              <a:buFont typeface="Wingdings" charset="0"/>
              <a:buNone/>
            </a:pPr>
            <a:r>
              <a:rPr kumimoji="0" lang="en-US" altLang="zh-CN" sz="2000" b="1">
                <a:solidFill>
                  <a:srgbClr val="FF0000"/>
                </a:solidFill>
                <a:latin typeface="Times" charset="0"/>
                <a:ea typeface="宋体" charset="0"/>
              </a:rPr>
              <a:t>ATLAS</a:t>
            </a:r>
            <a:r>
              <a:rPr kumimoji="0" lang="zh-CN" altLang="en-US" sz="2000" b="1">
                <a:solidFill>
                  <a:srgbClr val="FF0000"/>
                </a:solidFill>
                <a:latin typeface="Times" charset="0"/>
                <a:ea typeface="宋体" charset="0"/>
              </a:rPr>
              <a:t>实验组：</a:t>
            </a:r>
            <a:r>
              <a:rPr kumimoji="0" lang="zh-CN" altLang="en-US" sz="2000" b="1">
                <a:solidFill>
                  <a:srgbClr val="0000FF"/>
                </a:solidFill>
                <a:latin typeface="Times" charset="0"/>
                <a:ea typeface="宋体" charset="0"/>
              </a:rPr>
              <a:t>高能所</a:t>
            </a:r>
            <a:r>
              <a:rPr kumimoji="0" lang="zh-CN" altLang="en-US" sz="2000" b="1">
                <a:solidFill>
                  <a:srgbClr val="FF0000"/>
                </a:solidFill>
                <a:latin typeface="Times" charset="0"/>
                <a:ea typeface="宋体" charset="0"/>
              </a:rPr>
              <a:t>、科大、南大、山大、上海交通大学</a:t>
            </a:r>
            <a:endParaRPr kumimoji="0" lang="en-US" altLang="zh-CN" sz="2000" b="1">
              <a:solidFill>
                <a:srgbClr val="FF0000"/>
              </a:solidFill>
              <a:latin typeface="Times" charset="0"/>
              <a:ea typeface="宋体" charset="0"/>
            </a:endParaRPr>
          </a:p>
          <a:p>
            <a:pPr marL="109538" indent="0" algn="just">
              <a:buFont typeface="Wingdings" charset="0"/>
              <a:buNone/>
            </a:pPr>
            <a:r>
              <a:rPr kumimoji="0" lang="en-US" altLang="zh-CN" sz="2000" b="1">
                <a:solidFill>
                  <a:srgbClr val="FF0000"/>
                </a:solidFill>
                <a:latin typeface="Times" charset="0"/>
                <a:ea typeface="宋体" charset="0"/>
              </a:rPr>
              <a:t>CMS</a:t>
            </a:r>
            <a:r>
              <a:rPr kumimoji="0" lang="zh-CN" altLang="en-US" sz="2000" b="1">
                <a:solidFill>
                  <a:srgbClr val="FF0000"/>
                </a:solidFill>
                <a:latin typeface="Times" charset="0"/>
                <a:ea typeface="宋体" charset="0"/>
              </a:rPr>
              <a:t>实验组：</a:t>
            </a:r>
            <a:r>
              <a:rPr kumimoji="0" lang="en-US" altLang="zh-CN" sz="2000" b="1">
                <a:solidFill>
                  <a:srgbClr val="FF0000"/>
                </a:solidFill>
                <a:latin typeface="Times" charset="0"/>
                <a:ea typeface="宋体" charset="0"/>
              </a:rPr>
              <a:t>	  </a:t>
            </a:r>
            <a:r>
              <a:rPr kumimoji="0" lang="zh-CN" altLang="en-US" sz="2000" b="1">
                <a:solidFill>
                  <a:srgbClr val="0000FF"/>
                </a:solidFill>
                <a:latin typeface="Times" charset="0"/>
                <a:ea typeface="宋体" charset="0"/>
              </a:rPr>
              <a:t>高能所</a:t>
            </a:r>
            <a:r>
              <a:rPr kumimoji="0" lang="zh-CN" altLang="en-US" sz="2000" b="1">
                <a:solidFill>
                  <a:srgbClr val="FF0000"/>
                </a:solidFill>
                <a:latin typeface="Times" charset="0"/>
                <a:ea typeface="宋体" charset="0"/>
              </a:rPr>
              <a:t>、北大。。。 </a:t>
            </a:r>
            <a:endParaRPr kumimoji="0" lang="en-US" altLang="zh-CN" sz="2000" b="1">
              <a:solidFill>
                <a:srgbClr val="FF0000"/>
              </a:solidFill>
              <a:latin typeface="Times" charset="0"/>
              <a:ea typeface="宋体" charset="0"/>
            </a:endParaRPr>
          </a:p>
          <a:p>
            <a:pPr marL="109538" indent="0" algn="just">
              <a:buFont typeface="Wingdings" charset="0"/>
              <a:buNone/>
            </a:pPr>
            <a:endParaRPr kumimoji="0" lang="zh-CN" altLang="en-US" sz="2400">
              <a:latin typeface="Times" charset="0"/>
              <a:ea typeface="宋体" charset="0"/>
              <a:cs typeface="Arial" charset="0"/>
            </a:endParaRPr>
          </a:p>
        </p:txBody>
      </p:sp>
      <p:sp>
        <p:nvSpPr>
          <p:cNvPr id="46083" name="Slide Number Placeholder 5"/>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D00147B2-CDC8-5743-AACB-9B19C7E6C65A}" type="slidenum">
              <a:rPr kumimoji="0" lang="zh-CN" altLang="en-US" sz="1400">
                <a:solidFill>
                  <a:srgbClr val="8B5D3D"/>
                </a:solidFill>
              </a:rPr>
              <a:pPr/>
              <a:t>62</a:t>
            </a:fld>
            <a:endParaRPr kumimoji="0" lang="zh-CN" altLang="en-US" sz="1400">
              <a:solidFill>
                <a:srgbClr val="8B5D3D"/>
              </a:solidFill>
            </a:endParaRPr>
          </a:p>
        </p:txBody>
      </p:sp>
      <p:pic>
        <p:nvPicPr>
          <p:cNvPr id="4198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685800"/>
            <a:ext cx="9180513" cy="300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6085" name="日期占位符 2"/>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fade">
                                      <p:cBhvr>
                                        <p:cTn id="7" dur="1000"/>
                                        <p:tgtEl>
                                          <p:spTgt spid="43011">
                                            <p:txEl>
                                              <p:pRg st="1" end="1"/>
                                            </p:txEl>
                                          </p:spTgt>
                                        </p:tgtEl>
                                      </p:cBhvr>
                                    </p:animEffect>
                                    <p:anim calcmode="lin" valueType="num">
                                      <p:cBhvr>
                                        <p:cTn id="8" dur="10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3011">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011">
                                            <p:txEl>
                                              <p:pRg st="2" end="2"/>
                                            </p:txEl>
                                          </p:spTgt>
                                        </p:tgtEl>
                                        <p:attrNameLst>
                                          <p:attrName>style.visibility</p:attrName>
                                        </p:attrNameLst>
                                      </p:cBhvr>
                                      <p:to>
                                        <p:strVal val="visible"/>
                                      </p:to>
                                    </p:set>
                                    <p:animEffect transition="in" filter="fade">
                                      <p:cBhvr>
                                        <p:cTn id="12" dur="1000"/>
                                        <p:tgtEl>
                                          <p:spTgt spid="43011">
                                            <p:txEl>
                                              <p:pRg st="2" end="2"/>
                                            </p:txEl>
                                          </p:spTgt>
                                        </p:tgtEl>
                                      </p:cBhvr>
                                    </p:animEffect>
                                    <p:anim calcmode="lin" valueType="num">
                                      <p:cBhvr>
                                        <p:cTn id="13" dur="10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301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animEffect transition="in" filter="fade">
                                      <p:cBhvr>
                                        <p:cTn id="17" dur="1000"/>
                                        <p:tgtEl>
                                          <p:spTgt spid="43011">
                                            <p:txEl>
                                              <p:pRg st="3" end="3"/>
                                            </p:txEl>
                                          </p:spTgt>
                                        </p:tgtEl>
                                      </p:cBhvr>
                                    </p:animEffect>
                                    <p:anim calcmode="lin" valueType="num">
                                      <p:cBhvr>
                                        <p:cTn id="18" dur="10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30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标题 1"/>
          <p:cNvSpPr>
            <a:spLocks noGrp="1"/>
          </p:cNvSpPr>
          <p:nvPr>
            <p:ph type="title"/>
          </p:nvPr>
        </p:nvSpPr>
        <p:spPr>
          <a:xfrm>
            <a:off x="1547813" y="0"/>
            <a:ext cx="7416800" cy="1341438"/>
          </a:xfrm>
        </p:spPr>
        <p:txBody>
          <a:bodyPr/>
          <a:lstStyle/>
          <a:p>
            <a:pPr algn="ctr"/>
            <a:r>
              <a:rPr lang="en-US" altLang="zh-CN" sz="3200" b="1" dirty="0">
                <a:latin typeface="Tahoma" charset="0"/>
                <a:ea typeface="宋体" charset="0"/>
              </a:rPr>
              <a:t>2013</a:t>
            </a:r>
            <a:r>
              <a:rPr lang="zh-CN" altLang="en-US" sz="3200" b="1" dirty="0">
                <a:latin typeface="Tahoma" charset="0"/>
                <a:ea typeface="宋体" charset="0"/>
              </a:rPr>
              <a:t>年诺贝尔物理奖－基于</a:t>
            </a:r>
            <a:r>
              <a:rPr lang="en-US" altLang="zh-CN" sz="3200" b="1" dirty="0">
                <a:latin typeface="Tahoma" charset="0"/>
                <a:ea typeface="宋体" charset="0"/>
              </a:rPr>
              <a:t>1964</a:t>
            </a:r>
            <a:r>
              <a:rPr lang="zh-CN" altLang="en-US" sz="3200" b="1" dirty="0">
                <a:latin typeface="Tahoma" charset="0"/>
                <a:ea typeface="宋体" charset="0"/>
              </a:rPr>
              <a:t>年的工作－－</a:t>
            </a:r>
            <a:r>
              <a:rPr lang="en-US" altLang="zh-CN" sz="3200" b="1" dirty="0">
                <a:latin typeface="Times New Roman" charset="0"/>
                <a:ea typeface="宋体" charset="0"/>
              </a:rPr>
              <a:t>F. </a:t>
            </a:r>
            <a:r>
              <a:rPr lang="en-US" altLang="zh-CN" sz="3200" b="1" dirty="0" err="1">
                <a:latin typeface="Times New Roman" charset="0"/>
                <a:ea typeface="宋体" charset="0"/>
              </a:rPr>
              <a:t>Englert</a:t>
            </a:r>
            <a:r>
              <a:rPr lang="en-US" altLang="zh-CN" sz="3200" b="1" dirty="0">
                <a:latin typeface="Times New Roman" charset="0"/>
                <a:ea typeface="宋体" charset="0"/>
              </a:rPr>
              <a:t> and P. Higgs</a:t>
            </a:r>
            <a:endParaRPr lang="zh-CN" altLang="en-US" sz="3200" b="1" dirty="0">
              <a:latin typeface="Tahoma" charset="0"/>
              <a:ea typeface="宋体" charset="0"/>
            </a:endParaRPr>
          </a:p>
        </p:txBody>
      </p:sp>
      <p:pic>
        <p:nvPicPr>
          <p:cNvPr id="72706" name="内容占位符 1" descr="191057h953lnl3vp1gppvw.jpg"/>
          <p:cNvPicPr>
            <a:picLocks noGrp="1" noChangeAspect="1"/>
          </p:cNvPicPr>
          <p:nvPr>
            <p:ph idx="1"/>
          </p:nvPr>
        </p:nvPicPr>
        <p:blipFill>
          <a:blip r:embed="rId2">
            <a:extLst>
              <a:ext uri="{28A0092B-C50C-407E-A947-70E740481C1C}">
                <a14:useLocalDpi xmlns:a14="http://schemas.microsoft.com/office/drawing/2010/main" val="0"/>
              </a:ext>
            </a:extLst>
          </a:blip>
          <a:srcRect t="-180" b="9389"/>
          <a:stretch>
            <a:fillRect/>
          </a:stretch>
        </p:blipFill>
        <p:spPr>
          <a:xfrm>
            <a:off x="1116013" y="1484313"/>
            <a:ext cx="7604125" cy="4964112"/>
          </a:xfrm>
        </p:spPr>
      </p:pic>
      <p:sp>
        <p:nvSpPr>
          <p:cNvPr id="72707" name="幻灯片编号占位符 4"/>
          <p:cNvSpPr>
            <a:spLocks noGrp="1"/>
          </p:cNvSpPr>
          <p:nvPr>
            <p:ph type="sldNum" sz="quarter" idx="11"/>
          </p:nvPr>
        </p:nvSpPr>
        <p:spPr>
          <a:xfrm>
            <a:off x="3352800" y="6324600"/>
            <a:ext cx="2895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fld id="{714CB193-6754-8B44-BD26-2EC3001A720E}" type="slidenum">
              <a:rPr kumimoji="0" lang="zh-CN" altLang="en-US" sz="1400">
                <a:latin typeface="Tahoma" charset="0"/>
              </a:rPr>
              <a:pPr algn="ctr"/>
              <a:t>63</a:t>
            </a:fld>
            <a:endParaRPr kumimoji="0" lang="zh-CN" altLang="en-US" sz="1400">
              <a:latin typeface="Tahoma" charset="0"/>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2933908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dirty="0">
                <a:latin typeface="Times" charset="0"/>
                <a:cs typeface="Times" charset="0"/>
              </a:rPr>
              <a:t>希格斯机制</a:t>
            </a:r>
            <a:r>
              <a:rPr kumimoji="0" lang="en-US" altLang="zh-CN" dirty="0">
                <a:latin typeface="Times" charset="0"/>
                <a:cs typeface="Times" charset="0"/>
              </a:rPr>
              <a:t>(1964)</a:t>
            </a:r>
          </a:p>
        </p:txBody>
      </p:sp>
      <p:sp>
        <p:nvSpPr>
          <p:cNvPr id="73730" name="Text Placeholder 2"/>
          <p:cNvSpPr>
            <a:spLocks noGrp="1"/>
          </p:cNvSpPr>
          <p:nvPr>
            <p:ph type="body" sz="quarter" idx="13"/>
          </p:nvPr>
        </p:nvSpPr>
        <p:spPr>
          <a:xfrm>
            <a:off x="228600" y="762000"/>
            <a:ext cx="8763000" cy="506413"/>
          </a:xfrm>
        </p:spPr>
        <p:txBody>
          <a:bodyPr/>
          <a:lstStyle/>
          <a:p>
            <a:pPr marL="460375" indent="-342900">
              <a:buFont typeface="Wingdings" charset="0"/>
              <a:buChar char="Ø"/>
            </a:pPr>
            <a:r>
              <a:rPr kumimoji="0" lang="en-US" altLang="zh-CN" sz="2400" b="1">
                <a:solidFill>
                  <a:srgbClr val="FF0000"/>
                </a:solidFill>
                <a:latin typeface="Times" charset="0"/>
                <a:ea typeface="宋体" charset="0"/>
                <a:cs typeface="Arial" charset="0"/>
              </a:rPr>
              <a:t>J. J. Sakurai Prize for Theoretical Particle Physics (2011)</a:t>
            </a:r>
          </a:p>
          <a:p>
            <a:pPr marL="460375" indent="-342900">
              <a:buFont typeface="Wingdings" charset="0"/>
              <a:buNone/>
            </a:pPr>
            <a:endParaRPr kumimoji="0" lang="zh-CN" altLang="en-US" sz="2400">
              <a:latin typeface="Times" charset="0"/>
              <a:ea typeface="宋体" charset="0"/>
              <a:cs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 y="2913063"/>
            <a:ext cx="263842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2200" y="2930525"/>
            <a:ext cx="4968875" cy="3306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4211638" y="2133600"/>
            <a:ext cx="4392612" cy="6461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marL="117475"/>
            <a:r>
              <a:rPr lang="en-US" altLang="zh-CN" sz="1800"/>
              <a:t>G.S. Guralnik, C.R. Hagen and </a:t>
            </a:r>
          </a:p>
          <a:p>
            <a:pPr marL="117475"/>
            <a:r>
              <a:rPr lang="en-US" altLang="zh-CN" sz="1800"/>
              <a:t>T.W.B. Kibble, PRL 13 (1964.11.16) 585 </a:t>
            </a:r>
          </a:p>
        </p:txBody>
      </p:sp>
      <p:sp>
        <p:nvSpPr>
          <p:cNvPr id="10" name="Rectangle 9"/>
          <p:cNvSpPr>
            <a:spLocks noChangeArrowheads="1"/>
          </p:cNvSpPr>
          <p:nvPr/>
        </p:nvSpPr>
        <p:spPr bwMode="auto">
          <a:xfrm>
            <a:off x="303213" y="1412875"/>
            <a:ext cx="3384550" cy="9239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marL="117475"/>
            <a:r>
              <a:rPr lang="en-US" altLang="zh-CN" sz="1800"/>
              <a:t>Peter W. Higgs</a:t>
            </a:r>
          </a:p>
          <a:p>
            <a:pPr marL="117475"/>
            <a:r>
              <a:rPr lang="en-US" altLang="zh-CN" sz="1800"/>
              <a:t>Phys. Lett. 12 (1964.9.15) 132</a:t>
            </a:r>
          </a:p>
          <a:p>
            <a:pPr marL="117475"/>
            <a:r>
              <a:rPr lang="en-US" altLang="zh-CN" sz="1800"/>
              <a:t>PRL 13 (1964.10.19) 508</a:t>
            </a:r>
          </a:p>
        </p:txBody>
      </p:sp>
      <p:sp>
        <p:nvSpPr>
          <p:cNvPr id="11" name="Rectangle 10"/>
          <p:cNvSpPr>
            <a:spLocks noChangeArrowheads="1"/>
          </p:cNvSpPr>
          <p:nvPr/>
        </p:nvSpPr>
        <p:spPr bwMode="auto">
          <a:xfrm>
            <a:off x="6099175" y="1196975"/>
            <a:ext cx="2865438" cy="7080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marL="117475"/>
            <a:r>
              <a:rPr lang="en-US" altLang="zh-CN" sz="2000"/>
              <a:t>F. Englert, R. Brout</a:t>
            </a:r>
          </a:p>
          <a:p>
            <a:pPr marL="117475"/>
            <a:r>
              <a:rPr lang="en-US" altLang="zh-CN" sz="2000"/>
              <a:t>PRL 13 (1964.8.31) 321</a:t>
            </a:r>
          </a:p>
        </p:txBody>
      </p:sp>
      <p:cxnSp>
        <p:nvCxnSpPr>
          <p:cNvPr id="15" name="Straight Arrow Connector 14"/>
          <p:cNvCxnSpPr/>
          <p:nvPr/>
        </p:nvCxnSpPr>
        <p:spPr>
          <a:xfrm flipH="1">
            <a:off x="4427538" y="2708275"/>
            <a:ext cx="649287" cy="577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292725" y="2347913"/>
            <a:ext cx="0" cy="9382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91275" y="2393950"/>
            <a:ext cx="0" cy="892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956550" y="1516063"/>
            <a:ext cx="0" cy="177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763713" y="2347913"/>
            <a:ext cx="0" cy="730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235825" y="1519238"/>
            <a:ext cx="0" cy="18145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742" name="日期占位符 2"/>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
        <p:nvSpPr>
          <p:cNvPr id="73743" name="幻灯片编号占位符 4"/>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3B1DA393-771E-5345-98CF-B702E3CB5EC3}" type="slidenum">
              <a:rPr kumimoji="0" lang="zh-CN" altLang="en-US" sz="1400">
                <a:solidFill>
                  <a:srgbClr val="8B5D3D"/>
                </a:solidFill>
                <a:latin typeface="Tahoma" charset="0"/>
              </a:rPr>
              <a:pPr/>
              <a:t>64</a:t>
            </a:fld>
            <a:endParaRPr kumimoji="0" lang="zh-CN" altLang="en-US" sz="1400">
              <a:solidFill>
                <a:srgbClr val="8B5D3D"/>
              </a:solidFill>
              <a:latin typeface="Tahoma" charset="0"/>
            </a:endParaRPr>
          </a:p>
        </p:txBody>
      </p:sp>
    </p:spTree>
    <p:extLst>
      <p:ext uri="{BB962C8B-B14F-4D97-AF65-F5344CB8AC3E}">
        <p14:creationId xmlns:p14="http://schemas.microsoft.com/office/powerpoint/2010/main" val="2914824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B37B0D36-55C6-E64F-B99C-044315454E65}" type="slidenum">
              <a:rPr kumimoji="0" lang="zh-CN" altLang="en-US" sz="1400">
                <a:latin typeface="Tahoma" charset="0"/>
              </a:rPr>
              <a:pPr/>
              <a:t>65</a:t>
            </a:fld>
            <a:endParaRPr kumimoji="0" lang="zh-CN" altLang="en-US" sz="1400">
              <a:latin typeface="Tahoma" charset="0"/>
            </a:endParaRPr>
          </a:p>
        </p:txBody>
      </p:sp>
      <p:sp>
        <p:nvSpPr>
          <p:cNvPr id="90114" name="Rectangle 2"/>
          <p:cNvSpPr>
            <a:spLocks noGrp="1" noChangeArrowheads="1"/>
          </p:cNvSpPr>
          <p:nvPr>
            <p:ph type="title"/>
          </p:nvPr>
        </p:nvSpPr>
        <p:spPr>
          <a:xfrm>
            <a:off x="1752600" y="617538"/>
            <a:ext cx="7191375" cy="795337"/>
          </a:xfrm>
        </p:spPr>
        <p:txBody>
          <a:bodyPr/>
          <a:lstStyle/>
          <a:p>
            <a:pPr eaLnBrk="1" hangingPunct="1"/>
            <a:r>
              <a:rPr kumimoji="0" lang="zh-CN" altLang="en-US" sz="3600" b="1">
                <a:latin typeface="Times New Roman" charset="0"/>
                <a:ea typeface="宋体" charset="0"/>
              </a:rPr>
              <a:t>21世纪初的的粒子物理！</a:t>
            </a:r>
            <a:endParaRPr lang="zh-CN" altLang="en-US" sz="3600" b="1">
              <a:latin typeface="Times New Roman" charset="0"/>
              <a:ea typeface="宋体" charset="0"/>
            </a:endParaRPr>
          </a:p>
        </p:txBody>
      </p:sp>
      <p:sp>
        <p:nvSpPr>
          <p:cNvPr id="305155" name="Rectangle 3"/>
          <p:cNvSpPr>
            <a:spLocks noGrp="1" noChangeArrowheads="1"/>
          </p:cNvSpPr>
          <p:nvPr>
            <p:ph type="body" idx="1"/>
          </p:nvPr>
        </p:nvSpPr>
        <p:spPr/>
        <p:txBody>
          <a:bodyPr/>
          <a:lstStyle/>
          <a:p>
            <a:pPr eaLnBrk="1" hangingPunct="1">
              <a:lnSpc>
                <a:spcPts val="4663"/>
              </a:lnSpc>
            </a:pPr>
            <a:r>
              <a:rPr lang="zh-CN" altLang="en-US" sz="2800" b="1">
                <a:solidFill>
                  <a:schemeClr val="hlink"/>
                </a:solidFill>
                <a:latin typeface="Times New Roman" charset="0"/>
                <a:ea typeface="宋体" charset="0"/>
              </a:rPr>
              <a:t>“标准模型”</a:t>
            </a:r>
            <a:r>
              <a:rPr lang="zh-CN" altLang="en-US" sz="2800" b="1">
                <a:latin typeface="Times New Roman" charset="0"/>
                <a:ea typeface="宋体" charset="0"/>
              </a:rPr>
              <a:t>已经建立</a:t>
            </a:r>
          </a:p>
          <a:p>
            <a:pPr eaLnBrk="1" hangingPunct="1">
              <a:lnSpc>
                <a:spcPts val="4663"/>
              </a:lnSpc>
            </a:pPr>
            <a:r>
              <a:rPr lang="zh-CN" altLang="en-US" sz="2800" b="1">
                <a:latin typeface="Times New Roman" charset="0"/>
                <a:ea typeface="宋体" charset="0"/>
              </a:rPr>
              <a:t>各种实验结果都与</a:t>
            </a:r>
            <a:r>
              <a:rPr lang="zh-CN" altLang="en-US" sz="2800" b="1">
                <a:solidFill>
                  <a:schemeClr val="tx2"/>
                </a:solidFill>
                <a:latin typeface="Times New Roman" charset="0"/>
                <a:ea typeface="宋体" charset="0"/>
              </a:rPr>
              <a:t>标准模型</a:t>
            </a:r>
            <a:r>
              <a:rPr lang="zh-CN" altLang="en-US" sz="2800" b="1">
                <a:latin typeface="Times New Roman" charset="0"/>
                <a:ea typeface="宋体" charset="0"/>
              </a:rPr>
              <a:t>预言基本符合</a:t>
            </a:r>
          </a:p>
          <a:p>
            <a:pPr eaLnBrk="1" hangingPunct="1">
              <a:lnSpc>
                <a:spcPts val="4663"/>
              </a:lnSpc>
            </a:pPr>
            <a:r>
              <a:rPr lang="zh-CN" altLang="en-US" sz="2800" b="1">
                <a:latin typeface="Times New Roman" charset="0"/>
                <a:ea typeface="宋体" charset="0"/>
              </a:rPr>
              <a:t>随着加速器能量的提高，新的实验难度越来越大 -------</a:t>
            </a:r>
            <a:r>
              <a:rPr lang="zh-CN" altLang="en-US" sz="2800" b="1">
                <a:solidFill>
                  <a:schemeClr val="tx2"/>
                </a:solidFill>
                <a:latin typeface="Times New Roman" charset="0"/>
                <a:ea typeface="宋体" charset="0"/>
              </a:rPr>
              <a:t>资金困难</a:t>
            </a:r>
            <a:r>
              <a:rPr lang="zh-CN" altLang="en-US" sz="2800" b="1">
                <a:latin typeface="Times New Roman" charset="0"/>
                <a:ea typeface="宋体" charset="0"/>
              </a:rPr>
              <a:t>。</a:t>
            </a:r>
          </a:p>
          <a:p>
            <a:pPr eaLnBrk="1" hangingPunct="1">
              <a:lnSpc>
                <a:spcPts val="4663"/>
              </a:lnSpc>
            </a:pPr>
            <a:r>
              <a:rPr lang="zh-CN" altLang="en-US" sz="2800" b="1">
                <a:latin typeface="Times New Roman" charset="0"/>
                <a:ea typeface="宋体" charset="0"/>
              </a:rPr>
              <a:t>高能物理的</a:t>
            </a:r>
            <a:r>
              <a:rPr lang="zh-CN" altLang="en-US" sz="2800" b="1">
                <a:solidFill>
                  <a:schemeClr val="hlink"/>
                </a:solidFill>
                <a:latin typeface="Times New Roman" charset="0"/>
                <a:ea typeface="宋体" charset="0"/>
              </a:rPr>
              <a:t>未来</a:t>
            </a:r>
            <a:r>
              <a:rPr lang="zh-CN" altLang="en-US" sz="2800" b="1">
                <a:solidFill>
                  <a:schemeClr val="tx2"/>
                </a:solidFill>
                <a:latin typeface="Times New Roman" charset="0"/>
                <a:ea typeface="宋体" charset="0"/>
              </a:rPr>
              <a:t>？</a:t>
            </a:r>
          </a:p>
          <a:p>
            <a:pPr eaLnBrk="1" hangingPunct="1">
              <a:lnSpc>
                <a:spcPts val="4663"/>
              </a:lnSpc>
              <a:buFont typeface="Wingdings" charset="0"/>
              <a:buNone/>
            </a:pPr>
            <a:r>
              <a:rPr lang="zh-CN" altLang="en-US" sz="2800" b="1">
                <a:solidFill>
                  <a:schemeClr val="tx2"/>
                </a:solidFill>
                <a:latin typeface="Times New Roman" charset="0"/>
                <a:ea typeface="宋体" charset="0"/>
              </a:rPr>
              <a:t>                能预言吗?</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1014487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animEffect transition="in" filter="dissolve">
                                      <p:cBhvr>
                                        <p:cTn id="7" dur="500"/>
                                        <p:tgtEl>
                                          <p:spTgt spid="305155">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5155">
                                            <p:txEl>
                                              <p:pRg st="1" end="1"/>
                                            </p:txEl>
                                          </p:spTgt>
                                        </p:tgtEl>
                                        <p:attrNameLst>
                                          <p:attrName>style.visibility</p:attrName>
                                        </p:attrNameLst>
                                      </p:cBhvr>
                                      <p:to>
                                        <p:strVal val="visible"/>
                                      </p:to>
                                    </p:set>
                                    <p:animEffect transition="in" filter="dissolve">
                                      <p:cBhvr>
                                        <p:cTn id="12" dur="500"/>
                                        <p:tgtEl>
                                          <p:spTgt spid="305155">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5155">
                                            <p:txEl>
                                              <p:pRg st="2" end="2"/>
                                            </p:txEl>
                                          </p:spTgt>
                                        </p:tgtEl>
                                        <p:attrNameLst>
                                          <p:attrName>style.visibility</p:attrName>
                                        </p:attrNameLst>
                                      </p:cBhvr>
                                      <p:to>
                                        <p:strVal val="visible"/>
                                      </p:to>
                                    </p:set>
                                    <p:animEffect transition="in" filter="dissolve">
                                      <p:cBhvr>
                                        <p:cTn id="17" dur="500"/>
                                        <p:tgtEl>
                                          <p:spTgt spid="305155">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5155">
                                            <p:txEl>
                                              <p:pRg st="3" end="3"/>
                                            </p:txEl>
                                          </p:spTgt>
                                        </p:tgtEl>
                                        <p:attrNameLst>
                                          <p:attrName>style.visibility</p:attrName>
                                        </p:attrNameLst>
                                      </p:cBhvr>
                                      <p:to>
                                        <p:strVal val="visible"/>
                                      </p:to>
                                    </p:set>
                                    <p:animEffect transition="in" filter="dissolve">
                                      <p:cBhvr>
                                        <p:cTn id="22" dur="500"/>
                                        <p:tgtEl>
                                          <p:spTgt spid="305155">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5155">
                                            <p:txEl>
                                              <p:pRg st="4" end="4"/>
                                            </p:txEl>
                                          </p:spTgt>
                                        </p:tgtEl>
                                        <p:attrNameLst>
                                          <p:attrName>style.visibility</p:attrName>
                                        </p:attrNameLst>
                                      </p:cBhvr>
                                      <p:to>
                                        <p:strVal val="visible"/>
                                      </p:to>
                                    </p:set>
                                    <p:animEffect transition="in" filter="dissolve">
                                      <p:cBhvr>
                                        <p:cTn id="27" dur="500"/>
                                        <p:tgtEl>
                                          <p:spTgt spid="305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build="p" autoUpdateAnimBg="0" advAuto="200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467561E3-E6EF-6B47-8454-86CF9964B2A0}" type="slidenum">
              <a:rPr kumimoji="0" lang="zh-CN" altLang="en-US" sz="1400">
                <a:latin typeface="Tahoma" charset="0"/>
              </a:rPr>
              <a:pPr/>
              <a:t>66</a:t>
            </a:fld>
            <a:endParaRPr kumimoji="0" lang="zh-CN" altLang="en-US" sz="1400">
              <a:latin typeface="Tahoma" charset="0"/>
            </a:endParaRPr>
          </a:p>
        </p:txBody>
      </p:sp>
      <p:sp>
        <p:nvSpPr>
          <p:cNvPr id="91138" name="Rectangle 2"/>
          <p:cNvSpPr>
            <a:spLocks noGrp="1" noChangeArrowheads="1"/>
          </p:cNvSpPr>
          <p:nvPr>
            <p:ph type="title"/>
          </p:nvPr>
        </p:nvSpPr>
        <p:spPr>
          <a:xfrm>
            <a:off x="1752600" y="617538"/>
            <a:ext cx="7191375" cy="795337"/>
          </a:xfrm>
        </p:spPr>
        <p:txBody>
          <a:bodyPr/>
          <a:lstStyle/>
          <a:p>
            <a:pPr eaLnBrk="1" hangingPunct="1"/>
            <a:r>
              <a:rPr lang="zh-CN" altLang="en-US" sz="3600" b="1">
                <a:latin typeface="Times New Roman" charset="0"/>
                <a:ea typeface="宋体" charset="0"/>
              </a:rPr>
              <a:t>21世纪----生命科学的世纪？</a:t>
            </a:r>
          </a:p>
        </p:txBody>
      </p:sp>
      <p:sp>
        <p:nvSpPr>
          <p:cNvPr id="307203" name="Rectangle 3"/>
          <p:cNvSpPr>
            <a:spLocks noGrp="1" noChangeArrowheads="1"/>
          </p:cNvSpPr>
          <p:nvPr>
            <p:ph type="body" idx="1"/>
          </p:nvPr>
        </p:nvSpPr>
        <p:spPr>
          <a:xfrm>
            <a:off x="838200" y="2017713"/>
            <a:ext cx="8116888" cy="4114800"/>
          </a:xfrm>
        </p:spPr>
        <p:txBody>
          <a:bodyPr/>
          <a:lstStyle/>
          <a:p>
            <a:pPr eaLnBrk="1" hangingPunct="1">
              <a:lnSpc>
                <a:spcPct val="150000"/>
              </a:lnSpc>
            </a:pPr>
            <a:r>
              <a:rPr lang="zh-CN" altLang="en-US" sz="2800" b="1" dirty="0">
                <a:latin typeface="Times New Roman" charset="0"/>
                <a:ea typeface="宋体" charset="0"/>
              </a:rPr>
              <a:t>20世纪末21世纪初，电弱统一理论基础上的</a:t>
            </a:r>
            <a:r>
              <a:rPr lang="zh-CN" altLang="en-US" sz="2800" b="1" dirty="0">
                <a:solidFill>
                  <a:schemeClr val="tx2"/>
                </a:solidFill>
                <a:latin typeface="Times New Roman" charset="0"/>
                <a:ea typeface="宋体" charset="0"/>
              </a:rPr>
              <a:t>标准模型</a:t>
            </a:r>
            <a:r>
              <a:rPr lang="zh-CN" altLang="en-US" sz="2800" b="1" dirty="0">
                <a:latin typeface="Times New Roman" charset="0"/>
                <a:ea typeface="宋体" charset="0"/>
              </a:rPr>
              <a:t>很好地与实验符合。</a:t>
            </a:r>
          </a:p>
          <a:p>
            <a:pPr eaLnBrk="1" hangingPunct="1">
              <a:lnSpc>
                <a:spcPct val="150000"/>
              </a:lnSpc>
            </a:pPr>
            <a:r>
              <a:rPr lang="zh-CN" altLang="en-US" sz="2800" b="1" dirty="0">
                <a:latin typeface="Times New Roman" charset="0"/>
                <a:ea typeface="宋体" charset="0"/>
              </a:rPr>
              <a:t>许多科学家，包括很多的</a:t>
            </a:r>
            <a:r>
              <a:rPr lang="zh-CN" altLang="en-US" sz="2800" b="1" dirty="0">
                <a:solidFill>
                  <a:schemeClr val="tx2"/>
                </a:solidFill>
                <a:latin typeface="Times New Roman" charset="0"/>
                <a:ea typeface="宋体" charset="0"/>
              </a:rPr>
              <a:t>粒子物理大家</a:t>
            </a:r>
            <a:r>
              <a:rPr lang="zh-CN" altLang="en-US" sz="2800" b="1" dirty="0">
                <a:latin typeface="Times New Roman" charset="0"/>
                <a:ea typeface="宋体" charset="0"/>
              </a:rPr>
              <a:t>认为，粒子物理学已经走到了尽头，21世纪是</a:t>
            </a:r>
            <a:r>
              <a:rPr lang="zh-CN" altLang="en-US" sz="2800" b="1" dirty="0">
                <a:solidFill>
                  <a:schemeClr val="hlink"/>
                </a:solidFill>
                <a:latin typeface="Times New Roman" charset="0"/>
                <a:ea typeface="宋体" charset="0"/>
              </a:rPr>
              <a:t>生命科学</a:t>
            </a:r>
            <a:r>
              <a:rPr lang="zh-CN" altLang="en-US" sz="2800" b="1" dirty="0">
                <a:latin typeface="Times New Roman" charset="0"/>
                <a:ea typeface="宋体" charset="0"/>
              </a:rPr>
              <a:t>的世纪</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2373136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Effect transition="in" filter="dissolve">
                                      <p:cBhvr>
                                        <p:cTn id="7" dur="500"/>
                                        <p:tgtEl>
                                          <p:spTgt spid="307203">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03">
                                            <p:txEl>
                                              <p:pRg st="1" end="1"/>
                                            </p:txEl>
                                          </p:spTgt>
                                        </p:tgtEl>
                                        <p:attrNameLst>
                                          <p:attrName>style.visibility</p:attrName>
                                        </p:attrNameLst>
                                      </p:cBhvr>
                                      <p:to>
                                        <p:strVal val="visible"/>
                                      </p:to>
                                    </p:set>
                                    <p:animEffect transition="in" filter="dissolve">
                                      <p:cBhvr>
                                        <p:cTn id="12" dur="500"/>
                                        <p:tgtEl>
                                          <p:spTgt spid="3072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autoUpdateAnimBg="0" advAuto="200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Lucd</a:t>
            </a:r>
            <a:endParaRPr lang="zh-CN" altLang="en-US"/>
          </a:p>
        </p:txBody>
      </p:sp>
      <p:sp>
        <p:nvSpPr>
          <p:cNvPr id="52226"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A0C114C1-57AF-CA4E-9309-57B57DCBB6C3}" type="slidenum">
              <a:rPr kumimoji="0" lang="zh-CN" altLang="en-US" sz="1400">
                <a:latin typeface="Tahoma" charset="0"/>
              </a:rPr>
              <a:pPr/>
              <a:t>67</a:t>
            </a:fld>
            <a:endParaRPr kumimoji="0" lang="zh-CN" altLang="en-US" sz="1400">
              <a:latin typeface="Tahoma" charset="0"/>
            </a:endParaRPr>
          </a:p>
        </p:txBody>
      </p:sp>
      <p:pic>
        <p:nvPicPr>
          <p:cNvPr id="52227" name="图片 3" descr="未命名.png"/>
          <p:cNvPicPr>
            <a:picLocks noChangeAspect="1"/>
          </p:cNvPicPr>
          <p:nvPr/>
        </p:nvPicPr>
        <p:blipFill>
          <a:blip r:embed="rId2">
            <a:extLst>
              <a:ext uri="{28A0092B-C50C-407E-A947-70E740481C1C}">
                <a14:useLocalDpi xmlns:a14="http://schemas.microsoft.com/office/drawing/2010/main" val="0"/>
              </a:ext>
            </a:extLst>
          </a:blip>
          <a:srcRect l="4335" t="16785" r="781" b="1065"/>
          <a:stretch>
            <a:fillRect/>
          </a:stretch>
        </p:blipFill>
        <p:spPr bwMode="auto">
          <a:xfrm>
            <a:off x="395288" y="979488"/>
            <a:ext cx="8677275" cy="563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标题 1"/>
          <p:cNvSpPr>
            <a:spLocks noGrp="1"/>
          </p:cNvSpPr>
          <p:nvPr>
            <p:ph type="title"/>
          </p:nvPr>
        </p:nvSpPr>
        <p:spPr>
          <a:xfrm>
            <a:off x="1259632" y="0"/>
            <a:ext cx="7884367" cy="854075"/>
          </a:xfrm>
        </p:spPr>
        <p:txBody>
          <a:bodyPr/>
          <a:lstStyle/>
          <a:p>
            <a:pPr algn="ctr"/>
            <a:r>
              <a:rPr lang="zh-CN" altLang="en-US" sz="2800" b="1" dirty="0">
                <a:latin typeface="Times New Roman" charset="0"/>
                <a:ea typeface="宋体" charset="0"/>
              </a:rPr>
              <a:t>19世纪末20世纪初，</a:t>
            </a:r>
            <a:r>
              <a:rPr lang="zh-CN" altLang="en-US" sz="2800" b="1" dirty="0">
                <a:latin typeface="Tahoma" charset="0"/>
                <a:ea typeface="宋体" charset="0"/>
              </a:rPr>
              <a:t>经典物理学大厦建成</a:t>
            </a:r>
          </a:p>
        </p:txBody>
      </p:sp>
      <p:sp>
        <p:nvSpPr>
          <p:cNvPr id="6" name="罐形 5"/>
          <p:cNvSpPr>
            <a:spLocks noChangeArrowheads="1"/>
          </p:cNvSpPr>
          <p:nvPr/>
        </p:nvSpPr>
        <p:spPr bwMode="auto">
          <a:xfrm>
            <a:off x="2411413" y="1412875"/>
            <a:ext cx="527050" cy="1100138"/>
          </a:xfrm>
          <a:prstGeom prst="can">
            <a:avLst>
              <a:gd name="adj" fmla="val 25019"/>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8" name="罐形 7"/>
          <p:cNvSpPr>
            <a:spLocks noChangeArrowheads="1"/>
          </p:cNvSpPr>
          <p:nvPr/>
        </p:nvSpPr>
        <p:spPr bwMode="auto">
          <a:xfrm>
            <a:off x="5651500" y="1412875"/>
            <a:ext cx="527050" cy="1100138"/>
          </a:xfrm>
          <a:prstGeom prst="can">
            <a:avLst>
              <a:gd name="adj" fmla="val 25019"/>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9" name="罐形 8"/>
          <p:cNvSpPr>
            <a:spLocks noChangeArrowheads="1"/>
          </p:cNvSpPr>
          <p:nvPr/>
        </p:nvSpPr>
        <p:spPr bwMode="auto">
          <a:xfrm>
            <a:off x="3924300" y="1412875"/>
            <a:ext cx="527050" cy="1100138"/>
          </a:xfrm>
          <a:prstGeom prst="can">
            <a:avLst>
              <a:gd name="adj" fmla="val 25019"/>
            </a:avLst>
          </a:prstGeom>
          <a:blipFill dpi="0" rotWithShape="1">
            <a:blip r:embed="rId3"/>
            <a:srcRect/>
            <a:tile tx="0" ty="0" sx="100000" sy="100000" flip="none" algn="tl"/>
          </a:blip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4" name="剪去同侧角的矩形 3"/>
          <p:cNvSpPr/>
          <p:nvPr/>
        </p:nvSpPr>
        <p:spPr bwMode="auto">
          <a:xfrm>
            <a:off x="2195513" y="1052513"/>
            <a:ext cx="4216400" cy="496887"/>
          </a:xfrm>
          <a:prstGeom prst="snip2SameRect">
            <a:avLst/>
          </a:prstGeom>
          <a:blipFill>
            <a:blip r:embed="rId4"/>
            <a:tile tx="0" ty="0" sx="100000" sy="100000" flip="none" algn="tl"/>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a:latin typeface="Times New Roman" pitchFamily="18" charset="0"/>
              <a:ea typeface="宋体" pitchFamily="2" charset="-122"/>
            </a:endParaRPr>
          </a:p>
        </p:txBody>
      </p:sp>
      <p:sp>
        <p:nvSpPr>
          <p:cNvPr id="10" name="文本框 9"/>
          <p:cNvSpPr txBox="1">
            <a:spLocks noChangeArrowheads="1"/>
          </p:cNvSpPr>
          <p:nvPr/>
        </p:nvSpPr>
        <p:spPr bwMode="auto">
          <a:xfrm>
            <a:off x="1835150" y="2636838"/>
            <a:ext cx="16716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dirty="0"/>
              <a:t>牛顿力学</a:t>
            </a:r>
          </a:p>
        </p:txBody>
      </p:sp>
      <p:sp>
        <p:nvSpPr>
          <p:cNvPr id="11" name="文本框 10"/>
          <p:cNvSpPr txBox="1">
            <a:spLocks noChangeArrowheads="1"/>
          </p:cNvSpPr>
          <p:nvPr/>
        </p:nvSpPr>
        <p:spPr bwMode="auto">
          <a:xfrm>
            <a:off x="5003800" y="2565400"/>
            <a:ext cx="27765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dirty="0"/>
              <a:t>麦克斯韦方程组</a:t>
            </a:r>
          </a:p>
        </p:txBody>
      </p:sp>
      <p:sp>
        <p:nvSpPr>
          <p:cNvPr id="12" name="文本框 11"/>
          <p:cNvSpPr txBox="1">
            <a:spLocks noChangeArrowheads="1"/>
          </p:cNvSpPr>
          <p:nvPr/>
        </p:nvSpPr>
        <p:spPr bwMode="auto">
          <a:xfrm>
            <a:off x="2916238" y="2924175"/>
            <a:ext cx="32400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t>热力学、统计力学</a:t>
            </a:r>
          </a:p>
        </p:txBody>
      </p:sp>
      <p:sp>
        <p:nvSpPr>
          <p:cNvPr id="7" name="日期占位符 6"/>
          <p:cNvSpPr>
            <a:spLocks noGrp="1"/>
          </p:cNvSpPr>
          <p:nvPr>
            <p:ph type="dt" sz="quarter" idx="10"/>
          </p:nvPr>
        </p:nvSpPr>
        <p:spPr/>
        <p:txBody>
          <a:bodyPr/>
          <a:lstStyle/>
          <a:p>
            <a:pPr>
              <a:defRPr/>
            </a:pPr>
            <a:r>
              <a:rPr lang="en-US" altLang="zh-CN"/>
              <a:t>Lucd</a:t>
            </a:r>
            <a:endParaRPr lang="en-US"/>
          </a:p>
        </p:txBody>
      </p:sp>
      <p:sp>
        <p:nvSpPr>
          <p:cNvPr id="51210" name="幻灯片编号占位符 1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B1B6153-D220-D14A-B332-81099EAF21CA}" type="slidenum">
              <a:rPr kumimoji="0" lang="en-US" altLang="zh-CN" sz="1400">
                <a:latin typeface="Tahoma" charset="0"/>
              </a:rPr>
              <a:pPr/>
              <a:t>68</a:t>
            </a:fld>
            <a:endParaRPr kumimoji="0" lang="en-US" altLang="zh-CN" sz="1400">
              <a:latin typeface="Tahoma" charset="0"/>
            </a:endParaRPr>
          </a:p>
        </p:txBody>
      </p:sp>
      <p:sp>
        <p:nvSpPr>
          <p:cNvPr id="14" name="Rectangle 3"/>
          <p:cNvSpPr txBox="1">
            <a:spLocks noChangeArrowheads="1"/>
          </p:cNvSpPr>
          <p:nvPr/>
        </p:nvSpPr>
        <p:spPr bwMode="auto">
          <a:xfrm>
            <a:off x="395288" y="3357563"/>
            <a:ext cx="8345487"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161925" indent="-342900">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lnSpc>
                <a:spcPct val="150000"/>
              </a:lnSpc>
              <a:buClr>
                <a:schemeClr val="folHlink"/>
              </a:buClr>
              <a:buSzPct val="60000"/>
              <a:buFont typeface="Wingdings" charset="0"/>
              <a:buChar char="n"/>
            </a:pPr>
            <a:r>
              <a:rPr lang="zh-CN" altLang="en-US" b="1">
                <a:cs typeface="Times New Roman" charset="0"/>
              </a:rPr>
              <a:t>例如，物理学泰斗开尔文爵士在物理学大会的演讲中宣布：</a:t>
            </a:r>
            <a:r>
              <a:rPr lang="zh-CN" altLang="en-US" b="1">
                <a:solidFill>
                  <a:srgbClr val="FF3300"/>
                </a:solidFill>
              </a:rPr>
              <a:t>后辈物理学家只要做些修补工作就行了</a:t>
            </a:r>
            <a:endParaRPr lang="en-US" altLang="zh-CN" b="1">
              <a:cs typeface="Times New Roman" charset="0"/>
            </a:endParaRPr>
          </a:p>
          <a:p>
            <a:pPr eaLnBrk="0" hangingPunct="0">
              <a:lnSpc>
                <a:spcPct val="150000"/>
              </a:lnSpc>
              <a:buClr>
                <a:schemeClr val="folHlink"/>
              </a:buClr>
              <a:buSzPct val="60000"/>
              <a:buFont typeface="Wingdings" charset="0"/>
              <a:buChar char="n"/>
            </a:pPr>
            <a:r>
              <a:rPr lang="zh-CN" altLang="en-US" b="1">
                <a:cs typeface="Times New Roman" charset="0"/>
              </a:rPr>
              <a:t>同时，他却敏锐注意到“地平线上还有两朵小小的乌云”，这恰恰成为</a:t>
            </a:r>
            <a:r>
              <a:rPr lang="zh-CN" altLang="en-US" b="1">
                <a:solidFill>
                  <a:srgbClr val="FF0000"/>
                </a:solidFill>
                <a:cs typeface="Times New Roman" charset="0"/>
              </a:rPr>
              <a:t>20世纪物理学革命的源头</a:t>
            </a:r>
            <a:r>
              <a:rPr lang="zh-CN" altLang="en-US" b="1">
                <a:cs typeface="Times New Roman" charset="0"/>
              </a:rPr>
              <a:t>，一个风云际会的科学的</a:t>
            </a:r>
            <a:r>
              <a:rPr lang="zh-CN" altLang="en-US" b="1">
                <a:solidFill>
                  <a:srgbClr val="0000FF"/>
                </a:solidFill>
                <a:cs typeface="Times New Roman" charset="0"/>
              </a:rPr>
              <a:t>英雄时代</a:t>
            </a:r>
            <a:r>
              <a:rPr lang="zh-CN" altLang="en-US" b="1">
                <a:cs typeface="Times New Roman" charset="0"/>
              </a:rPr>
              <a:t>从此拉开了序幕</a:t>
            </a:r>
          </a:p>
        </p:txBody>
      </p:sp>
    </p:spTree>
    <p:extLst>
      <p:ext uri="{BB962C8B-B14F-4D97-AF65-F5344CB8AC3E}">
        <p14:creationId xmlns:p14="http://schemas.microsoft.com/office/powerpoint/2010/main" val="108999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32" dur="500"/>
                                        <p:tgtEl>
                                          <p:spTgt spid="14">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checkerboard(across)">
                                      <p:cBhvr>
                                        <p:cTn id="3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1" grpId="0"/>
      <p:bldP spid="12" grpId="0"/>
      <p:bldP spid="1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15999830-4BD8-E348-A8E2-3B0D7B04D9C5}" type="slidenum">
              <a:rPr kumimoji="0" lang="zh-CN" altLang="en-US" sz="1400">
                <a:latin typeface="Tahoma" charset="0"/>
              </a:rPr>
              <a:pPr/>
              <a:t>69</a:t>
            </a:fld>
            <a:endParaRPr kumimoji="0" lang="zh-CN" altLang="en-US" sz="1400">
              <a:latin typeface="Tahoma" charset="0"/>
            </a:endParaRPr>
          </a:p>
        </p:txBody>
      </p:sp>
      <p:sp>
        <p:nvSpPr>
          <p:cNvPr id="94210" name="Text Box 6"/>
          <p:cNvSpPr txBox="1">
            <a:spLocks noChangeArrowheads="1"/>
          </p:cNvSpPr>
          <p:nvPr/>
        </p:nvSpPr>
        <p:spPr bwMode="auto">
          <a:xfrm>
            <a:off x="1524000" y="609600"/>
            <a:ext cx="52625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zh-CN" altLang="en-US" sz="3600" b="1" dirty="0">
                <a:solidFill>
                  <a:schemeClr val="tx2"/>
                </a:solidFill>
                <a:latin typeface="Comic Sans MS" charset="0"/>
              </a:rPr>
              <a:t>21世纪初的的粒子物理！</a:t>
            </a:r>
            <a:endParaRPr lang="zh-CN" altLang="en-US" sz="3600" b="1" dirty="0">
              <a:solidFill>
                <a:schemeClr val="tx2"/>
              </a:solidFill>
              <a:latin typeface="Comic Sans MS" charset="0"/>
            </a:endParaRPr>
          </a:p>
        </p:txBody>
      </p:sp>
      <p:sp>
        <p:nvSpPr>
          <p:cNvPr id="94211" name="Text Box 5"/>
          <p:cNvSpPr txBox="1">
            <a:spLocks noChangeArrowheads="1"/>
          </p:cNvSpPr>
          <p:nvPr/>
        </p:nvSpPr>
        <p:spPr bwMode="auto">
          <a:xfrm>
            <a:off x="4343400" y="2849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endParaRPr lang="zh-CN" altLang="en-US"/>
          </a:p>
        </p:txBody>
      </p:sp>
      <p:sp>
        <p:nvSpPr>
          <p:cNvPr id="1028" name="Text Box 4"/>
          <p:cNvSpPr txBox="1">
            <a:spLocks noChangeArrowheads="1"/>
          </p:cNvSpPr>
          <p:nvPr/>
        </p:nvSpPr>
        <p:spPr bwMode="auto">
          <a:xfrm>
            <a:off x="323850" y="1700213"/>
            <a:ext cx="8610600" cy="449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lnSpc>
                <a:spcPct val="150000"/>
              </a:lnSpc>
            </a:pPr>
            <a:r>
              <a:rPr kumimoji="0" lang="zh-CN" altLang="en-US" b="1">
                <a:solidFill>
                  <a:srgbClr val="FF3300"/>
                </a:solidFill>
                <a:latin typeface="Comic Sans MS" charset="0"/>
                <a:ea typeface="新宋体" charset="0"/>
                <a:cs typeface="新宋体" charset="0"/>
              </a:rPr>
              <a:t>数朵乌云</a:t>
            </a:r>
            <a:r>
              <a:rPr kumimoji="0" lang="zh-CN" altLang="en-US" b="1">
                <a:latin typeface="Comic Sans MS" charset="0"/>
                <a:ea typeface="新宋体" charset="0"/>
                <a:cs typeface="新宋体" charset="0"/>
              </a:rPr>
              <a:t>在闪烁：</a:t>
            </a:r>
          </a:p>
          <a:p>
            <a:pPr eaLnBrk="0" hangingPunct="0">
              <a:lnSpc>
                <a:spcPct val="150000"/>
              </a:lnSpc>
            </a:pPr>
            <a:r>
              <a:rPr kumimoji="0" lang="zh-CN" altLang="en-US" b="1">
                <a:solidFill>
                  <a:schemeClr val="tx2"/>
                </a:solidFill>
                <a:latin typeface="Comic Sans MS" charset="0"/>
                <a:ea typeface="新宋体" charset="0"/>
                <a:cs typeface="新宋体" charset="0"/>
                <a:sym typeface="Symbol" charset="0"/>
              </a:rPr>
              <a:t></a:t>
            </a:r>
            <a:r>
              <a:rPr kumimoji="0" lang="zh-CN" altLang="en-US" b="1">
                <a:latin typeface="Comic Sans MS" charset="0"/>
                <a:ea typeface="新宋体" charset="0"/>
                <a:cs typeface="新宋体" charset="0"/>
              </a:rPr>
              <a:t>物质的最小单元是什么？至少 </a:t>
            </a:r>
            <a:r>
              <a:rPr kumimoji="0" lang="en-US" altLang="zh-CN" b="1">
                <a:latin typeface="Comic Sans MS" charset="0"/>
                <a:ea typeface="新宋体" charset="0"/>
                <a:cs typeface="新宋体" charset="0"/>
              </a:rPr>
              <a:t>26</a:t>
            </a:r>
            <a:r>
              <a:rPr kumimoji="0" lang="zh-CN" altLang="en-US" b="1">
                <a:latin typeface="Comic Sans MS" charset="0"/>
                <a:ea typeface="新宋体" charset="0"/>
                <a:cs typeface="新宋体" charset="0"/>
              </a:rPr>
              <a:t>个自由参数－</a:t>
            </a:r>
            <a:r>
              <a:rPr kumimoji="0" lang="zh-CN" altLang="en-US" b="1">
                <a:solidFill>
                  <a:srgbClr val="FF0000"/>
                </a:solidFill>
                <a:latin typeface="Comic Sans MS" charset="0"/>
                <a:ea typeface="新宋体" charset="0"/>
                <a:cs typeface="新宋体" charset="0"/>
              </a:rPr>
              <a:t>太多</a:t>
            </a:r>
          </a:p>
          <a:p>
            <a:pPr eaLnBrk="0" hangingPunct="0">
              <a:lnSpc>
                <a:spcPct val="150000"/>
              </a:lnSpc>
            </a:pPr>
            <a:r>
              <a:rPr kumimoji="0" lang="zh-CN" altLang="en-US" b="1">
                <a:solidFill>
                  <a:srgbClr val="0000FF"/>
                </a:solidFill>
                <a:latin typeface="Comic Sans MS" charset="0"/>
                <a:ea typeface="新宋体" charset="0"/>
                <a:cs typeface="新宋体" charset="0"/>
                <a:sym typeface="Symbol" charset="0"/>
              </a:rPr>
              <a:t></a:t>
            </a:r>
            <a:r>
              <a:rPr kumimoji="0" lang="zh-CN" altLang="en-US" b="1">
                <a:solidFill>
                  <a:srgbClr val="0000FF"/>
                </a:solidFill>
                <a:latin typeface="Comic Sans MS" charset="0"/>
                <a:ea typeface="新宋体" charset="0"/>
                <a:cs typeface="新宋体" charset="0"/>
              </a:rPr>
              <a:t>轻子和夸克为什么有三代？</a:t>
            </a:r>
          </a:p>
          <a:p>
            <a:pPr eaLnBrk="0" hangingPunct="0">
              <a:lnSpc>
                <a:spcPct val="150000"/>
              </a:lnSpc>
            </a:pPr>
            <a:r>
              <a:rPr kumimoji="0" lang="zh-CN" altLang="en-US" b="1">
                <a:solidFill>
                  <a:schemeClr val="tx2"/>
                </a:solidFill>
                <a:latin typeface="Comic Sans MS" charset="0"/>
                <a:ea typeface="新宋体" charset="0"/>
                <a:cs typeface="新宋体" charset="0"/>
                <a:sym typeface="Symbol" charset="0"/>
              </a:rPr>
              <a:t></a:t>
            </a:r>
            <a:r>
              <a:rPr kumimoji="0" lang="zh-CN" altLang="en-US" b="1">
                <a:latin typeface="Comic Sans MS" charset="0"/>
                <a:ea typeface="新宋体" charset="0"/>
                <a:cs typeface="新宋体" charset="0"/>
              </a:rPr>
              <a:t>质量的起源在哪里？ 它们的质量差别为什么那么大？ </a:t>
            </a:r>
          </a:p>
          <a:p>
            <a:pPr eaLnBrk="0" hangingPunct="0">
              <a:lnSpc>
                <a:spcPct val="150000"/>
              </a:lnSpc>
            </a:pPr>
            <a:r>
              <a:rPr kumimoji="0" lang="zh-CN" altLang="en-US" b="1">
                <a:solidFill>
                  <a:schemeClr val="tx2"/>
                </a:solidFill>
                <a:latin typeface="Comic Sans MS" charset="0"/>
                <a:ea typeface="新宋体" charset="0"/>
                <a:cs typeface="新宋体" charset="0"/>
                <a:sym typeface="Symbol" charset="0"/>
              </a:rPr>
              <a:t></a:t>
            </a:r>
            <a:r>
              <a:rPr kumimoji="0" lang="zh-CN" altLang="en-US" b="1">
                <a:latin typeface="Comic Sans MS" charset="0"/>
                <a:ea typeface="新宋体" charset="0"/>
                <a:cs typeface="新宋体" charset="0"/>
              </a:rPr>
              <a:t>中微子究竟是</a:t>
            </a:r>
            <a:r>
              <a:rPr kumimoji="0" lang="en-US" altLang="zh-CN" b="1">
                <a:latin typeface="Comic Sans MS" charset="0"/>
                <a:ea typeface="新宋体" charset="0"/>
                <a:cs typeface="新宋体" charset="0"/>
              </a:rPr>
              <a:t>Majarana</a:t>
            </a:r>
            <a:r>
              <a:rPr kumimoji="0" lang="zh-CN" altLang="en-US" b="1">
                <a:latin typeface="Comic Sans MS" charset="0"/>
                <a:ea typeface="新宋体" charset="0"/>
                <a:cs typeface="新宋体" charset="0"/>
              </a:rPr>
              <a:t>还是</a:t>
            </a:r>
            <a:r>
              <a:rPr kumimoji="0" lang="en-US" altLang="zh-CN" b="1">
                <a:latin typeface="Comic Sans MS" charset="0"/>
                <a:ea typeface="新宋体" charset="0"/>
                <a:cs typeface="新宋体" charset="0"/>
              </a:rPr>
              <a:t>Dirac</a:t>
            </a:r>
            <a:r>
              <a:rPr kumimoji="0" lang="zh-CN" altLang="en-US" b="1">
                <a:latin typeface="Comic Sans MS" charset="0"/>
                <a:ea typeface="新宋体" charset="0"/>
                <a:cs typeface="新宋体" charset="0"/>
              </a:rPr>
              <a:t>粒子？ </a:t>
            </a:r>
            <a:r>
              <a:rPr kumimoji="0" lang="zh-CN" altLang="en-US" b="1">
                <a:ea typeface="新宋体" charset="0"/>
                <a:cs typeface="新宋体" charset="0"/>
              </a:rPr>
              <a:t> </a:t>
            </a:r>
          </a:p>
          <a:p>
            <a:pPr eaLnBrk="0" hangingPunct="0">
              <a:lnSpc>
                <a:spcPct val="150000"/>
              </a:lnSpc>
            </a:pPr>
            <a:r>
              <a:rPr kumimoji="0" lang="zh-CN" altLang="en-US" b="1">
                <a:solidFill>
                  <a:srgbClr val="0000FF"/>
                </a:solidFill>
                <a:latin typeface="Comic Sans MS" charset="0"/>
                <a:ea typeface="新宋体" charset="0"/>
                <a:cs typeface="新宋体" charset="0"/>
                <a:sym typeface="Symbol" charset="0"/>
              </a:rPr>
              <a:t></a:t>
            </a:r>
            <a:r>
              <a:rPr kumimoji="0" lang="zh-CN" altLang="en-US" b="1">
                <a:solidFill>
                  <a:srgbClr val="0000FF"/>
                </a:solidFill>
                <a:latin typeface="Comic Sans MS" charset="0"/>
                <a:ea typeface="新宋体" charset="0"/>
                <a:cs typeface="新宋体" charset="0"/>
              </a:rPr>
              <a:t>反物质、暗物质的疑问？ </a:t>
            </a:r>
            <a:r>
              <a:rPr kumimoji="0" lang="zh-CN" altLang="en-US" b="1">
                <a:solidFill>
                  <a:srgbClr val="0000FF"/>
                </a:solidFill>
                <a:latin typeface="Comic Sans MS" charset="0"/>
                <a:ea typeface="新宋体" charset="0"/>
                <a:cs typeface="新宋体" charset="0"/>
                <a:sym typeface="Symbol" charset="0"/>
              </a:rPr>
              <a:t></a:t>
            </a:r>
            <a:r>
              <a:rPr kumimoji="0" lang="en-US" altLang="zh-CN" b="1">
                <a:solidFill>
                  <a:srgbClr val="0000FF"/>
                </a:solidFill>
                <a:latin typeface="Comic Sans MS" charset="0"/>
                <a:ea typeface="新宋体" charset="0"/>
                <a:cs typeface="新宋体" charset="0"/>
              </a:rPr>
              <a:t> CP</a:t>
            </a:r>
            <a:r>
              <a:rPr kumimoji="0" lang="zh-CN" altLang="en-US" b="1">
                <a:solidFill>
                  <a:srgbClr val="0000FF"/>
                </a:solidFill>
                <a:latin typeface="Comic Sans MS" charset="0"/>
                <a:ea typeface="新宋体" charset="0"/>
                <a:cs typeface="新宋体" charset="0"/>
              </a:rPr>
              <a:t>起源</a:t>
            </a:r>
          </a:p>
          <a:p>
            <a:pPr eaLnBrk="0" hangingPunct="0">
              <a:lnSpc>
                <a:spcPct val="150000"/>
              </a:lnSpc>
            </a:pPr>
            <a:r>
              <a:rPr kumimoji="0" lang="zh-CN" altLang="en-US" b="1">
                <a:solidFill>
                  <a:schemeClr val="tx2"/>
                </a:solidFill>
                <a:latin typeface="Comic Sans MS" charset="0"/>
                <a:ea typeface="新宋体" charset="0"/>
                <a:cs typeface="新宋体" charset="0"/>
                <a:sym typeface="Symbol" charset="0"/>
              </a:rPr>
              <a:t></a:t>
            </a:r>
            <a:r>
              <a:rPr kumimoji="0" lang="zh-CN" altLang="en-US" b="1">
                <a:latin typeface="Comic Sans MS" charset="0"/>
                <a:ea typeface="新宋体" charset="0"/>
                <a:cs typeface="新宋体" charset="0"/>
              </a:rPr>
              <a:t>有没有其他形式的物质？ </a:t>
            </a:r>
          </a:p>
          <a:p>
            <a:pPr eaLnBrk="0" hangingPunct="0">
              <a:lnSpc>
                <a:spcPct val="150000"/>
              </a:lnSpc>
            </a:pPr>
            <a:r>
              <a:rPr kumimoji="0" lang="zh-CN" altLang="en-US" b="1">
                <a:solidFill>
                  <a:schemeClr val="tx2"/>
                </a:solidFill>
                <a:latin typeface="Comic Sans MS" charset="0"/>
                <a:ea typeface="新宋体" charset="0"/>
                <a:cs typeface="新宋体" charset="0"/>
                <a:sym typeface="Symbol" charset="0"/>
              </a:rPr>
              <a:t></a:t>
            </a:r>
            <a:r>
              <a:rPr kumimoji="0" lang="zh-CN" altLang="en-US" b="1">
                <a:latin typeface="Comic Sans MS" charset="0"/>
                <a:ea typeface="新宋体" charset="0"/>
                <a:cs typeface="新宋体" charset="0"/>
              </a:rPr>
              <a:t> </a:t>
            </a:r>
            <a:r>
              <a:rPr kumimoji="0" lang="en-US" altLang="zh-CN" b="1">
                <a:ea typeface="新宋体" charset="0"/>
                <a:cs typeface="新宋体" charset="0"/>
              </a:rPr>
              <a:t>Higgs</a:t>
            </a:r>
            <a:r>
              <a:rPr kumimoji="0" lang="zh-CN" altLang="en-US" b="1">
                <a:latin typeface="Comic Sans MS" charset="0"/>
                <a:ea typeface="新宋体" charset="0"/>
                <a:cs typeface="新宋体" charset="0"/>
              </a:rPr>
              <a:t>粒子是基本的吗？</a:t>
            </a:r>
            <a:r>
              <a:rPr kumimoji="0" lang="en-US" altLang="zh-CN" b="1">
                <a:latin typeface="Comic Sans MS" charset="0"/>
                <a:ea typeface="新宋体" charset="0"/>
                <a:cs typeface="新宋体" charset="0"/>
              </a:rPr>
              <a:t> </a:t>
            </a:r>
            <a:r>
              <a:rPr kumimoji="0" lang="zh-CN" altLang="en-US" b="1">
                <a:latin typeface="Comic Sans MS" charset="0"/>
                <a:ea typeface="新宋体" charset="0"/>
                <a:cs typeface="新宋体" charset="0"/>
              </a:rPr>
              <a:t>。。。</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dissolve">
                                      <p:cBhvr>
                                        <p:cTn id="7" dur="500"/>
                                        <p:tgtEl>
                                          <p:spTgt spid="1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8">
                                            <p:txEl>
                                              <p:pRg st="1" end="1"/>
                                            </p:txEl>
                                          </p:spTgt>
                                        </p:tgtEl>
                                        <p:attrNameLst>
                                          <p:attrName>style.visibility</p:attrName>
                                        </p:attrNameLst>
                                      </p:cBhvr>
                                      <p:to>
                                        <p:strVal val="visible"/>
                                      </p:to>
                                    </p:set>
                                    <p:animEffect transition="in" filter="dissolve">
                                      <p:cBhvr>
                                        <p:cTn id="12" dur="500"/>
                                        <p:tgtEl>
                                          <p:spTgt spid="1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8">
                                            <p:txEl>
                                              <p:pRg st="2" end="2"/>
                                            </p:txEl>
                                          </p:spTgt>
                                        </p:tgtEl>
                                        <p:attrNameLst>
                                          <p:attrName>style.visibility</p:attrName>
                                        </p:attrNameLst>
                                      </p:cBhvr>
                                      <p:to>
                                        <p:strVal val="visible"/>
                                      </p:to>
                                    </p:set>
                                    <p:animEffect transition="in" filter="dissolve">
                                      <p:cBhvr>
                                        <p:cTn id="17" dur="500"/>
                                        <p:tgtEl>
                                          <p:spTgt spid="1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8">
                                            <p:txEl>
                                              <p:pRg st="3" end="3"/>
                                            </p:txEl>
                                          </p:spTgt>
                                        </p:tgtEl>
                                        <p:attrNameLst>
                                          <p:attrName>style.visibility</p:attrName>
                                        </p:attrNameLst>
                                      </p:cBhvr>
                                      <p:to>
                                        <p:strVal val="visible"/>
                                      </p:to>
                                    </p:set>
                                    <p:animEffect transition="in" filter="dissolve">
                                      <p:cBhvr>
                                        <p:cTn id="22" dur="500"/>
                                        <p:tgtEl>
                                          <p:spTgt spid="1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28">
                                            <p:txEl>
                                              <p:pRg st="4" end="4"/>
                                            </p:txEl>
                                          </p:spTgt>
                                        </p:tgtEl>
                                        <p:attrNameLst>
                                          <p:attrName>style.visibility</p:attrName>
                                        </p:attrNameLst>
                                      </p:cBhvr>
                                      <p:to>
                                        <p:strVal val="visible"/>
                                      </p:to>
                                    </p:set>
                                    <p:animEffect transition="in" filter="dissolve">
                                      <p:cBhvr>
                                        <p:cTn id="27" dur="500"/>
                                        <p:tgtEl>
                                          <p:spTgt spid="1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28">
                                            <p:txEl>
                                              <p:pRg st="5" end="5"/>
                                            </p:txEl>
                                          </p:spTgt>
                                        </p:tgtEl>
                                        <p:attrNameLst>
                                          <p:attrName>style.visibility</p:attrName>
                                        </p:attrNameLst>
                                      </p:cBhvr>
                                      <p:to>
                                        <p:strVal val="visible"/>
                                      </p:to>
                                    </p:set>
                                    <p:animEffect transition="in" filter="dissolve">
                                      <p:cBhvr>
                                        <p:cTn id="32" dur="500"/>
                                        <p:tgtEl>
                                          <p:spTgt spid="1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28">
                                            <p:txEl>
                                              <p:pRg st="6" end="6"/>
                                            </p:txEl>
                                          </p:spTgt>
                                        </p:tgtEl>
                                        <p:attrNameLst>
                                          <p:attrName>style.visibility</p:attrName>
                                        </p:attrNameLst>
                                      </p:cBhvr>
                                      <p:to>
                                        <p:strVal val="visible"/>
                                      </p:to>
                                    </p:set>
                                    <p:animEffect transition="in" filter="dissolve">
                                      <p:cBhvr>
                                        <p:cTn id="37" dur="500"/>
                                        <p:tgtEl>
                                          <p:spTgt spid="102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28">
                                            <p:txEl>
                                              <p:pRg st="7" end="7"/>
                                            </p:txEl>
                                          </p:spTgt>
                                        </p:tgtEl>
                                        <p:attrNameLst>
                                          <p:attrName>style.visibility</p:attrName>
                                        </p:attrNameLst>
                                      </p:cBhvr>
                                      <p:to>
                                        <p:strVal val="visible"/>
                                      </p:to>
                                    </p:set>
                                    <p:animEffect transition="in" filter="dissolve">
                                      <p:cBhvr>
                                        <p:cTn id="42" dur="500"/>
                                        <p:tgtEl>
                                          <p:spTgt spid="102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autoUpdateAnimBg="0" advAuto="200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未命名.png"/>
          <p:cNvPicPr>
            <a:picLocks noChangeAspect="1"/>
          </p:cNvPicPr>
          <p:nvPr/>
        </p:nvPicPr>
        <p:blipFill rotWithShape="1">
          <a:blip r:embed="rId3">
            <a:extLst>
              <a:ext uri="{28A0092B-C50C-407E-A947-70E740481C1C}">
                <a14:useLocalDpi xmlns:a14="http://schemas.microsoft.com/office/drawing/2010/main" val="0"/>
              </a:ext>
            </a:extLst>
          </a:blip>
          <a:srcRect l="55051" r="-1377" b="16959"/>
          <a:stretch/>
        </p:blipFill>
        <p:spPr bwMode="auto">
          <a:xfrm>
            <a:off x="5292080" y="2852936"/>
            <a:ext cx="3636000" cy="2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Oval 43"/>
          <p:cNvSpPr>
            <a:spLocks noChangeArrowheads="1"/>
          </p:cNvSpPr>
          <p:nvPr/>
        </p:nvSpPr>
        <p:spPr bwMode="auto">
          <a:xfrm>
            <a:off x="5868144" y="3140968"/>
            <a:ext cx="792088" cy="57606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1432" tIns="45716" rIns="91432" bIns="45716" anchor="ctr"/>
          <a:lstStyle/>
          <a:p>
            <a:endParaRPr lang="zh-CN" altLang="en-US"/>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pic>
        <p:nvPicPr>
          <p:cNvPr id="11" name="图片 10" descr="未命名.png"/>
          <p:cNvPicPr>
            <a:picLocks noChangeAspect="1"/>
          </p:cNvPicPr>
          <p:nvPr/>
        </p:nvPicPr>
        <p:blipFill rotWithShape="1">
          <a:blip r:embed="rId3">
            <a:extLst>
              <a:ext uri="{28A0092B-C50C-407E-A947-70E740481C1C}">
                <a14:useLocalDpi xmlns:a14="http://schemas.microsoft.com/office/drawing/2010/main" val="0"/>
              </a:ext>
            </a:extLst>
          </a:blip>
          <a:srcRect l="1" r="44959" b="16959"/>
          <a:stretch/>
        </p:blipFill>
        <p:spPr bwMode="auto">
          <a:xfrm>
            <a:off x="827584" y="2852739"/>
            <a:ext cx="4320000" cy="2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文本框 12"/>
          <p:cNvSpPr txBox="1">
            <a:spLocks noChangeArrowheads="1"/>
          </p:cNvSpPr>
          <p:nvPr/>
        </p:nvSpPr>
        <p:spPr bwMode="auto">
          <a:xfrm>
            <a:off x="3635375" y="2492375"/>
            <a:ext cx="792163"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a:t>   </a:t>
            </a:r>
            <a:endParaRPr lang="zh-CN" altLang="en-US"/>
          </a:p>
        </p:txBody>
      </p:sp>
      <p:graphicFrame>
        <p:nvGraphicFramePr>
          <p:cNvPr id="31752" name="对象 2"/>
          <p:cNvGraphicFramePr>
            <a:graphicFrameLocks noChangeAspect="1"/>
          </p:cNvGraphicFramePr>
          <p:nvPr>
            <p:extLst>
              <p:ext uri="{D42A27DB-BD31-4B8C-83A1-F6EECF244321}">
                <p14:modId xmlns:p14="http://schemas.microsoft.com/office/powerpoint/2010/main" val="2248557132"/>
              </p:ext>
            </p:extLst>
          </p:nvPr>
        </p:nvGraphicFramePr>
        <p:xfrm>
          <a:off x="395288" y="1989138"/>
          <a:ext cx="3957637" cy="647700"/>
        </p:xfrm>
        <a:graphic>
          <a:graphicData uri="http://schemas.openxmlformats.org/presentationml/2006/ole">
            <mc:AlternateContent xmlns:mc="http://schemas.openxmlformats.org/markup-compatibility/2006">
              <mc:Choice xmlns:v="urn:schemas-microsoft-com:vml" Requires="v">
                <p:oleObj name="公式" r:id="rId4" imgW="1397000" imgH="228600" progId="Equation.3">
                  <p:embed/>
                </p:oleObj>
              </mc:Choice>
              <mc:Fallback>
                <p:oleObj name="公式" r:id="rId4" imgW="13970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989138"/>
                        <a:ext cx="395763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文本框 1"/>
          <p:cNvSpPr txBox="1"/>
          <p:nvPr/>
        </p:nvSpPr>
        <p:spPr>
          <a:xfrm>
            <a:off x="1907704" y="6237312"/>
            <a:ext cx="5112568" cy="461665"/>
          </a:xfrm>
          <a:prstGeom prst="rect">
            <a:avLst/>
          </a:prstGeom>
          <a:solidFill>
            <a:schemeClr val="accent2"/>
          </a:solidFill>
        </p:spPr>
        <p:txBody>
          <a:bodyPr wrap="square" rtlCol="0">
            <a:spAutoFit/>
          </a:bodyPr>
          <a:lstStyle/>
          <a:p>
            <a:r>
              <a:rPr kumimoji="1" lang="en-US" altLang="zh-CN" b="1" dirty="0">
                <a:solidFill>
                  <a:srgbClr val="0000FF"/>
                </a:solidFill>
              </a:rPr>
              <a:t>Ting and Richter found that in 1974</a:t>
            </a:r>
            <a:endParaRPr kumimoji="1" lang="zh-CN" altLang="en-US" b="1" dirty="0">
              <a:solidFill>
                <a:srgbClr val="0000FF"/>
              </a:solidFill>
            </a:endParaRPr>
          </a:p>
        </p:txBody>
      </p:sp>
      <p:sp>
        <p:nvSpPr>
          <p:cNvPr id="31746"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10FD4092-016A-6545-BCFD-831924FB4BF4}" type="slidenum">
              <a:rPr kumimoji="0" lang="zh-CN" altLang="en-US" sz="1400"/>
              <a:pPr/>
              <a:t>7</a:t>
            </a:fld>
            <a:endParaRPr kumimoji="0" lang="zh-CN" altLang="en-US" sz="1400"/>
          </a:p>
        </p:txBody>
      </p:sp>
      <p:sp>
        <p:nvSpPr>
          <p:cNvPr id="31748" name="文本框 5"/>
          <p:cNvSpPr txBox="1">
            <a:spLocks noChangeArrowheads="1"/>
          </p:cNvSpPr>
          <p:nvPr/>
        </p:nvSpPr>
        <p:spPr bwMode="auto">
          <a:xfrm>
            <a:off x="179388" y="836613"/>
            <a:ext cx="4537075"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ts val="600"/>
              </a:spcBef>
            </a:pPr>
            <a:r>
              <a:rPr lang="en-US" altLang="zh-CN" sz="2800" dirty="0"/>
              <a:t>Later, more precise experiments found that</a:t>
            </a:r>
            <a:endParaRPr lang="zh-CN" altLang="en-US" sz="2800" dirty="0"/>
          </a:p>
        </p:txBody>
      </p:sp>
      <p:pic>
        <p:nvPicPr>
          <p:cNvPr id="13" name="图片 12" descr="未命名.png"/>
          <p:cNvPicPr>
            <a:picLocks noChangeAspect="1"/>
          </p:cNvPicPr>
          <p:nvPr/>
        </p:nvPicPr>
        <p:blipFill rotWithShape="1">
          <a:blip r:embed="rId3">
            <a:extLst>
              <a:ext uri="{28A0092B-C50C-407E-A947-70E740481C1C}">
                <a14:useLocalDpi xmlns:a14="http://schemas.microsoft.com/office/drawing/2010/main" val="0"/>
              </a:ext>
            </a:extLst>
          </a:blip>
          <a:srcRect l="33476" t="86747" r="28917" b="1089"/>
          <a:stretch/>
        </p:blipFill>
        <p:spPr bwMode="auto">
          <a:xfrm>
            <a:off x="3275856" y="5733256"/>
            <a:ext cx="2952000" cy="41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文本框 13"/>
          <p:cNvSpPr txBox="1"/>
          <p:nvPr/>
        </p:nvSpPr>
        <p:spPr>
          <a:xfrm>
            <a:off x="6012160" y="2060848"/>
            <a:ext cx="1728192" cy="461665"/>
          </a:xfrm>
          <a:prstGeom prst="rect">
            <a:avLst/>
          </a:prstGeom>
          <a:noFill/>
        </p:spPr>
        <p:txBody>
          <a:bodyPr wrap="square" rtlCol="0">
            <a:spAutoFit/>
          </a:bodyPr>
          <a:lstStyle/>
          <a:p>
            <a:pPr algn="ctr"/>
            <a:r>
              <a:rPr kumimoji="1" lang="en-US" altLang="zh-CN" b="1" dirty="0">
                <a:solidFill>
                  <a:srgbClr val="FF0000"/>
                </a:solidFill>
              </a:rPr>
              <a:t>K-</a:t>
            </a:r>
            <a:r>
              <a:rPr kumimoji="1" lang="en-US" altLang="zh-CN" b="1" u="sng" dirty="0">
                <a:solidFill>
                  <a:srgbClr val="FF0000"/>
                </a:solidFill>
              </a:rPr>
              <a:t>K</a:t>
            </a:r>
            <a:r>
              <a:rPr kumimoji="1" lang="en-US" altLang="zh-CN" b="1" dirty="0">
                <a:solidFill>
                  <a:srgbClr val="FF0000"/>
                </a:solidFill>
              </a:rPr>
              <a:t> mixing</a:t>
            </a:r>
            <a:endParaRPr kumimoji="1" lang="zh-CN" altLang="en-US" b="1" dirty="0">
              <a:solidFill>
                <a:srgbClr val="FF0000"/>
              </a:solidFill>
            </a:endParaRPr>
          </a:p>
        </p:txBody>
      </p:sp>
      <p:sp>
        <p:nvSpPr>
          <p:cNvPr id="15" name="Oval 43"/>
          <p:cNvSpPr>
            <a:spLocks noChangeArrowheads="1"/>
          </p:cNvSpPr>
          <p:nvPr/>
        </p:nvSpPr>
        <p:spPr bwMode="auto">
          <a:xfrm>
            <a:off x="1763688" y="4221088"/>
            <a:ext cx="792088" cy="57606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1432" tIns="45716" rIns="91432" bIns="45716" anchor="ctr"/>
          <a:lstStyle/>
          <a:p>
            <a:endParaRPr lang="zh-CN" altLang="en-US"/>
          </a:p>
        </p:txBody>
      </p:sp>
      <p:graphicFrame>
        <p:nvGraphicFramePr>
          <p:cNvPr id="17" name="对象 2"/>
          <p:cNvGraphicFramePr>
            <a:graphicFrameLocks noChangeAspect="1"/>
          </p:cNvGraphicFramePr>
          <p:nvPr>
            <p:extLst>
              <p:ext uri="{D42A27DB-BD31-4B8C-83A1-F6EECF244321}">
                <p14:modId xmlns:p14="http://schemas.microsoft.com/office/powerpoint/2010/main" val="600651042"/>
              </p:ext>
            </p:extLst>
          </p:nvPr>
        </p:nvGraphicFramePr>
        <p:xfrm>
          <a:off x="6228184" y="730250"/>
          <a:ext cx="1617241" cy="620537"/>
        </p:xfrm>
        <a:graphic>
          <a:graphicData uri="http://schemas.openxmlformats.org/presentationml/2006/ole">
            <mc:AlternateContent xmlns:mc="http://schemas.openxmlformats.org/markup-compatibility/2006">
              <mc:Choice xmlns:v="urn:schemas-microsoft-com:vml" Requires="v">
                <p:oleObj name="公式" r:id="rId6" imgW="660400" imgH="254000" progId="Equation.3">
                  <p:embed/>
                </p:oleObj>
              </mc:Choice>
              <mc:Fallback>
                <p:oleObj name="公式" r:id="rId6" imgW="660400" imgH="254000" progId="Equation.3">
                  <p:embed/>
                  <p:pic>
                    <p:nvPicPr>
                      <p:cNvPr id="0" name=""/>
                      <p:cNvPicPr>
                        <a:picLocks noChangeAspect="1" noChangeArrowheads="1"/>
                      </p:cNvPicPr>
                      <p:nvPr/>
                    </p:nvPicPr>
                    <p:blipFill>
                      <a:blip r:embed="rId7"/>
                      <a:srcRect/>
                      <a:stretch>
                        <a:fillRect/>
                      </a:stretch>
                    </p:blipFill>
                    <p:spPr bwMode="auto">
                      <a:xfrm>
                        <a:off x="6228184" y="730250"/>
                        <a:ext cx="1617241" cy="62053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966468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linds(horizont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heckerboard(across)">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4" grpId="0"/>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kumimoji="0" lang="en-US" altLang="zh-CN" sz="2800" dirty="0">
                <a:latin typeface="Times" charset="0"/>
                <a:cs typeface="Times" charset="0"/>
              </a:rPr>
              <a:t>Higgs</a:t>
            </a:r>
            <a:r>
              <a:rPr kumimoji="0" lang="zh-CN" altLang="en-US" sz="2800" dirty="0">
                <a:latin typeface="Times" charset="0"/>
                <a:cs typeface="Times" charset="0"/>
              </a:rPr>
              <a:t>：一种新粒子</a:t>
            </a:r>
            <a:endParaRPr kumimoji="0" lang="en-US" altLang="zh-CN" sz="2800" dirty="0">
              <a:latin typeface="Times" charset="0"/>
              <a:cs typeface="Times" charset="0"/>
            </a:endParaRPr>
          </a:p>
        </p:txBody>
      </p:sp>
      <p:sp>
        <p:nvSpPr>
          <p:cNvPr id="3" name="Text Placeholder 2"/>
          <p:cNvSpPr>
            <a:spLocks noGrp="1"/>
          </p:cNvSpPr>
          <p:nvPr>
            <p:ph type="body" sz="quarter" idx="13"/>
          </p:nvPr>
        </p:nvSpPr>
        <p:spPr>
          <a:xfrm>
            <a:off x="228600" y="1125538"/>
            <a:ext cx="5207000" cy="5111750"/>
          </a:xfrm>
        </p:spPr>
        <p:txBody>
          <a:bodyPr/>
          <a:lstStyle/>
          <a:p>
            <a:pPr marL="365125" indent="-255588">
              <a:lnSpc>
                <a:spcPts val="3660"/>
              </a:lnSpc>
              <a:spcBef>
                <a:spcPts val="1872"/>
              </a:spcBef>
              <a:buFont typeface="Wingdings" charset="0"/>
              <a:buChar char="q"/>
              <a:defRPr/>
            </a:pPr>
            <a:r>
              <a:rPr kumimoji="0" lang="en-US" altLang="zh-CN" sz="2800" b="1" dirty="0">
                <a:latin typeface="+mn-ea"/>
                <a:cs typeface="Arial" charset="0"/>
              </a:rPr>
              <a:t> </a:t>
            </a:r>
            <a:r>
              <a:rPr kumimoji="0" lang="zh-CN" altLang="en-US" sz="2800" b="1" dirty="0">
                <a:latin typeface="+mn-ea"/>
                <a:cs typeface="Arial" charset="0"/>
              </a:rPr>
              <a:t>在</a:t>
            </a:r>
            <a:r>
              <a:rPr kumimoji="0" lang="en-US" altLang="zh-CN" sz="2800" b="1" dirty="0">
                <a:latin typeface="+mn-ea"/>
                <a:cs typeface="Arial" charset="0"/>
              </a:rPr>
              <a:t>Higgs</a:t>
            </a:r>
            <a:r>
              <a:rPr kumimoji="0" lang="zh-CN" altLang="en-US" sz="2800" b="1" dirty="0">
                <a:latin typeface="+mn-ea"/>
                <a:cs typeface="Arial" charset="0"/>
              </a:rPr>
              <a:t>发现之前</a:t>
            </a:r>
            <a:r>
              <a:rPr kumimoji="0" lang="en-US" altLang="zh-CN" sz="2800" b="1" dirty="0">
                <a:latin typeface="+mn-ea"/>
              </a:rPr>
              <a:t>, </a:t>
            </a:r>
            <a:r>
              <a:rPr kumimoji="0" lang="zh-CN" altLang="en-US" sz="2800" b="1" dirty="0">
                <a:latin typeface="+mn-ea"/>
              </a:rPr>
              <a:t>所有已经发现的基本粒子只有两种：</a:t>
            </a:r>
            <a:endParaRPr kumimoji="0" lang="en-US" altLang="zh-CN" sz="2800" b="1" dirty="0">
              <a:latin typeface="+mn-ea"/>
            </a:endParaRPr>
          </a:p>
          <a:p>
            <a:pPr marL="109537" indent="0">
              <a:lnSpc>
                <a:spcPts val="3660"/>
              </a:lnSpc>
              <a:spcBef>
                <a:spcPts val="1872"/>
              </a:spcBef>
              <a:buFont typeface="Wingdings" pitchFamily="2" charset="2"/>
              <a:buNone/>
              <a:defRPr/>
            </a:pPr>
            <a:r>
              <a:rPr kumimoji="0" lang="en-US" altLang="zh-CN" sz="2800" b="1" i="1" dirty="0">
                <a:solidFill>
                  <a:srgbClr val="FF0000"/>
                </a:solidFill>
                <a:latin typeface="+mn-ea"/>
              </a:rPr>
              <a:t> </a:t>
            </a:r>
            <a:r>
              <a:rPr kumimoji="0" lang="zh-CN" altLang="en-US" sz="2800" b="1" i="1" dirty="0">
                <a:solidFill>
                  <a:srgbClr val="FF0000"/>
                </a:solidFill>
                <a:latin typeface="+mn-ea"/>
              </a:rPr>
              <a:t>自旋为</a:t>
            </a:r>
            <a:r>
              <a:rPr kumimoji="0" lang="en-US" altLang="zh-CN" sz="2800" b="1" i="1" dirty="0">
                <a:solidFill>
                  <a:srgbClr val="FF0000"/>
                </a:solidFill>
                <a:latin typeface="+mn-ea"/>
              </a:rPr>
              <a:t> 1 </a:t>
            </a:r>
            <a:r>
              <a:rPr kumimoji="0" lang="zh-CN" altLang="en-US" sz="2800" b="1" i="1" dirty="0">
                <a:solidFill>
                  <a:srgbClr val="FF0000"/>
                </a:solidFill>
                <a:latin typeface="+mn-ea"/>
              </a:rPr>
              <a:t>的玻色子</a:t>
            </a:r>
            <a:r>
              <a:rPr kumimoji="0" lang="en-US" altLang="zh-CN" sz="2800" b="1" i="1" dirty="0">
                <a:solidFill>
                  <a:srgbClr val="FF0000"/>
                </a:solidFill>
                <a:latin typeface="+mn-ea"/>
              </a:rPr>
              <a:t> </a:t>
            </a:r>
            <a:r>
              <a:rPr kumimoji="0" lang="zh-CN" altLang="en-US" sz="2800" b="1" i="1" dirty="0">
                <a:solidFill>
                  <a:srgbClr val="FF0000"/>
                </a:solidFill>
                <a:latin typeface="+mn-ea"/>
              </a:rPr>
              <a:t>和</a:t>
            </a:r>
            <a:endParaRPr kumimoji="0" lang="en-US" altLang="zh-CN" sz="2800" b="1" i="1" dirty="0">
              <a:solidFill>
                <a:srgbClr val="FF0000"/>
              </a:solidFill>
              <a:latin typeface="+mn-ea"/>
            </a:endParaRPr>
          </a:p>
          <a:p>
            <a:pPr marL="109537" indent="0">
              <a:lnSpc>
                <a:spcPts val="3660"/>
              </a:lnSpc>
              <a:spcBef>
                <a:spcPts val="1872"/>
              </a:spcBef>
              <a:buFont typeface="Wingdings" pitchFamily="2" charset="2"/>
              <a:buNone/>
              <a:defRPr/>
            </a:pPr>
            <a:r>
              <a:rPr kumimoji="0" lang="en-US" altLang="zh-CN" sz="2800" b="1" i="1" dirty="0">
                <a:solidFill>
                  <a:srgbClr val="FF0000"/>
                </a:solidFill>
                <a:latin typeface="+mn-ea"/>
              </a:rPr>
              <a:t> </a:t>
            </a:r>
            <a:r>
              <a:rPr kumimoji="0" lang="zh-CN" altLang="en-US" sz="2800" b="1" i="1" dirty="0">
                <a:solidFill>
                  <a:srgbClr val="FF0000"/>
                </a:solidFill>
                <a:latin typeface="+mn-ea"/>
              </a:rPr>
              <a:t>自旋</a:t>
            </a:r>
            <a:r>
              <a:rPr kumimoji="0" lang="en-US" altLang="zh-CN" sz="2800" b="1" i="1" dirty="0">
                <a:solidFill>
                  <a:srgbClr val="FF0000"/>
                </a:solidFill>
                <a:latin typeface="+mn-ea"/>
              </a:rPr>
              <a:t> 1/2 </a:t>
            </a:r>
            <a:r>
              <a:rPr kumimoji="0" lang="zh-CN" altLang="en-US" sz="2800" b="1" i="1" dirty="0">
                <a:solidFill>
                  <a:srgbClr val="FF0000"/>
                </a:solidFill>
                <a:latin typeface="+mn-ea"/>
              </a:rPr>
              <a:t>的费米子</a:t>
            </a:r>
            <a:endParaRPr kumimoji="0" lang="en-US" altLang="zh-CN" sz="2800" b="1" i="1" dirty="0">
              <a:solidFill>
                <a:srgbClr val="FF0000"/>
              </a:solidFill>
              <a:latin typeface="+mn-ea"/>
            </a:endParaRPr>
          </a:p>
          <a:p>
            <a:pPr marL="365125" indent="-255588">
              <a:lnSpc>
                <a:spcPts val="3660"/>
              </a:lnSpc>
              <a:spcBef>
                <a:spcPts val="1872"/>
              </a:spcBef>
              <a:buFont typeface="Wingdings" charset="0"/>
              <a:buChar char="q"/>
              <a:defRPr/>
            </a:pPr>
            <a:r>
              <a:rPr kumimoji="0" lang="en-US" altLang="zh-CN" sz="2800" b="1" dirty="0">
                <a:latin typeface="+mn-ea"/>
                <a:cs typeface="Arial" charset="0"/>
              </a:rPr>
              <a:t>Higgs </a:t>
            </a:r>
            <a:r>
              <a:rPr kumimoji="0" lang="zh-CN" altLang="en-US" sz="2800" b="1" dirty="0">
                <a:latin typeface="+mn-ea"/>
                <a:cs typeface="Arial" charset="0"/>
              </a:rPr>
              <a:t>玻色子的自旋为</a:t>
            </a:r>
            <a:r>
              <a:rPr kumimoji="0" lang="en-US" altLang="zh-CN" sz="2800" b="1" i="1" dirty="0">
                <a:solidFill>
                  <a:srgbClr val="FF0000"/>
                </a:solidFill>
                <a:latin typeface="+mn-ea"/>
                <a:cs typeface="Arial" charset="0"/>
              </a:rPr>
              <a:t>0</a:t>
            </a:r>
            <a:r>
              <a:rPr kumimoji="0" lang="en-US" altLang="zh-CN" sz="2800" b="1" dirty="0">
                <a:latin typeface="+mn-ea"/>
              </a:rPr>
              <a:t>, </a:t>
            </a:r>
            <a:r>
              <a:rPr kumimoji="0" lang="zh-CN" altLang="en-US" sz="2800" b="1" dirty="0">
                <a:latin typeface="+mn-ea"/>
              </a:rPr>
              <a:t>所以它不仅是一个新粒子，而且是一个</a:t>
            </a:r>
            <a:r>
              <a:rPr kumimoji="0" lang="zh-CN" altLang="en-US" sz="2800" b="1" i="1" u="sng" dirty="0">
                <a:solidFill>
                  <a:srgbClr val="FF0000"/>
                </a:solidFill>
                <a:latin typeface="+mn-ea"/>
              </a:rPr>
              <a:t>新种类的基本粒子</a:t>
            </a:r>
            <a:endParaRPr kumimoji="0" lang="en-US" altLang="zh-CN" sz="2800" b="1" i="1" dirty="0">
              <a:solidFill>
                <a:srgbClr val="FF0000"/>
              </a:solidFill>
              <a:latin typeface="+mn-ea"/>
            </a:endParaRPr>
          </a:p>
          <a:p>
            <a:pPr marL="365125" indent="-255588">
              <a:lnSpc>
                <a:spcPts val="3660"/>
              </a:lnSpc>
              <a:spcBef>
                <a:spcPts val="1872"/>
              </a:spcBef>
              <a:buFont typeface="Wingdings" charset="0"/>
              <a:buChar char="q"/>
              <a:defRPr/>
            </a:pPr>
            <a:r>
              <a:rPr kumimoji="0" lang="en-US" altLang="zh-CN" sz="2800" b="1" dirty="0">
                <a:latin typeface="+mn-ea"/>
                <a:cs typeface="Arial" charset="0"/>
              </a:rPr>
              <a:t> </a:t>
            </a:r>
            <a:r>
              <a:rPr kumimoji="0" lang="zh-CN" altLang="en-US" sz="2800" b="1" dirty="0">
                <a:latin typeface="+mn-ea"/>
                <a:cs typeface="Arial" charset="0"/>
              </a:rPr>
              <a:t>这将开启一个粒子物理研究的</a:t>
            </a:r>
            <a:r>
              <a:rPr kumimoji="0" lang="zh-CN" altLang="en-US" sz="2800" b="1" dirty="0">
                <a:solidFill>
                  <a:srgbClr val="FF0000"/>
                </a:solidFill>
                <a:latin typeface="+mn-ea"/>
                <a:cs typeface="Arial" charset="0"/>
              </a:rPr>
              <a:t>新时代</a:t>
            </a:r>
            <a:endParaRPr kumimoji="0" lang="en-US" altLang="zh-CN" sz="2800" b="1" i="1" dirty="0">
              <a:solidFill>
                <a:srgbClr val="FF0000"/>
              </a:solidFill>
              <a:latin typeface="+mn-ea"/>
            </a:endParaRPr>
          </a:p>
        </p:txBody>
      </p:sp>
      <p:sp>
        <p:nvSpPr>
          <p:cNvPr id="54275" name="Slide Number Placeholder 3"/>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AD158500-F6C3-ED45-976B-48982A6E4596}" type="slidenum">
              <a:rPr kumimoji="0" lang="zh-CN" altLang="en-US" sz="1400">
                <a:solidFill>
                  <a:srgbClr val="8B5D3D"/>
                </a:solidFill>
              </a:rPr>
              <a:pPr/>
              <a:t>70</a:t>
            </a:fld>
            <a:endParaRPr kumimoji="0" lang="zh-CN" altLang="en-US" sz="1400">
              <a:solidFill>
                <a:srgbClr val="8B5D3D"/>
              </a:solidFill>
            </a:endParaRPr>
          </a:p>
        </p:txBody>
      </p:sp>
      <p:pic>
        <p:nvPicPr>
          <p:cNvPr id="54276" name="Picture 9" descr="sm-parti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65238"/>
            <a:ext cx="3657600" cy="429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日期占位符 5"/>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Tree>
    <p:extLst>
      <p:ext uri="{BB962C8B-B14F-4D97-AF65-F5344CB8AC3E}">
        <p14:creationId xmlns:p14="http://schemas.microsoft.com/office/powerpoint/2010/main" val="74148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32E5A00A-386E-314A-BE44-FB678E7F86FF}" type="slidenum">
              <a:rPr kumimoji="0" lang="zh-CN" altLang="en-US" sz="1400">
                <a:latin typeface="Tahoma" charset="0"/>
              </a:rPr>
              <a:pPr/>
              <a:t>71</a:t>
            </a:fld>
            <a:endParaRPr kumimoji="0" lang="zh-CN" altLang="en-US" sz="1400">
              <a:latin typeface="Tahoma" charset="0"/>
            </a:endParaRPr>
          </a:p>
        </p:txBody>
      </p:sp>
      <p:sp>
        <p:nvSpPr>
          <p:cNvPr id="52226" name="Rectangle 2"/>
          <p:cNvSpPr>
            <a:spLocks noGrp="1" noChangeArrowheads="1"/>
          </p:cNvSpPr>
          <p:nvPr>
            <p:ph type="title"/>
          </p:nvPr>
        </p:nvSpPr>
        <p:spPr>
          <a:xfrm>
            <a:off x="1524000" y="228600"/>
            <a:ext cx="6781800" cy="533400"/>
          </a:xfrm>
        </p:spPr>
        <p:txBody>
          <a:bodyPr/>
          <a:lstStyle/>
          <a:p>
            <a:pPr algn="ctr" eaLnBrk="1" hangingPunct="1"/>
            <a:r>
              <a:rPr lang="zh-CN" altLang="en-US" sz="2800" b="1">
                <a:latin typeface="隶书" charset="0"/>
                <a:ea typeface="隶书" charset="0"/>
                <a:cs typeface="隶书" charset="0"/>
              </a:rPr>
              <a:t>强、弱、电三种力的大统一</a:t>
            </a:r>
          </a:p>
        </p:txBody>
      </p:sp>
      <p:sp>
        <p:nvSpPr>
          <p:cNvPr id="52227" name="Text Box 3"/>
          <p:cNvSpPr txBox="1">
            <a:spLocks noChangeArrowheads="1"/>
          </p:cNvSpPr>
          <p:nvPr/>
        </p:nvSpPr>
        <p:spPr bwMode="auto">
          <a:xfrm>
            <a:off x="468313" y="1052513"/>
            <a:ext cx="8280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ea typeface="隶书" charset="0"/>
                <a:cs typeface="隶书" charset="0"/>
              </a:rPr>
              <a:t>强、弱、电低能区为三种不同的力，到极高能</a:t>
            </a:r>
            <a:r>
              <a:rPr lang="zh-CN" altLang="en-US" b="1">
                <a:solidFill>
                  <a:schemeClr val="tx2"/>
                </a:solidFill>
                <a:ea typeface="隶书" charset="0"/>
                <a:cs typeface="隶书" charset="0"/>
              </a:rPr>
              <a:t>统一成一种力</a:t>
            </a:r>
          </a:p>
        </p:txBody>
      </p:sp>
      <p:sp>
        <p:nvSpPr>
          <p:cNvPr id="330756" name="Text Box 4"/>
          <p:cNvSpPr txBox="1">
            <a:spLocks noChangeArrowheads="1"/>
          </p:cNvSpPr>
          <p:nvPr/>
        </p:nvSpPr>
        <p:spPr bwMode="auto">
          <a:xfrm>
            <a:off x="179388" y="5638800"/>
            <a:ext cx="88566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b="1" dirty="0">
                <a:solidFill>
                  <a:schemeClr val="tx2"/>
                </a:solidFill>
              </a:rPr>
              <a:t>简单</a:t>
            </a:r>
            <a:r>
              <a:rPr lang="en-US" altLang="zh-CN" b="1" dirty="0">
                <a:solidFill>
                  <a:schemeClr val="tx2"/>
                </a:solidFill>
              </a:rPr>
              <a:t>SU(5)</a:t>
            </a:r>
            <a:r>
              <a:rPr lang="zh-CN" altLang="en-US" b="1" dirty="0">
                <a:solidFill>
                  <a:schemeClr val="tx2"/>
                </a:solidFill>
              </a:rPr>
              <a:t>模型被排除，</a:t>
            </a:r>
            <a:r>
              <a:rPr lang="en-US" altLang="zh-CN" b="1" dirty="0">
                <a:solidFill>
                  <a:schemeClr val="hlink"/>
                </a:solidFill>
                <a:ea typeface="隶书" charset="0"/>
                <a:cs typeface="隶书" charset="0"/>
              </a:rPr>
              <a:t>SO(10)</a:t>
            </a:r>
            <a:r>
              <a:rPr lang="zh-CN" altLang="en-US" b="1" dirty="0">
                <a:solidFill>
                  <a:schemeClr val="hlink"/>
                </a:solidFill>
                <a:ea typeface="隶书" charset="0"/>
                <a:cs typeface="隶书" charset="0"/>
              </a:rPr>
              <a:t>或者超对称大统一模型还有可能</a:t>
            </a:r>
          </a:p>
        </p:txBody>
      </p:sp>
      <p:grpSp>
        <p:nvGrpSpPr>
          <p:cNvPr id="52229" name="Group 5"/>
          <p:cNvGrpSpPr>
            <a:grpSpLocks/>
          </p:cNvGrpSpPr>
          <p:nvPr/>
        </p:nvGrpSpPr>
        <p:grpSpPr bwMode="auto">
          <a:xfrm>
            <a:off x="533400" y="1981200"/>
            <a:ext cx="8378825" cy="3314700"/>
            <a:chOff x="336" y="1248"/>
            <a:chExt cx="5278" cy="2088"/>
          </a:xfrm>
        </p:grpSpPr>
        <p:sp>
          <p:nvSpPr>
            <p:cNvPr id="52232" name="Text Box 6"/>
            <p:cNvSpPr txBox="1">
              <a:spLocks noChangeArrowheads="1"/>
            </p:cNvSpPr>
            <p:nvPr/>
          </p:nvSpPr>
          <p:spPr bwMode="auto">
            <a:xfrm>
              <a:off x="4558" y="3067"/>
              <a:ext cx="1056"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en-US" altLang="zh-CN" sz="2000">
                  <a:sym typeface="Symbol" charset="0"/>
                </a:rPr>
                <a:t></a:t>
              </a:r>
              <a:r>
                <a:rPr lang="en-US" altLang="zh-CN" sz="2000"/>
                <a:t>Q</a:t>
              </a:r>
              <a:r>
                <a:rPr lang="en-US" altLang="zh-CN" sz="2000" baseline="30000"/>
                <a:t>2</a:t>
              </a:r>
              <a:r>
                <a:rPr lang="en-US" altLang="zh-CN" sz="2000"/>
                <a:t>  GeV</a:t>
              </a:r>
            </a:p>
          </p:txBody>
        </p:sp>
        <p:grpSp>
          <p:nvGrpSpPr>
            <p:cNvPr id="52233" name="Group 7"/>
            <p:cNvGrpSpPr>
              <a:grpSpLocks/>
            </p:cNvGrpSpPr>
            <p:nvPr/>
          </p:nvGrpSpPr>
          <p:grpSpPr bwMode="auto">
            <a:xfrm>
              <a:off x="336" y="1248"/>
              <a:ext cx="4848" cy="2088"/>
              <a:chOff x="192" y="1536"/>
              <a:chExt cx="4848" cy="2088"/>
            </a:xfrm>
          </p:grpSpPr>
          <p:grpSp>
            <p:nvGrpSpPr>
              <p:cNvPr id="52234" name="Group 8"/>
              <p:cNvGrpSpPr>
                <a:grpSpLocks/>
              </p:cNvGrpSpPr>
              <p:nvPr/>
            </p:nvGrpSpPr>
            <p:grpSpPr bwMode="auto">
              <a:xfrm>
                <a:off x="624" y="1536"/>
                <a:ext cx="3936" cy="1776"/>
                <a:chOff x="624" y="1536"/>
                <a:chExt cx="3936" cy="1776"/>
              </a:xfrm>
            </p:grpSpPr>
            <p:sp>
              <p:nvSpPr>
                <p:cNvPr id="52253" name="Line 9"/>
                <p:cNvSpPr>
                  <a:spLocks noChangeShapeType="1"/>
                </p:cNvSpPr>
                <p:nvPr/>
              </p:nvSpPr>
              <p:spPr bwMode="auto">
                <a:xfrm flipV="1">
                  <a:off x="624" y="1536"/>
                  <a:ext cx="0" cy="1776"/>
                </a:xfrm>
                <a:prstGeom prst="line">
                  <a:avLst/>
                </a:prstGeom>
                <a:noFill/>
                <a:ln w="22225">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sp>
              <p:nvSpPr>
                <p:cNvPr id="52254" name="Line 10"/>
                <p:cNvSpPr>
                  <a:spLocks noChangeShapeType="1"/>
                </p:cNvSpPr>
                <p:nvPr/>
              </p:nvSpPr>
              <p:spPr bwMode="auto">
                <a:xfrm>
                  <a:off x="624" y="3312"/>
                  <a:ext cx="3936" cy="0"/>
                </a:xfrm>
                <a:prstGeom prst="line">
                  <a:avLst/>
                </a:prstGeom>
                <a:noFill/>
                <a:ln w="22225">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zh-CN" altLang="en-US"/>
                </a:p>
              </p:txBody>
            </p:sp>
          </p:grpSp>
          <p:sp>
            <p:nvSpPr>
              <p:cNvPr id="52235" name="Freeform 11"/>
              <p:cNvSpPr>
                <a:spLocks/>
              </p:cNvSpPr>
              <p:nvPr/>
            </p:nvSpPr>
            <p:spPr bwMode="auto">
              <a:xfrm>
                <a:off x="1152" y="1584"/>
                <a:ext cx="3152" cy="1352"/>
              </a:xfrm>
              <a:custGeom>
                <a:avLst/>
                <a:gdLst>
                  <a:gd name="T0" fmla="*/ 0 w 3152"/>
                  <a:gd name="T1" fmla="*/ 0 h 1352"/>
                  <a:gd name="T2" fmla="*/ 288 w 3152"/>
                  <a:gd name="T3" fmla="*/ 336 h 1352"/>
                  <a:gd name="T4" fmla="*/ 1248 w 3152"/>
                  <a:gd name="T5" fmla="*/ 1008 h 1352"/>
                  <a:gd name="T6" fmla="*/ 2304 w 3152"/>
                  <a:gd name="T7" fmla="*/ 1296 h 1352"/>
                  <a:gd name="T8" fmla="*/ 3024 w 3152"/>
                  <a:gd name="T9" fmla="*/ 1344 h 1352"/>
                  <a:gd name="T10" fmla="*/ 3072 w 3152"/>
                  <a:gd name="T11" fmla="*/ 1344 h 1352"/>
                  <a:gd name="T12" fmla="*/ 0 60000 65536"/>
                  <a:gd name="T13" fmla="*/ 0 60000 65536"/>
                  <a:gd name="T14" fmla="*/ 0 60000 65536"/>
                  <a:gd name="T15" fmla="*/ 0 60000 65536"/>
                  <a:gd name="T16" fmla="*/ 0 60000 65536"/>
                  <a:gd name="T17" fmla="*/ 0 60000 65536"/>
                  <a:gd name="T18" fmla="*/ 0 w 3152"/>
                  <a:gd name="T19" fmla="*/ 0 h 1352"/>
                  <a:gd name="T20" fmla="*/ 3152 w 3152"/>
                  <a:gd name="T21" fmla="*/ 1352 h 1352"/>
                </a:gdLst>
                <a:ahLst/>
                <a:cxnLst>
                  <a:cxn ang="T12">
                    <a:pos x="T0" y="T1"/>
                  </a:cxn>
                  <a:cxn ang="T13">
                    <a:pos x="T2" y="T3"/>
                  </a:cxn>
                  <a:cxn ang="T14">
                    <a:pos x="T4" y="T5"/>
                  </a:cxn>
                  <a:cxn ang="T15">
                    <a:pos x="T6" y="T7"/>
                  </a:cxn>
                  <a:cxn ang="T16">
                    <a:pos x="T8" y="T9"/>
                  </a:cxn>
                  <a:cxn ang="T17">
                    <a:pos x="T10" y="T11"/>
                  </a:cxn>
                </a:cxnLst>
                <a:rect l="T18" t="T19" r="T20" b="T21"/>
                <a:pathLst>
                  <a:path w="3152" h="1352">
                    <a:moveTo>
                      <a:pt x="0" y="0"/>
                    </a:moveTo>
                    <a:cubicBezTo>
                      <a:pt x="40" y="84"/>
                      <a:pt x="80" y="168"/>
                      <a:pt x="288" y="336"/>
                    </a:cubicBezTo>
                    <a:cubicBezTo>
                      <a:pt x="496" y="504"/>
                      <a:pt x="912" y="848"/>
                      <a:pt x="1248" y="1008"/>
                    </a:cubicBezTo>
                    <a:cubicBezTo>
                      <a:pt x="1584" y="1168"/>
                      <a:pt x="2008" y="1240"/>
                      <a:pt x="2304" y="1296"/>
                    </a:cubicBezTo>
                    <a:cubicBezTo>
                      <a:pt x="2600" y="1352"/>
                      <a:pt x="2896" y="1336"/>
                      <a:pt x="3024" y="1344"/>
                    </a:cubicBezTo>
                    <a:cubicBezTo>
                      <a:pt x="3152" y="1352"/>
                      <a:pt x="3112" y="1348"/>
                      <a:pt x="3072" y="1344"/>
                    </a:cubicBezTo>
                  </a:path>
                </a:pathLst>
              </a:custGeom>
              <a:noFill/>
              <a:ln w="22225"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lstStyle/>
              <a:p>
                <a:endParaRPr lang="zh-CN" altLang="en-US"/>
              </a:p>
            </p:txBody>
          </p:sp>
          <p:sp>
            <p:nvSpPr>
              <p:cNvPr id="52236" name="Freeform 12"/>
              <p:cNvSpPr>
                <a:spLocks/>
              </p:cNvSpPr>
              <p:nvPr/>
            </p:nvSpPr>
            <p:spPr bwMode="auto">
              <a:xfrm>
                <a:off x="1152" y="2688"/>
                <a:ext cx="1440" cy="240"/>
              </a:xfrm>
              <a:custGeom>
                <a:avLst/>
                <a:gdLst>
                  <a:gd name="T0" fmla="*/ 0 w 1440"/>
                  <a:gd name="T1" fmla="*/ 2147483647 h 152"/>
                  <a:gd name="T2" fmla="*/ 288 w 1440"/>
                  <a:gd name="T3" fmla="*/ 2147483647 h 152"/>
                  <a:gd name="T4" fmla="*/ 912 w 1440"/>
                  <a:gd name="T5" fmla="*/ 2147483647 h 152"/>
                  <a:gd name="T6" fmla="*/ 1440 w 1440"/>
                  <a:gd name="T7" fmla="*/ 0 h 152"/>
                  <a:gd name="T8" fmla="*/ 0 60000 65536"/>
                  <a:gd name="T9" fmla="*/ 0 60000 65536"/>
                  <a:gd name="T10" fmla="*/ 0 60000 65536"/>
                  <a:gd name="T11" fmla="*/ 0 60000 65536"/>
                  <a:gd name="T12" fmla="*/ 0 w 1440"/>
                  <a:gd name="T13" fmla="*/ 0 h 152"/>
                  <a:gd name="T14" fmla="*/ 1440 w 1440"/>
                  <a:gd name="T15" fmla="*/ 152 h 152"/>
                </a:gdLst>
                <a:ahLst/>
                <a:cxnLst>
                  <a:cxn ang="T8">
                    <a:pos x="T0" y="T1"/>
                  </a:cxn>
                  <a:cxn ang="T9">
                    <a:pos x="T2" y="T3"/>
                  </a:cxn>
                  <a:cxn ang="T10">
                    <a:pos x="T4" y="T5"/>
                  </a:cxn>
                  <a:cxn ang="T11">
                    <a:pos x="T6" y="T7"/>
                  </a:cxn>
                </a:cxnLst>
                <a:rect l="T12" t="T13" r="T14" b="T15"/>
                <a:pathLst>
                  <a:path w="1440" h="152">
                    <a:moveTo>
                      <a:pt x="0" y="144"/>
                    </a:moveTo>
                    <a:cubicBezTo>
                      <a:pt x="68" y="148"/>
                      <a:pt x="136" y="152"/>
                      <a:pt x="288" y="144"/>
                    </a:cubicBezTo>
                    <a:cubicBezTo>
                      <a:pt x="440" y="136"/>
                      <a:pt x="720" y="120"/>
                      <a:pt x="912" y="96"/>
                    </a:cubicBezTo>
                    <a:cubicBezTo>
                      <a:pt x="1104" y="72"/>
                      <a:pt x="1272" y="36"/>
                      <a:pt x="1440" y="0"/>
                    </a:cubicBezTo>
                  </a:path>
                </a:pathLst>
              </a:custGeom>
              <a:noFill/>
              <a:ln w="22225" cap="flat">
                <a:solidFill>
                  <a:schemeClr val="tx2"/>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lstStyle/>
              <a:p>
                <a:endParaRPr lang="zh-CN" altLang="en-US"/>
              </a:p>
            </p:txBody>
          </p:sp>
          <p:sp>
            <p:nvSpPr>
              <p:cNvPr id="52237" name="Line 13"/>
              <p:cNvSpPr>
                <a:spLocks noChangeShapeType="1"/>
              </p:cNvSpPr>
              <p:nvPr/>
            </p:nvSpPr>
            <p:spPr bwMode="auto">
              <a:xfrm>
                <a:off x="2592" y="2688"/>
                <a:ext cx="0" cy="624"/>
              </a:xfrm>
              <a:prstGeom prst="line">
                <a:avLst/>
              </a:prstGeom>
              <a:noFill/>
              <a:ln w="22225">
                <a:solidFill>
                  <a:schemeClr val="tx2"/>
                </a:solidFill>
                <a:prstDash val="dash"/>
                <a:round/>
                <a:headEnd/>
                <a:tailEnd/>
              </a:ln>
              <a:extLst>
                <a:ext uri="{909E8E84-426E-40dd-AFC4-6F175D3DCCD1}">
                  <a14:hiddenFill xmlns:a14="http://schemas.microsoft.com/office/drawing/2010/main" xmlns="">
                    <a:noFill/>
                  </a14:hiddenFill>
                </a:ext>
              </a:extLst>
            </p:spPr>
            <p:txBody>
              <a:bodyPr wrap="none"/>
              <a:lstStyle/>
              <a:p>
                <a:endParaRPr lang="zh-CN" altLang="en-US"/>
              </a:p>
            </p:txBody>
          </p:sp>
          <p:sp>
            <p:nvSpPr>
              <p:cNvPr id="52238" name="Line 14"/>
              <p:cNvSpPr>
                <a:spLocks noChangeShapeType="1"/>
              </p:cNvSpPr>
              <p:nvPr/>
            </p:nvSpPr>
            <p:spPr bwMode="auto">
              <a:xfrm>
                <a:off x="4848" y="3312"/>
                <a:ext cx="192" cy="0"/>
              </a:xfrm>
              <a:prstGeom prst="line">
                <a:avLst/>
              </a:prstGeom>
              <a:noFill/>
              <a:ln w="22225">
                <a:solidFill>
                  <a:schemeClr val="tx2"/>
                </a:solidFill>
                <a:round/>
                <a:headEnd/>
                <a:tailEnd/>
              </a:ln>
              <a:extLst>
                <a:ext uri="{909E8E84-426E-40dd-AFC4-6F175D3DCCD1}">
                  <a14:hiddenFill xmlns:a14="http://schemas.microsoft.com/office/drawing/2010/main" xmlns="">
                    <a:noFill/>
                  </a14:hiddenFill>
                </a:ext>
              </a:extLst>
            </p:spPr>
            <p:txBody>
              <a:bodyPr wrap="none"/>
              <a:lstStyle/>
              <a:p>
                <a:endParaRPr lang="zh-CN" altLang="en-US"/>
              </a:p>
            </p:txBody>
          </p:sp>
          <p:sp>
            <p:nvSpPr>
              <p:cNvPr id="52239" name="Text Box 15"/>
              <p:cNvSpPr txBox="1">
                <a:spLocks noChangeArrowheads="1"/>
              </p:cNvSpPr>
              <p:nvPr/>
            </p:nvSpPr>
            <p:spPr bwMode="auto">
              <a:xfrm>
                <a:off x="2400" y="3360"/>
                <a:ext cx="720"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spcBef>
                    <a:spcPct val="50000"/>
                  </a:spcBef>
                </a:pPr>
                <a:r>
                  <a:rPr lang="zh-CN" altLang="en-US" sz="2000"/>
                  <a:t>10</a:t>
                </a:r>
                <a:r>
                  <a:rPr lang="zh-CN" altLang="en-US" sz="2000" baseline="30000"/>
                  <a:t>15</a:t>
                </a:r>
              </a:p>
            </p:txBody>
          </p:sp>
          <p:sp>
            <p:nvSpPr>
              <p:cNvPr id="52240" name="Rectangle 16"/>
              <p:cNvSpPr>
                <a:spLocks noChangeArrowheads="1"/>
              </p:cNvSpPr>
              <p:nvPr/>
            </p:nvSpPr>
            <p:spPr bwMode="auto">
              <a:xfrm>
                <a:off x="1296" y="3360"/>
                <a:ext cx="290"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2000"/>
                  <a:t>10</a:t>
                </a:r>
              </a:p>
            </p:txBody>
          </p:sp>
          <p:sp>
            <p:nvSpPr>
              <p:cNvPr id="52241" name="Rectangle 17"/>
              <p:cNvSpPr>
                <a:spLocks noChangeArrowheads="1"/>
              </p:cNvSpPr>
              <p:nvPr/>
            </p:nvSpPr>
            <p:spPr bwMode="auto">
              <a:xfrm>
                <a:off x="912" y="3360"/>
                <a:ext cx="210"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2000"/>
                  <a:t>1</a:t>
                </a:r>
              </a:p>
            </p:txBody>
          </p:sp>
          <p:sp>
            <p:nvSpPr>
              <p:cNvPr id="52242" name="Rectangle 18"/>
              <p:cNvSpPr>
                <a:spLocks noChangeArrowheads="1"/>
              </p:cNvSpPr>
              <p:nvPr/>
            </p:nvSpPr>
            <p:spPr bwMode="auto">
              <a:xfrm>
                <a:off x="1344" y="2112"/>
                <a:ext cx="521"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altLang="zh-CN" sz="2000">
                    <a:solidFill>
                      <a:schemeClr val="tx2"/>
                    </a:solidFill>
                  </a:rPr>
                  <a:t>SU(2)</a:t>
                </a:r>
              </a:p>
            </p:txBody>
          </p:sp>
          <p:sp>
            <p:nvSpPr>
              <p:cNvPr id="52243" name="Rectangle 19"/>
              <p:cNvSpPr>
                <a:spLocks noChangeArrowheads="1"/>
              </p:cNvSpPr>
              <p:nvPr/>
            </p:nvSpPr>
            <p:spPr bwMode="auto">
              <a:xfrm>
                <a:off x="1536" y="1759"/>
                <a:ext cx="521"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altLang="zh-CN" sz="2000">
                    <a:solidFill>
                      <a:schemeClr val="tx2"/>
                    </a:solidFill>
                  </a:rPr>
                  <a:t>SU(3)</a:t>
                </a:r>
              </a:p>
            </p:txBody>
          </p:sp>
          <p:sp>
            <p:nvSpPr>
              <p:cNvPr id="52244" name="Rectangle 20"/>
              <p:cNvSpPr>
                <a:spLocks noChangeArrowheads="1"/>
              </p:cNvSpPr>
              <p:nvPr/>
            </p:nvSpPr>
            <p:spPr bwMode="auto">
              <a:xfrm>
                <a:off x="1200" y="2592"/>
                <a:ext cx="432"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altLang="zh-CN" sz="2000">
                    <a:solidFill>
                      <a:schemeClr val="tx2"/>
                    </a:solidFill>
                  </a:rPr>
                  <a:t>U(1)</a:t>
                </a:r>
              </a:p>
            </p:txBody>
          </p:sp>
          <p:sp>
            <p:nvSpPr>
              <p:cNvPr id="52245" name="Rectangle 21"/>
              <p:cNvSpPr>
                <a:spLocks noChangeArrowheads="1"/>
              </p:cNvSpPr>
              <p:nvPr/>
            </p:nvSpPr>
            <p:spPr bwMode="auto">
              <a:xfrm>
                <a:off x="3216" y="2592"/>
                <a:ext cx="521"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altLang="zh-CN" sz="2000">
                    <a:solidFill>
                      <a:schemeClr val="tx2"/>
                    </a:solidFill>
                  </a:rPr>
                  <a:t>SU(5)</a:t>
                </a:r>
              </a:p>
            </p:txBody>
          </p:sp>
          <p:sp>
            <p:nvSpPr>
              <p:cNvPr id="52246" name="Rectangle 22"/>
              <p:cNvSpPr>
                <a:spLocks noChangeArrowheads="1"/>
              </p:cNvSpPr>
              <p:nvPr/>
            </p:nvSpPr>
            <p:spPr bwMode="auto">
              <a:xfrm>
                <a:off x="192" y="2544"/>
                <a:ext cx="414"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2000"/>
                  <a:t>1/45</a:t>
                </a:r>
              </a:p>
            </p:txBody>
          </p:sp>
          <p:sp>
            <p:nvSpPr>
              <p:cNvPr id="52247" name="Rectangle 23"/>
              <p:cNvSpPr>
                <a:spLocks noChangeArrowheads="1"/>
              </p:cNvSpPr>
              <p:nvPr/>
            </p:nvSpPr>
            <p:spPr bwMode="auto">
              <a:xfrm>
                <a:off x="336" y="1872"/>
                <a:ext cx="210" cy="264"/>
              </a:xfrm>
              <a:prstGeom prst="rect">
                <a:avLst/>
              </a:prstGeom>
              <a:noFill/>
              <a:ln w="22225">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2000"/>
                  <a:t>1</a:t>
                </a:r>
              </a:p>
            </p:txBody>
          </p:sp>
          <p:sp>
            <p:nvSpPr>
              <p:cNvPr id="52248" name="Oval 24"/>
              <p:cNvSpPr>
                <a:spLocks noChangeArrowheads="1"/>
              </p:cNvSpPr>
              <p:nvPr/>
            </p:nvSpPr>
            <p:spPr bwMode="auto">
              <a:xfrm>
                <a:off x="600" y="1960"/>
                <a:ext cx="48" cy="48"/>
              </a:xfrm>
              <a:prstGeom prst="ellipse">
                <a:avLst/>
              </a:prstGeom>
              <a:solidFill>
                <a:schemeClr val="accent1"/>
              </a:solidFill>
              <a:ln w="22225">
                <a:solidFill>
                  <a:schemeClr val="tx2"/>
                </a:solidFill>
                <a:round/>
                <a:headEnd/>
                <a:tailEnd/>
              </a:ln>
            </p:spPr>
            <p:txBody>
              <a:bodyPr wrap="none" anchor="ctr"/>
              <a:lstStyle/>
              <a:p>
                <a:endParaRPr lang="zh-CN" altLang="en-US"/>
              </a:p>
            </p:txBody>
          </p:sp>
          <p:sp>
            <p:nvSpPr>
              <p:cNvPr id="52249" name="Oval 25"/>
              <p:cNvSpPr>
                <a:spLocks noChangeArrowheads="1"/>
              </p:cNvSpPr>
              <p:nvPr/>
            </p:nvSpPr>
            <p:spPr bwMode="auto">
              <a:xfrm>
                <a:off x="600" y="2624"/>
                <a:ext cx="48" cy="48"/>
              </a:xfrm>
              <a:prstGeom prst="ellipse">
                <a:avLst/>
              </a:prstGeom>
              <a:solidFill>
                <a:schemeClr val="accent1"/>
              </a:solidFill>
              <a:ln w="22225">
                <a:solidFill>
                  <a:schemeClr val="tx2"/>
                </a:solidFill>
                <a:round/>
                <a:headEnd/>
                <a:tailEnd/>
              </a:ln>
            </p:spPr>
            <p:txBody>
              <a:bodyPr wrap="none" anchor="ctr"/>
              <a:lstStyle/>
              <a:p>
                <a:endParaRPr lang="zh-CN" altLang="en-US"/>
              </a:p>
            </p:txBody>
          </p:sp>
          <p:sp>
            <p:nvSpPr>
              <p:cNvPr id="52250" name="Line 26"/>
              <p:cNvSpPr>
                <a:spLocks noChangeShapeType="1"/>
              </p:cNvSpPr>
              <p:nvPr/>
            </p:nvSpPr>
            <p:spPr bwMode="auto">
              <a:xfrm>
                <a:off x="1008" y="3264"/>
                <a:ext cx="0" cy="48"/>
              </a:xfrm>
              <a:prstGeom prst="line">
                <a:avLst/>
              </a:prstGeom>
              <a:noFill/>
              <a:ln w="22225">
                <a:solidFill>
                  <a:schemeClr val="tx2"/>
                </a:solidFill>
                <a:round/>
                <a:headEnd/>
                <a:tailEnd/>
              </a:ln>
              <a:extLst>
                <a:ext uri="{909E8E84-426E-40dd-AFC4-6F175D3DCCD1}">
                  <a14:hiddenFill xmlns:a14="http://schemas.microsoft.com/office/drawing/2010/main" xmlns="">
                    <a:noFill/>
                  </a14:hiddenFill>
                </a:ext>
              </a:extLst>
            </p:spPr>
            <p:txBody>
              <a:bodyPr wrap="none"/>
              <a:lstStyle/>
              <a:p>
                <a:endParaRPr lang="zh-CN" altLang="en-US"/>
              </a:p>
            </p:txBody>
          </p:sp>
          <p:sp>
            <p:nvSpPr>
              <p:cNvPr id="52251" name="Line 27"/>
              <p:cNvSpPr>
                <a:spLocks noChangeShapeType="1"/>
              </p:cNvSpPr>
              <p:nvPr/>
            </p:nvSpPr>
            <p:spPr bwMode="auto">
              <a:xfrm>
                <a:off x="1392" y="3264"/>
                <a:ext cx="0" cy="48"/>
              </a:xfrm>
              <a:prstGeom prst="line">
                <a:avLst/>
              </a:prstGeom>
              <a:noFill/>
              <a:ln w="22225">
                <a:solidFill>
                  <a:schemeClr val="tx2"/>
                </a:solidFill>
                <a:round/>
                <a:headEnd/>
                <a:tailEnd/>
              </a:ln>
              <a:extLst>
                <a:ext uri="{909E8E84-426E-40dd-AFC4-6F175D3DCCD1}">
                  <a14:hiddenFill xmlns:a14="http://schemas.microsoft.com/office/drawing/2010/main" xmlns="">
                    <a:noFill/>
                  </a14:hiddenFill>
                </a:ext>
              </a:extLst>
            </p:spPr>
            <p:txBody>
              <a:bodyPr wrap="none"/>
              <a:lstStyle/>
              <a:p>
                <a:endParaRPr lang="zh-CN" altLang="en-US"/>
              </a:p>
            </p:txBody>
          </p:sp>
          <p:sp>
            <p:nvSpPr>
              <p:cNvPr id="52252" name="Freeform 28"/>
              <p:cNvSpPr>
                <a:spLocks/>
              </p:cNvSpPr>
              <p:nvPr/>
            </p:nvSpPr>
            <p:spPr bwMode="auto">
              <a:xfrm>
                <a:off x="1056" y="1968"/>
                <a:ext cx="1536" cy="720"/>
              </a:xfrm>
              <a:custGeom>
                <a:avLst/>
                <a:gdLst>
                  <a:gd name="T0" fmla="*/ 0 w 1536"/>
                  <a:gd name="T1" fmla="*/ 0 h 720"/>
                  <a:gd name="T2" fmla="*/ 624 w 1536"/>
                  <a:gd name="T3" fmla="*/ 432 h 720"/>
                  <a:gd name="T4" fmla="*/ 1536 w 1536"/>
                  <a:gd name="T5" fmla="*/ 720 h 720"/>
                  <a:gd name="T6" fmla="*/ 0 60000 65536"/>
                  <a:gd name="T7" fmla="*/ 0 60000 65536"/>
                  <a:gd name="T8" fmla="*/ 0 60000 65536"/>
                  <a:gd name="T9" fmla="*/ 0 w 1536"/>
                  <a:gd name="T10" fmla="*/ 0 h 720"/>
                  <a:gd name="T11" fmla="*/ 1536 w 1536"/>
                  <a:gd name="T12" fmla="*/ 720 h 720"/>
                </a:gdLst>
                <a:ahLst/>
                <a:cxnLst>
                  <a:cxn ang="T6">
                    <a:pos x="T0" y="T1"/>
                  </a:cxn>
                  <a:cxn ang="T7">
                    <a:pos x="T2" y="T3"/>
                  </a:cxn>
                  <a:cxn ang="T8">
                    <a:pos x="T4" y="T5"/>
                  </a:cxn>
                </a:cxnLst>
                <a:rect l="T9" t="T10" r="T11" b="T12"/>
                <a:pathLst>
                  <a:path w="1536" h="720">
                    <a:moveTo>
                      <a:pt x="0" y="0"/>
                    </a:moveTo>
                    <a:cubicBezTo>
                      <a:pt x="184" y="156"/>
                      <a:pt x="368" y="312"/>
                      <a:pt x="624" y="432"/>
                    </a:cubicBezTo>
                    <a:cubicBezTo>
                      <a:pt x="880" y="552"/>
                      <a:pt x="1384" y="672"/>
                      <a:pt x="1536" y="720"/>
                    </a:cubicBezTo>
                  </a:path>
                </a:pathLst>
              </a:custGeom>
              <a:noFill/>
              <a:ln w="222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lstStyle/>
              <a:p>
                <a:endParaRPr lang="zh-CN" altLang="en-US"/>
              </a:p>
            </p:txBody>
          </p:sp>
        </p:grpSp>
      </p:grpSp>
      <p:sp>
        <p:nvSpPr>
          <p:cNvPr id="3" name="日期占位符 2"/>
          <p:cNvSpPr>
            <a:spLocks noGrp="1"/>
          </p:cNvSpPr>
          <p:nvPr>
            <p:ph type="dt" sz="quarter" idx="10"/>
          </p:nvPr>
        </p:nvSpPr>
        <p:spPr/>
        <p:txBody>
          <a:bodyPr/>
          <a:lstStyle/>
          <a:p>
            <a:pPr>
              <a:defRPr/>
            </a:pPr>
            <a:r>
              <a:rPr lang="en-US" altLang="zh-CN"/>
              <a:t>CD Lu</a:t>
            </a:r>
            <a:endParaRPr lang="zh-CN" altLang="en-US"/>
          </a:p>
        </p:txBody>
      </p:sp>
      <p:sp>
        <p:nvSpPr>
          <p:cNvPr id="2" name="文本框 1"/>
          <p:cNvSpPr txBox="1">
            <a:spLocks noChangeArrowheads="1"/>
          </p:cNvSpPr>
          <p:nvPr/>
        </p:nvSpPr>
        <p:spPr bwMode="auto">
          <a:xfrm>
            <a:off x="5003800" y="2133600"/>
            <a:ext cx="38163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t>缺乏实验证据（</a:t>
            </a:r>
            <a:r>
              <a:rPr lang="zh-CN" altLang="en-US" b="1">
                <a:solidFill>
                  <a:schemeClr val="tx2"/>
                </a:solidFill>
              </a:rPr>
              <a:t>质子衰变</a:t>
            </a:r>
            <a:r>
              <a:rPr lang="zh-CN" altLang="en-US" b="1"/>
              <a:t>）</a:t>
            </a:r>
            <a:endParaRPr lang="en-US" altLang="zh-CN" b="1"/>
          </a:p>
        </p:txBody>
      </p:sp>
    </p:spTree>
    <p:extLst>
      <p:ext uri="{BB962C8B-B14F-4D97-AF65-F5344CB8AC3E}">
        <p14:creationId xmlns:p14="http://schemas.microsoft.com/office/powerpoint/2010/main" val="161051855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330756">
                                            <p:txEl>
                                              <p:pRg st="0" end="0"/>
                                            </p:txEl>
                                          </p:spTgt>
                                        </p:tgtEl>
                                        <p:attrNameLst>
                                          <p:attrName>style.visibility</p:attrName>
                                        </p:attrNameLst>
                                      </p:cBhvr>
                                      <p:to>
                                        <p:strVal val="visible"/>
                                      </p:to>
                                    </p:set>
                                    <p:animEffect transition="in" filter="barn(outVertical)">
                                      <p:cBhvr>
                                        <p:cTn id="11" dur="500"/>
                                        <p:tgtEl>
                                          <p:spTgt spid="3307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770F7327-473B-1F48-8455-929989BCDAB2}" type="slidenum">
              <a:rPr kumimoji="0" lang="zh-CN" altLang="en-US" sz="1400">
                <a:latin typeface="Tahoma" charset="0"/>
              </a:rPr>
              <a:pPr/>
              <a:t>72</a:t>
            </a:fld>
            <a:endParaRPr kumimoji="0" lang="zh-CN" altLang="en-US" sz="1400">
              <a:latin typeface="Tahoma" charset="0"/>
            </a:endParaRPr>
          </a:p>
        </p:txBody>
      </p:sp>
      <p:sp>
        <p:nvSpPr>
          <p:cNvPr id="77826" name="Rectangle 2"/>
          <p:cNvSpPr>
            <a:spLocks noGrp="1" noChangeArrowheads="1"/>
          </p:cNvSpPr>
          <p:nvPr>
            <p:ph type="title"/>
          </p:nvPr>
        </p:nvSpPr>
        <p:spPr>
          <a:xfrm>
            <a:off x="1835150" y="617538"/>
            <a:ext cx="7108825" cy="795337"/>
          </a:xfrm>
        </p:spPr>
        <p:txBody>
          <a:bodyPr/>
          <a:lstStyle/>
          <a:p>
            <a:pPr eaLnBrk="1" hangingPunct="1"/>
            <a:r>
              <a:rPr lang="zh-CN" altLang="en-US" sz="3600" b="1">
                <a:latin typeface="Times New Roman" charset="0"/>
                <a:ea typeface="宋体" charset="0"/>
              </a:rPr>
              <a:t>质量的起源</a:t>
            </a:r>
          </a:p>
        </p:txBody>
      </p:sp>
      <p:sp>
        <p:nvSpPr>
          <p:cNvPr id="77827" name="Rectangle 3"/>
          <p:cNvSpPr>
            <a:spLocks noGrp="1" noChangeArrowheads="1"/>
          </p:cNvSpPr>
          <p:nvPr>
            <p:ph type="body" idx="1"/>
          </p:nvPr>
        </p:nvSpPr>
        <p:spPr>
          <a:xfrm>
            <a:off x="468313" y="1773238"/>
            <a:ext cx="8345487" cy="4114800"/>
          </a:xfrm>
        </p:spPr>
        <p:txBody>
          <a:bodyPr/>
          <a:lstStyle/>
          <a:p>
            <a:pPr eaLnBrk="1" hangingPunct="1">
              <a:lnSpc>
                <a:spcPct val="150000"/>
              </a:lnSpc>
              <a:spcBef>
                <a:spcPct val="0"/>
              </a:spcBef>
            </a:pPr>
            <a:r>
              <a:rPr lang="zh-CN" altLang="en-US" sz="2800" b="1" dirty="0">
                <a:latin typeface="Times New Roman" charset="0"/>
                <a:ea typeface="宋体" charset="0"/>
              </a:rPr>
              <a:t>电磁相互作用的</a:t>
            </a:r>
            <a:r>
              <a:rPr lang="zh-CN" altLang="en-US" sz="2800" b="1" dirty="0">
                <a:solidFill>
                  <a:srgbClr val="FF3300"/>
                </a:solidFill>
                <a:latin typeface="Times New Roman" charset="0"/>
                <a:ea typeface="宋体" charset="0"/>
              </a:rPr>
              <a:t>结合能</a:t>
            </a:r>
            <a:r>
              <a:rPr lang="zh-CN" altLang="en-US" sz="2800" b="1" dirty="0">
                <a:latin typeface="Times New Roman" charset="0"/>
                <a:ea typeface="宋体" charset="0"/>
              </a:rPr>
              <a:t>+电子和原子核的质量</a:t>
            </a:r>
            <a:r>
              <a:rPr lang="zh-CN" altLang="en-US" sz="2800" b="1" dirty="0">
                <a:latin typeface="Times New Roman" charset="0"/>
                <a:ea typeface="宋体" charset="0"/>
                <a:sym typeface="Wingdings" charset="0"/>
              </a:rPr>
              <a:t></a:t>
            </a:r>
            <a:r>
              <a:rPr lang="zh-CN" altLang="en-US" sz="2800" b="1" dirty="0">
                <a:solidFill>
                  <a:schemeClr val="tx2"/>
                </a:solidFill>
                <a:latin typeface="Times New Roman" charset="0"/>
                <a:ea typeface="宋体" charset="0"/>
                <a:sym typeface="Wingdings" charset="0"/>
              </a:rPr>
              <a:t>原子的质量</a:t>
            </a:r>
            <a:endParaRPr lang="zh-CN" altLang="en-US" sz="2800" b="1" dirty="0">
              <a:solidFill>
                <a:schemeClr val="tx2"/>
              </a:solidFill>
              <a:latin typeface="Times New Roman" charset="0"/>
              <a:ea typeface="宋体" charset="0"/>
            </a:endParaRPr>
          </a:p>
          <a:p>
            <a:pPr eaLnBrk="1" hangingPunct="1">
              <a:lnSpc>
                <a:spcPct val="150000"/>
              </a:lnSpc>
              <a:spcBef>
                <a:spcPct val="0"/>
              </a:spcBef>
            </a:pPr>
            <a:r>
              <a:rPr lang="zh-CN" altLang="en-US" sz="2800" b="1" dirty="0">
                <a:latin typeface="Times New Roman" charset="0"/>
                <a:ea typeface="宋体" charset="0"/>
              </a:rPr>
              <a:t>强相互作用的</a:t>
            </a:r>
            <a:r>
              <a:rPr lang="zh-CN" altLang="en-US" sz="2800" b="1" dirty="0">
                <a:solidFill>
                  <a:srgbClr val="FF3300"/>
                </a:solidFill>
                <a:latin typeface="Times New Roman" charset="0"/>
                <a:ea typeface="宋体" charset="0"/>
              </a:rPr>
              <a:t>结合能</a:t>
            </a:r>
            <a:r>
              <a:rPr lang="zh-CN" altLang="en-US" sz="2800" b="1" dirty="0">
                <a:latin typeface="Times New Roman" charset="0"/>
                <a:ea typeface="宋体" charset="0"/>
                <a:sym typeface="Wingdings" charset="0"/>
              </a:rPr>
              <a:t></a:t>
            </a:r>
            <a:r>
              <a:rPr lang="zh-CN" altLang="en-US" sz="2800" b="1" dirty="0">
                <a:solidFill>
                  <a:schemeClr val="tx2"/>
                </a:solidFill>
                <a:latin typeface="Times New Roman" charset="0"/>
                <a:ea typeface="宋体" charset="0"/>
              </a:rPr>
              <a:t>原子核的主要质量</a:t>
            </a:r>
          </a:p>
          <a:p>
            <a:pPr eaLnBrk="1" hangingPunct="1">
              <a:lnSpc>
                <a:spcPct val="150000"/>
              </a:lnSpc>
              <a:spcBef>
                <a:spcPct val="0"/>
              </a:spcBef>
            </a:pPr>
            <a:r>
              <a:rPr lang="zh-CN" altLang="en-US" sz="2800" b="1" dirty="0">
                <a:latin typeface="Times New Roman" charset="0"/>
                <a:ea typeface="宋体" charset="0"/>
              </a:rPr>
              <a:t>电子和夸克的</a:t>
            </a:r>
            <a:r>
              <a:rPr lang="zh-CN" altLang="en-US" sz="2800" b="1" dirty="0">
                <a:solidFill>
                  <a:srgbClr val="FF3300"/>
                </a:solidFill>
                <a:latin typeface="Times New Roman" charset="0"/>
                <a:ea typeface="宋体" charset="0"/>
              </a:rPr>
              <a:t>“内禀”</a:t>
            </a:r>
            <a:r>
              <a:rPr lang="zh-CN" altLang="en-US" sz="2800" b="1" dirty="0">
                <a:latin typeface="Times New Roman" charset="0"/>
                <a:ea typeface="宋体" charset="0"/>
              </a:rPr>
              <a:t>质量是不是也是某种结合能?</a:t>
            </a:r>
          </a:p>
          <a:p>
            <a:pPr eaLnBrk="1" hangingPunct="1">
              <a:lnSpc>
                <a:spcPct val="150000"/>
              </a:lnSpc>
              <a:spcBef>
                <a:spcPct val="0"/>
              </a:spcBef>
            </a:pPr>
            <a:r>
              <a:rPr lang="zh-CN" altLang="en-US" sz="2800" b="1" dirty="0">
                <a:latin typeface="Times New Roman" charset="0"/>
                <a:ea typeface="宋体" charset="0"/>
              </a:rPr>
              <a:t>内部结构？---未知的</a:t>
            </a:r>
            <a:r>
              <a:rPr lang="zh-CN" altLang="en-US" sz="2800" b="1" dirty="0">
                <a:solidFill>
                  <a:srgbClr val="FF3300"/>
                </a:solidFill>
                <a:latin typeface="Times New Roman" charset="0"/>
                <a:ea typeface="宋体" charset="0"/>
              </a:rPr>
              <a:t>第五种</a:t>
            </a:r>
            <a:r>
              <a:rPr lang="zh-CN" altLang="en-US" sz="2800" b="1" dirty="0">
                <a:latin typeface="Times New Roman" charset="0"/>
                <a:ea typeface="宋体" charset="0"/>
              </a:rPr>
              <a:t>相互作用？</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1752956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未命名.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0"/>
            <a:ext cx="6021390" cy="6858000"/>
          </a:xfrm>
          <a:prstGeom prst="rect">
            <a:avLst/>
          </a:prstGeom>
        </p:spPr>
      </p:pic>
      <p:sp>
        <p:nvSpPr>
          <p:cNvPr id="78849" name="幻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4056A36F-99F6-EF4D-B0A0-213B83ADCB26}" type="slidenum">
              <a:rPr kumimoji="0" lang="zh-CN" altLang="en-US" sz="1400"/>
              <a:pPr/>
              <a:t>73</a:t>
            </a:fld>
            <a:endParaRPr kumimoji="0" lang="zh-CN" altLang="en-US" sz="1400"/>
          </a:p>
        </p:txBody>
      </p:sp>
      <p:sp>
        <p:nvSpPr>
          <p:cNvPr id="60418" name="Rectangle 3"/>
          <p:cNvSpPr>
            <a:spLocks noGrp="1" noChangeArrowheads="1"/>
          </p:cNvSpPr>
          <p:nvPr>
            <p:ph type="body" idx="1"/>
          </p:nvPr>
        </p:nvSpPr>
        <p:spPr>
          <a:xfrm>
            <a:off x="395289" y="1052513"/>
            <a:ext cx="7777111" cy="4900612"/>
          </a:xfrm>
        </p:spPr>
        <p:txBody>
          <a:bodyPr/>
          <a:lstStyle/>
          <a:p>
            <a:pPr>
              <a:lnSpc>
                <a:spcPct val="150000"/>
              </a:lnSpc>
              <a:spcBef>
                <a:spcPct val="0"/>
              </a:spcBef>
            </a:pPr>
            <a:r>
              <a:rPr lang="zh-CN" altLang="en-US" sz="2400" b="1" dirty="0">
                <a:latin typeface="Times New Roman" charset="0"/>
                <a:ea typeface="宋体" charset="0"/>
              </a:rPr>
              <a:t>在标准模型中，夸克与轻子通过</a:t>
            </a:r>
            <a:r>
              <a:rPr lang="en-US" altLang="zh-CN" sz="2400" b="1" dirty="0">
                <a:solidFill>
                  <a:srgbClr val="FF3300"/>
                </a:solidFill>
                <a:latin typeface="Times New Roman" charset="0"/>
                <a:ea typeface="宋体" charset="0"/>
              </a:rPr>
              <a:t>Higgs</a:t>
            </a:r>
            <a:r>
              <a:rPr lang="zh-CN" altLang="en-US" sz="2400" b="1" dirty="0">
                <a:solidFill>
                  <a:srgbClr val="FF3300"/>
                </a:solidFill>
                <a:latin typeface="Times New Roman" charset="0"/>
                <a:ea typeface="宋体" charset="0"/>
              </a:rPr>
              <a:t>机制</a:t>
            </a:r>
            <a:r>
              <a:rPr lang="zh-CN" altLang="en-US" sz="2400" b="1" dirty="0">
                <a:latin typeface="Times New Roman" charset="0"/>
                <a:ea typeface="宋体" charset="0"/>
              </a:rPr>
              <a:t>和</a:t>
            </a:r>
            <a:r>
              <a:rPr lang="en-US" altLang="zh-CN" sz="2400" b="1" dirty="0">
                <a:solidFill>
                  <a:schemeClr val="tx2"/>
                </a:solidFill>
                <a:latin typeface="Times New Roman" charset="0"/>
                <a:ea typeface="宋体" charset="0"/>
              </a:rPr>
              <a:t>Yukawa</a:t>
            </a:r>
            <a:r>
              <a:rPr lang="zh-CN" altLang="en-US" sz="2400" b="1" dirty="0">
                <a:solidFill>
                  <a:schemeClr val="tx2"/>
                </a:solidFill>
                <a:latin typeface="Times New Roman" charset="0"/>
                <a:ea typeface="宋体" charset="0"/>
              </a:rPr>
              <a:t>相互作用</a:t>
            </a:r>
            <a:r>
              <a:rPr lang="zh-CN" altLang="en-US" sz="2400" b="1" dirty="0">
                <a:latin typeface="Times New Roman" charset="0"/>
                <a:ea typeface="宋体" charset="0"/>
              </a:rPr>
              <a:t>获得质量－</a:t>
            </a:r>
            <a:r>
              <a:rPr lang="zh-CN" altLang="en-US" sz="2400" b="1" dirty="0">
                <a:solidFill>
                  <a:srgbClr val="0000FF"/>
                </a:solidFill>
                <a:latin typeface="Times New Roman" charset="0"/>
                <a:ea typeface="宋体" charset="0"/>
              </a:rPr>
              <a:t>上帝粒子</a:t>
            </a:r>
          </a:p>
          <a:p>
            <a:pPr>
              <a:lnSpc>
                <a:spcPct val="150000"/>
              </a:lnSpc>
              <a:spcBef>
                <a:spcPct val="0"/>
              </a:spcBef>
            </a:pPr>
            <a:r>
              <a:rPr lang="zh-CN" altLang="en-US" sz="2400" b="1" dirty="0">
                <a:solidFill>
                  <a:srgbClr val="FF0000"/>
                </a:solidFill>
                <a:latin typeface="Times New Roman" charset="0"/>
                <a:ea typeface="宋体" charset="0"/>
              </a:rPr>
              <a:t>但并没有给出质量的起源</a:t>
            </a:r>
            <a:endParaRPr lang="en-US" altLang="zh-CN" sz="2400" b="1" dirty="0">
              <a:solidFill>
                <a:srgbClr val="FF0000"/>
              </a:solidFill>
              <a:latin typeface="Times New Roman" charset="0"/>
              <a:ea typeface="宋体" charset="0"/>
            </a:endParaRPr>
          </a:p>
          <a:p>
            <a:pPr>
              <a:lnSpc>
                <a:spcPct val="150000"/>
              </a:lnSpc>
              <a:spcBef>
                <a:spcPct val="0"/>
              </a:spcBef>
            </a:pPr>
            <a:r>
              <a:rPr lang="zh-CN" altLang="en-US" sz="2400" b="1" dirty="0">
                <a:latin typeface="Times New Roman" charset="0"/>
                <a:ea typeface="宋体" charset="0"/>
              </a:rPr>
              <a:t>理论本身无法预言质量的大小。</a:t>
            </a:r>
          </a:p>
          <a:p>
            <a:pPr>
              <a:lnSpc>
                <a:spcPct val="150000"/>
              </a:lnSpc>
              <a:spcBef>
                <a:spcPct val="0"/>
              </a:spcBef>
            </a:pPr>
            <a:r>
              <a:rPr lang="zh-CN" altLang="en-US" sz="2400" b="1" dirty="0">
                <a:latin typeface="Times New Roman" charset="0"/>
                <a:ea typeface="宋体" charset="0"/>
              </a:rPr>
              <a:t>电子质量</a:t>
            </a:r>
            <a:r>
              <a:rPr lang="en-US" altLang="zh-CN" sz="2400" b="1" dirty="0">
                <a:latin typeface="Times New Roman" charset="0"/>
                <a:ea typeface="宋体" charset="0"/>
              </a:rPr>
              <a:t>0.5 MeV,  </a:t>
            </a:r>
            <a:r>
              <a:rPr lang="en-US" altLang="zh-CN" sz="2400" b="1" dirty="0" err="1">
                <a:latin typeface="Times New Roman" charset="0"/>
                <a:ea typeface="宋体" charset="0"/>
              </a:rPr>
              <a:t>u、d</a:t>
            </a:r>
            <a:r>
              <a:rPr lang="zh-CN" altLang="en-US" sz="2400" b="1" dirty="0">
                <a:latin typeface="Times New Roman" charset="0"/>
                <a:ea typeface="宋体" charset="0"/>
              </a:rPr>
              <a:t>夸克几个</a:t>
            </a:r>
            <a:r>
              <a:rPr lang="en-US" altLang="zh-CN" sz="2400" b="1" dirty="0">
                <a:latin typeface="Times New Roman" charset="0"/>
                <a:ea typeface="宋体" charset="0"/>
              </a:rPr>
              <a:t>MeV, </a:t>
            </a:r>
            <a:r>
              <a:rPr lang="zh-CN" altLang="en-US" sz="2400" b="1" dirty="0">
                <a:latin typeface="Times New Roman" charset="0"/>
                <a:ea typeface="宋体" charset="0"/>
              </a:rPr>
              <a:t>而</a:t>
            </a:r>
            <a:r>
              <a:rPr lang="en-US" altLang="zh-CN" sz="2400" b="1" dirty="0">
                <a:latin typeface="Times New Roman" charset="0"/>
                <a:ea typeface="宋体" charset="0"/>
              </a:rPr>
              <a:t>top</a:t>
            </a:r>
            <a:r>
              <a:rPr lang="zh-CN" altLang="en-US" sz="2400" b="1" dirty="0">
                <a:latin typeface="Times New Roman" charset="0"/>
                <a:ea typeface="宋体" charset="0"/>
              </a:rPr>
              <a:t>夸克 175</a:t>
            </a:r>
            <a:r>
              <a:rPr lang="en-US" altLang="zh-CN" sz="2400" b="1" dirty="0" err="1">
                <a:latin typeface="Times New Roman" charset="0"/>
                <a:ea typeface="宋体" charset="0"/>
              </a:rPr>
              <a:t>GeV</a:t>
            </a:r>
            <a:r>
              <a:rPr lang="en-US" altLang="zh-CN" sz="2400" b="1" dirty="0">
                <a:latin typeface="Times New Roman" charset="0"/>
                <a:ea typeface="宋体" charset="0"/>
              </a:rPr>
              <a:t>，</a:t>
            </a:r>
            <a:r>
              <a:rPr lang="zh-CN" altLang="en-US" sz="2400" b="1" dirty="0">
                <a:latin typeface="Times New Roman" charset="0"/>
                <a:ea typeface="宋体" charset="0"/>
              </a:rPr>
              <a:t>相差</a:t>
            </a:r>
            <a:r>
              <a:rPr lang="zh-CN" altLang="en-US" sz="2400" b="1" dirty="0">
                <a:solidFill>
                  <a:srgbClr val="FF3300"/>
                </a:solidFill>
                <a:latin typeface="Times New Roman" charset="0"/>
                <a:ea typeface="宋体" charset="0"/>
              </a:rPr>
              <a:t>30万倍</a:t>
            </a:r>
            <a:r>
              <a:rPr lang="zh-CN" altLang="en-US" sz="2400" b="1" dirty="0">
                <a:latin typeface="Times New Roman" charset="0"/>
                <a:ea typeface="宋体" charset="0"/>
              </a:rPr>
              <a:t>。</a:t>
            </a:r>
          </a:p>
          <a:p>
            <a:pPr>
              <a:lnSpc>
                <a:spcPct val="150000"/>
              </a:lnSpc>
              <a:spcBef>
                <a:spcPct val="0"/>
              </a:spcBef>
            </a:pPr>
            <a:r>
              <a:rPr lang="zh-CN" altLang="en-US" sz="2400" b="1" dirty="0">
                <a:latin typeface="Times New Roman" charset="0"/>
                <a:ea typeface="宋体" charset="0"/>
              </a:rPr>
              <a:t>为什么差别这么大？ </a:t>
            </a:r>
            <a:endParaRPr lang="en-US" altLang="zh-CN" sz="2400" b="1">
              <a:latin typeface="Times New Roman" charset="0"/>
              <a:ea typeface="宋体" charset="0"/>
            </a:endParaRPr>
          </a:p>
          <a:p>
            <a:pPr>
              <a:lnSpc>
                <a:spcPct val="150000"/>
              </a:lnSpc>
              <a:spcBef>
                <a:spcPct val="0"/>
              </a:spcBef>
            </a:pPr>
            <a:r>
              <a:rPr lang="zh-CN" altLang="en-US" sz="2400" b="1">
                <a:solidFill>
                  <a:schemeClr val="tx2"/>
                </a:solidFill>
                <a:latin typeface="Times New Roman" charset="0"/>
                <a:ea typeface="宋体" charset="0"/>
              </a:rPr>
              <a:t>阶</a:t>
            </a:r>
            <a:r>
              <a:rPr lang="zh-CN" altLang="en-US" sz="2400" b="1" dirty="0">
                <a:solidFill>
                  <a:schemeClr val="tx2"/>
                </a:solidFill>
                <a:latin typeface="Times New Roman" charset="0"/>
                <a:ea typeface="宋体" charset="0"/>
              </a:rPr>
              <a:t>梯性、</a:t>
            </a:r>
            <a:r>
              <a:rPr lang="zh-CN" altLang="en-US" sz="2400" b="1" dirty="0">
                <a:solidFill>
                  <a:srgbClr val="FF3300"/>
                </a:solidFill>
                <a:latin typeface="Times New Roman" charset="0"/>
                <a:ea typeface="宋体" charset="0"/>
              </a:rPr>
              <a:t>跷跷板模型</a:t>
            </a:r>
          </a:p>
        </p:txBody>
      </p:sp>
      <p:sp>
        <p:nvSpPr>
          <p:cNvPr id="78851" name="Rectangle 2"/>
          <p:cNvSpPr>
            <a:spLocks noGrp="1" noChangeArrowheads="1"/>
          </p:cNvSpPr>
          <p:nvPr>
            <p:ph type="title"/>
          </p:nvPr>
        </p:nvSpPr>
        <p:spPr>
          <a:xfrm>
            <a:off x="2555875" y="333375"/>
            <a:ext cx="6388100" cy="574675"/>
          </a:xfrm>
        </p:spPr>
        <p:txBody>
          <a:bodyPr/>
          <a:lstStyle/>
          <a:p>
            <a:r>
              <a:rPr lang="zh-CN" altLang="en-US" sz="3600" b="1">
                <a:latin typeface="Times New Roman" charset="0"/>
                <a:ea typeface="宋体" charset="0"/>
              </a:rPr>
              <a:t>质量的起源</a:t>
            </a: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293441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blinds(horizontal)">
                                      <p:cBhvr>
                                        <p:cTn id="7" dur="5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blinds(horizontal)">
                                      <p:cBhvr>
                                        <p:cTn id="12" dur="500"/>
                                        <p:tgtEl>
                                          <p:spTgt spid="604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0418">
                                            <p:txEl>
                                              <p:pRg st="2" end="2"/>
                                            </p:txEl>
                                          </p:spTgt>
                                        </p:tgtEl>
                                        <p:attrNameLst>
                                          <p:attrName>style.visibility</p:attrName>
                                        </p:attrNameLst>
                                      </p:cBhvr>
                                      <p:to>
                                        <p:strVal val="visible"/>
                                      </p:to>
                                    </p:set>
                                    <p:animEffect transition="in" filter="blinds(horizontal)">
                                      <p:cBhvr>
                                        <p:cTn id="17" dur="500"/>
                                        <p:tgtEl>
                                          <p:spTgt spid="604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0418">
                                            <p:txEl>
                                              <p:pRg st="3" end="3"/>
                                            </p:txEl>
                                          </p:spTgt>
                                        </p:tgtEl>
                                        <p:attrNameLst>
                                          <p:attrName>style.visibility</p:attrName>
                                        </p:attrNameLst>
                                      </p:cBhvr>
                                      <p:to>
                                        <p:strVal val="visible"/>
                                      </p:to>
                                    </p:set>
                                    <p:animEffect transition="in" filter="blinds(horizontal)">
                                      <p:cBhvr>
                                        <p:cTn id="22" dur="500"/>
                                        <p:tgtEl>
                                          <p:spTgt spid="6041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0418">
                                            <p:txEl>
                                              <p:pRg st="4" end="4"/>
                                            </p:txEl>
                                          </p:spTgt>
                                        </p:tgtEl>
                                        <p:attrNameLst>
                                          <p:attrName>style.visibility</p:attrName>
                                        </p:attrNameLst>
                                      </p:cBhvr>
                                      <p:to>
                                        <p:strVal val="visible"/>
                                      </p:to>
                                    </p:set>
                                    <p:animEffect transition="in" filter="blinds(horizontal)">
                                      <p:cBhvr>
                                        <p:cTn id="27" dur="500"/>
                                        <p:tgtEl>
                                          <p:spTgt spid="604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0418">
                                            <p:txEl>
                                              <p:pRg st="5" end="5"/>
                                            </p:txEl>
                                          </p:spTgt>
                                        </p:tgtEl>
                                        <p:attrNameLst>
                                          <p:attrName>style.visibility</p:attrName>
                                        </p:attrNameLst>
                                      </p:cBhvr>
                                      <p:to>
                                        <p:strVal val="visible"/>
                                      </p:to>
                                    </p:set>
                                    <p:animEffect transition="in" filter="blinds(horizontal)">
                                      <p:cBhvr>
                                        <p:cTn id="32" dur="500"/>
                                        <p:tgtEl>
                                          <p:spTgt spid="604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标题 1"/>
          <p:cNvSpPr>
            <a:spLocks noGrp="1"/>
          </p:cNvSpPr>
          <p:nvPr>
            <p:ph type="title"/>
          </p:nvPr>
        </p:nvSpPr>
        <p:spPr>
          <a:xfrm>
            <a:off x="1752600" y="617538"/>
            <a:ext cx="7191375" cy="795337"/>
          </a:xfrm>
        </p:spPr>
        <p:txBody>
          <a:bodyPr/>
          <a:lstStyle/>
          <a:p>
            <a:pPr eaLnBrk="1" hangingPunct="1"/>
            <a:r>
              <a:rPr lang="zh-CN" altLang="en-US" sz="3600" b="1">
                <a:latin typeface="Tahoma" charset="0"/>
                <a:ea typeface="宋体" charset="0"/>
              </a:rPr>
              <a:t>费米子质量问题</a:t>
            </a:r>
            <a:endParaRPr lang="zh-CN" altLang="en-US" sz="3600">
              <a:latin typeface="Tahoma" charset="0"/>
              <a:ea typeface="宋体" charset="0"/>
            </a:endParaRPr>
          </a:p>
        </p:txBody>
      </p:sp>
      <p:sp>
        <p:nvSpPr>
          <p:cNvPr id="53250" name="内容占位符 2"/>
          <p:cNvSpPr>
            <a:spLocks noGrp="1"/>
          </p:cNvSpPr>
          <p:nvPr>
            <p:ph idx="1"/>
          </p:nvPr>
        </p:nvSpPr>
        <p:spPr/>
        <p:txBody>
          <a:bodyPr/>
          <a:lstStyle/>
          <a:p>
            <a:pPr eaLnBrk="1" hangingPunct="1">
              <a:lnSpc>
                <a:spcPts val="3860"/>
              </a:lnSpc>
              <a:defRPr/>
            </a:pPr>
            <a:r>
              <a:rPr lang="en-US" altLang="zh-CN" sz="2800" b="1" dirty="0">
                <a:latin typeface="Tahoma" charset="0"/>
                <a:ea typeface="宋体" charset="0"/>
              </a:rPr>
              <a:t>Koide</a:t>
            </a:r>
            <a:r>
              <a:rPr lang="zh-CN" altLang="en-US" sz="2800" b="1" dirty="0">
                <a:latin typeface="Tahoma" charset="0"/>
                <a:ea typeface="宋体" charset="0"/>
              </a:rPr>
              <a:t>公式  </a:t>
            </a:r>
            <a:r>
              <a:rPr lang="en-US" altLang="zh-CN" sz="2800" b="1" dirty="0">
                <a:latin typeface="Tahoma" charset="0"/>
                <a:ea typeface="宋体" charset="0"/>
              </a:rPr>
              <a:t>Yoshio Koide    </a:t>
            </a:r>
          </a:p>
          <a:p>
            <a:pPr eaLnBrk="1" hangingPunct="1">
              <a:lnSpc>
                <a:spcPts val="3860"/>
              </a:lnSpc>
              <a:defRPr/>
            </a:pPr>
            <a:r>
              <a:rPr lang="en-US" altLang="zh-CN" sz="2800" b="1" dirty="0" err="1">
                <a:latin typeface="Tahoma" charset="0"/>
                <a:ea typeface="宋体" charset="0"/>
              </a:rPr>
              <a:t>Lett</a:t>
            </a:r>
            <a:r>
              <a:rPr lang="en-US" altLang="zh-CN" sz="2800" b="1" dirty="0">
                <a:latin typeface="Tahoma" charset="0"/>
                <a:ea typeface="宋体" charset="0"/>
              </a:rPr>
              <a:t>. </a:t>
            </a:r>
            <a:r>
              <a:rPr lang="en-US" altLang="zh-CN" sz="2800" b="1" dirty="0" err="1">
                <a:latin typeface="Tahoma" charset="0"/>
                <a:ea typeface="宋体" charset="0"/>
              </a:rPr>
              <a:t>Nuovo</a:t>
            </a:r>
            <a:r>
              <a:rPr lang="en-US" altLang="zh-CN" sz="2800" b="1" dirty="0">
                <a:latin typeface="Tahoma" charset="0"/>
                <a:ea typeface="宋体" charset="0"/>
              </a:rPr>
              <a:t> </a:t>
            </a:r>
            <a:r>
              <a:rPr lang="en-US" altLang="zh-CN" sz="2800" b="1" dirty="0" err="1">
                <a:latin typeface="Tahoma" charset="0"/>
                <a:ea typeface="宋体" charset="0"/>
              </a:rPr>
              <a:t>Cim</a:t>
            </a:r>
            <a:r>
              <a:rPr lang="en-US" altLang="zh-CN" sz="2800" b="1" dirty="0">
                <a:latin typeface="Tahoma" charset="0"/>
                <a:ea typeface="宋体" charset="0"/>
              </a:rPr>
              <a:t>. 34: 201, 1982</a:t>
            </a:r>
            <a:r>
              <a:rPr lang="zh-CN" altLang="en-US" sz="2800" b="1" dirty="0">
                <a:latin typeface="Tahoma" charset="0"/>
                <a:ea typeface="宋体" charset="0"/>
              </a:rPr>
              <a:t>；</a:t>
            </a:r>
            <a:r>
              <a:rPr lang="en-US" altLang="zh-CN" sz="2800" b="1" dirty="0">
                <a:latin typeface="Tahoma" charset="0"/>
                <a:ea typeface="宋体" charset="0"/>
              </a:rPr>
              <a:t>Phys. </a:t>
            </a:r>
            <a:r>
              <a:rPr lang="en-US" altLang="zh-CN" sz="2800" b="1" dirty="0" err="1">
                <a:latin typeface="Tahoma" charset="0"/>
                <a:ea typeface="宋体" charset="0"/>
              </a:rPr>
              <a:t>Lett</a:t>
            </a:r>
            <a:r>
              <a:rPr lang="en-US" altLang="zh-CN" sz="2800" b="1" dirty="0">
                <a:latin typeface="Tahoma" charset="0"/>
                <a:ea typeface="宋体" charset="0"/>
              </a:rPr>
              <a:t>. B120: 161, 1983</a:t>
            </a:r>
            <a:r>
              <a:rPr lang="zh-CN" altLang="en-US" sz="2800" dirty="0">
                <a:latin typeface="Tahoma" charset="0"/>
                <a:ea typeface="宋体" charset="0"/>
              </a:rPr>
              <a:t>：</a:t>
            </a:r>
            <a:endParaRPr lang="en-US" altLang="zh-CN" sz="2800" dirty="0">
              <a:latin typeface="Tahoma" charset="0"/>
              <a:ea typeface="宋体" charset="0"/>
            </a:endParaRPr>
          </a:p>
          <a:p>
            <a:pPr eaLnBrk="1" hangingPunct="1">
              <a:lnSpc>
                <a:spcPts val="3860"/>
              </a:lnSpc>
              <a:defRPr/>
            </a:pPr>
            <a:endParaRPr lang="en-US" altLang="zh-CN" sz="2800" dirty="0">
              <a:latin typeface="Tahoma" charset="0"/>
              <a:ea typeface="宋体" charset="0"/>
            </a:endParaRPr>
          </a:p>
          <a:p>
            <a:pPr eaLnBrk="1" hangingPunct="1">
              <a:lnSpc>
                <a:spcPts val="3860"/>
              </a:lnSpc>
              <a:defRPr/>
            </a:pPr>
            <a:endParaRPr lang="en-US" altLang="zh-CN" sz="2800" dirty="0">
              <a:latin typeface="Tahoma" charset="0"/>
              <a:ea typeface="宋体" charset="0"/>
            </a:endParaRPr>
          </a:p>
          <a:p>
            <a:pPr marL="0" indent="0" eaLnBrk="1" hangingPunct="1">
              <a:lnSpc>
                <a:spcPts val="3860"/>
              </a:lnSpc>
              <a:buFont typeface="Wingdings" charset="0"/>
              <a:buNone/>
              <a:defRPr/>
            </a:pPr>
            <a:endParaRPr lang="en-US" altLang="zh-CN" sz="2800" dirty="0">
              <a:latin typeface="Tahoma" charset="0"/>
              <a:ea typeface="宋体" charset="0"/>
            </a:endParaRPr>
          </a:p>
          <a:p>
            <a:pPr eaLnBrk="1" hangingPunct="1">
              <a:lnSpc>
                <a:spcPts val="3860"/>
              </a:lnSpc>
              <a:defRPr/>
            </a:pPr>
            <a:r>
              <a:rPr lang="zh-CN" altLang="en-US" sz="2800" b="1" dirty="0">
                <a:solidFill>
                  <a:srgbClr val="0000FF"/>
                </a:solidFill>
                <a:latin typeface="Tahoma" charset="0"/>
                <a:ea typeface="宋体" charset="0"/>
              </a:rPr>
              <a:t>巴尔末线系？</a:t>
            </a:r>
          </a:p>
        </p:txBody>
      </p:sp>
      <p:sp>
        <p:nvSpPr>
          <p:cNvPr id="79875" name="灯片编号占位符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4A3C61C2-69A0-8B49-87EA-925591902A31}" type="slidenum">
              <a:rPr kumimoji="0" lang="zh-CN" altLang="en-US" sz="1400">
                <a:latin typeface="Tahoma" charset="0"/>
              </a:rPr>
              <a:pPr/>
              <a:t>74</a:t>
            </a:fld>
            <a:endParaRPr kumimoji="0" lang="zh-CN" altLang="en-US" sz="1400">
              <a:latin typeface="Tahoma" charset="0"/>
            </a:endParaRPr>
          </a:p>
        </p:txBody>
      </p:sp>
      <p:sp>
        <p:nvSpPr>
          <p:cNvPr id="79876"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2225">
                <a:solidFill>
                  <a:srgbClr val="000000"/>
                </a:solidFill>
                <a:miter lim="800000"/>
                <a:headEnd/>
                <a:tailEnd/>
              </a14:hiddenLine>
            </a:ext>
          </a:extLst>
        </p:spPr>
        <p:txBody>
          <a:bodyPr wrap="none" anchor="ctr">
            <a:spAutoFit/>
          </a:bodyPr>
          <a:lstStyle/>
          <a:p>
            <a:endParaRPr lang="zh-CN" altLang="en-US"/>
          </a:p>
        </p:txBody>
      </p:sp>
      <p:graphicFrame>
        <p:nvGraphicFramePr>
          <p:cNvPr id="45061" name="Object 1"/>
          <p:cNvGraphicFramePr>
            <a:graphicFrameLocks noChangeAspect="1"/>
          </p:cNvGraphicFramePr>
          <p:nvPr/>
        </p:nvGraphicFramePr>
        <p:xfrm>
          <a:off x="827088" y="3860800"/>
          <a:ext cx="7116762" cy="733425"/>
        </p:xfrm>
        <a:graphic>
          <a:graphicData uri="http://schemas.openxmlformats.org/presentationml/2006/ole">
            <mc:AlternateContent xmlns:mc="http://schemas.openxmlformats.org/markup-compatibility/2006">
              <mc:Choice xmlns:v="urn:schemas-microsoft-com:vml" Requires="v">
                <p:oleObj name="公式" r:id="rId2" imgW="2679700" imgH="279400" progId="Equation.3">
                  <p:embed/>
                </p:oleObj>
              </mc:Choice>
              <mc:Fallback>
                <p:oleObj name="公式" r:id="rId2" imgW="2679700" imgH="2794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860800"/>
                        <a:ext cx="7116762"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5062" name="TextBox 7"/>
          <p:cNvSpPr txBox="1">
            <a:spLocks noChangeArrowheads="1"/>
          </p:cNvSpPr>
          <p:nvPr/>
        </p:nvSpPr>
        <p:spPr bwMode="auto">
          <a:xfrm>
            <a:off x="1692275" y="4724400"/>
            <a:ext cx="56435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3200">
                <a:solidFill>
                  <a:srgbClr val="FF0000"/>
                </a:solidFill>
              </a:rPr>
              <a:t>75.16 00                         75.1604</a:t>
            </a:r>
            <a:endParaRPr lang="zh-CN" altLang="en-US" sz="3200">
              <a:solidFill>
                <a:srgbClr val="FF0000"/>
              </a:solidFill>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extLst>
      <p:ext uri="{BB962C8B-B14F-4D97-AF65-F5344CB8AC3E}">
        <p14:creationId xmlns:p14="http://schemas.microsoft.com/office/powerpoint/2010/main" val="3294145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blinds(horizontal)">
                                      <p:cBhvr>
                                        <p:cTn id="7" dur="500"/>
                                        <p:tgtEl>
                                          <p:spTgt spid="45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62"/>
                                        </p:tgtEl>
                                        <p:attrNameLst>
                                          <p:attrName>style.visibility</p:attrName>
                                        </p:attrNameLst>
                                      </p:cBhvr>
                                      <p:to>
                                        <p:strVal val="visible"/>
                                      </p:to>
                                    </p:set>
                                    <p:animEffect transition="in" filter="dissolve">
                                      <p:cBhvr>
                                        <p:cTn id="12" dur="500"/>
                                        <p:tgtEl>
                                          <p:spTgt spid="450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2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p:bldP spid="4506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1403350" y="836613"/>
            <a:ext cx="7416800" cy="609600"/>
          </a:xfrm>
        </p:spPr>
        <p:txBody>
          <a:bodyPr/>
          <a:lstStyle/>
          <a:p>
            <a:r>
              <a:rPr kumimoji="0" lang="zh-CN" altLang="en-US" sz="3600" b="1">
                <a:solidFill>
                  <a:srgbClr val="FF0000"/>
                </a:solidFill>
                <a:latin typeface="Times New Roman" charset="0"/>
                <a:ea typeface="宋体" charset="0"/>
              </a:rPr>
              <a:t>基本粒子百年重大发现 </a:t>
            </a:r>
            <a:r>
              <a:rPr kumimoji="0" lang="en-US" altLang="zh-CN" sz="3600" b="1">
                <a:solidFill>
                  <a:srgbClr val="FF0000"/>
                </a:solidFill>
                <a:latin typeface="Times New Roman" charset="0"/>
                <a:ea typeface="宋体" charset="0"/>
              </a:rPr>
              <a:t>vs </a:t>
            </a:r>
            <a:r>
              <a:rPr kumimoji="0" lang="zh-CN" altLang="en-US" sz="3600" b="1">
                <a:solidFill>
                  <a:srgbClr val="FF0000"/>
                </a:solidFill>
                <a:latin typeface="Times New Roman" charset="0"/>
                <a:ea typeface="宋体" charset="0"/>
              </a:rPr>
              <a:t>大国崛起</a:t>
            </a:r>
            <a:endParaRPr kumimoji="0" lang="zh-CN" altLang="en-US" sz="3600" b="1">
              <a:solidFill>
                <a:srgbClr val="FF0000"/>
              </a:solidFill>
              <a:latin typeface="Times New Roman" charset="0"/>
              <a:ea typeface="宋体" charset="0"/>
              <a:cs typeface="Arial" charset="0"/>
            </a:endParaRPr>
          </a:p>
        </p:txBody>
      </p:sp>
      <p:sp>
        <p:nvSpPr>
          <p:cNvPr id="54275" name="Slide Number Placeholder 5"/>
          <p:cNvSpPr>
            <a:spLocks noGrp="1"/>
          </p:cNvSpPr>
          <p:nvPr>
            <p:ph type="sldNum" sz="quarter" idx="11"/>
          </p:nvPr>
        </p:nvSpPr>
        <p:spPr>
          <a:xfrm>
            <a:off x="65532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宋体"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fld id="{4C5659EF-34A0-E746-9491-27D104E07F8D}" type="slidenum">
              <a:rPr lang="en-US" altLang="zh-CN" sz="1400" smtClean="0">
                <a:solidFill>
                  <a:srgbClr val="000000"/>
                </a:solidFill>
              </a:rPr>
              <a:pPr eaLnBrk="1" hangingPunct="1">
                <a:defRPr/>
              </a:pPr>
              <a:t>75</a:t>
            </a:fld>
            <a:endParaRPr lang="en-US" altLang="zh-CN" sz="1400">
              <a:solidFill>
                <a:srgbClr val="000000"/>
              </a:solidFill>
            </a:endParaRPr>
          </a:p>
        </p:txBody>
      </p:sp>
      <p:sp>
        <p:nvSpPr>
          <p:cNvPr id="57350" name="Text Placeholder 2"/>
          <p:cNvSpPr txBox="1">
            <a:spLocks/>
          </p:cNvSpPr>
          <p:nvPr/>
        </p:nvSpPr>
        <p:spPr bwMode="auto">
          <a:xfrm>
            <a:off x="228600" y="1916113"/>
            <a:ext cx="5410200" cy="3960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lnSpc>
                <a:spcPct val="150000"/>
              </a:lnSpc>
              <a:spcBef>
                <a:spcPct val="20000"/>
              </a:spcBef>
              <a:buFontTx/>
              <a:buChar char="•"/>
            </a:pPr>
            <a:r>
              <a:rPr kumimoji="0" lang="en-US" altLang="zh-CN" sz="2800" b="1">
                <a:solidFill>
                  <a:srgbClr val="0000FF"/>
                </a:solidFill>
                <a:cs typeface="Arial" charset="0"/>
              </a:rPr>
              <a:t> 1897 – e discovery, J.J. Thompson (</a:t>
            </a:r>
            <a:r>
              <a:rPr kumimoji="0" lang="zh-CN" altLang="en-US" sz="2800" b="1">
                <a:solidFill>
                  <a:srgbClr val="0000FF"/>
                </a:solidFill>
              </a:rPr>
              <a:t>英国</a:t>
            </a:r>
            <a:r>
              <a:rPr kumimoji="0" lang="en-US" altLang="zh-CN" sz="2800" b="1">
                <a:solidFill>
                  <a:srgbClr val="0000FF"/>
                </a:solidFill>
                <a:cs typeface="Arial" charset="0"/>
              </a:rPr>
              <a:t>)</a:t>
            </a:r>
          </a:p>
          <a:p>
            <a:pPr eaLnBrk="0" hangingPunct="0">
              <a:lnSpc>
                <a:spcPct val="150000"/>
              </a:lnSpc>
              <a:spcBef>
                <a:spcPct val="20000"/>
              </a:spcBef>
              <a:buFontTx/>
              <a:buChar char="•"/>
            </a:pPr>
            <a:r>
              <a:rPr kumimoji="0" lang="en-US" altLang="zh-CN" sz="2800" b="1">
                <a:solidFill>
                  <a:srgbClr val="0000FF"/>
                </a:solidFill>
                <a:cs typeface="Arial" charset="0"/>
              </a:rPr>
              <a:t> 1919 – proton, Ernest Rutherford (</a:t>
            </a:r>
            <a:r>
              <a:rPr kumimoji="0" lang="zh-CN" altLang="en-US" sz="2800" b="1">
                <a:solidFill>
                  <a:srgbClr val="0000FF"/>
                </a:solidFill>
              </a:rPr>
              <a:t>英国</a:t>
            </a:r>
            <a:r>
              <a:rPr kumimoji="0" lang="en-US" altLang="zh-CN" sz="2800" b="1">
                <a:solidFill>
                  <a:srgbClr val="0000FF"/>
                </a:solidFill>
                <a:cs typeface="Arial" charset="0"/>
              </a:rPr>
              <a:t>)</a:t>
            </a:r>
          </a:p>
          <a:p>
            <a:pPr eaLnBrk="0" hangingPunct="0">
              <a:lnSpc>
                <a:spcPct val="150000"/>
              </a:lnSpc>
              <a:spcBef>
                <a:spcPct val="20000"/>
              </a:spcBef>
              <a:buFontTx/>
              <a:buChar char="•"/>
            </a:pPr>
            <a:r>
              <a:rPr kumimoji="0" lang="en-US" altLang="zh-CN" sz="2800" b="1">
                <a:solidFill>
                  <a:srgbClr val="0000FF"/>
                </a:solidFill>
                <a:cs typeface="Arial" charset="0"/>
              </a:rPr>
              <a:t> 1930 – neutron, James Chadwick (</a:t>
            </a:r>
            <a:r>
              <a:rPr kumimoji="0" lang="zh-CN" altLang="en-US" sz="2800" b="1">
                <a:solidFill>
                  <a:srgbClr val="0000FF"/>
                </a:solidFill>
              </a:rPr>
              <a:t>英国</a:t>
            </a:r>
            <a:r>
              <a:rPr kumimoji="0" lang="en-US" altLang="zh-CN" sz="2800" b="1">
                <a:solidFill>
                  <a:srgbClr val="0000FF"/>
                </a:solidFill>
                <a:cs typeface="Arial" charset="0"/>
              </a:rPr>
              <a:t>)</a:t>
            </a:r>
          </a:p>
        </p:txBody>
      </p:sp>
      <p:sp>
        <p:nvSpPr>
          <p:cNvPr id="11" name="Left Arrow 10"/>
          <p:cNvSpPr/>
          <p:nvPr/>
        </p:nvSpPr>
        <p:spPr>
          <a:xfrm>
            <a:off x="4859338" y="2565400"/>
            <a:ext cx="1219200" cy="8382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57354" name="TextBox 11"/>
          <p:cNvSpPr txBox="1">
            <a:spLocks noChangeArrowheads="1"/>
          </p:cNvSpPr>
          <p:nvPr/>
        </p:nvSpPr>
        <p:spPr bwMode="auto">
          <a:xfrm>
            <a:off x="5864225" y="2349500"/>
            <a:ext cx="3055938"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gn="ctr"/>
            <a:r>
              <a:rPr kumimoji="0" lang="zh-CN" altLang="en-US" sz="3200" b="1"/>
              <a:t>英国</a:t>
            </a:r>
            <a:endParaRPr kumimoji="0" lang="en-US" altLang="zh-CN" sz="3200" b="1"/>
          </a:p>
          <a:p>
            <a:pPr algn="ctr"/>
            <a:r>
              <a:rPr kumimoji="0" lang="zh-CN" altLang="en-US" sz="3200" b="1"/>
              <a:t>“日不落帝国”</a:t>
            </a:r>
            <a:endParaRPr kumimoji="0" lang="zh-CN" altLang="en-US" sz="3200" b="1">
              <a:cs typeface="Arial" charset="0"/>
            </a:endParaRPr>
          </a:p>
        </p:txBody>
      </p:sp>
      <p:pic>
        <p:nvPicPr>
          <p:cNvPr id="97286" name="Picture 9" descr="sm-parti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62388"/>
            <a:ext cx="2743200"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日期占位符 1"/>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3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35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7354"/>
                                        </p:tgtEl>
                                        <p:attrNameLst>
                                          <p:attrName>style.visibility</p:attrName>
                                        </p:attrNameLst>
                                      </p:cBhvr>
                                      <p:to>
                                        <p:strVal val="visible"/>
                                      </p:to>
                                    </p:set>
                                    <p:animEffect transition="in" filter="barn(inVertical)">
                                      <p:cBhvr>
                                        <p:cTn id="18" dur="500"/>
                                        <p:tgtEl>
                                          <p:spTgt spid="57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735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727200" y="260648"/>
            <a:ext cx="7416800" cy="609600"/>
          </a:xfrm>
        </p:spPr>
        <p:txBody>
          <a:bodyPr/>
          <a:lstStyle/>
          <a:p>
            <a:pPr algn="ctr"/>
            <a:r>
              <a:rPr kumimoji="0" lang="zh-CN" altLang="en-US" sz="3200" b="1" dirty="0">
                <a:solidFill>
                  <a:srgbClr val="FF0000"/>
                </a:solidFill>
                <a:latin typeface="Times New Roman" charset="0"/>
                <a:ea typeface="宋体" charset="0"/>
              </a:rPr>
              <a:t>基本粒子百年重大发现 </a:t>
            </a:r>
            <a:r>
              <a:rPr kumimoji="0" lang="en-US" altLang="zh-CN" sz="3200" b="1" dirty="0" err="1">
                <a:solidFill>
                  <a:srgbClr val="FF0000"/>
                </a:solidFill>
                <a:latin typeface="Times New Roman" charset="0"/>
                <a:ea typeface="宋体" charset="0"/>
              </a:rPr>
              <a:t>vs</a:t>
            </a:r>
            <a:r>
              <a:rPr kumimoji="0" lang="en-US" altLang="zh-CN" sz="3200" b="1" dirty="0">
                <a:solidFill>
                  <a:srgbClr val="FF0000"/>
                </a:solidFill>
                <a:latin typeface="Times New Roman" charset="0"/>
                <a:ea typeface="宋体" charset="0"/>
              </a:rPr>
              <a:t> </a:t>
            </a:r>
            <a:r>
              <a:rPr kumimoji="0" lang="zh-CN" altLang="en-US" sz="3200" b="1" dirty="0">
                <a:solidFill>
                  <a:srgbClr val="FF0000"/>
                </a:solidFill>
                <a:latin typeface="Times New Roman" charset="0"/>
                <a:ea typeface="宋体" charset="0"/>
              </a:rPr>
              <a:t>大国崛起</a:t>
            </a:r>
            <a:endParaRPr kumimoji="0" lang="zh-CN" altLang="en-US" sz="3200" b="1" dirty="0">
              <a:solidFill>
                <a:srgbClr val="FF0000"/>
              </a:solidFill>
              <a:latin typeface="Times New Roman" charset="0"/>
              <a:ea typeface="宋体" charset="0"/>
              <a:cs typeface="Arial" charset="0"/>
            </a:endParaRPr>
          </a:p>
        </p:txBody>
      </p:sp>
      <p:sp>
        <p:nvSpPr>
          <p:cNvPr id="54275" name="Slide Number Placeholder 5"/>
          <p:cNvSpPr>
            <a:spLocks noGrp="1"/>
          </p:cNvSpPr>
          <p:nvPr>
            <p:ph type="sldNum" sz="quarter" idx="11"/>
          </p:nvPr>
        </p:nvSpPr>
        <p:spPr>
          <a:xfrm>
            <a:off x="65532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宋体"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fld id="{9D64FA0E-86AF-A143-92E7-F3E4054D474C}" type="slidenum">
              <a:rPr lang="en-US" altLang="zh-CN" sz="1400" smtClean="0">
                <a:solidFill>
                  <a:srgbClr val="000000"/>
                </a:solidFill>
              </a:rPr>
              <a:pPr eaLnBrk="1" hangingPunct="1">
                <a:defRPr/>
              </a:pPr>
              <a:t>76</a:t>
            </a:fld>
            <a:endParaRPr lang="en-US" altLang="zh-CN" sz="1400">
              <a:solidFill>
                <a:srgbClr val="000000"/>
              </a:solidFill>
            </a:endParaRPr>
          </a:p>
        </p:txBody>
      </p:sp>
      <p:sp>
        <p:nvSpPr>
          <p:cNvPr id="57350" name="Text Placeholder 2"/>
          <p:cNvSpPr txBox="1">
            <a:spLocks/>
          </p:cNvSpPr>
          <p:nvPr/>
        </p:nvSpPr>
        <p:spPr bwMode="auto">
          <a:xfrm>
            <a:off x="179388" y="981075"/>
            <a:ext cx="5640387" cy="527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spcBef>
                <a:spcPct val="20000"/>
              </a:spcBef>
              <a:buFontTx/>
              <a:buChar char="•"/>
            </a:pPr>
            <a:r>
              <a:rPr kumimoji="0" lang="en-US" altLang="zh-CN" sz="2200" b="1">
                <a:solidFill>
                  <a:srgbClr val="FF0000"/>
                </a:solidFill>
                <a:cs typeface="Arial" charset="0"/>
              </a:rPr>
              <a:t>1936 – </a:t>
            </a:r>
            <a:r>
              <a:rPr kumimoji="0" lang="en-US" altLang="zh-CN" sz="2200" b="1">
                <a:solidFill>
                  <a:srgbClr val="FF0000"/>
                </a:solidFill>
                <a:latin typeface="Symbol" charset="0"/>
                <a:cs typeface="Arial" charset="0"/>
              </a:rPr>
              <a:t>m</a:t>
            </a:r>
            <a:r>
              <a:rPr kumimoji="0" lang="en-US" altLang="zh-CN" sz="2200" b="1">
                <a:solidFill>
                  <a:srgbClr val="FF0000"/>
                </a:solidFill>
                <a:cs typeface="Arial" charset="0"/>
              </a:rPr>
              <a:t>, Carl D. Anderson (Caltech,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1956 – </a:t>
            </a:r>
            <a:r>
              <a:rPr kumimoji="0" lang="en-US" altLang="zh-CN" sz="2200" b="1">
                <a:solidFill>
                  <a:srgbClr val="FF0000"/>
                </a:solidFill>
                <a:latin typeface="Symbol" charset="0"/>
                <a:cs typeface="Arial" charset="0"/>
              </a:rPr>
              <a:t>n</a:t>
            </a:r>
            <a:r>
              <a:rPr kumimoji="0" lang="en-US" altLang="zh-CN" sz="2200" b="1" baseline="-25000">
                <a:solidFill>
                  <a:srgbClr val="FF0000"/>
                </a:solidFill>
                <a:cs typeface="Arial" charset="0"/>
              </a:rPr>
              <a:t>e</a:t>
            </a:r>
            <a:r>
              <a:rPr kumimoji="0" lang="en-US" altLang="zh-CN" sz="2200" b="1">
                <a:solidFill>
                  <a:srgbClr val="FF0000"/>
                </a:solidFill>
                <a:cs typeface="Arial" charset="0"/>
              </a:rPr>
              <a:t> discovery (Homestak</a:t>
            </a:r>
            <a:r>
              <a:rPr kumimoji="0" lang="en-US" altLang="zh-CN" sz="2200" b="1">
                <a:solidFill>
                  <a:srgbClr val="FF0000"/>
                </a:solidFill>
              </a:rPr>
              <a:t>e</a:t>
            </a:r>
            <a:r>
              <a:rPr kumimoji="0" lang="en-US" altLang="zh-CN" sz="2200" b="1">
                <a:solidFill>
                  <a:srgbClr val="FF0000"/>
                </a:solidFill>
                <a:cs typeface="Arial" charset="0"/>
              </a:rPr>
              <a:t>,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1962 – </a:t>
            </a:r>
            <a:r>
              <a:rPr kumimoji="0" lang="en-US" altLang="zh-CN" sz="2200" b="1">
                <a:solidFill>
                  <a:srgbClr val="FF0000"/>
                </a:solidFill>
                <a:latin typeface="Symbol" charset="0"/>
                <a:cs typeface="Arial" charset="0"/>
              </a:rPr>
              <a:t>n</a:t>
            </a:r>
            <a:r>
              <a:rPr kumimoji="0" lang="en-US" altLang="zh-CN" sz="2200" b="1" baseline="-25000">
                <a:solidFill>
                  <a:srgbClr val="FF0000"/>
                </a:solidFill>
                <a:latin typeface="Symbol" charset="0"/>
                <a:cs typeface="Arial" charset="0"/>
              </a:rPr>
              <a:t>m</a:t>
            </a:r>
            <a:r>
              <a:rPr kumimoji="0" lang="en-US" altLang="zh-CN" sz="2200" b="1">
                <a:solidFill>
                  <a:srgbClr val="FF0000"/>
                </a:solidFill>
                <a:cs typeface="Arial" charset="0"/>
              </a:rPr>
              <a:t> discovery (BNL,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1968 – u and d quark (quark model,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1968 – strange quark(Kaon</a:t>
            </a:r>
            <a:r>
              <a:rPr kumimoji="0" lang="en-US" altLang="zh-CN" sz="2200" b="1">
                <a:solidFill>
                  <a:srgbClr val="FF0000"/>
                </a:solidFill>
              </a:rPr>
              <a:t>, </a:t>
            </a:r>
            <a:r>
              <a:rPr kumimoji="0" lang="zh-CN" altLang="en-US" sz="2200" b="1">
                <a:solidFill>
                  <a:srgbClr val="FF0000"/>
                </a:solidFill>
              </a:rPr>
              <a:t>美国</a:t>
            </a:r>
            <a:r>
              <a:rPr kumimoji="0" lang="en-US" altLang="zh-CN" sz="2200" b="1">
                <a:solidFill>
                  <a:srgbClr val="FF0000"/>
                </a:solidFill>
              </a:rPr>
              <a:t>)</a:t>
            </a:r>
            <a:endParaRPr kumimoji="0" lang="en-US" altLang="zh-CN" sz="2200" b="1">
              <a:solidFill>
                <a:srgbClr val="FF0000"/>
              </a:solidFill>
              <a:cs typeface="Arial" charset="0"/>
            </a:endParaRPr>
          </a:p>
          <a:p>
            <a:pPr eaLnBrk="0" hangingPunct="0">
              <a:spcBef>
                <a:spcPct val="20000"/>
              </a:spcBef>
              <a:buFontTx/>
              <a:buChar char="•"/>
            </a:pPr>
            <a:r>
              <a:rPr kumimoji="0" lang="en-US" altLang="zh-CN" sz="2200" b="1">
                <a:solidFill>
                  <a:srgbClr val="FF0000"/>
                </a:solidFill>
                <a:cs typeface="Arial" charset="0"/>
              </a:rPr>
              <a:t>1974 – c quark (J/</a:t>
            </a:r>
            <a:r>
              <a:rPr kumimoji="0" lang="en-US" altLang="zh-CN" sz="2200" b="1">
                <a:solidFill>
                  <a:srgbClr val="FF0000"/>
                </a:solidFill>
                <a:latin typeface="Symbol" charset="0"/>
                <a:cs typeface="Arial" charset="0"/>
              </a:rPr>
              <a:t>y</a:t>
            </a:r>
            <a:r>
              <a:rPr kumimoji="0" lang="en-US" altLang="zh-CN" sz="2200" b="1">
                <a:solidFill>
                  <a:srgbClr val="FF0000"/>
                </a:solidFill>
                <a:cs typeface="Arial" charset="0"/>
              </a:rPr>
              <a:t>, BNL, SLAC,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1977 – tau discovery (SLAC,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1977 – b quark (Upsilon, F</a:t>
            </a:r>
            <a:r>
              <a:rPr kumimoji="0" lang="en-US" altLang="zh-CN" sz="2200" b="1">
                <a:solidFill>
                  <a:srgbClr val="FF0000"/>
                </a:solidFill>
              </a:rPr>
              <a:t>ermilab</a:t>
            </a:r>
            <a:r>
              <a:rPr kumimoji="0" lang="en-US" altLang="zh-CN" sz="2200" b="1">
                <a:solidFill>
                  <a:srgbClr val="FF0000"/>
                </a:solidFill>
                <a:cs typeface="Arial" charset="0"/>
              </a:rPr>
              <a:t>,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1995 – top quark</a:t>
            </a:r>
            <a:r>
              <a:rPr kumimoji="0" lang="zh-CN" altLang="en-US" sz="2200" b="1">
                <a:solidFill>
                  <a:srgbClr val="FF0000"/>
                </a:solidFill>
              </a:rPr>
              <a:t> </a:t>
            </a:r>
            <a:r>
              <a:rPr kumimoji="0" lang="en-US" altLang="zh-CN" sz="2200" b="1">
                <a:solidFill>
                  <a:srgbClr val="FF0000"/>
                </a:solidFill>
              </a:rPr>
              <a:t>(Fermilab, </a:t>
            </a:r>
            <a:r>
              <a:rPr kumimoji="0" lang="zh-CN" altLang="en-US" sz="2200" b="1">
                <a:solidFill>
                  <a:srgbClr val="FF0000"/>
                </a:solidFill>
              </a:rPr>
              <a:t>美国</a:t>
            </a:r>
            <a:r>
              <a:rPr kumimoji="0" lang="en-US" altLang="zh-CN" sz="2200" b="1">
                <a:solidFill>
                  <a:srgbClr val="FF0000"/>
                </a:solidFill>
              </a:rPr>
              <a:t>)</a:t>
            </a:r>
            <a:endParaRPr kumimoji="0" lang="en-US" altLang="zh-CN" sz="2200" b="1">
              <a:solidFill>
                <a:srgbClr val="FF0000"/>
              </a:solidFill>
              <a:cs typeface="Arial" charset="0"/>
            </a:endParaRPr>
          </a:p>
          <a:p>
            <a:pPr eaLnBrk="0" hangingPunct="0">
              <a:spcBef>
                <a:spcPct val="20000"/>
              </a:spcBef>
              <a:buFontTx/>
              <a:buChar char="•"/>
            </a:pPr>
            <a:r>
              <a:rPr kumimoji="0" lang="en-US" altLang="zh-CN" sz="2200" b="1">
                <a:solidFill>
                  <a:srgbClr val="FF0000"/>
                </a:solidFill>
                <a:cs typeface="Arial" charset="0"/>
              </a:rPr>
              <a:t>2000 – </a:t>
            </a:r>
            <a:r>
              <a:rPr kumimoji="0" lang="en-US" altLang="zh-CN" sz="2200" b="1">
                <a:solidFill>
                  <a:srgbClr val="FF0000"/>
                </a:solidFill>
                <a:latin typeface="Symbol" charset="0"/>
                <a:cs typeface="Arial" charset="0"/>
              </a:rPr>
              <a:t>n</a:t>
            </a:r>
            <a:r>
              <a:rPr kumimoji="0" lang="en-US" altLang="zh-CN" sz="2200" b="1" baseline="-25000">
                <a:solidFill>
                  <a:srgbClr val="FF0000"/>
                </a:solidFill>
                <a:latin typeface="Symbol" charset="0"/>
                <a:cs typeface="Arial" charset="0"/>
              </a:rPr>
              <a:t>t</a:t>
            </a:r>
            <a:r>
              <a:rPr kumimoji="0" lang="en-US" altLang="zh-CN" sz="2200" b="1">
                <a:solidFill>
                  <a:srgbClr val="FF0000"/>
                </a:solidFill>
                <a:cs typeface="Arial" charset="0"/>
              </a:rPr>
              <a:t> discovery (Fermilab, </a:t>
            </a:r>
            <a:r>
              <a:rPr kumimoji="0" lang="zh-CN" altLang="en-US" sz="2200" b="1">
                <a:solidFill>
                  <a:srgbClr val="FF0000"/>
                </a:solidFill>
              </a:rPr>
              <a:t>美国</a:t>
            </a:r>
            <a:r>
              <a:rPr kumimoji="0" lang="en-US" altLang="zh-CN" sz="2200" b="1">
                <a:solidFill>
                  <a:srgbClr val="FF0000"/>
                </a:solidFill>
                <a:cs typeface="Arial" charset="0"/>
              </a:rPr>
              <a:t>)</a:t>
            </a:r>
          </a:p>
          <a:p>
            <a:pPr eaLnBrk="0" hangingPunct="0">
              <a:spcBef>
                <a:spcPct val="20000"/>
              </a:spcBef>
              <a:buFontTx/>
              <a:buChar char="•"/>
            </a:pPr>
            <a:r>
              <a:rPr kumimoji="0" lang="en-US" altLang="zh-CN" sz="2200" b="1">
                <a:solidFill>
                  <a:srgbClr val="FF0000"/>
                </a:solidFill>
                <a:cs typeface="Arial" charset="0"/>
              </a:rPr>
              <a:t>2001 – solar neutrino oscillation </a:t>
            </a:r>
            <a:r>
              <a:rPr kumimoji="0" lang="en-US" altLang="zh-CN" sz="2200" b="1">
                <a:solidFill>
                  <a:srgbClr val="FF0000"/>
                </a:solidFill>
              </a:rPr>
              <a:t>(SNO, </a:t>
            </a:r>
            <a:r>
              <a:rPr kumimoji="0" lang="zh-CN" altLang="en-US" sz="2200" b="1">
                <a:solidFill>
                  <a:srgbClr val="FF0000"/>
                </a:solidFill>
              </a:rPr>
              <a:t>加拿大</a:t>
            </a:r>
            <a:r>
              <a:rPr kumimoji="0" lang="en-US" altLang="zh-CN" sz="2200" b="1">
                <a:solidFill>
                  <a:srgbClr val="FF0000"/>
                </a:solidFill>
              </a:rPr>
              <a:t>)</a:t>
            </a:r>
          </a:p>
        </p:txBody>
      </p:sp>
      <p:sp>
        <p:nvSpPr>
          <p:cNvPr id="9" name="Left Arrow 8"/>
          <p:cNvSpPr/>
          <p:nvPr/>
        </p:nvSpPr>
        <p:spPr>
          <a:xfrm>
            <a:off x="6084168" y="1124744"/>
            <a:ext cx="1008161" cy="261389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57352" name="TextBox 9"/>
          <p:cNvSpPr txBox="1">
            <a:spLocks noChangeArrowheads="1"/>
          </p:cNvSpPr>
          <p:nvPr/>
        </p:nvSpPr>
        <p:spPr bwMode="auto">
          <a:xfrm>
            <a:off x="7308850" y="1773238"/>
            <a:ext cx="153511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b="1">
                <a:solidFill>
                  <a:srgbClr val="FF0000"/>
                </a:solidFill>
                <a:cs typeface="Arial" charset="0"/>
              </a:rPr>
              <a:t> </a:t>
            </a:r>
            <a:r>
              <a:rPr kumimoji="0" lang="zh-CN" altLang="en-US" b="1">
                <a:solidFill>
                  <a:srgbClr val="FF0000"/>
                </a:solidFill>
              </a:rPr>
              <a:t>二战后美国成为</a:t>
            </a:r>
            <a:endParaRPr kumimoji="0" lang="en-US" altLang="zh-CN" b="1">
              <a:solidFill>
                <a:srgbClr val="FF0000"/>
              </a:solidFill>
            </a:endParaRPr>
          </a:p>
          <a:p>
            <a:r>
              <a:rPr kumimoji="0" lang="zh-CN" altLang="en-US" b="1">
                <a:solidFill>
                  <a:srgbClr val="FF0000"/>
                </a:solidFill>
              </a:rPr>
              <a:t>世界超级强国</a:t>
            </a:r>
            <a:endParaRPr kumimoji="0" lang="zh-CN" altLang="en-US" b="1">
              <a:solidFill>
                <a:srgbClr val="FF0000"/>
              </a:solidFill>
              <a:cs typeface="Arial" charset="0"/>
            </a:endParaRPr>
          </a:p>
        </p:txBody>
      </p:sp>
      <p:pic>
        <p:nvPicPr>
          <p:cNvPr id="59398" name="Picture 9" descr="sm-parti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62388"/>
            <a:ext cx="2743200"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日期占位符 2"/>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57350">
                                            <p:txEl>
                                              <p:pRg st="0" end="0"/>
                                            </p:txEl>
                                          </p:spTgt>
                                        </p:tgtEl>
                                        <p:attrNameLst>
                                          <p:attrName>style.visibility</p:attrName>
                                        </p:attrNameLst>
                                      </p:cBhvr>
                                      <p:to>
                                        <p:strVal val="visible"/>
                                      </p:to>
                                    </p:set>
                                    <p:animEffect transition="in" filter="randombar(horizontal)">
                                      <p:cBhvr>
                                        <p:cTn id="7" dur="500"/>
                                        <p:tgtEl>
                                          <p:spTgt spid="5735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7350">
                                            <p:txEl>
                                              <p:pRg st="1" end="1"/>
                                            </p:txEl>
                                          </p:spTgt>
                                        </p:tgtEl>
                                        <p:attrNameLst>
                                          <p:attrName>style.visibility</p:attrName>
                                        </p:attrNameLst>
                                      </p:cBhvr>
                                      <p:to>
                                        <p:strVal val="visible"/>
                                      </p:to>
                                    </p:set>
                                    <p:animEffect transition="in" filter="randombar(horizontal)">
                                      <p:cBhvr>
                                        <p:cTn id="10" dur="500"/>
                                        <p:tgtEl>
                                          <p:spTgt spid="57350">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7350">
                                            <p:txEl>
                                              <p:pRg st="2" end="2"/>
                                            </p:txEl>
                                          </p:spTgt>
                                        </p:tgtEl>
                                        <p:attrNameLst>
                                          <p:attrName>style.visibility</p:attrName>
                                        </p:attrNameLst>
                                      </p:cBhvr>
                                      <p:to>
                                        <p:strVal val="visible"/>
                                      </p:to>
                                    </p:set>
                                    <p:animEffect transition="in" filter="randombar(horizontal)">
                                      <p:cBhvr>
                                        <p:cTn id="13" dur="500"/>
                                        <p:tgtEl>
                                          <p:spTgt spid="57350">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7350">
                                            <p:txEl>
                                              <p:pRg st="3" end="3"/>
                                            </p:txEl>
                                          </p:spTgt>
                                        </p:tgtEl>
                                        <p:attrNameLst>
                                          <p:attrName>style.visibility</p:attrName>
                                        </p:attrNameLst>
                                      </p:cBhvr>
                                      <p:to>
                                        <p:strVal val="visible"/>
                                      </p:to>
                                    </p:set>
                                    <p:animEffect transition="in" filter="randombar(horizontal)">
                                      <p:cBhvr>
                                        <p:cTn id="16" dur="500"/>
                                        <p:tgtEl>
                                          <p:spTgt spid="57350">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7350">
                                            <p:txEl>
                                              <p:pRg st="4" end="4"/>
                                            </p:txEl>
                                          </p:spTgt>
                                        </p:tgtEl>
                                        <p:attrNameLst>
                                          <p:attrName>style.visibility</p:attrName>
                                        </p:attrNameLst>
                                      </p:cBhvr>
                                      <p:to>
                                        <p:strVal val="visible"/>
                                      </p:to>
                                    </p:set>
                                    <p:animEffect transition="in" filter="randombar(horizontal)">
                                      <p:cBhvr>
                                        <p:cTn id="19" dur="500"/>
                                        <p:tgtEl>
                                          <p:spTgt spid="57350">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7350">
                                            <p:txEl>
                                              <p:pRg st="5" end="5"/>
                                            </p:txEl>
                                          </p:spTgt>
                                        </p:tgtEl>
                                        <p:attrNameLst>
                                          <p:attrName>style.visibility</p:attrName>
                                        </p:attrNameLst>
                                      </p:cBhvr>
                                      <p:to>
                                        <p:strVal val="visible"/>
                                      </p:to>
                                    </p:set>
                                    <p:animEffect transition="in" filter="randombar(horizontal)">
                                      <p:cBhvr>
                                        <p:cTn id="22" dur="500"/>
                                        <p:tgtEl>
                                          <p:spTgt spid="57350">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7350">
                                            <p:txEl>
                                              <p:pRg st="6" end="6"/>
                                            </p:txEl>
                                          </p:spTgt>
                                        </p:tgtEl>
                                        <p:attrNameLst>
                                          <p:attrName>style.visibility</p:attrName>
                                        </p:attrNameLst>
                                      </p:cBhvr>
                                      <p:to>
                                        <p:strVal val="visible"/>
                                      </p:to>
                                    </p:set>
                                    <p:animEffect transition="in" filter="randombar(horizontal)">
                                      <p:cBhvr>
                                        <p:cTn id="25" dur="500"/>
                                        <p:tgtEl>
                                          <p:spTgt spid="57350">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7350">
                                            <p:txEl>
                                              <p:pRg st="7" end="7"/>
                                            </p:txEl>
                                          </p:spTgt>
                                        </p:tgtEl>
                                        <p:attrNameLst>
                                          <p:attrName>style.visibility</p:attrName>
                                        </p:attrNameLst>
                                      </p:cBhvr>
                                      <p:to>
                                        <p:strVal val="visible"/>
                                      </p:to>
                                    </p:set>
                                    <p:animEffect transition="in" filter="randombar(horizontal)">
                                      <p:cBhvr>
                                        <p:cTn id="28" dur="500"/>
                                        <p:tgtEl>
                                          <p:spTgt spid="57350">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7350">
                                            <p:txEl>
                                              <p:pRg st="8" end="8"/>
                                            </p:txEl>
                                          </p:spTgt>
                                        </p:tgtEl>
                                        <p:attrNameLst>
                                          <p:attrName>style.visibility</p:attrName>
                                        </p:attrNameLst>
                                      </p:cBhvr>
                                      <p:to>
                                        <p:strVal val="visible"/>
                                      </p:to>
                                    </p:set>
                                    <p:animEffect transition="in" filter="randombar(horizontal)">
                                      <p:cBhvr>
                                        <p:cTn id="31" dur="500"/>
                                        <p:tgtEl>
                                          <p:spTgt spid="57350">
                                            <p:txEl>
                                              <p:pRg st="8" end="8"/>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57350">
                                            <p:txEl>
                                              <p:pRg st="9" end="9"/>
                                            </p:txEl>
                                          </p:spTgt>
                                        </p:tgtEl>
                                        <p:attrNameLst>
                                          <p:attrName>style.visibility</p:attrName>
                                        </p:attrNameLst>
                                      </p:cBhvr>
                                      <p:to>
                                        <p:strVal val="visible"/>
                                      </p:to>
                                    </p:set>
                                    <p:animEffect transition="in" filter="randombar(horizontal)">
                                      <p:cBhvr>
                                        <p:cTn id="34" dur="500"/>
                                        <p:tgtEl>
                                          <p:spTgt spid="57350">
                                            <p:txEl>
                                              <p:pRg st="9" end="9"/>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57350">
                                            <p:txEl>
                                              <p:pRg st="10" end="10"/>
                                            </p:txEl>
                                          </p:spTgt>
                                        </p:tgtEl>
                                        <p:attrNameLst>
                                          <p:attrName>style.visibility</p:attrName>
                                        </p:attrNameLst>
                                      </p:cBhvr>
                                      <p:to>
                                        <p:strVal val="visible"/>
                                      </p:to>
                                    </p:set>
                                    <p:animEffect transition="in" filter="randombar(horizontal)">
                                      <p:cBhvr>
                                        <p:cTn id="37" dur="500"/>
                                        <p:tgtEl>
                                          <p:spTgt spid="57350">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735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1547664" y="692696"/>
            <a:ext cx="7416800" cy="609600"/>
          </a:xfrm>
        </p:spPr>
        <p:txBody>
          <a:bodyPr/>
          <a:lstStyle/>
          <a:p>
            <a:pPr algn="ctr"/>
            <a:r>
              <a:rPr kumimoji="0" lang="zh-CN" altLang="en-US" sz="3200" b="1" dirty="0">
                <a:solidFill>
                  <a:srgbClr val="FF0000"/>
                </a:solidFill>
                <a:latin typeface="Times New Roman" charset="0"/>
                <a:ea typeface="宋体" charset="0"/>
              </a:rPr>
              <a:t>基本粒子百年重大发现 </a:t>
            </a:r>
            <a:r>
              <a:rPr kumimoji="0" lang="en-US" altLang="zh-CN" sz="3200" b="1" dirty="0" err="1">
                <a:solidFill>
                  <a:srgbClr val="FF0000"/>
                </a:solidFill>
                <a:latin typeface="Times New Roman" charset="0"/>
                <a:ea typeface="宋体" charset="0"/>
              </a:rPr>
              <a:t>vs</a:t>
            </a:r>
            <a:r>
              <a:rPr kumimoji="0" lang="en-US" altLang="zh-CN" sz="3200" b="1" dirty="0">
                <a:solidFill>
                  <a:srgbClr val="FF0000"/>
                </a:solidFill>
                <a:latin typeface="Times New Roman" charset="0"/>
                <a:ea typeface="宋体" charset="0"/>
              </a:rPr>
              <a:t> </a:t>
            </a:r>
            <a:r>
              <a:rPr kumimoji="0" lang="zh-CN" altLang="en-US" sz="3200" b="1" dirty="0">
                <a:solidFill>
                  <a:srgbClr val="FF0000"/>
                </a:solidFill>
                <a:latin typeface="Times New Roman" charset="0"/>
                <a:ea typeface="宋体" charset="0"/>
              </a:rPr>
              <a:t>大国崛起</a:t>
            </a:r>
            <a:endParaRPr kumimoji="0" lang="zh-CN" altLang="en-US" sz="3200" b="1" dirty="0">
              <a:solidFill>
                <a:srgbClr val="FF0000"/>
              </a:solidFill>
              <a:latin typeface="Times New Roman" charset="0"/>
              <a:ea typeface="宋体" charset="0"/>
              <a:cs typeface="Arial" charset="0"/>
            </a:endParaRPr>
          </a:p>
        </p:txBody>
      </p:sp>
      <p:sp>
        <p:nvSpPr>
          <p:cNvPr id="54275" name="Slide Number Placeholder 5"/>
          <p:cNvSpPr>
            <a:spLocks noGrp="1"/>
          </p:cNvSpPr>
          <p:nvPr>
            <p:ph type="sldNum" sz="quarter" idx="11"/>
          </p:nvPr>
        </p:nvSpPr>
        <p:spPr>
          <a:xfrm>
            <a:off x="6553200" y="6248400"/>
            <a:ext cx="1905000" cy="4572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宋体"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fld id="{D1904A80-A024-3146-BFE0-6A7E382E9A39}" type="slidenum">
              <a:rPr lang="en-US" altLang="zh-CN" sz="1400" smtClean="0">
                <a:solidFill>
                  <a:srgbClr val="000000"/>
                </a:solidFill>
              </a:rPr>
              <a:pPr eaLnBrk="1" hangingPunct="1">
                <a:defRPr/>
              </a:pPr>
              <a:t>77</a:t>
            </a:fld>
            <a:endParaRPr lang="en-US" altLang="zh-CN" sz="1400">
              <a:solidFill>
                <a:srgbClr val="000000"/>
              </a:solidFill>
            </a:endParaRPr>
          </a:p>
        </p:txBody>
      </p:sp>
      <p:sp>
        <p:nvSpPr>
          <p:cNvPr id="57350" name="Text Placeholder 2"/>
          <p:cNvSpPr txBox="1">
            <a:spLocks/>
          </p:cNvSpPr>
          <p:nvPr/>
        </p:nvSpPr>
        <p:spPr bwMode="auto">
          <a:xfrm>
            <a:off x="179388" y="1773238"/>
            <a:ext cx="54102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5125" indent="-255588">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spcBef>
                <a:spcPct val="20000"/>
              </a:spcBef>
              <a:buFontTx/>
              <a:buChar char="•"/>
            </a:pPr>
            <a:r>
              <a:rPr kumimoji="0" lang="en-US" altLang="zh-CN" sz="2800" b="1" dirty="0">
                <a:solidFill>
                  <a:srgbClr val="0033CC"/>
                </a:solidFill>
                <a:cs typeface="Arial" charset="0"/>
              </a:rPr>
              <a:t>1979 – gluon (DESY, </a:t>
            </a:r>
            <a:r>
              <a:rPr kumimoji="0" lang="zh-CN" altLang="en-US" sz="2800" b="1" dirty="0">
                <a:solidFill>
                  <a:srgbClr val="0033CC"/>
                </a:solidFill>
              </a:rPr>
              <a:t>德国</a:t>
            </a:r>
            <a:r>
              <a:rPr kumimoji="0" lang="en-US" altLang="zh-CN" sz="2800" b="1" dirty="0">
                <a:solidFill>
                  <a:srgbClr val="0033CC"/>
                </a:solidFill>
                <a:cs typeface="Arial" charset="0"/>
              </a:rPr>
              <a:t>)</a:t>
            </a:r>
          </a:p>
          <a:p>
            <a:pPr eaLnBrk="0" hangingPunct="0">
              <a:spcBef>
                <a:spcPct val="20000"/>
              </a:spcBef>
              <a:buFontTx/>
              <a:buChar char="•"/>
            </a:pPr>
            <a:r>
              <a:rPr kumimoji="0" lang="en-US" altLang="zh-CN" sz="2800" b="1" dirty="0">
                <a:solidFill>
                  <a:srgbClr val="0033CC"/>
                </a:solidFill>
                <a:cs typeface="Arial" charset="0"/>
              </a:rPr>
              <a:t>1983 – W and Z (CERN</a:t>
            </a:r>
            <a:r>
              <a:rPr kumimoji="0" lang="en-US" altLang="zh-CN" sz="2800" b="1" dirty="0">
                <a:solidFill>
                  <a:srgbClr val="0033CC"/>
                </a:solidFill>
              </a:rPr>
              <a:t>, </a:t>
            </a:r>
            <a:r>
              <a:rPr kumimoji="0" lang="zh-CN" altLang="en-US" sz="2800" b="1" dirty="0">
                <a:solidFill>
                  <a:srgbClr val="0033CC"/>
                </a:solidFill>
              </a:rPr>
              <a:t>欧洲</a:t>
            </a:r>
            <a:r>
              <a:rPr kumimoji="0" lang="en-US" altLang="zh-CN" sz="2800" b="1" dirty="0">
                <a:solidFill>
                  <a:srgbClr val="0033CC"/>
                </a:solidFill>
                <a:cs typeface="Arial" charset="0"/>
              </a:rPr>
              <a:t>)</a:t>
            </a:r>
          </a:p>
          <a:p>
            <a:pPr eaLnBrk="0" hangingPunct="0">
              <a:spcBef>
                <a:spcPct val="20000"/>
              </a:spcBef>
              <a:buFontTx/>
              <a:buChar char="•"/>
            </a:pPr>
            <a:r>
              <a:rPr kumimoji="0" lang="en-US" altLang="zh-CN" sz="2800" b="1" dirty="0"/>
              <a:t>1988 </a:t>
            </a:r>
            <a:r>
              <a:rPr kumimoji="0" lang="en-US" altLang="zh-CN" sz="2800" b="1" dirty="0">
                <a:cs typeface="Arial" charset="0"/>
              </a:rPr>
              <a:t>– atmospheric n</a:t>
            </a:r>
            <a:r>
              <a:rPr kumimoji="0" lang="en-US" altLang="zh-CN" sz="2800" b="1" dirty="0"/>
              <a:t>eutrino oscillation</a:t>
            </a:r>
            <a:r>
              <a:rPr kumimoji="0" lang="en-US" altLang="zh-CN" sz="2800" b="1" dirty="0">
                <a:cs typeface="Arial" charset="0"/>
              </a:rPr>
              <a:t> (</a:t>
            </a:r>
            <a:r>
              <a:rPr kumimoji="0" lang="zh-CN" altLang="en-US" sz="2800" b="1" dirty="0"/>
              <a:t>日本</a:t>
            </a:r>
            <a:r>
              <a:rPr kumimoji="0" lang="en-US" altLang="zh-CN" sz="2800" b="1" dirty="0">
                <a:cs typeface="Arial" charset="0"/>
              </a:rPr>
              <a:t>)</a:t>
            </a:r>
          </a:p>
          <a:p>
            <a:pPr eaLnBrk="0" hangingPunct="0">
              <a:spcBef>
                <a:spcPct val="20000"/>
              </a:spcBef>
              <a:buFontTx/>
              <a:buChar char="•"/>
            </a:pPr>
            <a:r>
              <a:rPr kumimoji="0" lang="en-US" altLang="zh-CN" sz="2800" b="1" dirty="0">
                <a:cs typeface="Arial" charset="0"/>
              </a:rPr>
              <a:t>2012 – reactor neutrino oscillation </a:t>
            </a:r>
            <a:r>
              <a:rPr kumimoji="0" lang="en-US" altLang="zh-CN" sz="2800" b="1" dirty="0"/>
              <a:t>(</a:t>
            </a:r>
            <a:r>
              <a:rPr kumimoji="0" lang="en-US" altLang="zh-CN" sz="2800" b="1" dirty="0" err="1"/>
              <a:t>Dayabay</a:t>
            </a:r>
            <a:r>
              <a:rPr kumimoji="0" lang="en-US" altLang="zh-CN" sz="2800" b="1" dirty="0"/>
              <a:t>, </a:t>
            </a:r>
            <a:r>
              <a:rPr kumimoji="0" lang="zh-CN" altLang="en-US" sz="2800" b="1" dirty="0"/>
              <a:t>中国</a:t>
            </a:r>
            <a:r>
              <a:rPr kumimoji="0" lang="en-US" altLang="zh-CN" sz="2800" b="1" dirty="0"/>
              <a:t>)</a:t>
            </a:r>
          </a:p>
          <a:p>
            <a:pPr eaLnBrk="0" hangingPunct="0">
              <a:spcBef>
                <a:spcPct val="20000"/>
              </a:spcBef>
              <a:buFontTx/>
              <a:buChar char="•"/>
            </a:pPr>
            <a:r>
              <a:rPr kumimoji="0" lang="en-US" altLang="zh-CN" sz="2800" b="1" dirty="0">
                <a:solidFill>
                  <a:srgbClr val="0033CC"/>
                </a:solidFill>
                <a:cs typeface="Arial" charset="0"/>
              </a:rPr>
              <a:t>2012 – Higgs boson </a:t>
            </a:r>
            <a:r>
              <a:rPr kumimoji="0" lang="en-US" altLang="zh-CN" sz="2800" b="1" dirty="0">
                <a:solidFill>
                  <a:srgbClr val="0033CC"/>
                </a:solidFill>
              </a:rPr>
              <a:t>(CERN/LHC, </a:t>
            </a:r>
            <a:r>
              <a:rPr kumimoji="0" lang="zh-CN" altLang="en-US" sz="2800" b="1" dirty="0">
                <a:solidFill>
                  <a:srgbClr val="0033CC"/>
                </a:solidFill>
              </a:rPr>
              <a:t>欧洲</a:t>
            </a:r>
            <a:r>
              <a:rPr kumimoji="0" lang="en-US" altLang="zh-CN" sz="2800" b="1" dirty="0">
                <a:solidFill>
                  <a:srgbClr val="0033CC"/>
                </a:solidFill>
              </a:rPr>
              <a:t>)</a:t>
            </a:r>
            <a:endParaRPr kumimoji="0" lang="en-US" altLang="zh-CN" sz="2800" b="1" dirty="0">
              <a:solidFill>
                <a:srgbClr val="0033CC"/>
              </a:solidFill>
              <a:cs typeface="Arial" charset="0"/>
            </a:endParaRPr>
          </a:p>
          <a:p>
            <a:pPr eaLnBrk="0" hangingPunct="0">
              <a:spcBef>
                <a:spcPct val="20000"/>
              </a:spcBef>
              <a:buFontTx/>
              <a:buChar char="•"/>
            </a:pPr>
            <a:endParaRPr kumimoji="0" lang="zh-CN" altLang="en-US" sz="2800" b="1" dirty="0">
              <a:solidFill>
                <a:srgbClr val="FF0000"/>
              </a:solidFill>
              <a:cs typeface="Arial" charset="0"/>
            </a:endParaRPr>
          </a:p>
        </p:txBody>
      </p:sp>
      <p:sp>
        <p:nvSpPr>
          <p:cNvPr id="57352" name="TextBox 9"/>
          <p:cNvSpPr txBox="1">
            <a:spLocks noChangeArrowheads="1"/>
          </p:cNvSpPr>
          <p:nvPr/>
        </p:nvSpPr>
        <p:spPr bwMode="auto">
          <a:xfrm>
            <a:off x="6732240" y="1988840"/>
            <a:ext cx="2332509"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zh-CN" altLang="en-US" sz="2800" b="1" dirty="0">
                <a:solidFill>
                  <a:srgbClr val="FF0000"/>
                </a:solidFill>
                <a:cs typeface="Arial" charset="0"/>
              </a:rPr>
              <a:t>其它国家奋起直追，美国衰落之后？</a:t>
            </a:r>
          </a:p>
        </p:txBody>
      </p:sp>
      <p:pic>
        <p:nvPicPr>
          <p:cNvPr id="60421" name="Picture 9" descr="sm-partic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3862388"/>
            <a:ext cx="2743200"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eft Arrow 10"/>
          <p:cNvSpPr/>
          <p:nvPr/>
        </p:nvSpPr>
        <p:spPr>
          <a:xfrm>
            <a:off x="5364163" y="2781300"/>
            <a:ext cx="1080045" cy="838200"/>
          </a:xfrm>
          <a:prstGeom prst="lef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3" name="日期占位符 2"/>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57350">
                                            <p:txEl>
                                              <p:pRg st="0" end="0"/>
                                            </p:txEl>
                                          </p:spTgt>
                                        </p:tgtEl>
                                        <p:attrNameLst>
                                          <p:attrName>style.visibility</p:attrName>
                                        </p:attrNameLst>
                                      </p:cBhvr>
                                      <p:to>
                                        <p:strVal val="visible"/>
                                      </p:to>
                                    </p:set>
                                    <p:animEffect transition="in" filter="randombar(horizontal)">
                                      <p:cBhvr>
                                        <p:cTn id="7" dur="500"/>
                                        <p:tgtEl>
                                          <p:spTgt spid="5735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7350">
                                            <p:txEl>
                                              <p:pRg st="1" end="1"/>
                                            </p:txEl>
                                          </p:spTgt>
                                        </p:tgtEl>
                                        <p:attrNameLst>
                                          <p:attrName>style.visibility</p:attrName>
                                        </p:attrNameLst>
                                      </p:cBhvr>
                                      <p:to>
                                        <p:strVal val="visible"/>
                                      </p:to>
                                    </p:set>
                                    <p:animEffect transition="in" filter="randombar(horizontal)">
                                      <p:cBhvr>
                                        <p:cTn id="10" dur="500"/>
                                        <p:tgtEl>
                                          <p:spTgt spid="57350">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7350">
                                            <p:txEl>
                                              <p:pRg st="2" end="2"/>
                                            </p:txEl>
                                          </p:spTgt>
                                        </p:tgtEl>
                                        <p:attrNameLst>
                                          <p:attrName>style.visibility</p:attrName>
                                        </p:attrNameLst>
                                      </p:cBhvr>
                                      <p:to>
                                        <p:strVal val="visible"/>
                                      </p:to>
                                    </p:set>
                                    <p:animEffect transition="in" filter="randombar(horizontal)">
                                      <p:cBhvr>
                                        <p:cTn id="13" dur="500"/>
                                        <p:tgtEl>
                                          <p:spTgt spid="57350">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7350">
                                            <p:txEl>
                                              <p:pRg st="3" end="3"/>
                                            </p:txEl>
                                          </p:spTgt>
                                        </p:tgtEl>
                                        <p:attrNameLst>
                                          <p:attrName>style.visibility</p:attrName>
                                        </p:attrNameLst>
                                      </p:cBhvr>
                                      <p:to>
                                        <p:strVal val="visible"/>
                                      </p:to>
                                    </p:set>
                                    <p:animEffect transition="in" filter="randombar(horizontal)">
                                      <p:cBhvr>
                                        <p:cTn id="16" dur="500"/>
                                        <p:tgtEl>
                                          <p:spTgt spid="57350">
                                            <p:txEl>
                                              <p:pRg st="3" end="3"/>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573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57350">
                                            <p:txEl>
                                              <p:pRg st="4" end="4"/>
                                            </p:txEl>
                                          </p:spTgt>
                                        </p:tgtEl>
                                        <p:attrNameLst>
                                          <p:attrName>style.visibility</p:attrName>
                                        </p:attrNameLst>
                                      </p:cBhvr>
                                      <p:to>
                                        <p:strVal val="visible"/>
                                      </p:to>
                                    </p:set>
                                    <p:animEffect transition="in" filter="randombar(horizontal)">
                                      <p:cBhvr>
                                        <p:cTn id="28" dur="500"/>
                                        <p:tgtEl>
                                          <p:spTgt spid="573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6" descr="4"/>
          <p:cNvPicPr>
            <a:picLocks noChangeAspect="1"/>
          </p:cNvPicPr>
          <p:nvPr/>
        </p:nvPicPr>
        <p:blipFill>
          <a:blip r:embed="rId2">
            <a:extLst>
              <a:ext uri="{28A0092B-C50C-407E-A947-70E740481C1C}">
                <a14:useLocalDpi xmlns:a14="http://schemas.microsoft.com/office/drawing/2010/main" val="0"/>
              </a:ext>
            </a:extLst>
          </a:blip>
          <a:srcRect l="1877" t="8580" r="2844" b="3941"/>
          <a:stretch>
            <a:fillRect/>
          </a:stretch>
        </p:blipFill>
        <p:spPr bwMode="auto">
          <a:xfrm>
            <a:off x="5148263" y="2420938"/>
            <a:ext cx="3654425" cy="402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内容占位符 2"/>
          <p:cNvSpPr>
            <a:spLocks noGrp="1"/>
          </p:cNvSpPr>
          <p:nvPr>
            <p:ph idx="1"/>
          </p:nvPr>
        </p:nvSpPr>
        <p:spPr/>
        <p:txBody>
          <a:bodyPr/>
          <a:lstStyle/>
          <a:p>
            <a:pPr>
              <a:lnSpc>
                <a:spcPts val="4060"/>
              </a:lnSpc>
              <a:defRPr/>
            </a:pPr>
            <a:r>
              <a:rPr lang="zh-CN" altLang="en-US" sz="2400" b="1" dirty="0">
                <a:latin typeface="Times New Roman" charset="0"/>
                <a:ea typeface="楷体_GB2312" charset="0"/>
                <a:cs typeface="楷体_GB2312" charset="0"/>
              </a:rPr>
              <a:t>中国人首先提出了修建环形正负电子对撞机</a:t>
            </a:r>
            <a:br>
              <a:rPr lang="en-US" altLang="zh-CN" sz="2400" b="1" dirty="0">
                <a:latin typeface="Times New Roman" charset="0"/>
                <a:ea typeface="楷体_GB2312" charset="0"/>
                <a:cs typeface="楷体_GB2312" charset="0"/>
              </a:rPr>
            </a:br>
            <a:r>
              <a:rPr lang="en-US" altLang="zh-CN" sz="2400" b="1" dirty="0">
                <a:latin typeface="Times New Roman" charset="0"/>
                <a:ea typeface="楷体_GB2312" charset="0"/>
                <a:cs typeface="楷体_GB2312" charset="0"/>
              </a:rPr>
              <a:t>Circular Electron-Positron collider (</a:t>
            </a:r>
            <a:r>
              <a:rPr lang="en-US" altLang="zh-CN" sz="2400" b="1" dirty="0">
                <a:solidFill>
                  <a:srgbClr val="FF0000"/>
                </a:solidFill>
                <a:latin typeface="Times New Roman" charset="0"/>
                <a:ea typeface="楷体_GB2312" charset="0"/>
                <a:cs typeface="楷体_GB2312" charset="0"/>
              </a:rPr>
              <a:t>CEPC</a:t>
            </a:r>
            <a:r>
              <a:rPr lang="en-US" altLang="zh-CN" sz="2400" b="1" dirty="0">
                <a:latin typeface="Times New Roman" charset="0"/>
                <a:ea typeface="楷体_GB2312" charset="0"/>
                <a:cs typeface="楷体_GB2312" charset="0"/>
              </a:rPr>
              <a:t>)</a:t>
            </a:r>
          </a:p>
          <a:p>
            <a:pPr>
              <a:lnSpc>
                <a:spcPts val="4060"/>
              </a:lnSpc>
              <a:defRPr/>
            </a:pPr>
            <a:r>
              <a:rPr lang="en-US" altLang="zh-CN" sz="2400" b="1" dirty="0">
                <a:latin typeface="Times New Roman" charset="0"/>
                <a:ea typeface="楷体_GB2312" charset="0"/>
                <a:cs typeface="楷体_GB2312" charset="0"/>
              </a:rPr>
              <a:t>    </a:t>
            </a:r>
            <a:r>
              <a:rPr lang="zh-CN" altLang="en-US" sz="2400" b="1" dirty="0">
                <a:latin typeface="Times New Roman" charset="0"/>
                <a:ea typeface="楷体_GB2312" charset="0"/>
                <a:cs typeface="楷体_GB2312" charset="0"/>
              </a:rPr>
              <a:t>－并有希望将来升级成超级</a:t>
            </a:r>
            <a:endParaRPr lang="en-US" altLang="zh-CN" sz="2400" b="1" dirty="0">
              <a:latin typeface="Times New Roman" charset="0"/>
              <a:ea typeface="楷体_GB2312" charset="0"/>
              <a:cs typeface="楷体_GB2312" charset="0"/>
            </a:endParaRPr>
          </a:p>
          <a:p>
            <a:pPr marL="0" indent="0">
              <a:lnSpc>
                <a:spcPts val="4060"/>
              </a:lnSpc>
              <a:buFont typeface="Wingdings" charset="0"/>
              <a:buNone/>
              <a:defRPr/>
            </a:pPr>
            <a:r>
              <a:rPr lang="en-US" altLang="zh-CN" sz="2400" b="1" dirty="0">
                <a:latin typeface="Times New Roman" charset="0"/>
                <a:ea typeface="楷体_GB2312" charset="0"/>
                <a:cs typeface="楷体_GB2312" charset="0"/>
              </a:rPr>
              <a:t>         </a:t>
            </a:r>
            <a:r>
              <a:rPr lang="zh-CN" altLang="en-US" sz="2400" b="1" dirty="0">
                <a:latin typeface="Times New Roman" charset="0"/>
                <a:ea typeface="楷体_GB2312" charset="0"/>
                <a:cs typeface="楷体_GB2312" charset="0"/>
              </a:rPr>
              <a:t>质子－质子对撞机</a:t>
            </a:r>
            <a:r>
              <a:rPr lang="en-US" altLang="zh-CN" sz="2400" b="1" dirty="0">
                <a:latin typeface="Times New Roman" charset="0"/>
                <a:ea typeface="楷体_GB2312" charset="0"/>
                <a:cs typeface="楷体_GB2312" charset="0"/>
              </a:rPr>
              <a:t>(</a:t>
            </a:r>
            <a:r>
              <a:rPr lang="en-US" altLang="zh-CN" sz="2400" b="1" dirty="0">
                <a:solidFill>
                  <a:srgbClr val="FF0000"/>
                </a:solidFill>
                <a:latin typeface="Times New Roman" charset="0"/>
                <a:ea typeface="楷体_GB2312" charset="0"/>
                <a:cs typeface="楷体_GB2312" charset="0"/>
              </a:rPr>
              <a:t>SPPC</a:t>
            </a:r>
            <a:r>
              <a:rPr lang="en-US" altLang="zh-CN" sz="2400" b="1" dirty="0">
                <a:latin typeface="Times New Roman" charset="0"/>
                <a:ea typeface="楷体_GB2312" charset="0"/>
                <a:cs typeface="楷体_GB2312" charset="0"/>
              </a:rPr>
              <a:t>)</a:t>
            </a:r>
          </a:p>
          <a:p>
            <a:pPr>
              <a:lnSpc>
                <a:spcPts val="4060"/>
              </a:lnSpc>
              <a:defRPr/>
            </a:pPr>
            <a:r>
              <a:rPr lang="zh-CN" altLang="zh-CN" sz="2400" b="1" dirty="0">
                <a:latin typeface="Times New Roman" charset="0"/>
                <a:ea typeface="楷体_GB2312" charset="0"/>
                <a:cs typeface="楷体_GB2312" charset="0"/>
              </a:rPr>
              <a:t>7</a:t>
            </a:r>
            <a:r>
              <a:rPr lang="en-US" altLang="zh-CN" sz="2400" b="1" dirty="0">
                <a:latin typeface="Times New Roman" charset="0"/>
                <a:ea typeface="楷体_GB2312" charset="0"/>
                <a:cs typeface="楷体_GB2312" charset="0"/>
              </a:rPr>
              <a:t>0-100</a:t>
            </a:r>
            <a:r>
              <a:rPr lang="zh-CN" altLang="en-US" sz="2400" b="1" dirty="0">
                <a:latin typeface="Times New Roman" charset="0"/>
                <a:ea typeface="楷体_GB2312" charset="0"/>
                <a:cs typeface="楷体_GB2312" charset="0"/>
              </a:rPr>
              <a:t>公里的足够长</a:t>
            </a:r>
            <a:endParaRPr lang="en-US" altLang="zh-CN" sz="2400" b="1" dirty="0">
              <a:latin typeface="Times New Roman" charset="0"/>
              <a:ea typeface="楷体_GB2312" charset="0"/>
              <a:cs typeface="楷体_GB2312" charset="0"/>
            </a:endParaRPr>
          </a:p>
          <a:p>
            <a:pPr marL="0" indent="0">
              <a:lnSpc>
                <a:spcPts val="4060"/>
              </a:lnSpc>
              <a:buFont typeface="Wingdings" charset="0"/>
              <a:buNone/>
              <a:defRPr/>
            </a:pPr>
            <a:r>
              <a:rPr lang="en-US" altLang="zh-CN" sz="2400" b="1" dirty="0">
                <a:latin typeface="Times New Roman" charset="0"/>
                <a:ea typeface="楷体_GB2312" charset="0"/>
                <a:cs typeface="楷体_GB2312" charset="0"/>
              </a:rPr>
              <a:t>    </a:t>
            </a:r>
            <a:r>
              <a:rPr lang="zh-CN" altLang="en-US" sz="2400" b="1" dirty="0">
                <a:latin typeface="Times New Roman" charset="0"/>
                <a:ea typeface="楷体_GB2312" charset="0"/>
                <a:cs typeface="楷体_GB2312" charset="0"/>
              </a:rPr>
              <a:t>的隧道</a:t>
            </a:r>
            <a:r>
              <a:rPr lang="en-US" altLang="zh-CN" sz="2400" b="1" dirty="0">
                <a:latin typeface="Times New Roman" charset="0"/>
                <a:ea typeface="楷体_GB2312" charset="0"/>
                <a:cs typeface="楷体_GB2312" charset="0"/>
              </a:rPr>
              <a:t> </a:t>
            </a:r>
            <a:r>
              <a:rPr lang="en-US" altLang="zh-CN" sz="2400" b="1" dirty="0">
                <a:solidFill>
                  <a:srgbClr val="FF0000"/>
                </a:solidFill>
                <a:latin typeface="Times New Roman" charset="0"/>
                <a:ea typeface="楷体_GB2312" charset="0"/>
                <a:cs typeface="楷体_GB2312" charset="0"/>
              </a:rPr>
              <a:t> (</a:t>
            </a:r>
            <a:r>
              <a:rPr lang="zh-CN" altLang="en-US" sz="2400" b="1" dirty="0">
                <a:solidFill>
                  <a:srgbClr val="FF0000"/>
                </a:solidFill>
                <a:latin typeface="Times New Roman" charset="0"/>
                <a:ea typeface="楷体_GB2312" charset="0"/>
                <a:cs typeface="楷体_GB2312" charset="0"/>
              </a:rPr>
              <a:t>能量</a:t>
            </a:r>
            <a:r>
              <a:rPr lang="zh-CN" altLang="zh-CN" sz="2400" b="1" dirty="0">
                <a:solidFill>
                  <a:srgbClr val="FF0000"/>
                </a:solidFill>
                <a:latin typeface="Times New Roman" charset="0"/>
                <a:ea typeface="楷体_GB2312" charset="0"/>
                <a:cs typeface="楷体_GB2312" charset="0"/>
              </a:rPr>
              <a:t>7</a:t>
            </a:r>
            <a:r>
              <a:rPr lang="en-US" altLang="zh-CN" sz="2400" b="1" dirty="0">
                <a:solidFill>
                  <a:srgbClr val="FF0000"/>
                </a:solidFill>
                <a:latin typeface="Times New Roman" charset="0"/>
                <a:ea typeface="楷体_GB2312" charset="0"/>
                <a:cs typeface="楷体_GB2312" charset="0"/>
              </a:rPr>
              <a:t>0-100TeV</a:t>
            </a:r>
            <a:r>
              <a:rPr lang="zh-CN" altLang="en-US" sz="2400" b="1" dirty="0">
                <a:solidFill>
                  <a:srgbClr val="FF0000"/>
                </a:solidFill>
                <a:latin typeface="Times New Roman" charset="0"/>
                <a:ea typeface="楷体_GB2312" charset="0"/>
                <a:cs typeface="楷体_GB2312" charset="0"/>
              </a:rPr>
              <a:t>）</a:t>
            </a:r>
            <a:endParaRPr lang="en-US" altLang="zh-CN" sz="2400" b="1" dirty="0">
              <a:solidFill>
                <a:srgbClr val="FF0000"/>
              </a:solidFill>
              <a:latin typeface="Times New Roman" charset="0"/>
              <a:ea typeface="楷体_GB2312" charset="0"/>
              <a:cs typeface="楷体_GB2312" charset="0"/>
            </a:endParaRPr>
          </a:p>
          <a:p>
            <a:pPr>
              <a:lnSpc>
                <a:spcPts val="4060"/>
              </a:lnSpc>
              <a:defRPr/>
            </a:pPr>
            <a:r>
              <a:rPr lang="zh-CN" altLang="en-US" sz="2400" b="1" dirty="0">
                <a:solidFill>
                  <a:srgbClr val="0000FF"/>
                </a:solidFill>
                <a:latin typeface="Times New Roman" charset="0"/>
                <a:ea typeface="楷体_GB2312" charset="0"/>
                <a:cs typeface="楷体_GB2312" charset="0"/>
              </a:rPr>
              <a:t>挖掘机技术哪家强？</a:t>
            </a:r>
            <a:endParaRPr lang="en-US" altLang="zh-CN" sz="2400" b="1" dirty="0">
              <a:solidFill>
                <a:srgbClr val="0000FF"/>
              </a:solidFill>
              <a:latin typeface="Times New Roman" charset="0"/>
              <a:ea typeface="楷体_GB2312" charset="0"/>
              <a:cs typeface="楷体_GB2312" charset="0"/>
            </a:endParaRPr>
          </a:p>
        </p:txBody>
      </p:sp>
      <p:sp>
        <p:nvSpPr>
          <p:cNvPr id="55299" name="幻灯片编号占位符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F3578CB8-3600-374D-8FBA-3EFA4E443B3D}" type="slidenum">
              <a:rPr kumimoji="0" lang="zh-CN" altLang="en-US" sz="1400">
                <a:latin typeface="Tahoma" charset="0"/>
              </a:rPr>
              <a:pPr/>
              <a:t>78</a:t>
            </a:fld>
            <a:endParaRPr kumimoji="0" lang="zh-CN" altLang="en-US" sz="1400">
              <a:latin typeface="Tahoma" charset="0"/>
            </a:endParaRPr>
          </a:p>
        </p:txBody>
      </p:sp>
      <p:sp>
        <p:nvSpPr>
          <p:cNvPr id="55300" name="标题 1"/>
          <p:cNvSpPr>
            <a:spLocks noGrp="1"/>
          </p:cNvSpPr>
          <p:nvPr>
            <p:ph type="title"/>
          </p:nvPr>
        </p:nvSpPr>
        <p:spPr>
          <a:xfrm>
            <a:off x="1731962" y="481457"/>
            <a:ext cx="7191375" cy="1143000"/>
          </a:xfrm>
        </p:spPr>
        <p:txBody>
          <a:bodyPr/>
          <a:lstStyle/>
          <a:p>
            <a:r>
              <a:rPr lang="zh-CN" altLang="en-US" sz="3200" b="1" dirty="0">
                <a:latin typeface="Tahoma" charset="0"/>
                <a:ea typeface="宋体" charset="0"/>
              </a:rPr>
              <a:t>我们需要一个</a:t>
            </a:r>
            <a:r>
              <a:rPr lang="en-US" altLang="zh-CN" sz="3200" b="1" dirty="0">
                <a:latin typeface="Times New Roman" charset="0"/>
                <a:ea typeface="楷体_GB2312" charset="0"/>
                <a:cs typeface="楷体_GB2312" charset="0"/>
              </a:rPr>
              <a:t>Higgs</a:t>
            </a:r>
            <a:r>
              <a:rPr lang="zh-CN" altLang="en-US" sz="3200" b="1" dirty="0">
                <a:latin typeface="Times New Roman" charset="0"/>
                <a:ea typeface="楷体_GB2312" charset="0"/>
                <a:cs typeface="楷体_GB2312" charset="0"/>
              </a:rPr>
              <a:t>工厂</a:t>
            </a:r>
            <a:r>
              <a:rPr lang="en-US" altLang="zh-CN" sz="3200" b="1" dirty="0">
                <a:latin typeface="Times New Roman" charset="0"/>
                <a:ea typeface="楷体_GB2312" charset="0"/>
                <a:cs typeface="楷体_GB2312" charset="0"/>
              </a:rPr>
              <a:t>(</a:t>
            </a:r>
            <a:r>
              <a:rPr lang="zh-CN" altLang="en-US" sz="3200" b="1" dirty="0">
                <a:latin typeface="Times New Roman" charset="0"/>
                <a:ea typeface="楷体_GB2312" charset="0"/>
                <a:cs typeface="楷体_GB2312" charset="0"/>
              </a:rPr>
              <a:t>对撞能量</a:t>
            </a:r>
            <a:r>
              <a:rPr lang="en-US" altLang="zh-CN" sz="3200" b="1" dirty="0">
                <a:latin typeface="Times New Roman" charset="0"/>
                <a:ea typeface="楷体_GB2312" charset="0"/>
                <a:cs typeface="楷体_GB2312" charset="0"/>
              </a:rPr>
              <a:t>250GeV)</a:t>
            </a:r>
            <a:endParaRPr lang="zh-CN" altLang="en-US" sz="3200" b="1" dirty="0">
              <a:latin typeface="Tahoma" charset="0"/>
              <a:ea typeface="宋体" charset="0"/>
            </a:endParaRPr>
          </a:p>
        </p:txBody>
      </p:sp>
      <p:sp>
        <p:nvSpPr>
          <p:cNvPr id="4" name="日期占位符 3"/>
          <p:cNvSpPr>
            <a:spLocks noGrp="1"/>
          </p:cNvSpPr>
          <p:nvPr>
            <p:ph type="dt" sz="quarter" idx="10"/>
          </p:nvPr>
        </p:nvSpPr>
        <p:spPr/>
        <p:txBody>
          <a:bodyPr/>
          <a:lstStyle/>
          <a:p>
            <a:pPr>
              <a:defRPr/>
            </a:pPr>
            <a:r>
              <a:rPr lang="en-US" altLang="zh-CN"/>
              <a:t>Lucd</a:t>
            </a:r>
            <a:endParaRPr lang="zh-CN" altLang="en-US"/>
          </a:p>
        </p:txBody>
      </p:sp>
      <p:sp>
        <p:nvSpPr>
          <p:cNvPr id="55302" name="文本框 1"/>
          <p:cNvSpPr txBox="1">
            <a:spLocks noChangeArrowheads="1"/>
          </p:cNvSpPr>
          <p:nvPr/>
        </p:nvSpPr>
        <p:spPr bwMode="auto">
          <a:xfrm>
            <a:off x="5651500" y="3357563"/>
            <a:ext cx="649288"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2800" b="1">
                <a:solidFill>
                  <a:srgbClr val="0000FF"/>
                </a:solidFill>
              </a:rPr>
              <a:t>e</a:t>
            </a:r>
            <a:r>
              <a:rPr lang="en-US" altLang="zh-CN" sz="2800" b="1" baseline="30000">
                <a:solidFill>
                  <a:srgbClr val="0000FF"/>
                </a:solidFill>
              </a:rPr>
              <a:t>+</a:t>
            </a:r>
            <a:endParaRPr lang="zh-CN" altLang="en-US" sz="2800" b="1" baseline="30000">
              <a:solidFill>
                <a:srgbClr val="0000FF"/>
              </a:solidFill>
            </a:endParaRPr>
          </a:p>
        </p:txBody>
      </p:sp>
      <p:sp>
        <p:nvSpPr>
          <p:cNvPr id="55303" name="文本框 8"/>
          <p:cNvSpPr txBox="1">
            <a:spLocks noChangeArrowheads="1"/>
          </p:cNvSpPr>
          <p:nvPr/>
        </p:nvSpPr>
        <p:spPr bwMode="auto">
          <a:xfrm>
            <a:off x="5003800" y="5084763"/>
            <a:ext cx="647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en-US" altLang="zh-CN" sz="2800" b="1">
                <a:solidFill>
                  <a:srgbClr val="0000FF"/>
                </a:solidFill>
              </a:rPr>
              <a:t>e</a:t>
            </a:r>
            <a:r>
              <a:rPr lang="en-US" altLang="zh-CN" sz="2800" b="1" baseline="30000">
                <a:solidFill>
                  <a:srgbClr val="0000FF"/>
                </a:solidFill>
              </a:rPr>
              <a:t>-</a:t>
            </a:r>
            <a:endParaRPr lang="zh-CN" altLang="en-US" sz="2800" b="1" baseline="30000">
              <a:solidFill>
                <a:srgbClr val="0000FF"/>
              </a:solidFill>
            </a:endParaRPr>
          </a:p>
        </p:txBody>
      </p:sp>
    </p:spTree>
    <p:extLst>
      <p:ext uri="{BB962C8B-B14F-4D97-AF65-F5344CB8AC3E}">
        <p14:creationId xmlns:p14="http://schemas.microsoft.com/office/powerpoint/2010/main" val="17928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ircle(in)">
                                      <p:cBhvr>
                                        <p:cTn id="11" dur="2000"/>
                                        <p:tgtEl>
                                          <p:spTgt spid="3">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par>
                          <p:cTn id="17" fill="hold" nodeType="afterGroup">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灯片编号占位符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F3A5FB1C-9178-B14E-BD76-BF26AB29E536}" type="slidenum">
              <a:rPr kumimoji="0" lang="zh-CN" altLang="en-US" sz="1400"/>
              <a:pPr/>
              <a:t>79</a:t>
            </a:fld>
            <a:endParaRPr kumimoji="0" lang="zh-CN" altLang="en-US" sz="1400"/>
          </a:p>
        </p:txBody>
      </p:sp>
      <p:sp>
        <p:nvSpPr>
          <p:cNvPr id="78852" name="Rectangle 3"/>
          <p:cNvSpPr>
            <a:spLocks noGrp="1" noChangeArrowheads="1"/>
          </p:cNvSpPr>
          <p:nvPr>
            <p:ph type="body" idx="1"/>
          </p:nvPr>
        </p:nvSpPr>
        <p:spPr>
          <a:xfrm>
            <a:off x="395287" y="548680"/>
            <a:ext cx="8353425" cy="5775920"/>
          </a:xfrm>
          <a:solidFill>
            <a:schemeClr val="bg1"/>
          </a:solidFill>
        </p:spPr>
        <p:txBody>
          <a:bodyPr/>
          <a:lstStyle/>
          <a:p>
            <a:pPr marL="0" indent="0" algn="just">
              <a:lnSpc>
                <a:spcPts val="4480"/>
              </a:lnSpc>
              <a:buNone/>
              <a:defRPr/>
            </a:pPr>
            <a:r>
              <a:rPr lang="en-US" altLang="zh-CN" sz="2800" b="1" dirty="0">
                <a:solidFill>
                  <a:srgbClr val="0000FF"/>
                </a:solidFill>
              </a:rPr>
              <a:t> </a:t>
            </a:r>
            <a:r>
              <a:rPr lang="en-US" altLang="zh-CN" sz="2800" b="1" dirty="0">
                <a:latin typeface="Tahoma" charset="0"/>
                <a:ea typeface="宋体" charset="0"/>
              </a:rPr>
              <a:t>LEP</a:t>
            </a:r>
            <a:r>
              <a:rPr lang="zh-CN" altLang="en-US" sz="2800" b="1" dirty="0">
                <a:latin typeface="Tahoma" charset="0"/>
                <a:ea typeface="宋体" charset="0"/>
              </a:rPr>
              <a:t> </a:t>
            </a:r>
            <a:r>
              <a:rPr lang="en-US" altLang="zh-CN" sz="2800" b="1" dirty="0">
                <a:latin typeface="Tahoma" charset="0"/>
                <a:ea typeface="宋体" charset="0"/>
              </a:rPr>
              <a:t>(</a:t>
            </a:r>
            <a:r>
              <a:rPr lang="zh-CN" altLang="en-US" sz="2800" b="1" dirty="0">
                <a:latin typeface="Tahoma" charset="0"/>
                <a:ea typeface="宋体" charset="0"/>
              </a:rPr>
              <a:t>正负电子对撞机</a:t>
            </a:r>
            <a:r>
              <a:rPr lang="en-US" altLang="zh-CN" sz="2800" b="1" dirty="0">
                <a:latin typeface="Tahoma" charset="0"/>
                <a:ea typeface="宋体" charset="0"/>
              </a:rPr>
              <a:t>) </a:t>
            </a:r>
            <a:r>
              <a:rPr lang="en-US" altLang="zh-CN" sz="2800" b="1" dirty="0">
                <a:solidFill>
                  <a:srgbClr val="0000FF"/>
                </a:solidFill>
                <a:latin typeface="Tahoma" charset="0"/>
                <a:ea typeface="宋体" charset="0"/>
                <a:sym typeface="Wingdings" pitchFamily="2" charset="2"/>
              </a:rPr>
              <a:t> LHC(</a:t>
            </a:r>
            <a:r>
              <a:rPr lang="zh-CN" altLang="en-US" sz="2800" b="1" dirty="0">
                <a:solidFill>
                  <a:srgbClr val="0000FF"/>
                </a:solidFill>
                <a:latin typeface="Tahoma" charset="0"/>
                <a:ea typeface="宋体" charset="0"/>
                <a:sym typeface="Wingdings" pitchFamily="2" charset="2"/>
              </a:rPr>
              <a:t>质子</a:t>
            </a:r>
            <a:r>
              <a:rPr lang="en-US" altLang="zh-CN" sz="2800" b="1" dirty="0">
                <a:solidFill>
                  <a:srgbClr val="0000FF"/>
                </a:solidFill>
                <a:latin typeface="Tahoma" charset="0"/>
                <a:ea typeface="宋体" charset="0"/>
                <a:sym typeface="Wingdings" pitchFamily="2" charset="2"/>
              </a:rPr>
              <a:t>-</a:t>
            </a:r>
            <a:r>
              <a:rPr lang="zh-CN" altLang="en-US" sz="2800" b="1" dirty="0">
                <a:solidFill>
                  <a:srgbClr val="0000FF"/>
                </a:solidFill>
                <a:latin typeface="Tahoma" charset="0"/>
                <a:ea typeface="宋体" charset="0"/>
                <a:sym typeface="Wingdings" pitchFamily="2" charset="2"/>
              </a:rPr>
              <a:t>质子对撞机</a:t>
            </a:r>
            <a:r>
              <a:rPr lang="en-US" altLang="zh-CN" sz="2800" b="1" dirty="0">
                <a:solidFill>
                  <a:srgbClr val="0000FF"/>
                </a:solidFill>
                <a:latin typeface="Tahoma" charset="0"/>
                <a:ea typeface="宋体" charset="0"/>
                <a:sym typeface="Wingdings" pitchFamily="2" charset="2"/>
              </a:rPr>
              <a:t>)</a:t>
            </a:r>
          </a:p>
          <a:p>
            <a:pPr marL="0" indent="0" algn="just">
              <a:lnSpc>
                <a:spcPts val="4480"/>
              </a:lnSpc>
              <a:buNone/>
              <a:defRPr/>
            </a:pPr>
            <a:r>
              <a:rPr lang="zh-CN" altLang="en-US" sz="2800" b="1" dirty="0">
                <a:solidFill>
                  <a:srgbClr val="0000FF"/>
                </a:solidFill>
                <a:latin typeface="Tahoma" charset="0"/>
                <a:ea typeface="宋体" charset="0"/>
                <a:sym typeface="Wingdings" pitchFamily="2" charset="2"/>
              </a:rPr>
              <a:t> </a:t>
            </a:r>
            <a:r>
              <a:rPr lang="en-US" altLang="zh-CN" sz="2800" b="1" dirty="0">
                <a:solidFill>
                  <a:srgbClr val="0000FF"/>
                </a:solidFill>
                <a:latin typeface="Tahoma" charset="0"/>
                <a:ea typeface="宋体" charset="0"/>
                <a:sym typeface="Wingdings" pitchFamily="2" charset="2"/>
              </a:rPr>
              <a:t>W</a:t>
            </a:r>
            <a:r>
              <a:rPr lang="zh-CN" altLang="en-US" sz="2800" b="1" dirty="0">
                <a:solidFill>
                  <a:srgbClr val="0000FF"/>
                </a:solidFill>
                <a:latin typeface="Tahoma" charset="0"/>
                <a:ea typeface="宋体" charset="0"/>
                <a:sym typeface="Wingdings" pitchFamily="2" charset="2"/>
              </a:rPr>
              <a:t>、</a:t>
            </a:r>
            <a:r>
              <a:rPr lang="en-US" altLang="zh-CN" sz="2800" b="1" dirty="0">
                <a:solidFill>
                  <a:srgbClr val="0000FF"/>
                </a:solidFill>
                <a:latin typeface="Tahoma" charset="0"/>
                <a:ea typeface="宋体" charset="0"/>
                <a:sym typeface="Wingdings" pitchFamily="2" charset="2"/>
              </a:rPr>
              <a:t>Z</a:t>
            </a:r>
            <a:r>
              <a:rPr lang="zh-CN" altLang="en-US" sz="2800" b="1" dirty="0">
                <a:solidFill>
                  <a:srgbClr val="0000FF"/>
                </a:solidFill>
                <a:latin typeface="Tahoma" charset="0"/>
                <a:ea typeface="宋体" charset="0"/>
                <a:sym typeface="Wingdings" pitchFamily="2" charset="2"/>
              </a:rPr>
              <a:t>工厂预言希格斯质量</a:t>
            </a:r>
            <a:r>
              <a:rPr lang="en-US" altLang="zh-CN" sz="2800" b="1" dirty="0">
                <a:solidFill>
                  <a:srgbClr val="0000FF"/>
                </a:solidFill>
                <a:latin typeface="Tahoma" charset="0"/>
                <a:ea typeface="宋体" charset="0"/>
                <a:sym typeface="Wingdings" pitchFamily="2" charset="2"/>
              </a:rPr>
              <a:t></a:t>
            </a:r>
            <a:r>
              <a:rPr lang="zh-CN" altLang="en-US" sz="2800" b="1" dirty="0">
                <a:solidFill>
                  <a:srgbClr val="FF0000"/>
                </a:solidFill>
                <a:latin typeface="Tahoma" charset="0"/>
                <a:ea typeface="宋体" charset="0"/>
                <a:sym typeface="Wingdings" pitchFamily="2" charset="2"/>
              </a:rPr>
              <a:t>发现希格斯</a:t>
            </a:r>
            <a:endParaRPr lang="en-US" altLang="zh-CN" sz="2800" b="1" dirty="0">
              <a:solidFill>
                <a:srgbClr val="FF0000"/>
              </a:solidFill>
              <a:latin typeface="Tahoma" charset="0"/>
              <a:ea typeface="宋体" charset="0"/>
              <a:sym typeface="Wingdings" pitchFamily="2" charset="2"/>
            </a:endParaRPr>
          </a:p>
          <a:p>
            <a:pPr marL="0" indent="0" algn="just">
              <a:lnSpc>
                <a:spcPts val="4480"/>
              </a:lnSpc>
              <a:buNone/>
              <a:defRPr/>
            </a:pPr>
            <a:r>
              <a:rPr lang="en-US" altLang="zh-CN" sz="2800" b="1" dirty="0">
                <a:latin typeface="Tahoma" charset="0"/>
                <a:ea typeface="宋体" charset="0"/>
                <a:sym typeface="Wingdings" pitchFamily="2" charset="2"/>
              </a:rPr>
              <a:t>CEPC </a:t>
            </a:r>
            <a:r>
              <a:rPr lang="en-US" altLang="zh-CN" sz="2800" b="1" dirty="0">
                <a:latin typeface="Tahoma" charset="0"/>
                <a:ea typeface="宋体" charset="0"/>
              </a:rPr>
              <a:t>(</a:t>
            </a:r>
            <a:r>
              <a:rPr lang="zh-CN" altLang="en-US" sz="2800" b="1" dirty="0">
                <a:latin typeface="Tahoma" charset="0"/>
                <a:ea typeface="宋体" charset="0"/>
              </a:rPr>
              <a:t>希格斯工厂</a:t>
            </a:r>
            <a:r>
              <a:rPr lang="en-US" altLang="zh-CN" sz="2800" b="1" dirty="0">
                <a:latin typeface="Tahoma" charset="0"/>
                <a:ea typeface="宋体" charset="0"/>
              </a:rPr>
              <a:t>) </a:t>
            </a:r>
            <a:r>
              <a:rPr lang="en-US" altLang="zh-CN" sz="2800" b="1" dirty="0">
                <a:solidFill>
                  <a:srgbClr val="0000FF"/>
                </a:solidFill>
                <a:latin typeface="Tahoma" charset="0"/>
                <a:ea typeface="宋体" charset="0"/>
                <a:sym typeface="Wingdings" pitchFamily="2" charset="2"/>
              </a:rPr>
              <a:t>  SPPC (</a:t>
            </a:r>
            <a:r>
              <a:rPr lang="zh-CN" altLang="en-US" sz="2800" b="1" dirty="0">
                <a:solidFill>
                  <a:srgbClr val="0000FF"/>
                </a:solidFill>
                <a:latin typeface="Tahoma" charset="0"/>
                <a:ea typeface="宋体" charset="0"/>
                <a:sym typeface="Wingdings" pitchFamily="2" charset="2"/>
              </a:rPr>
              <a:t>质子</a:t>
            </a:r>
            <a:r>
              <a:rPr lang="en-US" altLang="zh-CN" sz="2800" b="1" dirty="0">
                <a:solidFill>
                  <a:srgbClr val="0000FF"/>
                </a:solidFill>
                <a:latin typeface="Tahoma" charset="0"/>
                <a:ea typeface="宋体" charset="0"/>
                <a:sym typeface="Wingdings" pitchFamily="2" charset="2"/>
              </a:rPr>
              <a:t>-</a:t>
            </a:r>
            <a:r>
              <a:rPr lang="zh-CN" altLang="en-US" sz="2800" b="1" dirty="0">
                <a:solidFill>
                  <a:srgbClr val="0000FF"/>
                </a:solidFill>
                <a:latin typeface="Tahoma" charset="0"/>
                <a:ea typeface="宋体" charset="0"/>
                <a:sym typeface="Wingdings" pitchFamily="2" charset="2"/>
              </a:rPr>
              <a:t>质子对撞机</a:t>
            </a:r>
            <a:r>
              <a:rPr lang="en-US" altLang="zh-CN" sz="2800" b="1" dirty="0">
                <a:solidFill>
                  <a:srgbClr val="0000FF"/>
                </a:solidFill>
                <a:latin typeface="Tahoma" charset="0"/>
                <a:ea typeface="宋体" charset="0"/>
                <a:sym typeface="Wingdings" pitchFamily="2" charset="2"/>
              </a:rPr>
              <a:t>)</a:t>
            </a:r>
          </a:p>
          <a:p>
            <a:pPr marL="0" indent="0" algn="just">
              <a:lnSpc>
                <a:spcPts val="4480"/>
              </a:lnSpc>
              <a:buNone/>
              <a:defRPr/>
            </a:pPr>
            <a:r>
              <a:rPr lang="zh-CN" altLang="en-US" sz="2800" b="1" dirty="0">
                <a:solidFill>
                  <a:srgbClr val="0000FF"/>
                </a:solidFill>
              </a:rPr>
              <a:t>   精确检验             </a:t>
            </a:r>
            <a:r>
              <a:rPr lang="en-US" altLang="zh-CN" sz="2800" b="1" dirty="0">
                <a:solidFill>
                  <a:srgbClr val="0000FF"/>
                </a:solidFill>
                <a:latin typeface="Tahoma" charset="0"/>
                <a:ea typeface="宋体" charset="0"/>
                <a:sym typeface="Wingdings" pitchFamily="2" charset="2"/>
              </a:rPr>
              <a:t></a:t>
            </a:r>
            <a:r>
              <a:rPr lang="zh-CN" altLang="en-US" sz="2800" b="1" dirty="0">
                <a:solidFill>
                  <a:srgbClr val="0000FF"/>
                </a:solidFill>
                <a:latin typeface="Tahoma" charset="0"/>
                <a:ea typeface="宋体" charset="0"/>
                <a:sym typeface="Wingdings" pitchFamily="2" charset="2"/>
              </a:rPr>
              <a:t>      </a:t>
            </a:r>
            <a:r>
              <a:rPr lang="zh-CN" altLang="en-US" sz="2800" b="1" dirty="0">
                <a:solidFill>
                  <a:srgbClr val="FF0000"/>
                </a:solidFill>
                <a:latin typeface="Tahoma" charset="0"/>
                <a:ea typeface="宋体" charset="0"/>
                <a:sym typeface="Wingdings" pitchFamily="2" charset="2"/>
              </a:rPr>
              <a:t>新物理？ </a:t>
            </a:r>
            <a:endParaRPr lang="en-US" altLang="zh-CN" sz="2800" b="1" dirty="0">
              <a:solidFill>
                <a:srgbClr val="FF0000"/>
              </a:solidFill>
            </a:endParaRPr>
          </a:p>
          <a:p>
            <a:pPr marL="0" indent="0" algn="just">
              <a:lnSpc>
                <a:spcPts val="4480"/>
              </a:lnSpc>
              <a:buFont typeface="Wingdings" charset="0"/>
              <a:buNone/>
              <a:defRPr/>
            </a:pPr>
            <a:r>
              <a:rPr lang="zh-CN" altLang="en-US" sz="2400" b="1" dirty="0">
                <a:solidFill>
                  <a:srgbClr val="0000FF"/>
                </a:solidFill>
              </a:rPr>
              <a:t>已知的弱、电磁、强相互作用都是规范相互作用，现在有了</a:t>
            </a:r>
            <a:r>
              <a:rPr lang="zh-CN" altLang="en-US" sz="2400" b="1" dirty="0">
                <a:solidFill>
                  <a:srgbClr val="FF0000"/>
                </a:solidFill>
              </a:rPr>
              <a:t>第</a:t>
            </a:r>
            <a:r>
              <a:rPr lang="en-US" altLang="zh-CN" sz="2400" b="1" dirty="0">
                <a:solidFill>
                  <a:srgbClr val="FF0000"/>
                </a:solidFill>
              </a:rPr>
              <a:t>5</a:t>
            </a:r>
            <a:r>
              <a:rPr lang="zh-CN" altLang="en-US" sz="2400" b="1" dirty="0">
                <a:solidFill>
                  <a:srgbClr val="FF0000"/>
                </a:solidFill>
              </a:rPr>
              <a:t>和第</a:t>
            </a:r>
            <a:r>
              <a:rPr lang="en-US" altLang="zh-CN" sz="2400" b="1" dirty="0">
                <a:solidFill>
                  <a:srgbClr val="FF0000"/>
                </a:solidFill>
              </a:rPr>
              <a:t>6</a:t>
            </a:r>
            <a:r>
              <a:rPr lang="zh-CN" altLang="en-US" sz="2400" b="1" dirty="0">
                <a:solidFill>
                  <a:srgbClr val="FF0000"/>
                </a:solidFill>
              </a:rPr>
              <a:t>种相互作用</a:t>
            </a:r>
            <a:r>
              <a:rPr lang="zh-CN" altLang="en-US" sz="2400" b="1" dirty="0">
                <a:solidFill>
                  <a:srgbClr val="0000FF"/>
                </a:solidFill>
              </a:rPr>
              <a:t>的证据</a:t>
            </a:r>
            <a:endParaRPr lang="en-US" altLang="zh-CN" sz="2400" b="1" dirty="0"/>
          </a:p>
          <a:p>
            <a:pPr marL="0" indent="0" algn="just">
              <a:lnSpc>
                <a:spcPts val="4480"/>
              </a:lnSpc>
              <a:buNone/>
              <a:defRPr/>
            </a:pPr>
            <a:r>
              <a:rPr lang="zh-CN" altLang="en-US" sz="2400" b="1" dirty="0"/>
              <a:t> </a:t>
            </a:r>
            <a:r>
              <a:rPr lang="zh-CN" altLang="zh-CN" sz="2400" b="1" dirty="0"/>
              <a:t>1</a:t>
            </a:r>
            <a:r>
              <a:rPr lang="en-US" altLang="zh-CN" sz="2400" b="1" dirty="0"/>
              <a:t>. </a:t>
            </a:r>
            <a:r>
              <a:rPr lang="zh-CN" altLang="en-US" sz="2400" b="1" dirty="0"/>
              <a:t>汤川</a:t>
            </a:r>
            <a:r>
              <a:rPr lang="en-US" altLang="zh-CN" sz="2400" b="1" dirty="0"/>
              <a:t>(Yukawa)</a:t>
            </a:r>
            <a:r>
              <a:rPr lang="zh-CN" altLang="en-US" sz="2400" b="1" dirty="0"/>
              <a:t>作用力：由自旋为</a:t>
            </a:r>
            <a:r>
              <a:rPr lang="en-US" altLang="zh-CN" sz="2400" b="1" dirty="0"/>
              <a:t>0</a:t>
            </a:r>
            <a:r>
              <a:rPr lang="zh-CN" altLang="en-US" sz="2400" b="1" dirty="0"/>
              <a:t>的希格斯粒子传递，</a:t>
            </a:r>
            <a:r>
              <a:rPr lang="zh-CN" altLang="en-US" sz="2400" b="1" dirty="0">
                <a:solidFill>
                  <a:srgbClr val="FF0000"/>
                </a:solidFill>
              </a:rPr>
              <a:t>费米子和希格斯的耦合 </a:t>
            </a:r>
            <a:endParaRPr lang="en-US" altLang="zh-CN" sz="2400" b="1" dirty="0">
              <a:solidFill>
                <a:srgbClr val="FF0000"/>
              </a:solidFill>
            </a:endParaRPr>
          </a:p>
          <a:p>
            <a:pPr marL="0" indent="0" algn="just">
              <a:lnSpc>
                <a:spcPts val="4480"/>
              </a:lnSpc>
              <a:buFont typeface="Wingdings" charset="0"/>
              <a:buNone/>
              <a:defRPr/>
            </a:pPr>
            <a:r>
              <a:rPr lang="en-US" altLang="zh-CN" sz="2400" b="1" dirty="0">
                <a:solidFill>
                  <a:srgbClr val="0000FF"/>
                </a:solidFill>
              </a:rPr>
              <a:t>  2.  </a:t>
            </a:r>
            <a:r>
              <a:rPr lang="zh-CN" altLang="en-US" sz="2400" b="1" dirty="0">
                <a:solidFill>
                  <a:srgbClr val="0000FF"/>
                </a:solidFill>
                <a:latin typeface="Tahoma" charset="0"/>
                <a:ea typeface="宋体" charset="0"/>
              </a:rPr>
              <a:t>希格斯自作用力</a:t>
            </a:r>
            <a:endParaRPr lang="en-US" altLang="zh-CN" sz="2400" b="1" dirty="0">
              <a:solidFill>
                <a:srgbClr val="0000FF"/>
              </a:solidFill>
              <a:latin typeface="Tahoma" charset="0"/>
              <a:ea typeface="宋体" charset="0"/>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Tree>
    <p:custDataLst>
      <p:tags r:id="rId1"/>
    </p:custDataLst>
    <p:extLst>
      <p:ext uri="{BB962C8B-B14F-4D97-AF65-F5344CB8AC3E}">
        <p14:creationId xmlns:p14="http://schemas.microsoft.com/office/powerpoint/2010/main" val="3582362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8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8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a:xfrm>
            <a:off x="1692275" y="404813"/>
            <a:ext cx="7191375" cy="579437"/>
          </a:xfrm>
        </p:spPr>
        <p:txBody>
          <a:bodyPr/>
          <a:lstStyle/>
          <a:p>
            <a:r>
              <a:rPr lang="en-US" altLang="zh-CN" sz="4000" dirty="0">
                <a:latin typeface="Times"/>
                <a:ea typeface="宋体" charset="0"/>
                <a:cs typeface="Times"/>
              </a:rPr>
              <a:t>Flavor physics is important</a:t>
            </a:r>
            <a:endParaRPr lang="zh-CN" altLang="en-US" sz="4000" dirty="0">
              <a:latin typeface="Times"/>
              <a:ea typeface="宋体" charset="0"/>
              <a:cs typeface="Times"/>
            </a:endParaRPr>
          </a:p>
        </p:txBody>
      </p:sp>
      <p:pic>
        <p:nvPicPr>
          <p:cNvPr id="28674" name="内容占位符 1" descr="未命名.png"/>
          <p:cNvPicPr>
            <a:picLocks noGrp="1" noChangeAspect="1"/>
          </p:cNvPicPr>
          <p:nvPr>
            <p:ph idx="1"/>
          </p:nvPr>
        </p:nvPicPr>
        <p:blipFill>
          <a:blip r:embed="rId2">
            <a:extLst>
              <a:ext uri="{28A0092B-C50C-407E-A947-70E740481C1C}">
                <a14:useLocalDpi xmlns:a14="http://schemas.microsoft.com/office/drawing/2010/main" val="0"/>
              </a:ext>
            </a:extLst>
          </a:blip>
          <a:srcRect t="12206" b="700"/>
          <a:stretch>
            <a:fillRect/>
          </a:stretch>
        </p:blipFill>
        <p:spPr>
          <a:xfrm>
            <a:off x="161925" y="1008063"/>
            <a:ext cx="8802688" cy="5440362"/>
          </a:xfrm>
        </p:spPr>
      </p:pic>
      <p:sp>
        <p:nvSpPr>
          <p:cNvPr id="4" name="日期占位符 3"/>
          <p:cNvSpPr>
            <a:spLocks noGrp="1"/>
          </p:cNvSpPr>
          <p:nvPr>
            <p:ph type="dt" sz="quarter" idx="10"/>
          </p:nvPr>
        </p:nvSpPr>
        <p:spPr/>
        <p:txBody>
          <a:bodyPr/>
          <a:lstStyle/>
          <a:p>
            <a:pPr>
              <a:defRPr/>
            </a:pPr>
            <a:r>
              <a:rPr lang="en-US" altLang="zh-CN"/>
              <a:t>CDLu</a:t>
            </a:r>
            <a:endParaRPr lang="zh-CN" altLang="en-US"/>
          </a:p>
        </p:txBody>
      </p:sp>
      <p:sp>
        <p:nvSpPr>
          <p:cNvPr id="28676" name="灯片编号占位符 4"/>
          <p:cNvSpPr>
            <a:spLocks noGrp="1"/>
          </p:cNvSpPr>
          <p:nvPr>
            <p:ph type="sldNum" sz="quarter" idx="4294967295"/>
          </p:nvPr>
        </p:nvSpPr>
        <p:spPr>
          <a:xfrm>
            <a:off x="6781800" y="63246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E2EF893A-F980-E14B-99E6-1E52B2CCF8E5}" type="slidenum">
              <a:rPr kumimoji="0" lang="zh-CN" altLang="en-US" sz="1400">
                <a:latin typeface="Tahoma" charset="0"/>
              </a:rPr>
              <a:pPr/>
              <a:t>8</a:t>
            </a:fld>
            <a:endParaRPr kumimoji="0" lang="zh-CN" altLang="en-US" sz="1400">
              <a:latin typeface="Tahoma" charset="0"/>
            </a:endParaRPr>
          </a:p>
        </p:txBody>
      </p:sp>
    </p:spTree>
    <p:extLst>
      <p:ext uri="{BB962C8B-B14F-4D97-AF65-F5344CB8AC3E}">
        <p14:creationId xmlns:p14="http://schemas.microsoft.com/office/powerpoint/2010/main" val="2222173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p:nvPr/>
        </p:nvSpPr>
        <p:spPr>
          <a:xfrm>
            <a:off x="4859338" y="4800600"/>
            <a:ext cx="4056062" cy="136525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solidFill>
                  <a:srgbClr val="FF0000"/>
                </a:solidFill>
                <a:ea typeface="宋体" pitchFamily="2" charset="-122"/>
              </a:rPr>
              <a:t>希格斯工厂？</a:t>
            </a:r>
            <a:endParaRPr lang="en-US" altLang="zh-CN" sz="3200" b="1" dirty="0">
              <a:solidFill>
                <a:srgbClr val="FF0000"/>
              </a:solidFill>
              <a:ea typeface="宋体" pitchFamily="2" charset="-122"/>
            </a:endParaRPr>
          </a:p>
        </p:txBody>
      </p:sp>
      <p:sp>
        <p:nvSpPr>
          <p:cNvPr id="2" name="Title 1"/>
          <p:cNvSpPr>
            <a:spLocks noGrp="1"/>
          </p:cNvSpPr>
          <p:nvPr>
            <p:ph type="title"/>
          </p:nvPr>
        </p:nvSpPr>
        <p:spPr/>
        <p:txBody>
          <a:bodyPr/>
          <a:lstStyle/>
          <a:p>
            <a:pPr>
              <a:defRPr/>
            </a:pPr>
            <a:r>
              <a:rPr kumimoji="0" lang="zh-CN" altLang="en-US" dirty="0">
                <a:latin typeface="Times" charset="0"/>
                <a:cs typeface="Times" charset="0"/>
              </a:rPr>
              <a:t>新粒子的发现 </a:t>
            </a:r>
            <a:r>
              <a:rPr kumimoji="0" lang="en-US" altLang="zh-CN" dirty="0">
                <a:latin typeface="Times" charset="0"/>
                <a:cs typeface="Times" charset="0"/>
                <a:sym typeface="Wingdings" charset="0"/>
              </a:rPr>
              <a:t> </a:t>
            </a:r>
            <a:r>
              <a:rPr kumimoji="0" lang="zh-CN" altLang="en-US" dirty="0">
                <a:latin typeface="Times" charset="0"/>
                <a:cs typeface="Times" charset="0"/>
                <a:sym typeface="Wingdings" charset="0"/>
              </a:rPr>
              <a:t>“粒子工厂”</a:t>
            </a:r>
            <a:endParaRPr kumimoji="0" lang="zh-CN" altLang="en-US" dirty="0">
              <a:latin typeface="Times" charset="0"/>
              <a:cs typeface="Times" charset="0"/>
            </a:endParaRPr>
          </a:p>
        </p:txBody>
      </p:sp>
      <p:sp>
        <p:nvSpPr>
          <p:cNvPr id="5" name="Oval 4"/>
          <p:cNvSpPr/>
          <p:nvPr/>
        </p:nvSpPr>
        <p:spPr>
          <a:xfrm>
            <a:off x="152400" y="990600"/>
            <a:ext cx="37338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a:solidFill>
                  <a:srgbClr val="FFFFFF"/>
                </a:solidFill>
                <a:latin typeface="Times New Roman" charset="0"/>
                <a:ea typeface="宋体" charset="0"/>
                <a:cs typeface="宋体" charset="0"/>
              </a:rPr>
              <a:t>CERN/UA1,UA2</a:t>
            </a:r>
          </a:p>
          <a:p>
            <a:pPr algn="ctr">
              <a:defRPr/>
            </a:pPr>
            <a:r>
              <a:rPr lang="en-US" altLang="zh-CN" sz="2000">
                <a:solidFill>
                  <a:srgbClr val="FFFFFF"/>
                </a:solidFill>
                <a:latin typeface="Times New Roman" charset="0"/>
                <a:ea typeface="宋体" charset="0"/>
                <a:cs typeface="Arial" charset="0"/>
              </a:rPr>
              <a:t>1983 </a:t>
            </a:r>
            <a:r>
              <a:rPr lang="zh-CN" altLang="en-US" sz="2000">
                <a:solidFill>
                  <a:srgbClr val="FFFFFF"/>
                </a:solidFill>
                <a:latin typeface="Times New Roman" charset="0"/>
                <a:ea typeface="宋体" charset="0"/>
                <a:cs typeface="宋体" charset="0"/>
              </a:rPr>
              <a:t>发现</a:t>
            </a:r>
            <a:r>
              <a:rPr lang="en-US" altLang="zh-CN" sz="2000">
                <a:solidFill>
                  <a:srgbClr val="FFFFFF"/>
                </a:solidFill>
                <a:latin typeface="Times New Roman" charset="0"/>
                <a:ea typeface="宋体" charset="0"/>
                <a:cs typeface="宋体" charset="0"/>
              </a:rPr>
              <a:t>W, Z</a:t>
            </a:r>
            <a:endParaRPr lang="en-US" altLang="zh-CN" sz="2000">
              <a:solidFill>
                <a:srgbClr val="FFFFFF"/>
              </a:solidFill>
              <a:latin typeface="Times New Roman" charset="0"/>
              <a:ea typeface="宋体" charset="0"/>
              <a:cs typeface="Arial" charset="0"/>
            </a:endParaRPr>
          </a:p>
        </p:txBody>
      </p:sp>
      <p:sp>
        <p:nvSpPr>
          <p:cNvPr id="6" name="Oval 5"/>
          <p:cNvSpPr/>
          <p:nvPr/>
        </p:nvSpPr>
        <p:spPr>
          <a:xfrm>
            <a:off x="4787900" y="990600"/>
            <a:ext cx="4203700" cy="1143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b="1" dirty="0">
                <a:solidFill>
                  <a:srgbClr val="FF0000"/>
                </a:solidFill>
                <a:ea typeface="宋体" pitchFamily="2" charset="-122"/>
              </a:rPr>
              <a:t>CERN/LEP (1989-2000)</a:t>
            </a:r>
          </a:p>
          <a:p>
            <a:pPr algn="ctr">
              <a:defRPr/>
            </a:pPr>
            <a:r>
              <a:rPr lang="en-US" altLang="zh-CN" sz="1800" b="1" dirty="0">
                <a:solidFill>
                  <a:srgbClr val="FF0000"/>
                </a:solidFill>
                <a:ea typeface="宋体" pitchFamily="2" charset="-122"/>
              </a:rPr>
              <a:t>W, Z </a:t>
            </a:r>
            <a:r>
              <a:rPr lang="zh-CN" altLang="en-US" sz="1800" b="1" dirty="0">
                <a:solidFill>
                  <a:srgbClr val="FF0000"/>
                </a:solidFill>
                <a:ea typeface="宋体" pitchFamily="2" charset="-122"/>
              </a:rPr>
              <a:t>玻色子工厂</a:t>
            </a:r>
            <a:r>
              <a:rPr lang="en-US" altLang="zh-CN" sz="1800" b="1" dirty="0">
                <a:solidFill>
                  <a:srgbClr val="FF0000"/>
                </a:solidFill>
                <a:ea typeface="宋体" pitchFamily="2" charset="-122"/>
              </a:rPr>
              <a:t>(SMEW) </a:t>
            </a:r>
          </a:p>
        </p:txBody>
      </p:sp>
      <p:sp>
        <p:nvSpPr>
          <p:cNvPr id="7" name="Right Arrow 6"/>
          <p:cNvSpPr/>
          <p:nvPr/>
        </p:nvSpPr>
        <p:spPr>
          <a:xfrm>
            <a:off x="3962400" y="1447800"/>
            <a:ext cx="754063" cy="325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8" name="Oval 7"/>
          <p:cNvSpPr>
            <a:spLocks noRot="1" noChangeAspect="1" noMove="1" noResize="1" noEditPoints="1" noAdjustHandles="1" noChangeArrowheads="1" noChangeShapeType="1" noTextEdit="1"/>
          </p:cNvSpPr>
          <p:nvPr/>
        </p:nvSpPr>
        <p:spPr>
          <a:xfrm>
            <a:off x="152400" y="2286000"/>
            <a:ext cx="3733800" cy="1143000"/>
          </a:xfrm>
          <a:prstGeom prst="ellipse">
            <a:avLst/>
          </a:prstGeom>
          <a:blipFill rotWithShape="1">
            <a:blip r:embed="rId2"/>
            <a:stretch>
              <a:fillRect/>
            </a:stretch>
          </a:blipFill>
        </p:spPr>
        <p:txBody>
          <a:bodyPr/>
          <a:lstStyle/>
          <a:p>
            <a:pPr>
              <a:defRPr/>
            </a:pPr>
            <a:r>
              <a:rPr lang="en-US">
                <a:noFill/>
                <a:latin typeface="Times New Roman" pitchFamily="18" charset="0"/>
                <a:ea typeface="+mn-ea"/>
                <a:cs typeface="Arial" pitchFamily="34" charset="0"/>
              </a:rPr>
              <a:t> </a:t>
            </a:r>
          </a:p>
        </p:txBody>
      </p:sp>
      <p:sp>
        <p:nvSpPr>
          <p:cNvPr id="9" name="Oval 8"/>
          <p:cNvSpPr/>
          <p:nvPr/>
        </p:nvSpPr>
        <p:spPr>
          <a:xfrm>
            <a:off x="4787900" y="2286000"/>
            <a:ext cx="4127500" cy="1143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b="1" dirty="0">
                <a:solidFill>
                  <a:srgbClr val="FF0000"/>
                </a:solidFill>
                <a:ea typeface="宋体" pitchFamily="2" charset="-122"/>
              </a:rPr>
              <a:t>SLAC/</a:t>
            </a:r>
            <a:r>
              <a:rPr lang="en-US" altLang="zh-CN" sz="1800" b="1" dirty="0" err="1">
                <a:solidFill>
                  <a:srgbClr val="FF0000"/>
                </a:solidFill>
                <a:ea typeface="宋体" pitchFamily="2" charset="-122"/>
              </a:rPr>
              <a:t>BaBar</a:t>
            </a:r>
            <a:r>
              <a:rPr lang="en-US" altLang="zh-CN" sz="1800" b="1" dirty="0">
                <a:solidFill>
                  <a:srgbClr val="FF0000"/>
                </a:solidFill>
                <a:ea typeface="宋体" pitchFamily="2" charset="-122"/>
              </a:rPr>
              <a:t> (1999-2008)</a:t>
            </a:r>
          </a:p>
          <a:p>
            <a:pPr algn="ctr">
              <a:defRPr/>
            </a:pPr>
            <a:r>
              <a:rPr lang="en-US" altLang="zh-CN" sz="1800" b="1" dirty="0">
                <a:solidFill>
                  <a:srgbClr val="FF0000"/>
                </a:solidFill>
                <a:ea typeface="宋体" pitchFamily="2" charset="-122"/>
              </a:rPr>
              <a:t>KEK/Belle (1999-2010)</a:t>
            </a:r>
          </a:p>
          <a:p>
            <a:pPr algn="ctr">
              <a:defRPr/>
            </a:pPr>
            <a:r>
              <a:rPr lang="en-US" altLang="zh-CN" sz="1800" b="1" dirty="0">
                <a:solidFill>
                  <a:srgbClr val="FF0000"/>
                </a:solidFill>
                <a:ea typeface="宋体" pitchFamily="2" charset="-122"/>
              </a:rPr>
              <a:t>B</a:t>
            </a:r>
            <a:r>
              <a:rPr lang="zh-CN" altLang="en-US" sz="1800" b="1" dirty="0">
                <a:solidFill>
                  <a:srgbClr val="FF0000"/>
                </a:solidFill>
                <a:ea typeface="宋体" pitchFamily="2" charset="-122"/>
              </a:rPr>
              <a:t>夸克工厂</a:t>
            </a:r>
            <a:r>
              <a:rPr lang="en-US" altLang="zh-CN" sz="1800" b="1" dirty="0">
                <a:solidFill>
                  <a:srgbClr val="FF0000"/>
                </a:solidFill>
                <a:ea typeface="宋体" pitchFamily="2" charset="-122"/>
              </a:rPr>
              <a:t> (CPV)</a:t>
            </a:r>
          </a:p>
        </p:txBody>
      </p:sp>
      <p:sp>
        <p:nvSpPr>
          <p:cNvPr id="10" name="Right Arrow 9"/>
          <p:cNvSpPr/>
          <p:nvPr/>
        </p:nvSpPr>
        <p:spPr>
          <a:xfrm>
            <a:off x="3962400" y="2708275"/>
            <a:ext cx="754063"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12" name="Oval 11"/>
          <p:cNvSpPr/>
          <p:nvPr/>
        </p:nvSpPr>
        <p:spPr>
          <a:xfrm>
            <a:off x="4787900" y="3505200"/>
            <a:ext cx="4127500" cy="1219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b="1" dirty="0">
                <a:solidFill>
                  <a:srgbClr val="FF0000"/>
                </a:solidFill>
                <a:ea typeface="宋体" pitchFamily="2" charset="-122"/>
              </a:rPr>
              <a:t>CESR/CLEO(2001-2008)</a:t>
            </a:r>
          </a:p>
          <a:p>
            <a:pPr algn="ctr">
              <a:defRPr/>
            </a:pPr>
            <a:r>
              <a:rPr lang="zh-CN" altLang="en-US" sz="1800" b="1" dirty="0">
                <a:solidFill>
                  <a:srgbClr val="FF0000"/>
                </a:solidFill>
                <a:ea typeface="宋体" pitchFamily="2" charset="-122"/>
              </a:rPr>
              <a:t>中国</a:t>
            </a:r>
            <a:r>
              <a:rPr lang="en-US" altLang="zh-CN" sz="1800" b="1" dirty="0">
                <a:solidFill>
                  <a:srgbClr val="FF0000"/>
                </a:solidFill>
                <a:ea typeface="宋体" pitchFamily="2" charset="-122"/>
              </a:rPr>
              <a:t>IHEP/BEPC(2003-)</a:t>
            </a:r>
          </a:p>
          <a:p>
            <a:pPr algn="ctr">
              <a:defRPr/>
            </a:pPr>
            <a:r>
              <a:rPr lang="en-US" altLang="zh-CN" sz="1800" b="1" dirty="0">
                <a:solidFill>
                  <a:srgbClr val="FF0000"/>
                </a:solidFill>
                <a:latin typeface="Symbol" pitchFamily="18" charset="2"/>
                <a:ea typeface="宋体" pitchFamily="2" charset="-122"/>
              </a:rPr>
              <a:t>t</a:t>
            </a:r>
            <a:r>
              <a:rPr lang="en-US" altLang="zh-CN" sz="1800" b="1" dirty="0">
                <a:solidFill>
                  <a:srgbClr val="FF0000"/>
                </a:solidFill>
                <a:ea typeface="宋体" pitchFamily="2" charset="-122"/>
              </a:rPr>
              <a:t>-c </a:t>
            </a:r>
            <a:r>
              <a:rPr lang="zh-CN" altLang="en-US" sz="1800" b="1" dirty="0">
                <a:solidFill>
                  <a:srgbClr val="FF0000"/>
                </a:solidFill>
                <a:ea typeface="宋体" pitchFamily="2" charset="-122"/>
              </a:rPr>
              <a:t>工厂</a:t>
            </a:r>
            <a:r>
              <a:rPr lang="en-US" altLang="zh-CN" sz="1800" b="1" dirty="0">
                <a:solidFill>
                  <a:srgbClr val="FF0000"/>
                </a:solidFill>
                <a:ea typeface="宋体" pitchFamily="2" charset="-122"/>
              </a:rPr>
              <a:t> (SMEW)</a:t>
            </a:r>
          </a:p>
        </p:txBody>
      </p:sp>
      <p:sp>
        <p:nvSpPr>
          <p:cNvPr id="13" name="Right Arrow 12"/>
          <p:cNvSpPr/>
          <p:nvPr/>
        </p:nvSpPr>
        <p:spPr>
          <a:xfrm>
            <a:off x="3962400" y="3962400"/>
            <a:ext cx="754063" cy="2587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14" name="Oval 13"/>
          <p:cNvSpPr/>
          <p:nvPr/>
        </p:nvSpPr>
        <p:spPr>
          <a:xfrm>
            <a:off x="179388" y="5013325"/>
            <a:ext cx="37338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000" dirty="0">
                <a:solidFill>
                  <a:srgbClr val="FFFFFF"/>
                </a:solidFill>
                <a:latin typeface="Times New Roman" charset="0"/>
                <a:ea typeface="宋体" charset="0"/>
                <a:cs typeface="宋体" charset="0"/>
              </a:rPr>
              <a:t>CERN/LHC</a:t>
            </a:r>
          </a:p>
          <a:p>
            <a:pPr algn="ctr">
              <a:defRPr/>
            </a:pPr>
            <a:r>
              <a:rPr lang="en-US" altLang="zh-CN" sz="2000" dirty="0">
                <a:solidFill>
                  <a:srgbClr val="FFFFFF"/>
                </a:solidFill>
                <a:latin typeface="Times New Roman" charset="0"/>
                <a:ea typeface="宋体" charset="0"/>
                <a:cs typeface="Arial" charset="0"/>
              </a:rPr>
              <a:t>(2012, </a:t>
            </a:r>
            <a:r>
              <a:rPr lang="en-US" altLang="zh-CN" sz="2000" dirty="0">
                <a:solidFill>
                  <a:srgbClr val="FFFFFF"/>
                </a:solidFill>
                <a:latin typeface="Times New Roman" charset="0"/>
                <a:ea typeface="宋体" charset="0"/>
                <a:cs typeface="宋体" charset="0"/>
              </a:rPr>
              <a:t>Higgs)</a:t>
            </a:r>
            <a:endParaRPr lang="en-US" altLang="zh-CN" sz="2000" dirty="0">
              <a:solidFill>
                <a:srgbClr val="FFFFFF"/>
              </a:solidFill>
              <a:latin typeface="Times New Roman" charset="0"/>
              <a:ea typeface="宋体" charset="0"/>
              <a:cs typeface="Arial" charset="0"/>
            </a:endParaRPr>
          </a:p>
        </p:txBody>
      </p:sp>
      <p:sp>
        <p:nvSpPr>
          <p:cNvPr id="15" name="Oval 14"/>
          <p:cNvSpPr/>
          <p:nvPr/>
        </p:nvSpPr>
        <p:spPr>
          <a:xfrm>
            <a:off x="4999038" y="4868863"/>
            <a:ext cx="4037012" cy="136842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800" b="1" dirty="0">
                <a:solidFill>
                  <a:srgbClr val="FF0000"/>
                </a:solidFill>
                <a:ea typeface="宋体" pitchFamily="2" charset="-122"/>
              </a:rPr>
              <a:t>希格斯工厂 ？</a:t>
            </a:r>
            <a:endParaRPr lang="en-US" altLang="zh-CN" sz="1800" b="1" dirty="0">
              <a:solidFill>
                <a:srgbClr val="FF0000"/>
              </a:solidFill>
              <a:ea typeface="宋体" pitchFamily="2" charset="-122"/>
            </a:endParaRPr>
          </a:p>
          <a:p>
            <a:pPr algn="ctr">
              <a:defRPr/>
            </a:pPr>
            <a:r>
              <a:rPr lang="zh-CN" altLang="en-US" sz="1800" b="1" dirty="0">
                <a:solidFill>
                  <a:srgbClr val="FF0000"/>
                </a:solidFill>
                <a:ea typeface="宋体" pitchFamily="2" charset="-122"/>
              </a:rPr>
              <a:t>日本</a:t>
            </a:r>
            <a:r>
              <a:rPr lang="en-US" altLang="zh-CN" sz="1800" b="1" dirty="0">
                <a:solidFill>
                  <a:srgbClr val="FF0000"/>
                </a:solidFill>
                <a:ea typeface="宋体" pitchFamily="2" charset="-122"/>
              </a:rPr>
              <a:t>ILC (30km)   </a:t>
            </a:r>
          </a:p>
          <a:p>
            <a:pPr algn="ctr">
              <a:defRPr/>
            </a:pPr>
            <a:r>
              <a:rPr lang="en-US" altLang="zh-CN" sz="1800" b="1" dirty="0">
                <a:solidFill>
                  <a:srgbClr val="FF0000"/>
                </a:solidFill>
                <a:ea typeface="宋体" pitchFamily="2" charset="-122"/>
              </a:rPr>
              <a:t>CERN/FCC (80-100km)</a:t>
            </a:r>
          </a:p>
          <a:p>
            <a:pPr algn="ctr">
              <a:defRPr/>
            </a:pPr>
            <a:r>
              <a:rPr lang="zh-CN" altLang="en-US" sz="1800" b="1" dirty="0">
                <a:solidFill>
                  <a:srgbClr val="FF0000"/>
                </a:solidFill>
                <a:ea typeface="宋体" pitchFamily="2" charset="-122"/>
              </a:rPr>
              <a:t>中国</a:t>
            </a:r>
            <a:r>
              <a:rPr lang="en-US" altLang="zh-CN" sz="1800" b="1" dirty="0">
                <a:solidFill>
                  <a:srgbClr val="FF0000"/>
                </a:solidFill>
                <a:ea typeface="宋体" pitchFamily="2" charset="-122"/>
              </a:rPr>
              <a:t>CEPC(70-100km) </a:t>
            </a:r>
          </a:p>
        </p:txBody>
      </p:sp>
      <p:sp>
        <p:nvSpPr>
          <p:cNvPr id="16" name="Right Arrow 15"/>
          <p:cNvSpPr/>
          <p:nvPr/>
        </p:nvSpPr>
        <p:spPr>
          <a:xfrm>
            <a:off x="3995738" y="5373688"/>
            <a:ext cx="754062" cy="366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19" name="Oval 18"/>
          <p:cNvSpPr/>
          <p:nvPr/>
        </p:nvSpPr>
        <p:spPr>
          <a:xfrm>
            <a:off x="179388" y="3573463"/>
            <a:ext cx="37338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800" dirty="0">
                <a:solidFill>
                  <a:srgbClr val="FFFFFF"/>
                </a:solidFill>
                <a:latin typeface="Times New Roman" charset="0"/>
                <a:ea typeface="宋体" charset="0"/>
                <a:cs typeface="宋体" charset="0"/>
              </a:rPr>
              <a:t>BNL/Samuel Ting(1974,J)</a:t>
            </a:r>
          </a:p>
          <a:p>
            <a:pPr algn="ctr">
              <a:defRPr/>
            </a:pPr>
            <a:r>
              <a:rPr lang="en-US" altLang="zh-CN" sz="1800" dirty="0">
                <a:solidFill>
                  <a:srgbClr val="FFFFFF"/>
                </a:solidFill>
                <a:latin typeface="Times New Roman" charset="0"/>
                <a:ea typeface="宋体" charset="0"/>
                <a:cs typeface="宋体" charset="0"/>
              </a:rPr>
              <a:t>SLAC/B. Richter (1974,</a:t>
            </a:r>
            <a:r>
              <a:rPr lang="en-US" altLang="zh-CN" sz="1800" dirty="0">
                <a:solidFill>
                  <a:srgbClr val="FFFFFF"/>
                </a:solidFill>
                <a:latin typeface="Symbol" charset="0"/>
                <a:ea typeface="宋体" charset="0"/>
                <a:cs typeface="宋体" charset="0"/>
                <a:sym typeface="Symbol" charset="0"/>
              </a:rPr>
              <a:t></a:t>
            </a:r>
            <a:r>
              <a:rPr lang="en-US" altLang="zh-CN" sz="1800" dirty="0">
                <a:solidFill>
                  <a:srgbClr val="FFFFFF"/>
                </a:solidFill>
                <a:latin typeface="Times New Roman" charset="0"/>
                <a:ea typeface="宋体" charset="0"/>
                <a:cs typeface="宋体" charset="0"/>
              </a:rPr>
              <a:t>)</a:t>
            </a:r>
          </a:p>
          <a:p>
            <a:pPr algn="ctr">
              <a:defRPr/>
            </a:pPr>
            <a:r>
              <a:rPr lang="en-US" altLang="zh-CN" sz="1800" dirty="0">
                <a:solidFill>
                  <a:srgbClr val="FFFFFF"/>
                </a:solidFill>
                <a:latin typeface="Times New Roman" charset="0"/>
                <a:ea typeface="宋体" charset="0"/>
                <a:cs typeface="Arial" charset="0"/>
              </a:rPr>
              <a:t>SLAC/M. Perl (1975,</a:t>
            </a:r>
            <a:r>
              <a:rPr lang="en-US" altLang="zh-CN" sz="1800" dirty="0">
                <a:solidFill>
                  <a:srgbClr val="FFFFFF"/>
                </a:solidFill>
                <a:latin typeface="Symbol" charset="0"/>
                <a:ea typeface="宋体" charset="0"/>
                <a:cs typeface="Arial" charset="0"/>
              </a:rPr>
              <a:t>t</a:t>
            </a:r>
            <a:r>
              <a:rPr lang="en-US" altLang="zh-CN" sz="1800" dirty="0">
                <a:solidFill>
                  <a:srgbClr val="FFFFFF"/>
                </a:solidFill>
                <a:latin typeface="Times New Roman" charset="0"/>
                <a:ea typeface="宋体" charset="0"/>
                <a:cs typeface="Arial" charset="0"/>
              </a:rPr>
              <a:t>)</a:t>
            </a:r>
          </a:p>
        </p:txBody>
      </p:sp>
      <p:sp>
        <p:nvSpPr>
          <p:cNvPr id="96271" name="日期占位符 3"/>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
        <p:nvSpPr>
          <p:cNvPr id="96272" name="幻灯片编号占位符 10"/>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991F5F5F-77EF-C048-AEA9-785EC0C98280}" type="slidenum">
              <a:rPr kumimoji="0" lang="zh-CN" altLang="en-US" sz="1400">
                <a:solidFill>
                  <a:srgbClr val="8B5D3D"/>
                </a:solidFill>
                <a:latin typeface="Tahoma" charset="0"/>
              </a:rPr>
              <a:pPr/>
              <a:t>80</a:t>
            </a:fld>
            <a:endParaRPr kumimoji="0" lang="zh-CN" altLang="en-US" sz="1400">
              <a:solidFill>
                <a:srgbClr val="8B5D3D"/>
              </a:solidFill>
              <a:latin typeface="Tahoma" charset="0"/>
            </a:endParaRPr>
          </a:p>
        </p:txBody>
      </p:sp>
    </p:spTree>
    <p:extLst>
      <p:ext uri="{BB962C8B-B14F-4D97-AF65-F5344CB8AC3E}">
        <p14:creationId xmlns:p14="http://schemas.microsoft.com/office/powerpoint/2010/main" val="2142836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circle(in)">
                                      <p:cBhvr>
                                        <p:cTn id="46" dur="2000"/>
                                        <p:tgtEl>
                                          <p:spTgt spid="1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6" grpId="0" animBg="1"/>
      <p:bldP spid="7" grpId="0" animBg="1"/>
      <p:bldP spid="9" grpId="0" animBg="1"/>
      <p:bldP spid="10" grpId="0" animBg="1"/>
      <p:bldP spid="12" grpId="0" animBg="1"/>
      <p:bldP spid="13" grpId="0" animBg="1"/>
      <p:bldP spid="14" grpId="0" animBg="1"/>
      <p:bldP spid="15" grpId="0" animBg="1"/>
      <p:bldP spid="16" grpId="0" animBg="1"/>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标题 1"/>
          <p:cNvSpPr>
            <a:spLocks noGrp="1"/>
          </p:cNvSpPr>
          <p:nvPr>
            <p:ph type="title"/>
          </p:nvPr>
        </p:nvSpPr>
        <p:spPr/>
        <p:txBody>
          <a:bodyPr/>
          <a:lstStyle/>
          <a:p>
            <a:endParaRPr lang="zh-CN" altLang="en-US">
              <a:latin typeface="Tahoma" charset="0"/>
              <a:ea typeface="宋体" charset="0"/>
            </a:endParaRPr>
          </a:p>
        </p:txBody>
      </p:sp>
      <p:pic>
        <p:nvPicPr>
          <p:cNvPr id="101378" name="内容占位符 5" descr="未命名.png"/>
          <p:cNvPicPr>
            <a:picLocks noGrp="1" noChangeAspect="1"/>
          </p:cNvPicPr>
          <p:nvPr>
            <p:ph idx="1"/>
          </p:nvPr>
        </p:nvPicPr>
        <p:blipFill>
          <a:blip r:embed="rId2">
            <a:extLst>
              <a:ext uri="{28A0092B-C50C-407E-A947-70E740481C1C}">
                <a14:useLocalDpi xmlns:a14="http://schemas.microsoft.com/office/drawing/2010/main" val="0"/>
              </a:ext>
            </a:extLst>
          </a:blip>
          <a:srcRect t="1608" b="459"/>
          <a:stretch>
            <a:fillRect/>
          </a:stretch>
        </p:blipFill>
        <p:spPr>
          <a:xfrm>
            <a:off x="84138" y="620713"/>
            <a:ext cx="9059862" cy="5907087"/>
          </a:xfrm>
        </p:spPr>
      </p:pic>
      <p:sp>
        <p:nvSpPr>
          <p:cNvPr id="4" name="日期占位符 3"/>
          <p:cNvSpPr>
            <a:spLocks noGrp="1"/>
          </p:cNvSpPr>
          <p:nvPr>
            <p:ph type="dt" sz="quarter" idx="10"/>
          </p:nvPr>
        </p:nvSpPr>
        <p:spPr/>
        <p:txBody>
          <a:bodyPr/>
          <a:lstStyle/>
          <a:p>
            <a:pPr>
              <a:defRPr/>
            </a:pPr>
            <a:r>
              <a:rPr lang="en-US" altLang="zh-CN"/>
              <a:t>Lucd</a:t>
            </a:r>
            <a:endParaRPr lang="zh-CN" altLang="en-US"/>
          </a:p>
        </p:txBody>
      </p:sp>
      <p:sp>
        <p:nvSpPr>
          <p:cNvPr id="101380" name="幻灯片编号占位符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2E59BD84-1E8E-2B48-B156-68F310346403}" type="slidenum">
              <a:rPr kumimoji="0" lang="zh-CN" altLang="en-US" sz="1400">
                <a:latin typeface="Tahoma" charset="0"/>
              </a:rPr>
              <a:pPr/>
              <a:t>81</a:t>
            </a:fld>
            <a:endParaRPr kumimoji="0" lang="zh-CN" altLang="en-US" sz="1400">
              <a:latin typeface="Tahoma" charset="0"/>
            </a:endParaRPr>
          </a:p>
        </p:txBody>
      </p:sp>
      <p:sp>
        <p:nvSpPr>
          <p:cNvPr id="6" name="标题 1">
            <a:extLst>
              <a:ext uri="{FF2B5EF4-FFF2-40B4-BE49-F238E27FC236}">
                <a16:creationId xmlns:a16="http://schemas.microsoft.com/office/drawing/2014/main" id="{D4C16B16-2AD9-76B1-39B1-B79E1F22927D}"/>
              </a:ext>
            </a:extLst>
          </p:cNvPr>
          <p:cNvSpPr txBox="1">
            <a:spLocks/>
          </p:cNvSpPr>
          <p:nvPr/>
        </p:nvSpPr>
        <p:spPr bwMode="auto">
          <a:xfrm>
            <a:off x="2555775" y="115888"/>
            <a:ext cx="5924649" cy="56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mj-ea"/>
                <a:cs typeface="宋体" charset="0"/>
              </a:defRPr>
            </a:lvl1pPr>
            <a:lvl2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2pPr>
            <a:lvl3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3pPr>
            <a:lvl4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4pPr>
            <a:lvl5pPr algn="l" rtl="0" eaLnBrk="0" fontAlgn="base" hangingPunct="0">
              <a:spcBef>
                <a:spcPct val="0"/>
              </a:spcBef>
              <a:spcAft>
                <a:spcPct val="0"/>
              </a:spcAft>
              <a:defRPr kumimoji="1" sz="4400">
                <a:solidFill>
                  <a:schemeClr val="tx2"/>
                </a:solidFill>
                <a:latin typeface="Tahoma" pitchFamily="34" charset="0"/>
                <a:ea typeface="宋体" pitchFamily="2" charset="-122"/>
                <a:cs typeface="宋体" charset="0"/>
              </a:defRPr>
            </a:lvl5pPr>
            <a:lvl6pPr marL="457200" algn="l" rtl="0" fontAlgn="base">
              <a:spcBef>
                <a:spcPct val="0"/>
              </a:spcBef>
              <a:spcAft>
                <a:spcPct val="0"/>
              </a:spcAft>
              <a:defRPr kumimoji="1" sz="4400">
                <a:solidFill>
                  <a:schemeClr val="tx2"/>
                </a:solidFill>
                <a:latin typeface="Tahoma" pitchFamily="34" charset="0"/>
                <a:ea typeface="宋体" pitchFamily="2" charset="-122"/>
              </a:defRPr>
            </a:lvl6pPr>
            <a:lvl7pPr marL="914400" algn="l" rtl="0" fontAlgn="base">
              <a:spcBef>
                <a:spcPct val="0"/>
              </a:spcBef>
              <a:spcAft>
                <a:spcPct val="0"/>
              </a:spcAft>
              <a:defRPr kumimoji="1" sz="4400">
                <a:solidFill>
                  <a:schemeClr val="tx2"/>
                </a:solidFill>
                <a:latin typeface="Tahoma" pitchFamily="34" charset="0"/>
                <a:ea typeface="宋体" pitchFamily="2" charset="-122"/>
              </a:defRPr>
            </a:lvl7pPr>
            <a:lvl8pPr marL="1371600" algn="l" rtl="0" fontAlgn="base">
              <a:spcBef>
                <a:spcPct val="0"/>
              </a:spcBef>
              <a:spcAft>
                <a:spcPct val="0"/>
              </a:spcAft>
              <a:defRPr kumimoji="1" sz="4400">
                <a:solidFill>
                  <a:schemeClr val="tx2"/>
                </a:solidFill>
                <a:latin typeface="Tahoma" pitchFamily="34" charset="0"/>
                <a:ea typeface="宋体" pitchFamily="2" charset="-122"/>
              </a:defRPr>
            </a:lvl8pPr>
            <a:lvl9pPr marL="1828800" algn="l" rtl="0" fontAlgn="base">
              <a:spcBef>
                <a:spcPct val="0"/>
              </a:spcBef>
              <a:spcAft>
                <a:spcPct val="0"/>
              </a:spcAft>
              <a:defRPr kumimoji="1" sz="4400">
                <a:solidFill>
                  <a:schemeClr val="tx2"/>
                </a:solidFill>
                <a:latin typeface="Tahoma" pitchFamily="34" charset="0"/>
                <a:ea typeface="宋体" pitchFamily="2" charset="-122"/>
              </a:defRPr>
            </a:lvl9pPr>
          </a:lstStyle>
          <a:p>
            <a:r>
              <a:rPr lang="zh-CN" altLang="en-US" sz="2800" b="1" kern="0">
                <a:solidFill>
                  <a:srgbClr val="0000FF"/>
                </a:solidFill>
                <a:latin typeface="Tahoma" panose="020B0604030504040204" pitchFamily="34" charset="0"/>
              </a:rPr>
              <a:t>欧洲的希格斯工厂计划</a:t>
            </a:r>
            <a:endParaRPr lang="zh-CN" altLang="en-US" sz="2800" b="1" kern="0" dirty="0">
              <a:solidFill>
                <a:srgbClr val="0000FF"/>
              </a:solidFill>
              <a:latin typeface="Tahoma" panose="020B0604030504040204" pitchFamily="34" charset="0"/>
            </a:endParaRPr>
          </a:p>
        </p:txBody>
      </p:sp>
    </p:spTree>
    <p:extLst>
      <p:ext uri="{BB962C8B-B14F-4D97-AF65-F5344CB8AC3E}">
        <p14:creationId xmlns:p14="http://schemas.microsoft.com/office/powerpoint/2010/main" val="2403035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标题 1">
            <a:extLst>
              <a:ext uri="{FF2B5EF4-FFF2-40B4-BE49-F238E27FC236}">
                <a16:creationId xmlns:a16="http://schemas.microsoft.com/office/drawing/2014/main" id="{980500A1-B06B-99CA-C7B6-ADFB292DB4E3}"/>
              </a:ext>
            </a:extLst>
          </p:cNvPr>
          <p:cNvSpPr>
            <a:spLocks noGrp="1"/>
          </p:cNvSpPr>
          <p:nvPr>
            <p:ph type="title"/>
          </p:nvPr>
        </p:nvSpPr>
        <p:spPr>
          <a:xfrm>
            <a:off x="2051720" y="274638"/>
            <a:ext cx="6635080" cy="850900"/>
          </a:xfrm>
        </p:spPr>
        <p:txBody>
          <a:bodyPr/>
          <a:lstStyle/>
          <a:p>
            <a:r>
              <a:rPr lang="zh-CN" altLang="en-US" sz="2800" b="1" dirty="0"/>
              <a:t>欧洲计划的直线对撞机</a:t>
            </a:r>
          </a:p>
        </p:txBody>
      </p:sp>
      <p:sp>
        <p:nvSpPr>
          <p:cNvPr id="4" name="日期占位符 3">
            <a:extLst>
              <a:ext uri="{FF2B5EF4-FFF2-40B4-BE49-F238E27FC236}">
                <a16:creationId xmlns:a16="http://schemas.microsoft.com/office/drawing/2014/main" id="{DEE1BC96-D6C3-3C5C-3A6A-7C644171EBA5}"/>
              </a:ext>
            </a:extLst>
          </p:cNvPr>
          <p:cNvSpPr>
            <a:spLocks noGrp="1"/>
          </p:cNvSpPr>
          <p:nvPr>
            <p:ph type="dt" sz="quarter" idx="10"/>
          </p:nvPr>
        </p:nvSpPr>
        <p:spPr/>
        <p:txBody>
          <a:bodyPr/>
          <a:lstStyle/>
          <a:p>
            <a:pPr>
              <a:defRPr/>
            </a:pPr>
            <a:r>
              <a:rPr lang="en-US" altLang="zh-CN"/>
              <a:t>61</a:t>
            </a:r>
            <a:endParaRPr lang="zh-CN" altLang="en-US"/>
          </a:p>
        </p:txBody>
      </p:sp>
      <p:sp>
        <p:nvSpPr>
          <p:cNvPr id="5" name="幻灯片编号占位符 4">
            <a:extLst>
              <a:ext uri="{FF2B5EF4-FFF2-40B4-BE49-F238E27FC236}">
                <a16:creationId xmlns:a16="http://schemas.microsoft.com/office/drawing/2014/main" id="{3928CDF3-3CCC-673E-F9F7-81CDD420060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zh-CN"/>
            </a:defPPr>
            <a:lvl1pPr algn="r" rtl="0" fontAlgn="base">
              <a:spcBef>
                <a:spcPct val="0"/>
              </a:spcBef>
              <a:spcAft>
                <a:spcPct val="0"/>
              </a:spcAft>
              <a:defRPr kumimoji="0" sz="1200" kern="1200">
                <a:solidFill>
                  <a:srgbClr val="898989"/>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fld id="{CB5A926C-0FA0-FE40-8D89-D724BEE03AD6}" type="slidenum">
              <a:rPr lang="zh-CN" altLang="en-US" smtClean="0"/>
              <a:pPr/>
              <a:t>82</a:t>
            </a:fld>
            <a:endParaRPr kumimoji="0" lang="zh-CN" altLang="en-US" sz="1200">
              <a:solidFill>
                <a:srgbClr val="898989"/>
              </a:solidFill>
            </a:endParaRPr>
          </a:p>
        </p:txBody>
      </p:sp>
      <p:pic>
        <p:nvPicPr>
          <p:cNvPr id="74756" name="图片 5" descr="未命名.png">
            <a:extLst>
              <a:ext uri="{FF2B5EF4-FFF2-40B4-BE49-F238E27FC236}">
                <a16:creationId xmlns:a16="http://schemas.microsoft.com/office/drawing/2014/main" id="{D684D7A7-7749-9D69-EC3F-A13D13104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93825"/>
            <a:ext cx="8323262"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标题 1">
            <a:extLst>
              <a:ext uri="{FF2B5EF4-FFF2-40B4-BE49-F238E27FC236}">
                <a16:creationId xmlns:a16="http://schemas.microsoft.com/office/drawing/2014/main" id="{56DE290D-F34C-BAFA-417C-93488277E31B}"/>
              </a:ext>
            </a:extLst>
          </p:cNvPr>
          <p:cNvSpPr>
            <a:spLocks noGrp="1"/>
          </p:cNvSpPr>
          <p:nvPr>
            <p:ph type="title"/>
          </p:nvPr>
        </p:nvSpPr>
        <p:spPr>
          <a:xfrm>
            <a:off x="2051720" y="274638"/>
            <a:ext cx="6635080" cy="850900"/>
          </a:xfrm>
        </p:spPr>
        <p:txBody>
          <a:bodyPr/>
          <a:lstStyle/>
          <a:p>
            <a:r>
              <a:rPr lang="zh-CN" altLang="en-US" sz="2800" b="1" dirty="0">
                <a:solidFill>
                  <a:srgbClr val="FF0000"/>
                </a:solidFill>
              </a:rPr>
              <a:t>日本计划的国际直线对撞机</a:t>
            </a:r>
          </a:p>
        </p:txBody>
      </p:sp>
      <p:sp>
        <p:nvSpPr>
          <p:cNvPr id="4" name="日期占位符 3">
            <a:extLst>
              <a:ext uri="{FF2B5EF4-FFF2-40B4-BE49-F238E27FC236}">
                <a16:creationId xmlns:a16="http://schemas.microsoft.com/office/drawing/2014/main" id="{9745B8DD-761C-2986-ADB4-76D265FD9772}"/>
              </a:ext>
            </a:extLst>
          </p:cNvPr>
          <p:cNvSpPr>
            <a:spLocks noGrp="1"/>
          </p:cNvSpPr>
          <p:nvPr>
            <p:ph type="dt" sz="quarter" idx="10"/>
          </p:nvPr>
        </p:nvSpPr>
        <p:spPr/>
        <p:txBody>
          <a:bodyPr/>
          <a:lstStyle/>
          <a:p>
            <a:pPr>
              <a:defRPr/>
            </a:pPr>
            <a:r>
              <a:rPr lang="en-US" altLang="zh-CN"/>
              <a:t>61</a:t>
            </a:r>
            <a:endParaRPr lang="zh-CN" altLang="en-US"/>
          </a:p>
        </p:txBody>
      </p:sp>
      <p:sp>
        <p:nvSpPr>
          <p:cNvPr id="5" name="幻灯片编号占位符 4">
            <a:extLst>
              <a:ext uri="{FF2B5EF4-FFF2-40B4-BE49-F238E27FC236}">
                <a16:creationId xmlns:a16="http://schemas.microsoft.com/office/drawing/2014/main" id="{8E40AD7E-2DA5-9760-621A-8F575BB31A7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zh-CN"/>
            </a:defPPr>
            <a:lvl1pPr algn="r" rtl="0" fontAlgn="base">
              <a:spcBef>
                <a:spcPct val="0"/>
              </a:spcBef>
              <a:spcAft>
                <a:spcPct val="0"/>
              </a:spcAft>
              <a:defRPr kumimoji="0" sz="1200" kern="1200">
                <a:solidFill>
                  <a:srgbClr val="898989"/>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umimoji="1"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umimoji="1" kern="1200">
                <a:solidFill>
                  <a:schemeClr val="tx1"/>
                </a:solidFill>
                <a:latin typeface="Calibri" panose="020F0502020204030204" pitchFamily="34" charset="0"/>
                <a:ea typeface="宋体" panose="02010600030101010101" pitchFamily="2" charset="-122"/>
                <a:cs typeface="+mn-cs"/>
              </a:defRPr>
            </a:lvl9pPr>
          </a:lstStyle>
          <a:p>
            <a:fld id="{CB5A926C-0FA0-FE40-8D89-D724BEE03AD6}" type="slidenum">
              <a:rPr lang="zh-CN" altLang="en-US" smtClean="0"/>
              <a:pPr/>
              <a:t>83</a:t>
            </a:fld>
            <a:endParaRPr kumimoji="0" lang="zh-CN" altLang="en-US" sz="1200">
              <a:solidFill>
                <a:srgbClr val="898989"/>
              </a:solidFill>
            </a:endParaRPr>
          </a:p>
        </p:txBody>
      </p:sp>
      <p:pic>
        <p:nvPicPr>
          <p:cNvPr id="75780" name="图片 5" descr="未命名.png">
            <a:extLst>
              <a:ext uri="{FF2B5EF4-FFF2-40B4-BE49-F238E27FC236}">
                <a16:creationId xmlns:a16="http://schemas.microsoft.com/office/drawing/2014/main" id="{8FD6EB3E-0C80-887F-720A-98EA615744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81915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828800" y="1143000"/>
            <a:ext cx="5505450" cy="5486400"/>
          </a:xfrm>
          <a:prstGeom prst="ellipse">
            <a:avLst/>
          </a:prstGeom>
          <a:noFill/>
          <a:ln w="38100">
            <a:solidFill>
              <a:srgbClr val="1F05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3" name="Oval 2"/>
          <p:cNvSpPr/>
          <p:nvPr/>
        </p:nvSpPr>
        <p:spPr>
          <a:xfrm>
            <a:off x="2843808" y="1844824"/>
            <a:ext cx="4492030" cy="4104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4" name="Oval 3"/>
          <p:cNvSpPr/>
          <p:nvPr/>
        </p:nvSpPr>
        <p:spPr>
          <a:xfrm>
            <a:off x="4038600" y="2209800"/>
            <a:ext cx="3276600" cy="3352800"/>
          </a:xfrm>
          <a:prstGeom prst="ellipse">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cxnSp>
        <p:nvCxnSpPr>
          <p:cNvPr id="6" name="Straight Connector 5"/>
          <p:cNvCxnSpPr/>
          <p:nvPr/>
        </p:nvCxnSpPr>
        <p:spPr>
          <a:xfrm>
            <a:off x="1524000" y="3886200"/>
            <a:ext cx="64008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04800"/>
            <a:ext cx="8458200" cy="584200"/>
          </a:xfrm>
          <a:prstGeom prst="rect">
            <a:avLst/>
          </a:prstGeom>
          <a:solidFill>
            <a:schemeClr val="accent1">
              <a:lumMod val="20000"/>
              <a:lumOff val="80000"/>
            </a:schemeClr>
          </a:solidFill>
        </p:spPr>
        <p:txBody>
          <a:bodyPr>
            <a:spAutoFit/>
          </a:bodyPr>
          <a:lstStyle/>
          <a:p>
            <a:pPr algn="ctr">
              <a:defRPr/>
            </a:pPr>
            <a:r>
              <a:rPr lang="en-US" sz="3200" b="1" dirty="0">
                <a:solidFill>
                  <a:prstClr val="black"/>
                </a:solidFill>
                <a:latin typeface="+mj-lt"/>
                <a:ea typeface="+mn-ea"/>
                <a:cs typeface="Tahoma" pitchFamily="34" charset="0"/>
              </a:rPr>
              <a:t>World Economic Power</a:t>
            </a:r>
          </a:p>
        </p:txBody>
      </p:sp>
      <p:sp>
        <p:nvSpPr>
          <p:cNvPr id="8" name="Oval 7"/>
          <p:cNvSpPr/>
          <p:nvPr/>
        </p:nvSpPr>
        <p:spPr>
          <a:xfrm>
            <a:off x="1971675" y="1266825"/>
            <a:ext cx="5353050" cy="5257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9" name="Title 1"/>
          <p:cNvSpPr txBox="1">
            <a:spLocks/>
          </p:cNvSpPr>
          <p:nvPr/>
        </p:nvSpPr>
        <p:spPr>
          <a:xfrm>
            <a:off x="1971675" y="1571625"/>
            <a:ext cx="542925" cy="333375"/>
          </a:xfrm>
          <a:prstGeom prst="rect">
            <a:avLst/>
          </a:prstGeom>
          <a:noFill/>
          <a:ln>
            <a:solidFill>
              <a:srgbClr val="1F05BD"/>
            </a:solidFill>
          </a:ln>
        </p:spPr>
        <p:txBody>
          <a:bodyPr lIns="91420" tIns="45711" rIns="91420" bIns="45711" anchor="ctr">
            <a:normAutofit lnSpcReduction="10000"/>
          </a:bodyPr>
          <a:lstStyle/>
          <a:p>
            <a:pPr algn="ctr">
              <a:defRPr/>
            </a:pPr>
            <a:r>
              <a:rPr lang="en-US" sz="1600" b="1" dirty="0">
                <a:solidFill>
                  <a:srgbClr val="1F05BD"/>
                </a:solidFill>
                <a:latin typeface="Tahoma" pitchFamily="34" charset="0"/>
                <a:ea typeface="+mj-ea"/>
                <a:cs typeface="Tahoma" pitchFamily="34" charset="0"/>
              </a:rPr>
              <a:t>US</a:t>
            </a:r>
          </a:p>
        </p:txBody>
      </p:sp>
      <p:sp>
        <p:nvSpPr>
          <p:cNvPr id="10" name="Title 1"/>
          <p:cNvSpPr txBox="1">
            <a:spLocks/>
          </p:cNvSpPr>
          <p:nvPr/>
        </p:nvSpPr>
        <p:spPr>
          <a:xfrm>
            <a:off x="2743200" y="2062163"/>
            <a:ext cx="533400" cy="333375"/>
          </a:xfrm>
          <a:prstGeom prst="rect">
            <a:avLst/>
          </a:prstGeom>
          <a:noFill/>
          <a:ln>
            <a:solidFill>
              <a:srgbClr val="00B050"/>
            </a:solidFill>
          </a:ln>
        </p:spPr>
        <p:txBody>
          <a:bodyPr lIns="91420" tIns="45711" rIns="91420" bIns="45711" anchor="ctr">
            <a:normAutofit lnSpcReduction="10000"/>
          </a:bodyPr>
          <a:lstStyle/>
          <a:p>
            <a:pPr algn="ctr">
              <a:defRPr/>
            </a:pPr>
            <a:r>
              <a:rPr lang="en-US" sz="1600" b="1" dirty="0">
                <a:solidFill>
                  <a:srgbClr val="00B050"/>
                </a:solidFill>
                <a:latin typeface="Tahoma" pitchFamily="34" charset="0"/>
                <a:ea typeface="+mj-ea"/>
                <a:cs typeface="Tahoma" pitchFamily="34" charset="0"/>
              </a:rPr>
              <a:t>EU</a:t>
            </a:r>
          </a:p>
        </p:txBody>
      </p:sp>
      <p:sp>
        <p:nvSpPr>
          <p:cNvPr id="11" name="Title 1"/>
          <p:cNvSpPr txBox="1">
            <a:spLocks/>
          </p:cNvSpPr>
          <p:nvPr/>
        </p:nvSpPr>
        <p:spPr>
          <a:xfrm>
            <a:off x="2514600" y="2986088"/>
            <a:ext cx="835025" cy="333375"/>
          </a:xfrm>
          <a:prstGeom prst="rect">
            <a:avLst/>
          </a:prstGeom>
          <a:noFill/>
          <a:ln>
            <a:solidFill>
              <a:srgbClr val="FF0000"/>
            </a:solidFill>
          </a:ln>
        </p:spPr>
        <p:txBody>
          <a:bodyPr lIns="91420" tIns="45711" rIns="91420" bIns="45711" anchor="ctr">
            <a:normAutofit lnSpcReduction="10000"/>
          </a:bodyPr>
          <a:lstStyle/>
          <a:p>
            <a:pPr algn="ctr">
              <a:defRPr/>
            </a:pPr>
            <a:r>
              <a:rPr lang="en-US" sz="1600" b="1" dirty="0">
                <a:solidFill>
                  <a:srgbClr val="FF0000"/>
                </a:solidFill>
                <a:latin typeface="Tahoma" pitchFamily="34" charset="0"/>
                <a:ea typeface="+mj-ea"/>
                <a:cs typeface="Tahoma" pitchFamily="34" charset="0"/>
              </a:rPr>
              <a:t>China</a:t>
            </a:r>
          </a:p>
        </p:txBody>
      </p:sp>
      <p:sp>
        <p:nvSpPr>
          <p:cNvPr id="12" name="Title 1"/>
          <p:cNvSpPr txBox="1">
            <a:spLocks/>
          </p:cNvSpPr>
          <p:nvPr/>
        </p:nvSpPr>
        <p:spPr>
          <a:xfrm>
            <a:off x="4533900" y="2819400"/>
            <a:ext cx="809625" cy="333375"/>
          </a:xfrm>
          <a:prstGeom prst="rect">
            <a:avLst/>
          </a:prstGeom>
          <a:noFill/>
          <a:ln>
            <a:solidFill>
              <a:schemeClr val="tx1"/>
            </a:solidFill>
          </a:ln>
        </p:spPr>
        <p:txBody>
          <a:bodyPr lIns="91420" tIns="45711" rIns="91420" bIns="45711" anchor="ctr">
            <a:normAutofit lnSpcReduction="10000"/>
          </a:bodyPr>
          <a:lstStyle/>
          <a:p>
            <a:pPr algn="ctr">
              <a:defRPr/>
            </a:pPr>
            <a:r>
              <a:rPr lang="en-US" sz="1600" b="1" dirty="0">
                <a:solidFill>
                  <a:prstClr val="black"/>
                </a:solidFill>
                <a:latin typeface="Tahoma" pitchFamily="34" charset="0"/>
                <a:ea typeface="+mj-ea"/>
                <a:cs typeface="Tahoma" pitchFamily="34" charset="0"/>
              </a:rPr>
              <a:t>Japan</a:t>
            </a:r>
          </a:p>
        </p:txBody>
      </p:sp>
      <p:sp>
        <p:nvSpPr>
          <p:cNvPr id="48140" name="Slide Number Placeholder 13"/>
          <p:cNvSpPr>
            <a:spLocks noGrp="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宋体"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fld id="{37F4F821-5FB5-B540-AFC0-9AA24E6C8443}" type="slidenum">
              <a:rPr lang="en-US" altLang="zh-CN" sz="1400" smtClean="0"/>
              <a:pPr eaLnBrk="1" hangingPunct="1">
                <a:defRPr/>
              </a:pPr>
              <a:t>84</a:t>
            </a:fld>
            <a:endParaRPr lang="en-US" altLang="zh-CN" sz="1400"/>
          </a:p>
        </p:txBody>
      </p:sp>
      <p:sp>
        <p:nvSpPr>
          <p:cNvPr id="13" name="TextBox 6"/>
          <p:cNvSpPr txBox="1">
            <a:spLocks noChangeArrowheads="1"/>
          </p:cNvSpPr>
          <p:nvPr/>
        </p:nvSpPr>
        <p:spPr bwMode="auto">
          <a:xfrm>
            <a:off x="381000" y="5638800"/>
            <a:ext cx="172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zh-CN" altLang="en-US" b="1">
                <a:solidFill>
                  <a:srgbClr val="FF0000"/>
                </a:solidFill>
              </a:rPr>
              <a:t>中国有能力</a:t>
            </a:r>
            <a:endParaRPr kumimoji="0" lang="zh-CN" altLang="en-US" b="1">
              <a:cs typeface="Arial" charset="0"/>
            </a:endParaRPr>
          </a:p>
        </p:txBody>
      </p:sp>
      <p:sp>
        <p:nvSpPr>
          <p:cNvPr id="14" name="日期占位符 13"/>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514600" y="1476375"/>
            <a:ext cx="4784725" cy="46196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3" name="Oval 2"/>
          <p:cNvSpPr/>
          <p:nvPr/>
        </p:nvSpPr>
        <p:spPr>
          <a:xfrm>
            <a:off x="7134225" y="3800475"/>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4" name="Oval 3"/>
          <p:cNvSpPr/>
          <p:nvPr/>
        </p:nvSpPr>
        <p:spPr>
          <a:xfrm>
            <a:off x="6596063" y="3505200"/>
            <a:ext cx="719137" cy="762000"/>
          </a:xfrm>
          <a:prstGeom prst="ellipse">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cxnSp>
        <p:nvCxnSpPr>
          <p:cNvPr id="6" name="Straight Connector 5"/>
          <p:cNvCxnSpPr/>
          <p:nvPr/>
        </p:nvCxnSpPr>
        <p:spPr>
          <a:xfrm>
            <a:off x="1524000" y="3886200"/>
            <a:ext cx="6400800" cy="0"/>
          </a:xfrm>
          <a:prstGeom prst="line">
            <a:avLst/>
          </a:prstGeom>
          <a:ln w="19050">
            <a:prstDash val="dash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4800" y="304800"/>
            <a:ext cx="8458200" cy="584200"/>
          </a:xfrm>
          <a:prstGeom prst="rect">
            <a:avLst/>
          </a:prstGeom>
          <a:solidFill>
            <a:schemeClr val="accent1">
              <a:lumMod val="20000"/>
              <a:lumOff val="80000"/>
            </a:schemeClr>
          </a:solidFill>
        </p:spPr>
        <p:txBody>
          <a:bodyPr>
            <a:spAutoFit/>
          </a:bodyPr>
          <a:lstStyle/>
          <a:p>
            <a:pPr algn="ctr">
              <a:defRPr/>
            </a:pPr>
            <a:r>
              <a:rPr lang="en-US" sz="3200" b="1" dirty="0">
                <a:solidFill>
                  <a:prstClr val="black"/>
                </a:solidFill>
                <a:latin typeface="+mj-lt"/>
                <a:ea typeface="+mn-ea"/>
                <a:cs typeface="Tahoma" pitchFamily="34" charset="0"/>
              </a:rPr>
              <a:t>World HEP Accelerators</a:t>
            </a:r>
          </a:p>
        </p:txBody>
      </p:sp>
      <p:sp>
        <p:nvSpPr>
          <p:cNvPr id="8" name="Oval 7"/>
          <p:cNvSpPr/>
          <p:nvPr/>
        </p:nvSpPr>
        <p:spPr>
          <a:xfrm>
            <a:off x="5867400" y="3200400"/>
            <a:ext cx="1457325" cy="1371600"/>
          </a:xfrm>
          <a:prstGeom prst="ellipse">
            <a:avLst/>
          </a:prstGeom>
          <a:noFill/>
          <a:ln w="38100">
            <a:solidFill>
              <a:srgbClr val="1F05B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9" name="Title 1"/>
          <p:cNvSpPr txBox="1">
            <a:spLocks/>
          </p:cNvSpPr>
          <p:nvPr/>
        </p:nvSpPr>
        <p:spPr>
          <a:xfrm>
            <a:off x="4546600" y="3324225"/>
            <a:ext cx="1254125" cy="333375"/>
          </a:xfrm>
          <a:prstGeom prst="rect">
            <a:avLst/>
          </a:prstGeom>
          <a:noFill/>
          <a:ln>
            <a:solidFill>
              <a:srgbClr val="1F05BD"/>
            </a:solidFill>
          </a:ln>
        </p:spPr>
        <p:txBody>
          <a:bodyPr lIns="91420" tIns="45711" rIns="91420" bIns="45711" anchor="ctr">
            <a:normAutofit lnSpcReduction="10000"/>
          </a:bodyPr>
          <a:lstStyle/>
          <a:p>
            <a:pPr algn="ctr">
              <a:defRPr/>
            </a:pPr>
            <a:r>
              <a:rPr lang="en-US" sz="1600" b="1" dirty="0" err="1">
                <a:solidFill>
                  <a:srgbClr val="1F05BD"/>
                </a:solidFill>
                <a:latin typeface="Tahoma" pitchFamily="34" charset="0"/>
                <a:ea typeface="+mj-ea"/>
                <a:cs typeface="Tahoma" pitchFamily="34" charset="0"/>
              </a:rPr>
              <a:t>Tevatron</a:t>
            </a:r>
            <a:endParaRPr lang="en-US" sz="1600" b="1" dirty="0">
              <a:solidFill>
                <a:srgbClr val="1F05BD"/>
              </a:solidFill>
              <a:latin typeface="Tahoma" pitchFamily="34" charset="0"/>
              <a:ea typeface="+mj-ea"/>
              <a:cs typeface="Tahoma" pitchFamily="34" charset="0"/>
            </a:endParaRPr>
          </a:p>
        </p:txBody>
      </p:sp>
      <p:sp>
        <p:nvSpPr>
          <p:cNvPr id="10" name="Title 1"/>
          <p:cNvSpPr txBox="1">
            <a:spLocks/>
          </p:cNvSpPr>
          <p:nvPr/>
        </p:nvSpPr>
        <p:spPr>
          <a:xfrm>
            <a:off x="2667000" y="1800225"/>
            <a:ext cx="720725" cy="333375"/>
          </a:xfrm>
          <a:prstGeom prst="rect">
            <a:avLst/>
          </a:prstGeom>
          <a:noFill/>
          <a:ln>
            <a:solidFill>
              <a:srgbClr val="00B050"/>
            </a:solidFill>
          </a:ln>
        </p:spPr>
        <p:txBody>
          <a:bodyPr lIns="91420" tIns="45711" rIns="91420" bIns="45711" anchor="ctr">
            <a:normAutofit lnSpcReduction="10000"/>
          </a:bodyPr>
          <a:lstStyle/>
          <a:p>
            <a:pPr algn="ctr">
              <a:defRPr/>
            </a:pPr>
            <a:r>
              <a:rPr lang="en-US" sz="1600" b="1" dirty="0">
                <a:solidFill>
                  <a:srgbClr val="00B050"/>
                </a:solidFill>
                <a:latin typeface="Tahoma" pitchFamily="34" charset="0"/>
                <a:ea typeface="+mj-ea"/>
                <a:cs typeface="Tahoma" pitchFamily="34" charset="0"/>
              </a:rPr>
              <a:t>LHC</a:t>
            </a:r>
          </a:p>
        </p:txBody>
      </p:sp>
      <p:sp>
        <p:nvSpPr>
          <p:cNvPr id="11" name="Title 1"/>
          <p:cNvSpPr txBox="1">
            <a:spLocks/>
          </p:cNvSpPr>
          <p:nvPr/>
        </p:nvSpPr>
        <p:spPr>
          <a:xfrm>
            <a:off x="6324600" y="3705225"/>
            <a:ext cx="758825" cy="333375"/>
          </a:xfrm>
          <a:prstGeom prst="rect">
            <a:avLst/>
          </a:prstGeom>
          <a:noFill/>
          <a:ln>
            <a:solidFill>
              <a:srgbClr val="FF0000"/>
            </a:solidFill>
          </a:ln>
        </p:spPr>
        <p:txBody>
          <a:bodyPr lIns="91420" tIns="45711" rIns="91420" bIns="45711" anchor="ctr">
            <a:normAutofit lnSpcReduction="10000"/>
          </a:bodyPr>
          <a:lstStyle/>
          <a:p>
            <a:pPr algn="ctr">
              <a:defRPr/>
            </a:pPr>
            <a:r>
              <a:rPr lang="en-US" sz="1600" b="1" dirty="0">
                <a:solidFill>
                  <a:srgbClr val="FF0000"/>
                </a:solidFill>
                <a:latin typeface="Tahoma" pitchFamily="34" charset="0"/>
                <a:ea typeface="+mj-ea"/>
                <a:cs typeface="Tahoma" pitchFamily="34" charset="0"/>
              </a:rPr>
              <a:t>BEPC</a:t>
            </a:r>
          </a:p>
        </p:txBody>
      </p:sp>
      <p:sp>
        <p:nvSpPr>
          <p:cNvPr id="12" name="Title 1"/>
          <p:cNvSpPr txBox="1">
            <a:spLocks/>
          </p:cNvSpPr>
          <p:nvPr/>
        </p:nvSpPr>
        <p:spPr>
          <a:xfrm>
            <a:off x="6200775" y="3248025"/>
            <a:ext cx="809625" cy="333375"/>
          </a:xfrm>
          <a:prstGeom prst="rect">
            <a:avLst/>
          </a:prstGeom>
          <a:noFill/>
          <a:ln>
            <a:solidFill>
              <a:schemeClr val="tx1"/>
            </a:solidFill>
          </a:ln>
        </p:spPr>
        <p:txBody>
          <a:bodyPr lIns="91420" tIns="45711" rIns="91420" bIns="45711" anchor="ctr">
            <a:normAutofit lnSpcReduction="10000"/>
          </a:bodyPr>
          <a:lstStyle/>
          <a:p>
            <a:pPr algn="ctr">
              <a:defRPr/>
            </a:pPr>
            <a:r>
              <a:rPr lang="en-US" sz="1600" b="1" dirty="0">
                <a:solidFill>
                  <a:prstClr val="black"/>
                </a:solidFill>
                <a:latin typeface="Tahoma" pitchFamily="34" charset="0"/>
                <a:ea typeface="+mj-ea"/>
                <a:cs typeface="Tahoma" pitchFamily="34" charset="0"/>
              </a:rPr>
              <a:t>KEKB</a:t>
            </a:r>
          </a:p>
        </p:txBody>
      </p:sp>
      <p:cxnSp>
        <p:nvCxnSpPr>
          <p:cNvPr id="13" name="Straight Connector 12"/>
          <p:cNvCxnSpPr/>
          <p:nvPr/>
        </p:nvCxnSpPr>
        <p:spPr>
          <a:xfrm>
            <a:off x="7286625" y="-2057400"/>
            <a:ext cx="85725" cy="108966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6437313" y="1143000"/>
            <a:ext cx="2478087" cy="333375"/>
          </a:xfrm>
          <a:prstGeom prst="rect">
            <a:avLst/>
          </a:prstGeom>
          <a:noFill/>
          <a:ln>
            <a:noFill/>
          </a:ln>
        </p:spPr>
        <p:txBody>
          <a:bodyPr lIns="91420" tIns="45711" rIns="91420" bIns="45711" anchor="ctr"/>
          <a:lstStyle/>
          <a:p>
            <a:pPr algn="ctr">
              <a:defRPr/>
            </a:pPr>
            <a:r>
              <a:rPr lang="en-US" sz="2800" b="1" dirty="0">
                <a:solidFill>
                  <a:srgbClr val="FF0000"/>
                </a:solidFill>
                <a:latin typeface="Tahoma" pitchFamily="34" charset="0"/>
                <a:ea typeface="+mj-ea"/>
                <a:cs typeface="Tahoma" pitchFamily="34" charset="0"/>
              </a:rPr>
              <a:t>CEPC-</a:t>
            </a:r>
            <a:r>
              <a:rPr lang="en-US" sz="2800" b="1" dirty="0" err="1">
                <a:solidFill>
                  <a:srgbClr val="FF0000"/>
                </a:solidFill>
                <a:latin typeface="Tahoma" pitchFamily="34" charset="0"/>
                <a:ea typeface="+mj-ea"/>
                <a:cs typeface="Tahoma" pitchFamily="34" charset="0"/>
              </a:rPr>
              <a:t>SppC</a:t>
            </a:r>
            <a:endParaRPr lang="en-US" sz="2800" b="1" dirty="0">
              <a:solidFill>
                <a:srgbClr val="FF0000"/>
              </a:solidFill>
              <a:latin typeface="Tahoma" pitchFamily="34" charset="0"/>
              <a:ea typeface="+mj-ea"/>
              <a:cs typeface="Tahoma" pitchFamily="34" charset="0"/>
            </a:endParaRPr>
          </a:p>
        </p:txBody>
      </p:sp>
      <p:sp>
        <p:nvSpPr>
          <p:cNvPr id="20" name="Oval 19"/>
          <p:cNvSpPr/>
          <p:nvPr/>
        </p:nvSpPr>
        <p:spPr>
          <a:xfrm>
            <a:off x="-2057400" y="-838200"/>
            <a:ext cx="9356725" cy="9220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Times New Roman" charset="0"/>
              <a:ea typeface="宋体" charset="0"/>
              <a:cs typeface="Arial" charset="0"/>
            </a:endParaRPr>
          </a:p>
        </p:txBody>
      </p:sp>
      <p:sp>
        <p:nvSpPr>
          <p:cNvPr id="21" name="Title 1"/>
          <p:cNvSpPr txBox="1">
            <a:spLocks/>
          </p:cNvSpPr>
          <p:nvPr/>
        </p:nvSpPr>
        <p:spPr>
          <a:xfrm>
            <a:off x="7162800" y="2286000"/>
            <a:ext cx="1266825" cy="333375"/>
          </a:xfrm>
          <a:prstGeom prst="rect">
            <a:avLst/>
          </a:prstGeom>
          <a:noFill/>
          <a:ln>
            <a:noFill/>
          </a:ln>
        </p:spPr>
        <p:txBody>
          <a:bodyPr lIns="91420" tIns="45711" rIns="91420" bIns="45711" anchor="ctr"/>
          <a:lstStyle/>
          <a:p>
            <a:pPr algn="ctr">
              <a:defRPr/>
            </a:pPr>
            <a:r>
              <a:rPr lang="en-US" sz="2800" b="1" dirty="0">
                <a:solidFill>
                  <a:prstClr val="black"/>
                </a:solidFill>
                <a:latin typeface="Tahoma" pitchFamily="34" charset="0"/>
                <a:ea typeface="+mj-ea"/>
                <a:cs typeface="Tahoma" pitchFamily="34" charset="0"/>
              </a:rPr>
              <a:t>ILC</a:t>
            </a:r>
          </a:p>
        </p:txBody>
      </p:sp>
      <p:sp>
        <p:nvSpPr>
          <p:cNvPr id="49168" name="Slide Number Placeholder 14"/>
          <p:cNvSpPr>
            <a:spLocks noGrp="1"/>
          </p:cNvSpPr>
          <p:nvPr>
            <p:ph type="sldNum" sz="quarter" idx="1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宋体" charset="0"/>
                <a:cs typeface="Arial" charset="0"/>
              </a:defRPr>
            </a:lvl1pPr>
            <a:lvl2pPr marL="742950" indent="-285750" eaLnBrk="0" hangingPunct="0">
              <a:defRPr sz="2400">
                <a:solidFill>
                  <a:schemeClr val="tx1"/>
                </a:solidFill>
                <a:latin typeface="Times New Roman" charset="0"/>
                <a:ea typeface="Arial" charset="0"/>
                <a:cs typeface="Arial" charset="0"/>
              </a:defRPr>
            </a:lvl2pPr>
            <a:lvl3pPr marL="1143000" indent="-228600" eaLnBrk="0" hangingPunct="0">
              <a:defRPr sz="2400">
                <a:solidFill>
                  <a:schemeClr val="tx1"/>
                </a:solidFill>
                <a:latin typeface="Times New Roman" charset="0"/>
                <a:ea typeface="Arial" charset="0"/>
                <a:cs typeface="Arial" charset="0"/>
              </a:defRPr>
            </a:lvl3pPr>
            <a:lvl4pPr marL="1600200" indent="-228600" eaLnBrk="0" hangingPunct="0">
              <a:defRPr sz="2400">
                <a:solidFill>
                  <a:schemeClr val="tx1"/>
                </a:solidFill>
                <a:latin typeface="Times New Roman" charset="0"/>
                <a:ea typeface="Arial" charset="0"/>
                <a:cs typeface="Arial" charset="0"/>
              </a:defRPr>
            </a:lvl4pPr>
            <a:lvl5pPr marL="2057400" indent="-228600" eaLnBrk="0" hangingPunct="0">
              <a:defRPr sz="24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24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24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24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defRPr/>
            </a:pPr>
            <a:fld id="{C908A690-F4D3-6041-805C-45AEF3F71CBB}" type="slidenum">
              <a:rPr lang="en-US" altLang="zh-CN" sz="1400" smtClean="0"/>
              <a:pPr eaLnBrk="1" hangingPunct="1">
                <a:defRPr/>
              </a:pPr>
              <a:t>85</a:t>
            </a:fld>
            <a:endParaRPr lang="en-US" altLang="zh-CN" sz="1400"/>
          </a:p>
        </p:txBody>
      </p:sp>
      <p:sp>
        <p:nvSpPr>
          <p:cNvPr id="17" name="TextBox 6"/>
          <p:cNvSpPr txBox="1">
            <a:spLocks noChangeArrowheads="1"/>
          </p:cNvSpPr>
          <p:nvPr/>
        </p:nvSpPr>
        <p:spPr bwMode="auto">
          <a:xfrm>
            <a:off x="381000" y="5638800"/>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zh-CN" altLang="en-US" b="1">
                <a:solidFill>
                  <a:srgbClr val="FF0000"/>
                </a:solidFill>
              </a:rPr>
              <a:t>大国地位</a:t>
            </a:r>
            <a:endParaRPr kumimoji="0" lang="en-US" altLang="zh-CN" b="1">
              <a:solidFill>
                <a:srgbClr val="FF0000"/>
              </a:solidFill>
            </a:endParaRPr>
          </a:p>
        </p:txBody>
      </p:sp>
      <p:sp>
        <p:nvSpPr>
          <p:cNvPr id="5" name="日期占位符 4"/>
          <p:cNvSpPr>
            <a:spLocks noGrp="1"/>
          </p:cNvSpPr>
          <p:nvPr>
            <p:ph type="dt" sz="quarter" idx="10"/>
          </p:nvPr>
        </p:nvSpPr>
        <p:spPr/>
        <p:txBody>
          <a:bodyPr/>
          <a:lstStyle/>
          <a:p>
            <a:pPr>
              <a:defRPr/>
            </a:pPr>
            <a:r>
              <a:rPr lang="en-US" altLang="zh-CN"/>
              <a:t>Lucd</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nodeType="afterGroup">
                            <p:stCondLst>
                              <p:cond delay="0"/>
                            </p:stCondLst>
                            <p:childTnLst>
                              <p:par>
                                <p:cTn id="16" presetID="21" presetClass="entr" presetSubtype="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17"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标题 1"/>
          <p:cNvSpPr>
            <a:spLocks noGrp="1"/>
          </p:cNvSpPr>
          <p:nvPr>
            <p:ph type="title"/>
          </p:nvPr>
        </p:nvSpPr>
        <p:spPr>
          <a:xfrm>
            <a:off x="1752600" y="617538"/>
            <a:ext cx="6564313" cy="650875"/>
          </a:xfrm>
        </p:spPr>
        <p:txBody>
          <a:bodyPr/>
          <a:lstStyle/>
          <a:p>
            <a:pPr algn="ctr"/>
            <a:r>
              <a:rPr lang="en-US" altLang="zh-CN" sz="3600" b="1">
                <a:latin typeface="Tahoma" charset="0"/>
                <a:ea typeface="宋体" charset="0"/>
              </a:rPr>
              <a:t>CEPC-SppC</a:t>
            </a:r>
            <a:r>
              <a:rPr lang="zh-CN" altLang="en-US" sz="3600" b="1">
                <a:latin typeface="Tahoma" charset="0"/>
                <a:ea typeface="宋体" charset="0"/>
              </a:rPr>
              <a:t>设计图</a:t>
            </a:r>
          </a:p>
        </p:txBody>
      </p:sp>
      <p:pic>
        <p:nvPicPr>
          <p:cNvPr id="105474" name="内容占位符 5" descr="Yifang.pdf"/>
          <p:cNvPicPr>
            <a:picLocks noGrp="1" noChangeAspect="1"/>
          </p:cNvPicPr>
          <p:nvPr>
            <p:ph idx="1"/>
          </p:nvPr>
        </p:nvPicPr>
        <p:blipFill>
          <a:blip r:embed="rId2">
            <a:extLst>
              <a:ext uri="{28A0092B-C50C-407E-A947-70E740481C1C}">
                <a14:useLocalDpi xmlns:a14="http://schemas.microsoft.com/office/drawing/2010/main" val="0"/>
              </a:ext>
            </a:extLst>
          </a:blip>
          <a:srcRect t="9045" r="3664" b="59116"/>
          <a:stretch>
            <a:fillRect/>
          </a:stretch>
        </p:blipFill>
        <p:spPr>
          <a:xfrm>
            <a:off x="323850" y="1484313"/>
            <a:ext cx="8559800" cy="3997325"/>
          </a:xfrm>
        </p:spPr>
      </p:pic>
      <p:sp>
        <p:nvSpPr>
          <p:cNvPr id="105475" name="幻灯片编号占位符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02C5A69E-4FC0-314C-85DE-FFD08A7F3138}" type="slidenum">
              <a:rPr kumimoji="0" lang="zh-CN" altLang="en-US" sz="1400">
                <a:latin typeface="Tahoma" charset="0"/>
              </a:rPr>
              <a:pPr/>
              <a:t>86</a:t>
            </a:fld>
            <a:endParaRPr kumimoji="0" lang="zh-CN" altLang="en-US" sz="1400">
              <a:latin typeface="Tahoma" charset="0"/>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
        <p:nvSpPr>
          <p:cNvPr id="105477" name="文本框 2"/>
          <p:cNvSpPr txBox="1">
            <a:spLocks noChangeArrowheads="1"/>
          </p:cNvSpPr>
          <p:nvPr/>
        </p:nvSpPr>
        <p:spPr bwMode="auto">
          <a:xfrm>
            <a:off x="250825" y="5516563"/>
            <a:ext cx="87137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b="1"/>
              <a:t>需要集中世界上最先进的加速器技术，包括</a:t>
            </a:r>
            <a:r>
              <a:rPr lang="zh-CN" altLang="en-US" b="1">
                <a:solidFill>
                  <a:srgbClr val="0000FF"/>
                </a:solidFill>
              </a:rPr>
              <a:t>最先进</a:t>
            </a:r>
            <a:r>
              <a:rPr lang="zh-CN" altLang="en-US" b="1"/>
              <a:t>的</a:t>
            </a:r>
            <a:r>
              <a:rPr lang="zh-CN" altLang="en-US" b="1">
                <a:solidFill>
                  <a:srgbClr val="FF0000"/>
                </a:solidFill>
              </a:rPr>
              <a:t>超低温，超真空，超高频电源、高精密机械、电子学、大数据处理系统</a:t>
            </a:r>
            <a:r>
              <a:rPr lang="zh-CN" altLang="en-US" b="1"/>
              <a:t>等等</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en-US" altLang="zh-CN" dirty="0">
                <a:latin typeface="Times" charset="0"/>
                <a:cs typeface="Times" charset="0"/>
              </a:rPr>
              <a:t>CEPC-</a:t>
            </a:r>
            <a:r>
              <a:rPr kumimoji="0" lang="en-US" altLang="zh-CN" dirty="0" err="1">
                <a:latin typeface="Times" charset="0"/>
                <a:cs typeface="Times" charset="0"/>
              </a:rPr>
              <a:t>SppC</a:t>
            </a:r>
            <a:r>
              <a:rPr kumimoji="0" lang="en-US" altLang="zh-CN" dirty="0">
                <a:latin typeface="Times" charset="0"/>
                <a:cs typeface="Times" charset="0"/>
              </a:rPr>
              <a:t> </a:t>
            </a:r>
            <a:r>
              <a:rPr kumimoji="0" lang="zh-CN" altLang="en-US" dirty="0">
                <a:latin typeface="Times" charset="0"/>
                <a:cs typeface="Times" charset="0"/>
              </a:rPr>
              <a:t>预研启动</a:t>
            </a:r>
          </a:p>
        </p:txBody>
      </p:sp>
      <p:sp>
        <p:nvSpPr>
          <p:cNvPr id="106498" name="Text Placeholder 2"/>
          <p:cNvSpPr>
            <a:spLocks noGrp="1"/>
          </p:cNvSpPr>
          <p:nvPr>
            <p:ph type="body" sz="quarter" idx="13"/>
          </p:nvPr>
        </p:nvSpPr>
        <p:spPr>
          <a:xfrm>
            <a:off x="228600" y="762000"/>
            <a:ext cx="8763000" cy="1524000"/>
          </a:xfrm>
        </p:spPr>
        <p:txBody>
          <a:bodyPr/>
          <a:lstStyle/>
          <a:p>
            <a:pPr marL="365125" indent="-255588">
              <a:buFont typeface="Wingdings" charset="0"/>
              <a:buChar char="q"/>
            </a:pPr>
            <a:r>
              <a:rPr kumimoji="0" lang="zh-CN" altLang="en-US" b="1" dirty="0">
                <a:latin typeface="Times" charset="0"/>
                <a:ea typeface="宋体" charset="0"/>
              </a:rPr>
              <a:t>环形正负电子对撞机</a:t>
            </a:r>
            <a:r>
              <a:rPr kumimoji="0" lang="en-US" altLang="zh-CN" b="1" dirty="0">
                <a:latin typeface="Times" charset="0"/>
                <a:ea typeface="宋体" charset="0"/>
              </a:rPr>
              <a:t>(CEPC)-</a:t>
            </a:r>
            <a:r>
              <a:rPr kumimoji="0" lang="zh-CN" altLang="en-US" b="1" dirty="0">
                <a:latin typeface="Times" charset="0"/>
                <a:ea typeface="宋体" charset="0"/>
              </a:rPr>
              <a:t>超级质子质子对撞机</a:t>
            </a:r>
            <a:r>
              <a:rPr kumimoji="0" lang="en-US" altLang="zh-CN" b="1" dirty="0">
                <a:latin typeface="Times" charset="0"/>
                <a:ea typeface="宋体" charset="0"/>
              </a:rPr>
              <a:t>(</a:t>
            </a:r>
            <a:r>
              <a:rPr kumimoji="0" lang="en-US" altLang="zh-CN" b="1" dirty="0" err="1">
                <a:latin typeface="Times" charset="0"/>
                <a:ea typeface="宋体" charset="0"/>
              </a:rPr>
              <a:t>SppC</a:t>
            </a:r>
            <a:r>
              <a:rPr kumimoji="0" lang="en-US" altLang="zh-CN" b="1" dirty="0">
                <a:latin typeface="Times" charset="0"/>
                <a:ea typeface="宋体" charset="0"/>
              </a:rPr>
              <a:t>)</a:t>
            </a:r>
          </a:p>
          <a:p>
            <a:pPr marL="657225" lvl="1" indent="-246063">
              <a:buFont typeface="Georgia" charset="0"/>
              <a:buChar char="–"/>
            </a:pPr>
            <a:r>
              <a:rPr kumimoji="0" lang="en-US" altLang="zh-CN" sz="2000" b="1" dirty="0">
                <a:solidFill>
                  <a:srgbClr val="FF0000"/>
                </a:solidFill>
                <a:latin typeface="Times" charset="0"/>
                <a:ea typeface="宋体" charset="0"/>
                <a:cs typeface="宋体" charset="0"/>
              </a:rPr>
              <a:t>2013</a:t>
            </a:r>
            <a:r>
              <a:rPr kumimoji="0" lang="zh-CN" altLang="en-US" sz="2000" b="1" dirty="0">
                <a:solidFill>
                  <a:srgbClr val="FF0000"/>
                </a:solidFill>
                <a:latin typeface="Times" charset="0"/>
                <a:ea typeface="宋体" charset="0"/>
                <a:cs typeface="宋体" charset="0"/>
              </a:rPr>
              <a:t>年</a:t>
            </a:r>
            <a:r>
              <a:rPr kumimoji="0" lang="en-US" altLang="zh-CN" sz="2000" b="1" dirty="0">
                <a:solidFill>
                  <a:srgbClr val="FF0000"/>
                </a:solidFill>
                <a:latin typeface="Times" charset="0"/>
                <a:ea typeface="宋体" charset="0"/>
                <a:cs typeface="宋体" charset="0"/>
              </a:rPr>
              <a:t>9</a:t>
            </a:r>
            <a:r>
              <a:rPr kumimoji="0" lang="zh-CN" altLang="en-US" sz="2000" b="1" dirty="0">
                <a:solidFill>
                  <a:srgbClr val="FF0000"/>
                </a:solidFill>
                <a:latin typeface="Times" charset="0"/>
                <a:ea typeface="宋体" charset="0"/>
                <a:cs typeface="宋体" charset="0"/>
              </a:rPr>
              <a:t>月</a:t>
            </a:r>
            <a:r>
              <a:rPr kumimoji="0" lang="en-US" altLang="zh-CN" sz="2000" b="1" dirty="0">
                <a:solidFill>
                  <a:srgbClr val="FF0000"/>
                </a:solidFill>
                <a:latin typeface="Times" charset="0"/>
                <a:ea typeface="宋体" charset="0"/>
                <a:cs typeface="宋体" charset="0"/>
              </a:rPr>
              <a:t>13</a:t>
            </a:r>
            <a:r>
              <a:rPr kumimoji="0" lang="zh-CN" altLang="en-US" sz="2000" b="1" dirty="0">
                <a:solidFill>
                  <a:srgbClr val="FF0000"/>
                </a:solidFill>
                <a:latin typeface="Times" charset="0"/>
                <a:ea typeface="宋体" charset="0"/>
                <a:cs typeface="宋体" charset="0"/>
              </a:rPr>
              <a:t>日正式在北京召开启动会</a:t>
            </a:r>
            <a:endParaRPr kumimoji="0" lang="en-US" altLang="zh-CN" sz="2000" b="1" dirty="0">
              <a:solidFill>
                <a:srgbClr val="FF0000"/>
              </a:solidFill>
              <a:latin typeface="Times" charset="0"/>
              <a:ea typeface="宋体" charset="0"/>
              <a:cs typeface="宋体" charset="0"/>
            </a:endParaRPr>
          </a:p>
          <a:p>
            <a:pPr marL="657225" lvl="1" indent="-246063">
              <a:buFont typeface="Georgia" charset="0"/>
              <a:buChar char="–"/>
            </a:pPr>
            <a:r>
              <a:rPr kumimoji="0" lang="zh-CN" altLang="en-US" sz="2000" b="1" dirty="0">
                <a:solidFill>
                  <a:srgbClr val="FF0000"/>
                </a:solidFill>
                <a:latin typeface="Times" charset="0"/>
                <a:ea typeface="宋体" charset="0"/>
                <a:cs typeface="宋体" charset="0"/>
              </a:rPr>
              <a:t>成立</a:t>
            </a:r>
            <a:r>
              <a:rPr kumimoji="0" lang="en-US" altLang="zh-CN" sz="2000" b="1" dirty="0">
                <a:solidFill>
                  <a:srgbClr val="FF0000"/>
                </a:solidFill>
                <a:latin typeface="Times" charset="0"/>
                <a:ea typeface="宋体" charset="0"/>
                <a:cs typeface="宋体" charset="0"/>
              </a:rPr>
              <a:t>Institutional Board (IB) </a:t>
            </a:r>
            <a:r>
              <a:rPr kumimoji="0" lang="zh-CN" altLang="en-US" sz="2000" b="1" dirty="0">
                <a:solidFill>
                  <a:srgbClr val="FF0000"/>
                </a:solidFill>
                <a:latin typeface="Times" charset="0"/>
                <a:ea typeface="宋体" charset="0"/>
                <a:cs typeface="宋体" charset="0"/>
              </a:rPr>
              <a:t>、项目执行委员会</a:t>
            </a:r>
            <a:r>
              <a:rPr kumimoji="0" lang="en-US" altLang="zh-CN" sz="2000" b="1" dirty="0">
                <a:solidFill>
                  <a:srgbClr val="FF0000"/>
                </a:solidFill>
                <a:latin typeface="Times" charset="0"/>
                <a:ea typeface="宋体" charset="0"/>
                <a:cs typeface="宋体" charset="0"/>
              </a:rPr>
              <a:t>(Steering Committee)</a:t>
            </a:r>
            <a:r>
              <a:rPr kumimoji="0" lang="zh-CN" altLang="en-US" sz="2000" b="1" dirty="0">
                <a:solidFill>
                  <a:srgbClr val="FF0000"/>
                </a:solidFill>
                <a:latin typeface="Times" charset="0"/>
                <a:ea typeface="宋体" charset="0"/>
                <a:cs typeface="宋体" charset="0"/>
              </a:rPr>
              <a:t>、项目经理 </a:t>
            </a:r>
            <a:r>
              <a:rPr kumimoji="0" lang="en-US" altLang="zh-CN" sz="2000" b="1" dirty="0">
                <a:solidFill>
                  <a:srgbClr val="FF0000"/>
                </a:solidFill>
                <a:latin typeface="Times" charset="0"/>
                <a:ea typeface="宋体" charset="0"/>
                <a:cs typeface="宋体" charset="0"/>
              </a:rPr>
              <a:t>(Project Manager)</a:t>
            </a:r>
            <a:r>
              <a:rPr kumimoji="0" lang="zh-CN" altLang="en-US" sz="2000" b="1" dirty="0">
                <a:solidFill>
                  <a:srgbClr val="FF0000"/>
                </a:solidFill>
                <a:latin typeface="Times" charset="0"/>
                <a:ea typeface="宋体" charset="0"/>
                <a:cs typeface="宋体" charset="0"/>
              </a:rPr>
              <a:t>和理论、实验和加速器组的召集人</a:t>
            </a:r>
            <a:r>
              <a:rPr kumimoji="0" lang="en-US" altLang="zh-CN" sz="2000" b="1" dirty="0">
                <a:solidFill>
                  <a:srgbClr val="FF0000"/>
                </a:solidFill>
                <a:latin typeface="Times" charset="0"/>
                <a:ea typeface="宋体" charset="0"/>
                <a:cs typeface="宋体" charset="0"/>
              </a:rPr>
              <a:t>(conveners)</a:t>
            </a:r>
          </a:p>
          <a:p>
            <a:pPr marL="365125" indent="-255588">
              <a:buFont typeface="Wingdings" charset="0"/>
              <a:buChar char="q"/>
            </a:pPr>
            <a:endParaRPr kumimoji="0" lang="zh-CN" altLang="en-US" b="1" dirty="0">
              <a:latin typeface="Times" charset="0"/>
              <a:ea typeface="宋体" charset="0"/>
              <a:cs typeface="Arial" charset="0"/>
            </a:endParaRPr>
          </a:p>
        </p:txBody>
      </p:sp>
      <p:pic>
        <p:nvPicPr>
          <p:cNvPr id="512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86000"/>
            <a:ext cx="3844925" cy="2354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305050"/>
            <a:ext cx="3863975" cy="234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1" name="Rectangle 4"/>
          <p:cNvSpPr>
            <a:spLocks noChangeArrowheads="1"/>
          </p:cNvSpPr>
          <p:nvPr/>
        </p:nvSpPr>
        <p:spPr bwMode="auto">
          <a:xfrm>
            <a:off x="3851275" y="4868863"/>
            <a:ext cx="4968875" cy="163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57225" lvl="1" indent="-246063"/>
            <a:r>
              <a:rPr lang="en-US" altLang="zh-CN" sz="2000" b="1" dirty="0">
                <a:solidFill>
                  <a:srgbClr val="0000FF"/>
                </a:solidFill>
              </a:rPr>
              <a:t>201</a:t>
            </a:r>
            <a:r>
              <a:rPr lang="zh-CN" sz="2000" b="1" dirty="0">
                <a:solidFill>
                  <a:srgbClr val="0000FF"/>
                </a:solidFill>
              </a:rPr>
              <a:t>8</a:t>
            </a:r>
            <a:r>
              <a:rPr lang="zh-CN" altLang="en-US" sz="2000" b="1" dirty="0">
                <a:solidFill>
                  <a:srgbClr val="0000FF"/>
                </a:solidFill>
              </a:rPr>
              <a:t>年：项目黄皮书</a:t>
            </a:r>
            <a:r>
              <a:rPr lang="en-US" altLang="zh-CN" sz="2000" b="1" dirty="0">
                <a:solidFill>
                  <a:srgbClr val="0000FF"/>
                </a:solidFill>
              </a:rPr>
              <a:t>(CDR)</a:t>
            </a:r>
          </a:p>
          <a:p>
            <a:pPr marL="657225" lvl="1" indent="-246063"/>
            <a:r>
              <a:rPr lang="en-US" altLang="zh-CN" sz="2000" b="1" dirty="0">
                <a:solidFill>
                  <a:srgbClr val="0000FF"/>
                </a:solidFill>
              </a:rPr>
              <a:t>2018-202</a:t>
            </a:r>
            <a:r>
              <a:rPr lang="zh-CN" sz="2000" b="1" dirty="0">
                <a:solidFill>
                  <a:srgbClr val="0000FF"/>
                </a:solidFill>
              </a:rPr>
              <a:t>1</a:t>
            </a:r>
            <a:r>
              <a:rPr lang="zh-CN" altLang="en-US" sz="2000" b="1" dirty="0">
                <a:solidFill>
                  <a:srgbClr val="0000FF"/>
                </a:solidFill>
              </a:rPr>
              <a:t>年：预研项目建议书</a:t>
            </a:r>
            <a:r>
              <a:rPr lang="en-US" altLang="zh-CN" sz="2000" b="1" dirty="0">
                <a:solidFill>
                  <a:srgbClr val="0000FF"/>
                </a:solidFill>
              </a:rPr>
              <a:t>(TDR)</a:t>
            </a:r>
          </a:p>
          <a:p>
            <a:pPr marL="657225" lvl="1" indent="-246063"/>
            <a:r>
              <a:rPr lang="en-US" altLang="zh-CN" sz="2000" b="1" dirty="0">
                <a:solidFill>
                  <a:srgbClr val="FF0000"/>
                </a:solidFill>
              </a:rPr>
              <a:t>2022-2030</a:t>
            </a:r>
            <a:r>
              <a:rPr lang="zh-CN" altLang="en-US" sz="2000" b="1" dirty="0">
                <a:solidFill>
                  <a:srgbClr val="FF0000"/>
                </a:solidFill>
              </a:rPr>
              <a:t>年：开始</a:t>
            </a:r>
            <a:r>
              <a:rPr lang="en-US" altLang="zh-CN" sz="2000" b="1" dirty="0">
                <a:solidFill>
                  <a:srgbClr val="FF0000"/>
                </a:solidFill>
              </a:rPr>
              <a:t>CEPC</a:t>
            </a:r>
            <a:r>
              <a:rPr lang="zh-CN" altLang="en-US" sz="2000" b="1" dirty="0">
                <a:solidFill>
                  <a:srgbClr val="FF0000"/>
                </a:solidFill>
              </a:rPr>
              <a:t>工程建设</a:t>
            </a:r>
            <a:endParaRPr lang="en-US" altLang="zh-CN" sz="2000" b="1" dirty="0">
              <a:solidFill>
                <a:srgbClr val="FF0000"/>
              </a:solidFill>
            </a:endParaRPr>
          </a:p>
          <a:p>
            <a:pPr marL="657225" lvl="1" indent="-246063"/>
            <a:r>
              <a:rPr lang="en-US" altLang="zh-CN" sz="2000" b="1" dirty="0">
                <a:solidFill>
                  <a:srgbClr val="FF0000"/>
                </a:solidFill>
              </a:rPr>
              <a:t>2030-2040</a:t>
            </a:r>
            <a:r>
              <a:rPr lang="zh-CN" altLang="en-US" sz="2000" b="1" dirty="0">
                <a:solidFill>
                  <a:srgbClr val="FF0000"/>
                </a:solidFill>
              </a:rPr>
              <a:t>年：开始</a:t>
            </a:r>
            <a:r>
              <a:rPr lang="en-US" altLang="zh-CN" sz="2000" b="1" dirty="0">
                <a:solidFill>
                  <a:srgbClr val="FF0000"/>
                </a:solidFill>
              </a:rPr>
              <a:t>CEPC</a:t>
            </a:r>
            <a:r>
              <a:rPr lang="zh-CN" altLang="en-US" sz="2000" b="1" dirty="0">
                <a:solidFill>
                  <a:srgbClr val="FF0000"/>
                </a:solidFill>
              </a:rPr>
              <a:t>运行取数</a:t>
            </a:r>
            <a:endParaRPr lang="en-US" altLang="zh-CN" sz="2000" b="1" dirty="0">
              <a:solidFill>
                <a:srgbClr val="FF0000"/>
              </a:solidFill>
            </a:endParaRPr>
          </a:p>
          <a:p>
            <a:pPr marL="657225" lvl="1" indent="-246063"/>
            <a:r>
              <a:rPr lang="en-US" altLang="zh-CN" sz="2000" b="1" dirty="0">
                <a:solidFill>
                  <a:srgbClr val="0000FF"/>
                </a:solidFill>
              </a:rPr>
              <a:t>2040-2065</a:t>
            </a:r>
            <a:r>
              <a:rPr lang="zh-CN" altLang="en-US" sz="2000" b="1" dirty="0">
                <a:solidFill>
                  <a:srgbClr val="0000FF"/>
                </a:solidFill>
              </a:rPr>
              <a:t>年：</a:t>
            </a:r>
            <a:r>
              <a:rPr lang="en-US" altLang="zh-CN" sz="2000" b="1" dirty="0" err="1">
                <a:solidFill>
                  <a:srgbClr val="0000FF"/>
                </a:solidFill>
              </a:rPr>
              <a:t>SppC</a:t>
            </a:r>
            <a:r>
              <a:rPr lang="zh-CN" altLang="en-US" sz="2000" b="1" dirty="0">
                <a:solidFill>
                  <a:srgbClr val="0000FF"/>
                </a:solidFill>
              </a:rPr>
              <a:t>启动工程建设</a:t>
            </a:r>
            <a:endParaRPr lang="en-US" altLang="zh-CN" sz="2000" b="1" dirty="0">
              <a:solidFill>
                <a:srgbClr val="0000FF"/>
              </a:solidFill>
            </a:endParaRPr>
          </a:p>
        </p:txBody>
      </p:sp>
      <p:sp>
        <p:nvSpPr>
          <p:cNvPr id="106502" name="Rectangle 4"/>
          <p:cNvSpPr>
            <a:spLocks noChangeArrowheads="1"/>
          </p:cNvSpPr>
          <p:nvPr/>
        </p:nvSpPr>
        <p:spPr bwMode="auto">
          <a:xfrm>
            <a:off x="155575" y="4965928"/>
            <a:ext cx="739140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5125" indent="-255588"/>
            <a:r>
              <a:rPr lang="en-US" altLang="zh-CN" sz="2800" dirty="0"/>
              <a:t>CEPC-</a:t>
            </a:r>
            <a:r>
              <a:rPr lang="en-US" altLang="zh-CN" sz="2800" dirty="0" err="1"/>
              <a:t>SppC</a:t>
            </a:r>
            <a:r>
              <a:rPr lang="en-US" altLang="zh-CN" sz="2800" dirty="0"/>
              <a:t> </a:t>
            </a:r>
            <a:r>
              <a:rPr lang="zh-CN" altLang="en-US" sz="2800" dirty="0"/>
              <a:t>大致时间表： </a:t>
            </a:r>
            <a:endParaRPr lang="en-US" altLang="zh-CN" sz="2800" dirty="0"/>
          </a:p>
        </p:txBody>
      </p:sp>
      <p:sp>
        <p:nvSpPr>
          <p:cNvPr id="106503" name="日期占位符 7"/>
          <p:cNvSpPr>
            <a:spLocks noGrp="1"/>
          </p:cNvSpPr>
          <p:nvPr>
            <p:ph type="dt" sz="quarter" idx="14"/>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kumimoji="0" lang="en-US" altLang="zh-CN" sz="1200">
                <a:solidFill>
                  <a:srgbClr val="934C22"/>
                </a:solidFill>
              </a:rPr>
              <a:t>Lucd</a:t>
            </a:r>
            <a:endParaRPr kumimoji="0" lang="zh-CN" altLang="en-US" sz="1200">
              <a:solidFill>
                <a:srgbClr val="934C22"/>
              </a:solidFill>
            </a:endParaRPr>
          </a:p>
        </p:txBody>
      </p:sp>
      <p:sp>
        <p:nvSpPr>
          <p:cNvPr id="106504" name="幻灯片编号占位符 8"/>
          <p:cNvSpPr>
            <a:spLocks noGrp="1"/>
          </p:cNvSpPr>
          <p:nvPr>
            <p:ph type="sldNum" sz="quarter" idx="16"/>
          </p:nvPr>
        </p:nvSpPr>
        <p:spPr>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C4C73A1B-34EC-AE4F-9522-CF197C8E4021}" type="slidenum">
              <a:rPr kumimoji="0" lang="zh-CN" altLang="en-US" sz="1400">
                <a:solidFill>
                  <a:srgbClr val="8B5D3D"/>
                </a:solidFill>
                <a:latin typeface="Tahoma" charset="0"/>
              </a:rPr>
              <a:pPr/>
              <a:t>87</a:t>
            </a:fld>
            <a:endParaRPr kumimoji="0" lang="zh-CN" altLang="en-US" sz="1400">
              <a:solidFill>
                <a:srgbClr val="8B5D3D"/>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r>
              <a:rPr lang="en-US" altLang="zh-CN"/>
              <a:t>Lucd</a:t>
            </a:r>
            <a:endParaRPr lang="zh-CN" altLang="en-US"/>
          </a:p>
        </p:txBody>
      </p:sp>
      <p:sp>
        <p:nvSpPr>
          <p:cNvPr id="109570" name="幻灯片编号占位符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62C2AFCA-474C-AC4E-A21B-8CC170683A0D}" type="slidenum">
              <a:rPr kumimoji="0" lang="zh-CN" altLang="en-US" sz="1400">
                <a:latin typeface="Tahoma" charset="0"/>
              </a:rPr>
              <a:pPr/>
              <a:t>88</a:t>
            </a:fld>
            <a:endParaRPr kumimoji="0" lang="zh-CN" altLang="en-US" sz="1400">
              <a:latin typeface="Tahoma" charset="0"/>
            </a:endParaRPr>
          </a:p>
        </p:txBody>
      </p:sp>
      <p:sp>
        <p:nvSpPr>
          <p:cNvPr id="109571" name="矩形 4"/>
          <p:cNvSpPr>
            <a:spLocks noChangeArrowheads="1"/>
          </p:cNvSpPr>
          <p:nvPr/>
        </p:nvSpPr>
        <p:spPr bwMode="auto">
          <a:xfrm>
            <a:off x="971599" y="260350"/>
            <a:ext cx="7921575" cy="1824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ts val="4538"/>
              </a:lnSpc>
            </a:pPr>
            <a:r>
              <a:rPr lang="en-US" altLang="zh-CN" sz="2800" b="1" dirty="0"/>
              <a:t>2018</a:t>
            </a:r>
            <a:r>
              <a:rPr lang="zh-CN" altLang="en-US" sz="2800" b="1" dirty="0"/>
              <a:t>年</a:t>
            </a:r>
            <a:r>
              <a:rPr lang="en-US" altLang="zh-CN" sz="2800" b="1" dirty="0"/>
              <a:t>11</a:t>
            </a:r>
            <a:r>
              <a:rPr lang="zh-CN" altLang="en-US" sz="2800" b="1" dirty="0"/>
              <a:t>月</a:t>
            </a:r>
            <a:r>
              <a:rPr lang="en-US" altLang="zh-CN" sz="2800" b="1" dirty="0"/>
              <a:t>14</a:t>
            </a:r>
            <a:r>
              <a:rPr lang="zh-CN" altLang="en-US" sz="2800" b="1" dirty="0"/>
              <a:t>日，环形正负电子对撞机（</a:t>
            </a:r>
            <a:r>
              <a:rPr lang="en-US" altLang="zh-CN" sz="2800" b="1" dirty="0"/>
              <a:t>CEPC</a:t>
            </a:r>
            <a:r>
              <a:rPr lang="zh-CN" altLang="en-US" sz="2800" b="1" dirty="0"/>
              <a:t>）研究工作组正式发布</a:t>
            </a:r>
            <a:r>
              <a:rPr lang="en-US" altLang="zh-CN" sz="2800" b="1" dirty="0"/>
              <a:t>CEPC</a:t>
            </a:r>
            <a:r>
              <a:rPr lang="zh-CN" altLang="en-US" sz="2800" b="1" dirty="0"/>
              <a:t>的两卷</a:t>
            </a:r>
            <a:r>
              <a:rPr lang="en-US" altLang="zh-CN" sz="2800" b="1" dirty="0"/>
              <a:t>《</a:t>
            </a:r>
            <a:r>
              <a:rPr lang="zh-CN" altLang="en-US" sz="2800" b="1" dirty="0">
                <a:solidFill>
                  <a:srgbClr val="0000FF"/>
                </a:solidFill>
              </a:rPr>
              <a:t>概念设计报告（</a:t>
            </a:r>
            <a:r>
              <a:rPr lang="en-US" altLang="zh-CN" sz="2800" b="1" dirty="0">
                <a:solidFill>
                  <a:srgbClr val="0000FF"/>
                </a:solidFill>
              </a:rPr>
              <a:t>CDR</a:t>
            </a:r>
            <a:r>
              <a:rPr lang="zh-CN" altLang="en-US" sz="2800" b="1" dirty="0">
                <a:solidFill>
                  <a:srgbClr val="0000FF"/>
                </a:solidFill>
              </a:rPr>
              <a:t>）</a:t>
            </a:r>
            <a:r>
              <a:rPr lang="en-US" altLang="zh-CN" sz="2800" b="1" dirty="0"/>
              <a:t>》</a:t>
            </a:r>
            <a:endParaRPr lang="zh-CN" altLang="en-US" sz="2800" b="1" dirty="0"/>
          </a:p>
        </p:txBody>
      </p:sp>
      <p:pic>
        <p:nvPicPr>
          <p:cNvPr id="109572" name="图片 5" descr="W0201811146222989268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2225675"/>
            <a:ext cx="9294813"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DADD1CB2-09A3-0E48-A75F-A0004BD3BA92}" type="slidenum">
              <a:rPr kumimoji="0" lang="zh-CN" altLang="en-US" sz="1400">
                <a:latin typeface="Tahoma" charset="0"/>
              </a:rPr>
              <a:pPr/>
              <a:t>89</a:t>
            </a:fld>
            <a:endParaRPr kumimoji="0" lang="zh-CN" altLang="en-US" sz="1400">
              <a:latin typeface="Tahoma" charset="0"/>
            </a:endParaRPr>
          </a:p>
        </p:txBody>
      </p:sp>
      <p:sp>
        <p:nvSpPr>
          <p:cNvPr id="2" name="日期占位符 1"/>
          <p:cNvSpPr>
            <a:spLocks noGrp="1"/>
          </p:cNvSpPr>
          <p:nvPr>
            <p:ph type="dt" sz="quarter" idx="10"/>
          </p:nvPr>
        </p:nvSpPr>
        <p:spPr/>
        <p:txBody>
          <a:bodyPr/>
          <a:lstStyle/>
          <a:p>
            <a:pPr>
              <a:defRPr/>
            </a:pPr>
            <a:r>
              <a:rPr lang="en-US" altLang="zh-CN"/>
              <a:t>Lucd</a:t>
            </a:r>
            <a:endParaRPr lang="zh-CN" altLang="en-US"/>
          </a:p>
        </p:txBody>
      </p:sp>
      <p:sp>
        <p:nvSpPr>
          <p:cNvPr id="108547" name="文本框 2"/>
          <p:cNvSpPr txBox="1">
            <a:spLocks noChangeArrowheads="1"/>
          </p:cNvSpPr>
          <p:nvPr/>
        </p:nvSpPr>
        <p:spPr bwMode="auto">
          <a:xfrm>
            <a:off x="1908175" y="549275"/>
            <a:ext cx="61928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r>
              <a:rPr lang="zh-CN" altLang="en-US" sz="3600" b="1"/>
              <a:t>十八届五中全会会议公报：</a:t>
            </a:r>
            <a:endParaRPr lang="zh-CN" altLang="en-US" sz="3600" b="1">
              <a:solidFill>
                <a:srgbClr val="FF0000"/>
              </a:solidFill>
            </a:endParaRPr>
          </a:p>
        </p:txBody>
      </p:sp>
      <p:sp>
        <p:nvSpPr>
          <p:cNvPr id="108548" name="文本框 5"/>
          <p:cNvSpPr txBox="1">
            <a:spLocks noChangeArrowheads="1"/>
          </p:cNvSpPr>
          <p:nvPr/>
        </p:nvSpPr>
        <p:spPr bwMode="auto">
          <a:xfrm>
            <a:off x="323850" y="1844675"/>
            <a:ext cx="8569325"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a:lnSpc>
                <a:spcPct val="150000"/>
              </a:lnSpc>
            </a:pPr>
            <a:r>
              <a:rPr lang="zh-CN" altLang="en-US" sz="2800" b="1"/>
              <a:t>实施一批国家重大科技项目，在重大创新领域组建一批国家实验室，</a:t>
            </a:r>
            <a:r>
              <a:rPr lang="zh-CN" altLang="en-US" sz="2800" b="1">
                <a:solidFill>
                  <a:srgbClr val="FF0000"/>
                </a:solidFill>
              </a:rPr>
              <a:t>积极提出并牵头组织国际大科学计划和大科学工程。</a:t>
            </a:r>
            <a:endParaRPr lang="en-US" altLang="zh-CN" sz="2800" b="1">
              <a:solidFill>
                <a:srgbClr val="FF0000"/>
              </a:solidFill>
            </a:endParaRPr>
          </a:p>
          <a:p>
            <a:pPr>
              <a:lnSpc>
                <a:spcPct val="150000"/>
              </a:lnSpc>
            </a:pPr>
            <a:r>
              <a:rPr lang="zh-CN" altLang="en-US" sz="3600" b="1">
                <a:solidFill>
                  <a:srgbClr val="0000FF"/>
                </a:solidFill>
              </a:rPr>
              <a:t>科技部“国家重点研发计划”</a:t>
            </a:r>
            <a:r>
              <a:rPr lang="en-US" altLang="zh-CN" sz="3600" b="1">
                <a:solidFill>
                  <a:srgbClr val="0000FF"/>
                </a:solidFill>
              </a:rPr>
              <a:t>---36</a:t>
            </a:r>
            <a:r>
              <a:rPr lang="zh-CN" altLang="en-US" sz="3600" b="1">
                <a:solidFill>
                  <a:srgbClr val="0000FF"/>
                </a:solidFill>
              </a:rPr>
              <a:t>个专项：</a:t>
            </a:r>
            <a:endParaRPr lang="en-US" altLang="zh-CN" sz="3600" b="1">
              <a:solidFill>
                <a:srgbClr val="0000FF"/>
              </a:solidFill>
            </a:endParaRPr>
          </a:p>
          <a:p>
            <a:pPr>
              <a:lnSpc>
                <a:spcPct val="150000"/>
              </a:lnSpc>
            </a:pPr>
            <a:r>
              <a:rPr lang="zh-TW" altLang="en-US" sz="2800" b="1" u="sng">
                <a:solidFill>
                  <a:srgbClr val="FF0000"/>
                </a:solidFill>
              </a:rPr>
              <a:t>大科学装置前沿研究专项概要</a:t>
            </a:r>
            <a:r>
              <a:rPr lang="en-US" altLang="zh-TW" sz="2800" b="1" u="sng">
                <a:solidFill>
                  <a:srgbClr val="FF0000"/>
                </a:solidFill>
              </a:rPr>
              <a:t>..............</a:t>
            </a:r>
            <a:endParaRPr lang="en-US" altLang="zh-TW" sz="2800" b="1">
              <a:solidFill>
                <a:srgbClr val="FF0000"/>
              </a:solidFill>
            </a:endParaRPr>
          </a:p>
        </p:txBody>
      </p:sp>
      <p:sp>
        <p:nvSpPr>
          <p:cNvPr id="108549" name="文本框 2"/>
          <p:cNvSpPr txBox="1">
            <a:spLocks noChangeArrowheads="1"/>
          </p:cNvSpPr>
          <p:nvPr/>
        </p:nvSpPr>
        <p:spPr bwMode="auto">
          <a:xfrm>
            <a:off x="8229600" y="11430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endParaRPr lang="zh-CN" altLang="en-US"/>
          </a:p>
        </p:txBody>
      </p:sp>
      <p:pic>
        <p:nvPicPr>
          <p:cNvPr id="108550" name="图片 2" descr="屏幕快照 2018-04-12 上午11.44.26.png"/>
          <p:cNvPicPr>
            <a:picLocks noChangeAspect="1"/>
          </p:cNvPicPr>
          <p:nvPr/>
        </p:nvPicPr>
        <p:blipFill>
          <a:blip r:embed="rId2">
            <a:extLst>
              <a:ext uri="{28A0092B-C50C-407E-A947-70E740481C1C}">
                <a14:useLocalDpi xmlns:a14="http://schemas.microsoft.com/office/drawing/2010/main" val="0"/>
              </a:ext>
            </a:extLst>
          </a:blip>
          <a:srcRect l="13789" t="29173" r="31482" b="13657"/>
          <a:stretch>
            <a:fillRect/>
          </a:stretch>
        </p:blipFill>
        <p:spPr bwMode="auto">
          <a:xfrm>
            <a:off x="323850" y="454025"/>
            <a:ext cx="84963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灯片编号占位符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fld id="{3D7DB568-4067-F945-BFDB-DCB7C6E40D55}" type="slidenum">
              <a:rPr kumimoji="0" lang="zh-CN" altLang="en-US" sz="1400">
                <a:latin typeface="Tahoma" charset="0"/>
              </a:rPr>
              <a:pPr/>
              <a:t>9</a:t>
            </a:fld>
            <a:endParaRPr kumimoji="0" lang="zh-CN" altLang="en-US" sz="1400">
              <a:latin typeface="Tahoma" charset="0"/>
            </a:endParaRP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1333500"/>
            <a:ext cx="4800600" cy="397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0" name="Picture 3" descr="logo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342900"/>
            <a:ext cx="13906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AutoShape 4"/>
          <p:cNvSpPr>
            <a:spLocks noChangeArrowheads="1"/>
          </p:cNvSpPr>
          <p:nvPr/>
        </p:nvSpPr>
        <p:spPr bwMode="auto">
          <a:xfrm>
            <a:off x="5829300" y="571500"/>
            <a:ext cx="3200400" cy="1295400"/>
          </a:xfrm>
          <a:prstGeom prst="wedgeEllipseCallout">
            <a:avLst>
              <a:gd name="adj1" fmla="val -51884"/>
              <a:gd name="adj2" fmla="val 82722"/>
            </a:avLst>
          </a:prstGeom>
          <a:gradFill rotWithShape="0">
            <a:gsLst>
              <a:gs pos="0">
                <a:srgbClr val="FF9933"/>
              </a:gs>
              <a:gs pos="100000">
                <a:srgbClr val="D8F26C"/>
              </a:gs>
            </a:gsLst>
            <a:lin ang="5400000" scaled="1"/>
          </a:gradFill>
          <a:ln w="12700">
            <a:solidFill>
              <a:schemeClr val="tx1"/>
            </a:solidFill>
            <a:miter lim="800000"/>
            <a:headEnd type="none" w="sm" len="sm"/>
            <a:tailEnd type="none" w="sm" len="sm"/>
          </a:ln>
        </p:spPr>
        <p:txBody>
          <a:bodyPr wrap="none" anchor="ctr"/>
          <a:lstStyle/>
          <a:p>
            <a:endParaRPr lang="zh-CN" altLang="en-US"/>
          </a:p>
        </p:txBody>
      </p:sp>
      <p:sp>
        <p:nvSpPr>
          <p:cNvPr id="80902" name="AutoShape 5"/>
          <p:cNvSpPr>
            <a:spLocks noChangeArrowheads="1"/>
          </p:cNvSpPr>
          <p:nvPr/>
        </p:nvSpPr>
        <p:spPr bwMode="auto">
          <a:xfrm>
            <a:off x="419100" y="5219700"/>
            <a:ext cx="3200400" cy="1295400"/>
          </a:xfrm>
          <a:prstGeom prst="wedgeEllipseCallout">
            <a:avLst>
              <a:gd name="adj1" fmla="val 51787"/>
              <a:gd name="adj2" fmla="val -109190"/>
            </a:avLst>
          </a:prstGeom>
          <a:gradFill rotWithShape="0">
            <a:gsLst>
              <a:gs pos="0">
                <a:srgbClr val="D8F26C"/>
              </a:gs>
              <a:gs pos="100000">
                <a:srgbClr val="FF9933"/>
              </a:gs>
            </a:gsLst>
            <a:lin ang="5400000" scaled="1"/>
          </a:gradFill>
          <a:ln w="12700">
            <a:solidFill>
              <a:schemeClr val="tx1"/>
            </a:solidFill>
            <a:miter lim="800000"/>
            <a:headEnd type="none" w="sm" len="sm"/>
            <a:tailEnd type="none" w="sm" len="sm"/>
          </a:ln>
        </p:spPr>
        <p:txBody>
          <a:bodyPr wrap="none" anchor="ctr"/>
          <a:lstStyle/>
          <a:p>
            <a:endParaRPr lang="zh-CN" altLang="en-US"/>
          </a:p>
        </p:txBody>
      </p:sp>
      <p:sp>
        <p:nvSpPr>
          <p:cNvPr id="80903" name="Text Box 6"/>
          <p:cNvSpPr txBox="1">
            <a:spLocks noChangeArrowheads="1"/>
          </p:cNvSpPr>
          <p:nvPr/>
        </p:nvSpPr>
        <p:spPr bwMode="auto">
          <a:xfrm>
            <a:off x="6705600" y="914400"/>
            <a:ext cx="1401763"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en-US" altLang="zh-CN" sz="2800" b="1">
                <a:solidFill>
                  <a:schemeClr val="tx2"/>
                </a:solidFill>
                <a:latin typeface="Comic Sans MS" charset="0"/>
              </a:rPr>
              <a:t>Matter</a:t>
            </a:r>
            <a:endParaRPr lang="en-US" altLang="zh-CN" sz="2800">
              <a:solidFill>
                <a:schemeClr val="tx2"/>
              </a:solidFill>
            </a:endParaRPr>
          </a:p>
        </p:txBody>
      </p:sp>
      <p:sp>
        <p:nvSpPr>
          <p:cNvPr id="80904" name="Text Box 7"/>
          <p:cNvSpPr txBox="1">
            <a:spLocks noChangeArrowheads="1"/>
          </p:cNvSpPr>
          <p:nvPr/>
        </p:nvSpPr>
        <p:spPr bwMode="auto">
          <a:xfrm>
            <a:off x="914400" y="5562600"/>
            <a:ext cx="2270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en-US" altLang="zh-CN" sz="2800" b="1" dirty="0">
                <a:latin typeface="Comic Sans MS" charset="0"/>
              </a:rPr>
              <a:t>Anti Matter</a:t>
            </a:r>
            <a:endParaRPr lang="en-US" altLang="zh-CN" sz="2800" dirty="0"/>
          </a:p>
        </p:txBody>
      </p:sp>
      <p:sp>
        <p:nvSpPr>
          <p:cNvPr id="80905" name="Text Box 8"/>
          <p:cNvSpPr txBox="1">
            <a:spLocks noChangeArrowheads="1"/>
          </p:cNvSpPr>
          <p:nvPr/>
        </p:nvSpPr>
        <p:spPr bwMode="auto">
          <a:xfrm>
            <a:off x="4137025" y="5389563"/>
            <a:ext cx="468344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宋体" charset="0"/>
                <a:cs typeface="宋体" charset="0"/>
              </a:defRPr>
            </a:lvl1pPr>
            <a:lvl2pPr marL="742950" indent="-285750">
              <a:defRPr kumimoji="1" sz="2400">
                <a:solidFill>
                  <a:schemeClr val="tx1"/>
                </a:solidFill>
                <a:latin typeface="Times New Roman" charset="0"/>
                <a:ea typeface="宋体" charset="0"/>
              </a:defRPr>
            </a:lvl2pPr>
            <a:lvl3pPr marL="1143000" indent="-228600">
              <a:defRPr kumimoji="1" sz="2400">
                <a:solidFill>
                  <a:schemeClr val="tx1"/>
                </a:solidFill>
                <a:latin typeface="Times New Roman" charset="0"/>
                <a:ea typeface="宋体" charset="0"/>
              </a:defRPr>
            </a:lvl3pPr>
            <a:lvl4pPr marL="1600200" indent="-228600">
              <a:defRPr kumimoji="1" sz="2400">
                <a:solidFill>
                  <a:schemeClr val="tx1"/>
                </a:solidFill>
                <a:latin typeface="Times New Roman" charset="0"/>
                <a:ea typeface="宋体" charset="0"/>
              </a:defRPr>
            </a:lvl4pPr>
            <a:lvl5pPr marL="2057400" indent="-228600">
              <a:defRPr kumimoji="1" sz="2400">
                <a:solidFill>
                  <a:schemeClr val="tx1"/>
                </a:solidFill>
                <a:latin typeface="Times New Roman" charset="0"/>
                <a:ea typeface="宋体" charset="0"/>
              </a:defRPr>
            </a:lvl5pPr>
            <a:lvl6pPr marL="2514600" indent="-228600" fontAlgn="base">
              <a:spcBef>
                <a:spcPct val="0"/>
              </a:spcBef>
              <a:spcAft>
                <a:spcPct val="0"/>
              </a:spcAft>
              <a:defRPr kumimoji="1" sz="2400">
                <a:solidFill>
                  <a:schemeClr val="tx1"/>
                </a:solidFill>
                <a:latin typeface="Times New Roman" charset="0"/>
                <a:ea typeface="宋体" charset="0"/>
              </a:defRPr>
            </a:lvl6pPr>
            <a:lvl7pPr marL="2971800" indent="-228600" fontAlgn="base">
              <a:spcBef>
                <a:spcPct val="0"/>
              </a:spcBef>
              <a:spcAft>
                <a:spcPct val="0"/>
              </a:spcAft>
              <a:defRPr kumimoji="1" sz="2400">
                <a:solidFill>
                  <a:schemeClr val="tx1"/>
                </a:solidFill>
                <a:latin typeface="Times New Roman" charset="0"/>
                <a:ea typeface="宋体" charset="0"/>
              </a:defRPr>
            </a:lvl7pPr>
            <a:lvl8pPr marL="3429000" indent="-228600" fontAlgn="base">
              <a:spcBef>
                <a:spcPct val="0"/>
              </a:spcBef>
              <a:spcAft>
                <a:spcPct val="0"/>
              </a:spcAft>
              <a:defRPr kumimoji="1" sz="2400">
                <a:solidFill>
                  <a:schemeClr val="tx1"/>
                </a:solidFill>
                <a:latin typeface="Times New Roman" charset="0"/>
                <a:ea typeface="宋体" charset="0"/>
              </a:defRPr>
            </a:lvl8pPr>
            <a:lvl9pPr marL="3886200" indent="-228600" fontAlgn="base">
              <a:spcBef>
                <a:spcPct val="0"/>
              </a:spcBef>
              <a:spcAft>
                <a:spcPct val="0"/>
              </a:spcAft>
              <a:defRPr kumimoji="1" sz="2400">
                <a:solidFill>
                  <a:schemeClr val="tx1"/>
                </a:solidFill>
                <a:latin typeface="Times New Roman" charset="0"/>
                <a:ea typeface="宋体" charset="0"/>
              </a:defRPr>
            </a:lvl9pPr>
          </a:lstStyle>
          <a:p>
            <a:pPr eaLnBrk="0" hangingPunct="0"/>
            <a:r>
              <a:rPr kumimoji="0" lang="en-US" altLang="zh-CN" sz="2800" b="1" dirty="0">
                <a:latin typeface="Comic Sans MS" charset="0"/>
              </a:rPr>
              <a:t>Where does the anti-matter go?</a:t>
            </a:r>
            <a:endParaRPr lang="zh-CN" altLang="en-US" sz="2800" b="1" dirty="0"/>
          </a:p>
        </p:txBody>
      </p:sp>
      <p:sp>
        <p:nvSpPr>
          <p:cNvPr id="2" name="文本框 1"/>
          <p:cNvSpPr txBox="1"/>
          <p:nvPr/>
        </p:nvSpPr>
        <p:spPr>
          <a:xfrm>
            <a:off x="1907704" y="116632"/>
            <a:ext cx="4536504" cy="1142193"/>
          </a:xfrm>
          <a:prstGeom prst="rect">
            <a:avLst/>
          </a:prstGeom>
          <a:noFill/>
        </p:spPr>
        <p:txBody>
          <a:bodyPr wrap="square" rtlCol="0">
            <a:spAutoFit/>
          </a:bodyPr>
          <a:lstStyle/>
          <a:p>
            <a:pPr>
              <a:lnSpc>
                <a:spcPts val="4160"/>
              </a:lnSpc>
            </a:pPr>
            <a:r>
              <a:rPr kumimoji="1" lang="en-US" altLang="zh-CN" sz="2800" b="1" dirty="0"/>
              <a:t>The universe </a:t>
            </a:r>
            <a:r>
              <a:rPr lang="en-US" altLang="zh-CN" sz="2800" b="1" dirty="0"/>
              <a:t>comes from Big Bang</a:t>
            </a:r>
            <a:endParaRPr kumimoji="1" lang="zh-CN" altLang="en-US" sz="2800" b="1" dirty="0"/>
          </a:p>
        </p:txBody>
      </p:sp>
      <p:sp>
        <p:nvSpPr>
          <p:cNvPr id="3" name="日期占位符 2"/>
          <p:cNvSpPr>
            <a:spLocks noGrp="1"/>
          </p:cNvSpPr>
          <p:nvPr>
            <p:ph type="dt" sz="half" idx="10"/>
          </p:nvPr>
        </p:nvSpPr>
        <p:spPr/>
        <p:txBody>
          <a:bodyPr/>
          <a:lstStyle/>
          <a:p>
            <a:pPr>
              <a:defRPr/>
            </a:pPr>
            <a:r>
              <a:rPr lang="en-US" altLang="zh-CN"/>
              <a:t>CDLu</a:t>
            </a:r>
            <a:endParaRPr lang="zh-CN" altLang="en-US"/>
          </a:p>
        </p:txBody>
      </p:sp>
    </p:spTree>
    <p:extLst>
      <p:ext uri="{BB962C8B-B14F-4D97-AF65-F5344CB8AC3E}">
        <p14:creationId xmlns:p14="http://schemas.microsoft.com/office/powerpoint/2010/main" val="19701385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8.9"/>
</p:tagLst>
</file>

<file path=ppt/tags/tag2.xml><?xml version="1.0" encoding="utf-8"?>
<p:tagLst xmlns:a="http://schemas.openxmlformats.org/drawingml/2006/main" xmlns:r="http://schemas.openxmlformats.org/officeDocument/2006/relationships" xmlns:p="http://schemas.openxmlformats.org/presentationml/2006/main">
  <p:tag name="TIMING" val="|1|28.9"/>
</p:tagLst>
</file>

<file path=ppt/tags/tag3.xml><?xml version="1.0" encoding="utf-8"?>
<p:tagLst xmlns:a="http://schemas.openxmlformats.org/drawingml/2006/main" xmlns:r="http://schemas.openxmlformats.org/officeDocument/2006/relationships" xmlns:p="http://schemas.openxmlformats.org/presentationml/2006/main">
  <p:tag name="TIMING" val="|1|28.9"/>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rgbClr val="FF0000"/>
          </a:solidFill>
          <a:prstDash val="solid"/>
          <a:miter lim="800000"/>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22225" cap="flat" cmpd="sng" algn="ctr">
          <a:solidFill>
            <a:srgbClr val="FF0000"/>
          </a:solidFill>
          <a:prstDash val="solid"/>
          <a:miter lim="800000"/>
          <a:headEnd type="none" w="med" len="med"/>
          <a:tailEnd type="triangl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14149</TotalTime>
  <Words>4191</Words>
  <Application>Microsoft Macintosh PowerPoint</Application>
  <PresentationFormat>全屏显示(4:3)</PresentationFormat>
  <Paragraphs>696</Paragraphs>
  <Slides>89</Slides>
  <Notes>13</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4</vt:i4>
      </vt:variant>
      <vt:variant>
        <vt:lpstr>幻灯片标题</vt:lpstr>
      </vt:variant>
      <vt:variant>
        <vt:i4>89</vt:i4>
      </vt:variant>
    </vt:vector>
  </HeadingPairs>
  <TitlesOfParts>
    <vt:vector size="106" baseType="lpstr">
      <vt:lpstr>隶书</vt:lpstr>
      <vt:lpstr>宋体</vt:lpstr>
      <vt:lpstr>Heiti SC Light</vt:lpstr>
      <vt:lpstr>Arial</vt:lpstr>
      <vt:lpstr>Calibri</vt:lpstr>
      <vt:lpstr>Comic Sans MS</vt:lpstr>
      <vt:lpstr>Georgia</vt:lpstr>
      <vt:lpstr>Symbol</vt:lpstr>
      <vt:lpstr>Tahoma</vt:lpstr>
      <vt:lpstr>Times</vt:lpstr>
      <vt:lpstr>Times New Roman</vt:lpstr>
      <vt:lpstr>Wingdings</vt:lpstr>
      <vt:lpstr>Blends</vt:lpstr>
      <vt:lpstr>Equation.3</vt:lpstr>
      <vt:lpstr>公式</vt:lpstr>
      <vt:lpstr>Equation</vt:lpstr>
      <vt:lpstr>方程式</vt:lpstr>
      <vt:lpstr>Search for new physics from precision experiments </vt:lpstr>
      <vt:lpstr>PowerPoint 演示文稿</vt:lpstr>
      <vt:lpstr>Search for new particle or new phenomena is always our major task in particle physics</vt:lpstr>
      <vt:lpstr>PowerPoint 演示文稿</vt:lpstr>
      <vt:lpstr>PowerPoint 演示文稿</vt:lpstr>
      <vt:lpstr>PowerPoint 演示文稿</vt:lpstr>
      <vt:lpstr>PowerPoint 演示文稿</vt:lpstr>
      <vt:lpstr>Flavor physics is important</vt:lpstr>
      <vt:lpstr>PowerPoint 演示文稿</vt:lpstr>
      <vt:lpstr>PowerPoint 演示文稿</vt:lpstr>
      <vt:lpstr>PowerPoint 演示文稿</vt:lpstr>
      <vt:lpstr>PowerPoint 演示文稿</vt:lpstr>
      <vt:lpstr>PowerPoint 演示文稿</vt:lpstr>
      <vt:lpstr>Superweak theory of Mixing induced CP violation</vt:lpstr>
      <vt:lpstr>PowerPoint 演示文稿</vt:lpstr>
      <vt:lpstr>PowerPoint 演示文稿</vt:lpstr>
      <vt:lpstr>PowerPoint 演示文稿</vt:lpstr>
      <vt:lpstr>Direct  CP violation is a key test of CKM</vt:lpstr>
      <vt:lpstr>  B→ Has Two Kinds of Diagrams with different weak phase</vt:lpstr>
      <vt:lpstr>PowerPoint 演示文稿</vt:lpstr>
      <vt:lpstr>CP Violation in B   (K) (real prediction before exp.)</vt:lpstr>
      <vt:lpstr>CP Violation in B   (K) (real prediction before exp.)</vt:lpstr>
      <vt:lpstr>PDG2006 &amp; 2020 Unitarity Triangle Comparison </vt:lpstr>
      <vt:lpstr>The key point of CP violation</vt:lpstr>
      <vt:lpstr>Heavy flavor physics is a very important hot topic in particle physics recently</vt:lpstr>
      <vt:lpstr>PowerPoint 演示文稿</vt:lpstr>
      <vt:lpstr>PowerPoint 演示文稿</vt:lpstr>
      <vt:lpstr>Introduction to R(D(*)) </vt:lpstr>
      <vt:lpstr>PowerPoint 演示文稿</vt:lpstr>
      <vt:lpstr>PowerPoint 演示文稿</vt:lpstr>
      <vt:lpstr>Current Experimental Status</vt:lpstr>
      <vt:lpstr>A combined model independent analysis of the R(D), R(D∗) and R(J/ψ) anomalies </vt:lpstr>
      <vt:lpstr>PowerPoint 演示文稿</vt:lpstr>
      <vt:lpstr>Leptoquark model</vt:lpstr>
      <vt:lpstr>2σ Constraints on the Leptoquark couplings</vt:lpstr>
      <vt:lpstr>PowerPoint 演示文稿</vt:lpstr>
      <vt:lpstr>PowerPoint 演示文稿</vt:lpstr>
      <vt:lpstr>PowerPoint 演示文稿</vt:lpstr>
      <vt:lpstr>PowerPoint 演示文稿</vt:lpstr>
      <vt:lpstr>PowerPoint 演示文稿</vt:lpstr>
      <vt:lpstr>PowerPoint 演示文稿</vt:lpstr>
      <vt:lpstr>        QCD-methods based on factorization work well for the leading power of 1/mb expansion</vt:lpstr>
      <vt:lpstr>Hard dynamics should be calculated order by order in perturbative QCD </vt:lpstr>
      <vt:lpstr>PowerPoint 演示文稿</vt:lpstr>
      <vt:lpstr>PowerPoint 演示文稿</vt:lpstr>
      <vt:lpstr>Search for new physics in hadronic B decays theoretically very complicated </vt:lpstr>
      <vt:lpstr>PowerPoint 演示文稿</vt:lpstr>
      <vt:lpstr>PowerPoint 演示文稿</vt:lpstr>
      <vt:lpstr>PowerPoint 演示文稿</vt:lpstr>
      <vt:lpstr>PowerPoint 演示文稿</vt:lpstr>
      <vt:lpstr>Search for new particle or new phenomena is our major task in particle physics</vt:lpstr>
      <vt:lpstr>PowerPoint 演示文稿</vt:lpstr>
      <vt:lpstr>PowerPoint 演示文稿</vt:lpstr>
      <vt:lpstr>PowerPoint 演示文稿</vt:lpstr>
      <vt:lpstr>PowerPoint 演示文稿</vt:lpstr>
      <vt:lpstr>PowerPoint 演示文稿</vt:lpstr>
      <vt:lpstr>大型强子对撞机(LHC)</vt:lpstr>
      <vt:lpstr>大型强子对撞机 (LHC)隧道(100多米的地下)</vt:lpstr>
      <vt:lpstr>PowerPoint 演示文稿</vt:lpstr>
      <vt:lpstr>08年6月的ATLAS探测器</vt:lpstr>
      <vt:lpstr>LHC era: 标准模型最后一个粒子－Higgs发现了 2012年7月4日CERN大会议室现场</vt:lpstr>
      <vt:lpstr>2013年诺贝尔物理奖</vt:lpstr>
      <vt:lpstr>2013年诺贝尔物理奖－基于1964年的工作－－F. Englert and P. Higgs</vt:lpstr>
      <vt:lpstr>希格斯机制(1964)</vt:lpstr>
      <vt:lpstr>21世纪初的的粒子物理！</vt:lpstr>
      <vt:lpstr>21世纪----生命科学的世纪？</vt:lpstr>
      <vt:lpstr>PowerPoint 演示文稿</vt:lpstr>
      <vt:lpstr>19世纪末20世纪初，经典物理学大厦建成</vt:lpstr>
      <vt:lpstr>PowerPoint 演示文稿</vt:lpstr>
      <vt:lpstr>Higgs：一种新粒子</vt:lpstr>
      <vt:lpstr>强、弱、电三种力的大统一</vt:lpstr>
      <vt:lpstr>质量的起源</vt:lpstr>
      <vt:lpstr>质量的起源</vt:lpstr>
      <vt:lpstr>费米子质量问题</vt:lpstr>
      <vt:lpstr>基本粒子百年重大发现 vs 大国崛起</vt:lpstr>
      <vt:lpstr>基本粒子百年重大发现 vs 大国崛起</vt:lpstr>
      <vt:lpstr>基本粒子百年重大发现 vs 大国崛起</vt:lpstr>
      <vt:lpstr>我们需要一个Higgs工厂(对撞能量250GeV)</vt:lpstr>
      <vt:lpstr>PowerPoint 演示文稿</vt:lpstr>
      <vt:lpstr>新粒子的发现  “粒子工厂”</vt:lpstr>
      <vt:lpstr>PowerPoint 演示文稿</vt:lpstr>
      <vt:lpstr>欧洲计划的直线对撞机</vt:lpstr>
      <vt:lpstr>日本计划的国际直线对撞机</vt:lpstr>
      <vt:lpstr>PowerPoint 演示文稿</vt:lpstr>
      <vt:lpstr>PowerPoint 演示文稿</vt:lpstr>
      <vt:lpstr>CEPC-SppC设计图</vt:lpstr>
      <vt:lpstr>CEPC-SppC 预研启动</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706</cp:revision>
  <dcterms:created xsi:type="dcterms:W3CDTF">1601-01-01T00:00:00Z</dcterms:created>
  <dcterms:modified xsi:type="dcterms:W3CDTF">2022-07-08T00:39:21Z</dcterms:modified>
</cp:coreProperties>
</file>