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32"/>
  </p:notesMasterIdLst>
  <p:handoutMasterIdLst>
    <p:handoutMasterId r:id="rId33"/>
  </p:handoutMasterIdLst>
  <p:sldIdLst>
    <p:sldId id="256" r:id="rId3"/>
    <p:sldId id="367" r:id="rId4"/>
    <p:sldId id="382" r:id="rId5"/>
    <p:sldId id="388" r:id="rId6"/>
    <p:sldId id="389" r:id="rId7"/>
    <p:sldId id="391" r:id="rId8"/>
    <p:sldId id="396" r:id="rId9"/>
    <p:sldId id="375" r:id="rId10"/>
    <p:sldId id="393" r:id="rId11"/>
    <p:sldId id="383" r:id="rId12"/>
    <p:sldId id="378" r:id="rId13"/>
    <p:sldId id="379" r:id="rId14"/>
    <p:sldId id="380" r:id="rId15"/>
    <p:sldId id="384" r:id="rId16"/>
    <p:sldId id="373" r:id="rId17"/>
    <p:sldId id="374" r:id="rId18"/>
    <p:sldId id="385" r:id="rId19"/>
    <p:sldId id="368" r:id="rId20"/>
    <p:sldId id="370" r:id="rId21"/>
    <p:sldId id="371" r:id="rId22"/>
    <p:sldId id="364" r:id="rId23"/>
    <p:sldId id="363" r:id="rId24"/>
    <p:sldId id="365" r:id="rId25"/>
    <p:sldId id="366" r:id="rId26"/>
    <p:sldId id="397" r:id="rId27"/>
    <p:sldId id="394" r:id="rId28"/>
    <p:sldId id="395" r:id="rId29"/>
    <p:sldId id="386" r:id="rId30"/>
    <p:sldId id="358" r:id="rId31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1A6"/>
    <a:srgbClr val="0F025E"/>
    <a:srgbClr val="D61E42"/>
    <a:srgbClr val="495ADB"/>
    <a:srgbClr val="DF2736"/>
    <a:srgbClr val="544DD7"/>
    <a:srgbClr val="EBF6FC"/>
    <a:srgbClr val="36A9AC"/>
    <a:srgbClr val="A80C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429" autoAdjust="0"/>
  </p:normalViewPr>
  <p:slideViewPr>
    <p:cSldViewPr snapToGrid="0">
      <p:cViewPr varScale="1">
        <p:scale>
          <a:sx n="101" d="100"/>
          <a:sy n="101" d="100"/>
        </p:scale>
        <p:origin x="876" y="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72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32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4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9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6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82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09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49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502444" y="2877828"/>
            <a:ext cx="8137922" cy="4445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标题 1"/>
          <p:cNvSpPr>
            <a:spLocks noGrp="1"/>
          </p:cNvSpPr>
          <p:nvPr>
            <p:ph type="ctrTitle"/>
          </p:nvPr>
        </p:nvSpPr>
        <p:spPr>
          <a:xfrm>
            <a:off x="502444" y="1786122"/>
            <a:ext cx="8137922" cy="1072602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2444" y="4052309"/>
            <a:ext cx="8137922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125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502444" y="4348580"/>
            <a:ext cx="8137922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125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809601" y="1527629"/>
            <a:ext cx="2852057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51" y="1756229"/>
            <a:ext cx="2509157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3929745" y="1566508"/>
            <a:ext cx="4556055" cy="2777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zh-CN" altLang="en-US" sz="2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办公模板更新</a:t>
            </a:r>
            <a:endParaRPr lang="en-US" altLang="zh-CN" sz="27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zh-CN" altLang="en-US" sz="2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微软</a:t>
            </a:r>
            <a:endParaRPr lang="en-US" altLang="zh-CN" sz="27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zh-CN" altLang="en-US" sz="27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微信扫码关注</a:t>
            </a:r>
            <a:endParaRPr lang="en-US" altLang="zh-CN" sz="27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zh-CN" altLang="en-US" sz="27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「 微软</a:t>
            </a:r>
            <a:r>
              <a:rPr lang="en-US" altLang="zh-CN" sz="27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27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」服务号</a:t>
            </a:r>
            <a:endParaRPr lang="en-US" altLang="zh-CN" sz="27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45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52"/>
            <a:ext cx="9144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466046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3280850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310534" y="286129"/>
            <a:ext cx="6522940" cy="5724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450"/>
              </a:spcBef>
            </a:pPr>
            <a:r>
              <a:rPr lang="zh-CN" altLang="en-US" sz="2400" b="1" ker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微信扫描小程序码，使用微软移动办公黑科技 </a:t>
            </a:r>
            <a:endParaRPr lang="en-US" sz="2400" b="1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142318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7801832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6119813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8848" y="1673081"/>
            <a:ext cx="20574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9491" y="1673081"/>
            <a:ext cx="20574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4" y="1673081"/>
            <a:ext cx="20574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716702" y="5138743"/>
            <a:ext cx="20954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5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在微信访问</a:t>
            </a:r>
            <a:r>
              <a:rPr lang="en-US" altLang="zh-CN" sz="15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15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15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15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</a:t>
            </a:r>
            <a:endParaRPr lang="en-US" sz="15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3623664" y="5138743"/>
            <a:ext cx="1896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5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让你的文档会说话</a:t>
            </a:r>
            <a:endParaRPr lang="en-US" altLang="zh-CN" sz="15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5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6460236" y="5138743"/>
            <a:ext cx="1915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5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你的文档创作小助手</a:t>
            </a:r>
            <a:endParaRPr lang="en-US" altLang="zh-CN" sz="15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5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3148526" y="5330655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5982161" y="5330655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45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609204" y="2106386"/>
            <a:ext cx="4064389" cy="89535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3610041" y="3001737"/>
            <a:ext cx="4064389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>
          <a:xfrm>
            <a:off x="4051299" y="6240468"/>
            <a:ext cx="1041402" cy="20638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02445" y="6240468"/>
            <a:ext cx="3105151" cy="20638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49" y="6240468"/>
            <a:ext cx="2182416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标题 5"/>
          <p:cNvSpPr>
            <a:spLocks noGrp="1"/>
          </p:cNvSpPr>
          <p:nvPr>
            <p:ph type="title"/>
          </p:nvPr>
        </p:nvSpPr>
        <p:spPr>
          <a:xfrm>
            <a:off x="502444" y="4"/>
            <a:ext cx="8137922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7" name="内容占位符 7"/>
          <p:cNvSpPr>
            <a:spLocks noGrp="1"/>
          </p:cNvSpPr>
          <p:nvPr>
            <p:ph sz="quarter" idx="13"/>
          </p:nvPr>
        </p:nvSpPr>
        <p:spPr>
          <a:xfrm>
            <a:off x="502444" y="1130303"/>
            <a:ext cx="8137922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2444" y="4"/>
            <a:ext cx="8137922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051299" y="6240468"/>
            <a:ext cx="1041402" cy="20638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445" y="6240468"/>
            <a:ext cx="3105151" cy="20638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49" y="6240468"/>
            <a:ext cx="2182416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hasCustomPrompt="1"/>
          </p:nvPr>
        </p:nvSpPr>
        <p:spPr>
          <a:xfrm>
            <a:off x="3574937" y="1807496"/>
            <a:ext cx="4069557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7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3574937" y="4113732"/>
            <a:ext cx="4069557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125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50" marR="0" lvl="0" indent="-17145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3574937" y="3817461"/>
            <a:ext cx="4069557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125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2" y="759873"/>
            <a:ext cx="13612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35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1</a:t>
            </a: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30455" y="182450"/>
            <a:ext cx="63030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kumimoji="1"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323850" y="11742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一键调整模板颜色</a:t>
            </a:r>
            <a:endParaRPr 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27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250108" y="6061005"/>
            <a:ext cx="2433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113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900" spc="113">
                <a:latin typeface="微软雅黑" panose="020B0503020204020204" charset="-122"/>
                <a:ea typeface="微软雅黑" panose="020B0503020204020204" charset="-122"/>
              </a:rPr>
              <a:t> 选择“设计”</a:t>
            </a:r>
            <a:r>
              <a:rPr lang="en-US" altLang="zh-CN" sz="900" spc="113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900" spc="113">
                <a:latin typeface="微软雅黑" panose="020B0503020204020204" charset="-122"/>
                <a:ea typeface="微软雅黑" panose="020B0503020204020204" charset="-122"/>
              </a:rPr>
              <a:t>“变体”</a:t>
            </a:r>
            <a:r>
              <a:rPr lang="en-US" altLang="zh-CN" sz="900" spc="113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900" spc="113">
                <a:latin typeface="微软雅黑" panose="020B0503020204020204" charset="-122"/>
                <a:ea typeface="微软雅黑" panose="020B0503020204020204" charset="-122"/>
              </a:rPr>
              <a:t>“颜色”；</a:t>
            </a:r>
            <a:endParaRPr lang="en-US" sz="900" spc="113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770491" y="6061005"/>
            <a:ext cx="3344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113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900" spc="113">
                <a:latin typeface="微软雅黑" panose="020B0503020204020204" charset="-122"/>
                <a:ea typeface="微软雅黑" panose="020B0503020204020204" charset="-122"/>
              </a:rPr>
              <a:t> 选择你喜欢的颜色搭配，模板一秒调整为你选颜色。</a:t>
            </a:r>
            <a:endParaRPr lang="en-US" sz="900" spc="113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447" y="2609338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890" y="4257163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0452" y="759873"/>
            <a:ext cx="13612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35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2</a:t>
            </a: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0455" y="182450"/>
            <a:ext cx="63030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kumimoji="1"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27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323850" y="11742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随时添加模板样式</a:t>
            </a:r>
            <a:endParaRPr 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50111" y="6061005"/>
            <a:ext cx="2239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113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900" spc="113">
                <a:latin typeface="微软雅黑" panose="020B0503020204020204" charset="-122"/>
                <a:ea typeface="微软雅黑" panose="020B0503020204020204" charset="-122"/>
              </a:rPr>
              <a:t> 选择“开始”</a:t>
            </a:r>
            <a:r>
              <a:rPr lang="en-US" altLang="zh-CN" sz="900" spc="113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900" spc="113">
                <a:latin typeface="微软雅黑" panose="020B0503020204020204" charset="-122"/>
                <a:ea typeface="微软雅黑" panose="020B0503020204020204" charset="-122"/>
              </a:rPr>
              <a:t>“新建幻灯片”；</a:t>
            </a:r>
            <a:endParaRPr lang="en-US" sz="900" spc="113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770490" y="6061005"/>
            <a:ext cx="39729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113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900" spc="113">
                <a:latin typeface="微软雅黑" panose="020B0503020204020204" charset="-122"/>
                <a:ea typeface="微软雅黑" panose="020B0503020204020204" charset="-122"/>
              </a:rPr>
              <a:t> 选择你需要的页面，如封面页，目录页，副标题页，内容页等</a:t>
            </a:r>
            <a:r>
              <a:rPr lang="en-US" altLang="zh-CN" sz="900" spc="113"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lang="en-US" sz="900" spc="113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61" y="2428363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502444" y="4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3"/>
            <a:ext cx="8137922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051299" y="6240468"/>
            <a:ext cx="1041402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5" y="6240468"/>
            <a:ext cx="310515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49" y="6240468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emf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emf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5" Type="http://schemas.openxmlformats.org/officeDocument/2006/relationships/image" Target="../media/image10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emf"/><Relationship Id="rId14" Type="http://schemas.openxmlformats.org/officeDocument/2006/relationships/image" Target="../media/image102.jpe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wmf"/><Relationship Id="rId18" Type="http://schemas.openxmlformats.org/officeDocument/2006/relationships/image" Target="../media/image120.wmf"/><Relationship Id="rId26" Type="http://schemas.openxmlformats.org/officeDocument/2006/relationships/image" Target="../media/image128.wmf"/><Relationship Id="rId39" Type="http://schemas.openxmlformats.org/officeDocument/2006/relationships/image" Target="../media/image141.jpeg"/><Relationship Id="rId21" Type="http://schemas.openxmlformats.org/officeDocument/2006/relationships/image" Target="../media/image123.wmf"/><Relationship Id="rId34" Type="http://schemas.openxmlformats.org/officeDocument/2006/relationships/image" Target="../media/image136.jpeg"/><Relationship Id="rId42" Type="http://schemas.openxmlformats.org/officeDocument/2006/relationships/image" Target="../media/image144.jpeg"/><Relationship Id="rId7" Type="http://schemas.openxmlformats.org/officeDocument/2006/relationships/image" Target="../media/image109.wmf"/><Relationship Id="rId2" Type="http://schemas.openxmlformats.org/officeDocument/2006/relationships/image" Target="../media/image104.jpeg"/><Relationship Id="rId16" Type="http://schemas.openxmlformats.org/officeDocument/2006/relationships/image" Target="../media/image118.wmf"/><Relationship Id="rId20" Type="http://schemas.openxmlformats.org/officeDocument/2006/relationships/image" Target="../media/image122.wmf"/><Relationship Id="rId29" Type="http://schemas.openxmlformats.org/officeDocument/2006/relationships/image" Target="../media/image131.wmf"/><Relationship Id="rId41" Type="http://schemas.openxmlformats.org/officeDocument/2006/relationships/image" Target="../media/image1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24" Type="http://schemas.openxmlformats.org/officeDocument/2006/relationships/image" Target="../media/image126.wmf"/><Relationship Id="rId32" Type="http://schemas.openxmlformats.org/officeDocument/2006/relationships/image" Target="../media/image134.jpeg"/><Relationship Id="rId37" Type="http://schemas.openxmlformats.org/officeDocument/2006/relationships/image" Target="../media/image139.jpeg"/><Relationship Id="rId40" Type="http://schemas.openxmlformats.org/officeDocument/2006/relationships/image" Target="../media/image142.jpeg"/><Relationship Id="rId5" Type="http://schemas.openxmlformats.org/officeDocument/2006/relationships/image" Target="../media/image107.wmf"/><Relationship Id="rId15" Type="http://schemas.openxmlformats.org/officeDocument/2006/relationships/image" Target="../media/image117.wmf"/><Relationship Id="rId23" Type="http://schemas.openxmlformats.org/officeDocument/2006/relationships/image" Target="../media/image125.wmf"/><Relationship Id="rId28" Type="http://schemas.openxmlformats.org/officeDocument/2006/relationships/image" Target="../media/image130.wmf"/><Relationship Id="rId36" Type="http://schemas.openxmlformats.org/officeDocument/2006/relationships/image" Target="../media/image138.jpeg"/><Relationship Id="rId10" Type="http://schemas.openxmlformats.org/officeDocument/2006/relationships/image" Target="../media/image112.wmf"/><Relationship Id="rId19" Type="http://schemas.openxmlformats.org/officeDocument/2006/relationships/image" Target="../media/image121.wmf"/><Relationship Id="rId31" Type="http://schemas.openxmlformats.org/officeDocument/2006/relationships/image" Target="../media/image133.png"/><Relationship Id="rId4" Type="http://schemas.openxmlformats.org/officeDocument/2006/relationships/image" Target="../media/image106.wmf"/><Relationship Id="rId9" Type="http://schemas.openxmlformats.org/officeDocument/2006/relationships/image" Target="../media/image111.wmf"/><Relationship Id="rId14" Type="http://schemas.openxmlformats.org/officeDocument/2006/relationships/image" Target="../media/image116.wmf"/><Relationship Id="rId22" Type="http://schemas.openxmlformats.org/officeDocument/2006/relationships/image" Target="../media/image124.wmf"/><Relationship Id="rId27" Type="http://schemas.openxmlformats.org/officeDocument/2006/relationships/image" Target="../media/image129.wmf"/><Relationship Id="rId30" Type="http://schemas.openxmlformats.org/officeDocument/2006/relationships/image" Target="../media/image132.wmf"/><Relationship Id="rId35" Type="http://schemas.openxmlformats.org/officeDocument/2006/relationships/image" Target="../media/image137.jpeg"/><Relationship Id="rId43" Type="http://schemas.openxmlformats.org/officeDocument/2006/relationships/image" Target="../media/image145.jpeg"/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12" Type="http://schemas.openxmlformats.org/officeDocument/2006/relationships/image" Target="../media/image114.wmf"/><Relationship Id="rId17" Type="http://schemas.openxmlformats.org/officeDocument/2006/relationships/image" Target="../media/image119.jpeg"/><Relationship Id="rId25" Type="http://schemas.openxmlformats.org/officeDocument/2006/relationships/image" Target="../media/image127.wmf"/><Relationship Id="rId33" Type="http://schemas.openxmlformats.org/officeDocument/2006/relationships/image" Target="../media/image135.tiff"/><Relationship Id="rId38" Type="http://schemas.openxmlformats.org/officeDocument/2006/relationships/image" Target="../media/image1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7" Type="http://schemas.openxmlformats.org/officeDocument/2006/relationships/image" Target="../media/image151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jpeg"/><Relationship Id="rId5" Type="http://schemas.openxmlformats.org/officeDocument/2006/relationships/image" Target="../media/image149.png"/><Relationship Id="rId4" Type="http://schemas.openxmlformats.org/officeDocument/2006/relationships/image" Target="../media/image1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73762" y="2493179"/>
            <a:ext cx="8052293" cy="80445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Recent Progress of the High Field Superconducting Magnet R&amp;D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90849" y="6429881"/>
            <a:ext cx="142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2022.03.25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83360" y="39310"/>
            <a:ext cx="3870081" cy="1003951"/>
            <a:chOff x="6983407" y="249641"/>
            <a:chExt cx="5065755" cy="1417168"/>
          </a:xfrm>
        </p:grpSpPr>
        <p:grpSp>
          <p:nvGrpSpPr>
            <p:cNvPr id="9" name="组合 8"/>
            <p:cNvGrpSpPr/>
            <p:nvPr/>
          </p:nvGrpSpPr>
          <p:grpSpPr>
            <a:xfrm>
              <a:off x="6983407" y="389635"/>
              <a:ext cx="2465143" cy="1277174"/>
              <a:chOff x="9726857" y="125133"/>
              <a:chExt cx="2465143" cy="127717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726857" y="872931"/>
                <a:ext cx="2465143" cy="52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buClr>
                    <a:srgbClr val="D15A3E"/>
                  </a:buClr>
                  <a:buSzPct val="100000"/>
                </a:pPr>
                <a:r>
                  <a:rPr lang="zh-CN" altLang="en-US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中国科学院高能物理研究所</a:t>
                </a:r>
                <a:endPara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endParaRPr>
              </a:p>
              <a:p>
                <a:pPr lvl="0" algn="ctr">
                  <a:lnSpc>
                    <a:spcPct val="120000"/>
                  </a:lnSpc>
                  <a:buClr>
                    <a:srgbClr val="D15A3E"/>
                  </a:buClr>
                  <a:buSzPct val="100000"/>
                </a:pPr>
                <a:r>
                  <a:rPr lang="zh-CN" altLang="en-US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Institute of High Energy Physics, CAS</a:t>
                </a: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19725" y="125133"/>
                <a:ext cx="1079406" cy="726393"/>
              </a:xfrm>
              <a:prstGeom prst="rect">
                <a:avLst/>
              </a:prstGeom>
            </p:spPr>
          </p:pic>
        </p:grpSp>
        <p:cxnSp>
          <p:nvCxnSpPr>
            <p:cNvPr id="10" name="直接连接符 9"/>
            <p:cNvCxnSpPr/>
            <p:nvPr/>
          </p:nvCxnSpPr>
          <p:spPr>
            <a:xfrm>
              <a:off x="9550401" y="457200"/>
              <a:ext cx="0" cy="99906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9584019" y="249641"/>
              <a:ext cx="2465143" cy="1400723"/>
              <a:chOff x="9465481" y="249641"/>
              <a:chExt cx="2465143" cy="140072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9465481" y="1120988"/>
                <a:ext cx="2465143" cy="52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buClr>
                    <a:srgbClr val="D15A3E"/>
                  </a:buClr>
                  <a:buSzPct val="100000"/>
                </a:pPr>
                <a:r>
                  <a:rPr lang="zh-CN" altLang="en-US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中科院高能所超导磁体组</a:t>
                </a:r>
                <a:endPara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endParaRPr>
              </a:p>
              <a:p>
                <a:pPr lvl="0" algn="ctr">
                  <a:lnSpc>
                    <a:spcPct val="120000"/>
                  </a:lnSpc>
                  <a:buClr>
                    <a:srgbClr val="D15A3E"/>
                  </a:buClr>
                  <a:buSzPct val="100000"/>
                </a:pPr>
                <a:r>
                  <a:rPr lang="en-US" altLang="zh-CN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Superconducting Magnet Group,</a:t>
                </a:r>
                <a:r>
                  <a:rPr lang="zh-CN" altLang="en-US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IHEP</a:t>
                </a: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95808" y="249641"/>
                <a:ext cx="1804487" cy="1352888"/>
              </a:xfrm>
              <a:prstGeom prst="rect">
                <a:avLst/>
              </a:prstGeom>
            </p:spPr>
          </p:pic>
        </p:grpSp>
      </p:grpSp>
      <p:sp>
        <p:nvSpPr>
          <p:cNvPr id="2" name="矩形 1"/>
          <p:cNvSpPr/>
          <p:nvPr/>
        </p:nvSpPr>
        <p:spPr>
          <a:xfrm>
            <a:off x="2956483" y="4467109"/>
            <a:ext cx="3486852" cy="1252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rgbClr val="2261A6"/>
                </a:solidFill>
                <a:latin typeface="Times New Roman" panose="02020603050405020304" pitchFamily="18" charset="0"/>
              </a:rPr>
              <a:t>Superconducting Magnet Group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rgbClr val="2261A6"/>
                </a:solidFill>
                <a:latin typeface="Times New Roman" panose="02020603050405020304" pitchFamily="18" charset="0"/>
              </a:rPr>
              <a:t> Accelerator Division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rgbClr val="2261A6"/>
                </a:solidFill>
                <a:latin typeface="Times New Roman" panose="02020603050405020304" pitchFamily="18" charset="0"/>
              </a:rPr>
              <a:t>IHEP-CAS</a:t>
            </a:r>
            <a:endParaRPr lang="zh-CN" altLang="en-US" sz="2000" dirty="0">
              <a:solidFill>
                <a:srgbClr val="2261A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826" y="3019426"/>
            <a:ext cx="863917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/>
        </p:nvSpPr>
        <p:spPr>
          <a:xfrm>
            <a:off x="1095369" y="2763281"/>
            <a:ext cx="644070" cy="6927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135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94596" y="2677613"/>
            <a:ext cx="0" cy="86410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84048" y="94004"/>
            <a:ext cx="1848857" cy="1050543"/>
            <a:chOff x="9584019" y="249641"/>
            <a:chExt cx="2465143" cy="1400725"/>
          </a:xfrm>
        </p:grpSpPr>
        <p:sp>
          <p:nvSpPr>
            <p:cNvPr id="10" name="矩形 9"/>
            <p:cNvSpPr/>
            <p:nvPr/>
          </p:nvSpPr>
          <p:spPr>
            <a:xfrm>
              <a:off x="9584019" y="1120989"/>
              <a:ext cx="2465143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中科院高能所超导磁体组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Superconducting Magnet Group,</a:t>
              </a: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IHEP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4346" y="249641"/>
              <a:ext cx="1804487" cy="1352888"/>
            </a:xfrm>
            <a:prstGeom prst="rect">
              <a:avLst/>
            </a:prstGeom>
          </p:spPr>
        </p:pic>
      </p:grpSp>
      <p:sp>
        <p:nvSpPr>
          <p:cNvPr id="4" name="标题 1"/>
          <p:cNvSpPr txBox="1"/>
          <p:nvPr/>
        </p:nvSpPr>
        <p:spPr>
          <a:xfrm>
            <a:off x="2144797" y="2677616"/>
            <a:ext cx="6409543" cy="1332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pPr algn="just" defTabSz="685800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Conceptual design of the 16-T dipole magnet with CCT coil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8466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4CF182-00FE-4A5F-8FFB-27AD89402073}"/>
              </a:ext>
            </a:extLst>
          </p:cNvPr>
          <p:cNvSpPr txBox="1"/>
          <p:nvPr/>
        </p:nvSpPr>
        <p:spPr>
          <a:xfrm>
            <a:off x="1057993" y="155868"/>
            <a:ext cx="7028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a 16 T CCT Dipole with four coil modules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536AF5-CA33-42BF-9DC0-57CF92142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780" y="1047087"/>
            <a:ext cx="4128901" cy="987019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7D06F33-D92A-4D9B-A31F-7DC7588EB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47421"/>
              </p:ext>
            </p:extLst>
          </p:nvPr>
        </p:nvGraphicFramePr>
        <p:xfrm>
          <a:off x="75155" y="3683117"/>
          <a:ext cx="8993690" cy="2772963"/>
        </p:xfrm>
        <a:graphic>
          <a:graphicData uri="http://schemas.openxmlformats.org/drawingml/2006/table">
            <a:tbl>
              <a:tblPr/>
              <a:tblGrid>
                <a:gridCol w="754640">
                  <a:extLst>
                    <a:ext uri="{9D8B030D-6E8A-4147-A177-3AD203B41FA5}">
                      <a16:colId xmlns:a16="http://schemas.microsoft.com/office/drawing/2014/main" val="516828119"/>
                    </a:ext>
                  </a:extLst>
                </a:gridCol>
                <a:gridCol w="649245">
                  <a:extLst>
                    <a:ext uri="{9D8B030D-6E8A-4147-A177-3AD203B41FA5}">
                      <a16:colId xmlns:a16="http://schemas.microsoft.com/office/drawing/2014/main" val="2608335437"/>
                    </a:ext>
                  </a:extLst>
                </a:gridCol>
                <a:gridCol w="707316">
                  <a:extLst>
                    <a:ext uri="{9D8B030D-6E8A-4147-A177-3AD203B41FA5}">
                      <a16:colId xmlns:a16="http://schemas.microsoft.com/office/drawing/2014/main" val="1767311605"/>
                    </a:ext>
                  </a:extLst>
                </a:gridCol>
                <a:gridCol w="709045">
                  <a:extLst>
                    <a:ext uri="{9D8B030D-6E8A-4147-A177-3AD203B41FA5}">
                      <a16:colId xmlns:a16="http://schemas.microsoft.com/office/drawing/2014/main" val="3408929068"/>
                    </a:ext>
                  </a:extLst>
                </a:gridCol>
                <a:gridCol w="613444">
                  <a:extLst>
                    <a:ext uri="{9D8B030D-6E8A-4147-A177-3AD203B41FA5}">
                      <a16:colId xmlns:a16="http://schemas.microsoft.com/office/drawing/2014/main" val="722221046"/>
                    </a:ext>
                  </a:extLst>
                </a:gridCol>
                <a:gridCol w="629378">
                  <a:extLst>
                    <a:ext uri="{9D8B030D-6E8A-4147-A177-3AD203B41FA5}">
                      <a16:colId xmlns:a16="http://schemas.microsoft.com/office/drawing/2014/main" val="673952548"/>
                    </a:ext>
                  </a:extLst>
                </a:gridCol>
                <a:gridCol w="709045">
                  <a:extLst>
                    <a:ext uri="{9D8B030D-6E8A-4147-A177-3AD203B41FA5}">
                      <a16:colId xmlns:a16="http://schemas.microsoft.com/office/drawing/2014/main" val="1251676032"/>
                    </a:ext>
                  </a:extLst>
                </a:gridCol>
                <a:gridCol w="752999">
                  <a:extLst>
                    <a:ext uri="{9D8B030D-6E8A-4147-A177-3AD203B41FA5}">
                      <a16:colId xmlns:a16="http://schemas.microsoft.com/office/drawing/2014/main" val="2138871035"/>
                    </a:ext>
                  </a:extLst>
                </a:gridCol>
                <a:gridCol w="592594">
                  <a:extLst>
                    <a:ext uri="{9D8B030D-6E8A-4147-A177-3AD203B41FA5}">
                      <a16:colId xmlns:a16="http://schemas.microsoft.com/office/drawing/2014/main" val="287070356"/>
                    </a:ext>
                  </a:extLst>
                </a:gridCol>
                <a:gridCol w="1030201">
                  <a:extLst>
                    <a:ext uri="{9D8B030D-6E8A-4147-A177-3AD203B41FA5}">
                      <a16:colId xmlns:a16="http://schemas.microsoft.com/office/drawing/2014/main" val="1689887278"/>
                    </a:ext>
                  </a:extLst>
                </a:gridCol>
                <a:gridCol w="972494">
                  <a:extLst>
                    <a:ext uri="{9D8B030D-6E8A-4147-A177-3AD203B41FA5}">
                      <a16:colId xmlns:a16="http://schemas.microsoft.com/office/drawing/2014/main" val="1492541065"/>
                    </a:ext>
                  </a:extLst>
                </a:gridCol>
                <a:gridCol w="873289">
                  <a:extLst>
                    <a:ext uri="{9D8B030D-6E8A-4147-A177-3AD203B41FA5}">
                      <a16:colId xmlns:a16="http://schemas.microsoft.com/office/drawing/2014/main" val="1317633506"/>
                    </a:ext>
                  </a:extLst>
                </a:gridCol>
              </a:tblGrid>
              <a:tr h="41734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Module No.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Tilt angle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Inner Radius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[mm]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Outer Radius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[mm]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Slot width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[mm]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Slot depth [mm]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Strand number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Pitch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[mm]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Turn No.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Coil length [m]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Strand length 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[km]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Peak field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[T]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878865"/>
                  </a:ext>
                </a:extLst>
              </a:tr>
              <a:tr h="24880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68.6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1.36/1.51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705666"/>
                  </a:ext>
                </a:extLst>
              </a:tr>
              <a:tr h="41734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22.5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69.6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0129" marR="40129" marT="40129" marB="401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1.43/1.51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820211"/>
                  </a:ext>
                </a:extLst>
              </a:tr>
              <a:tr h="41734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127.6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0129" marR="40129" marT="40129" marB="401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1.46/1.51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20707"/>
                  </a:ext>
                </a:extLst>
              </a:tr>
              <a:tr h="41734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128.6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0129" marR="40129" marT="40129" marB="401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1.46/1.51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485848"/>
                  </a:ext>
                </a:extLst>
              </a:tr>
              <a:tr h="41734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Iron York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\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</a:txBody>
                  <a:tcPr marL="40129" marR="40129" marT="40129" marB="401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52510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EEABC1F0-FD17-4701-9C4E-C11BA70AD8CD}"/>
              </a:ext>
            </a:extLst>
          </p:cNvPr>
          <p:cNvSpPr txBox="1"/>
          <p:nvPr/>
        </p:nvSpPr>
        <p:spPr>
          <a:xfrm>
            <a:off x="75155" y="855108"/>
            <a:ext cx="3713968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lights: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Canted-Cosine-Theta (CCT) technology;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field quality;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management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industrial assembly line;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Graded Nb</a:t>
            </a:r>
            <a:r>
              <a:rPr lang="en-US" altLang="zh-CN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Rutherford cables;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replaceable coil modules;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9C70A5-7DD7-47BA-B5BD-3E719A674D4C}"/>
              </a:ext>
            </a:extLst>
          </p:cNvPr>
          <p:cNvSpPr txBox="1"/>
          <p:nvPr/>
        </p:nvSpPr>
        <p:spPr>
          <a:xfrm>
            <a:off x="2335637" y="3215112"/>
            <a:ext cx="523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Geometry Parameters (To be optimized)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4CCDAB-2BE1-4467-8BC6-5193796274BD}"/>
              </a:ext>
            </a:extLst>
          </p:cNvPr>
          <p:cNvSpPr txBox="1"/>
          <p:nvPr/>
        </p:nvSpPr>
        <p:spPr>
          <a:xfrm>
            <a:off x="3912584" y="2455070"/>
            <a:ext cx="41189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geometry of the 4 module CCT magnet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E:\Project\CCT_magnet\CCT_magnet_picture\图片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249998" y="1573833"/>
            <a:ext cx="2633431" cy="100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 flipV="1">
            <a:off x="7315633" y="1221478"/>
            <a:ext cx="222132" cy="341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6978266" y="1232382"/>
            <a:ext cx="226584" cy="32002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下箭头 15"/>
          <p:cNvSpPr/>
          <p:nvPr/>
        </p:nvSpPr>
        <p:spPr>
          <a:xfrm rot="10800000">
            <a:off x="7204850" y="901616"/>
            <a:ext cx="110783" cy="581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433005" y="1377107"/>
            <a:ext cx="49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54169" y="1376442"/>
            <a:ext cx="49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58771" y="740546"/>
            <a:ext cx="49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56762" y="2014995"/>
            <a:ext cx="88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75954" y="2911350"/>
            <a:ext cx="88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64583" y="3399398"/>
            <a:ext cx="1341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CCT subscale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86355"/>
      </p:ext>
    </p:extLst>
  </p:cSld>
  <p:clrMapOvr>
    <a:masterClrMapping/>
  </p:clrMapOvr>
  <p:transition advTm="4196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4CF182-00FE-4A5F-8FFB-27AD89402073}"/>
              </a:ext>
            </a:extLst>
          </p:cNvPr>
          <p:cNvSpPr txBox="1"/>
          <p:nvPr/>
        </p:nvSpPr>
        <p:spPr>
          <a:xfrm>
            <a:off x="1084002" y="145841"/>
            <a:ext cx="7028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a 16 T CCT Dipole with four coil modules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50D0968-772F-4DD8-97B8-56E4AB2454B2}"/>
              </a:ext>
            </a:extLst>
          </p:cNvPr>
          <p:cNvSpPr txBox="1"/>
          <p:nvPr/>
        </p:nvSpPr>
        <p:spPr>
          <a:xfrm>
            <a:off x="1326424" y="1059487"/>
            <a:ext cx="685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4.2 K, the magnet produces 16 T at 100% of the load-line, with 8.8 kA operating current</a:t>
            </a:r>
            <a:r>
              <a:rPr lang="en-US" altLang="zh-CN" b="1" dirty="0"/>
              <a:t>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4590DA-5A26-4DF1-B284-0D590C4D71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2" y="2266500"/>
            <a:ext cx="3954175" cy="29531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2812BEF-2CBC-4DEE-96D3-01A877EA8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254" y="2266500"/>
            <a:ext cx="5124746" cy="31210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9CE310F-0BA5-416B-AF6A-E3790559164F}"/>
              </a:ext>
            </a:extLst>
          </p:cNvPr>
          <p:cNvSpPr txBox="1"/>
          <p:nvPr/>
        </p:nvSpPr>
        <p:spPr>
          <a:xfrm>
            <a:off x="527011" y="5406208"/>
            <a:ext cx="2755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distribution at the middle cross section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3F7FB4-1E02-40F3-B8EC-AFF24543C118}"/>
              </a:ext>
            </a:extLst>
          </p:cNvPr>
          <p:cNvSpPr txBox="1"/>
          <p:nvPr/>
        </p:nvSpPr>
        <p:spPr>
          <a:xfrm>
            <a:off x="5129541" y="5529318"/>
            <a:ext cx="3051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Load-line of the 4 coil modules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45670"/>
      </p:ext>
    </p:extLst>
  </p:cSld>
  <p:clrMapOvr>
    <a:masterClrMapping/>
  </p:clrMapOvr>
  <p:transition advTm="4196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3EE4B828-9874-4C34-BD55-D3B4A287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58735"/>
              </p:ext>
            </p:extLst>
          </p:nvPr>
        </p:nvGraphicFramePr>
        <p:xfrm>
          <a:off x="68369" y="5066765"/>
          <a:ext cx="9032901" cy="1616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733">
                  <a:extLst>
                    <a:ext uri="{9D8B030D-6E8A-4147-A177-3AD203B41FA5}">
                      <a16:colId xmlns:a16="http://schemas.microsoft.com/office/drawing/2014/main" val="470201693"/>
                    </a:ext>
                  </a:extLst>
                </a:gridCol>
                <a:gridCol w="546308">
                  <a:extLst>
                    <a:ext uri="{9D8B030D-6E8A-4147-A177-3AD203B41FA5}">
                      <a16:colId xmlns:a16="http://schemas.microsoft.com/office/drawing/2014/main" val="988445411"/>
                    </a:ext>
                  </a:extLst>
                </a:gridCol>
                <a:gridCol w="502064">
                  <a:extLst>
                    <a:ext uri="{9D8B030D-6E8A-4147-A177-3AD203B41FA5}">
                      <a16:colId xmlns:a16="http://schemas.microsoft.com/office/drawing/2014/main" val="3078453036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4172583610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1423953068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1824800168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717513332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90890431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3368352459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3474021339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598859210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4163820697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2957963157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2351878884"/>
                    </a:ext>
                  </a:extLst>
                </a:gridCol>
                <a:gridCol w="583983">
                  <a:extLst>
                    <a:ext uri="{9D8B030D-6E8A-4147-A177-3AD203B41FA5}">
                      <a16:colId xmlns:a16="http://schemas.microsoft.com/office/drawing/2014/main" val="3996547488"/>
                    </a:ext>
                  </a:extLst>
                </a:gridCol>
              </a:tblGrid>
              <a:tr h="71417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Harmonics</a:t>
                      </a:r>
                      <a:r>
                        <a:rPr lang="zh-CN" alt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endParaRPr lang="en-US" altLang="zh-CN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en-US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16" marR="5216" marT="5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218246"/>
                  </a:ext>
                </a:extLst>
              </a:tr>
              <a:tr h="450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Cross</a:t>
                      </a:r>
                      <a:r>
                        <a:rPr lang="en-US" altLang="zh-C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section-2D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16" marR="5216" marT="5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0.6259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0.0119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2.9824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-0.0006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0.0537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0.0002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0.5189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0.0002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0.0183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-0.0020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-0.0845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0.0016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-0.0036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0.0009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9402"/>
                  </a:ext>
                </a:extLst>
              </a:tr>
              <a:tr h="450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Integrated-3D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16" marR="5216" marT="5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1.5989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0.0101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3.8649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-0.0320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0.3047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0.0802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1.4069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-0.0175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0.0750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-0.3695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0.1163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0.0734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-0.0223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-0.2090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20254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AE0F27D9-7A6D-4C20-A805-07BCA01C1C45}"/>
              </a:ext>
            </a:extLst>
          </p:cNvPr>
          <p:cNvSpPr txBox="1"/>
          <p:nvPr/>
        </p:nvSpPr>
        <p:spPr>
          <a:xfrm>
            <a:off x="1769274" y="856607"/>
            <a:ext cx="57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CCT magnet has an intrinsic good field quality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3DDC3E-5C80-4403-9AA5-D055A53D7392}"/>
              </a:ext>
            </a:extLst>
          </p:cNvPr>
          <p:cNvSpPr txBox="1"/>
          <p:nvPr/>
        </p:nvSpPr>
        <p:spPr>
          <a:xfrm>
            <a:off x="1201510" y="158507"/>
            <a:ext cx="7028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a 16 T CCT Dipole with four coil modules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660A182-92ED-4452-880C-4FB6E735F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51" y="1323560"/>
            <a:ext cx="4042065" cy="324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A86D944-09A3-4D32-959A-144796C9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582" y="1366340"/>
            <a:ext cx="4055684" cy="32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14676" y="4597951"/>
            <a:ext cx="2912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High-order harmonics along axis - Bn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76706" y="4596567"/>
            <a:ext cx="2892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High-order harmonics along axis - An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04816"/>
      </p:ext>
    </p:extLst>
  </p:cSld>
  <p:clrMapOvr>
    <a:masterClrMapping/>
  </p:clrMapOvr>
  <p:transition advTm="4196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826" y="3019426"/>
            <a:ext cx="863917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/>
        </p:nvSpPr>
        <p:spPr>
          <a:xfrm>
            <a:off x="1095369" y="2763281"/>
            <a:ext cx="644070" cy="6927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135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94596" y="2677613"/>
            <a:ext cx="0" cy="86410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84048" y="94004"/>
            <a:ext cx="1848857" cy="1050543"/>
            <a:chOff x="9584019" y="249641"/>
            <a:chExt cx="2465143" cy="1400725"/>
          </a:xfrm>
        </p:grpSpPr>
        <p:sp>
          <p:nvSpPr>
            <p:cNvPr id="10" name="矩形 9"/>
            <p:cNvSpPr/>
            <p:nvPr/>
          </p:nvSpPr>
          <p:spPr>
            <a:xfrm>
              <a:off x="9584019" y="1120989"/>
              <a:ext cx="2465143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中科院高能所超导磁体组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Superconducting Magnet Group,</a:t>
              </a: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IHEP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4346" y="249641"/>
              <a:ext cx="1804487" cy="1352888"/>
            </a:xfrm>
            <a:prstGeom prst="rect">
              <a:avLst/>
            </a:prstGeom>
          </p:spPr>
        </p:pic>
      </p:grpSp>
      <p:sp>
        <p:nvSpPr>
          <p:cNvPr id="4" name="标题 1"/>
          <p:cNvSpPr txBox="1"/>
          <p:nvPr/>
        </p:nvSpPr>
        <p:spPr>
          <a:xfrm>
            <a:off x="2110613" y="2875541"/>
            <a:ext cx="5073435" cy="1332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pPr algn="just" defTabSz="685800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Development status of the HTS transposed cable</a:t>
            </a:r>
          </a:p>
        </p:txBody>
      </p:sp>
    </p:spTree>
    <p:extLst>
      <p:ext uri="{BB962C8B-B14F-4D97-AF65-F5344CB8AC3E}">
        <p14:creationId xmlns:p14="http://schemas.microsoft.com/office/powerpoint/2010/main" val="141874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756C52-94C3-4E15-80FD-E20E78E394E1}"/>
              </a:ext>
            </a:extLst>
          </p:cNvPr>
          <p:cNvSpPr txBox="1"/>
          <p:nvPr/>
        </p:nvSpPr>
        <p:spPr>
          <a:xfrm>
            <a:off x="819276" y="94965"/>
            <a:ext cx="690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progress of HTS transposed cable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9C7F20A5-58DC-4E8B-89F3-5261871174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0" y="4285645"/>
            <a:ext cx="4401361" cy="2176524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D0B2BC02-E079-4D7E-B9EF-205736110774}"/>
              </a:ext>
            </a:extLst>
          </p:cNvPr>
          <p:cNvSpPr txBox="1"/>
          <p:nvPr/>
        </p:nvSpPr>
        <p:spPr>
          <a:xfrm>
            <a:off x="0" y="6456031"/>
            <a:ext cx="417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chart of research progress of transposed cables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圆角矩形 39">
            <a:extLst>
              <a:ext uri="{FF2B5EF4-FFF2-40B4-BE49-F238E27FC236}">
                <a16:creationId xmlns:a16="http://schemas.microsoft.com/office/drawing/2014/main" id="{0CAE987C-25B3-4567-8848-6E1BEA770091}"/>
              </a:ext>
            </a:extLst>
          </p:cNvPr>
          <p:cNvSpPr/>
          <p:nvPr/>
        </p:nvSpPr>
        <p:spPr>
          <a:xfrm>
            <a:off x="129781" y="794495"/>
            <a:ext cx="1754251" cy="334697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6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Cable design</a:t>
            </a:r>
            <a:endParaRPr lang="zh-CN" altLang="en-US" b="1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0" name="图片 1">
            <a:extLst>
              <a:ext uri="{FF2B5EF4-FFF2-40B4-BE49-F238E27FC236}">
                <a16:creationId xmlns:a16="http://schemas.microsoft.com/office/drawing/2014/main" id="{CC8CE80F-D43E-4C32-B90F-A555FECF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72" y="1223216"/>
            <a:ext cx="3933518" cy="99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文本框 47">
            <a:extLst>
              <a:ext uri="{FF2B5EF4-FFF2-40B4-BE49-F238E27FC236}">
                <a16:creationId xmlns:a16="http://schemas.microsoft.com/office/drawing/2014/main" id="{5EE4EBF0-F7F8-402C-A9B2-7054867F1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54" y="2254803"/>
            <a:ext cx="4504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Schematic illustration of the transposed cable and the fabrication steps</a:t>
            </a:r>
            <a:endParaRPr lang="zh-CN" altLang="en-US" sz="1600" dirty="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9499EB94-A7B2-47B5-B916-27A5A84BBDCA}"/>
              </a:ext>
            </a:extLst>
          </p:cNvPr>
          <p:cNvGrpSpPr/>
          <p:nvPr/>
        </p:nvGrpSpPr>
        <p:grpSpPr>
          <a:xfrm>
            <a:off x="91031" y="2638872"/>
            <a:ext cx="4284587" cy="1528091"/>
            <a:chOff x="60347" y="2509997"/>
            <a:chExt cx="4284587" cy="1528091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1D84EFA4-CADE-45C9-9E02-5542DCB4DD41}"/>
                </a:ext>
              </a:extLst>
            </p:cNvPr>
            <p:cNvSpPr txBox="1"/>
            <p:nvPr/>
          </p:nvSpPr>
          <p:spPr>
            <a:xfrm>
              <a:off x="233202" y="2509997"/>
              <a:ext cx="4007404" cy="1525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advantages of the designed cable: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current-carrying compacity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Low dynamic loss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mechanical stability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F81B48A2-D6A8-456C-ACFA-5A857FD3B953}"/>
                </a:ext>
              </a:extLst>
            </p:cNvPr>
            <p:cNvSpPr/>
            <p:nvPr/>
          </p:nvSpPr>
          <p:spPr>
            <a:xfrm>
              <a:off x="60347" y="2601027"/>
              <a:ext cx="4284587" cy="143706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19050">
                  <a:solidFill>
                    <a:srgbClr val="00B0F0"/>
                  </a:solidFill>
                </a:ln>
                <a:noFill/>
              </a:endParaRPr>
            </a:p>
          </p:txBody>
        </p:sp>
      </p:grpSp>
      <p:sp>
        <p:nvSpPr>
          <p:cNvPr id="80" name="圆角矩形 39">
            <a:extLst>
              <a:ext uri="{FF2B5EF4-FFF2-40B4-BE49-F238E27FC236}">
                <a16:creationId xmlns:a16="http://schemas.microsoft.com/office/drawing/2014/main" id="{04BA1105-B294-47E8-83F6-A4C7FD077260}"/>
              </a:ext>
            </a:extLst>
          </p:cNvPr>
          <p:cNvSpPr/>
          <p:nvPr/>
        </p:nvSpPr>
        <p:spPr>
          <a:xfrm>
            <a:off x="4750876" y="793472"/>
            <a:ext cx="4147647" cy="334697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6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Dynamic loss of transposed cable</a:t>
            </a:r>
            <a:endParaRPr lang="zh-CN" altLang="en-US" b="1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D9E7BB0E-39D4-4AE4-B37E-696EB504316F}"/>
              </a:ext>
            </a:extLst>
          </p:cNvPr>
          <p:cNvCxnSpPr/>
          <p:nvPr/>
        </p:nvCxnSpPr>
        <p:spPr>
          <a:xfrm>
            <a:off x="4504494" y="803935"/>
            <a:ext cx="0" cy="5885299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:a16="http://schemas.microsoft.com/office/drawing/2014/main" id="{2E6B2889-52B1-4425-8795-A00CAA813D41}"/>
              </a:ext>
            </a:extLst>
          </p:cNvPr>
          <p:cNvSpPr txBox="1"/>
          <p:nvPr/>
        </p:nvSpPr>
        <p:spPr>
          <a:xfrm>
            <a:off x="4568932" y="4691060"/>
            <a:ext cx="4575068" cy="1767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Figure 3. (a-c) Hysteresis loss and coupling loss of the X-cable at different magnetic field change frequencies and contact resistances.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GB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(d-f) Dynamic loss of the X-cable and the simple stack with the same cross-section and current-carrying capacity as X-cable at different magnetic field change frequencies and contact resistances. </a:t>
            </a:r>
            <a:endParaRPr lang="zh-CN" altLang="zh-CN" sz="14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" name="图形 101">
            <a:extLst>
              <a:ext uri="{FF2B5EF4-FFF2-40B4-BE49-F238E27FC236}">
                <a16:creationId xmlns:a16="http://schemas.microsoft.com/office/drawing/2014/main" id="{1C8B6CE3-C074-433A-9EE6-B7D2B51AAE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541" y="1421590"/>
            <a:ext cx="4575459" cy="31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20446"/>
      </p:ext>
    </p:extLst>
  </p:cSld>
  <p:clrMapOvr>
    <a:masterClrMapping/>
  </p:clrMapOvr>
  <p:transition advTm="4196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756C52-94C3-4E15-80FD-E20E78E394E1}"/>
              </a:ext>
            </a:extLst>
          </p:cNvPr>
          <p:cNvSpPr txBox="1"/>
          <p:nvPr/>
        </p:nvSpPr>
        <p:spPr>
          <a:xfrm>
            <a:off x="923603" y="97947"/>
            <a:ext cx="690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progress of HTS transposed cable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39">
            <a:extLst>
              <a:ext uri="{FF2B5EF4-FFF2-40B4-BE49-F238E27FC236}">
                <a16:creationId xmlns:a16="http://schemas.microsoft.com/office/drawing/2014/main" id="{C84D9D47-3BDA-44DC-A35E-0E4A2FE271E5}"/>
              </a:ext>
            </a:extLst>
          </p:cNvPr>
          <p:cNvSpPr/>
          <p:nvPr/>
        </p:nvSpPr>
        <p:spPr>
          <a:xfrm>
            <a:off x="131944" y="4119157"/>
            <a:ext cx="2558186" cy="334697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6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IBS transposed cable</a:t>
            </a:r>
            <a:endParaRPr lang="zh-CN" altLang="en-US" b="1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圆角矩形 39">
            <a:extLst>
              <a:ext uri="{FF2B5EF4-FFF2-40B4-BE49-F238E27FC236}">
                <a16:creationId xmlns:a16="http://schemas.microsoft.com/office/drawing/2014/main" id="{8B6E2365-1A15-410A-AC34-F1ED9A126A18}"/>
              </a:ext>
            </a:extLst>
          </p:cNvPr>
          <p:cNvSpPr/>
          <p:nvPr/>
        </p:nvSpPr>
        <p:spPr>
          <a:xfrm>
            <a:off x="142055" y="781198"/>
            <a:ext cx="3056299" cy="334697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6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REBCO transposed cable</a:t>
            </a:r>
            <a:endParaRPr lang="zh-CN" altLang="en-US" b="1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56">
            <a:extLst>
              <a:ext uri="{FF2B5EF4-FFF2-40B4-BE49-F238E27FC236}">
                <a16:creationId xmlns:a16="http://schemas.microsoft.com/office/drawing/2014/main" id="{73FE7EEE-2BCF-43AE-8D92-B26ED7B5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316" y="953369"/>
            <a:ext cx="5025861" cy="232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69D1556-71F4-4C62-A257-5DD4DC7E1FCF}"/>
              </a:ext>
            </a:extLst>
          </p:cNvPr>
          <p:cNvCxnSpPr>
            <a:cxnSpLocks/>
          </p:cNvCxnSpPr>
          <p:nvPr/>
        </p:nvCxnSpPr>
        <p:spPr>
          <a:xfrm flipV="1">
            <a:off x="118912" y="3840580"/>
            <a:ext cx="8907731" cy="52164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60A13F5-1399-447D-824A-06FA88943643}"/>
              </a:ext>
            </a:extLst>
          </p:cNvPr>
          <p:cNvGrpSpPr/>
          <p:nvPr/>
        </p:nvGrpSpPr>
        <p:grpSpPr>
          <a:xfrm>
            <a:off x="0" y="4829726"/>
            <a:ext cx="5839442" cy="1408504"/>
            <a:chOff x="143025" y="4177040"/>
            <a:chExt cx="5839442" cy="140850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586F724-F9AF-4C57-9CB4-EA062DBC1AB3}"/>
                </a:ext>
              </a:extLst>
            </p:cNvPr>
            <p:cNvGrpSpPr/>
            <p:nvPr/>
          </p:nvGrpSpPr>
          <p:grpSpPr>
            <a:xfrm>
              <a:off x="143025" y="4177040"/>
              <a:ext cx="5711590" cy="1408504"/>
              <a:chOff x="259627" y="1344545"/>
              <a:chExt cx="11438212" cy="2860924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1F832DA5-F384-48C1-A61A-52F000438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354500" y="1249673"/>
                <a:ext cx="2329546" cy="251929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C41AE8C9-D81D-4F44-B5BD-6481428FA0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728432" y="1458918"/>
                <a:ext cx="2322684" cy="210766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983FB5BD-EF2D-4806-A202-B0B2A605BE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4859909" y="1497311"/>
                <a:ext cx="2322684" cy="2030879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11A46EDD-AD43-419E-A0B0-8455ED0419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7200812" y="1254090"/>
                <a:ext cx="2296195" cy="2543809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1F95798D-4179-4442-84A2-22827B77AF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8990022" y="2029796"/>
                <a:ext cx="2322686" cy="95218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38D6325-7500-4C44-9916-7AE20B15F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0028534" y="1997927"/>
                <a:ext cx="2322687" cy="1015923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A4DAC15-8E31-40F2-935A-9DDC66BE7CF0}"/>
                  </a:ext>
                </a:extLst>
              </p:cNvPr>
              <p:cNvSpPr txBox="1"/>
              <p:nvPr/>
            </p:nvSpPr>
            <p:spPr>
              <a:xfrm>
                <a:off x="624569" y="3613217"/>
                <a:ext cx="1406134" cy="53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strand</a:t>
                </a:r>
                <a:endPara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EFBCB0A-10AB-4E18-ADEE-6C626AA0500D}"/>
                  </a:ext>
                </a:extLst>
              </p:cNvPr>
              <p:cNvSpPr txBox="1"/>
              <p:nvPr/>
            </p:nvSpPr>
            <p:spPr>
              <a:xfrm>
                <a:off x="3401484" y="3630155"/>
                <a:ext cx="1106718" cy="53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cable</a:t>
                </a:r>
                <a:endPara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箭头: 右 35">
                <a:extLst>
                  <a:ext uri="{FF2B5EF4-FFF2-40B4-BE49-F238E27FC236}">
                    <a16:creationId xmlns:a16="http://schemas.microsoft.com/office/drawing/2014/main" id="{E9B7EA23-3F90-47A0-BA46-46E46E6A6C48}"/>
                  </a:ext>
                </a:extLst>
              </p:cNvPr>
              <p:cNvSpPr/>
              <p:nvPr/>
            </p:nvSpPr>
            <p:spPr>
              <a:xfrm>
                <a:off x="2630463" y="3747630"/>
                <a:ext cx="312260" cy="16098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箭头: 右 36">
                <a:extLst>
                  <a:ext uri="{FF2B5EF4-FFF2-40B4-BE49-F238E27FC236}">
                    <a16:creationId xmlns:a16="http://schemas.microsoft.com/office/drawing/2014/main" id="{BED22BCA-CE45-41B2-8500-D3E0A4E5C79D}"/>
                  </a:ext>
                </a:extLst>
              </p:cNvPr>
              <p:cNvSpPr/>
              <p:nvPr/>
            </p:nvSpPr>
            <p:spPr>
              <a:xfrm>
                <a:off x="4845553" y="3828273"/>
                <a:ext cx="312260" cy="16098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F3705E9-F532-4CD2-8ED5-6F9937E241E4}"/>
                  </a:ext>
                </a:extLst>
              </p:cNvPr>
              <p:cNvSpPr txBox="1"/>
              <p:nvPr/>
            </p:nvSpPr>
            <p:spPr>
              <a:xfrm>
                <a:off x="5931827" y="3674092"/>
                <a:ext cx="2927025" cy="53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 treatment</a:t>
                </a:r>
                <a:endPara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箭头: 右 38">
                <a:extLst>
                  <a:ext uri="{FF2B5EF4-FFF2-40B4-BE49-F238E27FC236}">
                    <a16:creationId xmlns:a16="http://schemas.microsoft.com/office/drawing/2014/main" id="{E60F5010-F32D-45E3-8957-62BDBB45DFCB}"/>
                  </a:ext>
                </a:extLst>
              </p:cNvPr>
              <p:cNvSpPr/>
              <p:nvPr/>
            </p:nvSpPr>
            <p:spPr>
              <a:xfrm>
                <a:off x="7880667" y="3853055"/>
                <a:ext cx="312260" cy="16098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FBB2525-999E-4405-88E4-BA1ED199EFA0}"/>
                  </a:ext>
                </a:extLst>
              </p:cNvPr>
              <p:cNvSpPr txBox="1"/>
              <p:nvPr/>
            </p:nvSpPr>
            <p:spPr>
              <a:xfrm>
                <a:off x="8100295" y="3667231"/>
                <a:ext cx="3105940" cy="53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Terminal fabrication</a:t>
                </a:r>
                <a:endPara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箭头: 右 40">
                <a:extLst>
                  <a:ext uri="{FF2B5EF4-FFF2-40B4-BE49-F238E27FC236}">
                    <a16:creationId xmlns:a16="http://schemas.microsoft.com/office/drawing/2014/main" id="{EA237657-CDC0-4814-8776-740A01023EE8}"/>
                  </a:ext>
                </a:extLst>
              </p:cNvPr>
              <p:cNvSpPr/>
              <p:nvPr/>
            </p:nvSpPr>
            <p:spPr>
              <a:xfrm>
                <a:off x="10635433" y="3855515"/>
                <a:ext cx="312260" cy="16098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25473E5-6254-4553-B1AC-F0E5EBF13566}"/>
                </a:ext>
              </a:extLst>
            </p:cNvPr>
            <p:cNvSpPr txBox="1"/>
            <p:nvPr/>
          </p:nvSpPr>
          <p:spPr>
            <a:xfrm>
              <a:off x="5429835" y="5313554"/>
              <a:ext cx="5526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</a:t>
              </a:r>
              <a:endPara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57574CC-C81F-495A-8B45-454CD7DF2E2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652" y="4164788"/>
            <a:ext cx="2997093" cy="2342404"/>
          </a:xfrm>
          <a:prstGeom prst="rect">
            <a:avLst/>
          </a:prstGeom>
        </p:spPr>
      </p:pic>
      <p:sp>
        <p:nvSpPr>
          <p:cNvPr id="45" name="文本框 47">
            <a:extLst>
              <a:ext uri="{FF2B5EF4-FFF2-40B4-BE49-F238E27FC236}">
                <a16:creationId xmlns:a16="http://schemas.microsoft.com/office/drawing/2014/main" id="{7C6CC9F0-1223-4B18-BA92-8BF6CB4C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678" y="6552968"/>
            <a:ext cx="3512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The measured V-I curves of the IBS transposed cable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9F47FDD5-C3AE-4BC2-A8F0-30A70923999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50" y="2348717"/>
            <a:ext cx="2890875" cy="1432613"/>
          </a:xfrm>
          <a:prstGeom prst="rect">
            <a:avLst/>
          </a:prstGeom>
        </p:spPr>
      </p:pic>
      <p:sp>
        <p:nvSpPr>
          <p:cNvPr id="22" name="文本框 47">
            <a:extLst>
              <a:ext uri="{FF2B5EF4-FFF2-40B4-BE49-F238E27FC236}">
                <a16:creationId xmlns:a16="http://schemas.microsoft.com/office/drawing/2014/main" id="{57204F56-4E27-41F5-B3B9-521E94BDE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570" y="3476786"/>
            <a:ext cx="6098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 The measured V-I curves of the REBCO tapes in the four samples cut from the prototype cable</a:t>
            </a:r>
            <a:endParaRPr lang="zh-CN" altLang="en-US" sz="1600" dirty="0"/>
          </a:p>
        </p:txBody>
      </p:sp>
      <p:sp>
        <p:nvSpPr>
          <p:cNvPr id="4" name="文本框 3"/>
          <p:cNvSpPr txBox="1"/>
          <p:nvPr/>
        </p:nvSpPr>
        <p:spPr>
          <a:xfrm>
            <a:off x="-45619" y="1300321"/>
            <a:ext cx="408494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10-m cable samples were firstly fabricated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tapes extracted from the cable showed almost no degradation.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94556"/>
      </p:ext>
    </p:extLst>
  </p:cSld>
  <p:clrMapOvr>
    <a:masterClrMapping/>
  </p:clrMapOvr>
  <p:transition advTm="4196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826" y="3019426"/>
            <a:ext cx="863917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/>
        </p:nvSpPr>
        <p:spPr>
          <a:xfrm>
            <a:off x="1095369" y="2763281"/>
            <a:ext cx="644070" cy="6927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04</a:t>
            </a:r>
            <a:endParaRPr lang="zh-CN" altLang="en-US" sz="135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94596" y="2677613"/>
            <a:ext cx="0" cy="86410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84048" y="94004"/>
            <a:ext cx="1848857" cy="1050543"/>
            <a:chOff x="9584019" y="249641"/>
            <a:chExt cx="2465143" cy="1400725"/>
          </a:xfrm>
        </p:grpSpPr>
        <p:sp>
          <p:nvSpPr>
            <p:cNvPr id="10" name="矩形 9"/>
            <p:cNvSpPr/>
            <p:nvPr/>
          </p:nvSpPr>
          <p:spPr>
            <a:xfrm>
              <a:off x="9584019" y="1120989"/>
              <a:ext cx="2465143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中科院高能所超导磁体组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Superconducting Magnet Group,</a:t>
              </a: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IHEP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4346" y="249641"/>
              <a:ext cx="1804487" cy="1352888"/>
            </a:xfrm>
            <a:prstGeom prst="rect">
              <a:avLst/>
            </a:prstGeom>
          </p:spPr>
        </p:pic>
      </p:grpSp>
      <p:sp>
        <p:nvSpPr>
          <p:cNvPr id="4" name="标题 1"/>
          <p:cNvSpPr txBox="1"/>
          <p:nvPr/>
        </p:nvSpPr>
        <p:spPr>
          <a:xfrm>
            <a:off x="2249754" y="2677613"/>
            <a:ext cx="4643779" cy="1332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pPr algn="just" defTabSz="685800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Development status of the high field IBS coils </a:t>
            </a:r>
          </a:p>
        </p:txBody>
      </p:sp>
    </p:spTree>
    <p:extLst>
      <p:ext uri="{BB962C8B-B14F-4D97-AF65-F5344CB8AC3E}">
        <p14:creationId xmlns:p14="http://schemas.microsoft.com/office/powerpoint/2010/main" val="305053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6124" y="815369"/>
            <a:ext cx="4101031" cy="19732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63971" y="755230"/>
            <a:ext cx="3571181" cy="2492931"/>
            <a:chOff x="5766534" y="1019511"/>
            <a:chExt cx="3936759" cy="28297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40" b="2465"/>
            <a:stretch/>
          </p:blipFill>
          <p:spPr bwMode="auto">
            <a:xfrm>
              <a:off x="5766534" y="1019511"/>
              <a:ext cx="3936759" cy="282979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cxnSp>
          <p:nvCxnSpPr>
            <p:cNvPr id="9" name="直接箭头连接符 8"/>
            <p:cNvCxnSpPr/>
            <p:nvPr/>
          </p:nvCxnSpPr>
          <p:spPr>
            <a:xfrm flipH="1" flipV="1">
              <a:off x="8107714" y="2683315"/>
              <a:ext cx="153049" cy="33181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6" name="文本框 5"/>
          <p:cNvSpPr txBox="1"/>
          <p:nvPr/>
        </p:nvSpPr>
        <p:spPr>
          <a:xfrm>
            <a:off x="569304" y="3287185"/>
            <a:ext cx="3888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 Zhang </a:t>
            </a:r>
            <a:r>
              <a:rPr lang="fr-FR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2021 </a:t>
            </a:r>
            <a:r>
              <a:rPr lang="fr-FR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Supercond. Sci. Technol.</a:t>
            </a:r>
            <a:r>
              <a: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035021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65294" y="141957"/>
            <a:ext cx="8612043" cy="4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algn="ctr" defTabSz="6858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Times New Roman" panose="02020603050405020304" pitchFamily="18" charset="0"/>
              </a:rPr>
              <a:t>Development of Racetrack Coils with 100-m Long IBS Tapes 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457855" y="2584337"/>
            <a:ext cx="432932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CDDF6"/>
            </a:solidFill>
          </a:ln>
        </p:spPr>
        <p:txBody>
          <a:bodyPr wrap="square" rtlCol="0">
            <a:spAutoFit/>
          </a:bodyPr>
          <a:lstStyle/>
          <a:p>
            <a:pPr marR="0" lvl="0" algn="just" defTabSz="685468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Two racetrack coils have been made using the 100 m length IBS tapes. The coils reached 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86.7%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of critical current of the short sample at 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4.2 K and 10 T 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with highest compressive stress over 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100 MPa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.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47F9A29-A886-4B6F-A9E2-A26BEB5EEF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909913"/>
            <a:ext cx="3305554" cy="248614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215CB6C-0C32-4792-8161-2A04A22FA199}"/>
              </a:ext>
            </a:extLst>
          </p:cNvPr>
          <p:cNvSpPr/>
          <p:nvPr/>
        </p:nvSpPr>
        <p:spPr>
          <a:xfrm>
            <a:off x="644343" y="6465843"/>
            <a:ext cx="3657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Wang, et al., </a:t>
            </a:r>
            <a:r>
              <a:rPr lang="fr-FR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Supercond. Sci. Technol</a:t>
            </a:r>
            <a:r>
              <a:rPr lang="en-US" altLang="zh-CN" sz="1200" i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fr-FR" altLang="zh-CN" sz="12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. 2019(32) 04LT01</a:t>
            </a:r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5A2F19E-7975-43F2-A651-4FE6C2E09A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152" y="3828762"/>
            <a:ext cx="4212050" cy="2637081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A22FA49-B8CA-4C4A-B173-5A5DB20F3698}"/>
              </a:ext>
            </a:extLst>
          </p:cNvPr>
          <p:cNvSpPr/>
          <p:nvPr/>
        </p:nvSpPr>
        <p:spPr>
          <a:xfrm>
            <a:off x="4363536" y="5655546"/>
            <a:ext cx="431924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CDDF6"/>
            </a:solidFill>
          </a:ln>
        </p:spPr>
        <p:txBody>
          <a:bodyPr wrap="square" rtlCol="0">
            <a:spAutoFit/>
          </a:bodyPr>
          <a:lstStyle/>
          <a:p>
            <a:pPr algn="just" defTabSz="685468"/>
            <a:r>
              <a:rPr lang="en-US" altLang="zh-CN" sz="1500" kern="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Ic</a:t>
            </a:r>
            <a:r>
              <a:rPr lang="en-US" altLang="zh-CN" sz="15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of the IBS coil at </a:t>
            </a:r>
            <a:r>
              <a:rPr lang="en-US" altLang="zh-CN" sz="1500" kern="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24 T reach 40% of that at zero magnetic field.</a:t>
            </a:r>
          </a:p>
          <a:p>
            <a:pPr algn="just" defTabSz="685468"/>
            <a:r>
              <a:rPr lang="en-US" altLang="zh-CN" sz="15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The IBS is promising for the high-field magnet application. </a:t>
            </a:r>
          </a:p>
        </p:txBody>
      </p:sp>
    </p:spTree>
    <p:extLst>
      <p:ext uri="{BB962C8B-B14F-4D97-AF65-F5344CB8AC3E}">
        <p14:creationId xmlns:p14="http://schemas.microsoft.com/office/powerpoint/2010/main" val="1489589292"/>
      </p:ext>
    </p:extLst>
  </p:cSld>
  <p:clrMapOvr>
    <a:masterClrMapping/>
  </p:clrMapOvr>
  <p:transition advTm="4196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83" y="1014453"/>
            <a:ext cx="3812343" cy="2406098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11840" y="125395"/>
            <a:ext cx="8612043" cy="4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algn="ctr" defTabSz="6858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Times New Roman" panose="02020603050405020304" pitchFamily="18" charset="0"/>
              </a:rPr>
              <a:t>Development of IBS solenoid pancake coils 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6716" y="781735"/>
            <a:ext cx="819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</a:rPr>
              <a:t>Effect of bending before annealing on the Ic of IBS tapes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976" y="1141717"/>
            <a:ext cx="4012531" cy="231675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999" y="3592350"/>
            <a:ext cx="4717884" cy="277987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06717" y="5510102"/>
            <a:ext cx="37992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attenuation curve of Ic with decreasing bending diameters  for IBS tapes was obtained.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Cracks appear regularly in part of the superconducting cores under tensile stress.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5" y="3453959"/>
            <a:ext cx="2625800" cy="205614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377431" y="6431416"/>
            <a:ext cx="353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Chunyan Li </a:t>
            </a:r>
            <a:r>
              <a:rPr lang="fr-FR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TAS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32, NO. 6, 2022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37085"/>
      </p:ext>
    </p:extLst>
  </p:cSld>
  <p:clrMapOvr>
    <a:masterClrMapping/>
  </p:clrMapOvr>
  <p:transition advTm="4196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32422" y="99602"/>
            <a:ext cx="8508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3" name="矩形 12"/>
          <p:cNvSpPr/>
          <p:nvPr/>
        </p:nvSpPr>
        <p:spPr>
          <a:xfrm>
            <a:off x="677510" y="1012536"/>
            <a:ext cx="791950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LPF3: a 16-T dipole magnet with graded common-coil configuration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design of the 16-T dipole magnet with CCT coil configuration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status of the HTS transposed cable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status of the high field IBS coils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study of a new epoxy resin IR-3 for high field applications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status of the HL-LHC CCT series magnets</a:t>
            </a:r>
          </a:p>
          <a:p>
            <a:pPr algn="just"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16295"/>
      </p:ext>
    </p:extLst>
  </p:cSld>
  <p:clrMapOvr>
    <a:masterClrMapping/>
  </p:clrMapOvr>
  <p:transition advTm="41964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86502" y="132005"/>
            <a:ext cx="8612043" cy="4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727825" algn="l"/>
              </a:tabLs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algn="ctr" defTabSz="6858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Times New Roman" panose="02020603050405020304" pitchFamily="18" charset="0"/>
              </a:rPr>
              <a:t>Development of IBS solenoid pancake coils 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5524" y="780390"/>
            <a:ext cx="8281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</a:rPr>
              <a:t>First Performance Test of IBS Solenoid Coil under 32 T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77" y="1264069"/>
            <a:ext cx="3036432" cy="2517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154" y="1264068"/>
            <a:ext cx="1833254" cy="25173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48" y="1264068"/>
            <a:ext cx="1322281" cy="2517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780" y="1259508"/>
            <a:ext cx="1556610" cy="251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49" y="3912176"/>
            <a:ext cx="2854950" cy="227905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1048" y="6216893"/>
            <a:ext cx="8902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Ic value for Φ34mm-17 turns-DPC is 60 A under 4.2 K and 32 T, which is a new breakthrough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219" y="3884603"/>
            <a:ext cx="2975771" cy="219156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479823" y="1296768"/>
            <a:ext cx="1628161" cy="2505753"/>
            <a:chOff x="7449431" y="1594312"/>
            <a:chExt cx="1430134" cy="217094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9431" y="1594312"/>
              <a:ext cx="1421268" cy="188117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7479823" y="3519040"/>
              <a:ext cx="139974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Ic measurement at 32 T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999" y="3920132"/>
            <a:ext cx="2764727" cy="21065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153" y="4275638"/>
            <a:ext cx="411282" cy="5401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878" y="4337981"/>
            <a:ext cx="411282" cy="54019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494" y="4214971"/>
            <a:ext cx="396918" cy="66153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41047" y="6518272"/>
            <a:ext cx="8902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IBS coil with balloon ends are under construction.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97978" y="4967058"/>
            <a:ext cx="78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Ic: 75A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3648"/>
      </p:ext>
    </p:extLst>
  </p:cSld>
  <p:clrMapOvr>
    <a:masterClrMapping/>
  </p:clrMapOvr>
  <p:transition advTm="41964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826" y="3019426"/>
            <a:ext cx="863917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/>
        </p:nvSpPr>
        <p:spPr>
          <a:xfrm>
            <a:off x="1095369" y="2763281"/>
            <a:ext cx="644070" cy="6927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05</a:t>
            </a:r>
            <a:endParaRPr lang="zh-CN" altLang="en-US" sz="135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94596" y="2677613"/>
            <a:ext cx="0" cy="86410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84048" y="94004"/>
            <a:ext cx="1848857" cy="1050543"/>
            <a:chOff x="9584019" y="249641"/>
            <a:chExt cx="2465143" cy="1400725"/>
          </a:xfrm>
        </p:grpSpPr>
        <p:sp>
          <p:nvSpPr>
            <p:cNvPr id="10" name="矩形 9"/>
            <p:cNvSpPr/>
            <p:nvPr/>
          </p:nvSpPr>
          <p:spPr>
            <a:xfrm>
              <a:off x="9584019" y="1120989"/>
              <a:ext cx="2465143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中科院高能所超导磁体组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Superconducting Magnet Group,</a:t>
              </a: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IHEP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4346" y="249641"/>
              <a:ext cx="1804487" cy="1352888"/>
            </a:xfrm>
            <a:prstGeom prst="rect">
              <a:avLst/>
            </a:prstGeom>
          </p:spPr>
        </p:pic>
      </p:grpSp>
      <p:sp>
        <p:nvSpPr>
          <p:cNvPr id="4" name="标题 1"/>
          <p:cNvSpPr txBox="1"/>
          <p:nvPr/>
        </p:nvSpPr>
        <p:spPr>
          <a:xfrm>
            <a:off x="2078467" y="2574271"/>
            <a:ext cx="6315539" cy="1070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pPr algn="just" defTabSz="685800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Performance study of a new epoxy resin IR-3 for high field applications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46217" y="172846"/>
            <a:ext cx="8508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9321" y="3271310"/>
            <a:ext cx="2678060" cy="1596993"/>
            <a:chOff x="329333" y="1195413"/>
            <a:chExt cx="2678060" cy="1596993"/>
          </a:xfrm>
        </p:grpSpPr>
        <p:pic>
          <p:nvPicPr>
            <p:cNvPr id="1026" name="Picture 2" descr="C:\Users\lenovo\AppData\Local\Temp\ksohtml\wps2457.tmp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01" y="1195413"/>
              <a:ext cx="1565923" cy="13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29333" y="2538490"/>
              <a:ext cx="267806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dirty="0"/>
                <a:t> </a:t>
              </a:r>
              <a:r>
                <a:rPr lang="en-US" altLang="zh-CN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Fig.1 Chemical structures of components of IR-3</a:t>
              </a:r>
              <a:r>
                <a:rPr lang="en-US" altLang="zh-CN" sz="900" dirty="0"/>
                <a:t>.</a:t>
              </a:r>
              <a:endParaRPr lang="zh-CN" altLang="en-US" sz="9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97280" y="3406557"/>
            <a:ext cx="3008811" cy="1438787"/>
            <a:chOff x="3148693" y="1324837"/>
            <a:chExt cx="3008811" cy="1438787"/>
          </a:xfrm>
        </p:grpSpPr>
        <p:pic>
          <p:nvPicPr>
            <p:cNvPr id="1028" name="Picture 4" descr="C:\Users\lenovo\AppData\Local\Temp\ksohtml\wps9B2.tm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070" y="1324837"/>
              <a:ext cx="2374055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148693" y="2532792"/>
              <a:ext cx="300881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altLang="zh-CN" sz="9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 2. Thermal shock samples of (a) IR-3 and (b) CTD-101K.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74513" y="3366876"/>
            <a:ext cx="3118865" cy="1454146"/>
            <a:chOff x="5856718" y="1292262"/>
            <a:chExt cx="3118865" cy="1454146"/>
          </a:xfrm>
        </p:grpSpPr>
        <p:pic>
          <p:nvPicPr>
            <p:cNvPr id="1030" name="Picture 6" descr="C:\Users\lenovo\AppData\Local\Temp\ksohtml\wps2E59.tm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836" y="1292262"/>
              <a:ext cx="2867201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5856718" y="2515576"/>
              <a:ext cx="311886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 3. (a) Pot life and (b) DSC curves of IR-3 and CTD-101 K.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386" y="4853276"/>
            <a:ext cx="5690468" cy="1646727"/>
            <a:chOff x="209015" y="3436448"/>
            <a:chExt cx="5690468" cy="1646727"/>
          </a:xfrm>
        </p:grpSpPr>
        <p:pic>
          <p:nvPicPr>
            <p:cNvPr id="1032" name="Picture 8" descr="C:\Users\lenovo\AppData\Local\Temp\ksohtml\wpsEB6F.tmp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06" y="3436448"/>
              <a:ext cx="459940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09015" y="4852343"/>
              <a:ext cx="569046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9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 4. The (a) tensile, (b) Compressive, and (c) Impact strength of IR-3 and CTD-101K at 77 K after Co-60 γ radiation.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" name="Title 1"/>
          <p:cNvSpPr>
            <a:spLocks noGrp="1"/>
          </p:cNvSpPr>
          <p:nvPr/>
        </p:nvSpPr>
        <p:spPr>
          <a:xfrm>
            <a:off x="365448" y="6320648"/>
            <a:ext cx="7466947" cy="5565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1"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</a:rPr>
              <a:t>                  </a:t>
            </a:r>
            <a:r>
              <a:rPr kumimoji="1"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</a:rPr>
              <a:t>Can IR-3 be used in ReBCO superconducting coils ?</a:t>
            </a:r>
          </a:p>
        </p:txBody>
      </p:sp>
      <p:sp>
        <p:nvSpPr>
          <p:cNvPr id="13" name="矩形 12"/>
          <p:cNvSpPr/>
          <p:nvPr/>
        </p:nvSpPr>
        <p:spPr>
          <a:xfrm>
            <a:off x="339321" y="784381"/>
            <a:ext cx="92247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Arial" panose="020B0604020202020204" pitchFamily="34" charset="0"/>
              </a:rPr>
              <a:t>Almost all epoxy materials have to be imported.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Arial" panose="020B0604020202020204" pitchFamily="34" charset="0"/>
              </a:rPr>
              <a:t>For ReBCO coated conductors, epoxy impregnation often leads to performance degradation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rgbClr val="0F025E"/>
                </a:solidFill>
                <a:latin typeface="Arial" panose="020B0604020202020204" pitchFamily="34" charset="0"/>
              </a:rPr>
              <a:t>An appropriate epoxy formulation is therefore urgently required to prevent degradation. </a:t>
            </a:r>
            <a:endParaRPr lang="en-US" altLang="zh-CN" sz="1600" b="0" i="0" dirty="0">
              <a:solidFill>
                <a:srgbClr val="0F025E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6571" y="1757921"/>
            <a:ext cx="2831614" cy="1436491"/>
            <a:chOff x="641561" y="1765258"/>
            <a:chExt cx="2831614" cy="1436491"/>
          </a:xfrm>
        </p:grpSpPr>
        <p:pic>
          <p:nvPicPr>
            <p:cNvPr id="20" name="图片 19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8" t="7077"/>
            <a:stretch>
              <a:fillRect/>
            </a:stretch>
          </p:blipFill>
          <p:spPr bwMode="auto">
            <a:xfrm>
              <a:off x="641561" y="1765258"/>
              <a:ext cx="2831614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矩形 72"/>
            <p:cNvSpPr/>
            <p:nvPr/>
          </p:nvSpPr>
          <p:spPr>
            <a:xfrm>
              <a:off x="1103588" y="2970917"/>
              <a:ext cx="184408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Fig.1 Structure of ReBCO</a:t>
              </a:r>
              <a:r>
                <a:rPr lang="en-US" altLang="zh-CN" sz="900" dirty="0"/>
                <a:t>.</a:t>
              </a:r>
              <a:endParaRPr lang="zh-CN" altLang="en-US" sz="900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133545" y="1757921"/>
            <a:ext cx="4224602" cy="1506879"/>
            <a:chOff x="4133545" y="1714376"/>
            <a:chExt cx="4224602" cy="1506879"/>
          </a:xfrm>
        </p:grpSpPr>
        <p:grpSp>
          <p:nvGrpSpPr>
            <p:cNvPr id="70" name="组合 69"/>
            <p:cNvGrpSpPr/>
            <p:nvPr/>
          </p:nvGrpSpPr>
          <p:grpSpPr>
            <a:xfrm>
              <a:off x="4133545" y="1714376"/>
              <a:ext cx="4224602" cy="1400340"/>
              <a:chOff x="4133545" y="1714376"/>
              <a:chExt cx="4224602" cy="1400340"/>
            </a:xfrm>
          </p:grpSpPr>
          <p:pic>
            <p:nvPicPr>
              <p:cNvPr id="47" name="图片 46" descr="33C725F6-F90E-4468-8120-4C4FEBB2585F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69783" y="1714376"/>
                <a:ext cx="1488364" cy="1400340"/>
              </a:xfrm>
              <a:prstGeom prst="rect">
                <a:avLst/>
              </a:prstGeom>
            </p:spPr>
          </p:pic>
          <p:pic>
            <p:nvPicPr>
              <p:cNvPr id="48" name="图片 47" descr="493BA9ED-01C7-496E-8E5E-288C443D64B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3545" y="1738729"/>
                <a:ext cx="1013456" cy="1296000"/>
              </a:xfrm>
              <a:prstGeom prst="rect">
                <a:avLst/>
              </a:prstGeom>
            </p:spPr>
          </p:pic>
          <p:grpSp>
            <p:nvGrpSpPr>
              <p:cNvPr id="49" name="组合 48"/>
              <p:cNvGrpSpPr>
                <a:grpSpLocks noChangeAspect="1"/>
              </p:cNvGrpSpPr>
              <p:nvPr/>
            </p:nvGrpSpPr>
            <p:grpSpPr>
              <a:xfrm>
                <a:off x="5282117" y="1714376"/>
                <a:ext cx="1827792" cy="1296000"/>
                <a:chOff x="2132468" y="1602502"/>
                <a:chExt cx="4540546" cy="3219482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3245451" y="1895743"/>
                  <a:ext cx="2243355" cy="291755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51" name="组合 50"/>
                <p:cNvGrpSpPr/>
                <p:nvPr/>
              </p:nvGrpSpPr>
              <p:grpSpPr>
                <a:xfrm>
                  <a:off x="3764855" y="2398118"/>
                  <a:ext cx="405432" cy="2410601"/>
                  <a:chOff x="3734284" y="1951219"/>
                  <a:chExt cx="405432" cy="2410601"/>
                </a:xfrm>
              </p:grpSpPr>
              <p:sp>
                <p:nvSpPr>
                  <p:cNvPr id="67" name="矩形 66"/>
                  <p:cNvSpPr/>
                  <p:nvPr/>
                </p:nvSpPr>
                <p:spPr>
                  <a:xfrm>
                    <a:off x="3734284" y="1961520"/>
                    <a:ext cx="126516" cy="24003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3873500" y="1951219"/>
                    <a:ext cx="126516" cy="24003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4013200" y="1951219"/>
                    <a:ext cx="126516" cy="24003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52" name="直接箭头连接符 51"/>
                <p:cNvCxnSpPr/>
                <p:nvPr/>
              </p:nvCxnSpPr>
              <p:spPr>
                <a:xfrm flipH="1">
                  <a:off x="3306723" y="3683443"/>
                  <a:ext cx="536582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箭头连接符 52"/>
                <p:cNvCxnSpPr/>
                <p:nvPr/>
              </p:nvCxnSpPr>
              <p:spPr>
                <a:xfrm flipH="1">
                  <a:off x="4170291" y="3683443"/>
                  <a:ext cx="626011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组合 53"/>
                <p:cNvGrpSpPr/>
                <p:nvPr/>
              </p:nvGrpSpPr>
              <p:grpSpPr>
                <a:xfrm>
                  <a:off x="4806858" y="2411383"/>
                  <a:ext cx="405432" cy="2410601"/>
                  <a:chOff x="3734284" y="1951219"/>
                  <a:chExt cx="405432" cy="2410601"/>
                </a:xfrm>
              </p:grpSpPr>
              <p:sp>
                <p:nvSpPr>
                  <p:cNvPr id="64" name="矩形 63"/>
                  <p:cNvSpPr/>
                  <p:nvPr/>
                </p:nvSpPr>
                <p:spPr>
                  <a:xfrm>
                    <a:off x="3734284" y="1961520"/>
                    <a:ext cx="126516" cy="24003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3873500" y="1951219"/>
                    <a:ext cx="126516" cy="24003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4013200" y="1951219"/>
                    <a:ext cx="126516" cy="24003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5" name="文本框 31"/>
                <p:cNvSpPr txBox="1"/>
                <p:nvPr/>
              </p:nvSpPr>
              <p:spPr>
                <a:xfrm>
                  <a:off x="2200156" y="1602502"/>
                  <a:ext cx="1573519" cy="1146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r>
                    <a:rPr lang="en-US" altLang="zh-CN" sz="800" b="1" dirty="0">
                      <a:solidFill>
                        <a:srgbClr val="000000"/>
                      </a:solidFill>
                      <a:latin typeface="+mn-lt"/>
                      <a:cs typeface="Calibri" panose="020F0502020204030204" pitchFamily="34" charset="0"/>
                    </a:rPr>
                    <a:t>Cleavage </a:t>
                  </a:r>
                </a:p>
                <a:p>
                  <a:r>
                    <a:rPr lang="en-US" altLang="zh-CN" sz="800" b="1" dirty="0">
                      <a:solidFill>
                        <a:srgbClr val="000000"/>
                      </a:solidFill>
                      <a:latin typeface="+mn-lt"/>
                      <a:cs typeface="Calibri" panose="020F0502020204030204" pitchFamily="34" charset="0"/>
                    </a:rPr>
                    <a:t>Stress</a:t>
                  </a:r>
                </a:p>
                <a:p>
                  <a:r>
                    <a:rPr lang="en-US" altLang="zh-CN" sz="800" b="1" dirty="0">
                      <a:solidFill>
                        <a:srgbClr val="C00000"/>
                      </a:solidFill>
                    </a:rPr>
                    <a:t>&lt; 1 </a:t>
                  </a:r>
                  <a:r>
                    <a:rPr lang="en-US" altLang="zh-CN" sz="800" b="1" dirty="0" err="1">
                      <a:solidFill>
                        <a:srgbClr val="C00000"/>
                      </a:solidFill>
                    </a:rPr>
                    <a:t>MPa</a:t>
                  </a:r>
                  <a:endParaRPr lang="zh-CN" altLang="en-US" sz="8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文本框 32"/>
                <p:cNvSpPr txBox="1"/>
                <p:nvPr/>
              </p:nvSpPr>
              <p:spPr>
                <a:xfrm>
                  <a:off x="3891373" y="1820766"/>
                  <a:ext cx="1794759" cy="535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r>
                    <a:rPr lang="en-US" altLang="zh-CN" sz="800" b="1" dirty="0">
                      <a:solidFill>
                        <a:srgbClr val="000000"/>
                      </a:solidFill>
                    </a:rPr>
                    <a:t>Conductor</a:t>
                  </a:r>
                  <a:endParaRPr lang="zh-CN" altLang="en-US" sz="8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文本框 33"/>
                <p:cNvSpPr txBox="1"/>
                <p:nvPr/>
              </p:nvSpPr>
              <p:spPr>
                <a:xfrm>
                  <a:off x="5409614" y="1886246"/>
                  <a:ext cx="1263400" cy="535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r>
                    <a:rPr lang="en-US" altLang="zh-CN" sz="800" b="1" dirty="0">
                      <a:solidFill>
                        <a:srgbClr val="000000"/>
                      </a:solidFill>
                    </a:rPr>
                    <a:t>Epoxy</a:t>
                  </a:r>
                  <a:endParaRPr lang="zh-CN" altLang="en-US" sz="800" b="1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 flipV="1">
                  <a:off x="5409618" y="2218490"/>
                  <a:ext cx="285990" cy="714222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 flipV="1">
                  <a:off x="4025800" y="2143956"/>
                  <a:ext cx="222228" cy="217784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箭头连接符 59"/>
                <p:cNvCxnSpPr/>
                <p:nvPr/>
              </p:nvCxnSpPr>
              <p:spPr>
                <a:xfrm flipH="1">
                  <a:off x="3348387" y="2467025"/>
                  <a:ext cx="398116" cy="8943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箭头连接符 60"/>
                <p:cNvCxnSpPr/>
                <p:nvPr/>
              </p:nvCxnSpPr>
              <p:spPr>
                <a:xfrm flipH="1" flipV="1">
                  <a:off x="4170290" y="2467027"/>
                  <a:ext cx="626011" cy="8943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38"/>
                <p:cNvSpPr txBox="1"/>
                <p:nvPr/>
              </p:nvSpPr>
              <p:spPr>
                <a:xfrm>
                  <a:off x="2132468" y="2871927"/>
                  <a:ext cx="1913862" cy="1452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r>
                    <a:rPr lang="en-US" altLang="zh-CN" sz="800" b="1" dirty="0">
                      <a:solidFill>
                        <a:srgbClr val="000000"/>
                      </a:solidFill>
                    </a:rPr>
                    <a:t>Transverse tensile Stress</a:t>
                  </a:r>
                </a:p>
                <a:p>
                  <a:r>
                    <a:rPr lang="en-US" altLang="zh-CN" sz="800" b="1" dirty="0">
                      <a:solidFill>
                        <a:srgbClr val="C00000"/>
                      </a:solidFill>
                    </a:rPr>
                    <a:t>&lt;10 </a:t>
                  </a:r>
                  <a:r>
                    <a:rPr lang="en-US" altLang="zh-CN" sz="800" b="1" dirty="0" err="1">
                      <a:solidFill>
                        <a:srgbClr val="C00000"/>
                      </a:solidFill>
                    </a:rPr>
                    <a:t>MPa</a:t>
                  </a:r>
                  <a:endParaRPr lang="zh-CN" altLang="en-US" sz="8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3" name="文本框 39"/>
                <p:cNvSpPr txBox="1"/>
                <p:nvPr/>
              </p:nvSpPr>
              <p:spPr>
                <a:xfrm>
                  <a:off x="4153686" y="3100570"/>
                  <a:ext cx="779450" cy="344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r>
                    <a:rPr lang="en-US" altLang="zh-CN" sz="1200" b="1" dirty="0">
                      <a:solidFill>
                        <a:srgbClr val="000000"/>
                      </a:solidFill>
                    </a:rPr>
                    <a:t>… …</a:t>
                  </a:r>
                  <a:endParaRPr lang="zh-CN" altLang="en-US" sz="12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6" name="矩形 75"/>
            <p:cNvSpPr/>
            <p:nvPr/>
          </p:nvSpPr>
          <p:spPr>
            <a:xfrm>
              <a:off x="5090104" y="2990423"/>
              <a:ext cx="232506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Fig.2 Performance degradation of ReBCO</a:t>
              </a:r>
              <a:r>
                <a:rPr lang="en-US" altLang="zh-CN" sz="900" dirty="0"/>
                <a:t>.</a:t>
              </a:r>
              <a:endParaRPr lang="zh-CN" altLang="en-US" sz="900" dirty="0"/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16743" y="3271310"/>
            <a:ext cx="9144000" cy="0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5385985" y="4884394"/>
            <a:ext cx="3705600" cy="1404000"/>
            <a:chOff x="135382" y="1849274"/>
            <a:chExt cx="5528686" cy="2042788"/>
          </a:xfrm>
        </p:grpSpPr>
        <p:sp>
          <p:nvSpPr>
            <p:cNvPr id="81" name="对角圆角矩形 80"/>
            <p:cNvSpPr/>
            <p:nvPr/>
          </p:nvSpPr>
          <p:spPr>
            <a:xfrm>
              <a:off x="266132" y="1849274"/>
              <a:ext cx="5263710" cy="2042788"/>
            </a:xfrm>
            <a:prstGeom prst="round2Diag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左大括号 81"/>
            <p:cNvSpPr/>
            <p:nvPr/>
          </p:nvSpPr>
          <p:spPr>
            <a:xfrm>
              <a:off x="1735544" y="2169170"/>
              <a:ext cx="175967" cy="1518996"/>
            </a:xfrm>
            <a:prstGeom prst="leftBrace">
              <a:avLst>
                <a:gd name="adj1" fmla="val 8333"/>
                <a:gd name="adj2" fmla="val 4489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909848" y="1993042"/>
              <a:ext cx="1875532" cy="40302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kumimoji="1" lang="en-US" altLang="zh-CN" sz="1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Low viscosity </a:t>
              </a:r>
              <a:endParaRPr lang="zh-CN" alt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909848" y="2340956"/>
              <a:ext cx="2728206" cy="40302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kumimoji="1" lang="en-US" altLang="zh-CN" sz="1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High crack resistance</a:t>
              </a:r>
              <a:endParaRPr lang="zh-CN" alt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909848" y="2700996"/>
              <a:ext cx="3536488" cy="40302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kumimoji="1" lang="en-US" altLang="zh-CN" sz="1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Good mechanical properties</a:t>
              </a:r>
              <a:endParaRPr lang="zh-CN" alt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909846" y="3061036"/>
              <a:ext cx="3754222" cy="40302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kumimoji="1" lang="en-US" altLang="zh-CN" sz="1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Sufficiently radiation resistant</a:t>
              </a:r>
              <a:endParaRPr lang="zh-CN" alt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909848" y="3421076"/>
              <a:ext cx="1753560" cy="40302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kumimoji="1" lang="en-US" altLang="zh-CN" sz="1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Long pot life</a:t>
              </a:r>
              <a:endParaRPr lang="zh-CN" alt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35382" y="2557202"/>
              <a:ext cx="1600160" cy="6269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kumimoji="1" lang="en-US" altLang="zh-CN" sz="11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Advantage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kumimoji="1" lang="en-US" altLang="zh-CN" sz="11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of IR-3</a:t>
              </a:r>
              <a:endParaRPr lang="zh-CN" altLang="en-US" sz="1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 advTm="41964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19199" y="130196"/>
            <a:ext cx="8508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IR-3 impregnated ReBCO double-pancake coils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0" y="1987413"/>
            <a:ext cx="4589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Fig.1. (a) Coil tooling, (b) Stainless-steel (SS) co-wound coil, and (c) </a:t>
            </a:r>
            <a:r>
              <a:rPr lang="en-US" altLang="zh-CN" sz="800" dirty="0" err="1"/>
              <a:t>Kapton</a:t>
            </a:r>
            <a:r>
              <a:rPr lang="en-US" altLang="zh-CN" sz="800" dirty="0"/>
              <a:t> insulation (KI) coil.</a:t>
            </a:r>
            <a:endParaRPr lang="zh-CN" altLang="en-US" sz="8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13210" y="790777"/>
            <a:ext cx="2180429" cy="1155059"/>
            <a:chOff x="252770" y="797518"/>
            <a:chExt cx="2180429" cy="1155059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770" y="872577"/>
              <a:ext cx="1040820" cy="1080000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5124" y="872577"/>
              <a:ext cx="1128075" cy="108000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119015" y="797518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(a)</a:t>
              </a:r>
              <a:endParaRPr lang="zh-CN" altLang="en-US" sz="1200" b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249421" y="743687"/>
            <a:ext cx="994131" cy="1176156"/>
            <a:chOff x="2273372" y="769681"/>
            <a:chExt cx="994131" cy="11761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68721" y="947054"/>
              <a:ext cx="1093480" cy="904085"/>
            </a:xfrm>
            <a:prstGeom prst="rect">
              <a:avLst/>
            </a:prstGeom>
          </p:spPr>
        </p:pic>
        <p:sp>
          <p:nvSpPr>
            <p:cNvPr id="91" name="文本框 90"/>
            <p:cNvSpPr txBox="1"/>
            <p:nvPr/>
          </p:nvSpPr>
          <p:spPr>
            <a:xfrm>
              <a:off x="2273372" y="769681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(b)</a:t>
              </a:r>
              <a:endParaRPr lang="zh-CN" altLang="en-US" sz="12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85436" y="769681"/>
            <a:ext cx="966795" cy="1148319"/>
            <a:chOff x="3267504" y="790777"/>
            <a:chExt cx="966795" cy="114831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7283" y="852356"/>
              <a:ext cx="897016" cy="1086740"/>
            </a:xfrm>
            <a:prstGeom prst="rect">
              <a:avLst/>
            </a:prstGeom>
          </p:spPr>
        </p:pic>
        <p:sp>
          <p:nvSpPr>
            <p:cNvPr id="92" name="文本框 20"/>
            <p:cNvSpPr txBox="1"/>
            <p:nvPr/>
          </p:nvSpPr>
          <p:spPr>
            <a:xfrm>
              <a:off x="3267504" y="79077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b="1" dirty="0"/>
                <a:t>(c)</a:t>
              </a:r>
              <a:endParaRPr lang="zh-CN" altLang="en-US" sz="12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098" y="2121411"/>
            <a:ext cx="3042316" cy="1680462"/>
            <a:chOff x="212899" y="2255812"/>
            <a:chExt cx="3042316" cy="16804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400" r="22478" b="8218"/>
            <a:stretch>
              <a:fillRect/>
            </a:stretch>
          </p:blipFill>
          <p:spPr>
            <a:xfrm>
              <a:off x="212899" y="2517422"/>
              <a:ext cx="3014196" cy="141885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315919" y="2255812"/>
              <a:ext cx="293929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1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Table 1. Parameters of the SS ReBCO coils.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79165" y="783923"/>
            <a:ext cx="1517484" cy="1426984"/>
            <a:chOff x="3557654" y="2509912"/>
            <a:chExt cx="1517484" cy="1426984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7654" y="2509912"/>
              <a:ext cx="1517484" cy="1260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3690522" y="3706064"/>
              <a:ext cx="137786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Fig.2. Cool-down tests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31476" y="806646"/>
            <a:ext cx="1664935" cy="1436687"/>
            <a:chOff x="7479065" y="834806"/>
            <a:chExt cx="1664935" cy="1436687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9065" y="834806"/>
              <a:ext cx="1664935" cy="1260000"/>
            </a:xfrm>
            <a:prstGeom prst="rect">
              <a:avLst/>
            </a:prstGeom>
          </p:spPr>
        </p:pic>
        <p:sp>
          <p:nvSpPr>
            <p:cNvPr id="96" name="矩形 95"/>
            <p:cNvSpPr/>
            <p:nvPr/>
          </p:nvSpPr>
          <p:spPr>
            <a:xfrm>
              <a:off x="7887212" y="2040661"/>
              <a:ext cx="108837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Fig.4. 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9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of KI coils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097414" y="2112346"/>
            <a:ext cx="4247002" cy="1760509"/>
            <a:chOff x="3455990" y="2172110"/>
            <a:chExt cx="4247002" cy="1760509"/>
          </a:xfrm>
        </p:grpSpPr>
        <p:sp>
          <p:nvSpPr>
            <p:cNvPr id="93" name="矩形 92"/>
            <p:cNvSpPr/>
            <p:nvPr/>
          </p:nvSpPr>
          <p:spPr>
            <a:xfrm>
              <a:off x="4177961" y="2172110"/>
              <a:ext cx="293929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1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Table 2. Parameters of the KI ReBCO coils.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7833" b="6364"/>
            <a:stretch>
              <a:fillRect/>
            </a:stretch>
          </p:blipFill>
          <p:spPr>
            <a:xfrm>
              <a:off x="3455990" y="2419765"/>
              <a:ext cx="4247002" cy="1512854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5841397" y="793134"/>
            <a:ext cx="1590079" cy="1419171"/>
            <a:chOff x="5958419" y="795456"/>
            <a:chExt cx="1590079" cy="141917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8419" y="795456"/>
              <a:ext cx="1590079" cy="1244507"/>
            </a:xfrm>
            <a:prstGeom prst="rect">
              <a:avLst/>
            </a:prstGeom>
          </p:spPr>
        </p:pic>
        <p:sp>
          <p:nvSpPr>
            <p:cNvPr id="98" name="矩形 97"/>
            <p:cNvSpPr/>
            <p:nvPr/>
          </p:nvSpPr>
          <p:spPr>
            <a:xfrm>
              <a:off x="6228621" y="1983795"/>
              <a:ext cx="108657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Fig.3. 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9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of SS coils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488075" y="2316458"/>
            <a:ext cx="1751995" cy="1547432"/>
            <a:chOff x="7488075" y="2429673"/>
            <a:chExt cx="1751995" cy="1547432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8075" y="2429673"/>
              <a:ext cx="1608336" cy="1333698"/>
            </a:xfrm>
            <a:prstGeom prst="rect">
              <a:avLst/>
            </a:prstGeom>
          </p:spPr>
        </p:pic>
        <p:sp>
          <p:nvSpPr>
            <p:cNvPr id="100" name="矩形 99"/>
            <p:cNvSpPr/>
            <p:nvPr/>
          </p:nvSpPr>
          <p:spPr>
            <a:xfrm>
              <a:off x="7527545" y="3746273"/>
              <a:ext cx="17125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Fig.5.Thermal cycle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of SS coils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6238" y="3834112"/>
            <a:ext cx="2911176" cy="1494535"/>
            <a:chOff x="143120" y="3950889"/>
            <a:chExt cx="2911176" cy="1494535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120" y="3950889"/>
              <a:ext cx="2911176" cy="1329272"/>
            </a:xfrm>
            <a:prstGeom prst="rect">
              <a:avLst/>
            </a:prstGeom>
          </p:spPr>
        </p:pic>
        <p:sp>
          <p:nvSpPr>
            <p:cNvPr id="101" name="矩形 100"/>
            <p:cNvSpPr/>
            <p:nvPr/>
          </p:nvSpPr>
          <p:spPr>
            <a:xfrm>
              <a:off x="700744" y="5214592"/>
              <a:ext cx="17125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Fig.6.Thermal cycle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of KI coils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269004" y="3877304"/>
            <a:ext cx="5144785" cy="1491246"/>
            <a:chOff x="3269004" y="3990517"/>
            <a:chExt cx="5144785" cy="1491246"/>
          </a:xfrm>
        </p:grpSpPr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9004" y="3990517"/>
              <a:ext cx="5144785" cy="1352366"/>
            </a:xfrm>
            <a:prstGeom prst="rect">
              <a:avLst/>
            </a:prstGeom>
          </p:spPr>
        </p:pic>
        <p:sp>
          <p:nvSpPr>
            <p:cNvPr id="103" name="矩形 102"/>
            <p:cNvSpPr/>
            <p:nvPr/>
          </p:nvSpPr>
          <p:spPr>
            <a:xfrm>
              <a:off x="4808951" y="5250931"/>
              <a:ext cx="237817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Fig.7.Over-current test results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of KI coils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40181" y="5347286"/>
            <a:ext cx="2105128" cy="1367654"/>
            <a:chOff x="3001850" y="5342883"/>
            <a:chExt cx="2105128" cy="1367654"/>
          </a:xfrm>
        </p:grpSpPr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8879" y="5342883"/>
              <a:ext cx="1951071" cy="1136558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3001850" y="6479705"/>
              <a:ext cx="210512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Fig.9. Analysis result for the radial stress.</a:t>
              </a:r>
              <a:endParaRPr lang="zh-CN" altLang="en-US" sz="900" kern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3691" y="5328647"/>
            <a:ext cx="2779806" cy="1401244"/>
            <a:chOff x="163691" y="5328647"/>
            <a:chExt cx="2779806" cy="1401244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691" y="5328647"/>
              <a:ext cx="2779806" cy="1165580"/>
            </a:xfrm>
            <a:prstGeom prst="rect">
              <a:avLst/>
            </a:prstGeom>
          </p:spPr>
        </p:pic>
        <p:sp>
          <p:nvSpPr>
            <p:cNvPr id="109" name="矩形 108"/>
            <p:cNvSpPr/>
            <p:nvPr/>
          </p:nvSpPr>
          <p:spPr>
            <a:xfrm>
              <a:off x="441127" y="6499059"/>
              <a:ext cx="237327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Fig.8. 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 tests at 4.2K under (a) 5T and (b) 10T.</a:t>
              </a:r>
              <a:endParaRPr lang="zh-CN" altLang="en-US" sz="900" kern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968281" y="5347286"/>
            <a:ext cx="4114051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 77 K in self-field, after thermal cycle tests, and at 4.2 K even to 10 T under about 15 Mpa tension stress, the IR-3 impregnated coils can avoid performance degradation. 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IR-3 impregnated coil enabled the best cooling performance  and the IR-3 impregnated coil showed superior electrical and thermal stabilities. </a:t>
            </a:r>
          </a:p>
        </p:txBody>
      </p:sp>
    </p:spTree>
  </p:cSld>
  <p:clrMapOvr>
    <a:masterClrMapping/>
  </p:clrMapOvr>
  <p:transition advTm="41964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8542" y="139697"/>
            <a:ext cx="8508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IR-3 impregnated ReBCO balloon-end coils</a:t>
            </a:r>
          </a:p>
        </p:txBody>
      </p:sp>
      <p:sp>
        <p:nvSpPr>
          <p:cNvPr id="45" name="矩形 44"/>
          <p:cNvSpPr/>
          <p:nvPr/>
        </p:nvSpPr>
        <p:spPr>
          <a:xfrm>
            <a:off x="7200175" y="4283907"/>
            <a:ext cx="1863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 77 K in self-field, the IR-3 impregnated SS and KI </a:t>
            </a:r>
            <a:r>
              <a:rPr lang="en-US" altLang="zh-CN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ReBCO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double-pancake coils can avoid performance degradation</a:t>
            </a: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3479804" y="1108778"/>
            <a:ext cx="2757805" cy="1109345"/>
            <a:chOff x="222" y="1993"/>
            <a:chExt cx="9867" cy="3969"/>
          </a:xfrm>
        </p:grpSpPr>
        <p:pic>
          <p:nvPicPr>
            <p:cNvPr id="108" name="图片 107" descr="balloon YBCO线圈电压抽头布置位置-上层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C4C8D3">
                    <a:alpha val="100000"/>
                  </a:srgbClr>
                </a:clrFrom>
                <a:clrTo>
                  <a:srgbClr val="C4C8D3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2" y="1993"/>
              <a:ext cx="9867" cy="3969"/>
            </a:xfrm>
            <a:prstGeom prst="rect">
              <a:avLst/>
            </a:prstGeom>
          </p:spPr>
        </p:pic>
        <p:sp>
          <p:nvSpPr>
            <p:cNvPr id="110" name="矩形 109"/>
            <p:cNvSpPr/>
            <p:nvPr/>
          </p:nvSpPr>
          <p:spPr>
            <a:xfrm>
              <a:off x="3491" y="4116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11" name="图片 1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6" y="3610"/>
              <a:ext cx="454" cy="504"/>
            </a:xfrm>
            <a:prstGeom prst="rect">
              <a:avLst/>
            </a:prstGeom>
          </p:spPr>
        </p:pic>
        <p:pic>
          <p:nvPicPr>
            <p:cNvPr id="112" name="图片 11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6" y="3957"/>
              <a:ext cx="454" cy="477"/>
            </a:xfrm>
            <a:prstGeom prst="rect">
              <a:avLst/>
            </a:prstGeom>
          </p:spPr>
        </p:pic>
        <p:pic>
          <p:nvPicPr>
            <p:cNvPr id="113" name="图片 11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9" y="3866"/>
              <a:ext cx="454" cy="554"/>
            </a:xfrm>
            <a:prstGeom prst="rect">
              <a:avLst/>
            </a:prstGeom>
          </p:spPr>
        </p:pic>
        <p:pic>
          <p:nvPicPr>
            <p:cNvPr id="114" name="图片 11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" y="3866"/>
              <a:ext cx="454" cy="526"/>
            </a:xfrm>
            <a:prstGeom prst="rect">
              <a:avLst/>
            </a:prstGeom>
          </p:spPr>
        </p:pic>
        <p:sp>
          <p:nvSpPr>
            <p:cNvPr id="115" name="矩形 114"/>
            <p:cNvSpPr/>
            <p:nvPr/>
          </p:nvSpPr>
          <p:spPr>
            <a:xfrm>
              <a:off x="3784" y="4482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6736" y="4482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6528" y="4803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040" y="4803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19" name="图片 118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1" y="3179"/>
              <a:ext cx="454" cy="477"/>
            </a:xfrm>
            <a:prstGeom prst="rect">
              <a:avLst/>
            </a:prstGeom>
          </p:spPr>
        </p:pic>
        <p:pic>
          <p:nvPicPr>
            <p:cNvPr id="120" name="图片 119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4" y="3154"/>
              <a:ext cx="454" cy="525"/>
            </a:xfrm>
            <a:prstGeom prst="rect">
              <a:avLst/>
            </a:prstGeom>
          </p:spPr>
        </p:pic>
        <p:pic>
          <p:nvPicPr>
            <p:cNvPr id="121" name="图片 120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5" y="4278"/>
              <a:ext cx="454" cy="525"/>
            </a:xfrm>
            <a:prstGeom prst="rect">
              <a:avLst/>
            </a:prstGeom>
          </p:spPr>
        </p:pic>
        <p:pic>
          <p:nvPicPr>
            <p:cNvPr id="122" name="图片 121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8" y="3585"/>
              <a:ext cx="454" cy="554"/>
            </a:xfrm>
            <a:prstGeom prst="rect">
              <a:avLst/>
            </a:prstGeom>
          </p:spPr>
        </p:pic>
        <p:pic>
          <p:nvPicPr>
            <p:cNvPr id="123" name="图片 122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" y="4241"/>
              <a:ext cx="454" cy="525"/>
            </a:xfrm>
            <a:prstGeom prst="rect">
              <a:avLst/>
            </a:prstGeom>
          </p:spPr>
        </p:pic>
        <p:pic>
          <p:nvPicPr>
            <p:cNvPr id="124" name="图片 123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3" y="2829"/>
              <a:ext cx="454" cy="477"/>
            </a:xfrm>
            <a:prstGeom prst="rect">
              <a:avLst/>
            </a:prstGeom>
          </p:spPr>
        </p:pic>
        <p:pic>
          <p:nvPicPr>
            <p:cNvPr id="125" name="图片 124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3" y="4706"/>
              <a:ext cx="454" cy="525"/>
            </a:xfrm>
            <a:prstGeom prst="rect">
              <a:avLst/>
            </a:prstGeom>
          </p:spPr>
        </p:pic>
        <p:pic>
          <p:nvPicPr>
            <p:cNvPr id="126" name="图片 125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" y="4743"/>
              <a:ext cx="454" cy="525"/>
            </a:xfrm>
            <a:prstGeom prst="rect">
              <a:avLst/>
            </a:prstGeom>
          </p:spPr>
        </p:pic>
        <p:pic>
          <p:nvPicPr>
            <p:cNvPr id="127" name="图片 126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4" y="2557"/>
              <a:ext cx="454" cy="477"/>
            </a:xfrm>
            <a:prstGeom prst="rect">
              <a:avLst/>
            </a:prstGeom>
          </p:spPr>
        </p:pic>
        <p:pic>
          <p:nvPicPr>
            <p:cNvPr id="128" name="图片 127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4" y="2432"/>
              <a:ext cx="454" cy="525"/>
            </a:xfrm>
            <a:prstGeom prst="rect">
              <a:avLst/>
            </a:prstGeom>
          </p:spPr>
        </p:pic>
        <p:sp>
          <p:nvSpPr>
            <p:cNvPr id="129" name="矩形 128"/>
            <p:cNvSpPr/>
            <p:nvPr/>
          </p:nvSpPr>
          <p:spPr>
            <a:xfrm>
              <a:off x="2989" y="4116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3169" y="3752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3491" y="3360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3785" y="2843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3" name="矩形 132"/>
            <p:cNvSpPr/>
            <p:nvPr/>
          </p:nvSpPr>
          <p:spPr>
            <a:xfrm>
              <a:off x="6932" y="3736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6875" y="4084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6585" y="3344"/>
              <a:ext cx="57" cy="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04" name="矩形 103"/>
          <p:cNvSpPr/>
          <p:nvPr/>
        </p:nvSpPr>
        <p:spPr>
          <a:xfrm>
            <a:off x="5233674" y="1397068"/>
            <a:ext cx="15875" cy="3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5281299" y="1348808"/>
            <a:ext cx="15875" cy="3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6" name="文本框 5"/>
          <p:cNvSpPr txBox="1"/>
          <p:nvPr/>
        </p:nvSpPr>
        <p:spPr>
          <a:xfrm>
            <a:off x="4348484" y="991303"/>
            <a:ext cx="958850" cy="24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</a:rPr>
              <a:t>Upper layer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24579" y="948758"/>
            <a:ext cx="2899410" cy="1275080"/>
            <a:chOff x="9209" y="1694"/>
            <a:chExt cx="4566" cy="2008"/>
          </a:xfrm>
        </p:grpSpPr>
        <p:grpSp>
          <p:nvGrpSpPr>
            <p:cNvPr id="61" name="组合 60"/>
            <p:cNvGrpSpPr>
              <a:grpSpLocks noChangeAspect="1"/>
            </p:cNvGrpSpPr>
            <p:nvPr/>
          </p:nvGrpSpPr>
          <p:grpSpPr>
            <a:xfrm>
              <a:off x="9209" y="1946"/>
              <a:ext cx="4567" cy="1757"/>
              <a:chOff x="0" y="6290"/>
              <a:chExt cx="10312" cy="3969"/>
            </a:xfrm>
          </p:grpSpPr>
          <p:pic>
            <p:nvPicPr>
              <p:cNvPr id="62" name="图片 61" descr="balloon YBCO线圈电压抽头布置位置-下层"/>
              <p:cNvPicPr>
                <a:picLocks noChangeAspect="1"/>
              </p:cNvPicPr>
              <p:nvPr/>
            </p:nvPicPr>
            <p:blipFill>
              <a:blip r:embed="rId17" cstate="screen">
                <a:clrChange>
                  <a:clrFrom>
                    <a:srgbClr val="C4C8D3">
                      <a:alpha val="100000"/>
                    </a:srgbClr>
                  </a:clrFrom>
                  <a:clrTo>
                    <a:srgbClr val="C4C8D3">
                      <a:alpha val="100000"/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6290"/>
                <a:ext cx="10312" cy="3969"/>
              </a:xfrm>
              <a:prstGeom prst="rect">
                <a:avLst/>
              </a:prstGeom>
            </p:spPr>
          </p:pic>
          <p:sp>
            <p:nvSpPr>
              <p:cNvPr id="63" name="矩形 62"/>
              <p:cNvSpPr/>
              <p:nvPr/>
            </p:nvSpPr>
            <p:spPr>
              <a:xfrm>
                <a:off x="2875" y="8296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375" y="8731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471" y="8356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112" y="9073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228" y="8705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932" y="7791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49" y="7403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6989" y="7829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3285" y="7011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6432" y="7058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6699" y="7429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237" y="8356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6233" y="9121"/>
                <a:ext cx="57" cy="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pic>
            <p:nvPicPr>
              <p:cNvPr id="77" name="图片 76"/>
              <p:cNvPicPr/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9" y="8057"/>
                <a:ext cx="454" cy="525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/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6" y="7735"/>
                <a:ext cx="471" cy="397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/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07" y="7618"/>
                <a:ext cx="499" cy="460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/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6" y="8060"/>
                <a:ext cx="546" cy="503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/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26" y="8162"/>
                <a:ext cx="520" cy="420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/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4" y="7250"/>
                <a:ext cx="520" cy="420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/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" y="7171"/>
                <a:ext cx="520" cy="460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/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5" y="8469"/>
                <a:ext cx="607" cy="537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/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79" y="8565"/>
                <a:ext cx="520" cy="420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/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6" y="6633"/>
                <a:ext cx="520" cy="420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/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8" y="6600"/>
                <a:ext cx="520" cy="460"/>
              </a:xfrm>
              <a:prstGeom prst="rect">
                <a:avLst/>
              </a:prstGeom>
            </p:spPr>
          </p:pic>
          <p:pic>
            <p:nvPicPr>
              <p:cNvPr id="88" name="图片 87"/>
              <p:cNvPicPr/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4" y="9225"/>
                <a:ext cx="607" cy="537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/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9" y="9234"/>
                <a:ext cx="546" cy="441"/>
              </a:xfrm>
              <a:prstGeom prst="rect">
                <a:avLst/>
              </a:prstGeom>
            </p:spPr>
          </p:pic>
        </p:grpSp>
        <p:sp>
          <p:nvSpPr>
            <p:cNvPr id="137" name="文本框 5"/>
            <p:cNvSpPr txBox="1"/>
            <p:nvPr/>
          </p:nvSpPr>
          <p:spPr>
            <a:xfrm>
              <a:off x="10671" y="1694"/>
              <a:ext cx="1510" cy="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</a:rPr>
                <a:t>Lower layer</a:t>
              </a:r>
              <a:endParaRPr lang="zh-CN" altLang="en-US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9816" y="2317031"/>
            <a:ext cx="2581156" cy="1769178"/>
            <a:chOff x="365257" y="1968739"/>
            <a:chExt cx="2581156" cy="17691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867" y="2158666"/>
              <a:ext cx="2502304" cy="1579251"/>
            </a:xfrm>
            <a:prstGeom prst="rect">
              <a:avLst/>
            </a:prstGeom>
          </p:spPr>
        </p:pic>
        <p:sp>
          <p:nvSpPr>
            <p:cNvPr id="138" name="矩形 137"/>
            <p:cNvSpPr/>
            <p:nvPr/>
          </p:nvSpPr>
          <p:spPr>
            <a:xfrm>
              <a:off x="365257" y="1968739"/>
              <a:ext cx="2581156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900" b="1" dirty="0">
                  <a:latin typeface="Sylfaen" panose="010A0502050306030303" pitchFamily="18" charset="0"/>
                  <a:cs typeface="Sylfaen" panose="010A0502050306030303" pitchFamily="18" charset="0"/>
                </a:rPr>
                <a:t>Table 1 Parameters of the Balloon-end </a:t>
              </a:r>
              <a:r>
                <a:rPr lang="en-US" altLang="zh-CN" sz="900" b="1" dirty="0">
                  <a:latin typeface="Sylfaen" panose="010A0502050306030303" pitchFamily="18" charset="0"/>
                  <a:cs typeface="Sylfaen" panose="010A0502050306030303" pitchFamily="18" charset="0"/>
                  <a:sym typeface="+mn-ea"/>
                </a:rPr>
                <a:t>ReBCO</a:t>
              </a:r>
              <a:r>
                <a:rPr lang="en-US" altLang="zh-CN" sz="900" b="1" dirty="0">
                  <a:latin typeface="Sylfaen" panose="010A0502050306030303" pitchFamily="18" charset="0"/>
                  <a:cs typeface="Sylfaen" panose="010A0502050306030303" pitchFamily="18" charset="0"/>
                </a:rPr>
                <a:t> coil</a:t>
              </a:r>
              <a:endParaRPr lang="zh-CN" altLang="en-US" sz="900" b="1" dirty="0">
                <a:latin typeface="Sylfaen" panose="010A0502050306030303" pitchFamily="18" charset="0"/>
                <a:cs typeface="Sylfaen" panose="010A0502050306030303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83383" y="2388039"/>
            <a:ext cx="3840480" cy="1783080"/>
            <a:chOff x="5041641" y="1954730"/>
            <a:chExt cx="3840480" cy="1783080"/>
          </a:xfrm>
        </p:grpSpPr>
        <p:sp>
          <p:nvSpPr>
            <p:cNvPr id="142" name="矩形 141"/>
            <p:cNvSpPr/>
            <p:nvPr/>
          </p:nvSpPr>
          <p:spPr>
            <a:xfrm>
              <a:off x="5272146" y="3507940"/>
              <a:ext cx="3609975" cy="229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Fig.4. 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9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test  of SS coil at 77K (a) before and (b) after IR-3 impregnation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041641" y="1980576"/>
              <a:ext cx="1949443" cy="1539030"/>
              <a:chOff x="5058827" y="1980053"/>
              <a:chExt cx="1949443" cy="1539030"/>
            </a:xfrm>
          </p:grpSpPr>
          <p:pic>
            <p:nvPicPr>
              <p:cNvPr id="139" name="图片 138" descr="YBCO-balloon-2021.8.20-140A-2通道-91微伏.txt"/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51194" y="2007083"/>
                <a:ext cx="1757076" cy="1512000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5058827" y="1980053"/>
                <a:ext cx="3561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/>
                  <a:t>(a)</a:t>
                </a:r>
                <a:endParaRPr lang="zh-CN" altLang="en-US" sz="1100" b="1" dirty="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896275" y="1954730"/>
              <a:ext cx="1902046" cy="1564988"/>
              <a:chOff x="6896275" y="1954730"/>
              <a:chExt cx="1902046" cy="1564988"/>
            </a:xfrm>
          </p:grpSpPr>
          <p:pic>
            <p:nvPicPr>
              <p:cNvPr id="140" name="图片 139" descr="Balloon-end-YBCO-2000微伏-160A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63280" y="2043718"/>
                <a:ext cx="1735041" cy="1476000"/>
              </a:xfrm>
              <a:prstGeom prst="rect">
                <a:avLst/>
              </a:prstGeom>
            </p:spPr>
          </p:pic>
          <p:sp>
            <p:nvSpPr>
              <p:cNvPr id="143" name="文本框 142"/>
              <p:cNvSpPr txBox="1"/>
              <p:nvPr/>
            </p:nvSpPr>
            <p:spPr>
              <a:xfrm>
                <a:off x="6896275" y="1954730"/>
                <a:ext cx="3642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/>
                  <a:t>(b)</a:t>
                </a:r>
                <a:endParaRPr lang="zh-CN" altLang="en-US" sz="1100" b="1" dirty="0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31474" y="954473"/>
            <a:ext cx="3157220" cy="1373505"/>
            <a:chOff x="619" y="1360"/>
            <a:chExt cx="4972" cy="2163"/>
          </a:xfrm>
        </p:grpSpPr>
        <p:grpSp>
          <p:nvGrpSpPr>
            <p:cNvPr id="13" name="组合 12"/>
            <p:cNvGrpSpPr/>
            <p:nvPr/>
          </p:nvGrpSpPr>
          <p:grpSpPr>
            <a:xfrm>
              <a:off x="619" y="1360"/>
              <a:ext cx="4972" cy="1801"/>
              <a:chOff x="572" y="1377"/>
              <a:chExt cx="4972" cy="180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2568" y="-619"/>
                <a:ext cx="980" cy="4972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 rotWithShape="1"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0800000">
                <a:off x="649" y="2284"/>
                <a:ext cx="4819" cy="894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865" y="3161"/>
              <a:ext cx="4000" cy="3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900"/>
                <a:t>Fig.1. </a:t>
              </a:r>
              <a:r>
                <a:rPr lang="zh-CN" altLang="en-US" sz="900"/>
                <a:t>Coil tooling and schematic diagram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871599" y="2158433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900"/>
              <a:t>Fig.2. </a:t>
            </a:r>
            <a:r>
              <a:rPr lang="zh-CN" altLang="en-US" sz="900"/>
              <a:t>Schematic </a:t>
            </a:r>
            <a:r>
              <a:rPr lang="en-US" altLang="zh-CN" sz="900"/>
              <a:t>distribution</a:t>
            </a:r>
            <a:r>
              <a:rPr lang="zh-CN" altLang="en-US" sz="900"/>
              <a:t> </a:t>
            </a:r>
            <a:r>
              <a:rPr lang="en-US" altLang="zh-CN" sz="900"/>
              <a:t>of</a:t>
            </a:r>
            <a:r>
              <a:rPr lang="zh-CN" altLang="en-US" sz="900"/>
              <a:t> </a:t>
            </a:r>
            <a:r>
              <a:rPr lang="en-US" altLang="zh-CN" sz="900"/>
              <a:t>voltage tapes on the coil</a:t>
            </a:r>
            <a:r>
              <a:rPr lang="zh-CN" altLang="en-US" sz="900"/>
              <a:t>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959104" y="2507048"/>
            <a:ext cx="1975408" cy="1612900"/>
            <a:chOff x="4757" y="3805"/>
            <a:chExt cx="3111" cy="2540"/>
          </a:xfrm>
        </p:grpSpPr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225" y="3337"/>
              <a:ext cx="2175" cy="3111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246" y="5983"/>
              <a:ext cx="2133" cy="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Fig.3. 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9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test at 77 K.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8599" y="4158048"/>
            <a:ext cx="2774950" cy="2005330"/>
            <a:chOff x="516" y="6384"/>
            <a:chExt cx="4370" cy="3158"/>
          </a:xfrm>
        </p:grpSpPr>
        <p:grpSp>
          <p:nvGrpSpPr>
            <p:cNvPr id="19" name="组合 18"/>
            <p:cNvGrpSpPr/>
            <p:nvPr/>
          </p:nvGrpSpPr>
          <p:grpSpPr>
            <a:xfrm>
              <a:off x="516" y="6384"/>
              <a:ext cx="4370" cy="2744"/>
              <a:chOff x="298" y="1721"/>
              <a:chExt cx="6485" cy="5635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2947" y="-927"/>
                <a:ext cx="1189" cy="648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2930" y="292"/>
                <a:ext cx="1223" cy="6482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3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8" y="4182"/>
                <a:ext cx="2342" cy="3168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99" y="4182"/>
                <a:ext cx="2015" cy="3175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48" y="4182"/>
                <a:ext cx="2004" cy="3169"/>
              </a:xfrm>
              <a:prstGeom prst="rect">
                <a:avLst/>
              </a:prstGeom>
            </p:spPr>
          </p:pic>
        </p:grpSp>
        <p:sp>
          <p:nvSpPr>
            <p:cNvPr id="23" name="矩形 22"/>
            <p:cNvSpPr/>
            <p:nvPr/>
          </p:nvSpPr>
          <p:spPr>
            <a:xfrm>
              <a:off x="1091" y="9180"/>
              <a:ext cx="2898" cy="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Fig.5. Process of IR-3 impregnation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92124" y="4171383"/>
            <a:ext cx="4243705" cy="1958975"/>
            <a:chOff x="4809" y="6426"/>
            <a:chExt cx="6683" cy="3085"/>
          </a:xfrm>
        </p:grpSpPr>
        <p:grpSp>
          <p:nvGrpSpPr>
            <p:cNvPr id="30" name="组合 29"/>
            <p:cNvGrpSpPr/>
            <p:nvPr/>
          </p:nvGrpSpPr>
          <p:grpSpPr>
            <a:xfrm>
              <a:off x="8174" y="6457"/>
              <a:ext cx="3318" cy="2671"/>
              <a:chOff x="8174" y="6457"/>
              <a:chExt cx="3318" cy="2671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516" y="6520"/>
                <a:ext cx="2976" cy="2608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8174" y="6457"/>
                <a:ext cx="646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(b)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809" y="6426"/>
              <a:ext cx="3498" cy="2723"/>
              <a:chOff x="4809" y="6426"/>
              <a:chExt cx="3498" cy="2723"/>
            </a:xfrm>
          </p:grpSpPr>
          <p:pic>
            <p:nvPicPr>
              <p:cNvPr id="24" name="图片 23" descr="ybco-balloon-130A-85uV-10tongdao"/>
              <p:cNvPicPr>
                <a:picLocks noChangeAspect="1"/>
              </p:cNvPicPr>
              <p:nvPr/>
            </p:nvPicPr>
            <p:blipFill>
              <a:blip r:embed="rId4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07" y="6457"/>
                <a:ext cx="3201" cy="2692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4809" y="6426"/>
                <a:ext cx="646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(a)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5666" y="9149"/>
              <a:ext cx="5685" cy="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Fig.6. </a:t>
              </a:r>
              <a:r>
                <a:rPr lang="en-US" altLang="zh-CN" sz="9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9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9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test  of KI coil at 77K (a) before and (b) after IR-3 impregnation</a:t>
              </a:r>
              <a:endParaRPr lang="en-US" altLang="zh-CN" sz="9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advTm="41964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826" y="3019426"/>
            <a:ext cx="863917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/>
        </p:nvSpPr>
        <p:spPr>
          <a:xfrm>
            <a:off x="1095369" y="2763281"/>
            <a:ext cx="644070" cy="6927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06</a:t>
            </a:r>
            <a:endParaRPr lang="zh-CN" altLang="en-US" sz="135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94596" y="2677613"/>
            <a:ext cx="0" cy="86410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84048" y="94004"/>
            <a:ext cx="1848857" cy="1050543"/>
            <a:chOff x="9584019" y="249641"/>
            <a:chExt cx="2465143" cy="1400725"/>
          </a:xfrm>
        </p:grpSpPr>
        <p:sp>
          <p:nvSpPr>
            <p:cNvPr id="10" name="矩形 9"/>
            <p:cNvSpPr/>
            <p:nvPr/>
          </p:nvSpPr>
          <p:spPr>
            <a:xfrm>
              <a:off x="9584019" y="1120989"/>
              <a:ext cx="2465143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中科院高能所超导磁体组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Superconducting Magnet Group,</a:t>
              </a: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IHEP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4346" y="249641"/>
              <a:ext cx="1804487" cy="1352888"/>
            </a:xfrm>
            <a:prstGeom prst="rect">
              <a:avLst/>
            </a:prstGeom>
          </p:spPr>
        </p:pic>
      </p:grpSp>
      <p:sp>
        <p:nvSpPr>
          <p:cNvPr id="4" name="标题 1"/>
          <p:cNvSpPr txBox="1"/>
          <p:nvPr/>
        </p:nvSpPr>
        <p:spPr>
          <a:xfrm>
            <a:off x="2119248" y="2638650"/>
            <a:ext cx="5683945" cy="1332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pPr algn="just" defTabSz="685800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Development status of the HL-LHC CCT series magnets</a:t>
            </a:r>
          </a:p>
        </p:txBody>
      </p:sp>
    </p:spTree>
    <p:extLst>
      <p:ext uri="{BB962C8B-B14F-4D97-AF65-F5344CB8AC3E}">
        <p14:creationId xmlns:p14="http://schemas.microsoft.com/office/powerpoint/2010/main" val="3792645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98499" y="122897"/>
            <a:ext cx="8508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CCT dipole magnets for HL-LHC</a:t>
            </a:r>
          </a:p>
        </p:txBody>
      </p:sp>
      <p:cxnSp>
        <p:nvCxnSpPr>
          <p:cNvPr id="105" name="直接连接符 104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>
            <a:extLst>
              <a:ext uri="{FF2B5EF4-FFF2-40B4-BE49-F238E27FC236}">
                <a16:creationId xmlns:a16="http://schemas.microsoft.com/office/drawing/2014/main" id="{C9C33139-914B-634A-BDBD-80DBC7E6C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7" y="4448995"/>
            <a:ext cx="2898196" cy="2303725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7C973F80-C553-0644-B5C6-756F4CB052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422" y="4624116"/>
            <a:ext cx="2922299" cy="2119180"/>
          </a:xfrm>
          <a:prstGeom prst="rect">
            <a:avLst/>
          </a:prstGeom>
        </p:spPr>
      </p:pic>
      <p:pic>
        <p:nvPicPr>
          <p:cNvPr id="144" name="Picture 2">
            <a:extLst>
              <a:ext uri="{FF2B5EF4-FFF2-40B4-BE49-F238E27FC236}">
                <a16:creationId xmlns:a16="http://schemas.microsoft.com/office/drawing/2014/main" id="{C319868A-AAE2-0645-A17E-866FA8B9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1" y="788767"/>
            <a:ext cx="2898196" cy="174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DFD0F724-4B26-7241-B011-6F2ADC072A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701" y="788767"/>
            <a:ext cx="5930601" cy="1808833"/>
          </a:xfrm>
          <a:prstGeom prst="rect">
            <a:avLst/>
          </a:prstGeom>
        </p:spPr>
      </p:pic>
      <p:pic>
        <p:nvPicPr>
          <p:cNvPr id="146" name="图片 145">
            <a:extLst>
              <a:ext uri="{FF2B5EF4-FFF2-40B4-BE49-F238E27FC236}">
                <a16:creationId xmlns:a16="http://schemas.microsoft.com/office/drawing/2014/main" id="{CA346EBA-2598-9748-AADF-B4432A9DE8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1" y="2684584"/>
            <a:ext cx="2913888" cy="16108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75450" y="5567972"/>
            <a:ext cx="3068550" cy="110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of a full size prototype magnet MCBRDP2 was completed in May, 2020. Both apertures reached the ultimate current.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16817" y="638338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MCBRDP2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1829641" y="3926061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MCBRD02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1829641" y="220264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MCBRD01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5989992" y="2695521"/>
            <a:ext cx="3154008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set of CCT superconducting magnets MCBRD01 with satisfactory field strength and field quality, has been shipped to Europe in October, 2021.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6005717" y="4200112"/>
            <a:ext cx="3154008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assembly of the 2</a:t>
            </a:r>
            <a:r>
              <a:rPr lang="en-US" altLang="zh-CN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HL-LHC CCT superconducting magnets has been finished in Jan, 2022, and now the magnet is tested at IMP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DF1E3F-8D86-454E-9CA5-96643B6FA3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265" y="2597600"/>
            <a:ext cx="2922300" cy="18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31846"/>
      </p:ext>
    </p:extLst>
  </p:cSld>
  <p:clrMapOvr>
    <a:masterClrMapping/>
  </p:clrMapOvr>
  <p:transition advTm="4196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98499" y="122897"/>
            <a:ext cx="8508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CCT dipole magnets for HL-LHC</a:t>
            </a:r>
          </a:p>
        </p:txBody>
      </p:sp>
      <p:cxnSp>
        <p:nvCxnSpPr>
          <p:cNvPr id="105" name="直接连接符 104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架子上的电视&#10;&#10;低可信度描述已自动生成">
            <a:extLst>
              <a:ext uri="{FF2B5EF4-FFF2-40B4-BE49-F238E27FC236}">
                <a16:creationId xmlns:a16="http://schemas.microsoft.com/office/drawing/2014/main" id="{ECE15A36-04D8-044A-9075-6AF4BC3B28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11975" y="1810262"/>
            <a:ext cx="5294949" cy="3465213"/>
          </a:xfrm>
          <a:prstGeom prst="rect">
            <a:avLst/>
          </a:prstGeom>
        </p:spPr>
      </p:pic>
      <p:pic>
        <p:nvPicPr>
          <p:cNvPr id="18" name="图片 17" descr="图表&#10;&#10;描述已自动生成">
            <a:extLst>
              <a:ext uri="{FF2B5EF4-FFF2-40B4-BE49-F238E27FC236}">
                <a16:creationId xmlns:a16="http://schemas.microsoft.com/office/drawing/2014/main" id="{05759F62-4387-E24C-9C22-4422EBBA5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94" y="3054905"/>
            <a:ext cx="5142799" cy="3308424"/>
          </a:xfrm>
          <a:prstGeom prst="rect">
            <a:avLst/>
          </a:prstGeom>
          <a:ln>
            <a:solidFill>
              <a:srgbClr val="0067BC"/>
            </a:solidFill>
          </a:ln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C722782-631E-144E-8488-C594B0DCBC9D}"/>
              </a:ext>
            </a:extLst>
          </p:cNvPr>
          <p:cNvSpPr/>
          <p:nvPr/>
        </p:nvSpPr>
        <p:spPr>
          <a:xfrm>
            <a:off x="166663" y="831828"/>
            <a:ext cx="5131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2+9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apertures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fabricated. Most of them can reach the design current, but with very long training history.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CB09 an important modification to the design has been adopted, to improve the training performance of the CCT coils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CB05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CB09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IHEP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9499" y="6470834"/>
            <a:ext cx="352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results of coils CB01 to CB06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37890" y="6230624"/>
            <a:ext cx="365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CB05 and 09 ready for stand-alone test at IHEP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14651"/>
      </p:ext>
    </p:extLst>
  </p:cSld>
  <p:clrMapOvr>
    <a:masterClrMapping/>
  </p:clrMapOvr>
  <p:transition advTm="41964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73DE1C8B-21AC-4E08-96BD-0EECEB6B9BF3}"/>
              </a:ext>
            </a:extLst>
          </p:cNvPr>
          <p:cNvGrpSpPr/>
          <p:nvPr/>
        </p:nvGrpSpPr>
        <p:grpSpPr>
          <a:xfrm>
            <a:off x="5280287" y="87351"/>
            <a:ext cx="3799316" cy="1062876"/>
            <a:chOff x="6983407" y="249641"/>
            <a:chExt cx="5065755" cy="141716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181FC8B-21F9-4045-81C8-9ECC49719639}"/>
                </a:ext>
              </a:extLst>
            </p:cNvPr>
            <p:cNvGrpSpPr/>
            <p:nvPr/>
          </p:nvGrpSpPr>
          <p:grpSpPr>
            <a:xfrm>
              <a:off x="6983407" y="389635"/>
              <a:ext cx="2465143" cy="1277174"/>
              <a:chOff x="9726857" y="125133"/>
              <a:chExt cx="2465143" cy="1277174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8D27493-30C2-4B14-9797-6159D7B6EC9C}"/>
                  </a:ext>
                </a:extLst>
              </p:cNvPr>
              <p:cNvSpPr/>
              <p:nvPr/>
            </p:nvSpPr>
            <p:spPr>
              <a:xfrm>
                <a:off x="9726857" y="872931"/>
                <a:ext cx="2465143" cy="52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buClr>
                    <a:srgbClr val="D15A3E"/>
                  </a:buClr>
                  <a:buSzPct val="100000"/>
                </a:pPr>
                <a:r>
                  <a:rPr lang="zh-CN" altLang="en-US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中国科学院高能物理研究所</a:t>
                </a:r>
                <a:endPara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endParaRPr>
              </a:p>
              <a:p>
                <a:pPr lvl="0" algn="ctr">
                  <a:lnSpc>
                    <a:spcPct val="120000"/>
                  </a:lnSpc>
                  <a:buClr>
                    <a:srgbClr val="D15A3E"/>
                  </a:buClr>
                  <a:buSzPct val="100000"/>
                </a:pPr>
                <a:r>
                  <a:rPr lang="zh-CN" altLang="en-US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Institute of High Energy Physics, CAS</a:t>
                </a:r>
              </a:p>
            </p:txBody>
          </p:sp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929BE6A4-F458-4139-929B-4A0046E13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19725" y="125133"/>
                <a:ext cx="1079406" cy="726393"/>
              </a:xfrm>
              <a:prstGeom prst="rect">
                <a:avLst/>
              </a:prstGeom>
            </p:spPr>
          </p:pic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D65B4EA-2569-4A2C-914A-98528D08E74E}"/>
                </a:ext>
              </a:extLst>
            </p:cNvPr>
            <p:cNvCxnSpPr/>
            <p:nvPr/>
          </p:nvCxnSpPr>
          <p:spPr>
            <a:xfrm>
              <a:off x="9550401" y="457200"/>
              <a:ext cx="0" cy="99906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1F22EAD-511B-4D60-93FC-DE4E998026BD}"/>
                </a:ext>
              </a:extLst>
            </p:cNvPr>
            <p:cNvGrpSpPr/>
            <p:nvPr/>
          </p:nvGrpSpPr>
          <p:grpSpPr>
            <a:xfrm>
              <a:off x="9584019" y="249641"/>
              <a:ext cx="2465143" cy="1400723"/>
              <a:chOff x="9465481" y="249641"/>
              <a:chExt cx="2465143" cy="1400723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D08D726-A069-49D1-8788-AD60A89A6A00}"/>
                  </a:ext>
                </a:extLst>
              </p:cNvPr>
              <p:cNvSpPr/>
              <p:nvPr/>
            </p:nvSpPr>
            <p:spPr>
              <a:xfrm>
                <a:off x="9465481" y="1120988"/>
                <a:ext cx="2465143" cy="52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buClr>
                    <a:srgbClr val="D15A3E"/>
                  </a:buClr>
                  <a:buSzPct val="100000"/>
                </a:pPr>
                <a:r>
                  <a:rPr lang="zh-CN" altLang="en-US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中科院高能所超导磁体组</a:t>
                </a:r>
                <a:endPara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endParaRPr>
              </a:p>
              <a:p>
                <a:pPr lvl="0" algn="ctr">
                  <a:lnSpc>
                    <a:spcPct val="120000"/>
                  </a:lnSpc>
                  <a:buClr>
                    <a:srgbClr val="D15A3E"/>
                  </a:buClr>
                  <a:buSzPct val="100000"/>
                </a:pPr>
                <a:r>
                  <a:rPr lang="en-US" altLang="zh-CN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Superconducting Magnet Group,</a:t>
                </a:r>
                <a:r>
                  <a:rPr lang="zh-CN" altLang="en-US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825" dirty="0">
                    <a:solidFill>
                      <a:srgbClr val="2D2E2D"/>
                    </a:solidFill>
                    <a:latin typeface="Times New Roman" panose="02020603050405020304" pitchFamily="18" charset="0"/>
                    <a:ea typeface="Microsoft YaHei UI" panose="020B0503020204020204" pitchFamily="34" charset="-122"/>
                  </a:rPr>
                  <a:t>IHEP</a:t>
                </a:r>
              </a:p>
            </p:txBody>
          </p:sp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6C6935F5-25EF-4C9D-B2CB-77DDA7494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95808" y="249641"/>
                <a:ext cx="1804487" cy="1352888"/>
              </a:xfrm>
              <a:prstGeom prst="rect">
                <a:avLst/>
              </a:prstGeom>
            </p:spPr>
          </p:pic>
        </p:grpSp>
      </p:grpSp>
      <p:sp>
        <p:nvSpPr>
          <p:cNvPr id="14" name="文本框 13"/>
          <p:cNvSpPr txBox="1"/>
          <p:nvPr/>
        </p:nvSpPr>
        <p:spPr>
          <a:xfrm>
            <a:off x="1373376" y="499902"/>
            <a:ext cx="3845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67568" y="132707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93745" y="1537835"/>
            <a:ext cx="827572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next step of the high field accelerator magnet R&amp;D, a 16-T dipole magnet named LPF3 has been designed and is under fabrication now. </a:t>
            </a:r>
          </a:p>
          <a:p>
            <a:pPr marL="324000" indent="-32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candidate, a 16-T dipole magnet with CCT coil configuration has been proposed with lots of potentials.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HTS transposed cable under development shows promising performance for high field applications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Iron-Based Superconducting coils reached 60 A at 32 T background field, a new breakthrough!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series plus 1 prototype CCT magnets have been developed for the HL-LHC project at CERN. The others are under fabrication. An important modification to the design has been adopted from CB09 to improve the training performance of the CCT coils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07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0187" y="2580373"/>
            <a:ext cx="751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2261A6"/>
                </a:solidFill>
              </a:rPr>
              <a:t>Thanks for your attention!</a:t>
            </a:r>
            <a:endParaRPr lang="zh-CN" altLang="en-US" sz="4800" i="1" dirty="0">
              <a:solidFill>
                <a:srgbClr val="2261A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826" y="3019426"/>
            <a:ext cx="863917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/>
        </p:nvSpPr>
        <p:spPr>
          <a:xfrm>
            <a:off x="1095369" y="2763281"/>
            <a:ext cx="644070" cy="6927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135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94596" y="2677613"/>
            <a:ext cx="0" cy="86410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84048" y="94004"/>
            <a:ext cx="1848857" cy="1050543"/>
            <a:chOff x="9584019" y="249641"/>
            <a:chExt cx="2465143" cy="1400725"/>
          </a:xfrm>
        </p:grpSpPr>
        <p:sp>
          <p:nvSpPr>
            <p:cNvPr id="10" name="矩形 9"/>
            <p:cNvSpPr/>
            <p:nvPr/>
          </p:nvSpPr>
          <p:spPr>
            <a:xfrm>
              <a:off x="9584019" y="1120989"/>
              <a:ext cx="2465143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中科院高能所超导磁体组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Superconducting Magnet Group,</a:t>
              </a: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IHEP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4346" y="249641"/>
              <a:ext cx="1804487" cy="1352888"/>
            </a:xfrm>
            <a:prstGeom prst="rect">
              <a:avLst/>
            </a:prstGeom>
          </p:spPr>
        </p:pic>
      </p:grpSp>
      <p:sp>
        <p:nvSpPr>
          <p:cNvPr id="4" name="标题 1"/>
          <p:cNvSpPr txBox="1"/>
          <p:nvPr/>
        </p:nvSpPr>
        <p:spPr>
          <a:xfrm>
            <a:off x="2144797" y="2677616"/>
            <a:ext cx="6477910" cy="1332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b="1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</a:lstStyle>
          <a:p>
            <a:pPr algn="just" defTabSz="685800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Progress of LPF3: a 16-T dipole magnet with graded common-coil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55479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4CF182-00FE-4A5F-8FFB-27AD89402073}"/>
              </a:ext>
            </a:extLst>
          </p:cNvPr>
          <p:cNvSpPr txBox="1"/>
          <p:nvPr/>
        </p:nvSpPr>
        <p:spPr>
          <a:xfrm>
            <a:off x="2839798" y="155868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LPF1-U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88" y="885080"/>
            <a:ext cx="6905468" cy="52181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3" y="856607"/>
            <a:ext cx="2051657" cy="54226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2213" y="6419627"/>
            <a:ext cx="179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of LPF1-U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52825" y="6127239"/>
            <a:ext cx="632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maximum field of 12.47 T was achieved recently for the upgraded magnet of LPF1-U, beyond the dipolar field baseline required in SPPC.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45280" y="67194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record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30" y="856607"/>
            <a:ext cx="1047126" cy="8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84518"/>
      </p:ext>
    </p:extLst>
  </p:cSld>
  <p:clrMapOvr>
    <a:masterClrMapping/>
  </p:clrMapOvr>
  <p:transition advTm="4196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711713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4CF182-00FE-4A5F-8FFB-27AD89402073}"/>
              </a:ext>
            </a:extLst>
          </p:cNvPr>
          <p:cNvSpPr txBox="1"/>
          <p:nvPr/>
        </p:nvSpPr>
        <p:spPr>
          <a:xfrm>
            <a:off x="2649751" y="121965"/>
            <a:ext cx="439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design of LPF3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15876"/>
            <a:ext cx="8851535" cy="27625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1623" y="4286203"/>
            <a:ext cx="2315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cross-section of LPF3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11186" y="4286203"/>
            <a:ext cx="19808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 layout (yoke 1/8)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7447" y="12003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OD:640 mm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95182" y="1456776"/>
            <a:ext cx="288032" cy="33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520242" y="2709302"/>
            <a:ext cx="6005" cy="4071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520242" y="2680803"/>
            <a:ext cx="77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120 mm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01679" y="136967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AP:30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1352233" y="1709663"/>
            <a:ext cx="793808" cy="741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768696" y="4288751"/>
            <a:ext cx="3102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and flux distribution in coils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左大括号 23"/>
          <p:cNvSpPr/>
          <p:nvPr/>
        </p:nvSpPr>
        <p:spPr>
          <a:xfrm rot="5400000">
            <a:off x="4885162" y="1190617"/>
            <a:ext cx="188356" cy="512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大括号 24"/>
          <p:cNvSpPr/>
          <p:nvPr/>
        </p:nvSpPr>
        <p:spPr>
          <a:xfrm rot="5400000">
            <a:off x="4097864" y="933858"/>
            <a:ext cx="141193" cy="10427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159387" y="2300928"/>
            <a:ext cx="50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67395" y="2299430"/>
            <a:ext cx="50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38729" y="2295261"/>
            <a:ext cx="50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95943" y="2293655"/>
            <a:ext cx="50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12228" y="1711621"/>
            <a:ext cx="28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1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81992" y="1711621"/>
            <a:ext cx="28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55081" y="1711620"/>
            <a:ext cx="28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3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14022" y="1711620"/>
            <a:ext cx="28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56903" y="1710428"/>
            <a:ext cx="28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5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97934" y="1710595"/>
            <a:ext cx="28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6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49175" y="1143676"/>
            <a:ext cx="1518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field: 16 T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7845781" y="3739676"/>
            <a:ext cx="511628" cy="574400"/>
          </a:xfrm>
          <a:prstGeom prst="ellipse">
            <a:avLst/>
          </a:prstGeom>
          <a:noFill/>
          <a:ln>
            <a:solidFill>
              <a:srgbClr val="FF33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7760009" y="2200901"/>
            <a:ext cx="634569" cy="786342"/>
          </a:xfrm>
          <a:prstGeom prst="ellipse">
            <a:avLst/>
          </a:prstGeom>
          <a:noFill/>
          <a:ln>
            <a:solidFill>
              <a:srgbClr val="FF33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89853" y="2057694"/>
            <a:ext cx="607992" cy="121457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左大括号 41"/>
          <p:cNvSpPr/>
          <p:nvPr/>
        </p:nvSpPr>
        <p:spPr>
          <a:xfrm rot="5400000">
            <a:off x="5748641" y="942960"/>
            <a:ext cx="141193" cy="10427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454577" y="1081104"/>
            <a:ext cx="151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altLang="zh-CN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54601" y="1087204"/>
            <a:ext cx="151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YBCO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80310" y="1073170"/>
            <a:ext cx="151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altLang="zh-CN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3031" y="716291"/>
            <a:ext cx="71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LTS (13 T) + HTS (3 T)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表格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37435"/>
              </p:ext>
            </p:extLst>
          </p:nvPr>
        </p:nvGraphicFramePr>
        <p:xfrm>
          <a:off x="117447" y="5012066"/>
          <a:ext cx="8873374" cy="1712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5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5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56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59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7580/143 A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Blocks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2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3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4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5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16.03 T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</a:t>
                      </a:r>
                      <a:r>
                        <a:rPr lang="zh-CN" altLang="en-US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10.82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24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ratio (%)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77.66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75.61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77.56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76.15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78.45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77.87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16.74 T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Blocks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9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Block10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Block11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Block12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Block13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Block14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24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</a:t>
                      </a:r>
                      <a:r>
                        <a:rPr lang="zh-CN" altLang="en-US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16.64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16.74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Harmonics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Max: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5.27 U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b3: -4.4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b5: -5.27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b7: -0.3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b9:-1.62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a2:-1.15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a4: 2.77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a6:-0.95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a8:-0.15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3442787" y="4641335"/>
            <a:ext cx="3102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 of LPF3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20941"/>
      </p:ext>
    </p:extLst>
  </p:cSld>
  <p:clrMapOvr>
    <a:masterClrMapping/>
  </p:clrMapOvr>
  <p:transition advTm="4196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711713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4CF182-00FE-4A5F-8FFB-27AD89402073}"/>
              </a:ext>
            </a:extLst>
          </p:cNvPr>
          <p:cNvSpPr txBox="1"/>
          <p:nvPr/>
        </p:nvSpPr>
        <p:spPr>
          <a:xfrm>
            <a:off x="1773712" y="121965"/>
            <a:ext cx="614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design of LPF3 – HTS insert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/>
          <p:cNvPicPr/>
          <p:nvPr/>
        </p:nvPicPr>
        <p:blipFill>
          <a:blip r:embed="rId3"/>
          <a:stretch>
            <a:fillRect/>
          </a:stretch>
        </p:blipFill>
        <p:spPr>
          <a:xfrm>
            <a:off x="121329" y="770414"/>
            <a:ext cx="6685892" cy="2125876"/>
          </a:xfrm>
          <a:prstGeom prst="rect">
            <a:avLst/>
          </a:prstGeom>
        </p:spPr>
      </p:pic>
      <p:pic>
        <p:nvPicPr>
          <p:cNvPr id="51" name="图片 50" descr="屏幕剪辑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450" y="844063"/>
            <a:ext cx="1815011" cy="1948359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30" y="3244641"/>
            <a:ext cx="767855" cy="232755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384419" y="3221649"/>
            <a:ext cx="3563177" cy="2350552"/>
            <a:chOff x="651404" y="2634462"/>
            <a:chExt cx="4128462" cy="2731650"/>
          </a:xfrm>
        </p:grpSpPr>
        <p:pic>
          <p:nvPicPr>
            <p:cNvPr id="13" name="图片 12" descr="屏幕剪辑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04" y="2634462"/>
              <a:ext cx="4128462" cy="273165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616364" y="3059668"/>
              <a:ext cx="1944448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Block with SC</a:t>
              </a:r>
              <a:endParaRPr lang="zh-CN" altLang="en-US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34230" y="3131380"/>
            <a:ext cx="1243482" cy="2449367"/>
            <a:chOff x="6313757" y="604711"/>
            <a:chExt cx="2041395" cy="4402801"/>
          </a:xfrm>
        </p:grpSpPr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435" y="604711"/>
              <a:ext cx="534717" cy="4402801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3757" y="793839"/>
              <a:ext cx="1570835" cy="4153712"/>
            </a:xfrm>
            <a:prstGeom prst="rect">
              <a:avLst/>
            </a:prstGeom>
          </p:spPr>
        </p:pic>
      </p:grpSp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866" y="3244642"/>
            <a:ext cx="2325471" cy="23275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8179" y="2797096"/>
            <a:ext cx="7154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between the flux direction and the tape wide surface has been optimized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42342" y="5572200"/>
            <a:ext cx="7154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persistent current has also been analyzed and optimized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801492"/>
              </p:ext>
            </p:extLst>
          </p:nvPr>
        </p:nvGraphicFramePr>
        <p:xfrm>
          <a:off x="404320" y="6059508"/>
          <a:ext cx="8271138" cy="63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3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17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4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Harmonics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481017"/>
      </p:ext>
    </p:extLst>
  </p:cSld>
  <p:clrMapOvr>
    <a:masterClrMapping/>
  </p:clrMapOvr>
  <p:transition advTm="4196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711713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4CF182-00FE-4A5F-8FFB-27AD89402073}"/>
              </a:ext>
            </a:extLst>
          </p:cNvPr>
          <p:cNvSpPr txBox="1"/>
          <p:nvPr/>
        </p:nvSpPr>
        <p:spPr>
          <a:xfrm>
            <a:off x="2924281" y="121965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of LPF3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A3DAD64-EE07-AA4B-BAC6-1083F90D8C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519" y="3516271"/>
            <a:ext cx="2109644" cy="16255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EDFB5C-2200-C843-A239-DFC348765B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7" y="3550030"/>
            <a:ext cx="2138410" cy="159183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3B0CFDE-F2CC-C641-BB4B-08AA703A6F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644" y="1091852"/>
            <a:ext cx="2242519" cy="174518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166" y="854703"/>
            <a:ext cx="4255171" cy="455821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4760772-4356-0D46-B331-BC6D8FF859B3}"/>
              </a:ext>
            </a:extLst>
          </p:cNvPr>
          <p:cNvSpPr txBox="1"/>
          <p:nvPr/>
        </p:nvSpPr>
        <p:spPr>
          <a:xfrm>
            <a:off x="226170" y="2897096"/>
            <a:ext cx="1332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structure</a:t>
            </a:r>
            <a:endParaRPr kumimoji="1"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4760772-4356-0D46-B331-BC6D8FF859B3}"/>
              </a:ext>
            </a:extLst>
          </p:cNvPr>
          <p:cNvSpPr txBox="1"/>
          <p:nvPr/>
        </p:nvSpPr>
        <p:spPr>
          <a:xfrm>
            <a:off x="2710748" y="5410013"/>
            <a:ext cx="4022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distribution in different loading steps</a:t>
            </a:r>
            <a:endParaRPr kumimoji="1"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4529" y="5829306"/>
            <a:ext cx="81947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assembly at RT: 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shell- 128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Mpa; On rod- 468 Mpa; On coils- 28.1 Mpa  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9" y="916055"/>
            <a:ext cx="2093708" cy="194075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24529" y="6180348"/>
            <a:ext cx="79724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down at 4.2 K: 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shell- 215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Mpa; On rod- 618 Mpa; On coils- 72.3 Mpa  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4529" y="6503513"/>
            <a:ext cx="75110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to 13 T: 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shell- 218</a:t>
            </a:r>
            <a:r>
              <a:rPr kumimoji="1"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Mpa; On rod- 612 Mpa; On coils- 93 Mpa  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27296"/>
      </p:ext>
    </p:extLst>
  </p:cSld>
  <p:clrMapOvr>
    <a:masterClrMapping/>
  </p:clrMapOvr>
  <p:transition advTm="4196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35871" y="935147"/>
            <a:ext cx="511379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simplified circuit was established in COMSOL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1-dimensional adiabatic model was established </a:t>
            </a:r>
            <a:endParaRPr lang="en-US" altLang="zh-CN" dirty="0"/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Varistor and heaters are applied to the quench protection of LPF3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10" y="806583"/>
            <a:ext cx="2261877" cy="19022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68" y="2866208"/>
            <a:ext cx="4641119" cy="106591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04CF182-00FE-4A5F-8FFB-27AD89402073}"/>
              </a:ext>
            </a:extLst>
          </p:cNvPr>
          <p:cNvSpPr txBox="1"/>
          <p:nvPr/>
        </p:nvSpPr>
        <p:spPr>
          <a:xfrm>
            <a:off x="2968753" y="121965"/>
            <a:ext cx="3752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 protection analysis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65377" y="151684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circuit 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46450"/>
              </p:ext>
            </p:extLst>
          </p:nvPr>
        </p:nvGraphicFramePr>
        <p:xfrm>
          <a:off x="141867" y="4381831"/>
          <a:ext cx="5301804" cy="1686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498">
                  <a:extLst>
                    <a:ext uri="{9D8B030D-6E8A-4147-A177-3AD203B41FA5}">
                      <a16:colId xmlns:a16="http://schemas.microsoft.com/office/drawing/2014/main" val="1372246410"/>
                    </a:ext>
                  </a:extLst>
                </a:gridCol>
                <a:gridCol w="1012795">
                  <a:extLst>
                    <a:ext uri="{9D8B030D-6E8A-4147-A177-3AD203B41FA5}">
                      <a16:colId xmlns:a16="http://schemas.microsoft.com/office/drawing/2014/main" val="3971283915"/>
                    </a:ext>
                  </a:extLst>
                </a:gridCol>
                <a:gridCol w="639156">
                  <a:extLst>
                    <a:ext uri="{9D8B030D-6E8A-4147-A177-3AD203B41FA5}">
                      <a16:colId xmlns:a16="http://schemas.microsoft.com/office/drawing/2014/main" val="4090231460"/>
                    </a:ext>
                  </a:extLst>
                </a:gridCol>
                <a:gridCol w="986931">
                  <a:extLst>
                    <a:ext uri="{9D8B030D-6E8A-4147-A177-3AD203B41FA5}">
                      <a16:colId xmlns:a16="http://schemas.microsoft.com/office/drawing/2014/main" val="931742309"/>
                    </a:ext>
                  </a:extLst>
                </a:gridCol>
                <a:gridCol w="1231315">
                  <a:extLst>
                    <a:ext uri="{9D8B030D-6E8A-4147-A177-3AD203B41FA5}">
                      <a16:colId xmlns:a16="http://schemas.microsoft.com/office/drawing/2014/main" val="2538450633"/>
                    </a:ext>
                  </a:extLst>
                </a:gridCol>
                <a:gridCol w="884109">
                  <a:extLst>
                    <a:ext uri="{9D8B030D-6E8A-4147-A177-3AD203B41FA5}">
                      <a16:colId xmlns:a16="http://schemas.microsoft.com/office/drawing/2014/main" val="2654578697"/>
                    </a:ext>
                  </a:extLst>
                </a:gridCol>
              </a:tblGrid>
              <a:tr h="5747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Thickness of stainless steel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Resistance/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W/cm^2)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Charging voltage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Resistivity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756501"/>
                  </a:ext>
                </a:extLst>
              </a:tr>
              <a:tr h="3706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coil1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389.76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el-GR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μΩ·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algn="ctr" defTabSz="914400" rtl="0" eaLnBrk="1" fontAlgn="b" latinLnBrk="0" hangingPunct="1"/>
                      <a:endParaRPr lang="en-US" altLang="zh-CN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en-US" altLang="zh-CN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389102"/>
                  </a:ext>
                </a:extLst>
              </a:tr>
              <a:tr h="3706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coil2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339.6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094445"/>
                  </a:ext>
                </a:extLst>
              </a:tr>
              <a:tr h="3706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coil3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375.6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1102448"/>
                  </a:ext>
                </a:extLst>
              </a:tr>
            </a:tbl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691" y="2708830"/>
            <a:ext cx="3990671" cy="12080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68888" y="4000982"/>
            <a:ext cx="28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of heaters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22799" y="2513171"/>
            <a:ext cx="3091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 of the magnet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26732" y="3114722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Heaters</a:t>
            </a:r>
            <a:endParaRPr lang="zh-CN" altLang="en-US" sz="1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5712292" y="6550223"/>
            <a:ext cx="3329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distribution near hot spots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0436" y="6164009"/>
            <a:ext cx="4933916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 indicates that the temperature of hot spot is 237 K and the max voltage is 952 V. Safe.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004" y="6164008"/>
            <a:ext cx="5178751" cy="618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478" y="4014485"/>
            <a:ext cx="3208094" cy="25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70712"/>
      </p:ext>
    </p:extLst>
  </p:cSld>
  <p:clrMapOvr>
    <a:masterClrMapping/>
  </p:clrMapOvr>
  <p:transition advTm="4196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55576" y="694622"/>
            <a:ext cx="7919882" cy="21584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97017" y="241037"/>
            <a:ext cx="380320" cy="313184"/>
          </a:xfrm>
          <a:prstGeom prst="ellipse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4CF182-00FE-4A5F-8FFB-27AD89402073}"/>
              </a:ext>
            </a:extLst>
          </p:cNvPr>
          <p:cNvSpPr txBox="1"/>
          <p:nvPr/>
        </p:nvSpPr>
        <p:spPr>
          <a:xfrm>
            <a:off x="2987611" y="121965"/>
            <a:ext cx="3714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 status of LPF3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89" y="856607"/>
            <a:ext cx="2561396" cy="17148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561" y="856606"/>
            <a:ext cx="1288375" cy="17148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2633" y="2571489"/>
            <a:ext cx="358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Rutherford cable fabrication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11" y="856606"/>
            <a:ext cx="2376547" cy="171488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090" y="856606"/>
            <a:ext cx="2141316" cy="1714883"/>
          </a:xfrm>
          <a:prstGeom prst="rect">
            <a:avLst/>
          </a:prstGeom>
        </p:spPr>
      </p:pic>
      <p:pic>
        <p:nvPicPr>
          <p:cNvPr id="32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89" y="2991024"/>
            <a:ext cx="2294449" cy="171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158" y="2991023"/>
            <a:ext cx="2169184" cy="17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344" y="2664032"/>
            <a:ext cx="1722061" cy="387149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762" y="2982579"/>
            <a:ext cx="2222518" cy="109809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503634" y="2589890"/>
            <a:ext cx="358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 fabrication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4850" y="4743210"/>
            <a:ext cx="358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treatment test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507" y="4100354"/>
            <a:ext cx="506160" cy="61834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639" y="4100354"/>
            <a:ext cx="1643683" cy="60975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4503634" y="4743210"/>
            <a:ext cx="301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splice soldering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75919" y="6550223"/>
            <a:ext cx="301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Pre-assembly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37F2382-C002-D749-BB63-50E2F799CB8C}"/>
              </a:ext>
            </a:extLst>
          </p:cNvPr>
          <p:cNvSpPr txBox="1"/>
          <p:nvPr/>
        </p:nvSpPr>
        <p:spPr>
          <a:xfrm>
            <a:off x="124028" y="5044606"/>
            <a:ext cx="6997316" cy="16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kumimoji="1"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Rutherford cable has been fabricated for LPF3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dummy coil has been fabricated and heat treated to test the furnace property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inner joints fabrication test and the pre-assembly of LPF3 has been carried out.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coils of LPF3 is under construction and the fabrication of the LPF3 is expected to be competed in July.</a:t>
            </a:r>
            <a:endParaRPr kumimoji="1"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29230"/>
      </p:ext>
    </p:extLst>
  </p:cSld>
  <p:clrMapOvr>
    <a:masterClrMapping/>
  </p:clrMapOvr>
  <p:transition advTm="41964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adb7b82f-fffe-4569-b84a-2f8768b349b1"/>
</p:tagLst>
</file>

<file path=ppt/theme/theme1.xml><?xml version="1.0" encoding="utf-8"?>
<a:theme xmlns:a="http://schemas.openxmlformats.org/drawingml/2006/main" name="主题5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827</TotalTime>
  <Words>2292</Words>
  <Application>Microsoft Office PowerPoint</Application>
  <PresentationFormat>全屏显示(4:3)</PresentationFormat>
  <Paragraphs>491</Paragraphs>
  <Slides>29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微软雅黑</vt:lpstr>
      <vt:lpstr>Arial</vt:lpstr>
      <vt:lpstr>Calibri</vt:lpstr>
      <vt:lpstr>Impact</vt:lpstr>
      <vt:lpstr>Segoe UI Light</vt:lpstr>
      <vt:lpstr>Sylfaen</vt:lpstr>
      <vt:lpstr>Times New Roman</vt:lpstr>
      <vt:lpstr>Wingdings</vt:lpstr>
      <vt:lpstr>主题5</vt:lpstr>
      <vt:lpstr>OfficePLUS</vt:lpstr>
      <vt:lpstr>Recent Progress of the High Field Superconducting Magnet R&amp;D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XU Qingjin</cp:lastModifiedBy>
  <cp:revision>469</cp:revision>
  <cp:lastPrinted>2018-01-28T16:00:00Z</cp:lastPrinted>
  <dcterms:created xsi:type="dcterms:W3CDTF">2018-01-28T16:00:00Z</dcterms:created>
  <dcterms:modified xsi:type="dcterms:W3CDTF">2022-03-24T13:37:08Z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2018-10-31T09:09:59.6749058Z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ICV">
    <vt:lpwstr>583D9C966DE54B07A67CF599B57235E4</vt:lpwstr>
  </property>
  <property fmtid="{D5CDD505-2E9C-101B-9397-08002B2CF9AE}" pid="12" name="KSOProductBuildVer">
    <vt:lpwstr>2052-11.1.0.11365</vt:lpwstr>
  </property>
</Properties>
</file>