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7" r:id="rId4"/>
    <p:sldId id="275" r:id="rId5"/>
    <p:sldId id="257" r:id="rId6"/>
    <p:sldId id="276" r:id="rId7"/>
    <p:sldId id="264" r:id="rId8"/>
    <p:sldId id="267" r:id="rId9"/>
    <p:sldId id="268" r:id="rId10"/>
    <p:sldId id="259" r:id="rId11"/>
    <p:sldId id="260" r:id="rId12"/>
    <p:sldId id="269" r:id="rId13"/>
    <p:sldId id="270" r:id="rId14"/>
    <p:sldId id="279" r:id="rId15"/>
    <p:sldId id="280" r:id="rId16"/>
    <p:sldId id="281" r:id="rId17"/>
    <p:sldId id="282" r:id="rId18"/>
    <p:sldId id="278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0" y="1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05D684-0576-4193-A373-704D141A3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E41808-A549-43D4-B674-E44AAA6FB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2C3689-336E-4074-981A-3E0C2FD3C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A1D7-6BC0-4A4A-9CA6-B21C0AFA5546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53887A-9A52-4107-B27C-FF6AEC3D2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2327E5-9A7A-4E01-828A-118DC88FE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491C-80F9-486A-AB64-D8EFA977E9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86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A73847-ACAD-4BB7-93D4-F6C024F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0FE58FF-F783-4443-B235-C1FCB7082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8AE0AA-2F0C-4B5F-9810-A82EB5613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A1D7-6BC0-4A4A-9CA6-B21C0AFA5546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69261A-3D13-42F3-8FEA-65CC5C12F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11FAAE-80BC-416C-8834-AE37DF92C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491C-80F9-486A-AB64-D8EFA977E9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31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DC89C6F-FB7E-465E-8B80-53B021AAF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0D2B51E-2141-4A94-9746-8565420B59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26E8AA-514A-4A40-8CE9-19E4FD3C4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A1D7-6BC0-4A4A-9CA6-B21C0AFA5546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DF20D5-087D-4CED-BDD4-D6E94A47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7E0B04-9916-43AC-AF64-FF0A37D3D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491C-80F9-486A-AB64-D8EFA977E9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29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044B00-49AC-4BD6-8403-BFAB1F0B9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7B561B-43B6-47B3-9984-C9EEB7377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5167F2-E40A-43C4-B0A4-85B29E129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A1D7-6BC0-4A4A-9CA6-B21C0AFA5546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39468B-EF39-46CA-B8B3-8C0BFC448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9C4CE5-F526-4525-8C72-49E19CA2F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491C-80F9-486A-AB64-D8EFA977E9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770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E0577E-AB63-4692-939F-64F611A35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C92457-3CBF-4B21-AB50-8AFDB9540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286931-4772-461C-B7B0-2E24247C6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A1D7-6BC0-4A4A-9CA6-B21C0AFA5546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C4773B-4F0D-480C-8DAC-F721E8129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177E42-CF95-4782-9467-97DACE3A1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491C-80F9-486A-AB64-D8EFA977E9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69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3CF3F3-A1B6-428A-A116-1C1278F73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2754B0-D46B-4600-B4E9-052E37C97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F1A6D0-81E9-4718-B513-145F74AD9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24B74F-1926-4E05-AEC2-05CC6CB2F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A1D7-6BC0-4A4A-9CA6-B21C0AFA5546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681E0A-F105-4C4C-BEB3-45178122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651EEDB-7683-471D-8478-07A994385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491C-80F9-486A-AB64-D8EFA977E9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00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1CBAA4-A6D9-4079-98AA-32B9B3840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F231A6-66DC-4A01-A6D8-164980C14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5A1D2D7-BA53-4417-9E90-4FAE91806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D36F542-7D47-4F27-94F1-B5899E2E4E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3DC736F-158C-4E09-840D-6EAB12E2F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B2C41EE-290E-42D3-AC2A-4BFB8E29A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A1D7-6BC0-4A4A-9CA6-B21C0AFA5546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6FBDCC0-8704-4DE2-B9C6-9030C2204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F3F340C-7D06-455D-9154-E86EDF2E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491C-80F9-486A-AB64-D8EFA977E9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19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2F413B-CEFA-4A15-82BE-CEC7578F5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C3BB45-38A4-4DF8-8322-C3C9D51B4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A1D7-6BC0-4A4A-9CA6-B21C0AFA5546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26B8691-10A5-4DE7-A26C-06C13D992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3C1A653-9DD2-44D4-AEBB-98FA1581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491C-80F9-486A-AB64-D8EFA977E9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360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C776E8C-C52F-46CB-B0F7-4D7FDA999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A1D7-6BC0-4A4A-9CA6-B21C0AFA5546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9A388A-D49C-466A-AA93-81A787001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82407FD-39E4-4356-B1F6-A9E9A05A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491C-80F9-486A-AB64-D8EFA977E9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807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7A28DC-CA49-4AED-8522-D457E16E7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F39C84-EDC5-4D6A-91E9-86A792914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C28CD2B-FF23-4358-AEBC-3D46AD73E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55443C-071F-406B-889A-6AB2EBC5E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A1D7-6BC0-4A4A-9CA6-B21C0AFA5546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E778C15-6B8F-4222-903B-AEAE4F575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08D11E-3D68-4459-A090-95CACF9B4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491C-80F9-486A-AB64-D8EFA977E9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04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0E6D09-3F38-4433-A4F2-F65AE0CB4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253A420-1F63-490E-B1DB-C701CB6673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011ED6-63C1-4254-A3FA-426B3FDF7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ECB302C-E19B-439A-8056-1D8C123A2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A1D7-6BC0-4A4A-9CA6-B21C0AFA5546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1038BE-63B4-4C58-9DF5-92F6CF990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E0A251-9C14-4D1B-924F-FDD1456F5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491C-80F9-486A-AB64-D8EFA977E9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53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16B95BA-A7EC-400B-AFC5-DA6430ED2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242613-EA6C-4B99-A44E-3F80BDCAD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DEA963-EDA0-4729-817B-F55B89617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5A1D7-6BC0-4A4A-9CA6-B21C0AFA5546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58F53C-946A-45D6-8B5E-6BAAF303E1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26FB4A-0723-4DB4-B4EA-02FA7706C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C491C-80F9-486A-AB64-D8EFA977E9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95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227402ED-56D2-4B14-A3E2-841EE21B1D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/>
              <a:t>Beam-Beam</a:t>
            </a:r>
            <a:r>
              <a:rPr lang="zh-CN" altLang="en-US" sz="4400" dirty="0"/>
              <a:t> </a:t>
            </a:r>
            <a:r>
              <a:rPr lang="en-US" altLang="zh-CN" sz="4400" dirty="0"/>
              <a:t>Simulations </a:t>
            </a:r>
            <a:br>
              <a:rPr lang="en-US" altLang="zh-CN" sz="4400" dirty="0"/>
            </a:br>
            <a:r>
              <a:rPr lang="en-US" altLang="zh-CN" sz="4400" dirty="0"/>
              <a:t>with Updated Longitudinal Impedance</a:t>
            </a:r>
            <a:endParaRPr lang="zh-CN" altLang="en-US" sz="4400" dirty="0"/>
          </a:p>
        </p:txBody>
      </p:sp>
      <p:sp>
        <p:nvSpPr>
          <p:cNvPr id="8" name="副标题 7">
            <a:extLst>
              <a:ext uri="{FF2B5EF4-FFF2-40B4-BE49-F238E27FC236}">
                <a16:creationId xmlns:a16="http://schemas.microsoft.com/office/drawing/2014/main" id="{34DA6E8B-058D-454B-A359-FD9D02BB24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Yuan Zhang, Na Wang, Dou Wang</a:t>
            </a:r>
          </a:p>
          <a:p>
            <a:r>
              <a:rPr lang="en-US" altLang="zh-CN" dirty="0"/>
              <a:t>Mar. 25</a:t>
            </a:r>
            <a:r>
              <a:rPr lang="en-US" altLang="zh-CN" baseline="30000" dirty="0"/>
              <a:t>th</a:t>
            </a:r>
            <a:r>
              <a:rPr lang="en-US" altLang="zh-CN" dirty="0"/>
              <a:t>, 2022 (CEPC Day)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9103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AF142A6-4124-422C-A90A-EC1E9F400E3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versus Horizontal tune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AF142A6-4124-422C-A90A-EC1E9F400E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DEBE08-C520-4ED9-A592-00B535A9D2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Old Impedance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C9C4006C-BC37-4746-9877-AC0574F94D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788" y="2686885"/>
            <a:ext cx="5157787" cy="3320968"/>
          </a:xfrm>
          <a:prstGeom prst="rect">
            <a:avLst/>
          </a:prstGeom>
        </p:spPr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F245FB-4AF3-483E-8636-D1624E8A3F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CN" dirty="0"/>
              <a:t>New Impedance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287D43BA-2D90-4799-8933-5775B10690B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172200" y="2681078"/>
            <a:ext cx="5183188" cy="333258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16F0D43-D189-475C-9BB0-EF09603E872F}"/>
              </a:ext>
            </a:extLst>
          </p:cNvPr>
          <p:cNvSpPr txBox="1"/>
          <p:nvPr/>
        </p:nvSpPr>
        <p:spPr>
          <a:xfrm>
            <a:off x="1935957" y="1428750"/>
            <a:ext cx="9462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Stable tune area is still large enough, even squeezed.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84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BF7E1-7E15-4F36-84DF-17BAC4EA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W: Luminosity versus Horizontal tune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A94AB5-4541-40E4-9372-18D43B6D8F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Old Impedance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1BD1E4F5-8477-48CD-9003-EA8A118AB9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691738"/>
            <a:ext cx="5157787" cy="3311262"/>
          </a:xfrm>
          <a:prstGeom prst="rect">
            <a:avLst/>
          </a:prstGeom>
        </p:spPr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8BA4356-2983-4681-BC9C-C7D62DB3CA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CN" dirty="0"/>
              <a:t>New Impedance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A4E670F3-5EE0-4230-80D4-E32C4553679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683858"/>
            <a:ext cx="5183188" cy="332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1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115A1B6-310A-41EA-B0EF-BE795EFB58F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Z: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versus Horizontal tune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115A1B6-310A-41EA-B0EF-BE795EFB58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E1EBDE-FC58-4A07-B06D-274726A349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Old Impedance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5E442F5C-0B11-457A-AB53-D2D899AA87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788" y="2683983"/>
            <a:ext cx="5157787" cy="3326772"/>
          </a:xfrm>
          <a:prstGeom prst="rect">
            <a:avLst/>
          </a:prstGeom>
        </p:spPr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5A37A9C-C9E5-43A5-A866-D501404D0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CN" dirty="0"/>
              <a:t>New Impedance</a:t>
            </a:r>
            <a:endParaRPr lang="zh-CN" altLang="en-US" dirty="0"/>
          </a:p>
        </p:txBody>
      </p:sp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4AF2EE56-5841-4E49-99E5-A6E14D0D9D2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172200" y="2668491"/>
            <a:ext cx="5183188" cy="335775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57AF23B-B17E-4D7B-AAF5-93B27BAAEC8E}"/>
              </a:ext>
            </a:extLst>
          </p:cNvPr>
          <p:cNvSpPr txBox="1"/>
          <p:nvPr/>
        </p:nvSpPr>
        <p:spPr>
          <a:xfrm>
            <a:off x="800101" y="1276442"/>
            <a:ext cx="10190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1)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Stable tune area is still large enough, even squeezed.</a:t>
            </a:r>
          </a:p>
          <a:p>
            <a:r>
              <a:rPr lang="en-US" altLang="zh-CN" sz="2400" dirty="0">
                <a:solidFill>
                  <a:srgbClr val="FF0000"/>
                </a:solidFill>
              </a:rPr>
              <a:t>2) The stable region is even better. (with lattice nonlinearity)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23D05CE-A470-4DEA-A1E3-00016F1E2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7742" y="161923"/>
            <a:ext cx="2611223" cy="252206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DB101036-7F03-4081-B5C8-E8F932906AC4}"/>
              </a:ext>
            </a:extLst>
          </p:cNvPr>
          <p:cNvSpPr/>
          <p:nvPr/>
        </p:nvSpPr>
        <p:spPr>
          <a:xfrm>
            <a:off x="3508442" y="0"/>
            <a:ext cx="5562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D. </a:t>
            </a:r>
            <a:r>
              <a:rPr lang="en-US" altLang="zh-CN" dirty="0" err="1"/>
              <a:t>Shatilov</a:t>
            </a:r>
            <a:r>
              <a:rPr lang="en-US" altLang="zh-CN" dirty="0"/>
              <a:t>,  </a:t>
            </a:r>
            <a:r>
              <a:rPr lang="en-US" altLang="zh-CN" i="1" dirty="0"/>
              <a:t>ICFA Beam </a:t>
            </a:r>
            <a:r>
              <a:rPr lang="en-US" altLang="zh-CN" i="1" dirty="0" err="1"/>
              <a:t>Dyn.Newslett</a:t>
            </a:r>
            <a:r>
              <a:rPr lang="en-US" altLang="zh-CN" i="1" dirty="0"/>
              <a:t>.</a:t>
            </a:r>
            <a:r>
              <a:rPr lang="en-US" altLang="zh-CN" dirty="0"/>
              <a:t> 72 (2017) 30-41</a:t>
            </a:r>
          </a:p>
        </p:txBody>
      </p:sp>
    </p:spTree>
    <p:extLst>
      <p:ext uri="{BB962C8B-B14F-4D97-AF65-F5344CB8AC3E}">
        <p14:creationId xmlns:p14="http://schemas.microsoft.com/office/powerpoint/2010/main" val="3309280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24AE5E-8234-4FEA-80D7-7B74AD2CD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Z: Luminosity versus Horizontal tune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43AA87-F520-4062-B27D-1CAA421A08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Old Impedance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C069383A-2779-4B19-B476-127B881E55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691874"/>
            <a:ext cx="5157787" cy="3310990"/>
          </a:xfrm>
          <a:prstGeom prst="rect">
            <a:avLst/>
          </a:prstGeom>
        </p:spPr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A09DFF6-7298-4C07-9386-45DEDAD98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CN" dirty="0"/>
              <a:t>New Impedance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D9259889-24D9-4EA1-8C78-BD98D68D869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695482"/>
            <a:ext cx="5183188" cy="330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55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4DDCF5D2-2658-4AB0-A2CC-1E491181C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5CFDF824-A6F2-40ED-8EB7-962B8353F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about </a:t>
            </a:r>
            <a:r>
              <a:rPr lang="en-US" altLang="zh-CN" dirty="0" err="1"/>
              <a:t>FCCee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6206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8E45B4-074D-4266-8A6B-AE92D8D78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6E51A2-6C7C-491F-894B-DB6EDEF52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E6CC011-F81D-4D16-B074-F914F671F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B19A0DF-212E-4F9F-B1E4-797B30FB713B}"/>
              </a:ext>
            </a:extLst>
          </p:cNvPr>
          <p:cNvSpPr/>
          <p:nvPr/>
        </p:nvSpPr>
        <p:spPr>
          <a:xfrm>
            <a:off x="3532495" y="419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rgbClr val="00A2FF"/>
                </a:solidFill>
                <a:latin typeface="AAAAAB+HelveticaNeue-Bold"/>
              </a:rPr>
              <a:t>K. </a:t>
            </a:r>
            <a:r>
              <a:rPr lang="en-US" altLang="zh-CN" b="1" dirty="0" err="1">
                <a:solidFill>
                  <a:srgbClr val="00A2FF"/>
                </a:solidFill>
                <a:latin typeface="AAAAAB+HelveticaNeue-Bold"/>
              </a:rPr>
              <a:t>Oide</a:t>
            </a:r>
            <a:r>
              <a:rPr lang="en-US" altLang="zh-CN" b="1" dirty="0">
                <a:solidFill>
                  <a:srgbClr val="00A2FF"/>
                </a:solidFill>
                <a:latin typeface="AAAAAB+HelveticaNeue-Bold"/>
              </a:rPr>
              <a:t> Mar. 17, 2022 @151st FCC-</a:t>
            </a:r>
            <a:r>
              <a:rPr lang="en-US" altLang="zh-CN" b="1" dirty="0" err="1">
                <a:solidFill>
                  <a:srgbClr val="00A2FF"/>
                </a:solidFill>
                <a:latin typeface="AAAAAB+HelveticaNeue-Bold"/>
              </a:rPr>
              <a:t>ee</a:t>
            </a:r>
            <a:r>
              <a:rPr lang="en-US" altLang="zh-CN" b="1" dirty="0">
                <a:solidFill>
                  <a:srgbClr val="00A2FF"/>
                </a:solidFill>
                <a:latin typeface="AAAAAB+HelveticaNeue-Bold"/>
              </a:rPr>
              <a:t> Optics Design Meeting &amp; 22nd FCCIS WP2.2 Meeting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8757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115C5E-C128-4B9C-9668-084054349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AA078A-A16C-49B0-8F68-BF8D8E931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73E06C1-F859-48B4-B894-95EEB7D1E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98"/>
            <a:ext cx="12192000" cy="683754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8F73546-6B97-46B8-B7C5-5D878CFB5480}"/>
              </a:ext>
            </a:extLst>
          </p:cNvPr>
          <p:cNvSpPr/>
          <p:nvPr/>
        </p:nvSpPr>
        <p:spPr>
          <a:xfrm>
            <a:off x="3532495" y="419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rgbClr val="00A2FF"/>
                </a:solidFill>
                <a:latin typeface="AAAAAB+HelveticaNeue-Bold"/>
              </a:rPr>
              <a:t>K. </a:t>
            </a:r>
            <a:r>
              <a:rPr lang="en-US" altLang="zh-CN" b="1" dirty="0" err="1">
                <a:solidFill>
                  <a:srgbClr val="00A2FF"/>
                </a:solidFill>
                <a:latin typeface="AAAAAB+HelveticaNeue-Bold"/>
              </a:rPr>
              <a:t>Oide</a:t>
            </a:r>
            <a:r>
              <a:rPr lang="en-US" altLang="zh-CN" b="1" dirty="0">
                <a:solidFill>
                  <a:srgbClr val="00A2FF"/>
                </a:solidFill>
                <a:latin typeface="AAAAAB+HelveticaNeue-Bold"/>
              </a:rPr>
              <a:t> Mar. 17, 2022 @151st FCC-</a:t>
            </a:r>
            <a:r>
              <a:rPr lang="en-US" altLang="zh-CN" b="1" dirty="0" err="1">
                <a:solidFill>
                  <a:srgbClr val="00A2FF"/>
                </a:solidFill>
                <a:latin typeface="AAAAAB+HelveticaNeue-Bold"/>
              </a:rPr>
              <a:t>ee</a:t>
            </a:r>
            <a:r>
              <a:rPr lang="en-US" altLang="zh-CN" b="1" dirty="0">
                <a:solidFill>
                  <a:srgbClr val="00A2FF"/>
                </a:solidFill>
                <a:latin typeface="AAAAAB+HelveticaNeue-Bold"/>
              </a:rPr>
              <a:t> Optics Design Meeting &amp; 22nd FCCIS WP2.2 Meeting 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3A58B51-961D-41C9-9B3C-678C44BA6ABA}"/>
              </a:ext>
            </a:extLst>
          </p:cNvPr>
          <p:cNvSpPr/>
          <p:nvPr/>
        </p:nvSpPr>
        <p:spPr>
          <a:xfrm>
            <a:off x="4292221" y="3429000"/>
            <a:ext cx="368489" cy="160361"/>
          </a:xfrm>
          <a:prstGeom prst="rect">
            <a:avLst/>
          </a:prstGeom>
          <a:noFill/>
          <a:ln w="412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538851EB-0521-45E0-AD84-940971D15DD8}"/>
              </a:ext>
            </a:extLst>
          </p:cNvPr>
          <p:cNvSpPr/>
          <p:nvPr/>
        </p:nvSpPr>
        <p:spPr>
          <a:xfrm>
            <a:off x="5105645" y="455849"/>
            <a:ext cx="2975212" cy="4503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difference between CEPC and </a:t>
            </a:r>
            <a:r>
              <a:rPr lang="en-US" altLang="zh-CN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FCCee</a:t>
            </a:r>
            <a:r>
              <a:rPr lang="en-US" altLang="zh-CN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</a:t>
            </a:r>
            <a:r>
              <a:rPr lang="zh-CN" altLang="en-U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HIggs</a:t>
            </a:r>
            <a:endParaRPr lang="zh-CN" altLang="en-U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AF21D7B1-0FB9-4B03-B34E-1DB0B5B54106}"/>
              </a:ext>
            </a:extLst>
          </p:cNvPr>
          <p:cNvCxnSpPr>
            <a:cxnSpLocks/>
            <a:stCxn id="8" idx="2"/>
            <a:endCxn id="7" idx="0"/>
          </p:cNvCxnSpPr>
          <p:nvPr/>
        </p:nvCxnSpPr>
        <p:spPr>
          <a:xfrm flipH="1">
            <a:off x="4476466" y="906225"/>
            <a:ext cx="2116785" cy="2522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4FA8ADCC-E125-48C7-A876-6C260E42972E}"/>
              </a:ext>
            </a:extLst>
          </p:cNvPr>
          <p:cNvSpPr/>
          <p:nvPr/>
        </p:nvSpPr>
        <p:spPr>
          <a:xfrm>
            <a:off x="4267197" y="3021841"/>
            <a:ext cx="762003" cy="160361"/>
          </a:xfrm>
          <a:prstGeom prst="rect">
            <a:avLst/>
          </a:prstGeom>
          <a:noFill/>
          <a:ln w="412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2911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E348CD-44BE-4AAB-B8CC-24B1F385E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71F088-08EE-4888-A53E-A5C699F4E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E94E5E0-851D-49EC-A1DD-31496279F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" y="0"/>
            <a:ext cx="12176137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B66F4BF-5BBC-45BC-8969-03CEABC94432}"/>
              </a:ext>
            </a:extLst>
          </p:cNvPr>
          <p:cNvSpPr/>
          <p:nvPr/>
        </p:nvSpPr>
        <p:spPr>
          <a:xfrm>
            <a:off x="3825922" y="419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rgbClr val="00A2FF"/>
                </a:solidFill>
                <a:latin typeface="AAAAAB+HelveticaNeue-Bold"/>
              </a:rPr>
              <a:t>K. </a:t>
            </a:r>
            <a:r>
              <a:rPr lang="en-US" altLang="zh-CN" b="1" dirty="0" err="1">
                <a:solidFill>
                  <a:srgbClr val="00A2FF"/>
                </a:solidFill>
                <a:latin typeface="AAAAAB+HelveticaNeue-Bold"/>
              </a:rPr>
              <a:t>Oide</a:t>
            </a:r>
            <a:r>
              <a:rPr lang="en-US" altLang="zh-CN" b="1" dirty="0">
                <a:solidFill>
                  <a:srgbClr val="00A2FF"/>
                </a:solidFill>
                <a:latin typeface="AAAAAB+HelveticaNeue-Bold"/>
              </a:rPr>
              <a:t> Mar. 17, 2022 @151st FCC-</a:t>
            </a:r>
            <a:r>
              <a:rPr lang="en-US" altLang="zh-CN" b="1" dirty="0" err="1">
                <a:solidFill>
                  <a:srgbClr val="00A2FF"/>
                </a:solidFill>
                <a:latin typeface="AAAAAB+HelveticaNeue-Bold"/>
              </a:rPr>
              <a:t>ee</a:t>
            </a:r>
            <a:r>
              <a:rPr lang="en-US" altLang="zh-CN" b="1" dirty="0">
                <a:solidFill>
                  <a:srgbClr val="00A2FF"/>
                </a:solidFill>
                <a:latin typeface="AAAAAB+HelveticaNeue-Bold"/>
              </a:rPr>
              <a:t> Optics Design Meeting &amp; 22nd FCCIS WP2.2 Meeting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5666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CB640C-CC21-4080-976E-DBFB93EAD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Summay</a:t>
            </a:r>
            <a:endParaRPr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81A7179E-A2AB-4986-BDB1-5FE4D98D8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Higgs: bx*=0.3 m/np=12e10 is recommended for TDR</a:t>
            </a:r>
          </a:p>
          <a:p>
            <a:r>
              <a:rPr lang="en-US" altLang="zh-CN" dirty="0"/>
              <a:t>Beamstrahlung lifetime is increased from 50min to 80min, but still one order shorter than that of </a:t>
            </a:r>
            <a:r>
              <a:rPr lang="en-US" altLang="zh-CN" dirty="0" err="1"/>
              <a:t>FCCee</a:t>
            </a:r>
            <a:endParaRPr lang="en-US" altLang="zh-CN" dirty="0"/>
          </a:p>
          <a:p>
            <a:r>
              <a:rPr lang="en-US" altLang="zh-CN" dirty="0"/>
              <a:t>W/Z is well with updated impedance</a:t>
            </a:r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r>
              <a:rPr lang="en-US" altLang="zh-CN"/>
              <a:t>The </a:t>
            </a:r>
            <a:r>
              <a:rPr lang="en-US" altLang="zh-CN" dirty="0"/>
              <a:t>(updated) </a:t>
            </a:r>
            <a:r>
              <a:rPr lang="en-US" altLang="zh-CN"/>
              <a:t>parameters could </a:t>
            </a:r>
            <a:r>
              <a:rPr lang="en-US" altLang="zh-CN" dirty="0"/>
              <a:t>afford expected increase of impedance budget (more or </a:t>
            </a:r>
            <a:r>
              <a:rPr lang="en-US" altLang="zh-CN"/>
              <a:t>less)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9187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2086D8-5228-4253-9227-CEC0DC5C5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AEB893-371C-4531-8712-D90AE1E13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Calibri" charset="0"/>
                <a:ea typeface="宋体" charset="0"/>
              </a:rPr>
              <a:t>The updated impedance has higher value and may induce microwave unstable </a:t>
            </a:r>
            <a:r>
              <a:rPr lang="en-US" altLang="zh-CN" dirty="0">
                <a:latin typeface="Calibri" charset="0"/>
                <a:ea typeface="宋体" charset="0"/>
                <a:sym typeface="Symbol"/>
              </a:rPr>
              <a:t> </a:t>
            </a:r>
            <a:r>
              <a:rPr lang="en-US" altLang="zh-CN" dirty="0">
                <a:solidFill>
                  <a:srgbClr val="FF0000"/>
                </a:solidFill>
                <a:latin typeface="Calibri" charset="0"/>
                <a:ea typeface="宋体" charset="0"/>
              </a:rPr>
              <a:t>influence on the luminosity needs to be further checked.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Stable tune area for Higgs is limited with old impedance model</a:t>
            </a:r>
          </a:p>
          <a:p>
            <a:endParaRPr lang="zh-CN" altLang="en-US" dirty="0"/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id="{4D9BDE3E-BFF3-49CC-93F2-8C1DB0857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006" y="2774128"/>
            <a:ext cx="2087613" cy="1568160"/>
          </a:xfrm>
          <a:prstGeom prst="rect">
            <a:avLst/>
          </a:prstGeom>
        </p:spPr>
      </p:pic>
      <p:pic>
        <p:nvPicPr>
          <p:cNvPr id="5" name="table">
            <a:extLst>
              <a:ext uri="{FF2B5EF4-FFF2-40B4-BE49-F238E27FC236}">
                <a16:creationId xmlns:a16="http://schemas.microsoft.com/office/drawing/2014/main" id="{DE40424B-62B3-427C-9853-6367B1559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128" y="2774128"/>
            <a:ext cx="2325566" cy="1568160"/>
          </a:xfrm>
          <a:prstGeom prst="rect">
            <a:avLst/>
          </a:prstGeom>
        </p:spPr>
      </p:pic>
      <p:sp>
        <p:nvSpPr>
          <p:cNvPr id="7" name="箭头: 右 6">
            <a:extLst>
              <a:ext uri="{FF2B5EF4-FFF2-40B4-BE49-F238E27FC236}">
                <a16:creationId xmlns:a16="http://schemas.microsoft.com/office/drawing/2014/main" id="{7C425780-07EA-47AE-A77D-1E83DAE6D3E2}"/>
              </a:ext>
            </a:extLst>
          </p:cNvPr>
          <p:cNvSpPr/>
          <p:nvPr/>
        </p:nvSpPr>
        <p:spPr>
          <a:xfrm>
            <a:off x="6856638" y="3304761"/>
            <a:ext cx="967409" cy="402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8BA56A5-5A52-4273-9D5F-C35BF1257601}"/>
              </a:ext>
            </a:extLst>
          </p:cNvPr>
          <p:cNvGrpSpPr/>
          <p:nvPr/>
        </p:nvGrpSpPr>
        <p:grpSpPr>
          <a:xfrm>
            <a:off x="3796748" y="4767943"/>
            <a:ext cx="6646987" cy="1986102"/>
            <a:chOff x="2057400" y="4567645"/>
            <a:chExt cx="6646987" cy="1986102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D2E09370-1B0C-4C2D-8400-9D78FF15D2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4567645"/>
              <a:ext cx="6646987" cy="1986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56A3BEE-F15D-4E14-AA41-8168F97E14F9}"/>
                </a:ext>
              </a:extLst>
            </p:cNvPr>
            <p:cNvSpPr txBox="1"/>
            <p:nvPr/>
          </p:nvSpPr>
          <p:spPr>
            <a:xfrm>
              <a:off x="4242550" y="5499825"/>
              <a:ext cx="12970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</a:rPr>
                <a:t>Higgs, w/o ZL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E3D27A54-6A1D-4B5B-B1FA-E6AE64556D82}"/>
                </a:ext>
              </a:extLst>
            </p:cNvPr>
            <p:cNvSpPr txBox="1"/>
            <p:nvPr/>
          </p:nvSpPr>
          <p:spPr>
            <a:xfrm>
              <a:off x="7167967" y="5560696"/>
              <a:ext cx="12970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</a:rPr>
                <a:t>Higgs, </a:t>
              </a:r>
            </a:p>
            <a:p>
              <a:r>
                <a:rPr lang="en-US" altLang="zh-CN" b="1" dirty="0">
                  <a:solidFill>
                    <a:srgbClr val="FF0000"/>
                  </a:solidFill>
                </a:rPr>
                <a:t>w/ old ZL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C9B460B2-E20B-4E78-8555-D13E6069413E}"/>
              </a:ext>
            </a:extLst>
          </p:cNvPr>
          <p:cNvSpPr txBox="1"/>
          <p:nvPr/>
        </p:nvSpPr>
        <p:spPr>
          <a:xfrm>
            <a:off x="1565413" y="3175552"/>
            <a:ext cx="153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w/o Collision: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CC9B9CB-ADD0-4CEB-B111-B029A48AF7BF}"/>
              </a:ext>
            </a:extLst>
          </p:cNvPr>
          <p:cNvSpPr txBox="1"/>
          <p:nvPr/>
        </p:nvSpPr>
        <p:spPr>
          <a:xfrm>
            <a:off x="1565413" y="5330791"/>
            <a:ext cx="1757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Higgs, Collision: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CFA622E-8480-45AF-9A8B-46783A9D704B}"/>
              </a:ext>
            </a:extLst>
          </p:cNvPr>
          <p:cNvSpPr txBox="1"/>
          <p:nvPr/>
        </p:nvSpPr>
        <p:spPr>
          <a:xfrm>
            <a:off x="7603435" y="506896"/>
            <a:ext cx="4089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Na Wang, CEPC DAY (2022-Feb-23)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pitchFamily="34" charset="0"/>
                <a:ea typeface="宋体" charset="0"/>
                <a:cs typeface="Calibri" panose="020F0502020204030204" pitchFamily="34" charset="0"/>
              </a:rPr>
              <a:t>Y. Zhang, IAS workshop, 2022</a:t>
            </a: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442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89F747-FCDF-47AC-89B5-0B898A465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447063-C1C0-41F2-B79F-22E961C8B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79A8DF6-F7B7-4112-BE9F-320D9B9FD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419" y="0"/>
            <a:ext cx="57191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73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51A8BC-DDD8-4EFE-9A62-6CA37CB15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MWI check of Higgs (with IBB)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3540321F-1BDA-417B-9479-76B426FC71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465502"/>
            <a:ext cx="5181600" cy="3071584"/>
          </a:xfrm>
          <a:prstGeom prst="rect">
            <a:avLst/>
          </a:prstGeom>
        </p:spPr>
      </p:pic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1D4DBA2D-1708-404F-8ACB-429E1B1728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464063"/>
            <a:ext cx="5181600" cy="307446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A964867-76CC-44A9-87B2-090CC1545FBF}"/>
              </a:ext>
            </a:extLst>
          </p:cNvPr>
          <p:cNvSpPr txBox="1"/>
          <p:nvPr/>
        </p:nvSpPr>
        <p:spPr>
          <a:xfrm>
            <a:off x="3429000" y="1483550"/>
            <a:ext cx="6581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There exist no microwave instability!</a:t>
            </a:r>
          </a:p>
          <a:p>
            <a:r>
              <a:rPr lang="en-US" altLang="zh-CN" sz="2400" b="1" dirty="0"/>
              <a:t>Swap-out injection is not a worry more or less.</a:t>
            </a:r>
            <a:endParaRPr lang="zh-CN" altLang="en-US" sz="24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B7176DF-D568-48E4-9EE1-FC16D7EC0FD8}"/>
              </a:ext>
            </a:extLst>
          </p:cNvPr>
          <p:cNvSpPr txBox="1"/>
          <p:nvPr/>
        </p:nvSpPr>
        <p:spPr>
          <a:xfrm>
            <a:off x="9312966" y="462672"/>
            <a:ext cx="194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Collision Off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03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1005F09-B9FA-44F4-BE6C-16911E34E8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Higgs: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&amp;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versus Horizontal tune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1005F09-B9FA-44F4-BE6C-16911E34E8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817551F-1CED-41FD-9946-348CAEF24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8514" y="1508746"/>
            <a:ext cx="2606317" cy="401085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Old Impedance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A1168F00-75E4-429C-B232-2CD4F4B127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50335" y="2082248"/>
            <a:ext cx="3977640" cy="2574608"/>
          </a:xfrm>
          <a:prstGeom prst="rect">
            <a:avLst/>
          </a:prstGeom>
        </p:spPr>
      </p:pic>
      <p:sp>
        <p:nvSpPr>
          <p:cNvPr id="6" name="文本占位符 5">
            <a:extLst>
              <a:ext uri="{FF2B5EF4-FFF2-40B4-BE49-F238E27FC236}">
                <a16:creationId xmlns:a16="http://schemas.microsoft.com/office/drawing/2014/main" id="{54FE4909-AF94-47AE-BA91-7E85AB31E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27171" y="1508745"/>
            <a:ext cx="2492829" cy="401085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New Impedance</a:t>
            </a:r>
            <a:endParaRPr lang="zh-CN" altLang="en-US" dirty="0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21D3D706-D540-4BBF-9AD5-ABBEAA67905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408122" y="2082248"/>
            <a:ext cx="3997643" cy="256032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EFC7818-C3AF-4DED-AC9E-14C28DEBA477}"/>
              </a:ext>
            </a:extLst>
          </p:cNvPr>
          <p:cNvSpPr txBox="1"/>
          <p:nvPr/>
        </p:nvSpPr>
        <p:spPr>
          <a:xfrm>
            <a:off x="6320597" y="145982"/>
            <a:ext cx="540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Stable tune area is too limited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11" name="内容占位符 6">
            <a:extLst>
              <a:ext uri="{FF2B5EF4-FFF2-40B4-BE49-F238E27FC236}">
                <a16:creationId xmlns:a16="http://schemas.microsoft.com/office/drawing/2014/main" id="{1699D6EE-FE7B-4CB4-B38F-9FC9A07B0F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1760" y="4222145"/>
            <a:ext cx="4006215" cy="2557463"/>
          </a:xfrm>
          <a:prstGeom prst="rect">
            <a:avLst/>
          </a:prstGeom>
        </p:spPr>
      </p:pic>
      <p:pic>
        <p:nvPicPr>
          <p:cNvPr id="12" name="内容占位符 7">
            <a:extLst>
              <a:ext uri="{FF2B5EF4-FFF2-40B4-BE49-F238E27FC236}">
                <a16:creationId xmlns:a16="http://schemas.microsoft.com/office/drawing/2014/main" id="{58474DFB-E976-44E6-B7BC-FC8509C4E5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978" y="4216430"/>
            <a:ext cx="4011930" cy="256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92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81B628-F3AE-46C6-930D-5E3677004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Optimization of Higgs Parameters:</a:t>
            </a:r>
            <a:br>
              <a:rPr lang="en-US" altLang="zh-CN" dirty="0"/>
            </a:br>
            <a:r>
              <a:rPr lang="en-US" altLang="zh-CN" dirty="0"/>
              <a:t>Lower bunch population (14e10-&gt;12e10)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56B0BCC-91C9-46BB-A644-C11F476F5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27555"/>
          </a:xfrm>
        </p:spPr>
        <p:txBody>
          <a:bodyPr/>
          <a:lstStyle/>
          <a:p>
            <a:pPr algn="ctr"/>
            <a:r>
              <a:rPr lang="en-US" altLang="zh-CN" dirty="0"/>
              <a:t>14e10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845459B-85B3-4781-8C5A-E4EEA2E14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27555"/>
          </a:xfrm>
        </p:spPr>
        <p:txBody>
          <a:bodyPr/>
          <a:lstStyle/>
          <a:p>
            <a:pPr algn="ctr"/>
            <a:r>
              <a:rPr lang="en-US" altLang="zh-CN" dirty="0"/>
              <a:t>12e10</a:t>
            </a:r>
            <a:endParaRPr lang="zh-CN" altLang="en-US" dirty="0"/>
          </a:p>
        </p:txBody>
      </p:sp>
      <p:pic>
        <p:nvPicPr>
          <p:cNvPr id="7" name="内容占位符 8">
            <a:extLst>
              <a:ext uri="{FF2B5EF4-FFF2-40B4-BE49-F238E27FC236}">
                <a16:creationId xmlns:a16="http://schemas.microsoft.com/office/drawing/2014/main" id="{46F849A8-F6F4-4D94-A71A-7EA32EBC65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33094" y="2188963"/>
            <a:ext cx="3997643" cy="2560320"/>
          </a:xfrm>
          <a:prstGeom prst="rect">
            <a:avLst/>
          </a:prstGeom>
        </p:spPr>
      </p:pic>
      <p:pic>
        <p:nvPicPr>
          <p:cNvPr id="8" name="内容占位符 11">
            <a:extLst>
              <a:ext uri="{FF2B5EF4-FFF2-40B4-BE49-F238E27FC236}">
                <a16:creationId xmlns:a16="http://schemas.microsoft.com/office/drawing/2014/main" id="{C3937202-CAF9-465A-94D2-D0DC34A7D08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188963"/>
            <a:ext cx="3994785" cy="2568893"/>
          </a:xfrm>
          <a:prstGeom prst="rect">
            <a:avLst/>
          </a:prstGeom>
        </p:spPr>
      </p:pic>
      <p:pic>
        <p:nvPicPr>
          <p:cNvPr id="9" name="内容占位符 7">
            <a:extLst>
              <a:ext uri="{FF2B5EF4-FFF2-40B4-BE49-F238E27FC236}">
                <a16:creationId xmlns:a16="http://schemas.microsoft.com/office/drawing/2014/main" id="{58AE84A5-5976-45CD-825F-238865F1B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807" y="4294822"/>
            <a:ext cx="4011930" cy="2563178"/>
          </a:xfrm>
          <a:prstGeom prst="rect">
            <a:avLst/>
          </a:prstGeom>
        </p:spPr>
      </p:pic>
      <p:pic>
        <p:nvPicPr>
          <p:cNvPr id="10" name="内容占位符 7">
            <a:extLst>
              <a:ext uri="{FF2B5EF4-FFF2-40B4-BE49-F238E27FC236}">
                <a16:creationId xmlns:a16="http://schemas.microsoft.com/office/drawing/2014/main" id="{721D4767-EE10-44B0-900A-C56A3DA963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2198" y="4294822"/>
            <a:ext cx="4014788" cy="257460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D04B9C9-C8DF-45D7-BBD5-E9B8A18C40A4}"/>
              </a:ext>
            </a:extLst>
          </p:cNvPr>
          <p:cNvSpPr txBox="1"/>
          <p:nvPr/>
        </p:nvSpPr>
        <p:spPr>
          <a:xfrm>
            <a:off x="10176986" y="2733884"/>
            <a:ext cx="1840843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Width of stable region: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0.002 -&gt; 0.004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01ED26A-A925-4ABB-A520-0182569FF6CD}"/>
              </a:ext>
            </a:extLst>
          </p:cNvPr>
          <p:cNvSpPr txBox="1"/>
          <p:nvPr/>
        </p:nvSpPr>
        <p:spPr>
          <a:xfrm>
            <a:off x="10166985" y="4950984"/>
            <a:ext cx="1840843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Luminosity: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5.5e34 -&gt; 5e34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716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86401E79-96E5-4DCB-8A68-A8DDA39DE97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Higgs: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versus Horizontal tune</a:t>
                </a:r>
                <a:br>
                  <a:rPr lang="en-US" altLang="zh-CN" dirty="0"/>
                </a:br>
                <a:r>
                  <a:rPr lang="en-US" altLang="zh-CN" dirty="0"/>
                  <a:t>Squeeze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dirty="0"/>
                  <a:t> (0.33 m-&gt; 0.30 m)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86401E79-96E5-4DCB-8A68-A8DDA39DE9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F5267FC-80EE-4F66-8754-436628B44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1511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altLang="zh-CN" dirty="0"/>
              <a:t>0.33 m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BDE0A21C-1E39-4EB8-AEAF-4F506C0EB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1511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altLang="zh-CN" dirty="0"/>
              <a:t>0.30 m</a:t>
            </a:r>
            <a:endParaRPr lang="zh-CN" altLang="en-US" dirty="0"/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DA4611DC-1FED-4B8A-BBBF-00B90C05483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137410"/>
            <a:ext cx="4009073" cy="2583180"/>
          </a:xfrm>
          <a:prstGeom prst="rect">
            <a:avLst/>
          </a:prstGeom>
        </p:spPr>
      </p:pic>
      <p:pic>
        <p:nvPicPr>
          <p:cNvPr id="11" name="内容占位符 8">
            <a:extLst>
              <a:ext uri="{FF2B5EF4-FFF2-40B4-BE49-F238E27FC236}">
                <a16:creationId xmlns:a16="http://schemas.microsoft.com/office/drawing/2014/main" id="{F3D85646-6B8A-486B-89A7-C9B1CF064C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39788" y="2132156"/>
            <a:ext cx="3997643" cy="2560320"/>
          </a:xfrm>
          <a:prstGeom prst="rect">
            <a:avLst/>
          </a:prstGeom>
        </p:spPr>
      </p:pic>
      <p:pic>
        <p:nvPicPr>
          <p:cNvPr id="7" name="内容占位符 7">
            <a:extLst>
              <a:ext uri="{FF2B5EF4-FFF2-40B4-BE49-F238E27FC236}">
                <a16:creationId xmlns:a16="http://schemas.microsoft.com/office/drawing/2014/main" id="{847EB3B2-483A-47F1-8BCC-C473B53D51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644" y="4180200"/>
            <a:ext cx="4011930" cy="2563178"/>
          </a:xfrm>
          <a:prstGeom prst="rect">
            <a:avLst/>
          </a:prstGeom>
        </p:spPr>
      </p:pic>
      <p:pic>
        <p:nvPicPr>
          <p:cNvPr id="8" name="内容占位符 8">
            <a:extLst>
              <a:ext uri="{FF2B5EF4-FFF2-40B4-BE49-F238E27FC236}">
                <a16:creationId xmlns:a16="http://schemas.microsoft.com/office/drawing/2014/main" id="{5029D05B-7CC3-424B-94AB-BA294C46B9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7913" y="4274820"/>
            <a:ext cx="4023360" cy="258318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E9F3FFA-C349-4722-8BF1-7BF94644BF31}"/>
              </a:ext>
            </a:extLst>
          </p:cNvPr>
          <p:cNvSpPr txBox="1"/>
          <p:nvPr/>
        </p:nvSpPr>
        <p:spPr>
          <a:xfrm>
            <a:off x="10176986" y="2733884"/>
            <a:ext cx="1840843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Width of stable region: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0.002 -&gt; 0.006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B0C1BB7-2EDA-425B-8038-844E2A9979AF}"/>
              </a:ext>
            </a:extLst>
          </p:cNvPr>
          <p:cNvSpPr txBox="1"/>
          <p:nvPr/>
        </p:nvSpPr>
        <p:spPr>
          <a:xfrm>
            <a:off x="10166985" y="4950984"/>
            <a:ext cx="1840843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Luminosity: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5.5e34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0D7F52-10A0-4A8D-A002-883F880F3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8929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Higgs: Beamstrahlung Lifetime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72598A96-A59C-4210-A986-BDE63B9F7C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0481" y="703571"/>
            <a:ext cx="5157787" cy="3318066"/>
          </a:xfrm>
          <a:prstGeom prst="rect">
            <a:avLst/>
          </a:prstGeom>
        </p:spPr>
      </p:pic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F6D40592-C19A-4963-B000-B6E19BF44A6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54087" y="703571"/>
            <a:ext cx="5183188" cy="3352735"/>
          </a:xfrm>
          <a:prstGeom prst="rect">
            <a:avLst/>
          </a:prstGeom>
        </p:spPr>
      </p:pic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84AD5A-5CE1-4365-92C9-3ECDB332C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2504" y="1864454"/>
            <a:ext cx="4175764" cy="441064"/>
          </a:xfrm>
        </p:spPr>
        <p:txBody>
          <a:bodyPr/>
          <a:lstStyle/>
          <a:p>
            <a:r>
              <a:rPr lang="en-US" altLang="zh-CN" dirty="0"/>
              <a:t>Bx=0.33, np=14e10: </a:t>
            </a:r>
            <a:r>
              <a:rPr lang="en-US" altLang="zh-CN" dirty="0">
                <a:solidFill>
                  <a:srgbClr val="FF0000"/>
                </a:solidFill>
              </a:rPr>
              <a:t>~40min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0A990EE-93FB-4BD5-981A-0BC69C5D7A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43562" y="1781874"/>
            <a:ext cx="4527645" cy="502479"/>
          </a:xfrm>
        </p:spPr>
        <p:txBody>
          <a:bodyPr/>
          <a:lstStyle/>
          <a:p>
            <a:r>
              <a:rPr lang="en-US" altLang="zh-CN" dirty="0"/>
              <a:t>Bx*=0.33, np=12e10: </a:t>
            </a:r>
            <a:r>
              <a:rPr lang="en-US" altLang="zh-CN" dirty="0">
                <a:solidFill>
                  <a:srgbClr val="FF0000"/>
                </a:solidFill>
              </a:rPr>
              <a:t>~100min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A5FD2F86-995C-4048-B50B-E8AE168EB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87" y="3378496"/>
            <a:ext cx="5183188" cy="3341596"/>
          </a:xfrm>
          <a:prstGeom prst="rect">
            <a:avLst/>
          </a:prstGeom>
        </p:spPr>
      </p:pic>
      <p:sp>
        <p:nvSpPr>
          <p:cNvPr id="10" name="文本占位符 4">
            <a:extLst>
              <a:ext uri="{FF2B5EF4-FFF2-40B4-BE49-F238E27FC236}">
                <a16:creationId xmlns:a16="http://schemas.microsoft.com/office/drawing/2014/main" id="{A06EFBE5-0D68-4281-B2D9-FC63E69C7917}"/>
              </a:ext>
            </a:extLst>
          </p:cNvPr>
          <p:cNvSpPr txBox="1">
            <a:spLocks/>
          </p:cNvSpPr>
          <p:nvPr/>
        </p:nvSpPr>
        <p:spPr>
          <a:xfrm>
            <a:off x="1538170" y="4453303"/>
            <a:ext cx="4281985" cy="4512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Bx*=0.30, np=14e10: </a:t>
            </a:r>
            <a:r>
              <a:rPr lang="en-US" altLang="zh-CN">
                <a:solidFill>
                  <a:srgbClr val="FF0000"/>
                </a:solidFill>
              </a:rPr>
              <a:t>~30min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1" name="内容占位符 6">
            <a:extLst>
              <a:ext uri="{FF2B5EF4-FFF2-40B4-BE49-F238E27FC236}">
                <a16:creationId xmlns:a16="http://schemas.microsoft.com/office/drawing/2014/main" id="{71D4CCBE-C7C7-4F86-A10C-ECBC95B811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087" y="3397091"/>
            <a:ext cx="5157787" cy="3323001"/>
          </a:xfrm>
          <a:prstGeom prst="rect">
            <a:avLst/>
          </a:prstGeom>
        </p:spPr>
      </p:pic>
      <p:sp>
        <p:nvSpPr>
          <p:cNvPr id="12" name="文本占位符 4">
            <a:extLst>
              <a:ext uri="{FF2B5EF4-FFF2-40B4-BE49-F238E27FC236}">
                <a16:creationId xmlns:a16="http://schemas.microsoft.com/office/drawing/2014/main" id="{3D0ED144-07A3-4294-A6C5-BEB5B0061754}"/>
              </a:ext>
            </a:extLst>
          </p:cNvPr>
          <p:cNvSpPr txBox="1">
            <a:spLocks/>
          </p:cNvSpPr>
          <p:nvPr/>
        </p:nvSpPr>
        <p:spPr>
          <a:xfrm>
            <a:off x="7257126" y="4475394"/>
            <a:ext cx="4527645" cy="5024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Bx*=0.30, np=12e10: </a:t>
            </a:r>
            <a:r>
              <a:rPr lang="en-US" altLang="zh-CN" dirty="0">
                <a:solidFill>
                  <a:srgbClr val="FF0000"/>
                </a:solidFill>
              </a:rPr>
              <a:t>~80min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88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F428F8-C65E-4320-A563-49AEBD628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835872" cy="1325563"/>
          </a:xfrm>
        </p:spPr>
        <p:txBody>
          <a:bodyPr/>
          <a:lstStyle/>
          <a:p>
            <a:r>
              <a:rPr lang="en-US" altLang="zh-CN" dirty="0"/>
              <a:t>Higgs: Bx</a:t>
            </a:r>
            <a:r>
              <a:rPr lang="zh-CN" altLang="en-US" dirty="0"/>
              <a:t>*</a:t>
            </a:r>
            <a:r>
              <a:rPr lang="en-US" altLang="zh-CN" dirty="0"/>
              <a:t>=0.3m,</a:t>
            </a:r>
            <a:r>
              <a:rPr lang="zh-CN" altLang="en-US" dirty="0"/>
              <a:t> </a:t>
            </a:r>
            <a:r>
              <a:rPr lang="en-US" altLang="zh-CN" dirty="0"/>
              <a:t>ne=12e10 </a:t>
            </a:r>
            <a:r>
              <a:rPr lang="en-US" altLang="zh-CN" b="1" dirty="0">
                <a:solidFill>
                  <a:srgbClr val="FF0000"/>
                </a:solidFill>
              </a:rPr>
              <a:t>(Recommended)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D557BED-38AE-4FFC-B8F8-F74351D393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Luminosity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F57F83C3-FB8A-47C0-BE96-F4D66E6444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702327"/>
            <a:ext cx="5157787" cy="32900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占位符 4">
                <a:extLst>
                  <a:ext uri="{FF2B5EF4-FFF2-40B4-BE49-F238E27FC236}">
                    <a16:creationId xmlns:a16="http://schemas.microsoft.com/office/drawing/2014/main" id="{1600377C-759A-4244-A9AD-A8B198F1BA47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versus Horizontal tune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文本占位符 4">
                <a:extLst>
                  <a:ext uri="{FF2B5EF4-FFF2-40B4-BE49-F238E27FC236}">
                    <a16:creationId xmlns:a16="http://schemas.microsoft.com/office/drawing/2014/main" id="{1600377C-759A-4244-A9AD-A8B198F1BA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>
                <a:blip r:embed="rId3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1EBC8F9F-5247-4844-A752-9212ED420BD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172200" y="2678322"/>
            <a:ext cx="5183188" cy="333809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B6237ED-D943-4232-A770-D847691AD633}"/>
              </a:ext>
            </a:extLst>
          </p:cNvPr>
          <p:cNvSpPr txBox="1"/>
          <p:nvPr/>
        </p:nvSpPr>
        <p:spPr>
          <a:xfrm>
            <a:off x="2623930" y="1446788"/>
            <a:ext cx="3727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Width of stable tune area: 0.007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Lum ~ 5e34 </a:t>
            </a:r>
            <a:endParaRPr lang="zh-CN" alt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42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492</Words>
  <Application>Microsoft Office PowerPoint</Application>
  <PresentationFormat>宽屏</PresentationFormat>
  <Paragraphs>75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AAAAAB+HelveticaNeue-Bold</vt:lpstr>
      <vt:lpstr>等线</vt:lpstr>
      <vt:lpstr>等线 Light</vt:lpstr>
      <vt:lpstr>宋体</vt:lpstr>
      <vt:lpstr>Arial</vt:lpstr>
      <vt:lpstr>Calibri</vt:lpstr>
      <vt:lpstr>Cambria Math</vt:lpstr>
      <vt:lpstr>Symbol</vt:lpstr>
      <vt:lpstr>Office 主题​​</vt:lpstr>
      <vt:lpstr>Beam-Beam Simulations  with Updated Longitudinal Impedance</vt:lpstr>
      <vt:lpstr>Motivation</vt:lpstr>
      <vt:lpstr>PowerPoint 演示文稿</vt:lpstr>
      <vt:lpstr>MWI check of Higgs (with IBB)</vt:lpstr>
      <vt:lpstr>Higgs: σ_x  &amp; L versus Horizontal tune</vt:lpstr>
      <vt:lpstr>Optimization of Higgs Parameters: Lower bunch population (14e10-&gt;12e10)</vt:lpstr>
      <vt:lpstr>Higgs: σ_x versus Horizontal tune Squeeze β_x^∗ (0.33 m-&gt; 0.30 m)</vt:lpstr>
      <vt:lpstr>Higgs: Beamstrahlung Lifetime</vt:lpstr>
      <vt:lpstr>Higgs: Bx*=0.3m, ne=12e10 (Recommended)</vt:lpstr>
      <vt:lpstr>W: σ_x versus Horizontal tune</vt:lpstr>
      <vt:lpstr>W: Luminosity versus Horizontal tune</vt:lpstr>
      <vt:lpstr>Z: σ_x versus Horizontal tune</vt:lpstr>
      <vt:lpstr>Z: Luminosity versus Horizontal tune</vt:lpstr>
      <vt:lpstr>PowerPoint 演示文稿</vt:lpstr>
      <vt:lpstr>PowerPoint 演示文稿</vt:lpstr>
      <vt:lpstr>PowerPoint 演示文稿</vt:lpstr>
      <vt:lpstr>PowerPoint 演示文稿</vt:lpstr>
      <vt:lpstr>Summay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Yuan Zhang</dc:creator>
  <cp:lastModifiedBy>Yuan Zhang</cp:lastModifiedBy>
  <cp:revision>71</cp:revision>
  <dcterms:created xsi:type="dcterms:W3CDTF">2022-03-09T07:55:54Z</dcterms:created>
  <dcterms:modified xsi:type="dcterms:W3CDTF">2022-03-25T00:42:21Z</dcterms:modified>
</cp:coreProperties>
</file>